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png" ContentType="image/png"/>
  <Default Extension="gif" ContentType="image/gif"/>
  <Default Extension="wmf" ContentType="image/x-wmf"/>
  <Default Extension="bmp" ContentType="image/bmp"/>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7"/>
  </p:notesMasterIdLst>
  <p:sldIdLst>
    <p:sldId id="256" r:id="rId3"/>
    <p:sldId id="417" r:id="rId4"/>
    <p:sldId id="270" r:id="rId5"/>
    <p:sldId id="279" r:id="rId6"/>
    <p:sldId id="300" r:id="rId7"/>
    <p:sldId id="301" r:id="rId8"/>
    <p:sldId id="302" r:id="rId9"/>
    <p:sldId id="303" r:id="rId10"/>
    <p:sldId id="304" r:id="rId11"/>
    <p:sldId id="305" r:id="rId12"/>
    <p:sldId id="306" r:id="rId13"/>
    <p:sldId id="307" r:id="rId14"/>
    <p:sldId id="289" r:id="rId15"/>
    <p:sldId id="309" r:id="rId16"/>
    <p:sldId id="310" r:id="rId17"/>
    <p:sldId id="311" r:id="rId18"/>
    <p:sldId id="312" r:id="rId19"/>
    <p:sldId id="313" r:id="rId20"/>
    <p:sldId id="315" r:id="rId21"/>
    <p:sldId id="316" r:id="rId22"/>
    <p:sldId id="317" r:id="rId23"/>
    <p:sldId id="318" r:id="rId24"/>
    <p:sldId id="319" r:id="rId25"/>
    <p:sldId id="329" r:id="rId26"/>
    <p:sldId id="330" r:id="rId27"/>
    <p:sldId id="331" r:id="rId28"/>
    <p:sldId id="332" r:id="rId29"/>
    <p:sldId id="333" r:id="rId30"/>
    <p:sldId id="334" r:id="rId31"/>
    <p:sldId id="321" r:id="rId32"/>
    <p:sldId id="322" r:id="rId33"/>
    <p:sldId id="323" r:id="rId34"/>
    <p:sldId id="324" r:id="rId35"/>
    <p:sldId id="325" r:id="rId36"/>
    <p:sldId id="326" r:id="rId37"/>
    <p:sldId id="272" r:id="rId38"/>
    <p:sldId id="335" r:id="rId39"/>
    <p:sldId id="336" r:id="rId40"/>
    <p:sldId id="337" r:id="rId41"/>
    <p:sldId id="338" r:id="rId42"/>
    <p:sldId id="280" r:id="rId43"/>
    <p:sldId id="340" r:id="rId44"/>
    <p:sldId id="290" r:id="rId45"/>
    <p:sldId id="339" r:id="rId46"/>
    <p:sldId id="341" r:id="rId47"/>
    <p:sldId id="342" r:id="rId48"/>
    <p:sldId id="343" r:id="rId49"/>
    <p:sldId id="344" r:id="rId50"/>
    <p:sldId id="345" r:id="rId51"/>
    <p:sldId id="273" r:id="rId52"/>
    <p:sldId id="346" r:id="rId53"/>
    <p:sldId id="347" r:id="rId54"/>
    <p:sldId id="348" r:id="rId55"/>
    <p:sldId id="349" r:id="rId56"/>
    <p:sldId id="350" r:id="rId57"/>
    <p:sldId id="351" r:id="rId58"/>
    <p:sldId id="352" r:id="rId59"/>
    <p:sldId id="327" r:id="rId60"/>
    <p:sldId id="282" r:id="rId61"/>
    <p:sldId id="292" r:id="rId62"/>
    <p:sldId id="353" r:id="rId63"/>
    <p:sldId id="283"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284" r:id="rId77"/>
    <p:sldId id="268" r:id="rId78"/>
    <p:sldId id="366" r:id="rId79"/>
    <p:sldId id="367" r:id="rId80"/>
    <p:sldId id="368" r:id="rId81"/>
    <p:sldId id="369" r:id="rId82"/>
    <p:sldId id="370" r:id="rId83"/>
    <p:sldId id="276" r:id="rId84"/>
    <p:sldId id="294" r:id="rId85"/>
    <p:sldId id="285" r:id="rId86"/>
    <p:sldId id="371" r:id="rId87"/>
    <p:sldId id="372" r:id="rId88"/>
    <p:sldId id="373" r:id="rId89"/>
    <p:sldId id="381" r:id="rId90"/>
    <p:sldId id="382" r:id="rId91"/>
    <p:sldId id="383" r:id="rId92"/>
    <p:sldId id="384" r:id="rId93"/>
    <p:sldId id="385" r:id="rId94"/>
    <p:sldId id="386" r:id="rId95"/>
    <p:sldId id="387" r:id="rId96"/>
    <p:sldId id="388" r:id="rId97"/>
    <p:sldId id="389" r:id="rId98"/>
    <p:sldId id="390" r:id="rId99"/>
    <p:sldId id="391" r:id="rId100"/>
    <p:sldId id="392" r:id="rId101"/>
    <p:sldId id="393" r:id="rId102"/>
    <p:sldId id="409" r:id="rId103"/>
    <p:sldId id="394" r:id="rId104"/>
    <p:sldId id="395" r:id="rId105"/>
    <p:sldId id="396" r:id="rId106"/>
    <p:sldId id="419" r:id="rId107"/>
    <p:sldId id="414" r:id="rId108"/>
    <p:sldId id="397" r:id="rId109"/>
    <p:sldId id="398" r:id="rId110"/>
    <p:sldId id="399" r:id="rId111"/>
    <p:sldId id="400" r:id="rId112"/>
    <p:sldId id="401" r:id="rId113"/>
    <p:sldId id="402" r:id="rId114"/>
    <p:sldId id="410" r:id="rId115"/>
    <p:sldId id="411" r:id="rId116"/>
    <p:sldId id="412" r:id="rId117"/>
    <p:sldId id="403" r:id="rId118"/>
    <p:sldId id="404" r:id="rId119"/>
    <p:sldId id="405" r:id="rId120"/>
    <p:sldId id="406" r:id="rId121"/>
    <p:sldId id="416" r:id="rId122"/>
    <p:sldId id="407" r:id="rId123"/>
    <p:sldId id="408" r:id="rId124"/>
    <p:sldId id="257" r:id="rId125"/>
    <p:sldId id="374" r:id="rId12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9900"/>
    <a:srgbClr val="FF66CC"/>
    <a:srgbClr val="EAFC04"/>
    <a:srgbClr val="3A06FA"/>
    <a:srgbClr val="008000"/>
    <a:srgbClr val="009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97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0" Type="http://schemas.openxmlformats.org/officeDocument/2006/relationships/tableStyles" Target="tableStyles.xml"/><Relationship Id="rId13" Type="http://schemas.openxmlformats.org/officeDocument/2006/relationships/slide" Target="slides/slide11.xml"/><Relationship Id="rId129" Type="http://schemas.openxmlformats.org/officeDocument/2006/relationships/viewProps" Target="viewProps.xml"/><Relationship Id="rId128" Type="http://schemas.openxmlformats.org/officeDocument/2006/relationships/presProps" Target="presProps.xml"/><Relationship Id="rId127" Type="http://schemas.openxmlformats.org/officeDocument/2006/relationships/notesMaster" Target="notesMasters/notesMaster1.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30.bmp"/></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7" Type="http://schemas.openxmlformats.org/officeDocument/2006/relationships/image" Target="../media/image60.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image" Target="../media/image73.bmp"/></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4.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4.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83.png"/><Relationship Id="rId3" Type="http://schemas.openxmlformats.org/officeDocument/2006/relationships/image" Target="../media/image84.bmp"/><Relationship Id="rId2" Type="http://schemas.openxmlformats.org/officeDocument/2006/relationships/image" Target="../media/image82.wmf"/><Relationship Id="rId1" Type="http://schemas.openxmlformats.org/officeDocument/2006/relationships/image" Target="../media/image8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image" Target="../media/image87.bmp"/></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image" Target="../media/image14.bmp"/></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image" Target="../media/image14.bmp"/></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endParaRPr lang="zh-CN" altLang="en-US"/>
          </a:p>
        </p:txBody>
      </p:sp>
      <p:sp>
        <p:nvSpPr>
          <p:cNvPr id="8195"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7" name="Rectangle 4"/>
          <p:cNvSpPr>
            <a:spLocks noGrp="1" noChangeArrowheads="1"/>
          </p:cNvSpPr>
          <p:nvPr>
            <p:ph type="dt" sz="half" idx="2"/>
          </p:nvPr>
        </p:nvSpPr>
        <p:spPr bwMode="auto">
          <a:xfrm>
            <a:off x="301625" y="607695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07695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076950"/>
            <a:ext cx="2289175" cy="476250"/>
          </a:xfrm>
          <a:prstGeom prst="rect">
            <a:avLst/>
          </a:prstGeom>
          <a:ln>
            <a:miter lim="800000"/>
          </a:ln>
        </p:spPr>
        <p:txBody>
          <a:bodyPr vert="horz" wrap="square" lIns="91440" tIns="45720" rIns="91440" bIns="45720" numCol="1" anchor="t" anchorCtr="0" compatLnSpc="1"/>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35842" name="Rectangle 2"/>
          <p:cNvSpPr>
            <a:spLocks noGrp="1" noRot="1"/>
          </p:cNvSpPr>
          <p:nvPr>
            <p:ph type="title"/>
          </p:nvPr>
        </p:nvSpPr>
        <p:spPr>
          <a:xfrm>
            <a:off x="301625" y="6858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35843" name="Rectangle 3"/>
          <p:cNvSpPr>
            <a:spLocks noGrp="1" noRot="1"/>
          </p:cNvSpPr>
          <p:nvPr>
            <p:ph type="body" idx="1"/>
          </p:nvPr>
        </p:nvSpPr>
        <p:spPr>
          <a:xfrm>
            <a:off x="304800" y="1981200"/>
            <a:ext cx="854075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72"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3"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79.wmf"/><Relationship Id="rId2" Type="http://schemas.openxmlformats.org/officeDocument/2006/relationships/image" Target="../media/image75.png"/><Relationship Id="rId1" Type="http://schemas.openxmlformats.org/officeDocument/2006/relationships/oleObject" Target="../embeddings/oleObject47.bin"/></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7.xml"/><Relationship Id="rId2" Type="http://schemas.openxmlformats.org/officeDocument/2006/relationships/image" Target="../media/image80.png"/><Relationship Id="rId1" Type="http://schemas.openxmlformats.org/officeDocument/2006/relationships/oleObject" Target="../embeddings/oleObject48.bin"/></Relationships>
</file>

<file path=ppt/slides/_rels/slide102.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oleObject" Target="../embeddings/oleObject51.bin"/><Relationship Id="rId4" Type="http://schemas.openxmlformats.org/officeDocument/2006/relationships/image" Target="../media/image82.wmf"/><Relationship Id="rId3" Type="http://schemas.openxmlformats.org/officeDocument/2006/relationships/oleObject" Target="../embeddings/oleObject50.bin"/><Relationship Id="rId2" Type="http://schemas.openxmlformats.org/officeDocument/2006/relationships/image" Target="../media/image81.wmf"/><Relationship Id="rId1" Type="http://schemas.openxmlformats.org/officeDocument/2006/relationships/oleObject" Target="../embeddings/oleObject49.bin"/></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5.wmf"/></Relationships>
</file>

<file path=ppt/slides/_rels/slide104.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7.xml"/><Relationship Id="rId3" Type="http://schemas.openxmlformats.org/officeDocument/2006/relationships/oleObject" Target="../embeddings/oleObject53.bin"/><Relationship Id="rId2" Type="http://schemas.openxmlformats.org/officeDocument/2006/relationships/image" Target="../media/image86.png"/><Relationship Id="rId1" Type="http://schemas.openxmlformats.org/officeDocument/2006/relationships/oleObject" Target="../embeddings/oleObject52.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7.xml"/><Relationship Id="rId2" Type="http://schemas.openxmlformats.org/officeDocument/2006/relationships/image" Target="../media/image88.wmf"/><Relationship Id="rId1" Type="http://schemas.openxmlformats.org/officeDocument/2006/relationships/oleObject" Target="../embeddings/oleObject54.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0.png"/><Relationship Id="rId1" Type="http://schemas.openxmlformats.org/officeDocument/2006/relationships/image" Target="../media/image89.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7" Type="http://schemas.openxmlformats.org/officeDocument/2006/relationships/vmlDrawing" Target="../drawings/vmlDrawing34.vml"/><Relationship Id="rId6"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92.wmf"/><Relationship Id="rId3" Type="http://schemas.openxmlformats.org/officeDocument/2006/relationships/oleObject" Target="../embeddings/oleObject56.bin"/><Relationship Id="rId2" Type="http://schemas.openxmlformats.org/officeDocument/2006/relationships/image" Target="../media/image91.wmf"/><Relationship Id="rId1" Type="http://schemas.openxmlformats.org/officeDocument/2006/relationships/oleObject" Target="../embeddings/oleObject55.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3.GIF"/></Relationships>
</file>

<file path=ppt/slides/_rels/slide1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7.jpeg"/><Relationship Id="rId7" Type="http://schemas.openxmlformats.org/officeDocument/2006/relationships/hyperlink" Target="http://www.changshang.com/productShow/index.aspx?id=0&amp;twoid=0&amp;page=5523" TargetMode="External"/><Relationship Id="rId6" Type="http://schemas.openxmlformats.org/officeDocument/2006/relationships/image" Target="../media/image96.jpeg"/><Relationship Id="rId5" Type="http://schemas.openxmlformats.org/officeDocument/2006/relationships/hyperlink" Target="http://zbslzyhg4147.cn.china.cn/op/ProductDetail/pdtid/1017477190/index.htm" TargetMode="External"/><Relationship Id="rId4" Type="http://schemas.openxmlformats.org/officeDocument/2006/relationships/image" Target="../media/image95.jpeg"/><Relationship Id="rId3" Type="http://schemas.openxmlformats.org/officeDocument/2006/relationships/hyperlink" Target="http://njdlkj3358.cn.china.cn/" TargetMode="External"/><Relationship Id="rId2" Type="http://schemas.openxmlformats.org/officeDocument/2006/relationships/image" Target="../media/image94.jpeg"/><Relationship Id="rId1" Type="http://schemas.openxmlformats.org/officeDocument/2006/relationships/hyperlink" Target="http://jzsshdq.cn.china.cn/" TargetMode="External"/></Relationships>
</file>

<file path=ppt/slides/_rels/slide1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93.GIF"/><Relationship Id="rId1" Type="http://schemas.openxmlformats.org/officeDocument/2006/relationships/image" Target="../media/image98.GI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0.GIF"/><Relationship Id="rId1" Type="http://schemas.openxmlformats.org/officeDocument/2006/relationships/image" Target="../media/image99.GI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12.png"/><Relationship Id="rId1"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6.wmf"/><Relationship Id="rId3" Type="http://schemas.openxmlformats.org/officeDocument/2006/relationships/oleObject" Target="../embeddings/oleObject7.bin"/><Relationship Id="rId2" Type="http://schemas.openxmlformats.org/officeDocument/2006/relationships/image" Target="../media/image15.png"/><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9" Type="http://schemas.openxmlformats.org/officeDocument/2006/relationships/image" Target="../media/image22.jpeg"/><Relationship Id="rId8" Type="http://schemas.openxmlformats.org/officeDocument/2006/relationships/hyperlink" Target="http://image.baidu.com/i?ct=503316480&amp;z=0&amp;tn=baiduimagedetail&amp;word=%B6%FE%BC%AB%B9%DC&amp;in=15335&amp;cl=2&amp;cm=1&amp;sc=0&amp;lm=-1&amp;pn=31&amp;rn=1" TargetMode="External"/><Relationship Id="rId7" Type="http://schemas.openxmlformats.org/officeDocument/2006/relationships/image" Target="../media/image21.jpeg"/><Relationship Id="rId6" Type="http://schemas.openxmlformats.org/officeDocument/2006/relationships/hyperlink" Target="http://hg.atobo.com.cn/CN/Product/Product_Info_1_130047.html" TargetMode="External"/><Relationship Id="rId5" Type="http://schemas.openxmlformats.org/officeDocument/2006/relationships/image" Target="../media/image20.jpeg"/><Relationship Id="rId4" Type="http://schemas.openxmlformats.org/officeDocument/2006/relationships/hyperlink" Target="http://www.cn.alibaba.com/athena/sampledetail/hkhds-9837666.html" TargetMode="External"/><Relationship Id="rId3" Type="http://schemas.openxmlformats.org/officeDocument/2006/relationships/image" Target="../media/image19.jpeg"/><Relationship Id="rId2" Type="http://schemas.openxmlformats.org/officeDocument/2006/relationships/image" Target="../media/image18.jpeg"/><Relationship Id="rId12" Type="http://schemas.openxmlformats.org/officeDocument/2006/relationships/slideLayout" Target="../slideLayouts/slideLayout7.xml"/><Relationship Id="rId11" Type="http://schemas.openxmlformats.org/officeDocument/2006/relationships/image" Target="../media/image23.jpeg"/><Relationship Id="rId10" Type="http://schemas.openxmlformats.org/officeDocument/2006/relationships/hyperlink" Target="http://image.baidu.com/i?ct=503316480&amp;z=0&amp;tn=baiduimagedetail&amp;word=%B6%FE%BC%AB%B9%DC&amp;in=24139&amp;cl=2&amp;cm=1&amp;sc=0&amp;lm=-1&amp;pn=22&amp;rn=1" TargetMode="Externa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media" Target="file:///C:\Documents%20and%20Settings\Dingxd\&#26700;&#38754;\&#19969;&#21916;&#20908;_&#25945;&#23398;2011&#19978;\&#30005;&#23376;&#25216;&#26415;&#25945;&#26696;&#65293;&#19969;&#21916;&#20908;\06_&#21322;&#23548;&#20307;&#22120;&#20214;&#30340;&#22522;&#26412;&#29305;&#24615;\A1-1.avi" TargetMode="External"/><Relationship Id="rId1" Type="http://schemas.openxmlformats.org/officeDocument/2006/relationships/video" Target="file:///C:\Documents%20and%20Settings\Dingxd\&#26700;&#38754;\&#19969;&#21916;&#20908;_&#25945;&#23398;2011&#19978;\&#30005;&#23376;&#25216;&#26415;&#25945;&#26696;&#65293;&#19969;&#21916;&#20908;\06_&#21322;&#23548;&#20307;&#22120;&#20214;&#30340;&#22522;&#26412;&#29305;&#24615;\A1-1.avi" TargetMode="Externa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oleObject" Target="../embeddings/oleObject10.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wmf"/><Relationship Id="rId1" Type="http://schemas.openxmlformats.org/officeDocument/2006/relationships/oleObject" Target="../embeddings/oleObject1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jpeg"/><Relationship Id="rId1" Type="http://schemas.openxmlformats.org/officeDocument/2006/relationships/image" Target="../media/image34.jpeg"/></Relationships>
</file>

<file path=ppt/slides/_rels/slide61.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37.wmf"/><Relationship Id="rId3" Type="http://schemas.openxmlformats.org/officeDocument/2006/relationships/oleObject" Target="../embeddings/oleObject16.bin"/><Relationship Id="rId2" Type="http://schemas.openxmlformats.org/officeDocument/2006/relationships/image" Target="../media/image36.png"/><Relationship Id="rId1" Type="http://schemas.openxmlformats.org/officeDocument/2006/relationships/oleObject" Target="../embeddings/oleObject15.bin"/></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oleObject" Target="../embeddings/oleObject17.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7.xml"/><Relationship Id="rId6" Type="http://schemas.openxmlformats.org/officeDocument/2006/relationships/image" Target="../media/image47.wmf"/><Relationship Id="rId5" Type="http://schemas.openxmlformats.org/officeDocument/2006/relationships/oleObject" Target="../embeddings/oleObject20.bin"/><Relationship Id="rId4" Type="http://schemas.openxmlformats.org/officeDocument/2006/relationships/image" Target="../media/image46.wmf"/><Relationship Id="rId3" Type="http://schemas.openxmlformats.org/officeDocument/2006/relationships/oleObject" Target="../embeddings/oleObject19.bin"/><Relationship Id="rId2" Type="http://schemas.openxmlformats.org/officeDocument/2006/relationships/image" Target="../media/image45.wmf"/><Relationship Id="rId1" Type="http://schemas.openxmlformats.org/officeDocument/2006/relationships/oleObject" Target="../embeddings/oleObject18.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51.wmf"/><Relationship Id="rId7" Type="http://schemas.openxmlformats.org/officeDocument/2006/relationships/oleObject" Target="../embeddings/oleObject24.bin"/><Relationship Id="rId6" Type="http://schemas.openxmlformats.org/officeDocument/2006/relationships/image" Target="../media/image50.wmf"/><Relationship Id="rId5" Type="http://schemas.openxmlformats.org/officeDocument/2006/relationships/oleObject" Target="../embeddings/oleObject23.bin"/><Relationship Id="rId4" Type="http://schemas.openxmlformats.org/officeDocument/2006/relationships/image" Target="../media/image49.wmf"/><Relationship Id="rId3" Type="http://schemas.openxmlformats.org/officeDocument/2006/relationships/oleObject" Target="../embeddings/oleObject22.bin"/><Relationship Id="rId2" Type="http://schemas.openxmlformats.org/officeDocument/2006/relationships/image" Target="../media/image48.wmf"/><Relationship Id="rId14" Type="http://schemas.openxmlformats.org/officeDocument/2006/relationships/vmlDrawing" Target="../drawings/vmlDrawing16.vml"/><Relationship Id="rId13" Type="http://schemas.openxmlformats.org/officeDocument/2006/relationships/slideLayout" Target="../slideLayouts/slideLayout7.xml"/><Relationship Id="rId12" Type="http://schemas.openxmlformats.org/officeDocument/2006/relationships/image" Target="../media/image53.wmf"/><Relationship Id="rId11" Type="http://schemas.openxmlformats.org/officeDocument/2006/relationships/oleObject" Target="../embeddings/oleObject26.bin"/><Relationship Id="rId10" Type="http://schemas.openxmlformats.org/officeDocument/2006/relationships/image" Target="../media/image52.wmf"/><Relationship Id="rId1" Type="http://schemas.openxmlformats.org/officeDocument/2006/relationships/oleObject" Target="../embeddings/oleObject21.bin"/></Relationships>
</file>

<file path=ppt/slides/_rels/slide75.xml.rels><?xml version="1.0" encoding="UTF-8" standalone="yes"?>
<Relationships xmlns="http://schemas.openxmlformats.org/package/2006/relationships"><Relationship Id="rId9" Type="http://schemas.openxmlformats.org/officeDocument/2006/relationships/image" Target="../media/image57.wmf"/><Relationship Id="rId8" Type="http://schemas.openxmlformats.org/officeDocument/2006/relationships/oleObject" Target="../embeddings/oleObject31.bin"/><Relationship Id="rId7" Type="http://schemas.openxmlformats.org/officeDocument/2006/relationships/oleObject" Target="../embeddings/oleObject30.bin"/><Relationship Id="rId6" Type="http://schemas.openxmlformats.org/officeDocument/2006/relationships/image" Target="../media/image56.wmf"/><Relationship Id="rId5" Type="http://schemas.openxmlformats.org/officeDocument/2006/relationships/oleObject" Target="../embeddings/oleObject29.bin"/><Relationship Id="rId4" Type="http://schemas.openxmlformats.org/officeDocument/2006/relationships/image" Target="../media/image55.wmf"/><Relationship Id="rId3" Type="http://schemas.openxmlformats.org/officeDocument/2006/relationships/oleObject" Target="../embeddings/oleObject28.bin"/><Relationship Id="rId2" Type="http://schemas.openxmlformats.org/officeDocument/2006/relationships/image" Target="../media/image54.wmf"/><Relationship Id="rId17" Type="http://schemas.openxmlformats.org/officeDocument/2006/relationships/vmlDrawing" Target="../drawings/vmlDrawing17.vml"/><Relationship Id="rId16" Type="http://schemas.openxmlformats.org/officeDocument/2006/relationships/slideLayout" Target="../slideLayouts/slideLayout7.xml"/><Relationship Id="rId15" Type="http://schemas.openxmlformats.org/officeDocument/2006/relationships/image" Target="../media/image60.wmf"/><Relationship Id="rId14" Type="http://schemas.openxmlformats.org/officeDocument/2006/relationships/oleObject" Target="../embeddings/oleObject34.bin"/><Relationship Id="rId13" Type="http://schemas.openxmlformats.org/officeDocument/2006/relationships/image" Target="../media/image59.wmf"/><Relationship Id="rId12" Type="http://schemas.openxmlformats.org/officeDocument/2006/relationships/oleObject" Target="../embeddings/oleObject33.bin"/><Relationship Id="rId11" Type="http://schemas.openxmlformats.org/officeDocument/2006/relationships/image" Target="../media/image58.wmf"/><Relationship Id="rId10" Type="http://schemas.openxmlformats.org/officeDocument/2006/relationships/oleObject" Target="../embeddings/oleObject32.bin"/><Relationship Id="rId1" Type="http://schemas.openxmlformats.org/officeDocument/2006/relationships/oleObject" Target="../embeddings/oleObject27.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61.png"/><Relationship Id="rId1" Type="http://schemas.openxmlformats.org/officeDocument/2006/relationships/oleObject" Target="../embeddings/oleObject35.bin"/></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62.png"/><Relationship Id="rId1" Type="http://schemas.openxmlformats.org/officeDocument/2006/relationships/oleObject" Target="../embeddings/oleObject36.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63.png"/><Relationship Id="rId1" Type="http://schemas.openxmlformats.org/officeDocument/2006/relationships/oleObject" Target="../embeddings/oleObject37.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64.wmf"/><Relationship Id="rId1" Type="http://schemas.openxmlformats.org/officeDocument/2006/relationships/oleObject" Target="../embeddings/oleObject38.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65.png"/><Relationship Id="rId1" Type="http://schemas.openxmlformats.org/officeDocument/2006/relationships/oleObject" Target="../embeddings/oleObject39.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9.jpeg"/><Relationship Id="rId7" Type="http://schemas.openxmlformats.org/officeDocument/2006/relationships/hyperlink" Target="http://www.cn.alibaba.com/athena/sampledetail/jsdchen-11299539.html" TargetMode="External"/><Relationship Id="rId6" Type="http://schemas.openxmlformats.org/officeDocument/2006/relationships/image" Target="../media/image68.jpeg"/><Relationship Id="rId5" Type="http://schemas.openxmlformats.org/officeDocument/2006/relationships/hyperlink" Target="http://www.szjld.cn/szjld_Product_1449221.html" TargetMode="External"/><Relationship Id="rId4" Type="http://schemas.openxmlformats.org/officeDocument/2006/relationships/image" Target="../media/image67.jpeg"/><Relationship Id="rId3" Type="http://schemas.openxmlformats.org/officeDocument/2006/relationships/hyperlink" Target="http://www.cn.alibaba.com/athena/sampledetail/zzy1238-9716283.html" TargetMode="External"/><Relationship Id="rId2" Type="http://schemas.openxmlformats.org/officeDocument/2006/relationships/image" Target="../media/image66.jpeg"/><Relationship Id="rId1" Type="http://schemas.openxmlformats.org/officeDocument/2006/relationships/hyperlink" Target="http://www.xsycdz.cn/xsycdz_Product_1382194.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0.wmf"/></Relationships>
</file>

<file path=ppt/slides/_rels/slide92.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7.xml"/><Relationship Id="rId4" Type="http://schemas.openxmlformats.org/officeDocument/2006/relationships/image" Target="../media/image72.wmf"/><Relationship Id="rId3" Type="http://schemas.openxmlformats.org/officeDocument/2006/relationships/oleObject" Target="../embeddings/oleObject41.bin"/><Relationship Id="rId2" Type="http://schemas.openxmlformats.org/officeDocument/2006/relationships/image" Target="../media/image71.png"/><Relationship Id="rId1" Type="http://schemas.openxmlformats.org/officeDocument/2006/relationships/oleObject" Target="../embeddings/oleObject40.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74.png"/><Relationship Id="rId1" Type="http://schemas.openxmlformats.org/officeDocument/2006/relationships/oleObject" Target="../embeddings/oleObject42.bin"/></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74.png"/><Relationship Id="rId1" Type="http://schemas.openxmlformats.org/officeDocument/2006/relationships/oleObject" Target="../embeddings/oleObject43.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2.xml"/><Relationship Id="rId3" Type="http://schemas.openxmlformats.org/officeDocument/2006/relationships/image" Target="../media/image76.wmf"/><Relationship Id="rId2" Type="http://schemas.openxmlformats.org/officeDocument/2006/relationships/image" Target="../media/image75.png"/><Relationship Id="rId1" Type="http://schemas.openxmlformats.org/officeDocument/2006/relationships/oleObject" Target="../embeddings/oleObject44.bin"/></Relationships>
</file>

<file path=ppt/slides/_rels/slide98.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2.xml"/><Relationship Id="rId3" Type="http://schemas.openxmlformats.org/officeDocument/2006/relationships/image" Target="../media/image77.wmf"/><Relationship Id="rId2" Type="http://schemas.openxmlformats.org/officeDocument/2006/relationships/image" Target="../media/image75.png"/><Relationship Id="rId1" Type="http://schemas.openxmlformats.org/officeDocument/2006/relationships/oleObject" Target="../embeddings/oleObject45.bin"/></Relationships>
</file>

<file path=ppt/slides/_rels/slide99.xml.rels><?xml version="1.0" encoding="UTF-8" standalone="yes"?>
<Relationships xmlns="http://schemas.openxmlformats.org/package/2006/relationships"><Relationship Id="rId5" Type="http://schemas.openxmlformats.org/officeDocument/2006/relationships/vmlDrawing" Target="../drawings/vmlDrawing28.vml"/><Relationship Id="rId4" Type="http://schemas.openxmlformats.org/officeDocument/2006/relationships/slideLayout" Target="../slideLayouts/slideLayout2.xml"/><Relationship Id="rId3" Type="http://schemas.openxmlformats.org/officeDocument/2006/relationships/image" Target="../media/image78.wmf"/><Relationship Id="rId2" Type="http://schemas.openxmlformats.org/officeDocument/2006/relationships/image" Target="../media/image75.png"/><Relationship Id="rId1" Type="http://schemas.openxmlformats.org/officeDocument/2006/relationships/oleObject" Target="../embeddings/oleObject4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Rot="1"/>
          </p:cNvSpPr>
          <p:nvPr>
            <p:ph type="ctrTitle"/>
          </p:nvPr>
        </p:nvSpPr>
        <p:spPr>
          <a:ln/>
        </p:spPr>
        <p:txBody>
          <a:bodyPr vert="horz" wrap="square" lIns="91440" tIns="45720" rIns="91440" bIns="45720" anchor="ctr"/>
          <a:p>
            <a:pPr eaLnBrk="1" hangingPunct="1"/>
            <a:r>
              <a:rPr lang="zh-CN" altLang="zh-CN" dirty="0">
                <a:latin typeface="+mj-lt"/>
                <a:ea typeface="+mj-ea"/>
                <a:cs typeface="+mj-cs"/>
              </a:rPr>
              <a:t>第</a:t>
            </a:r>
            <a:r>
              <a:rPr lang="en-US" altLang="zh-CN" dirty="0">
                <a:latin typeface="+mj-lt"/>
                <a:ea typeface="+mj-ea"/>
                <a:cs typeface="+mj-cs"/>
              </a:rPr>
              <a:t>2</a:t>
            </a:r>
            <a:r>
              <a:rPr lang="zh-CN" altLang="zh-CN" dirty="0">
                <a:latin typeface="+mj-lt"/>
                <a:ea typeface="+mj-ea"/>
                <a:cs typeface="+mj-cs"/>
              </a:rPr>
              <a:t>章 半导体器件</a:t>
            </a:r>
            <a:endParaRPr lang="en-US" altLang="zh-CN" dirty="0">
              <a:solidFill>
                <a:srgbClr val="0000FF"/>
              </a:solidFill>
              <a:latin typeface="+mj-lt"/>
              <a:ea typeface="华文琥珀" panose="02010800040101010101" pitchFamily="2" charset="-122"/>
              <a:cs typeface="+mj-cs"/>
            </a:endParaRPr>
          </a:p>
        </p:txBody>
      </p:sp>
      <p:sp>
        <p:nvSpPr>
          <p:cNvPr id="37891" name="Rectangle 3"/>
          <p:cNvSpPr>
            <a:spLocks noGrp="1" noRot="1"/>
          </p:cNvSpPr>
          <p:nvPr>
            <p:ph type="subTitle" idx="1"/>
          </p:nvPr>
        </p:nvSpPr>
        <p:spPr>
          <a:ln/>
        </p:spPr>
        <p:txBody>
          <a:bodyPr vert="horz" wrap="square" lIns="91440" tIns="45720" rIns="91440" bIns="45720" anchor="t"/>
          <a:p>
            <a:pPr eaLnBrk="1" hangingPunct="1">
              <a:buSzPct val="70000"/>
              <a:buFont typeface="Wingdings" panose="05000000000000000000" pitchFamily="2" charset="2"/>
            </a:pPr>
            <a:r>
              <a:rPr lang="zh-CN" altLang="en-US" sz="3600" b="1" dirty="0">
                <a:solidFill>
                  <a:srgbClr val="0099FF"/>
                </a:solidFill>
                <a:latin typeface="+mn-lt"/>
                <a:ea typeface="+mn-ea"/>
                <a:cs typeface="+mn-cs"/>
              </a:rPr>
              <a:t>陈  鸣</a:t>
            </a:r>
            <a:endParaRPr lang="en-US" altLang="zh-CN" sz="3600" b="1" dirty="0">
              <a:solidFill>
                <a:srgbClr val="0099FF"/>
              </a:solidFill>
              <a:latin typeface="+mn-lt"/>
              <a:ea typeface="+mn-ea"/>
              <a:cs typeface="+mn-cs"/>
            </a:endParaRPr>
          </a:p>
          <a:p>
            <a:pPr eaLnBrk="1" hangingPunct="1">
              <a:buSzPct val="70000"/>
              <a:buFont typeface="Wingdings" panose="05000000000000000000" pitchFamily="2" charset="2"/>
            </a:pPr>
            <a:r>
              <a:rPr lang="zh-CN" altLang="en-US" sz="3600" dirty="0">
                <a:solidFill>
                  <a:srgbClr val="0000CC"/>
                </a:solidFill>
                <a:latin typeface="TVIQWG+STXingkai"/>
                <a:ea typeface="TVIQWG+STXingkai"/>
                <a:cs typeface="+mn-cs"/>
              </a:rPr>
              <a:t>中山大学物理科学与工程技术学院</a:t>
            </a:r>
            <a:endParaRPr lang="zh-CN" altLang="en-US" sz="3600" dirty="0">
              <a:solidFill>
                <a:srgbClr val="0000CC"/>
              </a:solidFill>
              <a:latin typeface="TVIQWG+STXingkai"/>
              <a:ea typeface="TVIQWG+STXingkai"/>
              <a:cs typeface="+mn-cs"/>
            </a:endParaRPr>
          </a:p>
          <a:p>
            <a:pPr eaLnBrk="1" hangingPunct="1">
              <a:buSzPct val="70000"/>
              <a:buFont typeface="Wingdings" panose="05000000000000000000" pitchFamily="2" charset="2"/>
            </a:pPr>
            <a:endParaRPr lang="zh-CN" altLang="en-US" sz="3600" b="1" dirty="0">
              <a:solidFill>
                <a:srgbClr val="0099FF"/>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468313" y="5381625"/>
            <a:ext cx="8250237" cy="1258888"/>
            <a:chOff x="450" y="3252"/>
            <a:chExt cx="5152" cy="1007"/>
          </a:xfrm>
        </p:grpSpPr>
        <p:sp>
          <p:nvSpPr>
            <p:cNvPr id="47176" name="Text Box 3"/>
            <p:cNvSpPr txBox="1"/>
            <p:nvPr/>
          </p:nvSpPr>
          <p:spPr>
            <a:xfrm>
              <a:off x="1746" y="3252"/>
              <a:ext cx="3765" cy="484"/>
            </a:xfrm>
            <a:prstGeom prst="rect">
              <a:avLst/>
            </a:prstGeom>
            <a:noFill/>
            <a:ln w="9525">
              <a:noFill/>
            </a:ln>
          </p:spPr>
          <p:txBody>
            <a:bodyPr anchor="ctr">
              <a:spAutoFit/>
            </a:bodyPr>
            <a:p>
              <a:pPr eaLnBrk="0" fontAlgn="b" hangingPunct="0">
                <a:lnSpc>
                  <a:spcPct val="120000"/>
                </a:lnSpc>
              </a:pPr>
              <a:r>
                <a:rPr lang="zh-CN" altLang="en-US" b="0" dirty="0">
                  <a:solidFill>
                    <a:schemeClr val="tx2"/>
                  </a:solidFill>
                  <a:latin typeface="华文新魏" panose="02010800040101010101" pitchFamily="2" charset="-122"/>
                  <a:ea typeface="华文新魏" panose="02010800040101010101" pitchFamily="2" charset="-122"/>
                </a:rPr>
                <a:t>自由电子</a:t>
              </a:r>
              <a:r>
                <a:rPr lang="en-US" altLang="zh-CN" dirty="0">
                  <a:solidFill>
                    <a:schemeClr val="tx2"/>
                  </a:solidFill>
                  <a:latin typeface="宋体" panose="02010600030101010101" pitchFamily="2" charset="-122"/>
                  <a:ea typeface="华文新魏" panose="02010800040101010101" pitchFamily="2" charset="-122"/>
                </a:rPr>
                <a:t>——</a:t>
              </a:r>
              <a:r>
                <a:rPr lang="zh-CN" altLang="en-US" dirty="0">
                  <a:latin typeface="宋体" panose="02010600030101010101" pitchFamily="2" charset="-122"/>
                </a:rPr>
                <a:t>带负电荷，形成电子流</a:t>
              </a:r>
              <a:endParaRPr lang="zh-CN" altLang="en-US" dirty="0">
                <a:latin typeface="宋体" panose="02010600030101010101" pitchFamily="2" charset="-122"/>
              </a:endParaRPr>
            </a:p>
          </p:txBody>
        </p:sp>
        <p:sp>
          <p:nvSpPr>
            <p:cNvPr id="47177" name="Rectangle 4"/>
            <p:cNvSpPr/>
            <p:nvPr/>
          </p:nvSpPr>
          <p:spPr>
            <a:xfrm>
              <a:off x="450" y="3603"/>
              <a:ext cx="1251" cy="415"/>
            </a:xfrm>
            <a:prstGeom prst="rect">
              <a:avLst/>
            </a:prstGeom>
            <a:noFill/>
            <a:ln w="9525">
              <a:noFill/>
            </a:ln>
          </p:spPr>
          <p:txBody>
            <a:bodyPr>
              <a:spAutoFit/>
            </a:bodyPr>
            <a:p>
              <a:pPr eaLnBrk="0" hangingPunct="0"/>
              <a:r>
                <a:rPr lang="zh-CN" altLang="en-US" dirty="0">
                  <a:latin typeface="宋体" panose="02010600030101010101" pitchFamily="2" charset="-122"/>
                </a:rPr>
                <a:t>两种载流子</a:t>
              </a:r>
              <a:endParaRPr lang="zh-CN" altLang="en-US" dirty="0">
                <a:latin typeface="宋体" panose="02010600030101010101" pitchFamily="2" charset="-122"/>
              </a:endParaRPr>
            </a:p>
          </p:txBody>
        </p:sp>
        <p:sp>
          <p:nvSpPr>
            <p:cNvPr id="47178" name="AutoShape 5"/>
            <p:cNvSpPr/>
            <p:nvPr/>
          </p:nvSpPr>
          <p:spPr>
            <a:xfrm>
              <a:off x="1702" y="3495"/>
              <a:ext cx="90" cy="570"/>
            </a:xfrm>
            <a:prstGeom prst="leftBrace">
              <a:avLst>
                <a:gd name="adj1" fmla="val 52777"/>
                <a:gd name="adj2" fmla="val 50000"/>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7179" name="Rectangle 6"/>
            <p:cNvSpPr/>
            <p:nvPr/>
          </p:nvSpPr>
          <p:spPr>
            <a:xfrm>
              <a:off x="1746" y="3775"/>
              <a:ext cx="3856" cy="484"/>
            </a:xfrm>
            <a:prstGeom prst="rect">
              <a:avLst/>
            </a:prstGeom>
            <a:noFill/>
            <a:ln w="9525">
              <a:noFill/>
            </a:ln>
          </p:spPr>
          <p:txBody>
            <a:bodyPr>
              <a:spAutoFit/>
            </a:bodyPr>
            <a:p>
              <a:pPr eaLnBrk="0" fontAlgn="b" hangingPunct="0">
                <a:lnSpc>
                  <a:spcPct val="120000"/>
                </a:lnSpc>
              </a:pPr>
              <a:r>
                <a:rPr lang="zh-CN" altLang="en-US" b="0" dirty="0">
                  <a:solidFill>
                    <a:schemeClr val="tx2"/>
                  </a:solidFill>
                  <a:latin typeface="华文新魏" panose="02010800040101010101" pitchFamily="2" charset="-122"/>
                  <a:ea typeface="华文新魏" panose="02010800040101010101" pitchFamily="2" charset="-122"/>
                </a:rPr>
                <a:t>空穴</a:t>
              </a:r>
              <a:r>
                <a:rPr lang="en-US" altLang="zh-CN" dirty="0">
                  <a:solidFill>
                    <a:schemeClr val="tx2"/>
                  </a:solidFill>
                  <a:latin typeface="宋体" panose="02010600030101010101" pitchFamily="2" charset="-122"/>
                </a:rPr>
                <a:t>——</a:t>
              </a:r>
              <a:r>
                <a:rPr lang="zh-CN" altLang="en-US" u="sng" dirty="0">
                  <a:solidFill>
                    <a:srgbClr val="FF0066"/>
                  </a:solidFill>
                  <a:latin typeface="宋体" panose="02010600030101010101" pitchFamily="2" charset="-122"/>
                </a:rPr>
                <a:t>视为</a:t>
              </a:r>
              <a:r>
                <a:rPr lang="zh-CN" altLang="en-US" dirty="0">
                  <a:latin typeface="宋体" panose="02010600030101010101" pitchFamily="2" charset="-122"/>
                </a:rPr>
                <a:t>带正电荷，形成空穴流</a:t>
              </a:r>
              <a:endParaRPr lang="zh-CN" altLang="en-US" dirty="0">
                <a:latin typeface="宋体" panose="02010600030101010101" pitchFamily="2" charset="-122"/>
              </a:endParaRPr>
            </a:p>
          </p:txBody>
        </p:sp>
      </p:grpSp>
      <p:sp>
        <p:nvSpPr>
          <p:cNvPr id="47108" name="Oval 7"/>
          <p:cNvSpPr>
            <a:spLocks noChangeAspect="1"/>
          </p:cNvSpPr>
          <p:nvPr/>
        </p:nvSpPr>
        <p:spPr>
          <a:xfrm>
            <a:off x="1755775" y="3319463"/>
            <a:ext cx="144463" cy="150812"/>
          </a:xfrm>
          <a:prstGeom prst="ellipse">
            <a:avLst/>
          </a:prstGeom>
          <a:solidFill>
            <a:srgbClr val="FF33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09" name="Oval 8"/>
          <p:cNvSpPr/>
          <p:nvPr/>
        </p:nvSpPr>
        <p:spPr>
          <a:xfrm>
            <a:off x="762000" y="1814513"/>
            <a:ext cx="1720850" cy="1782762"/>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7110" name="Oval 9"/>
          <p:cNvSpPr/>
          <p:nvPr/>
        </p:nvSpPr>
        <p:spPr>
          <a:xfrm>
            <a:off x="2112963" y="1814513"/>
            <a:ext cx="1720850" cy="1782762"/>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7111" name="Oval 10"/>
          <p:cNvSpPr/>
          <p:nvPr/>
        </p:nvSpPr>
        <p:spPr>
          <a:xfrm>
            <a:off x="755650" y="3213100"/>
            <a:ext cx="1720850" cy="178276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7112" name="Oval 11"/>
          <p:cNvSpPr/>
          <p:nvPr/>
        </p:nvSpPr>
        <p:spPr>
          <a:xfrm>
            <a:off x="2112963" y="3194050"/>
            <a:ext cx="1720850" cy="178276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7113" name="Oval 12"/>
          <p:cNvSpPr/>
          <p:nvPr/>
        </p:nvSpPr>
        <p:spPr>
          <a:xfrm>
            <a:off x="1376363" y="2451100"/>
            <a:ext cx="492125" cy="509588"/>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14" name="Oval 13"/>
          <p:cNvSpPr/>
          <p:nvPr/>
        </p:nvSpPr>
        <p:spPr>
          <a:xfrm>
            <a:off x="2727325" y="2451100"/>
            <a:ext cx="492125" cy="509588"/>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15" name="Oval 14"/>
          <p:cNvSpPr/>
          <p:nvPr/>
        </p:nvSpPr>
        <p:spPr>
          <a:xfrm>
            <a:off x="1404938" y="3862388"/>
            <a:ext cx="492125" cy="509587"/>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16" name="Oval 15"/>
          <p:cNvSpPr/>
          <p:nvPr/>
        </p:nvSpPr>
        <p:spPr>
          <a:xfrm>
            <a:off x="2727325" y="3851275"/>
            <a:ext cx="492125" cy="509588"/>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17" name="Text Box 16"/>
          <p:cNvSpPr txBox="1"/>
          <p:nvPr/>
        </p:nvSpPr>
        <p:spPr>
          <a:xfrm>
            <a:off x="2790825" y="2506663"/>
            <a:ext cx="492125" cy="427037"/>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7118" name="Text Box 17"/>
          <p:cNvSpPr txBox="1"/>
          <p:nvPr/>
        </p:nvSpPr>
        <p:spPr>
          <a:xfrm>
            <a:off x="1425575" y="2506663"/>
            <a:ext cx="490538" cy="427037"/>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7119" name="Text Box 18"/>
          <p:cNvSpPr txBox="1"/>
          <p:nvPr/>
        </p:nvSpPr>
        <p:spPr>
          <a:xfrm>
            <a:off x="1404938" y="3933825"/>
            <a:ext cx="490537" cy="427038"/>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7120" name="Text Box 19"/>
          <p:cNvSpPr txBox="1"/>
          <p:nvPr/>
        </p:nvSpPr>
        <p:spPr>
          <a:xfrm>
            <a:off x="2784475" y="3889375"/>
            <a:ext cx="492125" cy="427038"/>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7121" name="Oval 20"/>
          <p:cNvSpPr>
            <a:spLocks noChangeAspect="1"/>
          </p:cNvSpPr>
          <p:nvPr/>
        </p:nvSpPr>
        <p:spPr>
          <a:xfrm>
            <a:off x="2216150" y="24288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22" name="Oval 21"/>
          <p:cNvSpPr>
            <a:spLocks noChangeAspect="1"/>
          </p:cNvSpPr>
          <p:nvPr/>
        </p:nvSpPr>
        <p:spPr>
          <a:xfrm>
            <a:off x="2216150" y="28003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23" name="Oval 22"/>
          <p:cNvSpPr>
            <a:spLocks noChangeAspect="1"/>
          </p:cNvSpPr>
          <p:nvPr/>
        </p:nvSpPr>
        <p:spPr>
          <a:xfrm>
            <a:off x="2216150" y="38512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24" name="Oval 23"/>
          <p:cNvSpPr>
            <a:spLocks noChangeAspect="1"/>
          </p:cNvSpPr>
          <p:nvPr/>
        </p:nvSpPr>
        <p:spPr>
          <a:xfrm>
            <a:off x="2216150" y="42227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25" name="Oval 24"/>
          <p:cNvSpPr>
            <a:spLocks noChangeAspect="1"/>
          </p:cNvSpPr>
          <p:nvPr/>
        </p:nvSpPr>
        <p:spPr>
          <a:xfrm>
            <a:off x="1355725" y="3321050"/>
            <a:ext cx="144463"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26" name="Oval 25"/>
          <p:cNvSpPr>
            <a:spLocks noChangeAspect="1"/>
          </p:cNvSpPr>
          <p:nvPr/>
        </p:nvSpPr>
        <p:spPr>
          <a:xfrm>
            <a:off x="2706688" y="3321050"/>
            <a:ext cx="146050"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27" name="Oval 26"/>
          <p:cNvSpPr>
            <a:spLocks noChangeAspect="1"/>
          </p:cNvSpPr>
          <p:nvPr/>
        </p:nvSpPr>
        <p:spPr>
          <a:xfrm>
            <a:off x="3106738" y="3321050"/>
            <a:ext cx="144462"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28" name="Arc 27"/>
          <p:cNvSpPr/>
          <p:nvPr/>
        </p:nvSpPr>
        <p:spPr>
          <a:xfrm rot="600000">
            <a:off x="396875" y="2062163"/>
            <a:ext cx="736600" cy="1408112"/>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7129" name="Arc 28"/>
          <p:cNvSpPr/>
          <p:nvPr/>
        </p:nvSpPr>
        <p:spPr>
          <a:xfrm rot="600000">
            <a:off x="396875" y="3502025"/>
            <a:ext cx="736600" cy="1408113"/>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7130" name="Arc 29"/>
          <p:cNvSpPr/>
          <p:nvPr/>
        </p:nvSpPr>
        <p:spPr>
          <a:xfrm rot="-10200000">
            <a:off x="3487738" y="2017713"/>
            <a:ext cx="531812" cy="1357312"/>
          </a:xfrm>
          <a:custGeom>
            <a:avLst/>
            <a:gdLst>
              <a:gd name="txL" fmla="*/ 0 w 22004"/>
              <a:gd name="txT" fmla="*/ 0 h 38184"/>
              <a:gd name="txR" fmla="*/ 22004 w 22004"/>
              <a:gd name="txB" fmla="*/ 38184 h 38184"/>
            </a:gdLst>
            <a:ahLst/>
            <a:cxnLst>
              <a:cxn ang="0">
                <a:pos x="0" y="2147483647"/>
              </a:cxn>
              <a:cxn ang="0">
                <a:pos x="2147483647" y="2147483647"/>
              </a:cxn>
              <a:cxn ang="0">
                <a:pos x="2147483647" y="2147483647"/>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7131" name="Arc 30"/>
          <p:cNvSpPr/>
          <p:nvPr/>
        </p:nvSpPr>
        <p:spPr>
          <a:xfrm rot="-10200000">
            <a:off x="3487738" y="3395663"/>
            <a:ext cx="531812" cy="1358900"/>
          </a:xfrm>
          <a:custGeom>
            <a:avLst/>
            <a:gdLst>
              <a:gd name="txL" fmla="*/ 0 w 22004"/>
              <a:gd name="txT" fmla="*/ 0 h 38184"/>
              <a:gd name="txR" fmla="*/ 22004 w 22004"/>
              <a:gd name="txB" fmla="*/ 38184 h 38184"/>
            </a:gdLst>
            <a:ahLst/>
            <a:cxnLst>
              <a:cxn ang="0">
                <a:pos x="0" y="2147483647"/>
              </a:cxn>
              <a:cxn ang="0">
                <a:pos x="2147483647" y="2147483647"/>
              </a:cxn>
              <a:cxn ang="0">
                <a:pos x="2147483647" y="2147483647"/>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7132" name="Oval 31"/>
          <p:cNvSpPr>
            <a:spLocks noChangeAspect="1"/>
          </p:cNvSpPr>
          <p:nvPr/>
        </p:nvSpPr>
        <p:spPr>
          <a:xfrm>
            <a:off x="854075" y="24288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33" name="Oval 32"/>
          <p:cNvSpPr>
            <a:spLocks noChangeAspect="1"/>
          </p:cNvSpPr>
          <p:nvPr/>
        </p:nvSpPr>
        <p:spPr>
          <a:xfrm>
            <a:off x="854075" y="28003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34" name="Oval 33"/>
          <p:cNvSpPr>
            <a:spLocks noChangeAspect="1"/>
          </p:cNvSpPr>
          <p:nvPr/>
        </p:nvSpPr>
        <p:spPr>
          <a:xfrm>
            <a:off x="3587750" y="2428875"/>
            <a:ext cx="144463" cy="150813"/>
          </a:xfrm>
          <a:prstGeom prst="ellipse">
            <a:avLst/>
          </a:prstGeom>
          <a:no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35" name="Oval 34"/>
          <p:cNvSpPr>
            <a:spLocks noChangeAspect="1"/>
          </p:cNvSpPr>
          <p:nvPr/>
        </p:nvSpPr>
        <p:spPr>
          <a:xfrm>
            <a:off x="3587750" y="28003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36" name="Oval 35"/>
          <p:cNvSpPr>
            <a:spLocks noChangeAspect="1"/>
          </p:cNvSpPr>
          <p:nvPr/>
        </p:nvSpPr>
        <p:spPr>
          <a:xfrm>
            <a:off x="854075" y="38512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37" name="Oval 36"/>
          <p:cNvSpPr>
            <a:spLocks noChangeAspect="1"/>
          </p:cNvSpPr>
          <p:nvPr/>
        </p:nvSpPr>
        <p:spPr>
          <a:xfrm>
            <a:off x="854075" y="42227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38" name="Oval 37"/>
          <p:cNvSpPr>
            <a:spLocks noChangeAspect="1"/>
          </p:cNvSpPr>
          <p:nvPr/>
        </p:nvSpPr>
        <p:spPr>
          <a:xfrm>
            <a:off x="3587750" y="38512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39" name="Oval 38"/>
          <p:cNvSpPr>
            <a:spLocks noChangeAspect="1"/>
          </p:cNvSpPr>
          <p:nvPr/>
        </p:nvSpPr>
        <p:spPr>
          <a:xfrm>
            <a:off x="3587750" y="42227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40" name="Arc 39"/>
          <p:cNvSpPr/>
          <p:nvPr/>
        </p:nvSpPr>
        <p:spPr>
          <a:xfrm rot="6000000">
            <a:off x="1174750" y="1133475"/>
            <a:ext cx="763588" cy="1358900"/>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7141" name="Arc 40"/>
          <p:cNvSpPr/>
          <p:nvPr/>
        </p:nvSpPr>
        <p:spPr>
          <a:xfrm rot="6000000">
            <a:off x="2560638" y="1135063"/>
            <a:ext cx="763587" cy="1357312"/>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7142" name="Arc 41"/>
          <p:cNvSpPr/>
          <p:nvPr/>
        </p:nvSpPr>
        <p:spPr>
          <a:xfrm rot="-4800000">
            <a:off x="1284288" y="4287838"/>
            <a:ext cx="763587" cy="1357312"/>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7143" name="Arc 42"/>
          <p:cNvSpPr/>
          <p:nvPr/>
        </p:nvSpPr>
        <p:spPr>
          <a:xfrm rot="-4800000">
            <a:off x="2655888" y="4286250"/>
            <a:ext cx="763587" cy="1358900"/>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7144" name="Oval 43"/>
          <p:cNvSpPr>
            <a:spLocks noChangeAspect="1"/>
          </p:cNvSpPr>
          <p:nvPr/>
        </p:nvSpPr>
        <p:spPr>
          <a:xfrm>
            <a:off x="1325563" y="1930400"/>
            <a:ext cx="144462"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45" name="Oval 44"/>
          <p:cNvSpPr>
            <a:spLocks noChangeAspect="1"/>
          </p:cNvSpPr>
          <p:nvPr/>
        </p:nvSpPr>
        <p:spPr>
          <a:xfrm>
            <a:off x="1724025" y="193040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46" name="Oval 45"/>
          <p:cNvSpPr>
            <a:spLocks noChangeAspect="1"/>
          </p:cNvSpPr>
          <p:nvPr/>
        </p:nvSpPr>
        <p:spPr>
          <a:xfrm>
            <a:off x="2706688" y="1930400"/>
            <a:ext cx="146050"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47" name="Oval 46"/>
          <p:cNvSpPr>
            <a:spLocks noChangeAspect="1"/>
          </p:cNvSpPr>
          <p:nvPr/>
        </p:nvSpPr>
        <p:spPr>
          <a:xfrm>
            <a:off x="3106738" y="1930400"/>
            <a:ext cx="144462"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48" name="Oval 47"/>
          <p:cNvSpPr>
            <a:spLocks noChangeAspect="1"/>
          </p:cNvSpPr>
          <p:nvPr/>
        </p:nvSpPr>
        <p:spPr>
          <a:xfrm>
            <a:off x="2717800" y="4722813"/>
            <a:ext cx="144463"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49" name="Oval 48"/>
          <p:cNvSpPr>
            <a:spLocks noChangeAspect="1"/>
          </p:cNvSpPr>
          <p:nvPr/>
        </p:nvSpPr>
        <p:spPr>
          <a:xfrm>
            <a:off x="3117850" y="4722813"/>
            <a:ext cx="144463"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50" name="Oval 49"/>
          <p:cNvSpPr>
            <a:spLocks noChangeAspect="1"/>
          </p:cNvSpPr>
          <p:nvPr/>
        </p:nvSpPr>
        <p:spPr>
          <a:xfrm>
            <a:off x="1346200" y="4722813"/>
            <a:ext cx="144463" cy="149225"/>
          </a:xfrm>
          <a:prstGeom prst="ellipse">
            <a:avLst/>
          </a:prstGeom>
          <a:solidFill>
            <a:schemeClr val="accent1"/>
          </a:solid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51" name="Oval 50"/>
          <p:cNvSpPr>
            <a:spLocks noChangeAspect="1"/>
          </p:cNvSpPr>
          <p:nvPr/>
        </p:nvSpPr>
        <p:spPr>
          <a:xfrm>
            <a:off x="1744663" y="4722813"/>
            <a:ext cx="144462"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52" name="Oval 51"/>
          <p:cNvSpPr>
            <a:spLocks noChangeAspect="1"/>
          </p:cNvSpPr>
          <p:nvPr/>
        </p:nvSpPr>
        <p:spPr>
          <a:xfrm>
            <a:off x="4019550" y="2108200"/>
            <a:ext cx="139700" cy="146050"/>
          </a:xfrm>
          <a:prstGeom prst="ellipse">
            <a:avLst/>
          </a:prstGeom>
          <a:solidFill>
            <a:srgbClr val="FF6600"/>
          </a:solidFill>
          <a:ln w="28575" cap="flat" cmpd="sng">
            <a:solidFill>
              <a:srgbClr val="FF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53" name="Arc 52"/>
          <p:cNvSpPr/>
          <p:nvPr/>
        </p:nvSpPr>
        <p:spPr>
          <a:xfrm rot="9000000">
            <a:off x="3514725" y="1531938"/>
            <a:ext cx="327025" cy="936625"/>
          </a:xfrm>
          <a:custGeom>
            <a:avLst/>
            <a:gdLst>
              <a:gd name="txL" fmla="*/ 0 w 7739"/>
              <a:gd name="txT" fmla="*/ 0 h 21600"/>
              <a:gd name="txR" fmla="*/ 7739 w 7739"/>
              <a:gd name="txB" fmla="*/ 21600 h 21600"/>
            </a:gdLst>
            <a:ahLst/>
            <a:cxnLst>
              <a:cxn ang="0">
                <a:pos x="0" y="2147483647"/>
              </a:cxn>
              <a:cxn ang="0">
                <a:pos x="2147483647" y="2147483647"/>
              </a:cxn>
              <a:cxn ang="0">
                <a:pos x="2147483647" y="2147483647"/>
              </a:cxn>
            </a:cxnLst>
            <a:rect l="txL" t="txT" r="txR" b="txB"/>
            <a:pathLst>
              <a:path w="7739" h="21600" fill="none">
                <a:moveTo>
                  <a:pt x="0" y="1339"/>
                </a:moveTo>
                <a:cubicBezTo>
                  <a:pt x="2397" y="453"/>
                  <a:pt x="4932" y="-1"/>
                  <a:pt x="7488" y="0"/>
                </a:cubicBezTo>
                <a:cubicBezTo>
                  <a:pt x="7571" y="0"/>
                  <a:pt x="7655" y="0"/>
                  <a:pt x="7738" y="1"/>
                </a:cubicBezTo>
              </a:path>
              <a:path w="7739" h="21600" stroke="0">
                <a:moveTo>
                  <a:pt x="0" y="1339"/>
                </a:moveTo>
                <a:cubicBezTo>
                  <a:pt x="2397" y="453"/>
                  <a:pt x="4932" y="-1"/>
                  <a:pt x="7488" y="0"/>
                </a:cubicBezTo>
                <a:cubicBezTo>
                  <a:pt x="7571" y="0"/>
                  <a:pt x="7655" y="0"/>
                  <a:pt x="7738" y="1"/>
                </a:cubicBezTo>
                <a:lnTo>
                  <a:pt x="7488" y="21600"/>
                </a:lnTo>
                <a:close/>
              </a:path>
            </a:pathLst>
          </a:custGeom>
          <a:noFill/>
          <a:ln w="28575" cap="flat" cmpd="sng">
            <a:solidFill>
              <a:srgbClr val="FF3300">
                <a:alpha val="100000"/>
              </a:srgbClr>
            </a:solidFill>
            <a:prstDash val="solid"/>
            <a:miter lim="800000"/>
            <a:headEnd type="stealth" w="med" len="med"/>
            <a:tailEnd type="none" w="med" len="med"/>
          </a:ln>
        </p:spPr>
        <p:txBody>
          <a:bodyPr/>
          <a:p>
            <a:endParaRPr lang="zh-CN" altLang="en-US"/>
          </a:p>
        </p:txBody>
      </p:sp>
      <p:sp>
        <p:nvSpPr>
          <p:cNvPr id="25653" name="AutoShape 53"/>
          <p:cNvSpPr/>
          <p:nvPr/>
        </p:nvSpPr>
        <p:spPr>
          <a:xfrm>
            <a:off x="4140200" y="2349500"/>
            <a:ext cx="1800225" cy="431800"/>
          </a:xfrm>
          <a:prstGeom prst="wedgeRoundRectCallout">
            <a:avLst>
              <a:gd name="adj1" fmla="val -50972"/>
              <a:gd name="adj2" fmla="val -98528"/>
              <a:gd name="adj3" fmla="val 16667"/>
            </a:avLst>
          </a:prstGeom>
          <a:solidFill>
            <a:srgbClr val="FFFF99"/>
          </a:solidFill>
          <a:ln w="28575" cap="flat" cmpd="sng">
            <a:solidFill>
              <a:srgbClr val="0099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自由电子</a:t>
            </a:r>
            <a:endParaRPr lang="zh-CN" altLang="en-US" b="0" dirty="0">
              <a:latin typeface="Verdana" panose="020B0604030504040204" pitchFamily="34" charset="0"/>
              <a:ea typeface="隶书" panose="02010509060101010101" pitchFamily="49" charset="-122"/>
            </a:endParaRPr>
          </a:p>
        </p:txBody>
      </p:sp>
      <p:sp>
        <p:nvSpPr>
          <p:cNvPr id="25654" name="AutoShape 54"/>
          <p:cNvSpPr/>
          <p:nvPr/>
        </p:nvSpPr>
        <p:spPr>
          <a:xfrm>
            <a:off x="3924300" y="2997200"/>
            <a:ext cx="1008063" cy="431800"/>
          </a:xfrm>
          <a:prstGeom prst="wedgeRoundRectCallout">
            <a:avLst>
              <a:gd name="adj1" fmla="val -75356"/>
              <a:gd name="adj2" fmla="val -155884"/>
              <a:gd name="adj3" fmla="val 16667"/>
            </a:avLst>
          </a:prstGeom>
          <a:solidFill>
            <a:srgbClr val="FFFF99"/>
          </a:solidFill>
          <a:ln w="28575" cap="flat" cmpd="sng">
            <a:solidFill>
              <a:srgbClr val="0099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空穴</a:t>
            </a:r>
            <a:endParaRPr lang="zh-CN" altLang="en-US" b="0" dirty="0">
              <a:latin typeface="Verdana" panose="020B0604030504040204" pitchFamily="34" charset="0"/>
              <a:ea typeface="隶书" panose="02010509060101010101" pitchFamily="49" charset="-122"/>
            </a:endParaRPr>
          </a:p>
        </p:txBody>
      </p:sp>
      <p:sp>
        <p:nvSpPr>
          <p:cNvPr id="25655" name="Oval 55"/>
          <p:cNvSpPr>
            <a:spLocks noChangeAspect="1"/>
          </p:cNvSpPr>
          <p:nvPr/>
        </p:nvSpPr>
        <p:spPr>
          <a:xfrm>
            <a:off x="3108325" y="3319463"/>
            <a:ext cx="144463" cy="149225"/>
          </a:xfrm>
          <a:prstGeom prst="ellipse">
            <a:avLst/>
          </a:prstGeom>
          <a:solidFill>
            <a:schemeClr val="accent1"/>
          </a:solid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5656" name="Oval 56"/>
          <p:cNvSpPr>
            <a:spLocks noChangeAspect="1"/>
          </p:cNvSpPr>
          <p:nvPr/>
        </p:nvSpPr>
        <p:spPr>
          <a:xfrm>
            <a:off x="3600450" y="2435225"/>
            <a:ext cx="139700" cy="146050"/>
          </a:xfrm>
          <a:prstGeom prst="ellipse">
            <a:avLst/>
          </a:prstGeom>
          <a:solidFill>
            <a:srgbClr val="FF6600"/>
          </a:solidFill>
          <a:ln w="28575">
            <a:noFill/>
          </a:ln>
        </p:spPr>
        <p:txBody>
          <a:bodyPr wrap="none" anchor="ctr"/>
          <a:p>
            <a:endParaRPr lang="zh-CN" altLang="en-US" dirty="0">
              <a:latin typeface="Arial" panose="020B0604020202020204" pitchFamily="34" charset="0"/>
            </a:endParaRPr>
          </a:p>
        </p:txBody>
      </p:sp>
      <p:sp>
        <p:nvSpPr>
          <p:cNvPr id="25657" name="Arc 57"/>
          <p:cNvSpPr/>
          <p:nvPr/>
        </p:nvSpPr>
        <p:spPr>
          <a:xfrm rot="4800000">
            <a:off x="3128963" y="2560638"/>
            <a:ext cx="865187" cy="890587"/>
          </a:xfrm>
          <a:custGeom>
            <a:avLst/>
            <a:gdLst>
              <a:gd name="txL" fmla="*/ 0 w 20432"/>
              <a:gd name="txT" fmla="*/ 0 h 21045"/>
              <a:gd name="txR" fmla="*/ 20432 w 20432"/>
              <a:gd name="txB" fmla="*/ 21045 h 21045"/>
            </a:gdLst>
            <a:ahLst/>
            <a:cxnLst>
              <a:cxn ang="0">
                <a:pos x="2147483647" y="2147483647"/>
              </a:cxn>
              <a:cxn ang="0">
                <a:pos x="0" y="2147483647"/>
              </a:cxn>
              <a:cxn ang="0">
                <a:pos x="2147483647" y="0"/>
              </a:cxn>
            </a:cxnLst>
            <a:rect l="txL" t="txT" r="txR" b="txB"/>
            <a:pathLst>
              <a:path w="20432" h="21045" fill="none">
                <a:moveTo>
                  <a:pt x="15567" y="21045"/>
                </a:moveTo>
                <a:cubicBezTo>
                  <a:pt x="8303" y="19366"/>
                  <a:pt x="2418" y="14059"/>
                  <a:pt x="-1" y="7006"/>
                </a:cubicBezTo>
              </a:path>
              <a:path w="20432" h="21045" stroke="0">
                <a:moveTo>
                  <a:pt x="15567" y="21045"/>
                </a:moveTo>
                <a:cubicBezTo>
                  <a:pt x="8303" y="19366"/>
                  <a:pt x="2418" y="14059"/>
                  <a:pt x="-1" y="7006"/>
                </a:cubicBezTo>
                <a:lnTo>
                  <a:pt x="20432" y="0"/>
                </a:lnTo>
                <a:close/>
              </a:path>
            </a:pathLst>
          </a:custGeom>
          <a:noFill/>
          <a:ln w="28575" cap="flat" cmpd="sng">
            <a:solidFill>
              <a:srgbClr val="FF0066">
                <a:alpha val="100000"/>
              </a:srgbClr>
            </a:solidFill>
            <a:prstDash val="solid"/>
            <a:miter lim="800000"/>
            <a:headEnd type="none" w="med" len="med"/>
            <a:tailEnd type="stealth" w="med" len="med"/>
          </a:ln>
        </p:spPr>
        <p:txBody>
          <a:bodyPr/>
          <a:p>
            <a:endParaRPr lang="zh-CN" altLang="en-US"/>
          </a:p>
        </p:txBody>
      </p:sp>
      <p:sp>
        <p:nvSpPr>
          <p:cNvPr id="25658" name="Oval 58"/>
          <p:cNvSpPr>
            <a:spLocks noChangeAspect="1"/>
          </p:cNvSpPr>
          <p:nvPr/>
        </p:nvSpPr>
        <p:spPr>
          <a:xfrm>
            <a:off x="3111500" y="3317875"/>
            <a:ext cx="139700" cy="146050"/>
          </a:xfrm>
          <a:prstGeom prst="ellipse">
            <a:avLst/>
          </a:prstGeom>
          <a:solidFill>
            <a:srgbClr val="FF6600"/>
          </a:solidFill>
          <a:ln w="28575">
            <a:noFill/>
          </a:ln>
        </p:spPr>
        <p:txBody>
          <a:bodyPr wrap="none" anchor="ctr"/>
          <a:p>
            <a:endParaRPr lang="zh-CN" altLang="en-US" dirty="0">
              <a:latin typeface="Arial" panose="020B0604020202020204" pitchFamily="34" charset="0"/>
            </a:endParaRPr>
          </a:p>
        </p:txBody>
      </p:sp>
      <p:sp>
        <p:nvSpPr>
          <p:cNvPr id="25659" name="Oval 59"/>
          <p:cNvSpPr>
            <a:spLocks noChangeAspect="1"/>
          </p:cNvSpPr>
          <p:nvPr/>
        </p:nvSpPr>
        <p:spPr>
          <a:xfrm>
            <a:off x="2219325" y="3851275"/>
            <a:ext cx="144463" cy="149225"/>
          </a:xfrm>
          <a:prstGeom prst="ellipse">
            <a:avLst/>
          </a:prstGeom>
          <a:solidFill>
            <a:schemeClr val="accent1"/>
          </a:solid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5660" name="Arc 60"/>
          <p:cNvSpPr/>
          <p:nvPr/>
        </p:nvSpPr>
        <p:spPr>
          <a:xfrm rot="4800000">
            <a:off x="2322513" y="3525838"/>
            <a:ext cx="936625" cy="849312"/>
          </a:xfrm>
          <a:custGeom>
            <a:avLst/>
            <a:gdLst>
              <a:gd name="txL" fmla="*/ 0 w 21600"/>
              <a:gd name="txT" fmla="*/ 0 h 20049"/>
              <a:gd name="txR" fmla="*/ 21600 w 21600"/>
              <a:gd name="txB" fmla="*/ 20049 h 20049"/>
            </a:gdLst>
            <a:ahLst/>
            <a:cxnLst>
              <a:cxn ang="0">
                <a:pos x="2147483647" y="2147483647"/>
              </a:cxn>
              <a:cxn ang="0">
                <a:pos x="2147483647" y="0"/>
              </a:cxn>
              <a:cxn ang="0">
                <a:pos x="2147483647" y="2147483647"/>
              </a:cxn>
            </a:cxnLst>
            <a:rect l="txL" t="txT" r="txR" b="txB"/>
            <a:pathLst>
              <a:path w="21600" h="20049" fill="none">
                <a:moveTo>
                  <a:pt x="7435" y="20048"/>
                </a:moveTo>
                <a:cubicBezTo>
                  <a:pt x="2712" y="15946"/>
                  <a:pt x="0" y="9997"/>
                  <a:pt x="0" y="3742"/>
                </a:cubicBezTo>
                <a:cubicBezTo>
                  <a:pt x="-1" y="2487"/>
                  <a:pt x="109" y="1235"/>
                  <a:pt x="326" y="-1"/>
                </a:cubicBezTo>
              </a:path>
              <a:path w="21600" h="20049" stroke="0">
                <a:moveTo>
                  <a:pt x="7435" y="20048"/>
                </a:moveTo>
                <a:cubicBezTo>
                  <a:pt x="2712" y="15946"/>
                  <a:pt x="0" y="9997"/>
                  <a:pt x="0" y="3742"/>
                </a:cubicBezTo>
                <a:cubicBezTo>
                  <a:pt x="-1" y="2487"/>
                  <a:pt x="109" y="1235"/>
                  <a:pt x="326" y="-1"/>
                </a:cubicBezTo>
                <a:lnTo>
                  <a:pt x="21600" y="3742"/>
                </a:lnTo>
                <a:close/>
              </a:path>
            </a:pathLst>
          </a:custGeom>
          <a:noFill/>
          <a:ln w="28575" cap="flat" cmpd="sng">
            <a:solidFill>
              <a:srgbClr val="FF0066">
                <a:alpha val="100000"/>
              </a:srgbClr>
            </a:solidFill>
            <a:prstDash val="solid"/>
            <a:miter lim="800000"/>
            <a:headEnd type="none" w="med" len="med"/>
            <a:tailEnd type="stealth" w="med" len="med"/>
          </a:ln>
        </p:spPr>
        <p:txBody>
          <a:bodyPr/>
          <a:p>
            <a:endParaRPr lang="zh-CN" altLang="en-US"/>
          </a:p>
        </p:txBody>
      </p:sp>
      <p:sp>
        <p:nvSpPr>
          <p:cNvPr id="47162" name="Line 61"/>
          <p:cNvSpPr/>
          <p:nvPr/>
        </p:nvSpPr>
        <p:spPr>
          <a:xfrm flipV="1">
            <a:off x="1239838" y="4845050"/>
            <a:ext cx="144462" cy="503238"/>
          </a:xfrm>
          <a:prstGeom prst="line">
            <a:avLst/>
          </a:prstGeom>
          <a:ln w="28575" cap="flat" cmpd="sng">
            <a:solidFill>
              <a:srgbClr val="FF0066"/>
            </a:solidFill>
            <a:prstDash val="solid"/>
            <a:miter/>
            <a:headEnd type="none" w="med" len="med"/>
            <a:tailEnd type="stealth" w="med" len="med"/>
          </a:ln>
        </p:spPr>
      </p:sp>
      <p:grpSp>
        <p:nvGrpSpPr>
          <p:cNvPr id="3" name="Group 62"/>
          <p:cNvGrpSpPr/>
          <p:nvPr/>
        </p:nvGrpSpPr>
        <p:grpSpPr>
          <a:xfrm>
            <a:off x="1716088" y="1963738"/>
            <a:ext cx="2087562" cy="1800225"/>
            <a:chOff x="1429" y="1207"/>
            <a:chExt cx="1315" cy="1134"/>
          </a:xfrm>
        </p:grpSpPr>
        <p:sp>
          <p:nvSpPr>
            <p:cNvPr id="47174" name="Line 63"/>
            <p:cNvSpPr/>
            <p:nvPr/>
          </p:nvSpPr>
          <p:spPr>
            <a:xfrm flipV="1">
              <a:off x="1610" y="1207"/>
              <a:ext cx="1134" cy="1134"/>
            </a:xfrm>
            <a:prstGeom prst="line">
              <a:avLst/>
            </a:prstGeom>
            <a:ln w="57150" cap="flat" cmpd="sng">
              <a:solidFill>
                <a:srgbClr val="009900"/>
              </a:solidFill>
              <a:prstDash val="solid"/>
              <a:miter/>
              <a:headEnd type="none" w="med" len="med"/>
              <a:tailEnd type="triangle" w="med" len="med"/>
            </a:ln>
          </p:spPr>
        </p:sp>
        <p:sp>
          <p:nvSpPr>
            <p:cNvPr id="47175" name="Rectangle 64"/>
            <p:cNvSpPr/>
            <p:nvPr/>
          </p:nvSpPr>
          <p:spPr>
            <a:xfrm rot="-2700000">
              <a:off x="1429" y="1480"/>
              <a:ext cx="1134" cy="318"/>
            </a:xfrm>
            <a:prstGeom prst="rect">
              <a:avLst/>
            </a:prstGeom>
            <a:solidFill>
              <a:schemeClr val="accent1"/>
            </a:solidFill>
            <a:ln w="9525" cap="flat" cmpd="sng">
              <a:solidFill>
                <a:srgbClr val="009900"/>
              </a:solidFill>
              <a:prstDash val="solid"/>
              <a:miter/>
              <a:headEnd type="none" w="med" len="med"/>
              <a:tailEnd type="none" w="med" len="med"/>
            </a:ln>
          </p:spPr>
          <p:txBody>
            <a:bodyPr wrap="none" anchor="ctr"/>
            <a:p>
              <a:pPr algn="ctr"/>
              <a:r>
                <a:rPr lang="zh-CN" altLang="en-US" b="0" dirty="0">
                  <a:solidFill>
                    <a:srgbClr val="0000FF"/>
                  </a:solidFill>
                  <a:latin typeface="Verdana" panose="020B0604030504040204" pitchFamily="34" charset="0"/>
                  <a:ea typeface="隶书" panose="02010509060101010101" pitchFamily="49" charset="-122"/>
                </a:rPr>
                <a:t>电  子  流</a:t>
              </a:r>
              <a:endParaRPr lang="zh-CN" altLang="en-US" b="0" dirty="0">
                <a:solidFill>
                  <a:srgbClr val="0000FF"/>
                </a:solidFill>
                <a:latin typeface="Verdana" panose="020B0604030504040204" pitchFamily="34" charset="0"/>
                <a:ea typeface="隶书" panose="02010509060101010101" pitchFamily="49" charset="-122"/>
              </a:endParaRPr>
            </a:p>
          </p:txBody>
        </p:sp>
      </p:grpSp>
      <p:grpSp>
        <p:nvGrpSpPr>
          <p:cNvPr id="4" name="Group 65"/>
          <p:cNvGrpSpPr/>
          <p:nvPr/>
        </p:nvGrpSpPr>
        <p:grpSpPr>
          <a:xfrm>
            <a:off x="2100263" y="2801938"/>
            <a:ext cx="2087562" cy="1800225"/>
            <a:chOff x="1973" y="1525"/>
            <a:chExt cx="1315" cy="1134"/>
          </a:xfrm>
        </p:grpSpPr>
        <p:sp>
          <p:nvSpPr>
            <p:cNvPr id="47172" name="Line 66"/>
            <p:cNvSpPr/>
            <p:nvPr/>
          </p:nvSpPr>
          <p:spPr>
            <a:xfrm flipV="1">
              <a:off x="1973" y="1525"/>
              <a:ext cx="1134" cy="1134"/>
            </a:xfrm>
            <a:prstGeom prst="line">
              <a:avLst/>
            </a:prstGeom>
            <a:ln w="57150" cap="flat" cmpd="sng">
              <a:solidFill>
                <a:srgbClr val="009900"/>
              </a:solidFill>
              <a:prstDash val="solid"/>
              <a:miter/>
              <a:headEnd type="stealth" w="med" len="med"/>
              <a:tailEnd type="none" w="med" len="med"/>
            </a:ln>
          </p:spPr>
        </p:sp>
        <p:sp>
          <p:nvSpPr>
            <p:cNvPr id="47173" name="Rectangle 67"/>
            <p:cNvSpPr/>
            <p:nvPr/>
          </p:nvSpPr>
          <p:spPr>
            <a:xfrm rot="-2700000">
              <a:off x="2154" y="2115"/>
              <a:ext cx="1134" cy="318"/>
            </a:xfrm>
            <a:prstGeom prst="rect">
              <a:avLst/>
            </a:prstGeom>
            <a:solidFill>
              <a:schemeClr val="accent1"/>
            </a:solidFill>
            <a:ln w="9525" cap="flat" cmpd="sng">
              <a:solidFill>
                <a:srgbClr val="009900"/>
              </a:solidFill>
              <a:prstDash val="solid"/>
              <a:miter/>
              <a:headEnd type="none" w="med" len="med"/>
              <a:tailEnd type="none" w="med" len="med"/>
            </a:ln>
          </p:spPr>
          <p:txBody>
            <a:bodyPr wrap="none" anchor="ctr"/>
            <a:p>
              <a:pPr algn="ctr"/>
              <a:r>
                <a:rPr lang="zh-CN" altLang="en-US" b="0" dirty="0">
                  <a:solidFill>
                    <a:srgbClr val="0000FF"/>
                  </a:solidFill>
                  <a:latin typeface="Verdana" panose="020B0604030504040204" pitchFamily="34" charset="0"/>
                  <a:ea typeface="隶书" panose="02010509060101010101" pitchFamily="49" charset="-122"/>
                </a:rPr>
                <a:t>空  穴  流</a:t>
              </a:r>
              <a:endParaRPr lang="zh-CN" altLang="en-US" b="0" dirty="0">
                <a:solidFill>
                  <a:srgbClr val="0000FF"/>
                </a:solidFill>
                <a:latin typeface="Verdana" panose="020B0604030504040204" pitchFamily="34" charset="0"/>
                <a:ea typeface="隶书" panose="02010509060101010101" pitchFamily="49" charset="-122"/>
              </a:endParaRPr>
            </a:p>
          </p:txBody>
        </p:sp>
      </p:grpSp>
      <p:sp>
        <p:nvSpPr>
          <p:cNvPr id="25668" name="Text Box 68"/>
          <p:cNvSpPr txBox="1"/>
          <p:nvPr/>
        </p:nvSpPr>
        <p:spPr>
          <a:xfrm>
            <a:off x="6084888" y="2205038"/>
            <a:ext cx="2447925" cy="2557462"/>
          </a:xfrm>
          <a:prstGeom prst="rect">
            <a:avLst/>
          </a:prstGeom>
          <a:solidFill>
            <a:schemeClr val="accent1"/>
          </a:solidFill>
          <a:ln w="28575" cap="flat" cmpd="sng">
            <a:solidFill>
              <a:schemeClr val="folHlink"/>
            </a:solidFill>
            <a:prstDash val="solid"/>
            <a:miter/>
            <a:headEnd type="none" w="med" len="med"/>
            <a:tailEnd type="none" w="med" len="med"/>
          </a:ln>
        </p:spPr>
        <p:txBody>
          <a:bodyPr>
            <a:spAutoFit/>
          </a:bodyPr>
          <a:p>
            <a:pPr>
              <a:spcBef>
                <a:spcPct val="50000"/>
              </a:spcBef>
            </a:pPr>
            <a:r>
              <a:rPr lang="zh-CN" altLang="en-US" b="0" dirty="0">
                <a:latin typeface="Verdana" panose="020B0604030504040204" pitchFamily="34" charset="0"/>
                <a:ea typeface="隶书" panose="02010509060101010101" pitchFamily="49" charset="-122"/>
              </a:rPr>
              <a:t>空穴越多，载流子数目就越多，形成的电流就越大。</a:t>
            </a:r>
            <a:endParaRPr lang="zh-CN" altLang="en-US" b="0" dirty="0">
              <a:latin typeface="Verdana" panose="020B0604030504040204" pitchFamily="34" charset="0"/>
              <a:ea typeface="隶书" panose="02010509060101010101" pitchFamily="49" charset="-122"/>
            </a:endParaRPr>
          </a:p>
        </p:txBody>
      </p:sp>
      <p:grpSp>
        <p:nvGrpSpPr>
          <p:cNvPr id="47166" name="Group 69"/>
          <p:cNvGrpSpPr/>
          <p:nvPr/>
        </p:nvGrpSpPr>
        <p:grpSpPr>
          <a:xfrm>
            <a:off x="250825" y="765175"/>
            <a:ext cx="3657600" cy="762000"/>
            <a:chOff x="864" y="0"/>
            <a:chExt cx="2304" cy="480"/>
          </a:xfrm>
        </p:grpSpPr>
        <p:sp>
          <p:nvSpPr>
            <p:cNvPr id="47168" name="Line 70"/>
            <p:cNvSpPr/>
            <p:nvPr/>
          </p:nvSpPr>
          <p:spPr>
            <a:xfrm flipH="1">
              <a:off x="1200" y="336"/>
              <a:ext cx="1584" cy="0"/>
            </a:xfrm>
            <a:prstGeom prst="line">
              <a:avLst/>
            </a:prstGeom>
            <a:ln w="38100" cap="flat" cmpd="sng">
              <a:solidFill>
                <a:schemeClr val="tx1"/>
              </a:solidFill>
              <a:prstDash val="solid"/>
              <a:headEnd type="none" w="med" len="med"/>
              <a:tailEnd type="triangle" w="med" len="med"/>
            </a:ln>
          </p:spPr>
        </p:sp>
        <p:sp>
          <p:nvSpPr>
            <p:cNvPr id="47169" name="Text Box 71"/>
            <p:cNvSpPr txBox="1"/>
            <p:nvPr/>
          </p:nvSpPr>
          <p:spPr>
            <a:xfrm>
              <a:off x="1824" y="0"/>
              <a:ext cx="432" cy="327"/>
            </a:xfrm>
            <a:prstGeom prst="rect">
              <a:avLst/>
            </a:prstGeom>
            <a:noFill/>
            <a:ln w="9525">
              <a:noFill/>
            </a:ln>
          </p:spPr>
          <p:txBody>
            <a:bodyPr>
              <a:spAutoFit/>
            </a:bodyPr>
            <a:p>
              <a:pPr algn="ctr" eaLnBrk="0" hangingPunct="0">
                <a:spcBef>
                  <a:spcPct val="50000"/>
                </a:spcBef>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47170" name="Text Box 72"/>
            <p:cNvSpPr txBox="1"/>
            <p:nvPr/>
          </p:nvSpPr>
          <p:spPr>
            <a:xfrm>
              <a:off x="2880" y="192"/>
              <a:ext cx="288" cy="288"/>
            </a:xfrm>
            <a:prstGeom prst="rect">
              <a:avLst/>
            </a:prstGeom>
            <a:noFill/>
            <a:ln w="9525">
              <a:noFill/>
            </a:ln>
          </p:spPr>
          <p:txBody>
            <a:bodyPr>
              <a:spAutoFit/>
            </a:bodyPr>
            <a:p>
              <a:pPr algn="ctr" eaLnBrk="0" hangingPunct="0">
                <a:spcBef>
                  <a:spcPct val="50000"/>
                </a:spcBef>
              </a:pP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47171" name="Text Box 73"/>
            <p:cNvSpPr txBox="1"/>
            <p:nvPr/>
          </p:nvSpPr>
          <p:spPr>
            <a:xfrm>
              <a:off x="864" y="192"/>
              <a:ext cx="384" cy="288"/>
            </a:xfrm>
            <a:prstGeom prst="rect">
              <a:avLst/>
            </a:prstGeom>
            <a:noFill/>
            <a:ln w="9525">
              <a:noFill/>
            </a:ln>
          </p:spPr>
          <p:txBody>
            <a:bodyPr>
              <a:spAutoFit/>
            </a:bodyPr>
            <a:p>
              <a:pPr algn="ctr" eaLnBrk="0" hangingPunct="0">
                <a:spcBef>
                  <a:spcPct val="50000"/>
                </a:spcBef>
              </a:pP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grpSp>
      <p:sp>
        <p:nvSpPr>
          <p:cNvPr id="25674" name="Text Box 74"/>
          <p:cNvSpPr txBox="1"/>
          <p:nvPr/>
        </p:nvSpPr>
        <p:spPr>
          <a:xfrm>
            <a:off x="4284663" y="404813"/>
            <a:ext cx="4427537" cy="1582737"/>
          </a:xfrm>
          <a:prstGeom prst="rect">
            <a:avLst/>
          </a:prstGeom>
          <a:solidFill>
            <a:srgbClr val="FFFF99"/>
          </a:solidFill>
          <a:ln w="28575" cap="flat" cmpd="sng">
            <a:solidFill>
              <a:schemeClr val="folHlink"/>
            </a:solidFill>
            <a:prstDash val="solid"/>
            <a:miter/>
            <a:headEnd type="none" w="med" len="med"/>
            <a:tailEnd type="none" w="med" len="med"/>
          </a:ln>
        </p:spPr>
        <p:txBody>
          <a:bodyPr>
            <a:spAutoFit/>
          </a:bodyPr>
          <a:p>
            <a:r>
              <a:rPr lang="zh-CN" altLang="en-US" b="0" dirty="0">
                <a:latin typeface="Verdana" panose="020B0604030504040204" pitchFamily="34" charset="0"/>
                <a:ea typeface="隶书" panose="02010509060101010101" pitchFamily="49" charset="-122"/>
              </a:rPr>
              <a:t>本征半导体中产生电流的</a:t>
            </a:r>
            <a:r>
              <a:rPr lang="zh-CN" altLang="en-US" b="0" dirty="0">
                <a:solidFill>
                  <a:srgbClr val="FF0000"/>
                </a:solidFill>
                <a:latin typeface="Verdana" panose="020B0604030504040204" pitchFamily="34" charset="0"/>
                <a:ea typeface="隶书" panose="02010509060101010101" pitchFamily="49" charset="-122"/>
              </a:rPr>
              <a:t>根本原因</a:t>
            </a:r>
            <a:r>
              <a:rPr lang="zh-CN" altLang="en-US" b="0" dirty="0">
                <a:latin typeface="Verdana" panose="020B0604030504040204" pitchFamily="34" charset="0"/>
                <a:ea typeface="隶书" panose="02010509060101010101" pitchFamily="49" charset="-122"/>
              </a:rPr>
              <a:t>：共价键中空穴的出现。</a:t>
            </a:r>
            <a:endParaRPr lang="zh-CN" altLang="en-US" b="0" dirty="0">
              <a:latin typeface="Verdan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653"/>
                                        </p:tgtEl>
                                        <p:attrNameLst>
                                          <p:attrName>style.visibility</p:attrName>
                                        </p:attrNameLst>
                                      </p:cBhvr>
                                      <p:to>
                                        <p:strVal val="visible"/>
                                      </p:to>
                                    </p:set>
                                    <p:animEffect transition="in" filter="wipe(right)">
                                      <p:cBhvr>
                                        <p:cTn id="7" dur="1000"/>
                                        <p:tgtEl>
                                          <p:spTgt spid="25653"/>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5654"/>
                                        </p:tgtEl>
                                        <p:attrNameLst>
                                          <p:attrName>style.visibility</p:attrName>
                                        </p:attrNameLst>
                                      </p:cBhvr>
                                      <p:to>
                                        <p:strVal val="visible"/>
                                      </p:to>
                                    </p:set>
                                    <p:animEffect transition="in" filter="wipe(down)">
                                      <p:cBhvr>
                                        <p:cTn id="11" dur="1000"/>
                                        <p:tgtEl>
                                          <p:spTgt spid="2565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5655"/>
                                        </p:tgtEl>
                                        <p:attrNameLst>
                                          <p:attrName>style.visibility</p:attrName>
                                        </p:attrNameLst>
                                      </p:cBhvr>
                                      <p:to>
                                        <p:strVal val="visible"/>
                                      </p:to>
                                    </p:set>
                                  </p:childTnLst>
                                </p:cTn>
                              </p:par>
                            </p:childTnLst>
                          </p:cTn>
                        </p:par>
                        <p:par>
                          <p:cTn id="16" fill="hold">
                            <p:stCondLst>
                              <p:cond delay="0"/>
                            </p:stCondLst>
                            <p:childTnLst>
                              <p:par>
                                <p:cTn id="17" presetID="22" presetClass="entr" presetSubtype="4" fill="hold" nodeType="afterEffect">
                                  <p:stCondLst>
                                    <p:cond delay="0"/>
                                  </p:stCondLst>
                                  <p:childTnLst>
                                    <p:set>
                                      <p:cBhvr>
                                        <p:cTn id="18" dur="1" fill="hold">
                                          <p:stCondLst>
                                            <p:cond delay="0"/>
                                          </p:stCondLst>
                                        </p:cTn>
                                        <p:tgtEl>
                                          <p:spTgt spid="25657"/>
                                        </p:tgtEl>
                                        <p:attrNameLst>
                                          <p:attrName>style.visibility</p:attrName>
                                        </p:attrNameLst>
                                      </p:cBhvr>
                                      <p:to>
                                        <p:strVal val="visible"/>
                                      </p:to>
                                    </p:set>
                                    <p:animEffect transition="in" filter="wipe(down)">
                                      <p:cBhvr>
                                        <p:cTn id="19" dur="1000"/>
                                        <p:tgtEl>
                                          <p:spTgt spid="256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25656"/>
                                        </p:tgtEl>
                                        <p:attrNameLst>
                                          <p:attrName>style.visibility</p:attrName>
                                        </p:attrNameLst>
                                      </p:cBhvr>
                                      <p:to>
                                        <p:strVal val="visible"/>
                                      </p:to>
                                    </p:set>
                                  </p:childTnLst>
                                </p:cTn>
                              </p:par>
                            </p:childTnLst>
                          </p:cTn>
                        </p:par>
                        <p:par>
                          <p:cTn id="23" fill="hold">
                            <p:stCondLst>
                              <p:cond delay="1000"/>
                            </p:stCondLst>
                            <p:childTnLst>
                              <p:par>
                                <p:cTn id="24" presetID="33" presetClass="emph" presetSubtype="0" fill="remove" grpId="1" nodeType="afterEffect">
                                  <p:stCondLst>
                                    <p:cond delay="0"/>
                                  </p:stCondLst>
                                  <p:childTnLst>
                                    <p:animClr clrSpc="rgb" dir="cw">
                                      <p:cBhvr override="childStyle">
                                        <p:cTn id="25" dur="1500" accel="50000" autoRev="1" tmFilter="0, 0; .33333, 1; 1, 1" fill="hold">
                                          <p:stCondLst>
                                            <p:cond delay="0"/>
                                          </p:stCondLst>
                                        </p:cTn>
                                        <p:tgtEl>
                                          <p:spTgt spid="25656"/>
                                        </p:tgtEl>
                                        <p:attrNameLst>
                                          <p:attrName>style.color</p:attrName>
                                        </p:attrNameLst>
                                      </p:cBhvr>
                                      <p:to>
                                        <a:schemeClr val="accent2"/>
                                      </p:to>
                                    </p:animClr>
                                    <p:animClr clrSpc="rgb" dir="cw">
                                      <p:cBhvr>
                                        <p:cTn id="26" dur="1500" accel="50000" autoRev="1" tmFilter="0, 0; .33333, 1; 1, 1" fill="hold">
                                          <p:stCondLst>
                                            <p:cond delay="0"/>
                                          </p:stCondLst>
                                        </p:cTn>
                                        <p:tgtEl>
                                          <p:spTgt spid="25656"/>
                                        </p:tgtEl>
                                        <p:attrNameLst>
                                          <p:attrName>fillcolor</p:attrName>
                                        </p:attrNameLst>
                                      </p:cBhvr>
                                      <p:to>
                                        <a:schemeClr val="accent2"/>
                                      </p:to>
                                    </p:animClr>
                                    <p:set>
                                      <p:cBhvr>
                                        <p:cTn id="27" dur="3000" fill="hold"/>
                                        <p:tgtEl>
                                          <p:spTgt spid="25656"/>
                                        </p:tgtEl>
                                        <p:attrNameLst>
                                          <p:attrName>fill.type</p:attrName>
                                        </p:attrNameLst>
                                      </p:cBhvr>
                                      <p:to>
                                        <p:strVal val="solid"/>
                                      </p:to>
                                    </p:set>
                                    <p:set>
                                      <p:cBhvr>
                                        <p:cTn id="28" dur="3000" fill="hold"/>
                                        <p:tgtEl>
                                          <p:spTgt spid="25656"/>
                                        </p:tgtEl>
                                        <p:attrNameLst>
                                          <p:attrName>fill.on</p:attrName>
                                        </p:attrNameLst>
                                      </p:cBhvr>
                                      <p:to>
                                        <p:strVal val="true"/>
                                      </p:to>
                                    </p:set>
                                    <p:animScale>
                                      <p:cBhvr>
                                        <p:cTn id="29" dur="1500" accel="50000" autoRev="1" tmFilter="0, 0; .33333, 1; 1, 1" fill="hold">
                                          <p:stCondLst>
                                            <p:cond delay="0"/>
                                          </p:stCondLst>
                                        </p:cTn>
                                        <p:tgtEl>
                                          <p:spTgt spid="25656"/>
                                        </p:tgtEl>
                                      </p:cBhvr>
                                      <p:from x="100000" y="100000"/>
                                      <p:to x="100000" y="140000"/>
                                    </p:animScale>
                                  </p:childTnLst>
                                </p:cTn>
                              </p:par>
                            </p:childTnLst>
                          </p:cTn>
                        </p:par>
                        <p:par>
                          <p:cTn id="30" fill="hold">
                            <p:stCondLst>
                              <p:cond delay="4000"/>
                            </p:stCondLst>
                            <p:childTnLst>
                              <p:par>
                                <p:cTn id="31" presetID="1" presetClass="entr" presetSubtype="0" fill="hold" grpId="0" nodeType="afterEffect">
                                  <p:stCondLst>
                                    <p:cond delay="0"/>
                                  </p:stCondLst>
                                  <p:childTnLst>
                                    <p:set>
                                      <p:cBhvr>
                                        <p:cTn id="32" dur="1" fill="hold">
                                          <p:stCondLst>
                                            <p:cond delay="0"/>
                                          </p:stCondLst>
                                        </p:cTn>
                                        <p:tgtEl>
                                          <p:spTgt spid="25659"/>
                                        </p:tgtEl>
                                        <p:attrNameLst>
                                          <p:attrName>style.visibility</p:attrName>
                                        </p:attrNameLst>
                                      </p:cBhvr>
                                      <p:to>
                                        <p:strVal val="visible"/>
                                      </p:to>
                                    </p:set>
                                  </p:childTnLst>
                                </p:cTn>
                              </p:par>
                            </p:childTnLst>
                          </p:cTn>
                        </p:par>
                        <p:par>
                          <p:cTn id="33" fill="hold">
                            <p:stCondLst>
                              <p:cond delay="4000"/>
                            </p:stCondLst>
                            <p:childTnLst>
                              <p:par>
                                <p:cTn id="34" presetID="22" presetClass="entr" presetSubtype="4" fill="hold" nodeType="afterEffect">
                                  <p:stCondLst>
                                    <p:cond delay="0"/>
                                  </p:stCondLst>
                                  <p:childTnLst>
                                    <p:set>
                                      <p:cBhvr>
                                        <p:cTn id="35" dur="1" fill="hold">
                                          <p:stCondLst>
                                            <p:cond delay="0"/>
                                          </p:stCondLst>
                                        </p:cTn>
                                        <p:tgtEl>
                                          <p:spTgt spid="25660"/>
                                        </p:tgtEl>
                                        <p:attrNameLst>
                                          <p:attrName>style.visibility</p:attrName>
                                        </p:attrNameLst>
                                      </p:cBhvr>
                                      <p:to>
                                        <p:strVal val="visible"/>
                                      </p:to>
                                    </p:set>
                                    <p:animEffect transition="in" filter="wipe(down)">
                                      <p:cBhvr>
                                        <p:cTn id="36" dur="1000"/>
                                        <p:tgtEl>
                                          <p:spTgt spid="25660"/>
                                        </p:tgtEl>
                                      </p:cBhvr>
                                    </p:animEffect>
                                  </p:childTnLst>
                                </p:cTn>
                              </p:par>
                            </p:childTnLst>
                          </p:cTn>
                        </p:par>
                        <p:par>
                          <p:cTn id="37" fill="hold">
                            <p:stCondLst>
                              <p:cond delay="5000"/>
                            </p:stCondLst>
                            <p:childTnLst>
                              <p:par>
                                <p:cTn id="38" presetID="1" presetClass="entr" presetSubtype="0" fill="hold" grpId="0" nodeType="afterEffect">
                                  <p:stCondLst>
                                    <p:cond delay="0"/>
                                  </p:stCondLst>
                                  <p:childTnLst>
                                    <p:set>
                                      <p:cBhvr>
                                        <p:cTn id="39" dur="1" fill="hold">
                                          <p:stCondLst>
                                            <p:cond delay="0"/>
                                          </p:stCondLst>
                                        </p:cTn>
                                        <p:tgtEl>
                                          <p:spTgt spid="25658"/>
                                        </p:tgtEl>
                                        <p:attrNameLst>
                                          <p:attrName>style.visibility</p:attrName>
                                        </p:attrNameLst>
                                      </p:cBhvr>
                                      <p:to>
                                        <p:strVal val="visible"/>
                                      </p:to>
                                    </p:set>
                                  </p:childTnLst>
                                </p:cTn>
                              </p:par>
                            </p:childTnLst>
                          </p:cTn>
                        </p:par>
                        <p:par>
                          <p:cTn id="40" fill="hold">
                            <p:stCondLst>
                              <p:cond delay="5000"/>
                            </p:stCondLst>
                            <p:childTnLst>
                              <p:par>
                                <p:cTn id="41" presetID="33" presetClass="emph" presetSubtype="0" fill="remove" grpId="1" nodeType="afterEffect">
                                  <p:stCondLst>
                                    <p:cond delay="0"/>
                                  </p:stCondLst>
                                  <p:childTnLst>
                                    <p:animClr clrSpc="rgb" dir="cw">
                                      <p:cBhvr override="childStyle">
                                        <p:cTn id="42" dur="1500" accel="50000" autoRev="1" tmFilter="0, 0; .33333, 1; 1, 1" fill="hold">
                                          <p:stCondLst>
                                            <p:cond delay="0"/>
                                          </p:stCondLst>
                                        </p:cTn>
                                        <p:tgtEl>
                                          <p:spTgt spid="25658"/>
                                        </p:tgtEl>
                                        <p:attrNameLst>
                                          <p:attrName>style.color</p:attrName>
                                        </p:attrNameLst>
                                      </p:cBhvr>
                                      <p:to>
                                        <a:schemeClr val="accent2"/>
                                      </p:to>
                                    </p:animClr>
                                    <p:animClr clrSpc="rgb" dir="cw">
                                      <p:cBhvr>
                                        <p:cTn id="43" dur="1500" accel="50000" autoRev="1" tmFilter="0, 0; .33333, 1; 1, 1" fill="hold">
                                          <p:stCondLst>
                                            <p:cond delay="0"/>
                                          </p:stCondLst>
                                        </p:cTn>
                                        <p:tgtEl>
                                          <p:spTgt spid="25658"/>
                                        </p:tgtEl>
                                        <p:attrNameLst>
                                          <p:attrName>fillcolor</p:attrName>
                                        </p:attrNameLst>
                                      </p:cBhvr>
                                      <p:to>
                                        <a:schemeClr val="accent2"/>
                                      </p:to>
                                    </p:animClr>
                                    <p:set>
                                      <p:cBhvr>
                                        <p:cTn id="44" dur="3000" fill="hold"/>
                                        <p:tgtEl>
                                          <p:spTgt spid="25658"/>
                                        </p:tgtEl>
                                        <p:attrNameLst>
                                          <p:attrName>fill.type</p:attrName>
                                        </p:attrNameLst>
                                      </p:cBhvr>
                                      <p:to>
                                        <p:strVal val="solid"/>
                                      </p:to>
                                    </p:set>
                                    <p:set>
                                      <p:cBhvr>
                                        <p:cTn id="45" dur="3000" fill="hold"/>
                                        <p:tgtEl>
                                          <p:spTgt spid="25658"/>
                                        </p:tgtEl>
                                        <p:attrNameLst>
                                          <p:attrName>fill.on</p:attrName>
                                        </p:attrNameLst>
                                      </p:cBhvr>
                                      <p:to>
                                        <p:strVal val="true"/>
                                      </p:to>
                                    </p:set>
                                    <p:animScale>
                                      <p:cBhvr>
                                        <p:cTn id="46" dur="1500" accel="50000" autoRev="1" tmFilter="0, 0; .33333, 1; 1, 1" fill="hold">
                                          <p:stCondLst>
                                            <p:cond delay="0"/>
                                          </p:stCondLst>
                                        </p:cTn>
                                        <p:tgtEl>
                                          <p:spTgt spid="25658"/>
                                        </p:tgtEl>
                                      </p:cBhvr>
                                      <p:from x="100000" y="100000"/>
                                      <p:to x="100000" y="140000"/>
                                    </p:animScale>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1000"/>
                                        <p:tgtEl>
                                          <p:spTgt spid="3"/>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up)">
                                      <p:cBhvr>
                                        <p:cTn id="55" dur="10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4"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heel(4)">
                                      <p:cBhvr>
                                        <p:cTn id="60" dur="10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5668"/>
                                        </p:tgtEl>
                                        <p:attrNameLst>
                                          <p:attrName>style.visibility</p:attrName>
                                        </p:attrNameLst>
                                      </p:cBhvr>
                                      <p:to>
                                        <p:strVal val="visible"/>
                                      </p:to>
                                    </p:set>
                                    <p:animEffect transition="in" filter="wipe(up)">
                                      <p:cBhvr>
                                        <p:cTn id="65" dur="1000"/>
                                        <p:tgtEl>
                                          <p:spTgt spid="25668"/>
                                        </p:tgtEl>
                                      </p:cBhvr>
                                    </p:animEffect>
                                  </p:childTnLst>
                                </p:cTn>
                              </p:par>
                            </p:childTnLst>
                          </p:cTn>
                        </p:par>
                      </p:childTnLst>
                    </p:cTn>
                  </p:par>
                  <p:par>
                    <p:cTn id="66" fill="hold">
                      <p:stCondLst>
                        <p:cond delay="indefinite"/>
                      </p:stCondLst>
                      <p:childTnLst>
                        <p:par>
                          <p:cTn id="67" fill="hold">
                            <p:stCondLst>
                              <p:cond delay="0"/>
                            </p:stCondLst>
                            <p:childTnLst>
                              <p:par>
                                <p:cTn id="68" presetID="8" presetClass="entr" presetSubtype="16" fill="hold" grpId="0" nodeType="clickEffect">
                                  <p:stCondLst>
                                    <p:cond delay="0"/>
                                  </p:stCondLst>
                                  <p:childTnLst>
                                    <p:set>
                                      <p:cBhvr>
                                        <p:cTn id="69" dur="1" fill="hold">
                                          <p:stCondLst>
                                            <p:cond delay="0"/>
                                          </p:stCondLst>
                                        </p:cTn>
                                        <p:tgtEl>
                                          <p:spTgt spid="25674"/>
                                        </p:tgtEl>
                                        <p:attrNameLst>
                                          <p:attrName>style.visibility</p:attrName>
                                        </p:attrNameLst>
                                      </p:cBhvr>
                                      <p:to>
                                        <p:strVal val="visible"/>
                                      </p:to>
                                    </p:set>
                                    <p:animEffect transition="in" filter="diamond(in)">
                                      <p:cBhvr>
                                        <p:cTn id="70" dur="1000"/>
                                        <p:tgtEl>
                                          <p:spTgt spid="25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3" grpId="0" animBg="1"/>
      <p:bldP spid="25654" grpId="0" animBg="1"/>
      <p:bldP spid="25655" grpId="0" animBg="1"/>
      <p:bldP spid="25656" grpId="0" animBg="1"/>
      <p:bldP spid="25656" grpId="1" animBg="1"/>
      <p:bldP spid="25658" grpId="0" animBg="1"/>
      <p:bldP spid="25658" grpId="1" animBg="1"/>
      <p:bldP spid="25659" grpId="0" animBg="1"/>
      <p:bldP spid="25668" grpId="0" animBg="1"/>
      <p:bldP spid="2567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9700" name="Rectangle 2"/>
          <p:cNvSpPr>
            <a:spLocks noGrp="1" noRot="1"/>
          </p:cNvSpPr>
          <p:nvPr>
            <p:ph type="title"/>
          </p:nvPr>
        </p:nvSpPr>
        <p:spPr>
          <a:xfrm>
            <a:off x="609600" y="388938"/>
            <a:ext cx="6986588" cy="519112"/>
          </a:xfrm>
          <a:ln/>
        </p:spPr>
        <p:txBody>
          <a:bodyPr vert="horz" wrap="square" lIns="91440" tIns="45720" rIns="91440" bIns="45720" anchor="ctr"/>
          <a:p>
            <a:pPr eaLnBrk="1" hangingPunct="1"/>
            <a:r>
              <a:rPr lang="en-US" altLang="zh-CN" sz="2800" b="1" dirty="0">
                <a:solidFill>
                  <a:srgbClr val="0000FF"/>
                </a:solidFill>
                <a:latin typeface="幼圆" panose="02010509060101010101" pitchFamily="49" charset="-122"/>
                <a:ea typeface="幼圆" panose="02010509060101010101" pitchFamily="49" charset="-122"/>
              </a:rPr>
              <a:t>② </a:t>
            </a:r>
            <a:r>
              <a:rPr lang="zh-CN" altLang="en-US" sz="2800" b="1" dirty="0">
                <a:solidFill>
                  <a:srgbClr val="0000FF"/>
                </a:solidFill>
                <a:latin typeface="幼圆" panose="02010509060101010101" pitchFamily="49" charset="-122"/>
                <a:ea typeface="幼圆" panose="02010509060101010101" pitchFamily="49" charset="-122"/>
              </a:rPr>
              <a:t>漏源电压</a:t>
            </a:r>
            <a:r>
              <a:rPr lang="en-US" altLang="zh-CN" sz="2800" b="1" i="1" dirty="0">
                <a:solidFill>
                  <a:srgbClr val="0000FF"/>
                </a:solidFill>
                <a:latin typeface="Times New Roman" panose="02020603050405020304" pitchFamily="18" charset="0"/>
                <a:ea typeface="幼圆" panose="02010509060101010101" pitchFamily="49" charset="-122"/>
              </a:rPr>
              <a:t>v</a:t>
            </a:r>
            <a:r>
              <a:rPr lang="en-US" altLang="zh-CN" sz="2800" b="1" baseline="-25000" dirty="0">
                <a:solidFill>
                  <a:srgbClr val="0000FF"/>
                </a:solidFill>
                <a:latin typeface="Times New Roman" panose="02020603050405020304" pitchFamily="18" charset="0"/>
                <a:ea typeface="幼圆" panose="02010509060101010101" pitchFamily="49" charset="-122"/>
              </a:rPr>
              <a:t>DS</a:t>
            </a:r>
            <a:r>
              <a:rPr lang="zh-CN" altLang="en-US" sz="2800" b="1" dirty="0">
                <a:solidFill>
                  <a:srgbClr val="0000FF"/>
                </a:solidFill>
                <a:latin typeface="幼圆" panose="02010509060101010101" pitchFamily="49" charset="-122"/>
                <a:ea typeface="幼圆" panose="02010509060101010101" pitchFamily="49" charset="-122"/>
              </a:rPr>
              <a:t>对漏极电流</a:t>
            </a:r>
            <a:r>
              <a:rPr lang="en-US" altLang="zh-CN" sz="2800" b="1" i="1" dirty="0">
                <a:solidFill>
                  <a:srgbClr val="0000FF"/>
                </a:solidFill>
                <a:latin typeface="Times New Roman" panose="02020603050405020304" pitchFamily="18" charset="0"/>
                <a:ea typeface="幼圆" panose="02010509060101010101" pitchFamily="49" charset="-122"/>
              </a:rPr>
              <a:t>i</a:t>
            </a:r>
            <a:r>
              <a:rPr lang="en-US" altLang="zh-CN" sz="2800" b="1" baseline="-25000" dirty="0">
                <a:solidFill>
                  <a:srgbClr val="0000FF"/>
                </a:solidFill>
                <a:latin typeface="Times New Roman" panose="02020603050405020304" pitchFamily="18" charset="0"/>
                <a:ea typeface="幼圆" panose="02010509060101010101" pitchFamily="49" charset="-122"/>
              </a:rPr>
              <a:t>d</a:t>
            </a:r>
            <a:r>
              <a:rPr lang="zh-CN" altLang="en-US" sz="2800" b="1" dirty="0">
                <a:solidFill>
                  <a:srgbClr val="0000FF"/>
                </a:solidFill>
                <a:latin typeface="幼圆" panose="02010509060101010101" pitchFamily="49" charset="-122"/>
                <a:ea typeface="幼圆" panose="02010509060101010101" pitchFamily="49" charset="-122"/>
              </a:rPr>
              <a:t>的控制作用</a:t>
            </a:r>
            <a:endParaRPr lang="zh-CN" altLang="en-US" sz="2800" b="1" dirty="0">
              <a:solidFill>
                <a:srgbClr val="0000FF"/>
              </a:solidFill>
              <a:latin typeface="幼圆" panose="02010509060101010101" pitchFamily="49" charset="-122"/>
              <a:ea typeface="幼圆" panose="02010509060101010101" pitchFamily="49" charset="-122"/>
            </a:endParaRPr>
          </a:p>
        </p:txBody>
      </p:sp>
      <p:sp>
        <p:nvSpPr>
          <p:cNvPr id="29701" name="Text Box 3"/>
          <p:cNvSpPr txBox="1"/>
          <p:nvPr/>
        </p:nvSpPr>
        <p:spPr>
          <a:xfrm>
            <a:off x="684213" y="981075"/>
            <a:ext cx="7416800" cy="1374775"/>
          </a:xfrm>
          <a:prstGeom prst="rect">
            <a:avLst/>
          </a:prstGeom>
          <a:noFill/>
          <a:ln w="9525">
            <a:noFill/>
          </a:ln>
        </p:spPr>
        <p:txBody>
          <a:bodyPr>
            <a:spAutoFit/>
          </a:bodyPr>
          <a:p>
            <a:pPr marL="898525" indent="-898525" eaLnBrk="0" hangingPunct="0">
              <a:lnSpc>
                <a:spcPct val="150000"/>
              </a:lnSpc>
            </a:pPr>
            <a:r>
              <a:rPr lang="zh-CN" altLang="en-US" dirty="0">
                <a:latin typeface="Times New Roman" panose="02020603050405020304" pitchFamily="18" charset="0"/>
              </a:rPr>
              <a:t>（</a:t>
            </a:r>
            <a:r>
              <a:rPr lang="en-US" altLang="zh-CN" dirty="0">
                <a:latin typeface="Times New Roman" panose="02020603050405020304" pitchFamily="18" charset="0"/>
              </a:rPr>
              <a:t>c</a:t>
            </a:r>
            <a:r>
              <a:rPr lang="zh-CN" altLang="en-US" dirty="0">
                <a:latin typeface="Times New Roman" panose="02020603050405020304" pitchFamily="18" charset="0"/>
              </a:rPr>
              <a:t>）当</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zh-CN" altLang="en-US" dirty="0">
                <a:latin typeface="Times New Roman" panose="02020603050405020304" pitchFamily="18" charset="0"/>
              </a:rPr>
              <a:t>增加到使</a:t>
            </a:r>
            <a:r>
              <a:rPr lang="en-US" altLang="zh-CN" i="1" dirty="0">
                <a:latin typeface="Times New Roman" panose="02020603050405020304" pitchFamily="18" charset="0"/>
              </a:rPr>
              <a:t>v</a:t>
            </a:r>
            <a:r>
              <a:rPr lang="en-US" altLang="zh-CN" baseline="-25000" dirty="0">
                <a:latin typeface="Times New Roman" panose="02020603050405020304" pitchFamily="18" charset="0"/>
              </a:rPr>
              <a:t>GD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TH</a:t>
            </a:r>
            <a:r>
              <a:rPr lang="zh-CN" altLang="en-US" dirty="0">
                <a:latin typeface="Times New Roman" panose="02020603050405020304" pitchFamily="18" charset="0"/>
              </a:rPr>
              <a:t>时，沟道靠漏区夹断，称为</a:t>
            </a:r>
            <a:r>
              <a:rPr lang="zh-CN" altLang="en-US" dirty="0">
                <a:solidFill>
                  <a:srgbClr val="FF0000"/>
                </a:solidFill>
                <a:latin typeface="Times New Roman" panose="02020603050405020304" pitchFamily="18" charset="0"/>
              </a:rPr>
              <a:t>预夹断</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38244" name="Text Box 4"/>
          <p:cNvSpPr txBox="1"/>
          <p:nvPr/>
        </p:nvSpPr>
        <p:spPr>
          <a:xfrm>
            <a:off x="755650" y="2420938"/>
            <a:ext cx="3816350" cy="3940175"/>
          </a:xfrm>
          <a:prstGeom prst="rect">
            <a:avLst/>
          </a:prstGeom>
          <a:noFill/>
          <a:ln w="9525">
            <a:noFill/>
          </a:ln>
        </p:spPr>
        <p:txBody>
          <a:bodyPr>
            <a:spAutoFit/>
          </a:bodyPr>
          <a:p>
            <a:pPr marL="808355" indent="-808355" eaLnBrk="0" hangingPunct="0">
              <a:lnSpc>
                <a:spcPct val="150000"/>
              </a:lnSpc>
            </a:pPr>
            <a:r>
              <a:rPr lang="zh-CN" altLang="en-US" dirty="0">
                <a:latin typeface="Times New Roman" panose="02020603050405020304" pitchFamily="18" charset="0"/>
              </a:rPr>
              <a:t>（</a:t>
            </a:r>
            <a:r>
              <a:rPr lang="en-US" altLang="zh-CN" dirty="0">
                <a:latin typeface="Times New Roman" panose="02020603050405020304" pitchFamily="18" charset="0"/>
              </a:rPr>
              <a:t>d</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zh-CN" altLang="en-US" dirty="0">
                <a:latin typeface="Times New Roman" panose="02020603050405020304" pitchFamily="18" charset="0"/>
              </a:rPr>
              <a:t>再增加，预夹断区加长， </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zh-CN" altLang="en-US" dirty="0">
                <a:latin typeface="Times New Roman" panose="02020603050405020304" pitchFamily="18" charset="0"/>
              </a:rPr>
              <a:t>增加的部分基本降落在随之加长的夹断沟道上，</a:t>
            </a:r>
            <a:r>
              <a:rPr lang="en-US" altLang="zh-CN" i="1" dirty="0">
                <a:latin typeface="Times New Roman" panose="02020603050405020304" pitchFamily="18" charset="0"/>
              </a:rPr>
              <a:t>i</a:t>
            </a:r>
            <a:r>
              <a:rPr lang="en-US" altLang="zh-CN" baseline="-25000" dirty="0">
                <a:latin typeface="Times New Roman" panose="02020603050405020304" pitchFamily="18" charset="0"/>
              </a:rPr>
              <a:t>d</a:t>
            </a:r>
            <a:r>
              <a:rPr lang="zh-CN" altLang="en-US" dirty="0">
                <a:latin typeface="Times New Roman" panose="02020603050405020304" pitchFamily="18" charset="0"/>
              </a:rPr>
              <a:t>基本不变。</a:t>
            </a:r>
            <a:endParaRPr lang="zh-CN" altLang="en-US" dirty="0">
              <a:latin typeface="Times New Roman" panose="02020603050405020304" pitchFamily="18" charset="0"/>
            </a:endParaRPr>
          </a:p>
        </p:txBody>
      </p:sp>
      <p:grpSp>
        <p:nvGrpSpPr>
          <p:cNvPr id="2" name="Group 5"/>
          <p:cNvGrpSpPr/>
          <p:nvPr/>
        </p:nvGrpSpPr>
        <p:grpSpPr>
          <a:xfrm>
            <a:off x="4572000" y="2438400"/>
            <a:ext cx="4572000" cy="3829050"/>
            <a:chOff x="2880" y="1536"/>
            <a:chExt cx="2880" cy="2412"/>
          </a:xfrm>
        </p:grpSpPr>
        <p:graphicFrame>
          <p:nvGraphicFramePr>
            <p:cNvPr id="29698" name="Object 6"/>
            <p:cNvGraphicFramePr/>
            <p:nvPr/>
          </p:nvGraphicFramePr>
          <p:xfrm>
            <a:off x="2880" y="1536"/>
            <a:ext cx="2880" cy="2412"/>
          </p:xfrm>
          <a:graphic>
            <a:graphicData uri="http://schemas.openxmlformats.org/presentationml/2006/ole">
              <mc:AlternateContent xmlns:mc="http://schemas.openxmlformats.org/markup-compatibility/2006">
                <mc:Choice xmlns:v="urn:schemas-microsoft-com:vml" Requires="v">
                  <p:oleObj spid="_x0000_s3098" name="" r:id="rId1" imgW="1685925" imgH="1162050" progId="Paint.Picture">
                    <p:embed/>
                  </p:oleObj>
                </mc:Choice>
                <mc:Fallback>
                  <p:oleObj name="" r:id="rId1" imgW="1685925" imgH="1162050" progId="Paint.Picture">
                    <p:embed/>
                    <p:pic>
                      <p:nvPicPr>
                        <p:cNvPr id="0" name="图片 3097"/>
                        <p:cNvPicPr/>
                        <p:nvPr/>
                      </p:nvPicPr>
                      <p:blipFill>
                        <a:blip r:embed="rId2"/>
                        <a:stretch>
                          <a:fillRect/>
                        </a:stretch>
                      </p:blipFill>
                      <p:spPr>
                        <a:xfrm>
                          <a:off x="2880" y="1536"/>
                          <a:ext cx="2880" cy="2412"/>
                        </a:xfrm>
                        <a:prstGeom prst="rect">
                          <a:avLst/>
                        </a:prstGeom>
                        <a:noFill/>
                        <a:ln w="38100">
                          <a:noFill/>
                          <a:miter/>
                        </a:ln>
                      </p:spPr>
                    </p:pic>
                  </p:oleObj>
                </mc:Fallback>
              </mc:AlternateContent>
            </a:graphicData>
          </a:graphic>
        </p:graphicFrame>
        <p:pic>
          <p:nvPicPr>
            <p:cNvPr id="29704" name="Picture 7"/>
            <p:cNvPicPr>
              <a:picLocks noChangeAspect="1"/>
            </p:cNvPicPr>
            <p:nvPr/>
          </p:nvPicPr>
          <p:blipFill>
            <a:blip r:embed="rId3"/>
            <a:stretch>
              <a:fillRect/>
            </a:stretch>
          </p:blipFill>
          <p:spPr>
            <a:xfrm>
              <a:off x="3024" y="1536"/>
              <a:ext cx="2583" cy="2329"/>
            </a:xfrm>
            <a:prstGeom prst="rect">
              <a:avLst/>
            </a:prstGeom>
            <a:noFill/>
            <a:ln w="12700">
              <a:noFill/>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checkerboard(down)">
                                      <p:cBhvr>
                                        <p:cTn id="12"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30722" name="Object 19"/>
          <p:cNvGraphicFramePr>
            <a:graphicFrameLocks noChangeAspect="1"/>
          </p:cNvGraphicFramePr>
          <p:nvPr/>
        </p:nvGraphicFramePr>
        <p:xfrm>
          <a:off x="3708400" y="3068638"/>
          <a:ext cx="4635500" cy="3354387"/>
        </p:xfrm>
        <a:graphic>
          <a:graphicData uri="http://schemas.openxmlformats.org/presentationml/2006/ole">
            <mc:AlternateContent xmlns:mc="http://schemas.openxmlformats.org/markup-compatibility/2006">
              <mc:Choice xmlns:v="urn:schemas-microsoft-com:vml" Requires="v">
                <p:oleObj spid="_x0000_s3099" name="" r:id="rId1" imgW="12896850" imgH="9334500" progId="MSPhotoEd.3">
                  <p:embed/>
                </p:oleObj>
              </mc:Choice>
              <mc:Fallback>
                <p:oleObj name="" r:id="rId1" imgW="12896850" imgH="9334500" progId="MSPhotoEd.3">
                  <p:embed/>
                  <p:pic>
                    <p:nvPicPr>
                      <p:cNvPr id="0" name="图片 3098"/>
                      <p:cNvPicPr/>
                      <p:nvPr/>
                    </p:nvPicPr>
                    <p:blipFill>
                      <a:blip r:embed="rId2"/>
                      <a:stretch>
                        <a:fillRect/>
                      </a:stretch>
                    </p:blipFill>
                    <p:spPr>
                      <a:xfrm>
                        <a:off x="3708400" y="3068638"/>
                        <a:ext cx="4635500" cy="3354387"/>
                      </a:xfrm>
                      <a:prstGeom prst="rect">
                        <a:avLst/>
                      </a:prstGeom>
                      <a:noFill/>
                      <a:ln w="38100">
                        <a:noFill/>
                        <a:miter/>
                      </a:ln>
                    </p:spPr>
                  </p:pic>
                </p:oleObj>
              </mc:Fallback>
            </mc:AlternateContent>
          </a:graphicData>
        </a:graphic>
      </p:graphicFrame>
      <p:sp>
        <p:nvSpPr>
          <p:cNvPr id="30724" name="TextBox 3"/>
          <p:cNvSpPr txBox="1"/>
          <p:nvPr/>
        </p:nvSpPr>
        <p:spPr>
          <a:xfrm>
            <a:off x="755650" y="461963"/>
            <a:ext cx="7488238" cy="2246312"/>
          </a:xfrm>
          <a:prstGeom prst="rect">
            <a:avLst/>
          </a:prstGeom>
          <a:noFill/>
          <a:ln w="9525">
            <a:noFill/>
          </a:ln>
        </p:spPr>
        <p:txBody>
          <a:bodyPr>
            <a:spAutoFit/>
          </a:bodyPr>
          <a:p>
            <a:r>
              <a:rPr lang="zh-CN" altLang="zh-CN" dirty="0">
                <a:latin typeface="Arial" panose="020B0604020202020204" pitchFamily="34" charset="0"/>
              </a:rPr>
              <a:t>当</a:t>
            </a:r>
            <a:r>
              <a:rPr lang="zh-CN" altLang="zh-CN" i="1" dirty="0">
                <a:latin typeface="Arial" panose="020B0604020202020204" pitchFamily="34" charset="0"/>
              </a:rPr>
              <a:t>v</a:t>
            </a:r>
            <a:r>
              <a:rPr lang="zh-CN" altLang="zh-CN" baseline="-25000" dirty="0">
                <a:latin typeface="Arial" panose="020B0604020202020204" pitchFamily="34" charset="0"/>
              </a:rPr>
              <a:t>GD </a:t>
            </a:r>
            <a:r>
              <a:rPr lang="zh-CN" altLang="zh-CN" dirty="0">
                <a:latin typeface="Arial" panose="020B0604020202020204" pitchFamily="34" charset="0"/>
              </a:rPr>
              <a:t>= </a:t>
            </a:r>
            <a:r>
              <a:rPr lang="zh-CN" altLang="zh-CN" i="1" dirty="0">
                <a:latin typeface="Arial" panose="020B0604020202020204" pitchFamily="34" charset="0"/>
              </a:rPr>
              <a:t>v</a:t>
            </a:r>
            <a:r>
              <a:rPr lang="zh-CN" altLang="zh-CN" baseline="-25000" dirty="0">
                <a:latin typeface="Arial" panose="020B0604020202020204" pitchFamily="34" charset="0"/>
              </a:rPr>
              <a:t>GS </a:t>
            </a:r>
            <a:r>
              <a:rPr lang="zh-CN" altLang="zh-CN" dirty="0">
                <a:latin typeface="Arial" panose="020B0604020202020204" pitchFamily="34" charset="0"/>
              </a:rPr>
              <a:t>-</a:t>
            </a:r>
            <a:r>
              <a:rPr lang="zh-CN" altLang="zh-CN" baseline="-25000" dirty="0">
                <a:latin typeface="Arial" panose="020B0604020202020204" pitchFamily="34" charset="0"/>
              </a:rPr>
              <a:t> </a:t>
            </a:r>
            <a:r>
              <a:rPr lang="zh-CN" altLang="zh-CN" i="1" dirty="0">
                <a:latin typeface="Arial" panose="020B0604020202020204" pitchFamily="34" charset="0"/>
              </a:rPr>
              <a:t>v</a:t>
            </a:r>
            <a:r>
              <a:rPr lang="zh-CN" altLang="zh-CN" baseline="-25000" dirty="0">
                <a:latin typeface="Arial" panose="020B0604020202020204" pitchFamily="34" charset="0"/>
              </a:rPr>
              <a:t>DS </a:t>
            </a:r>
            <a:r>
              <a:rPr lang="zh-CN" altLang="zh-CN" i="1" dirty="0">
                <a:latin typeface="Arial" panose="020B0604020202020204" pitchFamily="34" charset="0"/>
              </a:rPr>
              <a:t>&lt;V</a:t>
            </a:r>
            <a:r>
              <a:rPr lang="zh-CN" altLang="zh-CN" baseline="-25000" dirty="0">
                <a:latin typeface="Arial" panose="020B0604020202020204" pitchFamily="34" charset="0"/>
              </a:rPr>
              <a:t>GS(off)</a:t>
            </a:r>
            <a:r>
              <a:rPr lang="zh-CN" altLang="zh-CN" dirty="0">
                <a:latin typeface="Arial" panose="020B0604020202020204" pitchFamily="34" charset="0"/>
              </a:rPr>
              <a:t> 时，即</a:t>
            </a:r>
            <a:r>
              <a:rPr lang="zh-CN" altLang="zh-CN" i="1" dirty="0">
                <a:latin typeface="Arial" panose="020B0604020202020204" pitchFamily="34" charset="0"/>
              </a:rPr>
              <a:t>v</a:t>
            </a:r>
            <a:r>
              <a:rPr lang="zh-CN" altLang="zh-CN" baseline="-25000" dirty="0">
                <a:latin typeface="Arial" panose="020B0604020202020204" pitchFamily="34" charset="0"/>
              </a:rPr>
              <a:t>DS </a:t>
            </a:r>
            <a:r>
              <a:rPr lang="zh-CN" altLang="zh-CN" dirty="0">
                <a:latin typeface="Arial" panose="020B0604020202020204" pitchFamily="34" charset="0"/>
              </a:rPr>
              <a:t>&gt; </a:t>
            </a:r>
            <a:r>
              <a:rPr lang="zh-CN" altLang="zh-CN" i="1" dirty="0">
                <a:latin typeface="Arial" panose="020B0604020202020204" pitchFamily="34" charset="0"/>
              </a:rPr>
              <a:t>v</a:t>
            </a:r>
            <a:r>
              <a:rPr lang="zh-CN" altLang="zh-CN" baseline="-25000" dirty="0">
                <a:latin typeface="Arial" panose="020B0604020202020204" pitchFamily="34" charset="0"/>
              </a:rPr>
              <a:t>GS </a:t>
            </a:r>
            <a:r>
              <a:rPr lang="zh-CN" altLang="zh-CN" dirty="0">
                <a:latin typeface="Arial" panose="020B0604020202020204" pitchFamily="34" charset="0"/>
              </a:rPr>
              <a:t>-</a:t>
            </a:r>
            <a:r>
              <a:rPr lang="zh-CN" altLang="zh-CN" baseline="-25000" dirty="0">
                <a:latin typeface="Arial" panose="020B0604020202020204" pitchFamily="34" charset="0"/>
              </a:rPr>
              <a:t> </a:t>
            </a:r>
            <a:r>
              <a:rPr lang="zh-CN" altLang="zh-CN" i="1" dirty="0">
                <a:latin typeface="Arial" panose="020B0604020202020204" pitchFamily="34" charset="0"/>
              </a:rPr>
              <a:t>V</a:t>
            </a:r>
            <a:r>
              <a:rPr lang="zh-CN" altLang="zh-CN" baseline="-25000" dirty="0">
                <a:latin typeface="Arial" panose="020B0604020202020204" pitchFamily="34" charset="0"/>
              </a:rPr>
              <a:t>GS(off) </a:t>
            </a:r>
            <a:r>
              <a:rPr lang="zh-CN" altLang="zh-CN" dirty="0">
                <a:latin typeface="Arial" panose="020B0604020202020204" pitchFamily="34" charset="0"/>
              </a:rPr>
              <a:t>&gt; 0，导电沟道夹断， </a:t>
            </a:r>
            <a:r>
              <a:rPr lang="zh-CN" altLang="zh-CN" i="1" dirty="0">
                <a:latin typeface="Arial" panose="020B0604020202020204" pitchFamily="34" charset="0"/>
              </a:rPr>
              <a:t>i</a:t>
            </a:r>
            <a:r>
              <a:rPr lang="zh-CN" altLang="zh-CN" baseline="-25000" dirty="0">
                <a:latin typeface="Arial" panose="020B0604020202020204" pitchFamily="34" charset="0"/>
              </a:rPr>
              <a:t>D  </a:t>
            </a:r>
            <a:r>
              <a:rPr lang="zh-CN" altLang="zh-CN" dirty="0">
                <a:latin typeface="Arial" panose="020B0604020202020204" pitchFamily="34" charset="0"/>
              </a:rPr>
              <a:t>不随</a:t>
            </a:r>
            <a:r>
              <a:rPr lang="zh-CN" altLang="zh-CN" i="1" dirty="0">
                <a:latin typeface="Arial" panose="020B0604020202020204" pitchFamily="34" charset="0"/>
              </a:rPr>
              <a:t>v</a:t>
            </a:r>
            <a:r>
              <a:rPr lang="zh-CN" altLang="zh-CN" baseline="-25000" dirty="0">
                <a:latin typeface="Arial" panose="020B0604020202020204" pitchFamily="34" charset="0"/>
              </a:rPr>
              <a:t>DS </a:t>
            </a:r>
            <a:r>
              <a:rPr lang="zh-CN" altLang="zh-CN" dirty="0">
                <a:latin typeface="Arial" panose="020B0604020202020204" pitchFamily="34" charset="0"/>
              </a:rPr>
              <a:t>变化</a:t>
            </a:r>
            <a:r>
              <a:rPr lang="zh-CN" altLang="zh-CN" baseline="-25000" dirty="0">
                <a:latin typeface="Arial" panose="020B0604020202020204" pitchFamily="34" charset="0"/>
              </a:rPr>
              <a:t> </a:t>
            </a:r>
            <a:r>
              <a:rPr lang="zh-CN" altLang="zh-CN" dirty="0">
                <a:latin typeface="Arial" panose="020B0604020202020204" pitchFamily="34" charset="0"/>
              </a:rPr>
              <a:t>；</a:t>
            </a:r>
            <a:r>
              <a:rPr lang="zh-CN" altLang="zh-CN" baseline="-25000" dirty="0">
                <a:latin typeface="Arial" panose="020B0604020202020204" pitchFamily="34" charset="0"/>
              </a:rPr>
              <a:t> </a:t>
            </a:r>
            <a:r>
              <a:rPr lang="zh-CN" altLang="zh-CN" dirty="0">
                <a:latin typeface="Arial" panose="020B0604020202020204" pitchFamily="34" charset="0"/>
              </a:rPr>
              <a:t>但</a:t>
            </a:r>
            <a:r>
              <a:rPr lang="zh-CN" altLang="zh-CN" i="1" dirty="0">
                <a:latin typeface="Arial" panose="020B0604020202020204" pitchFamily="34" charset="0"/>
              </a:rPr>
              <a:t>v</a:t>
            </a:r>
            <a:r>
              <a:rPr lang="zh-CN" altLang="zh-CN" baseline="-25000" dirty="0">
                <a:latin typeface="Arial" panose="020B0604020202020204" pitchFamily="34" charset="0"/>
              </a:rPr>
              <a:t>GS</a:t>
            </a:r>
            <a:r>
              <a:rPr lang="zh-CN" altLang="zh-CN" dirty="0">
                <a:latin typeface="Arial" panose="020B0604020202020204" pitchFamily="34" charset="0"/>
              </a:rPr>
              <a:t> 越小，即|</a:t>
            </a:r>
            <a:r>
              <a:rPr lang="zh-CN" altLang="zh-CN" i="1" dirty="0">
                <a:latin typeface="Arial" panose="020B0604020202020204" pitchFamily="34" charset="0"/>
              </a:rPr>
              <a:t>v</a:t>
            </a:r>
            <a:r>
              <a:rPr lang="zh-CN" altLang="zh-CN" baseline="-25000" dirty="0">
                <a:latin typeface="Arial" panose="020B0604020202020204" pitchFamily="34" charset="0"/>
              </a:rPr>
              <a:t>GS</a:t>
            </a:r>
            <a:r>
              <a:rPr lang="zh-CN" altLang="zh-CN" dirty="0">
                <a:latin typeface="Arial" panose="020B0604020202020204" pitchFamily="34" charset="0"/>
              </a:rPr>
              <a:t>| 越大，沟道电阻越大，对同样的</a:t>
            </a:r>
            <a:r>
              <a:rPr lang="zh-CN" altLang="zh-CN" i="1" dirty="0">
                <a:latin typeface="Arial" panose="020B0604020202020204" pitchFamily="34" charset="0"/>
              </a:rPr>
              <a:t>v</a:t>
            </a:r>
            <a:r>
              <a:rPr lang="zh-CN" altLang="zh-CN" baseline="-25000" dirty="0">
                <a:latin typeface="Arial" panose="020B0604020202020204" pitchFamily="34" charset="0"/>
              </a:rPr>
              <a:t>DS </a:t>
            </a:r>
            <a:r>
              <a:rPr lang="zh-CN" altLang="zh-CN" dirty="0">
                <a:latin typeface="Arial" panose="020B0604020202020204" pitchFamily="34" charset="0"/>
              </a:rPr>
              <a:t>， </a:t>
            </a:r>
            <a:r>
              <a:rPr lang="zh-CN" altLang="zh-CN" i="1" dirty="0">
                <a:latin typeface="Arial" panose="020B0604020202020204" pitchFamily="34" charset="0"/>
              </a:rPr>
              <a:t>i</a:t>
            </a:r>
            <a:r>
              <a:rPr lang="zh-CN" altLang="zh-CN" baseline="-25000" dirty="0">
                <a:latin typeface="Arial" panose="020B0604020202020204" pitchFamily="34" charset="0"/>
              </a:rPr>
              <a:t>D </a:t>
            </a:r>
            <a:r>
              <a:rPr lang="zh-CN" altLang="zh-CN" dirty="0">
                <a:latin typeface="Arial" panose="020B0604020202020204" pitchFamily="34" charset="0"/>
              </a:rPr>
              <a:t>的值越小。所以，此时可以通过改变</a:t>
            </a:r>
            <a:r>
              <a:rPr lang="zh-CN" altLang="zh-CN" i="1" dirty="0">
                <a:latin typeface="Arial" panose="020B0604020202020204" pitchFamily="34" charset="0"/>
              </a:rPr>
              <a:t>v</a:t>
            </a:r>
            <a:r>
              <a:rPr lang="zh-CN" altLang="zh-CN" baseline="-25000" dirty="0">
                <a:latin typeface="Arial" panose="020B0604020202020204" pitchFamily="34" charset="0"/>
              </a:rPr>
              <a:t>GS</a:t>
            </a:r>
            <a:r>
              <a:rPr lang="zh-CN" altLang="zh-CN" dirty="0">
                <a:latin typeface="Arial" panose="020B0604020202020204" pitchFamily="34" charset="0"/>
              </a:rPr>
              <a:t> 控制</a:t>
            </a:r>
            <a:r>
              <a:rPr lang="zh-CN" altLang="zh-CN" i="1" dirty="0">
                <a:latin typeface="Arial" panose="020B0604020202020204" pitchFamily="34" charset="0"/>
              </a:rPr>
              <a:t>i</a:t>
            </a:r>
            <a:r>
              <a:rPr lang="zh-CN" altLang="zh-CN" baseline="-25000" dirty="0">
                <a:latin typeface="Arial" panose="020B0604020202020204" pitchFamily="34" charset="0"/>
              </a:rPr>
              <a:t>D </a:t>
            </a:r>
            <a:r>
              <a:rPr lang="zh-CN" altLang="zh-CN" dirty="0">
                <a:latin typeface="Arial" panose="020B0604020202020204" pitchFamily="34" charset="0"/>
              </a:rPr>
              <a:t>的大小， </a:t>
            </a:r>
            <a:r>
              <a:rPr lang="zh-CN" altLang="zh-CN" i="1" dirty="0">
                <a:latin typeface="Arial" panose="020B0604020202020204" pitchFamily="34" charset="0"/>
              </a:rPr>
              <a:t>i</a:t>
            </a:r>
            <a:r>
              <a:rPr lang="zh-CN" altLang="zh-CN" baseline="-25000" dirty="0">
                <a:latin typeface="Arial" panose="020B0604020202020204" pitchFamily="34" charset="0"/>
              </a:rPr>
              <a:t>D</a:t>
            </a:r>
            <a:r>
              <a:rPr lang="zh-CN" altLang="zh-CN" dirty="0">
                <a:latin typeface="Arial" panose="020B0604020202020204" pitchFamily="34" charset="0"/>
              </a:rPr>
              <a:t>与</a:t>
            </a:r>
            <a:r>
              <a:rPr lang="zh-CN" altLang="zh-CN" i="1" dirty="0">
                <a:latin typeface="Arial" panose="020B0604020202020204" pitchFamily="34" charset="0"/>
              </a:rPr>
              <a:t>v</a:t>
            </a:r>
            <a:r>
              <a:rPr lang="zh-CN" altLang="zh-CN" baseline="-25000" dirty="0">
                <a:latin typeface="Arial" panose="020B0604020202020204" pitchFamily="34" charset="0"/>
              </a:rPr>
              <a:t>DS </a:t>
            </a:r>
            <a:r>
              <a:rPr lang="zh-CN" altLang="zh-CN" dirty="0">
                <a:latin typeface="Arial" panose="020B0604020202020204" pitchFamily="34" charset="0"/>
              </a:rPr>
              <a:t> 几乎无关，</a:t>
            </a:r>
            <a:endParaRPr lang="zh-CN" altLang="en-US" dirty="0">
              <a:latin typeface="Arial" panose="020B0604020202020204" pitchFamily="34" charset="0"/>
            </a:endParaRPr>
          </a:p>
        </p:txBody>
      </p:sp>
      <p:sp>
        <p:nvSpPr>
          <p:cNvPr id="30725" name="TextBox 4"/>
          <p:cNvSpPr txBox="1"/>
          <p:nvPr/>
        </p:nvSpPr>
        <p:spPr>
          <a:xfrm>
            <a:off x="755650" y="2565400"/>
            <a:ext cx="2808288" cy="3108325"/>
          </a:xfrm>
          <a:prstGeom prst="rect">
            <a:avLst/>
          </a:prstGeom>
          <a:noFill/>
          <a:ln w="9525">
            <a:noFill/>
          </a:ln>
        </p:spPr>
        <p:txBody>
          <a:bodyPr>
            <a:spAutoFit/>
          </a:bodyPr>
          <a:p>
            <a:r>
              <a:rPr lang="zh-CN" altLang="zh-CN" dirty="0">
                <a:latin typeface="Arial" panose="020B0604020202020204" pitchFamily="34" charset="0"/>
              </a:rPr>
              <a:t>可以近似看成受</a:t>
            </a:r>
            <a:r>
              <a:rPr lang="zh-CN" altLang="zh-CN" i="1" dirty="0">
                <a:latin typeface="Arial" panose="020B0604020202020204" pitchFamily="34" charset="0"/>
              </a:rPr>
              <a:t>v</a:t>
            </a:r>
            <a:r>
              <a:rPr lang="zh-CN" altLang="zh-CN" baseline="-25000" dirty="0">
                <a:latin typeface="Arial" panose="020B0604020202020204" pitchFamily="34" charset="0"/>
              </a:rPr>
              <a:t>GS</a:t>
            </a:r>
            <a:r>
              <a:rPr lang="zh-CN" altLang="zh-CN" dirty="0">
                <a:latin typeface="Arial" panose="020B0604020202020204" pitchFamily="34" charset="0"/>
              </a:rPr>
              <a:t> 控制的电流源。由于漏极电流受栅-源电压的控制，所以</a:t>
            </a:r>
            <a:r>
              <a:rPr lang="zh-CN" altLang="zh-CN" dirty="0">
                <a:solidFill>
                  <a:srgbClr val="262BE8"/>
                </a:solidFill>
                <a:latin typeface="Arial" panose="020B0604020202020204" pitchFamily="34" charset="0"/>
              </a:rPr>
              <a:t>场效应管为电压控制型元件</a:t>
            </a:r>
            <a:r>
              <a:rPr lang="zh-CN" altLang="zh-CN"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9"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31750" name="Group 2"/>
          <p:cNvGrpSpPr/>
          <p:nvPr/>
        </p:nvGrpSpPr>
        <p:grpSpPr>
          <a:xfrm>
            <a:off x="828675" y="1663700"/>
            <a:ext cx="5327650" cy="612775"/>
            <a:chOff x="522" y="1048"/>
            <a:chExt cx="3356" cy="386"/>
          </a:xfrm>
        </p:grpSpPr>
        <p:sp>
          <p:nvSpPr>
            <p:cNvPr id="31796" name="Rectangle 3"/>
            <p:cNvSpPr/>
            <p:nvPr/>
          </p:nvSpPr>
          <p:spPr>
            <a:xfrm>
              <a:off x="522" y="1048"/>
              <a:ext cx="1360" cy="327"/>
            </a:xfrm>
            <a:prstGeom prst="rect">
              <a:avLst/>
            </a:prstGeom>
            <a:noFill/>
            <a:ln w="9525">
              <a:noFill/>
            </a:ln>
          </p:spPr>
          <p:txBody>
            <a:bodyPr lIns="92075" tIns="46038" rIns="92075" bIns="46038">
              <a:spAutoFit/>
            </a:bodyPr>
            <a:p>
              <a:pPr marL="342900" indent="-342900">
                <a:spcBef>
                  <a:spcPct val="20000"/>
                </a:spcBef>
                <a:buClr>
                  <a:schemeClr val="hlink"/>
                </a:buClr>
                <a:buSzPct val="70000"/>
                <a:buFont typeface="Wingdings" panose="05000000000000000000" pitchFamily="2" charset="2"/>
                <a:buNone/>
              </a:pPr>
              <a:r>
                <a:rPr lang="en-US" altLang="zh-CN" dirty="0">
                  <a:latin typeface="宋体" panose="02010600030101010101" pitchFamily="2" charset="-122"/>
                </a:rPr>
                <a:t>② </a:t>
              </a:r>
              <a:r>
                <a:rPr lang="zh-CN" altLang="en-US" dirty="0">
                  <a:latin typeface="宋体" panose="02010600030101010101" pitchFamily="2" charset="-122"/>
                </a:rPr>
                <a:t>转移特性       </a:t>
              </a:r>
              <a:endParaRPr lang="zh-CN" altLang="en-US" dirty="0">
                <a:latin typeface="宋体" panose="02010600030101010101" pitchFamily="2" charset="-122"/>
              </a:endParaRPr>
            </a:p>
          </p:txBody>
        </p:sp>
        <p:graphicFrame>
          <p:nvGraphicFramePr>
            <p:cNvPr id="31748" name="Object 4"/>
            <p:cNvGraphicFramePr/>
            <p:nvPr/>
          </p:nvGraphicFramePr>
          <p:xfrm>
            <a:off x="2289" y="1048"/>
            <a:ext cx="1589" cy="386"/>
          </p:xfrm>
          <a:graphic>
            <a:graphicData uri="http://schemas.openxmlformats.org/presentationml/2006/ole">
              <mc:AlternateContent xmlns:mc="http://schemas.openxmlformats.org/markup-compatibility/2006">
                <mc:Choice xmlns:v="urn:schemas-microsoft-com:vml" Requires="v">
                  <p:oleObj spid="_x0000_s3100" name="" r:id="rId1" imgW="1090930" imgH="266065" progId="Equation.3">
                    <p:embed/>
                  </p:oleObj>
                </mc:Choice>
                <mc:Fallback>
                  <p:oleObj name="" r:id="rId1" imgW="1090930" imgH="266065" progId="Equation.3">
                    <p:embed/>
                    <p:pic>
                      <p:nvPicPr>
                        <p:cNvPr id="0" name="图片 3099"/>
                        <p:cNvPicPr/>
                        <p:nvPr/>
                      </p:nvPicPr>
                      <p:blipFill>
                        <a:blip r:embed="rId2"/>
                        <a:stretch>
                          <a:fillRect/>
                        </a:stretch>
                      </p:blipFill>
                      <p:spPr>
                        <a:xfrm>
                          <a:off x="2289" y="1048"/>
                          <a:ext cx="1589" cy="386"/>
                        </a:xfrm>
                        <a:prstGeom prst="rect">
                          <a:avLst/>
                        </a:prstGeom>
                        <a:noFill/>
                        <a:ln w="38100">
                          <a:noFill/>
                          <a:miter/>
                        </a:ln>
                      </p:spPr>
                    </p:pic>
                  </p:oleObj>
                </mc:Fallback>
              </mc:AlternateContent>
            </a:graphicData>
          </a:graphic>
        </p:graphicFrame>
      </p:grpSp>
      <p:grpSp>
        <p:nvGrpSpPr>
          <p:cNvPr id="31751" name="Group 5"/>
          <p:cNvGrpSpPr/>
          <p:nvPr/>
        </p:nvGrpSpPr>
        <p:grpSpPr>
          <a:xfrm>
            <a:off x="788988" y="908050"/>
            <a:ext cx="5367337" cy="612775"/>
            <a:chOff x="497" y="572"/>
            <a:chExt cx="3381" cy="386"/>
          </a:xfrm>
        </p:grpSpPr>
        <p:graphicFrame>
          <p:nvGraphicFramePr>
            <p:cNvPr id="31747" name="Object 6"/>
            <p:cNvGraphicFramePr/>
            <p:nvPr/>
          </p:nvGraphicFramePr>
          <p:xfrm>
            <a:off x="2289" y="572"/>
            <a:ext cx="1589" cy="386"/>
          </p:xfrm>
          <a:graphic>
            <a:graphicData uri="http://schemas.openxmlformats.org/presentationml/2006/ole">
              <mc:AlternateContent xmlns:mc="http://schemas.openxmlformats.org/markup-compatibility/2006">
                <mc:Choice xmlns:v="urn:schemas-microsoft-com:vml" Requires="v">
                  <p:oleObj spid="_x0000_s3101" name="" r:id="rId3" imgW="1090930" imgH="266065" progId="Equation.3">
                    <p:embed/>
                  </p:oleObj>
                </mc:Choice>
                <mc:Fallback>
                  <p:oleObj name="" r:id="rId3" imgW="1090930" imgH="266065" progId="Equation.3">
                    <p:embed/>
                    <p:pic>
                      <p:nvPicPr>
                        <p:cNvPr id="0" name="图片 3100"/>
                        <p:cNvPicPr/>
                        <p:nvPr/>
                      </p:nvPicPr>
                      <p:blipFill>
                        <a:blip r:embed="rId4"/>
                        <a:stretch>
                          <a:fillRect/>
                        </a:stretch>
                      </p:blipFill>
                      <p:spPr>
                        <a:xfrm>
                          <a:off x="2289" y="572"/>
                          <a:ext cx="1589" cy="386"/>
                        </a:xfrm>
                        <a:prstGeom prst="rect">
                          <a:avLst/>
                        </a:prstGeom>
                        <a:noFill/>
                        <a:ln w="38100">
                          <a:noFill/>
                          <a:miter/>
                        </a:ln>
                      </p:spPr>
                    </p:pic>
                  </p:oleObj>
                </mc:Fallback>
              </mc:AlternateContent>
            </a:graphicData>
          </a:graphic>
        </p:graphicFrame>
        <p:sp>
          <p:nvSpPr>
            <p:cNvPr id="31795" name="Rectangle 7"/>
            <p:cNvSpPr/>
            <p:nvPr/>
          </p:nvSpPr>
          <p:spPr>
            <a:xfrm>
              <a:off x="497" y="595"/>
              <a:ext cx="1567" cy="327"/>
            </a:xfrm>
            <a:prstGeom prst="rect">
              <a:avLst/>
            </a:prstGeom>
            <a:noFill/>
            <a:ln w="9525">
              <a:noFill/>
            </a:ln>
          </p:spPr>
          <p:txBody>
            <a:bodyPr lIns="92075" tIns="46038" rIns="92075" bIns="46038">
              <a:spAutoFit/>
            </a:bodyPr>
            <a:p>
              <a:pPr marL="342900" indent="-342900">
                <a:spcBef>
                  <a:spcPct val="20000"/>
                </a:spcBef>
                <a:buClr>
                  <a:schemeClr val="hlink"/>
                </a:buClr>
                <a:buSzPct val="70000"/>
                <a:buFont typeface="Wingdings" panose="05000000000000000000" pitchFamily="2" charset="2"/>
                <a:buNone/>
              </a:pPr>
              <a:r>
                <a:rPr lang="en-US" altLang="zh-CN" dirty="0">
                  <a:latin typeface="宋体" panose="02010600030101010101" pitchFamily="2" charset="-122"/>
                </a:rPr>
                <a:t>① </a:t>
              </a:r>
              <a:r>
                <a:rPr lang="zh-CN" altLang="en-US" dirty="0">
                  <a:latin typeface="宋体" panose="02010600030101010101" pitchFamily="2" charset="-122"/>
                </a:rPr>
                <a:t>输出特性       </a:t>
              </a:r>
              <a:endParaRPr lang="zh-CN" altLang="en-US" dirty="0">
                <a:latin typeface="宋体" panose="02010600030101010101" pitchFamily="2" charset="-122"/>
              </a:endParaRPr>
            </a:p>
          </p:txBody>
        </p:sp>
      </p:grpSp>
      <p:grpSp>
        <p:nvGrpSpPr>
          <p:cNvPr id="31752" name="Group 8"/>
          <p:cNvGrpSpPr/>
          <p:nvPr/>
        </p:nvGrpSpPr>
        <p:grpSpPr>
          <a:xfrm>
            <a:off x="731838" y="3351213"/>
            <a:ext cx="7559675" cy="3506787"/>
            <a:chOff x="517" y="1599"/>
            <a:chExt cx="4762" cy="2209"/>
          </a:xfrm>
        </p:grpSpPr>
        <p:sp>
          <p:nvSpPr>
            <p:cNvPr id="31789" name="Line 9"/>
            <p:cNvSpPr/>
            <p:nvPr/>
          </p:nvSpPr>
          <p:spPr>
            <a:xfrm>
              <a:off x="956" y="3351"/>
              <a:ext cx="1230" cy="13"/>
            </a:xfrm>
            <a:prstGeom prst="line">
              <a:avLst/>
            </a:prstGeom>
            <a:ln w="25400" cap="flat" cmpd="sng">
              <a:solidFill>
                <a:srgbClr val="FF0000"/>
              </a:solidFill>
              <a:prstDash val="solid"/>
              <a:headEnd type="none" w="med" len="med"/>
              <a:tailEnd type="none" w="med" len="med"/>
            </a:ln>
          </p:spPr>
        </p:sp>
        <p:graphicFrame>
          <p:nvGraphicFramePr>
            <p:cNvPr id="31746" name="Object 10"/>
            <p:cNvGraphicFramePr/>
            <p:nvPr/>
          </p:nvGraphicFramePr>
          <p:xfrm>
            <a:off x="517" y="1599"/>
            <a:ext cx="4762" cy="2209"/>
          </p:xfrm>
          <a:graphic>
            <a:graphicData uri="http://schemas.openxmlformats.org/presentationml/2006/ole">
              <mc:AlternateContent xmlns:mc="http://schemas.openxmlformats.org/markup-compatibility/2006">
                <mc:Choice xmlns:v="urn:schemas-microsoft-com:vml" Requires="v">
                  <p:oleObj spid="_x0000_s3102" name="" r:id="rId5" imgW="8639175" imgH="3905250" progId="Paint.Picture">
                    <p:embed/>
                  </p:oleObj>
                </mc:Choice>
                <mc:Fallback>
                  <p:oleObj name="" r:id="rId5" imgW="8639175" imgH="3905250" progId="Paint.Picture">
                    <p:embed/>
                    <p:pic>
                      <p:nvPicPr>
                        <p:cNvPr id="0" name="图片 3101"/>
                        <p:cNvPicPr/>
                        <p:nvPr/>
                      </p:nvPicPr>
                      <p:blipFill>
                        <a:blip r:embed="rId6"/>
                        <a:stretch>
                          <a:fillRect/>
                        </a:stretch>
                      </p:blipFill>
                      <p:spPr>
                        <a:xfrm>
                          <a:off x="517" y="1599"/>
                          <a:ext cx="4762" cy="2209"/>
                        </a:xfrm>
                        <a:prstGeom prst="rect">
                          <a:avLst/>
                        </a:prstGeom>
                        <a:noFill/>
                        <a:ln w="28575" cap="flat" cmpd="sng">
                          <a:pattFill prst="pct25">
                            <a:fgClr>
                              <a:srgbClr val="FF00FF"/>
                            </a:fgClr>
                            <a:bgClr>
                              <a:srgbClr val="FFFFFF"/>
                            </a:bgClr>
                          </a:pattFill>
                          <a:prstDash val="solid"/>
                          <a:miter/>
                          <a:headEnd type="none" w="med" len="med"/>
                          <a:tailEnd type="none" w="med" len="med"/>
                        </a:ln>
                      </p:spPr>
                    </p:pic>
                  </p:oleObj>
                </mc:Fallback>
              </mc:AlternateContent>
            </a:graphicData>
          </a:graphic>
        </p:graphicFrame>
        <p:sp>
          <p:nvSpPr>
            <p:cNvPr id="31790" name="Text Box 11"/>
            <p:cNvSpPr txBox="1"/>
            <p:nvPr/>
          </p:nvSpPr>
          <p:spPr>
            <a:xfrm>
              <a:off x="3772" y="3549"/>
              <a:ext cx="369" cy="173"/>
            </a:xfrm>
            <a:prstGeom prst="rect">
              <a:avLst/>
            </a:prstGeom>
            <a:noFill/>
            <a:ln w="9525">
              <a:noFill/>
            </a:ln>
          </p:spPr>
          <p:txBody>
            <a:bodyPr lIns="0" tIns="0" rIns="0" bIns="0">
              <a:spAutoFit/>
            </a:bodyPr>
            <a:p>
              <a:pPr algn="ctr">
                <a:spcBef>
                  <a:spcPct val="50000"/>
                </a:spcBef>
              </a:pPr>
              <a:r>
                <a:rPr lang="en-US" altLang="zh-CN" sz="1800" i="1" dirty="0">
                  <a:solidFill>
                    <a:srgbClr val="FF0000"/>
                  </a:solidFill>
                  <a:latin typeface="Times New Roman" panose="02020603050405020304" pitchFamily="18" charset="0"/>
                </a:rPr>
                <a:t>V</a:t>
              </a:r>
              <a:r>
                <a:rPr lang="en-US" altLang="zh-CN" sz="1800" baseline="-25000" dirty="0">
                  <a:solidFill>
                    <a:srgbClr val="FF0000"/>
                  </a:solidFill>
                  <a:latin typeface="Times New Roman" panose="02020603050405020304" pitchFamily="18" charset="0"/>
                </a:rPr>
                <a:t>TH</a:t>
              </a:r>
              <a:endParaRPr lang="en-US" altLang="zh-CN" sz="1800" dirty="0">
                <a:solidFill>
                  <a:srgbClr val="FF0000"/>
                </a:solidFill>
                <a:latin typeface="Times New Roman" panose="02020603050405020304" pitchFamily="18" charset="0"/>
              </a:endParaRPr>
            </a:p>
          </p:txBody>
        </p:sp>
        <p:sp>
          <p:nvSpPr>
            <p:cNvPr id="31791" name="Text Box 12"/>
            <p:cNvSpPr txBox="1"/>
            <p:nvPr/>
          </p:nvSpPr>
          <p:spPr>
            <a:xfrm>
              <a:off x="4086" y="1767"/>
              <a:ext cx="869" cy="288"/>
            </a:xfrm>
            <a:prstGeom prst="rect">
              <a:avLst/>
            </a:prstGeom>
            <a:noFill/>
            <a:ln w="25400">
              <a:noFill/>
            </a:ln>
          </p:spPr>
          <p:txBody>
            <a:bodyPr>
              <a:spAutoFit/>
            </a:bodyPr>
            <a:p>
              <a:pPr algn="ctr">
                <a:spcBef>
                  <a:spcPct val="50000"/>
                </a:spcBef>
              </a:pPr>
              <a:endParaRPr lang="zh-CN" altLang="zh-CN" sz="2400" dirty="0">
                <a:solidFill>
                  <a:srgbClr val="FF66FF"/>
                </a:solidFill>
                <a:latin typeface="Times New Roman" panose="02020603050405020304" pitchFamily="18" charset="0"/>
              </a:endParaRPr>
            </a:p>
          </p:txBody>
        </p:sp>
        <p:sp>
          <p:nvSpPr>
            <p:cNvPr id="31792" name="Text Box 13"/>
            <p:cNvSpPr txBox="1"/>
            <p:nvPr/>
          </p:nvSpPr>
          <p:spPr>
            <a:xfrm>
              <a:off x="1108" y="3536"/>
              <a:ext cx="494" cy="192"/>
            </a:xfrm>
            <a:prstGeom prst="rect">
              <a:avLst/>
            </a:prstGeom>
            <a:noFill/>
            <a:ln w="9525">
              <a:noFill/>
            </a:ln>
          </p:spPr>
          <p:txBody>
            <a:bodyPr lIns="0" tIns="0" rIns="0" bIns="0">
              <a:spAutoFit/>
            </a:bodyPr>
            <a:p>
              <a:pPr>
                <a:spcBef>
                  <a:spcPct val="50000"/>
                </a:spcBef>
              </a:pPr>
              <a:r>
                <a:rPr lang="zh-CN" altLang="en-US" sz="2000" b="0" dirty="0">
                  <a:solidFill>
                    <a:srgbClr val="FF0000"/>
                  </a:solidFill>
                  <a:latin typeface="Times New Roman" panose="02020603050405020304" pitchFamily="18" charset="0"/>
                </a:rPr>
                <a:t>夹断区</a:t>
              </a:r>
              <a:endParaRPr lang="zh-CN" altLang="en-US" sz="2000" b="0" dirty="0">
                <a:solidFill>
                  <a:srgbClr val="FF0000"/>
                </a:solidFill>
                <a:latin typeface="Times New Roman" panose="02020603050405020304" pitchFamily="18" charset="0"/>
              </a:endParaRPr>
            </a:p>
          </p:txBody>
        </p:sp>
        <p:sp>
          <p:nvSpPr>
            <p:cNvPr id="31793" name="Line 14"/>
            <p:cNvSpPr/>
            <p:nvPr/>
          </p:nvSpPr>
          <p:spPr>
            <a:xfrm flipV="1">
              <a:off x="1414" y="3365"/>
              <a:ext cx="117" cy="170"/>
            </a:xfrm>
            <a:prstGeom prst="line">
              <a:avLst/>
            </a:prstGeom>
            <a:ln w="25400" cap="flat" cmpd="sng">
              <a:solidFill>
                <a:srgbClr val="FF5050"/>
              </a:solidFill>
              <a:prstDash val="solid"/>
              <a:headEnd type="none" w="med" len="med"/>
              <a:tailEnd type="none" w="med" len="med"/>
            </a:ln>
          </p:spPr>
        </p:sp>
        <p:sp>
          <p:nvSpPr>
            <p:cNvPr id="31794" name="Text Box 15"/>
            <p:cNvSpPr txBox="1"/>
            <p:nvPr/>
          </p:nvSpPr>
          <p:spPr>
            <a:xfrm>
              <a:off x="4360" y="3561"/>
              <a:ext cx="465" cy="173"/>
            </a:xfrm>
            <a:prstGeom prst="rect">
              <a:avLst/>
            </a:prstGeom>
            <a:noFill/>
            <a:ln w="9525">
              <a:noFill/>
            </a:ln>
          </p:spPr>
          <p:txBody>
            <a:bodyPr lIns="0" tIns="0" rIns="0" bIns="0">
              <a:spAutoFit/>
            </a:bodyPr>
            <a:p>
              <a:pPr algn="ctr">
                <a:spcBef>
                  <a:spcPct val="50000"/>
                </a:spcBef>
              </a:pPr>
              <a:r>
                <a:rPr lang="en-US" altLang="zh-CN" sz="1800" i="1" dirty="0">
                  <a:solidFill>
                    <a:srgbClr val="FF0000"/>
                  </a:solidFill>
                  <a:latin typeface="Times New Roman" panose="02020603050405020304" pitchFamily="18" charset="0"/>
                </a:rPr>
                <a:t>2V</a:t>
              </a:r>
              <a:r>
                <a:rPr lang="en-US" altLang="zh-CN" sz="1800" baseline="-25000" dirty="0">
                  <a:solidFill>
                    <a:srgbClr val="FF0000"/>
                  </a:solidFill>
                  <a:latin typeface="Times New Roman" panose="02020603050405020304" pitchFamily="18" charset="0"/>
                </a:rPr>
                <a:t>TH</a:t>
              </a:r>
              <a:endParaRPr lang="en-US" altLang="zh-CN" sz="1800" dirty="0">
                <a:solidFill>
                  <a:srgbClr val="FF0000"/>
                </a:solidFill>
                <a:latin typeface="Times New Roman" panose="02020603050405020304" pitchFamily="18" charset="0"/>
              </a:endParaRPr>
            </a:p>
          </p:txBody>
        </p:sp>
      </p:grpSp>
      <p:sp>
        <p:nvSpPr>
          <p:cNvPr id="24585" name="Text Box 16"/>
          <p:cNvSpPr txBox="1">
            <a:spLocks noChangeArrowheads="1"/>
          </p:cNvSpPr>
          <p:nvPr/>
        </p:nvSpPr>
        <p:spPr bwMode="auto">
          <a:xfrm>
            <a:off x="827088" y="333375"/>
            <a:ext cx="3898900" cy="609600"/>
          </a:xfrm>
          <a:prstGeom prst="rect">
            <a:avLst/>
          </a:prstGeom>
          <a:solidFill>
            <a:schemeClr val="accent3">
              <a:lumMod val="95000"/>
            </a:schemeClr>
          </a:solidFill>
          <a:ln w="9525">
            <a:noFill/>
            <a:miter lim="800000"/>
          </a:ln>
        </p:spPr>
        <p:txBody>
          <a:bodyPr>
            <a:spAutoFit/>
          </a:bodyPr>
          <a:lstStyle/>
          <a:p>
            <a:pPr marL="457200" marR="0" indent="-457200" defTabSz="914400" eaLnBrk="0" hangingPunct="0">
              <a:lnSpc>
                <a:spcPct val="120000"/>
              </a:lnSpc>
              <a:buClrTx/>
              <a:buSzTx/>
              <a:buFontTx/>
              <a:buNone/>
              <a:defRPr/>
            </a:pPr>
            <a:r>
              <a:rPr kumimoji="1" lang="en-US" altLang="zh-CN" b="0" kern="1200" cap="none" spc="0" normalizeH="0" baseline="0" noProof="0" dirty="0">
                <a:solidFill>
                  <a:srgbClr val="FF9900"/>
                </a:solidFill>
                <a:latin typeface="黑体" panose="02010609060101010101" pitchFamily="49" charset="-122"/>
                <a:ea typeface="黑体" panose="02010609060101010101" pitchFamily="49" charset="-122"/>
                <a:cs typeface="+mn-cs"/>
              </a:rPr>
              <a:t>3.</a:t>
            </a:r>
            <a:r>
              <a:rPr kumimoji="1" lang="zh-CN" altLang="en-US" b="0" kern="1200" cap="none" spc="0" normalizeH="0" baseline="0" noProof="0" dirty="0">
                <a:solidFill>
                  <a:srgbClr val="FF9900"/>
                </a:solidFill>
                <a:latin typeface="黑体" panose="02010609060101010101" pitchFamily="49" charset="-122"/>
                <a:ea typeface="黑体" panose="02010609060101010101" pitchFamily="49" charset="-122"/>
                <a:cs typeface="+mn-cs"/>
              </a:rPr>
              <a:t>特性曲线与电流方程</a:t>
            </a:r>
            <a:endParaRPr kumimoji="1" lang="zh-CN" altLang="en-US" b="0" kern="1200" cap="none" spc="0" normalizeH="0" baseline="0" noProof="0" dirty="0">
              <a:solidFill>
                <a:srgbClr val="FF9900"/>
              </a:solidFill>
              <a:latin typeface="黑体" panose="02010609060101010101" pitchFamily="49" charset="-122"/>
              <a:ea typeface="黑体" panose="02010609060101010101" pitchFamily="49" charset="-122"/>
              <a:cs typeface="+mn-cs"/>
            </a:endParaRPr>
          </a:p>
        </p:txBody>
      </p:sp>
      <p:sp>
        <p:nvSpPr>
          <p:cNvPr id="31754" name="Text Box 17"/>
          <p:cNvSpPr txBox="1"/>
          <p:nvPr/>
        </p:nvSpPr>
        <p:spPr>
          <a:xfrm>
            <a:off x="7235825" y="1624013"/>
            <a:ext cx="1657350" cy="1401762"/>
          </a:xfrm>
          <a:prstGeom prst="rect">
            <a:avLst/>
          </a:prstGeom>
          <a:solidFill>
            <a:srgbClr val="FFFF99"/>
          </a:solidFill>
          <a:ln w="28575" cap="flat" cmpd="sng">
            <a:pattFill prst="smCheck">
              <a:fgClr>
                <a:srgbClr val="CC0066"/>
              </a:fgClr>
              <a:bgClr>
                <a:srgbClr val="FFFFFF"/>
              </a:bgClr>
            </a:pattFill>
            <a:prstDash val="solid"/>
            <a:miter/>
            <a:headEnd type="none" w="med" len="med"/>
            <a:tailEnd type="none" w="med" len="med"/>
          </a:ln>
        </p:spPr>
        <p:txBody>
          <a:bodyPr>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D0</a:t>
            </a:r>
            <a:r>
              <a:rPr lang="zh-CN" altLang="en-US" dirty="0">
                <a:latin typeface="Verdana" panose="020B0604030504040204" pitchFamily="34" charset="0"/>
              </a:rPr>
              <a:t>为当</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GS</a:t>
            </a:r>
            <a:r>
              <a:rPr lang="en-US" altLang="zh-CN" i="1" dirty="0">
                <a:latin typeface="Times New Roman" panose="02020603050405020304" pitchFamily="18" charset="0"/>
              </a:rPr>
              <a:t>=2V</a:t>
            </a:r>
            <a:r>
              <a:rPr lang="en-US" altLang="zh-CN" i="1" baseline="-25000" dirty="0">
                <a:latin typeface="Times New Roman" panose="02020603050405020304" pitchFamily="18" charset="0"/>
              </a:rPr>
              <a:t>TH</a:t>
            </a:r>
            <a:r>
              <a:rPr lang="zh-CN" altLang="en-US" dirty="0">
                <a:latin typeface="Verdana" panose="020B0604030504040204" pitchFamily="34" charset="0"/>
              </a:rPr>
              <a:t>时的</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zh-CN" altLang="en-US" dirty="0">
                <a:latin typeface="Verdana" panose="020B0604030504040204" pitchFamily="34" charset="0"/>
              </a:rPr>
              <a:t>值</a:t>
            </a:r>
            <a:endParaRPr lang="zh-CN" altLang="en-US" dirty="0">
              <a:latin typeface="Verdana" panose="020B0604030504040204" pitchFamily="34" charset="0"/>
            </a:endParaRPr>
          </a:p>
        </p:txBody>
      </p:sp>
      <p:grpSp>
        <p:nvGrpSpPr>
          <p:cNvPr id="31755" name="Group 18"/>
          <p:cNvGrpSpPr>
            <a:grpSpLocks noChangeAspect="1"/>
          </p:cNvGrpSpPr>
          <p:nvPr/>
        </p:nvGrpSpPr>
        <p:grpSpPr>
          <a:xfrm>
            <a:off x="1746250" y="2243138"/>
            <a:ext cx="5062538" cy="911225"/>
            <a:chOff x="1300" y="1405"/>
            <a:chExt cx="3189" cy="574"/>
          </a:xfrm>
        </p:grpSpPr>
        <p:sp>
          <p:nvSpPr>
            <p:cNvPr id="31757" name="AutoShape 19"/>
            <p:cNvSpPr>
              <a:spLocks noChangeAspect="1" noTextEdit="1"/>
            </p:cNvSpPr>
            <p:nvPr/>
          </p:nvSpPr>
          <p:spPr>
            <a:xfrm>
              <a:off x="1300" y="1405"/>
              <a:ext cx="3168" cy="574"/>
            </a:xfrm>
            <a:prstGeom prst="rect">
              <a:avLst/>
            </a:prstGeom>
            <a:solidFill>
              <a:srgbClr val="FFFF99"/>
            </a:solidFill>
            <a:ln w="9525">
              <a:noFill/>
            </a:ln>
          </p:spPr>
          <p:txBody>
            <a:bodyPr/>
            <a:p>
              <a:endParaRPr lang="zh-CN" altLang="en-US"/>
            </a:p>
          </p:txBody>
        </p:sp>
        <p:sp>
          <p:nvSpPr>
            <p:cNvPr id="31758" name="Line 20"/>
            <p:cNvSpPr/>
            <p:nvPr/>
          </p:nvSpPr>
          <p:spPr>
            <a:xfrm>
              <a:off x="2129" y="1706"/>
              <a:ext cx="304" cy="1"/>
            </a:xfrm>
            <a:prstGeom prst="line">
              <a:avLst/>
            </a:prstGeom>
            <a:ln w="14288" cap="flat" cmpd="sng">
              <a:solidFill>
                <a:srgbClr val="000000"/>
              </a:solidFill>
              <a:prstDash val="solid"/>
              <a:headEnd type="none" w="med" len="med"/>
              <a:tailEnd type="none" w="med" len="med"/>
            </a:ln>
          </p:spPr>
        </p:sp>
        <p:sp>
          <p:nvSpPr>
            <p:cNvPr id="31759" name="Rectangle 21"/>
            <p:cNvSpPr/>
            <p:nvPr/>
          </p:nvSpPr>
          <p:spPr>
            <a:xfrm>
              <a:off x="3223" y="1514"/>
              <a:ext cx="77" cy="278"/>
            </a:xfrm>
            <a:prstGeom prst="rect">
              <a:avLst/>
            </a:prstGeom>
            <a:noFill/>
            <a:ln w="9525">
              <a:noFill/>
            </a:ln>
          </p:spPr>
          <p:txBody>
            <a:bodyPr wrap="none" lIns="0" tIns="0" rIns="0" bIns="0">
              <a:spAutoFit/>
            </a:bodyPr>
            <a:p>
              <a:r>
                <a:rPr lang="en-US" altLang="zh-CN" sz="2900" b="0" dirty="0">
                  <a:solidFill>
                    <a:srgbClr val="000000"/>
                  </a:solidFill>
                  <a:latin typeface="Symbol" panose="05050102010706020507" pitchFamily="18" charset="2"/>
                </a:rPr>
                <a:t>(</a:t>
              </a:r>
              <a:endParaRPr lang="en-US" altLang="zh-CN" sz="1800" dirty="0">
                <a:latin typeface="Arial" panose="020B0604020202020204" pitchFamily="34" charset="0"/>
              </a:endParaRPr>
            </a:p>
          </p:txBody>
        </p:sp>
        <p:sp>
          <p:nvSpPr>
            <p:cNvPr id="31760" name="Rectangle 22"/>
            <p:cNvSpPr/>
            <p:nvPr/>
          </p:nvSpPr>
          <p:spPr>
            <a:xfrm>
              <a:off x="4384" y="1514"/>
              <a:ext cx="77" cy="278"/>
            </a:xfrm>
            <a:prstGeom prst="rect">
              <a:avLst/>
            </a:prstGeom>
            <a:noFill/>
            <a:ln w="9525">
              <a:noFill/>
            </a:ln>
          </p:spPr>
          <p:txBody>
            <a:bodyPr wrap="none" lIns="0" tIns="0" rIns="0" bIns="0">
              <a:spAutoFit/>
            </a:bodyPr>
            <a:p>
              <a:r>
                <a:rPr lang="en-US" altLang="zh-CN" sz="2900" b="0" dirty="0">
                  <a:solidFill>
                    <a:srgbClr val="000000"/>
                  </a:solidFill>
                  <a:latin typeface="Symbol" panose="05050102010706020507" pitchFamily="18" charset="2"/>
                </a:rPr>
                <a:t>)</a:t>
              </a:r>
              <a:endParaRPr lang="en-US" altLang="zh-CN" sz="1800" dirty="0">
                <a:latin typeface="Arial" panose="020B0604020202020204" pitchFamily="34" charset="0"/>
              </a:endParaRPr>
            </a:p>
          </p:txBody>
        </p:sp>
        <p:sp>
          <p:nvSpPr>
            <p:cNvPr id="31761" name="Rectangle 23"/>
            <p:cNvSpPr/>
            <p:nvPr/>
          </p:nvSpPr>
          <p:spPr>
            <a:xfrm>
              <a:off x="4166" y="1595"/>
              <a:ext cx="323" cy="211"/>
            </a:xfrm>
            <a:prstGeom prst="rect">
              <a:avLst/>
            </a:prstGeom>
            <a:noFill/>
            <a:ln w="9525">
              <a:noFill/>
            </a:ln>
          </p:spPr>
          <p:txBody>
            <a:bodyPr wrap="none" lIns="0" tIns="0" rIns="0" bIns="0">
              <a:spAutoFit/>
            </a:bodyPr>
            <a:p>
              <a:r>
                <a:rPr lang="en-US" altLang="zh-CN" sz="2200" dirty="0">
                  <a:solidFill>
                    <a:srgbClr val="000000"/>
                  </a:solidFill>
                  <a:latin typeface="宋体-方正超大字符集"/>
                  <a:ea typeface="宋体-方正超大字符集"/>
                </a:rPr>
                <a:t>  </a:t>
              </a:r>
              <a:r>
                <a:rPr lang="zh-CN" altLang="en-US" sz="2200" dirty="0">
                  <a:solidFill>
                    <a:srgbClr val="000000"/>
                  </a:solidFill>
                  <a:latin typeface="宋体-方正超大字符集"/>
                  <a:ea typeface="宋体-方正超大字符集"/>
                </a:rPr>
                <a:t>时 </a:t>
              </a:r>
              <a:endParaRPr lang="zh-CN" altLang="en-US" sz="1800" dirty="0">
                <a:latin typeface="Arial" panose="020B0604020202020204" pitchFamily="34" charset="0"/>
              </a:endParaRPr>
            </a:p>
          </p:txBody>
        </p:sp>
        <p:sp>
          <p:nvSpPr>
            <p:cNvPr id="31762" name="Rectangle 24"/>
            <p:cNvSpPr/>
            <p:nvPr/>
          </p:nvSpPr>
          <p:spPr>
            <a:xfrm>
              <a:off x="3263" y="1595"/>
              <a:ext cx="176" cy="211"/>
            </a:xfrm>
            <a:prstGeom prst="rect">
              <a:avLst/>
            </a:prstGeom>
            <a:noFill/>
            <a:ln w="9525">
              <a:noFill/>
            </a:ln>
          </p:spPr>
          <p:txBody>
            <a:bodyPr wrap="none" lIns="0" tIns="0" rIns="0" bIns="0">
              <a:spAutoFit/>
            </a:bodyPr>
            <a:p>
              <a:r>
                <a:rPr lang="zh-CN" altLang="en-US" sz="2200" dirty="0">
                  <a:solidFill>
                    <a:srgbClr val="000000"/>
                  </a:solidFill>
                  <a:latin typeface="宋体-方正超大字符集"/>
                  <a:ea typeface="宋体-方正超大字符集"/>
                </a:rPr>
                <a:t>当</a:t>
              </a:r>
              <a:endParaRPr lang="zh-CN" altLang="en-US" sz="1800" dirty="0">
                <a:latin typeface="Arial" panose="020B0604020202020204" pitchFamily="34" charset="0"/>
              </a:endParaRPr>
            </a:p>
          </p:txBody>
        </p:sp>
        <p:sp>
          <p:nvSpPr>
            <p:cNvPr id="31763" name="Rectangle 25"/>
            <p:cNvSpPr/>
            <p:nvPr/>
          </p:nvSpPr>
          <p:spPr>
            <a:xfrm>
              <a:off x="4081" y="1701"/>
              <a:ext cx="150" cy="125"/>
            </a:xfrm>
            <a:prstGeom prst="rect">
              <a:avLst/>
            </a:prstGeom>
            <a:noFill/>
            <a:ln w="9525">
              <a:noFill/>
            </a:ln>
          </p:spPr>
          <p:txBody>
            <a:bodyPr wrap="none" lIns="0" tIns="0" rIns="0" bIns="0">
              <a:spAutoFit/>
            </a:bodyPr>
            <a:p>
              <a:r>
                <a:rPr lang="en-US" altLang="zh-CN" sz="1300" dirty="0">
                  <a:solidFill>
                    <a:srgbClr val="000000"/>
                  </a:solidFill>
                  <a:latin typeface="Times New Roman" panose="02020603050405020304" pitchFamily="18" charset="0"/>
                </a:rPr>
                <a:t>TH</a:t>
              </a:r>
              <a:endParaRPr lang="en-US" altLang="zh-CN" sz="1800" dirty="0">
                <a:latin typeface="Arial" panose="020B0604020202020204" pitchFamily="34" charset="0"/>
              </a:endParaRPr>
            </a:p>
          </p:txBody>
        </p:sp>
        <p:sp>
          <p:nvSpPr>
            <p:cNvPr id="31764" name="Rectangle 26"/>
            <p:cNvSpPr/>
            <p:nvPr/>
          </p:nvSpPr>
          <p:spPr>
            <a:xfrm>
              <a:off x="3572" y="1701"/>
              <a:ext cx="139" cy="125"/>
            </a:xfrm>
            <a:prstGeom prst="rect">
              <a:avLst/>
            </a:prstGeom>
            <a:noFill/>
            <a:ln w="9525">
              <a:noFill/>
            </a:ln>
          </p:spPr>
          <p:txBody>
            <a:bodyPr wrap="none" lIns="0" tIns="0" rIns="0" bIns="0">
              <a:spAutoFit/>
            </a:bodyPr>
            <a:p>
              <a:r>
                <a:rPr lang="en-US" altLang="zh-CN" sz="1300" dirty="0">
                  <a:solidFill>
                    <a:srgbClr val="000000"/>
                  </a:solidFill>
                  <a:latin typeface="Times New Roman" panose="02020603050405020304" pitchFamily="18" charset="0"/>
                </a:rPr>
                <a:t>GS</a:t>
              </a:r>
              <a:endParaRPr lang="en-US" altLang="zh-CN" sz="1800" dirty="0">
                <a:latin typeface="Arial" panose="020B0604020202020204" pitchFamily="34" charset="0"/>
              </a:endParaRPr>
            </a:p>
          </p:txBody>
        </p:sp>
        <p:sp>
          <p:nvSpPr>
            <p:cNvPr id="31765" name="Rectangle 27"/>
            <p:cNvSpPr/>
            <p:nvPr/>
          </p:nvSpPr>
          <p:spPr>
            <a:xfrm>
              <a:off x="2289" y="1836"/>
              <a:ext cx="150" cy="125"/>
            </a:xfrm>
            <a:prstGeom prst="rect">
              <a:avLst/>
            </a:prstGeom>
            <a:noFill/>
            <a:ln w="9525">
              <a:noFill/>
            </a:ln>
          </p:spPr>
          <p:txBody>
            <a:bodyPr wrap="none" lIns="0" tIns="0" rIns="0" bIns="0">
              <a:spAutoFit/>
            </a:bodyPr>
            <a:p>
              <a:r>
                <a:rPr lang="en-US" altLang="zh-CN" sz="1300" dirty="0">
                  <a:solidFill>
                    <a:srgbClr val="000000"/>
                  </a:solidFill>
                  <a:latin typeface="Times New Roman" panose="02020603050405020304" pitchFamily="18" charset="0"/>
                </a:rPr>
                <a:t>TH</a:t>
              </a:r>
              <a:endParaRPr lang="en-US" altLang="zh-CN" sz="1800" dirty="0">
                <a:latin typeface="Arial" panose="020B0604020202020204" pitchFamily="34" charset="0"/>
              </a:endParaRPr>
            </a:p>
          </p:txBody>
        </p:sp>
        <p:sp>
          <p:nvSpPr>
            <p:cNvPr id="31766" name="Rectangle 28"/>
            <p:cNvSpPr/>
            <p:nvPr/>
          </p:nvSpPr>
          <p:spPr>
            <a:xfrm>
              <a:off x="2238" y="1592"/>
              <a:ext cx="139" cy="125"/>
            </a:xfrm>
            <a:prstGeom prst="rect">
              <a:avLst/>
            </a:prstGeom>
            <a:noFill/>
            <a:ln w="9525">
              <a:noFill/>
            </a:ln>
          </p:spPr>
          <p:txBody>
            <a:bodyPr wrap="none" lIns="0" tIns="0" rIns="0" bIns="0">
              <a:spAutoFit/>
            </a:bodyPr>
            <a:p>
              <a:r>
                <a:rPr lang="en-US" altLang="zh-CN" sz="1300" dirty="0">
                  <a:solidFill>
                    <a:srgbClr val="000000"/>
                  </a:solidFill>
                  <a:latin typeface="Times New Roman" panose="02020603050405020304" pitchFamily="18" charset="0"/>
                </a:rPr>
                <a:t>GS</a:t>
              </a:r>
              <a:endParaRPr lang="en-US" altLang="zh-CN" sz="1800" dirty="0">
                <a:latin typeface="Arial" panose="020B0604020202020204" pitchFamily="34" charset="0"/>
              </a:endParaRPr>
            </a:p>
          </p:txBody>
        </p:sp>
        <p:sp>
          <p:nvSpPr>
            <p:cNvPr id="31767" name="Rectangle 29"/>
            <p:cNvSpPr/>
            <p:nvPr/>
          </p:nvSpPr>
          <p:spPr>
            <a:xfrm>
              <a:off x="1818" y="1701"/>
              <a:ext cx="156" cy="125"/>
            </a:xfrm>
            <a:prstGeom prst="rect">
              <a:avLst/>
            </a:prstGeom>
            <a:noFill/>
            <a:ln w="9525">
              <a:noFill/>
            </a:ln>
          </p:spPr>
          <p:txBody>
            <a:bodyPr wrap="none" lIns="0" tIns="0" rIns="0" bIns="0">
              <a:spAutoFit/>
            </a:bodyPr>
            <a:p>
              <a:r>
                <a:rPr lang="en-US" altLang="zh-CN" sz="1300" dirty="0">
                  <a:solidFill>
                    <a:srgbClr val="000000"/>
                  </a:solidFill>
                  <a:latin typeface="Times New Roman" panose="02020603050405020304" pitchFamily="18" charset="0"/>
                </a:rPr>
                <a:t>DO</a:t>
              </a:r>
              <a:endParaRPr lang="en-US" altLang="zh-CN" sz="1800" dirty="0">
                <a:latin typeface="Arial" panose="020B0604020202020204" pitchFamily="34" charset="0"/>
              </a:endParaRPr>
            </a:p>
          </p:txBody>
        </p:sp>
        <p:sp>
          <p:nvSpPr>
            <p:cNvPr id="31768" name="Rectangle 30"/>
            <p:cNvSpPr/>
            <p:nvPr/>
          </p:nvSpPr>
          <p:spPr>
            <a:xfrm>
              <a:off x="1395" y="1701"/>
              <a:ext cx="75" cy="125"/>
            </a:xfrm>
            <a:prstGeom prst="rect">
              <a:avLst/>
            </a:prstGeom>
            <a:noFill/>
            <a:ln w="9525">
              <a:noFill/>
            </a:ln>
          </p:spPr>
          <p:txBody>
            <a:bodyPr wrap="none" lIns="0" tIns="0" rIns="0" bIns="0">
              <a:spAutoFit/>
            </a:bodyPr>
            <a:p>
              <a:r>
                <a:rPr lang="en-US" altLang="zh-CN" sz="1300" dirty="0">
                  <a:solidFill>
                    <a:srgbClr val="000000"/>
                  </a:solidFill>
                  <a:latin typeface="Times New Roman" panose="02020603050405020304" pitchFamily="18" charset="0"/>
                </a:rPr>
                <a:t>D</a:t>
              </a:r>
              <a:endParaRPr lang="en-US" altLang="zh-CN" sz="1800" dirty="0">
                <a:latin typeface="Arial" panose="020B0604020202020204" pitchFamily="34" charset="0"/>
              </a:endParaRPr>
            </a:p>
          </p:txBody>
        </p:sp>
        <p:sp>
          <p:nvSpPr>
            <p:cNvPr id="31769" name="Rectangle 31"/>
            <p:cNvSpPr/>
            <p:nvPr/>
          </p:nvSpPr>
          <p:spPr>
            <a:xfrm>
              <a:off x="2866" y="1596"/>
              <a:ext cx="308" cy="211"/>
            </a:xfrm>
            <a:prstGeom prst="rect">
              <a:avLst/>
            </a:prstGeom>
            <a:noFill/>
            <a:ln w="9525">
              <a:noFill/>
            </a:ln>
          </p:spPr>
          <p:txBody>
            <a:bodyPr wrap="none" lIns="0" tIns="0" rIns="0" bIns="0">
              <a:spAutoFit/>
            </a:bodyPr>
            <a:p>
              <a:r>
                <a:rPr lang="en-US" altLang="zh-CN" sz="2200" dirty="0">
                  <a:solidFill>
                    <a:srgbClr val="000000"/>
                  </a:solidFill>
                  <a:latin typeface="Times New Roman" panose="02020603050405020304" pitchFamily="18" charset="0"/>
                </a:rPr>
                <a:t>       </a:t>
              </a:r>
              <a:endParaRPr lang="en-US" altLang="zh-CN" sz="1800" dirty="0">
                <a:latin typeface="Arial" panose="020B0604020202020204" pitchFamily="34" charset="0"/>
              </a:endParaRPr>
            </a:p>
          </p:txBody>
        </p:sp>
        <p:sp>
          <p:nvSpPr>
            <p:cNvPr id="31770" name="Rectangle 32"/>
            <p:cNvSpPr/>
            <p:nvPr/>
          </p:nvSpPr>
          <p:spPr>
            <a:xfrm>
              <a:off x="3945" y="1596"/>
              <a:ext cx="117" cy="211"/>
            </a:xfrm>
            <a:prstGeom prst="rect">
              <a:avLst/>
            </a:prstGeom>
            <a:noFill/>
            <a:ln w="9525">
              <a:noFill/>
            </a:ln>
          </p:spPr>
          <p:txBody>
            <a:bodyPr wrap="none" lIns="0" tIns="0" rIns="0" bIns="0">
              <a:spAutoFit/>
            </a:bodyPr>
            <a:p>
              <a:r>
                <a:rPr lang="en-US" altLang="zh-CN" sz="2200" i="1" dirty="0">
                  <a:solidFill>
                    <a:srgbClr val="000000"/>
                  </a:solidFill>
                  <a:latin typeface="Times New Roman" panose="02020603050405020304" pitchFamily="18" charset="0"/>
                </a:rPr>
                <a:t>V</a:t>
              </a:r>
              <a:endParaRPr lang="en-US" altLang="zh-CN" sz="1800" dirty="0">
                <a:latin typeface="Arial" panose="020B0604020202020204" pitchFamily="34" charset="0"/>
              </a:endParaRPr>
            </a:p>
          </p:txBody>
        </p:sp>
        <p:sp>
          <p:nvSpPr>
            <p:cNvPr id="31771" name="Rectangle 33"/>
            <p:cNvSpPr/>
            <p:nvPr/>
          </p:nvSpPr>
          <p:spPr>
            <a:xfrm>
              <a:off x="3474" y="1596"/>
              <a:ext cx="78" cy="211"/>
            </a:xfrm>
            <a:prstGeom prst="rect">
              <a:avLst/>
            </a:prstGeom>
            <a:noFill/>
            <a:ln w="9525">
              <a:noFill/>
            </a:ln>
          </p:spPr>
          <p:txBody>
            <a:bodyPr wrap="none" lIns="0" tIns="0" rIns="0" bIns="0">
              <a:spAutoFit/>
            </a:bodyPr>
            <a:p>
              <a:r>
                <a:rPr lang="en-US" altLang="zh-CN" sz="2200" i="1" dirty="0">
                  <a:solidFill>
                    <a:srgbClr val="000000"/>
                  </a:solidFill>
                  <a:latin typeface="Times New Roman" panose="02020603050405020304" pitchFamily="18" charset="0"/>
                </a:rPr>
                <a:t>v</a:t>
              </a:r>
              <a:endParaRPr lang="en-US" altLang="zh-CN" sz="1800" dirty="0">
                <a:latin typeface="Arial" panose="020B0604020202020204" pitchFamily="34" charset="0"/>
              </a:endParaRPr>
            </a:p>
          </p:txBody>
        </p:sp>
        <p:sp>
          <p:nvSpPr>
            <p:cNvPr id="31772" name="Rectangle 34"/>
            <p:cNvSpPr/>
            <p:nvPr/>
          </p:nvSpPr>
          <p:spPr>
            <a:xfrm>
              <a:off x="2153" y="1731"/>
              <a:ext cx="117" cy="211"/>
            </a:xfrm>
            <a:prstGeom prst="rect">
              <a:avLst/>
            </a:prstGeom>
            <a:noFill/>
            <a:ln w="9525">
              <a:noFill/>
            </a:ln>
          </p:spPr>
          <p:txBody>
            <a:bodyPr wrap="none" lIns="0" tIns="0" rIns="0" bIns="0">
              <a:spAutoFit/>
            </a:bodyPr>
            <a:p>
              <a:r>
                <a:rPr lang="en-US" altLang="zh-CN" sz="2200" i="1" dirty="0">
                  <a:solidFill>
                    <a:srgbClr val="000000"/>
                  </a:solidFill>
                  <a:latin typeface="Times New Roman" panose="02020603050405020304" pitchFamily="18" charset="0"/>
                </a:rPr>
                <a:t>V</a:t>
              </a:r>
              <a:endParaRPr lang="en-US" altLang="zh-CN" sz="1800" dirty="0">
                <a:latin typeface="Arial" panose="020B0604020202020204" pitchFamily="34" charset="0"/>
              </a:endParaRPr>
            </a:p>
          </p:txBody>
        </p:sp>
        <p:sp>
          <p:nvSpPr>
            <p:cNvPr id="31773" name="Rectangle 35"/>
            <p:cNvSpPr/>
            <p:nvPr/>
          </p:nvSpPr>
          <p:spPr>
            <a:xfrm>
              <a:off x="2140" y="1487"/>
              <a:ext cx="78" cy="211"/>
            </a:xfrm>
            <a:prstGeom prst="rect">
              <a:avLst/>
            </a:prstGeom>
            <a:noFill/>
            <a:ln w="9525">
              <a:noFill/>
            </a:ln>
          </p:spPr>
          <p:txBody>
            <a:bodyPr wrap="none" lIns="0" tIns="0" rIns="0" bIns="0">
              <a:spAutoFit/>
            </a:bodyPr>
            <a:p>
              <a:r>
                <a:rPr lang="en-US" altLang="zh-CN" sz="2200" i="1" dirty="0">
                  <a:solidFill>
                    <a:srgbClr val="000000"/>
                  </a:solidFill>
                  <a:latin typeface="Times New Roman" panose="02020603050405020304" pitchFamily="18" charset="0"/>
                </a:rPr>
                <a:t>v</a:t>
              </a:r>
              <a:endParaRPr lang="en-US" altLang="zh-CN" sz="1800" dirty="0">
                <a:latin typeface="Arial" panose="020B0604020202020204" pitchFamily="34" charset="0"/>
              </a:endParaRPr>
            </a:p>
          </p:txBody>
        </p:sp>
        <p:sp>
          <p:nvSpPr>
            <p:cNvPr id="31774" name="Rectangle 36"/>
            <p:cNvSpPr/>
            <p:nvPr/>
          </p:nvSpPr>
          <p:spPr>
            <a:xfrm>
              <a:off x="1723" y="1596"/>
              <a:ext cx="68" cy="211"/>
            </a:xfrm>
            <a:prstGeom prst="rect">
              <a:avLst/>
            </a:prstGeom>
            <a:noFill/>
            <a:ln w="9525">
              <a:noFill/>
            </a:ln>
          </p:spPr>
          <p:txBody>
            <a:bodyPr wrap="none" lIns="0" tIns="0" rIns="0" bIns="0">
              <a:spAutoFit/>
            </a:bodyPr>
            <a:p>
              <a:r>
                <a:rPr lang="en-US" altLang="zh-CN" sz="2200" i="1" dirty="0">
                  <a:solidFill>
                    <a:srgbClr val="000000"/>
                  </a:solidFill>
                  <a:latin typeface="Times New Roman" panose="02020603050405020304" pitchFamily="18" charset="0"/>
                </a:rPr>
                <a:t>I</a:t>
              </a:r>
              <a:endParaRPr lang="en-US" altLang="zh-CN" sz="1800" dirty="0">
                <a:latin typeface="Arial" panose="020B0604020202020204" pitchFamily="34" charset="0"/>
              </a:endParaRPr>
            </a:p>
          </p:txBody>
        </p:sp>
        <p:sp>
          <p:nvSpPr>
            <p:cNvPr id="31775" name="Rectangle 37"/>
            <p:cNvSpPr/>
            <p:nvPr/>
          </p:nvSpPr>
          <p:spPr>
            <a:xfrm>
              <a:off x="1331" y="1596"/>
              <a:ext cx="49" cy="211"/>
            </a:xfrm>
            <a:prstGeom prst="rect">
              <a:avLst/>
            </a:prstGeom>
            <a:noFill/>
            <a:ln w="9525">
              <a:noFill/>
            </a:ln>
          </p:spPr>
          <p:txBody>
            <a:bodyPr wrap="none" lIns="0" tIns="0" rIns="0" bIns="0">
              <a:spAutoFit/>
            </a:bodyPr>
            <a:p>
              <a:r>
                <a:rPr lang="en-US" altLang="zh-CN" sz="2200" i="1" dirty="0">
                  <a:solidFill>
                    <a:srgbClr val="000000"/>
                  </a:solidFill>
                  <a:latin typeface="Times New Roman" panose="02020603050405020304" pitchFamily="18" charset="0"/>
                </a:rPr>
                <a:t>i</a:t>
              </a:r>
              <a:endParaRPr lang="en-US" altLang="zh-CN" sz="1800" dirty="0">
                <a:latin typeface="Arial" panose="020B0604020202020204" pitchFamily="34" charset="0"/>
              </a:endParaRPr>
            </a:p>
          </p:txBody>
        </p:sp>
        <p:sp>
          <p:nvSpPr>
            <p:cNvPr id="31776" name="Rectangle 38"/>
            <p:cNvSpPr/>
            <p:nvPr/>
          </p:nvSpPr>
          <p:spPr>
            <a:xfrm>
              <a:off x="3805" y="1576"/>
              <a:ext cx="97" cy="211"/>
            </a:xfrm>
            <a:prstGeom prst="rect">
              <a:avLst/>
            </a:prstGeom>
            <a:noFill/>
            <a:ln w="9525">
              <a:noFill/>
            </a:ln>
          </p:spPr>
          <p:txBody>
            <a:bodyPr wrap="none" lIns="0" tIns="0" rIns="0" bIns="0">
              <a:spAutoFit/>
            </a:bodyPr>
            <a:p>
              <a:r>
                <a:rPr lang="en-US" altLang="zh-CN" sz="2200" b="0" dirty="0">
                  <a:solidFill>
                    <a:srgbClr val="000000"/>
                  </a:solidFill>
                  <a:latin typeface="Symbol" panose="05050102010706020507" pitchFamily="18" charset="2"/>
                </a:rPr>
                <a:t>&gt;</a:t>
              </a:r>
              <a:endParaRPr lang="en-US" altLang="zh-CN" sz="1800" dirty="0">
                <a:latin typeface="Arial" panose="020B0604020202020204" pitchFamily="34" charset="0"/>
              </a:endParaRPr>
            </a:p>
          </p:txBody>
        </p:sp>
        <p:sp>
          <p:nvSpPr>
            <p:cNvPr id="31777" name="Rectangle 39"/>
            <p:cNvSpPr/>
            <p:nvPr/>
          </p:nvSpPr>
          <p:spPr>
            <a:xfrm>
              <a:off x="2703" y="1645"/>
              <a:ext cx="1" cy="173"/>
            </a:xfrm>
            <a:prstGeom prst="rect">
              <a:avLst/>
            </a:prstGeom>
            <a:noFill/>
            <a:ln w="9525">
              <a:noFill/>
            </a:ln>
          </p:spPr>
          <p:txBody>
            <a:bodyPr wrap="none" lIns="0" tIns="0" rIns="0" bIns="0">
              <a:spAutoFit/>
            </a:bodyPr>
            <a:p>
              <a:endParaRPr lang="zh-CN" altLang="zh-CN" sz="1800" dirty="0">
                <a:latin typeface="Arial" panose="020B0604020202020204" pitchFamily="34" charset="0"/>
              </a:endParaRPr>
            </a:p>
          </p:txBody>
        </p:sp>
        <p:sp>
          <p:nvSpPr>
            <p:cNvPr id="31778" name="Rectangle 40"/>
            <p:cNvSpPr/>
            <p:nvPr/>
          </p:nvSpPr>
          <p:spPr>
            <a:xfrm>
              <a:off x="2703" y="1567"/>
              <a:ext cx="1" cy="173"/>
            </a:xfrm>
            <a:prstGeom prst="rect">
              <a:avLst/>
            </a:prstGeom>
            <a:noFill/>
            <a:ln w="9525">
              <a:noFill/>
            </a:ln>
          </p:spPr>
          <p:txBody>
            <a:bodyPr wrap="none" lIns="0" tIns="0" rIns="0" bIns="0">
              <a:spAutoFit/>
            </a:bodyPr>
            <a:p>
              <a:endParaRPr lang="zh-CN" altLang="zh-CN" sz="1800" dirty="0">
                <a:latin typeface="Arial" panose="020B0604020202020204" pitchFamily="34" charset="0"/>
              </a:endParaRPr>
            </a:p>
          </p:txBody>
        </p:sp>
        <p:sp>
          <p:nvSpPr>
            <p:cNvPr id="31779" name="Rectangle 41"/>
            <p:cNvSpPr/>
            <p:nvPr/>
          </p:nvSpPr>
          <p:spPr>
            <a:xfrm>
              <a:off x="2703" y="1755"/>
              <a:ext cx="68" cy="211"/>
            </a:xfrm>
            <a:prstGeom prst="rect">
              <a:avLst/>
            </a:prstGeom>
            <a:noFill/>
            <a:ln w="9525">
              <a:noFill/>
            </a:ln>
          </p:spPr>
          <p:txBody>
            <a:bodyPr wrap="none" lIns="0" tIns="0" rIns="0" bIns="0">
              <a:spAutoFit/>
            </a:bodyPr>
            <a:p>
              <a:r>
                <a:rPr lang="en-US" altLang="zh-CN" sz="2200" b="0" dirty="0">
                  <a:solidFill>
                    <a:srgbClr val="000000"/>
                  </a:solidFill>
                  <a:latin typeface="Symbol" panose="05050102010706020507" pitchFamily="18" charset="2"/>
                </a:rPr>
                <a:t>ø</a:t>
              </a:r>
              <a:endParaRPr lang="en-US" altLang="zh-CN" sz="1800" dirty="0">
                <a:latin typeface="Arial" panose="020B0604020202020204" pitchFamily="34" charset="0"/>
              </a:endParaRPr>
            </a:p>
          </p:txBody>
        </p:sp>
        <p:sp>
          <p:nvSpPr>
            <p:cNvPr id="31780" name="Rectangle 42"/>
            <p:cNvSpPr/>
            <p:nvPr/>
          </p:nvSpPr>
          <p:spPr>
            <a:xfrm>
              <a:off x="2703" y="1457"/>
              <a:ext cx="68" cy="211"/>
            </a:xfrm>
            <a:prstGeom prst="rect">
              <a:avLst/>
            </a:prstGeom>
            <a:noFill/>
            <a:ln w="9525">
              <a:noFill/>
            </a:ln>
          </p:spPr>
          <p:txBody>
            <a:bodyPr wrap="none" lIns="0" tIns="0" rIns="0" bIns="0">
              <a:spAutoFit/>
            </a:bodyPr>
            <a:p>
              <a:r>
                <a:rPr lang="en-US" altLang="zh-CN" sz="2200" b="0" dirty="0">
                  <a:solidFill>
                    <a:srgbClr val="000000"/>
                  </a:solidFill>
                  <a:latin typeface="Symbol" panose="05050102010706020507" pitchFamily="18" charset="2"/>
                </a:rPr>
                <a:t>ö</a:t>
              </a:r>
              <a:endParaRPr lang="en-US" altLang="zh-CN" sz="1800" dirty="0">
                <a:latin typeface="Arial" panose="020B0604020202020204" pitchFamily="34" charset="0"/>
              </a:endParaRPr>
            </a:p>
          </p:txBody>
        </p:sp>
        <p:sp>
          <p:nvSpPr>
            <p:cNvPr id="31781" name="Rectangle 43"/>
            <p:cNvSpPr/>
            <p:nvPr/>
          </p:nvSpPr>
          <p:spPr>
            <a:xfrm>
              <a:off x="2022" y="1645"/>
              <a:ext cx="68" cy="211"/>
            </a:xfrm>
            <a:prstGeom prst="rect">
              <a:avLst/>
            </a:prstGeom>
            <a:noFill/>
            <a:ln w="9525">
              <a:noFill/>
            </a:ln>
          </p:spPr>
          <p:txBody>
            <a:bodyPr wrap="none" lIns="0" tIns="0" rIns="0" bIns="0">
              <a:spAutoFit/>
            </a:bodyPr>
            <a:p>
              <a:r>
                <a:rPr lang="en-US" altLang="zh-CN" sz="2200" b="0" dirty="0">
                  <a:solidFill>
                    <a:srgbClr val="000000"/>
                  </a:solidFill>
                  <a:latin typeface="Symbol" panose="05050102010706020507" pitchFamily="18" charset="2"/>
                </a:rPr>
                <a:t>ç</a:t>
              </a:r>
              <a:endParaRPr lang="en-US" altLang="zh-CN" sz="1800" dirty="0">
                <a:latin typeface="Arial" panose="020B0604020202020204" pitchFamily="34" charset="0"/>
              </a:endParaRPr>
            </a:p>
          </p:txBody>
        </p:sp>
        <p:sp>
          <p:nvSpPr>
            <p:cNvPr id="31782" name="Rectangle 44"/>
            <p:cNvSpPr/>
            <p:nvPr/>
          </p:nvSpPr>
          <p:spPr>
            <a:xfrm>
              <a:off x="2022" y="1567"/>
              <a:ext cx="68" cy="211"/>
            </a:xfrm>
            <a:prstGeom prst="rect">
              <a:avLst/>
            </a:prstGeom>
            <a:noFill/>
            <a:ln w="9525">
              <a:noFill/>
            </a:ln>
          </p:spPr>
          <p:txBody>
            <a:bodyPr wrap="none" lIns="0" tIns="0" rIns="0" bIns="0">
              <a:spAutoFit/>
            </a:bodyPr>
            <a:p>
              <a:r>
                <a:rPr lang="en-US" altLang="zh-CN" sz="2200" b="0" dirty="0">
                  <a:solidFill>
                    <a:srgbClr val="000000"/>
                  </a:solidFill>
                  <a:latin typeface="Symbol" panose="05050102010706020507" pitchFamily="18" charset="2"/>
                </a:rPr>
                <a:t>ç</a:t>
              </a:r>
              <a:endParaRPr lang="en-US" altLang="zh-CN" sz="1800" dirty="0">
                <a:latin typeface="Arial" panose="020B0604020202020204" pitchFamily="34" charset="0"/>
              </a:endParaRPr>
            </a:p>
          </p:txBody>
        </p:sp>
        <p:sp>
          <p:nvSpPr>
            <p:cNvPr id="31783" name="Rectangle 45"/>
            <p:cNvSpPr/>
            <p:nvPr/>
          </p:nvSpPr>
          <p:spPr>
            <a:xfrm>
              <a:off x="2022" y="1755"/>
              <a:ext cx="68" cy="211"/>
            </a:xfrm>
            <a:prstGeom prst="rect">
              <a:avLst/>
            </a:prstGeom>
            <a:noFill/>
            <a:ln w="9525">
              <a:noFill/>
            </a:ln>
          </p:spPr>
          <p:txBody>
            <a:bodyPr wrap="none" lIns="0" tIns="0" rIns="0" bIns="0">
              <a:spAutoFit/>
            </a:bodyPr>
            <a:p>
              <a:r>
                <a:rPr lang="en-US" altLang="zh-CN" sz="2200" b="0" dirty="0">
                  <a:solidFill>
                    <a:srgbClr val="000000"/>
                  </a:solidFill>
                  <a:latin typeface="Symbol" panose="05050102010706020507" pitchFamily="18" charset="2"/>
                </a:rPr>
                <a:t>è</a:t>
              </a:r>
              <a:endParaRPr lang="en-US" altLang="zh-CN" sz="1800" dirty="0">
                <a:latin typeface="Arial" panose="020B0604020202020204" pitchFamily="34" charset="0"/>
              </a:endParaRPr>
            </a:p>
          </p:txBody>
        </p:sp>
        <p:sp>
          <p:nvSpPr>
            <p:cNvPr id="31784" name="Rectangle 46"/>
            <p:cNvSpPr/>
            <p:nvPr/>
          </p:nvSpPr>
          <p:spPr>
            <a:xfrm>
              <a:off x="2022" y="1457"/>
              <a:ext cx="68" cy="211"/>
            </a:xfrm>
            <a:prstGeom prst="rect">
              <a:avLst/>
            </a:prstGeom>
            <a:noFill/>
            <a:ln w="9525">
              <a:noFill/>
            </a:ln>
          </p:spPr>
          <p:txBody>
            <a:bodyPr wrap="none" lIns="0" tIns="0" rIns="0" bIns="0">
              <a:spAutoFit/>
            </a:bodyPr>
            <a:p>
              <a:r>
                <a:rPr lang="en-US" altLang="zh-CN" sz="2200" b="0" dirty="0">
                  <a:solidFill>
                    <a:srgbClr val="000000"/>
                  </a:solidFill>
                  <a:latin typeface="Symbol" panose="05050102010706020507" pitchFamily="18" charset="2"/>
                </a:rPr>
                <a:t>æ</a:t>
              </a:r>
              <a:endParaRPr lang="en-US" altLang="zh-CN" sz="1800" dirty="0">
                <a:latin typeface="Arial" panose="020B0604020202020204" pitchFamily="34" charset="0"/>
              </a:endParaRPr>
            </a:p>
          </p:txBody>
        </p:sp>
        <p:sp>
          <p:nvSpPr>
            <p:cNvPr id="31785" name="Rectangle 47"/>
            <p:cNvSpPr/>
            <p:nvPr/>
          </p:nvSpPr>
          <p:spPr>
            <a:xfrm>
              <a:off x="2476" y="1576"/>
              <a:ext cx="97" cy="211"/>
            </a:xfrm>
            <a:prstGeom prst="rect">
              <a:avLst/>
            </a:prstGeom>
            <a:noFill/>
            <a:ln w="9525">
              <a:noFill/>
            </a:ln>
          </p:spPr>
          <p:txBody>
            <a:bodyPr wrap="none" lIns="0" tIns="0" rIns="0" bIns="0">
              <a:spAutoFit/>
            </a:bodyPr>
            <a:p>
              <a:r>
                <a:rPr lang="en-US" altLang="zh-CN" sz="2200" b="0" dirty="0">
                  <a:solidFill>
                    <a:srgbClr val="000000"/>
                  </a:solidFill>
                  <a:latin typeface="Symbol" panose="05050102010706020507" pitchFamily="18" charset="2"/>
                </a:rPr>
                <a:t>-</a:t>
              </a:r>
              <a:endParaRPr lang="en-US" altLang="zh-CN" sz="1800" dirty="0">
                <a:latin typeface="Arial" panose="020B0604020202020204" pitchFamily="34" charset="0"/>
              </a:endParaRPr>
            </a:p>
          </p:txBody>
        </p:sp>
        <p:sp>
          <p:nvSpPr>
            <p:cNvPr id="31786" name="Rectangle 48"/>
            <p:cNvSpPr/>
            <p:nvPr/>
          </p:nvSpPr>
          <p:spPr>
            <a:xfrm>
              <a:off x="1550" y="1576"/>
              <a:ext cx="97" cy="211"/>
            </a:xfrm>
            <a:prstGeom prst="rect">
              <a:avLst/>
            </a:prstGeom>
            <a:noFill/>
            <a:ln w="9525">
              <a:noFill/>
            </a:ln>
          </p:spPr>
          <p:txBody>
            <a:bodyPr wrap="none" lIns="0" tIns="0" rIns="0" bIns="0">
              <a:spAutoFit/>
            </a:bodyPr>
            <a:p>
              <a:r>
                <a:rPr lang="en-US" altLang="zh-CN" sz="2200" b="0" dirty="0">
                  <a:solidFill>
                    <a:srgbClr val="000000"/>
                  </a:solidFill>
                  <a:latin typeface="Symbol" panose="05050102010706020507" pitchFamily="18" charset="2"/>
                </a:rPr>
                <a:t>=</a:t>
              </a:r>
              <a:endParaRPr lang="en-US" altLang="zh-CN" sz="1800" dirty="0">
                <a:latin typeface="Arial" panose="020B0604020202020204" pitchFamily="34" charset="0"/>
              </a:endParaRPr>
            </a:p>
          </p:txBody>
        </p:sp>
        <p:sp>
          <p:nvSpPr>
            <p:cNvPr id="31787" name="Rectangle 49"/>
            <p:cNvSpPr/>
            <p:nvPr/>
          </p:nvSpPr>
          <p:spPr>
            <a:xfrm>
              <a:off x="2792" y="1424"/>
              <a:ext cx="52" cy="125"/>
            </a:xfrm>
            <a:prstGeom prst="rect">
              <a:avLst/>
            </a:prstGeom>
            <a:noFill/>
            <a:ln w="9525">
              <a:noFill/>
            </a:ln>
          </p:spPr>
          <p:txBody>
            <a:bodyPr wrap="none" lIns="0" tIns="0" rIns="0" bIns="0">
              <a:spAutoFit/>
            </a:bodyPr>
            <a:p>
              <a:r>
                <a:rPr lang="en-US" altLang="zh-CN" sz="1300" b="0" dirty="0">
                  <a:solidFill>
                    <a:srgbClr val="000000"/>
                  </a:solidFill>
                  <a:latin typeface="Times New Roman" panose="02020603050405020304" pitchFamily="18" charset="0"/>
                </a:rPr>
                <a:t>2</a:t>
              </a:r>
              <a:endParaRPr lang="en-US" altLang="zh-CN" sz="1800" dirty="0">
                <a:latin typeface="Arial" panose="020B0604020202020204" pitchFamily="34" charset="0"/>
              </a:endParaRPr>
            </a:p>
          </p:txBody>
        </p:sp>
        <p:sp>
          <p:nvSpPr>
            <p:cNvPr id="31788" name="Rectangle 50"/>
            <p:cNvSpPr/>
            <p:nvPr/>
          </p:nvSpPr>
          <p:spPr>
            <a:xfrm>
              <a:off x="2602" y="1596"/>
              <a:ext cx="88" cy="211"/>
            </a:xfrm>
            <a:prstGeom prst="rect">
              <a:avLst/>
            </a:prstGeom>
            <a:noFill/>
            <a:ln w="9525">
              <a:noFill/>
            </a:ln>
          </p:spPr>
          <p:txBody>
            <a:bodyPr wrap="none" lIns="0" tIns="0" rIns="0" bIns="0">
              <a:spAutoFit/>
            </a:bodyPr>
            <a:p>
              <a:r>
                <a:rPr lang="en-US" altLang="zh-CN" sz="2200" b="0" dirty="0">
                  <a:solidFill>
                    <a:srgbClr val="000000"/>
                  </a:solidFill>
                  <a:latin typeface="Times New Roman" panose="02020603050405020304" pitchFamily="18" charset="0"/>
                </a:rPr>
                <a:t>1</a:t>
              </a:r>
              <a:endParaRPr lang="en-US" altLang="zh-CN" sz="1800" dirty="0">
                <a:latin typeface="Arial" panose="020B0604020202020204" pitchFamily="34" charset="0"/>
              </a:endParaRPr>
            </a:p>
          </p:txBody>
        </p:sp>
      </p:grpSp>
      <p:sp>
        <p:nvSpPr>
          <p:cNvPr id="31756" name="Line 51"/>
          <p:cNvSpPr/>
          <p:nvPr/>
        </p:nvSpPr>
        <p:spPr>
          <a:xfrm>
            <a:off x="4051300" y="2603500"/>
            <a:ext cx="0" cy="304800"/>
          </a:xfrm>
          <a:prstGeom prst="line">
            <a:avLst/>
          </a:prstGeom>
          <a:ln w="9525" cap="flat" cmpd="sng">
            <a:solidFill>
              <a:schemeClr val="tx1"/>
            </a:solidFill>
            <a:prstDash val="solid"/>
            <a:headEnd type="none" w="med" len="med"/>
            <a:tailEnd type="none" w="med" len="med"/>
          </a:ln>
        </p:spPr>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0595" name="Text Box 2"/>
          <p:cNvSpPr txBox="1"/>
          <p:nvPr/>
        </p:nvSpPr>
        <p:spPr>
          <a:xfrm>
            <a:off x="684213" y="981075"/>
            <a:ext cx="7632700" cy="1066800"/>
          </a:xfrm>
          <a:prstGeom prst="rect">
            <a:avLst/>
          </a:prstGeom>
          <a:noFill/>
          <a:ln w="9525">
            <a:noFill/>
          </a:ln>
        </p:spPr>
        <p:txBody>
          <a:bodyPr>
            <a:spAutoFit/>
          </a:bodyPr>
          <a:p>
            <a:pPr>
              <a:spcBef>
                <a:spcPct val="50000"/>
              </a:spcBef>
            </a:pPr>
            <a:r>
              <a:rPr lang="zh-CN" altLang="en-US" dirty="0">
                <a:latin typeface="宋体" panose="02010600030101010101" pitchFamily="2" charset="-122"/>
              </a:rPr>
              <a:t>所谓“耗尽型”：指</a:t>
            </a:r>
            <a:r>
              <a:rPr lang="en-US" altLang="zh-CN" i="1" dirty="0">
                <a:latin typeface="宋体" panose="02010600030101010101" pitchFamily="2" charset="-122"/>
              </a:rPr>
              <a:t>v</a:t>
            </a:r>
            <a:r>
              <a:rPr lang="en-US" altLang="zh-CN" i="1" baseline="-25000" dirty="0">
                <a:latin typeface="宋体" panose="02010600030101010101" pitchFamily="2" charset="-122"/>
              </a:rPr>
              <a:t>GS</a:t>
            </a:r>
            <a:r>
              <a:rPr lang="en-US" altLang="zh-CN" i="1" dirty="0">
                <a:latin typeface="宋体" panose="02010600030101010101" pitchFamily="2" charset="-122"/>
              </a:rPr>
              <a:t>=0</a:t>
            </a:r>
            <a:r>
              <a:rPr lang="zh-CN" altLang="en-US" dirty="0">
                <a:latin typeface="宋体" panose="02010600030101010101" pitchFamily="2" charset="-122"/>
              </a:rPr>
              <a:t>时，也会存在导电沟道，</a:t>
            </a:r>
            <a:r>
              <a:rPr lang="en-US" altLang="zh-CN" i="1" dirty="0">
                <a:latin typeface="宋体" panose="02010600030101010101" pitchFamily="2" charset="-122"/>
              </a:rPr>
              <a:t>i</a:t>
            </a:r>
            <a:r>
              <a:rPr lang="en-US" altLang="zh-CN" i="1" baseline="-25000" dirty="0">
                <a:latin typeface="宋体" panose="02010600030101010101" pitchFamily="2" charset="-122"/>
              </a:rPr>
              <a:t>D</a:t>
            </a:r>
            <a:r>
              <a:rPr lang="en-US" altLang="zh-CN" i="1" dirty="0">
                <a:latin typeface="宋体" panose="02010600030101010101" pitchFamily="2" charset="-122"/>
              </a:rPr>
              <a:t>≠0</a:t>
            </a:r>
            <a:r>
              <a:rPr lang="zh-CN" altLang="en-US" dirty="0">
                <a:latin typeface="宋体" panose="02010600030101010101" pitchFamily="2" charset="-122"/>
              </a:rPr>
              <a:t>的</a:t>
            </a:r>
            <a:r>
              <a:rPr lang="en-US" altLang="zh-CN" dirty="0">
                <a:latin typeface="宋体" panose="02010600030101010101" pitchFamily="2" charset="-122"/>
              </a:rPr>
              <a:t>FET</a:t>
            </a:r>
            <a:r>
              <a:rPr lang="zh-CN" altLang="en-US" dirty="0">
                <a:latin typeface="宋体" panose="02010600030101010101" pitchFamily="2" charset="-122"/>
              </a:rPr>
              <a:t>，称为耗尽型</a:t>
            </a:r>
            <a:r>
              <a:rPr lang="en-US" altLang="zh-CN" dirty="0">
                <a:latin typeface="宋体" panose="02010600030101010101" pitchFamily="2" charset="-122"/>
              </a:rPr>
              <a:t>FET</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10596" name="Rectangle 3"/>
          <p:cNvSpPr/>
          <p:nvPr/>
        </p:nvSpPr>
        <p:spPr>
          <a:xfrm>
            <a:off x="900113" y="476250"/>
            <a:ext cx="4667250" cy="579438"/>
          </a:xfrm>
          <a:prstGeom prst="rect">
            <a:avLst/>
          </a:prstGeom>
          <a:noFill/>
          <a:ln w="9525">
            <a:noFill/>
          </a:ln>
        </p:spPr>
        <p:txBody>
          <a:bodyPr wrap="none">
            <a:spAutoFit/>
          </a:bodyPr>
          <a:p>
            <a:r>
              <a:rPr lang="zh-CN" altLang="en-US" dirty="0">
                <a:latin typeface="Arial" panose="020B0604020202020204" pitchFamily="34" charset="0"/>
              </a:rPr>
              <a:t>二、</a:t>
            </a:r>
            <a:r>
              <a:rPr lang="en-US" altLang="zh-CN" dirty="0">
                <a:latin typeface="Arial" panose="020B0604020202020204" pitchFamily="34" charset="0"/>
              </a:rPr>
              <a:t>N</a:t>
            </a:r>
            <a:r>
              <a:rPr lang="zh-CN" altLang="en-US" dirty="0">
                <a:latin typeface="Arial" panose="020B0604020202020204" pitchFamily="34" charset="0"/>
              </a:rPr>
              <a:t>沟道耗尽型</a:t>
            </a:r>
            <a:r>
              <a:rPr lang="en-US" altLang="zh-CN" dirty="0">
                <a:latin typeface="Arial" panose="020B0604020202020204" pitchFamily="34" charset="0"/>
              </a:rPr>
              <a:t>MOS</a:t>
            </a:r>
            <a:r>
              <a:rPr lang="zh-CN" altLang="en-US" dirty="0">
                <a:latin typeface="Arial" panose="020B0604020202020204" pitchFamily="34" charset="0"/>
              </a:rPr>
              <a:t>管</a:t>
            </a:r>
            <a:endParaRPr lang="zh-CN" altLang="en-US" dirty="0">
              <a:latin typeface="Arial" panose="020B0604020202020204" pitchFamily="34" charset="0"/>
            </a:endParaRPr>
          </a:p>
        </p:txBody>
      </p:sp>
      <p:sp>
        <p:nvSpPr>
          <p:cNvPr id="110597" name="Text Box 4"/>
          <p:cNvSpPr txBox="1"/>
          <p:nvPr/>
        </p:nvSpPr>
        <p:spPr>
          <a:xfrm>
            <a:off x="395288" y="2133600"/>
            <a:ext cx="3455987" cy="3848100"/>
          </a:xfrm>
          <a:prstGeom prst="rect">
            <a:avLst/>
          </a:prstGeom>
          <a:noFill/>
          <a:ln w="9525">
            <a:noFill/>
          </a:ln>
        </p:spPr>
        <p:txBody>
          <a:bodyPr>
            <a:spAutoFit/>
          </a:bodyPr>
          <a:p>
            <a:pPr eaLnBrk="0" hangingPunct="0">
              <a:lnSpc>
                <a:spcPct val="110000"/>
              </a:lnSpc>
            </a:pPr>
            <a:r>
              <a:rPr lang="en-US" altLang="zh-CN" dirty="0">
                <a:latin typeface="宋体" panose="02010600030101010101" pitchFamily="2" charset="-122"/>
              </a:rPr>
              <a:t>   </a:t>
            </a:r>
            <a:r>
              <a:rPr lang="zh-CN" altLang="en-US" dirty="0">
                <a:latin typeface="宋体" panose="02010600030101010101" pitchFamily="2" charset="-122"/>
              </a:rPr>
              <a:t>在栅极下方的</a:t>
            </a:r>
            <a:r>
              <a:rPr lang="en-US" altLang="zh-CN" dirty="0">
                <a:latin typeface="宋体" panose="02010600030101010101" pitchFamily="2" charset="-122"/>
              </a:rPr>
              <a:t>SiO</a:t>
            </a:r>
            <a:r>
              <a:rPr lang="en-US" altLang="zh-CN" baseline="-16000" dirty="0">
                <a:latin typeface="宋体" panose="02010600030101010101" pitchFamily="2" charset="-122"/>
              </a:rPr>
              <a:t>2</a:t>
            </a:r>
            <a:r>
              <a:rPr lang="zh-CN" altLang="en-US" dirty="0">
                <a:latin typeface="宋体" panose="02010600030101010101" pitchFamily="2" charset="-122"/>
              </a:rPr>
              <a:t>层中掺入了大量的金属正离子。所以当</a:t>
            </a:r>
            <a:r>
              <a:rPr lang="en-US" altLang="zh-CN" i="1" dirty="0">
                <a:latin typeface="宋体" panose="02010600030101010101" pitchFamily="2" charset="-122"/>
              </a:rPr>
              <a:t>v</a:t>
            </a:r>
            <a:r>
              <a:rPr lang="en-US" altLang="zh-CN" baseline="-25000" dirty="0">
                <a:latin typeface="宋体" panose="02010600030101010101" pitchFamily="2" charset="-122"/>
              </a:rPr>
              <a:t>GS</a:t>
            </a:r>
            <a:r>
              <a:rPr lang="en-US" altLang="zh-CN" dirty="0">
                <a:latin typeface="宋体" panose="02010600030101010101" pitchFamily="2" charset="-122"/>
              </a:rPr>
              <a:t>=0</a:t>
            </a:r>
            <a:r>
              <a:rPr lang="zh-CN" altLang="en-US" dirty="0">
                <a:latin typeface="宋体" panose="02010600030101010101" pitchFamily="2" charset="-122"/>
              </a:rPr>
              <a:t>时，这些正离子已经感应出反型层，形成了沟道。</a:t>
            </a:r>
            <a:endParaRPr lang="zh-CN" altLang="en-US" dirty="0">
              <a:latin typeface="宋体" panose="02010600030101010101" pitchFamily="2" charset="-122"/>
            </a:endParaRPr>
          </a:p>
        </p:txBody>
      </p:sp>
      <p:pic>
        <p:nvPicPr>
          <p:cNvPr id="108549" name="Picture 5"/>
          <p:cNvPicPr>
            <a:picLocks noChangeAspect="1"/>
          </p:cNvPicPr>
          <p:nvPr/>
        </p:nvPicPr>
        <p:blipFill>
          <a:blip r:embed="rId1"/>
          <a:stretch>
            <a:fillRect/>
          </a:stretch>
        </p:blipFill>
        <p:spPr>
          <a:xfrm>
            <a:off x="4787900" y="2349500"/>
            <a:ext cx="3333750" cy="3678238"/>
          </a:xfrm>
          <a:prstGeom prst="rect">
            <a:avLst/>
          </a:prstGeom>
          <a:noFill/>
          <a:ln w="1270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dissolve">
                                      <p:cBhvr>
                                        <p:cTn id="7"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48482" name="Text Box 2"/>
          <p:cNvSpPr txBox="1"/>
          <p:nvPr/>
        </p:nvSpPr>
        <p:spPr>
          <a:xfrm>
            <a:off x="1116013" y="765175"/>
            <a:ext cx="611187" cy="936625"/>
          </a:xfrm>
          <a:prstGeom prst="rect">
            <a:avLst/>
          </a:prstGeom>
          <a:solidFill>
            <a:srgbClr val="FFFF99"/>
          </a:solidFill>
          <a:ln w="9525">
            <a:noFill/>
          </a:ln>
        </p:spPr>
        <p:txBody>
          <a:bodyPr vert="eaVert">
            <a:spAutoFit/>
          </a:bodyPr>
          <a:p>
            <a:pPr>
              <a:spcBef>
                <a:spcPct val="50000"/>
              </a:spcBef>
            </a:pPr>
            <a:r>
              <a:rPr lang="zh-CN" altLang="en-US" dirty="0">
                <a:latin typeface="Verdana" panose="020B0604030504040204" pitchFamily="34" charset="0"/>
                <a:ea typeface="楷体_GB2312" pitchFamily="49" charset="-122"/>
              </a:rPr>
              <a:t>符号</a:t>
            </a:r>
            <a:endParaRPr lang="zh-CN" altLang="en-US" dirty="0">
              <a:latin typeface="Verdana" panose="020B0604030504040204" pitchFamily="34" charset="0"/>
              <a:ea typeface="楷体_GB2312" pitchFamily="49" charset="-122"/>
            </a:endParaRPr>
          </a:p>
        </p:txBody>
      </p:sp>
      <p:graphicFrame>
        <p:nvGraphicFramePr>
          <p:cNvPr id="32770" name="Object 3"/>
          <p:cNvGraphicFramePr/>
          <p:nvPr/>
        </p:nvGraphicFramePr>
        <p:xfrm>
          <a:off x="2555875" y="404813"/>
          <a:ext cx="1930400" cy="2303462"/>
        </p:xfrm>
        <a:graphic>
          <a:graphicData uri="http://schemas.openxmlformats.org/presentationml/2006/ole">
            <mc:AlternateContent xmlns:mc="http://schemas.openxmlformats.org/markup-compatibility/2006">
              <mc:Choice xmlns:v="urn:schemas-microsoft-com:vml" Requires="v">
                <p:oleObj spid="_x0000_s3104" name="" r:id="rId1" imgW="24088725" imgH="10801350" progId="MSPhotoEd.3">
                  <p:embed/>
                </p:oleObj>
              </mc:Choice>
              <mc:Fallback>
                <p:oleObj name="" r:id="rId1" imgW="24088725" imgH="10801350" progId="MSPhotoEd.3">
                  <p:embed/>
                  <p:pic>
                    <p:nvPicPr>
                      <p:cNvPr id="0" name="图片 3103"/>
                      <p:cNvPicPr/>
                      <p:nvPr/>
                    </p:nvPicPr>
                    <p:blipFill>
                      <a:blip r:embed="rId2"/>
                      <a:srcRect l="45706" t="21495" r="27666" b="7597"/>
                      <a:stretch>
                        <a:fillRect/>
                      </a:stretch>
                    </p:blipFill>
                    <p:spPr>
                      <a:xfrm>
                        <a:off x="2555875" y="404813"/>
                        <a:ext cx="1930400" cy="2303462"/>
                      </a:xfrm>
                      <a:prstGeom prst="rect">
                        <a:avLst/>
                      </a:prstGeom>
                      <a:noFill/>
                      <a:ln w="28575" cap="flat" cmpd="sng">
                        <a:pattFill prst="pct60">
                          <a:fgClr>
                            <a:srgbClr val="FF9900"/>
                          </a:fgClr>
                          <a:bgClr>
                            <a:srgbClr val="FFFFFF"/>
                          </a:bgClr>
                        </a:pattFill>
                        <a:prstDash val="solid"/>
                        <a:miter/>
                        <a:headEnd type="none" w="med" len="med"/>
                        <a:tailEnd type="none" w="med" len="med"/>
                      </a:ln>
                    </p:spPr>
                  </p:pic>
                </p:oleObj>
              </mc:Fallback>
            </mc:AlternateContent>
          </a:graphicData>
        </a:graphic>
      </p:graphicFrame>
      <p:graphicFrame>
        <p:nvGraphicFramePr>
          <p:cNvPr id="32771" name="Object 4"/>
          <p:cNvGraphicFramePr/>
          <p:nvPr/>
        </p:nvGraphicFramePr>
        <p:xfrm>
          <a:off x="5435600" y="476250"/>
          <a:ext cx="1755775" cy="2303463"/>
        </p:xfrm>
        <a:graphic>
          <a:graphicData uri="http://schemas.openxmlformats.org/presentationml/2006/ole">
            <mc:AlternateContent xmlns:mc="http://schemas.openxmlformats.org/markup-compatibility/2006">
              <mc:Choice xmlns:v="urn:schemas-microsoft-com:vml" Requires="v">
                <p:oleObj spid="_x0000_s3103" name="" r:id="rId3" imgW="24088725" imgH="10801350" progId="MSPhotoEd.3">
                  <p:embed/>
                </p:oleObj>
              </mc:Choice>
              <mc:Fallback>
                <p:oleObj name="" r:id="rId3" imgW="24088725" imgH="10801350" progId="MSPhotoEd.3">
                  <p:embed/>
                  <p:pic>
                    <p:nvPicPr>
                      <p:cNvPr id="0" name="图片 3102"/>
                      <p:cNvPicPr/>
                      <p:nvPr/>
                    </p:nvPicPr>
                    <p:blipFill>
                      <a:blip r:embed="rId2"/>
                      <a:srcRect l="75780" t="21495" b="7597"/>
                      <a:stretch>
                        <a:fillRect/>
                      </a:stretch>
                    </p:blipFill>
                    <p:spPr>
                      <a:xfrm>
                        <a:off x="5435600" y="476250"/>
                        <a:ext cx="1755775" cy="2303463"/>
                      </a:xfrm>
                      <a:prstGeom prst="rect">
                        <a:avLst/>
                      </a:prstGeom>
                      <a:noFill/>
                      <a:ln w="28575" cap="flat" cmpd="sng">
                        <a:pattFill prst="pct60">
                          <a:fgClr>
                            <a:srgbClr val="FF9900"/>
                          </a:fgClr>
                          <a:bgClr>
                            <a:srgbClr val="FFFFFF"/>
                          </a:bgClr>
                        </a:pattFill>
                        <a:prstDash val="solid"/>
                        <a:miter/>
                        <a:headEnd type="none" w="med" len="med"/>
                        <a:tailEnd type="none" w="med" len="med"/>
                      </a:ln>
                    </p:spPr>
                  </p:pic>
                </p:oleObj>
              </mc:Fallback>
            </mc:AlternateContent>
          </a:graphicData>
        </a:graphic>
      </p:graphicFrame>
      <p:sp>
        <p:nvSpPr>
          <p:cNvPr id="32774" name="Rectangle 5"/>
          <p:cNvSpPr/>
          <p:nvPr/>
        </p:nvSpPr>
        <p:spPr>
          <a:xfrm>
            <a:off x="539750" y="2492375"/>
            <a:ext cx="1408113" cy="579438"/>
          </a:xfrm>
          <a:prstGeom prst="rect">
            <a:avLst/>
          </a:prstGeom>
          <a:noFill/>
          <a:ln w="9525">
            <a:noFill/>
          </a:ln>
        </p:spPr>
        <p:txBody>
          <a:bodyPr wrap="none">
            <a:spAutoFit/>
          </a:bodyPr>
          <a:p>
            <a:r>
              <a:rPr lang="zh-CN" altLang="zh-CN" dirty="0">
                <a:latin typeface="Arial" panose="020B0604020202020204" pitchFamily="34" charset="0"/>
              </a:rPr>
              <a:t>特点：</a:t>
            </a:r>
            <a:endParaRPr lang="zh-CN" altLang="en-US" dirty="0">
              <a:latin typeface="Arial" panose="020B0604020202020204" pitchFamily="34" charset="0"/>
            </a:endParaRPr>
          </a:p>
        </p:txBody>
      </p:sp>
      <p:sp>
        <p:nvSpPr>
          <p:cNvPr id="32775" name="Text Box 6"/>
          <p:cNvSpPr txBox="1"/>
          <p:nvPr/>
        </p:nvSpPr>
        <p:spPr>
          <a:xfrm>
            <a:off x="395288" y="2997200"/>
            <a:ext cx="8353425" cy="2058988"/>
          </a:xfrm>
          <a:prstGeom prst="rect">
            <a:avLst/>
          </a:prstGeom>
          <a:noFill/>
          <a:ln w="9525">
            <a:noFill/>
          </a:ln>
        </p:spPr>
        <p:txBody>
          <a:bodyPr>
            <a:spAutoFit/>
          </a:bodyPr>
          <a:p>
            <a:pPr marL="342900" indent="-342900">
              <a:lnSpc>
                <a:spcPct val="140000"/>
              </a:lnSpc>
              <a:spcBef>
                <a:spcPct val="20000"/>
              </a:spcBef>
              <a:buClr>
                <a:schemeClr val="bg2"/>
              </a:buClr>
              <a:buFont typeface="Wingdings" panose="05000000000000000000" pitchFamily="2" charset="2"/>
              <a:buAutoNum type="arabicPeriod"/>
            </a:pPr>
            <a:r>
              <a:rPr lang="zh-CN" altLang="en-US" dirty="0">
                <a:latin typeface="Arial" panose="020B0604020202020204" pitchFamily="34" charset="0"/>
              </a:rPr>
              <a:t>当</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en-US" altLang="zh-CN" dirty="0">
                <a:latin typeface="Times New Roman" panose="02020603050405020304" pitchFamily="18" charset="0"/>
              </a:rPr>
              <a:t>=0</a:t>
            </a:r>
            <a:r>
              <a:rPr lang="zh-CN" altLang="en-US" dirty="0">
                <a:latin typeface="Arial" panose="020B0604020202020204" pitchFamily="34" charset="0"/>
              </a:rPr>
              <a:t>时，就有沟道，加入</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zh-CN" altLang="en-US" baseline="-25000" dirty="0">
                <a:latin typeface="Arial" panose="020B0604020202020204" pitchFamily="34" charset="0"/>
              </a:rPr>
              <a:t>，</a:t>
            </a:r>
            <a:r>
              <a:rPr lang="zh-CN" altLang="en-US" dirty="0">
                <a:latin typeface="Arial" panose="020B0604020202020204" pitchFamily="34" charset="0"/>
              </a:rPr>
              <a:t>就有</a:t>
            </a:r>
            <a:r>
              <a:rPr lang="en-US" altLang="zh-CN" i="1" dirty="0">
                <a:latin typeface="Times New Roman" panose="02020603050405020304" pitchFamily="18" charset="0"/>
              </a:rPr>
              <a:t>i</a:t>
            </a:r>
            <a:r>
              <a:rPr lang="en-US" altLang="zh-CN" baseline="-25000" dirty="0">
                <a:latin typeface="Times New Roman" panose="02020603050405020304" pitchFamily="18" charset="0"/>
              </a:rPr>
              <a:t>D</a:t>
            </a:r>
            <a:r>
              <a:rPr lang="zh-CN" altLang="en-US" dirty="0">
                <a:latin typeface="Arial" panose="020B0604020202020204" pitchFamily="34" charset="0"/>
              </a:rPr>
              <a:t>。</a:t>
            </a:r>
            <a:endParaRPr lang="zh-CN" altLang="en-US" dirty="0">
              <a:latin typeface="Arial" panose="020B0604020202020204" pitchFamily="34" charset="0"/>
            </a:endParaRPr>
          </a:p>
          <a:p>
            <a:pPr marL="342900" indent="-342900">
              <a:lnSpc>
                <a:spcPct val="140000"/>
              </a:lnSpc>
              <a:spcBef>
                <a:spcPct val="20000"/>
              </a:spcBef>
              <a:buClr>
                <a:schemeClr val="bg2"/>
              </a:buClr>
              <a:buFont typeface="Wingdings" panose="05000000000000000000" pitchFamily="2" charset="2"/>
              <a:buAutoNum type="arabicPeriod"/>
            </a:pPr>
            <a:r>
              <a:rPr lang="zh-CN" altLang="en-US" dirty="0">
                <a:latin typeface="Arial" panose="020B0604020202020204" pitchFamily="34" charset="0"/>
              </a:rPr>
              <a:t>当</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zh-CN" altLang="en-US"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Arial" panose="020B0604020202020204" pitchFamily="34" charset="0"/>
              </a:rPr>
              <a:t>时，沟道增宽，</a:t>
            </a:r>
            <a:r>
              <a:rPr lang="en-US" altLang="zh-CN" i="1" dirty="0">
                <a:latin typeface="Times New Roman" panose="02020603050405020304" pitchFamily="18" charset="0"/>
              </a:rPr>
              <a:t>i</a:t>
            </a:r>
            <a:r>
              <a:rPr lang="en-US" altLang="zh-CN" baseline="-25000" dirty="0">
                <a:latin typeface="Times New Roman" panose="02020603050405020304" pitchFamily="18" charset="0"/>
              </a:rPr>
              <a:t>D</a:t>
            </a:r>
            <a:r>
              <a:rPr lang="zh-CN" altLang="en-US" dirty="0">
                <a:latin typeface="Arial" panose="020B0604020202020204" pitchFamily="34" charset="0"/>
              </a:rPr>
              <a:t>进一步增加。</a:t>
            </a:r>
            <a:endParaRPr lang="zh-CN" altLang="en-US" dirty="0">
              <a:latin typeface="Arial" panose="020B0604020202020204" pitchFamily="34" charset="0"/>
            </a:endParaRPr>
          </a:p>
          <a:p>
            <a:pPr marL="342900" indent="-342900">
              <a:lnSpc>
                <a:spcPct val="140000"/>
              </a:lnSpc>
              <a:spcBef>
                <a:spcPct val="20000"/>
              </a:spcBef>
              <a:buClr>
                <a:schemeClr val="bg2"/>
              </a:buClr>
              <a:buFont typeface="Wingdings" panose="05000000000000000000" pitchFamily="2" charset="2"/>
              <a:buAutoNum type="arabicPeriod"/>
            </a:pPr>
            <a:r>
              <a:rPr lang="zh-CN" altLang="en-US" dirty="0">
                <a:latin typeface="Arial" panose="020B0604020202020204" pitchFamily="34" charset="0"/>
              </a:rPr>
              <a:t>当</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zh-CN" altLang="en-US"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Arial" panose="020B0604020202020204" pitchFamily="34" charset="0"/>
              </a:rPr>
              <a:t>时，沟道变窄，</a:t>
            </a:r>
            <a:r>
              <a:rPr lang="en-US" altLang="zh-CN" i="1" dirty="0">
                <a:latin typeface="Times New Roman" panose="02020603050405020304" pitchFamily="18" charset="0"/>
              </a:rPr>
              <a:t>i</a:t>
            </a:r>
            <a:r>
              <a:rPr lang="en-US" altLang="zh-CN" baseline="-25000" dirty="0">
                <a:latin typeface="Times New Roman" panose="02020603050405020304" pitchFamily="18" charset="0"/>
              </a:rPr>
              <a:t>D</a:t>
            </a:r>
            <a:r>
              <a:rPr lang="zh-CN" altLang="en-US" dirty="0">
                <a:latin typeface="Arial" panose="020B0604020202020204" pitchFamily="34" charset="0"/>
              </a:rPr>
              <a:t>减小。</a:t>
            </a:r>
            <a:endParaRPr lang="zh-CN" altLang="en-US" dirty="0">
              <a:latin typeface="Arial" panose="020B0604020202020204" pitchFamily="34" charset="0"/>
            </a:endParaRPr>
          </a:p>
        </p:txBody>
      </p:sp>
      <p:sp>
        <p:nvSpPr>
          <p:cNvPr id="32776" name="Text Box 7"/>
          <p:cNvSpPr txBox="1"/>
          <p:nvPr/>
        </p:nvSpPr>
        <p:spPr>
          <a:xfrm>
            <a:off x="323850" y="5157788"/>
            <a:ext cx="8497888" cy="1289050"/>
          </a:xfrm>
          <a:prstGeom prst="rect">
            <a:avLst/>
          </a:prstGeom>
          <a:noFill/>
          <a:ln w="9525">
            <a:noFill/>
          </a:ln>
        </p:spPr>
        <p:txBody>
          <a:bodyPr>
            <a:spAutoFit/>
          </a:bodyPr>
          <a:p>
            <a:pPr eaLnBrk="0" hangingPunct="0">
              <a:lnSpc>
                <a:spcPct val="140000"/>
              </a:lnSpc>
            </a:pPr>
            <a:r>
              <a:rPr lang="zh-CN" altLang="en-US" dirty="0">
                <a:latin typeface="Times New Roman" panose="02020603050405020304" pitchFamily="18" charset="0"/>
              </a:rPr>
              <a:t>夹断电压（ </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GS(off)</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沟道刚刚消失所需的栅源电压</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zh-CN" altLang="en-US" dirty="0">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blinds(horizontal)">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wheel(4)">
                                      <p:cBhvr>
                                        <p:cTn id="12" dur="1000"/>
                                        <p:tgtEl>
                                          <p:spTgt spid="32770"/>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2771"/>
                                        </p:tgtEl>
                                        <p:attrNameLst>
                                          <p:attrName>style.visibility</p:attrName>
                                        </p:attrNameLst>
                                      </p:cBhvr>
                                      <p:to>
                                        <p:strVal val="visible"/>
                                      </p:to>
                                    </p:set>
                                    <p:animEffect transition="in" filter="wedge">
                                      <p:cBhvr>
                                        <p:cTn id="1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8354" name="Group 2"/>
          <p:cNvGraphicFramePr>
            <a:graphicFrameLocks noGrp="1"/>
          </p:cNvGraphicFramePr>
          <p:nvPr/>
        </p:nvGraphicFramePr>
        <p:xfrm>
          <a:off x="152400" y="1066800"/>
          <a:ext cx="8610600" cy="5564188"/>
        </p:xfrm>
        <a:graphic>
          <a:graphicData uri="http://schemas.openxmlformats.org/drawingml/2006/table">
            <a:tbl>
              <a:tblPr/>
              <a:tblGrid>
                <a:gridCol w="1219200"/>
                <a:gridCol w="533400"/>
                <a:gridCol w="1981200"/>
                <a:gridCol w="2438400"/>
                <a:gridCol w="2438400"/>
              </a:tblGrid>
              <a:tr h="2286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种 类</a:t>
                      </a:r>
                      <a:endPar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符 号</a:t>
                      </a:r>
                      <a:endPar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转移特性曲线</a:t>
                      </a:r>
                      <a:endPar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输出特性曲线</a:t>
                      </a:r>
                      <a:endPar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1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结型</a:t>
                      </a:r>
                      <a:endPar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N </a:t>
                      </a:r>
                      <a:r>
                        <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沟道</a:t>
                      </a:r>
                      <a:endPar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耗尽型</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52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结型</a:t>
                      </a:r>
                      <a:endPar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P </a:t>
                      </a:r>
                      <a:r>
                        <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沟道</a:t>
                      </a:r>
                      <a:endPar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耗尽型</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52600">
                <a:tc>
                  <a:txBody>
                    <a:bodyPr/>
                    <a:lstStyle/>
                    <a:p>
                      <a:pPr marL="0" marR="0" lvl="0" indent="0" algn="ctr" defTabSz="914400" rtl="0" eaLnBrk="1" fontAlgn="base" latinLnBrk="0" hangingPunct="1">
                        <a:lnSpc>
                          <a:spcPct val="100000"/>
                        </a:lnSpc>
                        <a:spcBef>
                          <a:spcPct val="1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绝缘</a:t>
                      </a:r>
                      <a:endPar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Tx/>
                        <a:buSzTx/>
                        <a:buFontTx/>
                        <a:buNone/>
                      </a:pPr>
                      <a:r>
                        <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栅型</a:t>
                      </a:r>
                      <a:endPar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Tx/>
                        <a:buSzTx/>
                        <a:buFontTx/>
                        <a:buNone/>
                      </a:pPr>
                      <a:r>
                        <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N </a:t>
                      </a:r>
                      <a:r>
                        <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rPr>
                        <a:t>沟道</a:t>
                      </a:r>
                      <a:endParaRPr kumimoji="1" lang="zh-CN" altLang="en-US" sz="2400" b="1" i="0" u="none" strike="noStrike" cap="none" normalizeH="0" baseline="0" smtClean="0">
                        <a:ln>
                          <a:noFill/>
                        </a:ln>
                        <a:solidFill>
                          <a:srgbClr val="9900CC"/>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增强型</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7"/>
          <p:cNvGrpSpPr/>
          <p:nvPr/>
        </p:nvGrpSpPr>
        <p:grpSpPr>
          <a:xfrm>
            <a:off x="2133600" y="1524000"/>
            <a:ext cx="1616075" cy="1741488"/>
            <a:chOff x="384" y="2832"/>
            <a:chExt cx="1018" cy="1097"/>
          </a:xfrm>
        </p:grpSpPr>
        <p:grpSp>
          <p:nvGrpSpPr>
            <p:cNvPr id="111771" name="Group 48"/>
            <p:cNvGrpSpPr/>
            <p:nvPr/>
          </p:nvGrpSpPr>
          <p:grpSpPr>
            <a:xfrm>
              <a:off x="384" y="2832"/>
              <a:ext cx="818" cy="1097"/>
              <a:chOff x="384" y="2832"/>
              <a:chExt cx="818" cy="1097"/>
            </a:xfrm>
          </p:grpSpPr>
          <p:grpSp>
            <p:nvGrpSpPr>
              <p:cNvPr id="111774" name="Group 49"/>
              <p:cNvGrpSpPr/>
              <p:nvPr/>
            </p:nvGrpSpPr>
            <p:grpSpPr>
              <a:xfrm>
                <a:off x="384" y="2832"/>
                <a:ext cx="818" cy="1097"/>
                <a:chOff x="384" y="2832"/>
                <a:chExt cx="818" cy="1097"/>
              </a:xfrm>
            </p:grpSpPr>
            <p:sp>
              <p:nvSpPr>
                <p:cNvPr id="111776" name="Line 50"/>
                <p:cNvSpPr/>
                <p:nvPr/>
              </p:nvSpPr>
              <p:spPr>
                <a:xfrm>
                  <a:off x="820" y="3202"/>
                  <a:ext cx="0" cy="242"/>
                </a:xfrm>
                <a:prstGeom prst="line">
                  <a:avLst/>
                </a:prstGeom>
                <a:ln w="38100" cap="flat" cmpd="sng">
                  <a:solidFill>
                    <a:schemeClr val="tx1"/>
                  </a:solidFill>
                  <a:prstDash val="solid"/>
                  <a:headEnd type="none" w="med" len="med"/>
                  <a:tailEnd type="none" w="med" len="med"/>
                </a:ln>
              </p:spPr>
            </p:sp>
            <p:sp>
              <p:nvSpPr>
                <p:cNvPr id="111777" name="Line 51"/>
                <p:cNvSpPr/>
                <p:nvPr/>
              </p:nvSpPr>
              <p:spPr>
                <a:xfrm flipH="1">
                  <a:off x="589" y="3408"/>
                  <a:ext cx="229" cy="0"/>
                </a:xfrm>
                <a:prstGeom prst="line">
                  <a:avLst/>
                </a:prstGeom>
                <a:ln w="28575" cap="flat" cmpd="sng">
                  <a:solidFill>
                    <a:schemeClr val="tx1"/>
                  </a:solidFill>
                  <a:prstDash val="solid"/>
                  <a:headEnd type="stealth" w="med" len="med"/>
                  <a:tailEnd type="none" w="med" len="med"/>
                </a:ln>
              </p:spPr>
            </p:sp>
            <p:sp>
              <p:nvSpPr>
                <p:cNvPr id="111778" name="Line 52"/>
                <p:cNvSpPr/>
                <p:nvPr/>
              </p:nvSpPr>
              <p:spPr>
                <a:xfrm>
                  <a:off x="816" y="3408"/>
                  <a:ext cx="144" cy="0"/>
                </a:xfrm>
                <a:prstGeom prst="line">
                  <a:avLst/>
                </a:prstGeom>
                <a:ln w="28575" cap="flat" cmpd="sng">
                  <a:solidFill>
                    <a:schemeClr val="tx1"/>
                  </a:solidFill>
                  <a:prstDash val="solid"/>
                  <a:headEnd type="none" w="med" len="med"/>
                  <a:tailEnd type="none" w="med" len="med"/>
                </a:ln>
              </p:spPr>
            </p:sp>
            <p:sp>
              <p:nvSpPr>
                <p:cNvPr id="111779" name="Line 53"/>
                <p:cNvSpPr/>
                <p:nvPr/>
              </p:nvSpPr>
              <p:spPr>
                <a:xfrm flipV="1">
                  <a:off x="960" y="3072"/>
                  <a:ext cx="0" cy="201"/>
                </a:xfrm>
                <a:prstGeom prst="line">
                  <a:avLst/>
                </a:prstGeom>
                <a:ln w="28575" cap="flat" cmpd="sng">
                  <a:solidFill>
                    <a:schemeClr val="tx1"/>
                  </a:solidFill>
                  <a:prstDash val="solid"/>
                  <a:headEnd type="none" w="med" len="med"/>
                  <a:tailEnd type="none" w="med" len="med"/>
                </a:ln>
              </p:spPr>
            </p:sp>
            <p:sp>
              <p:nvSpPr>
                <p:cNvPr id="111780" name="Oval 54"/>
                <p:cNvSpPr/>
                <p:nvPr/>
              </p:nvSpPr>
              <p:spPr>
                <a:xfrm>
                  <a:off x="544" y="3377"/>
                  <a:ext cx="54" cy="54"/>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1781" name="Line 55"/>
                <p:cNvSpPr/>
                <p:nvPr/>
              </p:nvSpPr>
              <p:spPr>
                <a:xfrm flipV="1">
                  <a:off x="960" y="3408"/>
                  <a:ext cx="0" cy="242"/>
                </a:xfrm>
                <a:prstGeom prst="line">
                  <a:avLst/>
                </a:prstGeom>
                <a:ln w="28575" cap="flat" cmpd="sng">
                  <a:solidFill>
                    <a:schemeClr val="tx1"/>
                  </a:solidFill>
                  <a:prstDash val="solid"/>
                  <a:headEnd type="none" w="med" len="med"/>
                  <a:tailEnd type="none" w="med" len="med"/>
                </a:ln>
              </p:spPr>
            </p:sp>
            <p:sp>
              <p:nvSpPr>
                <p:cNvPr id="111782" name="Oval 56"/>
                <p:cNvSpPr/>
                <p:nvPr/>
              </p:nvSpPr>
              <p:spPr>
                <a:xfrm>
                  <a:off x="936" y="3648"/>
                  <a:ext cx="45" cy="41"/>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1783" name="Oval 57"/>
                <p:cNvSpPr/>
                <p:nvPr/>
              </p:nvSpPr>
              <p:spPr>
                <a:xfrm>
                  <a:off x="936" y="3026"/>
                  <a:ext cx="45" cy="40"/>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1784" name="Rectangle 58"/>
                <p:cNvSpPr/>
                <p:nvPr/>
              </p:nvSpPr>
              <p:spPr>
                <a:xfrm>
                  <a:off x="960" y="3679"/>
                  <a:ext cx="205" cy="250"/>
                </a:xfrm>
                <a:prstGeom prst="rect">
                  <a:avLst/>
                </a:prstGeom>
                <a:noFill/>
                <a:ln w="9525">
                  <a:noFill/>
                </a:ln>
              </p:spPr>
              <p:txBody>
                <a:bodyPr wrap="none">
                  <a:spAutoFit/>
                </a:bodyPr>
                <a:p>
                  <a:r>
                    <a:rPr lang="en-US" altLang="zh-CN" sz="2000" dirty="0">
                      <a:solidFill>
                        <a:srgbClr val="FF3300"/>
                      </a:solidFill>
                      <a:latin typeface="Arial" panose="020B0604020202020204" pitchFamily="34" charset="0"/>
                    </a:rPr>
                    <a:t>S</a:t>
                  </a:r>
                  <a:endParaRPr lang="en-US" altLang="zh-CN" sz="2000" dirty="0">
                    <a:solidFill>
                      <a:srgbClr val="FF3300"/>
                    </a:solidFill>
                    <a:latin typeface="Arial" panose="020B0604020202020204" pitchFamily="34" charset="0"/>
                  </a:endParaRPr>
                </a:p>
              </p:txBody>
            </p:sp>
            <p:sp>
              <p:nvSpPr>
                <p:cNvPr id="111785" name="Rectangle 59"/>
                <p:cNvSpPr/>
                <p:nvPr/>
              </p:nvSpPr>
              <p:spPr>
                <a:xfrm>
                  <a:off x="384" y="3535"/>
                  <a:ext cx="240" cy="250"/>
                </a:xfrm>
                <a:prstGeom prst="rect">
                  <a:avLst/>
                </a:prstGeom>
                <a:noFill/>
                <a:ln w="9525">
                  <a:noFill/>
                </a:ln>
              </p:spPr>
              <p:txBody>
                <a:bodyPr wrap="none">
                  <a:spAutoFit/>
                </a:bodyPr>
                <a:p>
                  <a:r>
                    <a:rPr lang="en-US" altLang="zh-CN" sz="2000" dirty="0">
                      <a:solidFill>
                        <a:srgbClr val="FF3300"/>
                      </a:solidFill>
                      <a:latin typeface="Arial" panose="020B0604020202020204" pitchFamily="34" charset="0"/>
                    </a:rPr>
                    <a:t>G</a:t>
                  </a:r>
                  <a:endParaRPr lang="en-US" altLang="zh-CN" sz="2000" dirty="0">
                    <a:solidFill>
                      <a:srgbClr val="FF3300"/>
                    </a:solidFill>
                    <a:latin typeface="Arial" panose="020B0604020202020204" pitchFamily="34" charset="0"/>
                  </a:endParaRPr>
                </a:p>
              </p:txBody>
            </p:sp>
            <p:sp>
              <p:nvSpPr>
                <p:cNvPr id="111786" name="Rectangle 60"/>
                <p:cNvSpPr/>
                <p:nvPr/>
              </p:nvSpPr>
              <p:spPr>
                <a:xfrm>
                  <a:off x="960" y="2832"/>
                  <a:ext cx="242" cy="250"/>
                </a:xfrm>
                <a:prstGeom prst="rect">
                  <a:avLst/>
                </a:prstGeom>
                <a:noFill/>
                <a:ln w="9525">
                  <a:noFill/>
                </a:ln>
              </p:spPr>
              <p:txBody>
                <a:bodyPr>
                  <a:spAutoFit/>
                </a:bodyPr>
                <a:p>
                  <a:r>
                    <a:rPr lang="en-US" altLang="zh-CN" sz="2000" dirty="0">
                      <a:solidFill>
                        <a:srgbClr val="FF3300"/>
                      </a:solidFill>
                      <a:latin typeface="Arial" panose="020B0604020202020204" pitchFamily="34" charset="0"/>
                    </a:rPr>
                    <a:t>D</a:t>
                  </a:r>
                  <a:endParaRPr lang="en-US" altLang="zh-CN" sz="2000" dirty="0">
                    <a:solidFill>
                      <a:srgbClr val="FF3300"/>
                    </a:solidFill>
                    <a:latin typeface="Arial" panose="020B0604020202020204" pitchFamily="34" charset="0"/>
                  </a:endParaRPr>
                </a:p>
              </p:txBody>
            </p:sp>
          </p:grpSp>
          <p:sp>
            <p:nvSpPr>
              <p:cNvPr id="111775" name="Line 61"/>
              <p:cNvSpPr/>
              <p:nvPr/>
            </p:nvSpPr>
            <p:spPr>
              <a:xfrm>
                <a:off x="816" y="3264"/>
                <a:ext cx="144" cy="0"/>
              </a:xfrm>
              <a:prstGeom prst="line">
                <a:avLst/>
              </a:prstGeom>
              <a:ln w="28575" cap="flat" cmpd="sng">
                <a:solidFill>
                  <a:schemeClr val="tx1"/>
                </a:solidFill>
                <a:prstDash val="solid"/>
                <a:headEnd type="none" w="med" len="med"/>
                <a:tailEnd type="none" w="med" len="med"/>
              </a:ln>
            </p:spPr>
          </p:sp>
        </p:grpSp>
        <p:sp>
          <p:nvSpPr>
            <p:cNvPr id="111772" name="Line 62"/>
            <p:cNvSpPr/>
            <p:nvPr/>
          </p:nvSpPr>
          <p:spPr>
            <a:xfrm>
              <a:off x="1056" y="3120"/>
              <a:ext cx="0" cy="240"/>
            </a:xfrm>
            <a:prstGeom prst="line">
              <a:avLst/>
            </a:prstGeom>
            <a:ln w="28575" cap="flat" cmpd="sng">
              <a:solidFill>
                <a:srgbClr val="FF0066"/>
              </a:solidFill>
              <a:prstDash val="solid"/>
              <a:headEnd type="none" w="med" len="med"/>
              <a:tailEnd type="stealth" w="med" len="med"/>
            </a:ln>
          </p:spPr>
        </p:sp>
        <p:sp>
          <p:nvSpPr>
            <p:cNvPr id="111773" name="Text Box 63"/>
            <p:cNvSpPr txBox="1"/>
            <p:nvPr/>
          </p:nvSpPr>
          <p:spPr>
            <a:xfrm>
              <a:off x="1056" y="3072"/>
              <a:ext cx="346" cy="183"/>
            </a:xfrm>
            <a:prstGeom prst="rect">
              <a:avLst/>
            </a:prstGeom>
            <a:noFill/>
            <a:ln w="9525">
              <a:noFill/>
            </a:ln>
          </p:spPr>
          <p:txBody>
            <a:bodyPr>
              <a:spAutoFit/>
            </a:bodyPr>
            <a:p>
              <a:endParaRPr lang="zh-CN" altLang="zh-CN" sz="2000" baseline="-25000" dirty="0">
                <a:solidFill>
                  <a:srgbClr val="0033CC"/>
                </a:solidFill>
                <a:latin typeface="Arial" panose="020B0604020202020204" pitchFamily="34" charset="0"/>
              </a:endParaRPr>
            </a:p>
          </p:txBody>
        </p:sp>
      </p:grpSp>
      <p:grpSp>
        <p:nvGrpSpPr>
          <p:cNvPr id="5" name="Group 64"/>
          <p:cNvGrpSpPr/>
          <p:nvPr/>
        </p:nvGrpSpPr>
        <p:grpSpPr>
          <a:xfrm>
            <a:off x="2117725" y="3276600"/>
            <a:ext cx="1616075" cy="1741488"/>
            <a:chOff x="1392" y="2016"/>
            <a:chExt cx="1018" cy="1097"/>
          </a:xfrm>
        </p:grpSpPr>
        <p:grpSp>
          <p:nvGrpSpPr>
            <p:cNvPr id="111755" name="Group 65"/>
            <p:cNvGrpSpPr/>
            <p:nvPr/>
          </p:nvGrpSpPr>
          <p:grpSpPr>
            <a:xfrm>
              <a:off x="1392" y="2016"/>
              <a:ext cx="1018" cy="1097"/>
              <a:chOff x="1392" y="2016"/>
              <a:chExt cx="1018" cy="1097"/>
            </a:xfrm>
          </p:grpSpPr>
          <p:sp>
            <p:nvSpPr>
              <p:cNvPr id="111760" name="Line 66"/>
              <p:cNvSpPr/>
              <p:nvPr/>
            </p:nvSpPr>
            <p:spPr>
              <a:xfrm flipV="1">
                <a:off x="2064" y="2304"/>
                <a:ext cx="0" cy="240"/>
              </a:xfrm>
              <a:prstGeom prst="line">
                <a:avLst/>
              </a:prstGeom>
              <a:ln w="28575" cap="flat" cmpd="sng">
                <a:solidFill>
                  <a:srgbClr val="FF0066"/>
                </a:solidFill>
                <a:prstDash val="solid"/>
                <a:headEnd type="none" w="med" len="med"/>
                <a:tailEnd type="stealth" w="med" len="med"/>
              </a:ln>
            </p:spPr>
          </p:sp>
          <p:grpSp>
            <p:nvGrpSpPr>
              <p:cNvPr id="111761" name="Group 67"/>
              <p:cNvGrpSpPr/>
              <p:nvPr/>
            </p:nvGrpSpPr>
            <p:grpSpPr>
              <a:xfrm>
                <a:off x="1392" y="2016"/>
                <a:ext cx="1018" cy="1097"/>
                <a:chOff x="1392" y="2016"/>
                <a:chExt cx="1018" cy="1097"/>
              </a:xfrm>
            </p:grpSpPr>
            <p:sp>
              <p:nvSpPr>
                <p:cNvPr id="111762" name="Line 68"/>
                <p:cNvSpPr/>
                <p:nvPr/>
              </p:nvSpPr>
              <p:spPr>
                <a:xfrm>
                  <a:off x="1828" y="2386"/>
                  <a:ext cx="0" cy="242"/>
                </a:xfrm>
                <a:prstGeom prst="line">
                  <a:avLst/>
                </a:prstGeom>
                <a:ln w="38100" cap="flat" cmpd="sng">
                  <a:solidFill>
                    <a:schemeClr val="tx1"/>
                  </a:solidFill>
                  <a:prstDash val="solid"/>
                  <a:headEnd type="none" w="med" len="med"/>
                  <a:tailEnd type="none" w="med" len="med"/>
                </a:ln>
              </p:spPr>
            </p:sp>
            <p:sp>
              <p:nvSpPr>
                <p:cNvPr id="111763" name="Line 69"/>
                <p:cNvSpPr/>
                <p:nvPr/>
              </p:nvSpPr>
              <p:spPr>
                <a:xfrm>
                  <a:off x="1584" y="2592"/>
                  <a:ext cx="384" cy="0"/>
                </a:xfrm>
                <a:prstGeom prst="line">
                  <a:avLst/>
                </a:prstGeom>
                <a:ln w="28575" cap="flat" cmpd="sng">
                  <a:solidFill>
                    <a:schemeClr val="tx1"/>
                  </a:solidFill>
                  <a:prstDash val="solid"/>
                  <a:headEnd type="none" w="med" len="med"/>
                  <a:tailEnd type="none" w="med" len="med"/>
                </a:ln>
              </p:spPr>
            </p:sp>
            <p:sp>
              <p:nvSpPr>
                <p:cNvPr id="111764" name="Line 70"/>
                <p:cNvSpPr/>
                <p:nvPr/>
              </p:nvSpPr>
              <p:spPr>
                <a:xfrm flipV="1">
                  <a:off x="1968" y="2256"/>
                  <a:ext cx="0" cy="201"/>
                </a:xfrm>
                <a:prstGeom prst="line">
                  <a:avLst/>
                </a:prstGeom>
                <a:ln w="28575" cap="flat" cmpd="sng">
                  <a:solidFill>
                    <a:schemeClr val="tx1"/>
                  </a:solidFill>
                  <a:prstDash val="solid"/>
                  <a:headEnd type="none" w="med" len="med"/>
                  <a:tailEnd type="none" w="med" len="med"/>
                </a:ln>
              </p:spPr>
            </p:sp>
            <p:sp>
              <p:nvSpPr>
                <p:cNvPr id="111765" name="Oval 71"/>
                <p:cNvSpPr/>
                <p:nvPr/>
              </p:nvSpPr>
              <p:spPr>
                <a:xfrm>
                  <a:off x="1552" y="2561"/>
                  <a:ext cx="54" cy="54"/>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1766" name="Rectangle 72"/>
                <p:cNvSpPr/>
                <p:nvPr/>
              </p:nvSpPr>
              <p:spPr>
                <a:xfrm>
                  <a:off x="1968" y="2863"/>
                  <a:ext cx="205" cy="250"/>
                </a:xfrm>
                <a:prstGeom prst="rect">
                  <a:avLst/>
                </a:prstGeom>
                <a:noFill/>
                <a:ln w="9525">
                  <a:noFill/>
                </a:ln>
              </p:spPr>
              <p:txBody>
                <a:bodyPr wrap="none">
                  <a:spAutoFit/>
                </a:bodyPr>
                <a:p>
                  <a:r>
                    <a:rPr lang="en-US" altLang="zh-CN" sz="2000" dirty="0">
                      <a:solidFill>
                        <a:srgbClr val="FF3300"/>
                      </a:solidFill>
                      <a:latin typeface="Arial" panose="020B0604020202020204" pitchFamily="34" charset="0"/>
                    </a:rPr>
                    <a:t>S</a:t>
                  </a:r>
                  <a:endParaRPr lang="en-US" altLang="zh-CN" sz="2000" dirty="0">
                    <a:solidFill>
                      <a:srgbClr val="FF3300"/>
                    </a:solidFill>
                    <a:latin typeface="Arial" panose="020B0604020202020204" pitchFamily="34" charset="0"/>
                  </a:endParaRPr>
                </a:p>
              </p:txBody>
            </p:sp>
            <p:sp>
              <p:nvSpPr>
                <p:cNvPr id="111767" name="Rectangle 73"/>
                <p:cNvSpPr/>
                <p:nvPr/>
              </p:nvSpPr>
              <p:spPr>
                <a:xfrm>
                  <a:off x="1392" y="2719"/>
                  <a:ext cx="240" cy="250"/>
                </a:xfrm>
                <a:prstGeom prst="rect">
                  <a:avLst/>
                </a:prstGeom>
                <a:noFill/>
                <a:ln w="9525">
                  <a:noFill/>
                </a:ln>
              </p:spPr>
              <p:txBody>
                <a:bodyPr wrap="none">
                  <a:spAutoFit/>
                </a:bodyPr>
                <a:p>
                  <a:r>
                    <a:rPr lang="en-US" altLang="zh-CN" sz="2000" dirty="0">
                      <a:solidFill>
                        <a:srgbClr val="FF3300"/>
                      </a:solidFill>
                      <a:latin typeface="Arial" panose="020B0604020202020204" pitchFamily="34" charset="0"/>
                    </a:rPr>
                    <a:t>G</a:t>
                  </a:r>
                  <a:endParaRPr lang="en-US" altLang="zh-CN" sz="2000" dirty="0">
                    <a:solidFill>
                      <a:srgbClr val="FF3300"/>
                    </a:solidFill>
                    <a:latin typeface="Arial" panose="020B0604020202020204" pitchFamily="34" charset="0"/>
                  </a:endParaRPr>
                </a:p>
              </p:txBody>
            </p:sp>
            <p:sp>
              <p:nvSpPr>
                <p:cNvPr id="111768" name="Rectangle 74"/>
                <p:cNvSpPr/>
                <p:nvPr/>
              </p:nvSpPr>
              <p:spPr>
                <a:xfrm>
                  <a:off x="1968" y="2016"/>
                  <a:ext cx="242" cy="250"/>
                </a:xfrm>
                <a:prstGeom prst="rect">
                  <a:avLst/>
                </a:prstGeom>
                <a:noFill/>
                <a:ln w="9525">
                  <a:noFill/>
                </a:ln>
              </p:spPr>
              <p:txBody>
                <a:bodyPr>
                  <a:spAutoFit/>
                </a:bodyPr>
                <a:p>
                  <a:r>
                    <a:rPr lang="en-US" altLang="zh-CN" sz="2000" dirty="0">
                      <a:solidFill>
                        <a:srgbClr val="FF3300"/>
                      </a:solidFill>
                      <a:latin typeface="Arial" panose="020B0604020202020204" pitchFamily="34" charset="0"/>
                    </a:rPr>
                    <a:t>D</a:t>
                  </a:r>
                  <a:endParaRPr lang="en-US" altLang="zh-CN" sz="2000" dirty="0">
                    <a:solidFill>
                      <a:srgbClr val="FF3300"/>
                    </a:solidFill>
                    <a:latin typeface="Arial" panose="020B0604020202020204" pitchFamily="34" charset="0"/>
                  </a:endParaRPr>
                </a:p>
              </p:txBody>
            </p:sp>
            <p:sp>
              <p:nvSpPr>
                <p:cNvPr id="111769" name="Line 75"/>
                <p:cNvSpPr/>
                <p:nvPr/>
              </p:nvSpPr>
              <p:spPr>
                <a:xfrm>
                  <a:off x="1824" y="2448"/>
                  <a:ext cx="144" cy="0"/>
                </a:xfrm>
                <a:prstGeom prst="line">
                  <a:avLst/>
                </a:prstGeom>
                <a:ln w="28575" cap="flat" cmpd="sng">
                  <a:solidFill>
                    <a:schemeClr val="tx1"/>
                  </a:solidFill>
                  <a:prstDash val="solid"/>
                  <a:headEnd type="none" w="med" len="med"/>
                  <a:tailEnd type="none" w="med" len="med"/>
                </a:ln>
              </p:spPr>
            </p:sp>
            <p:sp>
              <p:nvSpPr>
                <p:cNvPr id="111770" name="Text Box 76"/>
                <p:cNvSpPr txBox="1"/>
                <p:nvPr/>
              </p:nvSpPr>
              <p:spPr>
                <a:xfrm>
                  <a:off x="2064" y="2256"/>
                  <a:ext cx="346" cy="183"/>
                </a:xfrm>
                <a:prstGeom prst="rect">
                  <a:avLst/>
                </a:prstGeom>
                <a:noFill/>
                <a:ln w="9525">
                  <a:noFill/>
                </a:ln>
              </p:spPr>
              <p:txBody>
                <a:bodyPr>
                  <a:spAutoFit/>
                </a:bodyPr>
                <a:p>
                  <a:endParaRPr lang="zh-CN" altLang="zh-CN" sz="2000" baseline="-25000" dirty="0">
                    <a:solidFill>
                      <a:srgbClr val="0033CC"/>
                    </a:solidFill>
                    <a:latin typeface="Arial" panose="020B0604020202020204" pitchFamily="34" charset="0"/>
                  </a:endParaRPr>
                </a:p>
              </p:txBody>
            </p:sp>
          </p:grpSp>
        </p:grpSp>
        <p:sp>
          <p:nvSpPr>
            <p:cNvPr id="111756" name="Line 77"/>
            <p:cNvSpPr/>
            <p:nvPr/>
          </p:nvSpPr>
          <p:spPr>
            <a:xfrm>
              <a:off x="1680" y="2592"/>
              <a:ext cx="146" cy="0"/>
            </a:xfrm>
            <a:prstGeom prst="line">
              <a:avLst/>
            </a:prstGeom>
            <a:ln w="28575" cap="flat" cmpd="sng">
              <a:solidFill>
                <a:schemeClr val="tx1"/>
              </a:solidFill>
              <a:prstDash val="solid"/>
              <a:headEnd type="stealth" w="med" len="med"/>
              <a:tailEnd type="none" w="med" len="med"/>
            </a:ln>
          </p:spPr>
        </p:sp>
        <p:sp>
          <p:nvSpPr>
            <p:cNvPr id="111757" name="Line 78"/>
            <p:cNvSpPr/>
            <p:nvPr/>
          </p:nvSpPr>
          <p:spPr>
            <a:xfrm flipV="1">
              <a:off x="1968" y="2592"/>
              <a:ext cx="0" cy="242"/>
            </a:xfrm>
            <a:prstGeom prst="line">
              <a:avLst/>
            </a:prstGeom>
            <a:ln w="28575" cap="flat" cmpd="sng">
              <a:solidFill>
                <a:schemeClr val="tx1"/>
              </a:solidFill>
              <a:prstDash val="solid"/>
              <a:headEnd type="none" w="med" len="med"/>
              <a:tailEnd type="none" w="med" len="med"/>
            </a:ln>
          </p:spPr>
        </p:sp>
        <p:sp>
          <p:nvSpPr>
            <p:cNvPr id="111758" name="Oval 79"/>
            <p:cNvSpPr/>
            <p:nvPr/>
          </p:nvSpPr>
          <p:spPr>
            <a:xfrm>
              <a:off x="1944" y="2832"/>
              <a:ext cx="45" cy="41"/>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1759" name="Oval 80"/>
            <p:cNvSpPr/>
            <p:nvPr/>
          </p:nvSpPr>
          <p:spPr>
            <a:xfrm>
              <a:off x="1944" y="2210"/>
              <a:ext cx="45" cy="40"/>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8" name="Group 81"/>
          <p:cNvGrpSpPr/>
          <p:nvPr/>
        </p:nvGrpSpPr>
        <p:grpSpPr>
          <a:xfrm>
            <a:off x="6553200" y="2971800"/>
            <a:ext cx="2670175" cy="2073275"/>
            <a:chOff x="2352" y="1344"/>
            <a:chExt cx="1682" cy="1306"/>
          </a:xfrm>
        </p:grpSpPr>
        <p:sp>
          <p:nvSpPr>
            <p:cNvPr id="111739" name="Line 82"/>
            <p:cNvSpPr/>
            <p:nvPr/>
          </p:nvSpPr>
          <p:spPr>
            <a:xfrm rot="-16388">
              <a:off x="2533" y="1622"/>
              <a:ext cx="1259" cy="1"/>
            </a:xfrm>
            <a:prstGeom prst="line">
              <a:avLst/>
            </a:prstGeom>
            <a:ln w="19050" cap="flat" cmpd="sng">
              <a:solidFill>
                <a:schemeClr val="tx1"/>
              </a:solidFill>
              <a:prstDash val="solid"/>
              <a:headEnd type="none" w="med" len="med"/>
              <a:tailEnd type="stealth" w="med" len="lg"/>
            </a:ln>
          </p:spPr>
        </p:sp>
        <p:sp>
          <p:nvSpPr>
            <p:cNvPr id="111740" name="Line 83"/>
            <p:cNvSpPr/>
            <p:nvPr/>
          </p:nvSpPr>
          <p:spPr>
            <a:xfrm rot="-10800000" flipV="1">
              <a:off x="3611" y="1488"/>
              <a:ext cx="0" cy="1104"/>
            </a:xfrm>
            <a:prstGeom prst="line">
              <a:avLst/>
            </a:prstGeom>
            <a:ln w="19050" cap="flat" cmpd="sng">
              <a:solidFill>
                <a:schemeClr val="tx1"/>
              </a:solidFill>
              <a:prstDash val="solid"/>
              <a:headEnd type="triangle" w="med" len="med"/>
              <a:tailEnd type="none" w="med" len="lg"/>
            </a:ln>
          </p:spPr>
        </p:sp>
        <p:sp>
          <p:nvSpPr>
            <p:cNvPr id="111741" name="Line 84"/>
            <p:cNvSpPr/>
            <p:nvPr/>
          </p:nvSpPr>
          <p:spPr>
            <a:xfrm rot="10800000">
              <a:off x="3569" y="1814"/>
              <a:ext cx="41" cy="0"/>
            </a:xfrm>
            <a:prstGeom prst="line">
              <a:avLst/>
            </a:prstGeom>
            <a:ln w="28575" cap="flat" cmpd="sng">
              <a:solidFill>
                <a:schemeClr val="tx1"/>
              </a:solidFill>
              <a:prstDash val="solid"/>
              <a:headEnd type="none" w="med" len="med"/>
              <a:tailEnd type="none" w="med" len="med"/>
            </a:ln>
          </p:spPr>
        </p:sp>
        <p:sp>
          <p:nvSpPr>
            <p:cNvPr id="111742" name="Line 85"/>
            <p:cNvSpPr/>
            <p:nvPr/>
          </p:nvSpPr>
          <p:spPr>
            <a:xfrm rot="10800000">
              <a:off x="3569" y="2054"/>
              <a:ext cx="41" cy="0"/>
            </a:xfrm>
            <a:prstGeom prst="line">
              <a:avLst/>
            </a:prstGeom>
            <a:ln w="28575" cap="flat" cmpd="sng">
              <a:solidFill>
                <a:schemeClr val="tx1"/>
              </a:solidFill>
              <a:prstDash val="solid"/>
              <a:headEnd type="none" w="med" len="med"/>
              <a:tailEnd type="none" w="med" len="med"/>
            </a:ln>
          </p:spPr>
        </p:sp>
        <p:sp>
          <p:nvSpPr>
            <p:cNvPr id="111743" name="Line 86"/>
            <p:cNvSpPr/>
            <p:nvPr/>
          </p:nvSpPr>
          <p:spPr>
            <a:xfrm rot="10800000">
              <a:off x="3569" y="2294"/>
              <a:ext cx="41" cy="0"/>
            </a:xfrm>
            <a:prstGeom prst="line">
              <a:avLst/>
            </a:prstGeom>
            <a:ln w="28575" cap="flat" cmpd="sng">
              <a:solidFill>
                <a:schemeClr val="tx1"/>
              </a:solidFill>
              <a:prstDash val="solid"/>
              <a:headEnd type="none" w="med" len="med"/>
              <a:tailEnd type="none" w="med" len="med"/>
            </a:ln>
          </p:spPr>
        </p:sp>
        <p:sp>
          <p:nvSpPr>
            <p:cNvPr id="111744" name="Text Box 87"/>
            <p:cNvSpPr txBox="1"/>
            <p:nvPr/>
          </p:nvSpPr>
          <p:spPr>
            <a:xfrm rot="-315439">
              <a:off x="3597" y="1344"/>
              <a:ext cx="235" cy="250"/>
            </a:xfrm>
            <a:prstGeom prst="rect">
              <a:avLst/>
            </a:prstGeom>
            <a:noFill/>
            <a:ln w="9525">
              <a:noFill/>
            </a:ln>
          </p:spPr>
          <p:txBody>
            <a:bodyPr wrap="none">
              <a:spAutoFit/>
            </a:bodyPr>
            <a:p>
              <a:r>
                <a:rPr lang="en-US" altLang="zh-CN" sz="2000" i="1" dirty="0">
                  <a:latin typeface="Arial" panose="020B0604020202020204" pitchFamily="34" charset="0"/>
                </a:rPr>
                <a:t>i</a:t>
              </a:r>
              <a:r>
                <a:rPr lang="en-US" altLang="zh-CN" sz="2000" baseline="-25000" dirty="0">
                  <a:latin typeface="Arial" panose="020B0604020202020204" pitchFamily="34" charset="0"/>
                </a:rPr>
                <a:t>D</a:t>
              </a:r>
              <a:endParaRPr lang="en-US" altLang="zh-CN" sz="2000" dirty="0">
                <a:latin typeface="Arial" panose="020B0604020202020204" pitchFamily="34" charset="0"/>
              </a:endParaRPr>
            </a:p>
          </p:txBody>
        </p:sp>
        <p:sp>
          <p:nvSpPr>
            <p:cNvPr id="111745" name="Freeform 88"/>
            <p:cNvSpPr/>
            <p:nvPr/>
          </p:nvSpPr>
          <p:spPr>
            <a:xfrm rot="10800000">
              <a:off x="2651" y="1642"/>
              <a:ext cx="960" cy="267"/>
            </a:xfrm>
            <a:custGeom>
              <a:avLst/>
              <a:gdLst>
                <a:gd name="txL" fmla="*/ 0 w 1440"/>
                <a:gd name="txT" fmla="*/ 0 h 267"/>
                <a:gd name="txR" fmla="*/ 1440 w 1440"/>
                <a:gd name="txB" fmla="*/ 267 h 267"/>
              </a:gdLst>
              <a:ahLst/>
              <a:cxnLst>
                <a:cxn ang="0">
                  <a:pos x="0" y="267"/>
                </a:cxn>
                <a:cxn ang="0">
                  <a:pos x="9" y="171"/>
                </a:cxn>
                <a:cxn ang="0">
                  <a:pos x="23" y="75"/>
                </a:cxn>
                <a:cxn ang="0">
                  <a:pos x="51" y="11"/>
                </a:cxn>
                <a:cxn ang="0">
                  <a:pos x="93" y="11"/>
                </a:cxn>
                <a:cxn ang="0">
                  <a:pos x="163" y="11"/>
                </a:cxn>
                <a:cxn ang="0">
                  <a:pos x="128" y="11"/>
                </a:cxn>
                <a:cxn ang="0">
                  <a:pos x="285" y="11"/>
                </a:cxn>
              </a:cxnLst>
              <a:rect l="txL" t="txT" r="txR" b="tx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746" name="Freeform 89"/>
            <p:cNvSpPr/>
            <p:nvPr/>
          </p:nvSpPr>
          <p:spPr>
            <a:xfrm rot="10800000">
              <a:off x="2651" y="1605"/>
              <a:ext cx="960" cy="562"/>
            </a:xfrm>
            <a:custGeom>
              <a:avLst/>
              <a:gdLst>
                <a:gd name="txL" fmla="*/ 0 w 1400"/>
                <a:gd name="txT" fmla="*/ 0 h 482"/>
                <a:gd name="txR" fmla="*/ 1400 w 1400"/>
                <a:gd name="txB" fmla="*/ 482 h 482"/>
              </a:gdLst>
              <a:ahLst/>
              <a:cxnLst>
                <a:cxn ang="0">
                  <a:pos x="0" y="891"/>
                </a:cxn>
                <a:cxn ang="0">
                  <a:pos x="10" y="547"/>
                </a:cxn>
                <a:cxn ang="0">
                  <a:pos x="26" y="297"/>
                </a:cxn>
                <a:cxn ang="0">
                  <a:pos x="46" y="105"/>
                </a:cxn>
                <a:cxn ang="0">
                  <a:pos x="69" y="16"/>
                </a:cxn>
                <a:cxn ang="0">
                  <a:pos x="104" y="1"/>
                </a:cxn>
                <a:cxn ang="0">
                  <a:pos x="309"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747" name="Freeform 90"/>
            <p:cNvSpPr/>
            <p:nvPr/>
          </p:nvSpPr>
          <p:spPr>
            <a:xfrm rot="10800000">
              <a:off x="2603" y="1604"/>
              <a:ext cx="1008" cy="65"/>
            </a:xfrm>
            <a:custGeom>
              <a:avLst/>
              <a:gdLst>
                <a:gd name="txL" fmla="*/ 0 w 1392"/>
                <a:gd name="txT" fmla="*/ 0 h 257"/>
                <a:gd name="txR" fmla="*/ 1392 w 1392"/>
                <a:gd name="txB" fmla="*/ 257 h 257"/>
              </a:gdLst>
              <a:ahLst/>
              <a:cxnLst>
                <a:cxn ang="0">
                  <a:pos x="0" y="1"/>
                </a:cxn>
                <a:cxn ang="0">
                  <a:pos x="13" y="1"/>
                </a:cxn>
                <a:cxn ang="0">
                  <a:pos x="27" y="0"/>
                </a:cxn>
                <a:cxn ang="0">
                  <a:pos x="79" y="0"/>
                </a:cxn>
                <a:cxn ang="0">
                  <a:pos x="383" y="0"/>
                </a:cxn>
              </a:cxnLst>
              <a:rect l="txL" t="txT" r="txR" b="tx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748" name="Rectangle 91"/>
            <p:cNvSpPr/>
            <p:nvPr/>
          </p:nvSpPr>
          <p:spPr>
            <a:xfrm rot="-54232">
              <a:off x="2592" y="2400"/>
              <a:ext cx="720" cy="250"/>
            </a:xfrm>
            <a:prstGeom prst="rect">
              <a:avLst/>
            </a:prstGeom>
            <a:noFill/>
            <a:ln w="9525">
              <a:noFill/>
            </a:ln>
          </p:spPr>
          <p:txBody>
            <a:bodyPr>
              <a:spAutoFit/>
            </a:bodyPr>
            <a:p>
              <a:r>
                <a:rPr lang="en-US" altLang="zh-CN" sz="2000" i="1" dirty="0">
                  <a:solidFill>
                    <a:srgbClr val="0033CC"/>
                  </a:solidFill>
                  <a:latin typeface="Arial" panose="020B0604020202020204" pitchFamily="34" charset="0"/>
                  <a:sym typeface="Symbol" panose="05050102010706020507" pitchFamily="18" charset="2"/>
                </a:rPr>
                <a:t>U</a:t>
              </a:r>
              <a:r>
                <a:rPr lang="en-US" altLang="zh-CN" sz="2000" baseline="-25000" dirty="0">
                  <a:solidFill>
                    <a:srgbClr val="0033CC"/>
                  </a:solidFill>
                  <a:latin typeface="Arial" panose="020B0604020202020204" pitchFamily="34" charset="0"/>
                  <a:sym typeface="Symbol" panose="05050102010706020507" pitchFamily="18" charset="2"/>
                </a:rPr>
                <a:t>GS</a:t>
              </a:r>
              <a:r>
                <a:rPr lang="en-US" altLang="zh-CN" sz="2000" dirty="0">
                  <a:solidFill>
                    <a:srgbClr val="0033CC"/>
                  </a:solidFill>
                  <a:latin typeface="Arial" panose="020B0604020202020204" pitchFamily="34" charset="0"/>
                  <a:sym typeface="Symbol" panose="05050102010706020507" pitchFamily="18" charset="2"/>
                </a:rPr>
                <a:t>= 0V</a:t>
              </a:r>
              <a:endParaRPr lang="en-US" altLang="zh-CN" sz="2000" dirty="0">
                <a:solidFill>
                  <a:srgbClr val="0033CC"/>
                </a:solidFill>
                <a:latin typeface="Arial" panose="020B0604020202020204" pitchFamily="34" charset="0"/>
                <a:sym typeface="Symbol" panose="05050102010706020507" pitchFamily="18" charset="2"/>
              </a:endParaRPr>
            </a:p>
          </p:txBody>
        </p:sp>
        <p:sp>
          <p:nvSpPr>
            <p:cNvPr id="111749" name="Freeform 92"/>
            <p:cNvSpPr/>
            <p:nvPr/>
          </p:nvSpPr>
          <p:spPr>
            <a:xfrm rot="10800000">
              <a:off x="2603" y="1828"/>
              <a:ext cx="960" cy="562"/>
            </a:xfrm>
            <a:custGeom>
              <a:avLst/>
              <a:gdLst>
                <a:gd name="txL" fmla="*/ 0 w 1400"/>
                <a:gd name="txT" fmla="*/ 0 h 482"/>
                <a:gd name="txR" fmla="*/ 1400 w 1400"/>
                <a:gd name="txB" fmla="*/ 482 h 482"/>
              </a:gdLst>
              <a:ahLst/>
              <a:cxnLst>
                <a:cxn ang="0">
                  <a:pos x="0" y="891"/>
                </a:cxn>
                <a:cxn ang="0">
                  <a:pos x="10" y="547"/>
                </a:cxn>
                <a:cxn ang="0">
                  <a:pos x="26" y="297"/>
                </a:cxn>
                <a:cxn ang="0">
                  <a:pos x="46" y="105"/>
                </a:cxn>
                <a:cxn ang="0">
                  <a:pos x="69" y="16"/>
                </a:cxn>
                <a:cxn ang="0">
                  <a:pos x="104" y="1"/>
                </a:cxn>
                <a:cxn ang="0">
                  <a:pos x="309"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750" name="Text Box 93"/>
            <p:cNvSpPr txBox="1"/>
            <p:nvPr/>
          </p:nvSpPr>
          <p:spPr>
            <a:xfrm rot="10800000">
              <a:off x="2400" y="2064"/>
              <a:ext cx="288" cy="288"/>
            </a:xfrm>
            <a:prstGeom prst="rect">
              <a:avLst/>
            </a:prstGeom>
            <a:noFill/>
            <a:ln w="9525">
              <a:noFill/>
            </a:ln>
          </p:spPr>
          <p:txBody>
            <a:bodyPr>
              <a:spAutoFit/>
            </a:bodyPr>
            <a:p>
              <a:pPr>
                <a:spcBef>
                  <a:spcPct val="50000"/>
                </a:spcBef>
              </a:pPr>
              <a:r>
                <a:rPr lang="en-US" altLang="zh-CN" dirty="0">
                  <a:solidFill>
                    <a:srgbClr val="FF3300"/>
                  </a:solidFill>
                  <a:latin typeface="Symbol" panose="05050102010706020507" pitchFamily="18" charset="2"/>
                </a:rPr>
                <a:t>+</a:t>
              </a:r>
              <a:endParaRPr lang="en-US" altLang="zh-CN" dirty="0">
                <a:solidFill>
                  <a:srgbClr val="FF3300"/>
                </a:solidFill>
                <a:latin typeface="Symbol" panose="05050102010706020507" pitchFamily="18" charset="2"/>
              </a:endParaRPr>
            </a:p>
          </p:txBody>
        </p:sp>
        <p:sp>
          <p:nvSpPr>
            <p:cNvPr id="111751" name="Text Box 94"/>
            <p:cNvSpPr txBox="1"/>
            <p:nvPr/>
          </p:nvSpPr>
          <p:spPr>
            <a:xfrm rot="-315439">
              <a:off x="3696" y="1584"/>
              <a:ext cx="338" cy="250"/>
            </a:xfrm>
            <a:prstGeom prst="rect">
              <a:avLst/>
            </a:prstGeom>
            <a:noFill/>
            <a:ln w="9525">
              <a:noFill/>
            </a:ln>
          </p:spPr>
          <p:txBody>
            <a:bodyPr wrap="none">
              <a:spAutoFit/>
            </a:bodyPr>
            <a:p>
              <a:r>
                <a:rPr lang="en-US" altLang="zh-CN" sz="2000" i="1" dirty="0">
                  <a:latin typeface="Arial" panose="020B0604020202020204" pitchFamily="34" charset="0"/>
                </a:rPr>
                <a:t>u</a:t>
              </a:r>
              <a:r>
                <a:rPr lang="en-US" altLang="zh-CN" sz="2000" baseline="-25000" dirty="0">
                  <a:latin typeface="Arial" panose="020B0604020202020204" pitchFamily="34" charset="0"/>
                </a:rPr>
                <a:t>DS</a:t>
              </a:r>
              <a:endParaRPr lang="en-US" altLang="zh-CN" sz="2000" dirty="0">
                <a:latin typeface="Arial" panose="020B0604020202020204" pitchFamily="34" charset="0"/>
              </a:endParaRPr>
            </a:p>
          </p:txBody>
        </p:sp>
        <p:sp>
          <p:nvSpPr>
            <p:cNvPr id="111752" name="Text Box 95"/>
            <p:cNvSpPr txBox="1"/>
            <p:nvPr/>
          </p:nvSpPr>
          <p:spPr>
            <a:xfrm rot="10800000">
              <a:off x="2352" y="1824"/>
              <a:ext cx="288" cy="288"/>
            </a:xfrm>
            <a:prstGeom prst="rect">
              <a:avLst/>
            </a:prstGeom>
            <a:noFill/>
            <a:ln w="9525">
              <a:noFill/>
            </a:ln>
          </p:spPr>
          <p:txBody>
            <a:bodyPr>
              <a:spAutoFit/>
            </a:bodyPr>
            <a:p>
              <a:pPr>
                <a:spcBef>
                  <a:spcPct val="50000"/>
                </a:spcBef>
              </a:pPr>
              <a:r>
                <a:rPr lang="en-US" altLang="zh-CN" dirty="0">
                  <a:solidFill>
                    <a:srgbClr val="FF3300"/>
                  </a:solidFill>
                  <a:latin typeface="Symbol" panose="05050102010706020507" pitchFamily="18" charset="2"/>
                </a:rPr>
                <a:t>+</a:t>
              </a:r>
              <a:endParaRPr lang="en-US" altLang="zh-CN" dirty="0">
                <a:solidFill>
                  <a:srgbClr val="FF3300"/>
                </a:solidFill>
                <a:latin typeface="Symbol" panose="05050102010706020507" pitchFamily="18" charset="2"/>
              </a:endParaRPr>
            </a:p>
          </p:txBody>
        </p:sp>
        <p:sp>
          <p:nvSpPr>
            <p:cNvPr id="111753" name="Text Box 96"/>
            <p:cNvSpPr txBox="1"/>
            <p:nvPr/>
          </p:nvSpPr>
          <p:spPr>
            <a:xfrm rot="10800000">
              <a:off x="2352" y="1584"/>
              <a:ext cx="288" cy="288"/>
            </a:xfrm>
            <a:prstGeom prst="rect">
              <a:avLst/>
            </a:prstGeom>
            <a:noFill/>
            <a:ln w="9525">
              <a:noFill/>
            </a:ln>
          </p:spPr>
          <p:txBody>
            <a:bodyPr>
              <a:spAutoFit/>
            </a:bodyPr>
            <a:p>
              <a:pPr>
                <a:spcBef>
                  <a:spcPct val="50000"/>
                </a:spcBef>
              </a:pPr>
              <a:r>
                <a:rPr lang="en-US" altLang="zh-CN" dirty="0">
                  <a:solidFill>
                    <a:srgbClr val="FF3300"/>
                  </a:solidFill>
                  <a:latin typeface="Symbol" panose="05050102010706020507" pitchFamily="18" charset="2"/>
                </a:rPr>
                <a:t>+</a:t>
              </a:r>
              <a:endParaRPr lang="en-US" altLang="zh-CN" dirty="0">
                <a:solidFill>
                  <a:srgbClr val="FF3300"/>
                </a:solidFill>
                <a:latin typeface="Symbol" panose="05050102010706020507" pitchFamily="18" charset="2"/>
              </a:endParaRPr>
            </a:p>
          </p:txBody>
        </p:sp>
        <p:sp>
          <p:nvSpPr>
            <p:cNvPr id="111754" name="Text Box 97"/>
            <p:cNvSpPr txBox="1"/>
            <p:nvPr/>
          </p:nvSpPr>
          <p:spPr>
            <a:xfrm rot="10800000">
              <a:off x="3360" y="1440"/>
              <a:ext cx="288" cy="288"/>
            </a:xfrm>
            <a:prstGeom prst="rect">
              <a:avLst/>
            </a:prstGeom>
            <a:noFill/>
            <a:ln w="9525">
              <a:noFill/>
            </a:ln>
          </p:spPr>
          <p:txBody>
            <a:bodyPr>
              <a:spAutoFit/>
            </a:bodyPr>
            <a:p>
              <a:pPr>
                <a:spcBef>
                  <a:spcPct val="50000"/>
                </a:spcBef>
              </a:pPr>
              <a:r>
                <a:rPr lang="en-US" altLang="zh-CN" i="1" dirty="0">
                  <a:solidFill>
                    <a:schemeClr val="tx2"/>
                  </a:solidFill>
                  <a:latin typeface="Symbol" panose="05050102010706020507" pitchFamily="18" charset="2"/>
                </a:rPr>
                <a:t>o</a:t>
              </a:r>
              <a:endParaRPr lang="en-US" altLang="zh-CN" i="1" dirty="0">
                <a:solidFill>
                  <a:schemeClr val="tx2"/>
                </a:solidFill>
                <a:latin typeface="Symbol" panose="05050102010706020507" pitchFamily="18" charset="2"/>
              </a:endParaRPr>
            </a:p>
          </p:txBody>
        </p:sp>
      </p:grpSp>
      <p:grpSp>
        <p:nvGrpSpPr>
          <p:cNvPr id="9" name="Group 98"/>
          <p:cNvGrpSpPr/>
          <p:nvPr/>
        </p:nvGrpSpPr>
        <p:grpSpPr>
          <a:xfrm>
            <a:off x="2193925" y="4876800"/>
            <a:ext cx="1539875" cy="1905000"/>
            <a:chOff x="480" y="480"/>
            <a:chExt cx="970" cy="1200"/>
          </a:xfrm>
        </p:grpSpPr>
        <p:grpSp>
          <p:nvGrpSpPr>
            <p:cNvPr id="111718" name="Group 99"/>
            <p:cNvGrpSpPr/>
            <p:nvPr/>
          </p:nvGrpSpPr>
          <p:grpSpPr>
            <a:xfrm>
              <a:off x="480" y="480"/>
              <a:ext cx="895" cy="1200"/>
              <a:chOff x="4320" y="2784"/>
              <a:chExt cx="895" cy="1200"/>
            </a:xfrm>
          </p:grpSpPr>
          <p:sp>
            <p:nvSpPr>
              <p:cNvPr id="111721" name="Line 100"/>
              <p:cNvSpPr/>
              <p:nvPr/>
            </p:nvSpPr>
            <p:spPr>
              <a:xfrm>
                <a:off x="4608" y="3168"/>
                <a:ext cx="0" cy="288"/>
              </a:xfrm>
              <a:prstGeom prst="line">
                <a:avLst/>
              </a:prstGeom>
              <a:ln w="38100" cap="flat" cmpd="sng">
                <a:solidFill>
                  <a:schemeClr val="tx1"/>
                </a:solidFill>
                <a:prstDash val="solid"/>
                <a:headEnd type="none" w="med" len="med"/>
                <a:tailEnd type="none" w="med" len="med"/>
              </a:ln>
            </p:spPr>
          </p:sp>
          <p:sp>
            <p:nvSpPr>
              <p:cNvPr id="111722" name="Line 101"/>
              <p:cNvSpPr/>
              <p:nvPr/>
            </p:nvSpPr>
            <p:spPr>
              <a:xfrm>
                <a:off x="4704" y="3120"/>
                <a:ext cx="0" cy="96"/>
              </a:xfrm>
              <a:prstGeom prst="line">
                <a:avLst/>
              </a:prstGeom>
              <a:ln w="38100" cap="flat" cmpd="sng">
                <a:solidFill>
                  <a:schemeClr val="tx1"/>
                </a:solidFill>
                <a:prstDash val="solid"/>
                <a:headEnd type="none" w="med" len="med"/>
                <a:tailEnd type="none" w="med" len="med"/>
              </a:ln>
            </p:spPr>
          </p:sp>
          <p:sp>
            <p:nvSpPr>
              <p:cNvPr id="111723" name="Line 102"/>
              <p:cNvSpPr/>
              <p:nvPr/>
            </p:nvSpPr>
            <p:spPr>
              <a:xfrm>
                <a:off x="4704" y="3264"/>
                <a:ext cx="0" cy="96"/>
              </a:xfrm>
              <a:prstGeom prst="line">
                <a:avLst/>
              </a:prstGeom>
              <a:ln w="38100" cap="flat" cmpd="sng">
                <a:solidFill>
                  <a:schemeClr val="tx1"/>
                </a:solidFill>
                <a:prstDash val="solid"/>
                <a:headEnd type="none" w="med" len="med"/>
                <a:tailEnd type="none" w="med" len="med"/>
              </a:ln>
            </p:spPr>
          </p:sp>
          <p:sp>
            <p:nvSpPr>
              <p:cNvPr id="111724" name="Line 103"/>
              <p:cNvSpPr/>
              <p:nvPr/>
            </p:nvSpPr>
            <p:spPr>
              <a:xfrm>
                <a:off x="4704" y="3408"/>
                <a:ext cx="0" cy="96"/>
              </a:xfrm>
              <a:prstGeom prst="line">
                <a:avLst/>
              </a:prstGeom>
              <a:ln w="38100" cap="flat" cmpd="sng">
                <a:solidFill>
                  <a:schemeClr val="tx1"/>
                </a:solidFill>
                <a:prstDash val="solid"/>
                <a:headEnd type="none" w="med" len="med"/>
                <a:tailEnd type="none" w="med" len="med"/>
              </a:ln>
            </p:spPr>
          </p:sp>
          <p:sp>
            <p:nvSpPr>
              <p:cNvPr id="111725" name="Line 104"/>
              <p:cNvSpPr/>
              <p:nvPr/>
            </p:nvSpPr>
            <p:spPr>
              <a:xfrm>
                <a:off x="4704" y="3168"/>
                <a:ext cx="96" cy="0"/>
              </a:xfrm>
              <a:prstGeom prst="line">
                <a:avLst/>
              </a:prstGeom>
              <a:ln w="28575" cap="flat" cmpd="sng">
                <a:solidFill>
                  <a:schemeClr val="tx1"/>
                </a:solidFill>
                <a:prstDash val="solid"/>
                <a:headEnd type="none" w="med" len="med"/>
                <a:tailEnd type="none" w="med" len="med"/>
              </a:ln>
            </p:spPr>
          </p:sp>
          <p:sp>
            <p:nvSpPr>
              <p:cNvPr id="111726" name="Line 105"/>
              <p:cNvSpPr/>
              <p:nvPr/>
            </p:nvSpPr>
            <p:spPr>
              <a:xfrm>
                <a:off x="4704" y="3312"/>
                <a:ext cx="384" cy="0"/>
              </a:xfrm>
              <a:prstGeom prst="line">
                <a:avLst/>
              </a:prstGeom>
              <a:ln w="28575" cap="flat" cmpd="sng">
                <a:solidFill>
                  <a:schemeClr val="tx1"/>
                </a:solidFill>
                <a:prstDash val="solid"/>
                <a:headEnd type="stealth" w="med" len="med"/>
                <a:tailEnd type="none" w="med" len="med"/>
              </a:ln>
            </p:spPr>
          </p:sp>
          <p:sp>
            <p:nvSpPr>
              <p:cNvPr id="111727" name="Line 106"/>
              <p:cNvSpPr/>
              <p:nvPr/>
            </p:nvSpPr>
            <p:spPr>
              <a:xfrm>
                <a:off x="4704" y="3456"/>
                <a:ext cx="96" cy="0"/>
              </a:xfrm>
              <a:prstGeom prst="line">
                <a:avLst/>
              </a:prstGeom>
              <a:ln w="28575" cap="flat" cmpd="sng">
                <a:solidFill>
                  <a:schemeClr val="tx1"/>
                </a:solidFill>
                <a:prstDash val="solid"/>
                <a:headEnd type="none" w="med" len="med"/>
                <a:tailEnd type="none" w="med" len="med"/>
              </a:ln>
            </p:spPr>
          </p:sp>
          <p:sp>
            <p:nvSpPr>
              <p:cNvPr id="111728" name="Line 107"/>
              <p:cNvSpPr/>
              <p:nvPr/>
            </p:nvSpPr>
            <p:spPr>
              <a:xfrm flipV="1">
                <a:off x="4800" y="2928"/>
                <a:ext cx="0" cy="240"/>
              </a:xfrm>
              <a:prstGeom prst="line">
                <a:avLst/>
              </a:prstGeom>
              <a:ln w="28575" cap="flat" cmpd="sng">
                <a:solidFill>
                  <a:schemeClr val="tx1"/>
                </a:solidFill>
                <a:prstDash val="solid"/>
                <a:headEnd type="none" w="med" len="med"/>
                <a:tailEnd type="none" w="med" len="med"/>
              </a:ln>
            </p:spPr>
          </p:sp>
          <p:sp>
            <p:nvSpPr>
              <p:cNvPr id="111729" name="Line 108"/>
              <p:cNvSpPr/>
              <p:nvPr/>
            </p:nvSpPr>
            <p:spPr>
              <a:xfrm>
                <a:off x="4416" y="3456"/>
                <a:ext cx="192" cy="0"/>
              </a:xfrm>
              <a:prstGeom prst="line">
                <a:avLst/>
              </a:prstGeom>
              <a:ln w="28575" cap="flat" cmpd="sng">
                <a:solidFill>
                  <a:schemeClr val="tx1"/>
                </a:solidFill>
                <a:prstDash val="solid"/>
                <a:headEnd type="none" w="med" len="med"/>
                <a:tailEnd type="none" w="med" len="med"/>
              </a:ln>
            </p:spPr>
          </p:sp>
          <p:sp>
            <p:nvSpPr>
              <p:cNvPr id="111730" name="Oval 109"/>
              <p:cNvSpPr/>
              <p:nvPr/>
            </p:nvSpPr>
            <p:spPr>
              <a:xfrm>
                <a:off x="4368" y="3418"/>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1731" name="Line 110"/>
              <p:cNvSpPr/>
              <p:nvPr/>
            </p:nvSpPr>
            <p:spPr>
              <a:xfrm flipV="1">
                <a:off x="4800" y="3456"/>
                <a:ext cx="0" cy="288"/>
              </a:xfrm>
              <a:prstGeom prst="line">
                <a:avLst/>
              </a:prstGeom>
              <a:ln w="28575" cap="flat" cmpd="sng">
                <a:solidFill>
                  <a:schemeClr val="tx1"/>
                </a:solidFill>
                <a:prstDash val="solid"/>
                <a:headEnd type="none" w="med" len="med"/>
                <a:tailEnd type="none" w="med" len="med"/>
              </a:ln>
            </p:spPr>
          </p:sp>
          <p:sp>
            <p:nvSpPr>
              <p:cNvPr id="111732" name="Oval 111"/>
              <p:cNvSpPr/>
              <p:nvPr/>
            </p:nvSpPr>
            <p:spPr>
              <a:xfrm>
                <a:off x="5088" y="3285"/>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1733" name="Oval 112"/>
              <p:cNvSpPr/>
              <p:nvPr/>
            </p:nvSpPr>
            <p:spPr>
              <a:xfrm>
                <a:off x="4777" y="3744"/>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1734" name="Oval 113"/>
              <p:cNvSpPr/>
              <p:nvPr/>
            </p:nvSpPr>
            <p:spPr>
              <a:xfrm>
                <a:off x="4777" y="2880"/>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1735" name="Rectangle 114"/>
              <p:cNvSpPr/>
              <p:nvPr/>
            </p:nvSpPr>
            <p:spPr>
              <a:xfrm>
                <a:off x="4800" y="3696"/>
                <a:ext cx="223" cy="288"/>
              </a:xfrm>
              <a:prstGeom prst="rect">
                <a:avLst/>
              </a:prstGeom>
              <a:noFill/>
              <a:ln w="9525">
                <a:noFill/>
              </a:ln>
            </p:spPr>
            <p:txBody>
              <a:bodyPr wrap="none">
                <a:spAutoFit/>
              </a:bodyPr>
              <a:p>
                <a:r>
                  <a:rPr lang="en-US" altLang="zh-CN" dirty="0">
                    <a:solidFill>
                      <a:srgbClr val="FF3300"/>
                    </a:solidFill>
                    <a:latin typeface="Arial" panose="020B0604020202020204" pitchFamily="34" charset="0"/>
                  </a:rPr>
                  <a:t>S</a:t>
                </a:r>
                <a:endParaRPr lang="en-US" altLang="zh-CN" dirty="0">
                  <a:solidFill>
                    <a:srgbClr val="FF3300"/>
                  </a:solidFill>
                  <a:latin typeface="Arial" panose="020B0604020202020204" pitchFamily="34" charset="0"/>
                </a:endParaRPr>
              </a:p>
            </p:txBody>
          </p:sp>
          <p:sp>
            <p:nvSpPr>
              <p:cNvPr id="111736" name="Rectangle 115"/>
              <p:cNvSpPr/>
              <p:nvPr/>
            </p:nvSpPr>
            <p:spPr>
              <a:xfrm>
                <a:off x="4320" y="3487"/>
                <a:ext cx="240" cy="250"/>
              </a:xfrm>
              <a:prstGeom prst="rect">
                <a:avLst/>
              </a:prstGeom>
              <a:noFill/>
              <a:ln w="9525">
                <a:noFill/>
              </a:ln>
            </p:spPr>
            <p:txBody>
              <a:bodyPr wrap="none">
                <a:spAutoFit/>
              </a:bodyPr>
              <a:p>
                <a:r>
                  <a:rPr lang="en-US" altLang="zh-CN" sz="2000" dirty="0">
                    <a:solidFill>
                      <a:srgbClr val="FF3300"/>
                    </a:solidFill>
                    <a:latin typeface="Arial" panose="020B0604020202020204" pitchFamily="34" charset="0"/>
                  </a:rPr>
                  <a:t>G</a:t>
                </a:r>
                <a:endParaRPr lang="en-US" altLang="zh-CN" sz="2000" dirty="0">
                  <a:solidFill>
                    <a:srgbClr val="FF3300"/>
                  </a:solidFill>
                  <a:latin typeface="Arial" panose="020B0604020202020204" pitchFamily="34" charset="0"/>
                </a:endParaRPr>
              </a:p>
            </p:txBody>
          </p:sp>
          <p:sp>
            <p:nvSpPr>
              <p:cNvPr id="111737" name="Rectangle 116"/>
              <p:cNvSpPr/>
              <p:nvPr/>
            </p:nvSpPr>
            <p:spPr>
              <a:xfrm>
                <a:off x="4800" y="2784"/>
                <a:ext cx="255" cy="250"/>
              </a:xfrm>
              <a:prstGeom prst="rect">
                <a:avLst/>
              </a:prstGeom>
              <a:noFill/>
              <a:ln w="9525">
                <a:noFill/>
              </a:ln>
            </p:spPr>
            <p:txBody>
              <a:bodyPr>
                <a:spAutoFit/>
              </a:bodyPr>
              <a:p>
                <a:r>
                  <a:rPr lang="en-US" altLang="zh-CN" sz="2000" dirty="0">
                    <a:solidFill>
                      <a:srgbClr val="FF3300"/>
                    </a:solidFill>
                    <a:latin typeface="Arial" panose="020B0604020202020204" pitchFamily="34" charset="0"/>
                  </a:rPr>
                  <a:t>D</a:t>
                </a:r>
                <a:endParaRPr lang="en-US" altLang="zh-CN" sz="2000" dirty="0">
                  <a:solidFill>
                    <a:srgbClr val="FF3300"/>
                  </a:solidFill>
                  <a:latin typeface="Arial" panose="020B0604020202020204" pitchFamily="34" charset="0"/>
                </a:endParaRPr>
              </a:p>
            </p:txBody>
          </p:sp>
          <p:sp>
            <p:nvSpPr>
              <p:cNvPr id="111738" name="Rectangle 117"/>
              <p:cNvSpPr/>
              <p:nvPr/>
            </p:nvSpPr>
            <p:spPr>
              <a:xfrm>
                <a:off x="4992" y="3343"/>
                <a:ext cx="223" cy="250"/>
              </a:xfrm>
              <a:prstGeom prst="rect">
                <a:avLst/>
              </a:prstGeom>
              <a:noFill/>
              <a:ln w="9525">
                <a:noFill/>
              </a:ln>
            </p:spPr>
            <p:txBody>
              <a:bodyPr wrap="none">
                <a:spAutoFit/>
              </a:bodyPr>
              <a:p>
                <a:r>
                  <a:rPr lang="en-US" altLang="zh-CN" sz="2000" dirty="0">
                    <a:solidFill>
                      <a:srgbClr val="0033CC"/>
                    </a:solidFill>
                    <a:latin typeface="Arial" panose="020B0604020202020204" pitchFamily="34" charset="0"/>
                  </a:rPr>
                  <a:t>B</a:t>
                </a:r>
                <a:endParaRPr lang="en-US" altLang="zh-CN" sz="2000" dirty="0">
                  <a:solidFill>
                    <a:srgbClr val="0033CC"/>
                  </a:solidFill>
                  <a:latin typeface="Arial" panose="020B0604020202020204" pitchFamily="34" charset="0"/>
                </a:endParaRPr>
              </a:p>
            </p:txBody>
          </p:sp>
        </p:grpSp>
        <p:sp>
          <p:nvSpPr>
            <p:cNvPr id="111719" name="Line 118"/>
            <p:cNvSpPr/>
            <p:nvPr/>
          </p:nvSpPr>
          <p:spPr>
            <a:xfrm>
              <a:off x="1104" y="720"/>
              <a:ext cx="0" cy="240"/>
            </a:xfrm>
            <a:prstGeom prst="line">
              <a:avLst/>
            </a:prstGeom>
            <a:ln w="28575" cap="flat" cmpd="sng">
              <a:solidFill>
                <a:srgbClr val="FF0066"/>
              </a:solidFill>
              <a:prstDash val="solid"/>
              <a:headEnd type="none" w="med" len="med"/>
              <a:tailEnd type="stealth" w="med" len="med"/>
            </a:ln>
          </p:spPr>
        </p:sp>
        <p:sp>
          <p:nvSpPr>
            <p:cNvPr id="111720" name="Text Box 119"/>
            <p:cNvSpPr txBox="1"/>
            <p:nvPr/>
          </p:nvSpPr>
          <p:spPr>
            <a:xfrm>
              <a:off x="1104" y="672"/>
              <a:ext cx="346" cy="183"/>
            </a:xfrm>
            <a:prstGeom prst="rect">
              <a:avLst/>
            </a:prstGeom>
            <a:noFill/>
            <a:ln w="9525">
              <a:noFill/>
            </a:ln>
          </p:spPr>
          <p:txBody>
            <a:bodyPr>
              <a:spAutoFit/>
            </a:bodyPr>
            <a:p>
              <a:endParaRPr lang="zh-CN" altLang="zh-CN" sz="2000" baseline="-25000" dirty="0">
                <a:solidFill>
                  <a:srgbClr val="0033CC"/>
                </a:solidFill>
                <a:latin typeface="Arial" panose="020B0604020202020204" pitchFamily="34" charset="0"/>
              </a:endParaRPr>
            </a:p>
          </p:txBody>
        </p:sp>
      </p:grpSp>
      <p:grpSp>
        <p:nvGrpSpPr>
          <p:cNvPr id="11" name="Group 120"/>
          <p:cNvGrpSpPr/>
          <p:nvPr/>
        </p:nvGrpSpPr>
        <p:grpSpPr>
          <a:xfrm>
            <a:off x="4267200" y="5002213"/>
            <a:ext cx="1698625" cy="1533525"/>
            <a:chOff x="2448" y="3295"/>
            <a:chExt cx="1070" cy="966"/>
          </a:xfrm>
        </p:grpSpPr>
        <p:sp>
          <p:nvSpPr>
            <p:cNvPr id="111710" name="Line 121"/>
            <p:cNvSpPr/>
            <p:nvPr/>
          </p:nvSpPr>
          <p:spPr>
            <a:xfrm>
              <a:off x="2714" y="4016"/>
              <a:ext cx="585" cy="0"/>
            </a:xfrm>
            <a:prstGeom prst="line">
              <a:avLst/>
            </a:prstGeom>
            <a:ln w="9525" cap="flat" cmpd="sng">
              <a:solidFill>
                <a:schemeClr val="tx1"/>
              </a:solidFill>
              <a:prstDash val="solid"/>
              <a:headEnd type="none" w="med" len="med"/>
              <a:tailEnd type="stealth" w="med" len="lg"/>
            </a:ln>
          </p:spPr>
        </p:sp>
        <p:grpSp>
          <p:nvGrpSpPr>
            <p:cNvPr id="111711" name="Group 122"/>
            <p:cNvGrpSpPr/>
            <p:nvPr/>
          </p:nvGrpSpPr>
          <p:grpSpPr>
            <a:xfrm>
              <a:off x="2448" y="3295"/>
              <a:ext cx="1070" cy="966"/>
              <a:chOff x="2448" y="3295"/>
              <a:chExt cx="1070" cy="966"/>
            </a:xfrm>
          </p:grpSpPr>
          <p:sp>
            <p:nvSpPr>
              <p:cNvPr id="111712" name="Line 123"/>
              <p:cNvSpPr/>
              <p:nvPr/>
            </p:nvSpPr>
            <p:spPr>
              <a:xfrm flipV="1">
                <a:off x="2714" y="3398"/>
                <a:ext cx="0" cy="618"/>
              </a:xfrm>
              <a:prstGeom prst="line">
                <a:avLst/>
              </a:prstGeom>
              <a:ln w="9525" cap="flat" cmpd="sng">
                <a:solidFill>
                  <a:schemeClr val="tx1"/>
                </a:solidFill>
                <a:prstDash val="solid"/>
                <a:headEnd type="none" w="med" len="med"/>
                <a:tailEnd type="stealth" w="med" len="lg"/>
              </a:ln>
            </p:spPr>
          </p:sp>
          <p:sp>
            <p:nvSpPr>
              <p:cNvPr id="111713" name="Freeform 124"/>
              <p:cNvSpPr/>
              <p:nvPr/>
            </p:nvSpPr>
            <p:spPr>
              <a:xfrm>
                <a:off x="2948" y="3507"/>
                <a:ext cx="273" cy="509"/>
              </a:xfrm>
              <a:custGeom>
                <a:avLst/>
                <a:gdLst>
                  <a:gd name="txL" fmla="*/ 0 w 588"/>
                  <a:gd name="txT" fmla="*/ 0 h 1122"/>
                  <a:gd name="txR" fmla="*/ 588 w 588"/>
                  <a:gd name="txB" fmla="*/ 1122 h 1122"/>
                </a:gdLst>
                <a:ahLst/>
                <a:cxnLst>
                  <a:cxn ang="0">
                    <a:pos x="0" y="48"/>
                  </a:cxn>
                  <a:cxn ang="0">
                    <a:pos x="8" y="43"/>
                  </a:cxn>
                  <a:cxn ang="0">
                    <a:pos x="14" y="37"/>
                  </a:cxn>
                  <a:cxn ang="0">
                    <a:pos x="18" y="29"/>
                  </a:cxn>
                  <a:cxn ang="0">
                    <a:pos x="24" y="17"/>
                  </a:cxn>
                  <a:cxn ang="0">
                    <a:pos x="27" y="0"/>
                  </a:cxn>
                </a:cxnLst>
                <a:rect l="txL" t="txT" r="txR" b="tx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11714" name="Text Box 125"/>
              <p:cNvSpPr txBox="1"/>
              <p:nvPr/>
            </p:nvSpPr>
            <p:spPr>
              <a:xfrm>
                <a:off x="3174" y="4011"/>
                <a:ext cx="344" cy="250"/>
              </a:xfrm>
              <a:prstGeom prst="rect">
                <a:avLst/>
              </a:prstGeom>
              <a:noFill/>
              <a:ln w="9525">
                <a:noFill/>
              </a:ln>
            </p:spPr>
            <p:txBody>
              <a:bodyPr wrap="none">
                <a:spAutoFit/>
              </a:bodyPr>
              <a:p>
                <a:r>
                  <a:rPr lang="en-US" altLang="zh-CN" sz="2000" i="1" dirty="0">
                    <a:latin typeface="Arial" panose="020B0604020202020204" pitchFamily="34" charset="0"/>
                  </a:rPr>
                  <a:t>u</a:t>
                </a:r>
                <a:r>
                  <a:rPr lang="en-US" altLang="zh-CN" sz="2000" baseline="-25000" dirty="0">
                    <a:latin typeface="Arial" panose="020B0604020202020204" pitchFamily="34" charset="0"/>
                  </a:rPr>
                  <a:t>GS</a:t>
                </a:r>
                <a:endParaRPr lang="en-US" altLang="zh-CN" sz="2000" dirty="0">
                  <a:latin typeface="Arial" panose="020B0604020202020204" pitchFamily="34" charset="0"/>
                </a:endParaRPr>
              </a:p>
            </p:txBody>
          </p:sp>
          <p:sp>
            <p:nvSpPr>
              <p:cNvPr id="111715" name="Text Box 126"/>
              <p:cNvSpPr txBox="1"/>
              <p:nvPr/>
            </p:nvSpPr>
            <p:spPr>
              <a:xfrm>
                <a:off x="2448" y="3295"/>
                <a:ext cx="235" cy="250"/>
              </a:xfrm>
              <a:prstGeom prst="rect">
                <a:avLst/>
              </a:prstGeom>
              <a:noFill/>
              <a:ln w="9525">
                <a:noFill/>
              </a:ln>
            </p:spPr>
            <p:txBody>
              <a:bodyPr wrap="none">
                <a:spAutoFit/>
              </a:bodyPr>
              <a:p>
                <a:r>
                  <a:rPr lang="en-US" altLang="zh-CN" sz="2000" i="1" dirty="0">
                    <a:latin typeface="Arial" panose="020B0604020202020204" pitchFamily="34" charset="0"/>
                  </a:rPr>
                  <a:t>i</a:t>
                </a:r>
                <a:r>
                  <a:rPr lang="en-US" altLang="zh-CN" sz="2000" baseline="-25000" dirty="0">
                    <a:latin typeface="Arial" panose="020B0604020202020204" pitchFamily="34" charset="0"/>
                  </a:rPr>
                  <a:t>D</a:t>
                </a:r>
                <a:endParaRPr lang="en-US" altLang="zh-CN" sz="2000" dirty="0">
                  <a:latin typeface="Arial" panose="020B0604020202020204" pitchFamily="34" charset="0"/>
                </a:endParaRPr>
              </a:p>
            </p:txBody>
          </p:sp>
          <p:sp>
            <p:nvSpPr>
              <p:cNvPr id="111716" name="Rectangle 127"/>
              <p:cNvSpPr/>
              <p:nvPr/>
            </p:nvSpPr>
            <p:spPr>
              <a:xfrm>
                <a:off x="2636" y="3980"/>
                <a:ext cx="390" cy="250"/>
              </a:xfrm>
              <a:prstGeom prst="rect">
                <a:avLst/>
              </a:prstGeom>
              <a:noFill/>
              <a:ln w="9525">
                <a:noFill/>
              </a:ln>
            </p:spPr>
            <p:txBody>
              <a:bodyPr>
                <a:spAutoFit/>
              </a:bodyPr>
              <a:p>
                <a:r>
                  <a:rPr lang="en-US" altLang="zh-CN" sz="2000" i="1" dirty="0">
                    <a:solidFill>
                      <a:schemeClr val="tx2"/>
                    </a:solidFill>
                    <a:latin typeface="Arial" panose="020B0604020202020204" pitchFamily="34" charset="0"/>
                    <a:cs typeface="Times New Roman" panose="02020603050405020304" pitchFamily="18" charset="0"/>
                    <a:sym typeface="Symbol" panose="05050102010706020507" pitchFamily="18" charset="2"/>
                  </a:rPr>
                  <a:t>O</a:t>
                </a:r>
                <a:endParaRPr lang="en-US" altLang="zh-CN" sz="2000" i="1" dirty="0">
                  <a:solidFill>
                    <a:schemeClr val="tx2"/>
                  </a:solidFill>
                  <a:latin typeface="Arial" panose="020B0604020202020204" pitchFamily="34" charset="0"/>
                  <a:sym typeface="Symbol" panose="05050102010706020507" pitchFamily="18" charset="2"/>
                </a:endParaRPr>
              </a:p>
            </p:txBody>
          </p:sp>
          <p:sp>
            <p:nvSpPr>
              <p:cNvPr id="111717" name="Rectangle 128"/>
              <p:cNvSpPr/>
              <p:nvPr/>
            </p:nvSpPr>
            <p:spPr>
              <a:xfrm>
                <a:off x="2859" y="4008"/>
                <a:ext cx="300" cy="250"/>
              </a:xfrm>
              <a:prstGeom prst="rect">
                <a:avLst/>
              </a:prstGeom>
              <a:noFill/>
              <a:ln w="9525">
                <a:noFill/>
              </a:ln>
            </p:spPr>
            <p:txBody>
              <a:bodyPr wrap="none">
                <a:spAutoFit/>
              </a:bodyPr>
              <a:p>
                <a:r>
                  <a:rPr lang="en-US" altLang="zh-CN" sz="2000" i="1" dirty="0">
                    <a:solidFill>
                      <a:srgbClr val="0033CC"/>
                    </a:solidFill>
                    <a:latin typeface="Arial" panose="020B0604020202020204" pitchFamily="34" charset="0"/>
                    <a:sym typeface="Symbol" panose="05050102010706020507" pitchFamily="18" charset="2"/>
                  </a:rPr>
                  <a:t>U</a:t>
                </a:r>
                <a:r>
                  <a:rPr lang="en-US" altLang="zh-CN" sz="2000" baseline="-25000" dirty="0">
                    <a:solidFill>
                      <a:srgbClr val="0033CC"/>
                    </a:solidFill>
                    <a:latin typeface="Arial" panose="020B0604020202020204" pitchFamily="34" charset="0"/>
                    <a:sym typeface="Symbol" panose="05050102010706020507" pitchFamily="18" charset="2"/>
                  </a:rPr>
                  <a:t>T</a:t>
                </a:r>
                <a:endParaRPr lang="en-US" altLang="zh-CN" sz="2000" baseline="-25000" dirty="0">
                  <a:solidFill>
                    <a:srgbClr val="0033CC"/>
                  </a:solidFill>
                  <a:latin typeface="Arial" panose="020B0604020202020204" pitchFamily="34" charset="0"/>
                  <a:sym typeface="Symbol" panose="05050102010706020507" pitchFamily="18" charset="2"/>
                </a:endParaRPr>
              </a:p>
            </p:txBody>
          </p:sp>
        </p:grpSp>
      </p:grpSp>
      <p:sp>
        <p:nvSpPr>
          <p:cNvPr id="228481" name="Text Box 129"/>
          <p:cNvSpPr txBox="1"/>
          <p:nvPr/>
        </p:nvSpPr>
        <p:spPr>
          <a:xfrm>
            <a:off x="1752600" y="609600"/>
            <a:ext cx="5943600" cy="457200"/>
          </a:xfrm>
          <a:prstGeom prst="rect">
            <a:avLst/>
          </a:prstGeom>
          <a:noFill/>
          <a:ln w="9525">
            <a:noFill/>
          </a:ln>
        </p:spPr>
        <p:txBody>
          <a:bodyPr>
            <a:spAutoFit/>
          </a:bodyPr>
          <a:p>
            <a:pPr algn="ctr">
              <a:spcBef>
                <a:spcPct val="50000"/>
              </a:spcBef>
            </a:pPr>
            <a:r>
              <a:rPr lang="zh-CN" altLang="en-US" dirty="0">
                <a:solidFill>
                  <a:srgbClr val="FF00FF"/>
                </a:solidFill>
                <a:latin typeface="Arial" panose="020B0604020202020204" pitchFamily="34" charset="0"/>
                <a:ea typeface="黑体" panose="02010609060101010101" pitchFamily="49" charset="-122"/>
              </a:rPr>
              <a:t>　各类场效应管的符号和特性曲线</a:t>
            </a:r>
            <a:endParaRPr lang="zh-CN" altLang="en-US" dirty="0">
              <a:solidFill>
                <a:srgbClr val="FF00FF"/>
              </a:solidFill>
              <a:latin typeface="Arial" panose="020B0604020202020204" pitchFamily="34" charset="0"/>
              <a:ea typeface="黑体" panose="02010609060101010101" pitchFamily="49" charset="-122"/>
            </a:endParaRPr>
          </a:p>
        </p:txBody>
      </p:sp>
      <p:grpSp>
        <p:nvGrpSpPr>
          <p:cNvPr id="13" name="Group 130"/>
          <p:cNvGrpSpPr/>
          <p:nvPr/>
        </p:nvGrpSpPr>
        <p:grpSpPr>
          <a:xfrm>
            <a:off x="6218238" y="4800600"/>
            <a:ext cx="2735262" cy="1893888"/>
            <a:chOff x="3917" y="3024"/>
            <a:chExt cx="1723" cy="1193"/>
          </a:xfrm>
        </p:grpSpPr>
        <p:grpSp>
          <p:nvGrpSpPr>
            <p:cNvPr id="111692" name="Group 131"/>
            <p:cNvGrpSpPr/>
            <p:nvPr/>
          </p:nvGrpSpPr>
          <p:grpSpPr>
            <a:xfrm>
              <a:off x="3917" y="3024"/>
              <a:ext cx="1723" cy="1193"/>
              <a:chOff x="2357" y="2304"/>
              <a:chExt cx="1723" cy="1193"/>
            </a:xfrm>
          </p:grpSpPr>
          <p:sp>
            <p:nvSpPr>
              <p:cNvPr id="111694" name="Line 132"/>
              <p:cNvSpPr/>
              <p:nvPr/>
            </p:nvSpPr>
            <p:spPr>
              <a:xfrm>
                <a:off x="2640" y="3204"/>
                <a:ext cx="1259" cy="0"/>
              </a:xfrm>
              <a:prstGeom prst="line">
                <a:avLst/>
              </a:prstGeom>
              <a:ln w="19050" cap="flat" cmpd="sng">
                <a:solidFill>
                  <a:schemeClr val="tx1"/>
                </a:solidFill>
                <a:prstDash val="solid"/>
                <a:headEnd type="none" w="med" len="med"/>
                <a:tailEnd type="stealth" w="med" len="lg"/>
              </a:ln>
            </p:spPr>
          </p:sp>
          <p:sp>
            <p:nvSpPr>
              <p:cNvPr id="111695" name="Line 133"/>
              <p:cNvSpPr/>
              <p:nvPr/>
            </p:nvSpPr>
            <p:spPr>
              <a:xfrm flipV="1">
                <a:off x="2640" y="2448"/>
                <a:ext cx="0" cy="756"/>
              </a:xfrm>
              <a:prstGeom prst="line">
                <a:avLst/>
              </a:prstGeom>
              <a:ln w="19050" cap="flat" cmpd="sng">
                <a:solidFill>
                  <a:schemeClr val="tx1"/>
                </a:solidFill>
                <a:prstDash val="solid"/>
                <a:headEnd type="none" w="med" len="med"/>
                <a:tailEnd type="stealth" w="med" len="lg"/>
              </a:ln>
            </p:spPr>
          </p:sp>
          <p:sp>
            <p:nvSpPr>
              <p:cNvPr id="111696" name="Line 134"/>
              <p:cNvSpPr/>
              <p:nvPr/>
            </p:nvSpPr>
            <p:spPr>
              <a:xfrm>
                <a:off x="2640" y="3012"/>
                <a:ext cx="41" cy="0"/>
              </a:xfrm>
              <a:prstGeom prst="line">
                <a:avLst/>
              </a:prstGeom>
              <a:ln w="28575" cap="flat" cmpd="sng">
                <a:solidFill>
                  <a:schemeClr val="tx1"/>
                </a:solidFill>
                <a:prstDash val="solid"/>
                <a:headEnd type="none" w="med" len="med"/>
                <a:tailEnd type="none" w="med" len="med"/>
              </a:ln>
            </p:spPr>
          </p:sp>
          <p:sp>
            <p:nvSpPr>
              <p:cNvPr id="111697" name="Line 135"/>
              <p:cNvSpPr/>
              <p:nvPr/>
            </p:nvSpPr>
            <p:spPr>
              <a:xfrm>
                <a:off x="2640" y="2772"/>
                <a:ext cx="41" cy="0"/>
              </a:xfrm>
              <a:prstGeom prst="line">
                <a:avLst/>
              </a:prstGeom>
              <a:ln w="28575" cap="flat" cmpd="sng">
                <a:solidFill>
                  <a:schemeClr val="tx1"/>
                </a:solidFill>
                <a:prstDash val="solid"/>
                <a:headEnd type="none" w="med" len="med"/>
                <a:tailEnd type="none" w="med" len="med"/>
              </a:ln>
            </p:spPr>
          </p:sp>
          <p:sp>
            <p:nvSpPr>
              <p:cNvPr id="111698" name="Line 136"/>
              <p:cNvSpPr/>
              <p:nvPr/>
            </p:nvSpPr>
            <p:spPr>
              <a:xfrm>
                <a:off x="2640" y="2532"/>
                <a:ext cx="41" cy="0"/>
              </a:xfrm>
              <a:prstGeom prst="line">
                <a:avLst/>
              </a:prstGeom>
              <a:ln w="28575" cap="flat" cmpd="sng">
                <a:solidFill>
                  <a:schemeClr val="tx1"/>
                </a:solidFill>
                <a:prstDash val="solid"/>
                <a:headEnd type="none" w="med" len="med"/>
                <a:tailEnd type="none" w="med" len="med"/>
              </a:ln>
            </p:spPr>
          </p:sp>
          <p:sp>
            <p:nvSpPr>
              <p:cNvPr id="111699" name="Freeform 137"/>
              <p:cNvSpPr/>
              <p:nvPr/>
            </p:nvSpPr>
            <p:spPr>
              <a:xfrm>
                <a:off x="2640" y="2937"/>
                <a:ext cx="1218" cy="267"/>
              </a:xfrm>
              <a:custGeom>
                <a:avLst/>
                <a:gdLst>
                  <a:gd name="txL" fmla="*/ 0 w 1440"/>
                  <a:gd name="txT" fmla="*/ 0 h 267"/>
                  <a:gd name="txR" fmla="*/ 1440 w 1440"/>
                  <a:gd name="txB" fmla="*/ 267 h 267"/>
                </a:gdLst>
                <a:ahLst/>
                <a:cxnLst>
                  <a:cxn ang="0">
                    <a:pos x="0" y="267"/>
                  </a:cxn>
                  <a:cxn ang="0">
                    <a:pos x="25" y="171"/>
                  </a:cxn>
                  <a:cxn ang="0">
                    <a:pos x="61" y="75"/>
                  </a:cxn>
                  <a:cxn ang="0">
                    <a:pos x="132" y="11"/>
                  </a:cxn>
                  <a:cxn ang="0">
                    <a:pos x="241" y="11"/>
                  </a:cxn>
                  <a:cxn ang="0">
                    <a:pos x="422" y="11"/>
                  </a:cxn>
                  <a:cxn ang="0">
                    <a:pos x="332" y="11"/>
                  </a:cxn>
                  <a:cxn ang="0">
                    <a:pos x="737" y="11"/>
                  </a:cxn>
                </a:cxnLst>
                <a:rect l="txL" t="txT" r="txR" b="tx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700" name="Freeform 138"/>
              <p:cNvSpPr/>
              <p:nvPr/>
            </p:nvSpPr>
            <p:spPr>
              <a:xfrm>
                <a:off x="2640" y="2739"/>
                <a:ext cx="1185" cy="482"/>
              </a:xfrm>
              <a:custGeom>
                <a:avLst/>
                <a:gdLst>
                  <a:gd name="txL" fmla="*/ 0 w 1400"/>
                  <a:gd name="txT" fmla="*/ 0 h 482"/>
                  <a:gd name="txR" fmla="*/ 1400 w 1400"/>
                  <a:gd name="txB" fmla="*/ 482 h 482"/>
                </a:gdLst>
                <a:ahLst/>
                <a:cxnLst>
                  <a:cxn ang="0">
                    <a:pos x="0" y="482"/>
                  </a:cxn>
                  <a:cxn ang="0">
                    <a:pos x="24" y="296"/>
                  </a:cxn>
                  <a:cxn ang="0">
                    <a:pos x="62" y="161"/>
                  </a:cxn>
                  <a:cxn ang="0">
                    <a:pos x="107" y="57"/>
                  </a:cxn>
                  <a:cxn ang="0">
                    <a:pos x="160" y="9"/>
                  </a:cxn>
                  <a:cxn ang="0">
                    <a:pos x="243" y="1"/>
                  </a:cxn>
                  <a:cxn ang="0">
                    <a:pos x="719"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701" name="Freeform 139"/>
              <p:cNvSpPr/>
              <p:nvPr/>
            </p:nvSpPr>
            <p:spPr>
              <a:xfrm>
                <a:off x="2681" y="2543"/>
                <a:ext cx="1130" cy="490"/>
              </a:xfrm>
              <a:custGeom>
                <a:avLst/>
                <a:gdLst>
                  <a:gd name="txL" fmla="*/ 0 w 1336"/>
                  <a:gd name="txT" fmla="*/ 0 h 490"/>
                  <a:gd name="txR" fmla="*/ 1336 w 1336"/>
                  <a:gd name="txB" fmla="*/ 490 h 490"/>
                </a:gdLst>
                <a:ahLst/>
                <a:cxnLst>
                  <a:cxn ang="0">
                    <a:pos x="0" y="490"/>
                  </a:cxn>
                  <a:cxn ang="0">
                    <a:pos x="16" y="285"/>
                  </a:cxn>
                  <a:cxn ang="0">
                    <a:pos x="45" y="117"/>
                  </a:cxn>
                  <a:cxn ang="0">
                    <a:pos x="95" y="37"/>
                  </a:cxn>
                  <a:cxn ang="0">
                    <a:pos x="184" y="5"/>
                  </a:cxn>
                  <a:cxn ang="0">
                    <a:pos x="250" y="5"/>
                  </a:cxn>
                  <a:cxn ang="0">
                    <a:pos x="500" y="5"/>
                  </a:cxn>
                  <a:cxn ang="0">
                    <a:pos x="684" y="5"/>
                  </a:cxn>
                </a:cxnLst>
                <a:rect l="txL" t="txT" r="txR" b="txB"/>
                <a:pathLst>
                  <a:path w="1336" h="490">
                    <a:moveTo>
                      <a:pt x="0" y="490"/>
                    </a:moveTo>
                    <a:cubicBezTo>
                      <a:pt x="5" y="456"/>
                      <a:pt x="17" y="347"/>
                      <a:pt x="32" y="285"/>
                    </a:cubicBezTo>
                    <a:cubicBezTo>
                      <a:pt x="47" y="223"/>
                      <a:pt x="63" y="158"/>
                      <a:pt x="88" y="117"/>
                    </a:cubicBezTo>
                    <a:cubicBezTo>
                      <a:pt x="113" y="76"/>
                      <a:pt x="139" y="56"/>
                      <a:pt x="184" y="37"/>
                    </a:cubicBezTo>
                    <a:cubicBezTo>
                      <a:pt x="229" y="18"/>
                      <a:pt x="309" y="10"/>
                      <a:pt x="360" y="5"/>
                    </a:cubicBezTo>
                    <a:cubicBezTo>
                      <a:pt x="411" y="0"/>
                      <a:pt x="385" y="5"/>
                      <a:pt x="488" y="5"/>
                    </a:cubicBezTo>
                    <a:cubicBezTo>
                      <a:pt x="591" y="5"/>
                      <a:pt x="835" y="5"/>
                      <a:pt x="976" y="5"/>
                    </a:cubicBezTo>
                    <a:cubicBezTo>
                      <a:pt x="1117" y="5"/>
                      <a:pt x="1261" y="5"/>
                      <a:pt x="1336" y="5"/>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702" name="Freeform 140"/>
              <p:cNvSpPr/>
              <p:nvPr/>
            </p:nvSpPr>
            <p:spPr>
              <a:xfrm>
                <a:off x="2640" y="3156"/>
                <a:ext cx="1178" cy="65"/>
              </a:xfrm>
              <a:custGeom>
                <a:avLst/>
                <a:gdLst>
                  <a:gd name="txL" fmla="*/ 0 w 1392"/>
                  <a:gd name="txT" fmla="*/ 0 h 257"/>
                  <a:gd name="txR" fmla="*/ 1392 w 1392"/>
                  <a:gd name="txB" fmla="*/ 257 h 257"/>
                </a:gdLst>
                <a:ahLst/>
                <a:cxnLst>
                  <a:cxn ang="0">
                    <a:pos x="0" y="1"/>
                  </a:cxn>
                  <a:cxn ang="0">
                    <a:pos x="25" y="1"/>
                  </a:cxn>
                  <a:cxn ang="0">
                    <a:pos x="49" y="0"/>
                  </a:cxn>
                  <a:cxn ang="0">
                    <a:pos x="147" y="0"/>
                  </a:cxn>
                  <a:cxn ang="0">
                    <a:pos x="714" y="0"/>
                  </a:cxn>
                </a:cxnLst>
                <a:rect l="txL" t="txT" r="txR" b="tx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703" name="Rectangle 141"/>
              <p:cNvSpPr/>
              <p:nvPr/>
            </p:nvSpPr>
            <p:spPr>
              <a:xfrm>
                <a:off x="3696" y="2954"/>
                <a:ext cx="384" cy="250"/>
              </a:xfrm>
              <a:prstGeom prst="rect">
                <a:avLst/>
              </a:prstGeom>
              <a:noFill/>
              <a:ln w="9525">
                <a:noFill/>
              </a:ln>
            </p:spPr>
            <p:txBody>
              <a:bodyPr>
                <a:spAutoFit/>
              </a:bodyPr>
              <a:p>
                <a:r>
                  <a:rPr lang="en-US" altLang="zh-CN" sz="2000" dirty="0">
                    <a:solidFill>
                      <a:srgbClr val="FF3300"/>
                    </a:solidFill>
                    <a:latin typeface="Arial" panose="020B0604020202020204" pitchFamily="34" charset="0"/>
                    <a:cs typeface="Times New Roman" panose="02020603050405020304" pitchFamily="18" charset="0"/>
                    <a:sym typeface="Symbol" panose="05050102010706020507" pitchFamily="18" charset="2"/>
                  </a:rPr>
                  <a:t>+</a:t>
                </a:r>
                <a:endParaRPr lang="en-US" altLang="zh-CN" sz="2000" dirty="0">
                  <a:solidFill>
                    <a:srgbClr val="FF3300"/>
                  </a:solidFill>
                  <a:latin typeface="Arial" panose="020B0604020202020204" pitchFamily="34" charset="0"/>
                  <a:sym typeface="Symbol" panose="05050102010706020507" pitchFamily="18" charset="2"/>
                </a:endParaRPr>
              </a:p>
            </p:txBody>
          </p:sp>
          <p:sp>
            <p:nvSpPr>
              <p:cNvPr id="111704" name="Rectangle 142"/>
              <p:cNvSpPr/>
              <p:nvPr/>
            </p:nvSpPr>
            <p:spPr>
              <a:xfrm>
                <a:off x="2736" y="3156"/>
                <a:ext cx="1008" cy="250"/>
              </a:xfrm>
              <a:prstGeom prst="rect">
                <a:avLst/>
              </a:prstGeom>
              <a:noFill/>
              <a:ln w="9525">
                <a:noFill/>
              </a:ln>
            </p:spPr>
            <p:txBody>
              <a:bodyPr>
                <a:spAutoFit/>
              </a:bodyPr>
              <a:p>
                <a:pPr algn="ctr"/>
                <a:r>
                  <a:rPr lang="en-US" altLang="zh-CN" sz="2000" i="1" dirty="0">
                    <a:solidFill>
                      <a:srgbClr val="0000FF"/>
                    </a:solidFill>
                    <a:latin typeface="Arial" panose="020B0604020202020204" pitchFamily="34" charset="0"/>
                  </a:rPr>
                  <a:t>U</a:t>
                </a:r>
                <a:r>
                  <a:rPr lang="en-US" altLang="zh-CN" sz="2000" baseline="-25000" dirty="0">
                    <a:solidFill>
                      <a:srgbClr val="0000FF"/>
                    </a:solidFill>
                    <a:latin typeface="Arial" panose="020B0604020202020204" pitchFamily="34" charset="0"/>
                  </a:rPr>
                  <a:t>GS </a:t>
                </a:r>
                <a:r>
                  <a:rPr lang="en-US" altLang="zh-CN" sz="2000" dirty="0">
                    <a:solidFill>
                      <a:srgbClr val="0000FF"/>
                    </a:solidFill>
                    <a:latin typeface="Arial" panose="020B0604020202020204" pitchFamily="34" charset="0"/>
                    <a:sym typeface="Symbol" panose="05050102010706020507" pitchFamily="18" charset="2"/>
                  </a:rPr>
                  <a:t>= </a:t>
                </a:r>
                <a:r>
                  <a:rPr lang="en-US" altLang="zh-CN" sz="2000" i="1" dirty="0">
                    <a:solidFill>
                      <a:srgbClr val="0000FF"/>
                    </a:solidFill>
                    <a:latin typeface="Arial" panose="020B0604020202020204" pitchFamily="34" charset="0"/>
                    <a:sym typeface="Symbol" panose="05050102010706020507" pitchFamily="18" charset="2"/>
                  </a:rPr>
                  <a:t>U</a:t>
                </a:r>
                <a:r>
                  <a:rPr lang="en-US" altLang="zh-CN" sz="2000" baseline="-25000" dirty="0">
                    <a:solidFill>
                      <a:srgbClr val="0000FF"/>
                    </a:solidFill>
                    <a:latin typeface="Arial" panose="020B0604020202020204" pitchFamily="34" charset="0"/>
                    <a:sym typeface="Symbol" panose="05050102010706020507" pitchFamily="18" charset="2"/>
                  </a:rPr>
                  <a:t>T</a:t>
                </a:r>
                <a:endParaRPr lang="en-US" altLang="zh-CN" sz="2000" baseline="-25000" dirty="0">
                  <a:solidFill>
                    <a:srgbClr val="0000FF"/>
                  </a:solidFill>
                  <a:latin typeface="Arial" panose="020B0604020202020204" pitchFamily="34" charset="0"/>
                  <a:sym typeface="Symbol" panose="05050102010706020507" pitchFamily="18" charset="2"/>
                </a:endParaRPr>
              </a:p>
            </p:txBody>
          </p:sp>
          <p:sp>
            <p:nvSpPr>
              <p:cNvPr id="111705" name="Text Box 143"/>
              <p:cNvSpPr txBox="1"/>
              <p:nvPr/>
            </p:nvSpPr>
            <p:spPr>
              <a:xfrm>
                <a:off x="3686" y="3247"/>
                <a:ext cx="338" cy="250"/>
              </a:xfrm>
              <a:prstGeom prst="rect">
                <a:avLst/>
              </a:prstGeom>
              <a:noFill/>
              <a:ln w="9525">
                <a:noFill/>
              </a:ln>
            </p:spPr>
            <p:txBody>
              <a:bodyPr wrap="none">
                <a:spAutoFit/>
              </a:bodyPr>
              <a:p>
                <a:r>
                  <a:rPr lang="en-US" altLang="zh-CN" sz="2000" i="1" dirty="0">
                    <a:latin typeface="Arial" panose="020B0604020202020204" pitchFamily="34" charset="0"/>
                  </a:rPr>
                  <a:t>u</a:t>
                </a:r>
                <a:r>
                  <a:rPr lang="en-US" altLang="zh-CN" sz="2000" baseline="-25000" dirty="0">
                    <a:latin typeface="Arial" panose="020B0604020202020204" pitchFamily="34" charset="0"/>
                  </a:rPr>
                  <a:t>DS</a:t>
                </a:r>
                <a:endParaRPr lang="en-US" altLang="zh-CN" sz="2000" dirty="0">
                  <a:latin typeface="Arial" panose="020B0604020202020204" pitchFamily="34" charset="0"/>
                </a:endParaRPr>
              </a:p>
            </p:txBody>
          </p:sp>
          <p:sp>
            <p:nvSpPr>
              <p:cNvPr id="111706" name="Text Box 144"/>
              <p:cNvSpPr txBox="1"/>
              <p:nvPr/>
            </p:nvSpPr>
            <p:spPr>
              <a:xfrm>
                <a:off x="2357" y="2335"/>
                <a:ext cx="235" cy="250"/>
              </a:xfrm>
              <a:prstGeom prst="rect">
                <a:avLst/>
              </a:prstGeom>
              <a:noFill/>
              <a:ln w="9525">
                <a:noFill/>
              </a:ln>
            </p:spPr>
            <p:txBody>
              <a:bodyPr wrap="none">
                <a:spAutoFit/>
              </a:bodyPr>
              <a:p>
                <a:r>
                  <a:rPr lang="en-US" altLang="zh-CN" sz="2000" i="1" dirty="0">
                    <a:latin typeface="Arial" panose="020B0604020202020204" pitchFamily="34" charset="0"/>
                  </a:rPr>
                  <a:t>i</a:t>
                </a:r>
                <a:r>
                  <a:rPr lang="en-US" altLang="zh-CN" sz="2000" baseline="-25000" dirty="0">
                    <a:latin typeface="Arial" panose="020B0604020202020204" pitchFamily="34" charset="0"/>
                  </a:rPr>
                  <a:t>D</a:t>
                </a:r>
                <a:endParaRPr lang="en-US" altLang="zh-CN" sz="2000" dirty="0">
                  <a:latin typeface="Arial" panose="020B0604020202020204" pitchFamily="34" charset="0"/>
                </a:endParaRPr>
              </a:p>
            </p:txBody>
          </p:sp>
          <p:sp>
            <p:nvSpPr>
              <p:cNvPr id="111707" name="Rectangle 145"/>
              <p:cNvSpPr/>
              <p:nvPr/>
            </p:nvSpPr>
            <p:spPr>
              <a:xfrm>
                <a:off x="3696" y="2738"/>
                <a:ext cx="384" cy="250"/>
              </a:xfrm>
              <a:prstGeom prst="rect">
                <a:avLst/>
              </a:prstGeom>
              <a:noFill/>
              <a:ln w="9525">
                <a:noFill/>
              </a:ln>
            </p:spPr>
            <p:txBody>
              <a:bodyPr>
                <a:spAutoFit/>
              </a:bodyPr>
              <a:p>
                <a:r>
                  <a:rPr lang="en-US" altLang="zh-CN" sz="2000" dirty="0">
                    <a:solidFill>
                      <a:srgbClr val="FF3300"/>
                    </a:solidFill>
                    <a:latin typeface="Arial" panose="020B0604020202020204" pitchFamily="34" charset="0"/>
                    <a:cs typeface="Times New Roman" panose="02020603050405020304" pitchFamily="18" charset="0"/>
                    <a:sym typeface="Symbol" panose="05050102010706020507" pitchFamily="18" charset="2"/>
                  </a:rPr>
                  <a:t>+</a:t>
                </a:r>
                <a:endParaRPr lang="en-US" altLang="zh-CN" sz="2000" dirty="0">
                  <a:solidFill>
                    <a:srgbClr val="FF3300"/>
                  </a:solidFill>
                  <a:latin typeface="Arial" panose="020B0604020202020204" pitchFamily="34" charset="0"/>
                  <a:sym typeface="Symbol" panose="05050102010706020507" pitchFamily="18" charset="2"/>
                </a:endParaRPr>
              </a:p>
            </p:txBody>
          </p:sp>
          <p:sp>
            <p:nvSpPr>
              <p:cNvPr id="111708" name="Rectangle 146"/>
              <p:cNvSpPr/>
              <p:nvPr/>
            </p:nvSpPr>
            <p:spPr>
              <a:xfrm>
                <a:off x="3696" y="2522"/>
                <a:ext cx="384" cy="250"/>
              </a:xfrm>
              <a:prstGeom prst="rect">
                <a:avLst/>
              </a:prstGeom>
              <a:noFill/>
              <a:ln w="9525">
                <a:noFill/>
              </a:ln>
            </p:spPr>
            <p:txBody>
              <a:bodyPr>
                <a:spAutoFit/>
              </a:bodyPr>
              <a:p>
                <a:r>
                  <a:rPr lang="en-US" altLang="zh-CN" sz="2000" dirty="0">
                    <a:solidFill>
                      <a:srgbClr val="FF3300"/>
                    </a:solidFill>
                    <a:latin typeface="Arial" panose="020B0604020202020204" pitchFamily="34" charset="0"/>
                    <a:cs typeface="Times New Roman" panose="02020603050405020304" pitchFamily="18" charset="0"/>
                    <a:sym typeface="Symbol" panose="05050102010706020507" pitchFamily="18" charset="2"/>
                  </a:rPr>
                  <a:t>+</a:t>
                </a:r>
                <a:endParaRPr lang="en-US" altLang="zh-CN" sz="2000" dirty="0">
                  <a:solidFill>
                    <a:srgbClr val="FF3300"/>
                  </a:solidFill>
                  <a:latin typeface="Arial" panose="020B0604020202020204" pitchFamily="34" charset="0"/>
                  <a:sym typeface="Symbol" panose="05050102010706020507" pitchFamily="18" charset="2"/>
                </a:endParaRPr>
              </a:p>
            </p:txBody>
          </p:sp>
          <p:sp>
            <p:nvSpPr>
              <p:cNvPr id="111709" name="Rectangle 147"/>
              <p:cNvSpPr/>
              <p:nvPr/>
            </p:nvSpPr>
            <p:spPr>
              <a:xfrm>
                <a:off x="3696" y="2304"/>
                <a:ext cx="384" cy="250"/>
              </a:xfrm>
              <a:prstGeom prst="rect">
                <a:avLst/>
              </a:prstGeom>
              <a:noFill/>
              <a:ln w="9525">
                <a:noFill/>
              </a:ln>
            </p:spPr>
            <p:txBody>
              <a:bodyPr>
                <a:spAutoFit/>
              </a:bodyPr>
              <a:p>
                <a:r>
                  <a:rPr lang="en-US" altLang="zh-CN" sz="2000" dirty="0">
                    <a:solidFill>
                      <a:srgbClr val="FF3300"/>
                    </a:solidFill>
                    <a:latin typeface="Arial" panose="020B0604020202020204" pitchFamily="34" charset="0"/>
                    <a:cs typeface="Times New Roman" panose="02020603050405020304" pitchFamily="18" charset="0"/>
                    <a:sym typeface="Symbol" panose="05050102010706020507" pitchFamily="18" charset="2"/>
                  </a:rPr>
                  <a:t>+</a:t>
                </a:r>
                <a:endParaRPr lang="en-US" altLang="zh-CN" sz="2000" dirty="0">
                  <a:solidFill>
                    <a:srgbClr val="FF3300"/>
                  </a:solidFill>
                  <a:latin typeface="Arial" panose="020B0604020202020204" pitchFamily="34" charset="0"/>
                  <a:sym typeface="Symbol" panose="05050102010706020507" pitchFamily="18" charset="2"/>
                </a:endParaRPr>
              </a:p>
            </p:txBody>
          </p:sp>
        </p:grpSp>
        <p:sp>
          <p:nvSpPr>
            <p:cNvPr id="111693" name="Text Box 148"/>
            <p:cNvSpPr txBox="1"/>
            <p:nvPr/>
          </p:nvSpPr>
          <p:spPr>
            <a:xfrm>
              <a:off x="4032" y="3888"/>
              <a:ext cx="240" cy="250"/>
            </a:xfrm>
            <a:prstGeom prst="rect">
              <a:avLst/>
            </a:prstGeom>
            <a:noFill/>
            <a:ln w="9525">
              <a:noFill/>
            </a:ln>
          </p:spPr>
          <p:txBody>
            <a:bodyPr>
              <a:spAutoFit/>
            </a:bodyPr>
            <a:p>
              <a:pPr algn="ctr">
                <a:spcBef>
                  <a:spcPct val="50000"/>
                </a:spcBef>
              </a:pPr>
              <a:r>
                <a:rPr lang="en-US" altLang="zh-CN" sz="2000" i="1" dirty="0">
                  <a:latin typeface="Arial" panose="020B0604020202020204" pitchFamily="34" charset="0"/>
                  <a:ea typeface="黑体" panose="02010609060101010101" pitchFamily="49" charset="-122"/>
                </a:rPr>
                <a:t>O</a:t>
              </a:r>
              <a:endParaRPr lang="en-US" altLang="zh-CN" sz="2000" i="1" dirty="0">
                <a:latin typeface="Arial" panose="020B0604020202020204" pitchFamily="34" charset="0"/>
                <a:ea typeface="黑体" panose="02010609060101010101" pitchFamily="49" charset="-122"/>
              </a:endParaRPr>
            </a:p>
          </p:txBody>
        </p:sp>
      </p:grpSp>
      <p:grpSp>
        <p:nvGrpSpPr>
          <p:cNvPr id="15" name="Group 149"/>
          <p:cNvGrpSpPr/>
          <p:nvPr/>
        </p:nvGrpSpPr>
        <p:grpSpPr>
          <a:xfrm>
            <a:off x="6324600" y="1447800"/>
            <a:ext cx="2743200" cy="1752600"/>
            <a:chOff x="3984" y="912"/>
            <a:chExt cx="1728" cy="1104"/>
          </a:xfrm>
        </p:grpSpPr>
        <p:grpSp>
          <p:nvGrpSpPr>
            <p:cNvPr id="111675" name="Group 150"/>
            <p:cNvGrpSpPr/>
            <p:nvPr/>
          </p:nvGrpSpPr>
          <p:grpSpPr>
            <a:xfrm>
              <a:off x="3984" y="912"/>
              <a:ext cx="1728" cy="1035"/>
              <a:chOff x="3984" y="933"/>
              <a:chExt cx="1728" cy="1035"/>
            </a:xfrm>
          </p:grpSpPr>
          <p:sp>
            <p:nvSpPr>
              <p:cNvPr id="111677" name="Text Box 151"/>
              <p:cNvSpPr txBox="1"/>
              <p:nvPr/>
            </p:nvSpPr>
            <p:spPr>
              <a:xfrm>
                <a:off x="3984" y="933"/>
                <a:ext cx="235" cy="250"/>
              </a:xfrm>
              <a:prstGeom prst="rect">
                <a:avLst/>
              </a:prstGeom>
              <a:noFill/>
              <a:ln w="9525">
                <a:noFill/>
              </a:ln>
            </p:spPr>
            <p:txBody>
              <a:bodyPr wrap="none">
                <a:spAutoFit/>
              </a:bodyPr>
              <a:p>
                <a:r>
                  <a:rPr lang="en-US" altLang="zh-CN" sz="2000" i="1" dirty="0">
                    <a:latin typeface="Arial" panose="020B0604020202020204" pitchFamily="34" charset="0"/>
                  </a:rPr>
                  <a:t>i</a:t>
                </a:r>
                <a:r>
                  <a:rPr lang="en-US" altLang="zh-CN" sz="2000" baseline="-25000" dirty="0">
                    <a:latin typeface="Arial" panose="020B0604020202020204" pitchFamily="34" charset="0"/>
                  </a:rPr>
                  <a:t>D</a:t>
                </a:r>
                <a:endParaRPr lang="en-US" altLang="zh-CN" sz="2000" dirty="0">
                  <a:latin typeface="Arial" panose="020B0604020202020204" pitchFamily="34" charset="0"/>
                </a:endParaRPr>
              </a:p>
            </p:txBody>
          </p:sp>
          <p:sp>
            <p:nvSpPr>
              <p:cNvPr id="111678" name="Line 152"/>
              <p:cNvSpPr/>
              <p:nvPr/>
            </p:nvSpPr>
            <p:spPr>
              <a:xfrm>
                <a:off x="4224" y="1759"/>
                <a:ext cx="41" cy="0"/>
              </a:xfrm>
              <a:prstGeom prst="line">
                <a:avLst/>
              </a:prstGeom>
              <a:ln w="28575" cap="flat" cmpd="sng">
                <a:solidFill>
                  <a:schemeClr val="tx1"/>
                </a:solidFill>
                <a:prstDash val="solid"/>
                <a:headEnd type="none" w="med" len="med"/>
                <a:tailEnd type="none" w="med" len="med"/>
              </a:ln>
            </p:spPr>
          </p:sp>
          <p:sp>
            <p:nvSpPr>
              <p:cNvPr id="111679" name="Line 153"/>
              <p:cNvSpPr/>
              <p:nvPr/>
            </p:nvSpPr>
            <p:spPr>
              <a:xfrm>
                <a:off x="4224" y="1519"/>
                <a:ext cx="41" cy="0"/>
              </a:xfrm>
              <a:prstGeom prst="line">
                <a:avLst/>
              </a:prstGeom>
              <a:ln w="28575" cap="flat" cmpd="sng">
                <a:solidFill>
                  <a:schemeClr val="tx1"/>
                </a:solidFill>
                <a:prstDash val="solid"/>
                <a:headEnd type="none" w="med" len="med"/>
                <a:tailEnd type="none" w="med" len="med"/>
              </a:ln>
            </p:spPr>
          </p:sp>
          <p:sp>
            <p:nvSpPr>
              <p:cNvPr id="111680" name="Rectangle 154"/>
              <p:cNvSpPr/>
              <p:nvPr/>
            </p:nvSpPr>
            <p:spPr>
              <a:xfrm>
                <a:off x="4656" y="943"/>
                <a:ext cx="720" cy="250"/>
              </a:xfrm>
              <a:prstGeom prst="rect">
                <a:avLst/>
              </a:prstGeom>
              <a:noFill/>
              <a:ln w="9525">
                <a:noFill/>
              </a:ln>
            </p:spPr>
            <p:txBody>
              <a:bodyPr>
                <a:spAutoFit/>
              </a:bodyPr>
              <a:p>
                <a:r>
                  <a:rPr lang="en-US" altLang="zh-CN" sz="2000" i="1" dirty="0">
                    <a:solidFill>
                      <a:srgbClr val="0033CC"/>
                    </a:solidFill>
                    <a:latin typeface="Arial" panose="020B0604020202020204" pitchFamily="34" charset="0"/>
                    <a:sym typeface="Symbol" panose="05050102010706020507" pitchFamily="18" charset="2"/>
                  </a:rPr>
                  <a:t>U</a:t>
                </a:r>
                <a:r>
                  <a:rPr lang="en-US" altLang="zh-CN" sz="2000" baseline="-25000" dirty="0">
                    <a:solidFill>
                      <a:srgbClr val="0033CC"/>
                    </a:solidFill>
                    <a:latin typeface="Arial" panose="020B0604020202020204" pitchFamily="34" charset="0"/>
                    <a:sym typeface="Symbol" panose="05050102010706020507" pitchFamily="18" charset="2"/>
                  </a:rPr>
                  <a:t>GS</a:t>
                </a:r>
                <a:r>
                  <a:rPr lang="en-US" altLang="zh-CN" sz="2000" dirty="0">
                    <a:solidFill>
                      <a:srgbClr val="0033CC"/>
                    </a:solidFill>
                    <a:latin typeface="Arial" panose="020B0604020202020204" pitchFamily="34" charset="0"/>
                    <a:sym typeface="Symbol" panose="05050102010706020507" pitchFamily="18" charset="2"/>
                  </a:rPr>
                  <a:t>= 0V</a:t>
                </a:r>
                <a:endParaRPr lang="en-US" altLang="zh-CN" sz="2000" dirty="0">
                  <a:solidFill>
                    <a:srgbClr val="0033CC"/>
                  </a:solidFill>
                  <a:latin typeface="Arial" panose="020B0604020202020204" pitchFamily="34" charset="0"/>
                  <a:sym typeface="Symbol" panose="05050102010706020507" pitchFamily="18" charset="2"/>
                </a:endParaRPr>
              </a:p>
            </p:txBody>
          </p:sp>
          <p:sp>
            <p:nvSpPr>
              <p:cNvPr id="111681" name="Line 155"/>
              <p:cNvSpPr/>
              <p:nvPr/>
            </p:nvSpPr>
            <p:spPr>
              <a:xfrm>
                <a:off x="4224" y="1951"/>
                <a:ext cx="1259" cy="0"/>
              </a:xfrm>
              <a:prstGeom prst="line">
                <a:avLst/>
              </a:prstGeom>
              <a:ln w="19050" cap="flat" cmpd="sng">
                <a:solidFill>
                  <a:schemeClr val="tx1"/>
                </a:solidFill>
                <a:prstDash val="solid"/>
                <a:headEnd type="none" w="med" len="med"/>
                <a:tailEnd type="stealth" w="med" len="lg"/>
              </a:ln>
            </p:spPr>
          </p:sp>
          <p:sp>
            <p:nvSpPr>
              <p:cNvPr id="111682" name="Line 156"/>
              <p:cNvSpPr/>
              <p:nvPr/>
            </p:nvSpPr>
            <p:spPr>
              <a:xfrm flipV="1">
                <a:off x="4224" y="1070"/>
                <a:ext cx="0" cy="881"/>
              </a:xfrm>
              <a:prstGeom prst="line">
                <a:avLst/>
              </a:prstGeom>
              <a:ln w="19050" cap="flat" cmpd="sng">
                <a:solidFill>
                  <a:schemeClr val="tx1"/>
                </a:solidFill>
                <a:prstDash val="solid"/>
                <a:headEnd type="none" w="med" len="med"/>
                <a:tailEnd type="stealth" w="med" len="lg"/>
              </a:ln>
            </p:spPr>
          </p:sp>
          <p:sp>
            <p:nvSpPr>
              <p:cNvPr id="111683" name="Text Box 157"/>
              <p:cNvSpPr txBox="1"/>
              <p:nvPr/>
            </p:nvSpPr>
            <p:spPr>
              <a:xfrm>
                <a:off x="5088" y="1135"/>
                <a:ext cx="288" cy="327"/>
              </a:xfrm>
              <a:prstGeom prst="rect">
                <a:avLst/>
              </a:prstGeom>
              <a:noFill/>
              <a:ln w="9525">
                <a:noFill/>
              </a:ln>
            </p:spPr>
            <p:txBody>
              <a:bodyPr>
                <a:spAutoFit/>
              </a:bodyPr>
              <a:p>
                <a:pPr>
                  <a:spcBef>
                    <a:spcPct val="50000"/>
                  </a:spcBef>
                </a:pPr>
                <a:r>
                  <a:rPr lang="en-US" altLang="zh-CN" dirty="0">
                    <a:solidFill>
                      <a:srgbClr val="FF3300"/>
                    </a:solidFill>
                    <a:latin typeface="Symbol" panose="05050102010706020507" pitchFamily="18" charset="2"/>
                  </a:rPr>
                  <a:t>-</a:t>
                </a:r>
                <a:endParaRPr lang="en-US" altLang="zh-CN" dirty="0">
                  <a:solidFill>
                    <a:srgbClr val="FF3300"/>
                  </a:solidFill>
                  <a:latin typeface="Symbol" panose="05050102010706020507" pitchFamily="18" charset="2"/>
                </a:endParaRPr>
              </a:p>
            </p:txBody>
          </p:sp>
          <p:sp>
            <p:nvSpPr>
              <p:cNvPr id="111684" name="Text Box 158"/>
              <p:cNvSpPr txBox="1"/>
              <p:nvPr/>
            </p:nvSpPr>
            <p:spPr>
              <a:xfrm>
                <a:off x="5040" y="1423"/>
                <a:ext cx="288" cy="327"/>
              </a:xfrm>
              <a:prstGeom prst="rect">
                <a:avLst/>
              </a:prstGeom>
              <a:noFill/>
              <a:ln w="9525">
                <a:noFill/>
              </a:ln>
            </p:spPr>
            <p:txBody>
              <a:bodyPr>
                <a:spAutoFit/>
              </a:bodyPr>
              <a:p>
                <a:pPr>
                  <a:spcBef>
                    <a:spcPct val="50000"/>
                  </a:spcBef>
                </a:pPr>
                <a:r>
                  <a:rPr lang="en-US" altLang="zh-CN" dirty="0">
                    <a:solidFill>
                      <a:srgbClr val="FF3300"/>
                    </a:solidFill>
                    <a:latin typeface="Symbol" panose="05050102010706020507" pitchFamily="18" charset="2"/>
                  </a:rPr>
                  <a:t>-</a:t>
                </a:r>
                <a:endParaRPr lang="en-US" altLang="zh-CN" dirty="0">
                  <a:solidFill>
                    <a:srgbClr val="FF3300"/>
                  </a:solidFill>
                  <a:latin typeface="Symbol" panose="05050102010706020507" pitchFamily="18" charset="2"/>
                </a:endParaRPr>
              </a:p>
            </p:txBody>
          </p:sp>
          <p:sp>
            <p:nvSpPr>
              <p:cNvPr id="111685" name="Text Box 159"/>
              <p:cNvSpPr txBox="1"/>
              <p:nvPr/>
            </p:nvSpPr>
            <p:spPr>
              <a:xfrm>
                <a:off x="5040" y="1624"/>
                <a:ext cx="288" cy="327"/>
              </a:xfrm>
              <a:prstGeom prst="rect">
                <a:avLst/>
              </a:prstGeom>
              <a:noFill/>
              <a:ln w="9525">
                <a:noFill/>
              </a:ln>
            </p:spPr>
            <p:txBody>
              <a:bodyPr>
                <a:spAutoFit/>
              </a:bodyPr>
              <a:p>
                <a:pPr>
                  <a:spcBef>
                    <a:spcPct val="50000"/>
                  </a:spcBef>
                </a:pPr>
                <a:r>
                  <a:rPr lang="en-US" altLang="zh-CN" dirty="0">
                    <a:solidFill>
                      <a:srgbClr val="FF3300"/>
                    </a:solidFill>
                    <a:latin typeface="Symbol" panose="05050102010706020507" pitchFamily="18" charset="2"/>
                  </a:rPr>
                  <a:t>-</a:t>
                </a:r>
                <a:endParaRPr lang="en-US" altLang="zh-CN" dirty="0">
                  <a:solidFill>
                    <a:srgbClr val="FF3300"/>
                  </a:solidFill>
                  <a:latin typeface="Symbol" panose="05050102010706020507" pitchFamily="18" charset="2"/>
                </a:endParaRPr>
              </a:p>
            </p:txBody>
          </p:sp>
          <p:sp>
            <p:nvSpPr>
              <p:cNvPr id="111686" name="Freeform 160"/>
              <p:cNvSpPr/>
              <p:nvPr/>
            </p:nvSpPr>
            <p:spPr>
              <a:xfrm>
                <a:off x="4224" y="1663"/>
                <a:ext cx="960" cy="267"/>
              </a:xfrm>
              <a:custGeom>
                <a:avLst/>
                <a:gdLst>
                  <a:gd name="txL" fmla="*/ 0 w 1440"/>
                  <a:gd name="txT" fmla="*/ 0 h 267"/>
                  <a:gd name="txR" fmla="*/ 1440 w 1440"/>
                  <a:gd name="txB" fmla="*/ 267 h 267"/>
                </a:gdLst>
                <a:ahLst/>
                <a:cxnLst>
                  <a:cxn ang="0">
                    <a:pos x="0" y="267"/>
                  </a:cxn>
                  <a:cxn ang="0">
                    <a:pos x="9" y="171"/>
                  </a:cxn>
                  <a:cxn ang="0">
                    <a:pos x="23" y="75"/>
                  </a:cxn>
                  <a:cxn ang="0">
                    <a:pos x="51" y="11"/>
                  </a:cxn>
                  <a:cxn ang="0">
                    <a:pos x="93" y="11"/>
                  </a:cxn>
                  <a:cxn ang="0">
                    <a:pos x="163" y="11"/>
                  </a:cxn>
                  <a:cxn ang="0">
                    <a:pos x="128" y="11"/>
                  </a:cxn>
                  <a:cxn ang="0">
                    <a:pos x="285" y="11"/>
                  </a:cxn>
                </a:cxnLst>
                <a:rect l="txL" t="txT" r="txR" b="tx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687" name="Freeform 161"/>
              <p:cNvSpPr/>
              <p:nvPr/>
            </p:nvSpPr>
            <p:spPr>
              <a:xfrm>
                <a:off x="4224" y="1903"/>
                <a:ext cx="1008" cy="65"/>
              </a:xfrm>
              <a:custGeom>
                <a:avLst/>
                <a:gdLst>
                  <a:gd name="txL" fmla="*/ 0 w 1392"/>
                  <a:gd name="txT" fmla="*/ 0 h 257"/>
                  <a:gd name="txR" fmla="*/ 1392 w 1392"/>
                  <a:gd name="txB" fmla="*/ 257 h 257"/>
                </a:gdLst>
                <a:ahLst/>
                <a:cxnLst>
                  <a:cxn ang="0">
                    <a:pos x="0" y="1"/>
                  </a:cxn>
                  <a:cxn ang="0">
                    <a:pos x="13" y="1"/>
                  </a:cxn>
                  <a:cxn ang="0">
                    <a:pos x="27" y="0"/>
                  </a:cxn>
                  <a:cxn ang="0">
                    <a:pos x="79" y="0"/>
                  </a:cxn>
                  <a:cxn ang="0">
                    <a:pos x="383" y="0"/>
                  </a:cxn>
                </a:cxnLst>
                <a:rect l="txL" t="txT" r="txR" b="tx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688" name="Line 162"/>
              <p:cNvSpPr/>
              <p:nvPr/>
            </p:nvSpPr>
            <p:spPr>
              <a:xfrm>
                <a:off x="4224" y="1279"/>
                <a:ext cx="41" cy="0"/>
              </a:xfrm>
              <a:prstGeom prst="line">
                <a:avLst/>
              </a:prstGeom>
              <a:ln w="28575" cap="flat" cmpd="sng">
                <a:solidFill>
                  <a:schemeClr val="tx1"/>
                </a:solidFill>
                <a:prstDash val="solid"/>
                <a:headEnd type="none" w="med" len="med"/>
                <a:tailEnd type="none" w="med" len="med"/>
              </a:ln>
            </p:spPr>
          </p:sp>
          <p:sp>
            <p:nvSpPr>
              <p:cNvPr id="111689" name="Freeform 163"/>
              <p:cNvSpPr/>
              <p:nvPr/>
            </p:nvSpPr>
            <p:spPr>
              <a:xfrm>
                <a:off x="4224" y="1406"/>
                <a:ext cx="960" cy="562"/>
              </a:xfrm>
              <a:custGeom>
                <a:avLst/>
                <a:gdLst>
                  <a:gd name="txL" fmla="*/ 0 w 1400"/>
                  <a:gd name="txT" fmla="*/ 0 h 482"/>
                  <a:gd name="txR" fmla="*/ 1400 w 1400"/>
                  <a:gd name="txB" fmla="*/ 482 h 482"/>
                </a:gdLst>
                <a:ahLst/>
                <a:cxnLst>
                  <a:cxn ang="0">
                    <a:pos x="0" y="891"/>
                  </a:cxn>
                  <a:cxn ang="0">
                    <a:pos x="10" y="547"/>
                  </a:cxn>
                  <a:cxn ang="0">
                    <a:pos x="26" y="297"/>
                  </a:cxn>
                  <a:cxn ang="0">
                    <a:pos x="46" y="105"/>
                  </a:cxn>
                  <a:cxn ang="0">
                    <a:pos x="69" y="16"/>
                  </a:cxn>
                  <a:cxn ang="0">
                    <a:pos x="104" y="1"/>
                  </a:cxn>
                  <a:cxn ang="0">
                    <a:pos x="309"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690" name="Freeform 164"/>
              <p:cNvSpPr/>
              <p:nvPr/>
            </p:nvSpPr>
            <p:spPr>
              <a:xfrm>
                <a:off x="4272" y="1183"/>
                <a:ext cx="960" cy="562"/>
              </a:xfrm>
              <a:custGeom>
                <a:avLst/>
                <a:gdLst>
                  <a:gd name="txL" fmla="*/ 0 w 1400"/>
                  <a:gd name="txT" fmla="*/ 0 h 482"/>
                  <a:gd name="txR" fmla="*/ 1400 w 1400"/>
                  <a:gd name="txB" fmla="*/ 482 h 482"/>
                </a:gdLst>
                <a:ahLst/>
                <a:cxnLst>
                  <a:cxn ang="0">
                    <a:pos x="0" y="891"/>
                  </a:cxn>
                  <a:cxn ang="0">
                    <a:pos x="10" y="547"/>
                  </a:cxn>
                  <a:cxn ang="0">
                    <a:pos x="26" y="297"/>
                  </a:cxn>
                  <a:cxn ang="0">
                    <a:pos x="46" y="105"/>
                  </a:cxn>
                  <a:cxn ang="0">
                    <a:pos x="69" y="16"/>
                  </a:cxn>
                  <a:cxn ang="0">
                    <a:pos x="104" y="1"/>
                  </a:cxn>
                  <a:cxn ang="0">
                    <a:pos x="309"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1691" name="Rectangle 165"/>
              <p:cNvSpPr/>
              <p:nvPr/>
            </p:nvSpPr>
            <p:spPr>
              <a:xfrm>
                <a:off x="5328" y="1718"/>
                <a:ext cx="384" cy="250"/>
              </a:xfrm>
              <a:prstGeom prst="rect">
                <a:avLst/>
              </a:prstGeom>
              <a:noFill/>
              <a:ln w="9525">
                <a:noFill/>
              </a:ln>
            </p:spPr>
            <p:txBody>
              <a:bodyPr>
                <a:spAutoFit/>
              </a:bodyPr>
              <a:p>
                <a:r>
                  <a:rPr lang="en-US" altLang="zh-CN" sz="2000" i="1" dirty="0">
                    <a:latin typeface="Arial" panose="020B0604020202020204" pitchFamily="34" charset="0"/>
                    <a:sym typeface="Symbol" panose="05050102010706020507" pitchFamily="18" charset="2"/>
                  </a:rPr>
                  <a:t>u</a:t>
                </a:r>
                <a:r>
                  <a:rPr lang="en-US" altLang="zh-CN" sz="2000" baseline="-25000" dirty="0">
                    <a:latin typeface="Arial" panose="020B0604020202020204" pitchFamily="34" charset="0"/>
                    <a:sym typeface="Symbol" panose="05050102010706020507" pitchFamily="18" charset="2"/>
                  </a:rPr>
                  <a:t>DS</a:t>
                </a:r>
                <a:endParaRPr lang="en-US" altLang="zh-CN" sz="2000" dirty="0">
                  <a:latin typeface="Arial" panose="020B0604020202020204" pitchFamily="34" charset="0"/>
                  <a:sym typeface="Symbol" panose="05050102010706020507" pitchFamily="18" charset="2"/>
                </a:endParaRPr>
              </a:p>
            </p:txBody>
          </p:sp>
        </p:grpSp>
        <p:sp>
          <p:nvSpPr>
            <p:cNvPr id="111676" name="Text Box 166"/>
            <p:cNvSpPr txBox="1"/>
            <p:nvPr/>
          </p:nvSpPr>
          <p:spPr>
            <a:xfrm>
              <a:off x="4024" y="1766"/>
              <a:ext cx="240" cy="250"/>
            </a:xfrm>
            <a:prstGeom prst="rect">
              <a:avLst/>
            </a:prstGeom>
            <a:noFill/>
            <a:ln w="9525">
              <a:noFill/>
            </a:ln>
          </p:spPr>
          <p:txBody>
            <a:bodyPr>
              <a:spAutoFit/>
            </a:bodyPr>
            <a:p>
              <a:pPr algn="ctr">
                <a:spcBef>
                  <a:spcPct val="50000"/>
                </a:spcBef>
              </a:pPr>
              <a:r>
                <a:rPr lang="en-US" altLang="zh-CN" sz="2000" i="1" dirty="0">
                  <a:latin typeface="Arial" panose="020B0604020202020204" pitchFamily="34" charset="0"/>
                  <a:ea typeface="黑体" panose="02010609060101010101" pitchFamily="49" charset="-122"/>
                </a:rPr>
                <a:t>O</a:t>
              </a:r>
              <a:endParaRPr lang="en-US" altLang="zh-CN" sz="2000" i="1" dirty="0">
                <a:latin typeface="Arial" panose="020B0604020202020204" pitchFamily="34" charset="0"/>
                <a:ea typeface="黑体" panose="02010609060101010101" pitchFamily="49" charset="-122"/>
              </a:endParaRPr>
            </a:p>
          </p:txBody>
        </p:sp>
      </p:grpSp>
      <p:grpSp>
        <p:nvGrpSpPr>
          <p:cNvPr id="17" name="Group 167"/>
          <p:cNvGrpSpPr/>
          <p:nvPr/>
        </p:nvGrpSpPr>
        <p:grpSpPr>
          <a:xfrm>
            <a:off x="3998913" y="3173413"/>
            <a:ext cx="1978025" cy="1550987"/>
            <a:chOff x="2519" y="1999"/>
            <a:chExt cx="1246" cy="977"/>
          </a:xfrm>
        </p:grpSpPr>
        <p:grpSp>
          <p:nvGrpSpPr>
            <p:cNvPr id="111666" name="Group 168"/>
            <p:cNvGrpSpPr/>
            <p:nvPr/>
          </p:nvGrpSpPr>
          <p:grpSpPr>
            <a:xfrm>
              <a:off x="2519" y="1999"/>
              <a:ext cx="1246" cy="977"/>
              <a:chOff x="2400" y="2047"/>
              <a:chExt cx="1246" cy="977"/>
            </a:xfrm>
          </p:grpSpPr>
          <p:sp>
            <p:nvSpPr>
              <p:cNvPr id="111668" name="Line 169"/>
              <p:cNvSpPr/>
              <p:nvPr/>
            </p:nvSpPr>
            <p:spPr>
              <a:xfrm>
                <a:off x="2774" y="2352"/>
                <a:ext cx="816" cy="0"/>
              </a:xfrm>
              <a:prstGeom prst="line">
                <a:avLst/>
              </a:prstGeom>
              <a:ln w="9525" cap="flat" cmpd="sng">
                <a:solidFill>
                  <a:schemeClr val="tx1"/>
                </a:solidFill>
                <a:prstDash val="solid"/>
                <a:headEnd type="none" w="med" len="med"/>
                <a:tailEnd type="stealth" w="med" len="lg"/>
              </a:ln>
            </p:spPr>
          </p:sp>
          <p:sp>
            <p:nvSpPr>
              <p:cNvPr id="111669" name="Line 170"/>
              <p:cNvSpPr/>
              <p:nvPr/>
            </p:nvSpPr>
            <p:spPr>
              <a:xfrm flipV="1">
                <a:off x="2822" y="2208"/>
                <a:ext cx="0" cy="816"/>
              </a:xfrm>
              <a:prstGeom prst="line">
                <a:avLst/>
              </a:prstGeom>
              <a:ln w="9525" cap="flat" cmpd="sng">
                <a:solidFill>
                  <a:schemeClr val="tx1"/>
                </a:solidFill>
                <a:prstDash val="solid"/>
                <a:headEnd type="none" w="med" len="med"/>
                <a:tailEnd type="stealth" w="med" len="lg"/>
              </a:ln>
            </p:spPr>
          </p:sp>
          <p:sp>
            <p:nvSpPr>
              <p:cNvPr id="111670" name="Text Box 171"/>
              <p:cNvSpPr txBox="1"/>
              <p:nvPr/>
            </p:nvSpPr>
            <p:spPr>
              <a:xfrm>
                <a:off x="3302" y="2095"/>
                <a:ext cx="344" cy="250"/>
              </a:xfrm>
              <a:prstGeom prst="rect">
                <a:avLst/>
              </a:prstGeom>
              <a:noFill/>
              <a:ln w="9525">
                <a:noFill/>
              </a:ln>
            </p:spPr>
            <p:txBody>
              <a:bodyPr wrap="none">
                <a:spAutoFit/>
              </a:bodyPr>
              <a:p>
                <a:r>
                  <a:rPr lang="en-US" altLang="zh-CN" sz="2000" i="1" dirty="0">
                    <a:latin typeface="Arial" panose="020B0604020202020204" pitchFamily="34" charset="0"/>
                  </a:rPr>
                  <a:t>u</a:t>
                </a:r>
                <a:r>
                  <a:rPr lang="en-US" altLang="zh-CN" sz="2000" baseline="-25000" dirty="0">
                    <a:latin typeface="Arial" panose="020B0604020202020204" pitchFamily="34" charset="0"/>
                  </a:rPr>
                  <a:t>GS</a:t>
                </a:r>
                <a:endParaRPr lang="en-US" altLang="zh-CN" sz="2000" dirty="0">
                  <a:latin typeface="Arial" panose="020B0604020202020204" pitchFamily="34" charset="0"/>
                </a:endParaRPr>
              </a:p>
            </p:txBody>
          </p:sp>
          <p:sp>
            <p:nvSpPr>
              <p:cNvPr id="111671" name="Text Box 172"/>
              <p:cNvSpPr txBox="1"/>
              <p:nvPr/>
            </p:nvSpPr>
            <p:spPr>
              <a:xfrm>
                <a:off x="2582" y="2047"/>
                <a:ext cx="235" cy="250"/>
              </a:xfrm>
              <a:prstGeom prst="rect">
                <a:avLst/>
              </a:prstGeom>
              <a:noFill/>
              <a:ln w="9525">
                <a:noFill/>
              </a:ln>
            </p:spPr>
            <p:txBody>
              <a:bodyPr wrap="none">
                <a:spAutoFit/>
              </a:bodyPr>
              <a:p>
                <a:r>
                  <a:rPr lang="en-US" altLang="zh-CN" sz="2000" i="1" dirty="0">
                    <a:latin typeface="Arial" panose="020B0604020202020204" pitchFamily="34" charset="0"/>
                  </a:rPr>
                  <a:t>i</a:t>
                </a:r>
                <a:r>
                  <a:rPr lang="en-US" altLang="zh-CN" sz="2000" baseline="-25000" dirty="0">
                    <a:latin typeface="Arial" panose="020B0604020202020204" pitchFamily="34" charset="0"/>
                  </a:rPr>
                  <a:t>D</a:t>
                </a:r>
                <a:endParaRPr lang="en-US" altLang="zh-CN" sz="2000" dirty="0">
                  <a:latin typeface="Arial" panose="020B0604020202020204" pitchFamily="34" charset="0"/>
                </a:endParaRPr>
              </a:p>
            </p:txBody>
          </p:sp>
          <p:sp>
            <p:nvSpPr>
              <p:cNvPr id="111672" name="Rectangle 173"/>
              <p:cNvSpPr/>
              <p:nvPr/>
            </p:nvSpPr>
            <p:spPr>
              <a:xfrm>
                <a:off x="3062" y="2112"/>
                <a:ext cx="296" cy="250"/>
              </a:xfrm>
              <a:prstGeom prst="rect">
                <a:avLst/>
              </a:prstGeom>
              <a:noFill/>
              <a:ln w="9525">
                <a:noFill/>
              </a:ln>
            </p:spPr>
            <p:txBody>
              <a:bodyPr wrap="none">
                <a:spAutoFit/>
              </a:bodyPr>
              <a:p>
                <a:r>
                  <a:rPr lang="en-US" altLang="zh-CN" sz="2000" i="1" dirty="0">
                    <a:solidFill>
                      <a:srgbClr val="0033CC"/>
                    </a:solidFill>
                    <a:latin typeface="Arial" panose="020B0604020202020204" pitchFamily="34" charset="0"/>
                    <a:cs typeface="Times New Roman" panose="02020603050405020304" pitchFamily="18" charset="0"/>
                    <a:sym typeface="Symbol" panose="05050102010706020507" pitchFamily="18" charset="2"/>
                  </a:rPr>
                  <a:t>U</a:t>
                </a:r>
                <a:r>
                  <a:rPr lang="en-US" altLang="zh-CN" sz="2000" baseline="-25000" dirty="0">
                    <a:solidFill>
                      <a:srgbClr val="0033CC"/>
                    </a:solidFill>
                    <a:latin typeface="Arial" panose="020B0604020202020204" pitchFamily="34" charset="0"/>
                    <a:cs typeface="Times New Roman" panose="02020603050405020304" pitchFamily="18" charset="0"/>
                    <a:sym typeface="Symbol" panose="05050102010706020507" pitchFamily="18" charset="2"/>
                  </a:rPr>
                  <a:t>P</a:t>
                </a:r>
                <a:endParaRPr lang="en-US" altLang="zh-CN" sz="2000" baseline="-25000" dirty="0">
                  <a:solidFill>
                    <a:srgbClr val="0033CC"/>
                  </a:solidFill>
                  <a:latin typeface="Arial" panose="020B0604020202020204" pitchFamily="34" charset="0"/>
                  <a:sym typeface="Symbol" panose="05050102010706020507" pitchFamily="18" charset="2"/>
                </a:endParaRPr>
              </a:p>
            </p:txBody>
          </p:sp>
          <p:sp>
            <p:nvSpPr>
              <p:cNvPr id="111673" name="Rectangle 174"/>
              <p:cNvSpPr/>
              <p:nvPr/>
            </p:nvSpPr>
            <p:spPr>
              <a:xfrm>
                <a:off x="2400" y="2688"/>
                <a:ext cx="662" cy="288"/>
              </a:xfrm>
              <a:prstGeom prst="rect">
                <a:avLst/>
              </a:prstGeom>
              <a:noFill/>
              <a:ln w="9525">
                <a:noFill/>
              </a:ln>
            </p:spPr>
            <p:txBody>
              <a:bodyPr wrap="none"/>
              <a:p>
                <a:r>
                  <a:rPr lang="en-US" altLang="zh-CN" sz="2000" i="1" dirty="0">
                    <a:latin typeface="Arial" panose="020B0604020202020204" pitchFamily="34" charset="0"/>
                    <a:ea typeface="楷体_GB2312" pitchFamily="49" charset="-122"/>
                  </a:rPr>
                  <a:t>I</a:t>
                </a:r>
                <a:r>
                  <a:rPr lang="en-US" altLang="zh-CN" sz="2000" baseline="-25000" dirty="0">
                    <a:latin typeface="Arial" panose="020B0604020202020204" pitchFamily="34" charset="0"/>
                    <a:ea typeface="楷体_GB2312" pitchFamily="49" charset="-122"/>
                  </a:rPr>
                  <a:t>DSS</a:t>
                </a:r>
                <a:endParaRPr lang="en-US" altLang="zh-CN" sz="2000" baseline="-25000" dirty="0">
                  <a:latin typeface="Arial" panose="020B0604020202020204" pitchFamily="34" charset="0"/>
                  <a:ea typeface="楷体_GB2312" pitchFamily="49" charset="-122"/>
                </a:endParaRPr>
              </a:p>
            </p:txBody>
          </p:sp>
          <p:sp>
            <p:nvSpPr>
              <p:cNvPr id="111674" name="Freeform 175"/>
              <p:cNvSpPr/>
              <p:nvPr/>
            </p:nvSpPr>
            <p:spPr>
              <a:xfrm>
                <a:off x="2820" y="2364"/>
                <a:ext cx="482" cy="468"/>
              </a:xfrm>
              <a:custGeom>
                <a:avLst/>
                <a:gdLst>
                  <a:gd name="txL" fmla="*/ 0 w 482"/>
                  <a:gd name="txT" fmla="*/ 0 h 468"/>
                  <a:gd name="txR" fmla="*/ 482 w 482"/>
                  <a:gd name="txB" fmla="*/ 468 h 468"/>
                </a:gdLst>
                <a:ahLst/>
                <a:cxnLst>
                  <a:cxn ang="0">
                    <a:pos x="482" y="0"/>
                  </a:cxn>
                  <a:cxn ang="0">
                    <a:pos x="365" y="61"/>
                  </a:cxn>
                  <a:cxn ang="0">
                    <a:pos x="274" y="111"/>
                  </a:cxn>
                  <a:cxn ang="0">
                    <a:pos x="196" y="177"/>
                  </a:cxn>
                  <a:cxn ang="0">
                    <a:pos x="108" y="282"/>
                  </a:cxn>
                  <a:cxn ang="0">
                    <a:pos x="0" y="468"/>
                  </a:cxn>
                </a:cxnLst>
                <a:rect l="txL" t="txT" r="txR" b="txB"/>
                <a:pathLst>
                  <a:path w="482" h="468">
                    <a:moveTo>
                      <a:pt x="482" y="0"/>
                    </a:moveTo>
                    <a:cubicBezTo>
                      <a:pt x="461" y="10"/>
                      <a:pt x="400" y="43"/>
                      <a:pt x="365" y="61"/>
                    </a:cubicBezTo>
                    <a:cubicBezTo>
                      <a:pt x="330" y="79"/>
                      <a:pt x="302" y="92"/>
                      <a:pt x="274" y="111"/>
                    </a:cubicBezTo>
                    <a:cubicBezTo>
                      <a:pt x="245" y="131"/>
                      <a:pt x="223" y="149"/>
                      <a:pt x="196" y="177"/>
                    </a:cubicBezTo>
                    <a:cubicBezTo>
                      <a:pt x="169" y="206"/>
                      <a:pt x="141" y="233"/>
                      <a:pt x="108" y="282"/>
                    </a:cubicBezTo>
                    <a:cubicBezTo>
                      <a:pt x="75" y="331"/>
                      <a:pt x="22" y="429"/>
                      <a:pt x="0" y="468"/>
                    </a:cubicBezTo>
                  </a:path>
                </a:pathLst>
              </a:custGeom>
              <a:noFill/>
              <a:ln w="38100" cap="flat" cmpd="sng">
                <a:solidFill>
                  <a:srgbClr val="0033CC">
                    <a:alpha val="100000"/>
                  </a:srgbClr>
                </a:solidFill>
                <a:prstDash val="solid"/>
                <a:round/>
                <a:headEnd type="none" w="med" len="med"/>
                <a:tailEnd type="none" w="med" len="med"/>
              </a:ln>
            </p:spPr>
            <p:txBody>
              <a:bodyPr/>
              <a:p>
                <a:endParaRPr lang="zh-CN" altLang="en-US"/>
              </a:p>
            </p:txBody>
          </p:sp>
        </p:grpSp>
        <p:sp>
          <p:nvSpPr>
            <p:cNvPr id="111667" name="Text Box 176"/>
            <p:cNvSpPr txBox="1"/>
            <p:nvPr/>
          </p:nvSpPr>
          <p:spPr>
            <a:xfrm>
              <a:off x="2928" y="2102"/>
              <a:ext cx="240" cy="250"/>
            </a:xfrm>
            <a:prstGeom prst="rect">
              <a:avLst/>
            </a:prstGeom>
            <a:noFill/>
            <a:ln w="9525">
              <a:noFill/>
            </a:ln>
          </p:spPr>
          <p:txBody>
            <a:bodyPr>
              <a:spAutoFit/>
            </a:bodyPr>
            <a:p>
              <a:pPr algn="ctr">
                <a:spcBef>
                  <a:spcPct val="50000"/>
                </a:spcBef>
              </a:pPr>
              <a:r>
                <a:rPr lang="en-US" altLang="zh-CN" sz="2000" i="1" dirty="0">
                  <a:latin typeface="Arial" panose="020B0604020202020204" pitchFamily="34" charset="0"/>
                  <a:ea typeface="黑体" panose="02010609060101010101" pitchFamily="49" charset="-122"/>
                </a:rPr>
                <a:t>O</a:t>
              </a:r>
              <a:endParaRPr lang="en-US" altLang="zh-CN" sz="2000" i="1" dirty="0">
                <a:latin typeface="Arial" panose="020B0604020202020204" pitchFamily="34" charset="0"/>
                <a:ea typeface="黑体" panose="02010609060101010101" pitchFamily="49" charset="-122"/>
              </a:endParaRPr>
            </a:p>
          </p:txBody>
        </p:sp>
      </p:grpSp>
      <p:grpSp>
        <p:nvGrpSpPr>
          <p:cNvPr id="19" name="Group 177"/>
          <p:cNvGrpSpPr/>
          <p:nvPr/>
        </p:nvGrpSpPr>
        <p:grpSpPr>
          <a:xfrm>
            <a:off x="4038600" y="1550988"/>
            <a:ext cx="1889125" cy="1725612"/>
            <a:chOff x="2544" y="977"/>
            <a:chExt cx="1190" cy="1087"/>
          </a:xfrm>
        </p:grpSpPr>
        <p:grpSp>
          <p:nvGrpSpPr>
            <p:cNvPr id="111657" name="Group 178"/>
            <p:cNvGrpSpPr/>
            <p:nvPr/>
          </p:nvGrpSpPr>
          <p:grpSpPr>
            <a:xfrm>
              <a:off x="2544" y="977"/>
              <a:ext cx="1190" cy="1087"/>
              <a:chOff x="2880" y="991"/>
              <a:chExt cx="1190" cy="1087"/>
            </a:xfrm>
          </p:grpSpPr>
          <p:sp>
            <p:nvSpPr>
              <p:cNvPr id="111659" name="Line 179"/>
              <p:cNvSpPr/>
              <p:nvPr/>
            </p:nvSpPr>
            <p:spPr>
              <a:xfrm>
                <a:off x="2880" y="1872"/>
                <a:ext cx="816" cy="0"/>
              </a:xfrm>
              <a:prstGeom prst="line">
                <a:avLst/>
              </a:prstGeom>
              <a:ln w="9525" cap="flat" cmpd="sng">
                <a:solidFill>
                  <a:schemeClr val="tx1"/>
                </a:solidFill>
                <a:prstDash val="solid"/>
                <a:headEnd type="none" w="med" len="med"/>
                <a:tailEnd type="stealth" w="med" len="lg"/>
              </a:ln>
            </p:spPr>
          </p:sp>
          <p:sp>
            <p:nvSpPr>
              <p:cNvPr id="111660" name="Line 180"/>
              <p:cNvSpPr/>
              <p:nvPr/>
            </p:nvSpPr>
            <p:spPr>
              <a:xfrm flipV="1">
                <a:off x="3456" y="1056"/>
                <a:ext cx="0" cy="816"/>
              </a:xfrm>
              <a:prstGeom prst="line">
                <a:avLst/>
              </a:prstGeom>
              <a:ln w="9525" cap="flat" cmpd="sng">
                <a:solidFill>
                  <a:schemeClr val="tx1"/>
                </a:solidFill>
                <a:prstDash val="solid"/>
                <a:headEnd type="none" w="med" len="med"/>
                <a:tailEnd type="stealth" w="med" len="lg"/>
              </a:ln>
            </p:spPr>
          </p:sp>
          <p:sp>
            <p:nvSpPr>
              <p:cNvPr id="111661" name="Freeform 181"/>
              <p:cNvSpPr/>
              <p:nvPr/>
            </p:nvSpPr>
            <p:spPr>
              <a:xfrm>
                <a:off x="3120" y="1392"/>
                <a:ext cx="336" cy="480"/>
              </a:xfrm>
              <a:custGeom>
                <a:avLst/>
                <a:gdLst>
                  <a:gd name="txL" fmla="*/ 0 w 588"/>
                  <a:gd name="txT" fmla="*/ 0 h 1122"/>
                  <a:gd name="txR" fmla="*/ 588 w 588"/>
                  <a:gd name="txB" fmla="*/ 1122 h 1122"/>
                </a:gdLst>
                <a:ahLst/>
                <a:cxnLst>
                  <a:cxn ang="0">
                    <a:pos x="0" y="38"/>
                  </a:cxn>
                  <a:cxn ang="0">
                    <a:pos x="18" y="34"/>
                  </a:cxn>
                  <a:cxn ang="0">
                    <a:pos x="31" y="29"/>
                  </a:cxn>
                  <a:cxn ang="0">
                    <a:pos x="42" y="23"/>
                  </a:cxn>
                  <a:cxn ang="0">
                    <a:pos x="54" y="14"/>
                  </a:cxn>
                  <a:cxn ang="0">
                    <a:pos x="63" y="0"/>
                  </a:cxn>
                </a:cxnLst>
                <a:rect l="txL" t="txT" r="txR" b="tx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11662" name="Text Box 182"/>
              <p:cNvSpPr txBox="1"/>
              <p:nvPr/>
            </p:nvSpPr>
            <p:spPr>
              <a:xfrm>
                <a:off x="3648" y="1759"/>
                <a:ext cx="344" cy="250"/>
              </a:xfrm>
              <a:prstGeom prst="rect">
                <a:avLst/>
              </a:prstGeom>
              <a:noFill/>
              <a:ln w="9525">
                <a:noFill/>
              </a:ln>
            </p:spPr>
            <p:txBody>
              <a:bodyPr wrap="none">
                <a:spAutoFit/>
              </a:bodyPr>
              <a:p>
                <a:r>
                  <a:rPr lang="en-US" altLang="zh-CN" sz="2000" i="1" dirty="0">
                    <a:latin typeface="Arial" panose="020B0604020202020204" pitchFamily="34" charset="0"/>
                  </a:rPr>
                  <a:t>u</a:t>
                </a:r>
                <a:r>
                  <a:rPr lang="en-US" altLang="zh-CN" sz="2000" baseline="-25000" dirty="0">
                    <a:latin typeface="Arial" panose="020B0604020202020204" pitchFamily="34" charset="0"/>
                  </a:rPr>
                  <a:t>GS</a:t>
                </a:r>
                <a:endParaRPr lang="en-US" altLang="zh-CN" sz="2000" dirty="0">
                  <a:latin typeface="Arial" panose="020B0604020202020204" pitchFamily="34" charset="0"/>
                </a:endParaRPr>
              </a:p>
            </p:txBody>
          </p:sp>
          <p:sp>
            <p:nvSpPr>
              <p:cNvPr id="111663" name="Text Box 183"/>
              <p:cNvSpPr txBox="1"/>
              <p:nvPr/>
            </p:nvSpPr>
            <p:spPr>
              <a:xfrm>
                <a:off x="3456" y="991"/>
                <a:ext cx="568" cy="250"/>
              </a:xfrm>
              <a:prstGeom prst="rect">
                <a:avLst/>
              </a:prstGeom>
              <a:noFill/>
              <a:ln w="9525">
                <a:noFill/>
              </a:ln>
            </p:spPr>
            <p:txBody>
              <a:bodyPr wrap="none">
                <a:spAutoFit/>
              </a:bodyPr>
              <a:p>
                <a:r>
                  <a:rPr lang="en-US" altLang="zh-CN" sz="2000" i="1" dirty="0">
                    <a:latin typeface="Arial" panose="020B0604020202020204" pitchFamily="34" charset="0"/>
                  </a:rPr>
                  <a:t>i</a:t>
                </a:r>
                <a:r>
                  <a:rPr lang="en-US" altLang="zh-CN" sz="2000" baseline="-25000" dirty="0">
                    <a:latin typeface="Arial" panose="020B0604020202020204" pitchFamily="34" charset="0"/>
                  </a:rPr>
                  <a:t>D</a:t>
                </a:r>
                <a:r>
                  <a:rPr lang="en-US" altLang="zh-CN" sz="2000" dirty="0">
                    <a:latin typeface="Arial" panose="020B0604020202020204" pitchFamily="34" charset="0"/>
                  </a:rPr>
                  <a:t> /mA</a:t>
                </a:r>
                <a:endParaRPr lang="en-US" altLang="zh-CN" sz="2000" dirty="0">
                  <a:latin typeface="Arial" panose="020B0604020202020204" pitchFamily="34" charset="0"/>
                </a:endParaRPr>
              </a:p>
            </p:txBody>
          </p:sp>
          <p:sp>
            <p:nvSpPr>
              <p:cNvPr id="111664" name="Rectangle 184"/>
              <p:cNvSpPr/>
              <p:nvPr/>
            </p:nvSpPr>
            <p:spPr>
              <a:xfrm>
                <a:off x="3072" y="1828"/>
                <a:ext cx="296" cy="250"/>
              </a:xfrm>
              <a:prstGeom prst="rect">
                <a:avLst/>
              </a:prstGeom>
              <a:noFill/>
              <a:ln w="9525">
                <a:noFill/>
              </a:ln>
            </p:spPr>
            <p:txBody>
              <a:bodyPr wrap="none">
                <a:spAutoFit/>
              </a:bodyPr>
              <a:p>
                <a:r>
                  <a:rPr lang="en-US" altLang="zh-CN" sz="2000" i="1" dirty="0">
                    <a:solidFill>
                      <a:srgbClr val="0033CC"/>
                    </a:solidFill>
                    <a:latin typeface="Arial" panose="020B0604020202020204" pitchFamily="34" charset="0"/>
                    <a:cs typeface="Times New Roman" panose="02020603050405020304" pitchFamily="18" charset="0"/>
                    <a:sym typeface="Symbol" panose="05050102010706020507" pitchFamily="18" charset="2"/>
                  </a:rPr>
                  <a:t>U</a:t>
                </a:r>
                <a:r>
                  <a:rPr lang="en-US" altLang="zh-CN" sz="2000" baseline="-25000" dirty="0">
                    <a:solidFill>
                      <a:srgbClr val="0033CC"/>
                    </a:solidFill>
                    <a:latin typeface="Arial" panose="020B0604020202020204" pitchFamily="34" charset="0"/>
                    <a:cs typeface="Times New Roman" panose="02020603050405020304" pitchFamily="18" charset="0"/>
                    <a:sym typeface="Symbol" panose="05050102010706020507" pitchFamily="18" charset="2"/>
                  </a:rPr>
                  <a:t>P</a:t>
                </a:r>
                <a:endParaRPr lang="en-US" altLang="zh-CN" sz="2000" baseline="-25000" dirty="0">
                  <a:solidFill>
                    <a:srgbClr val="0033CC"/>
                  </a:solidFill>
                  <a:latin typeface="Arial" panose="020B0604020202020204" pitchFamily="34" charset="0"/>
                  <a:sym typeface="Symbol" panose="05050102010706020507" pitchFamily="18" charset="2"/>
                </a:endParaRPr>
              </a:p>
            </p:txBody>
          </p:sp>
          <p:sp>
            <p:nvSpPr>
              <p:cNvPr id="111665" name="Rectangle 185"/>
              <p:cNvSpPr/>
              <p:nvPr/>
            </p:nvSpPr>
            <p:spPr>
              <a:xfrm>
                <a:off x="3408" y="1152"/>
                <a:ext cx="662" cy="288"/>
              </a:xfrm>
              <a:prstGeom prst="rect">
                <a:avLst/>
              </a:prstGeom>
              <a:noFill/>
              <a:ln w="9525">
                <a:noFill/>
              </a:ln>
            </p:spPr>
            <p:txBody>
              <a:bodyPr wrap="none"/>
              <a:p>
                <a:r>
                  <a:rPr lang="en-US" altLang="zh-CN" sz="2000" i="1" dirty="0">
                    <a:latin typeface="Arial" panose="020B0604020202020204" pitchFamily="34" charset="0"/>
                    <a:ea typeface="楷体_GB2312" pitchFamily="49" charset="-122"/>
                  </a:rPr>
                  <a:t>I</a:t>
                </a:r>
                <a:r>
                  <a:rPr lang="en-US" altLang="zh-CN" sz="2000" baseline="-25000" dirty="0">
                    <a:latin typeface="Arial" panose="020B0604020202020204" pitchFamily="34" charset="0"/>
                    <a:ea typeface="楷体_GB2312" pitchFamily="49" charset="-122"/>
                  </a:rPr>
                  <a:t>DSS</a:t>
                </a:r>
                <a:endParaRPr lang="en-US" altLang="zh-CN" sz="2000" baseline="-25000" dirty="0">
                  <a:latin typeface="Arial" panose="020B0604020202020204" pitchFamily="34" charset="0"/>
                  <a:ea typeface="楷体_GB2312" pitchFamily="49" charset="-122"/>
                </a:endParaRPr>
              </a:p>
            </p:txBody>
          </p:sp>
        </p:grpSp>
        <p:sp>
          <p:nvSpPr>
            <p:cNvPr id="111658" name="Text Box 186"/>
            <p:cNvSpPr txBox="1"/>
            <p:nvPr/>
          </p:nvSpPr>
          <p:spPr>
            <a:xfrm>
              <a:off x="2976" y="1814"/>
              <a:ext cx="240" cy="250"/>
            </a:xfrm>
            <a:prstGeom prst="rect">
              <a:avLst/>
            </a:prstGeom>
            <a:noFill/>
            <a:ln w="9525">
              <a:noFill/>
            </a:ln>
          </p:spPr>
          <p:txBody>
            <a:bodyPr>
              <a:spAutoFit/>
            </a:bodyPr>
            <a:p>
              <a:pPr algn="ctr">
                <a:spcBef>
                  <a:spcPct val="50000"/>
                </a:spcBef>
              </a:pPr>
              <a:r>
                <a:rPr lang="en-US" altLang="zh-CN" sz="2000" i="1" dirty="0">
                  <a:latin typeface="Arial" panose="020B0604020202020204" pitchFamily="34" charset="0"/>
                  <a:ea typeface="黑体" panose="02010609060101010101" pitchFamily="49" charset="-122"/>
                </a:rPr>
                <a:t>O</a:t>
              </a:r>
              <a:endParaRPr lang="en-US" altLang="zh-CN" sz="2000" i="1" dirty="0">
                <a:latin typeface="Arial" panose="020B0604020202020204" pitchFamily="34" charset="0"/>
                <a:ea typeface="黑体" panose="02010609060101010101" pitchFamily="49" charset="-122"/>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8481"/>
                                        </p:tgtEl>
                                        <p:attrNameLst>
                                          <p:attrName>style.visibility</p:attrName>
                                        </p:attrNameLst>
                                      </p:cBhvr>
                                      <p:to>
                                        <p:strVal val="visible"/>
                                      </p:to>
                                    </p:set>
                                    <p:animEffect transition="in" filter="dissolve">
                                      <p:cBhvr>
                                        <p:cTn id="7" dur="500"/>
                                        <p:tgtEl>
                                          <p:spTgt spid="2284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8354"/>
                                        </p:tgtEl>
                                        <p:attrNameLst>
                                          <p:attrName>style.visibility</p:attrName>
                                        </p:attrNameLst>
                                      </p:cBhvr>
                                      <p:to>
                                        <p:strVal val="visible"/>
                                      </p:to>
                                    </p:set>
                                    <p:animEffect transition="in" filter="wipe(up)">
                                      <p:cBhvr>
                                        <p:cTn id="12" dur="500"/>
                                        <p:tgtEl>
                                          <p:spTgt spid="2283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8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9567" name="Group 191"/>
          <p:cNvGraphicFramePr>
            <a:graphicFrameLocks noGrp="1"/>
          </p:cNvGraphicFramePr>
          <p:nvPr/>
        </p:nvGraphicFramePr>
        <p:xfrm>
          <a:off x="160338" y="685800"/>
          <a:ext cx="8610600" cy="5715000"/>
        </p:xfrm>
        <a:graphic>
          <a:graphicData uri="http://schemas.openxmlformats.org/drawingml/2006/table">
            <a:tbl>
              <a:tblPr/>
              <a:tblGrid>
                <a:gridCol w="1219200"/>
                <a:gridCol w="533400"/>
                <a:gridCol w="1981200"/>
                <a:gridCol w="2209800"/>
                <a:gridCol w="2667000"/>
              </a:tblGrid>
              <a:tr h="533400">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种 类</a:t>
                      </a: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符 号</a:t>
                      </a: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转移特性曲线</a:t>
                      </a: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输出特性曲线</a:t>
                      </a: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12925">
                <a:tc>
                  <a:txBody>
                    <a:bodyPr/>
                    <a:lstStyle/>
                    <a:p>
                      <a:pPr marL="0" marR="0" lvl="0" indent="0" algn="ctr" defTabSz="914400" rtl="0" eaLnBrk="1" fontAlgn="base" latinLnBrk="0" hangingPunct="1">
                        <a:lnSpc>
                          <a:spcPct val="100000"/>
                        </a:lnSpc>
                        <a:spcBef>
                          <a:spcPct val="1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rPr>
                        <a:t>绝缘</a:t>
                      </a:r>
                      <a:endPar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rPr>
                        <a:t>栅型</a:t>
                      </a:r>
                      <a:endPar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rPr>
                        <a:t>N </a:t>
                      </a:r>
                      <a:r>
                        <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rPr>
                        <a:t>沟道</a:t>
                      </a:r>
                      <a:endPar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耗尽型</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92275">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rPr>
                        <a:t>绝缘</a:t>
                      </a:r>
                      <a:endPar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rPr>
                        <a:t>栅型</a:t>
                      </a:r>
                      <a:endPar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rPr>
                        <a:t>P </a:t>
                      </a:r>
                      <a:r>
                        <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rPr>
                        <a:t>沟道</a:t>
                      </a:r>
                      <a:endParaRPr kumimoji="0" lang="zh-CN" altLang="en-US" sz="2400" b="1" i="0" u="none" strike="noStrike" cap="none" normalizeH="0" baseline="0" smtClean="0">
                        <a:ln>
                          <a:noFill/>
                        </a:ln>
                        <a:solidFill>
                          <a:srgbClr val="9900CC"/>
                        </a:solidFill>
                        <a:effectLst/>
                        <a:latin typeface="Arial" panose="020B0604020202020204" pitchFamily="34" charset="0"/>
                        <a:ea typeface="宋体" panose="02010600030101010101"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增强型</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76400">
                <a:tc vMerge="1">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耗尽型</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5"/>
          <p:cNvGrpSpPr/>
          <p:nvPr/>
        </p:nvGrpSpPr>
        <p:grpSpPr>
          <a:xfrm>
            <a:off x="2125663" y="1279525"/>
            <a:ext cx="1692275" cy="1673225"/>
            <a:chOff x="192" y="1728"/>
            <a:chExt cx="1066" cy="1054"/>
          </a:xfrm>
        </p:grpSpPr>
        <p:grpSp>
          <p:nvGrpSpPr>
            <p:cNvPr id="112794" name="Group 46"/>
            <p:cNvGrpSpPr/>
            <p:nvPr/>
          </p:nvGrpSpPr>
          <p:grpSpPr>
            <a:xfrm>
              <a:off x="912" y="1824"/>
              <a:ext cx="346" cy="288"/>
              <a:chOff x="912" y="1824"/>
              <a:chExt cx="346" cy="288"/>
            </a:xfrm>
          </p:grpSpPr>
          <p:sp>
            <p:nvSpPr>
              <p:cNvPr id="112813" name="Line 47"/>
              <p:cNvSpPr/>
              <p:nvPr/>
            </p:nvSpPr>
            <p:spPr>
              <a:xfrm>
                <a:off x="912" y="1872"/>
                <a:ext cx="0" cy="240"/>
              </a:xfrm>
              <a:prstGeom prst="line">
                <a:avLst/>
              </a:prstGeom>
              <a:ln w="28575" cap="flat" cmpd="sng">
                <a:solidFill>
                  <a:srgbClr val="FF0066"/>
                </a:solidFill>
                <a:prstDash val="solid"/>
                <a:headEnd type="none" w="med" len="med"/>
                <a:tailEnd type="stealth" w="med" len="med"/>
              </a:ln>
            </p:spPr>
          </p:sp>
          <p:sp>
            <p:nvSpPr>
              <p:cNvPr id="112814" name="Text Box 48"/>
              <p:cNvSpPr txBox="1"/>
              <p:nvPr/>
            </p:nvSpPr>
            <p:spPr>
              <a:xfrm>
                <a:off x="912" y="1824"/>
                <a:ext cx="346" cy="250"/>
              </a:xfrm>
              <a:prstGeom prst="rect">
                <a:avLst/>
              </a:prstGeom>
              <a:noFill/>
              <a:ln w="9525">
                <a:noFill/>
              </a:ln>
            </p:spPr>
            <p:txBody>
              <a:bodyPr>
                <a:spAutoFit/>
              </a:bodyPr>
              <a:p>
                <a:r>
                  <a:rPr lang="en-US" altLang="zh-CN" sz="2000" i="1" dirty="0">
                    <a:solidFill>
                      <a:srgbClr val="0033CC"/>
                    </a:solidFill>
                    <a:latin typeface="Times New Roman" panose="02020603050405020304" pitchFamily="18" charset="0"/>
                  </a:rPr>
                  <a:t>I</a:t>
                </a:r>
                <a:r>
                  <a:rPr lang="en-US" altLang="zh-CN" sz="2000" baseline="-25000" dirty="0">
                    <a:solidFill>
                      <a:srgbClr val="0033CC"/>
                    </a:solidFill>
                    <a:latin typeface="Times New Roman" panose="02020603050405020304" pitchFamily="18" charset="0"/>
                  </a:rPr>
                  <a:t>D</a:t>
                </a:r>
                <a:endParaRPr lang="en-US" altLang="zh-CN" sz="2000" baseline="-25000" dirty="0">
                  <a:solidFill>
                    <a:srgbClr val="0033CC"/>
                  </a:solidFill>
                  <a:latin typeface="Times New Roman" panose="02020603050405020304" pitchFamily="18" charset="0"/>
                </a:endParaRPr>
              </a:p>
            </p:txBody>
          </p:sp>
        </p:grpSp>
        <p:grpSp>
          <p:nvGrpSpPr>
            <p:cNvPr id="112795" name="Group 49"/>
            <p:cNvGrpSpPr/>
            <p:nvPr/>
          </p:nvGrpSpPr>
          <p:grpSpPr>
            <a:xfrm>
              <a:off x="192" y="1728"/>
              <a:ext cx="904" cy="1054"/>
              <a:chOff x="2448" y="2592"/>
              <a:chExt cx="904" cy="1054"/>
            </a:xfrm>
          </p:grpSpPr>
          <p:sp>
            <p:nvSpPr>
              <p:cNvPr id="112796" name="Line 50"/>
              <p:cNvSpPr/>
              <p:nvPr/>
            </p:nvSpPr>
            <p:spPr>
              <a:xfrm>
                <a:off x="2766" y="2914"/>
                <a:ext cx="0" cy="242"/>
              </a:xfrm>
              <a:prstGeom prst="line">
                <a:avLst/>
              </a:prstGeom>
              <a:ln w="38100" cap="flat" cmpd="sng">
                <a:solidFill>
                  <a:schemeClr val="tx1"/>
                </a:solidFill>
                <a:prstDash val="solid"/>
                <a:headEnd type="none" w="med" len="med"/>
                <a:tailEnd type="none" w="med" len="med"/>
              </a:ln>
            </p:spPr>
          </p:sp>
          <p:sp>
            <p:nvSpPr>
              <p:cNvPr id="112797" name="Line 51"/>
              <p:cNvSpPr/>
              <p:nvPr/>
            </p:nvSpPr>
            <p:spPr>
              <a:xfrm>
                <a:off x="2857" y="2874"/>
                <a:ext cx="0" cy="323"/>
              </a:xfrm>
              <a:prstGeom prst="line">
                <a:avLst/>
              </a:prstGeom>
              <a:ln w="38100" cap="flat" cmpd="sng">
                <a:solidFill>
                  <a:schemeClr val="tx1"/>
                </a:solidFill>
                <a:prstDash val="solid"/>
                <a:headEnd type="none" w="med" len="med"/>
                <a:tailEnd type="none" w="med" len="med"/>
              </a:ln>
            </p:spPr>
          </p:sp>
          <p:sp>
            <p:nvSpPr>
              <p:cNvPr id="112798" name="Line 52"/>
              <p:cNvSpPr/>
              <p:nvPr/>
            </p:nvSpPr>
            <p:spPr>
              <a:xfrm>
                <a:off x="2857" y="2914"/>
                <a:ext cx="90" cy="0"/>
              </a:xfrm>
              <a:prstGeom prst="line">
                <a:avLst/>
              </a:prstGeom>
              <a:ln w="28575" cap="flat" cmpd="sng">
                <a:solidFill>
                  <a:schemeClr val="tx1"/>
                </a:solidFill>
                <a:prstDash val="solid"/>
                <a:headEnd type="none" w="med" len="med"/>
                <a:tailEnd type="none" w="med" len="med"/>
              </a:ln>
            </p:spPr>
          </p:sp>
          <p:sp>
            <p:nvSpPr>
              <p:cNvPr id="112799" name="Line 53"/>
              <p:cNvSpPr/>
              <p:nvPr/>
            </p:nvSpPr>
            <p:spPr>
              <a:xfrm>
                <a:off x="2857" y="3035"/>
                <a:ext cx="181" cy="0"/>
              </a:xfrm>
              <a:prstGeom prst="line">
                <a:avLst/>
              </a:prstGeom>
              <a:ln w="28575" cap="flat" cmpd="sng">
                <a:solidFill>
                  <a:schemeClr val="tx1"/>
                </a:solidFill>
                <a:prstDash val="solid"/>
                <a:headEnd type="stealth" w="med" len="med"/>
                <a:tailEnd type="none" w="med" len="med"/>
              </a:ln>
            </p:spPr>
          </p:sp>
          <p:sp>
            <p:nvSpPr>
              <p:cNvPr id="112800" name="Line 54"/>
              <p:cNvSpPr/>
              <p:nvPr/>
            </p:nvSpPr>
            <p:spPr>
              <a:xfrm>
                <a:off x="2857" y="3156"/>
                <a:ext cx="90" cy="0"/>
              </a:xfrm>
              <a:prstGeom prst="line">
                <a:avLst/>
              </a:prstGeom>
              <a:ln w="28575" cap="flat" cmpd="sng">
                <a:solidFill>
                  <a:schemeClr val="tx1"/>
                </a:solidFill>
                <a:prstDash val="solid"/>
                <a:headEnd type="none" w="med" len="med"/>
                <a:tailEnd type="none" w="med" len="med"/>
              </a:ln>
            </p:spPr>
          </p:sp>
          <p:sp>
            <p:nvSpPr>
              <p:cNvPr id="112801" name="Line 55"/>
              <p:cNvSpPr/>
              <p:nvPr/>
            </p:nvSpPr>
            <p:spPr>
              <a:xfrm flipV="1">
                <a:off x="2947" y="2713"/>
                <a:ext cx="0" cy="201"/>
              </a:xfrm>
              <a:prstGeom prst="line">
                <a:avLst/>
              </a:prstGeom>
              <a:ln w="28575" cap="flat" cmpd="sng">
                <a:solidFill>
                  <a:schemeClr val="tx1"/>
                </a:solidFill>
                <a:prstDash val="solid"/>
                <a:headEnd type="none" w="med" len="med"/>
                <a:tailEnd type="none" w="med" len="med"/>
              </a:ln>
            </p:spPr>
          </p:sp>
          <p:sp>
            <p:nvSpPr>
              <p:cNvPr id="112802" name="Line 56"/>
              <p:cNvSpPr/>
              <p:nvPr/>
            </p:nvSpPr>
            <p:spPr>
              <a:xfrm>
                <a:off x="2584" y="3156"/>
                <a:ext cx="182" cy="0"/>
              </a:xfrm>
              <a:prstGeom prst="line">
                <a:avLst/>
              </a:prstGeom>
              <a:ln w="28575" cap="flat" cmpd="sng">
                <a:solidFill>
                  <a:schemeClr val="tx1"/>
                </a:solidFill>
                <a:prstDash val="solid"/>
                <a:headEnd type="none" w="med" len="med"/>
                <a:tailEnd type="none" w="med" len="med"/>
              </a:ln>
            </p:spPr>
          </p:sp>
          <p:sp>
            <p:nvSpPr>
              <p:cNvPr id="112803" name="Oval 57"/>
              <p:cNvSpPr/>
              <p:nvPr/>
            </p:nvSpPr>
            <p:spPr>
              <a:xfrm>
                <a:off x="2539" y="3134"/>
                <a:ext cx="45" cy="40"/>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804" name="Line 58"/>
              <p:cNvSpPr/>
              <p:nvPr/>
            </p:nvSpPr>
            <p:spPr>
              <a:xfrm flipV="1">
                <a:off x="2947" y="3156"/>
                <a:ext cx="0" cy="242"/>
              </a:xfrm>
              <a:prstGeom prst="line">
                <a:avLst/>
              </a:prstGeom>
              <a:ln w="28575" cap="flat" cmpd="sng">
                <a:solidFill>
                  <a:schemeClr val="tx1"/>
                </a:solidFill>
                <a:prstDash val="solid"/>
                <a:headEnd type="none" w="med" len="med"/>
                <a:tailEnd type="none" w="med" len="med"/>
              </a:ln>
            </p:spPr>
          </p:sp>
          <p:sp>
            <p:nvSpPr>
              <p:cNvPr id="112805" name="Oval 59"/>
              <p:cNvSpPr/>
              <p:nvPr/>
            </p:nvSpPr>
            <p:spPr>
              <a:xfrm>
                <a:off x="3220" y="3013"/>
                <a:ext cx="45" cy="40"/>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806" name="Oval 60"/>
              <p:cNvSpPr/>
              <p:nvPr/>
            </p:nvSpPr>
            <p:spPr>
              <a:xfrm>
                <a:off x="2926" y="3398"/>
                <a:ext cx="45" cy="41"/>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807" name="Oval 61"/>
              <p:cNvSpPr/>
              <p:nvPr/>
            </p:nvSpPr>
            <p:spPr>
              <a:xfrm>
                <a:off x="2926" y="2673"/>
                <a:ext cx="45" cy="40"/>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808" name="Rectangle 62"/>
              <p:cNvSpPr/>
              <p:nvPr/>
            </p:nvSpPr>
            <p:spPr>
              <a:xfrm>
                <a:off x="2947" y="3358"/>
                <a:ext cx="223" cy="288"/>
              </a:xfrm>
              <a:prstGeom prst="rect">
                <a:avLst/>
              </a:prstGeom>
              <a:noFill/>
              <a:ln w="9525">
                <a:noFill/>
              </a:ln>
            </p:spPr>
            <p:txBody>
              <a:bodyPr wrap="none">
                <a:spAutoFit/>
              </a:bodyPr>
              <a:p>
                <a:r>
                  <a:rPr lang="en-US" altLang="zh-CN" sz="2400" dirty="0">
                    <a:solidFill>
                      <a:srgbClr val="FF3300"/>
                    </a:solidFill>
                    <a:latin typeface="Times New Roman" panose="02020603050405020304" pitchFamily="18" charset="0"/>
                  </a:rPr>
                  <a:t>S</a:t>
                </a:r>
                <a:endParaRPr lang="en-US" altLang="zh-CN" sz="2400" dirty="0">
                  <a:solidFill>
                    <a:srgbClr val="FF3300"/>
                  </a:solidFill>
                  <a:latin typeface="Times New Roman" panose="02020603050405020304" pitchFamily="18" charset="0"/>
                </a:endParaRPr>
              </a:p>
            </p:txBody>
          </p:sp>
          <p:sp>
            <p:nvSpPr>
              <p:cNvPr id="112809" name="Rectangle 63"/>
              <p:cNvSpPr/>
              <p:nvPr/>
            </p:nvSpPr>
            <p:spPr>
              <a:xfrm>
                <a:off x="2448" y="3187"/>
                <a:ext cx="240" cy="250"/>
              </a:xfrm>
              <a:prstGeom prst="rect">
                <a:avLst/>
              </a:prstGeom>
              <a:noFill/>
              <a:ln w="9525">
                <a:noFill/>
              </a:ln>
            </p:spPr>
            <p:txBody>
              <a:bodyPr wrap="none">
                <a:spAutoFit/>
              </a:bodyPr>
              <a:p>
                <a:r>
                  <a:rPr lang="en-US" altLang="zh-CN" sz="2000" dirty="0">
                    <a:solidFill>
                      <a:srgbClr val="FF3300"/>
                    </a:solidFill>
                    <a:latin typeface="Times New Roman" panose="02020603050405020304" pitchFamily="18" charset="0"/>
                  </a:rPr>
                  <a:t>G</a:t>
                </a:r>
                <a:endParaRPr lang="en-US" altLang="zh-CN" sz="2000" dirty="0">
                  <a:solidFill>
                    <a:srgbClr val="FF3300"/>
                  </a:solidFill>
                  <a:latin typeface="Times New Roman" panose="02020603050405020304" pitchFamily="18" charset="0"/>
                </a:endParaRPr>
              </a:p>
            </p:txBody>
          </p:sp>
          <p:sp>
            <p:nvSpPr>
              <p:cNvPr id="112810" name="Rectangle 64"/>
              <p:cNvSpPr/>
              <p:nvPr/>
            </p:nvSpPr>
            <p:spPr>
              <a:xfrm>
                <a:off x="2947" y="2592"/>
                <a:ext cx="242" cy="250"/>
              </a:xfrm>
              <a:prstGeom prst="rect">
                <a:avLst/>
              </a:prstGeom>
              <a:noFill/>
              <a:ln w="9525">
                <a:noFill/>
              </a:ln>
            </p:spPr>
            <p:txBody>
              <a:bodyPr>
                <a:spAutoFit/>
              </a:bodyPr>
              <a:p>
                <a:r>
                  <a:rPr lang="en-US" altLang="zh-CN" sz="2000" dirty="0">
                    <a:solidFill>
                      <a:srgbClr val="FF3300"/>
                    </a:solidFill>
                    <a:latin typeface="Times New Roman" panose="02020603050405020304" pitchFamily="18" charset="0"/>
                  </a:rPr>
                  <a:t>D</a:t>
                </a:r>
                <a:endParaRPr lang="en-US" altLang="zh-CN" sz="2000" dirty="0">
                  <a:solidFill>
                    <a:srgbClr val="FF3300"/>
                  </a:solidFill>
                  <a:latin typeface="Times New Roman" panose="02020603050405020304" pitchFamily="18" charset="0"/>
                </a:endParaRPr>
              </a:p>
            </p:txBody>
          </p:sp>
          <p:sp>
            <p:nvSpPr>
              <p:cNvPr id="112811" name="Rectangle 65"/>
              <p:cNvSpPr/>
              <p:nvPr/>
            </p:nvSpPr>
            <p:spPr>
              <a:xfrm>
                <a:off x="3129" y="3067"/>
                <a:ext cx="223" cy="250"/>
              </a:xfrm>
              <a:prstGeom prst="rect">
                <a:avLst/>
              </a:prstGeom>
              <a:noFill/>
              <a:ln w="9525">
                <a:noFill/>
              </a:ln>
            </p:spPr>
            <p:txBody>
              <a:bodyPr wrap="none">
                <a:spAutoFit/>
              </a:bodyPr>
              <a:p>
                <a:r>
                  <a:rPr lang="en-US" altLang="zh-CN" sz="2000" dirty="0">
                    <a:solidFill>
                      <a:srgbClr val="0033CC"/>
                    </a:solidFill>
                    <a:latin typeface="Times New Roman" panose="02020603050405020304" pitchFamily="18" charset="0"/>
                  </a:rPr>
                  <a:t>B</a:t>
                </a:r>
                <a:endParaRPr lang="en-US" altLang="zh-CN" sz="2000" dirty="0">
                  <a:solidFill>
                    <a:srgbClr val="0033CC"/>
                  </a:solidFill>
                  <a:latin typeface="Times New Roman" panose="02020603050405020304" pitchFamily="18" charset="0"/>
                </a:endParaRPr>
              </a:p>
            </p:txBody>
          </p:sp>
          <p:sp>
            <p:nvSpPr>
              <p:cNvPr id="112812" name="Line 66"/>
              <p:cNvSpPr/>
              <p:nvPr/>
            </p:nvSpPr>
            <p:spPr>
              <a:xfrm>
                <a:off x="2902" y="3035"/>
                <a:ext cx="318" cy="0"/>
              </a:xfrm>
              <a:prstGeom prst="line">
                <a:avLst/>
              </a:prstGeom>
              <a:ln w="28575" cap="flat" cmpd="sng">
                <a:solidFill>
                  <a:schemeClr val="tx1"/>
                </a:solidFill>
                <a:prstDash val="solid"/>
                <a:headEnd type="none" w="med" len="med"/>
                <a:tailEnd type="none" w="med" len="med"/>
              </a:ln>
            </p:spPr>
          </p:sp>
        </p:grpSp>
      </p:grpSp>
      <p:grpSp>
        <p:nvGrpSpPr>
          <p:cNvPr id="5" name="Group 67"/>
          <p:cNvGrpSpPr/>
          <p:nvPr/>
        </p:nvGrpSpPr>
        <p:grpSpPr>
          <a:xfrm>
            <a:off x="6027738" y="1222375"/>
            <a:ext cx="3116262" cy="1809750"/>
            <a:chOff x="2261" y="636"/>
            <a:chExt cx="1963" cy="1140"/>
          </a:xfrm>
        </p:grpSpPr>
        <p:sp>
          <p:nvSpPr>
            <p:cNvPr id="112777" name="Line 68"/>
            <p:cNvSpPr/>
            <p:nvPr/>
          </p:nvSpPr>
          <p:spPr>
            <a:xfrm>
              <a:off x="2544" y="1536"/>
              <a:ext cx="1259" cy="0"/>
            </a:xfrm>
            <a:prstGeom prst="line">
              <a:avLst/>
            </a:prstGeom>
            <a:ln w="19050" cap="flat" cmpd="sng">
              <a:solidFill>
                <a:schemeClr val="tx1"/>
              </a:solidFill>
              <a:prstDash val="solid"/>
              <a:headEnd type="none" w="med" len="med"/>
              <a:tailEnd type="stealth" w="med" len="lg"/>
            </a:ln>
          </p:spPr>
        </p:sp>
        <p:sp>
          <p:nvSpPr>
            <p:cNvPr id="112778" name="Line 69"/>
            <p:cNvSpPr/>
            <p:nvPr/>
          </p:nvSpPr>
          <p:spPr>
            <a:xfrm flipV="1">
              <a:off x="2544" y="768"/>
              <a:ext cx="0" cy="768"/>
            </a:xfrm>
            <a:prstGeom prst="line">
              <a:avLst/>
            </a:prstGeom>
            <a:ln w="19050" cap="flat" cmpd="sng">
              <a:solidFill>
                <a:schemeClr val="tx1"/>
              </a:solidFill>
              <a:prstDash val="solid"/>
              <a:headEnd type="none" w="med" len="med"/>
              <a:tailEnd type="stealth" w="med" len="lg"/>
            </a:ln>
          </p:spPr>
        </p:sp>
        <p:sp>
          <p:nvSpPr>
            <p:cNvPr id="112779" name="Line 70"/>
            <p:cNvSpPr/>
            <p:nvPr/>
          </p:nvSpPr>
          <p:spPr>
            <a:xfrm>
              <a:off x="2544" y="1344"/>
              <a:ext cx="41" cy="0"/>
            </a:xfrm>
            <a:prstGeom prst="line">
              <a:avLst/>
            </a:prstGeom>
            <a:ln w="28575" cap="flat" cmpd="sng">
              <a:solidFill>
                <a:schemeClr val="tx1"/>
              </a:solidFill>
              <a:prstDash val="solid"/>
              <a:headEnd type="none" w="med" len="med"/>
              <a:tailEnd type="none" w="med" len="med"/>
            </a:ln>
          </p:spPr>
        </p:sp>
        <p:sp>
          <p:nvSpPr>
            <p:cNvPr id="112780" name="Line 71"/>
            <p:cNvSpPr/>
            <p:nvPr/>
          </p:nvSpPr>
          <p:spPr>
            <a:xfrm>
              <a:off x="2544" y="1104"/>
              <a:ext cx="41" cy="0"/>
            </a:xfrm>
            <a:prstGeom prst="line">
              <a:avLst/>
            </a:prstGeom>
            <a:ln w="28575" cap="flat" cmpd="sng">
              <a:solidFill>
                <a:schemeClr val="tx1"/>
              </a:solidFill>
              <a:prstDash val="solid"/>
              <a:headEnd type="none" w="med" len="med"/>
              <a:tailEnd type="none" w="med" len="med"/>
            </a:ln>
          </p:spPr>
        </p:sp>
        <p:sp>
          <p:nvSpPr>
            <p:cNvPr id="112781" name="Line 72"/>
            <p:cNvSpPr/>
            <p:nvPr/>
          </p:nvSpPr>
          <p:spPr>
            <a:xfrm>
              <a:off x="2544" y="864"/>
              <a:ext cx="41" cy="0"/>
            </a:xfrm>
            <a:prstGeom prst="line">
              <a:avLst/>
            </a:prstGeom>
            <a:ln w="28575" cap="flat" cmpd="sng">
              <a:solidFill>
                <a:schemeClr val="tx1"/>
              </a:solidFill>
              <a:prstDash val="solid"/>
              <a:headEnd type="none" w="med" len="med"/>
              <a:tailEnd type="none" w="med" len="med"/>
            </a:ln>
          </p:spPr>
        </p:sp>
        <p:sp>
          <p:nvSpPr>
            <p:cNvPr id="112782" name="Freeform 73"/>
            <p:cNvSpPr/>
            <p:nvPr/>
          </p:nvSpPr>
          <p:spPr>
            <a:xfrm>
              <a:off x="2544" y="1269"/>
              <a:ext cx="1218" cy="267"/>
            </a:xfrm>
            <a:custGeom>
              <a:avLst/>
              <a:gdLst>
                <a:gd name="txL" fmla="*/ 0 w 1440"/>
                <a:gd name="txT" fmla="*/ 0 h 267"/>
                <a:gd name="txR" fmla="*/ 1440 w 1440"/>
                <a:gd name="txB" fmla="*/ 267 h 267"/>
              </a:gdLst>
              <a:ahLst/>
              <a:cxnLst>
                <a:cxn ang="0">
                  <a:pos x="0" y="267"/>
                </a:cxn>
                <a:cxn ang="0">
                  <a:pos x="18" y="171"/>
                </a:cxn>
                <a:cxn ang="0">
                  <a:pos x="44" y="75"/>
                </a:cxn>
                <a:cxn ang="0">
                  <a:pos x="95" y="11"/>
                </a:cxn>
                <a:cxn ang="0">
                  <a:pos x="173" y="11"/>
                </a:cxn>
                <a:cxn ang="0">
                  <a:pos x="302" y="11"/>
                </a:cxn>
                <a:cxn ang="0">
                  <a:pos x="238" y="11"/>
                </a:cxn>
                <a:cxn ang="0">
                  <a:pos x="527" y="11"/>
                </a:cxn>
              </a:cxnLst>
              <a:rect l="txL" t="txT" r="txR" b="tx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783" name="Freeform 74"/>
            <p:cNvSpPr/>
            <p:nvPr/>
          </p:nvSpPr>
          <p:spPr>
            <a:xfrm>
              <a:off x="2544" y="1071"/>
              <a:ext cx="1185" cy="482"/>
            </a:xfrm>
            <a:custGeom>
              <a:avLst/>
              <a:gdLst>
                <a:gd name="txL" fmla="*/ 0 w 1400"/>
                <a:gd name="txT" fmla="*/ 0 h 482"/>
                <a:gd name="txR" fmla="*/ 1400 w 1400"/>
                <a:gd name="txB" fmla="*/ 482 h 482"/>
              </a:gdLst>
              <a:ahLst/>
              <a:cxnLst>
                <a:cxn ang="0">
                  <a:pos x="0" y="482"/>
                </a:cxn>
                <a:cxn ang="0">
                  <a:pos x="17" y="296"/>
                </a:cxn>
                <a:cxn ang="0">
                  <a:pos x="44" y="161"/>
                </a:cxn>
                <a:cxn ang="0">
                  <a:pos x="77" y="57"/>
                </a:cxn>
                <a:cxn ang="0">
                  <a:pos x="114" y="9"/>
                </a:cxn>
                <a:cxn ang="0">
                  <a:pos x="174" y="1"/>
                </a:cxn>
                <a:cxn ang="0">
                  <a:pos x="515"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784" name="Freeform 75"/>
            <p:cNvSpPr/>
            <p:nvPr/>
          </p:nvSpPr>
          <p:spPr>
            <a:xfrm>
              <a:off x="2585" y="875"/>
              <a:ext cx="1130" cy="490"/>
            </a:xfrm>
            <a:custGeom>
              <a:avLst/>
              <a:gdLst>
                <a:gd name="txL" fmla="*/ 0 w 1336"/>
                <a:gd name="txT" fmla="*/ 0 h 490"/>
                <a:gd name="txR" fmla="*/ 1336 w 1336"/>
                <a:gd name="txB" fmla="*/ 490 h 490"/>
              </a:gdLst>
              <a:ahLst/>
              <a:cxnLst>
                <a:cxn ang="0">
                  <a:pos x="0" y="490"/>
                </a:cxn>
                <a:cxn ang="0">
                  <a:pos x="12" y="285"/>
                </a:cxn>
                <a:cxn ang="0">
                  <a:pos x="32" y="117"/>
                </a:cxn>
                <a:cxn ang="0">
                  <a:pos x="68" y="37"/>
                </a:cxn>
                <a:cxn ang="0">
                  <a:pos x="132" y="5"/>
                </a:cxn>
                <a:cxn ang="0">
                  <a:pos x="178" y="5"/>
                </a:cxn>
                <a:cxn ang="0">
                  <a:pos x="358" y="5"/>
                </a:cxn>
                <a:cxn ang="0">
                  <a:pos x="490" y="5"/>
                </a:cxn>
              </a:cxnLst>
              <a:rect l="txL" t="txT" r="txR" b="txB"/>
              <a:pathLst>
                <a:path w="1336" h="490">
                  <a:moveTo>
                    <a:pt x="0" y="490"/>
                  </a:moveTo>
                  <a:cubicBezTo>
                    <a:pt x="5" y="456"/>
                    <a:pt x="17" y="347"/>
                    <a:pt x="32" y="285"/>
                  </a:cubicBezTo>
                  <a:cubicBezTo>
                    <a:pt x="47" y="223"/>
                    <a:pt x="63" y="158"/>
                    <a:pt x="88" y="117"/>
                  </a:cubicBezTo>
                  <a:cubicBezTo>
                    <a:pt x="113" y="76"/>
                    <a:pt x="139" y="56"/>
                    <a:pt x="184" y="37"/>
                  </a:cubicBezTo>
                  <a:cubicBezTo>
                    <a:pt x="229" y="18"/>
                    <a:pt x="309" y="10"/>
                    <a:pt x="360" y="5"/>
                  </a:cubicBezTo>
                  <a:cubicBezTo>
                    <a:pt x="411" y="0"/>
                    <a:pt x="385" y="5"/>
                    <a:pt x="488" y="5"/>
                  </a:cubicBezTo>
                  <a:cubicBezTo>
                    <a:pt x="591" y="5"/>
                    <a:pt x="835" y="5"/>
                    <a:pt x="976" y="5"/>
                  </a:cubicBezTo>
                  <a:cubicBezTo>
                    <a:pt x="1117" y="5"/>
                    <a:pt x="1261" y="5"/>
                    <a:pt x="1336" y="5"/>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785" name="Freeform 76"/>
            <p:cNvSpPr/>
            <p:nvPr/>
          </p:nvSpPr>
          <p:spPr>
            <a:xfrm>
              <a:off x="2544" y="1488"/>
              <a:ext cx="1178" cy="65"/>
            </a:xfrm>
            <a:custGeom>
              <a:avLst/>
              <a:gdLst>
                <a:gd name="txL" fmla="*/ 0 w 1392"/>
                <a:gd name="txT" fmla="*/ 0 h 257"/>
                <a:gd name="txR" fmla="*/ 1392 w 1392"/>
                <a:gd name="txB" fmla="*/ 257 h 257"/>
              </a:gdLst>
              <a:ahLst/>
              <a:cxnLst>
                <a:cxn ang="0">
                  <a:pos x="0" y="0"/>
                </a:cxn>
                <a:cxn ang="0">
                  <a:pos x="18" y="0"/>
                </a:cxn>
                <a:cxn ang="0">
                  <a:pos x="35" y="0"/>
                </a:cxn>
                <a:cxn ang="0">
                  <a:pos x="105" y="0"/>
                </a:cxn>
                <a:cxn ang="0">
                  <a:pos x="511" y="0"/>
                </a:cxn>
              </a:cxnLst>
              <a:rect l="txL" t="txT" r="txR" b="tx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786" name="Text Box 77"/>
            <p:cNvSpPr txBox="1"/>
            <p:nvPr/>
          </p:nvSpPr>
          <p:spPr>
            <a:xfrm>
              <a:off x="3619" y="1526"/>
              <a:ext cx="365" cy="250"/>
            </a:xfrm>
            <a:prstGeom prst="rect">
              <a:avLst/>
            </a:prstGeom>
            <a:noFill/>
            <a:ln w="9525">
              <a:noFill/>
            </a:ln>
          </p:spPr>
          <p:txBody>
            <a:bodyPr wrap="none">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DS</a:t>
              </a:r>
              <a:endParaRPr lang="en-US" altLang="zh-CN" sz="2000" dirty="0">
                <a:latin typeface="Times New Roman" panose="02020603050405020304" pitchFamily="18" charset="0"/>
              </a:endParaRPr>
            </a:p>
          </p:txBody>
        </p:sp>
        <p:sp>
          <p:nvSpPr>
            <p:cNvPr id="112787" name="Text Box 78"/>
            <p:cNvSpPr txBox="1"/>
            <p:nvPr/>
          </p:nvSpPr>
          <p:spPr>
            <a:xfrm>
              <a:off x="2261" y="655"/>
              <a:ext cx="253" cy="250"/>
            </a:xfrm>
            <a:prstGeom prst="rect">
              <a:avLst/>
            </a:prstGeom>
            <a:noFill/>
            <a:ln w="9525">
              <a:noFill/>
            </a:ln>
          </p:spPr>
          <p:txBody>
            <a:bodyPr wrap="none">
              <a:spAutoFit/>
            </a:bodyPr>
            <a:p>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12788" name="Rectangle 79"/>
            <p:cNvSpPr/>
            <p:nvPr/>
          </p:nvSpPr>
          <p:spPr>
            <a:xfrm>
              <a:off x="3600" y="1008"/>
              <a:ext cx="384" cy="250"/>
            </a:xfrm>
            <a:prstGeom prst="rect">
              <a:avLst/>
            </a:prstGeom>
            <a:noFill/>
            <a:ln w="9525">
              <a:noFill/>
            </a:ln>
          </p:spPr>
          <p:txBody>
            <a:bodyPr>
              <a:spAutoFit/>
            </a:bodyPr>
            <a:p>
              <a:r>
                <a:rPr lang="en-US" altLang="zh-CN" sz="2000" dirty="0">
                  <a:solidFill>
                    <a:srgbClr val="FF3300"/>
                  </a:solidFill>
                  <a:latin typeface="Times New Roman" panose="02020603050405020304" pitchFamily="18" charset="0"/>
                  <a:cs typeface="Times New Roman" panose="02020603050405020304" pitchFamily="18" charset="0"/>
                  <a:sym typeface="Symbol" panose="05050102010706020507" pitchFamily="18" charset="2"/>
                </a:rPr>
                <a:t>_</a:t>
              </a:r>
              <a:endParaRPr lang="en-US" altLang="zh-CN" sz="2000" dirty="0">
                <a:solidFill>
                  <a:srgbClr val="FF3300"/>
                </a:solidFill>
                <a:latin typeface="Times New Roman" panose="02020603050405020304" pitchFamily="18" charset="0"/>
                <a:sym typeface="Symbol" panose="05050102010706020507" pitchFamily="18" charset="2"/>
              </a:endParaRPr>
            </a:p>
          </p:txBody>
        </p:sp>
        <p:sp>
          <p:nvSpPr>
            <p:cNvPr id="112789" name="Rectangle 80"/>
            <p:cNvSpPr/>
            <p:nvPr/>
          </p:nvSpPr>
          <p:spPr>
            <a:xfrm>
              <a:off x="3600" y="854"/>
              <a:ext cx="624" cy="250"/>
            </a:xfrm>
            <a:prstGeom prst="rect">
              <a:avLst/>
            </a:prstGeom>
            <a:noFill/>
            <a:ln w="9525">
              <a:noFill/>
            </a:ln>
          </p:spPr>
          <p:txBody>
            <a:bodyPr>
              <a:spAutoFit/>
            </a:bodyPr>
            <a:p>
              <a:r>
                <a:rPr lang="en-US" altLang="zh-CN" sz="2000" i="1" dirty="0">
                  <a:solidFill>
                    <a:srgbClr val="FF3300"/>
                  </a:solidFill>
                  <a:latin typeface="Times New Roman" panose="02020603050405020304" pitchFamily="18" charset="0"/>
                  <a:sym typeface="Symbol" panose="05050102010706020507" pitchFamily="18" charset="2"/>
                </a:rPr>
                <a:t>U</a:t>
              </a:r>
              <a:r>
                <a:rPr lang="en-US" altLang="zh-CN" sz="2000" baseline="-25000" dirty="0">
                  <a:solidFill>
                    <a:srgbClr val="FF3300"/>
                  </a:solidFill>
                  <a:latin typeface="Times New Roman" panose="02020603050405020304" pitchFamily="18" charset="0"/>
                  <a:sym typeface="Symbol" panose="05050102010706020507" pitchFamily="18" charset="2"/>
                </a:rPr>
                <a:t>GS</a:t>
              </a:r>
              <a:r>
                <a:rPr lang="en-US" altLang="zh-CN" sz="2000" dirty="0">
                  <a:solidFill>
                    <a:srgbClr val="FF3300"/>
                  </a:solidFill>
                  <a:latin typeface="Times New Roman" panose="02020603050405020304" pitchFamily="18" charset="0"/>
                  <a:sym typeface="Symbol" panose="05050102010706020507" pitchFamily="18" charset="2"/>
                </a:rPr>
                <a:t>=0</a:t>
              </a:r>
              <a:endParaRPr lang="en-US" altLang="zh-CN" sz="2000" dirty="0">
                <a:solidFill>
                  <a:srgbClr val="FF3300"/>
                </a:solidFill>
                <a:latin typeface="Times New Roman" panose="02020603050405020304" pitchFamily="18" charset="0"/>
                <a:sym typeface="Symbol" panose="05050102010706020507" pitchFamily="18" charset="2"/>
              </a:endParaRPr>
            </a:p>
          </p:txBody>
        </p:sp>
        <p:sp>
          <p:nvSpPr>
            <p:cNvPr id="112790" name="Rectangle 81"/>
            <p:cNvSpPr/>
            <p:nvPr/>
          </p:nvSpPr>
          <p:spPr>
            <a:xfrm>
              <a:off x="3600" y="636"/>
              <a:ext cx="384" cy="250"/>
            </a:xfrm>
            <a:prstGeom prst="rect">
              <a:avLst/>
            </a:prstGeom>
            <a:noFill/>
            <a:ln w="9525">
              <a:noFill/>
            </a:ln>
          </p:spPr>
          <p:txBody>
            <a:bodyPr>
              <a:spAutoFit/>
            </a:bodyPr>
            <a:p>
              <a:r>
                <a:rPr lang="en-US" altLang="zh-CN" sz="2000" dirty="0">
                  <a:solidFill>
                    <a:srgbClr val="FF33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dirty="0">
                <a:solidFill>
                  <a:srgbClr val="FF3300"/>
                </a:solidFill>
                <a:latin typeface="Times New Roman" panose="02020603050405020304" pitchFamily="18" charset="0"/>
                <a:sym typeface="Symbol" panose="05050102010706020507" pitchFamily="18" charset="2"/>
              </a:endParaRPr>
            </a:p>
          </p:txBody>
        </p:sp>
        <p:sp>
          <p:nvSpPr>
            <p:cNvPr id="112791" name="Rectangle 82"/>
            <p:cNvSpPr/>
            <p:nvPr/>
          </p:nvSpPr>
          <p:spPr>
            <a:xfrm>
              <a:off x="3600" y="1008"/>
              <a:ext cx="384" cy="250"/>
            </a:xfrm>
            <a:prstGeom prst="rect">
              <a:avLst/>
            </a:prstGeom>
            <a:noFill/>
            <a:ln w="9525">
              <a:noFill/>
            </a:ln>
          </p:spPr>
          <p:txBody>
            <a:bodyPr>
              <a:spAutoFit/>
            </a:bodyPr>
            <a:p>
              <a:r>
                <a:rPr lang="en-US" altLang="zh-CN" sz="2000" dirty="0">
                  <a:solidFill>
                    <a:srgbClr val="FF3300"/>
                  </a:solidFill>
                  <a:latin typeface="Times New Roman" panose="02020603050405020304" pitchFamily="18" charset="0"/>
                  <a:cs typeface="Times New Roman" panose="02020603050405020304" pitchFamily="18" charset="0"/>
                  <a:sym typeface="Symbol" panose="05050102010706020507" pitchFamily="18" charset="2"/>
                </a:rPr>
                <a:t>_</a:t>
              </a:r>
              <a:endParaRPr lang="en-US" altLang="zh-CN" sz="2000" dirty="0">
                <a:solidFill>
                  <a:srgbClr val="FF3300"/>
                </a:solidFill>
                <a:latin typeface="Times New Roman" panose="02020603050405020304" pitchFamily="18" charset="0"/>
                <a:sym typeface="Symbol" panose="05050102010706020507" pitchFamily="18" charset="2"/>
              </a:endParaRPr>
            </a:p>
          </p:txBody>
        </p:sp>
        <p:sp>
          <p:nvSpPr>
            <p:cNvPr id="112792" name="Rectangle 83"/>
            <p:cNvSpPr/>
            <p:nvPr/>
          </p:nvSpPr>
          <p:spPr>
            <a:xfrm>
              <a:off x="3588" y="1224"/>
              <a:ext cx="384" cy="250"/>
            </a:xfrm>
            <a:prstGeom prst="rect">
              <a:avLst/>
            </a:prstGeom>
            <a:noFill/>
            <a:ln w="9525">
              <a:noFill/>
            </a:ln>
          </p:spPr>
          <p:txBody>
            <a:bodyPr>
              <a:spAutoFit/>
            </a:bodyPr>
            <a:p>
              <a:r>
                <a:rPr lang="en-US" altLang="zh-CN" sz="2000" dirty="0">
                  <a:solidFill>
                    <a:srgbClr val="FF3300"/>
                  </a:solidFill>
                  <a:latin typeface="Times New Roman" panose="02020603050405020304" pitchFamily="18" charset="0"/>
                  <a:cs typeface="Times New Roman" panose="02020603050405020304" pitchFamily="18" charset="0"/>
                  <a:sym typeface="Symbol" panose="05050102010706020507" pitchFamily="18" charset="2"/>
                </a:rPr>
                <a:t>_</a:t>
              </a:r>
              <a:endParaRPr lang="en-US" altLang="zh-CN" sz="2000" dirty="0">
                <a:solidFill>
                  <a:srgbClr val="FF3300"/>
                </a:solidFill>
                <a:latin typeface="Times New Roman" panose="02020603050405020304" pitchFamily="18" charset="0"/>
                <a:sym typeface="Symbol" panose="05050102010706020507" pitchFamily="18" charset="2"/>
              </a:endParaRPr>
            </a:p>
          </p:txBody>
        </p:sp>
        <p:sp>
          <p:nvSpPr>
            <p:cNvPr id="112793" name="Rectangle 84"/>
            <p:cNvSpPr/>
            <p:nvPr/>
          </p:nvSpPr>
          <p:spPr>
            <a:xfrm>
              <a:off x="2400" y="1526"/>
              <a:ext cx="480" cy="250"/>
            </a:xfrm>
            <a:prstGeom prst="rect">
              <a:avLst/>
            </a:prstGeom>
            <a:noFill/>
            <a:ln w="9525">
              <a:noFill/>
            </a:ln>
          </p:spPr>
          <p:txBody>
            <a:bodyPr>
              <a:spAutoFit/>
            </a:bodyPr>
            <a:p>
              <a:r>
                <a:rPr lang="en-US" altLang="zh-CN" sz="2000"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O</a:t>
              </a:r>
              <a:endParaRPr lang="en-US" altLang="zh-CN" sz="2000" i="1" dirty="0">
                <a:solidFill>
                  <a:schemeClr val="tx2"/>
                </a:solidFill>
                <a:latin typeface="Times New Roman" panose="02020603050405020304" pitchFamily="18" charset="0"/>
                <a:sym typeface="Symbol" panose="05050102010706020507" pitchFamily="18" charset="2"/>
              </a:endParaRPr>
            </a:p>
          </p:txBody>
        </p:sp>
      </p:grpSp>
      <p:grpSp>
        <p:nvGrpSpPr>
          <p:cNvPr id="6" name="Group 85"/>
          <p:cNvGrpSpPr/>
          <p:nvPr/>
        </p:nvGrpSpPr>
        <p:grpSpPr>
          <a:xfrm>
            <a:off x="4148138" y="1176338"/>
            <a:ext cx="1955800" cy="1844675"/>
            <a:chOff x="2608" y="847"/>
            <a:chExt cx="1232" cy="1162"/>
          </a:xfrm>
        </p:grpSpPr>
        <p:grpSp>
          <p:nvGrpSpPr>
            <p:cNvPr id="112768" name="Group 86"/>
            <p:cNvGrpSpPr/>
            <p:nvPr/>
          </p:nvGrpSpPr>
          <p:grpSpPr>
            <a:xfrm>
              <a:off x="2608" y="847"/>
              <a:ext cx="1232" cy="1162"/>
              <a:chOff x="2560" y="991"/>
              <a:chExt cx="1232" cy="1162"/>
            </a:xfrm>
          </p:grpSpPr>
          <p:sp>
            <p:nvSpPr>
              <p:cNvPr id="112770" name="Line 87"/>
              <p:cNvSpPr/>
              <p:nvPr/>
            </p:nvSpPr>
            <p:spPr>
              <a:xfrm>
                <a:off x="2595" y="1908"/>
                <a:ext cx="922" cy="0"/>
              </a:xfrm>
              <a:prstGeom prst="line">
                <a:avLst/>
              </a:prstGeom>
              <a:ln w="9525" cap="flat" cmpd="sng">
                <a:solidFill>
                  <a:schemeClr val="tx1"/>
                </a:solidFill>
                <a:prstDash val="solid"/>
                <a:headEnd type="none" w="med" len="med"/>
                <a:tailEnd type="stealth" w="med" len="lg"/>
              </a:ln>
            </p:spPr>
          </p:sp>
          <p:sp>
            <p:nvSpPr>
              <p:cNvPr id="112771" name="Line 88"/>
              <p:cNvSpPr/>
              <p:nvPr/>
            </p:nvSpPr>
            <p:spPr>
              <a:xfrm flipV="1">
                <a:off x="3171" y="1092"/>
                <a:ext cx="0" cy="816"/>
              </a:xfrm>
              <a:prstGeom prst="line">
                <a:avLst/>
              </a:prstGeom>
              <a:ln w="9525" cap="flat" cmpd="sng">
                <a:solidFill>
                  <a:schemeClr val="tx1"/>
                </a:solidFill>
                <a:prstDash val="solid"/>
                <a:headEnd type="none" w="med" len="med"/>
                <a:tailEnd type="stealth" w="med" len="lg"/>
              </a:ln>
            </p:spPr>
          </p:sp>
          <p:sp>
            <p:nvSpPr>
              <p:cNvPr id="112772" name="Freeform 89"/>
              <p:cNvSpPr/>
              <p:nvPr/>
            </p:nvSpPr>
            <p:spPr>
              <a:xfrm>
                <a:off x="2749" y="1140"/>
                <a:ext cx="564" cy="768"/>
              </a:xfrm>
              <a:custGeom>
                <a:avLst/>
                <a:gdLst>
                  <a:gd name="txL" fmla="*/ 0 w 528"/>
                  <a:gd name="txT" fmla="*/ 0 h 708"/>
                  <a:gd name="txR" fmla="*/ 528 w 528"/>
                  <a:gd name="txB" fmla="*/ 708 h 708"/>
                </a:gdLst>
                <a:ahLst/>
                <a:cxnLst>
                  <a:cxn ang="0">
                    <a:pos x="0" y="1154"/>
                  </a:cxn>
                  <a:cxn ang="0">
                    <a:pos x="267" y="1015"/>
                  </a:cxn>
                  <a:cxn ang="0">
                    <a:pos x="428" y="861"/>
                  </a:cxn>
                  <a:cxn ang="0">
                    <a:pos x="497" y="726"/>
                  </a:cxn>
                  <a:cxn ang="0">
                    <a:pos x="641" y="448"/>
                  </a:cxn>
                  <a:cxn ang="0">
                    <a:pos x="784" y="0"/>
                  </a:cxn>
                </a:cxnLst>
                <a:rect l="txL" t="txT" r="txR" b="txB"/>
                <a:pathLst>
                  <a:path w="528" h="708">
                    <a:moveTo>
                      <a:pt x="0" y="708"/>
                    </a:moveTo>
                    <a:cubicBezTo>
                      <a:pt x="30" y="694"/>
                      <a:pt x="132" y="654"/>
                      <a:pt x="180" y="624"/>
                    </a:cubicBezTo>
                    <a:cubicBezTo>
                      <a:pt x="228" y="594"/>
                      <a:pt x="262" y="558"/>
                      <a:pt x="288" y="528"/>
                    </a:cubicBezTo>
                    <a:cubicBezTo>
                      <a:pt x="314" y="498"/>
                      <a:pt x="310" y="488"/>
                      <a:pt x="334" y="446"/>
                    </a:cubicBezTo>
                    <a:cubicBezTo>
                      <a:pt x="358" y="404"/>
                      <a:pt x="400" y="350"/>
                      <a:pt x="432" y="276"/>
                    </a:cubicBezTo>
                    <a:cubicBezTo>
                      <a:pt x="464" y="202"/>
                      <a:pt x="508" y="57"/>
                      <a:pt x="528" y="0"/>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12773" name="Text Box 90"/>
              <p:cNvSpPr txBox="1"/>
              <p:nvPr/>
            </p:nvSpPr>
            <p:spPr>
              <a:xfrm>
                <a:off x="2905" y="991"/>
                <a:ext cx="253" cy="250"/>
              </a:xfrm>
              <a:prstGeom prst="rect">
                <a:avLst/>
              </a:prstGeom>
              <a:noFill/>
              <a:ln w="9525">
                <a:noFill/>
              </a:ln>
            </p:spPr>
            <p:txBody>
              <a:bodyPr wrap="none">
                <a:spAutoFit/>
              </a:bodyPr>
              <a:p>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12774" name="Text Box 91"/>
              <p:cNvSpPr txBox="1"/>
              <p:nvPr/>
            </p:nvSpPr>
            <p:spPr>
              <a:xfrm>
                <a:off x="3421" y="1651"/>
                <a:ext cx="371" cy="250"/>
              </a:xfrm>
              <a:prstGeom prst="rect">
                <a:avLst/>
              </a:prstGeom>
              <a:noFill/>
              <a:ln w="9525">
                <a:noFill/>
              </a:ln>
            </p:spPr>
            <p:txBody>
              <a:bodyPr wrap="none">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GS</a:t>
                </a:r>
                <a:endParaRPr lang="en-US" altLang="zh-CN" sz="2000" dirty="0">
                  <a:latin typeface="Times New Roman" panose="02020603050405020304" pitchFamily="18" charset="0"/>
                </a:endParaRPr>
              </a:p>
            </p:txBody>
          </p:sp>
          <p:sp>
            <p:nvSpPr>
              <p:cNvPr id="112775" name="Text Box 92"/>
              <p:cNvSpPr txBox="1"/>
              <p:nvPr/>
            </p:nvSpPr>
            <p:spPr>
              <a:xfrm>
                <a:off x="2560" y="1903"/>
                <a:ext cx="296" cy="250"/>
              </a:xfrm>
              <a:prstGeom prst="rect">
                <a:avLst/>
              </a:prstGeom>
              <a:noFill/>
              <a:ln w="9525">
                <a:noFill/>
              </a:ln>
            </p:spPr>
            <p:txBody>
              <a:bodyPr wrap="none">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P</a:t>
                </a:r>
                <a:endParaRPr lang="en-US" altLang="zh-CN" sz="2000" dirty="0">
                  <a:latin typeface="Times New Roman" panose="02020603050405020304" pitchFamily="18" charset="0"/>
                </a:endParaRPr>
              </a:p>
            </p:txBody>
          </p:sp>
          <p:sp>
            <p:nvSpPr>
              <p:cNvPr id="112776" name="Text Box 93"/>
              <p:cNvSpPr txBox="1"/>
              <p:nvPr/>
            </p:nvSpPr>
            <p:spPr>
              <a:xfrm>
                <a:off x="3148" y="1411"/>
                <a:ext cx="369" cy="250"/>
              </a:xfrm>
              <a:prstGeom prst="rect">
                <a:avLst/>
              </a:prstGeom>
              <a:noFill/>
              <a:ln w="9525">
                <a:noFill/>
              </a:ln>
            </p:spPr>
            <p:txBody>
              <a:bodyPr wrap="none">
                <a:spAutoFit/>
              </a:bodyPr>
              <a:p>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DSS</a:t>
                </a:r>
                <a:endParaRPr lang="en-US" altLang="zh-CN" sz="2000" dirty="0">
                  <a:latin typeface="Times New Roman" panose="02020603050405020304" pitchFamily="18" charset="0"/>
                </a:endParaRPr>
              </a:p>
            </p:txBody>
          </p:sp>
        </p:grpSp>
        <p:sp>
          <p:nvSpPr>
            <p:cNvPr id="112769" name="Rectangle 94"/>
            <p:cNvSpPr/>
            <p:nvPr/>
          </p:nvSpPr>
          <p:spPr>
            <a:xfrm>
              <a:off x="3120" y="1728"/>
              <a:ext cx="480" cy="250"/>
            </a:xfrm>
            <a:prstGeom prst="rect">
              <a:avLst/>
            </a:prstGeom>
            <a:noFill/>
            <a:ln w="9525">
              <a:noFill/>
            </a:ln>
          </p:spPr>
          <p:txBody>
            <a:bodyPr>
              <a:spAutoFit/>
            </a:bodyPr>
            <a:p>
              <a:r>
                <a:rPr lang="en-US" altLang="zh-CN" sz="2000"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O</a:t>
              </a:r>
              <a:endParaRPr lang="en-US" altLang="zh-CN" sz="2000" i="1" dirty="0">
                <a:solidFill>
                  <a:schemeClr val="tx2"/>
                </a:solidFill>
                <a:latin typeface="Times New Roman" panose="02020603050405020304" pitchFamily="18" charset="0"/>
                <a:sym typeface="Symbol" panose="05050102010706020507" pitchFamily="18" charset="2"/>
              </a:endParaRPr>
            </a:p>
          </p:txBody>
        </p:sp>
      </p:grpSp>
      <p:grpSp>
        <p:nvGrpSpPr>
          <p:cNvPr id="8" name="Group 95"/>
          <p:cNvGrpSpPr/>
          <p:nvPr/>
        </p:nvGrpSpPr>
        <p:grpSpPr>
          <a:xfrm>
            <a:off x="2141538" y="3127375"/>
            <a:ext cx="1692275" cy="1662113"/>
            <a:chOff x="1296" y="480"/>
            <a:chExt cx="1066" cy="1047"/>
          </a:xfrm>
        </p:grpSpPr>
        <p:grpSp>
          <p:nvGrpSpPr>
            <p:cNvPr id="112746" name="Group 96"/>
            <p:cNvGrpSpPr/>
            <p:nvPr/>
          </p:nvGrpSpPr>
          <p:grpSpPr>
            <a:xfrm>
              <a:off x="1296" y="480"/>
              <a:ext cx="831" cy="1047"/>
              <a:chOff x="4560" y="3072"/>
              <a:chExt cx="982" cy="1247"/>
            </a:xfrm>
          </p:grpSpPr>
          <p:sp>
            <p:nvSpPr>
              <p:cNvPr id="112749" name="Line 97"/>
              <p:cNvSpPr/>
              <p:nvPr/>
            </p:nvSpPr>
            <p:spPr>
              <a:xfrm>
                <a:off x="4896" y="3456"/>
                <a:ext cx="0" cy="288"/>
              </a:xfrm>
              <a:prstGeom prst="line">
                <a:avLst/>
              </a:prstGeom>
              <a:ln w="38100" cap="flat" cmpd="sng">
                <a:solidFill>
                  <a:schemeClr val="tx1"/>
                </a:solidFill>
                <a:prstDash val="solid"/>
                <a:headEnd type="none" w="med" len="med"/>
                <a:tailEnd type="none" w="med" len="med"/>
              </a:ln>
            </p:spPr>
          </p:sp>
          <p:sp>
            <p:nvSpPr>
              <p:cNvPr id="112750" name="Line 98"/>
              <p:cNvSpPr/>
              <p:nvPr/>
            </p:nvSpPr>
            <p:spPr>
              <a:xfrm>
                <a:off x="4992" y="3408"/>
                <a:ext cx="0" cy="96"/>
              </a:xfrm>
              <a:prstGeom prst="line">
                <a:avLst/>
              </a:prstGeom>
              <a:ln w="38100" cap="flat" cmpd="sng">
                <a:solidFill>
                  <a:schemeClr val="tx1"/>
                </a:solidFill>
                <a:prstDash val="solid"/>
                <a:headEnd type="none" w="med" len="med"/>
                <a:tailEnd type="none" w="med" len="med"/>
              </a:ln>
            </p:spPr>
          </p:sp>
          <p:sp>
            <p:nvSpPr>
              <p:cNvPr id="112751" name="Line 99"/>
              <p:cNvSpPr/>
              <p:nvPr/>
            </p:nvSpPr>
            <p:spPr>
              <a:xfrm>
                <a:off x="4992" y="3552"/>
                <a:ext cx="0" cy="96"/>
              </a:xfrm>
              <a:prstGeom prst="line">
                <a:avLst/>
              </a:prstGeom>
              <a:ln w="38100" cap="flat" cmpd="sng">
                <a:solidFill>
                  <a:schemeClr val="tx1"/>
                </a:solidFill>
                <a:prstDash val="solid"/>
                <a:headEnd type="none" w="med" len="med"/>
                <a:tailEnd type="none" w="med" len="med"/>
              </a:ln>
            </p:spPr>
          </p:sp>
          <p:sp>
            <p:nvSpPr>
              <p:cNvPr id="112752" name="Line 100"/>
              <p:cNvSpPr/>
              <p:nvPr/>
            </p:nvSpPr>
            <p:spPr>
              <a:xfrm>
                <a:off x="4992" y="3696"/>
                <a:ext cx="0" cy="96"/>
              </a:xfrm>
              <a:prstGeom prst="line">
                <a:avLst/>
              </a:prstGeom>
              <a:ln w="38100" cap="flat" cmpd="sng">
                <a:solidFill>
                  <a:schemeClr val="tx1"/>
                </a:solidFill>
                <a:prstDash val="solid"/>
                <a:headEnd type="none" w="med" len="med"/>
                <a:tailEnd type="none" w="med" len="med"/>
              </a:ln>
            </p:spPr>
          </p:sp>
          <p:sp>
            <p:nvSpPr>
              <p:cNvPr id="112753" name="Line 101"/>
              <p:cNvSpPr/>
              <p:nvPr/>
            </p:nvSpPr>
            <p:spPr>
              <a:xfrm>
                <a:off x="4992" y="3456"/>
                <a:ext cx="96" cy="0"/>
              </a:xfrm>
              <a:prstGeom prst="line">
                <a:avLst/>
              </a:prstGeom>
              <a:ln w="28575" cap="flat" cmpd="sng">
                <a:solidFill>
                  <a:schemeClr val="tx1"/>
                </a:solidFill>
                <a:prstDash val="solid"/>
                <a:headEnd type="none" w="med" len="med"/>
                <a:tailEnd type="none" w="med" len="med"/>
              </a:ln>
            </p:spPr>
          </p:sp>
          <p:sp>
            <p:nvSpPr>
              <p:cNvPr id="112754" name="Line 102"/>
              <p:cNvSpPr/>
              <p:nvPr/>
            </p:nvSpPr>
            <p:spPr>
              <a:xfrm flipH="1">
                <a:off x="4992" y="3600"/>
                <a:ext cx="192" cy="0"/>
              </a:xfrm>
              <a:prstGeom prst="line">
                <a:avLst/>
              </a:prstGeom>
              <a:ln w="28575" cap="flat" cmpd="sng">
                <a:solidFill>
                  <a:schemeClr val="tx1"/>
                </a:solidFill>
                <a:prstDash val="solid"/>
                <a:headEnd type="stealth" w="med" len="med"/>
                <a:tailEnd type="none" w="med" len="med"/>
              </a:ln>
            </p:spPr>
          </p:sp>
          <p:sp>
            <p:nvSpPr>
              <p:cNvPr id="112755" name="Line 103"/>
              <p:cNvSpPr/>
              <p:nvPr/>
            </p:nvSpPr>
            <p:spPr>
              <a:xfrm>
                <a:off x="4992" y="3744"/>
                <a:ext cx="96" cy="0"/>
              </a:xfrm>
              <a:prstGeom prst="line">
                <a:avLst/>
              </a:prstGeom>
              <a:ln w="28575" cap="flat" cmpd="sng">
                <a:solidFill>
                  <a:schemeClr val="tx1"/>
                </a:solidFill>
                <a:prstDash val="solid"/>
                <a:headEnd type="none" w="med" len="med"/>
                <a:tailEnd type="none" w="med" len="med"/>
              </a:ln>
            </p:spPr>
          </p:sp>
          <p:sp>
            <p:nvSpPr>
              <p:cNvPr id="112756" name="Line 104"/>
              <p:cNvSpPr/>
              <p:nvPr/>
            </p:nvSpPr>
            <p:spPr>
              <a:xfrm flipV="1">
                <a:off x="5088" y="3216"/>
                <a:ext cx="0" cy="240"/>
              </a:xfrm>
              <a:prstGeom prst="line">
                <a:avLst/>
              </a:prstGeom>
              <a:ln w="28575" cap="flat" cmpd="sng">
                <a:solidFill>
                  <a:schemeClr val="tx1"/>
                </a:solidFill>
                <a:prstDash val="solid"/>
                <a:headEnd type="none" w="med" len="med"/>
                <a:tailEnd type="none" w="med" len="med"/>
              </a:ln>
            </p:spPr>
          </p:sp>
          <p:sp>
            <p:nvSpPr>
              <p:cNvPr id="112757" name="Line 105"/>
              <p:cNvSpPr/>
              <p:nvPr/>
            </p:nvSpPr>
            <p:spPr>
              <a:xfrm>
                <a:off x="4704" y="3744"/>
                <a:ext cx="192" cy="0"/>
              </a:xfrm>
              <a:prstGeom prst="line">
                <a:avLst/>
              </a:prstGeom>
              <a:ln w="28575" cap="flat" cmpd="sng">
                <a:solidFill>
                  <a:schemeClr val="tx1"/>
                </a:solidFill>
                <a:prstDash val="solid"/>
                <a:headEnd type="none" w="med" len="med"/>
                <a:tailEnd type="none" w="med" len="med"/>
              </a:ln>
            </p:spPr>
          </p:sp>
          <p:sp>
            <p:nvSpPr>
              <p:cNvPr id="112758" name="Oval 106"/>
              <p:cNvSpPr/>
              <p:nvPr/>
            </p:nvSpPr>
            <p:spPr>
              <a:xfrm>
                <a:off x="4656" y="3717"/>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759" name="Line 107"/>
              <p:cNvSpPr/>
              <p:nvPr/>
            </p:nvSpPr>
            <p:spPr>
              <a:xfrm flipV="1">
                <a:off x="5088" y="3744"/>
                <a:ext cx="0" cy="288"/>
              </a:xfrm>
              <a:prstGeom prst="line">
                <a:avLst/>
              </a:prstGeom>
              <a:ln w="28575" cap="flat" cmpd="sng">
                <a:solidFill>
                  <a:schemeClr val="tx1"/>
                </a:solidFill>
                <a:prstDash val="solid"/>
                <a:headEnd type="none" w="med" len="med"/>
                <a:tailEnd type="none" w="med" len="med"/>
              </a:ln>
            </p:spPr>
          </p:sp>
          <p:sp>
            <p:nvSpPr>
              <p:cNvPr id="112760" name="Oval 108"/>
              <p:cNvSpPr/>
              <p:nvPr/>
            </p:nvSpPr>
            <p:spPr>
              <a:xfrm>
                <a:off x="5376" y="3573"/>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761" name="Oval 109"/>
              <p:cNvSpPr/>
              <p:nvPr/>
            </p:nvSpPr>
            <p:spPr>
              <a:xfrm>
                <a:off x="5065" y="4032"/>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762" name="Oval 110"/>
              <p:cNvSpPr/>
              <p:nvPr/>
            </p:nvSpPr>
            <p:spPr>
              <a:xfrm>
                <a:off x="5065" y="3168"/>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763" name="Rectangle 111"/>
              <p:cNvSpPr/>
              <p:nvPr/>
            </p:nvSpPr>
            <p:spPr>
              <a:xfrm>
                <a:off x="5088" y="4021"/>
                <a:ext cx="242" cy="298"/>
              </a:xfrm>
              <a:prstGeom prst="rect">
                <a:avLst/>
              </a:prstGeom>
              <a:noFill/>
              <a:ln w="9525">
                <a:noFill/>
              </a:ln>
            </p:spPr>
            <p:txBody>
              <a:bodyPr wrap="none">
                <a:spAutoFit/>
              </a:bodyPr>
              <a:p>
                <a:r>
                  <a:rPr lang="en-US" altLang="zh-CN" sz="2000" dirty="0">
                    <a:solidFill>
                      <a:srgbClr val="FF3300"/>
                    </a:solidFill>
                    <a:latin typeface="Times New Roman" panose="02020603050405020304" pitchFamily="18" charset="0"/>
                  </a:rPr>
                  <a:t>S</a:t>
                </a:r>
                <a:endParaRPr lang="en-US" altLang="zh-CN" sz="2000" dirty="0">
                  <a:solidFill>
                    <a:srgbClr val="FF3300"/>
                  </a:solidFill>
                  <a:latin typeface="Times New Roman" panose="02020603050405020304" pitchFamily="18" charset="0"/>
                </a:endParaRPr>
              </a:p>
            </p:txBody>
          </p:sp>
          <p:sp>
            <p:nvSpPr>
              <p:cNvPr id="112764" name="Rectangle 112"/>
              <p:cNvSpPr/>
              <p:nvPr/>
            </p:nvSpPr>
            <p:spPr>
              <a:xfrm>
                <a:off x="4560" y="3780"/>
                <a:ext cx="284" cy="298"/>
              </a:xfrm>
              <a:prstGeom prst="rect">
                <a:avLst/>
              </a:prstGeom>
              <a:noFill/>
              <a:ln w="9525">
                <a:noFill/>
              </a:ln>
            </p:spPr>
            <p:txBody>
              <a:bodyPr wrap="none">
                <a:spAutoFit/>
              </a:bodyPr>
              <a:p>
                <a:r>
                  <a:rPr lang="en-US" altLang="zh-CN" sz="2000" dirty="0">
                    <a:solidFill>
                      <a:srgbClr val="FF3300"/>
                    </a:solidFill>
                    <a:latin typeface="Times New Roman" panose="02020603050405020304" pitchFamily="18" charset="0"/>
                  </a:rPr>
                  <a:t>G</a:t>
                </a:r>
                <a:endParaRPr lang="en-US" altLang="zh-CN" sz="2000" dirty="0">
                  <a:solidFill>
                    <a:srgbClr val="FF3300"/>
                  </a:solidFill>
                  <a:latin typeface="Times New Roman" panose="02020603050405020304" pitchFamily="18" charset="0"/>
                </a:endParaRPr>
              </a:p>
            </p:txBody>
          </p:sp>
          <p:sp>
            <p:nvSpPr>
              <p:cNvPr id="112765" name="Rectangle 113"/>
              <p:cNvSpPr/>
              <p:nvPr/>
            </p:nvSpPr>
            <p:spPr>
              <a:xfrm>
                <a:off x="5088" y="3072"/>
                <a:ext cx="255" cy="298"/>
              </a:xfrm>
              <a:prstGeom prst="rect">
                <a:avLst/>
              </a:prstGeom>
              <a:noFill/>
              <a:ln w="9525">
                <a:noFill/>
              </a:ln>
            </p:spPr>
            <p:txBody>
              <a:bodyPr>
                <a:spAutoFit/>
              </a:bodyPr>
              <a:p>
                <a:r>
                  <a:rPr lang="en-US" altLang="zh-CN" sz="2000" dirty="0">
                    <a:solidFill>
                      <a:srgbClr val="FF3300"/>
                    </a:solidFill>
                    <a:latin typeface="Times New Roman" panose="02020603050405020304" pitchFamily="18" charset="0"/>
                  </a:rPr>
                  <a:t>D</a:t>
                </a:r>
                <a:endParaRPr lang="en-US" altLang="zh-CN" sz="2000" dirty="0">
                  <a:solidFill>
                    <a:srgbClr val="FF3300"/>
                  </a:solidFill>
                  <a:latin typeface="Times New Roman" panose="02020603050405020304" pitchFamily="18" charset="0"/>
                </a:endParaRPr>
              </a:p>
            </p:txBody>
          </p:sp>
          <p:sp>
            <p:nvSpPr>
              <p:cNvPr id="112766" name="Rectangle 114"/>
              <p:cNvSpPr/>
              <p:nvPr/>
            </p:nvSpPr>
            <p:spPr>
              <a:xfrm>
                <a:off x="5278" y="3638"/>
                <a:ext cx="264" cy="297"/>
              </a:xfrm>
              <a:prstGeom prst="rect">
                <a:avLst/>
              </a:prstGeom>
              <a:noFill/>
              <a:ln w="9525">
                <a:noFill/>
              </a:ln>
            </p:spPr>
            <p:txBody>
              <a:bodyPr wrap="none">
                <a:spAutoFit/>
              </a:bodyPr>
              <a:p>
                <a:r>
                  <a:rPr lang="en-US" altLang="zh-CN" sz="2000" dirty="0">
                    <a:solidFill>
                      <a:srgbClr val="0033CC"/>
                    </a:solidFill>
                    <a:latin typeface="Times New Roman" panose="02020603050405020304" pitchFamily="18" charset="0"/>
                  </a:rPr>
                  <a:t>B</a:t>
                </a:r>
                <a:endParaRPr lang="en-US" altLang="zh-CN" sz="2000" dirty="0">
                  <a:solidFill>
                    <a:srgbClr val="0033CC"/>
                  </a:solidFill>
                  <a:latin typeface="Times New Roman" panose="02020603050405020304" pitchFamily="18" charset="0"/>
                </a:endParaRPr>
              </a:p>
            </p:txBody>
          </p:sp>
          <p:sp>
            <p:nvSpPr>
              <p:cNvPr id="112767" name="Line 115"/>
              <p:cNvSpPr/>
              <p:nvPr/>
            </p:nvSpPr>
            <p:spPr>
              <a:xfrm>
                <a:off x="5040" y="3600"/>
                <a:ext cx="336" cy="0"/>
              </a:xfrm>
              <a:prstGeom prst="line">
                <a:avLst/>
              </a:prstGeom>
              <a:ln w="28575" cap="flat" cmpd="sng">
                <a:solidFill>
                  <a:schemeClr val="tx1"/>
                </a:solidFill>
                <a:prstDash val="solid"/>
                <a:headEnd type="none" w="med" len="med"/>
                <a:tailEnd type="none" w="med" len="med"/>
              </a:ln>
            </p:spPr>
          </p:sp>
        </p:grpSp>
        <p:sp>
          <p:nvSpPr>
            <p:cNvPr id="112747" name="Line 116"/>
            <p:cNvSpPr/>
            <p:nvPr/>
          </p:nvSpPr>
          <p:spPr>
            <a:xfrm flipV="1">
              <a:off x="2016" y="624"/>
              <a:ext cx="0" cy="240"/>
            </a:xfrm>
            <a:prstGeom prst="line">
              <a:avLst/>
            </a:prstGeom>
            <a:ln w="28575" cap="flat" cmpd="sng">
              <a:solidFill>
                <a:srgbClr val="FF0066"/>
              </a:solidFill>
              <a:prstDash val="solid"/>
              <a:headEnd type="none" w="med" len="med"/>
              <a:tailEnd type="stealth" w="med" len="med"/>
            </a:ln>
          </p:spPr>
        </p:sp>
        <p:sp>
          <p:nvSpPr>
            <p:cNvPr id="112748" name="Text Box 117"/>
            <p:cNvSpPr txBox="1"/>
            <p:nvPr/>
          </p:nvSpPr>
          <p:spPr>
            <a:xfrm>
              <a:off x="2016" y="576"/>
              <a:ext cx="346" cy="250"/>
            </a:xfrm>
            <a:prstGeom prst="rect">
              <a:avLst/>
            </a:prstGeom>
            <a:noFill/>
            <a:ln w="9525">
              <a:noFill/>
            </a:ln>
          </p:spPr>
          <p:txBody>
            <a:bodyPr>
              <a:spAutoFit/>
            </a:bodyPr>
            <a:p>
              <a:r>
                <a:rPr lang="en-US" altLang="zh-CN" sz="2000" i="1" dirty="0">
                  <a:solidFill>
                    <a:srgbClr val="0033CC"/>
                  </a:solidFill>
                  <a:latin typeface="Times New Roman" panose="02020603050405020304" pitchFamily="18" charset="0"/>
                </a:rPr>
                <a:t>I</a:t>
              </a:r>
              <a:r>
                <a:rPr lang="en-US" altLang="zh-CN" sz="2000" baseline="-25000" dirty="0">
                  <a:solidFill>
                    <a:srgbClr val="0033CC"/>
                  </a:solidFill>
                  <a:latin typeface="Times New Roman" panose="02020603050405020304" pitchFamily="18" charset="0"/>
                </a:rPr>
                <a:t>D</a:t>
              </a:r>
              <a:endParaRPr lang="en-US" altLang="zh-CN" sz="2000" baseline="-25000" dirty="0">
                <a:solidFill>
                  <a:srgbClr val="0033CC"/>
                </a:solidFill>
                <a:latin typeface="Times New Roman" panose="02020603050405020304" pitchFamily="18" charset="0"/>
              </a:endParaRPr>
            </a:p>
          </p:txBody>
        </p:sp>
      </p:grpSp>
      <p:grpSp>
        <p:nvGrpSpPr>
          <p:cNvPr id="10" name="Group 118"/>
          <p:cNvGrpSpPr/>
          <p:nvPr/>
        </p:nvGrpSpPr>
        <p:grpSpPr>
          <a:xfrm>
            <a:off x="2141538" y="4803775"/>
            <a:ext cx="1616075" cy="1662113"/>
            <a:chOff x="1440" y="1728"/>
            <a:chExt cx="1018" cy="1047"/>
          </a:xfrm>
        </p:grpSpPr>
        <p:grpSp>
          <p:nvGrpSpPr>
            <p:cNvPr id="112726" name="Group 119"/>
            <p:cNvGrpSpPr/>
            <p:nvPr/>
          </p:nvGrpSpPr>
          <p:grpSpPr>
            <a:xfrm>
              <a:off x="1440" y="1728"/>
              <a:ext cx="904" cy="1047"/>
              <a:chOff x="3888" y="3120"/>
              <a:chExt cx="956" cy="1247"/>
            </a:xfrm>
          </p:grpSpPr>
          <p:sp>
            <p:nvSpPr>
              <p:cNvPr id="112729" name="Line 120"/>
              <p:cNvSpPr/>
              <p:nvPr/>
            </p:nvSpPr>
            <p:spPr>
              <a:xfrm>
                <a:off x="4224" y="3504"/>
                <a:ext cx="0" cy="288"/>
              </a:xfrm>
              <a:prstGeom prst="line">
                <a:avLst/>
              </a:prstGeom>
              <a:ln w="38100" cap="flat" cmpd="sng">
                <a:solidFill>
                  <a:schemeClr val="tx1"/>
                </a:solidFill>
                <a:prstDash val="solid"/>
                <a:headEnd type="none" w="med" len="med"/>
                <a:tailEnd type="none" w="med" len="med"/>
              </a:ln>
            </p:spPr>
          </p:sp>
          <p:sp>
            <p:nvSpPr>
              <p:cNvPr id="112730" name="Line 121"/>
              <p:cNvSpPr/>
              <p:nvPr/>
            </p:nvSpPr>
            <p:spPr>
              <a:xfrm>
                <a:off x="4320" y="3456"/>
                <a:ext cx="0" cy="384"/>
              </a:xfrm>
              <a:prstGeom prst="line">
                <a:avLst/>
              </a:prstGeom>
              <a:ln w="38100" cap="flat" cmpd="sng">
                <a:solidFill>
                  <a:schemeClr val="tx1"/>
                </a:solidFill>
                <a:prstDash val="solid"/>
                <a:headEnd type="none" w="med" len="med"/>
                <a:tailEnd type="none" w="med" len="med"/>
              </a:ln>
            </p:spPr>
          </p:sp>
          <p:sp>
            <p:nvSpPr>
              <p:cNvPr id="112731" name="Line 122"/>
              <p:cNvSpPr/>
              <p:nvPr/>
            </p:nvSpPr>
            <p:spPr>
              <a:xfrm>
                <a:off x="4320" y="3504"/>
                <a:ext cx="96" cy="0"/>
              </a:xfrm>
              <a:prstGeom prst="line">
                <a:avLst/>
              </a:prstGeom>
              <a:ln w="28575" cap="flat" cmpd="sng">
                <a:solidFill>
                  <a:schemeClr val="tx1"/>
                </a:solidFill>
                <a:prstDash val="solid"/>
                <a:headEnd type="none" w="med" len="med"/>
                <a:tailEnd type="none" w="med" len="med"/>
              </a:ln>
            </p:spPr>
          </p:sp>
          <p:sp>
            <p:nvSpPr>
              <p:cNvPr id="112732" name="Line 123"/>
              <p:cNvSpPr/>
              <p:nvPr/>
            </p:nvSpPr>
            <p:spPr>
              <a:xfrm flipH="1">
                <a:off x="4320" y="3648"/>
                <a:ext cx="192" cy="0"/>
              </a:xfrm>
              <a:prstGeom prst="line">
                <a:avLst/>
              </a:prstGeom>
              <a:ln w="28575" cap="flat" cmpd="sng">
                <a:solidFill>
                  <a:schemeClr val="tx1"/>
                </a:solidFill>
                <a:prstDash val="solid"/>
                <a:headEnd type="stealth" w="med" len="med"/>
                <a:tailEnd type="none" w="med" len="med"/>
              </a:ln>
            </p:spPr>
          </p:sp>
          <p:sp>
            <p:nvSpPr>
              <p:cNvPr id="112733" name="Line 124"/>
              <p:cNvSpPr/>
              <p:nvPr/>
            </p:nvSpPr>
            <p:spPr>
              <a:xfrm>
                <a:off x="4320" y="3792"/>
                <a:ext cx="96" cy="0"/>
              </a:xfrm>
              <a:prstGeom prst="line">
                <a:avLst/>
              </a:prstGeom>
              <a:ln w="28575" cap="flat" cmpd="sng">
                <a:solidFill>
                  <a:schemeClr val="tx1"/>
                </a:solidFill>
                <a:prstDash val="solid"/>
                <a:headEnd type="none" w="med" len="med"/>
                <a:tailEnd type="none" w="med" len="med"/>
              </a:ln>
            </p:spPr>
          </p:sp>
          <p:sp>
            <p:nvSpPr>
              <p:cNvPr id="112734" name="Line 125"/>
              <p:cNvSpPr/>
              <p:nvPr/>
            </p:nvSpPr>
            <p:spPr>
              <a:xfrm flipV="1">
                <a:off x="4416" y="3264"/>
                <a:ext cx="0" cy="240"/>
              </a:xfrm>
              <a:prstGeom prst="line">
                <a:avLst/>
              </a:prstGeom>
              <a:ln w="28575" cap="flat" cmpd="sng">
                <a:solidFill>
                  <a:schemeClr val="tx1"/>
                </a:solidFill>
                <a:prstDash val="solid"/>
                <a:headEnd type="none" w="med" len="med"/>
                <a:tailEnd type="none" w="med" len="med"/>
              </a:ln>
            </p:spPr>
          </p:sp>
          <p:sp>
            <p:nvSpPr>
              <p:cNvPr id="112735" name="Line 126"/>
              <p:cNvSpPr/>
              <p:nvPr/>
            </p:nvSpPr>
            <p:spPr>
              <a:xfrm>
                <a:off x="4032" y="3792"/>
                <a:ext cx="192" cy="0"/>
              </a:xfrm>
              <a:prstGeom prst="line">
                <a:avLst/>
              </a:prstGeom>
              <a:ln w="28575" cap="flat" cmpd="sng">
                <a:solidFill>
                  <a:schemeClr val="tx1"/>
                </a:solidFill>
                <a:prstDash val="solid"/>
                <a:headEnd type="none" w="med" len="med"/>
                <a:tailEnd type="none" w="med" len="med"/>
              </a:ln>
            </p:spPr>
          </p:sp>
          <p:sp>
            <p:nvSpPr>
              <p:cNvPr id="112736" name="Oval 127"/>
              <p:cNvSpPr/>
              <p:nvPr/>
            </p:nvSpPr>
            <p:spPr>
              <a:xfrm>
                <a:off x="3984" y="3765"/>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737" name="Line 128"/>
              <p:cNvSpPr/>
              <p:nvPr/>
            </p:nvSpPr>
            <p:spPr>
              <a:xfrm flipV="1">
                <a:off x="4416" y="3792"/>
                <a:ext cx="0" cy="288"/>
              </a:xfrm>
              <a:prstGeom prst="line">
                <a:avLst/>
              </a:prstGeom>
              <a:ln w="28575" cap="flat" cmpd="sng">
                <a:solidFill>
                  <a:schemeClr val="tx1"/>
                </a:solidFill>
                <a:prstDash val="solid"/>
                <a:headEnd type="none" w="med" len="med"/>
                <a:tailEnd type="none" w="med" len="med"/>
              </a:ln>
            </p:spPr>
          </p:sp>
          <p:sp>
            <p:nvSpPr>
              <p:cNvPr id="112738" name="Oval 129"/>
              <p:cNvSpPr/>
              <p:nvPr/>
            </p:nvSpPr>
            <p:spPr>
              <a:xfrm>
                <a:off x="4704" y="3621"/>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739" name="Oval 130"/>
              <p:cNvSpPr/>
              <p:nvPr/>
            </p:nvSpPr>
            <p:spPr>
              <a:xfrm>
                <a:off x="4393" y="4080"/>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740" name="Oval 131"/>
              <p:cNvSpPr/>
              <p:nvPr/>
            </p:nvSpPr>
            <p:spPr>
              <a:xfrm>
                <a:off x="4393" y="3216"/>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12741" name="Rectangle 132"/>
              <p:cNvSpPr/>
              <p:nvPr/>
            </p:nvSpPr>
            <p:spPr>
              <a:xfrm>
                <a:off x="4416" y="4069"/>
                <a:ext cx="216" cy="298"/>
              </a:xfrm>
              <a:prstGeom prst="rect">
                <a:avLst/>
              </a:prstGeom>
              <a:noFill/>
              <a:ln w="9525">
                <a:noFill/>
              </a:ln>
            </p:spPr>
            <p:txBody>
              <a:bodyPr wrap="none">
                <a:spAutoFit/>
              </a:bodyPr>
              <a:p>
                <a:r>
                  <a:rPr lang="en-US" altLang="zh-CN" sz="2000" dirty="0">
                    <a:solidFill>
                      <a:srgbClr val="FF3300"/>
                    </a:solidFill>
                    <a:latin typeface="Times New Roman" panose="02020603050405020304" pitchFamily="18" charset="0"/>
                  </a:rPr>
                  <a:t>S</a:t>
                </a:r>
                <a:endParaRPr lang="en-US" altLang="zh-CN" sz="2000" dirty="0">
                  <a:solidFill>
                    <a:srgbClr val="FF3300"/>
                  </a:solidFill>
                  <a:latin typeface="Times New Roman" panose="02020603050405020304" pitchFamily="18" charset="0"/>
                </a:endParaRPr>
              </a:p>
            </p:txBody>
          </p:sp>
          <p:sp>
            <p:nvSpPr>
              <p:cNvPr id="112742" name="Rectangle 133"/>
              <p:cNvSpPr/>
              <p:nvPr/>
            </p:nvSpPr>
            <p:spPr>
              <a:xfrm>
                <a:off x="3888" y="3829"/>
                <a:ext cx="254" cy="297"/>
              </a:xfrm>
              <a:prstGeom prst="rect">
                <a:avLst/>
              </a:prstGeom>
              <a:noFill/>
              <a:ln w="9525">
                <a:noFill/>
              </a:ln>
            </p:spPr>
            <p:txBody>
              <a:bodyPr wrap="none">
                <a:spAutoFit/>
              </a:bodyPr>
              <a:p>
                <a:r>
                  <a:rPr lang="en-US" altLang="zh-CN" sz="2000" dirty="0">
                    <a:solidFill>
                      <a:srgbClr val="FF3300"/>
                    </a:solidFill>
                    <a:latin typeface="Times New Roman" panose="02020603050405020304" pitchFamily="18" charset="0"/>
                  </a:rPr>
                  <a:t>G</a:t>
                </a:r>
                <a:endParaRPr lang="en-US" altLang="zh-CN" sz="2000" dirty="0">
                  <a:solidFill>
                    <a:srgbClr val="FF3300"/>
                  </a:solidFill>
                  <a:latin typeface="Times New Roman" panose="02020603050405020304" pitchFamily="18" charset="0"/>
                </a:endParaRPr>
              </a:p>
            </p:txBody>
          </p:sp>
          <p:sp>
            <p:nvSpPr>
              <p:cNvPr id="112743" name="Rectangle 134"/>
              <p:cNvSpPr/>
              <p:nvPr/>
            </p:nvSpPr>
            <p:spPr>
              <a:xfrm>
                <a:off x="4416" y="3120"/>
                <a:ext cx="255" cy="298"/>
              </a:xfrm>
              <a:prstGeom prst="rect">
                <a:avLst/>
              </a:prstGeom>
              <a:noFill/>
              <a:ln w="9525">
                <a:noFill/>
              </a:ln>
            </p:spPr>
            <p:txBody>
              <a:bodyPr>
                <a:spAutoFit/>
              </a:bodyPr>
              <a:p>
                <a:r>
                  <a:rPr lang="en-US" altLang="zh-CN" sz="2000" dirty="0">
                    <a:solidFill>
                      <a:srgbClr val="FF3300"/>
                    </a:solidFill>
                    <a:latin typeface="Times New Roman" panose="02020603050405020304" pitchFamily="18" charset="0"/>
                  </a:rPr>
                  <a:t>D</a:t>
                </a:r>
                <a:endParaRPr lang="en-US" altLang="zh-CN" sz="2000" dirty="0">
                  <a:solidFill>
                    <a:srgbClr val="FF3300"/>
                  </a:solidFill>
                  <a:latin typeface="Times New Roman" panose="02020603050405020304" pitchFamily="18" charset="0"/>
                </a:endParaRPr>
              </a:p>
            </p:txBody>
          </p:sp>
          <p:sp>
            <p:nvSpPr>
              <p:cNvPr id="112744" name="Rectangle 135"/>
              <p:cNvSpPr/>
              <p:nvPr/>
            </p:nvSpPr>
            <p:spPr>
              <a:xfrm>
                <a:off x="4608" y="3686"/>
                <a:ext cx="236" cy="297"/>
              </a:xfrm>
              <a:prstGeom prst="rect">
                <a:avLst/>
              </a:prstGeom>
              <a:noFill/>
              <a:ln w="9525">
                <a:noFill/>
              </a:ln>
            </p:spPr>
            <p:txBody>
              <a:bodyPr wrap="none">
                <a:spAutoFit/>
              </a:bodyPr>
              <a:p>
                <a:r>
                  <a:rPr lang="en-US" altLang="zh-CN" sz="2000" dirty="0">
                    <a:solidFill>
                      <a:srgbClr val="0033CC"/>
                    </a:solidFill>
                    <a:latin typeface="Times New Roman" panose="02020603050405020304" pitchFamily="18" charset="0"/>
                  </a:rPr>
                  <a:t>B</a:t>
                </a:r>
                <a:endParaRPr lang="en-US" altLang="zh-CN" sz="2000" dirty="0">
                  <a:solidFill>
                    <a:srgbClr val="0033CC"/>
                  </a:solidFill>
                  <a:latin typeface="Times New Roman" panose="02020603050405020304" pitchFamily="18" charset="0"/>
                </a:endParaRPr>
              </a:p>
            </p:txBody>
          </p:sp>
          <p:sp>
            <p:nvSpPr>
              <p:cNvPr id="112745" name="Line 136"/>
              <p:cNvSpPr/>
              <p:nvPr/>
            </p:nvSpPr>
            <p:spPr>
              <a:xfrm>
                <a:off x="4368" y="3648"/>
                <a:ext cx="336" cy="0"/>
              </a:xfrm>
              <a:prstGeom prst="line">
                <a:avLst/>
              </a:prstGeom>
              <a:ln w="28575" cap="flat" cmpd="sng">
                <a:solidFill>
                  <a:schemeClr val="tx1"/>
                </a:solidFill>
                <a:prstDash val="solid"/>
                <a:headEnd type="none" w="med" len="med"/>
                <a:tailEnd type="none" w="med" len="med"/>
              </a:ln>
            </p:spPr>
          </p:sp>
        </p:grpSp>
        <p:sp>
          <p:nvSpPr>
            <p:cNvPr id="112727" name="Line 137"/>
            <p:cNvSpPr/>
            <p:nvPr/>
          </p:nvSpPr>
          <p:spPr>
            <a:xfrm flipV="1">
              <a:off x="2112" y="1920"/>
              <a:ext cx="0" cy="240"/>
            </a:xfrm>
            <a:prstGeom prst="line">
              <a:avLst/>
            </a:prstGeom>
            <a:ln w="28575" cap="flat" cmpd="sng">
              <a:solidFill>
                <a:srgbClr val="FF0066"/>
              </a:solidFill>
              <a:prstDash val="solid"/>
              <a:headEnd type="none" w="med" len="med"/>
              <a:tailEnd type="stealth" w="med" len="med"/>
            </a:ln>
          </p:spPr>
        </p:sp>
        <p:sp>
          <p:nvSpPr>
            <p:cNvPr id="112728" name="Text Box 138"/>
            <p:cNvSpPr txBox="1"/>
            <p:nvPr/>
          </p:nvSpPr>
          <p:spPr>
            <a:xfrm>
              <a:off x="2112" y="1872"/>
              <a:ext cx="346" cy="250"/>
            </a:xfrm>
            <a:prstGeom prst="rect">
              <a:avLst/>
            </a:prstGeom>
            <a:noFill/>
            <a:ln w="9525">
              <a:noFill/>
            </a:ln>
          </p:spPr>
          <p:txBody>
            <a:bodyPr>
              <a:spAutoFit/>
            </a:bodyPr>
            <a:p>
              <a:r>
                <a:rPr lang="en-US" altLang="zh-CN" sz="2000" i="1" dirty="0">
                  <a:solidFill>
                    <a:srgbClr val="0033CC"/>
                  </a:solidFill>
                  <a:latin typeface="Times New Roman" panose="02020603050405020304" pitchFamily="18" charset="0"/>
                </a:rPr>
                <a:t>I</a:t>
              </a:r>
              <a:r>
                <a:rPr lang="en-US" altLang="zh-CN" sz="2000" baseline="-25000" dirty="0">
                  <a:solidFill>
                    <a:srgbClr val="0033CC"/>
                  </a:solidFill>
                  <a:latin typeface="Times New Roman" panose="02020603050405020304" pitchFamily="18" charset="0"/>
                </a:rPr>
                <a:t>D</a:t>
              </a:r>
              <a:endParaRPr lang="en-US" altLang="zh-CN" sz="2000" baseline="-25000" dirty="0">
                <a:solidFill>
                  <a:srgbClr val="0033CC"/>
                </a:solidFill>
                <a:latin typeface="Times New Roman" panose="02020603050405020304" pitchFamily="18" charset="0"/>
              </a:endParaRPr>
            </a:p>
          </p:txBody>
        </p:sp>
      </p:grpSp>
      <p:grpSp>
        <p:nvGrpSpPr>
          <p:cNvPr id="12" name="Group 139"/>
          <p:cNvGrpSpPr/>
          <p:nvPr/>
        </p:nvGrpSpPr>
        <p:grpSpPr>
          <a:xfrm>
            <a:off x="4143375" y="3097213"/>
            <a:ext cx="1808163" cy="1550987"/>
            <a:chOff x="1920" y="2383"/>
            <a:chExt cx="1139" cy="977"/>
          </a:xfrm>
        </p:grpSpPr>
        <p:sp>
          <p:nvSpPr>
            <p:cNvPr id="112719" name="Line 140"/>
            <p:cNvSpPr/>
            <p:nvPr/>
          </p:nvSpPr>
          <p:spPr>
            <a:xfrm>
              <a:off x="1920" y="2640"/>
              <a:ext cx="922" cy="0"/>
            </a:xfrm>
            <a:prstGeom prst="line">
              <a:avLst/>
            </a:prstGeom>
            <a:ln w="9525" cap="flat" cmpd="sng">
              <a:solidFill>
                <a:schemeClr val="tx1"/>
              </a:solidFill>
              <a:prstDash val="solid"/>
              <a:headEnd type="none" w="med" len="med"/>
              <a:tailEnd type="stealth" w="med" len="lg"/>
            </a:ln>
          </p:spPr>
        </p:sp>
        <p:sp>
          <p:nvSpPr>
            <p:cNvPr id="112720" name="Line 141"/>
            <p:cNvSpPr/>
            <p:nvPr/>
          </p:nvSpPr>
          <p:spPr>
            <a:xfrm flipV="1">
              <a:off x="2486" y="2400"/>
              <a:ext cx="0" cy="960"/>
            </a:xfrm>
            <a:prstGeom prst="line">
              <a:avLst/>
            </a:prstGeom>
            <a:ln w="9525" cap="flat" cmpd="sng">
              <a:solidFill>
                <a:schemeClr val="tx1"/>
              </a:solidFill>
              <a:prstDash val="solid"/>
              <a:headEnd type="none" w="med" len="med"/>
              <a:tailEnd type="stealth" w="med" len="lg"/>
            </a:ln>
          </p:spPr>
        </p:sp>
        <p:sp>
          <p:nvSpPr>
            <p:cNvPr id="112721" name="Text Box 142"/>
            <p:cNvSpPr txBox="1"/>
            <p:nvPr/>
          </p:nvSpPr>
          <p:spPr>
            <a:xfrm>
              <a:off x="2501" y="2383"/>
              <a:ext cx="253" cy="250"/>
            </a:xfrm>
            <a:prstGeom prst="rect">
              <a:avLst/>
            </a:prstGeom>
            <a:noFill/>
            <a:ln w="9525">
              <a:noFill/>
            </a:ln>
          </p:spPr>
          <p:txBody>
            <a:bodyPr wrap="none">
              <a:spAutoFit/>
            </a:bodyPr>
            <a:p>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12722" name="Text Box 143"/>
            <p:cNvSpPr txBox="1"/>
            <p:nvPr/>
          </p:nvSpPr>
          <p:spPr>
            <a:xfrm>
              <a:off x="2688" y="2640"/>
              <a:ext cx="371" cy="250"/>
            </a:xfrm>
            <a:prstGeom prst="rect">
              <a:avLst/>
            </a:prstGeom>
            <a:noFill/>
            <a:ln w="9525">
              <a:noFill/>
            </a:ln>
          </p:spPr>
          <p:txBody>
            <a:bodyPr wrap="none">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GS</a:t>
              </a:r>
              <a:endParaRPr lang="en-US" altLang="zh-CN" sz="2000" dirty="0">
                <a:latin typeface="Times New Roman" panose="02020603050405020304" pitchFamily="18" charset="0"/>
              </a:endParaRPr>
            </a:p>
          </p:txBody>
        </p:sp>
        <p:sp>
          <p:nvSpPr>
            <p:cNvPr id="112723" name="Text Box 144"/>
            <p:cNvSpPr txBox="1"/>
            <p:nvPr/>
          </p:nvSpPr>
          <p:spPr>
            <a:xfrm>
              <a:off x="2016" y="2383"/>
              <a:ext cx="301" cy="250"/>
            </a:xfrm>
            <a:prstGeom prst="rect">
              <a:avLst/>
            </a:prstGeom>
            <a:noFill/>
            <a:ln w="9525">
              <a:noFill/>
            </a:ln>
          </p:spPr>
          <p:txBody>
            <a:bodyPr wrap="none">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12724" name="Freeform 145"/>
            <p:cNvSpPr/>
            <p:nvPr/>
          </p:nvSpPr>
          <p:spPr>
            <a:xfrm rot="10739672">
              <a:off x="2067" y="2637"/>
              <a:ext cx="189" cy="626"/>
            </a:xfrm>
            <a:custGeom>
              <a:avLst/>
              <a:gdLst>
                <a:gd name="txL" fmla="*/ 0 w 588"/>
                <a:gd name="txT" fmla="*/ 0 h 1122"/>
                <a:gd name="txR" fmla="*/ 588 w 588"/>
                <a:gd name="txB" fmla="*/ 1122 h 1122"/>
              </a:gdLst>
              <a:ahLst/>
              <a:cxnLst>
                <a:cxn ang="0">
                  <a:pos x="0" y="34"/>
                </a:cxn>
                <a:cxn ang="0">
                  <a:pos x="0" y="31"/>
                </a:cxn>
                <a:cxn ang="0">
                  <a:pos x="0" y="26"/>
                </a:cxn>
                <a:cxn ang="0">
                  <a:pos x="0" y="21"/>
                </a:cxn>
                <a:cxn ang="0">
                  <a:pos x="1" y="12"/>
                </a:cxn>
                <a:cxn ang="0">
                  <a:pos x="1" y="0"/>
                </a:cxn>
              </a:cxnLst>
              <a:rect l="txL" t="txT" r="txR" b="tx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cap="flat" cmpd="sng">
              <a:solidFill>
                <a:srgbClr val="0033CC">
                  <a:alpha val="100000"/>
                </a:srgbClr>
              </a:solidFill>
              <a:prstDash val="solid"/>
              <a:round/>
              <a:headEnd type="none" w="med" len="med"/>
              <a:tailEnd type="none" w="med" len="med"/>
            </a:ln>
          </p:spPr>
          <p:txBody>
            <a:bodyPr/>
            <a:p>
              <a:endParaRPr lang="zh-CN" altLang="en-US"/>
            </a:p>
          </p:txBody>
        </p:sp>
        <p:sp>
          <p:nvSpPr>
            <p:cNvPr id="112725" name="Rectangle 146"/>
            <p:cNvSpPr/>
            <p:nvPr/>
          </p:nvSpPr>
          <p:spPr>
            <a:xfrm>
              <a:off x="2304" y="2438"/>
              <a:ext cx="480" cy="250"/>
            </a:xfrm>
            <a:prstGeom prst="rect">
              <a:avLst/>
            </a:prstGeom>
            <a:noFill/>
            <a:ln w="9525">
              <a:noFill/>
            </a:ln>
          </p:spPr>
          <p:txBody>
            <a:bodyPr>
              <a:spAutoFit/>
            </a:bodyPr>
            <a:p>
              <a:r>
                <a:rPr lang="en-US" altLang="zh-CN" sz="2000"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O</a:t>
              </a:r>
              <a:endParaRPr lang="en-US" altLang="zh-CN" sz="2000" i="1" dirty="0">
                <a:solidFill>
                  <a:schemeClr val="tx2"/>
                </a:solidFill>
                <a:latin typeface="Times New Roman" panose="02020603050405020304" pitchFamily="18" charset="0"/>
                <a:sym typeface="Symbol" panose="05050102010706020507" pitchFamily="18" charset="2"/>
              </a:endParaRPr>
            </a:p>
          </p:txBody>
        </p:sp>
      </p:grpSp>
      <p:grpSp>
        <p:nvGrpSpPr>
          <p:cNvPr id="13" name="Group 147"/>
          <p:cNvGrpSpPr/>
          <p:nvPr/>
        </p:nvGrpSpPr>
        <p:grpSpPr>
          <a:xfrm>
            <a:off x="3990975" y="4621213"/>
            <a:ext cx="2112963" cy="1703387"/>
            <a:chOff x="1824" y="1999"/>
            <a:chExt cx="1331" cy="1073"/>
          </a:xfrm>
        </p:grpSpPr>
        <p:sp>
          <p:nvSpPr>
            <p:cNvPr id="112711" name="Freeform 148"/>
            <p:cNvSpPr/>
            <p:nvPr/>
          </p:nvSpPr>
          <p:spPr>
            <a:xfrm rot="4905039" flipH="1">
              <a:off x="2208" y="2352"/>
              <a:ext cx="576" cy="672"/>
            </a:xfrm>
            <a:custGeom>
              <a:avLst/>
              <a:gdLst>
                <a:gd name="txL" fmla="*/ 0 w 588"/>
                <a:gd name="txT" fmla="*/ 0 h 1122"/>
                <a:gd name="txR" fmla="*/ 588 w 588"/>
                <a:gd name="txB" fmla="*/ 1122 h 1122"/>
              </a:gdLst>
              <a:ahLst/>
              <a:cxnLst>
                <a:cxn ang="0">
                  <a:pos x="0" y="52"/>
                </a:cxn>
                <a:cxn ang="0">
                  <a:pos x="150" y="47"/>
                </a:cxn>
                <a:cxn ang="0">
                  <a:pos x="259" y="40"/>
                </a:cxn>
                <a:cxn ang="0">
                  <a:pos x="350" y="32"/>
                </a:cxn>
                <a:cxn ang="0">
                  <a:pos x="446" y="19"/>
                </a:cxn>
                <a:cxn ang="0">
                  <a:pos x="519" y="0"/>
                </a:cxn>
              </a:cxnLst>
              <a:rect l="txL" t="txT" r="txR" b="tx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cap="flat" cmpd="sng">
              <a:solidFill>
                <a:srgbClr val="0033CC">
                  <a:alpha val="100000"/>
                </a:srgbClr>
              </a:solidFill>
              <a:prstDash val="solid"/>
              <a:round/>
              <a:headEnd type="none" w="med" len="med"/>
              <a:tailEnd type="none" w="med" len="med"/>
            </a:ln>
          </p:spPr>
          <p:txBody>
            <a:bodyPr/>
            <a:p>
              <a:endParaRPr lang="zh-CN" altLang="en-US"/>
            </a:p>
          </p:txBody>
        </p:sp>
        <p:sp>
          <p:nvSpPr>
            <p:cNvPr id="112712" name="Line 149"/>
            <p:cNvSpPr/>
            <p:nvPr/>
          </p:nvSpPr>
          <p:spPr>
            <a:xfrm>
              <a:off x="1824" y="2352"/>
              <a:ext cx="1210" cy="0"/>
            </a:xfrm>
            <a:prstGeom prst="line">
              <a:avLst/>
            </a:prstGeom>
            <a:ln w="9525" cap="flat" cmpd="sng">
              <a:solidFill>
                <a:schemeClr val="tx1"/>
              </a:solidFill>
              <a:prstDash val="solid"/>
              <a:headEnd type="none" w="med" len="med"/>
              <a:tailEnd type="stealth" w="med" len="lg"/>
            </a:ln>
          </p:spPr>
        </p:sp>
        <p:sp>
          <p:nvSpPr>
            <p:cNvPr id="112713" name="Line 150"/>
            <p:cNvSpPr/>
            <p:nvPr/>
          </p:nvSpPr>
          <p:spPr>
            <a:xfrm flipV="1">
              <a:off x="2438" y="2112"/>
              <a:ext cx="0" cy="960"/>
            </a:xfrm>
            <a:prstGeom prst="line">
              <a:avLst/>
            </a:prstGeom>
            <a:ln w="9525" cap="flat" cmpd="sng">
              <a:solidFill>
                <a:schemeClr val="tx1"/>
              </a:solidFill>
              <a:prstDash val="solid"/>
              <a:headEnd type="none" w="med" len="med"/>
              <a:tailEnd type="stealth" w="med" len="lg"/>
            </a:ln>
          </p:spPr>
        </p:sp>
        <p:sp>
          <p:nvSpPr>
            <p:cNvPr id="112714" name="Text Box 151"/>
            <p:cNvSpPr txBox="1"/>
            <p:nvPr/>
          </p:nvSpPr>
          <p:spPr>
            <a:xfrm>
              <a:off x="2165" y="1999"/>
              <a:ext cx="253" cy="250"/>
            </a:xfrm>
            <a:prstGeom prst="rect">
              <a:avLst/>
            </a:prstGeom>
            <a:noFill/>
            <a:ln w="9525">
              <a:noFill/>
            </a:ln>
          </p:spPr>
          <p:txBody>
            <a:bodyPr wrap="none">
              <a:spAutoFit/>
            </a:bodyPr>
            <a:p>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12715" name="Text Box 152"/>
            <p:cNvSpPr txBox="1"/>
            <p:nvPr/>
          </p:nvSpPr>
          <p:spPr>
            <a:xfrm>
              <a:off x="2784" y="2352"/>
              <a:ext cx="371" cy="250"/>
            </a:xfrm>
            <a:prstGeom prst="rect">
              <a:avLst/>
            </a:prstGeom>
            <a:noFill/>
            <a:ln w="9525">
              <a:noFill/>
            </a:ln>
          </p:spPr>
          <p:txBody>
            <a:bodyPr wrap="none">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GS</a:t>
              </a:r>
              <a:endParaRPr lang="en-US" altLang="zh-CN" sz="2000" dirty="0">
                <a:latin typeface="Times New Roman" panose="02020603050405020304" pitchFamily="18" charset="0"/>
              </a:endParaRPr>
            </a:p>
          </p:txBody>
        </p:sp>
        <p:sp>
          <p:nvSpPr>
            <p:cNvPr id="112716" name="Text Box 153"/>
            <p:cNvSpPr txBox="1"/>
            <p:nvPr/>
          </p:nvSpPr>
          <p:spPr>
            <a:xfrm>
              <a:off x="2688" y="2112"/>
              <a:ext cx="296" cy="250"/>
            </a:xfrm>
            <a:prstGeom prst="rect">
              <a:avLst/>
            </a:prstGeom>
            <a:noFill/>
            <a:ln w="9525">
              <a:noFill/>
            </a:ln>
          </p:spPr>
          <p:txBody>
            <a:bodyPr wrap="none">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P</a:t>
              </a:r>
              <a:endParaRPr lang="en-US" altLang="zh-CN" sz="2000" dirty="0">
                <a:latin typeface="Times New Roman" panose="02020603050405020304" pitchFamily="18" charset="0"/>
              </a:endParaRPr>
            </a:p>
          </p:txBody>
        </p:sp>
        <p:sp>
          <p:nvSpPr>
            <p:cNvPr id="112717" name="Text Box 154"/>
            <p:cNvSpPr txBox="1"/>
            <p:nvPr/>
          </p:nvSpPr>
          <p:spPr>
            <a:xfrm>
              <a:off x="2400" y="2544"/>
              <a:ext cx="369" cy="250"/>
            </a:xfrm>
            <a:prstGeom prst="rect">
              <a:avLst/>
            </a:prstGeom>
            <a:noFill/>
            <a:ln w="9525">
              <a:noFill/>
            </a:ln>
          </p:spPr>
          <p:txBody>
            <a:bodyPr wrap="none">
              <a:spAutoFit/>
            </a:bodyPr>
            <a:p>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DSS</a:t>
              </a:r>
              <a:endParaRPr lang="en-US" altLang="zh-CN" sz="2000" dirty="0">
                <a:latin typeface="Times New Roman" panose="02020603050405020304" pitchFamily="18" charset="0"/>
              </a:endParaRPr>
            </a:p>
          </p:txBody>
        </p:sp>
        <p:sp>
          <p:nvSpPr>
            <p:cNvPr id="112718" name="Rectangle 155"/>
            <p:cNvSpPr/>
            <p:nvPr/>
          </p:nvSpPr>
          <p:spPr>
            <a:xfrm>
              <a:off x="2400" y="2150"/>
              <a:ext cx="480" cy="250"/>
            </a:xfrm>
            <a:prstGeom prst="rect">
              <a:avLst/>
            </a:prstGeom>
            <a:noFill/>
            <a:ln w="9525">
              <a:noFill/>
            </a:ln>
          </p:spPr>
          <p:txBody>
            <a:bodyPr>
              <a:spAutoFit/>
            </a:bodyPr>
            <a:p>
              <a:r>
                <a:rPr lang="en-US" altLang="zh-CN" sz="2000"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O</a:t>
              </a:r>
              <a:endParaRPr lang="en-US" altLang="zh-CN" sz="2000" i="1" dirty="0">
                <a:solidFill>
                  <a:schemeClr val="tx2"/>
                </a:solidFill>
                <a:latin typeface="Times New Roman" panose="02020603050405020304" pitchFamily="18" charset="0"/>
                <a:sym typeface="Symbol" panose="05050102010706020507" pitchFamily="18" charset="2"/>
              </a:endParaRPr>
            </a:p>
          </p:txBody>
        </p:sp>
      </p:grpSp>
      <p:grpSp>
        <p:nvGrpSpPr>
          <p:cNvPr id="14" name="Group 156"/>
          <p:cNvGrpSpPr/>
          <p:nvPr/>
        </p:nvGrpSpPr>
        <p:grpSpPr>
          <a:xfrm>
            <a:off x="6294438" y="3048000"/>
            <a:ext cx="2476500" cy="1981200"/>
            <a:chOff x="1800" y="2016"/>
            <a:chExt cx="1560" cy="1248"/>
          </a:xfrm>
        </p:grpSpPr>
        <p:sp>
          <p:nvSpPr>
            <p:cNvPr id="112694" name="Text Box 157"/>
            <p:cNvSpPr txBox="1"/>
            <p:nvPr/>
          </p:nvSpPr>
          <p:spPr>
            <a:xfrm rot="10800000">
              <a:off x="1800" y="2976"/>
              <a:ext cx="288" cy="288"/>
            </a:xfrm>
            <a:prstGeom prst="rect">
              <a:avLst/>
            </a:prstGeom>
            <a:noFill/>
            <a:ln w="9525">
              <a:noFill/>
            </a:ln>
          </p:spPr>
          <p:txBody>
            <a:bodyPr>
              <a:spAutoFit/>
            </a:bodyPr>
            <a:p>
              <a:pPr>
                <a:spcBef>
                  <a:spcPct val="50000"/>
                </a:spcBef>
              </a:pPr>
              <a:r>
                <a:rPr lang="en-US" altLang="zh-CN" sz="2400" dirty="0">
                  <a:solidFill>
                    <a:srgbClr val="FF3300"/>
                  </a:solidFill>
                  <a:latin typeface="Symbol" panose="05050102010706020507" pitchFamily="18" charset="2"/>
                </a:rPr>
                <a:t>_</a:t>
              </a:r>
              <a:endParaRPr lang="en-US" altLang="zh-CN" sz="2400" dirty="0">
                <a:solidFill>
                  <a:srgbClr val="FF3300"/>
                </a:solidFill>
                <a:latin typeface="Symbol" panose="05050102010706020507" pitchFamily="18" charset="2"/>
              </a:endParaRPr>
            </a:p>
          </p:txBody>
        </p:sp>
        <p:grpSp>
          <p:nvGrpSpPr>
            <p:cNvPr id="112695" name="Group 158"/>
            <p:cNvGrpSpPr/>
            <p:nvPr/>
          </p:nvGrpSpPr>
          <p:grpSpPr>
            <a:xfrm>
              <a:off x="1836" y="2016"/>
              <a:ext cx="1524" cy="1056"/>
              <a:chOff x="1836" y="2016"/>
              <a:chExt cx="1524" cy="1056"/>
            </a:xfrm>
          </p:grpSpPr>
          <p:sp>
            <p:nvSpPr>
              <p:cNvPr id="112696" name="Line 159"/>
              <p:cNvSpPr/>
              <p:nvPr/>
            </p:nvSpPr>
            <p:spPr>
              <a:xfrm rot="-16388">
                <a:off x="1957" y="2304"/>
                <a:ext cx="1259" cy="1"/>
              </a:xfrm>
              <a:prstGeom prst="line">
                <a:avLst/>
              </a:prstGeom>
              <a:ln w="19050" cap="flat" cmpd="sng">
                <a:solidFill>
                  <a:schemeClr val="tx1"/>
                </a:solidFill>
                <a:prstDash val="solid"/>
                <a:headEnd type="none" w="med" len="med"/>
                <a:tailEnd type="stealth" w="med" len="lg"/>
              </a:ln>
            </p:spPr>
          </p:sp>
          <p:sp>
            <p:nvSpPr>
              <p:cNvPr id="112697" name="Line 160"/>
              <p:cNvSpPr/>
              <p:nvPr/>
            </p:nvSpPr>
            <p:spPr>
              <a:xfrm rot="-10800000" flipV="1">
                <a:off x="3035" y="2112"/>
                <a:ext cx="0" cy="912"/>
              </a:xfrm>
              <a:prstGeom prst="line">
                <a:avLst/>
              </a:prstGeom>
              <a:ln w="19050" cap="flat" cmpd="sng">
                <a:solidFill>
                  <a:schemeClr val="tx1"/>
                </a:solidFill>
                <a:prstDash val="solid"/>
                <a:headEnd type="triangle" w="med" len="med"/>
                <a:tailEnd type="none" w="med" len="lg"/>
              </a:ln>
            </p:spPr>
          </p:sp>
          <p:sp>
            <p:nvSpPr>
              <p:cNvPr id="112698" name="Line 161"/>
              <p:cNvSpPr/>
              <p:nvPr/>
            </p:nvSpPr>
            <p:spPr>
              <a:xfrm rot="10800000">
                <a:off x="2993" y="2524"/>
                <a:ext cx="41" cy="0"/>
              </a:xfrm>
              <a:prstGeom prst="line">
                <a:avLst/>
              </a:prstGeom>
              <a:ln w="28575" cap="flat" cmpd="sng">
                <a:solidFill>
                  <a:schemeClr val="tx1"/>
                </a:solidFill>
                <a:prstDash val="solid"/>
                <a:headEnd type="none" w="med" len="med"/>
                <a:tailEnd type="none" w="med" len="med"/>
              </a:ln>
            </p:spPr>
          </p:sp>
          <p:sp>
            <p:nvSpPr>
              <p:cNvPr id="112699" name="Line 162"/>
              <p:cNvSpPr/>
              <p:nvPr/>
            </p:nvSpPr>
            <p:spPr>
              <a:xfrm rot="10800000">
                <a:off x="2993" y="2764"/>
                <a:ext cx="41" cy="0"/>
              </a:xfrm>
              <a:prstGeom prst="line">
                <a:avLst/>
              </a:prstGeom>
              <a:ln w="28575" cap="flat" cmpd="sng">
                <a:solidFill>
                  <a:schemeClr val="tx1"/>
                </a:solidFill>
                <a:prstDash val="solid"/>
                <a:headEnd type="none" w="med" len="med"/>
                <a:tailEnd type="none" w="med" len="med"/>
              </a:ln>
            </p:spPr>
          </p:sp>
          <p:sp>
            <p:nvSpPr>
              <p:cNvPr id="112700" name="Text Box 163"/>
              <p:cNvSpPr txBox="1"/>
              <p:nvPr/>
            </p:nvSpPr>
            <p:spPr>
              <a:xfrm rot="-315439">
                <a:off x="3021" y="2054"/>
                <a:ext cx="253" cy="250"/>
              </a:xfrm>
              <a:prstGeom prst="rect">
                <a:avLst/>
              </a:prstGeom>
              <a:noFill/>
              <a:ln w="9525">
                <a:noFill/>
              </a:ln>
            </p:spPr>
            <p:txBody>
              <a:bodyPr wrap="none">
                <a:spAutoFit/>
              </a:bodyPr>
              <a:p>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12701" name="Freeform 164"/>
              <p:cNvSpPr/>
              <p:nvPr/>
            </p:nvSpPr>
            <p:spPr>
              <a:xfrm rot="10800000">
                <a:off x="2075" y="2304"/>
                <a:ext cx="960" cy="267"/>
              </a:xfrm>
              <a:custGeom>
                <a:avLst/>
                <a:gdLst>
                  <a:gd name="txL" fmla="*/ 0 w 1440"/>
                  <a:gd name="txT" fmla="*/ 0 h 267"/>
                  <a:gd name="txR" fmla="*/ 1440 w 1440"/>
                  <a:gd name="txB" fmla="*/ 267 h 267"/>
                </a:gdLst>
                <a:ahLst/>
                <a:cxnLst>
                  <a:cxn ang="0">
                    <a:pos x="0" y="267"/>
                  </a:cxn>
                  <a:cxn ang="0">
                    <a:pos x="4" y="171"/>
                  </a:cxn>
                  <a:cxn ang="0">
                    <a:pos x="10" y="75"/>
                  </a:cxn>
                  <a:cxn ang="0">
                    <a:pos x="23" y="11"/>
                  </a:cxn>
                  <a:cxn ang="0">
                    <a:pos x="41" y="11"/>
                  </a:cxn>
                  <a:cxn ang="0">
                    <a:pos x="73" y="11"/>
                  </a:cxn>
                  <a:cxn ang="0">
                    <a:pos x="57" y="11"/>
                  </a:cxn>
                  <a:cxn ang="0">
                    <a:pos x="127" y="11"/>
                  </a:cxn>
                </a:cxnLst>
                <a:rect l="txL" t="txT" r="txR" b="tx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702" name="Freeform 165"/>
              <p:cNvSpPr/>
              <p:nvPr/>
            </p:nvSpPr>
            <p:spPr>
              <a:xfrm rot="10800000">
                <a:off x="2075" y="2208"/>
                <a:ext cx="960" cy="562"/>
              </a:xfrm>
              <a:custGeom>
                <a:avLst/>
                <a:gdLst>
                  <a:gd name="txL" fmla="*/ 0 w 1400"/>
                  <a:gd name="txT" fmla="*/ 0 h 482"/>
                  <a:gd name="txR" fmla="*/ 1400 w 1400"/>
                  <a:gd name="txB" fmla="*/ 482 h 482"/>
                </a:gdLst>
                <a:ahLst/>
                <a:cxnLst>
                  <a:cxn ang="0">
                    <a:pos x="0" y="1211"/>
                  </a:cxn>
                  <a:cxn ang="0">
                    <a:pos x="5" y="744"/>
                  </a:cxn>
                  <a:cxn ang="0">
                    <a:pos x="12" y="403"/>
                  </a:cxn>
                  <a:cxn ang="0">
                    <a:pos x="22" y="142"/>
                  </a:cxn>
                  <a:cxn ang="0">
                    <a:pos x="32" y="22"/>
                  </a:cxn>
                  <a:cxn ang="0">
                    <a:pos x="49" y="1"/>
                  </a:cxn>
                  <a:cxn ang="0">
                    <a:pos x="145"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703" name="Freeform 166"/>
              <p:cNvSpPr/>
              <p:nvPr/>
            </p:nvSpPr>
            <p:spPr>
              <a:xfrm rot="10800000">
                <a:off x="2027" y="2314"/>
                <a:ext cx="1008" cy="65"/>
              </a:xfrm>
              <a:custGeom>
                <a:avLst/>
                <a:gdLst>
                  <a:gd name="txL" fmla="*/ 0 w 1392"/>
                  <a:gd name="txT" fmla="*/ 0 h 257"/>
                  <a:gd name="txR" fmla="*/ 1392 w 1392"/>
                  <a:gd name="txB" fmla="*/ 257 h 257"/>
                </a:gdLst>
                <a:ahLst/>
                <a:cxnLst>
                  <a:cxn ang="0">
                    <a:pos x="0" y="0"/>
                  </a:cxn>
                  <a:cxn ang="0">
                    <a:pos x="7" y="0"/>
                  </a:cxn>
                  <a:cxn ang="0">
                    <a:pos x="14" y="0"/>
                  </a:cxn>
                  <a:cxn ang="0">
                    <a:pos x="41" y="0"/>
                  </a:cxn>
                  <a:cxn ang="0">
                    <a:pos x="201" y="0"/>
                  </a:cxn>
                </a:cxnLst>
                <a:rect l="txL" t="txT" r="txR" b="tx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704" name="Rectangle 167"/>
              <p:cNvSpPr/>
              <p:nvPr/>
            </p:nvSpPr>
            <p:spPr>
              <a:xfrm rot="-54232">
                <a:off x="2160" y="2016"/>
                <a:ext cx="720" cy="250"/>
              </a:xfrm>
              <a:prstGeom prst="rect">
                <a:avLst/>
              </a:prstGeom>
              <a:noFill/>
              <a:ln w="9525">
                <a:noFill/>
              </a:ln>
            </p:spPr>
            <p:txBody>
              <a:bodyPr>
                <a:spAutoFit/>
              </a:bodyPr>
              <a:p>
                <a:r>
                  <a:rPr lang="en-US" altLang="zh-CN" sz="2000" i="1" dirty="0">
                    <a:solidFill>
                      <a:srgbClr val="0033CC"/>
                    </a:solidFill>
                    <a:latin typeface="Times New Roman" panose="02020603050405020304" pitchFamily="18" charset="0"/>
                    <a:sym typeface="Symbol" panose="05050102010706020507" pitchFamily="18" charset="2"/>
                  </a:rPr>
                  <a:t>U</a:t>
                </a:r>
                <a:r>
                  <a:rPr lang="en-US" altLang="zh-CN" sz="2000" baseline="-25000" dirty="0">
                    <a:solidFill>
                      <a:srgbClr val="0033CC"/>
                    </a:solidFill>
                    <a:latin typeface="Times New Roman" panose="02020603050405020304" pitchFamily="18" charset="0"/>
                    <a:sym typeface="Symbol" panose="05050102010706020507" pitchFamily="18" charset="2"/>
                  </a:rPr>
                  <a:t>GS</a:t>
                </a:r>
                <a:r>
                  <a:rPr lang="en-US" altLang="zh-CN" sz="2000" dirty="0">
                    <a:solidFill>
                      <a:srgbClr val="0033CC"/>
                    </a:solidFill>
                    <a:latin typeface="Times New Roman" panose="02020603050405020304" pitchFamily="18" charset="0"/>
                    <a:sym typeface="Symbol" panose="05050102010706020507" pitchFamily="18" charset="2"/>
                  </a:rPr>
                  <a:t>=</a:t>
                </a:r>
                <a:r>
                  <a:rPr lang="en-US" altLang="zh-CN" sz="2000" i="1" dirty="0">
                    <a:solidFill>
                      <a:srgbClr val="0033CC"/>
                    </a:solidFill>
                    <a:latin typeface="Times New Roman" panose="02020603050405020304" pitchFamily="18" charset="0"/>
                    <a:sym typeface="Symbol" panose="05050102010706020507" pitchFamily="18" charset="2"/>
                  </a:rPr>
                  <a:t>U</a:t>
                </a:r>
                <a:r>
                  <a:rPr lang="en-US" altLang="zh-CN" sz="2000" baseline="-25000" dirty="0">
                    <a:solidFill>
                      <a:srgbClr val="0033CC"/>
                    </a:solidFill>
                    <a:latin typeface="Times New Roman" panose="02020603050405020304" pitchFamily="18" charset="0"/>
                    <a:sym typeface="Symbol" panose="05050102010706020507" pitchFamily="18" charset="2"/>
                  </a:rPr>
                  <a:t>T</a:t>
                </a:r>
                <a:endParaRPr lang="en-US" altLang="zh-CN" sz="2000" baseline="-25000" dirty="0">
                  <a:solidFill>
                    <a:srgbClr val="0033CC"/>
                  </a:solidFill>
                  <a:latin typeface="Times New Roman" panose="02020603050405020304" pitchFamily="18" charset="0"/>
                  <a:sym typeface="Symbol" panose="05050102010706020507" pitchFamily="18" charset="2"/>
                </a:endParaRPr>
              </a:p>
            </p:txBody>
          </p:sp>
          <p:sp>
            <p:nvSpPr>
              <p:cNvPr id="112705" name="Freeform 168"/>
              <p:cNvSpPr/>
              <p:nvPr/>
            </p:nvSpPr>
            <p:spPr>
              <a:xfrm rot="10800000">
                <a:off x="2027" y="2400"/>
                <a:ext cx="960" cy="562"/>
              </a:xfrm>
              <a:custGeom>
                <a:avLst/>
                <a:gdLst>
                  <a:gd name="txL" fmla="*/ 0 w 1400"/>
                  <a:gd name="txT" fmla="*/ 0 h 482"/>
                  <a:gd name="txR" fmla="*/ 1400 w 1400"/>
                  <a:gd name="txB" fmla="*/ 482 h 482"/>
                </a:gdLst>
                <a:ahLst/>
                <a:cxnLst>
                  <a:cxn ang="0">
                    <a:pos x="0" y="1211"/>
                  </a:cxn>
                  <a:cxn ang="0">
                    <a:pos x="5" y="744"/>
                  </a:cxn>
                  <a:cxn ang="0">
                    <a:pos x="12" y="403"/>
                  </a:cxn>
                  <a:cxn ang="0">
                    <a:pos x="22" y="142"/>
                  </a:cxn>
                  <a:cxn ang="0">
                    <a:pos x="32" y="22"/>
                  </a:cxn>
                  <a:cxn ang="0">
                    <a:pos x="49" y="1"/>
                  </a:cxn>
                  <a:cxn ang="0">
                    <a:pos x="145"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706" name="Text Box 169"/>
              <p:cNvSpPr txBox="1"/>
              <p:nvPr/>
            </p:nvSpPr>
            <p:spPr>
              <a:xfrm rot="-315439">
                <a:off x="2995" y="2294"/>
                <a:ext cx="365" cy="250"/>
              </a:xfrm>
              <a:prstGeom prst="rect">
                <a:avLst/>
              </a:prstGeom>
              <a:noFill/>
              <a:ln w="9525">
                <a:noFill/>
              </a:ln>
            </p:spPr>
            <p:txBody>
              <a:bodyPr wrap="none">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DS</a:t>
                </a:r>
                <a:endParaRPr lang="en-US" altLang="zh-CN" sz="2000" dirty="0">
                  <a:latin typeface="Times New Roman" panose="02020603050405020304" pitchFamily="18" charset="0"/>
                </a:endParaRPr>
              </a:p>
            </p:txBody>
          </p:sp>
          <p:sp>
            <p:nvSpPr>
              <p:cNvPr id="112707" name="Text Box 170"/>
              <p:cNvSpPr txBox="1"/>
              <p:nvPr/>
            </p:nvSpPr>
            <p:spPr>
              <a:xfrm rot="10800000">
                <a:off x="1872" y="2784"/>
                <a:ext cx="288" cy="288"/>
              </a:xfrm>
              <a:prstGeom prst="rect">
                <a:avLst/>
              </a:prstGeom>
              <a:noFill/>
              <a:ln w="9525">
                <a:noFill/>
              </a:ln>
            </p:spPr>
            <p:txBody>
              <a:bodyPr>
                <a:spAutoFit/>
              </a:bodyPr>
              <a:p>
                <a:pPr>
                  <a:spcBef>
                    <a:spcPct val="50000"/>
                  </a:spcBef>
                </a:pPr>
                <a:r>
                  <a:rPr lang="en-US" altLang="zh-CN" sz="2400" dirty="0">
                    <a:solidFill>
                      <a:srgbClr val="FF3300"/>
                    </a:solidFill>
                    <a:latin typeface="Symbol" panose="05050102010706020507" pitchFamily="18" charset="2"/>
                  </a:rPr>
                  <a:t>_</a:t>
                </a:r>
                <a:endParaRPr lang="en-US" altLang="zh-CN" sz="2400" dirty="0">
                  <a:solidFill>
                    <a:srgbClr val="FF3300"/>
                  </a:solidFill>
                  <a:latin typeface="Symbol" panose="05050102010706020507" pitchFamily="18" charset="2"/>
                </a:endParaRPr>
              </a:p>
            </p:txBody>
          </p:sp>
          <p:sp>
            <p:nvSpPr>
              <p:cNvPr id="112708" name="Text Box 171"/>
              <p:cNvSpPr txBox="1"/>
              <p:nvPr/>
            </p:nvSpPr>
            <p:spPr>
              <a:xfrm rot="10800000">
                <a:off x="2784" y="2150"/>
                <a:ext cx="288" cy="288"/>
              </a:xfrm>
              <a:prstGeom prst="rect">
                <a:avLst/>
              </a:prstGeom>
              <a:noFill/>
              <a:ln w="9525">
                <a:noFill/>
              </a:ln>
            </p:spPr>
            <p:txBody>
              <a:bodyPr>
                <a:spAutoFit/>
              </a:bodyPr>
              <a:p>
                <a:pPr>
                  <a:spcBef>
                    <a:spcPct val="50000"/>
                  </a:spcBef>
                </a:pPr>
                <a:r>
                  <a:rPr lang="en-US" altLang="zh-CN" sz="2400" i="1" dirty="0">
                    <a:solidFill>
                      <a:schemeClr val="tx2"/>
                    </a:solidFill>
                    <a:latin typeface="Symbol" panose="05050102010706020507" pitchFamily="18" charset="2"/>
                  </a:rPr>
                  <a:t>o</a:t>
                </a:r>
                <a:endParaRPr lang="en-US" altLang="zh-CN" sz="2400" i="1" dirty="0">
                  <a:solidFill>
                    <a:schemeClr val="tx2"/>
                  </a:solidFill>
                  <a:latin typeface="Symbol" panose="05050102010706020507" pitchFamily="18" charset="2"/>
                </a:endParaRPr>
              </a:p>
            </p:txBody>
          </p:sp>
          <p:sp>
            <p:nvSpPr>
              <p:cNvPr id="112709" name="Line 172"/>
              <p:cNvSpPr/>
              <p:nvPr/>
            </p:nvSpPr>
            <p:spPr>
              <a:xfrm>
                <a:off x="2496" y="2256"/>
                <a:ext cx="0" cy="48"/>
              </a:xfrm>
              <a:prstGeom prst="line">
                <a:avLst/>
              </a:prstGeom>
              <a:ln w="9525" cap="flat" cmpd="sng">
                <a:solidFill>
                  <a:schemeClr val="tx1"/>
                </a:solidFill>
                <a:prstDash val="solid"/>
                <a:headEnd type="none" w="med" len="med"/>
                <a:tailEnd type="none" w="med" len="med"/>
              </a:ln>
            </p:spPr>
          </p:sp>
          <p:sp>
            <p:nvSpPr>
              <p:cNvPr id="112710" name="Text Box 173"/>
              <p:cNvSpPr txBox="1"/>
              <p:nvPr/>
            </p:nvSpPr>
            <p:spPr>
              <a:xfrm rot="10800000">
                <a:off x="1836" y="2544"/>
                <a:ext cx="288" cy="288"/>
              </a:xfrm>
              <a:prstGeom prst="rect">
                <a:avLst/>
              </a:prstGeom>
              <a:noFill/>
              <a:ln w="9525">
                <a:noFill/>
              </a:ln>
            </p:spPr>
            <p:txBody>
              <a:bodyPr>
                <a:spAutoFit/>
              </a:bodyPr>
              <a:p>
                <a:pPr>
                  <a:spcBef>
                    <a:spcPct val="50000"/>
                  </a:spcBef>
                </a:pPr>
                <a:r>
                  <a:rPr lang="en-US" altLang="zh-CN" sz="2400" dirty="0">
                    <a:solidFill>
                      <a:srgbClr val="FF3300"/>
                    </a:solidFill>
                    <a:latin typeface="Symbol" panose="05050102010706020507" pitchFamily="18" charset="2"/>
                  </a:rPr>
                  <a:t>_</a:t>
                </a:r>
                <a:endParaRPr lang="en-US" altLang="zh-CN" sz="2400" dirty="0">
                  <a:solidFill>
                    <a:srgbClr val="FF3300"/>
                  </a:solidFill>
                  <a:latin typeface="Symbol" panose="05050102010706020507" pitchFamily="18" charset="2"/>
                </a:endParaRPr>
              </a:p>
            </p:txBody>
          </p:sp>
        </p:grpSp>
      </p:grpSp>
      <p:grpSp>
        <p:nvGrpSpPr>
          <p:cNvPr id="16" name="Group 174"/>
          <p:cNvGrpSpPr/>
          <p:nvPr/>
        </p:nvGrpSpPr>
        <p:grpSpPr>
          <a:xfrm>
            <a:off x="6246813" y="4724400"/>
            <a:ext cx="2820987" cy="2057400"/>
            <a:chOff x="383" y="864"/>
            <a:chExt cx="1777" cy="1296"/>
          </a:xfrm>
        </p:grpSpPr>
        <p:sp>
          <p:nvSpPr>
            <p:cNvPr id="112679" name="Rectangle 175"/>
            <p:cNvSpPr/>
            <p:nvPr/>
          </p:nvSpPr>
          <p:spPr>
            <a:xfrm rot="-54232">
              <a:off x="384" y="1622"/>
              <a:ext cx="720" cy="250"/>
            </a:xfrm>
            <a:prstGeom prst="rect">
              <a:avLst/>
            </a:prstGeom>
            <a:noFill/>
            <a:ln w="9525">
              <a:noFill/>
            </a:ln>
          </p:spPr>
          <p:txBody>
            <a:bodyPr>
              <a:spAutoFit/>
            </a:bodyPr>
            <a:p>
              <a:r>
                <a:rPr lang="en-US" altLang="zh-CN" sz="2000" i="1" dirty="0">
                  <a:solidFill>
                    <a:srgbClr val="0033CC"/>
                  </a:solidFill>
                  <a:latin typeface="Times New Roman" panose="02020603050405020304" pitchFamily="18" charset="0"/>
                  <a:sym typeface="Symbol" panose="05050102010706020507" pitchFamily="18" charset="2"/>
                </a:rPr>
                <a:t>U</a:t>
              </a:r>
              <a:r>
                <a:rPr lang="en-US" altLang="zh-CN" sz="2000" baseline="-25000" dirty="0">
                  <a:solidFill>
                    <a:srgbClr val="0033CC"/>
                  </a:solidFill>
                  <a:latin typeface="Times New Roman" panose="02020603050405020304" pitchFamily="18" charset="0"/>
                  <a:sym typeface="Symbol" panose="05050102010706020507" pitchFamily="18" charset="2"/>
                </a:rPr>
                <a:t>GS</a:t>
              </a:r>
              <a:r>
                <a:rPr lang="en-US" altLang="zh-CN" sz="2000" dirty="0">
                  <a:solidFill>
                    <a:srgbClr val="0033CC"/>
                  </a:solidFill>
                  <a:latin typeface="Times New Roman" panose="02020603050405020304" pitchFamily="18" charset="0"/>
                  <a:sym typeface="Symbol" panose="05050102010706020507" pitchFamily="18" charset="2"/>
                </a:rPr>
                <a:t>= 0V</a:t>
              </a:r>
              <a:endParaRPr lang="en-US" altLang="zh-CN" sz="2000" dirty="0">
                <a:solidFill>
                  <a:srgbClr val="0033CC"/>
                </a:solidFill>
                <a:latin typeface="Times New Roman" panose="02020603050405020304" pitchFamily="18" charset="0"/>
                <a:sym typeface="Symbol" panose="05050102010706020507" pitchFamily="18" charset="2"/>
              </a:endParaRPr>
            </a:p>
          </p:txBody>
        </p:sp>
        <p:sp>
          <p:nvSpPr>
            <p:cNvPr id="112680" name="Text Box 176"/>
            <p:cNvSpPr txBox="1"/>
            <p:nvPr/>
          </p:nvSpPr>
          <p:spPr>
            <a:xfrm rot="10800000">
              <a:off x="431" y="1381"/>
              <a:ext cx="288" cy="250"/>
            </a:xfrm>
            <a:prstGeom prst="rect">
              <a:avLst/>
            </a:prstGeom>
            <a:noFill/>
            <a:ln w="9525">
              <a:noFill/>
            </a:ln>
          </p:spPr>
          <p:txBody>
            <a:bodyPr>
              <a:spAutoFit/>
            </a:bodyPr>
            <a:p>
              <a:pPr>
                <a:spcBef>
                  <a:spcPct val="50000"/>
                </a:spcBef>
              </a:pPr>
              <a:r>
                <a:rPr lang="en-US" altLang="zh-CN" sz="2000" dirty="0">
                  <a:solidFill>
                    <a:srgbClr val="FF3300"/>
                  </a:solidFill>
                  <a:latin typeface="Symbol" panose="05050102010706020507" pitchFamily="18" charset="2"/>
                </a:rPr>
                <a:t>+</a:t>
              </a:r>
              <a:endParaRPr lang="en-US" altLang="zh-CN" sz="2000" dirty="0">
                <a:solidFill>
                  <a:srgbClr val="FF3300"/>
                </a:solidFill>
                <a:latin typeface="Symbol" panose="05050102010706020507" pitchFamily="18" charset="2"/>
              </a:endParaRPr>
            </a:p>
          </p:txBody>
        </p:sp>
        <p:sp>
          <p:nvSpPr>
            <p:cNvPr id="112681" name="Text Box 177"/>
            <p:cNvSpPr txBox="1"/>
            <p:nvPr/>
          </p:nvSpPr>
          <p:spPr>
            <a:xfrm rot="10800000">
              <a:off x="432" y="1872"/>
              <a:ext cx="288" cy="288"/>
            </a:xfrm>
            <a:prstGeom prst="rect">
              <a:avLst/>
            </a:prstGeom>
            <a:noFill/>
            <a:ln w="9525">
              <a:noFill/>
            </a:ln>
          </p:spPr>
          <p:txBody>
            <a:bodyPr>
              <a:spAutoFit/>
            </a:bodyPr>
            <a:p>
              <a:pPr>
                <a:spcBef>
                  <a:spcPct val="50000"/>
                </a:spcBef>
              </a:pPr>
              <a:r>
                <a:rPr lang="en-US" altLang="zh-CN" sz="2400" dirty="0">
                  <a:solidFill>
                    <a:srgbClr val="FF3300"/>
                  </a:solidFill>
                  <a:latin typeface="Symbol" panose="05050102010706020507" pitchFamily="18" charset="2"/>
                </a:rPr>
                <a:t>_</a:t>
              </a:r>
              <a:endParaRPr lang="en-US" altLang="zh-CN" sz="2400" dirty="0">
                <a:solidFill>
                  <a:srgbClr val="FF3300"/>
                </a:solidFill>
                <a:latin typeface="Symbol" panose="05050102010706020507" pitchFamily="18" charset="2"/>
              </a:endParaRPr>
            </a:p>
          </p:txBody>
        </p:sp>
        <p:sp>
          <p:nvSpPr>
            <p:cNvPr id="112682" name="Line 178"/>
            <p:cNvSpPr/>
            <p:nvPr/>
          </p:nvSpPr>
          <p:spPr>
            <a:xfrm rot="-16388">
              <a:off x="589" y="1104"/>
              <a:ext cx="1259" cy="1"/>
            </a:xfrm>
            <a:prstGeom prst="line">
              <a:avLst/>
            </a:prstGeom>
            <a:ln w="19050" cap="flat" cmpd="sng">
              <a:solidFill>
                <a:schemeClr val="tx1"/>
              </a:solidFill>
              <a:prstDash val="solid"/>
              <a:headEnd type="none" w="med" len="med"/>
              <a:tailEnd type="stealth" w="med" len="lg"/>
            </a:ln>
          </p:spPr>
        </p:sp>
        <p:sp>
          <p:nvSpPr>
            <p:cNvPr id="112683" name="Line 179"/>
            <p:cNvSpPr/>
            <p:nvPr/>
          </p:nvSpPr>
          <p:spPr>
            <a:xfrm rot="-10800000" flipV="1">
              <a:off x="1667" y="864"/>
              <a:ext cx="0" cy="1104"/>
            </a:xfrm>
            <a:prstGeom prst="line">
              <a:avLst/>
            </a:prstGeom>
            <a:ln w="19050" cap="flat" cmpd="sng">
              <a:solidFill>
                <a:schemeClr val="tx1"/>
              </a:solidFill>
              <a:prstDash val="solid"/>
              <a:headEnd type="triangle" w="med" len="med"/>
              <a:tailEnd type="none" w="med" len="lg"/>
            </a:ln>
          </p:spPr>
        </p:sp>
        <p:sp>
          <p:nvSpPr>
            <p:cNvPr id="112684" name="Line 180"/>
            <p:cNvSpPr/>
            <p:nvPr/>
          </p:nvSpPr>
          <p:spPr>
            <a:xfrm rot="10800000">
              <a:off x="1625" y="1420"/>
              <a:ext cx="41" cy="0"/>
            </a:xfrm>
            <a:prstGeom prst="line">
              <a:avLst/>
            </a:prstGeom>
            <a:ln w="28575" cap="flat" cmpd="sng">
              <a:solidFill>
                <a:schemeClr val="tx1"/>
              </a:solidFill>
              <a:prstDash val="solid"/>
              <a:headEnd type="none" w="med" len="med"/>
              <a:tailEnd type="none" w="med" len="med"/>
            </a:ln>
          </p:spPr>
        </p:sp>
        <p:sp>
          <p:nvSpPr>
            <p:cNvPr id="112685" name="Line 181"/>
            <p:cNvSpPr/>
            <p:nvPr/>
          </p:nvSpPr>
          <p:spPr>
            <a:xfrm rot="10800000">
              <a:off x="1625" y="1660"/>
              <a:ext cx="41" cy="0"/>
            </a:xfrm>
            <a:prstGeom prst="line">
              <a:avLst/>
            </a:prstGeom>
            <a:ln w="28575" cap="flat" cmpd="sng">
              <a:solidFill>
                <a:schemeClr val="tx1"/>
              </a:solidFill>
              <a:prstDash val="solid"/>
              <a:headEnd type="none" w="med" len="med"/>
              <a:tailEnd type="none" w="med" len="med"/>
            </a:ln>
          </p:spPr>
        </p:sp>
        <p:sp>
          <p:nvSpPr>
            <p:cNvPr id="112686" name="Text Box 182"/>
            <p:cNvSpPr txBox="1"/>
            <p:nvPr/>
          </p:nvSpPr>
          <p:spPr>
            <a:xfrm rot="-315439">
              <a:off x="1667" y="864"/>
              <a:ext cx="253" cy="250"/>
            </a:xfrm>
            <a:prstGeom prst="rect">
              <a:avLst/>
            </a:prstGeom>
            <a:noFill/>
            <a:ln w="9525">
              <a:noFill/>
            </a:ln>
          </p:spPr>
          <p:txBody>
            <a:bodyPr wrap="none">
              <a:spAutoFit/>
            </a:bodyPr>
            <a:p>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12687" name="Freeform 183"/>
            <p:cNvSpPr/>
            <p:nvPr/>
          </p:nvSpPr>
          <p:spPr>
            <a:xfrm rot="10800000">
              <a:off x="707" y="1200"/>
              <a:ext cx="960" cy="267"/>
            </a:xfrm>
            <a:custGeom>
              <a:avLst/>
              <a:gdLst>
                <a:gd name="txL" fmla="*/ 0 w 1440"/>
                <a:gd name="txT" fmla="*/ 0 h 267"/>
                <a:gd name="txR" fmla="*/ 1440 w 1440"/>
                <a:gd name="txB" fmla="*/ 267 h 267"/>
              </a:gdLst>
              <a:ahLst/>
              <a:cxnLst>
                <a:cxn ang="0">
                  <a:pos x="0" y="267"/>
                </a:cxn>
                <a:cxn ang="0">
                  <a:pos x="4" y="171"/>
                </a:cxn>
                <a:cxn ang="0">
                  <a:pos x="10" y="75"/>
                </a:cxn>
                <a:cxn ang="0">
                  <a:pos x="23" y="11"/>
                </a:cxn>
                <a:cxn ang="0">
                  <a:pos x="41" y="11"/>
                </a:cxn>
                <a:cxn ang="0">
                  <a:pos x="73" y="11"/>
                </a:cxn>
                <a:cxn ang="0">
                  <a:pos x="57" y="11"/>
                </a:cxn>
                <a:cxn ang="0">
                  <a:pos x="127" y="11"/>
                </a:cxn>
              </a:cxnLst>
              <a:rect l="txL" t="txT" r="txR" b="tx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688" name="Freeform 184"/>
            <p:cNvSpPr/>
            <p:nvPr/>
          </p:nvSpPr>
          <p:spPr>
            <a:xfrm rot="10800000">
              <a:off x="707" y="1104"/>
              <a:ext cx="960" cy="562"/>
            </a:xfrm>
            <a:custGeom>
              <a:avLst/>
              <a:gdLst>
                <a:gd name="txL" fmla="*/ 0 w 1400"/>
                <a:gd name="txT" fmla="*/ 0 h 482"/>
                <a:gd name="txR" fmla="*/ 1400 w 1400"/>
                <a:gd name="txB" fmla="*/ 482 h 482"/>
              </a:gdLst>
              <a:ahLst/>
              <a:cxnLst>
                <a:cxn ang="0">
                  <a:pos x="0" y="1211"/>
                </a:cxn>
                <a:cxn ang="0">
                  <a:pos x="5" y="744"/>
                </a:cxn>
                <a:cxn ang="0">
                  <a:pos x="12" y="403"/>
                </a:cxn>
                <a:cxn ang="0">
                  <a:pos x="22" y="142"/>
                </a:cxn>
                <a:cxn ang="0">
                  <a:pos x="32" y="22"/>
                </a:cxn>
                <a:cxn ang="0">
                  <a:pos x="49" y="1"/>
                </a:cxn>
                <a:cxn ang="0">
                  <a:pos x="145"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689" name="Freeform 185"/>
            <p:cNvSpPr/>
            <p:nvPr/>
          </p:nvSpPr>
          <p:spPr>
            <a:xfrm rot="10800000">
              <a:off x="659" y="1210"/>
              <a:ext cx="1008" cy="65"/>
            </a:xfrm>
            <a:custGeom>
              <a:avLst/>
              <a:gdLst>
                <a:gd name="txL" fmla="*/ 0 w 1392"/>
                <a:gd name="txT" fmla="*/ 0 h 257"/>
                <a:gd name="txR" fmla="*/ 1392 w 1392"/>
                <a:gd name="txB" fmla="*/ 257 h 257"/>
              </a:gdLst>
              <a:ahLst/>
              <a:cxnLst>
                <a:cxn ang="0">
                  <a:pos x="0" y="0"/>
                </a:cxn>
                <a:cxn ang="0">
                  <a:pos x="7" y="0"/>
                </a:cxn>
                <a:cxn ang="0">
                  <a:pos x="14" y="0"/>
                </a:cxn>
                <a:cxn ang="0">
                  <a:pos x="41" y="0"/>
                </a:cxn>
                <a:cxn ang="0">
                  <a:pos x="201" y="0"/>
                </a:cxn>
              </a:cxnLst>
              <a:rect l="txL" t="txT" r="txR" b="tx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690" name="Freeform 186"/>
            <p:cNvSpPr/>
            <p:nvPr/>
          </p:nvSpPr>
          <p:spPr>
            <a:xfrm rot="10800000">
              <a:off x="659" y="1296"/>
              <a:ext cx="960" cy="562"/>
            </a:xfrm>
            <a:custGeom>
              <a:avLst/>
              <a:gdLst>
                <a:gd name="txL" fmla="*/ 0 w 1400"/>
                <a:gd name="txT" fmla="*/ 0 h 482"/>
                <a:gd name="txR" fmla="*/ 1400 w 1400"/>
                <a:gd name="txB" fmla="*/ 482 h 482"/>
              </a:gdLst>
              <a:ahLst/>
              <a:cxnLst>
                <a:cxn ang="0">
                  <a:pos x="0" y="1211"/>
                </a:cxn>
                <a:cxn ang="0">
                  <a:pos x="5" y="744"/>
                </a:cxn>
                <a:cxn ang="0">
                  <a:pos x="12" y="403"/>
                </a:cxn>
                <a:cxn ang="0">
                  <a:pos x="22" y="142"/>
                </a:cxn>
                <a:cxn ang="0">
                  <a:pos x="32" y="22"/>
                </a:cxn>
                <a:cxn ang="0">
                  <a:pos x="49" y="1"/>
                </a:cxn>
                <a:cxn ang="0">
                  <a:pos x="145" y="1"/>
                </a:cxn>
              </a:cxnLst>
              <a:rect l="txL" t="txT" r="txR" b="tx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12691" name="Text Box 187"/>
            <p:cNvSpPr txBox="1"/>
            <p:nvPr/>
          </p:nvSpPr>
          <p:spPr>
            <a:xfrm rot="-315439">
              <a:off x="1795" y="1008"/>
              <a:ext cx="365" cy="250"/>
            </a:xfrm>
            <a:prstGeom prst="rect">
              <a:avLst/>
            </a:prstGeom>
            <a:noFill/>
            <a:ln w="9525">
              <a:noFill/>
            </a:ln>
          </p:spPr>
          <p:txBody>
            <a:bodyPr wrap="none">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DS</a:t>
              </a:r>
              <a:endParaRPr lang="en-US" altLang="zh-CN" sz="2000" dirty="0">
                <a:latin typeface="Times New Roman" panose="02020603050405020304" pitchFamily="18" charset="0"/>
              </a:endParaRPr>
            </a:p>
          </p:txBody>
        </p:sp>
        <p:sp>
          <p:nvSpPr>
            <p:cNvPr id="112692" name="Text Box 188"/>
            <p:cNvSpPr txBox="1"/>
            <p:nvPr/>
          </p:nvSpPr>
          <p:spPr>
            <a:xfrm rot="10800000">
              <a:off x="1416" y="960"/>
              <a:ext cx="288" cy="288"/>
            </a:xfrm>
            <a:prstGeom prst="rect">
              <a:avLst/>
            </a:prstGeom>
            <a:noFill/>
            <a:ln w="9525">
              <a:noFill/>
            </a:ln>
          </p:spPr>
          <p:txBody>
            <a:bodyPr>
              <a:spAutoFit/>
            </a:bodyPr>
            <a:p>
              <a:pPr>
                <a:spcBef>
                  <a:spcPct val="50000"/>
                </a:spcBef>
              </a:pPr>
              <a:r>
                <a:rPr lang="en-US" altLang="zh-CN" sz="2400" i="1" dirty="0">
                  <a:solidFill>
                    <a:schemeClr val="tx2"/>
                  </a:solidFill>
                  <a:latin typeface="Symbol" panose="05050102010706020507" pitchFamily="18" charset="2"/>
                </a:rPr>
                <a:t>o</a:t>
              </a:r>
              <a:endParaRPr lang="en-US" altLang="zh-CN" sz="2400" i="1" dirty="0">
                <a:solidFill>
                  <a:schemeClr val="tx2"/>
                </a:solidFill>
                <a:latin typeface="Symbol" panose="05050102010706020507" pitchFamily="18" charset="2"/>
              </a:endParaRPr>
            </a:p>
          </p:txBody>
        </p:sp>
        <p:sp>
          <p:nvSpPr>
            <p:cNvPr id="112693" name="Text Box 189"/>
            <p:cNvSpPr txBox="1"/>
            <p:nvPr/>
          </p:nvSpPr>
          <p:spPr>
            <a:xfrm rot="10800000">
              <a:off x="383" y="1189"/>
              <a:ext cx="288" cy="250"/>
            </a:xfrm>
            <a:prstGeom prst="rect">
              <a:avLst/>
            </a:prstGeom>
            <a:noFill/>
            <a:ln w="9525">
              <a:noFill/>
            </a:ln>
          </p:spPr>
          <p:txBody>
            <a:bodyPr>
              <a:spAutoFit/>
            </a:bodyPr>
            <a:p>
              <a:pPr>
                <a:spcBef>
                  <a:spcPct val="50000"/>
                </a:spcBef>
              </a:pPr>
              <a:r>
                <a:rPr lang="en-US" altLang="zh-CN" sz="2000" dirty="0">
                  <a:solidFill>
                    <a:srgbClr val="FF3300"/>
                  </a:solidFill>
                  <a:latin typeface="Symbol" panose="05050102010706020507" pitchFamily="18" charset="2"/>
                </a:rPr>
                <a:t>+</a:t>
              </a:r>
              <a:endParaRPr lang="en-US" altLang="zh-CN" sz="2000" dirty="0">
                <a:solidFill>
                  <a:srgbClr val="FF3300"/>
                </a:solidFill>
                <a:latin typeface="Symbol" panose="05050102010706020507" pitchFamily="18" charset="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000000"/>
                                          </p:val>
                                        </p:tav>
                                        <p:tav tm="100000">
                                          <p:val>
                                            <p:strVal val="#ppt_w"/>
                                          </p:val>
                                        </p:tav>
                                      </p:tavLst>
                                    </p:anim>
                                    <p:anim calcmode="lin" valueType="num">
                                      <p:cBhvr>
                                        <p:cTn id="24"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000000"/>
                                          </p:val>
                                        </p:tav>
                                        <p:tav tm="100000">
                                          <p:val>
                                            <p:strVal val="#ppt_w"/>
                                          </p:val>
                                        </p:tav>
                                      </p:tavLst>
                                    </p:anim>
                                    <p:anim calcmode="lin" valueType="num">
                                      <p:cBhvr>
                                        <p:cTn id="40"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3667" name="Text Box 2"/>
          <p:cNvSpPr txBox="1"/>
          <p:nvPr/>
        </p:nvSpPr>
        <p:spPr>
          <a:xfrm>
            <a:off x="1066800" y="538163"/>
            <a:ext cx="7086600" cy="523875"/>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三、</a:t>
            </a:r>
            <a:r>
              <a:rPr lang="zh-CN" altLang="en-US" dirty="0">
                <a:latin typeface="宋体" panose="02010600030101010101" pitchFamily="2" charset="-122"/>
              </a:rPr>
              <a:t>场效应管</a:t>
            </a:r>
            <a:r>
              <a:rPr lang="zh-CN" altLang="en-US" dirty="0">
                <a:latin typeface="Times New Roman" panose="02020603050405020304" pitchFamily="18" charset="0"/>
              </a:rPr>
              <a:t>的主要参数</a:t>
            </a:r>
            <a:endParaRPr lang="zh-CN" altLang="en-US" dirty="0">
              <a:latin typeface="Times New Roman" panose="02020603050405020304" pitchFamily="18" charset="0"/>
            </a:endParaRPr>
          </a:p>
        </p:txBody>
      </p:sp>
      <p:sp>
        <p:nvSpPr>
          <p:cNvPr id="113668" name="Text Box 3"/>
          <p:cNvSpPr txBox="1"/>
          <p:nvPr/>
        </p:nvSpPr>
        <p:spPr>
          <a:xfrm>
            <a:off x="1143000" y="1168400"/>
            <a:ext cx="4419600" cy="519113"/>
          </a:xfrm>
          <a:prstGeom prst="rect">
            <a:avLst/>
          </a:prstGeom>
          <a:noFill/>
          <a:ln w="9525">
            <a:noFill/>
          </a:ln>
        </p:spPr>
        <p:txBody>
          <a:bodyPr>
            <a:spAutoFit/>
          </a:bodyPr>
          <a:p>
            <a:pPr>
              <a:spcBef>
                <a:spcPct val="50000"/>
              </a:spcBef>
            </a:pPr>
            <a:r>
              <a:rPr lang="en-US" altLang="zh-CN" dirty="0">
                <a:solidFill>
                  <a:srgbClr val="0000FF"/>
                </a:solidFill>
                <a:latin typeface="宋体" panose="02010600030101010101" pitchFamily="2" charset="-122"/>
              </a:rPr>
              <a:t>1</a:t>
            </a:r>
            <a:r>
              <a:rPr lang="zh-CN" altLang="en-US" dirty="0">
                <a:solidFill>
                  <a:srgbClr val="0000FF"/>
                </a:solidFill>
                <a:latin typeface="宋体" panose="02010600030101010101" pitchFamily="2" charset="-122"/>
              </a:rPr>
              <a:t>、直流参数</a:t>
            </a:r>
            <a:endParaRPr lang="zh-CN" altLang="en-US" dirty="0">
              <a:solidFill>
                <a:srgbClr val="0000FF"/>
              </a:solidFill>
              <a:latin typeface="宋体" panose="02010600030101010101" pitchFamily="2" charset="-122"/>
            </a:endParaRPr>
          </a:p>
        </p:txBody>
      </p:sp>
      <p:sp>
        <p:nvSpPr>
          <p:cNvPr id="113669" name="Text Box 4"/>
          <p:cNvSpPr txBox="1"/>
          <p:nvPr/>
        </p:nvSpPr>
        <p:spPr>
          <a:xfrm>
            <a:off x="1143000" y="1708150"/>
            <a:ext cx="6096000" cy="568325"/>
          </a:xfrm>
          <a:prstGeom prst="rect">
            <a:avLst/>
          </a:prstGeom>
          <a:noFill/>
          <a:ln w="9525">
            <a:noFill/>
          </a:ln>
        </p:spPr>
        <p:txBody>
          <a:bodyPr>
            <a:spAutoFit/>
          </a:bodyPr>
          <a:p>
            <a:pPr marL="457200" indent="-457200">
              <a:lnSpc>
                <a:spcPct val="120000"/>
              </a:lnSpc>
            </a:pPr>
            <a:r>
              <a:rPr lang="zh-CN" altLang="en-US" sz="2600" dirty="0">
                <a:solidFill>
                  <a:srgbClr val="CC0000"/>
                </a:solidFill>
                <a:latin typeface="宋体" panose="02010600030101010101" pitchFamily="2" charset="-122"/>
              </a:rPr>
              <a:t>（</a:t>
            </a:r>
            <a:r>
              <a:rPr lang="en-US" altLang="zh-CN" sz="2600" dirty="0">
                <a:solidFill>
                  <a:srgbClr val="CC0000"/>
                </a:solidFill>
                <a:latin typeface="宋体" panose="02010600030101010101" pitchFamily="2" charset="-122"/>
              </a:rPr>
              <a:t>1</a:t>
            </a:r>
            <a:r>
              <a:rPr lang="zh-CN" altLang="en-US" sz="2600" dirty="0">
                <a:solidFill>
                  <a:srgbClr val="CC0000"/>
                </a:solidFill>
                <a:latin typeface="宋体" panose="02010600030101010101" pitchFamily="2" charset="-122"/>
              </a:rPr>
              <a:t>）饱和漏极电流</a:t>
            </a:r>
            <a:r>
              <a:rPr lang="zh-CN" altLang="en-US" sz="2600" i="1" dirty="0">
                <a:solidFill>
                  <a:srgbClr val="CC0000"/>
                </a:solidFill>
                <a:latin typeface="宋体" panose="02010600030101010101" pitchFamily="2" charset="-122"/>
              </a:rPr>
              <a:t> </a:t>
            </a:r>
            <a:r>
              <a:rPr lang="en-US" altLang="zh-CN" sz="2600" i="1" dirty="0">
                <a:solidFill>
                  <a:srgbClr val="CC0000"/>
                </a:solidFill>
                <a:latin typeface="宋体" panose="02010600030101010101" pitchFamily="2" charset="-122"/>
              </a:rPr>
              <a:t>I</a:t>
            </a:r>
            <a:r>
              <a:rPr lang="en-US" altLang="zh-CN" sz="2600" baseline="-25000" dirty="0">
                <a:solidFill>
                  <a:srgbClr val="CC0000"/>
                </a:solidFill>
                <a:latin typeface="宋体" panose="02010600030101010101" pitchFamily="2" charset="-122"/>
              </a:rPr>
              <a:t>DSS</a:t>
            </a:r>
            <a:endParaRPr lang="en-US" altLang="zh-CN" sz="2600" baseline="-25000" dirty="0">
              <a:solidFill>
                <a:srgbClr val="CC0000"/>
              </a:solidFill>
              <a:latin typeface="宋体" panose="02010600030101010101" pitchFamily="2" charset="-122"/>
            </a:endParaRPr>
          </a:p>
        </p:txBody>
      </p:sp>
      <p:sp>
        <p:nvSpPr>
          <p:cNvPr id="113670" name="Text Box 5"/>
          <p:cNvSpPr txBox="1"/>
          <p:nvPr/>
        </p:nvSpPr>
        <p:spPr>
          <a:xfrm>
            <a:off x="1143000" y="2774950"/>
            <a:ext cx="5157788" cy="568325"/>
          </a:xfrm>
          <a:prstGeom prst="rect">
            <a:avLst/>
          </a:prstGeom>
          <a:noFill/>
          <a:ln w="9525">
            <a:noFill/>
          </a:ln>
        </p:spPr>
        <p:txBody>
          <a:bodyPr>
            <a:spAutoFit/>
          </a:bodyPr>
          <a:p>
            <a:pPr>
              <a:lnSpc>
                <a:spcPct val="120000"/>
              </a:lnSpc>
            </a:pPr>
            <a:r>
              <a:rPr lang="zh-CN" altLang="en-US" sz="2600" dirty="0">
                <a:solidFill>
                  <a:srgbClr val="CC0000"/>
                </a:solidFill>
                <a:latin typeface="宋体" panose="02010600030101010101" pitchFamily="2" charset="-122"/>
              </a:rPr>
              <a:t>（</a:t>
            </a:r>
            <a:r>
              <a:rPr lang="en-US" altLang="zh-CN" sz="2600" dirty="0">
                <a:solidFill>
                  <a:srgbClr val="CC0000"/>
                </a:solidFill>
                <a:latin typeface="宋体" panose="02010600030101010101" pitchFamily="2" charset="-122"/>
              </a:rPr>
              <a:t>2</a:t>
            </a:r>
            <a:r>
              <a:rPr lang="zh-CN" altLang="en-US" sz="2600" dirty="0">
                <a:solidFill>
                  <a:srgbClr val="CC0000"/>
                </a:solidFill>
                <a:latin typeface="宋体" panose="02010600030101010101" pitchFamily="2" charset="-122"/>
              </a:rPr>
              <a:t>）夹断电压 </a:t>
            </a:r>
            <a:r>
              <a:rPr lang="en-US" altLang="zh-CN" sz="2600" i="1" dirty="0">
                <a:solidFill>
                  <a:srgbClr val="CC0000"/>
                </a:solidFill>
                <a:latin typeface="宋体" panose="02010600030101010101" pitchFamily="2" charset="-122"/>
              </a:rPr>
              <a:t>U</a:t>
            </a:r>
            <a:r>
              <a:rPr lang="en-US" altLang="zh-CN" sz="2600" baseline="-25000" dirty="0">
                <a:solidFill>
                  <a:srgbClr val="CC0000"/>
                </a:solidFill>
                <a:latin typeface="宋体" panose="02010600030101010101" pitchFamily="2" charset="-122"/>
              </a:rPr>
              <a:t>P </a:t>
            </a:r>
            <a:r>
              <a:rPr lang="zh-CN" altLang="en-US" sz="2600" dirty="0">
                <a:solidFill>
                  <a:srgbClr val="CC0000"/>
                </a:solidFill>
                <a:latin typeface="宋体" panose="02010600030101010101" pitchFamily="2" charset="-122"/>
              </a:rPr>
              <a:t>或</a:t>
            </a:r>
            <a:r>
              <a:rPr lang="en-US" altLang="zh-CN" sz="2400" i="1" dirty="0">
                <a:solidFill>
                  <a:srgbClr val="FF3300"/>
                </a:solidFill>
                <a:latin typeface="宋体" panose="02010600030101010101" pitchFamily="2" charset="-122"/>
              </a:rPr>
              <a:t>U</a:t>
            </a:r>
            <a:r>
              <a:rPr lang="en-US" altLang="zh-CN" sz="2400" baseline="-25000" dirty="0">
                <a:solidFill>
                  <a:srgbClr val="FF3300"/>
                </a:solidFill>
                <a:latin typeface="宋体" panose="02010600030101010101" pitchFamily="2" charset="-122"/>
              </a:rPr>
              <a:t>GS(off)</a:t>
            </a:r>
            <a:endParaRPr lang="en-US" altLang="zh-CN" sz="2400" baseline="-25000" dirty="0">
              <a:solidFill>
                <a:srgbClr val="FF3300"/>
              </a:solidFill>
              <a:latin typeface="宋体" panose="02010600030101010101" pitchFamily="2" charset="-122"/>
            </a:endParaRPr>
          </a:p>
        </p:txBody>
      </p:sp>
      <p:sp>
        <p:nvSpPr>
          <p:cNvPr id="113671" name="Text Box 6"/>
          <p:cNvSpPr txBox="1"/>
          <p:nvPr/>
        </p:nvSpPr>
        <p:spPr>
          <a:xfrm>
            <a:off x="1066800" y="3841750"/>
            <a:ext cx="4724400" cy="568325"/>
          </a:xfrm>
          <a:prstGeom prst="rect">
            <a:avLst/>
          </a:prstGeom>
          <a:noFill/>
          <a:ln w="9525">
            <a:noFill/>
          </a:ln>
        </p:spPr>
        <p:txBody>
          <a:bodyPr>
            <a:spAutoFit/>
          </a:bodyPr>
          <a:p>
            <a:pPr>
              <a:lnSpc>
                <a:spcPct val="120000"/>
              </a:lnSpc>
            </a:pPr>
            <a:r>
              <a:rPr lang="zh-CN" altLang="en-US" sz="2600" dirty="0">
                <a:solidFill>
                  <a:srgbClr val="CC0000"/>
                </a:solidFill>
                <a:latin typeface="Times New Roman" panose="02020603050405020304" pitchFamily="18" charset="0"/>
              </a:rPr>
              <a:t>（</a:t>
            </a:r>
            <a:r>
              <a:rPr lang="en-US" altLang="zh-CN" sz="2600" dirty="0">
                <a:solidFill>
                  <a:srgbClr val="CC0000"/>
                </a:solidFill>
                <a:latin typeface="Times New Roman" panose="02020603050405020304" pitchFamily="18" charset="0"/>
              </a:rPr>
              <a:t>3</a:t>
            </a:r>
            <a:r>
              <a:rPr lang="zh-CN" altLang="en-US" sz="2600" dirty="0">
                <a:solidFill>
                  <a:srgbClr val="CC0000"/>
                </a:solidFill>
                <a:latin typeface="Times New Roman" panose="02020603050405020304" pitchFamily="18" charset="0"/>
              </a:rPr>
              <a:t>） 开启电压 </a:t>
            </a:r>
            <a:r>
              <a:rPr lang="en-US" altLang="zh-CN" sz="2600" i="1" dirty="0">
                <a:solidFill>
                  <a:srgbClr val="CC0000"/>
                </a:solidFill>
                <a:latin typeface="Times New Roman" panose="02020603050405020304" pitchFamily="18" charset="0"/>
              </a:rPr>
              <a:t>U</a:t>
            </a:r>
            <a:r>
              <a:rPr lang="en-US" altLang="zh-CN" sz="2600" baseline="-25000" dirty="0">
                <a:solidFill>
                  <a:srgbClr val="CC0000"/>
                </a:solidFill>
                <a:latin typeface="Times New Roman" panose="02020603050405020304" pitchFamily="18" charset="0"/>
              </a:rPr>
              <a:t>TH </a:t>
            </a:r>
            <a:r>
              <a:rPr lang="en-US" altLang="zh-CN" sz="2600" dirty="0">
                <a:solidFill>
                  <a:srgbClr val="9900CC"/>
                </a:solidFill>
                <a:latin typeface="Times New Roman" panose="02020603050405020304" pitchFamily="18" charset="0"/>
              </a:rPr>
              <a:t> </a:t>
            </a:r>
            <a:r>
              <a:rPr lang="zh-CN" altLang="en-US" sz="2600" dirty="0">
                <a:solidFill>
                  <a:srgbClr val="FF0000"/>
                </a:solidFill>
                <a:latin typeface="Times New Roman" panose="02020603050405020304" pitchFamily="18" charset="0"/>
              </a:rPr>
              <a:t>或</a:t>
            </a:r>
            <a:r>
              <a:rPr lang="en-US" altLang="zh-CN" sz="2600" i="1" dirty="0">
                <a:solidFill>
                  <a:srgbClr val="FF0000"/>
                </a:solidFill>
                <a:latin typeface="Times New Roman" panose="02020603050405020304" pitchFamily="18" charset="0"/>
              </a:rPr>
              <a:t>U</a:t>
            </a:r>
            <a:r>
              <a:rPr lang="en-US" altLang="zh-CN" sz="2600" baseline="-25000" dirty="0">
                <a:solidFill>
                  <a:srgbClr val="FF0000"/>
                </a:solidFill>
                <a:latin typeface="Times New Roman" panose="02020603050405020304" pitchFamily="18" charset="0"/>
              </a:rPr>
              <a:t>GS(th)</a:t>
            </a:r>
            <a:endParaRPr lang="en-US" altLang="zh-CN" sz="2600" baseline="-25000" dirty="0">
              <a:solidFill>
                <a:srgbClr val="FF0000"/>
              </a:solidFill>
              <a:latin typeface="Times New Roman" panose="02020603050405020304" pitchFamily="18" charset="0"/>
            </a:endParaRPr>
          </a:p>
        </p:txBody>
      </p:sp>
      <p:sp>
        <p:nvSpPr>
          <p:cNvPr id="113672" name="Text Box 7"/>
          <p:cNvSpPr txBox="1"/>
          <p:nvPr/>
        </p:nvSpPr>
        <p:spPr>
          <a:xfrm>
            <a:off x="1143000" y="4908550"/>
            <a:ext cx="4038600" cy="568325"/>
          </a:xfrm>
          <a:prstGeom prst="rect">
            <a:avLst/>
          </a:prstGeom>
          <a:noFill/>
          <a:ln w="9525">
            <a:noFill/>
          </a:ln>
        </p:spPr>
        <p:txBody>
          <a:bodyPr>
            <a:spAutoFit/>
          </a:bodyPr>
          <a:p>
            <a:pPr>
              <a:lnSpc>
                <a:spcPct val="120000"/>
              </a:lnSpc>
            </a:pPr>
            <a:r>
              <a:rPr lang="zh-CN" altLang="en-US" sz="2600" dirty="0">
                <a:solidFill>
                  <a:srgbClr val="CC0000"/>
                </a:solidFill>
                <a:latin typeface="Times New Roman" panose="02020603050405020304" pitchFamily="18" charset="0"/>
              </a:rPr>
              <a:t>（</a:t>
            </a:r>
            <a:r>
              <a:rPr lang="en-US" altLang="zh-CN" sz="2600" dirty="0">
                <a:solidFill>
                  <a:srgbClr val="CC0000"/>
                </a:solidFill>
                <a:latin typeface="Times New Roman" panose="02020603050405020304" pitchFamily="18" charset="0"/>
              </a:rPr>
              <a:t>4</a:t>
            </a:r>
            <a:r>
              <a:rPr lang="zh-CN" altLang="en-US" sz="2600" dirty="0">
                <a:solidFill>
                  <a:srgbClr val="CC0000"/>
                </a:solidFill>
                <a:latin typeface="Times New Roman" panose="02020603050405020304" pitchFamily="18" charset="0"/>
              </a:rPr>
              <a:t>） 直流输入电阻 </a:t>
            </a:r>
            <a:r>
              <a:rPr lang="en-US" altLang="zh-CN" sz="2600" i="1" dirty="0">
                <a:solidFill>
                  <a:srgbClr val="CC0000"/>
                </a:solidFill>
                <a:latin typeface="Times New Roman" panose="02020603050405020304" pitchFamily="18" charset="0"/>
              </a:rPr>
              <a:t>R</a:t>
            </a:r>
            <a:r>
              <a:rPr lang="en-US" altLang="zh-CN" sz="2600" baseline="-25000" dirty="0">
                <a:solidFill>
                  <a:srgbClr val="CC0000"/>
                </a:solidFill>
                <a:latin typeface="Times New Roman" panose="02020603050405020304" pitchFamily="18" charset="0"/>
              </a:rPr>
              <a:t>GS</a:t>
            </a:r>
            <a:endParaRPr lang="en-US" altLang="zh-CN" sz="2600" baseline="-25000" dirty="0">
              <a:solidFill>
                <a:srgbClr val="CC0000"/>
              </a:solidFill>
              <a:latin typeface="Times New Roman" panose="02020603050405020304" pitchFamily="18" charset="0"/>
            </a:endParaRPr>
          </a:p>
        </p:txBody>
      </p:sp>
      <p:sp>
        <p:nvSpPr>
          <p:cNvPr id="113673" name="Text Box 8"/>
          <p:cNvSpPr txBox="1"/>
          <p:nvPr/>
        </p:nvSpPr>
        <p:spPr>
          <a:xfrm>
            <a:off x="1066800" y="3308350"/>
            <a:ext cx="6248400" cy="568325"/>
          </a:xfrm>
          <a:prstGeom prst="rect">
            <a:avLst/>
          </a:prstGeom>
          <a:noFill/>
          <a:ln w="9525">
            <a:noFill/>
          </a:ln>
        </p:spPr>
        <p:txBody>
          <a:bodyPr>
            <a:spAutoFit/>
          </a:bodyPr>
          <a:p>
            <a:pPr>
              <a:lnSpc>
                <a:spcPct val="120000"/>
              </a:lnSpc>
            </a:pPr>
            <a:r>
              <a:rPr lang="zh-CN" altLang="en-US" sz="2600" dirty="0">
                <a:solidFill>
                  <a:schemeClr val="tx2"/>
                </a:solidFill>
                <a:latin typeface="Times New Roman" panose="02020603050405020304" pitchFamily="18" charset="0"/>
              </a:rPr>
              <a:t>为耗尽型场效应管的一个重要参数。</a:t>
            </a:r>
            <a:endParaRPr lang="zh-CN" altLang="en-US" sz="2600" dirty="0">
              <a:solidFill>
                <a:schemeClr val="tx2"/>
              </a:solidFill>
              <a:latin typeface="Times New Roman" panose="02020603050405020304" pitchFamily="18" charset="0"/>
            </a:endParaRPr>
          </a:p>
        </p:txBody>
      </p:sp>
      <p:sp>
        <p:nvSpPr>
          <p:cNvPr id="113674" name="Text Box 9"/>
          <p:cNvSpPr txBox="1"/>
          <p:nvPr/>
        </p:nvSpPr>
        <p:spPr>
          <a:xfrm>
            <a:off x="1066800" y="4298950"/>
            <a:ext cx="6248400" cy="568325"/>
          </a:xfrm>
          <a:prstGeom prst="rect">
            <a:avLst/>
          </a:prstGeom>
          <a:noFill/>
          <a:ln w="9525">
            <a:noFill/>
          </a:ln>
        </p:spPr>
        <p:txBody>
          <a:bodyPr>
            <a:spAutoFit/>
          </a:bodyPr>
          <a:p>
            <a:pPr>
              <a:lnSpc>
                <a:spcPct val="120000"/>
              </a:lnSpc>
            </a:pPr>
            <a:r>
              <a:rPr lang="zh-CN" altLang="en-US" sz="2600" dirty="0">
                <a:solidFill>
                  <a:schemeClr val="tx2"/>
                </a:solidFill>
                <a:latin typeface="Times New Roman" panose="02020603050405020304" pitchFamily="18" charset="0"/>
              </a:rPr>
              <a:t>为增强型场效应管的一个重要参数。</a:t>
            </a:r>
            <a:endParaRPr lang="zh-CN" altLang="en-US" sz="2600" dirty="0">
              <a:solidFill>
                <a:schemeClr val="tx2"/>
              </a:solidFill>
              <a:latin typeface="Times New Roman" panose="02020603050405020304" pitchFamily="18" charset="0"/>
            </a:endParaRPr>
          </a:p>
        </p:txBody>
      </p:sp>
      <p:sp>
        <p:nvSpPr>
          <p:cNvPr id="113675" name="Text Box 10"/>
          <p:cNvSpPr txBox="1"/>
          <p:nvPr/>
        </p:nvSpPr>
        <p:spPr>
          <a:xfrm>
            <a:off x="1066800" y="2255838"/>
            <a:ext cx="6553200" cy="568325"/>
          </a:xfrm>
          <a:prstGeom prst="rect">
            <a:avLst/>
          </a:prstGeom>
          <a:noFill/>
          <a:ln w="9525">
            <a:noFill/>
          </a:ln>
        </p:spPr>
        <p:txBody>
          <a:bodyPr>
            <a:spAutoFit/>
          </a:bodyPr>
          <a:p>
            <a:pPr>
              <a:lnSpc>
                <a:spcPct val="120000"/>
              </a:lnSpc>
            </a:pPr>
            <a:r>
              <a:rPr lang="zh-CN" altLang="en-US" sz="2600" dirty="0">
                <a:solidFill>
                  <a:schemeClr val="tx2"/>
                </a:solidFill>
                <a:latin typeface="Times New Roman" panose="02020603050405020304" pitchFamily="18" charset="0"/>
              </a:rPr>
              <a:t>为耗尽型场效应管的一个重要参数。</a:t>
            </a:r>
            <a:endParaRPr lang="zh-CN" altLang="en-US" sz="2600" dirty="0">
              <a:solidFill>
                <a:schemeClr val="tx2"/>
              </a:solidFill>
              <a:latin typeface="Times New Roman" panose="02020603050405020304" pitchFamily="18" charset="0"/>
            </a:endParaRPr>
          </a:p>
        </p:txBody>
      </p:sp>
      <p:sp>
        <p:nvSpPr>
          <p:cNvPr id="113676" name="Text Box 11"/>
          <p:cNvSpPr txBox="1"/>
          <p:nvPr/>
        </p:nvSpPr>
        <p:spPr>
          <a:xfrm>
            <a:off x="381000" y="5410200"/>
            <a:ext cx="8534400" cy="1044575"/>
          </a:xfrm>
          <a:prstGeom prst="rect">
            <a:avLst/>
          </a:prstGeom>
          <a:noFill/>
          <a:ln w="9525">
            <a:noFill/>
          </a:ln>
        </p:spPr>
        <p:txBody>
          <a:bodyPr>
            <a:spAutoFit/>
          </a:bodyPr>
          <a:p>
            <a:pPr>
              <a:lnSpc>
                <a:spcPct val="120000"/>
              </a:lnSpc>
            </a:pPr>
            <a:r>
              <a:rPr lang="zh-CN" altLang="en-US" sz="2600" dirty="0">
                <a:solidFill>
                  <a:schemeClr val="tx2"/>
                </a:solidFill>
                <a:latin typeface="Times New Roman" panose="02020603050405020304" pitchFamily="18" charset="0"/>
              </a:rPr>
              <a:t>　　输入电阻很高。结型场效应管一般在 </a:t>
            </a:r>
            <a:r>
              <a:rPr lang="en-US" altLang="zh-CN" sz="2600" dirty="0">
                <a:solidFill>
                  <a:schemeClr val="tx2"/>
                </a:solidFill>
                <a:latin typeface="Times New Roman" panose="02020603050405020304" pitchFamily="18" charset="0"/>
              </a:rPr>
              <a:t>10</a:t>
            </a:r>
            <a:r>
              <a:rPr lang="en-US" altLang="zh-CN" sz="2600" baseline="30000" dirty="0">
                <a:solidFill>
                  <a:schemeClr val="tx2"/>
                </a:solidFill>
                <a:latin typeface="Times New Roman" panose="02020603050405020304" pitchFamily="18" charset="0"/>
              </a:rPr>
              <a:t>7 </a:t>
            </a:r>
            <a:r>
              <a:rPr lang="en-US" altLang="zh-CN" sz="2600" dirty="0">
                <a:solidFill>
                  <a:schemeClr val="tx2"/>
                </a:solidFill>
                <a:latin typeface="Times New Roman" panose="02020603050405020304" pitchFamily="18" charset="0"/>
                <a:sym typeface="Symbol" panose="05050102010706020507" pitchFamily="18" charset="2"/>
              </a:rPr>
              <a:t> </a:t>
            </a:r>
            <a:r>
              <a:rPr lang="zh-CN" altLang="en-US" sz="2600" dirty="0">
                <a:solidFill>
                  <a:schemeClr val="tx2"/>
                </a:solidFill>
                <a:latin typeface="Times New Roman" panose="02020603050405020304" pitchFamily="18" charset="0"/>
                <a:sym typeface="Symbol" panose="05050102010706020507" pitchFamily="18" charset="2"/>
              </a:rPr>
              <a:t>以上，</a:t>
            </a:r>
            <a:endParaRPr lang="zh-CN" altLang="en-US" sz="2600" dirty="0">
              <a:solidFill>
                <a:schemeClr val="tx2"/>
              </a:solidFill>
              <a:latin typeface="Times New Roman" panose="02020603050405020304" pitchFamily="18" charset="0"/>
              <a:sym typeface="Symbol" panose="05050102010706020507" pitchFamily="18" charset="2"/>
            </a:endParaRPr>
          </a:p>
          <a:p>
            <a:pPr>
              <a:lnSpc>
                <a:spcPct val="120000"/>
              </a:lnSpc>
            </a:pPr>
            <a:r>
              <a:rPr lang="zh-CN" altLang="en-US" sz="2600" dirty="0">
                <a:solidFill>
                  <a:schemeClr val="tx2"/>
                </a:solidFill>
                <a:latin typeface="Times New Roman" panose="02020603050405020304" pitchFamily="18" charset="0"/>
                <a:sym typeface="Symbol" panose="05050102010706020507" pitchFamily="18" charset="2"/>
              </a:rPr>
              <a:t>　　绝缘栅场效应管更高，一般大于 </a:t>
            </a:r>
            <a:r>
              <a:rPr lang="en-US" altLang="zh-CN" sz="2600" dirty="0">
                <a:solidFill>
                  <a:schemeClr val="tx2"/>
                </a:solidFill>
                <a:latin typeface="Times New Roman" panose="02020603050405020304" pitchFamily="18" charset="0"/>
                <a:sym typeface="Symbol" panose="05050102010706020507" pitchFamily="18" charset="2"/>
              </a:rPr>
              <a:t>10</a:t>
            </a:r>
            <a:r>
              <a:rPr lang="en-US" altLang="zh-CN" sz="2600" baseline="30000" dirty="0">
                <a:solidFill>
                  <a:schemeClr val="tx2"/>
                </a:solidFill>
                <a:latin typeface="Times New Roman" panose="02020603050405020304" pitchFamily="18" charset="0"/>
                <a:sym typeface="Symbol" panose="05050102010706020507" pitchFamily="18" charset="2"/>
              </a:rPr>
              <a:t>9  </a:t>
            </a:r>
            <a:r>
              <a:rPr lang="en-US" altLang="zh-CN" sz="2600" dirty="0">
                <a:solidFill>
                  <a:schemeClr val="tx2"/>
                </a:solidFill>
                <a:latin typeface="Times New Roman" panose="02020603050405020304" pitchFamily="18" charset="0"/>
                <a:sym typeface="Symbol" panose="05050102010706020507" pitchFamily="18" charset="2"/>
              </a:rPr>
              <a:t></a:t>
            </a:r>
            <a:r>
              <a:rPr lang="zh-CN" altLang="en-US" sz="2600" dirty="0">
                <a:solidFill>
                  <a:schemeClr val="tx2"/>
                </a:solidFill>
                <a:latin typeface="Times New Roman" panose="02020603050405020304" pitchFamily="18" charset="0"/>
                <a:sym typeface="Symbol" panose="05050102010706020507" pitchFamily="18" charset="2"/>
              </a:rPr>
              <a:t>。</a:t>
            </a:r>
            <a:endParaRPr lang="zh-CN" altLang="en-US" sz="2600" dirty="0">
              <a:solidFill>
                <a:schemeClr val="tx2"/>
              </a:solidFill>
              <a:latin typeface="Times New Roman" panose="02020603050405020304" pitchFamily="18" charset="0"/>
              <a:sym typeface="Symbol" panose="05050102010706020507" pitchFamily="18" charset="2"/>
            </a:endParaRPr>
          </a:p>
        </p:txBody>
      </p:sp>
    </p:spTree>
  </p:cSld>
  <p:clrMapOvr>
    <a:masterClrMapping/>
  </p:clrMapOvr>
  <p:transition>
    <p:pull dir="l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3796" name="Text Box 2"/>
          <p:cNvSpPr txBox="1"/>
          <p:nvPr/>
        </p:nvSpPr>
        <p:spPr>
          <a:xfrm>
            <a:off x="1219200" y="639763"/>
            <a:ext cx="4419600" cy="519112"/>
          </a:xfrm>
          <a:prstGeom prst="rect">
            <a:avLst/>
          </a:prstGeom>
          <a:noFill/>
          <a:ln w="9525">
            <a:noFill/>
          </a:ln>
        </p:spPr>
        <p:txBody>
          <a:bodyPr>
            <a:spAutoFit/>
          </a:bodyPr>
          <a:p>
            <a:pPr>
              <a:spcBef>
                <a:spcPct val="50000"/>
              </a:spcBef>
            </a:pPr>
            <a:r>
              <a:rPr lang="en-US" altLang="zh-CN" dirty="0">
                <a:solidFill>
                  <a:srgbClr val="0000FF"/>
                </a:solidFill>
                <a:latin typeface="Times New Roman" panose="02020603050405020304" pitchFamily="18" charset="0"/>
              </a:rPr>
              <a:t>2</a:t>
            </a:r>
            <a:r>
              <a:rPr lang="zh-CN" altLang="en-US" dirty="0">
                <a:solidFill>
                  <a:srgbClr val="0000FF"/>
                </a:solidFill>
                <a:latin typeface="Times New Roman" panose="02020603050405020304" pitchFamily="18" charset="0"/>
              </a:rPr>
              <a:t>、交流参数</a:t>
            </a:r>
            <a:endParaRPr lang="zh-CN" altLang="en-US" dirty="0">
              <a:solidFill>
                <a:srgbClr val="0000FF"/>
              </a:solidFill>
              <a:latin typeface="Times New Roman" panose="02020603050405020304" pitchFamily="18" charset="0"/>
            </a:endParaRPr>
          </a:p>
        </p:txBody>
      </p:sp>
      <p:sp>
        <p:nvSpPr>
          <p:cNvPr id="33797" name="Text Box 3"/>
          <p:cNvSpPr txBox="1"/>
          <p:nvPr/>
        </p:nvSpPr>
        <p:spPr>
          <a:xfrm>
            <a:off x="1219200" y="1143000"/>
            <a:ext cx="3886200" cy="568325"/>
          </a:xfrm>
          <a:prstGeom prst="rect">
            <a:avLst/>
          </a:prstGeom>
          <a:noFill/>
          <a:ln w="9525">
            <a:noFill/>
          </a:ln>
        </p:spPr>
        <p:txBody>
          <a:bodyPr>
            <a:spAutoFit/>
          </a:bodyPr>
          <a:p>
            <a:pPr>
              <a:lnSpc>
                <a:spcPct val="120000"/>
              </a:lnSpc>
            </a:pPr>
            <a:r>
              <a:rPr lang="zh-CN" altLang="en-US" sz="2600" dirty="0">
                <a:solidFill>
                  <a:srgbClr val="CC0000"/>
                </a:solidFill>
                <a:latin typeface="Times New Roman" panose="02020603050405020304" pitchFamily="18" charset="0"/>
              </a:rPr>
              <a:t>（</a:t>
            </a:r>
            <a:r>
              <a:rPr lang="en-US" altLang="zh-CN" sz="2600" dirty="0">
                <a:solidFill>
                  <a:srgbClr val="CC0000"/>
                </a:solidFill>
                <a:latin typeface="Times New Roman" panose="02020603050405020304" pitchFamily="18" charset="0"/>
              </a:rPr>
              <a:t>1</a:t>
            </a:r>
            <a:r>
              <a:rPr lang="zh-CN" altLang="en-US" sz="2600" dirty="0">
                <a:solidFill>
                  <a:srgbClr val="CC0000"/>
                </a:solidFill>
                <a:latin typeface="Times New Roman" panose="02020603050405020304" pitchFamily="18" charset="0"/>
              </a:rPr>
              <a:t>） 低频跨导 </a:t>
            </a:r>
            <a:r>
              <a:rPr lang="en-US" altLang="zh-CN" sz="2600" i="1" dirty="0">
                <a:solidFill>
                  <a:srgbClr val="CC0000"/>
                </a:solidFill>
                <a:latin typeface="Times New Roman" panose="02020603050405020304" pitchFamily="18" charset="0"/>
              </a:rPr>
              <a:t>g</a:t>
            </a:r>
            <a:r>
              <a:rPr lang="en-US" altLang="zh-CN" sz="2600" baseline="-25000" dirty="0">
                <a:solidFill>
                  <a:srgbClr val="CC0000"/>
                </a:solidFill>
                <a:latin typeface="Times New Roman" panose="02020603050405020304" pitchFamily="18" charset="0"/>
              </a:rPr>
              <a:t>m</a:t>
            </a:r>
            <a:endParaRPr lang="en-US" altLang="zh-CN" sz="2600" dirty="0">
              <a:solidFill>
                <a:srgbClr val="CC0000"/>
              </a:solidFill>
              <a:latin typeface="Times New Roman" panose="02020603050405020304" pitchFamily="18" charset="0"/>
            </a:endParaRPr>
          </a:p>
        </p:txBody>
      </p:sp>
      <p:sp>
        <p:nvSpPr>
          <p:cNvPr id="33798" name="Text Box 4"/>
          <p:cNvSpPr txBox="1"/>
          <p:nvPr/>
        </p:nvSpPr>
        <p:spPr>
          <a:xfrm>
            <a:off x="1219200" y="4343400"/>
            <a:ext cx="3733800" cy="568325"/>
          </a:xfrm>
          <a:prstGeom prst="rect">
            <a:avLst/>
          </a:prstGeom>
          <a:noFill/>
          <a:ln w="9525">
            <a:noFill/>
          </a:ln>
        </p:spPr>
        <p:txBody>
          <a:bodyPr>
            <a:spAutoFit/>
          </a:bodyPr>
          <a:p>
            <a:pPr>
              <a:lnSpc>
                <a:spcPct val="120000"/>
              </a:lnSpc>
            </a:pPr>
            <a:r>
              <a:rPr lang="zh-CN" altLang="en-US" sz="2600" dirty="0">
                <a:solidFill>
                  <a:srgbClr val="CC0000"/>
                </a:solidFill>
                <a:latin typeface="Times New Roman" panose="02020603050405020304" pitchFamily="18" charset="0"/>
              </a:rPr>
              <a:t>（</a:t>
            </a:r>
            <a:r>
              <a:rPr lang="en-US" altLang="zh-CN" sz="2600" dirty="0">
                <a:solidFill>
                  <a:srgbClr val="CC0000"/>
                </a:solidFill>
                <a:latin typeface="Times New Roman" panose="02020603050405020304" pitchFamily="18" charset="0"/>
              </a:rPr>
              <a:t>2</a:t>
            </a:r>
            <a:r>
              <a:rPr lang="zh-CN" altLang="en-US" sz="2600" dirty="0">
                <a:solidFill>
                  <a:srgbClr val="CC0000"/>
                </a:solidFill>
                <a:latin typeface="Times New Roman" panose="02020603050405020304" pitchFamily="18" charset="0"/>
              </a:rPr>
              <a:t>） 极间电容</a:t>
            </a:r>
            <a:endParaRPr lang="zh-CN" altLang="en-US" sz="2600" dirty="0">
              <a:solidFill>
                <a:srgbClr val="CC0000"/>
              </a:solidFill>
              <a:latin typeface="Times New Roman" panose="02020603050405020304" pitchFamily="18" charset="0"/>
            </a:endParaRPr>
          </a:p>
        </p:txBody>
      </p:sp>
      <p:sp>
        <p:nvSpPr>
          <p:cNvPr id="33799" name="Text Box 5"/>
          <p:cNvSpPr txBox="1"/>
          <p:nvPr/>
        </p:nvSpPr>
        <p:spPr>
          <a:xfrm>
            <a:off x="457200" y="1676400"/>
            <a:ext cx="8153400" cy="1044575"/>
          </a:xfrm>
          <a:prstGeom prst="rect">
            <a:avLst/>
          </a:prstGeom>
          <a:noFill/>
          <a:ln w="9525">
            <a:noFill/>
          </a:ln>
        </p:spPr>
        <p:txBody>
          <a:bodyPr>
            <a:spAutoFit/>
          </a:bodyPr>
          <a:p>
            <a:pPr>
              <a:lnSpc>
                <a:spcPct val="120000"/>
              </a:lnSpc>
            </a:pPr>
            <a:r>
              <a:rPr lang="en-US" altLang="zh-CN" sz="2600" dirty="0">
                <a:solidFill>
                  <a:schemeClr val="tx2"/>
                </a:solidFill>
                <a:latin typeface="Times New Roman" panose="02020603050405020304" pitchFamily="18" charset="0"/>
              </a:rPr>
              <a:t>        </a:t>
            </a:r>
            <a:r>
              <a:rPr lang="zh-CN" altLang="en-US" sz="2600" dirty="0">
                <a:solidFill>
                  <a:schemeClr val="tx2"/>
                </a:solidFill>
                <a:latin typeface="Times New Roman" panose="02020603050405020304" pitchFamily="18" charset="0"/>
              </a:rPr>
              <a:t>用以描述栅源之间的电压 </a:t>
            </a:r>
            <a:r>
              <a:rPr lang="en-US" altLang="zh-CN" sz="2600" i="1" dirty="0">
                <a:solidFill>
                  <a:schemeClr val="tx2"/>
                </a:solidFill>
                <a:latin typeface="Times New Roman" panose="02020603050405020304" pitchFamily="18" charset="0"/>
              </a:rPr>
              <a:t>u</a:t>
            </a:r>
            <a:r>
              <a:rPr lang="en-US" altLang="zh-CN" sz="2600" baseline="-25000" dirty="0">
                <a:solidFill>
                  <a:schemeClr val="tx2"/>
                </a:solidFill>
                <a:latin typeface="Times New Roman" panose="02020603050405020304" pitchFamily="18" charset="0"/>
              </a:rPr>
              <a:t>GS</a:t>
            </a:r>
            <a:r>
              <a:rPr lang="en-US" altLang="zh-CN" sz="2600" dirty="0">
                <a:solidFill>
                  <a:schemeClr val="tx2"/>
                </a:solidFill>
                <a:latin typeface="Times New Roman" panose="02020603050405020304" pitchFamily="18" charset="0"/>
              </a:rPr>
              <a:t> </a:t>
            </a:r>
            <a:r>
              <a:rPr lang="zh-CN" altLang="en-US" sz="2600" dirty="0">
                <a:solidFill>
                  <a:schemeClr val="tx2"/>
                </a:solidFill>
                <a:latin typeface="Times New Roman" panose="02020603050405020304" pitchFamily="18" charset="0"/>
              </a:rPr>
              <a:t>对漏极电流 </a:t>
            </a:r>
            <a:r>
              <a:rPr lang="en-US" altLang="zh-CN" sz="2600" i="1" dirty="0">
                <a:solidFill>
                  <a:schemeClr val="tx2"/>
                </a:solidFill>
                <a:latin typeface="Times New Roman" panose="02020603050405020304" pitchFamily="18" charset="0"/>
              </a:rPr>
              <a:t>i</a:t>
            </a:r>
            <a:r>
              <a:rPr lang="en-US" altLang="zh-CN" sz="2600" baseline="-25000" dirty="0">
                <a:solidFill>
                  <a:schemeClr val="tx2"/>
                </a:solidFill>
                <a:latin typeface="Times New Roman" panose="02020603050405020304" pitchFamily="18" charset="0"/>
              </a:rPr>
              <a:t>D</a:t>
            </a:r>
            <a:r>
              <a:rPr lang="en-US" altLang="zh-CN" sz="2600" dirty="0">
                <a:solidFill>
                  <a:schemeClr val="tx2"/>
                </a:solidFill>
                <a:latin typeface="Times New Roman" panose="02020603050405020304" pitchFamily="18" charset="0"/>
              </a:rPr>
              <a:t> </a:t>
            </a:r>
            <a:r>
              <a:rPr lang="zh-CN" altLang="en-US" sz="2600" dirty="0">
                <a:solidFill>
                  <a:schemeClr val="tx2"/>
                </a:solidFill>
                <a:latin typeface="Times New Roman" panose="02020603050405020304" pitchFamily="18" charset="0"/>
              </a:rPr>
              <a:t>的控　　制作用。</a:t>
            </a:r>
            <a:endParaRPr lang="zh-CN" altLang="en-US" sz="2600" dirty="0">
              <a:solidFill>
                <a:schemeClr val="tx2"/>
              </a:solidFill>
              <a:latin typeface="Times New Roman" panose="02020603050405020304" pitchFamily="18" charset="0"/>
            </a:endParaRPr>
          </a:p>
        </p:txBody>
      </p:sp>
      <p:graphicFrame>
        <p:nvGraphicFramePr>
          <p:cNvPr id="33794" name="Object 6"/>
          <p:cNvGraphicFramePr/>
          <p:nvPr/>
        </p:nvGraphicFramePr>
        <p:xfrm>
          <a:off x="3203575" y="2420938"/>
          <a:ext cx="2514600" cy="1127125"/>
        </p:xfrm>
        <a:graphic>
          <a:graphicData uri="http://schemas.openxmlformats.org/presentationml/2006/ole">
            <mc:AlternateContent xmlns:mc="http://schemas.openxmlformats.org/markup-compatibility/2006">
              <mc:Choice xmlns:v="urn:schemas-microsoft-com:vml" Requires="v">
                <p:oleObj spid="_x0000_s3129" name="" r:id="rId1" imgW="1320165" imgH="635000" progId="Equation.3">
                  <p:embed/>
                </p:oleObj>
              </mc:Choice>
              <mc:Fallback>
                <p:oleObj name="" r:id="rId1" imgW="1320165" imgH="635000" progId="Equation.3">
                  <p:embed/>
                  <p:pic>
                    <p:nvPicPr>
                      <p:cNvPr id="0" name="图片 3128"/>
                      <p:cNvPicPr/>
                      <p:nvPr/>
                    </p:nvPicPr>
                    <p:blipFill>
                      <a:blip r:embed="rId2">
                        <a:clrChange>
                          <a:clrFrom>
                            <a:srgbClr val="000000"/>
                          </a:clrFrom>
                          <a:clrTo>
                            <a:srgbClr val="FF0000"/>
                          </a:clrTo>
                        </a:clrChange>
                      </a:blip>
                      <a:stretch>
                        <a:fillRect/>
                      </a:stretch>
                    </p:blipFill>
                    <p:spPr>
                      <a:xfrm>
                        <a:off x="3203575" y="2420938"/>
                        <a:ext cx="2514600" cy="1127125"/>
                      </a:xfrm>
                      <a:prstGeom prst="rect">
                        <a:avLst/>
                      </a:prstGeom>
                      <a:noFill/>
                      <a:ln w="38100">
                        <a:noFill/>
                        <a:miter/>
                      </a:ln>
                    </p:spPr>
                  </p:pic>
                </p:oleObj>
              </mc:Fallback>
            </mc:AlternateContent>
          </a:graphicData>
        </a:graphic>
      </p:graphicFrame>
      <p:sp>
        <p:nvSpPr>
          <p:cNvPr id="33800" name="Text Box 7"/>
          <p:cNvSpPr txBox="1"/>
          <p:nvPr/>
        </p:nvSpPr>
        <p:spPr>
          <a:xfrm>
            <a:off x="1143000" y="3657600"/>
            <a:ext cx="7696200" cy="568325"/>
          </a:xfrm>
          <a:prstGeom prst="rect">
            <a:avLst/>
          </a:prstGeom>
          <a:noFill/>
          <a:ln w="9525">
            <a:noFill/>
          </a:ln>
        </p:spPr>
        <p:txBody>
          <a:bodyPr>
            <a:spAutoFit/>
          </a:bodyPr>
          <a:p>
            <a:pPr>
              <a:lnSpc>
                <a:spcPct val="120000"/>
              </a:lnSpc>
            </a:pPr>
            <a:r>
              <a:rPr lang="zh-CN" altLang="en-US" sz="2600" dirty="0">
                <a:latin typeface="Times New Roman" panose="02020603050405020304" pitchFamily="18" charset="0"/>
              </a:rPr>
              <a:t>单位：</a:t>
            </a:r>
            <a:r>
              <a:rPr lang="en-US" altLang="zh-CN" sz="2600" i="1" dirty="0">
                <a:latin typeface="Times New Roman" panose="02020603050405020304" pitchFamily="18" charset="0"/>
              </a:rPr>
              <a:t>i</a:t>
            </a:r>
            <a:r>
              <a:rPr lang="en-US" altLang="zh-CN" sz="2600" baseline="-25000" dirty="0">
                <a:latin typeface="Times New Roman" panose="02020603050405020304" pitchFamily="18" charset="0"/>
              </a:rPr>
              <a:t>D </a:t>
            </a:r>
            <a:r>
              <a:rPr lang="zh-CN" altLang="en-US" sz="2600" dirty="0">
                <a:latin typeface="Times New Roman" panose="02020603050405020304" pitchFamily="18" charset="0"/>
              </a:rPr>
              <a:t>毫安</a:t>
            </a:r>
            <a:r>
              <a:rPr lang="en-US" altLang="zh-CN" sz="2600" dirty="0">
                <a:latin typeface="宋体" panose="02010600030101010101" pitchFamily="2" charset="-122"/>
              </a:rPr>
              <a:t>(</a:t>
            </a:r>
            <a:r>
              <a:rPr lang="en-US" altLang="zh-CN" sz="2600" dirty="0">
                <a:latin typeface="Times New Roman" panose="02020603050405020304" pitchFamily="18" charset="0"/>
              </a:rPr>
              <a:t>mA</a:t>
            </a:r>
            <a:r>
              <a:rPr lang="en-US" altLang="zh-CN" sz="2600" dirty="0">
                <a:latin typeface="宋体" panose="02010600030101010101" pitchFamily="2" charset="-122"/>
              </a:rPr>
              <a:t>)</a:t>
            </a:r>
            <a:r>
              <a:rPr lang="zh-CN" altLang="en-US" sz="2600" dirty="0">
                <a:latin typeface="Times New Roman" panose="02020603050405020304" pitchFamily="18" charset="0"/>
              </a:rPr>
              <a:t>；</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GS</a:t>
            </a:r>
            <a:r>
              <a:rPr lang="en-US" altLang="zh-CN" sz="2600" dirty="0">
                <a:latin typeface="Times New Roman" panose="02020603050405020304" pitchFamily="18" charset="0"/>
              </a:rPr>
              <a:t> </a:t>
            </a:r>
            <a:r>
              <a:rPr lang="zh-CN" altLang="en-US" sz="2600" dirty="0">
                <a:latin typeface="Times New Roman" panose="02020603050405020304" pitchFamily="18" charset="0"/>
              </a:rPr>
              <a:t>伏</a:t>
            </a:r>
            <a:r>
              <a:rPr lang="en-US" altLang="zh-CN" sz="2600" dirty="0">
                <a:latin typeface="宋体" panose="02010600030101010101" pitchFamily="2" charset="-122"/>
              </a:rPr>
              <a:t>(</a:t>
            </a:r>
            <a:r>
              <a:rPr lang="en-US" altLang="zh-CN" sz="2600" dirty="0">
                <a:latin typeface="Times New Roman" panose="02020603050405020304" pitchFamily="18" charset="0"/>
              </a:rPr>
              <a:t>V</a:t>
            </a:r>
            <a:r>
              <a:rPr lang="en-US" altLang="zh-CN" sz="2600" dirty="0">
                <a:latin typeface="宋体" panose="02010600030101010101" pitchFamily="2" charset="-122"/>
              </a:rPr>
              <a:t>)</a:t>
            </a:r>
            <a:r>
              <a:rPr lang="zh-CN" altLang="en-US" sz="2600" dirty="0">
                <a:latin typeface="Times New Roman" panose="02020603050405020304" pitchFamily="18" charset="0"/>
              </a:rPr>
              <a:t>；</a:t>
            </a:r>
            <a:r>
              <a:rPr lang="en-US" altLang="zh-CN" sz="2600" i="1" dirty="0">
                <a:latin typeface="Times New Roman" panose="02020603050405020304" pitchFamily="18" charset="0"/>
              </a:rPr>
              <a:t>g</a:t>
            </a:r>
            <a:r>
              <a:rPr lang="en-US" altLang="zh-CN" sz="2600" baseline="-25000" dirty="0">
                <a:latin typeface="Times New Roman" panose="02020603050405020304" pitchFamily="18" charset="0"/>
              </a:rPr>
              <a:t>m </a:t>
            </a:r>
            <a:r>
              <a:rPr lang="zh-CN" altLang="en-US" sz="2600" dirty="0">
                <a:latin typeface="Times New Roman" panose="02020603050405020304" pitchFamily="18" charset="0"/>
              </a:rPr>
              <a:t>毫西门子</a:t>
            </a:r>
            <a:r>
              <a:rPr lang="en-US" altLang="zh-CN" sz="2600" dirty="0">
                <a:latin typeface="宋体" panose="02010600030101010101" pitchFamily="2" charset="-122"/>
              </a:rPr>
              <a:t>(</a:t>
            </a:r>
            <a:r>
              <a:rPr lang="en-US" altLang="zh-CN" sz="2600" dirty="0">
                <a:latin typeface="Times New Roman" panose="02020603050405020304" pitchFamily="18" charset="0"/>
              </a:rPr>
              <a:t>mS</a:t>
            </a:r>
            <a:r>
              <a:rPr lang="en-US" altLang="zh-CN" sz="2600" dirty="0">
                <a:latin typeface="宋体" panose="02010600030101010101" pitchFamily="2" charset="-122"/>
              </a:rPr>
              <a:t>)</a:t>
            </a:r>
            <a:endParaRPr lang="en-US" altLang="zh-CN" sz="2600" dirty="0">
              <a:latin typeface="宋体" panose="02010600030101010101" pitchFamily="2" charset="-122"/>
            </a:endParaRPr>
          </a:p>
        </p:txBody>
      </p:sp>
      <p:sp>
        <p:nvSpPr>
          <p:cNvPr id="33801" name="Text Box 8"/>
          <p:cNvSpPr txBox="1"/>
          <p:nvPr/>
        </p:nvSpPr>
        <p:spPr>
          <a:xfrm>
            <a:off x="457200" y="4876800"/>
            <a:ext cx="8382000" cy="1520825"/>
          </a:xfrm>
          <a:prstGeom prst="rect">
            <a:avLst/>
          </a:prstGeom>
          <a:noFill/>
          <a:ln w="9525">
            <a:noFill/>
          </a:ln>
        </p:spPr>
        <p:txBody>
          <a:bodyPr>
            <a:spAutoFit/>
          </a:bodyPr>
          <a:p>
            <a:pPr algn="just">
              <a:lnSpc>
                <a:spcPct val="120000"/>
              </a:lnSpc>
            </a:pPr>
            <a:r>
              <a:rPr lang="en-US" altLang="zh-CN" sz="2600" dirty="0">
                <a:solidFill>
                  <a:schemeClr val="tx2"/>
                </a:solidFill>
                <a:latin typeface="Times New Roman" panose="02020603050405020304" pitchFamily="18" charset="0"/>
              </a:rPr>
              <a:t>        </a:t>
            </a:r>
            <a:r>
              <a:rPr lang="zh-CN" altLang="en-US" sz="2600" dirty="0">
                <a:solidFill>
                  <a:schemeClr val="tx2"/>
                </a:solidFill>
                <a:latin typeface="Times New Roman" panose="02020603050405020304" pitchFamily="18" charset="0"/>
              </a:rPr>
              <a:t>这是场效应管三个电极之间的等效电容，包括 </a:t>
            </a:r>
            <a:r>
              <a:rPr lang="en-US" altLang="zh-CN" sz="2600" i="1" dirty="0">
                <a:solidFill>
                  <a:schemeClr val="tx2"/>
                </a:solidFill>
                <a:latin typeface="Times New Roman" panose="02020603050405020304" pitchFamily="18" charset="0"/>
              </a:rPr>
              <a:t>C</a:t>
            </a:r>
            <a:r>
              <a:rPr lang="en-US" altLang="zh-CN" sz="2600" baseline="-25000" dirty="0">
                <a:solidFill>
                  <a:schemeClr val="tx2"/>
                </a:solidFill>
                <a:latin typeface="Times New Roman" panose="02020603050405020304" pitchFamily="18" charset="0"/>
              </a:rPr>
              <a:t>gs</a:t>
            </a:r>
            <a:r>
              <a:rPr lang="zh-CN" altLang="en-US" sz="2600" dirty="0">
                <a:solidFill>
                  <a:schemeClr val="tx2"/>
                </a:solidFill>
                <a:latin typeface="Times New Roman" panose="02020603050405020304" pitchFamily="18" charset="0"/>
              </a:rPr>
              <a:t>、　　</a:t>
            </a:r>
            <a:r>
              <a:rPr lang="en-US" altLang="zh-CN" sz="2600" i="1" dirty="0">
                <a:solidFill>
                  <a:schemeClr val="tx2"/>
                </a:solidFill>
                <a:latin typeface="Times New Roman" panose="02020603050405020304" pitchFamily="18" charset="0"/>
              </a:rPr>
              <a:t>C</a:t>
            </a:r>
            <a:r>
              <a:rPr lang="en-US" altLang="zh-CN" sz="2600" baseline="-25000" dirty="0">
                <a:solidFill>
                  <a:schemeClr val="tx2"/>
                </a:solidFill>
                <a:latin typeface="Times New Roman" panose="02020603050405020304" pitchFamily="18" charset="0"/>
              </a:rPr>
              <a:t>gd</a:t>
            </a:r>
            <a:r>
              <a:rPr lang="zh-CN" altLang="en-US" sz="2600" dirty="0">
                <a:solidFill>
                  <a:schemeClr val="tx2"/>
                </a:solidFill>
                <a:latin typeface="Times New Roman" panose="02020603050405020304" pitchFamily="18" charset="0"/>
              </a:rPr>
              <a:t>、</a:t>
            </a:r>
            <a:r>
              <a:rPr lang="en-US" altLang="zh-CN" sz="2600" i="1" dirty="0">
                <a:solidFill>
                  <a:schemeClr val="tx2"/>
                </a:solidFill>
                <a:latin typeface="Times New Roman" panose="02020603050405020304" pitchFamily="18" charset="0"/>
              </a:rPr>
              <a:t>C</a:t>
            </a:r>
            <a:r>
              <a:rPr lang="en-US" altLang="zh-CN" sz="2600" baseline="-25000" dirty="0">
                <a:solidFill>
                  <a:schemeClr val="tx2"/>
                </a:solidFill>
                <a:latin typeface="Times New Roman" panose="02020603050405020304" pitchFamily="18" charset="0"/>
              </a:rPr>
              <a:t>ds</a:t>
            </a:r>
            <a:r>
              <a:rPr lang="zh-CN" altLang="en-US" sz="2600" dirty="0">
                <a:solidFill>
                  <a:schemeClr val="tx2"/>
                </a:solidFill>
                <a:latin typeface="Times New Roman" panose="02020603050405020304" pitchFamily="18" charset="0"/>
              </a:rPr>
              <a:t>。</a:t>
            </a:r>
            <a:r>
              <a:rPr lang="zh-CN" altLang="en-US" sz="2600" baseline="-25000" dirty="0">
                <a:solidFill>
                  <a:schemeClr val="tx2"/>
                </a:solidFill>
                <a:latin typeface="Times New Roman" panose="02020603050405020304" pitchFamily="18" charset="0"/>
              </a:rPr>
              <a:t> </a:t>
            </a:r>
            <a:r>
              <a:rPr lang="zh-CN" altLang="en-US" sz="2600" dirty="0">
                <a:solidFill>
                  <a:schemeClr val="tx2"/>
                </a:solidFill>
                <a:latin typeface="Times New Roman" panose="02020603050405020304" pitchFamily="18" charset="0"/>
              </a:rPr>
              <a:t>极间电容愈小，则管子的高频性能愈好。　　一般为几个皮法。</a:t>
            </a:r>
            <a:endParaRPr lang="zh-CN" altLang="en-US" sz="2600" dirty="0">
              <a:solidFill>
                <a:schemeClr val="tx2"/>
              </a:solidFill>
              <a:latin typeface="Times New Roman" panose="02020603050405020304"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4691" name="Text Box 2"/>
          <p:cNvSpPr txBox="1"/>
          <p:nvPr/>
        </p:nvSpPr>
        <p:spPr>
          <a:xfrm>
            <a:off x="1219200" y="533400"/>
            <a:ext cx="2971800" cy="519113"/>
          </a:xfrm>
          <a:prstGeom prst="rect">
            <a:avLst/>
          </a:prstGeom>
          <a:noFill/>
          <a:ln w="9525">
            <a:noFill/>
          </a:ln>
        </p:spPr>
        <p:txBody>
          <a:bodyPr>
            <a:spAutoFit/>
          </a:bodyPr>
          <a:p>
            <a:pPr>
              <a:spcBef>
                <a:spcPct val="50000"/>
              </a:spcBef>
            </a:pPr>
            <a:r>
              <a:rPr lang="en-US" altLang="zh-CN" dirty="0">
                <a:solidFill>
                  <a:srgbClr val="0000FF"/>
                </a:solidFill>
                <a:latin typeface="Times New Roman" panose="02020603050405020304" pitchFamily="18" charset="0"/>
              </a:rPr>
              <a:t>3</a:t>
            </a:r>
            <a:r>
              <a:rPr lang="zh-CN" altLang="en-US" dirty="0">
                <a:solidFill>
                  <a:srgbClr val="0000FF"/>
                </a:solidFill>
                <a:latin typeface="Times New Roman" panose="02020603050405020304" pitchFamily="18" charset="0"/>
              </a:rPr>
              <a:t>、极限参数</a:t>
            </a:r>
            <a:endParaRPr lang="zh-CN" altLang="en-US" dirty="0">
              <a:solidFill>
                <a:srgbClr val="0000FF"/>
              </a:solidFill>
              <a:latin typeface="Times New Roman" panose="02020603050405020304" pitchFamily="18" charset="0"/>
            </a:endParaRPr>
          </a:p>
        </p:txBody>
      </p:sp>
      <p:sp>
        <p:nvSpPr>
          <p:cNvPr id="114692" name="Text Box 3"/>
          <p:cNvSpPr txBox="1"/>
          <p:nvPr/>
        </p:nvSpPr>
        <p:spPr>
          <a:xfrm>
            <a:off x="1331913" y="2636838"/>
            <a:ext cx="5181600" cy="568325"/>
          </a:xfrm>
          <a:prstGeom prst="rect">
            <a:avLst/>
          </a:prstGeom>
          <a:noFill/>
          <a:ln w="9525">
            <a:noFill/>
          </a:ln>
        </p:spPr>
        <p:txBody>
          <a:bodyPr>
            <a:spAutoFit/>
          </a:bodyPr>
          <a:p>
            <a:pPr>
              <a:lnSpc>
                <a:spcPct val="120000"/>
              </a:lnSpc>
            </a:pPr>
            <a:r>
              <a:rPr lang="zh-CN" altLang="en-US" sz="2600" dirty="0">
                <a:solidFill>
                  <a:srgbClr val="CC0000"/>
                </a:solidFill>
                <a:latin typeface="Times New Roman" panose="02020603050405020304" pitchFamily="18" charset="0"/>
              </a:rPr>
              <a:t>（</a:t>
            </a:r>
            <a:r>
              <a:rPr lang="en-US" altLang="zh-CN" sz="2600" dirty="0">
                <a:solidFill>
                  <a:srgbClr val="CC0000"/>
                </a:solidFill>
                <a:latin typeface="Times New Roman" panose="02020603050405020304" pitchFamily="18" charset="0"/>
              </a:rPr>
              <a:t>3</a:t>
            </a:r>
            <a:r>
              <a:rPr lang="zh-CN" altLang="en-US" sz="2600" dirty="0">
                <a:solidFill>
                  <a:srgbClr val="CC0000"/>
                </a:solidFill>
                <a:latin typeface="Times New Roman" panose="02020603050405020304" pitchFamily="18" charset="0"/>
              </a:rPr>
              <a:t>） 漏极最大允许耗散功率 </a:t>
            </a:r>
            <a:r>
              <a:rPr lang="en-US" altLang="zh-CN" sz="2600" i="1" dirty="0">
                <a:solidFill>
                  <a:srgbClr val="CC0000"/>
                </a:solidFill>
                <a:latin typeface="Times New Roman" panose="02020603050405020304" pitchFamily="18" charset="0"/>
              </a:rPr>
              <a:t>P</a:t>
            </a:r>
            <a:r>
              <a:rPr lang="en-US" altLang="zh-CN" sz="2600" baseline="-25000" dirty="0">
                <a:solidFill>
                  <a:srgbClr val="CC0000"/>
                </a:solidFill>
                <a:latin typeface="Times New Roman" panose="02020603050405020304" pitchFamily="18" charset="0"/>
              </a:rPr>
              <a:t>DM</a:t>
            </a:r>
            <a:endParaRPr lang="en-US" altLang="zh-CN" sz="2600" baseline="-25000" dirty="0">
              <a:solidFill>
                <a:srgbClr val="CC0000"/>
              </a:solidFill>
              <a:latin typeface="Times New Roman" panose="02020603050405020304" pitchFamily="18" charset="0"/>
            </a:endParaRPr>
          </a:p>
        </p:txBody>
      </p:sp>
      <p:sp>
        <p:nvSpPr>
          <p:cNvPr id="114693" name="Text Box 4"/>
          <p:cNvSpPr txBox="1"/>
          <p:nvPr/>
        </p:nvSpPr>
        <p:spPr>
          <a:xfrm>
            <a:off x="1276350" y="1498600"/>
            <a:ext cx="5562600" cy="568325"/>
          </a:xfrm>
          <a:prstGeom prst="rect">
            <a:avLst/>
          </a:prstGeom>
          <a:noFill/>
          <a:ln w="9525">
            <a:noFill/>
          </a:ln>
        </p:spPr>
        <p:txBody>
          <a:bodyPr>
            <a:spAutoFit/>
          </a:bodyPr>
          <a:p>
            <a:pPr>
              <a:lnSpc>
                <a:spcPct val="120000"/>
              </a:lnSpc>
            </a:pPr>
            <a:r>
              <a:rPr lang="zh-CN" altLang="en-US" sz="2600" dirty="0">
                <a:solidFill>
                  <a:srgbClr val="CC0000"/>
                </a:solidFill>
                <a:latin typeface="Times New Roman" panose="02020603050405020304" pitchFamily="18" charset="0"/>
              </a:rPr>
              <a:t>（</a:t>
            </a:r>
            <a:r>
              <a:rPr lang="en-US" altLang="zh-CN" sz="2600" dirty="0">
                <a:solidFill>
                  <a:srgbClr val="CC0000"/>
                </a:solidFill>
                <a:latin typeface="Times New Roman" panose="02020603050405020304" pitchFamily="18" charset="0"/>
              </a:rPr>
              <a:t>2</a:t>
            </a:r>
            <a:r>
              <a:rPr lang="zh-CN" altLang="en-US" sz="2600" dirty="0">
                <a:solidFill>
                  <a:srgbClr val="CC0000"/>
                </a:solidFill>
                <a:latin typeface="Times New Roman" panose="02020603050405020304" pitchFamily="18" charset="0"/>
              </a:rPr>
              <a:t>）漏源击穿电压 </a:t>
            </a:r>
            <a:r>
              <a:rPr lang="en-US" altLang="zh-CN" sz="2600" i="1" dirty="0">
                <a:solidFill>
                  <a:srgbClr val="CC0000"/>
                </a:solidFill>
                <a:latin typeface="Times New Roman" panose="02020603050405020304" pitchFamily="18" charset="0"/>
              </a:rPr>
              <a:t>U</a:t>
            </a:r>
            <a:r>
              <a:rPr lang="en-US" altLang="zh-CN" sz="2600" baseline="-25000" dirty="0">
                <a:solidFill>
                  <a:srgbClr val="CC0000"/>
                </a:solidFill>
                <a:latin typeface="Times New Roman" panose="02020603050405020304" pitchFamily="18" charset="0"/>
              </a:rPr>
              <a:t>(BR)DS</a:t>
            </a:r>
            <a:endParaRPr lang="en-US" altLang="zh-CN" sz="2600" baseline="-25000" dirty="0">
              <a:solidFill>
                <a:srgbClr val="CC0000"/>
              </a:solidFill>
              <a:latin typeface="Times New Roman" panose="02020603050405020304" pitchFamily="18" charset="0"/>
            </a:endParaRPr>
          </a:p>
        </p:txBody>
      </p:sp>
      <p:sp>
        <p:nvSpPr>
          <p:cNvPr id="114694" name="Text Box 5"/>
          <p:cNvSpPr txBox="1"/>
          <p:nvPr/>
        </p:nvSpPr>
        <p:spPr>
          <a:xfrm>
            <a:off x="1258888" y="4221163"/>
            <a:ext cx="5715000" cy="568325"/>
          </a:xfrm>
          <a:prstGeom prst="rect">
            <a:avLst/>
          </a:prstGeom>
          <a:noFill/>
          <a:ln w="9525">
            <a:noFill/>
          </a:ln>
        </p:spPr>
        <p:txBody>
          <a:bodyPr>
            <a:spAutoFit/>
          </a:bodyPr>
          <a:p>
            <a:pPr>
              <a:lnSpc>
                <a:spcPct val="120000"/>
              </a:lnSpc>
            </a:pPr>
            <a:r>
              <a:rPr lang="zh-CN" altLang="en-US" sz="2600" dirty="0">
                <a:solidFill>
                  <a:srgbClr val="CC0000"/>
                </a:solidFill>
                <a:latin typeface="Times New Roman" panose="02020603050405020304" pitchFamily="18" charset="0"/>
              </a:rPr>
              <a:t>（</a:t>
            </a:r>
            <a:r>
              <a:rPr lang="en-US" altLang="zh-CN" sz="2600" dirty="0">
                <a:solidFill>
                  <a:srgbClr val="CC0000"/>
                </a:solidFill>
                <a:latin typeface="Times New Roman" panose="02020603050405020304" pitchFamily="18" charset="0"/>
              </a:rPr>
              <a:t>4</a:t>
            </a:r>
            <a:r>
              <a:rPr lang="zh-CN" altLang="en-US" sz="2600" dirty="0">
                <a:solidFill>
                  <a:srgbClr val="CC0000"/>
                </a:solidFill>
                <a:latin typeface="Times New Roman" panose="02020603050405020304" pitchFamily="18" charset="0"/>
              </a:rPr>
              <a:t>） 栅源击穿电压</a:t>
            </a:r>
            <a:r>
              <a:rPr lang="en-US" altLang="zh-CN" sz="2600" i="1" dirty="0">
                <a:solidFill>
                  <a:srgbClr val="CC0000"/>
                </a:solidFill>
                <a:latin typeface="Times New Roman" panose="02020603050405020304" pitchFamily="18" charset="0"/>
              </a:rPr>
              <a:t>U</a:t>
            </a:r>
            <a:r>
              <a:rPr lang="en-US" altLang="zh-CN" sz="2600" baseline="-25000" dirty="0">
                <a:solidFill>
                  <a:srgbClr val="CC0000"/>
                </a:solidFill>
                <a:latin typeface="Times New Roman" panose="02020603050405020304" pitchFamily="18" charset="0"/>
              </a:rPr>
              <a:t>(BR)GS</a:t>
            </a:r>
            <a:endParaRPr lang="en-US" altLang="zh-CN" sz="2600" baseline="-25000" dirty="0">
              <a:solidFill>
                <a:srgbClr val="CC0000"/>
              </a:solidFill>
              <a:latin typeface="Times New Roman" panose="02020603050405020304" pitchFamily="18" charset="0"/>
            </a:endParaRPr>
          </a:p>
        </p:txBody>
      </p:sp>
      <p:sp>
        <p:nvSpPr>
          <p:cNvPr id="114695" name="Text Box 6"/>
          <p:cNvSpPr txBox="1"/>
          <p:nvPr/>
        </p:nvSpPr>
        <p:spPr>
          <a:xfrm>
            <a:off x="539750" y="3284538"/>
            <a:ext cx="8305800" cy="1044575"/>
          </a:xfrm>
          <a:prstGeom prst="rect">
            <a:avLst/>
          </a:prstGeom>
          <a:noFill/>
          <a:ln w="9525">
            <a:noFill/>
          </a:ln>
        </p:spPr>
        <p:txBody>
          <a:bodyPr>
            <a:spAutoFit/>
          </a:bodyPr>
          <a:p>
            <a:pPr algn="just">
              <a:lnSpc>
                <a:spcPct val="120000"/>
              </a:lnSpc>
            </a:pPr>
            <a:r>
              <a:rPr lang="en-US" altLang="zh-CN" sz="2600" dirty="0">
                <a:solidFill>
                  <a:srgbClr val="FF3300"/>
                </a:solidFill>
                <a:latin typeface="Times New Roman" panose="02020603050405020304" pitchFamily="18" charset="0"/>
              </a:rPr>
              <a:t>        </a:t>
            </a:r>
            <a:r>
              <a:rPr lang="zh-CN" altLang="en-US" sz="2600" dirty="0">
                <a:solidFill>
                  <a:srgbClr val="FF3300"/>
                </a:solidFill>
                <a:latin typeface="Times New Roman" panose="02020603050405020304" pitchFamily="18" charset="0"/>
              </a:rPr>
              <a:t>由场效应管允许的温升决定。</a:t>
            </a:r>
            <a:r>
              <a:rPr lang="zh-CN" altLang="en-US" sz="2600" dirty="0">
                <a:latin typeface="Times New Roman" panose="02020603050405020304" pitchFamily="18" charset="0"/>
              </a:rPr>
              <a:t>漏极耗散功率转化为　　热能使管子的温度升高。</a:t>
            </a:r>
            <a:endParaRPr lang="zh-CN" altLang="en-US" sz="2600" dirty="0">
              <a:latin typeface="Times New Roman" panose="02020603050405020304" pitchFamily="18" charset="0"/>
            </a:endParaRPr>
          </a:p>
        </p:txBody>
      </p:sp>
      <p:sp>
        <p:nvSpPr>
          <p:cNvPr id="114696" name="Text Box 7"/>
          <p:cNvSpPr txBox="1"/>
          <p:nvPr/>
        </p:nvSpPr>
        <p:spPr>
          <a:xfrm>
            <a:off x="1258888" y="2060575"/>
            <a:ext cx="7543800" cy="568325"/>
          </a:xfrm>
          <a:prstGeom prst="rect">
            <a:avLst/>
          </a:prstGeom>
          <a:noFill/>
          <a:ln w="9525">
            <a:noFill/>
          </a:ln>
        </p:spPr>
        <p:txBody>
          <a:bodyPr>
            <a:spAutoFit/>
          </a:bodyPr>
          <a:p>
            <a:pPr>
              <a:lnSpc>
                <a:spcPct val="120000"/>
              </a:lnSpc>
            </a:pPr>
            <a:r>
              <a:rPr lang="zh-CN" altLang="en-US" sz="2600" dirty="0">
                <a:latin typeface="Times New Roman" panose="02020603050405020304" pitchFamily="18" charset="0"/>
              </a:rPr>
              <a:t>当漏极电流 </a:t>
            </a:r>
            <a:r>
              <a:rPr lang="en-US" altLang="zh-CN" sz="2600" i="1" dirty="0">
                <a:latin typeface="Times New Roman" panose="02020603050405020304" pitchFamily="18" charset="0"/>
              </a:rPr>
              <a:t>I</a:t>
            </a:r>
            <a:r>
              <a:rPr lang="en-US" altLang="zh-CN" sz="2600" baseline="-25000" dirty="0">
                <a:latin typeface="Times New Roman" panose="02020603050405020304" pitchFamily="18" charset="0"/>
              </a:rPr>
              <a:t>D </a:t>
            </a:r>
            <a:r>
              <a:rPr lang="zh-CN" altLang="en-US" sz="2600" dirty="0">
                <a:latin typeface="Times New Roman" panose="02020603050405020304" pitchFamily="18" charset="0"/>
              </a:rPr>
              <a:t>急剧上升产生雪崩击穿时的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DS </a:t>
            </a:r>
            <a:r>
              <a:rPr lang="zh-CN" altLang="en-US" sz="2600" baseline="-25000" dirty="0">
                <a:latin typeface="Times New Roman" panose="02020603050405020304" pitchFamily="18" charset="0"/>
              </a:rPr>
              <a:t>。</a:t>
            </a:r>
            <a:endParaRPr lang="zh-CN" altLang="en-US" sz="2600" baseline="-25000" dirty="0">
              <a:latin typeface="Times New Roman" panose="02020603050405020304" pitchFamily="18" charset="0"/>
            </a:endParaRPr>
          </a:p>
        </p:txBody>
      </p:sp>
      <p:sp>
        <p:nvSpPr>
          <p:cNvPr id="114697" name="Text Box 8"/>
          <p:cNvSpPr txBox="1"/>
          <p:nvPr/>
        </p:nvSpPr>
        <p:spPr>
          <a:xfrm>
            <a:off x="539750" y="4868863"/>
            <a:ext cx="8229600" cy="1520825"/>
          </a:xfrm>
          <a:prstGeom prst="rect">
            <a:avLst/>
          </a:prstGeom>
          <a:noFill/>
          <a:ln w="9525">
            <a:noFill/>
          </a:ln>
        </p:spPr>
        <p:txBody>
          <a:bodyPr>
            <a:spAutoFit/>
          </a:bodyPr>
          <a:p>
            <a:pPr algn="just">
              <a:lnSpc>
                <a:spcPct val="120000"/>
              </a:lnSpc>
            </a:pPr>
            <a:r>
              <a:rPr lang="en-US" altLang="zh-CN" sz="2600" dirty="0">
                <a:latin typeface="Times New Roman" panose="02020603050405020304" pitchFamily="18" charset="0"/>
              </a:rPr>
              <a:t>        </a:t>
            </a:r>
            <a:r>
              <a:rPr lang="zh-CN" altLang="en-US" sz="2600" dirty="0">
                <a:latin typeface="Times New Roman" panose="02020603050405020304" pitchFamily="18" charset="0"/>
              </a:rPr>
              <a:t>场效应管工作时，栅源间 </a:t>
            </a:r>
            <a:r>
              <a:rPr lang="en-US" altLang="zh-CN" sz="2600" dirty="0">
                <a:latin typeface="Times New Roman" panose="02020603050405020304" pitchFamily="18" charset="0"/>
              </a:rPr>
              <a:t>PN </a:t>
            </a:r>
            <a:r>
              <a:rPr lang="zh-CN" altLang="en-US" sz="2600" dirty="0">
                <a:latin typeface="Times New Roman" panose="02020603050405020304" pitchFamily="18" charset="0"/>
              </a:rPr>
              <a:t>结处于反偏状态，若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GS</a:t>
            </a:r>
            <a:r>
              <a:rPr lang="en-US" altLang="zh-CN" sz="2600" dirty="0">
                <a:latin typeface="Times New Roman" panose="02020603050405020304" pitchFamily="18" charset="0"/>
              </a:rPr>
              <a:t> &gt;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(BR)GS</a:t>
            </a:r>
            <a:r>
              <a:rPr lang="en-US" altLang="zh-CN" sz="2600" dirty="0">
                <a:latin typeface="Times New Roman" panose="02020603050405020304" pitchFamily="18" charset="0"/>
              </a:rPr>
              <a:t> </a:t>
            </a:r>
            <a:r>
              <a:rPr lang="zh-CN" altLang="en-US" sz="2600" dirty="0">
                <a:latin typeface="Times New Roman" panose="02020603050405020304" pitchFamily="18" charset="0"/>
              </a:rPr>
              <a:t>，</a:t>
            </a:r>
            <a:r>
              <a:rPr lang="en-US" altLang="zh-CN" sz="2600" dirty="0">
                <a:latin typeface="Times New Roman" panose="02020603050405020304" pitchFamily="18" charset="0"/>
              </a:rPr>
              <a:t>PN </a:t>
            </a:r>
            <a:r>
              <a:rPr lang="zh-CN" altLang="en-US" sz="2600" dirty="0">
                <a:latin typeface="Times New Roman" panose="02020603050405020304" pitchFamily="18" charset="0"/>
              </a:rPr>
              <a:t>将被击穿，这种击穿与电容击　　穿的情况类似，属于破坏性击穿。</a:t>
            </a:r>
            <a:endParaRPr lang="zh-CN" altLang="en-US" sz="2600" dirty="0">
              <a:latin typeface="Times New Roman" panose="02020603050405020304" pitchFamily="18" charset="0"/>
            </a:endParaRPr>
          </a:p>
        </p:txBody>
      </p:sp>
      <p:sp>
        <p:nvSpPr>
          <p:cNvPr id="114698" name="Text Box 9"/>
          <p:cNvSpPr txBox="1"/>
          <p:nvPr/>
        </p:nvSpPr>
        <p:spPr>
          <a:xfrm>
            <a:off x="1295400" y="1035050"/>
            <a:ext cx="5181600" cy="488950"/>
          </a:xfrm>
          <a:prstGeom prst="rect">
            <a:avLst/>
          </a:prstGeom>
          <a:noFill/>
          <a:ln w="9525">
            <a:noFill/>
          </a:ln>
        </p:spPr>
        <p:txBody>
          <a:bodyPr>
            <a:spAutoFit/>
          </a:bodyPr>
          <a:p>
            <a:pPr>
              <a:spcBef>
                <a:spcPct val="50000"/>
              </a:spcBef>
            </a:pPr>
            <a:r>
              <a:rPr lang="zh-CN" altLang="en-US" sz="2400" dirty="0">
                <a:solidFill>
                  <a:srgbClr val="A50021"/>
                </a:solidFill>
                <a:latin typeface="Times New Roman" panose="02020603050405020304" pitchFamily="18" charset="0"/>
              </a:rPr>
              <a:t>（</a:t>
            </a:r>
            <a:r>
              <a:rPr lang="en-US" altLang="zh-CN" sz="2400" dirty="0">
                <a:solidFill>
                  <a:srgbClr val="A50021"/>
                </a:solidFill>
                <a:latin typeface="Times New Roman" panose="02020603050405020304" pitchFamily="18" charset="0"/>
              </a:rPr>
              <a:t>1</a:t>
            </a:r>
            <a:r>
              <a:rPr lang="zh-CN" altLang="en-US" sz="2400" dirty="0">
                <a:solidFill>
                  <a:srgbClr val="A50021"/>
                </a:solidFill>
                <a:latin typeface="Times New Roman" panose="02020603050405020304" pitchFamily="18" charset="0"/>
              </a:rPr>
              <a:t>）最大漏极电流</a:t>
            </a:r>
            <a:r>
              <a:rPr lang="en-US" altLang="zh-CN" sz="2600" i="1" dirty="0">
                <a:solidFill>
                  <a:srgbClr val="CC0000"/>
                </a:solidFill>
                <a:latin typeface="Times New Roman" panose="02020603050405020304" pitchFamily="18" charset="0"/>
              </a:rPr>
              <a:t>I</a:t>
            </a:r>
            <a:r>
              <a:rPr lang="en-US" altLang="zh-CN" sz="2600" baseline="-25000" dirty="0">
                <a:solidFill>
                  <a:srgbClr val="CC0000"/>
                </a:solidFill>
                <a:latin typeface="Times New Roman" panose="02020603050405020304" pitchFamily="18" charset="0"/>
              </a:rPr>
              <a:t>DM</a:t>
            </a:r>
            <a:endParaRPr lang="en-US" altLang="zh-CN" sz="2600" baseline="-25000" dirty="0">
              <a:solidFill>
                <a:srgbClr val="CC0000"/>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468313" y="5381625"/>
            <a:ext cx="8250237" cy="1258888"/>
            <a:chOff x="450" y="3252"/>
            <a:chExt cx="5152" cy="1007"/>
          </a:xfrm>
        </p:grpSpPr>
        <p:sp>
          <p:nvSpPr>
            <p:cNvPr id="48199" name="Text Box 3"/>
            <p:cNvSpPr txBox="1"/>
            <p:nvPr/>
          </p:nvSpPr>
          <p:spPr>
            <a:xfrm>
              <a:off x="1746" y="3252"/>
              <a:ext cx="3765" cy="484"/>
            </a:xfrm>
            <a:prstGeom prst="rect">
              <a:avLst/>
            </a:prstGeom>
            <a:noFill/>
            <a:ln w="9525">
              <a:noFill/>
            </a:ln>
          </p:spPr>
          <p:txBody>
            <a:bodyPr anchor="ctr">
              <a:spAutoFit/>
            </a:bodyPr>
            <a:p>
              <a:pPr eaLnBrk="0" fontAlgn="b" hangingPunct="0">
                <a:lnSpc>
                  <a:spcPct val="120000"/>
                </a:lnSpc>
              </a:pPr>
              <a:r>
                <a:rPr lang="zh-CN" altLang="en-US" b="0" dirty="0">
                  <a:solidFill>
                    <a:schemeClr val="tx2"/>
                  </a:solidFill>
                  <a:latin typeface="华文新魏" panose="02010800040101010101" pitchFamily="2" charset="-122"/>
                  <a:ea typeface="华文新魏" panose="02010800040101010101" pitchFamily="2" charset="-122"/>
                </a:rPr>
                <a:t>自由电子</a:t>
              </a:r>
              <a:r>
                <a:rPr lang="en-US" altLang="zh-CN" dirty="0">
                  <a:solidFill>
                    <a:schemeClr val="tx2"/>
                  </a:solidFill>
                  <a:latin typeface="宋体" panose="02010600030101010101" pitchFamily="2" charset="-122"/>
                  <a:ea typeface="华文新魏" panose="02010800040101010101" pitchFamily="2" charset="-122"/>
                </a:rPr>
                <a:t>——</a:t>
              </a:r>
              <a:r>
                <a:rPr lang="zh-CN" altLang="en-US" dirty="0">
                  <a:latin typeface="宋体" panose="02010600030101010101" pitchFamily="2" charset="-122"/>
                </a:rPr>
                <a:t>带负电荷，形成电子流</a:t>
              </a:r>
              <a:endParaRPr lang="zh-CN" altLang="en-US" dirty="0">
                <a:latin typeface="宋体" panose="02010600030101010101" pitchFamily="2" charset="-122"/>
              </a:endParaRPr>
            </a:p>
          </p:txBody>
        </p:sp>
        <p:sp>
          <p:nvSpPr>
            <p:cNvPr id="48200" name="Rectangle 4"/>
            <p:cNvSpPr/>
            <p:nvPr/>
          </p:nvSpPr>
          <p:spPr>
            <a:xfrm>
              <a:off x="450" y="3603"/>
              <a:ext cx="1251" cy="415"/>
            </a:xfrm>
            <a:prstGeom prst="rect">
              <a:avLst/>
            </a:prstGeom>
            <a:noFill/>
            <a:ln w="9525">
              <a:noFill/>
            </a:ln>
          </p:spPr>
          <p:txBody>
            <a:bodyPr>
              <a:spAutoFit/>
            </a:bodyPr>
            <a:p>
              <a:pPr eaLnBrk="0" hangingPunct="0"/>
              <a:r>
                <a:rPr lang="zh-CN" altLang="en-US" dirty="0">
                  <a:latin typeface="宋体" panose="02010600030101010101" pitchFamily="2" charset="-122"/>
                </a:rPr>
                <a:t>两种载流子</a:t>
              </a:r>
              <a:endParaRPr lang="zh-CN" altLang="en-US" dirty="0">
                <a:latin typeface="宋体" panose="02010600030101010101" pitchFamily="2" charset="-122"/>
              </a:endParaRPr>
            </a:p>
          </p:txBody>
        </p:sp>
        <p:sp>
          <p:nvSpPr>
            <p:cNvPr id="48201" name="AutoShape 5"/>
            <p:cNvSpPr/>
            <p:nvPr/>
          </p:nvSpPr>
          <p:spPr>
            <a:xfrm>
              <a:off x="1702" y="3495"/>
              <a:ext cx="90" cy="570"/>
            </a:xfrm>
            <a:prstGeom prst="leftBrace">
              <a:avLst>
                <a:gd name="adj1" fmla="val 52777"/>
                <a:gd name="adj2" fmla="val 50000"/>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8202" name="Rectangle 6"/>
            <p:cNvSpPr/>
            <p:nvPr/>
          </p:nvSpPr>
          <p:spPr>
            <a:xfrm>
              <a:off x="1746" y="3775"/>
              <a:ext cx="3856" cy="484"/>
            </a:xfrm>
            <a:prstGeom prst="rect">
              <a:avLst/>
            </a:prstGeom>
            <a:noFill/>
            <a:ln w="9525">
              <a:noFill/>
            </a:ln>
          </p:spPr>
          <p:txBody>
            <a:bodyPr>
              <a:spAutoFit/>
            </a:bodyPr>
            <a:p>
              <a:pPr eaLnBrk="0" fontAlgn="b" hangingPunct="0">
                <a:lnSpc>
                  <a:spcPct val="120000"/>
                </a:lnSpc>
              </a:pPr>
              <a:r>
                <a:rPr lang="zh-CN" altLang="en-US" b="0" dirty="0">
                  <a:solidFill>
                    <a:schemeClr val="tx2"/>
                  </a:solidFill>
                  <a:latin typeface="华文新魏" panose="02010800040101010101" pitchFamily="2" charset="-122"/>
                  <a:ea typeface="华文新魏" panose="02010800040101010101" pitchFamily="2" charset="-122"/>
                </a:rPr>
                <a:t>空穴</a:t>
              </a:r>
              <a:r>
                <a:rPr lang="en-US" altLang="zh-CN" dirty="0">
                  <a:solidFill>
                    <a:schemeClr val="tx2"/>
                  </a:solidFill>
                  <a:latin typeface="宋体" panose="02010600030101010101" pitchFamily="2" charset="-122"/>
                </a:rPr>
                <a:t>——</a:t>
              </a:r>
              <a:r>
                <a:rPr lang="zh-CN" altLang="en-US" u="sng" dirty="0">
                  <a:solidFill>
                    <a:srgbClr val="FF0066"/>
                  </a:solidFill>
                  <a:latin typeface="宋体" panose="02010600030101010101" pitchFamily="2" charset="-122"/>
                </a:rPr>
                <a:t>视为</a:t>
              </a:r>
              <a:r>
                <a:rPr lang="zh-CN" altLang="en-US" dirty="0">
                  <a:latin typeface="宋体" panose="02010600030101010101" pitchFamily="2" charset="-122"/>
                </a:rPr>
                <a:t>带正电荷，形成空穴流</a:t>
              </a:r>
              <a:endParaRPr lang="zh-CN" altLang="en-US" dirty="0">
                <a:latin typeface="宋体" panose="02010600030101010101" pitchFamily="2" charset="-122"/>
              </a:endParaRPr>
            </a:p>
          </p:txBody>
        </p:sp>
      </p:grpSp>
      <p:sp>
        <p:nvSpPr>
          <p:cNvPr id="48132" name="Oval 7"/>
          <p:cNvSpPr>
            <a:spLocks noChangeAspect="1"/>
          </p:cNvSpPr>
          <p:nvPr/>
        </p:nvSpPr>
        <p:spPr>
          <a:xfrm>
            <a:off x="1755775" y="3319463"/>
            <a:ext cx="144463" cy="150812"/>
          </a:xfrm>
          <a:prstGeom prst="ellipse">
            <a:avLst/>
          </a:prstGeom>
          <a:solidFill>
            <a:srgbClr val="FF33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33" name="Oval 8"/>
          <p:cNvSpPr/>
          <p:nvPr/>
        </p:nvSpPr>
        <p:spPr>
          <a:xfrm>
            <a:off x="762000" y="1814513"/>
            <a:ext cx="1720850" cy="1782762"/>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8134" name="Oval 9"/>
          <p:cNvSpPr/>
          <p:nvPr/>
        </p:nvSpPr>
        <p:spPr>
          <a:xfrm>
            <a:off x="2112963" y="1814513"/>
            <a:ext cx="1720850" cy="1782762"/>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8135" name="Oval 10"/>
          <p:cNvSpPr/>
          <p:nvPr/>
        </p:nvSpPr>
        <p:spPr>
          <a:xfrm>
            <a:off x="755650" y="3213100"/>
            <a:ext cx="1720850" cy="178276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8136" name="Oval 11"/>
          <p:cNvSpPr/>
          <p:nvPr/>
        </p:nvSpPr>
        <p:spPr>
          <a:xfrm>
            <a:off x="2112963" y="3194050"/>
            <a:ext cx="1720850" cy="178276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8137" name="Oval 12"/>
          <p:cNvSpPr/>
          <p:nvPr/>
        </p:nvSpPr>
        <p:spPr>
          <a:xfrm>
            <a:off x="1376363" y="2451100"/>
            <a:ext cx="492125" cy="509588"/>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38" name="Oval 13"/>
          <p:cNvSpPr/>
          <p:nvPr/>
        </p:nvSpPr>
        <p:spPr>
          <a:xfrm>
            <a:off x="2727325" y="2451100"/>
            <a:ext cx="492125" cy="509588"/>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39" name="Oval 14"/>
          <p:cNvSpPr/>
          <p:nvPr/>
        </p:nvSpPr>
        <p:spPr>
          <a:xfrm>
            <a:off x="1404938" y="3862388"/>
            <a:ext cx="492125" cy="509587"/>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40" name="Oval 15"/>
          <p:cNvSpPr/>
          <p:nvPr/>
        </p:nvSpPr>
        <p:spPr>
          <a:xfrm>
            <a:off x="2727325" y="3851275"/>
            <a:ext cx="492125" cy="509588"/>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41" name="Text Box 16"/>
          <p:cNvSpPr txBox="1"/>
          <p:nvPr/>
        </p:nvSpPr>
        <p:spPr>
          <a:xfrm>
            <a:off x="2790825" y="2506663"/>
            <a:ext cx="492125" cy="427037"/>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8142" name="Text Box 17"/>
          <p:cNvSpPr txBox="1"/>
          <p:nvPr/>
        </p:nvSpPr>
        <p:spPr>
          <a:xfrm>
            <a:off x="1425575" y="2506663"/>
            <a:ext cx="490538" cy="427037"/>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8143" name="Text Box 18"/>
          <p:cNvSpPr txBox="1"/>
          <p:nvPr/>
        </p:nvSpPr>
        <p:spPr>
          <a:xfrm>
            <a:off x="1404938" y="3933825"/>
            <a:ext cx="490537" cy="427038"/>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8144" name="Text Box 19"/>
          <p:cNvSpPr txBox="1"/>
          <p:nvPr/>
        </p:nvSpPr>
        <p:spPr>
          <a:xfrm>
            <a:off x="2784475" y="3889375"/>
            <a:ext cx="492125" cy="427038"/>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8145" name="Oval 20"/>
          <p:cNvSpPr>
            <a:spLocks noChangeAspect="1"/>
          </p:cNvSpPr>
          <p:nvPr/>
        </p:nvSpPr>
        <p:spPr>
          <a:xfrm>
            <a:off x="2216150" y="24288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46" name="Oval 21"/>
          <p:cNvSpPr>
            <a:spLocks noChangeAspect="1"/>
          </p:cNvSpPr>
          <p:nvPr/>
        </p:nvSpPr>
        <p:spPr>
          <a:xfrm>
            <a:off x="2216150" y="28003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47" name="Oval 22"/>
          <p:cNvSpPr>
            <a:spLocks noChangeAspect="1"/>
          </p:cNvSpPr>
          <p:nvPr/>
        </p:nvSpPr>
        <p:spPr>
          <a:xfrm>
            <a:off x="2216150" y="38512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48" name="Oval 23"/>
          <p:cNvSpPr>
            <a:spLocks noChangeAspect="1"/>
          </p:cNvSpPr>
          <p:nvPr/>
        </p:nvSpPr>
        <p:spPr>
          <a:xfrm>
            <a:off x="2216150" y="42227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49" name="Oval 24"/>
          <p:cNvSpPr>
            <a:spLocks noChangeAspect="1"/>
          </p:cNvSpPr>
          <p:nvPr/>
        </p:nvSpPr>
        <p:spPr>
          <a:xfrm>
            <a:off x="1355725" y="3321050"/>
            <a:ext cx="144463"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50" name="Oval 25"/>
          <p:cNvSpPr>
            <a:spLocks noChangeAspect="1"/>
          </p:cNvSpPr>
          <p:nvPr/>
        </p:nvSpPr>
        <p:spPr>
          <a:xfrm>
            <a:off x="2706688" y="3321050"/>
            <a:ext cx="146050"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51" name="Oval 26"/>
          <p:cNvSpPr>
            <a:spLocks noChangeAspect="1"/>
          </p:cNvSpPr>
          <p:nvPr/>
        </p:nvSpPr>
        <p:spPr>
          <a:xfrm>
            <a:off x="3106738" y="3321050"/>
            <a:ext cx="144462"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52" name="Arc 27"/>
          <p:cNvSpPr/>
          <p:nvPr/>
        </p:nvSpPr>
        <p:spPr>
          <a:xfrm rot="600000">
            <a:off x="396875" y="2062163"/>
            <a:ext cx="736600" cy="1408112"/>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8153" name="Arc 28"/>
          <p:cNvSpPr/>
          <p:nvPr/>
        </p:nvSpPr>
        <p:spPr>
          <a:xfrm rot="600000">
            <a:off x="396875" y="3502025"/>
            <a:ext cx="736600" cy="1408113"/>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8154" name="Arc 29"/>
          <p:cNvSpPr/>
          <p:nvPr/>
        </p:nvSpPr>
        <p:spPr>
          <a:xfrm rot="-10200000">
            <a:off x="3487738" y="2017713"/>
            <a:ext cx="531812" cy="1357312"/>
          </a:xfrm>
          <a:custGeom>
            <a:avLst/>
            <a:gdLst>
              <a:gd name="txL" fmla="*/ 0 w 22004"/>
              <a:gd name="txT" fmla="*/ 0 h 38184"/>
              <a:gd name="txR" fmla="*/ 22004 w 22004"/>
              <a:gd name="txB" fmla="*/ 38184 h 38184"/>
            </a:gdLst>
            <a:ahLst/>
            <a:cxnLst>
              <a:cxn ang="0">
                <a:pos x="0" y="2147483647"/>
              </a:cxn>
              <a:cxn ang="0">
                <a:pos x="2147483647" y="2147483647"/>
              </a:cxn>
              <a:cxn ang="0">
                <a:pos x="2147483647" y="2147483647"/>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8155" name="Arc 30"/>
          <p:cNvSpPr/>
          <p:nvPr/>
        </p:nvSpPr>
        <p:spPr>
          <a:xfrm rot="-10200000">
            <a:off x="3487738" y="3395663"/>
            <a:ext cx="531812" cy="1358900"/>
          </a:xfrm>
          <a:custGeom>
            <a:avLst/>
            <a:gdLst>
              <a:gd name="txL" fmla="*/ 0 w 22004"/>
              <a:gd name="txT" fmla="*/ 0 h 38184"/>
              <a:gd name="txR" fmla="*/ 22004 w 22004"/>
              <a:gd name="txB" fmla="*/ 38184 h 38184"/>
            </a:gdLst>
            <a:ahLst/>
            <a:cxnLst>
              <a:cxn ang="0">
                <a:pos x="0" y="2147483647"/>
              </a:cxn>
              <a:cxn ang="0">
                <a:pos x="2147483647" y="2147483647"/>
              </a:cxn>
              <a:cxn ang="0">
                <a:pos x="2147483647" y="2147483647"/>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8156" name="Oval 31"/>
          <p:cNvSpPr>
            <a:spLocks noChangeAspect="1"/>
          </p:cNvSpPr>
          <p:nvPr/>
        </p:nvSpPr>
        <p:spPr>
          <a:xfrm>
            <a:off x="854075" y="24288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57" name="Oval 32"/>
          <p:cNvSpPr>
            <a:spLocks noChangeAspect="1"/>
          </p:cNvSpPr>
          <p:nvPr/>
        </p:nvSpPr>
        <p:spPr>
          <a:xfrm>
            <a:off x="854075" y="28003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58" name="Oval 33"/>
          <p:cNvSpPr>
            <a:spLocks noChangeAspect="1"/>
          </p:cNvSpPr>
          <p:nvPr/>
        </p:nvSpPr>
        <p:spPr>
          <a:xfrm>
            <a:off x="3587750" y="2428875"/>
            <a:ext cx="144463" cy="150813"/>
          </a:xfrm>
          <a:prstGeom prst="ellipse">
            <a:avLst/>
          </a:prstGeom>
          <a:no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59" name="Oval 34"/>
          <p:cNvSpPr>
            <a:spLocks noChangeAspect="1"/>
          </p:cNvSpPr>
          <p:nvPr/>
        </p:nvSpPr>
        <p:spPr>
          <a:xfrm>
            <a:off x="3587750" y="28003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60" name="Oval 35"/>
          <p:cNvSpPr>
            <a:spLocks noChangeAspect="1"/>
          </p:cNvSpPr>
          <p:nvPr/>
        </p:nvSpPr>
        <p:spPr>
          <a:xfrm>
            <a:off x="854075" y="38512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61" name="Oval 36"/>
          <p:cNvSpPr>
            <a:spLocks noChangeAspect="1"/>
          </p:cNvSpPr>
          <p:nvPr/>
        </p:nvSpPr>
        <p:spPr>
          <a:xfrm>
            <a:off x="854075" y="42227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62" name="Oval 37"/>
          <p:cNvSpPr>
            <a:spLocks noChangeAspect="1"/>
          </p:cNvSpPr>
          <p:nvPr/>
        </p:nvSpPr>
        <p:spPr>
          <a:xfrm>
            <a:off x="3587750" y="3851275"/>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63" name="Oval 38"/>
          <p:cNvSpPr>
            <a:spLocks noChangeAspect="1"/>
          </p:cNvSpPr>
          <p:nvPr/>
        </p:nvSpPr>
        <p:spPr>
          <a:xfrm>
            <a:off x="3587750" y="422275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64" name="Arc 39"/>
          <p:cNvSpPr/>
          <p:nvPr/>
        </p:nvSpPr>
        <p:spPr>
          <a:xfrm rot="6000000">
            <a:off x="1174750" y="1133475"/>
            <a:ext cx="763588" cy="1358900"/>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8165" name="Arc 40"/>
          <p:cNvSpPr/>
          <p:nvPr/>
        </p:nvSpPr>
        <p:spPr>
          <a:xfrm rot="6000000">
            <a:off x="2560638" y="1135063"/>
            <a:ext cx="763587" cy="1357312"/>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8166" name="Arc 41"/>
          <p:cNvSpPr/>
          <p:nvPr/>
        </p:nvSpPr>
        <p:spPr>
          <a:xfrm rot="-4800000">
            <a:off x="1284288" y="4287838"/>
            <a:ext cx="763587" cy="1357312"/>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8167" name="Arc 42"/>
          <p:cNvSpPr/>
          <p:nvPr/>
        </p:nvSpPr>
        <p:spPr>
          <a:xfrm rot="-4800000">
            <a:off x="2655888" y="4286250"/>
            <a:ext cx="763587" cy="1358900"/>
          </a:xfrm>
          <a:custGeom>
            <a:avLst/>
            <a:gdLst>
              <a:gd name="txL" fmla="*/ 0 w 21600"/>
              <a:gd name="txT" fmla="*/ 0 h 39800"/>
              <a:gd name="txR" fmla="*/ 21600 w 21600"/>
              <a:gd name="txB" fmla="*/ 39800 h 39800"/>
            </a:gdLst>
            <a:ahLst/>
            <a:cxnLst>
              <a:cxn ang="0">
                <a:pos x="2147483647" y="0"/>
              </a:cxn>
              <a:cxn ang="0">
                <a:pos x="2147483647" y="2147483647"/>
              </a:cxn>
              <a:cxn ang="0">
                <a:pos x="0" y="2147483647"/>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8168" name="Oval 43"/>
          <p:cNvSpPr>
            <a:spLocks noChangeAspect="1"/>
          </p:cNvSpPr>
          <p:nvPr/>
        </p:nvSpPr>
        <p:spPr>
          <a:xfrm>
            <a:off x="1325563" y="1930400"/>
            <a:ext cx="144462"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69" name="Oval 44"/>
          <p:cNvSpPr>
            <a:spLocks noChangeAspect="1"/>
          </p:cNvSpPr>
          <p:nvPr/>
        </p:nvSpPr>
        <p:spPr>
          <a:xfrm>
            <a:off x="1724025" y="1930400"/>
            <a:ext cx="144463"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70" name="Oval 45"/>
          <p:cNvSpPr>
            <a:spLocks noChangeAspect="1"/>
          </p:cNvSpPr>
          <p:nvPr/>
        </p:nvSpPr>
        <p:spPr>
          <a:xfrm>
            <a:off x="2706688" y="1930400"/>
            <a:ext cx="146050"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71" name="Oval 46"/>
          <p:cNvSpPr>
            <a:spLocks noChangeAspect="1"/>
          </p:cNvSpPr>
          <p:nvPr/>
        </p:nvSpPr>
        <p:spPr>
          <a:xfrm>
            <a:off x="3106738" y="1930400"/>
            <a:ext cx="144462" cy="1508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72" name="Oval 47"/>
          <p:cNvSpPr>
            <a:spLocks noChangeAspect="1"/>
          </p:cNvSpPr>
          <p:nvPr/>
        </p:nvSpPr>
        <p:spPr>
          <a:xfrm>
            <a:off x="2717800" y="4722813"/>
            <a:ext cx="144463"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73" name="Oval 48"/>
          <p:cNvSpPr>
            <a:spLocks noChangeAspect="1"/>
          </p:cNvSpPr>
          <p:nvPr/>
        </p:nvSpPr>
        <p:spPr>
          <a:xfrm>
            <a:off x="3117850" y="4722813"/>
            <a:ext cx="144463"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74" name="Oval 49"/>
          <p:cNvSpPr>
            <a:spLocks noChangeAspect="1"/>
          </p:cNvSpPr>
          <p:nvPr/>
        </p:nvSpPr>
        <p:spPr>
          <a:xfrm>
            <a:off x="1346200" y="4722813"/>
            <a:ext cx="144463" cy="149225"/>
          </a:xfrm>
          <a:prstGeom prst="ellipse">
            <a:avLst/>
          </a:prstGeom>
          <a:solidFill>
            <a:schemeClr val="accent1"/>
          </a:solid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75" name="Oval 50"/>
          <p:cNvSpPr>
            <a:spLocks noChangeAspect="1"/>
          </p:cNvSpPr>
          <p:nvPr/>
        </p:nvSpPr>
        <p:spPr>
          <a:xfrm>
            <a:off x="1744663" y="4722813"/>
            <a:ext cx="144462" cy="14922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76" name="Oval 51"/>
          <p:cNvSpPr>
            <a:spLocks noChangeAspect="1"/>
          </p:cNvSpPr>
          <p:nvPr/>
        </p:nvSpPr>
        <p:spPr>
          <a:xfrm>
            <a:off x="4019550" y="2108200"/>
            <a:ext cx="139700" cy="146050"/>
          </a:xfrm>
          <a:prstGeom prst="ellipse">
            <a:avLst/>
          </a:prstGeom>
          <a:solidFill>
            <a:srgbClr val="FF6600"/>
          </a:solidFill>
          <a:ln w="28575" cap="flat" cmpd="sng">
            <a:solidFill>
              <a:srgbClr val="FF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8177" name="Arc 52"/>
          <p:cNvSpPr/>
          <p:nvPr/>
        </p:nvSpPr>
        <p:spPr>
          <a:xfrm rot="9000000">
            <a:off x="3514725" y="1531938"/>
            <a:ext cx="327025" cy="936625"/>
          </a:xfrm>
          <a:custGeom>
            <a:avLst/>
            <a:gdLst>
              <a:gd name="txL" fmla="*/ 0 w 7739"/>
              <a:gd name="txT" fmla="*/ 0 h 21600"/>
              <a:gd name="txR" fmla="*/ 7739 w 7739"/>
              <a:gd name="txB" fmla="*/ 21600 h 21600"/>
            </a:gdLst>
            <a:ahLst/>
            <a:cxnLst>
              <a:cxn ang="0">
                <a:pos x="0" y="2147483647"/>
              </a:cxn>
              <a:cxn ang="0">
                <a:pos x="2147483647" y="2147483647"/>
              </a:cxn>
              <a:cxn ang="0">
                <a:pos x="2147483647" y="2147483647"/>
              </a:cxn>
            </a:cxnLst>
            <a:rect l="txL" t="txT" r="txR" b="txB"/>
            <a:pathLst>
              <a:path w="7739" h="21600" fill="none">
                <a:moveTo>
                  <a:pt x="0" y="1339"/>
                </a:moveTo>
                <a:cubicBezTo>
                  <a:pt x="2397" y="453"/>
                  <a:pt x="4932" y="-1"/>
                  <a:pt x="7488" y="0"/>
                </a:cubicBezTo>
                <a:cubicBezTo>
                  <a:pt x="7571" y="0"/>
                  <a:pt x="7655" y="0"/>
                  <a:pt x="7738" y="1"/>
                </a:cubicBezTo>
              </a:path>
              <a:path w="7739" h="21600" stroke="0">
                <a:moveTo>
                  <a:pt x="0" y="1339"/>
                </a:moveTo>
                <a:cubicBezTo>
                  <a:pt x="2397" y="453"/>
                  <a:pt x="4932" y="-1"/>
                  <a:pt x="7488" y="0"/>
                </a:cubicBezTo>
                <a:cubicBezTo>
                  <a:pt x="7571" y="0"/>
                  <a:pt x="7655" y="0"/>
                  <a:pt x="7738" y="1"/>
                </a:cubicBezTo>
                <a:lnTo>
                  <a:pt x="7488" y="21600"/>
                </a:lnTo>
                <a:close/>
              </a:path>
            </a:pathLst>
          </a:custGeom>
          <a:noFill/>
          <a:ln w="28575" cap="flat" cmpd="sng">
            <a:solidFill>
              <a:srgbClr val="FF3300">
                <a:alpha val="100000"/>
              </a:srgbClr>
            </a:solidFill>
            <a:prstDash val="solid"/>
            <a:miter lim="800000"/>
            <a:headEnd type="stealth" w="med" len="med"/>
            <a:tailEnd type="none" w="med" len="med"/>
          </a:ln>
        </p:spPr>
        <p:txBody>
          <a:bodyPr/>
          <a:p>
            <a:endParaRPr lang="zh-CN" altLang="en-US"/>
          </a:p>
        </p:txBody>
      </p:sp>
      <p:sp>
        <p:nvSpPr>
          <p:cNvPr id="33845" name="AutoShape 53"/>
          <p:cNvSpPr/>
          <p:nvPr/>
        </p:nvSpPr>
        <p:spPr>
          <a:xfrm>
            <a:off x="4140200" y="2349500"/>
            <a:ext cx="1800225" cy="431800"/>
          </a:xfrm>
          <a:prstGeom prst="wedgeRoundRectCallout">
            <a:avLst>
              <a:gd name="adj1" fmla="val -50972"/>
              <a:gd name="adj2" fmla="val -98528"/>
              <a:gd name="adj3" fmla="val 16667"/>
            </a:avLst>
          </a:prstGeom>
          <a:solidFill>
            <a:srgbClr val="FFFF99"/>
          </a:solidFill>
          <a:ln w="28575" cap="flat" cmpd="sng">
            <a:solidFill>
              <a:srgbClr val="0099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自由电子</a:t>
            </a:r>
            <a:endParaRPr lang="zh-CN" altLang="en-US" b="0" dirty="0">
              <a:latin typeface="Verdana" panose="020B0604030504040204" pitchFamily="34" charset="0"/>
              <a:ea typeface="隶书" panose="02010509060101010101" pitchFamily="49" charset="-122"/>
            </a:endParaRPr>
          </a:p>
        </p:txBody>
      </p:sp>
      <p:sp>
        <p:nvSpPr>
          <p:cNvPr id="33846" name="AutoShape 54"/>
          <p:cNvSpPr/>
          <p:nvPr/>
        </p:nvSpPr>
        <p:spPr>
          <a:xfrm>
            <a:off x="3924300" y="2997200"/>
            <a:ext cx="1008063" cy="431800"/>
          </a:xfrm>
          <a:prstGeom prst="wedgeRoundRectCallout">
            <a:avLst>
              <a:gd name="adj1" fmla="val -75356"/>
              <a:gd name="adj2" fmla="val -155884"/>
              <a:gd name="adj3" fmla="val 16667"/>
            </a:avLst>
          </a:prstGeom>
          <a:solidFill>
            <a:srgbClr val="FFFF99"/>
          </a:solidFill>
          <a:ln w="28575" cap="flat" cmpd="sng">
            <a:solidFill>
              <a:srgbClr val="0099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空穴</a:t>
            </a:r>
            <a:endParaRPr lang="zh-CN" altLang="en-US" b="0" dirty="0">
              <a:latin typeface="Verdana" panose="020B0604030504040204" pitchFamily="34" charset="0"/>
              <a:ea typeface="隶书" panose="02010509060101010101" pitchFamily="49" charset="-122"/>
            </a:endParaRPr>
          </a:p>
        </p:txBody>
      </p:sp>
      <p:sp>
        <p:nvSpPr>
          <p:cNvPr id="33847" name="Oval 55"/>
          <p:cNvSpPr>
            <a:spLocks noChangeAspect="1"/>
          </p:cNvSpPr>
          <p:nvPr/>
        </p:nvSpPr>
        <p:spPr>
          <a:xfrm>
            <a:off x="3108325" y="3319463"/>
            <a:ext cx="144463" cy="149225"/>
          </a:xfrm>
          <a:prstGeom prst="ellipse">
            <a:avLst/>
          </a:prstGeom>
          <a:solidFill>
            <a:schemeClr val="accent1"/>
          </a:solid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3848" name="Oval 56"/>
          <p:cNvSpPr>
            <a:spLocks noChangeAspect="1"/>
          </p:cNvSpPr>
          <p:nvPr/>
        </p:nvSpPr>
        <p:spPr>
          <a:xfrm>
            <a:off x="3600450" y="2435225"/>
            <a:ext cx="139700" cy="146050"/>
          </a:xfrm>
          <a:prstGeom prst="ellipse">
            <a:avLst/>
          </a:prstGeom>
          <a:solidFill>
            <a:srgbClr val="FF6600"/>
          </a:solidFill>
          <a:ln w="28575">
            <a:noFill/>
          </a:ln>
        </p:spPr>
        <p:txBody>
          <a:bodyPr wrap="none" anchor="ctr"/>
          <a:p>
            <a:endParaRPr lang="zh-CN" altLang="en-US" dirty="0">
              <a:latin typeface="Arial" panose="020B0604020202020204" pitchFamily="34" charset="0"/>
            </a:endParaRPr>
          </a:p>
        </p:txBody>
      </p:sp>
      <p:sp>
        <p:nvSpPr>
          <p:cNvPr id="33849" name="Arc 57"/>
          <p:cNvSpPr/>
          <p:nvPr/>
        </p:nvSpPr>
        <p:spPr>
          <a:xfrm rot="4800000">
            <a:off x="3128963" y="2560638"/>
            <a:ext cx="865187" cy="890587"/>
          </a:xfrm>
          <a:custGeom>
            <a:avLst/>
            <a:gdLst>
              <a:gd name="txL" fmla="*/ 0 w 20432"/>
              <a:gd name="txT" fmla="*/ 0 h 21045"/>
              <a:gd name="txR" fmla="*/ 20432 w 20432"/>
              <a:gd name="txB" fmla="*/ 21045 h 21045"/>
            </a:gdLst>
            <a:ahLst/>
            <a:cxnLst>
              <a:cxn ang="0">
                <a:pos x="2147483647" y="2147483647"/>
              </a:cxn>
              <a:cxn ang="0">
                <a:pos x="0" y="2147483647"/>
              </a:cxn>
              <a:cxn ang="0">
                <a:pos x="2147483647" y="0"/>
              </a:cxn>
            </a:cxnLst>
            <a:rect l="txL" t="txT" r="txR" b="txB"/>
            <a:pathLst>
              <a:path w="20432" h="21045" fill="none">
                <a:moveTo>
                  <a:pt x="15567" y="21045"/>
                </a:moveTo>
                <a:cubicBezTo>
                  <a:pt x="8303" y="19366"/>
                  <a:pt x="2418" y="14059"/>
                  <a:pt x="-1" y="7006"/>
                </a:cubicBezTo>
              </a:path>
              <a:path w="20432" h="21045" stroke="0">
                <a:moveTo>
                  <a:pt x="15567" y="21045"/>
                </a:moveTo>
                <a:cubicBezTo>
                  <a:pt x="8303" y="19366"/>
                  <a:pt x="2418" y="14059"/>
                  <a:pt x="-1" y="7006"/>
                </a:cubicBezTo>
                <a:lnTo>
                  <a:pt x="20432" y="0"/>
                </a:lnTo>
                <a:close/>
              </a:path>
            </a:pathLst>
          </a:custGeom>
          <a:noFill/>
          <a:ln w="28575" cap="flat" cmpd="sng">
            <a:solidFill>
              <a:srgbClr val="FF0066">
                <a:alpha val="100000"/>
              </a:srgbClr>
            </a:solidFill>
            <a:prstDash val="solid"/>
            <a:miter lim="800000"/>
            <a:headEnd type="none" w="med" len="med"/>
            <a:tailEnd type="stealth" w="med" len="med"/>
          </a:ln>
        </p:spPr>
        <p:txBody>
          <a:bodyPr/>
          <a:p>
            <a:endParaRPr lang="zh-CN" altLang="en-US"/>
          </a:p>
        </p:txBody>
      </p:sp>
      <p:sp>
        <p:nvSpPr>
          <p:cNvPr id="33850" name="Oval 58"/>
          <p:cNvSpPr>
            <a:spLocks noChangeAspect="1"/>
          </p:cNvSpPr>
          <p:nvPr/>
        </p:nvSpPr>
        <p:spPr>
          <a:xfrm>
            <a:off x="3111500" y="3317875"/>
            <a:ext cx="139700" cy="146050"/>
          </a:xfrm>
          <a:prstGeom prst="ellipse">
            <a:avLst/>
          </a:prstGeom>
          <a:solidFill>
            <a:srgbClr val="FF6600"/>
          </a:solidFill>
          <a:ln w="28575">
            <a:noFill/>
          </a:ln>
        </p:spPr>
        <p:txBody>
          <a:bodyPr wrap="none" anchor="ctr"/>
          <a:p>
            <a:endParaRPr lang="zh-CN" altLang="en-US" dirty="0">
              <a:latin typeface="Arial" panose="020B0604020202020204" pitchFamily="34" charset="0"/>
            </a:endParaRPr>
          </a:p>
        </p:txBody>
      </p:sp>
      <p:sp>
        <p:nvSpPr>
          <p:cNvPr id="33851" name="Oval 59"/>
          <p:cNvSpPr>
            <a:spLocks noChangeAspect="1"/>
          </p:cNvSpPr>
          <p:nvPr/>
        </p:nvSpPr>
        <p:spPr>
          <a:xfrm>
            <a:off x="2219325" y="3851275"/>
            <a:ext cx="144463" cy="149225"/>
          </a:xfrm>
          <a:prstGeom prst="ellipse">
            <a:avLst/>
          </a:prstGeom>
          <a:solidFill>
            <a:schemeClr val="accent1"/>
          </a:solid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3852" name="Arc 60"/>
          <p:cNvSpPr/>
          <p:nvPr/>
        </p:nvSpPr>
        <p:spPr>
          <a:xfrm rot="4800000">
            <a:off x="2322513" y="3525838"/>
            <a:ext cx="936625" cy="849312"/>
          </a:xfrm>
          <a:custGeom>
            <a:avLst/>
            <a:gdLst>
              <a:gd name="txL" fmla="*/ 0 w 21600"/>
              <a:gd name="txT" fmla="*/ 0 h 20049"/>
              <a:gd name="txR" fmla="*/ 21600 w 21600"/>
              <a:gd name="txB" fmla="*/ 20049 h 20049"/>
            </a:gdLst>
            <a:ahLst/>
            <a:cxnLst>
              <a:cxn ang="0">
                <a:pos x="2147483647" y="2147483647"/>
              </a:cxn>
              <a:cxn ang="0">
                <a:pos x="2147483647" y="0"/>
              </a:cxn>
              <a:cxn ang="0">
                <a:pos x="2147483647" y="2147483647"/>
              </a:cxn>
            </a:cxnLst>
            <a:rect l="txL" t="txT" r="txR" b="txB"/>
            <a:pathLst>
              <a:path w="21600" h="20049" fill="none">
                <a:moveTo>
                  <a:pt x="7435" y="20048"/>
                </a:moveTo>
                <a:cubicBezTo>
                  <a:pt x="2712" y="15946"/>
                  <a:pt x="0" y="9997"/>
                  <a:pt x="0" y="3742"/>
                </a:cubicBezTo>
                <a:cubicBezTo>
                  <a:pt x="-1" y="2487"/>
                  <a:pt x="109" y="1235"/>
                  <a:pt x="326" y="-1"/>
                </a:cubicBezTo>
              </a:path>
              <a:path w="21600" h="20049" stroke="0">
                <a:moveTo>
                  <a:pt x="7435" y="20048"/>
                </a:moveTo>
                <a:cubicBezTo>
                  <a:pt x="2712" y="15946"/>
                  <a:pt x="0" y="9997"/>
                  <a:pt x="0" y="3742"/>
                </a:cubicBezTo>
                <a:cubicBezTo>
                  <a:pt x="-1" y="2487"/>
                  <a:pt x="109" y="1235"/>
                  <a:pt x="326" y="-1"/>
                </a:cubicBezTo>
                <a:lnTo>
                  <a:pt x="21600" y="3742"/>
                </a:lnTo>
                <a:close/>
              </a:path>
            </a:pathLst>
          </a:custGeom>
          <a:noFill/>
          <a:ln w="28575" cap="flat" cmpd="sng">
            <a:solidFill>
              <a:srgbClr val="FF0066">
                <a:alpha val="100000"/>
              </a:srgbClr>
            </a:solidFill>
            <a:prstDash val="solid"/>
            <a:miter lim="800000"/>
            <a:headEnd type="none" w="med" len="med"/>
            <a:tailEnd type="stealth" w="med" len="med"/>
          </a:ln>
        </p:spPr>
        <p:txBody>
          <a:bodyPr/>
          <a:p>
            <a:endParaRPr lang="zh-CN" altLang="en-US"/>
          </a:p>
        </p:txBody>
      </p:sp>
      <p:sp>
        <p:nvSpPr>
          <p:cNvPr id="48186" name="Line 61"/>
          <p:cNvSpPr/>
          <p:nvPr/>
        </p:nvSpPr>
        <p:spPr>
          <a:xfrm flipV="1">
            <a:off x="1239838" y="4845050"/>
            <a:ext cx="144462" cy="503238"/>
          </a:xfrm>
          <a:prstGeom prst="line">
            <a:avLst/>
          </a:prstGeom>
          <a:ln w="28575" cap="flat" cmpd="sng">
            <a:solidFill>
              <a:srgbClr val="FF0066"/>
            </a:solidFill>
            <a:prstDash val="solid"/>
            <a:miter/>
            <a:headEnd type="none" w="med" len="med"/>
            <a:tailEnd type="stealth" w="med" len="med"/>
          </a:ln>
        </p:spPr>
      </p:sp>
      <p:grpSp>
        <p:nvGrpSpPr>
          <p:cNvPr id="3" name="Group 62"/>
          <p:cNvGrpSpPr/>
          <p:nvPr/>
        </p:nvGrpSpPr>
        <p:grpSpPr>
          <a:xfrm>
            <a:off x="1716088" y="1963738"/>
            <a:ext cx="2087562" cy="1800225"/>
            <a:chOff x="1429" y="1207"/>
            <a:chExt cx="1315" cy="1134"/>
          </a:xfrm>
        </p:grpSpPr>
        <p:sp>
          <p:nvSpPr>
            <p:cNvPr id="48197" name="Line 63"/>
            <p:cNvSpPr/>
            <p:nvPr/>
          </p:nvSpPr>
          <p:spPr>
            <a:xfrm flipV="1">
              <a:off x="1610" y="1207"/>
              <a:ext cx="1134" cy="1134"/>
            </a:xfrm>
            <a:prstGeom prst="line">
              <a:avLst/>
            </a:prstGeom>
            <a:ln w="57150" cap="flat" cmpd="sng">
              <a:solidFill>
                <a:srgbClr val="009900"/>
              </a:solidFill>
              <a:prstDash val="solid"/>
              <a:miter/>
              <a:headEnd type="none" w="med" len="med"/>
              <a:tailEnd type="triangle" w="med" len="med"/>
            </a:ln>
          </p:spPr>
        </p:sp>
        <p:sp>
          <p:nvSpPr>
            <p:cNvPr id="48198" name="Rectangle 64"/>
            <p:cNvSpPr/>
            <p:nvPr/>
          </p:nvSpPr>
          <p:spPr>
            <a:xfrm rot="-2700000">
              <a:off x="1429" y="1480"/>
              <a:ext cx="1134" cy="318"/>
            </a:xfrm>
            <a:prstGeom prst="rect">
              <a:avLst/>
            </a:prstGeom>
            <a:solidFill>
              <a:schemeClr val="accent1"/>
            </a:solidFill>
            <a:ln w="9525" cap="flat" cmpd="sng">
              <a:solidFill>
                <a:srgbClr val="009900"/>
              </a:solidFill>
              <a:prstDash val="solid"/>
              <a:miter/>
              <a:headEnd type="none" w="med" len="med"/>
              <a:tailEnd type="none" w="med" len="med"/>
            </a:ln>
          </p:spPr>
          <p:txBody>
            <a:bodyPr wrap="none" anchor="ctr"/>
            <a:p>
              <a:pPr algn="ctr"/>
              <a:r>
                <a:rPr lang="zh-CN" altLang="en-US" b="0" dirty="0">
                  <a:solidFill>
                    <a:srgbClr val="0000FF"/>
                  </a:solidFill>
                  <a:latin typeface="Verdana" panose="020B0604030504040204" pitchFamily="34" charset="0"/>
                  <a:ea typeface="隶书" panose="02010509060101010101" pitchFamily="49" charset="-122"/>
                </a:rPr>
                <a:t>电  子  流</a:t>
              </a:r>
              <a:endParaRPr lang="zh-CN" altLang="en-US" b="0" dirty="0">
                <a:solidFill>
                  <a:srgbClr val="0000FF"/>
                </a:solidFill>
                <a:latin typeface="Verdana" panose="020B0604030504040204" pitchFamily="34" charset="0"/>
                <a:ea typeface="隶书" panose="02010509060101010101" pitchFamily="49" charset="-122"/>
              </a:endParaRPr>
            </a:p>
          </p:txBody>
        </p:sp>
      </p:grpSp>
      <p:grpSp>
        <p:nvGrpSpPr>
          <p:cNvPr id="4" name="Group 65"/>
          <p:cNvGrpSpPr/>
          <p:nvPr/>
        </p:nvGrpSpPr>
        <p:grpSpPr>
          <a:xfrm>
            <a:off x="2100263" y="2801938"/>
            <a:ext cx="2087562" cy="1800225"/>
            <a:chOff x="1973" y="1525"/>
            <a:chExt cx="1315" cy="1134"/>
          </a:xfrm>
        </p:grpSpPr>
        <p:sp>
          <p:nvSpPr>
            <p:cNvPr id="48195" name="Line 66"/>
            <p:cNvSpPr/>
            <p:nvPr/>
          </p:nvSpPr>
          <p:spPr>
            <a:xfrm flipV="1">
              <a:off x="1973" y="1525"/>
              <a:ext cx="1134" cy="1134"/>
            </a:xfrm>
            <a:prstGeom prst="line">
              <a:avLst/>
            </a:prstGeom>
            <a:ln w="57150" cap="flat" cmpd="sng">
              <a:solidFill>
                <a:srgbClr val="009900"/>
              </a:solidFill>
              <a:prstDash val="solid"/>
              <a:miter/>
              <a:headEnd type="stealth" w="med" len="med"/>
              <a:tailEnd type="none" w="med" len="med"/>
            </a:ln>
          </p:spPr>
        </p:sp>
        <p:sp>
          <p:nvSpPr>
            <p:cNvPr id="48196" name="Rectangle 67"/>
            <p:cNvSpPr/>
            <p:nvPr/>
          </p:nvSpPr>
          <p:spPr>
            <a:xfrm rot="-2700000">
              <a:off x="2154" y="2115"/>
              <a:ext cx="1134" cy="318"/>
            </a:xfrm>
            <a:prstGeom prst="rect">
              <a:avLst/>
            </a:prstGeom>
            <a:solidFill>
              <a:schemeClr val="accent1"/>
            </a:solidFill>
            <a:ln w="9525" cap="flat" cmpd="sng">
              <a:solidFill>
                <a:srgbClr val="009900"/>
              </a:solidFill>
              <a:prstDash val="solid"/>
              <a:miter/>
              <a:headEnd type="none" w="med" len="med"/>
              <a:tailEnd type="none" w="med" len="med"/>
            </a:ln>
          </p:spPr>
          <p:txBody>
            <a:bodyPr wrap="none" anchor="ctr"/>
            <a:p>
              <a:pPr algn="ctr"/>
              <a:r>
                <a:rPr lang="zh-CN" altLang="en-US" b="0" dirty="0">
                  <a:solidFill>
                    <a:srgbClr val="0000FF"/>
                  </a:solidFill>
                  <a:latin typeface="Verdana" panose="020B0604030504040204" pitchFamily="34" charset="0"/>
                  <a:ea typeface="隶书" panose="02010509060101010101" pitchFamily="49" charset="-122"/>
                </a:rPr>
                <a:t>空  穴  流</a:t>
              </a:r>
              <a:endParaRPr lang="zh-CN" altLang="en-US" b="0" dirty="0">
                <a:solidFill>
                  <a:srgbClr val="0000FF"/>
                </a:solidFill>
                <a:latin typeface="Verdana" panose="020B0604030504040204" pitchFamily="34" charset="0"/>
                <a:ea typeface="隶书" panose="02010509060101010101" pitchFamily="49" charset="-122"/>
              </a:endParaRPr>
            </a:p>
          </p:txBody>
        </p:sp>
      </p:grpSp>
      <p:grpSp>
        <p:nvGrpSpPr>
          <p:cNvPr id="48189" name="Group 69"/>
          <p:cNvGrpSpPr/>
          <p:nvPr/>
        </p:nvGrpSpPr>
        <p:grpSpPr>
          <a:xfrm>
            <a:off x="250825" y="765175"/>
            <a:ext cx="3657600" cy="762000"/>
            <a:chOff x="864" y="0"/>
            <a:chExt cx="2304" cy="480"/>
          </a:xfrm>
        </p:grpSpPr>
        <p:sp>
          <p:nvSpPr>
            <p:cNvPr id="48191" name="Line 70"/>
            <p:cNvSpPr/>
            <p:nvPr/>
          </p:nvSpPr>
          <p:spPr>
            <a:xfrm flipH="1">
              <a:off x="1200" y="336"/>
              <a:ext cx="1584" cy="0"/>
            </a:xfrm>
            <a:prstGeom prst="line">
              <a:avLst/>
            </a:prstGeom>
            <a:ln w="38100" cap="flat" cmpd="sng">
              <a:solidFill>
                <a:schemeClr val="tx1"/>
              </a:solidFill>
              <a:prstDash val="solid"/>
              <a:headEnd type="none" w="med" len="med"/>
              <a:tailEnd type="triangle" w="med" len="med"/>
            </a:ln>
          </p:spPr>
        </p:sp>
        <p:sp>
          <p:nvSpPr>
            <p:cNvPr id="48192" name="Text Box 71"/>
            <p:cNvSpPr txBox="1"/>
            <p:nvPr/>
          </p:nvSpPr>
          <p:spPr>
            <a:xfrm>
              <a:off x="1824" y="0"/>
              <a:ext cx="432" cy="327"/>
            </a:xfrm>
            <a:prstGeom prst="rect">
              <a:avLst/>
            </a:prstGeom>
            <a:noFill/>
            <a:ln w="9525">
              <a:noFill/>
            </a:ln>
          </p:spPr>
          <p:txBody>
            <a:bodyPr>
              <a:spAutoFit/>
            </a:bodyPr>
            <a:p>
              <a:pPr algn="ctr" eaLnBrk="0" hangingPunct="0">
                <a:spcBef>
                  <a:spcPct val="50000"/>
                </a:spcBef>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48193" name="Text Box 72"/>
            <p:cNvSpPr txBox="1"/>
            <p:nvPr/>
          </p:nvSpPr>
          <p:spPr>
            <a:xfrm>
              <a:off x="2880" y="192"/>
              <a:ext cx="288" cy="288"/>
            </a:xfrm>
            <a:prstGeom prst="rect">
              <a:avLst/>
            </a:prstGeom>
            <a:noFill/>
            <a:ln w="9525">
              <a:noFill/>
            </a:ln>
          </p:spPr>
          <p:txBody>
            <a:bodyPr>
              <a:spAutoFit/>
            </a:bodyPr>
            <a:p>
              <a:pPr algn="ctr" eaLnBrk="0" hangingPunct="0">
                <a:spcBef>
                  <a:spcPct val="50000"/>
                </a:spcBef>
              </a:pP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48194" name="Text Box 73"/>
            <p:cNvSpPr txBox="1"/>
            <p:nvPr/>
          </p:nvSpPr>
          <p:spPr>
            <a:xfrm>
              <a:off x="864" y="192"/>
              <a:ext cx="384" cy="288"/>
            </a:xfrm>
            <a:prstGeom prst="rect">
              <a:avLst/>
            </a:prstGeom>
            <a:noFill/>
            <a:ln w="9525">
              <a:noFill/>
            </a:ln>
          </p:spPr>
          <p:txBody>
            <a:bodyPr>
              <a:spAutoFit/>
            </a:bodyPr>
            <a:p>
              <a:pPr algn="ctr" eaLnBrk="0" hangingPunct="0">
                <a:spcBef>
                  <a:spcPct val="50000"/>
                </a:spcBef>
              </a:pP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grpSp>
      <p:sp>
        <p:nvSpPr>
          <p:cNvPr id="33867" name="Text Box 75"/>
          <p:cNvSpPr txBox="1"/>
          <p:nvPr/>
        </p:nvSpPr>
        <p:spPr>
          <a:xfrm>
            <a:off x="6084888" y="1125538"/>
            <a:ext cx="2447925" cy="4019550"/>
          </a:xfrm>
          <a:prstGeom prst="rect">
            <a:avLst/>
          </a:prstGeom>
          <a:solidFill>
            <a:schemeClr val="accent1"/>
          </a:solidFill>
          <a:ln w="28575" cap="flat" cmpd="sng">
            <a:solidFill>
              <a:srgbClr val="0000FF"/>
            </a:solidFill>
            <a:prstDash val="solid"/>
            <a:miter/>
            <a:headEnd type="none" w="med" len="med"/>
            <a:tailEnd type="none" w="med" len="med"/>
          </a:ln>
        </p:spPr>
        <p:txBody>
          <a:bodyPr>
            <a:spAutoFit/>
          </a:bodyPr>
          <a:p>
            <a:r>
              <a:rPr lang="zh-CN" altLang="en-US" b="0" dirty="0">
                <a:latin typeface="Verdana" panose="020B0604030504040204" pitchFamily="34" charset="0"/>
                <a:ea typeface="隶书" panose="02010509060101010101" pitchFamily="49" charset="-122"/>
              </a:rPr>
              <a:t>本征半导体的导电性取决于外加能量：温度变化，导电性变化；光照变化，导电性变化。</a:t>
            </a:r>
            <a:endParaRPr lang="zh-CN" altLang="en-US" b="0" dirty="0">
              <a:latin typeface="Verdan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3845"/>
                                        </p:tgtEl>
                                        <p:attrNameLst>
                                          <p:attrName>style.visibility</p:attrName>
                                        </p:attrNameLst>
                                      </p:cBhvr>
                                      <p:to>
                                        <p:strVal val="visible"/>
                                      </p:to>
                                    </p:set>
                                    <p:animEffect transition="in" filter="wipe(right)">
                                      <p:cBhvr>
                                        <p:cTn id="7" dur="1000"/>
                                        <p:tgtEl>
                                          <p:spTgt spid="33845"/>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33846"/>
                                        </p:tgtEl>
                                        <p:attrNameLst>
                                          <p:attrName>style.visibility</p:attrName>
                                        </p:attrNameLst>
                                      </p:cBhvr>
                                      <p:to>
                                        <p:strVal val="visible"/>
                                      </p:to>
                                    </p:set>
                                    <p:animEffect transition="in" filter="wipe(down)">
                                      <p:cBhvr>
                                        <p:cTn id="11" dur="1000"/>
                                        <p:tgtEl>
                                          <p:spTgt spid="338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3847"/>
                                        </p:tgtEl>
                                        <p:attrNameLst>
                                          <p:attrName>style.visibility</p:attrName>
                                        </p:attrNameLst>
                                      </p:cBhvr>
                                      <p:to>
                                        <p:strVal val="visible"/>
                                      </p:to>
                                    </p:set>
                                  </p:childTnLst>
                                </p:cTn>
                              </p:par>
                            </p:childTnLst>
                          </p:cTn>
                        </p:par>
                        <p:par>
                          <p:cTn id="16" fill="hold">
                            <p:stCondLst>
                              <p:cond delay="0"/>
                            </p:stCondLst>
                            <p:childTnLst>
                              <p:par>
                                <p:cTn id="17" presetID="22" presetClass="entr" presetSubtype="4" fill="hold" nodeType="afterEffect">
                                  <p:stCondLst>
                                    <p:cond delay="0"/>
                                  </p:stCondLst>
                                  <p:childTnLst>
                                    <p:set>
                                      <p:cBhvr>
                                        <p:cTn id="18" dur="1" fill="hold">
                                          <p:stCondLst>
                                            <p:cond delay="0"/>
                                          </p:stCondLst>
                                        </p:cTn>
                                        <p:tgtEl>
                                          <p:spTgt spid="33849"/>
                                        </p:tgtEl>
                                        <p:attrNameLst>
                                          <p:attrName>style.visibility</p:attrName>
                                        </p:attrNameLst>
                                      </p:cBhvr>
                                      <p:to>
                                        <p:strVal val="visible"/>
                                      </p:to>
                                    </p:set>
                                    <p:animEffect transition="in" filter="wipe(down)">
                                      <p:cBhvr>
                                        <p:cTn id="19" dur="1000"/>
                                        <p:tgtEl>
                                          <p:spTgt spid="3384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33848"/>
                                        </p:tgtEl>
                                        <p:attrNameLst>
                                          <p:attrName>style.visibility</p:attrName>
                                        </p:attrNameLst>
                                      </p:cBhvr>
                                      <p:to>
                                        <p:strVal val="visible"/>
                                      </p:to>
                                    </p:set>
                                  </p:childTnLst>
                                </p:cTn>
                              </p:par>
                            </p:childTnLst>
                          </p:cTn>
                        </p:par>
                        <p:par>
                          <p:cTn id="23" fill="hold">
                            <p:stCondLst>
                              <p:cond delay="1000"/>
                            </p:stCondLst>
                            <p:childTnLst>
                              <p:par>
                                <p:cTn id="24" presetID="33" presetClass="emph" presetSubtype="0" fill="remove" grpId="1" nodeType="afterEffect">
                                  <p:stCondLst>
                                    <p:cond delay="0"/>
                                  </p:stCondLst>
                                  <p:childTnLst>
                                    <p:animClr clrSpc="rgb" dir="cw">
                                      <p:cBhvr override="childStyle">
                                        <p:cTn id="25" dur="1500" accel="50000" autoRev="1" tmFilter="0, 0; .33333, 1; 1, 1" fill="hold">
                                          <p:stCondLst>
                                            <p:cond delay="0"/>
                                          </p:stCondLst>
                                        </p:cTn>
                                        <p:tgtEl>
                                          <p:spTgt spid="33848"/>
                                        </p:tgtEl>
                                        <p:attrNameLst>
                                          <p:attrName>style.color</p:attrName>
                                        </p:attrNameLst>
                                      </p:cBhvr>
                                      <p:to>
                                        <a:schemeClr val="accent2"/>
                                      </p:to>
                                    </p:animClr>
                                    <p:animClr clrSpc="rgb" dir="cw">
                                      <p:cBhvr>
                                        <p:cTn id="26" dur="1500" accel="50000" autoRev="1" tmFilter="0, 0; .33333, 1; 1, 1" fill="hold">
                                          <p:stCondLst>
                                            <p:cond delay="0"/>
                                          </p:stCondLst>
                                        </p:cTn>
                                        <p:tgtEl>
                                          <p:spTgt spid="33848"/>
                                        </p:tgtEl>
                                        <p:attrNameLst>
                                          <p:attrName>fillcolor</p:attrName>
                                        </p:attrNameLst>
                                      </p:cBhvr>
                                      <p:to>
                                        <a:schemeClr val="accent2"/>
                                      </p:to>
                                    </p:animClr>
                                    <p:set>
                                      <p:cBhvr>
                                        <p:cTn id="27" dur="3000" fill="hold"/>
                                        <p:tgtEl>
                                          <p:spTgt spid="33848"/>
                                        </p:tgtEl>
                                        <p:attrNameLst>
                                          <p:attrName>fill.type</p:attrName>
                                        </p:attrNameLst>
                                      </p:cBhvr>
                                      <p:to>
                                        <p:strVal val="solid"/>
                                      </p:to>
                                    </p:set>
                                    <p:set>
                                      <p:cBhvr>
                                        <p:cTn id="28" dur="3000" fill="hold"/>
                                        <p:tgtEl>
                                          <p:spTgt spid="33848"/>
                                        </p:tgtEl>
                                        <p:attrNameLst>
                                          <p:attrName>fill.on</p:attrName>
                                        </p:attrNameLst>
                                      </p:cBhvr>
                                      <p:to>
                                        <p:strVal val="true"/>
                                      </p:to>
                                    </p:set>
                                    <p:animScale>
                                      <p:cBhvr>
                                        <p:cTn id="29" dur="1500" accel="50000" autoRev="1" tmFilter="0, 0; .33333, 1; 1, 1" fill="hold">
                                          <p:stCondLst>
                                            <p:cond delay="0"/>
                                          </p:stCondLst>
                                        </p:cTn>
                                        <p:tgtEl>
                                          <p:spTgt spid="33848"/>
                                        </p:tgtEl>
                                      </p:cBhvr>
                                      <p:from x="100000" y="100000"/>
                                      <p:to x="100000" y="140000"/>
                                    </p:animScale>
                                  </p:childTnLst>
                                </p:cTn>
                              </p:par>
                            </p:childTnLst>
                          </p:cTn>
                        </p:par>
                        <p:par>
                          <p:cTn id="30" fill="hold">
                            <p:stCondLst>
                              <p:cond delay="4000"/>
                            </p:stCondLst>
                            <p:childTnLst>
                              <p:par>
                                <p:cTn id="31" presetID="1" presetClass="entr" presetSubtype="0" fill="hold" grpId="0" nodeType="afterEffect">
                                  <p:stCondLst>
                                    <p:cond delay="0"/>
                                  </p:stCondLst>
                                  <p:childTnLst>
                                    <p:set>
                                      <p:cBhvr>
                                        <p:cTn id="32" dur="1" fill="hold">
                                          <p:stCondLst>
                                            <p:cond delay="0"/>
                                          </p:stCondLst>
                                        </p:cTn>
                                        <p:tgtEl>
                                          <p:spTgt spid="33851"/>
                                        </p:tgtEl>
                                        <p:attrNameLst>
                                          <p:attrName>style.visibility</p:attrName>
                                        </p:attrNameLst>
                                      </p:cBhvr>
                                      <p:to>
                                        <p:strVal val="visible"/>
                                      </p:to>
                                    </p:set>
                                  </p:childTnLst>
                                </p:cTn>
                              </p:par>
                            </p:childTnLst>
                          </p:cTn>
                        </p:par>
                        <p:par>
                          <p:cTn id="33" fill="hold">
                            <p:stCondLst>
                              <p:cond delay="4000"/>
                            </p:stCondLst>
                            <p:childTnLst>
                              <p:par>
                                <p:cTn id="34" presetID="22" presetClass="entr" presetSubtype="4" fill="hold" nodeType="afterEffect">
                                  <p:stCondLst>
                                    <p:cond delay="0"/>
                                  </p:stCondLst>
                                  <p:childTnLst>
                                    <p:set>
                                      <p:cBhvr>
                                        <p:cTn id="35" dur="1" fill="hold">
                                          <p:stCondLst>
                                            <p:cond delay="0"/>
                                          </p:stCondLst>
                                        </p:cTn>
                                        <p:tgtEl>
                                          <p:spTgt spid="33852"/>
                                        </p:tgtEl>
                                        <p:attrNameLst>
                                          <p:attrName>style.visibility</p:attrName>
                                        </p:attrNameLst>
                                      </p:cBhvr>
                                      <p:to>
                                        <p:strVal val="visible"/>
                                      </p:to>
                                    </p:set>
                                    <p:animEffect transition="in" filter="wipe(down)">
                                      <p:cBhvr>
                                        <p:cTn id="36" dur="1000"/>
                                        <p:tgtEl>
                                          <p:spTgt spid="33852"/>
                                        </p:tgtEl>
                                      </p:cBhvr>
                                    </p:animEffect>
                                  </p:childTnLst>
                                </p:cTn>
                              </p:par>
                            </p:childTnLst>
                          </p:cTn>
                        </p:par>
                        <p:par>
                          <p:cTn id="37" fill="hold">
                            <p:stCondLst>
                              <p:cond delay="5000"/>
                            </p:stCondLst>
                            <p:childTnLst>
                              <p:par>
                                <p:cTn id="38" presetID="1" presetClass="entr" presetSubtype="0" fill="hold" grpId="0" nodeType="afterEffect">
                                  <p:stCondLst>
                                    <p:cond delay="0"/>
                                  </p:stCondLst>
                                  <p:childTnLst>
                                    <p:set>
                                      <p:cBhvr>
                                        <p:cTn id="39" dur="1" fill="hold">
                                          <p:stCondLst>
                                            <p:cond delay="0"/>
                                          </p:stCondLst>
                                        </p:cTn>
                                        <p:tgtEl>
                                          <p:spTgt spid="33850"/>
                                        </p:tgtEl>
                                        <p:attrNameLst>
                                          <p:attrName>style.visibility</p:attrName>
                                        </p:attrNameLst>
                                      </p:cBhvr>
                                      <p:to>
                                        <p:strVal val="visible"/>
                                      </p:to>
                                    </p:set>
                                  </p:childTnLst>
                                </p:cTn>
                              </p:par>
                            </p:childTnLst>
                          </p:cTn>
                        </p:par>
                        <p:par>
                          <p:cTn id="40" fill="hold">
                            <p:stCondLst>
                              <p:cond delay="5000"/>
                            </p:stCondLst>
                            <p:childTnLst>
                              <p:par>
                                <p:cTn id="41" presetID="33" presetClass="emph" presetSubtype="0" fill="remove" grpId="1" nodeType="afterEffect">
                                  <p:stCondLst>
                                    <p:cond delay="0"/>
                                  </p:stCondLst>
                                  <p:childTnLst>
                                    <p:animClr clrSpc="rgb" dir="cw">
                                      <p:cBhvr override="childStyle">
                                        <p:cTn id="42" dur="1500" accel="50000" autoRev="1" tmFilter="0, 0; .33333, 1; 1, 1" fill="hold">
                                          <p:stCondLst>
                                            <p:cond delay="0"/>
                                          </p:stCondLst>
                                        </p:cTn>
                                        <p:tgtEl>
                                          <p:spTgt spid="33850"/>
                                        </p:tgtEl>
                                        <p:attrNameLst>
                                          <p:attrName>style.color</p:attrName>
                                        </p:attrNameLst>
                                      </p:cBhvr>
                                      <p:to>
                                        <a:schemeClr val="accent2"/>
                                      </p:to>
                                    </p:animClr>
                                    <p:animClr clrSpc="rgb" dir="cw">
                                      <p:cBhvr>
                                        <p:cTn id="43" dur="1500" accel="50000" autoRev="1" tmFilter="0, 0; .33333, 1; 1, 1" fill="hold">
                                          <p:stCondLst>
                                            <p:cond delay="0"/>
                                          </p:stCondLst>
                                        </p:cTn>
                                        <p:tgtEl>
                                          <p:spTgt spid="33850"/>
                                        </p:tgtEl>
                                        <p:attrNameLst>
                                          <p:attrName>fillcolor</p:attrName>
                                        </p:attrNameLst>
                                      </p:cBhvr>
                                      <p:to>
                                        <a:schemeClr val="accent2"/>
                                      </p:to>
                                    </p:animClr>
                                    <p:set>
                                      <p:cBhvr>
                                        <p:cTn id="44" dur="3000" fill="hold"/>
                                        <p:tgtEl>
                                          <p:spTgt spid="33850"/>
                                        </p:tgtEl>
                                        <p:attrNameLst>
                                          <p:attrName>fill.type</p:attrName>
                                        </p:attrNameLst>
                                      </p:cBhvr>
                                      <p:to>
                                        <p:strVal val="solid"/>
                                      </p:to>
                                    </p:set>
                                    <p:set>
                                      <p:cBhvr>
                                        <p:cTn id="45" dur="3000" fill="hold"/>
                                        <p:tgtEl>
                                          <p:spTgt spid="33850"/>
                                        </p:tgtEl>
                                        <p:attrNameLst>
                                          <p:attrName>fill.on</p:attrName>
                                        </p:attrNameLst>
                                      </p:cBhvr>
                                      <p:to>
                                        <p:strVal val="true"/>
                                      </p:to>
                                    </p:set>
                                    <p:animScale>
                                      <p:cBhvr>
                                        <p:cTn id="46" dur="1500" accel="50000" autoRev="1" tmFilter="0, 0; .33333, 1; 1, 1" fill="hold">
                                          <p:stCondLst>
                                            <p:cond delay="0"/>
                                          </p:stCondLst>
                                        </p:cTn>
                                        <p:tgtEl>
                                          <p:spTgt spid="33850"/>
                                        </p:tgtEl>
                                      </p:cBhvr>
                                      <p:from x="100000" y="100000"/>
                                      <p:to x="100000" y="140000"/>
                                    </p:animScale>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1000"/>
                                        <p:tgtEl>
                                          <p:spTgt spid="3"/>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up)">
                                      <p:cBhvr>
                                        <p:cTn id="55" dur="10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4"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heel(4)">
                                      <p:cBhvr>
                                        <p:cTn id="60" dur="1000"/>
                                        <p:tgtEl>
                                          <p:spTgt spid="2"/>
                                        </p:tgtEl>
                                      </p:cBhvr>
                                    </p:animEffect>
                                  </p:childTnLst>
                                </p:cTn>
                              </p:par>
                            </p:childTnLst>
                          </p:cTn>
                        </p:par>
                        <p:par>
                          <p:cTn id="61" fill="hold">
                            <p:stCondLst>
                              <p:cond delay="1000"/>
                            </p:stCondLst>
                            <p:childTnLst>
                              <p:par>
                                <p:cTn id="62" presetID="8" presetClass="entr" presetSubtype="16" fill="hold" grpId="0" nodeType="afterEffect">
                                  <p:stCondLst>
                                    <p:cond delay="0"/>
                                  </p:stCondLst>
                                  <p:childTnLst>
                                    <p:set>
                                      <p:cBhvr>
                                        <p:cTn id="63" dur="1" fill="hold">
                                          <p:stCondLst>
                                            <p:cond delay="0"/>
                                          </p:stCondLst>
                                        </p:cTn>
                                        <p:tgtEl>
                                          <p:spTgt spid="33867"/>
                                        </p:tgtEl>
                                        <p:attrNameLst>
                                          <p:attrName>style.visibility</p:attrName>
                                        </p:attrNameLst>
                                      </p:cBhvr>
                                      <p:to>
                                        <p:strVal val="visible"/>
                                      </p:to>
                                    </p:set>
                                    <p:animEffect transition="in" filter="diamond(in)">
                                      <p:cBhvr>
                                        <p:cTn id="64" dur="1000"/>
                                        <p:tgtEl>
                                          <p:spTgt spid="33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45" grpId="0" animBg="1"/>
      <p:bldP spid="33846" grpId="0" animBg="1"/>
      <p:bldP spid="33847" grpId="0" animBg="1"/>
      <p:bldP spid="33848" grpId="0" animBg="1"/>
      <p:bldP spid="33848" grpId="1" animBg="1"/>
      <p:bldP spid="33850" grpId="0" animBg="1"/>
      <p:bldP spid="33850" grpId="1" animBg="1"/>
      <p:bldP spid="33851" grpId="0" animBg="1"/>
      <p:bldP spid="3386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5715" name="Text Box 9"/>
          <p:cNvSpPr txBox="1"/>
          <p:nvPr/>
        </p:nvSpPr>
        <p:spPr>
          <a:xfrm>
            <a:off x="468313" y="476250"/>
            <a:ext cx="1447800" cy="523875"/>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例</a:t>
            </a:r>
            <a:r>
              <a:rPr lang="en-US" altLang="zh-CN" dirty="0">
                <a:solidFill>
                  <a:srgbClr val="FF0000"/>
                </a:solidFill>
                <a:latin typeface="Times New Roman" panose="02020603050405020304" pitchFamily="18" charset="0"/>
              </a:rPr>
              <a:t>1</a:t>
            </a:r>
            <a:endParaRPr lang="en-US" altLang="zh-CN" dirty="0">
              <a:solidFill>
                <a:srgbClr val="FF0000"/>
              </a:solidFill>
              <a:latin typeface="Times New Roman" panose="02020603050405020304" pitchFamily="18" charset="0"/>
            </a:endParaRPr>
          </a:p>
        </p:txBody>
      </p:sp>
      <p:sp>
        <p:nvSpPr>
          <p:cNvPr id="115716" name="Text Box 10"/>
          <p:cNvSpPr txBox="1"/>
          <p:nvPr/>
        </p:nvSpPr>
        <p:spPr>
          <a:xfrm>
            <a:off x="611188" y="1052513"/>
            <a:ext cx="7618412" cy="1373187"/>
          </a:xfrm>
          <a:prstGeom prst="rect">
            <a:avLst/>
          </a:prstGeom>
          <a:noFill/>
          <a:ln w="9525">
            <a:noFill/>
          </a:ln>
        </p:spPr>
        <p:txBody>
          <a:bodyPr>
            <a:spAutoFit/>
          </a:bodyPr>
          <a:p>
            <a:pPr>
              <a:spcBef>
                <a:spcPct val="50000"/>
              </a:spcBef>
            </a:pPr>
            <a:r>
              <a:rPr lang="zh-CN" altLang="en-US" dirty="0">
                <a:solidFill>
                  <a:srgbClr val="666699"/>
                </a:solidFill>
                <a:latin typeface="Times New Roman" panose="02020603050405020304" pitchFamily="18" charset="0"/>
              </a:rPr>
              <a:t>电路如图</a:t>
            </a:r>
            <a:r>
              <a:rPr lang="en-US" altLang="zh-CN" dirty="0">
                <a:solidFill>
                  <a:srgbClr val="666699"/>
                </a:solidFill>
                <a:latin typeface="Times New Roman" panose="02020603050405020304" pitchFamily="18" charset="0"/>
              </a:rPr>
              <a:t>1</a:t>
            </a:r>
            <a:r>
              <a:rPr lang="zh-CN" altLang="en-US" dirty="0">
                <a:solidFill>
                  <a:srgbClr val="666699"/>
                </a:solidFill>
                <a:latin typeface="Times New Roman" panose="02020603050405020304" pitchFamily="18" charset="0"/>
              </a:rPr>
              <a:t>所示，其中管子</a:t>
            </a:r>
            <a:r>
              <a:rPr lang="en-US" altLang="zh-CN" dirty="0">
                <a:solidFill>
                  <a:srgbClr val="666699"/>
                </a:solidFill>
                <a:latin typeface="Times New Roman" panose="02020603050405020304" pitchFamily="18" charset="0"/>
              </a:rPr>
              <a:t>T</a:t>
            </a:r>
            <a:r>
              <a:rPr lang="zh-CN" altLang="en-US" dirty="0">
                <a:solidFill>
                  <a:srgbClr val="666699"/>
                </a:solidFill>
                <a:latin typeface="Times New Roman" panose="02020603050405020304" pitchFamily="18" charset="0"/>
              </a:rPr>
              <a:t>的输出特性曲线如图</a:t>
            </a:r>
            <a:r>
              <a:rPr lang="en-US" altLang="zh-CN" dirty="0">
                <a:solidFill>
                  <a:srgbClr val="666699"/>
                </a:solidFill>
                <a:latin typeface="Times New Roman" panose="02020603050405020304" pitchFamily="18" charset="0"/>
              </a:rPr>
              <a:t>2</a:t>
            </a:r>
            <a:r>
              <a:rPr lang="zh-CN" altLang="en-US" dirty="0">
                <a:solidFill>
                  <a:srgbClr val="666699"/>
                </a:solidFill>
                <a:latin typeface="Times New Roman" panose="02020603050405020304" pitchFamily="18" charset="0"/>
              </a:rPr>
              <a:t>所示。试分析</a:t>
            </a:r>
            <a:r>
              <a:rPr lang="en-US" altLang="zh-CN" i="1" dirty="0">
                <a:solidFill>
                  <a:srgbClr val="666699"/>
                </a:solidFill>
                <a:latin typeface="Times New Roman" panose="02020603050405020304" pitchFamily="18" charset="0"/>
              </a:rPr>
              <a:t>u</a:t>
            </a:r>
            <a:r>
              <a:rPr lang="en-US" altLang="zh-CN" baseline="-25000" dirty="0">
                <a:solidFill>
                  <a:srgbClr val="666699"/>
                </a:solidFill>
                <a:latin typeface="Times New Roman" panose="02020603050405020304" pitchFamily="18" charset="0"/>
              </a:rPr>
              <a:t>i</a:t>
            </a:r>
            <a:r>
              <a:rPr lang="zh-CN" altLang="en-US" dirty="0">
                <a:solidFill>
                  <a:srgbClr val="666699"/>
                </a:solidFill>
                <a:latin typeface="Times New Roman" panose="02020603050405020304" pitchFamily="18" charset="0"/>
              </a:rPr>
              <a:t>为</a:t>
            </a:r>
            <a:r>
              <a:rPr lang="en-US" altLang="zh-CN" dirty="0">
                <a:solidFill>
                  <a:srgbClr val="666699"/>
                </a:solidFill>
                <a:latin typeface="Times New Roman" panose="02020603050405020304" pitchFamily="18" charset="0"/>
              </a:rPr>
              <a:t>0V</a:t>
            </a:r>
            <a:r>
              <a:rPr lang="zh-CN" altLang="en-US" dirty="0">
                <a:solidFill>
                  <a:srgbClr val="666699"/>
                </a:solidFill>
                <a:latin typeface="Times New Roman" panose="02020603050405020304" pitchFamily="18" charset="0"/>
              </a:rPr>
              <a:t>、</a:t>
            </a:r>
            <a:r>
              <a:rPr lang="en-US" altLang="zh-CN" dirty="0">
                <a:solidFill>
                  <a:srgbClr val="666699"/>
                </a:solidFill>
                <a:latin typeface="Times New Roman" panose="02020603050405020304" pitchFamily="18" charset="0"/>
              </a:rPr>
              <a:t>8V</a:t>
            </a:r>
            <a:r>
              <a:rPr lang="zh-CN" altLang="en-US" dirty="0">
                <a:solidFill>
                  <a:srgbClr val="666699"/>
                </a:solidFill>
                <a:latin typeface="Times New Roman" panose="02020603050405020304" pitchFamily="18" charset="0"/>
              </a:rPr>
              <a:t>和</a:t>
            </a:r>
            <a:r>
              <a:rPr lang="en-US" altLang="zh-CN" dirty="0">
                <a:solidFill>
                  <a:srgbClr val="666699"/>
                </a:solidFill>
                <a:latin typeface="Times New Roman" panose="02020603050405020304" pitchFamily="18" charset="0"/>
              </a:rPr>
              <a:t>10V</a:t>
            </a:r>
            <a:r>
              <a:rPr lang="zh-CN" altLang="en-US" dirty="0">
                <a:solidFill>
                  <a:srgbClr val="666699"/>
                </a:solidFill>
                <a:latin typeface="Times New Roman" panose="02020603050405020304" pitchFamily="18" charset="0"/>
              </a:rPr>
              <a:t>三种情况下</a:t>
            </a:r>
            <a:r>
              <a:rPr lang="en-US" altLang="zh-CN" i="1" dirty="0">
                <a:solidFill>
                  <a:srgbClr val="666699"/>
                </a:solidFill>
                <a:latin typeface="Times New Roman" panose="02020603050405020304" pitchFamily="18" charset="0"/>
              </a:rPr>
              <a:t>u</a:t>
            </a:r>
            <a:r>
              <a:rPr lang="en-US" altLang="zh-CN" baseline="-25000" dirty="0">
                <a:solidFill>
                  <a:srgbClr val="666699"/>
                </a:solidFill>
                <a:latin typeface="Times New Roman" panose="02020603050405020304" pitchFamily="18" charset="0"/>
              </a:rPr>
              <a:t>o</a:t>
            </a:r>
            <a:r>
              <a:rPr lang="zh-CN" altLang="en-US" dirty="0">
                <a:solidFill>
                  <a:srgbClr val="666699"/>
                </a:solidFill>
                <a:latin typeface="Times New Roman" panose="02020603050405020304" pitchFamily="18" charset="0"/>
              </a:rPr>
              <a:t>分别为多少伏？</a:t>
            </a:r>
            <a:endParaRPr lang="zh-CN" altLang="en-US" dirty="0">
              <a:solidFill>
                <a:srgbClr val="666699"/>
              </a:solidFill>
              <a:latin typeface="Times New Roman" panose="02020603050405020304" pitchFamily="18" charset="0"/>
            </a:endParaRPr>
          </a:p>
        </p:txBody>
      </p:sp>
      <p:pic>
        <p:nvPicPr>
          <p:cNvPr id="115717" name="Picture 11"/>
          <p:cNvPicPr>
            <a:picLocks noChangeAspect="1"/>
          </p:cNvPicPr>
          <p:nvPr/>
        </p:nvPicPr>
        <p:blipFill>
          <a:blip r:embed="rId1"/>
          <a:stretch>
            <a:fillRect/>
          </a:stretch>
        </p:blipFill>
        <p:spPr>
          <a:xfrm>
            <a:off x="827088" y="2420938"/>
            <a:ext cx="3581400" cy="3581400"/>
          </a:xfrm>
          <a:prstGeom prst="rect">
            <a:avLst/>
          </a:prstGeom>
          <a:noFill/>
          <a:ln w="9525" cap="flat" cmpd="sng">
            <a:solidFill>
              <a:srgbClr val="A50021"/>
            </a:solidFill>
            <a:prstDash val="solid"/>
            <a:miter/>
            <a:headEnd type="none" w="med" len="med"/>
            <a:tailEnd type="none" w="med" len="med"/>
          </a:ln>
        </p:spPr>
      </p:pic>
      <p:pic>
        <p:nvPicPr>
          <p:cNvPr id="115718" name="Picture 12"/>
          <p:cNvPicPr>
            <a:picLocks noChangeAspect="1"/>
          </p:cNvPicPr>
          <p:nvPr/>
        </p:nvPicPr>
        <p:blipFill>
          <a:blip r:embed="rId2"/>
          <a:stretch>
            <a:fillRect/>
          </a:stretch>
        </p:blipFill>
        <p:spPr>
          <a:xfrm>
            <a:off x="4500563" y="2420938"/>
            <a:ext cx="3733800" cy="3581400"/>
          </a:xfrm>
          <a:prstGeom prst="rect">
            <a:avLst/>
          </a:prstGeom>
          <a:noFill/>
          <a:ln w="9525" cap="flat" cmpd="sng">
            <a:solidFill>
              <a:srgbClr val="A50021"/>
            </a:solidFill>
            <a:prstDash val="solid"/>
            <a:miter/>
            <a:headEnd type="none" w="med" len="med"/>
            <a:tailEnd type="none" w="med" len="med"/>
          </a:ln>
        </p:spPr>
      </p:pic>
      <p:sp>
        <p:nvSpPr>
          <p:cNvPr id="115719" name="Text Box 13"/>
          <p:cNvSpPr txBox="1"/>
          <p:nvPr/>
        </p:nvSpPr>
        <p:spPr>
          <a:xfrm>
            <a:off x="1042988" y="5445125"/>
            <a:ext cx="2819400" cy="457200"/>
          </a:xfrm>
          <a:prstGeom prst="rect">
            <a:avLst/>
          </a:prstGeom>
          <a:solidFill>
            <a:srgbClr val="FFFFFF"/>
          </a:solidFill>
          <a:ln w="9525">
            <a:noFill/>
          </a:ln>
        </p:spPr>
        <p:txBody>
          <a:bodyPr>
            <a:spAutoFit/>
          </a:bodyPr>
          <a:p>
            <a:pPr>
              <a:spcBef>
                <a:spcPct val="50000"/>
              </a:spcBef>
            </a:pPr>
            <a:r>
              <a:rPr lang="en-US" altLang="zh-CN" sz="2400" dirty="0">
                <a:solidFill>
                  <a:srgbClr val="CC00FF"/>
                </a:solidFill>
                <a:latin typeface="Times New Roman" panose="02020603050405020304" pitchFamily="18" charset="0"/>
              </a:rPr>
              <a:t>    </a:t>
            </a:r>
            <a:r>
              <a:rPr lang="zh-CN" altLang="en-US" sz="2400" dirty="0">
                <a:solidFill>
                  <a:srgbClr val="CC00FF"/>
                </a:solidFill>
                <a:latin typeface="Times New Roman" panose="02020603050405020304" pitchFamily="18" charset="0"/>
              </a:rPr>
              <a:t>　 图</a:t>
            </a:r>
            <a:r>
              <a:rPr lang="en-US" altLang="zh-CN" sz="2400" dirty="0">
                <a:solidFill>
                  <a:srgbClr val="CC00FF"/>
                </a:solidFill>
                <a:latin typeface="Times New Roman" panose="02020603050405020304" pitchFamily="18" charset="0"/>
              </a:rPr>
              <a:t>1 </a:t>
            </a:r>
            <a:endParaRPr lang="en-US" altLang="zh-CN" sz="2400" dirty="0">
              <a:solidFill>
                <a:srgbClr val="CC00FF"/>
              </a:solidFill>
              <a:latin typeface="Times New Roman" panose="02020603050405020304" pitchFamily="18" charset="0"/>
            </a:endParaRPr>
          </a:p>
        </p:txBody>
      </p:sp>
      <p:sp>
        <p:nvSpPr>
          <p:cNvPr id="115720" name="Text Box 14"/>
          <p:cNvSpPr txBox="1"/>
          <p:nvPr/>
        </p:nvSpPr>
        <p:spPr>
          <a:xfrm>
            <a:off x="4716463" y="5445125"/>
            <a:ext cx="3352800" cy="457200"/>
          </a:xfrm>
          <a:prstGeom prst="rect">
            <a:avLst/>
          </a:prstGeom>
          <a:solidFill>
            <a:srgbClr val="FFFFFF"/>
          </a:solidFill>
          <a:ln w="9525">
            <a:noFill/>
          </a:ln>
        </p:spPr>
        <p:txBody>
          <a:bodyPr>
            <a:spAutoFit/>
          </a:bodyPr>
          <a:p>
            <a:pPr>
              <a:spcBef>
                <a:spcPct val="50000"/>
              </a:spcBef>
            </a:pPr>
            <a:r>
              <a:rPr lang="zh-CN" altLang="en-US" sz="2400" dirty="0">
                <a:solidFill>
                  <a:srgbClr val="CC00FF"/>
                </a:solidFill>
                <a:latin typeface="Times New Roman" panose="02020603050405020304" pitchFamily="18" charset="0"/>
              </a:rPr>
              <a:t>　　　　图</a:t>
            </a:r>
            <a:r>
              <a:rPr lang="en-US" altLang="zh-CN" sz="2400" dirty="0">
                <a:solidFill>
                  <a:srgbClr val="CC00FF"/>
                </a:solidFill>
                <a:latin typeface="Times New Roman" panose="02020603050405020304" pitchFamily="18" charset="0"/>
              </a:rPr>
              <a:t>2</a:t>
            </a:r>
            <a:endParaRPr lang="en-US" altLang="zh-CN" sz="2400" dirty="0">
              <a:solidFill>
                <a:srgbClr val="CC00FF"/>
              </a:solidFill>
              <a:latin typeface="Times New Roman" panose="02020603050405020304" pitchFamily="18" charset="0"/>
            </a:endParaRPr>
          </a:p>
        </p:txBody>
      </p:sp>
      <p:sp>
        <p:nvSpPr>
          <p:cNvPr id="107535" name="Text Box 15"/>
          <p:cNvSpPr txBox="1"/>
          <p:nvPr/>
        </p:nvSpPr>
        <p:spPr>
          <a:xfrm>
            <a:off x="611188" y="6092825"/>
            <a:ext cx="8208962" cy="519113"/>
          </a:xfrm>
          <a:prstGeom prst="rect">
            <a:avLst/>
          </a:prstGeom>
          <a:noFill/>
          <a:ln w="9525">
            <a:noFill/>
          </a:ln>
        </p:spPr>
        <p:txBody>
          <a:bodyPr>
            <a:spAutoFit/>
          </a:bodyPr>
          <a:p>
            <a:pPr>
              <a:spcBef>
                <a:spcPct val="50000"/>
              </a:spcBef>
            </a:pPr>
            <a:r>
              <a:rPr lang="zh-CN" altLang="en-US" dirty="0">
                <a:solidFill>
                  <a:srgbClr val="000000"/>
                </a:solidFill>
                <a:latin typeface="Times New Roman" panose="02020603050405020304" pitchFamily="18" charset="0"/>
              </a:rPr>
              <a:t>分析：</a:t>
            </a:r>
            <a:r>
              <a:rPr lang="en-US" altLang="zh-CN"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沟道增强型</a:t>
            </a:r>
            <a:r>
              <a:rPr lang="en-US" altLang="zh-CN" dirty="0">
                <a:solidFill>
                  <a:srgbClr val="000000"/>
                </a:solidFill>
                <a:latin typeface="Times New Roman" panose="02020603050405020304" pitchFamily="18" charset="0"/>
              </a:rPr>
              <a:t>MOS</a:t>
            </a:r>
            <a:r>
              <a:rPr lang="zh-CN" altLang="en-US" dirty="0">
                <a:solidFill>
                  <a:srgbClr val="000000"/>
                </a:solidFill>
                <a:latin typeface="Times New Roman" panose="02020603050405020304" pitchFamily="18" charset="0"/>
              </a:rPr>
              <a:t>管，开启电压</a:t>
            </a:r>
            <a:r>
              <a:rPr lang="en-US" altLang="zh-CN" i="1" dirty="0">
                <a:solidFill>
                  <a:srgbClr val="FF0000"/>
                </a:solidFill>
                <a:latin typeface="Times New Roman" panose="02020603050405020304" pitchFamily="18" charset="0"/>
              </a:rPr>
              <a:t>U</a:t>
            </a:r>
            <a:r>
              <a:rPr lang="en-US" altLang="zh-CN" baseline="-25000" dirty="0">
                <a:solidFill>
                  <a:srgbClr val="FF0000"/>
                </a:solidFill>
                <a:latin typeface="Times New Roman" panose="02020603050405020304" pitchFamily="18" charset="0"/>
              </a:rPr>
              <a:t>GS(th)</a:t>
            </a:r>
            <a:r>
              <a:rPr lang="en-US" altLang="zh-CN"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4V</a:t>
            </a:r>
            <a:endParaRPr lang="en-US" altLang="zh-CN"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535">
                                            <p:txEl>
                                              <p:charRg st="0" end="30"/>
                                            </p:txEl>
                                          </p:spTgt>
                                        </p:tgtEl>
                                        <p:attrNameLst>
                                          <p:attrName>style.visibility</p:attrName>
                                        </p:attrNameLst>
                                      </p:cBhvr>
                                      <p:to>
                                        <p:strVal val="visible"/>
                                      </p:to>
                                    </p:set>
                                    <p:animEffect transition="in" filter="box(out)">
                                      <p:cBhvr>
                                        <p:cTn id="7" dur="500"/>
                                        <p:tgtEl>
                                          <p:spTgt spid="107535">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6739" name="Text Box 2"/>
          <p:cNvSpPr txBox="1"/>
          <p:nvPr/>
        </p:nvSpPr>
        <p:spPr>
          <a:xfrm>
            <a:off x="468313" y="620713"/>
            <a:ext cx="914400" cy="519112"/>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解</a:t>
            </a:r>
            <a:endParaRPr lang="zh-CN" altLang="en-US" dirty="0">
              <a:latin typeface="Times New Roman" panose="02020603050405020304" pitchFamily="18" charset="0"/>
            </a:endParaRPr>
          </a:p>
        </p:txBody>
      </p:sp>
      <p:sp>
        <p:nvSpPr>
          <p:cNvPr id="106499" name="Text Box 3"/>
          <p:cNvSpPr txBox="1"/>
          <p:nvPr/>
        </p:nvSpPr>
        <p:spPr>
          <a:xfrm>
            <a:off x="1295400" y="838200"/>
            <a:ext cx="6934200" cy="488950"/>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(1)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i</a:t>
            </a:r>
            <a:r>
              <a:rPr lang="zh-CN" altLang="en-US" sz="2400" dirty="0">
                <a:latin typeface="Times New Roman" panose="02020603050405020304" pitchFamily="18" charset="0"/>
              </a:rPr>
              <a:t>为</a:t>
            </a:r>
            <a:r>
              <a:rPr lang="en-US" altLang="zh-CN" sz="2400" dirty="0">
                <a:latin typeface="Times New Roman" panose="02020603050405020304" pitchFamily="18" charset="0"/>
              </a:rPr>
              <a:t>0V </a:t>
            </a:r>
            <a:r>
              <a:rPr lang="zh-CN" altLang="en-US" sz="2400" dirty="0">
                <a:latin typeface="Times New Roman" panose="02020603050405020304" pitchFamily="18" charset="0"/>
              </a:rPr>
              <a:t>，即</a:t>
            </a:r>
            <a:r>
              <a:rPr lang="en-US" altLang="zh-CN" sz="2600" i="1" dirty="0">
                <a:solidFill>
                  <a:schemeClr val="hlink"/>
                </a:solidFill>
                <a:latin typeface="Times New Roman" panose="02020603050405020304" pitchFamily="18" charset="0"/>
              </a:rPr>
              <a:t>u</a:t>
            </a:r>
            <a:r>
              <a:rPr lang="en-US" altLang="zh-CN" sz="2600" baseline="-25000" dirty="0">
                <a:solidFill>
                  <a:schemeClr val="hlink"/>
                </a:solidFill>
                <a:latin typeface="Times New Roman" panose="02020603050405020304" pitchFamily="18" charset="0"/>
              </a:rPr>
              <a:t>GS</a:t>
            </a:r>
            <a:r>
              <a:rPr lang="zh-CN" altLang="en-US" sz="2400" dirty="0">
                <a:solidFill>
                  <a:schemeClr val="hlink"/>
                </a:solidFill>
                <a:latin typeface="Times New Roman" panose="02020603050405020304" pitchFamily="18" charset="0"/>
              </a:rPr>
              <a:t>＝</a:t>
            </a:r>
            <a:r>
              <a:rPr lang="en-US" altLang="zh-CN" sz="2600" i="1" dirty="0">
                <a:solidFill>
                  <a:schemeClr val="hlink"/>
                </a:solidFill>
                <a:latin typeface="Times New Roman" panose="02020603050405020304" pitchFamily="18" charset="0"/>
              </a:rPr>
              <a:t>u</a:t>
            </a:r>
            <a:r>
              <a:rPr lang="en-US" altLang="zh-CN" sz="2600" baseline="-25000" dirty="0">
                <a:solidFill>
                  <a:schemeClr val="hlink"/>
                </a:solidFill>
                <a:latin typeface="Times New Roman" panose="02020603050405020304" pitchFamily="18" charset="0"/>
              </a:rPr>
              <a:t>i</a:t>
            </a:r>
            <a:r>
              <a:rPr lang="zh-CN" altLang="en-US" sz="2400" dirty="0">
                <a:solidFill>
                  <a:schemeClr val="hlink"/>
                </a:solidFill>
                <a:latin typeface="Times New Roman" panose="02020603050405020304" pitchFamily="18" charset="0"/>
              </a:rPr>
              <a:t>＝</a:t>
            </a:r>
            <a:r>
              <a:rPr lang="en-US" altLang="zh-CN" sz="2400" dirty="0">
                <a:solidFill>
                  <a:schemeClr val="hlink"/>
                </a:solidFill>
                <a:latin typeface="Times New Roman" panose="02020603050405020304" pitchFamily="18" charset="0"/>
              </a:rPr>
              <a:t>0</a:t>
            </a:r>
            <a:r>
              <a:rPr lang="zh-CN" altLang="en-US" sz="2400" dirty="0">
                <a:solidFill>
                  <a:schemeClr val="hlink"/>
                </a:solidFill>
                <a:latin typeface="Times New Roman" panose="02020603050405020304" pitchFamily="18" charset="0"/>
              </a:rPr>
              <a:t>，管子处于夹断状态</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106500" name="Rectangle 4"/>
          <p:cNvSpPr/>
          <p:nvPr/>
        </p:nvSpPr>
        <p:spPr>
          <a:xfrm>
            <a:off x="2819400" y="1447800"/>
            <a:ext cx="2911475" cy="488950"/>
          </a:xfrm>
          <a:prstGeom prst="rect">
            <a:avLst/>
          </a:prstGeom>
          <a:noFill/>
          <a:ln w="9525">
            <a:noFill/>
          </a:ln>
        </p:spPr>
        <p:txBody>
          <a:bodyPr wrap="none">
            <a:spAutoFit/>
          </a:bodyPr>
          <a:p>
            <a:r>
              <a:rPr lang="zh-CN" altLang="en-US" sz="2400" dirty="0">
                <a:solidFill>
                  <a:srgbClr val="FF0000"/>
                </a:solidFill>
                <a:latin typeface="Times New Roman" panose="02020603050405020304" pitchFamily="18" charset="0"/>
              </a:rPr>
              <a:t>所以</a:t>
            </a:r>
            <a:r>
              <a:rPr lang="en-US" altLang="zh-CN" sz="2600" i="1" dirty="0">
                <a:solidFill>
                  <a:srgbClr val="FF0000"/>
                </a:solidFill>
                <a:latin typeface="Times New Roman" panose="02020603050405020304" pitchFamily="18" charset="0"/>
              </a:rPr>
              <a:t>u</a:t>
            </a:r>
            <a:r>
              <a:rPr lang="en-US" altLang="zh-CN" sz="2600" baseline="-25000" dirty="0">
                <a:solidFill>
                  <a:srgbClr val="FF0000"/>
                </a:solidFill>
                <a:latin typeface="Times New Roman" panose="02020603050405020304" pitchFamily="18" charset="0"/>
              </a:rPr>
              <a:t>0</a:t>
            </a:r>
            <a:r>
              <a:rPr lang="zh-CN" altLang="en-US" sz="2400" dirty="0">
                <a:solidFill>
                  <a:srgbClr val="FF0000"/>
                </a:solidFill>
                <a:latin typeface="Times New Roman" panose="02020603050405020304" pitchFamily="18" charset="0"/>
              </a:rPr>
              <a:t>＝ </a:t>
            </a:r>
            <a:r>
              <a:rPr lang="en-US" altLang="zh-CN" sz="2600" i="1" dirty="0">
                <a:solidFill>
                  <a:srgbClr val="FF0000"/>
                </a:solidFill>
                <a:latin typeface="Times New Roman" panose="02020603050405020304" pitchFamily="18" charset="0"/>
              </a:rPr>
              <a:t>V</a:t>
            </a:r>
            <a:r>
              <a:rPr lang="en-US" altLang="zh-CN" sz="2600" baseline="-25000" dirty="0">
                <a:solidFill>
                  <a:srgbClr val="FF0000"/>
                </a:solidFill>
                <a:latin typeface="Times New Roman" panose="02020603050405020304" pitchFamily="18" charset="0"/>
              </a:rPr>
              <a:t>DD</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15V</a:t>
            </a:r>
            <a:endParaRPr lang="en-US" altLang="zh-CN" sz="2400" dirty="0">
              <a:solidFill>
                <a:srgbClr val="FF0000"/>
              </a:solidFill>
              <a:latin typeface="Times New Roman" panose="02020603050405020304" pitchFamily="18" charset="0"/>
            </a:endParaRPr>
          </a:p>
        </p:txBody>
      </p:sp>
      <p:sp>
        <p:nvSpPr>
          <p:cNvPr id="106501" name="Text Box 5"/>
          <p:cNvSpPr txBox="1"/>
          <p:nvPr/>
        </p:nvSpPr>
        <p:spPr>
          <a:xfrm>
            <a:off x="1371600" y="2039938"/>
            <a:ext cx="7772400" cy="1084262"/>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(2)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GS</a:t>
            </a:r>
            <a:r>
              <a:rPr lang="zh-CN" altLang="en-US" sz="2400" dirty="0">
                <a:latin typeface="Times New Roman" panose="02020603050405020304" pitchFamily="18" charset="0"/>
              </a:rPr>
              <a:t>＝</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i</a:t>
            </a:r>
            <a:r>
              <a:rPr lang="zh-CN" altLang="en-US" sz="2400" dirty="0">
                <a:latin typeface="Times New Roman" panose="02020603050405020304" pitchFamily="18" charset="0"/>
              </a:rPr>
              <a:t>＝</a:t>
            </a:r>
            <a:r>
              <a:rPr lang="en-US" altLang="zh-CN" sz="2400" dirty="0">
                <a:latin typeface="Times New Roman" panose="02020603050405020304" pitchFamily="18" charset="0"/>
              </a:rPr>
              <a:t>8V</a:t>
            </a:r>
            <a:r>
              <a:rPr lang="zh-CN" altLang="en-US" sz="2400" dirty="0">
                <a:latin typeface="Times New Roman" panose="02020603050405020304" pitchFamily="18" charset="0"/>
              </a:rPr>
              <a:t>时，</a:t>
            </a:r>
            <a:r>
              <a:rPr lang="zh-CN" altLang="en-US" sz="2400" dirty="0">
                <a:solidFill>
                  <a:schemeClr val="hlink"/>
                </a:solidFill>
                <a:latin typeface="Times New Roman" panose="02020603050405020304" pitchFamily="18" charset="0"/>
              </a:rPr>
              <a:t>从输出特性曲线可知，管子工作 </a:t>
            </a:r>
            <a:endParaRPr lang="zh-CN" altLang="en-US" sz="2400" dirty="0">
              <a:solidFill>
                <a:schemeClr val="hlink"/>
              </a:solidFill>
              <a:latin typeface="Times New Roman" panose="02020603050405020304" pitchFamily="18" charset="0"/>
            </a:endParaRPr>
          </a:p>
          <a:p>
            <a:pPr>
              <a:spcBef>
                <a:spcPct val="50000"/>
              </a:spcBef>
            </a:pPr>
            <a:r>
              <a:rPr lang="zh-CN" altLang="en-US" sz="2400" dirty="0">
                <a:solidFill>
                  <a:schemeClr val="hlink"/>
                </a:solidFill>
                <a:latin typeface="Times New Roman" panose="02020603050405020304" pitchFamily="18" charset="0"/>
              </a:rPr>
              <a:t>    在恒流区， </a:t>
            </a:r>
            <a:r>
              <a:rPr lang="en-US" altLang="zh-CN" sz="2600" i="1" dirty="0">
                <a:solidFill>
                  <a:schemeClr val="hlink"/>
                </a:solidFill>
                <a:latin typeface="Times New Roman" panose="02020603050405020304" pitchFamily="18" charset="0"/>
              </a:rPr>
              <a:t>i</a:t>
            </a:r>
            <a:r>
              <a:rPr lang="en-US" altLang="zh-CN" sz="2600" baseline="-25000" dirty="0">
                <a:solidFill>
                  <a:schemeClr val="hlink"/>
                </a:solidFill>
                <a:latin typeface="Times New Roman" panose="02020603050405020304" pitchFamily="18" charset="0"/>
              </a:rPr>
              <a:t>D</a:t>
            </a:r>
            <a:r>
              <a:rPr lang="zh-CN" altLang="en-US" sz="2400" dirty="0">
                <a:solidFill>
                  <a:schemeClr val="hlink"/>
                </a:solidFill>
                <a:latin typeface="Times New Roman" panose="02020603050405020304" pitchFamily="18" charset="0"/>
              </a:rPr>
              <a:t>＝ </a:t>
            </a:r>
            <a:r>
              <a:rPr lang="en-US" altLang="zh-CN" sz="2400" dirty="0">
                <a:solidFill>
                  <a:schemeClr val="hlink"/>
                </a:solidFill>
                <a:latin typeface="Times New Roman" panose="02020603050405020304" pitchFamily="18" charset="0"/>
              </a:rPr>
              <a:t>1mA</a:t>
            </a:r>
            <a:r>
              <a:rPr lang="zh-CN" altLang="en-US" sz="2400" dirty="0">
                <a:solidFill>
                  <a:schemeClr val="hlink"/>
                </a:solidFill>
                <a:latin typeface="Times New Roman" panose="02020603050405020304" pitchFamily="18" charset="0"/>
              </a:rPr>
              <a:t>， </a:t>
            </a:r>
            <a:r>
              <a:rPr lang="en-US" altLang="zh-CN" sz="2600" i="1" dirty="0">
                <a:solidFill>
                  <a:srgbClr val="FF0000"/>
                </a:solidFill>
                <a:latin typeface="Times New Roman" panose="02020603050405020304" pitchFamily="18" charset="0"/>
              </a:rPr>
              <a:t>u</a:t>
            </a:r>
            <a:r>
              <a:rPr lang="en-US" altLang="zh-CN" sz="2600" baseline="-25000" dirty="0">
                <a:solidFill>
                  <a:srgbClr val="FF0000"/>
                </a:solidFill>
                <a:latin typeface="Times New Roman" panose="02020603050405020304" pitchFamily="18" charset="0"/>
              </a:rPr>
              <a:t>0</a:t>
            </a:r>
            <a:r>
              <a:rPr lang="zh-CN" altLang="en-US" sz="2400" dirty="0">
                <a:solidFill>
                  <a:srgbClr val="FF0000"/>
                </a:solidFill>
                <a:latin typeface="Times New Roman" panose="02020603050405020304" pitchFamily="18" charset="0"/>
              </a:rPr>
              <a:t>＝ </a:t>
            </a:r>
            <a:r>
              <a:rPr lang="en-US" altLang="zh-CN" sz="2600" i="1" dirty="0">
                <a:solidFill>
                  <a:srgbClr val="FF0000"/>
                </a:solidFill>
                <a:latin typeface="Times New Roman" panose="02020603050405020304" pitchFamily="18" charset="0"/>
              </a:rPr>
              <a:t>u</a:t>
            </a:r>
            <a:r>
              <a:rPr lang="en-US" altLang="zh-CN" sz="2600" baseline="-25000" dirty="0">
                <a:solidFill>
                  <a:srgbClr val="FF0000"/>
                </a:solidFill>
                <a:latin typeface="Times New Roman" panose="02020603050405020304" pitchFamily="18" charset="0"/>
              </a:rPr>
              <a:t>DS</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 </a:t>
            </a:r>
            <a:r>
              <a:rPr lang="en-US" altLang="zh-CN" sz="2600" i="1" dirty="0">
                <a:solidFill>
                  <a:srgbClr val="FF0000"/>
                </a:solidFill>
                <a:latin typeface="Times New Roman" panose="02020603050405020304" pitchFamily="18" charset="0"/>
              </a:rPr>
              <a:t>V</a:t>
            </a:r>
            <a:r>
              <a:rPr lang="en-US" altLang="zh-CN" sz="2600" baseline="-25000" dirty="0">
                <a:solidFill>
                  <a:srgbClr val="FF0000"/>
                </a:solidFill>
                <a:latin typeface="Times New Roman" panose="02020603050405020304" pitchFamily="18" charset="0"/>
              </a:rPr>
              <a:t>DD</a:t>
            </a:r>
            <a:r>
              <a:rPr lang="en-US" altLang="zh-CN" sz="2400" dirty="0">
                <a:solidFill>
                  <a:srgbClr val="FF0000"/>
                </a:solidFill>
                <a:latin typeface="Times New Roman" panose="02020603050405020304" pitchFamily="18" charset="0"/>
              </a:rPr>
              <a:t> - </a:t>
            </a:r>
            <a:r>
              <a:rPr lang="en-US" altLang="zh-CN" sz="2600" i="1" dirty="0">
                <a:solidFill>
                  <a:srgbClr val="FF0000"/>
                </a:solidFill>
                <a:latin typeface="Times New Roman" panose="02020603050405020304" pitchFamily="18" charset="0"/>
              </a:rPr>
              <a:t>i</a:t>
            </a:r>
            <a:r>
              <a:rPr lang="en-US" altLang="zh-CN" sz="2600" baseline="-25000" dirty="0">
                <a:solidFill>
                  <a:srgbClr val="FF0000"/>
                </a:solidFill>
                <a:latin typeface="Times New Roman" panose="02020603050405020304" pitchFamily="18" charset="0"/>
              </a:rPr>
              <a:t>D</a:t>
            </a:r>
            <a:r>
              <a:rPr lang="en-US" altLang="zh-CN" sz="2400" dirty="0">
                <a:solidFill>
                  <a:srgbClr val="FF0000"/>
                </a:solidFill>
                <a:latin typeface="Times New Roman" panose="02020603050405020304" pitchFamily="18" charset="0"/>
              </a:rPr>
              <a:t> </a:t>
            </a:r>
            <a:r>
              <a:rPr lang="en-US" altLang="zh-CN" sz="2600" i="1" dirty="0">
                <a:solidFill>
                  <a:srgbClr val="FF0000"/>
                </a:solidFill>
                <a:latin typeface="Times New Roman" panose="02020603050405020304" pitchFamily="18" charset="0"/>
              </a:rPr>
              <a:t>R</a:t>
            </a:r>
            <a:r>
              <a:rPr lang="en-US" altLang="zh-CN" sz="2600" baseline="-25000" dirty="0">
                <a:solidFill>
                  <a:srgbClr val="FF0000"/>
                </a:solidFill>
                <a:latin typeface="Times New Roman" panose="02020603050405020304" pitchFamily="18" charset="0"/>
              </a:rPr>
              <a:t>D</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10V</a:t>
            </a:r>
            <a:endParaRPr lang="en-US" altLang="zh-CN" sz="2400" dirty="0">
              <a:solidFill>
                <a:srgbClr val="FF0000"/>
              </a:solidFill>
              <a:latin typeface="Times New Roman" panose="02020603050405020304" pitchFamily="18" charset="0"/>
            </a:endParaRPr>
          </a:p>
        </p:txBody>
      </p:sp>
      <p:sp>
        <p:nvSpPr>
          <p:cNvPr id="116743" name="Rectangle 6"/>
          <p:cNvSpPr/>
          <p:nvPr/>
        </p:nvSpPr>
        <p:spPr>
          <a:xfrm>
            <a:off x="4648200" y="3581400"/>
            <a:ext cx="184150" cy="457200"/>
          </a:xfrm>
          <a:prstGeom prst="rect">
            <a:avLst/>
          </a:prstGeom>
          <a:noFill/>
          <a:ln w="9525">
            <a:noFill/>
          </a:ln>
        </p:spPr>
        <p:txBody>
          <a:bodyPr wrap="none">
            <a:spAutoFit/>
          </a:bodyPr>
          <a:p>
            <a:endParaRPr lang="zh-CN" altLang="zh-CN" sz="2400" dirty="0">
              <a:solidFill>
                <a:srgbClr val="FF0000"/>
              </a:solidFill>
              <a:latin typeface="Times New Roman" panose="02020603050405020304" pitchFamily="18" charset="0"/>
            </a:endParaRPr>
          </a:p>
        </p:txBody>
      </p:sp>
      <p:sp>
        <p:nvSpPr>
          <p:cNvPr id="106503" name="Rectangle 7"/>
          <p:cNvSpPr/>
          <p:nvPr/>
        </p:nvSpPr>
        <p:spPr>
          <a:xfrm>
            <a:off x="1371600" y="3168650"/>
            <a:ext cx="3084513" cy="488950"/>
          </a:xfrm>
          <a:prstGeom prst="rect">
            <a:avLst/>
          </a:prstGeom>
          <a:noFill/>
          <a:ln w="9525">
            <a:noFill/>
          </a:ln>
        </p:spPr>
        <p:txBody>
          <a:bodyPr wrap="none">
            <a:spAutoFit/>
          </a:bodyPr>
          <a:p>
            <a:r>
              <a:rPr lang="en-US" altLang="zh-CN" sz="2400" dirty="0">
                <a:latin typeface="Times New Roman" panose="02020603050405020304" pitchFamily="18" charset="0"/>
              </a:rPr>
              <a:t>(3)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GS</a:t>
            </a:r>
            <a:r>
              <a:rPr lang="zh-CN" altLang="en-US" sz="2400" dirty="0">
                <a:latin typeface="Times New Roman" panose="02020603050405020304" pitchFamily="18" charset="0"/>
              </a:rPr>
              <a:t>＝</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i</a:t>
            </a:r>
            <a:r>
              <a:rPr lang="zh-CN" altLang="en-US" sz="2400" dirty="0">
                <a:latin typeface="Times New Roman" panose="02020603050405020304" pitchFamily="18" charset="0"/>
              </a:rPr>
              <a:t>＝</a:t>
            </a:r>
            <a:r>
              <a:rPr lang="en-US" altLang="zh-CN" sz="2400" dirty="0">
                <a:latin typeface="Times New Roman" panose="02020603050405020304" pitchFamily="18" charset="0"/>
              </a:rPr>
              <a:t>10V</a:t>
            </a:r>
            <a:r>
              <a:rPr lang="zh-CN" altLang="en-US" sz="2400" dirty="0">
                <a:latin typeface="Times New Roman" panose="02020603050405020304" pitchFamily="18" charset="0"/>
              </a:rPr>
              <a:t>时，</a:t>
            </a:r>
            <a:endParaRPr lang="zh-CN" altLang="en-US" sz="2400" dirty="0">
              <a:latin typeface="Times New Roman" panose="02020603050405020304" pitchFamily="18" charset="0"/>
            </a:endParaRPr>
          </a:p>
        </p:txBody>
      </p:sp>
      <p:sp>
        <p:nvSpPr>
          <p:cNvPr id="106504" name="Text Box 8"/>
          <p:cNvSpPr txBox="1"/>
          <p:nvPr/>
        </p:nvSpPr>
        <p:spPr>
          <a:xfrm>
            <a:off x="990600" y="3778250"/>
            <a:ext cx="7848600" cy="48895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若工作在恒流区， </a:t>
            </a:r>
            <a:r>
              <a:rPr lang="en-US" altLang="zh-CN" sz="2600" i="1" dirty="0">
                <a:solidFill>
                  <a:srgbClr val="FF0000"/>
                </a:solidFill>
                <a:latin typeface="Times New Roman" panose="02020603050405020304" pitchFamily="18" charset="0"/>
              </a:rPr>
              <a:t>i</a:t>
            </a:r>
            <a:r>
              <a:rPr lang="en-US" altLang="zh-CN" sz="2600" baseline="-25000" dirty="0">
                <a:solidFill>
                  <a:srgbClr val="FF0000"/>
                </a:solidFill>
                <a:latin typeface="Times New Roman" panose="02020603050405020304" pitchFamily="18" charset="0"/>
              </a:rPr>
              <a:t>D</a:t>
            </a:r>
            <a:r>
              <a:rPr lang="zh-CN" altLang="en-US" sz="2400" dirty="0">
                <a:solidFill>
                  <a:srgbClr val="FF0000"/>
                </a:solidFill>
                <a:latin typeface="Times New Roman" panose="02020603050405020304" pitchFamily="18" charset="0"/>
              </a:rPr>
              <a:t>＝ </a:t>
            </a:r>
            <a:r>
              <a:rPr lang="en-US" altLang="zh-CN" sz="2400" dirty="0">
                <a:solidFill>
                  <a:srgbClr val="FF0000"/>
                </a:solidFill>
                <a:latin typeface="Times New Roman" panose="02020603050405020304" pitchFamily="18" charset="0"/>
              </a:rPr>
              <a:t>2.2mA</a:t>
            </a:r>
            <a:r>
              <a:rPr lang="zh-CN" altLang="en-US" sz="2400" dirty="0">
                <a:solidFill>
                  <a:srgbClr val="FF0000"/>
                </a:solidFill>
                <a:latin typeface="Times New Roman" panose="02020603050405020304" pitchFamily="18" charset="0"/>
              </a:rPr>
              <a:t>。因而</a:t>
            </a:r>
            <a:r>
              <a:rPr lang="en-US" altLang="zh-CN" sz="2600" i="1" dirty="0">
                <a:solidFill>
                  <a:srgbClr val="FF0000"/>
                </a:solidFill>
                <a:latin typeface="Times New Roman" panose="02020603050405020304" pitchFamily="18" charset="0"/>
              </a:rPr>
              <a:t>u</a:t>
            </a:r>
            <a:r>
              <a:rPr lang="en-US" altLang="zh-CN" sz="2600" baseline="-25000" dirty="0">
                <a:solidFill>
                  <a:srgbClr val="FF0000"/>
                </a:solidFill>
                <a:latin typeface="Times New Roman" panose="02020603050405020304" pitchFamily="18" charset="0"/>
              </a:rPr>
              <a:t>0</a:t>
            </a:r>
            <a:r>
              <a:rPr lang="zh-CN" altLang="en-US" sz="2400" dirty="0">
                <a:solidFill>
                  <a:srgbClr val="FF0000"/>
                </a:solidFill>
                <a:latin typeface="Times New Roman" panose="02020603050405020304" pitchFamily="18" charset="0"/>
              </a:rPr>
              <a:t>＝ </a:t>
            </a:r>
            <a:r>
              <a:rPr lang="en-US" altLang="zh-CN" sz="2600" i="1" dirty="0">
                <a:solidFill>
                  <a:srgbClr val="FF0000"/>
                </a:solidFill>
                <a:latin typeface="Times New Roman" panose="02020603050405020304" pitchFamily="18" charset="0"/>
              </a:rPr>
              <a:t>15</a:t>
            </a:r>
            <a:r>
              <a:rPr lang="en-US" altLang="zh-CN" sz="2400" dirty="0">
                <a:solidFill>
                  <a:srgbClr val="FF0000"/>
                </a:solidFill>
                <a:latin typeface="Times New Roman" panose="02020603050405020304" pitchFamily="18" charset="0"/>
              </a:rPr>
              <a:t>- </a:t>
            </a:r>
            <a:r>
              <a:rPr lang="en-US" altLang="zh-CN" sz="2600" i="1" dirty="0">
                <a:solidFill>
                  <a:srgbClr val="FF0000"/>
                </a:solidFill>
                <a:latin typeface="Times New Roman" panose="02020603050405020304" pitchFamily="18" charset="0"/>
              </a:rPr>
              <a:t>2.2*5</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4V</a:t>
            </a:r>
            <a:endParaRPr lang="en-US" altLang="zh-CN" sz="2400" dirty="0">
              <a:solidFill>
                <a:srgbClr val="FF0000"/>
              </a:solidFill>
              <a:latin typeface="Times New Roman" panose="02020603050405020304" pitchFamily="18" charset="0"/>
            </a:endParaRPr>
          </a:p>
        </p:txBody>
      </p:sp>
      <p:sp>
        <p:nvSpPr>
          <p:cNvPr id="106505" name="Text Box 9"/>
          <p:cNvSpPr txBox="1"/>
          <p:nvPr/>
        </p:nvSpPr>
        <p:spPr>
          <a:xfrm>
            <a:off x="990600" y="4464050"/>
            <a:ext cx="5791200" cy="48895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但是，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GS</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rPr>
              <a:t>10V</a:t>
            </a:r>
            <a:r>
              <a:rPr lang="zh-CN" altLang="en-US" sz="2400" dirty="0">
                <a:latin typeface="Times New Roman" panose="02020603050405020304" pitchFamily="18" charset="0"/>
              </a:rPr>
              <a:t>时的预夹断电压为</a:t>
            </a:r>
            <a:endParaRPr lang="zh-CN" altLang="en-US" sz="2400" dirty="0">
              <a:latin typeface="Times New Roman" panose="02020603050405020304" pitchFamily="18" charset="0"/>
            </a:endParaRPr>
          </a:p>
        </p:txBody>
      </p:sp>
      <p:sp>
        <p:nvSpPr>
          <p:cNvPr id="106506" name="Rectangle 10"/>
          <p:cNvSpPr/>
          <p:nvPr/>
        </p:nvSpPr>
        <p:spPr>
          <a:xfrm>
            <a:off x="3505200" y="4997450"/>
            <a:ext cx="5181600" cy="488950"/>
          </a:xfrm>
          <a:prstGeom prst="rect">
            <a:avLst/>
          </a:prstGeom>
          <a:noFill/>
          <a:ln w="9525">
            <a:noFill/>
          </a:ln>
        </p:spPr>
        <p:txBody>
          <a:bodyPr>
            <a:spAutoFit/>
          </a:bodyPr>
          <a:p>
            <a:r>
              <a:rPr lang="en-US" altLang="zh-CN" sz="2600" i="1" dirty="0">
                <a:solidFill>
                  <a:srgbClr val="FF0000"/>
                </a:solidFill>
                <a:latin typeface="Times New Roman" panose="02020603050405020304" pitchFamily="18" charset="0"/>
              </a:rPr>
              <a:t>u</a:t>
            </a:r>
            <a:r>
              <a:rPr lang="en-US" altLang="zh-CN" sz="2600" baseline="-25000" dirty="0">
                <a:solidFill>
                  <a:srgbClr val="FF0000"/>
                </a:solidFill>
                <a:latin typeface="Times New Roman" panose="02020603050405020304" pitchFamily="18" charset="0"/>
              </a:rPr>
              <a:t>DS</a:t>
            </a:r>
            <a:r>
              <a:rPr lang="en-US" altLang="zh-CN" sz="2600" dirty="0">
                <a:solidFill>
                  <a:srgbClr val="FF0000"/>
                </a:solidFill>
                <a:latin typeface="Times New Roman" panose="02020603050405020304" pitchFamily="18" charset="0"/>
              </a:rPr>
              <a:t>= </a:t>
            </a:r>
            <a:r>
              <a:rPr lang="en-US" altLang="zh-CN" sz="2600" i="1" dirty="0">
                <a:solidFill>
                  <a:srgbClr val="FF0000"/>
                </a:solidFill>
                <a:latin typeface="Times New Roman" panose="02020603050405020304" pitchFamily="18" charset="0"/>
              </a:rPr>
              <a:t>u</a:t>
            </a:r>
            <a:r>
              <a:rPr lang="en-US" altLang="zh-CN" sz="2600" baseline="-25000" dirty="0">
                <a:solidFill>
                  <a:srgbClr val="FF0000"/>
                </a:solidFill>
                <a:latin typeface="Times New Roman" panose="02020603050405020304" pitchFamily="18" charset="0"/>
              </a:rPr>
              <a:t>GS</a:t>
            </a:r>
            <a:r>
              <a:rPr lang="en-US" altLang="zh-CN" sz="2600" dirty="0">
                <a:solidFill>
                  <a:srgbClr val="FF0000"/>
                </a:solidFill>
                <a:latin typeface="Times New Roman" panose="02020603050405020304" pitchFamily="18" charset="0"/>
              </a:rPr>
              <a:t> – </a:t>
            </a:r>
            <a:r>
              <a:rPr lang="en-US" altLang="zh-CN" sz="2600" i="1" dirty="0">
                <a:solidFill>
                  <a:srgbClr val="FF0000"/>
                </a:solidFill>
                <a:latin typeface="Times New Roman" panose="02020603050405020304" pitchFamily="18" charset="0"/>
              </a:rPr>
              <a:t>U</a:t>
            </a:r>
            <a:r>
              <a:rPr lang="en-US" altLang="zh-CN" sz="2600" baseline="-25000" dirty="0">
                <a:solidFill>
                  <a:srgbClr val="FF0000"/>
                </a:solidFill>
                <a:latin typeface="Times New Roman" panose="02020603050405020304" pitchFamily="18" charset="0"/>
              </a:rPr>
              <a:t>T</a:t>
            </a:r>
            <a:r>
              <a:rPr lang="en-US" altLang="zh-CN" sz="2600" dirty="0">
                <a:solidFill>
                  <a:srgbClr val="FF0000"/>
                </a:solidFill>
                <a:latin typeface="Times New Roman" panose="02020603050405020304" pitchFamily="18" charset="0"/>
              </a:rPr>
              <a:t>=(10-4)V=6V</a:t>
            </a:r>
            <a:endParaRPr lang="en-US" altLang="zh-CN" sz="2600" dirty="0">
              <a:solidFill>
                <a:srgbClr val="FF0000"/>
              </a:solidFill>
              <a:latin typeface="Times New Roman" panose="02020603050405020304" pitchFamily="18" charset="0"/>
            </a:endParaRPr>
          </a:p>
        </p:txBody>
      </p:sp>
      <p:sp>
        <p:nvSpPr>
          <p:cNvPr id="106507" name="Text Box 11"/>
          <p:cNvSpPr txBox="1"/>
          <p:nvPr/>
        </p:nvSpPr>
        <p:spPr>
          <a:xfrm>
            <a:off x="1066800" y="5715000"/>
            <a:ext cx="73152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可见，此时管子工作在可变电阻区</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6499">
                                            <p:txEl>
                                              <p:charRg st="0" end="31"/>
                                            </p:txEl>
                                          </p:spTgt>
                                        </p:tgtEl>
                                        <p:attrNameLst>
                                          <p:attrName>style.visibility</p:attrName>
                                        </p:attrNameLst>
                                      </p:cBhvr>
                                      <p:to>
                                        <p:strVal val="visible"/>
                                      </p:to>
                                    </p:set>
                                    <p:animEffect transition="in" filter="box(out)">
                                      <p:cBhvr>
                                        <p:cTn id="7" dur="500"/>
                                        <p:tgtEl>
                                          <p:spTgt spid="106499">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6500">
                                            <p:txEl>
                                              <p:charRg st="0" end="15"/>
                                            </p:txEl>
                                          </p:spTgt>
                                        </p:tgtEl>
                                        <p:attrNameLst>
                                          <p:attrName>style.visibility</p:attrName>
                                        </p:attrNameLst>
                                      </p:cBhvr>
                                      <p:to>
                                        <p:strVal val="visible"/>
                                      </p:to>
                                    </p:set>
                                    <p:animEffect transition="in" filter="box(out)">
                                      <p:cBhvr>
                                        <p:cTn id="12" dur="500"/>
                                        <p:tgtEl>
                                          <p:spTgt spid="106500">
                                            <p:txEl>
                                              <p:charRg st="0"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6501">
                                            <p:txEl>
                                              <p:charRg st="0" end="31"/>
                                            </p:txEl>
                                          </p:spTgt>
                                        </p:tgtEl>
                                        <p:attrNameLst>
                                          <p:attrName>style.visibility</p:attrName>
                                        </p:attrNameLst>
                                      </p:cBhvr>
                                      <p:to>
                                        <p:strVal val="visible"/>
                                      </p:to>
                                    </p:set>
                                    <p:animEffect transition="in" filter="box(out)">
                                      <p:cBhvr>
                                        <p:cTn id="17" dur="500"/>
                                        <p:tgtEl>
                                          <p:spTgt spid="106501">
                                            <p:txEl>
                                              <p:charRg st="0" end="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6501">
                                            <p:txEl>
                                              <p:charRg st="31" end="77"/>
                                            </p:txEl>
                                          </p:spTgt>
                                        </p:tgtEl>
                                        <p:attrNameLst>
                                          <p:attrName>style.visibility</p:attrName>
                                        </p:attrNameLst>
                                      </p:cBhvr>
                                      <p:to>
                                        <p:strVal val="visible"/>
                                      </p:to>
                                    </p:set>
                                    <p:animEffect transition="in" filter="box(out)">
                                      <p:cBhvr>
                                        <p:cTn id="22" dur="500"/>
                                        <p:tgtEl>
                                          <p:spTgt spid="106501">
                                            <p:txEl>
                                              <p:charRg st="31" end="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6503">
                                            <p:txEl>
                                              <p:charRg st="0" end="17"/>
                                            </p:txEl>
                                          </p:spTgt>
                                        </p:tgtEl>
                                        <p:attrNameLst>
                                          <p:attrName>style.visibility</p:attrName>
                                        </p:attrNameLst>
                                      </p:cBhvr>
                                      <p:to>
                                        <p:strVal val="visible"/>
                                      </p:to>
                                    </p:set>
                                    <p:animEffect transition="in" filter="box(out)">
                                      <p:cBhvr>
                                        <p:cTn id="27" dur="500"/>
                                        <p:tgtEl>
                                          <p:spTgt spid="106503">
                                            <p:txEl>
                                              <p:charRg st="0" end="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6504">
                                            <p:txEl>
                                              <p:charRg st="0" end="39"/>
                                            </p:txEl>
                                          </p:spTgt>
                                        </p:tgtEl>
                                        <p:attrNameLst>
                                          <p:attrName>style.visibility</p:attrName>
                                        </p:attrNameLst>
                                      </p:cBhvr>
                                      <p:to>
                                        <p:strVal val="visible"/>
                                      </p:to>
                                    </p:set>
                                    <p:animEffect transition="in" filter="box(out)">
                                      <p:cBhvr>
                                        <p:cTn id="32" dur="500"/>
                                        <p:tgtEl>
                                          <p:spTgt spid="106504">
                                            <p:txEl>
                                              <p:charRg st="0" end="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6505">
                                            <p:txEl>
                                              <p:charRg st="0" end="21"/>
                                            </p:txEl>
                                          </p:spTgt>
                                        </p:tgtEl>
                                        <p:attrNameLst>
                                          <p:attrName>style.visibility</p:attrName>
                                        </p:attrNameLst>
                                      </p:cBhvr>
                                      <p:to>
                                        <p:strVal val="visible"/>
                                      </p:to>
                                    </p:set>
                                    <p:animEffect transition="in" filter="box(out)">
                                      <p:cBhvr>
                                        <p:cTn id="37" dur="500"/>
                                        <p:tgtEl>
                                          <p:spTgt spid="106505">
                                            <p:txEl>
                                              <p:charRg st="0" end="2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6506">
                                            <p:txEl>
                                              <p:charRg st="0" end="25"/>
                                            </p:txEl>
                                          </p:spTgt>
                                        </p:tgtEl>
                                        <p:attrNameLst>
                                          <p:attrName>style.visibility</p:attrName>
                                        </p:attrNameLst>
                                      </p:cBhvr>
                                      <p:to>
                                        <p:strVal val="visible"/>
                                      </p:to>
                                    </p:set>
                                    <p:animEffect transition="in" filter="box(out)">
                                      <p:cBhvr>
                                        <p:cTn id="42" dur="500"/>
                                        <p:tgtEl>
                                          <p:spTgt spid="106506">
                                            <p:txEl>
                                              <p:charRg st="0" end="2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6507">
                                            <p:txEl>
                                              <p:charRg st="0" end="16"/>
                                            </p:txEl>
                                          </p:spTgt>
                                        </p:tgtEl>
                                        <p:attrNameLst>
                                          <p:attrName>style.visibility</p:attrName>
                                        </p:attrNameLst>
                                      </p:cBhvr>
                                      <p:to>
                                        <p:strVal val="visible"/>
                                      </p:to>
                                    </p:set>
                                    <p:animEffect transition="in" filter="box(out)">
                                      <p:cBhvr>
                                        <p:cTn id="47" dur="500"/>
                                        <p:tgtEl>
                                          <p:spTgt spid="106507">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P spid="106500" grpId="0" build="p"/>
      <p:bldP spid="106501" grpId="0" build="p"/>
      <p:bldP spid="106503" grpId="0" build="p"/>
      <p:bldP spid="106504" grpId="0" build="p"/>
      <p:bldP spid="106505" grpId="0" build="p"/>
      <p:bldP spid="106506" grpId="0" build="p"/>
      <p:bldP spid="106507"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05475" name="Text Box 3"/>
          <p:cNvSpPr txBox="1"/>
          <p:nvPr/>
        </p:nvSpPr>
        <p:spPr>
          <a:xfrm>
            <a:off x="361950" y="871538"/>
            <a:ext cx="4972050" cy="1600200"/>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从输出特性曲线可得</a:t>
            </a:r>
            <a:endParaRPr lang="zh-CN" altLang="en-US" sz="2400" dirty="0">
              <a:latin typeface="Times New Roman" panose="02020603050405020304" pitchFamily="18" charset="0"/>
            </a:endParaRPr>
          </a:p>
          <a:p>
            <a:pPr>
              <a:spcBef>
                <a:spcPct val="50000"/>
              </a:spcBef>
            </a:pP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GS</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rPr>
              <a:t>10V</a:t>
            </a:r>
            <a:r>
              <a:rPr lang="zh-CN" altLang="en-US" sz="2400" dirty="0">
                <a:latin typeface="Times New Roman" panose="02020603050405020304" pitchFamily="18" charset="0"/>
              </a:rPr>
              <a:t>时</a:t>
            </a:r>
            <a:r>
              <a:rPr lang="en-US" altLang="zh-CN" sz="2400" dirty="0">
                <a:latin typeface="Times New Roman" panose="02020603050405020304" pitchFamily="18" charset="0"/>
              </a:rPr>
              <a:t>d-s</a:t>
            </a:r>
            <a:r>
              <a:rPr lang="zh-CN" altLang="en-US" sz="2400" dirty="0">
                <a:latin typeface="Times New Roman" panose="02020603050405020304" pitchFamily="18" charset="0"/>
              </a:rPr>
              <a:t>之间的等效电阻</a:t>
            </a:r>
            <a:endParaRPr lang="zh-CN" altLang="en-US" sz="2400" dirty="0">
              <a:latin typeface="Times New Roman" panose="02020603050405020304" pitchFamily="18" charset="0"/>
            </a:endParaRPr>
          </a:p>
          <a:p>
            <a:pPr>
              <a:spcBef>
                <a:spcPct val="50000"/>
              </a:spcBef>
            </a:pPr>
            <a:r>
              <a:rPr lang="en-US" altLang="zh-CN" sz="2400" dirty="0">
                <a:solidFill>
                  <a:schemeClr val="hlink"/>
                </a:solidFill>
                <a:latin typeface="Times New Roman" panose="02020603050405020304" pitchFamily="18" charset="0"/>
              </a:rPr>
              <a:t>(D</a:t>
            </a:r>
            <a:r>
              <a:rPr lang="zh-CN" altLang="en-US" sz="2400" dirty="0">
                <a:solidFill>
                  <a:schemeClr val="hlink"/>
                </a:solidFill>
                <a:latin typeface="Times New Roman" panose="02020603050405020304" pitchFamily="18" charset="0"/>
              </a:rPr>
              <a:t>在可变电阻区，任选一点，如图</a:t>
            </a:r>
            <a:r>
              <a:rPr lang="en-US" altLang="zh-CN" sz="2400" dirty="0">
                <a:solidFill>
                  <a:schemeClr val="hlink"/>
                </a:solidFill>
                <a:latin typeface="Times New Roman" panose="02020603050405020304" pitchFamily="18" charset="0"/>
              </a:rPr>
              <a:t>)</a:t>
            </a:r>
            <a:endParaRPr lang="en-US" altLang="zh-CN" sz="2400" dirty="0">
              <a:solidFill>
                <a:schemeClr val="hlink"/>
              </a:solidFill>
              <a:latin typeface="Times New Roman" panose="02020603050405020304" pitchFamily="18" charset="0"/>
            </a:endParaRPr>
          </a:p>
        </p:txBody>
      </p:sp>
      <p:graphicFrame>
        <p:nvGraphicFramePr>
          <p:cNvPr id="105476" name="Object 4"/>
          <p:cNvGraphicFramePr/>
          <p:nvPr/>
        </p:nvGraphicFramePr>
        <p:xfrm>
          <a:off x="762000" y="2514600"/>
          <a:ext cx="4267200" cy="1066800"/>
        </p:xfrm>
        <a:graphic>
          <a:graphicData uri="http://schemas.openxmlformats.org/presentationml/2006/ole">
            <mc:AlternateContent xmlns:mc="http://schemas.openxmlformats.org/markup-compatibility/2006">
              <mc:Choice xmlns:v="urn:schemas-microsoft-com:vml" Requires="v">
                <p:oleObj spid="_x0000_s3131" name="" r:id="rId1" imgW="2374900" imgH="558800" progId="Equation.3">
                  <p:embed/>
                </p:oleObj>
              </mc:Choice>
              <mc:Fallback>
                <p:oleObj name="" r:id="rId1" imgW="2374900" imgH="558800" progId="Equation.3">
                  <p:embed/>
                  <p:pic>
                    <p:nvPicPr>
                      <p:cNvPr id="0" name="图片 3130"/>
                      <p:cNvPicPr/>
                      <p:nvPr/>
                    </p:nvPicPr>
                    <p:blipFill>
                      <a:blip r:embed="rId2"/>
                      <a:stretch>
                        <a:fillRect/>
                      </a:stretch>
                    </p:blipFill>
                    <p:spPr>
                      <a:xfrm>
                        <a:off x="762000" y="2514600"/>
                        <a:ext cx="4267200" cy="1066800"/>
                      </a:xfrm>
                      <a:prstGeom prst="rect">
                        <a:avLst/>
                      </a:prstGeom>
                      <a:noFill/>
                      <a:ln w="38100">
                        <a:noFill/>
                        <a:miter/>
                      </a:ln>
                    </p:spPr>
                  </p:pic>
                </p:oleObj>
              </mc:Fallback>
            </mc:AlternateContent>
          </a:graphicData>
        </a:graphic>
      </p:graphicFrame>
      <p:sp>
        <p:nvSpPr>
          <p:cNvPr id="105477" name="Text Box 5"/>
          <p:cNvSpPr txBox="1"/>
          <p:nvPr/>
        </p:nvSpPr>
        <p:spPr>
          <a:xfrm>
            <a:off x="838200" y="3886200"/>
            <a:ext cx="32004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所以输出电压为</a:t>
            </a:r>
            <a:endParaRPr lang="zh-CN" altLang="en-US" sz="2400" dirty="0">
              <a:latin typeface="Times New Roman" panose="02020603050405020304" pitchFamily="18" charset="0"/>
            </a:endParaRPr>
          </a:p>
        </p:txBody>
      </p:sp>
      <p:graphicFrame>
        <p:nvGraphicFramePr>
          <p:cNvPr id="105478" name="Object 6"/>
          <p:cNvGraphicFramePr/>
          <p:nvPr/>
        </p:nvGraphicFramePr>
        <p:xfrm>
          <a:off x="1116013" y="4581525"/>
          <a:ext cx="3733800" cy="1095375"/>
        </p:xfrm>
        <a:graphic>
          <a:graphicData uri="http://schemas.openxmlformats.org/presentationml/2006/ole">
            <mc:AlternateContent xmlns:mc="http://schemas.openxmlformats.org/markup-compatibility/2006">
              <mc:Choice xmlns:v="urn:schemas-microsoft-com:vml" Requires="v">
                <p:oleObj spid="_x0000_s3130" name="" r:id="rId3" imgW="2070100" imgH="558800" progId="Equation.3">
                  <p:embed/>
                </p:oleObj>
              </mc:Choice>
              <mc:Fallback>
                <p:oleObj name="" r:id="rId3" imgW="2070100" imgH="558800" progId="Equation.3">
                  <p:embed/>
                  <p:pic>
                    <p:nvPicPr>
                      <p:cNvPr id="0" name="图片 3129"/>
                      <p:cNvPicPr/>
                      <p:nvPr/>
                    </p:nvPicPr>
                    <p:blipFill>
                      <a:blip r:embed="rId4"/>
                      <a:stretch>
                        <a:fillRect/>
                      </a:stretch>
                    </p:blipFill>
                    <p:spPr>
                      <a:xfrm>
                        <a:off x="1116013" y="4581525"/>
                        <a:ext cx="3733800" cy="1095375"/>
                      </a:xfrm>
                      <a:prstGeom prst="rect">
                        <a:avLst/>
                      </a:prstGeom>
                      <a:noFill/>
                      <a:ln w="38100">
                        <a:noFill/>
                        <a:miter/>
                      </a:ln>
                    </p:spPr>
                  </p:pic>
                </p:oleObj>
              </mc:Fallback>
            </mc:AlternateContent>
          </a:graphicData>
        </a:graphic>
      </p:graphicFrame>
      <p:grpSp>
        <p:nvGrpSpPr>
          <p:cNvPr id="34823" name="Group 12"/>
          <p:cNvGrpSpPr/>
          <p:nvPr/>
        </p:nvGrpSpPr>
        <p:grpSpPr>
          <a:xfrm>
            <a:off x="5148263" y="1341438"/>
            <a:ext cx="3752850" cy="3581400"/>
            <a:chOff x="3243" y="845"/>
            <a:chExt cx="2364" cy="2256"/>
          </a:xfrm>
        </p:grpSpPr>
        <p:pic>
          <p:nvPicPr>
            <p:cNvPr id="34824" name="Picture 2"/>
            <p:cNvPicPr>
              <a:picLocks noChangeAspect="1"/>
            </p:cNvPicPr>
            <p:nvPr/>
          </p:nvPicPr>
          <p:blipFill>
            <a:blip r:embed="rId5"/>
            <a:stretch>
              <a:fillRect/>
            </a:stretch>
          </p:blipFill>
          <p:spPr>
            <a:xfrm>
              <a:off x="3243" y="845"/>
              <a:ext cx="2364" cy="2256"/>
            </a:xfrm>
            <a:prstGeom prst="rect">
              <a:avLst/>
            </a:prstGeom>
            <a:noFill/>
            <a:ln w="9525" cap="flat" cmpd="sng">
              <a:solidFill>
                <a:srgbClr val="A50021"/>
              </a:solidFill>
              <a:prstDash val="solid"/>
              <a:miter/>
              <a:headEnd type="none" w="med" len="med"/>
              <a:tailEnd type="none" w="med" len="med"/>
            </a:ln>
          </p:spPr>
        </p:pic>
        <p:grpSp>
          <p:nvGrpSpPr>
            <p:cNvPr id="34825" name="Group 7"/>
            <p:cNvGrpSpPr/>
            <p:nvPr/>
          </p:nvGrpSpPr>
          <p:grpSpPr>
            <a:xfrm>
              <a:off x="3732" y="1452"/>
              <a:ext cx="228" cy="576"/>
              <a:chOff x="3732" y="1452"/>
              <a:chExt cx="228" cy="576"/>
            </a:xfrm>
          </p:grpSpPr>
          <p:sp>
            <p:nvSpPr>
              <p:cNvPr id="34828" name="Line 8"/>
              <p:cNvSpPr/>
              <p:nvPr/>
            </p:nvSpPr>
            <p:spPr>
              <a:xfrm flipV="1">
                <a:off x="3948" y="1464"/>
                <a:ext cx="0" cy="564"/>
              </a:xfrm>
              <a:prstGeom prst="line">
                <a:avLst/>
              </a:prstGeom>
              <a:ln w="38100" cap="flat" cmpd="sng">
                <a:solidFill>
                  <a:srgbClr val="FF3300"/>
                </a:solidFill>
                <a:prstDash val="dash"/>
                <a:headEnd type="none" w="med" len="med"/>
                <a:tailEnd type="none" w="med" len="med"/>
              </a:ln>
            </p:spPr>
          </p:sp>
          <p:sp>
            <p:nvSpPr>
              <p:cNvPr id="34829" name="Line 9"/>
              <p:cNvSpPr/>
              <p:nvPr/>
            </p:nvSpPr>
            <p:spPr>
              <a:xfrm>
                <a:off x="3732" y="1452"/>
                <a:ext cx="228" cy="0"/>
              </a:xfrm>
              <a:prstGeom prst="line">
                <a:avLst/>
              </a:prstGeom>
              <a:ln w="38100" cap="flat" cmpd="sng">
                <a:solidFill>
                  <a:srgbClr val="FF3300"/>
                </a:solidFill>
                <a:prstDash val="dash"/>
                <a:headEnd type="none" w="med" len="med"/>
                <a:tailEnd type="none" w="med" len="med"/>
              </a:ln>
            </p:spPr>
          </p:sp>
        </p:grpSp>
        <p:sp>
          <p:nvSpPr>
            <p:cNvPr id="34826" name="Text Box 10"/>
            <p:cNvSpPr txBox="1"/>
            <p:nvPr/>
          </p:nvSpPr>
          <p:spPr>
            <a:xfrm>
              <a:off x="3969" y="2750"/>
              <a:ext cx="681" cy="231"/>
            </a:xfrm>
            <a:prstGeom prst="rect">
              <a:avLst/>
            </a:prstGeom>
            <a:solidFill>
              <a:schemeClr val="bg1"/>
            </a:solidFill>
            <a:ln w="9525">
              <a:noFill/>
            </a:ln>
          </p:spPr>
          <p:txBody>
            <a:bodyPr>
              <a:spAutoFit/>
            </a:bodyPr>
            <a:p>
              <a:pPr>
                <a:spcBef>
                  <a:spcPct val="50000"/>
                </a:spcBef>
              </a:pPr>
              <a:r>
                <a:rPr lang="zh-CN" altLang="en-US" sz="1800" dirty="0">
                  <a:solidFill>
                    <a:srgbClr val="000000"/>
                  </a:solidFill>
                  <a:latin typeface="宋体" panose="02010600030101010101" pitchFamily="2" charset="-122"/>
                </a:rPr>
                <a:t>例</a:t>
              </a:r>
              <a:r>
                <a:rPr lang="en-US" altLang="zh-CN" sz="1800" dirty="0">
                  <a:solidFill>
                    <a:srgbClr val="000000"/>
                  </a:solidFill>
                  <a:latin typeface="宋体" panose="02010600030101010101" pitchFamily="2" charset="-122"/>
                </a:rPr>
                <a:t>9.5.1</a:t>
              </a:r>
              <a:endParaRPr lang="en-US" altLang="zh-CN" sz="1800" dirty="0">
                <a:solidFill>
                  <a:srgbClr val="000000"/>
                </a:solidFill>
                <a:latin typeface="宋体" panose="02010600030101010101" pitchFamily="2" charset="-122"/>
              </a:endParaRPr>
            </a:p>
          </p:txBody>
        </p:sp>
        <p:sp>
          <p:nvSpPr>
            <p:cNvPr id="34827" name="Text Box 11"/>
            <p:cNvSpPr txBox="1"/>
            <p:nvPr/>
          </p:nvSpPr>
          <p:spPr>
            <a:xfrm>
              <a:off x="3424" y="2750"/>
              <a:ext cx="499" cy="212"/>
            </a:xfrm>
            <a:prstGeom prst="rect">
              <a:avLst/>
            </a:prstGeom>
            <a:solidFill>
              <a:schemeClr val="bg1"/>
            </a:solidFill>
            <a:ln w="9525">
              <a:noFill/>
            </a:ln>
          </p:spPr>
          <p:txBody>
            <a:bodyPr>
              <a:spAutoFit/>
            </a:bodyPr>
            <a:p>
              <a:pPr>
                <a:spcBef>
                  <a:spcPct val="50000"/>
                </a:spcBef>
              </a:pPr>
              <a:endParaRPr lang="zh-CN" altLang="zh-CN" sz="16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475">
                                            <p:txEl>
                                              <p:charRg st="0" end="14"/>
                                            </p:txEl>
                                          </p:spTgt>
                                        </p:tgtEl>
                                        <p:attrNameLst>
                                          <p:attrName>style.visibility</p:attrName>
                                        </p:attrNameLst>
                                      </p:cBhvr>
                                      <p:to>
                                        <p:strVal val="visible"/>
                                      </p:to>
                                    </p:set>
                                    <p:animEffect transition="in" filter="box(out)">
                                      <p:cBhvr>
                                        <p:cTn id="7" dur="500"/>
                                        <p:tgtEl>
                                          <p:spTgt spid="105475">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5475">
                                            <p:txEl>
                                              <p:charRg st="14" end="34"/>
                                            </p:txEl>
                                          </p:spTgt>
                                        </p:tgtEl>
                                        <p:attrNameLst>
                                          <p:attrName>style.visibility</p:attrName>
                                        </p:attrNameLst>
                                      </p:cBhvr>
                                      <p:to>
                                        <p:strVal val="visible"/>
                                      </p:to>
                                    </p:set>
                                    <p:animEffect transition="in" filter="box(out)">
                                      <p:cBhvr>
                                        <p:cTn id="12" dur="500"/>
                                        <p:tgtEl>
                                          <p:spTgt spid="105475">
                                            <p:txEl>
                                              <p:charRg st="14"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5475">
                                            <p:txEl>
                                              <p:charRg st="34" end="52"/>
                                            </p:txEl>
                                          </p:spTgt>
                                        </p:tgtEl>
                                        <p:attrNameLst>
                                          <p:attrName>style.visibility</p:attrName>
                                        </p:attrNameLst>
                                      </p:cBhvr>
                                      <p:to>
                                        <p:strVal val="visible"/>
                                      </p:to>
                                    </p:set>
                                    <p:animEffect transition="in" filter="box(out)">
                                      <p:cBhvr>
                                        <p:cTn id="17" dur="500"/>
                                        <p:tgtEl>
                                          <p:spTgt spid="105475">
                                            <p:txEl>
                                              <p:charRg st="34"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05476"/>
                                        </p:tgtEl>
                                        <p:attrNameLst>
                                          <p:attrName>style.visibility</p:attrName>
                                        </p:attrNameLst>
                                      </p:cBhvr>
                                      <p:to>
                                        <p:strVal val="visible"/>
                                      </p:to>
                                    </p:set>
                                    <p:animEffect transition="in" filter="box(out)">
                                      <p:cBhvr>
                                        <p:cTn id="22" dur="500"/>
                                        <p:tgtEl>
                                          <p:spTgt spid="10547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5477">
                                            <p:txEl>
                                              <p:charRg st="0" end="8"/>
                                            </p:txEl>
                                          </p:spTgt>
                                        </p:tgtEl>
                                        <p:attrNameLst>
                                          <p:attrName>style.visibility</p:attrName>
                                        </p:attrNameLst>
                                      </p:cBhvr>
                                      <p:to>
                                        <p:strVal val="visible"/>
                                      </p:to>
                                    </p:set>
                                    <p:animEffect transition="in" filter="box(out)">
                                      <p:cBhvr>
                                        <p:cTn id="27" dur="500"/>
                                        <p:tgtEl>
                                          <p:spTgt spid="105477">
                                            <p:txEl>
                                              <p:charRg st="0"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05478"/>
                                        </p:tgtEl>
                                        <p:attrNameLst>
                                          <p:attrName>style.visibility</p:attrName>
                                        </p:attrNameLst>
                                      </p:cBhvr>
                                      <p:to>
                                        <p:strVal val="visible"/>
                                      </p:to>
                                    </p:set>
                                    <p:animEffect transition="in" filter="box(out)">
                                      <p:cBhvr>
                                        <p:cTn id="32"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P spid="105477"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7763" name="矩形 2"/>
          <p:cNvSpPr/>
          <p:nvPr/>
        </p:nvSpPr>
        <p:spPr>
          <a:xfrm>
            <a:off x="611188" y="692150"/>
            <a:ext cx="4973637" cy="523875"/>
          </a:xfrm>
          <a:prstGeom prst="rect">
            <a:avLst/>
          </a:prstGeom>
          <a:noFill/>
          <a:ln w="9525">
            <a:noFill/>
          </a:ln>
        </p:spPr>
        <p:txBody>
          <a:bodyPr wrap="none">
            <a:spAutoFit/>
          </a:bodyPr>
          <a:p>
            <a:pPr>
              <a:spcBef>
                <a:spcPct val="20000"/>
              </a:spcBef>
            </a:pPr>
            <a:r>
              <a:rPr lang="zh-CN" altLang="zh-CN" dirty="0">
                <a:latin typeface="Arial" panose="020B0604020202020204" pitchFamily="34" charset="0"/>
              </a:rPr>
              <a:t>四</a:t>
            </a:r>
            <a:r>
              <a:rPr lang="zh-CN" altLang="en-US" dirty="0">
                <a:latin typeface="Times New Roman" panose="02020603050405020304" pitchFamily="18" charset="0"/>
              </a:rPr>
              <a:t>、</a:t>
            </a:r>
            <a:r>
              <a:rPr lang="zh-CN" altLang="zh-CN" dirty="0">
                <a:solidFill>
                  <a:srgbClr val="000099"/>
                </a:solidFill>
                <a:latin typeface="Arial" panose="020B0604020202020204" pitchFamily="34" charset="0"/>
                <a:ea typeface="楷体_GB2312" pitchFamily="49" charset="-122"/>
              </a:rPr>
              <a:t> 场效应管与晶体管的比较</a:t>
            </a:r>
            <a:endParaRPr lang="zh-CN" altLang="zh-CN" dirty="0">
              <a:solidFill>
                <a:srgbClr val="000099"/>
              </a:solidFill>
              <a:latin typeface="Arial" panose="020B0604020202020204" pitchFamily="34" charset="0"/>
              <a:ea typeface="楷体_GB2312" pitchFamily="49" charset="-122"/>
            </a:endParaRPr>
          </a:p>
        </p:txBody>
      </p:sp>
      <p:sp>
        <p:nvSpPr>
          <p:cNvPr id="117764" name="Text Box 12"/>
          <p:cNvSpPr txBox="1"/>
          <p:nvPr/>
        </p:nvSpPr>
        <p:spPr>
          <a:xfrm>
            <a:off x="552450" y="1295400"/>
            <a:ext cx="7905750" cy="1384300"/>
          </a:xfrm>
          <a:prstGeom prst="rect">
            <a:avLst/>
          </a:prstGeom>
          <a:noFill/>
          <a:ln w="9525">
            <a:noFill/>
          </a:ln>
        </p:spPr>
        <p:txBody>
          <a:bodyPr>
            <a:spAutoFit/>
          </a:bodyPr>
          <a:p>
            <a:r>
              <a:rPr lang="zh-CN" altLang="zh-CN" dirty="0">
                <a:latin typeface="Arial" panose="020B0604020202020204" pitchFamily="34" charset="0"/>
              </a:rPr>
              <a:t>        ① </a:t>
            </a:r>
            <a:r>
              <a:rPr lang="zh-CN" altLang="en-US" dirty="0">
                <a:latin typeface="Arial" panose="020B0604020202020204" pitchFamily="34" charset="0"/>
              </a:rPr>
              <a:t>场效应管的漏极</a:t>
            </a:r>
            <a:r>
              <a:rPr lang="zh-CN" altLang="zh-CN" dirty="0">
                <a:latin typeface="Arial" panose="020B0604020202020204" pitchFamily="34" charset="0"/>
              </a:rPr>
              <a:t>d </a:t>
            </a:r>
            <a:r>
              <a:rPr lang="zh-CN" altLang="en-US" dirty="0">
                <a:latin typeface="Arial" panose="020B0604020202020204" pitchFamily="34" charset="0"/>
              </a:rPr>
              <a:t>、栅极</a:t>
            </a:r>
            <a:r>
              <a:rPr lang="zh-CN" altLang="zh-CN" dirty="0">
                <a:latin typeface="Arial" panose="020B0604020202020204" pitchFamily="34" charset="0"/>
              </a:rPr>
              <a:t>g</a:t>
            </a:r>
            <a:r>
              <a:rPr lang="zh-CN" altLang="en-US" dirty="0">
                <a:latin typeface="Arial" panose="020B0604020202020204" pitchFamily="34" charset="0"/>
              </a:rPr>
              <a:t>和源极</a:t>
            </a:r>
            <a:r>
              <a:rPr lang="zh-CN" altLang="zh-CN" dirty="0">
                <a:latin typeface="Arial" panose="020B0604020202020204" pitchFamily="34" charset="0"/>
              </a:rPr>
              <a:t>s</a:t>
            </a:r>
            <a:r>
              <a:rPr lang="zh-CN" altLang="en-US" dirty="0">
                <a:latin typeface="Arial" panose="020B0604020202020204" pitchFamily="34" charset="0"/>
              </a:rPr>
              <a:t>分别对应晶体管的集电极</a:t>
            </a:r>
            <a:r>
              <a:rPr lang="zh-CN" altLang="zh-CN" dirty="0">
                <a:latin typeface="Arial" panose="020B0604020202020204" pitchFamily="34" charset="0"/>
              </a:rPr>
              <a:t>c</a:t>
            </a:r>
            <a:r>
              <a:rPr lang="zh-CN" altLang="en-US" dirty="0">
                <a:latin typeface="Arial" panose="020B0604020202020204" pitchFamily="34" charset="0"/>
              </a:rPr>
              <a:t>、基极</a:t>
            </a:r>
            <a:r>
              <a:rPr lang="zh-CN" altLang="zh-CN" dirty="0">
                <a:latin typeface="Arial" panose="020B0604020202020204" pitchFamily="34" charset="0"/>
              </a:rPr>
              <a:t>b</a:t>
            </a:r>
            <a:r>
              <a:rPr lang="zh-CN" altLang="en-US" dirty="0">
                <a:latin typeface="Arial" panose="020B0604020202020204" pitchFamily="34" charset="0"/>
              </a:rPr>
              <a:t>和发射极</a:t>
            </a:r>
            <a:r>
              <a:rPr lang="zh-CN" altLang="zh-CN" dirty="0">
                <a:latin typeface="Arial" panose="020B0604020202020204" pitchFamily="34" charset="0"/>
              </a:rPr>
              <a:t>e</a:t>
            </a:r>
            <a:r>
              <a:rPr lang="zh-CN" altLang="en-US" dirty="0">
                <a:latin typeface="Arial" panose="020B0604020202020204" pitchFamily="34" charset="0"/>
              </a:rPr>
              <a:t>，其作用类似。</a:t>
            </a:r>
            <a:endParaRPr lang="zh-CN" altLang="en-US" dirty="0">
              <a:latin typeface="Arial" panose="020B0604020202020204" pitchFamily="34" charset="0"/>
            </a:endParaRPr>
          </a:p>
        </p:txBody>
      </p:sp>
      <p:sp>
        <p:nvSpPr>
          <p:cNvPr id="117765" name="Text Box 13"/>
          <p:cNvSpPr txBox="1"/>
          <p:nvPr/>
        </p:nvSpPr>
        <p:spPr>
          <a:xfrm>
            <a:off x="539750" y="2565400"/>
            <a:ext cx="7848600" cy="2246313"/>
          </a:xfrm>
          <a:prstGeom prst="rect">
            <a:avLst/>
          </a:prstGeom>
          <a:noFill/>
          <a:ln w="9525">
            <a:noFill/>
          </a:ln>
        </p:spPr>
        <p:txBody>
          <a:bodyPr>
            <a:spAutoFit/>
          </a:bodyPr>
          <a:p>
            <a:r>
              <a:rPr lang="zh-CN" altLang="zh-CN" dirty="0">
                <a:latin typeface="Arial" panose="020B0604020202020204" pitchFamily="34" charset="0"/>
              </a:rPr>
              <a:t>        ② </a:t>
            </a:r>
            <a:r>
              <a:rPr lang="zh-CN" altLang="en-US" dirty="0">
                <a:latin typeface="Arial" panose="020B0604020202020204" pitchFamily="34" charset="0"/>
              </a:rPr>
              <a:t>场效应管以栅</a:t>
            </a:r>
            <a:r>
              <a:rPr lang="zh-CN" altLang="zh-CN" dirty="0">
                <a:latin typeface="Arial" panose="020B0604020202020204" pitchFamily="34" charset="0"/>
              </a:rPr>
              <a:t>-</a:t>
            </a:r>
            <a:r>
              <a:rPr lang="zh-CN" altLang="en-US" dirty="0">
                <a:latin typeface="Arial" panose="020B0604020202020204" pitchFamily="34" charset="0"/>
              </a:rPr>
              <a:t>源电压控制漏极电流，是电压控制型器件，且只有多子参与导电，是单极性晶体管；三极管以基极电流控制集电极电流，是电流控制型器件，晶体管内既有多子又有少子参与导电，是双极性晶体管。</a:t>
            </a:r>
            <a:r>
              <a:rPr lang="en-US" altLang="zh-CN" dirty="0">
                <a:solidFill>
                  <a:srgbClr val="FF3300"/>
                </a:solidFill>
                <a:latin typeface="Arial" panose="020B0604020202020204" pitchFamily="34" charset="0"/>
              </a:rPr>
              <a:t> </a:t>
            </a:r>
            <a:endParaRPr lang="zh-CN" altLang="zh-CN" baseline="-25000" dirty="0">
              <a:solidFill>
                <a:srgbClr val="FF3300"/>
              </a:solidFill>
              <a:latin typeface="Arial" panose="020B0604020202020204" pitchFamily="34" charset="0"/>
            </a:endParaRPr>
          </a:p>
        </p:txBody>
      </p:sp>
      <p:sp>
        <p:nvSpPr>
          <p:cNvPr id="117766" name="Text Box 14"/>
          <p:cNvSpPr txBox="1"/>
          <p:nvPr/>
        </p:nvSpPr>
        <p:spPr>
          <a:xfrm>
            <a:off x="539750" y="4868863"/>
            <a:ext cx="7848600" cy="1385887"/>
          </a:xfrm>
          <a:prstGeom prst="rect">
            <a:avLst/>
          </a:prstGeom>
          <a:noFill/>
          <a:ln w="9525">
            <a:noFill/>
          </a:ln>
        </p:spPr>
        <p:txBody>
          <a:bodyPr>
            <a:spAutoFit/>
          </a:bodyPr>
          <a:p>
            <a:r>
              <a:rPr lang="zh-CN" altLang="zh-CN" dirty="0">
                <a:latin typeface="Arial" panose="020B0604020202020204" pitchFamily="34" charset="0"/>
              </a:rPr>
              <a:t>        ③  </a:t>
            </a:r>
            <a:r>
              <a:rPr lang="zh-CN" altLang="en-US" dirty="0">
                <a:latin typeface="Arial" panose="020B0604020202020204" pitchFamily="34" charset="0"/>
              </a:rPr>
              <a:t>场效应管的输入电阻远大于晶体管的输入电阻，其温度稳定性好、抗辐射能力强、噪声系数小。</a:t>
            </a:r>
            <a:endParaRPr lang="zh-CN" altLang="en-US" dirty="0">
              <a:latin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8787" name="Text Box 15"/>
          <p:cNvSpPr txBox="1"/>
          <p:nvPr/>
        </p:nvSpPr>
        <p:spPr>
          <a:xfrm>
            <a:off x="684213" y="620713"/>
            <a:ext cx="7886700" cy="3108325"/>
          </a:xfrm>
          <a:prstGeom prst="rect">
            <a:avLst/>
          </a:prstGeom>
          <a:noFill/>
          <a:ln w="9525">
            <a:noFill/>
          </a:ln>
        </p:spPr>
        <p:txBody>
          <a:bodyPr>
            <a:spAutoFit/>
          </a:bodyPr>
          <a:p>
            <a:r>
              <a:rPr lang="zh-CN" altLang="zh-CN" dirty="0">
                <a:latin typeface="Arial" panose="020B0604020202020204" pitchFamily="34" charset="0"/>
              </a:rPr>
              <a:t>       ④ </a:t>
            </a:r>
            <a:r>
              <a:rPr lang="zh-CN" altLang="en-US" dirty="0">
                <a:latin typeface="Arial" panose="020B0604020202020204" pitchFamily="34" charset="0"/>
              </a:rPr>
              <a:t>场效应管的漏极和源极可以互换，而互换后特性变化不大；晶体管的集电极和发射极互换后特性相差很大，只有在特殊情况下才互换使用。但要注意的是，场效应管的某些产品在出厂时，已将衬底和源极连接在一起，此时，漏极和源极不可以互换使用。</a:t>
            </a:r>
            <a:endParaRPr lang="zh-CN" altLang="en-US" dirty="0">
              <a:latin typeface="Arial" panose="020B0604020202020204" pitchFamily="34" charset="0"/>
            </a:endParaRPr>
          </a:p>
          <a:p>
            <a:r>
              <a:rPr lang="en-US" altLang="zh-CN" dirty="0">
                <a:latin typeface="Arial" panose="020B0604020202020204" pitchFamily="34" charset="0"/>
              </a:rPr>
              <a:t>      </a:t>
            </a:r>
            <a:r>
              <a:rPr lang="zh-CN" altLang="zh-CN" dirty="0">
                <a:latin typeface="Arial" panose="020B0604020202020204" pitchFamily="34" charset="0"/>
              </a:rPr>
              <a:t>⑤</a:t>
            </a:r>
            <a:r>
              <a:rPr lang="zh-CN" altLang="en-US" dirty="0">
                <a:latin typeface="Arial" panose="020B0604020202020204" pitchFamily="34" charset="0"/>
              </a:rPr>
              <a:t>场效应管放大作用的表示</a:t>
            </a:r>
            <a:r>
              <a:rPr lang="zh-CN" altLang="zh-CN" dirty="0">
                <a:latin typeface="Arial" panose="020B0604020202020204" pitchFamily="34" charset="0"/>
              </a:rPr>
              <a:t>:</a:t>
            </a:r>
            <a:r>
              <a:rPr lang="en-US" altLang="zh-CN" dirty="0">
                <a:latin typeface="Arial" panose="020B0604020202020204" pitchFamily="34" charset="0"/>
              </a:rPr>
              <a:t> </a:t>
            </a:r>
            <a:r>
              <a:rPr lang="zh-CN" altLang="zh-CN" dirty="0">
                <a:solidFill>
                  <a:srgbClr val="FF3300"/>
                </a:solidFill>
                <a:latin typeface="Arial" panose="020B0604020202020204" pitchFamily="34" charset="0"/>
              </a:rPr>
              <a:t>g</a:t>
            </a:r>
            <a:r>
              <a:rPr lang="zh-CN" altLang="zh-CN" baseline="-25000" dirty="0">
                <a:solidFill>
                  <a:srgbClr val="FF3300"/>
                </a:solidFill>
                <a:latin typeface="Arial" panose="020B0604020202020204" pitchFamily="34" charset="0"/>
              </a:rPr>
              <a:t>m</a:t>
            </a:r>
            <a:endParaRPr lang="zh-CN" altLang="zh-CN" baseline="-25000" dirty="0">
              <a:solidFill>
                <a:srgbClr val="FF3300"/>
              </a:solidFill>
              <a:latin typeface="Arial" panose="020B0604020202020204" pitchFamily="34" charset="0"/>
            </a:endParaRPr>
          </a:p>
        </p:txBody>
      </p:sp>
      <p:sp>
        <p:nvSpPr>
          <p:cNvPr id="118788" name="Text Box 11"/>
          <p:cNvSpPr txBox="1"/>
          <p:nvPr/>
        </p:nvSpPr>
        <p:spPr>
          <a:xfrm>
            <a:off x="539750" y="3789363"/>
            <a:ext cx="7905750" cy="954087"/>
          </a:xfrm>
          <a:prstGeom prst="rect">
            <a:avLst/>
          </a:prstGeom>
          <a:noFill/>
          <a:ln w="9525">
            <a:noFill/>
          </a:ln>
        </p:spPr>
        <p:txBody>
          <a:bodyPr>
            <a:spAutoFit/>
          </a:bodyPr>
          <a:p>
            <a:r>
              <a:rPr lang="zh-CN" altLang="zh-CN" dirty="0">
                <a:latin typeface="Arial" panose="020B0604020202020204" pitchFamily="34" charset="0"/>
              </a:rPr>
              <a:t>       ⑥  </a:t>
            </a:r>
            <a:r>
              <a:rPr lang="zh-CN" altLang="en-US" dirty="0">
                <a:latin typeface="Arial" panose="020B0604020202020204" pitchFamily="34" charset="0"/>
              </a:rPr>
              <a:t>场效应管的种类多，栅</a:t>
            </a:r>
            <a:r>
              <a:rPr lang="zh-CN" altLang="zh-CN" dirty="0">
                <a:latin typeface="Arial" panose="020B0604020202020204" pitchFamily="34" charset="0"/>
              </a:rPr>
              <a:t>-</a:t>
            </a:r>
            <a:r>
              <a:rPr lang="zh-CN" altLang="en-US" dirty="0">
                <a:latin typeface="Arial" panose="020B0604020202020204" pitchFamily="34" charset="0"/>
              </a:rPr>
              <a:t>源电压可正、可负，使用更灵活。</a:t>
            </a:r>
            <a:endParaRPr lang="zh-CN" altLang="en-US" dirty="0">
              <a:latin typeface="Arial" panose="020B0604020202020204" pitchFamily="34" charset="0"/>
            </a:endParaRPr>
          </a:p>
        </p:txBody>
      </p:sp>
      <p:sp>
        <p:nvSpPr>
          <p:cNvPr id="118789" name="Text Box 12"/>
          <p:cNvSpPr txBox="1"/>
          <p:nvPr/>
        </p:nvSpPr>
        <p:spPr>
          <a:xfrm>
            <a:off x="611188" y="4724400"/>
            <a:ext cx="7848600" cy="1385888"/>
          </a:xfrm>
          <a:prstGeom prst="rect">
            <a:avLst/>
          </a:prstGeom>
          <a:noFill/>
          <a:ln w="9525">
            <a:noFill/>
          </a:ln>
        </p:spPr>
        <p:txBody>
          <a:bodyPr>
            <a:spAutoFit/>
          </a:bodyPr>
          <a:p>
            <a:r>
              <a:rPr lang="zh-CN" altLang="zh-CN" dirty="0">
                <a:latin typeface="Arial" panose="020B0604020202020204" pitchFamily="34" charset="0"/>
              </a:rPr>
              <a:t>      ⑦  </a:t>
            </a:r>
            <a:r>
              <a:rPr lang="zh-CN" altLang="en-US" dirty="0">
                <a:latin typeface="Arial" panose="020B0604020202020204" pitchFamily="34" charset="0"/>
              </a:rPr>
              <a:t>场效应管集成工艺更简单、功耗小、工作电源电压范围宽，使之更多地应用于大规模和超大规模集成电路中。</a:t>
            </a:r>
            <a:endParaRPr lang="zh-CN" altLang="en-US" dirty="0">
              <a:latin typeface="Arial" panose="020B0604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9811" name="Text Box 13"/>
          <p:cNvSpPr txBox="1"/>
          <p:nvPr/>
        </p:nvSpPr>
        <p:spPr>
          <a:xfrm>
            <a:off x="611188" y="692150"/>
            <a:ext cx="7848600" cy="954088"/>
          </a:xfrm>
          <a:prstGeom prst="rect">
            <a:avLst/>
          </a:prstGeom>
          <a:noFill/>
          <a:ln w="9525">
            <a:noFill/>
          </a:ln>
        </p:spPr>
        <p:txBody>
          <a:bodyPr>
            <a:spAutoFit/>
          </a:bodyPr>
          <a:p>
            <a:r>
              <a:rPr lang="zh-CN" altLang="zh-CN" dirty="0">
                <a:latin typeface="Arial" panose="020B0604020202020204" pitchFamily="34" charset="0"/>
              </a:rPr>
              <a:t>     ⑧</a:t>
            </a:r>
            <a:r>
              <a:rPr lang="zh-CN" altLang="en-US" dirty="0">
                <a:latin typeface="Arial" panose="020B0604020202020204" pitchFamily="34" charset="0"/>
              </a:rPr>
              <a:t>一般情况下，由晶体管构成的放大电路具有更高的电压放大倍数和输出功率。</a:t>
            </a:r>
            <a:endParaRPr lang="zh-CN" altLang="en-US" dirty="0">
              <a:latin typeface="Arial" panose="020B0604020202020204" pitchFamily="34" charset="0"/>
            </a:endParaRPr>
          </a:p>
        </p:txBody>
      </p:sp>
      <p:sp>
        <p:nvSpPr>
          <p:cNvPr id="4" name="Text Box 14"/>
          <p:cNvSpPr txBox="1"/>
          <p:nvPr/>
        </p:nvSpPr>
        <p:spPr>
          <a:xfrm>
            <a:off x="684213" y="2276475"/>
            <a:ext cx="7658100" cy="4032250"/>
          </a:xfrm>
          <a:prstGeom prst="rect">
            <a:avLst/>
          </a:prstGeom>
          <a:noFill/>
          <a:ln w="9525">
            <a:noFill/>
          </a:ln>
        </p:spPr>
        <p:txBody>
          <a:bodyPr>
            <a:spAutoFit/>
          </a:bodyPr>
          <a:p>
            <a:pPr marL="457200" indent="-457200">
              <a:lnSpc>
                <a:spcPct val="110000"/>
              </a:lnSpc>
            </a:pPr>
            <a:r>
              <a:rPr lang="zh-CN" altLang="en-US" u="sng" dirty="0">
                <a:solidFill>
                  <a:srgbClr val="FF00FF"/>
                </a:solidFill>
                <a:latin typeface="Arial" panose="020B0604020202020204" pitchFamily="34" charset="0"/>
                <a:ea typeface="楷体_GB2312" pitchFamily="49" charset="-122"/>
              </a:rPr>
              <a:t>思考题</a:t>
            </a:r>
            <a:endParaRPr lang="zh-CN" altLang="en-US" dirty="0">
              <a:solidFill>
                <a:schemeClr val="accent2"/>
              </a:solidFill>
              <a:latin typeface="Arial" panose="020B0604020202020204" pitchFamily="34" charset="0"/>
              <a:ea typeface="楷体_GB2312" pitchFamily="49" charset="-122"/>
            </a:endParaRPr>
          </a:p>
          <a:p>
            <a:pPr marL="457200" indent="-457200">
              <a:lnSpc>
                <a:spcPct val="110000"/>
              </a:lnSpc>
              <a:buFont typeface="Arial" panose="020B0604020202020204" pitchFamily="34" charset="0"/>
              <a:buAutoNum type="arabicParenBoth"/>
            </a:pPr>
            <a:r>
              <a:rPr lang="zh-CN" altLang="en-US" dirty="0">
                <a:solidFill>
                  <a:schemeClr val="accent2"/>
                </a:solidFill>
                <a:latin typeface="Arial" panose="020B0604020202020204" pitchFamily="34" charset="0"/>
                <a:ea typeface="楷体_GB2312" pitchFamily="49" charset="-122"/>
              </a:rPr>
              <a:t> 场效应管符号中的箭头方向表示什么？</a:t>
            </a:r>
            <a:endParaRPr lang="zh-CN" altLang="en-US" dirty="0">
              <a:solidFill>
                <a:schemeClr val="accent2"/>
              </a:solidFill>
              <a:latin typeface="Arial" panose="020B0604020202020204" pitchFamily="34" charset="0"/>
              <a:ea typeface="楷体_GB2312" pitchFamily="49" charset="-122"/>
            </a:endParaRPr>
          </a:p>
          <a:p>
            <a:pPr marL="457200" indent="-457200">
              <a:lnSpc>
                <a:spcPct val="110000"/>
              </a:lnSpc>
              <a:buFont typeface="Arial" panose="020B0604020202020204" pitchFamily="34" charset="0"/>
              <a:buAutoNum type="arabicParenBoth"/>
            </a:pPr>
            <a:r>
              <a:rPr lang="zh-CN" altLang="en-US" dirty="0">
                <a:solidFill>
                  <a:schemeClr val="accent2"/>
                </a:solidFill>
                <a:latin typeface="Arial" panose="020B0604020202020204" pitchFamily="34" charset="0"/>
                <a:ea typeface="楷体_GB2312" pitchFamily="49" charset="-122"/>
              </a:rPr>
              <a:t> 为什么</a:t>
            </a:r>
            <a:r>
              <a:rPr lang="zh-CN" altLang="zh-CN" dirty="0">
                <a:solidFill>
                  <a:schemeClr val="accent2"/>
                </a:solidFill>
                <a:latin typeface="Arial" panose="020B0604020202020204" pitchFamily="34" charset="0"/>
                <a:ea typeface="楷体_GB2312" pitchFamily="49" charset="-122"/>
              </a:rPr>
              <a:t>FET</a:t>
            </a:r>
            <a:r>
              <a:rPr lang="zh-CN" altLang="en-US" dirty="0">
                <a:solidFill>
                  <a:schemeClr val="accent2"/>
                </a:solidFill>
                <a:latin typeface="Arial" panose="020B0604020202020204" pitchFamily="34" charset="0"/>
                <a:ea typeface="楷体_GB2312" pitchFamily="49" charset="-122"/>
              </a:rPr>
              <a:t>的输入电阻比</a:t>
            </a:r>
            <a:r>
              <a:rPr lang="zh-CN" altLang="zh-CN" dirty="0">
                <a:solidFill>
                  <a:schemeClr val="accent2"/>
                </a:solidFill>
                <a:latin typeface="Arial" panose="020B0604020202020204" pitchFamily="34" charset="0"/>
                <a:ea typeface="楷体_GB2312" pitchFamily="49" charset="-122"/>
              </a:rPr>
              <a:t>BJT</a:t>
            </a:r>
            <a:r>
              <a:rPr lang="zh-CN" altLang="en-US" dirty="0">
                <a:solidFill>
                  <a:schemeClr val="accent2"/>
                </a:solidFill>
                <a:latin typeface="Arial" panose="020B0604020202020204" pitchFamily="34" charset="0"/>
                <a:ea typeface="楷体_GB2312" pitchFamily="49" charset="-122"/>
              </a:rPr>
              <a:t>的高得多？为什么</a:t>
            </a:r>
            <a:r>
              <a:rPr lang="zh-CN" altLang="zh-CN" dirty="0">
                <a:solidFill>
                  <a:schemeClr val="accent2"/>
                </a:solidFill>
                <a:latin typeface="Arial" panose="020B0604020202020204" pitchFamily="34" charset="0"/>
                <a:ea typeface="楷体_GB2312" pitchFamily="49" charset="-122"/>
              </a:rPr>
              <a:t>MOSFET</a:t>
            </a:r>
            <a:r>
              <a:rPr lang="zh-CN" altLang="en-US" dirty="0">
                <a:solidFill>
                  <a:schemeClr val="accent2"/>
                </a:solidFill>
                <a:latin typeface="Arial" panose="020B0604020202020204" pitchFamily="34" charset="0"/>
                <a:ea typeface="楷体_GB2312" pitchFamily="49" charset="-122"/>
              </a:rPr>
              <a:t>比</a:t>
            </a:r>
            <a:r>
              <a:rPr lang="zh-CN" altLang="zh-CN" dirty="0">
                <a:solidFill>
                  <a:schemeClr val="accent2"/>
                </a:solidFill>
                <a:latin typeface="Arial" panose="020B0604020202020204" pitchFamily="34" charset="0"/>
                <a:ea typeface="楷体_GB2312" pitchFamily="49" charset="-122"/>
              </a:rPr>
              <a:t>JFET</a:t>
            </a:r>
            <a:r>
              <a:rPr lang="zh-CN" altLang="en-US" dirty="0">
                <a:solidFill>
                  <a:schemeClr val="accent2"/>
                </a:solidFill>
                <a:latin typeface="Arial" panose="020B0604020202020204" pitchFamily="34" charset="0"/>
                <a:ea typeface="楷体_GB2312" pitchFamily="49" charset="-122"/>
              </a:rPr>
              <a:t>的输入电阻高？</a:t>
            </a:r>
            <a:endParaRPr lang="zh-CN" altLang="en-US" dirty="0">
              <a:solidFill>
                <a:schemeClr val="accent2"/>
              </a:solidFill>
              <a:latin typeface="Arial" panose="020B0604020202020204" pitchFamily="34" charset="0"/>
              <a:ea typeface="楷体_GB2312" pitchFamily="49" charset="-122"/>
            </a:endParaRPr>
          </a:p>
          <a:p>
            <a:pPr marL="457200" indent="-457200">
              <a:lnSpc>
                <a:spcPct val="110000"/>
              </a:lnSpc>
              <a:buFont typeface="Arial" panose="020B0604020202020204" pitchFamily="34" charset="0"/>
              <a:buAutoNum type="arabicParenBoth"/>
            </a:pPr>
            <a:r>
              <a:rPr lang="zh-CN" altLang="zh-CN" dirty="0">
                <a:solidFill>
                  <a:schemeClr val="accent2"/>
                </a:solidFill>
                <a:latin typeface="Arial" panose="020B0604020202020204" pitchFamily="34" charset="0"/>
                <a:ea typeface="楷体_GB2312" pitchFamily="49" charset="-122"/>
              </a:rPr>
              <a:t> </a:t>
            </a:r>
            <a:r>
              <a:rPr lang="zh-CN" altLang="en-US" dirty="0">
                <a:solidFill>
                  <a:schemeClr val="accent2"/>
                </a:solidFill>
                <a:latin typeface="Arial" panose="020B0604020202020204" pitchFamily="34" charset="0"/>
                <a:ea typeface="楷体_GB2312" pitchFamily="49" charset="-122"/>
              </a:rPr>
              <a:t>场效应管正常放大时，导电沟道处于什么状态？</a:t>
            </a:r>
            <a:endParaRPr lang="zh-CN" altLang="en-US" dirty="0">
              <a:solidFill>
                <a:schemeClr val="accent2"/>
              </a:solidFill>
              <a:latin typeface="Arial" panose="020B0604020202020204" pitchFamily="34" charset="0"/>
              <a:ea typeface="楷体_GB2312" pitchFamily="49" charset="-122"/>
            </a:endParaRPr>
          </a:p>
          <a:p>
            <a:pPr marL="457200" indent="-457200">
              <a:lnSpc>
                <a:spcPct val="110000"/>
              </a:lnSpc>
              <a:buFont typeface="Arial" panose="020B0604020202020204" pitchFamily="34" charset="0"/>
              <a:buAutoNum type="arabicParenBoth"/>
            </a:pPr>
            <a:r>
              <a:rPr lang="zh-CN" altLang="zh-CN" dirty="0">
                <a:solidFill>
                  <a:schemeClr val="accent2"/>
                </a:solidFill>
                <a:latin typeface="Arial" panose="020B0604020202020204" pitchFamily="34" charset="0"/>
                <a:ea typeface="楷体_GB2312" pitchFamily="49" charset="-122"/>
              </a:rPr>
              <a:t> </a:t>
            </a:r>
            <a:r>
              <a:rPr lang="zh-CN" altLang="en-US" dirty="0">
                <a:solidFill>
                  <a:schemeClr val="accent2"/>
                </a:solidFill>
                <a:latin typeface="Arial" panose="020B0604020202020204" pitchFamily="34" charset="0"/>
                <a:ea typeface="楷体_GB2312" pitchFamily="49" charset="-122"/>
              </a:rPr>
              <a:t>使用</a:t>
            </a:r>
            <a:r>
              <a:rPr lang="zh-CN" altLang="zh-CN" dirty="0">
                <a:solidFill>
                  <a:schemeClr val="accent2"/>
                </a:solidFill>
                <a:latin typeface="Arial" panose="020B0604020202020204" pitchFamily="34" charset="0"/>
                <a:ea typeface="楷体_GB2312" pitchFamily="49" charset="-122"/>
              </a:rPr>
              <a:t>MOS</a:t>
            </a:r>
            <a:r>
              <a:rPr lang="zh-CN" altLang="en-US" dirty="0">
                <a:solidFill>
                  <a:schemeClr val="accent2"/>
                </a:solidFill>
                <a:latin typeface="Arial" panose="020B0604020202020204" pitchFamily="34" charset="0"/>
                <a:ea typeface="楷体_GB2312" pitchFamily="49" charset="-122"/>
              </a:rPr>
              <a:t>管应注意些什么？</a:t>
            </a:r>
            <a:endParaRPr lang="zh-CN" altLang="en-US" dirty="0">
              <a:solidFill>
                <a:schemeClr val="accent2"/>
              </a:solidFill>
              <a:latin typeface="Arial" panose="020B0604020202020204" pitchFamily="34" charset="0"/>
              <a:ea typeface="楷体_GB2312" pitchFamily="49" charset="-122"/>
            </a:endParaRPr>
          </a:p>
          <a:p>
            <a:pPr marL="457200" indent="-457200">
              <a:lnSpc>
                <a:spcPct val="110000"/>
              </a:lnSpc>
              <a:buFont typeface="Arial" panose="020B0604020202020204" pitchFamily="34" charset="0"/>
              <a:buAutoNum type="arabicParenBoth"/>
            </a:pPr>
            <a:r>
              <a:rPr lang="zh-CN" altLang="en-US" dirty="0">
                <a:solidFill>
                  <a:schemeClr val="accent2"/>
                </a:solidFill>
                <a:latin typeface="Arial" panose="020B0604020202020204" pitchFamily="34" charset="0"/>
                <a:ea typeface="楷体_GB2312" pitchFamily="49" charset="-122"/>
              </a:rPr>
              <a:t>场效应管的放大能力用什么表示</a:t>
            </a:r>
            <a:r>
              <a:rPr lang="zh-CN" altLang="zh-CN" dirty="0">
                <a:solidFill>
                  <a:schemeClr val="accent2"/>
                </a:solidFill>
                <a:latin typeface="Arial" panose="020B0604020202020204" pitchFamily="34" charset="0"/>
                <a:ea typeface="楷体_GB2312" pitchFamily="49" charset="-122"/>
              </a:rPr>
              <a:t>?</a:t>
            </a:r>
            <a:endParaRPr lang="zh-CN" altLang="zh-CN" dirty="0">
              <a:solidFill>
                <a:schemeClr val="accent2"/>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5"/>
          <p:cNvGrpSpPr/>
          <p:nvPr/>
        </p:nvGrpSpPr>
        <p:grpSpPr>
          <a:xfrm>
            <a:off x="1116013" y="2133600"/>
            <a:ext cx="1981200" cy="3235325"/>
            <a:chOff x="864" y="1728"/>
            <a:chExt cx="1248" cy="2038"/>
          </a:xfrm>
        </p:grpSpPr>
        <p:pic>
          <p:nvPicPr>
            <p:cNvPr id="120844" name="Picture 6" descr="10"/>
            <p:cNvPicPr>
              <a:picLocks noChangeAspect="1"/>
            </p:cNvPicPr>
            <p:nvPr/>
          </p:nvPicPr>
          <p:blipFill>
            <a:blip r:embed="rId1"/>
            <a:srcRect r="62296"/>
            <a:stretch>
              <a:fillRect/>
            </a:stretch>
          </p:blipFill>
          <p:spPr>
            <a:xfrm>
              <a:off x="864" y="1728"/>
              <a:ext cx="1248" cy="2038"/>
            </a:xfrm>
            <a:prstGeom prst="rect">
              <a:avLst/>
            </a:prstGeom>
            <a:noFill/>
            <a:ln w="9525">
              <a:noFill/>
            </a:ln>
          </p:spPr>
        </p:pic>
        <p:sp>
          <p:nvSpPr>
            <p:cNvPr id="120845" name="Text Box 7"/>
            <p:cNvSpPr txBox="1"/>
            <p:nvPr/>
          </p:nvSpPr>
          <p:spPr>
            <a:xfrm>
              <a:off x="1632" y="1776"/>
              <a:ext cx="240" cy="288"/>
            </a:xfrm>
            <a:prstGeom prst="rect">
              <a:avLst/>
            </a:prstGeom>
            <a:solidFill>
              <a:schemeClr val="bg1"/>
            </a:solidFill>
            <a:ln w="9525">
              <a:noFill/>
            </a:ln>
          </p:spPr>
          <p:txBody>
            <a:bodyPr>
              <a:spAutoFit/>
            </a:bodyPr>
            <a:p>
              <a:pPr>
                <a:spcBef>
                  <a:spcPct val="50000"/>
                </a:spcBef>
              </a:pPr>
              <a:r>
                <a:rPr lang="en-US" altLang="zh-CN" sz="2400" dirty="0">
                  <a:solidFill>
                    <a:schemeClr val="hlink"/>
                  </a:solidFill>
                  <a:latin typeface="Times New Roman" panose="02020603050405020304" pitchFamily="18" charset="0"/>
                </a:rPr>
                <a:t>K</a:t>
              </a:r>
              <a:endParaRPr lang="en-US" altLang="zh-CN" sz="2400" dirty="0">
                <a:solidFill>
                  <a:schemeClr val="hlink"/>
                </a:solidFill>
                <a:latin typeface="Times New Roman" panose="02020603050405020304" pitchFamily="18" charset="0"/>
              </a:endParaRPr>
            </a:p>
          </p:txBody>
        </p:sp>
      </p:grpSp>
      <p:grpSp>
        <p:nvGrpSpPr>
          <p:cNvPr id="3" name="Group 8"/>
          <p:cNvGrpSpPr/>
          <p:nvPr/>
        </p:nvGrpSpPr>
        <p:grpSpPr>
          <a:xfrm>
            <a:off x="3563938" y="2133600"/>
            <a:ext cx="1676400" cy="3235325"/>
            <a:chOff x="2544" y="1728"/>
            <a:chExt cx="1056" cy="2038"/>
          </a:xfrm>
        </p:grpSpPr>
        <p:pic>
          <p:nvPicPr>
            <p:cNvPr id="120842" name="Picture 9" descr="10"/>
            <p:cNvPicPr>
              <a:picLocks noChangeAspect="1"/>
            </p:cNvPicPr>
            <p:nvPr/>
          </p:nvPicPr>
          <p:blipFill>
            <a:blip r:embed="rId1"/>
            <a:srcRect l="39154" r="28943"/>
            <a:stretch>
              <a:fillRect/>
            </a:stretch>
          </p:blipFill>
          <p:spPr>
            <a:xfrm>
              <a:off x="2544" y="1728"/>
              <a:ext cx="1056" cy="2038"/>
            </a:xfrm>
            <a:prstGeom prst="rect">
              <a:avLst/>
            </a:prstGeom>
            <a:noFill/>
            <a:ln w="9525">
              <a:noFill/>
            </a:ln>
          </p:spPr>
        </p:pic>
        <p:sp>
          <p:nvSpPr>
            <p:cNvPr id="120843" name="Text Box 10"/>
            <p:cNvSpPr txBox="1"/>
            <p:nvPr/>
          </p:nvSpPr>
          <p:spPr>
            <a:xfrm>
              <a:off x="3120" y="1824"/>
              <a:ext cx="240" cy="288"/>
            </a:xfrm>
            <a:prstGeom prst="rect">
              <a:avLst/>
            </a:prstGeom>
            <a:solidFill>
              <a:schemeClr val="bg1"/>
            </a:solidFill>
            <a:ln w="9525">
              <a:noFill/>
            </a:ln>
          </p:spPr>
          <p:txBody>
            <a:bodyPr>
              <a:spAutoFit/>
            </a:bodyPr>
            <a:p>
              <a:pPr>
                <a:spcBef>
                  <a:spcPct val="50000"/>
                </a:spcBef>
              </a:pPr>
              <a:r>
                <a:rPr lang="en-US" altLang="zh-CN" sz="2400" dirty="0">
                  <a:solidFill>
                    <a:schemeClr val="hlink"/>
                  </a:solidFill>
                  <a:latin typeface="Times New Roman" panose="02020603050405020304" pitchFamily="18" charset="0"/>
                </a:rPr>
                <a:t>K</a:t>
              </a:r>
              <a:endParaRPr lang="en-US" altLang="zh-CN" sz="2400" dirty="0">
                <a:solidFill>
                  <a:schemeClr val="hlink"/>
                </a:solidFill>
                <a:latin typeface="Times New Roman" panose="02020603050405020304" pitchFamily="18" charset="0"/>
              </a:endParaRPr>
            </a:p>
          </p:txBody>
        </p:sp>
      </p:grpSp>
      <p:grpSp>
        <p:nvGrpSpPr>
          <p:cNvPr id="4" name="Group 11"/>
          <p:cNvGrpSpPr/>
          <p:nvPr/>
        </p:nvGrpSpPr>
        <p:grpSpPr>
          <a:xfrm>
            <a:off x="5940425" y="2708275"/>
            <a:ext cx="1511300" cy="2133600"/>
            <a:chOff x="4080" y="2138"/>
            <a:chExt cx="864" cy="1344"/>
          </a:xfrm>
        </p:grpSpPr>
        <p:pic>
          <p:nvPicPr>
            <p:cNvPr id="120840" name="Picture 12" descr="10"/>
            <p:cNvPicPr>
              <a:picLocks noChangeAspect="1"/>
            </p:cNvPicPr>
            <p:nvPr/>
          </p:nvPicPr>
          <p:blipFill>
            <a:blip r:embed="rId1"/>
            <a:srcRect l="73958" t="14131" b="19922"/>
            <a:stretch>
              <a:fillRect/>
            </a:stretch>
          </p:blipFill>
          <p:spPr>
            <a:xfrm>
              <a:off x="4080" y="2138"/>
              <a:ext cx="862" cy="1344"/>
            </a:xfrm>
            <a:prstGeom prst="rect">
              <a:avLst/>
            </a:prstGeom>
            <a:noFill/>
            <a:ln w="9525">
              <a:noFill/>
            </a:ln>
          </p:spPr>
        </p:pic>
        <p:sp>
          <p:nvSpPr>
            <p:cNvPr id="120841" name="Text Box 13"/>
            <p:cNvSpPr txBox="1"/>
            <p:nvPr/>
          </p:nvSpPr>
          <p:spPr>
            <a:xfrm>
              <a:off x="4704" y="2160"/>
              <a:ext cx="240" cy="288"/>
            </a:xfrm>
            <a:prstGeom prst="rect">
              <a:avLst/>
            </a:prstGeom>
            <a:solidFill>
              <a:schemeClr val="bg1"/>
            </a:solidFill>
            <a:ln w="9525">
              <a:noFill/>
            </a:ln>
          </p:spPr>
          <p:txBody>
            <a:bodyPr>
              <a:spAutoFit/>
            </a:bodyPr>
            <a:p>
              <a:pPr>
                <a:spcBef>
                  <a:spcPct val="50000"/>
                </a:spcBef>
              </a:pPr>
              <a:r>
                <a:rPr lang="en-US" altLang="zh-CN" sz="2400" dirty="0">
                  <a:solidFill>
                    <a:schemeClr val="hlink"/>
                  </a:solidFill>
                  <a:latin typeface="Times New Roman" panose="02020603050405020304" pitchFamily="18" charset="0"/>
                </a:rPr>
                <a:t>K</a:t>
              </a:r>
              <a:endParaRPr lang="en-US" altLang="zh-CN" sz="2400" dirty="0">
                <a:solidFill>
                  <a:schemeClr val="hlink"/>
                </a:solidFill>
                <a:latin typeface="Times New Roman" panose="02020603050405020304" pitchFamily="18" charset="0"/>
              </a:endParaRPr>
            </a:p>
          </p:txBody>
        </p:sp>
      </p:grpSp>
      <p:sp>
        <p:nvSpPr>
          <p:cNvPr id="120838" name="矩形 15"/>
          <p:cNvSpPr/>
          <p:nvPr/>
        </p:nvSpPr>
        <p:spPr>
          <a:xfrm>
            <a:off x="900113" y="549275"/>
            <a:ext cx="1865312" cy="522288"/>
          </a:xfrm>
          <a:prstGeom prst="rect">
            <a:avLst/>
          </a:prstGeom>
          <a:noFill/>
          <a:ln w="9525">
            <a:noFill/>
          </a:ln>
        </p:spPr>
        <p:txBody>
          <a:bodyPr wrap="none">
            <a:spAutoFit/>
          </a:bodyPr>
          <a:p>
            <a:r>
              <a:rPr lang="en-US" altLang="zh-CN" dirty="0">
                <a:latin typeface="Arial" panose="020B0604020202020204" pitchFamily="34" charset="0"/>
              </a:rPr>
              <a:t>2.3 </a:t>
            </a:r>
            <a:r>
              <a:rPr lang="zh-CN" altLang="zh-CN" dirty="0">
                <a:latin typeface="Arial" panose="020B0604020202020204" pitchFamily="34" charset="0"/>
              </a:rPr>
              <a:t>晶闸管</a:t>
            </a:r>
            <a:endParaRPr lang="zh-CN" altLang="en-US" dirty="0">
              <a:latin typeface="Arial" panose="020B0604020202020204" pitchFamily="34" charset="0"/>
            </a:endParaRPr>
          </a:p>
        </p:txBody>
      </p:sp>
      <p:sp>
        <p:nvSpPr>
          <p:cNvPr id="120839" name="矩形 16"/>
          <p:cNvSpPr/>
          <p:nvPr/>
        </p:nvSpPr>
        <p:spPr>
          <a:xfrm>
            <a:off x="900113" y="1196975"/>
            <a:ext cx="2525712" cy="522288"/>
          </a:xfrm>
          <a:prstGeom prst="rect">
            <a:avLst/>
          </a:prstGeom>
          <a:noFill/>
          <a:ln w="9525">
            <a:noFill/>
          </a:ln>
        </p:spPr>
        <p:txBody>
          <a:bodyPr wrap="none">
            <a:spAutoFit/>
          </a:bodyPr>
          <a:p>
            <a:r>
              <a:rPr lang="en-US" altLang="zh-CN" dirty="0">
                <a:latin typeface="Arial" panose="020B0604020202020204" pitchFamily="34" charset="0"/>
              </a:rPr>
              <a:t>2.3.1 </a:t>
            </a:r>
            <a:r>
              <a:rPr lang="zh-CN" altLang="zh-CN" dirty="0">
                <a:latin typeface="Arial" panose="020B0604020202020204" pitchFamily="34" charset="0"/>
              </a:rPr>
              <a:t>基本结构</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pic>
        <p:nvPicPr>
          <p:cNvPr id="121859" name="Picture 2" descr="1016595180_1_big">
            <a:hlinkClick r:id="rId1"/>
          </p:cNvPr>
          <p:cNvPicPr>
            <a:picLocks noChangeAspect="1"/>
          </p:cNvPicPr>
          <p:nvPr/>
        </p:nvPicPr>
        <p:blipFill>
          <a:blip r:embed="rId2"/>
          <a:stretch>
            <a:fillRect/>
          </a:stretch>
        </p:blipFill>
        <p:spPr>
          <a:xfrm>
            <a:off x="596900" y="749300"/>
            <a:ext cx="3289300" cy="2341563"/>
          </a:xfrm>
          <a:prstGeom prst="rect">
            <a:avLst/>
          </a:prstGeom>
          <a:noFill/>
          <a:ln w="9525">
            <a:noFill/>
          </a:ln>
        </p:spPr>
      </p:pic>
      <p:pic>
        <p:nvPicPr>
          <p:cNvPr id="121860" name="Picture 3" descr="1013606662_1_big">
            <a:hlinkClick r:id="rId3"/>
          </p:cNvPr>
          <p:cNvPicPr>
            <a:picLocks noChangeAspect="1"/>
          </p:cNvPicPr>
          <p:nvPr/>
        </p:nvPicPr>
        <p:blipFill>
          <a:blip r:embed="rId4"/>
          <a:stretch>
            <a:fillRect/>
          </a:stretch>
        </p:blipFill>
        <p:spPr>
          <a:xfrm>
            <a:off x="4670425" y="933450"/>
            <a:ext cx="3978275" cy="2855913"/>
          </a:xfrm>
          <a:prstGeom prst="rect">
            <a:avLst/>
          </a:prstGeom>
          <a:noFill/>
          <a:ln w="9525">
            <a:noFill/>
          </a:ln>
        </p:spPr>
      </p:pic>
      <p:pic>
        <p:nvPicPr>
          <p:cNvPr id="121861" name="Picture 4" descr="1017477190_1_big">
            <a:hlinkClick r:id="rId5"/>
          </p:cNvPr>
          <p:cNvPicPr>
            <a:picLocks noChangeAspect="1"/>
          </p:cNvPicPr>
          <p:nvPr/>
        </p:nvPicPr>
        <p:blipFill>
          <a:blip r:embed="rId6"/>
          <a:stretch>
            <a:fillRect/>
          </a:stretch>
        </p:blipFill>
        <p:spPr>
          <a:xfrm>
            <a:off x="742950" y="3435350"/>
            <a:ext cx="2870200" cy="2870200"/>
          </a:xfrm>
          <a:prstGeom prst="rect">
            <a:avLst/>
          </a:prstGeom>
          <a:noFill/>
          <a:ln w="9525">
            <a:noFill/>
          </a:ln>
        </p:spPr>
      </p:pic>
      <p:pic>
        <p:nvPicPr>
          <p:cNvPr id="121862" name="Picture 5" descr="20061139305059775">
            <a:hlinkClick r:id="rId7"/>
          </p:cNvPr>
          <p:cNvPicPr>
            <a:picLocks noChangeAspect="1"/>
          </p:cNvPicPr>
          <p:nvPr/>
        </p:nvPicPr>
        <p:blipFill>
          <a:blip r:embed="rId8"/>
          <a:stretch>
            <a:fillRect/>
          </a:stretch>
        </p:blipFill>
        <p:spPr>
          <a:xfrm>
            <a:off x="4318000" y="3954463"/>
            <a:ext cx="4483100" cy="2228850"/>
          </a:xfrm>
          <a:prstGeom prst="rect">
            <a:avLst/>
          </a:prstGeom>
          <a:noFill/>
          <a:ln w="9525">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22883" name="Text Box 4"/>
          <p:cNvSpPr txBox="1"/>
          <p:nvPr/>
        </p:nvSpPr>
        <p:spPr>
          <a:xfrm>
            <a:off x="304800" y="1143000"/>
            <a:ext cx="6400800" cy="1401763"/>
          </a:xfrm>
          <a:prstGeom prst="rect">
            <a:avLst/>
          </a:prstGeom>
          <a:noFill/>
          <a:ln w="9525">
            <a:noFill/>
          </a:ln>
        </p:spPr>
        <p:txBody>
          <a:bodyPr>
            <a:spAutoFit/>
          </a:bodyPr>
          <a:p>
            <a:pPr algn="just">
              <a:lnSpc>
                <a:spcPct val="110000"/>
              </a:lnSpc>
            </a:pPr>
            <a:r>
              <a:rPr lang="zh-CN" altLang="en-US" sz="2600" dirty="0">
                <a:latin typeface="Times New Roman" panose="02020603050405020304" pitchFamily="18" charset="0"/>
              </a:rPr>
              <a:t>　　</a:t>
            </a:r>
            <a:r>
              <a:rPr lang="en-US" altLang="zh-CN" sz="2600" dirty="0">
                <a:latin typeface="Times New Roman" panose="02020603050405020304" pitchFamily="18" charset="0"/>
              </a:rPr>
              <a:t>1. </a:t>
            </a:r>
            <a:r>
              <a:rPr lang="zh-CN" altLang="en-US" sz="2600" dirty="0">
                <a:latin typeface="Times New Roman" panose="02020603050405020304" pitchFamily="18" charset="0"/>
              </a:rPr>
              <a:t>控制极不加电压，无论在阳极与阴极之间加正向或反向电压，晶闸管都不导通。</a:t>
            </a:r>
            <a:endParaRPr lang="zh-CN" altLang="en-US" sz="2600" dirty="0">
              <a:latin typeface="Times New Roman" panose="02020603050405020304" pitchFamily="18" charset="0"/>
            </a:endParaRPr>
          </a:p>
        </p:txBody>
      </p:sp>
      <p:sp>
        <p:nvSpPr>
          <p:cNvPr id="122884" name="Text Box 5"/>
          <p:cNvSpPr txBox="1"/>
          <p:nvPr/>
        </p:nvSpPr>
        <p:spPr>
          <a:xfrm>
            <a:off x="2514600" y="2057400"/>
            <a:ext cx="3733800" cy="488950"/>
          </a:xfrm>
          <a:prstGeom prst="rect">
            <a:avLst/>
          </a:prstGeom>
          <a:noFill/>
          <a:ln w="9525">
            <a:noFill/>
          </a:ln>
        </p:spPr>
        <p:txBody>
          <a:bodyPr>
            <a:spAutoFit/>
          </a:bodyPr>
          <a:p>
            <a:pPr algn="just">
              <a:spcBef>
                <a:spcPct val="50000"/>
              </a:spcBef>
            </a:pPr>
            <a:r>
              <a:rPr lang="en-US" altLang="zh-CN" sz="2600" dirty="0">
                <a:solidFill>
                  <a:srgbClr val="FF3300"/>
                </a:solidFill>
                <a:latin typeface="Times New Roman" panose="02020603050405020304" pitchFamily="18" charset="0"/>
              </a:rPr>
              <a:t>——</a:t>
            </a:r>
            <a:r>
              <a:rPr lang="zh-CN" altLang="en-US" sz="2600" dirty="0">
                <a:solidFill>
                  <a:srgbClr val="FF3300"/>
                </a:solidFill>
                <a:latin typeface="Times New Roman" panose="02020603050405020304" pitchFamily="18" charset="0"/>
              </a:rPr>
              <a:t>称为阻断</a:t>
            </a:r>
            <a:endParaRPr lang="zh-CN" altLang="en-US" sz="2600" dirty="0">
              <a:solidFill>
                <a:srgbClr val="FF3300"/>
              </a:solidFill>
              <a:latin typeface="Times New Roman" panose="02020603050405020304" pitchFamily="18" charset="0"/>
            </a:endParaRPr>
          </a:p>
        </p:txBody>
      </p:sp>
      <p:sp>
        <p:nvSpPr>
          <p:cNvPr id="122885" name="Text Box 6"/>
          <p:cNvSpPr txBox="1"/>
          <p:nvPr/>
        </p:nvSpPr>
        <p:spPr>
          <a:xfrm>
            <a:off x="304800" y="2514600"/>
            <a:ext cx="6400800" cy="965200"/>
          </a:xfrm>
          <a:prstGeom prst="rect">
            <a:avLst/>
          </a:prstGeom>
          <a:noFill/>
          <a:ln w="9525">
            <a:noFill/>
          </a:ln>
        </p:spPr>
        <p:txBody>
          <a:bodyPr>
            <a:spAutoFit/>
          </a:bodyPr>
          <a:p>
            <a:pPr algn="just">
              <a:lnSpc>
                <a:spcPct val="110000"/>
              </a:lnSpc>
            </a:pPr>
            <a:r>
              <a:rPr lang="zh-CN" altLang="en-US" sz="2600" dirty="0">
                <a:latin typeface="Times New Roman" panose="02020603050405020304" pitchFamily="18" charset="0"/>
              </a:rPr>
              <a:t>　　</a:t>
            </a:r>
            <a:r>
              <a:rPr lang="en-US" altLang="zh-CN" sz="2600" dirty="0">
                <a:latin typeface="Times New Roman" panose="02020603050405020304" pitchFamily="18" charset="0"/>
              </a:rPr>
              <a:t>2. </a:t>
            </a:r>
            <a:r>
              <a:rPr lang="zh-CN" altLang="en-US" sz="2600" dirty="0">
                <a:latin typeface="Times New Roman" panose="02020603050405020304" pitchFamily="18" charset="0"/>
              </a:rPr>
              <a:t>控制极与阴极间加正向电压，阳极与阴极之间加正向电压，晶闸管</a:t>
            </a:r>
            <a:r>
              <a:rPr lang="zh-CN" altLang="en-US" sz="2600" dirty="0">
                <a:solidFill>
                  <a:srgbClr val="FF3300"/>
                </a:solidFill>
                <a:latin typeface="Times New Roman" panose="02020603050405020304" pitchFamily="18" charset="0"/>
              </a:rPr>
              <a:t>导通</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p:txBody>
      </p:sp>
      <p:grpSp>
        <p:nvGrpSpPr>
          <p:cNvPr id="122886" name="Group 7"/>
          <p:cNvGrpSpPr/>
          <p:nvPr/>
        </p:nvGrpSpPr>
        <p:grpSpPr>
          <a:xfrm>
            <a:off x="3136900" y="4343400"/>
            <a:ext cx="1206500" cy="1955800"/>
            <a:chOff x="1880" y="2592"/>
            <a:chExt cx="760" cy="1232"/>
          </a:xfrm>
        </p:grpSpPr>
        <p:grpSp>
          <p:nvGrpSpPr>
            <p:cNvPr id="122929" name="Group 8"/>
            <p:cNvGrpSpPr/>
            <p:nvPr/>
          </p:nvGrpSpPr>
          <p:grpSpPr>
            <a:xfrm>
              <a:off x="2160" y="3456"/>
              <a:ext cx="336" cy="368"/>
              <a:chOff x="1688" y="3456"/>
              <a:chExt cx="336" cy="368"/>
            </a:xfrm>
          </p:grpSpPr>
          <p:sp>
            <p:nvSpPr>
              <p:cNvPr id="122937" name="Line 9"/>
              <p:cNvSpPr/>
              <p:nvPr/>
            </p:nvSpPr>
            <p:spPr>
              <a:xfrm>
                <a:off x="1920" y="3456"/>
                <a:ext cx="0" cy="288"/>
              </a:xfrm>
              <a:prstGeom prst="line">
                <a:avLst/>
              </a:prstGeom>
              <a:ln w="28575" cap="flat" cmpd="sng">
                <a:solidFill>
                  <a:schemeClr val="tx1"/>
                </a:solidFill>
                <a:prstDash val="solid"/>
                <a:headEnd type="none" w="med" len="med"/>
                <a:tailEnd type="none" w="med" len="med"/>
              </a:ln>
            </p:spPr>
          </p:sp>
          <p:pic>
            <p:nvPicPr>
              <p:cNvPr id="122938" name="Picture 10" descr="10"/>
              <p:cNvPicPr>
                <a:picLocks noChangeAspect="1"/>
              </p:cNvPicPr>
              <p:nvPr/>
            </p:nvPicPr>
            <p:blipFill>
              <a:blip r:embed="rId1"/>
              <a:srcRect l="13869" t="84984" r="75345" b="2502"/>
              <a:stretch>
                <a:fillRect/>
              </a:stretch>
            </p:blipFill>
            <p:spPr>
              <a:xfrm>
                <a:off x="1688" y="3584"/>
                <a:ext cx="336" cy="240"/>
              </a:xfrm>
              <a:prstGeom prst="rect">
                <a:avLst/>
              </a:prstGeom>
              <a:noFill/>
              <a:ln w="9525">
                <a:noFill/>
              </a:ln>
            </p:spPr>
          </p:pic>
        </p:grpSp>
        <p:grpSp>
          <p:nvGrpSpPr>
            <p:cNvPr id="122930" name="Group 11"/>
            <p:cNvGrpSpPr/>
            <p:nvPr/>
          </p:nvGrpSpPr>
          <p:grpSpPr>
            <a:xfrm>
              <a:off x="1880" y="2592"/>
              <a:ext cx="360" cy="432"/>
              <a:chOff x="1368" y="2568"/>
              <a:chExt cx="360" cy="432"/>
            </a:xfrm>
          </p:grpSpPr>
          <p:sp>
            <p:nvSpPr>
              <p:cNvPr id="122935" name="Line 12"/>
              <p:cNvSpPr/>
              <p:nvPr/>
            </p:nvSpPr>
            <p:spPr>
              <a:xfrm flipH="1">
                <a:off x="1488" y="2832"/>
                <a:ext cx="240" cy="0"/>
              </a:xfrm>
              <a:prstGeom prst="line">
                <a:avLst/>
              </a:prstGeom>
              <a:ln w="28575" cap="flat" cmpd="sng">
                <a:solidFill>
                  <a:schemeClr val="tx1"/>
                </a:solidFill>
                <a:prstDash val="solid"/>
                <a:headEnd type="none" w="med" len="med"/>
                <a:tailEnd type="none" w="med" len="med"/>
              </a:ln>
            </p:spPr>
          </p:sp>
          <p:pic>
            <p:nvPicPr>
              <p:cNvPr id="122936" name="Picture 13" descr="10"/>
              <p:cNvPicPr>
                <a:picLocks noChangeAspect="1"/>
              </p:cNvPicPr>
              <p:nvPr/>
            </p:nvPicPr>
            <p:blipFill>
              <a:blip r:embed="rId1"/>
              <a:srcRect l="1541" t="29924" r="89214" b="47551"/>
              <a:stretch>
                <a:fillRect/>
              </a:stretch>
            </p:blipFill>
            <p:spPr>
              <a:xfrm>
                <a:off x="1368" y="2568"/>
                <a:ext cx="288" cy="432"/>
              </a:xfrm>
              <a:prstGeom prst="rect">
                <a:avLst/>
              </a:prstGeom>
              <a:noFill/>
              <a:ln w="9525">
                <a:noFill/>
              </a:ln>
            </p:spPr>
          </p:pic>
        </p:grpSp>
        <p:grpSp>
          <p:nvGrpSpPr>
            <p:cNvPr id="122931" name="Group 14"/>
            <p:cNvGrpSpPr/>
            <p:nvPr/>
          </p:nvGrpSpPr>
          <p:grpSpPr>
            <a:xfrm>
              <a:off x="2208" y="2709"/>
              <a:ext cx="432" cy="771"/>
              <a:chOff x="1728" y="2709"/>
              <a:chExt cx="432" cy="771"/>
            </a:xfrm>
          </p:grpSpPr>
          <p:sp>
            <p:nvSpPr>
              <p:cNvPr id="122932" name="Text Box 15"/>
              <p:cNvSpPr txBox="1"/>
              <p:nvPr/>
            </p:nvSpPr>
            <p:spPr>
              <a:xfrm>
                <a:off x="1728" y="2709"/>
                <a:ext cx="432" cy="264"/>
              </a:xfrm>
              <a:prstGeom prst="rect">
                <a:avLst/>
              </a:prstGeom>
              <a:solidFill>
                <a:srgbClr val="FFFFCC"/>
              </a:solidFill>
              <a:ln w="28575" cap="flat" cmpd="sng">
                <a:solidFill>
                  <a:schemeClr val="tx1"/>
                </a:solidFill>
                <a:prstDash val="solid"/>
                <a:miter/>
                <a:headEnd type="none" w="med" len="med"/>
                <a:tailEnd type="none" w="med" len="med"/>
              </a:ln>
            </p:spPr>
            <p:txBody>
              <a:bodyPr anchor="b">
                <a:spAutoFit/>
              </a:bodyPr>
              <a:p>
                <a:pPr algn="ctr">
                  <a:lnSpc>
                    <a:spcPct val="70000"/>
                  </a:lnSpc>
                </a:pPr>
                <a:r>
                  <a:rPr lang="en-US" altLang="zh-CN" dirty="0">
                    <a:solidFill>
                      <a:schemeClr val="accent2"/>
                    </a:solidFill>
                    <a:latin typeface="Times New Roman" panose="02020603050405020304" pitchFamily="18" charset="0"/>
                  </a:rPr>
                  <a:t>P</a:t>
                </a:r>
                <a:endParaRPr lang="en-US" altLang="zh-CN" dirty="0">
                  <a:solidFill>
                    <a:schemeClr val="accent2"/>
                  </a:solidFill>
                  <a:latin typeface="Times New Roman" panose="02020603050405020304" pitchFamily="18" charset="0"/>
                </a:endParaRPr>
              </a:p>
            </p:txBody>
          </p:sp>
          <p:sp>
            <p:nvSpPr>
              <p:cNvPr id="122933" name="Text Box 16"/>
              <p:cNvSpPr txBox="1"/>
              <p:nvPr/>
            </p:nvSpPr>
            <p:spPr>
              <a:xfrm>
                <a:off x="1728" y="2957"/>
                <a:ext cx="432" cy="264"/>
              </a:xfrm>
              <a:prstGeom prst="rect">
                <a:avLst/>
              </a:prstGeom>
              <a:solidFill>
                <a:srgbClr val="FFFFCC"/>
              </a:solidFill>
              <a:ln w="28575" cap="flat" cmpd="sng">
                <a:solidFill>
                  <a:schemeClr val="tx1"/>
                </a:solidFill>
                <a:prstDash val="solid"/>
                <a:miter/>
                <a:headEnd type="none" w="med" len="med"/>
                <a:tailEnd type="none" w="med" len="med"/>
              </a:ln>
            </p:spPr>
            <p:txBody>
              <a:bodyPr anchor="b">
                <a:spAutoFit/>
              </a:bodyPr>
              <a:p>
                <a:pPr algn="ctr">
                  <a:lnSpc>
                    <a:spcPct val="70000"/>
                  </a:lnSpc>
                </a:pPr>
                <a:r>
                  <a:rPr lang="en-US" altLang="zh-CN" dirty="0">
                    <a:solidFill>
                      <a:schemeClr val="accent2"/>
                    </a:solidFill>
                    <a:latin typeface="Times New Roman" panose="02020603050405020304" pitchFamily="18" charset="0"/>
                  </a:rPr>
                  <a:t>N</a:t>
                </a:r>
                <a:endParaRPr lang="en-US" altLang="zh-CN" dirty="0">
                  <a:solidFill>
                    <a:schemeClr val="accent2"/>
                  </a:solidFill>
                  <a:latin typeface="Times New Roman" panose="02020603050405020304" pitchFamily="18" charset="0"/>
                </a:endParaRPr>
              </a:p>
            </p:txBody>
          </p:sp>
          <p:sp>
            <p:nvSpPr>
              <p:cNvPr id="122934" name="Text Box 17"/>
              <p:cNvSpPr txBox="1"/>
              <p:nvPr/>
            </p:nvSpPr>
            <p:spPr>
              <a:xfrm>
                <a:off x="1728" y="3216"/>
                <a:ext cx="432" cy="264"/>
              </a:xfrm>
              <a:prstGeom prst="rect">
                <a:avLst/>
              </a:prstGeom>
              <a:solidFill>
                <a:srgbClr val="FFFFCC"/>
              </a:solidFill>
              <a:ln w="28575" cap="flat" cmpd="sng">
                <a:solidFill>
                  <a:schemeClr val="tx1"/>
                </a:solidFill>
                <a:prstDash val="solid"/>
                <a:miter/>
                <a:headEnd type="none" w="med" len="med"/>
                <a:tailEnd type="none" w="med" len="med"/>
              </a:ln>
            </p:spPr>
            <p:txBody>
              <a:bodyPr anchor="b">
                <a:spAutoFit/>
              </a:bodyPr>
              <a:p>
                <a:pPr algn="ctr">
                  <a:lnSpc>
                    <a:spcPct val="70000"/>
                  </a:lnSpc>
                </a:pPr>
                <a:r>
                  <a:rPr lang="en-US" altLang="zh-CN" dirty="0">
                    <a:solidFill>
                      <a:schemeClr val="accent2"/>
                    </a:solidFill>
                    <a:latin typeface="Times New Roman" panose="02020603050405020304" pitchFamily="18" charset="0"/>
                  </a:rPr>
                  <a:t>P</a:t>
                </a:r>
                <a:endParaRPr lang="en-US" altLang="zh-CN" dirty="0">
                  <a:solidFill>
                    <a:schemeClr val="accent2"/>
                  </a:solidFill>
                  <a:latin typeface="Times New Roman" panose="02020603050405020304" pitchFamily="18" charset="0"/>
                </a:endParaRPr>
              </a:p>
            </p:txBody>
          </p:sp>
        </p:grpSp>
      </p:grpSp>
      <p:pic>
        <p:nvPicPr>
          <p:cNvPr id="103442" name="Picture 18" descr="10"/>
          <p:cNvPicPr>
            <a:picLocks noChangeAspect="1"/>
          </p:cNvPicPr>
          <p:nvPr/>
        </p:nvPicPr>
        <p:blipFill>
          <a:blip r:embed="rId1"/>
          <a:srcRect l="52391" r="12167" b="12514"/>
          <a:stretch>
            <a:fillRect/>
          </a:stretch>
        </p:blipFill>
        <p:spPr>
          <a:xfrm>
            <a:off x="6477000" y="3508375"/>
            <a:ext cx="1752600" cy="2663825"/>
          </a:xfrm>
          <a:prstGeom prst="rect">
            <a:avLst/>
          </a:prstGeom>
          <a:noFill/>
          <a:ln w="9525">
            <a:noFill/>
          </a:ln>
        </p:spPr>
      </p:pic>
      <p:sp>
        <p:nvSpPr>
          <p:cNvPr id="122888" name="AutoShape 19"/>
          <p:cNvSpPr/>
          <p:nvPr/>
        </p:nvSpPr>
        <p:spPr>
          <a:xfrm>
            <a:off x="2286000" y="4724400"/>
            <a:ext cx="457200" cy="304800"/>
          </a:xfrm>
          <a:prstGeom prst="rightArrow">
            <a:avLst>
              <a:gd name="adj1" fmla="val 50000"/>
              <a:gd name="adj2" fmla="val 375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3444" name="AutoShape 20"/>
          <p:cNvSpPr/>
          <p:nvPr/>
        </p:nvSpPr>
        <p:spPr>
          <a:xfrm>
            <a:off x="5461000" y="4737100"/>
            <a:ext cx="457200" cy="304800"/>
          </a:xfrm>
          <a:prstGeom prst="rightArrow">
            <a:avLst>
              <a:gd name="adj1" fmla="val 50000"/>
              <a:gd name="adj2" fmla="val 375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3445" name="Line 21"/>
          <p:cNvSpPr/>
          <p:nvPr/>
        </p:nvSpPr>
        <p:spPr>
          <a:xfrm>
            <a:off x="7162800" y="6099175"/>
            <a:ext cx="1524000" cy="0"/>
          </a:xfrm>
          <a:prstGeom prst="line">
            <a:avLst/>
          </a:prstGeom>
          <a:ln w="28575" cap="flat" cmpd="sng">
            <a:solidFill>
              <a:schemeClr val="tx1"/>
            </a:solidFill>
            <a:prstDash val="solid"/>
            <a:headEnd type="none" w="med" len="med"/>
            <a:tailEnd type="none" w="med" len="med"/>
          </a:ln>
        </p:spPr>
      </p:sp>
      <p:sp>
        <p:nvSpPr>
          <p:cNvPr id="103446" name="Line 22"/>
          <p:cNvSpPr/>
          <p:nvPr/>
        </p:nvSpPr>
        <p:spPr>
          <a:xfrm>
            <a:off x="6705600" y="3657600"/>
            <a:ext cx="1981200" cy="0"/>
          </a:xfrm>
          <a:prstGeom prst="line">
            <a:avLst/>
          </a:prstGeom>
          <a:ln w="28575" cap="flat" cmpd="sng">
            <a:solidFill>
              <a:schemeClr val="tx1"/>
            </a:solidFill>
            <a:prstDash val="solid"/>
            <a:headEnd type="none" w="med" len="med"/>
            <a:tailEnd type="none" w="med" len="med"/>
          </a:ln>
        </p:spPr>
      </p:sp>
      <p:grpSp>
        <p:nvGrpSpPr>
          <p:cNvPr id="6" name="Group 23"/>
          <p:cNvGrpSpPr/>
          <p:nvPr/>
        </p:nvGrpSpPr>
        <p:grpSpPr>
          <a:xfrm>
            <a:off x="6524625" y="3660775"/>
            <a:ext cx="381000" cy="762000"/>
            <a:chOff x="4110" y="2400"/>
            <a:chExt cx="240" cy="480"/>
          </a:xfrm>
        </p:grpSpPr>
        <p:sp>
          <p:nvSpPr>
            <p:cNvPr id="122925" name="Line 24"/>
            <p:cNvSpPr/>
            <p:nvPr/>
          </p:nvSpPr>
          <p:spPr>
            <a:xfrm flipV="1">
              <a:off x="4224" y="2400"/>
              <a:ext cx="0" cy="480"/>
            </a:xfrm>
            <a:prstGeom prst="line">
              <a:avLst/>
            </a:prstGeom>
            <a:ln w="28575" cap="flat" cmpd="sng">
              <a:solidFill>
                <a:schemeClr val="tx1"/>
              </a:solidFill>
              <a:prstDash val="solid"/>
              <a:headEnd type="none" w="med" len="med"/>
              <a:tailEnd type="none" w="med" len="med"/>
            </a:ln>
          </p:spPr>
        </p:sp>
        <p:grpSp>
          <p:nvGrpSpPr>
            <p:cNvPr id="122926" name="Group 25"/>
            <p:cNvGrpSpPr/>
            <p:nvPr/>
          </p:nvGrpSpPr>
          <p:grpSpPr>
            <a:xfrm>
              <a:off x="4110" y="2526"/>
              <a:ext cx="240" cy="60"/>
              <a:chOff x="3216" y="3780"/>
              <a:chExt cx="240" cy="60"/>
            </a:xfrm>
          </p:grpSpPr>
          <p:sp>
            <p:nvSpPr>
              <p:cNvPr id="122927" name="Line 26"/>
              <p:cNvSpPr/>
              <p:nvPr/>
            </p:nvSpPr>
            <p:spPr>
              <a:xfrm>
                <a:off x="3216" y="3840"/>
                <a:ext cx="240" cy="0"/>
              </a:xfrm>
              <a:prstGeom prst="line">
                <a:avLst/>
              </a:prstGeom>
              <a:ln w="28575" cap="flat" cmpd="sng">
                <a:solidFill>
                  <a:schemeClr val="tx1"/>
                </a:solidFill>
                <a:prstDash val="solid"/>
                <a:headEnd type="none" w="med" len="med"/>
                <a:tailEnd type="none" w="med" len="med"/>
              </a:ln>
            </p:spPr>
          </p:sp>
          <p:sp>
            <p:nvSpPr>
              <p:cNvPr id="122928" name="Line 27"/>
              <p:cNvSpPr/>
              <p:nvPr/>
            </p:nvSpPr>
            <p:spPr>
              <a:xfrm>
                <a:off x="3288" y="3780"/>
                <a:ext cx="96" cy="0"/>
              </a:xfrm>
              <a:prstGeom prst="line">
                <a:avLst/>
              </a:prstGeom>
              <a:ln w="28575" cap="flat" cmpd="sng">
                <a:solidFill>
                  <a:schemeClr val="tx1"/>
                </a:solidFill>
                <a:prstDash val="solid"/>
                <a:headEnd type="none" w="med" len="med"/>
                <a:tailEnd type="none" w="med" len="med"/>
              </a:ln>
            </p:spPr>
          </p:sp>
        </p:grpSp>
      </p:grpSp>
      <p:grpSp>
        <p:nvGrpSpPr>
          <p:cNvPr id="8" name="Group 28"/>
          <p:cNvGrpSpPr/>
          <p:nvPr/>
        </p:nvGrpSpPr>
        <p:grpSpPr>
          <a:xfrm>
            <a:off x="8515350" y="3660775"/>
            <a:ext cx="390525" cy="2438400"/>
            <a:chOff x="5364" y="2400"/>
            <a:chExt cx="246" cy="1536"/>
          </a:xfrm>
        </p:grpSpPr>
        <p:sp>
          <p:nvSpPr>
            <p:cNvPr id="122917" name="Line 29"/>
            <p:cNvSpPr/>
            <p:nvPr/>
          </p:nvSpPr>
          <p:spPr>
            <a:xfrm>
              <a:off x="5472" y="2400"/>
              <a:ext cx="0" cy="1536"/>
            </a:xfrm>
            <a:prstGeom prst="line">
              <a:avLst/>
            </a:prstGeom>
            <a:ln w="28575" cap="flat" cmpd="sng">
              <a:solidFill>
                <a:schemeClr val="tx1"/>
              </a:solidFill>
              <a:prstDash val="solid"/>
              <a:headEnd type="none" w="med" len="med"/>
              <a:tailEnd type="none" w="med" len="med"/>
            </a:ln>
          </p:spPr>
        </p:sp>
        <p:grpSp>
          <p:nvGrpSpPr>
            <p:cNvPr id="122918" name="Group 30"/>
            <p:cNvGrpSpPr/>
            <p:nvPr/>
          </p:nvGrpSpPr>
          <p:grpSpPr>
            <a:xfrm>
              <a:off x="5364" y="3216"/>
              <a:ext cx="240" cy="60"/>
              <a:chOff x="3216" y="3780"/>
              <a:chExt cx="240" cy="60"/>
            </a:xfrm>
          </p:grpSpPr>
          <p:sp>
            <p:nvSpPr>
              <p:cNvPr id="122923" name="Line 31"/>
              <p:cNvSpPr/>
              <p:nvPr/>
            </p:nvSpPr>
            <p:spPr>
              <a:xfrm>
                <a:off x="3216" y="3840"/>
                <a:ext cx="240" cy="0"/>
              </a:xfrm>
              <a:prstGeom prst="line">
                <a:avLst/>
              </a:prstGeom>
              <a:ln w="28575" cap="flat" cmpd="sng">
                <a:solidFill>
                  <a:schemeClr val="tx1"/>
                </a:solidFill>
                <a:prstDash val="solid"/>
                <a:headEnd type="none" w="med" len="med"/>
                <a:tailEnd type="none" w="med" len="med"/>
              </a:ln>
            </p:spPr>
          </p:sp>
          <p:sp>
            <p:nvSpPr>
              <p:cNvPr id="122924" name="Line 32"/>
              <p:cNvSpPr/>
              <p:nvPr/>
            </p:nvSpPr>
            <p:spPr>
              <a:xfrm>
                <a:off x="3288" y="3780"/>
                <a:ext cx="96" cy="0"/>
              </a:xfrm>
              <a:prstGeom prst="line">
                <a:avLst/>
              </a:prstGeom>
              <a:ln w="28575" cap="flat" cmpd="sng">
                <a:solidFill>
                  <a:schemeClr val="tx1"/>
                </a:solidFill>
                <a:prstDash val="solid"/>
                <a:headEnd type="none" w="med" len="med"/>
                <a:tailEnd type="none" w="med" len="med"/>
              </a:ln>
            </p:spPr>
          </p:sp>
        </p:grpSp>
        <p:grpSp>
          <p:nvGrpSpPr>
            <p:cNvPr id="122919" name="Group 33"/>
            <p:cNvGrpSpPr/>
            <p:nvPr/>
          </p:nvGrpSpPr>
          <p:grpSpPr>
            <a:xfrm>
              <a:off x="5370" y="3330"/>
              <a:ext cx="240" cy="60"/>
              <a:chOff x="3216" y="3780"/>
              <a:chExt cx="240" cy="60"/>
            </a:xfrm>
          </p:grpSpPr>
          <p:sp>
            <p:nvSpPr>
              <p:cNvPr id="122921" name="Line 34"/>
              <p:cNvSpPr/>
              <p:nvPr/>
            </p:nvSpPr>
            <p:spPr>
              <a:xfrm>
                <a:off x="3216" y="3840"/>
                <a:ext cx="240" cy="0"/>
              </a:xfrm>
              <a:prstGeom prst="line">
                <a:avLst/>
              </a:prstGeom>
              <a:ln w="28575" cap="flat" cmpd="sng">
                <a:solidFill>
                  <a:schemeClr val="tx1"/>
                </a:solidFill>
                <a:prstDash val="solid"/>
                <a:headEnd type="none" w="med" len="med"/>
                <a:tailEnd type="none" w="med" len="med"/>
              </a:ln>
            </p:spPr>
          </p:sp>
          <p:sp>
            <p:nvSpPr>
              <p:cNvPr id="122922" name="Line 35"/>
              <p:cNvSpPr/>
              <p:nvPr/>
            </p:nvSpPr>
            <p:spPr>
              <a:xfrm>
                <a:off x="3288" y="3780"/>
                <a:ext cx="96" cy="0"/>
              </a:xfrm>
              <a:prstGeom prst="line">
                <a:avLst/>
              </a:prstGeom>
              <a:ln w="28575" cap="flat" cmpd="sng">
                <a:solidFill>
                  <a:schemeClr val="tx1"/>
                </a:solidFill>
                <a:prstDash val="solid"/>
                <a:headEnd type="none" w="med" len="med"/>
                <a:tailEnd type="none" w="med" len="med"/>
              </a:ln>
            </p:spPr>
          </p:sp>
        </p:grpSp>
        <p:sp>
          <p:nvSpPr>
            <p:cNvPr id="122920" name="Rectangle 36"/>
            <p:cNvSpPr/>
            <p:nvPr/>
          </p:nvSpPr>
          <p:spPr>
            <a:xfrm>
              <a:off x="5418" y="2772"/>
              <a:ext cx="96" cy="144"/>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103461" name="Line 37"/>
          <p:cNvSpPr/>
          <p:nvPr/>
        </p:nvSpPr>
        <p:spPr>
          <a:xfrm>
            <a:off x="6934200" y="4270375"/>
            <a:ext cx="228600" cy="0"/>
          </a:xfrm>
          <a:prstGeom prst="line">
            <a:avLst/>
          </a:prstGeom>
          <a:ln w="9525" cap="flat" cmpd="sng">
            <a:solidFill>
              <a:srgbClr val="FF3300"/>
            </a:solidFill>
            <a:prstDash val="solid"/>
            <a:headEnd type="none" w="med" len="med"/>
            <a:tailEnd type="triangle" w="med" len="med"/>
          </a:ln>
        </p:spPr>
      </p:sp>
      <p:sp>
        <p:nvSpPr>
          <p:cNvPr id="103462" name="Text Box 38"/>
          <p:cNvSpPr txBox="1"/>
          <p:nvPr/>
        </p:nvSpPr>
        <p:spPr>
          <a:xfrm>
            <a:off x="6858000" y="3903663"/>
            <a:ext cx="533400" cy="366712"/>
          </a:xfrm>
          <a:prstGeom prst="rect">
            <a:avLst/>
          </a:prstGeom>
          <a:noFill/>
          <a:ln w="9525">
            <a:noFill/>
          </a:ln>
        </p:spPr>
        <p:txBody>
          <a:bodyPr>
            <a:spAutoFit/>
          </a:bodyPr>
          <a:p>
            <a:pPr>
              <a:spcBef>
                <a:spcPct val="50000"/>
              </a:spcBef>
            </a:pPr>
            <a:r>
              <a:rPr lang="en-US" altLang="zh-CN" sz="1800" i="1" dirty="0">
                <a:solidFill>
                  <a:srgbClr val="FF3300"/>
                </a:solidFill>
                <a:latin typeface="Times New Roman" panose="02020603050405020304" pitchFamily="18" charset="0"/>
              </a:rPr>
              <a:t>I</a:t>
            </a:r>
            <a:r>
              <a:rPr lang="en-US" altLang="zh-CN" sz="1800" baseline="-25000" dirty="0">
                <a:solidFill>
                  <a:srgbClr val="FF3300"/>
                </a:solidFill>
                <a:latin typeface="Times New Roman" panose="02020603050405020304" pitchFamily="18" charset="0"/>
              </a:rPr>
              <a:t>G</a:t>
            </a:r>
            <a:endParaRPr lang="en-US" altLang="zh-CN" sz="1800" i="1" dirty="0">
              <a:solidFill>
                <a:srgbClr val="FF3300"/>
              </a:solidFill>
              <a:latin typeface="Times New Roman" panose="02020603050405020304" pitchFamily="18" charset="0"/>
            </a:endParaRPr>
          </a:p>
        </p:txBody>
      </p:sp>
      <p:sp>
        <p:nvSpPr>
          <p:cNvPr id="103463" name="Line 39"/>
          <p:cNvSpPr/>
          <p:nvPr/>
        </p:nvSpPr>
        <p:spPr>
          <a:xfrm flipV="1">
            <a:off x="7848600" y="4803775"/>
            <a:ext cx="0" cy="304800"/>
          </a:xfrm>
          <a:prstGeom prst="line">
            <a:avLst/>
          </a:prstGeom>
          <a:ln w="28575" cap="flat" cmpd="sng">
            <a:solidFill>
              <a:srgbClr val="FF3300"/>
            </a:solidFill>
            <a:prstDash val="solid"/>
            <a:headEnd type="none" w="med" len="med"/>
            <a:tailEnd type="triangle" w="med" len="med"/>
          </a:ln>
        </p:spPr>
      </p:sp>
      <p:sp>
        <p:nvSpPr>
          <p:cNvPr id="103464" name="Text Box 40"/>
          <p:cNvSpPr txBox="1"/>
          <p:nvPr/>
        </p:nvSpPr>
        <p:spPr>
          <a:xfrm>
            <a:off x="6019800" y="4575175"/>
            <a:ext cx="1066800" cy="366713"/>
          </a:xfrm>
          <a:prstGeom prst="rect">
            <a:avLst/>
          </a:prstGeom>
          <a:noFill/>
          <a:ln w="9525">
            <a:noFill/>
          </a:ln>
        </p:spPr>
        <p:txBody>
          <a:bodyPr>
            <a:spAutoFit/>
          </a:bodyPr>
          <a:p>
            <a:pPr>
              <a:spcBef>
                <a:spcPct val="50000"/>
              </a:spcBef>
            </a:pPr>
            <a:r>
              <a:rPr lang="en-US" altLang="zh-CN" sz="1800" i="1" dirty="0">
                <a:solidFill>
                  <a:srgbClr val="FF3300"/>
                </a:solidFill>
                <a:latin typeface="Times New Roman" panose="02020603050405020304" pitchFamily="18" charset="0"/>
              </a:rPr>
              <a:t>β</a:t>
            </a:r>
            <a:r>
              <a:rPr lang="en-US" altLang="zh-CN" sz="1800" baseline="-25000" dirty="0">
                <a:solidFill>
                  <a:srgbClr val="FF3300"/>
                </a:solidFill>
                <a:latin typeface="Times New Roman" panose="02020603050405020304" pitchFamily="18" charset="0"/>
              </a:rPr>
              <a:t>1 </a:t>
            </a:r>
            <a:r>
              <a:rPr lang="en-US" altLang="zh-CN" sz="1800" i="1" dirty="0">
                <a:solidFill>
                  <a:srgbClr val="FF3300"/>
                </a:solidFill>
                <a:latin typeface="Times New Roman" panose="02020603050405020304" pitchFamily="18" charset="0"/>
              </a:rPr>
              <a:t>β</a:t>
            </a:r>
            <a:r>
              <a:rPr lang="en-US" altLang="zh-CN" sz="1800" baseline="-25000" dirty="0">
                <a:solidFill>
                  <a:srgbClr val="FF3300"/>
                </a:solidFill>
                <a:latin typeface="Times New Roman" panose="02020603050405020304" pitchFamily="18" charset="0"/>
              </a:rPr>
              <a:t>2</a:t>
            </a:r>
            <a:r>
              <a:rPr lang="en-US" altLang="zh-CN" sz="1800" i="1" dirty="0">
                <a:solidFill>
                  <a:srgbClr val="FF3300"/>
                </a:solidFill>
                <a:latin typeface="Times New Roman" panose="02020603050405020304" pitchFamily="18" charset="0"/>
              </a:rPr>
              <a:t>I</a:t>
            </a:r>
            <a:r>
              <a:rPr lang="en-US" altLang="zh-CN" sz="1800" baseline="-25000" dirty="0">
                <a:solidFill>
                  <a:srgbClr val="FF3300"/>
                </a:solidFill>
                <a:latin typeface="Times New Roman" panose="02020603050405020304" pitchFamily="18" charset="0"/>
              </a:rPr>
              <a:t>G</a:t>
            </a:r>
            <a:endParaRPr lang="en-US" altLang="zh-CN" sz="1800" baseline="-25000" dirty="0">
              <a:solidFill>
                <a:srgbClr val="FF3300"/>
              </a:solidFill>
              <a:latin typeface="Times New Roman" panose="02020603050405020304" pitchFamily="18" charset="0"/>
            </a:endParaRPr>
          </a:p>
        </p:txBody>
      </p:sp>
      <p:sp>
        <p:nvSpPr>
          <p:cNvPr id="103465" name="Text Box 41"/>
          <p:cNvSpPr txBox="1"/>
          <p:nvPr/>
        </p:nvSpPr>
        <p:spPr>
          <a:xfrm>
            <a:off x="7800975" y="4818063"/>
            <a:ext cx="809625" cy="366712"/>
          </a:xfrm>
          <a:prstGeom prst="rect">
            <a:avLst/>
          </a:prstGeom>
          <a:noFill/>
          <a:ln w="9525">
            <a:noFill/>
          </a:ln>
        </p:spPr>
        <p:txBody>
          <a:bodyPr>
            <a:spAutoFit/>
          </a:bodyPr>
          <a:p>
            <a:pPr>
              <a:spcBef>
                <a:spcPct val="50000"/>
              </a:spcBef>
            </a:pPr>
            <a:r>
              <a:rPr lang="en-US" altLang="zh-CN" sz="1800" i="1" dirty="0">
                <a:solidFill>
                  <a:srgbClr val="FF3300"/>
                </a:solidFill>
                <a:latin typeface="Times New Roman" panose="02020603050405020304" pitchFamily="18" charset="0"/>
              </a:rPr>
              <a:t>β</a:t>
            </a:r>
            <a:r>
              <a:rPr lang="en-US" altLang="zh-CN" sz="1800" baseline="-25000" dirty="0">
                <a:solidFill>
                  <a:srgbClr val="FF3300"/>
                </a:solidFill>
                <a:latin typeface="Times New Roman" panose="02020603050405020304" pitchFamily="18" charset="0"/>
              </a:rPr>
              <a:t>1</a:t>
            </a:r>
            <a:r>
              <a:rPr lang="en-US" altLang="zh-CN" sz="1800" i="1" dirty="0">
                <a:solidFill>
                  <a:srgbClr val="FF3300"/>
                </a:solidFill>
                <a:latin typeface="Times New Roman" panose="02020603050405020304" pitchFamily="18" charset="0"/>
              </a:rPr>
              <a:t>I</a:t>
            </a:r>
            <a:r>
              <a:rPr lang="en-US" altLang="zh-CN" sz="1800" baseline="-25000" dirty="0">
                <a:solidFill>
                  <a:srgbClr val="FF3300"/>
                </a:solidFill>
                <a:latin typeface="Times New Roman" panose="02020603050405020304" pitchFamily="18" charset="0"/>
              </a:rPr>
              <a:t>G</a:t>
            </a:r>
            <a:endParaRPr lang="en-US" altLang="zh-CN" sz="1800" i="1" dirty="0">
              <a:solidFill>
                <a:srgbClr val="FF3300"/>
              </a:solidFill>
              <a:latin typeface="Times New Roman" panose="02020603050405020304" pitchFamily="18" charset="0"/>
            </a:endParaRPr>
          </a:p>
        </p:txBody>
      </p:sp>
      <p:sp>
        <p:nvSpPr>
          <p:cNvPr id="103466" name="Line 42"/>
          <p:cNvSpPr/>
          <p:nvPr/>
        </p:nvSpPr>
        <p:spPr>
          <a:xfrm flipV="1">
            <a:off x="7067550" y="4603750"/>
            <a:ext cx="0" cy="304800"/>
          </a:xfrm>
          <a:prstGeom prst="line">
            <a:avLst/>
          </a:prstGeom>
          <a:ln w="28575" cap="flat" cmpd="sng">
            <a:solidFill>
              <a:srgbClr val="FF3300"/>
            </a:solidFill>
            <a:prstDash val="solid"/>
            <a:headEnd type="none" w="med" len="med"/>
            <a:tailEnd type="triangle" w="med" len="med"/>
          </a:ln>
        </p:spPr>
      </p:sp>
      <p:grpSp>
        <p:nvGrpSpPr>
          <p:cNvPr id="122900" name="Group 44"/>
          <p:cNvGrpSpPr/>
          <p:nvPr/>
        </p:nvGrpSpPr>
        <p:grpSpPr>
          <a:xfrm>
            <a:off x="381000" y="3505200"/>
            <a:ext cx="1676400" cy="2819400"/>
            <a:chOff x="240" y="2208"/>
            <a:chExt cx="1056" cy="1776"/>
          </a:xfrm>
        </p:grpSpPr>
        <p:pic>
          <p:nvPicPr>
            <p:cNvPr id="122915" name="Picture 45" descr="10"/>
            <p:cNvPicPr>
              <a:picLocks noChangeAspect="1"/>
            </p:cNvPicPr>
            <p:nvPr/>
          </p:nvPicPr>
          <p:blipFill>
            <a:blip r:embed="rId1"/>
            <a:srcRect t="4901" r="66100" b="2502"/>
            <a:stretch>
              <a:fillRect/>
            </a:stretch>
          </p:blipFill>
          <p:spPr>
            <a:xfrm>
              <a:off x="240" y="2208"/>
              <a:ext cx="1056" cy="1776"/>
            </a:xfrm>
            <a:prstGeom prst="rect">
              <a:avLst/>
            </a:prstGeom>
            <a:noFill/>
            <a:ln w="9525">
              <a:noFill/>
            </a:ln>
          </p:spPr>
        </p:pic>
        <p:sp>
          <p:nvSpPr>
            <p:cNvPr id="122916" name="Text Box 46"/>
            <p:cNvSpPr txBox="1"/>
            <p:nvPr/>
          </p:nvSpPr>
          <p:spPr>
            <a:xfrm>
              <a:off x="960" y="2256"/>
              <a:ext cx="240" cy="288"/>
            </a:xfrm>
            <a:prstGeom prst="rect">
              <a:avLst/>
            </a:prstGeom>
            <a:solidFill>
              <a:schemeClr val="bg1"/>
            </a:solidFill>
            <a:ln w="9525">
              <a:noFill/>
            </a:ln>
          </p:spPr>
          <p:txBody>
            <a:bodyPr>
              <a:spAutoFit/>
            </a:bodyPr>
            <a:p>
              <a:pPr>
                <a:spcBef>
                  <a:spcPct val="50000"/>
                </a:spcBef>
              </a:pPr>
              <a:r>
                <a:rPr lang="en-US" altLang="zh-CN" sz="2400" dirty="0">
                  <a:solidFill>
                    <a:schemeClr val="hlink"/>
                  </a:solidFill>
                  <a:latin typeface="Times New Roman" panose="02020603050405020304" pitchFamily="18" charset="0"/>
                </a:rPr>
                <a:t>C</a:t>
              </a:r>
              <a:endParaRPr lang="en-US" altLang="zh-CN" sz="2400" dirty="0">
                <a:solidFill>
                  <a:schemeClr val="hlink"/>
                </a:solidFill>
                <a:latin typeface="Times New Roman" panose="02020603050405020304" pitchFamily="18" charset="0"/>
              </a:endParaRPr>
            </a:p>
          </p:txBody>
        </p:sp>
      </p:grpSp>
      <p:grpSp>
        <p:nvGrpSpPr>
          <p:cNvPr id="12" name="Group 47"/>
          <p:cNvGrpSpPr/>
          <p:nvPr/>
        </p:nvGrpSpPr>
        <p:grpSpPr>
          <a:xfrm>
            <a:off x="4337050" y="3505200"/>
            <a:ext cx="844550" cy="1839913"/>
            <a:chOff x="2732" y="2208"/>
            <a:chExt cx="532" cy="1159"/>
          </a:xfrm>
        </p:grpSpPr>
        <p:grpSp>
          <p:nvGrpSpPr>
            <p:cNvPr id="122906" name="Group 48"/>
            <p:cNvGrpSpPr/>
            <p:nvPr/>
          </p:nvGrpSpPr>
          <p:grpSpPr>
            <a:xfrm>
              <a:off x="2732" y="2208"/>
              <a:ext cx="484" cy="1159"/>
              <a:chOff x="2300" y="2064"/>
              <a:chExt cx="484" cy="1159"/>
            </a:xfrm>
          </p:grpSpPr>
          <p:grpSp>
            <p:nvGrpSpPr>
              <p:cNvPr id="122908" name="Group 49"/>
              <p:cNvGrpSpPr/>
              <p:nvPr/>
            </p:nvGrpSpPr>
            <p:grpSpPr>
              <a:xfrm>
                <a:off x="2304" y="2064"/>
                <a:ext cx="480" cy="408"/>
                <a:chOff x="2120" y="2040"/>
                <a:chExt cx="480" cy="408"/>
              </a:xfrm>
            </p:grpSpPr>
            <p:sp>
              <p:nvSpPr>
                <p:cNvPr id="122913" name="Line 50"/>
                <p:cNvSpPr/>
                <p:nvPr/>
              </p:nvSpPr>
              <p:spPr>
                <a:xfrm flipV="1">
                  <a:off x="2352" y="2208"/>
                  <a:ext cx="0" cy="240"/>
                </a:xfrm>
                <a:prstGeom prst="line">
                  <a:avLst/>
                </a:prstGeom>
                <a:ln w="28575" cap="flat" cmpd="sng">
                  <a:solidFill>
                    <a:schemeClr val="tx1"/>
                  </a:solidFill>
                  <a:prstDash val="solid"/>
                  <a:headEnd type="none" w="med" len="med"/>
                  <a:tailEnd type="none" w="med" len="med"/>
                </a:ln>
              </p:spPr>
            </p:sp>
            <p:pic>
              <p:nvPicPr>
                <p:cNvPr id="122914" name="Picture 51" descr="10"/>
                <p:cNvPicPr>
                  <a:picLocks noChangeAspect="1"/>
                </p:cNvPicPr>
                <p:nvPr/>
              </p:nvPicPr>
              <p:blipFill>
                <a:blip r:embed="rId1"/>
                <a:srcRect l="13869" t="4897" r="70721" b="82590"/>
                <a:stretch>
                  <a:fillRect/>
                </a:stretch>
              </p:blipFill>
              <p:spPr>
                <a:xfrm>
                  <a:off x="2120" y="2040"/>
                  <a:ext cx="480" cy="240"/>
                </a:xfrm>
                <a:prstGeom prst="rect">
                  <a:avLst/>
                </a:prstGeom>
                <a:noFill/>
                <a:ln w="9525">
                  <a:noFill/>
                </a:ln>
              </p:spPr>
            </p:pic>
          </p:grpSp>
          <p:grpSp>
            <p:nvGrpSpPr>
              <p:cNvPr id="122909" name="Group 52"/>
              <p:cNvGrpSpPr/>
              <p:nvPr/>
            </p:nvGrpSpPr>
            <p:grpSpPr>
              <a:xfrm>
                <a:off x="2300" y="2452"/>
                <a:ext cx="432" cy="771"/>
                <a:chOff x="2164" y="2452"/>
                <a:chExt cx="432" cy="771"/>
              </a:xfrm>
            </p:grpSpPr>
            <p:sp>
              <p:nvSpPr>
                <p:cNvPr id="122910" name="Text Box 53"/>
                <p:cNvSpPr txBox="1"/>
                <p:nvPr/>
              </p:nvSpPr>
              <p:spPr>
                <a:xfrm>
                  <a:off x="2164" y="2452"/>
                  <a:ext cx="432" cy="264"/>
                </a:xfrm>
                <a:prstGeom prst="rect">
                  <a:avLst/>
                </a:prstGeom>
                <a:solidFill>
                  <a:srgbClr val="FFFFCC"/>
                </a:solidFill>
                <a:ln w="28575" cap="flat" cmpd="sng">
                  <a:solidFill>
                    <a:schemeClr val="tx1"/>
                  </a:solidFill>
                  <a:prstDash val="solid"/>
                  <a:miter/>
                  <a:headEnd type="none" w="med" len="med"/>
                  <a:tailEnd type="none" w="med" len="med"/>
                </a:ln>
              </p:spPr>
              <p:txBody>
                <a:bodyPr anchor="b">
                  <a:spAutoFit/>
                </a:bodyPr>
                <a:p>
                  <a:pPr algn="ctr">
                    <a:lnSpc>
                      <a:spcPct val="70000"/>
                    </a:lnSpc>
                  </a:pPr>
                  <a:r>
                    <a:rPr lang="en-US" altLang="zh-CN" dirty="0">
                      <a:solidFill>
                        <a:schemeClr val="accent2"/>
                      </a:solidFill>
                      <a:latin typeface="Times New Roman" panose="02020603050405020304" pitchFamily="18" charset="0"/>
                    </a:rPr>
                    <a:t>N</a:t>
                  </a:r>
                  <a:endParaRPr lang="en-US" altLang="zh-CN" dirty="0">
                    <a:solidFill>
                      <a:schemeClr val="accent2"/>
                    </a:solidFill>
                    <a:latin typeface="Times New Roman" panose="02020603050405020304" pitchFamily="18" charset="0"/>
                  </a:endParaRPr>
                </a:p>
              </p:txBody>
            </p:sp>
            <p:sp>
              <p:nvSpPr>
                <p:cNvPr id="122911" name="Text Box 54"/>
                <p:cNvSpPr txBox="1"/>
                <p:nvPr/>
              </p:nvSpPr>
              <p:spPr>
                <a:xfrm>
                  <a:off x="2164" y="2700"/>
                  <a:ext cx="432" cy="264"/>
                </a:xfrm>
                <a:prstGeom prst="rect">
                  <a:avLst/>
                </a:prstGeom>
                <a:solidFill>
                  <a:srgbClr val="FFFFCC"/>
                </a:solidFill>
                <a:ln w="28575" cap="flat" cmpd="sng">
                  <a:solidFill>
                    <a:schemeClr val="tx1"/>
                  </a:solidFill>
                  <a:prstDash val="solid"/>
                  <a:miter/>
                  <a:headEnd type="none" w="med" len="med"/>
                  <a:tailEnd type="none" w="med" len="med"/>
                </a:ln>
              </p:spPr>
              <p:txBody>
                <a:bodyPr anchor="b">
                  <a:spAutoFit/>
                </a:bodyPr>
                <a:p>
                  <a:pPr algn="ctr">
                    <a:lnSpc>
                      <a:spcPct val="70000"/>
                    </a:lnSpc>
                  </a:pPr>
                  <a:r>
                    <a:rPr lang="en-US" altLang="zh-CN" dirty="0">
                      <a:solidFill>
                        <a:schemeClr val="accent2"/>
                      </a:solidFill>
                      <a:latin typeface="Times New Roman" panose="02020603050405020304" pitchFamily="18" charset="0"/>
                    </a:rPr>
                    <a:t>P</a:t>
                  </a:r>
                  <a:endParaRPr lang="en-US" altLang="zh-CN" dirty="0">
                    <a:solidFill>
                      <a:schemeClr val="accent2"/>
                    </a:solidFill>
                    <a:latin typeface="Times New Roman" panose="02020603050405020304" pitchFamily="18" charset="0"/>
                  </a:endParaRPr>
                </a:p>
              </p:txBody>
            </p:sp>
            <p:sp>
              <p:nvSpPr>
                <p:cNvPr id="122912" name="Text Box 55"/>
                <p:cNvSpPr txBox="1"/>
                <p:nvPr/>
              </p:nvSpPr>
              <p:spPr>
                <a:xfrm>
                  <a:off x="2164" y="2959"/>
                  <a:ext cx="432" cy="264"/>
                </a:xfrm>
                <a:prstGeom prst="rect">
                  <a:avLst/>
                </a:prstGeom>
                <a:solidFill>
                  <a:srgbClr val="FFFFCC"/>
                </a:solidFill>
                <a:ln w="28575" cap="flat" cmpd="sng">
                  <a:solidFill>
                    <a:schemeClr val="tx1"/>
                  </a:solidFill>
                  <a:prstDash val="solid"/>
                  <a:miter/>
                  <a:headEnd type="none" w="med" len="med"/>
                  <a:tailEnd type="none" w="med" len="med"/>
                </a:ln>
              </p:spPr>
              <p:txBody>
                <a:bodyPr anchor="b">
                  <a:spAutoFit/>
                </a:bodyPr>
                <a:p>
                  <a:pPr algn="ctr">
                    <a:lnSpc>
                      <a:spcPct val="70000"/>
                    </a:lnSpc>
                  </a:pPr>
                  <a:r>
                    <a:rPr lang="en-US" altLang="zh-CN" dirty="0">
                      <a:solidFill>
                        <a:schemeClr val="accent2"/>
                      </a:solidFill>
                      <a:latin typeface="Times New Roman" panose="02020603050405020304" pitchFamily="18" charset="0"/>
                    </a:rPr>
                    <a:t>N</a:t>
                  </a:r>
                  <a:endParaRPr lang="en-US" altLang="zh-CN" dirty="0">
                    <a:solidFill>
                      <a:schemeClr val="accent2"/>
                    </a:solidFill>
                    <a:latin typeface="Times New Roman" panose="02020603050405020304" pitchFamily="18" charset="0"/>
                  </a:endParaRPr>
                </a:p>
              </p:txBody>
            </p:sp>
          </p:grpSp>
        </p:grpSp>
        <p:sp>
          <p:nvSpPr>
            <p:cNvPr id="122907" name="Text Box 56"/>
            <p:cNvSpPr txBox="1"/>
            <p:nvPr/>
          </p:nvSpPr>
          <p:spPr>
            <a:xfrm>
              <a:off x="3024" y="2256"/>
              <a:ext cx="240" cy="288"/>
            </a:xfrm>
            <a:prstGeom prst="rect">
              <a:avLst/>
            </a:prstGeom>
            <a:solidFill>
              <a:schemeClr val="bg1"/>
            </a:solidFill>
            <a:ln w="9525">
              <a:noFill/>
            </a:ln>
          </p:spPr>
          <p:txBody>
            <a:bodyPr>
              <a:spAutoFit/>
            </a:bodyPr>
            <a:p>
              <a:pPr>
                <a:spcBef>
                  <a:spcPct val="50000"/>
                </a:spcBef>
              </a:pPr>
              <a:r>
                <a:rPr lang="en-US" altLang="zh-CN" sz="2400" dirty="0">
                  <a:solidFill>
                    <a:schemeClr val="hlink"/>
                  </a:solidFill>
                  <a:latin typeface="Times New Roman" panose="02020603050405020304" pitchFamily="18" charset="0"/>
                </a:rPr>
                <a:t>C</a:t>
              </a:r>
              <a:endParaRPr lang="en-US" altLang="zh-CN" sz="2400" dirty="0">
                <a:solidFill>
                  <a:schemeClr val="hlink"/>
                </a:solidFill>
                <a:latin typeface="Times New Roman" panose="02020603050405020304" pitchFamily="18" charset="0"/>
              </a:endParaRPr>
            </a:p>
          </p:txBody>
        </p:sp>
      </p:grpSp>
      <p:grpSp>
        <p:nvGrpSpPr>
          <p:cNvPr id="122902" name="Group 57"/>
          <p:cNvGrpSpPr/>
          <p:nvPr/>
        </p:nvGrpSpPr>
        <p:grpSpPr>
          <a:xfrm>
            <a:off x="7073900" y="609600"/>
            <a:ext cx="1460500" cy="2819400"/>
            <a:chOff x="4456" y="384"/>
            <a:chExt cx="920" cy="1776"/>
          </a:xfrm>
        </p:grpSpPr>
        <p:pic>
          <p:nvPicPr>
            <p:cNvPr id="122904" name="Picture 58" descr="10"/>
            <p:cNvPicPr>
              <a:picLocks noChangeAspect="1"/>
            </p:cNvPicPr>
            <p:nvPr/>
          </p:nvPicPr>
          <p:blipFill>
            <a:blip r:embed="rId2"/>
            <a:srcRect l="39154" r="28943"/>
            <a:stretch>
              <a:fillRect/>
            </a:stretch>
          </p:blipFill>
          <p:spPr>
            <a:xfrm>
              <a:off x="4456" y="384"/>
              <a:ext cx="920" cy="1776"/>
            </a:xfrm>
            <a:prstGeom prst="rect">
              <a:avLst/>
            </a:prstGeom>
            <a:noFill/>
            <a:ln w="9525">
              <a:noFill/>
            </a:ln>
          </p:spPr>
        </p:pic>
        <p:sp>
          <p:nvSpPr>
            <p:cNvPr id="122905" name="Text Box 59"/>
            <p:cNvSpPr txBox="1"/>
            <p:nvPr/>
          </p:nvSpPr>
          <p:spPr>
            <a:xfrm>
              <a:off x="4944" y="432"/>
              <a:ext cx="240" cy="288"/>
            </a:xfrm>
            <a:prstGeom prst="rect">
              <a:avLst/>
            </a:prstGeom>
            <a:solidFill>
              <a:schemeClr val="bg1"/>
            </a:solidFill>
            <a:ln w="9525">
              <a:noFill/>
            </a:ln>
          </p:spPr>
          <p:txBody>
            <a:bodyPr>
              <a:spAutoFit/>
            </a:bodyPr>
            <a:p>
              <a:pPr>
                <a:spcBef>
                  <a:spcPct val="50000"/>
                </a:spcBef>
              </a:pPr>
              <a:r>
                <a:rPr lang="en-US" altLang="zh-CN" sz="2400" dirty="0">
                  <a:solidFill>
                    <a:schemeClr val="hlink"/>
                  </a:solidFill>
                  <a:latin typeface="Times New Roman" panose="02020603050405020304" pitchFamily="18" charset="0"/>
                </a:rPr>
                <a:t>C</a:t>
              </a:r>
              <a:endParaRPr lang="en-US" altLang="zh-CN" sz="2400" dirty="0">
                <a:solidFill>
                  <a:schemeClr val="hlink"/>
                </a:solidFill>
                <a:latin typeface="Times New Roman" panose="02020603050405020304" pitchFamily="18" charset="0"/>
              </a:endParaRPr>
            </a:p>
          </p:txBody>
        </p:sp>
      </p:grpSp>
      <p:sp>
        <p:nvSpPr>
          <p:cNvPr id="122903" name="矩形 57"/>
          <p:cNvSpPr/>
          <p:nvPr/>
        </p:nvSpPr>
        <p:spPr>
          <a:xfrm>
            <a:off x="755650" y="476250"/>
            <a:ext cx="2952750" cy="523875"/>
          </a:xfrm>
          <a:prstGeom prst="rect">
            <a:avLst/>
          </a:prstGeom>
          <a:noFill/>
          <a:ln w="9525">
            <a:noFill/>
          </a:ln>
        </p:spPr>
        <p:txBody>
          <a:bodyPr>
            <a:spAutoFit/>
          </a:bodyPr>
          <a:p>
            <a:r>
              <a:rPr lang="en-US" altLang="zh-CN" dirty="0">
                <a:latin typeface="Arial" panose="020B0604020202020204" pitchFamily="34" charset="0"/>
              </a:rPr>
              <a:t>2.3.2 </a:t>
            </a:r>
            <a:r>
              <a:rPr lang="zh-CN" altLang="zh-CN" dirty="0">
                <a:latin typeface="Arial" panose="020B0604020202020204" pitchFamily="34" charset="0"/>
              </a:rPr>
              <a:t>工作原理</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out)">
                                      <p:cBhvr>
                                        <p:cTn id="7" dur="500"/>
                                        <p:tgtEl>
                                          <p:spTgt spid="1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44"/>
                                        </p:tgtEl>
                                        <p:attrNameLst>
                                          <p:attrName>style.visibility</p:attrName>
                                        </p:attrNameLst>
                                      </p:cBhvr>
                                      <p:to>
                                        <p:strVal val="visible"/>
                                      </p:to>
                                    </p:set>
                                    <p:animEffect transition="in" filter="wipe(left)">
                                      <p:cBhvr>
                                        <p:cTn id="12" dur="500"/>
                                        <p:tgtEl>
                                          <p:spTgt spid="10344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03442"/>
                                        </p:tgtEl>
                                        <p:attrNameLst>
                                          <p:attrName>style.visibility</p:attrName>
                                        </p:attrNameLst>
                                      </p:cBhvr>
                                      <p:to>
                                        <p:strVal val="visible"/>
                                      </p:to>
                                    </p:set>
                                    <p:anim calcmode="lin" valueType="num">
                                      <p:cBhvr>
                                        <p:cTn id="17" dur="500" fill="hold"/>
                                        <p:tgtEl>
                                          <p:spTgt spid="103442"/>
                                        </p:tgtEl>
                                        <p:attrNameLst>
                                          <p:attrName>ppt_w</p:attrName>
                                        </p:attrNameLst>
                                      </p:cBhvr>
                                      <p:tavLst>
                                        <p:tav tm="0">
                                          <p:val>
                                            <p:fltVal val="0.000000"/>
                                          </p:val>
                                        </p:tav>
                                        <p:tav tm="100000">
                                          <p:val>
                                            <p:strVal val="#ppt_w"/>
                                          </p:val>
                                        </p:tav>
                                      </p:tavLst>
                                    </p:anim>
                                    <p:anim calcmode="lin" valueType="num">
                                      <p:cBhvr>
                                        <p:cTn id="18" dur="500" fill="hold"/>
                                        <p:tgtEl>
                                          <p:spTgt spid="103442"/>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3446"/>
                                        </p:tgtEl>
                                        <p:attrNameLst>
                                          <p:attrName>style.visibility</p:attrName>
                                        </p:attrNameLst>
                                      </p:cBhvr>
                                      <p:to>
                                        <p:strVal val="visible"/>
                                      </p:to>
                                    </p:set>
                                    <p:animEffect transition="in" filter="wipe(left)">
                                      <p:cBhvr>
                                        <p:cTn id="23" dur="500"/>
                                        <p:tgtEl>
                                          <p:spTgt spid="10344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3445"/>
                                        </p:tgtEl>
                                        <p:attrNameLst>
                                          <p:attrName>style.visibility</p:attrName>
                                        </p:attrNameLst>
                                      </p:cBhvr>
                                      <p:to>
                                        <p:strVal val="visible"/>
                                      </p:to>
                                    </p:set>
                                    <p:animEffect transition="in" filter="wipe(left)">
                                      <p:cBhvr>
                                        <p:cTn id="33" dur="500"/>
                                        <p:tgtEl>
                                          <p:spTgt spid="10344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3461"/>
                                        </p:tgtEl>
                                        <p:attrNameLst>
                                          <p:attrName>style.visibility</p:attrName>
                                        </p:attrNameLst>
                                      </p:cBhvr>
                                      <p:to>
                                        <p:strVal val="visible"/>
                                      </p:to>
                                    </p:set>
                                    <p:animEffect transition="in" filter="wipe(left)">
                                      <p:cBhvr>
                                        <p:cTn id="43" dur="500"/>
                                        <p:tgtEl>
                                          <p:spTgt spid="103461"/>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103462"/>
                                        </p:tgtEl>
                                        <p:attrNameLst>
                                          <p:attrName>style.visibility</p:attrName>
                                        </p:attrNameLst>
                                      </p:cBhvr>
                                      <p:to>
                                        <p:strVal val="visible"/>
                                      </p:to>
                                    </p:set>
                                    <p:animEffect transition="in" filter="wipe(up)">
                                      <p:cBhvr>
                                        <p:cTn id="47" dur="500"/>
                                        <p:tgtEl>
                                          <p:spTgt spid="1034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3463"/>
                                        </p:tgtEl>
                                        <p:attrNameLst>
                                          <p:attrName>style.visibility</p:attrName>
                                        </p:attrNameLst>
                                      </p:cBhvr>
                                      <p:to>
                                        <p:strVal val="visible"/>
                                      </p:to>
                                    </p:set>
                                    <p:animEffect transition="in" filter="wipe(up)">
                                      <p:cBhvr>
                                        <p:cTn id="52" dur="500"/>
                                        <p:tgtEl>
                                          <p:spTgt spid="103463"/>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103465"/>
                                        </p:tgtEl>
                                        <p:attrNameLst>
                                          <p:attrName>style.visibility</p:attrName>
                                        </p:attrNameLst>
                                      </p:cBhvr>
                                      <p:to>
                                        <p:strVal val="visible"/>
                                      </p:to>
                                    </p:set>
                                    <p:animEffect transition="in" filter="wipe(up)">
                                      <p:cBhvr>
                                        <p:cTn id="56" dur="500"/>
                                        <p:tgtEl>
                                          <p:spTgt spid="10346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3466"/>
                                        </p:tgtEl>
                                        <p:attrNameLst>
                                          <p:attrName>style.visibility</p:attrName>
                                        </p:attrNameLst>
                                      </p:cBhvr>
                                      <p:to>
                                        <p:strVal val="visible"/>
                                      </p:to>
                                    </p:set>
                                    <p:animEffect transition="in" filter="wipe(down)">
                                      <p:cBhvr>
                                        <p:cTn id="61" dur="500"/>
                                        <p:tgtEl>
                                          <p:spTgt spid="103466"/>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03464"/>
                                        </p:tgtEl>
                                        <p:attrNameLst>
                                          <p:attrName>style.visibility</p:attrName>
                                        </p:attrNameLst>
                                      </p:cBhvr>
                                      <p:to>
                                        <p:strVal val="visible"/>
                                      </p:to>
                                    </p:set>
                                    <p:animEffect transition="in" filter="wipe(up)">
                                      <p:cBhvr>
                                        <p:cTn id="65" dur="500"/>
                                        <p:tgtEl>
                                          <p:spTgt spid="103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4" grpId="0" animBg="1"/>
      <p:bldP spid="103462" grpId="0"/>
      <p:bldP spid="103464" grpId="0"/>
      <p:bldP spid="103465"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4626" name="Text Box 2"/>
          <p:cNvSpPr txBox="1"/>
          <p:nvPr/>
        </p:nvSpPr>
        <p:spPr>
          <a:xfrm>
            <a:off x="1143000" y="1066800"/>
            <a:ext cx="3048000" cy="579438"/>
          </a:xfrm>
          <a:prstGeom prst="rect">
            <a:avLst/>
          </a:prstGeom>
          <a:noFill/>
          <a:ln w="9525">
            <a:noFill/>
          </a:ln>
        </p:spPr>
        <p:txBody>
          <a:bodyPr>
            <a:spAutoFit/>
          </a:bodyPr>
          <a:p>
            <a:pPr>
              <a:spcBef>
                <a:spcPct val="50000"/>
              </a:spcBef>
            </a:pPr>
            <a:r>
              <a:rPr lang="zh-CN" altLang="en-US" dirty="0">
                <a:solidFill>
                  <a:schemeClr val="accent2"/>
                </a:solidFill>
                <a:latin typeface="Times New Roman" panose="02020603050405020304" pitchFamily="18" charset="0"/>
              </a:rPr>
              <a:t>结论：</a:t>
            </a:r>
            <a:endParaRPr lang="zh-CN" altLang="en-US" dirty="0">
              <a:solidFill>
                <a:schemeClr val="accent2"/>
              </a:solidFill>
              <a:latin typeface="Times New Roman" panose="02020603050405020304" pitchFamily="18" charset="0"/>
            </a:endParaRPr>
          </a:p>
        </p:txBody>
      </p:sp>
      <p:sp>
        <p:nvSpPr>
          <p:cNvPr id="154627" name="Text Box 3"/>
          <p:cNvSpPr txBox="1"/>
          <p:nvPr/>
        </p:nvSpPr>
        <p:spPr>
          <a:xfrm>
            <a:off x="304800" y="2057400"/>
            <a:ext cx="8382000" cy="3306763"/>
          </a:xfrm>
          <a:prstGeom prst="rect">
            <a:avLst/>
          </a:prstGeom>
          <a:noFill/>
          <a:ln w="9525">
            <a:noFill/>
          </a:ln>
        </p:spPr>
        <p:txBody>
          <a:bodyPr>
            <a:spAutoFit/>
          </a:bodyPr>
          <a:p>
            <a:pPr algn="just">
              <a:lnSpc>
                <a:spcPct val="120000"/>
              </a:lnSpc>
              <a:spcBef>
                <a:spcPct val="30000"/>
              </a:spcBef>
            </a:pPr>
            <a:r>
              <a:rPr lang="zh-CN" altLang="en-US" sz="2600" dirty="0">
                <a:latin typeface="Times New Roman" panose="02020603050405020304" pitchFamily="18" charset="0"/>
              </a:rPr>
              <a:t>　　晶闸管由阻断变为</a:t>
            </a:r>
            <a:r>
              <a:rPr lang="zh-CN" altLang="en-US" sz="2600" dirty="0">
                <a:solidFill>
                  <a:srgbClr val="FF3300"/>
                </a:solidFill>
                <a:latin typeface="Times New Roman" panose="02020603050405020304" pitchFamily="18" charset="0"/>
              </a:rPr>
              <a:t>导通的条件是在阳极和阴极之间　　加正向电压时，再在控制极加一个正的触发脉冲；</a:t>
            </a:r>
            <a:endParaRPr lang="zh-CN" altLang="en-US" sz="2600" dirty="0">
              <a:solidFill>
                <a:srgbClr val="FF3300"/>
              </a:solidFill>
              <a:latin typeface="Times New Roman" panose="02020603050405020304" pitchFamily="18" charset="0"/>
            </a:endParaRPr>
          </a:p>
          <a:p>
            <a:pPr algn="just">
              <a:lnSpc>
                <a:spcPct val="120000"/>
              </a:lnSpc>
              <a:spcBef>
                <a:spcPct val="30000"/>
              </a:spcBef>
            </a:pPr>
            <a:endParaRPr lang="zh-CN" altLang="en-US" sz="2600" dirty="0">
              <a:solidFill>
                <a:srgbClr val="FF3300"/>
              </a:solidFill>
              <a:latin typeface="Times New Roman" panose="02020603050405020304" pitchFamily="18" charset="0"/>
            </a:endParaRPr>
          </a:p>
          <a:p>
            <a:pPr algn="just">
              <a:lnSpc>
                <a:spcPct val="120000"/>
              </a:lnSpc>
              <a:spcBef>
                <a:spcPct val="30000"/>
              </a:spcBef>
            </a:pPr>
            <a:r>
              <a:rPr lang="zh-CN" altLang="en-US" sz="2600" dirty="0">
                <a:latin typeface="Times New Roman" panose="02020603050405020304" pitchFamily="18" charset="0"/>
              </a:rPr>
              <a:t>　　晶闸管由导通变为</a:t>
            </a:r>
            <a:r>
              <a:rPr lang="zh-CN" altLang="en-US" sz="2600" dirty="0">
                <a:solidFill>
                  <a:srgbClr val="FF3300"/>
                </a:solidFill>
                <a:latin typeface="Times New Roman" panose="02020603050405020304" pitchFamily="18" charset="0"/>
              </a:rPr>
              <a:t>阻断的条件是减小阳极电流 </a:t>
            </a:r>
            <a:r>
              <a:rPr lang="en-US" altLang="zh-CN" sz="2600" i="1" dirty="0">
                <a:solidFill>
                  <a:srgbClr val="FF3300"/>
                </a:solidFill>
                <a:latin typeface="Times New Roman" panose="02020603050405020304" pitchFamily="18" charset="0"/>
              </a:rPr>
              <a:t>I</a:t>
            </a:r>
            <a:r>
              <a:rPr lang="en-US" altLang="zh-CN" sz="2600" baseline="-25000" dirty="0">
                <a:solidFill>
                  <a:srgbClr val="FF3300"/>
                </a:solidFill>
                <a:latin typeface="Times New Roman" panose="02020603050405020304" pitchFamily="18" charset="0"/>
              </a:rPr>
              <a:t>A</a:t>
            </a:r>
            <a:r>
              <a:rPr lang="en-US" altLang="zh-CN" sz="2600" dirty="0">
                <a:solidFill>
                  <a:srgbClr val="FF3300"/>
                </a:solidFill>
                <a:latin typeface="Times New Roman" panose="02020603050405020304" pitchFamily="18" charset="0"/>
              </a:rPr>
              <a:t> </a:t>
            </a:r>
            <a:r>
              <a:rPr lang="zh-CN" altLang="en-US" sz="2600" dirty="0">
                <a:solidFill>
                  <a:srgbClr val="FF3300"/>
                </a:solidFill>
                <a:latin typeface="Times New Roman" panose="02020603050405020304" pitchFamily="18" charset="0"/>
              </a:rPr>
              <a:t>，　　或改变</a:t>
            </a:r>
            <a:r>
              <a:rPr lang="en-US" altLang="zh-CN" sz="2600" dirty="0">
                <a:solidFill>
                  <a:srgbClr val="FF3300"/>
                </a:solidFill>
                <a:latin typeface="Times New Roman" panose="02020603050405020304" pitchFamily="18" charset="0"/>
              </a:rPr>
              <a:t>A-C</a:t>
            </a:r>
            <a:r>
              <a:rPr lang="zh-CN" altLang="en-US" sz="2600" dirty="0">
                <a:solidFill>
                  <a:srgbClr val="FF3300"/>
                </a:solidFill>
                <a:latin typeface="Times New Roman" panose="02020603050405020304" pitchFamily="18" charset="0"/>
              </a:rPr>
              <a:t>电压极性的方法实现。</a:t>
            </a:r>
            <a:endParaRPr lang="zh-CN" altLang="en-US" sz="2600" dirty="0">
              <a:solidFill>
                <a:srgbClr val="FF3300"/>
              </a:solidFill>
              <a:latin typeface="Times New Roman" panose="02020603050405020304" pitchFamily="18" charset="0"/>
            </a:endParaRPr>
          </a:p>
          <a:p>
            <a:pPr algn="just">
              <a:lnSpc>
                <a:spcPct val="120000"/>
              </a:lnSpc>
              <a:spcBef>
                <a:spcPct val="30000"/>
              </a:spcBef>
            </a:pPr>
            <a:r>
              <a:rPr lang="zh-CN" altLang="en-US" sz="2600" dirty="0">
                <a:latin typeface="Times New Roman" panose="02020603050405020304" pitchFamily="18" charset="0"/>
              </a:rPr>
              <a:t>　　晶闸管导通后，管压降很小，约为 </a:t>
            </a:r>
            <a:r>
              <a:rPr lang="en-US" altLang="zh-CN" sz="2600" dirty="0">
                <a:latin typeface="Times New Roman" panose="02020603050405020304" pitchFamily="18" charset="0"/>
              </a:rPr>
              <a:t>0.6~1.2 V </a:t>
            </a:r>
            <a:r>
              <a:rPr lang="zh-CN" altLang="en-US" sz="2600" dirty="0">
                <a:latin typeface="Times New Roman" panose="02020603050405020304" pitchFamily="18" charset="0"/>
              </a:rPr>
              <a:t>左右。</a:t>
            </a:r>
            <a:endParaRPr lang="zh-CN" altLang="en-US" sz="26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dissolve">
                                      <p:cBhvr>
                                        <p:cTn id="7" dur="500"/>
                                        <p:tgtEl>
                                          <p:spTgt spid="154626"/>
                                        </p:tgtEl>
                                      </p:cBhvr>
                                    </p:animEffect>
                                  </p:childTnLst>
                                </p:cTn>
                              </p:par>
                            </p:childTnLst>
                          </p:cTn>
                        </p:par>
                        <p:par>
                          <p:cTn id="8" fill="hold">
                            <p:stCondLst>
                              <p:cond delay="500"/>
                            </p:stCondLst>
                            <p:childTnLst>
                              <p:par>
                                <p:cTn id="9" presetID="9" presetClass="entr" presetSubtype="0" fill="hold" grpId="0" nodeType="afterEffect">
                                  <p:stCondLst>
                                    <p:cond delay="2000"/>
                                  </p:stCondLst>
                                  <p:childTnLst>
                                    <p:set>
                                      <p:cBhvr>
                                        <p:cTn id="10" dur="1" fill="hold">
                                          <p:stCondLst>
                                            <p:cond delay="0"/>
                                          </p:stCondLst>
                                        </p:cTn>
                                        <p:tgtEl>
                                          <p:spTgt spid="154627">
                                            <p:txEl>
                                              <p:charRg st="0" end="49"/>
                                            </p:txEl>
                                          </p:spTgt>
                                        </p:tgtEl>
                                        <p:attrNameLst>
                                          <p:attrName>style.visibility</p:attrName>
                                        </p:attrNameLst>
                                      </p:cBhvr>
                                      <p:to>
                                        <p:strVal val="visible"/>
                                      </p:to>
                                    </p:set>
                                    <p:animEffect transition="in" filter="dissolve">
                                      <p:cBhvr>
                                        <p:cTn id="11" dur="500"/>
                                        <p:tgtEl>
                                          <p:spTgt spid="154627">
                                            <p:txEl>
                                              <p:charRg st="0" end="49"/>
                                            </p:txEl>
                                          </p:spTgt>
                                        </p:tgtEl>
                                      </p:cBhvr>
                                    </p:animEffect>
                                  </p:childTnLst>
                                </p:cTn>
                              </p:par>
                            </p:childTnLst>
                          </p:cTn>
                        </p:par>
                        <p:par>
                          <p:cTn id="12" fill="hold">
                            <p:stCondLst>
                              <p:cond delay="3000"/>
                            </p:stCondLst>
                            <p:childTnLst>
                              <p:par>
                                <p:cTn id="13" presetID="9" presetClass="entr" presetSubtype="0" fill="hold" grpId="0" nodeType="afterEffect">
                                  <p:stCondLst>
                                    <p:cond delay="2000"/>
                                  </p:stCondLst>
                                  <p:childTnLst>
                                    <p:set>
                                      <p:cBhvr>
                                        <p:cTn id="14" dur="1" fill="hold">
                                          <p:stCondLst>
                                            <p:cond delay="0"/>
                                          </p:stCondLst>
                                        </p:cTn>
                                        <p:tgtEl>
                                          <p:spTgt spid="154627">
                                            <p:txEl>
                                              <p:charRg st="50" end="96"/>
                                            </p:txEl>
                                          </p:spTgt>
                                        </p:tgtEl>
                                        <p:attrNameLst>
                                          <p:attrName>style.visibility</p:attrName>
                                        </p:attrNameLst>
                                      </p:cBhvr>
                                      <p:to>
                                        <p:strVal val="visible"/>
                                      </p:to>
                                    </p:set>
                                    <p:animEffect transition="in" filter="dissolve">
                                      <p:cBhvr>
                                        <p:cTn id="15" dur="500"/>
                                        <p:tgtEl>
                                          <p:spTgt spid="154627">
                                            <p:txEl>
                                              <p:charRg st="50" end="96"/>
                                            </p:txEl>
                                          </p:spTgt>
                                        </p:tgtEl>
                                      </p:cBhvr>
                                    </p:animEffect>
                                  </p:childTnLst>
                                </p:cTn>
                              </p:par>
                            </p:childTnLst>
                          </p:cTn>
                        </p:par>
                        <p:par>
                          <p:cTn id="16" fill="hold">
                            <p:stCondLst>
                              <p:cond delay="5500"/>
                            </p:stCondLst>
                            <p:childTnLst>
                              <p:par>
                                <p:cTn id="17" presetID="9" presetClass="entr" presetSubtype="0" fill="hold" grpId="0" nodeType="afterEffect">
                                  <p:stCondLst>
                                    <p:cond delay="2000"/>
                                  </p:stCondLst>
                                  <p:childTnLst>
                                    <p:set>
                                      <p:cBhvr>
                                        <p:cTn id="18" dur="1" fill="hold">
                                          <p:stCondLst>
                                            <p:cond delay="0"/>
                                          </p:stCondLst>
                                        </p:cTn>
                                        <p:tgtEl>
                                          <p:spTgt spid="154627">
                                            <p:txEl>
                                              <p:charRg st="96" end="128"/>
                                            </p:txEl>
                                          </p:spTgt>
                                        </p:tgtEl>
                                        <p:attrNameLst>
                                          <p:attrName>style.visibility</p:attrName>
                                        </p:attrNameLst>
                                      </p:cBhvr>
                                      <p:to>
                                        <p:strVal val="visible"/>
                                      </p:to>
                                    </p:set>
                                    <p:animEffect transition="in" filter="dissolve">
                                      <p:cBhvr>
                                        <p:cTn id="19" dur="500"/>
                                        <p:tgtEl>
                                          <p:spTgt spid="154627">
                                            <p:txEl>
                                              <p:charRg st="96"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27" grpId="0" advAuto="100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2770" name="Rectangle 2"/>
          <p:cNvSpPr/>
          <p:nvPr/>
        </p:nvSpPr>
        <p:spPr>
          <a:xfrm>
            <a:off x="611188" y="1916113"/>
            <a:ext cx="7993062" cy="1066800"/>
          </a:xfrm>
          <a:prstGeom prst="rect">
            <a:avLst/>
          </a:prstGeom>
          <a:noFill/>
          <a:ln w="9525">
            <a:noFill/>
          </a:ln>
        </p:spPr>
        <p:txBody>
          <a:bodyPr>
            <a:spAutoFit/>
          </a:bodyPr>
          <a:p>
            <a:r>
              <a:rPr lang="zh-CN" altLang="en-US" dirty="0">
                <a:latin typeface="Times New Roman" panose="02020603050405020304" pitchFamily="18" charset="0"/>
              </a:rPr>
              <a:t>在一定温度下本征半导体中载流子的浓度是一定的，并且自由电子与空穴的浓度相等。</a:t>
            </a:r>
            <a:endParaRPr lang="zh-CN" altLang="en-US" dirty="0">
              <a:latin typeface="Times New Roman" panose="02020603050405020304" pitchFamily="18" charset="0"/>
            </a:endParaRPr>
          </a:p>
        </p:txBody>
      </p:sp>
      <p:sp>
        <p:nvSpPr>
          <p:cNvPr id="32771" name="Text Box 3"/>
          <p:cNvSpPr txBox="1"/>
          <p:nvPr/>
        </p:nvSpPr>
        <p:spPr>
          <a:xfrm>
            <a:off x="1692275" y="476250"/>
            <a:ext cx="1981200" cy="579438"/>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本征激发</a:t>
            </a:r>
            <a:endParaRPr lang="zh-CN" altLang="en-US" dirty="0">
              <a:latin typeface="Times New Roman" panose="02020603050405020304" pitchFamily="18" charset="0"/>
            </a:endParaRPr>
          </a:p>
        </p:txBody>
      </p:sp>
      <p:sp>
        <p:nvSpPr>
          <p:cNvPr id="32772" name="Text Box 4"/>
          <p:cNvSpPr txBox="1"/>
          <p:nvPr/>
        </p:nvSpPr>
        <p:spPr>
          <a:xfrm>
            <a:off x="1911350" y="1219200"/>
            <a:ext cx="1295400" cy="579438"/>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复合</a:t>
            </a:r>
            <a:endParaRPr lang="zh-CN" altLang="en-US" dirty="0">
              <a:latin typeface="Times New Roman" panose="02020603050405020304" pitchFamily="18" charset="0"/>
            </a:endParaRPr>
          </a:p>
        </p:txBody>
      </p:sp>
      <p:sp>
        <p:nvSpPr>
          <p:cNvPr id="32773" name="AutoShape 5"/>
          <p:cNvSpPr/>
          <p:nvPr/>
        </p:nvSpPr>
        <p:spPr>
          <a:xfrm>
            <a:off x="3924300" y="692150"/>
            <a:ext cx="273050" cy="984250"/>
          </a:xfrm>
          <a:prstGeom prst="rightBrace">
            <a:avLst>
              <a:gd name="adj1" fmla="val 30038"/>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2774" name="Text Box 6"/>
          <p:cNvSpPr txBox="1"/>
          <p:nvPr/>
        </p:nvSpPr>
        <p:spPr>
          <a:xfrm>
            <a:off x="4273550" y="990600"/>
            <a:ext cx="2819400" cy="579438"/>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动态平衡</a:t>
            </a:r>
            <a:endParaRPr lang="zh-CN" altLang="en-US" dirty="0">
              <a:latin typeface="Times New Roman" panose="02020603050405020304" pitchFamily="18" charset="0"/>
            </a:endParaRPr>
          </a:p>
        </p:txBody>
      </p:sp>
      <p:sp>
        <p:nvSpPr>
          <p:cNvPr id="49160" name="Rectangle 7"/>
          <p:cNvSpPr/>
          <p:nvPr/>
        </p:nvSpPr>
        <p:spPr>
          <a:xfrm>
            <a:off x="539750" y="3141663"/>
            <a:ext cx="7777163" cy="1066800"/>
          </a:xfrm>
          <a:prstGeom prst="rect">
            <a:avLst/>
          </a:prstGeom>
          <a:noFill/>
          <a:ln w="9525">
            <a:noFill/>
          </a:ln>
        </p:spPr>
        <p:txBody>
          <a:bodyPr>
            <a:spAutoFit/>
          </a:bodyPr>
          <a:p>
            <a:r>
              <a:rPr lang="en-US" altLang="zh-CN" i="1" dirty="0">
                <a:solidFill>
                  <a:srgbClr val="003300"/>
                </a:solidFill>
                <a:latin typeface="Arial" panose="020B0604020202020204" pitchFamily="34" charset="0"/>
              </a:rPr>
              <a:t>T</a:t>
            </a:r>
            <a:r>
              <a:rPr lang="en-US" altLang="zh-CN" dirty="0">
                <a:solidFill>
                  <a:srgbClr val="003300"/>
                </a:solidFill>
                <a:latin typeface="Arial" panose="020B0604020202020204" pitchFamily="34" charset="0"/>
              </a:rPr>
              <a:t>=300 K</a:t>
            </a:r>
            <a:r>
              <a:rPr lang="zh-CN" altLang="en-US" dirty="0">
                <a:solidFill>
                  <a:srgbClr val="003300"/>
                </a:solidFill>
                <a:latin typeface="Arial" panose="020B0604020202020204" pitchFamily="34" charset="0"/>
              </a:rPr>
              <a:t>室温下</a:t>
            </a:r>
            <a:r>
              <a:rPr lang="en-US" altLang="zh-CN" dirty="0">
                <a:solidFill>
                  <a:srgbClr val="003300"/>
                </a:solidFill>
                <a:latin typeface="Arial" panose="020B0604020202020204" pitchFamily="34" charset="0"/>
              </a:rPr>
              <a:t>,</a:t>
            </a:r>
            <a:r>
              <a:rPr lang="zh-CN" altLang="en-US" dirty="0">
                <a:solidFill>
                  <a:srgbClr val="003300"/>
                </a:solidFill>
                <a:latin typeface="Arial" panose="020B0604020202020204" pitchFamily="34" charset="0"/>
              </a:rPr>
              <a:t>本征硅的电子和空穴浓度</a:t>
            </a:r>
            <a:r>
              <a:rPr lang="en-US" altLang="zh-CN" dirty="0">
                <a:solidFill>
                  <a:srgbClr val="003300"/>
                </a:solidFill>
                <a:latin typeface="Arial" panose="020B0604020202020204" pitchFamily="34" charset="0"/>
              </a:rPr>
              <a:t>:                                      </a:t>
            </a:r>
            <a:endParaRPr lang="en-US" altLang="zh-CN" dirty="0">
              <a:solidFill>
                <a:srgbClr val="003300"/>
              </a:solidFill>
              <a:latin typeface="Arial" panose="020B0604020202020204" pitchFamily="34" charset="0"/>
            </a:endParaRPr>
          </a:p>
          <a:p>
            <a:r>
              <a:rPr lang="en-US" altLang="zh-CN" dirty="0">
                <a:solidFill>
                  <a:srgbClr val="003300"/>
                </a:solidFill>
                <a:latin typeface="Arial" panose="020B0604020202020204" pitchFamily="34" charset="0"/>
              </a:rPr>
              <a:t>                         </a:t>
            </a:r>
            <a:r>
              <a:rPr lang="en-US" altLang="zh-CN" i="1" dirty="0">
                <a:solidFill>
                  <a:srgbClr val="FF3300"/>
                </a:solidFill>
                <a:latin typeface="Arial" panose="020B0604020202020204" pitchFamily="34" charset="0"/>
              </a:rPr>
              <a:t>n </a:t>
            </a:r>
            <a:r>
              <a:rPr lang="en-US" altLang="zh-CN" dirty="0">
                <a:solidFill>
                  <a:srgbClr val="FF3300"/>
                </a:solidFill>
                <a:latin typeface="Arial" panose="020B0604020202020204" pitchFamily="34" charset="0"/>
              </a:rPr>
              <a:t>= </a:t>
            </a:r>
            <a:r>
              <a:rPr lang="en-US" altLang="zh-CN" i="1" dirty="0">
                <a:solidFill>
                  <a:srgbClr val="FF3300"/>
                </a:solidFill>
                <a:latin typeface="Arial" panose="020B0604020202020204" pitchFamily="34" charset="0"/>
              </a:rPr>
              <a:t>p </a:t>
            </a:r>
            <a:r>
              <a:rPr lang="en-US" altLang="zh-CN" dirty="0">
                <a:solidFill>
                  <a:srgbClr val="FF3300"/>
                </a:solidFill>
                <a:latin typeface="Arial" panose="020B0604020202020204" pitchFamily="34" charset="0"/>
              </a:rPr>
              <a:t>=1.43×10</a:t>
            </a:r>
            <a:r>
              <a:rPr lang="en-US" altLang="zh-CN" baseline="30000" dirty="0">
                <a:solidFill>
                  <a:srgbClr val="FF3300"/>
                </a:solidFill>
                <a:latin typeface="Arial" panose="020B0604020202020204" pitchFamily="34" charset="0"/>
              </a:rPr>
              <a:t>10</a:t>
            </a:r>
            <a:r>
              <a:rPr lang="en-US" altLang="zh-CN" dirty="0">
                <a:solidFill>
                  <a:srgbClr val="FF3300"/>
                </a:solidFill>
                <a:latin typeface="Arial" panose="020B0604020202020204" pitchFamily="34" charset="0"/>
              </a:rPr>
              <a:t>/cm</a:t>
            </a:r>
            <a:r>
              <a:rPr lang="en-US" altLang="zh-CN" baseline="30000" dirty="0">
                <a:solidFill>
                  <a:srgbClr val="FF3300"/>
                </a:solidFill>
                <a:latin typeface="Arial" panose="020B0604020202020204" pitchFamily="34" charset="0"/>
              </a:rPr>
              <a:t>3</a:t>
            </a:r>
            <a:endParaRPr lang="en-US" altLang="zh-CN" baseline="30000" dirty="0">
              <a:solidFill>
                <a:srgbClr val="FF3300"/>
              </a:solidFill>
              <a:latin typeface="Arial" panose="020B0604020202020204" pitchFamily="34" charset="0"/>
            </a:endParaRPr>
          </a:p>
        </p:txBody>
      </p:sp>
      <p:sp>
        <p:nvSpPr>
          <p:cNvPr id="49161" name="Text Box 8"/>
          <p:cNvSpPr txBox="1"/>
          <p:nvPr/>
        </p:nvSpPr>
        <p:spPr>
          <a:xfrm>
            <a:off x="2987675" y="4437063"/>
            <a:ext cx="5689600" cy="1066800"/>
          </a:xfrm>
          <a:prstGeom prst="rect">
            <a:avLst/>
          </a:prstGeom>
          <a:noFill/>
          <a:ln w="9525">
            <a:noFill/>
          </a:ln>
        </p:spPr>
        <p:txBody>
          <a:bodyPr>
            <a:spAutoFit/>
          </a:bodyPr>
          <a:p>
            <a:pPr eaLnBrk="0" hangingPunct="0">
              <a:spcBef>
                <a:spcPct val="50000"/>
              </a:spcBef>
            </a:pPr>
            <a:r>
              <a:rPr lang="zh-CN" altLang="en-US" dirty="0">
                <a:solidFill>
                  <a:srgbClr val="003300"/>
                </a:solidFill>
                <a:latin typeface="Arial" panose="020B0604020202020204" pitchFamily="34" charset="0"/>
              </a:rPr>
              <a:t>本征锗的电子和空穴浓度</a:t>
            </a:r>
            <a:r>
              <a:rPr lang="en-US" altLang="zh-CN" dirty="0">
                <a:solidFill>
                  <a:srgbClr val="003300"/>
                </a:solidFill>
                <a:latin typeface="Arial" panose="020B0604020202020204" pitchFamily="34" charset="0"/>
              </a:rPr>
              <a:t>:                                 </a:t>
            </a:r>
            <a:r>
              <a:rPr lang="zh-CN" altLang="en-US" dirty="0">
                <a:solidFill>
                  <a:srgbClr val="003300"/>
                </a:solidFill>
                <a:latin typeface="Arial" panose="020B0604020202020204" pitchFamily="34" charset="0"/>
              </a:rPr>
              <a:t>　　</a:t>
            </a:r>
            <a:r>
              <a:rPr lang="en-US" altLang="zh-CN" i="1" dirty="0">
                <a:solidFill>
                  <a:srgbClr val="FF3300"/>
                </a:solidFill>
                <a:latin typeface="Arial" panose="020B0604020202020204" pitchFamily="34" charset="0"/>
              </a:rPr>
              <a:t>n </a:t>
            </a:r>
            <a:r>
              <a:rPr lang="en-US" altLang="zh-CN" dirty="0">
                <a:solidFill>
                  <a:srgbClr val="FF3300"/>
                </a:solidFill>
                <a:latin typeface="Arial" panose="020B0604020202020204" pitchFamily="34" charset="0"/>
              </a:rPr>
              <a:t>= </a:t>
            </a:r>
            <a:r>
              <a:rPr lang="en-US" altLang="zh-CN" i="1" dirty="0">
                <a:solidFill>
                  <a:srgbClr val="FF3300"/>
                </a:solidFill>
                <a:latin typeface="Arial" panose="020B0604020202020204" pitchFamily="34" charset="0"/>
              </a:rPr>
              <a:t>p </a:t>
            </a:r>
            <a:r>
              <a:rPr lang="en-US" altLang="zh-CN" dirty="0">
                <a:solidFill>
                  <a:srgbClr val="FF3300"/>
                </a:solidFill>
                <a:latin typeface="Arial" panose="020B0604020202020204" pitchFamily="34" charset="0"/>
              </a:rPr>
              <a:t>=2.38×10</a:t>
            </a:r>
            <a:r>
              <a:rPr lang="en-US" altLang="zh-CN" baseline="30000" dirty="0">
                <a:solidFill>
                  <a:srgbClr val="FF3300"/>
                </a:solidFill>
                <a:latin typeface="Arial" panose="020B0604020202020204" pitchFamily="34" charset="0"/>
              </a:rPr>
              <a:t>13</a:t>
            </a:r>
            <a:r>
              <a:rPr lang="en-US" altLang="zh-CN" dirty="0">
                <a:solidFill>
                  <a:srgbClr val="FF3300"/>
                </a:solidFill>
                <a:latin typeface="Arial" panose="020B0604020202020204" pitchFamily="34" charset="0"/>
              </a:rPr>
              <a:t>/cm</a:t>
            </a:r>
            <a:r>
              <a:rPr lang="en-US" altLang="zh-CN" baseline="30000" dirty="0">
                <a:solidFill>
                  <a:srgbClr val="FF3300"/>
                </a:solidFill>
                <a:latin typeface="Arial" panose="020B0604020202020204" pitchFamily="34" charset="0"/>
              </a:rPr>
              <a:t>3</a:t>
            </a:r>
            <a:endParaRPr lang="en-US" altLang="zh-CN" baseline="30000" dirty="0">
              <a:solidFill>
                <a:srgbClr val="FF33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771">
                                            <p:txEl>
                                              <p:charRg st="0" end="5"/>
                                            </p:txEl>
                                          </p:spTgt>
                                        </p:tgtEl>
                                        <p:attrNameLst>
                                          <p:attrName>style.visibility</p:attrName>
                                        </p:attrNameLst>
                                      </p:cBhvr>
                                      <p:to>
                                        <p:strVal val="visible"/>
                                      </p:to>
                                    </p:set>
                                    <p:animEffect transition="in" filter="box(out)">
                                      <p:cBhvr>
                                        <p:cTn id="7" dur="500"/>
                                        <p:tgtEl>
                                          <p:spTgt spid="32771">
                                            <p:txEl>
                                              <p:charRg st="0" end="5"/>
                                            </p:txEl>
                                          </p:spTgt>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772">
                                            <p:txEl>
                                              <p:charRg st="0" end="3"/>
                                            </p:txEl>
                                          </p:spTgt>
                                        </p:tgtEl>
                                        <p:attrNameLst>
                                          <p:attrName>style.visibility</p:attrName>
                                        </p:attrNameLst>
                                      </p:cBhvr>
                                      <p:to>
                                        <p:strVal val="visible"/>
                                      </p:to>
                                    </p:set>
                                    <p:animEffect transition="in" filter="box(out)">
                                      <p:cBhvr>
                                        <p:cTn id="12" dur="500"/>
                                        <p:tgtEl>
                                          <p:spTgt spid="32772">
                                            <p:txEl>
                                              <p:charRg st="0" end="3"/>
                                            </p:txEl>
                                          </p:spTgt>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box(out)">
                                      <p:cBhvr>
                                        <p:cTn id="17" dur="500"/>
                                        <p:tgtEl>
                                          <p:spTgt spid="32773"/>
                                        </p:tgtEl>
                                      </p:cBhvr>
                                    </p:animEffect>
                                  </p:childTnLst>
                                  <p:subTnLst>
                                    <p:cmd type="evt" cmd="onstopaudio">
                                      <p:cBhvr>
                                        <p:cTn display="0" masterRel="sameClick">
                                          <p:stCondLst>
                                            <p:cond evt="begin" delay="0">
                                              <p:tn val="15"/>
                                            </p:cond>
                                          </p:stCondLst>
                                        </p:cTn>
                                        <p:tgtEl>
                                          <p:sldTgt/>
                                        </p:tgtEl>
                                      </p:cBhvr>
                                    </p:cmd>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774">
                                            <p:txEl>
                                              <p:charRg st="0" end="5"/>
                                            </p:txEl>
                                          </p:spTgt>
                                        </p:tgtEl>
                                        <p:attrNameLst>
                                          <p:attrName>style.visibility</p:attrName>
                                        </p:attrNameLst>
                                      </p:cBhvr>
                                      <p:to>
                                        <p:strVal val="visible"/>
                                      </p:to>
                                    </p:set>
                                    <p:animEffect transition="in" filter="box(out)">
                                      <p:cBhvr>
                                        <p:cTn id="22" dur="500"/>
                                        <p:tgtEl>
                                          <p:spTgt spid="32774">
                                            <p:txEl>
                                              <p:charRg st="0" end="5"/>
                                            </p:txEl>
                                          </p:spTgt>
                                        </p:tgtEl>
                                      </p:cBhvr>
                                    </p:animEffect>
                                  </p:childTnLst>
                                  <p:subTnLst>
                                    <p:cmd type="evt" cmd="onstopaudio">
                                      <p:cBhvr>
                                        <p:cTn display="0" masterRel="sameClick">
                                          <p:stCondLst>
                                            <p:cond evt="begin" delay="0">
                                              <p:tn val="20"/>
                                            </p:cond>
                                          </p:stCondLst>
                                        </p:cTn>
                                        <p:tgtEl>
                                          <p:sldTgt/>
                                        </p:tgtEl>
                                      </p:cBhvr>
                                    </p:cmd>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770">
                                            <p:txEl>
                                              <p:charRg st="0" end="39"/>
                                            </p:txEl>
                                          </p:spTgt>
                                        </p:tgtEl>
                                        <p:attrNameLst>
                                          <p:attrName>style.visibility</p:attrName>
                                        </p:attrNameLst>
                                      </p:cBhvr>
                                      <p:to>
                                        <p:strVal val="visible"/>
                                      </p:to>
                                    </p:set>
                                    <p:animEffect transition="in" filter="box(out)">
                                      <p:cBhvr>
                                        <p:cTn id="27" dur="500"/>
                                        <p:tgtEl>
                                          <p:spTgt spid="32770">
                                            <p:txEl>
                                              <p:charRg st="0" end="39"/>
                                            </p:txEl>
                                          </p:spTgt>
                                        </p:tgtEl>
                                      </p:cBhvr>
                                    </p:animEffect>
                                  </p:childTnLst>
                                  <p:subTnLst>
                                    <p:cmd type="evt" cmd="onstopaudio">
                                      <p:cBhvr>
                                        <p:cTn display="0" masterRel="sameClick">
                                          <p:stCondLst>
                                            <p:cond evt="begin" delay="0">
                                              <p:tn val="25"/>
                                            </p:cond>
                                          </p:stCondLst>
                                        </p:cTn>
                                        <p:tgtEl>
                                          <p:sldTgt/>
                                        </p:tgtEl>
                                      </p:cBhvr>
                                    </p:cmd>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9160"/>
                                        </p:tgtEl>
                                        <p:attrNameLst>
                                          <p:attrName>style.visibility</p:attrName>
                                        </p:attrNameLst>
                                      </p:cBhvr>
                                      <p:to>
                                        <p:strVal val="visible"/>
                                      </p:to>
                                    </p:set>
                                    <p:animEffect transition="in" filter="box(in)">
                                      <p:cBhvr>
                                        <p:cTn id="32" dur="500"/>
                                        <p:tgtEl>
                                          <p:spTgt spid="49160"/>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49161"/>
                                        </p:tgtEl>
                                        <p:attrNameLst>
                                          <p:attrName>style.visibility</p:attrName>
                                        </p:attrNameLst>
                                      </p:cBhvr>
                                      <p:to>
                                        <p:strVal val="visible"/>
                                      </p:to>
                                    </p:set>
                                    <p:animEffect transition="in" filter="box(in)">
                                      <p:cBhvr>
                                        <p:cTn id="35" dur="5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P spid="32771" grpId="0" build="p"/>
      <p:bldP spid="32772" grpId="0" build="p"/>
      <p:bldP spid="32773" grpId="0" animBg="1"/>
      <p:bldP spid="32774" grpId="0" build="p"/>
      <p:bldP spid="49160" grpId="0"/>
      <p:bldP spid="49161"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4267200" y="898525"/>
            <a:ext cx="4876800" cy="3063875"/>
            <a:chOff x="2688" y="566"/>
            <a:chExt cx="3072" cy="1930"/>
          </a:xfrm>
        </p:grpSpPr>
        <p:sp>
          <p:nvSpPr>
            <p:cNvPr id="124957" name="Line 5"/>
            <p:cNvSpPr/>
            <p:nvPr/>
          </p:nvSpPr>
          <p:spPr>
            <a:xfrm>
              <a:off x="2688" y="1920"/>
              <a:ext cx="2784" cy="0"/>
            </a:xfrm>
            <a:prstGeom prst="line">
              <a:avLst/>
            </a:prstGeom>
            <a:ln w="19050" cap="flat" cmpd="sng">
              <a:solidFill>
                <a:schemeClr val="tx1"/>
              </a:solidFill>
              <a:prstDash val="solid"/>
              <a:headEnd type="none" w="med" len="med"/>
              <a:tailEnd type="triangle" w="med" len="med"/>
            </a:ln>
          </p:spPr>
        </p:sp>
        <p:sp>
          <p:nvSpPr>
            <p:cNvPr id="124958" name="Line 6"/>
            <p:cNvSpPr/>
            <p:nvPr/>
          </p:nvSpPr>
          <p:spPr>
            <a:xfrm flipV="1">
              <a:off x="4032" y="672"/>
              <a:ext cx="0" cy="1824"/>
            </a:xfrm>
            <a:prstGeom prst="line">
              <a:avLst/>
            </a:prstGeom>
            <a:ln w="19050" cap="flat" cmpd="sng">
              <a:solidFill>
                <a:schemeClr val="tx1"/>
              </a:solidFill>
              <a:prstDash val="solid"/>
              <a:headEnd type="none" w="med" len="med"/>
              <a:tailEnd type="triangle" w="med" len="med"/>
            </a:ln>
          </p:spPr>
        </p:sp>
        <p:sp>
          <p:nvSpPr>
            <p:cNvPr id="124959" name="Text Box 7"/>
            <p:cNvSpPr txBox="1"/>
            <p:nvPr/>
          </p:nvSpPr>
          <p:spPr>
            <a:xfrm>
              <a:off x="3792" y="1968"/>
              <a:ext cx="129" cy="250"/>
            </a:xfrm>
            <a:prstGeom prst="rect">
              <a:avLst/>
            </a:prstGeom>
            <a:noFill/>
            <a:ln w="9525">
              <a:noFill/>
            </a:ln>
          </p:spPr>
          <p:txBody>
            <a:bodyPr>
              <a:spAutoFit/>
            </a:bodyPr>
            <a:p>
              <a:r>
                <a:rPr lang="en-US" altLang="zh-CN" sz="2000" i="1" dirty="0">
                  <a:latin typeface="Times New Roman" panose="02020603050405020304" pitchFamily="18" charset="0"/>
                </a:rPr>
                <a:t>O</a:t>
              </a:r>
              <a:endParaRPr lang="en-US" altLang="zh-CN" sz="2000" i="1" dirty="0">
                <a:latin typeface="Times New Roman" panose="02020603050405020304" pitchFamily="18" charset="0"/>
              </a:endParaRPr>
            </a:p>
          </p:txBody>
        </p:sp>
        <p:sp>
          <p:nvSpPr>
            <p:cNvPr id="124960" name="Text Box 8"/>
            <p:cNvSpPr txBox="1"/>
            <p:nvPr/>
          </p:nvSpPr>
          <p:spPr>
            <a:xfrm>
              <a:off x="5246" y="1920"/>
              <a:ext cx="514" cy="250"/>
            </a:xfrm>
            <a:prstGeom prst="rect">
              <a:avLst/>
            </a:prstGeom>
            <a:noFill/>
            <a:ln w="9525">
              <a:noFill/>
            </a:ln>
          </p:spPr>
          <p:txBody>
            <a:bodyPr>
              <a:spAutoFit/>
            </a:bodyPr>
            <a:p>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AK</a:t>
              </a:r>
              <a:endParaRPr lang="en-US" altLang="zh-CN" sz="2000" i="1" dirty="0">
                <a:latin typeface="Times New Roman" panose="02020603050405020304" pitchFamily="18" charset="0"/>
              </a:endParaRPr>
            </a:p>
          </p:txBody>
        </p:sp>
        <p:sp>
          <p:nvSpPr>
            <p:cNvPr id="124961" name="Text Box 9"/>
            <p:cNvSpPr txBox="1"/>
            <p:nvPr/>
          </p:nvSpPr>
          <p:spPr>
            <a:xfrm>
              <a:off x="3792" y="566"/>
              <a:ext cx="338" cy="250"/>
            </a:xfrm>
            <a:prstGeom prst="rect">
              <a:avLst/>
            </a:prstGeom>
            <a:noFill/>
            <a:ln w="9525">
              <a:noFill/>
            </a:ln>
          </p:spPr>
          <p:txBody>
            <a:bodyPr>
              <a:spAutoFit/>
            </a:bodyPr>
            <a:p>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A</a:t>
              </a:r>
              <a:endParaRPr lang="en-US" altLang="zh-CN" sz="2000" i="1" dirty="0">
                <a:latin typeface="Times New Roman" panose="02020603050405020304" pitchFamily="18" charset="0"/>
              </a:endParaRPr>
            </a:p>
          </p:txBody>
        </p:sp>
      </p:grpSp>
      <p:sp>
        <p:nvSpPr>
          <p:cNvPr id="246794" name="Freeform 10"/>
          <p:cNvSpPr/>
          <p:nvPr/>
        </p:nvSpPr>
        <p:spPr>
          <a:xfrm>
            <a:off x="6400800" y="2800350"/>
            <a:ext cx="1743075" cy="247650"/>
          </a:xfrm>
          <a:custGeom>
            <a:avLst/>
            <a:gdLst>
              <a:gd name="txL" fmla="*/ 0 w 1098"/>
              <a:gd name="txT" fmla="*/ 0 h 156"/>
              <a:gd name="txR" fmla="*/ 1098 w 1098"/>
              <a:gd name="txB" fmla="*/ 156 h 156"/>
            </a:gdLst>
            <a:ahLst/>
            <a:cxnLst>
              <a:cxn ang="0">
                <a:pos x="0" y="2147483647"/>
              </a:cxn>
              <a:cxn ang="0">
                <a:pos x="2147483647" y="2147483647"/>
              </a:cxn>
              <a:cxn ang="0">
                <a:pos x="2147483647" y="2147483647"/>
              </a:cxn>
              <a:cxn ang="0">
                <a:pos x="2147483647" y="2147483647"/>
              </a:cxn>
              <a:cxn ang="0">
                <a:pos x="2147483647" y="0"/>
              </a:cxn>
            </a:cxnLst>
            <a:rect l="txL" t="txT" r="txR" b="txB"/>
            <a:pathLst>
              <a:path w="1098" h="156">
                <a:moveTo>
                  <a:pt x="0" y="156"/>
                </a:moveTo>
                <a:cubicBezTo>
                  <a:pt x="40" y="149"/>
                  <a:pt x="96" y="125"/>
                  <a:pt x="240" y="114"/>
                </a:cubicBezTo>
                <a:cubicBezTo>
                  <a:pt x="384" y="103"/>
                  <a:pt x="737" y="98"/>
                  <a:pt x="864" y="90"/>
                </a:cubicBezTo>
                <a:cubicBezTo>
                  <a:pt x="991" y="82"/>
                  <a:pt x="964" y="80"/>
                  <a:pt x="1003" y="65"/>
                </a:cubicBezTo>
                <a:cubicBezTo>
                  <a:pt x="1042" y="50"/>
                  <a:pt x="1078" y="14"/>
                  <a:pt x="1098" y="0"/>
                </a:cubicBezTo>
              </a:path>
            </a:pathLst>
          </a:custGeom>
          <a:noFill/>
          <a:ln w="28575" cap="flat" cmpd="sng">
            <a:solidFill>
              <a:schemeClr val="accent2">
                <a:alpha val="100000"/>
              </a:schemeClr>
            </a:solidFill>
            <a:prstDash val="solid"/>
            <a:round/>
            <a:headEnd type="none" w="med" len="med"/>
            <a:tailEnd type="none" w="med" len="med"/>
          </a:ln>
        </p:spPr>
        <p:txBody>
          <a:bodyPr/>
          <a:p>
            <a:endParaRPr lang="zh-CN" altLang="en-US"/>
          </a:p>
        </p:txBody>
      </p:sp>
      <p:sp>
        <p:nvSpPr>
          <p:cNvPr id="246795" name="Line 11"/>
          <p:cNvSpPr/>
          <p:nvPr/>
        </p:nvSpPr>
        <p:spPr>
          <a:xfrm flipH="1">
            <a:off x="6400800" y="2819400"/>
            <a:ext cx="1752600" cy="0"/>
          </a:xfrm>
          <a:prstGeom prst="line">
            <a:avLst/>
          </a:prstGeom>
          <a:ln w="9525" cap="flat" cmpd="sng">
            <a:solidFill>
              <a:schemeClr val="tx1"/>
            </a:solidFill>
            <a:prstDash val="dashDot"/>
            <a:headEnd type="none" w="med" len="med"/>
            <a:tailEnd type="none" w="med" len="med"/>
          </a:ln>
        </p:spPr>
      </p:sp>
      <p:sp>
        <p:nvSpPr>
          <p:cNvPr id="246796" name="Freeform 12"/>
          <p:cNvSpPr/>
          <p:nvPr/>
        </p:nvSpPr>
        <p:spPr>
          <a:xfrm>
            <a:off x="6629400" y="1371600"/>
            <a:ext cx="228600" cy="1447800"/>
          </a:xfrm>
          <a:custGeom>
            <a:avLst/>
            <a:gdLst>
              <a:gd name="txL" fmla="*/ 0 w 144"/>
              <a:gd name="txT" fmla="*/ 0 h 912"/>
              <a:gd name="txR" fmla="*/ 144 w 144"/>
              <a:gd name="txB" fmla="*/ 912 h 912"/>
            </a:gdLst>
            <a:ahLst/>
            <a:cxnLst>
              <a:cxn ang="0">
                <a:pos x="0" y="2147483647"/>
              </a:cxn>
              <a:cxn ang="0">
                <a:pos x="2147483647" y="2147483647"/>
              </a:cxn>
              <a:cxn ang="0">
                <a:pos x="2147483647" y="0"/>
              </a:cxn>
            </a:cxnLst>
            <a:rect l="txL" t="txT" r="txR" b="txB"/>
            <a:pathLst>
              <a:path w="144" h="912">
                <a:moveTo>
                  <a:pt x="0" y="912"/>
                </a:moveTo>
                <a:lnTo>
                  <a:pt x="48" y="858"/>
                </a:lnTo>
                <a:lnTo>
                  <a:pt x="144" y="0"/>
                </a:lnTo>
              </a:path>
            </a:pathLst>
          </a:custGeom>
          <a:noFill/>
          <a:ln w="28575" cap="flat" cmpd="sng">
            <a:solidFill>
              <a:schemeClr val="accent2">
                <a:alpha val="100000"/>
              </a:schemeClr>
            </a:solidFill>
            <a:prstDash val="solid"/>
            <a:round/>
            <a:headEnd type="none" w="med" len="med"/>
            <a:tailEnd type="none" w="med" len="med"/>
          </a:ln>
        </p:spPr>
        <p:txBody>
          <a:bodyPr/>
          <a:p>
            <a:endParaRPr lang="zh-CN" altLang="en-US"/>
          </a:p>
        </p:txBody>
      </p:sp>
      <p:sp>
        <p:nvSpPr>
          <p:cNvPr id="246797" name="Text Box 13"/>
          <p:cNvSpPr txBox="1"/>
          <p:nvPr/>
        </p:nvSpPr>
        <p:spPr>
          <a:xfrm>
            <a:off x="7848600" y="2971800"/>
            <a:ext cx="762000" cy="396875"/>
          </a:xfrm>
          <a:prstGeom prst="rect">
            <a:avLst/>
          </a:prstGeom>
          <a:noFill/>
          <a:ln w="9525">
            <a:noFill/>
          </a:ln>
        </p:spPr>
        <p:txBody>
          <a:bodyPr>
            <a:spAutoFit/>
          </a:bodyPr>
          <a:p>
            <a:pPr>
              <a:spcBef>
                <a:spcPct val="50000"/>
              </a:spcBef>
            </a:pPr>
            <a:r>
              <a:rPr lang="en-US" altLang="zh-CN" sz="2000" i="1" dirty="0">
                <a:solidFill>
                  <a:schemeClr val="accent2"/>
                </a:solidFill>
                <a:latin typeface="Times New Roman" panose="02020603050405020304" pitchFamily="18" charset="0"/>
              </a:rPr>
              <a:t>U</a:t>
            </a:r>
            <a:r>
              <a:rPr lang="en-US" altLang="zh-CN" sz="2000" baseline="-25000" dirty="0">
                <a:solidFill>
                  <a:schemeClr val="accent2"/>
                </a:solidFill>
                <a:latin typeface="Times New Roman" panose="02020603050405020304" pitchFamily="18" charset="0"/>
              </a:rPr>
              <a:t>BO</a:t>
            </a:r>
            <a:endParaRPr lang="en-US" altLang="zh-CN" sz="2000" i="1" dirty="0">
              <a:solidFill>
                <a:schemeClr val="accent2"/>
              </a:solidFill>
              <a:latin typeface="Times New Roman" panose="02020603050405020304" pitchFamily="18" charset="0"/>
            </a:endParaRPr>
          </a:p>
        </p:txBody>
      </p:sp>
      <p:sp>
        <p:nvSpPr>
          <p:cNvPr id="246798" name="Line 14"/>
          <p:cNvSpPr/>
          <p:nvPr/>
        </p:nvSpPr>
        <p:spPr>
          <a:xfrm>
            <a:off x="8153400" y="2819400"/>
            <a:ext cx="0" cy="228600"/>
          </a:xfrm>
          <a:prstGeom prst="line">
            <a:avLst/>
          </a:prstGeom>
          <a:ln w="9525" cap="flat" cmpd="sng">
            <a:solidFill>
              <a:schemeClr val="tx1"/>
            </a:solidFill>
            <a:prstDash val="dashDot"/>
            <a:headEnd type="none" w="med" len="med"/>
            <a:tailEnd type="none" w="med" len="med"/>
          </a:ln>
        </p:spPr>
      </p:sp>
      <p:sp>
        <p:nvSpPr>
          <p:cNvPr id="246799" name="Text Box 15"/>
          <p:cNvSpPr txBox="1"/>
          <p:nvPr/>
        </p:nvSpPr>
        <p:spPr>
          <a:xfrm>
            <a:off x="7924800" y="2438400"/>
            <a:ext cx="609600" cy="396875"/>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rPr>
              <a:t>A</a:t>
            </a:r>
            <a:endParaRPr lang="en-US" altLang="zh-CN" sz="2000" dirty="0">
              <a:solidFill>
                <a:srgbClr val="FF3300"/>
              </a:solidFill>
              <a:latin typeface="Times New Roman" panose="02020603050405020304" pitchFamily="18" charset="0"/>
            </a:endParaRPr>
          </a:p>
        </p:txBody>
      </p:sp>
      <p:sp>
        <p:nvSpPr>
          <p:cNvPr id="246800" name="Text Box 16"/>
          <p:cNvSpPr txBox="1"/>
          <p:nvPr/>
        </p:nvSpPr>
        <p:spPr>
          <a:xfrm>
            <a:off x="6629400" y="2514600"/>
            <a:ext cx="609600" cy="396875"/>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rPr>
              <a:t>B</a:t>
            </a:r>
            <a:endParaRPr lang="en-US" altLang="zh-CN" sz="2000" dirty="0">
              <a:solidFill>
                <a:srgbClr val="FF3300"/>
              </a:solidFill>
              <a:latin typeface="Times New Roman" panose="02020603050405020304" pitchFamily="18" charset="0"/>
            </a:endParaRPr>
          </a:p>
        </p:txBody>
      </p:sp>
      <p:sp>
        <p:nvSpPr>
          <p:cNvPr id="246801" name="Text Box 17"/>
          <p:cNvSpPr txBox="1"/>
          <p:nvPr/>
        </p:nvSpPr>
        <p:spPr>
          <a:xfrm>
            <a:off x="6858000" y="1143000"/>
            <a:ext cx="609600" cy="396875"/>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rPr>
              <a:t>C</a:t>
            </a:r>
            <a:endParaRPr lang="en-US" altLang="zh-CN" sz="2000" dirty="0">
              <a:solidFill>
                <a:srgbClr val="FF3300"/>
              </a:solidFill>
              <a:latin typeface="Times New Roman" panose="02020603050405020304" pitchFamily="18" charset="0"/>
            </a:endParaRPr>
          </a:p>
        </p:txBody>
      </p:sp>
      <p:sp>
        <p:nvSpPr>
          <p:cNvPr id="246802" name="Text Box 18"/>
          <p:cNvSpPr txBox="1"/>
          <p:nvPr/>
        </p:nvSpPr>
        <p:spPr>
          <a:xfrm>
            <a:off x="6010275" y="2590800"/>
            <a:ext cx="542925" cy="396875"/>
          </a:xfrm>
          <a:prstGeom prst="rect">
            <a:avLst/>
          </a:prstGeom>
          <a:noFill/>
          <a:ln w="9525">
            <a:noFill/>
          </a:ln>
        </p:spPr>
        <p:txBody>
          <a:bodyPr>
            <a:spAutoFit/>
          </a:bodyPr>
          <a:p>
            <a:pPr>
              <a:spcBef>
                <a:spcPct val="50000"/>
              </a:spcBef>
            </a:pPr>
            <a:r>
              <a:rPr lang="en-US" altLang="zh-CN" sz="2000" i="1" dirty="0">
                <a:solidFill>
                  <a:schemeClr val="accent2"/>
                </a:solidFill>
                <a:latin typeface="Times New Roman" panose="02020603050405020304" pitchFamily="18" charset="0"/>
              </a:rPr>
              <a:t>I</a:t>
            </a:r>
            <a:r>
              <a:rPr lang="en-US" altLang="zh-CN" sz="2000" baseline="-25000" dirty="0">
                <a:solidFill>
                  <a:schemeClr val="accent2"/>
                </a:solidFill>
                <a:latin typeface="Times New Roman" panose="02020603050405020304" pitchFamily="18" charset="0"/>
              </a:rPr>
              <a:t>H</a:t>
            </a:r>
            <a:endParaRPr lang="en-US" altLang="zh-CN" sz="2000" i="1" dirty="0">
              <a:solidFill>
                <a:schemeClr val="accent2"/>
              </a:solidFill>
              <a:latin typeface="Times New Roman" panose="02020603050405020304" pitchFamily="18" charset="0"/>
            </a:endParaRPr>
          </a:p>
        </p:txBody>
      </p:sp>
      <p:sp>
        <p:nvSpPr>
          <p:cNvPr id="246803" name="AutoShape 19"/>
          <p:cNvSpPr/>
          <p:nvPr/>
        </p:nvSpPr>
        <p:spPr>
          <a:xfrm>
            <a:off x="8001000" y="1981200"/>
            <a:ext cx="914400" cy="393700"/>
          </a:xfrm>
          <a:prstGeom prst="borderCallout1">
            <a:avLst>
              <a:gd name="adj1" fmla="val 29032"/>
              <a:gd name="adj2" fmla="val -8333"/>
              <a:gd name="adj3" fmla="val 232259"/>
              <a:gd name="adj4" fmla="val -19444"/>
            </a:avLst>
          </a:prstGeom>
          <a:solidFill>
            <a:srgbClr val="FFFFCC"/>
          </a:solidFill>
          <a:ln w="9525" cap="flat" cmpd="sng">
            <a:solidFill>
              <a:schemeClr val="tx1"/>
            </a:solidFill>
            <a:prstDash val="solid"/>
            <a:miter/>
            <a:headEnd type="none" w="med" len="med"/>
            <a:tailEnd type="none" w="med" len="med"/>
          </a:ln>
        </p:spPr>
        <p:txBody>
          <a:bodyPr/>
          <a:p>
            <a:pPr algn="ctr"/>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G</a:t>
            </a:r>
            <a:r>
              <a:rPr lang="en-US" altLang="zh-CN" sz="2000" dirty="0">
                <a:latin typeface="Times New Roman" panose="02020603050405020304" pitchFamily="18" charset="0"/>
              </a:rPr>
              <a:t>= 0</a:t>
            </a:r>
            <a:endParaRPr lang="en-US" altLang="zh-CN" sz="2000" i="1" dirty="0">
              <a:latin typeface="Times New Roman" panose="02020603050405020304" pitchFamily="18" charset="0"/>
            </a:endParaRPr>
          </a:p>
        </p:txBody>
      </p:sp>
      <p:sp>
        <p:nvSpPr>
          <p:cNvPr id="246804" name="Text Box 20"/>
          <p:cNvSpPr txBox="1"/>
          <p:nvPr/>
        </p:nvSpPr>
        <p:spPr>
          <a:xfrm>
            <a:off x="457200" y="1524000"/>
            <a:ext cx="5122863" cy="1401763"/>
          </a:xfrm>
          <a:prstGeom prst="rect">
            <a:avLst/>
          </a:prstGeom>
          <a:noFill/>
          <a:ln w="9525">
            <a:noFill/>
          </a:ln>
        </p:spPr>
        <p:txBody>
          <a:bodyPr>
            <a:spAutoFit/>
          </a:bodyPr>
          <a:p>
            <a:pPr algn="just">
              <a:lnSpc>
                <a:spcPct val="110000"/>
              </a:lnSpc>
            </a:pPr>
            <a:r>
              <a:rPr lang="zh-CN" altLang="en-US" sz="2600" dirty="0">
                <a:solidFill>
                  <a:srgbClr val="FF3300"/>
                </a:solidFill>
                <a:latin typeface="Times New Roman" panose="02020603050405020304" pitchFamily="18" charset="0"/>
              </a:rPr>
              <a:t>　　正向阻断特性</a:t>
            </a:r>
            <a:r>
              <a:rPr lang="zh-CN" altLang="en-US" sz="2600" dirty="0">
                <a:latin typeface="Times New Roman" panose="02020603050405020304" pitchFamily="18" charset="0"/>
              </a:rPr>
              <a:t>：当 </a:t>
            </a:r>
            <a:r>
              <a:rPr lang="en-US" altLang="zh-CN" sz="2600" i="1" dirty="0">
                <a:latin typeface="Times New Roman" panose="02020603050405020304" pitchFamily="18" charset="0"/>
              </a:rPr>
              <a:t>I</a:t>
            </a:r>
            <a:r>
              <a:rPr lang="en-US" altLang="zh-CN" sz="2600" baseline="-25000" dirty="0">
                <a:latin typeface="Times New Roman" panose="02020603050405020304" pitchFamily="18" charset="0"/>
              </a:rPr>
              <a:t>G</a:t>
            </a:r>
            <a:r>
              <a:rPr lang="en-US" altLang="zh-CN" sz="2600" dirty="0">
                <a:latin typeface="Times New Roman" panose="02020603050405020304" pitchFamily="18" charset="0"/>
              </a:rPr>
              <a:t>= 0 </a:t>
            </a:r>
            <a:r>
              <a:rPr lang="zh-CN" altLang="en-US" sz="2600" dirty="0">
                <a:latin typeface="Times New Roman" panose="02020603050405020304" pitchFamily="18" charset="0"/>
              </a:rPr>
              <a:t>，而阳极电压不超过一定值时，管子处于阻断状态。</a:t>
            </a:r>
            <a:endParaRPr lang="zh-CN" altLang="en-US" sz="2600" dirty="0">
              <a:latin typeface="Times New Roman" panose="02020603050405020304" pitchFamily="18" charset="0"/>
            </a:endParaRPr>
          </a:p>
        </p:txBody>
      </p:sp>
      <p:sp>
        <p:nvSpPr>
          <p:cNvPr id="246805" name="Text Box 21"/>
          <p:cNvSpPr txBox="1"/>
          <p:nvPr/>
        </p:nvSpPr>
        <p:spPr>
          <a:xfrm>
            <a:off x="762000" y="2895600"/>
            <a:ext cx="3733800" cy="488950"/>
          </a:xfrm>
          <a:prstGeom prst="rect">
            <a:avLst/>
          </a:prstGeom>
          <a:noFill/>
          <a:ln w="9525">
            <a:noFill/>
          </a:ln>
        </p:spPr>
        <p:txBody>
          <a:bodyPr>
            <a:spAutoFit/>
          </a:bodyPr>
          <a:p>
            <a:pPr>
              <a:spcBef>
                <a:spcPct val="50000"/>
              </a:spcBef>
            </a:pP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BO  </a:t>
            </a:r>
            <a:r>
              <a:rPr lang="en-US" altLang="zh-CN" sz="2600" dirty="0">
                <a:solidFill>
                  <a:srgbClr val="FF3300"/>
                </a:solidFill>
                <a:latin typeface="Times New Roman" panose="02020603050405020304" pitchFamily="18" charset="0"/>
              </a:rPr>
              <a:t>——</a:t>
            </a:r>
            <a:r>
              <a:rPr lang="zh-CN" altLang="en-US" sz="2600" dirty="0">
                <a:solidFill>
                  <a:srgbClr val="FF3300"/>
                </a:solidFill>
                <a:latin typeface="Times New Roman" panose="02020603050405020304" pitchFamily="18" charset="0"/>
              </a:rPr>
              <a:t>正向转折电压</a:t>
            </a:r>
            <a:endParaRPr lang="zh-CN" altLang="en-US" sz="2600" i="1" dirty="0">
              <a:solidFill>
                <a:srgbClr val="FF3300"/>
              </a:solidFill>
              <a:latin typeface="Times New Roman" panose="02020603050405020304" pitchFamily="18" charset="0"/>
            </a:endParaRPr>
          </a:p>
        </p:txBody>
      </p:sp>
      <p:sp>
        <p:nvSpPr>
          <p:cNvPr id="246806" name="Text Box 22"/>
          <p:cNvSpPr txBox="1"/>
          <p:nvPr/>
        </p:nvSpPr>
        <p:spPr>
          <a:xfrm>
            <a:off x="381000" y="3276600"/>
            <a:ext cx="4191000" cy="1401763"/>
          </a:xfrm>
          <a:prstGeom prst="rect">
            <a:avLst/>
          </a:prstGeom>
          <a:noFill/>
          <a:ln w="9525">
            <a:noFill/>
          </a:ln>
        </p:spPr>
        <p:txBody>
          <a:bodyPr>
            <a:spAutoFit/>
          </a:bodyPr>
          <a:p>
            <a:pPr algn="just">
              <a:lnSpc>
                <a:spcPct val="110000"/>
              </a:lnSpc>
            </a:pPr>
            <a:r>
              <a:rPr lang="zh-CN" altLang="en-US" sz="2600" dirty="0">
                <a:solidFill>
                  <a:srgbClr val="FF3300"/>
                </a:solidFill>
                <a:latin typeface="Times New Roman" panose="02020603050405020304" pitchFamily="18" charset="0"/>
              </a:rPr>
              <a:t>　　正向导通特性</a:t>
            </a:r>
            <a:r>
              <a:rPr lang="zh-CN" altLang="en-US" sz="2600" dirty="0">
                <a:latin typeface="Times New Roman" panose="02020603050405020304" pitchFamily="18" charset="0"/>
              </a:rPr>
              <a:t>：管子导通后，伏安特性与二极管的正向特性相似。</a:t>
            </a:r>
            <a:endParaRPr lang="zh-CN" altLang="en-US" sz="2600" dirty="0">
              <a:latin typeface="Times New Roman" panose="02020603050405020304" pitchFamily="18" charset="0"/>
            </a:endParaRPr>
          </a:p>
        </p:txBody>
      </p:sp>
      <p:sp>
        <p:nvSpPr>
          <p:cNvPr id="246807" name="Text Box 23"/>
          <p:cNvSpPr txBox="1"/>
          <p:nvPr/>
        </p:nvSpPr>
        <p:spPr>
          <a:xfrm>
            <a:off x="838200" y="4678363"/>
            <a:ext cx="3200400" cy="488950"/>
          </a:xfrm>
          <a:prstGeom prst="rect">
            <a:avLst/>
          </a:prstGeom>
          <a:noFill/>
          <a:ln w="9525">
            <a:noFill/>
          </a:ln>
        </p:spPr>
        <p:txBody>
          <a:bodyPr>
            <a:spAutoFit/>
          </a:bodyPr>
          <a:p>
            <a:pPr>
              <a:spcBef>
                <a:spcPct val="50000"/>
              </a:spcBef>
            </a:pPr>
            <a:r>
              <a:rPr lang="en-US" altLang="zh-CN" sz="2600" i="1" dirty="0">
                <a:latin typeface="Times New Roman" panose="02020603050405020304" pitchFamily="18" charset="0"/>
              </a:rPr>
              <a:t>I</a:t>
            </a:r>
            <a:r>
              <a:rPr lang="en-US" altLang="zh-CN" sz="2600" baseline="-25000" dirty="0">
                <a:latin typeface="Times New Roman" panose="02020603050405020304" pitchFamily="18" charset="0"/>
              </a:rPr>
              <a:t>H</a:t>
            </a:r>
            <a:r>
              <a:rPr lang="en-US" altLang="zh-CN" sz="2600" dirty="0">
                <a:latin typeface="Times New Roman" panose="02020603050405020304" pitchFamily="18" charset="0"/>
              </a:rPr>
              <a:t> </a:t>
            </a:r>
            <a:r>
              <a:rPr lang="en-US" altLang="zh-CN" sz="2600" dirty="0">
                <a:solidFill>
                  <a:srgbClr val="FF3300"/>
                </a:solidFill>
                <a:latin typeface="Times New Roman" panose="02020603050405020304" pitchFamily="18" charset="0"/>
              </a:rPr>
              <a:t>——</a:t>
            </a:r>
            <a:r>
              <a:rPr lang="zh-CN" altLang="en-US" sz="2600" dirty="0">
                <a:solidFill>
                  <a:srgbClr val="FF3300"/>
                </a:solidFill>
                <a:latin typeface="Times New Roman" panose="02020603050405020304" pitchFamily="18" charset="0"/>
              </a:rPr>
              <a:t>维持电流</a:t>
            </a:r>
            <a:endParaRPr lang="zh-CN" altLang="en-US" sz="2600" dirty="0">
              <a:solidFill>
                <a:srgbClr val="FF3300"/>
              </a:solidFill>
              <a:latin typeface="Times New Roman" panose="02020603050405020304" pitchFamily="18" charset="0"/>
            </a:endParaRPr>
          </a:p>
        </p:txBody>
      </p:sp>
      <p:sp>
        <p:nvSpPr>
          <p:cNvPr id="246808" name="Text Box 24"/>
          <p:cNvSpPr txBox="1"/>
          <p:nvPr/>
        </p:nvSpPr>
        <p:spPr>
          <a:xfrm>
            <a:off x="304800" y="5105400"/>
            <a:ext cx="8534400" cy="965200"/>
          </a:xfrm>
          <a:prstGeom prst="rect">
            <a:avLst/>
          </a:prstGeom>
          <a:noFill/>
          <a:ln w="9525">
            <a:noFill/>
          </a:ln>
        </p:spPr>
        <p:txBody>
          <a:bodyPr>
            <a:spAutoFit/>
          </a:bodyPr>
          <a:p>
            <a:pPr algn="just">
              <a:lnSpc>
                <a:spcPct val="110000"/>
              </a:lnSpc>
            </a:pPr>
            <a:r>
              <a:rPr lang="zh-CN" altLang="en-US" sz="2600" dirty="0">
                <a:latin typeface="Times New Roman" panose="02020603050405020304" pitchFamily="18" charset="0"/>
              </a:rPr>
              <a:t>　　当控制极电流 </a:t>
            </a:r>
            <a:r>
              <a:rPr lang="en-US" altLang="zh-CN" sz="2600" i="1" dirty="0">
                <a:latin typeface="Times New Roman" panose="02020603050405020304" pitchFamily="18" charset="0"/>
              </a:rPr>
              <a:t>I</a:t>
            </a:r>
            <a:r>
              <a:rPr lang="en-US" altLang="zh-CN" sz="2600" baseline="-25000" dirty="0">
                <a:latin typeface="Times New Roman" panose="02020603050405020304" pitchFamily="18" charset="0"/>
              </a:rPr>
              <a:t>G </a:t>
            </a:r>
            <a:r>
              <a:rPr lang="en-US" altLang="zh-CN" sz="2600" dirty="0">
                <a:latin typeface="Times New Roman" panose="02020603050405020304" pitchFamily="18" charset="0"/>
                <a:sym typeface="Symbol" panose="05050102010706020507" pitchFamily="18" charset="2"/>
              </a:rPr>
              <a:t> 0 </a:t>
            </a:r>
            <a:r>
              <a:rPr lang="zh-CN" altLang="en-US" sz="2600" dirty="0">
                <a:latin typeface="Times New Roman" panose="02020603050405020304" pitchFamily="18" charset="0"/>
                <a:sym typeface="Symbol" panose="05050102010706020507" pitchFamily="18" charset="2"/>
              </a:rPr>
              <a:t>时，</a:t>
            </a:r>
            <a:r>
              <a:rPr lang="zh-CN" altLang="en-US" sz="2600" dirty="0">
                <a:latin typeface="Times New Roman" panose="02020603050405020304" pitchFamily="18" charset="0"/>
              </a:rPr>
              <a:t> 使晶闸管由阻断变为导通所需的阳极电压减小。</a:t>
            </a:r>
            <a:endParaRPr lang="zh-CN" altLang="en-US" sz="2600" dirty="0">
              <a:latin typeface="Times New Roman" panose="02020603050405020304" pitchFamily="18" charset="0"/>
            </a:endParaRPr>
          </a:p>
        </p:txBody>
      </p:sp>
      <p:sp>
        <p:nvSpPr>
          <p:cNvPr id="246809" name="Freeform 25"/>
          <p:cNvSpPr/>
          <p:nvPr/>
        </p:nvSpPr>
        <p:spPr>
          <a:xfrm>
            <a:off x="7543800" y="2819400"/>
            <a:ext cx="182563" cy="160338"/>
          </a:xfrm>
          <a:custGeom>
            <a:avLst/>
            <a:gdLst>
              <a:gd name="txL" fmla="*/ 0 w 115"/>
              <a:gd name="txT" fmla="*/ 0 h 101"/>
              <a:gd name="txR" fmla="*/ 115 w 115"/>
              <a:gd name="txB" fmla="*/ 101 h 101"/>
            </a:gdLst>
            <a:ahLst/>
            <a:cxnLst>
              <a:cxn ang="0">
                <a:pos x="0" y="2147483647"/>
              </a:cxn>
              <a:cxn ang="0">
                <a:pos x="2147483647" y="2147483647"/>
              </a:cxn>
              <a:cxn ang="0">
                <a:pos x="2147483647" y="0"/>
              </a:cxn>
            </a:cxnLst>
            <a:rect l="txL" t="txT" r="txR" b="txB"/>
            <a:pathLst>
              <a:path w="115" h="101">
                <a:moveTo>
                  <a:pt x="0" y="101"/>
                </a:moveTo>
                <a:lnTo>
                  <a:pt x="77" y="63"/>
                </a:lnTo>
                <a:lnTo>
                  <a:pt x="115" y="0"/>
                </a:lnTo>
              </a:path>
            </a:pathLst>
          </a:custGeom>
          <a:noFill/>
          <a:ln w="28575" cap="flat" cmpd="sng">
            <a:solidFill>
              <a:schemeClr val="accent2">
                <a:alpha val="100000"/>
              </a:schemeClr>
            </a:solidFill>
            <a:prstDash val="solid"/>
            <a:round/>
            <a:headEnd type="none" w="med" len="med"/>
            <a:tailEnd type="none" w="med" len="med"/>
          </a:ln>
        </p:spPr>
        <p:txBody>
          <a:bodyPr/>
          <a:p>
            <a:endParaRPr lang="zh-CN" altLang="en-US"/>
          </a:p>
        </p:txBody>
      </p:sp>
      <p:sp>
        <p:nvSpPr>
          <p:cNvPr id="246810" name="Freeform 26"/>
          <p:cNvSpPr/>
          <p:nvPr/>
        </p:nvSpPr>
        <p:spPr>
          <a:xfrm>
            <a:off x="7246938" y="2803525"/>
            <a:ext cx="182562" cy="160338"/>
          </a:xfrm>
          <a:custGeom>
            <a:avLst/>
            <a:gdLst>
              <a:gd name="txL" fmla="*/ 0 w 115"/>
              <a:gd name="txT" fmla="*/ 0 h 101"/>
              <a:gd name="txR" fmla="*/ 115 w 115"/>
              <a:gd name="txB" fmla="*/ 101 h 101"/>
            </a:gdLst>
            <a:ahLst/>
            <a:cxnLst>
              <a:cxn ang="0">
                <a:pos x="0" y="2147483647"/>
              </a:cxn>
              <a:cxn ang="0">
                <a:pos x="2147483647" y="2147483647"/>
              </a:cxn>
              <a:cxn ang="0">
                <a:pos x="2147483647" y="0"/>
              </a:cxn>
            </a:cxnLst>
            <a:rect l="txL" t="txT" r="txR" b="txB"/>
            <a:pathLst>
              <a:path w="115" h="101">
                <a:moveTo>
                  <a:pt x="0" y="101"/>
                </a:moveTo>
                <a:lnTo>
                  <a:pt x="77" y="63"/>
                </a:lnTo>
                <a:lnTo>
                  <a:pt x="115" y="0"/>
                </a:lnTo>
              </a:path>
            </a:pathLst>
          </a:custGeom>
          <a:noFill/>
          <a:ln w="28575" cap="flat" cmpd="sng">
            <a:solidFill>
              <a:schemeClr val="accent2">
                <a:alpha val="100000"/>
              </a:schemeClr>
            </a:solidFill>
            <a:prstDash val="solid"/>
            <a:round/>
            <a:headEnd type="none" w="med" len="med"/>
            <a:tailEnd type="none" w="med" len="med"/>
          </a:ln>
        </p:spPr>
        <p:txBody>
          <a:bodyPr/>
          <a:p>
            <a:endParaRPr lang="zh-CN" altLang="en-US"/>
          </a:p>
        </p:txBody>
      </p:sp>
      <p:sp>
        <p:nvSpPr>
          <p:cNvPr id="246811" name="Freeform 27"/>
          <p:cNvSpPr/>
          <p:nvPr/>
        </p:nvSpPr>
        <p:spPr>
          <a:xfrm>
            <a:off x="6926263" y="2803525"/>
            <a:ext cx="182562" cy="160338"/>
          </a:xfrm>
          <a:custGeom>
            <a:avLst/>
            <a:gdLst>
              <a:gd name="txL" fmla="*/ 0 w 115"/>
              <a:gd name="txT" fmla="*/ 0 h 101"/>
              <a:gd name="txR" fmla="*/ 115 w 115"/>
              <a:gd name="txB" fmla="*/ 101 h 101"/>
            </a:gdLst>
            <a:ahLst/>
            <a:cxnLst>
              <a:cxn ang="0">
                <a:pos x="0" y="2147483647"/>
              </a:cxn>
              <a:cxn ang="0">
                <a:pos x="2147483647" y="2147483647"/>
              </a:cxn>
              <a:cxn ang="0">
                <a:pos x="2147483647" y="0"/>
              </a:cxn>
            </a:cxnLst>
            <a:rect l="txL" t="txT" r="txR" b="txB"/>
            <a:pathLst>
              <a:path w="115" h="101">
                <a:moveTo>
                  <a:pt x="0" y="101"/>
                </a:moveTo>
                <a:lnTo>
                  <a:pt x="77" y="63"/>
                </a:lnTo>
                <a:lnTo>
                  <a:pt x="115" y="0"/>
                </a:lnTo>
              </a:path>
            </a:pathLst>
          </a:custGeom>
          <a:noFill/>
          <a:ln w="28575" cap="flat" cmpd="sng">
            <a:solidFill>
              <a:schemeClr val="accent2">
                <a:alpha val="100000"/>
              </a:schemeClr>
            </a:solidFill>
            <a:prstDash val="solid"/>
            <a:round/>
            <a:headEnd type="none" w="med" len="med"/>
            <a:tailEnd type="none" w="med" len="med"/>
          </a:ln>
        </p:spPr>
        <p:txBody>
          <a:bodyPr/>
          <a:p>
            <a:endParaRPr lang="zh-CN" altLang="en-US"/>
          </a:p>
        </p:txBody>
      </p:sp>
      <p:sp>
        <p:nvSpPr>
          <p:cNvPr id="246812" name="Line 28"/>
          <p:cNvSpPr/>
          <p:nvPr/>
        </p:nvSpPr>
        <p:spPr>
          <a:xfrm flipH="1">
            <a:off x="7239000" y="2667000"/>
            <a:ext cx="457200" cy="0"/>
          </a:xfrm>
          <a:prstGeom prst="line">
            <a:avLst/>
          </a:prstGeom>
          <a:ln w="9525" cap="flat" cmpd="sng">
            <a:solidFill>
              <a:schemeClr val="tx1"/>
            </a:solidFill>
            <a:prstDash val="solid"/>
            <a:headEnd type="none" w="med" len="med"/>
            <a:tailEnd type="triangle" w="med" len="med"/>
          </a:ln>
        </p:spPr>
      </p:sp>
      <p:sp>
        <p:nvSpPr>
          <p:cNvPr id="246813" name="Text Box 29"/>
          <p:cNvSpPr txBox="1"/>
          <p:nvPr/>
        </p:nvSpPr>
        <p:spPr>
          <a:xfrm>
            <a:off x="7010400" y="2330450"/>
            <a:ext cx="831850" cy="336550"/>
          </a:xfrm>
          <a:prstGeom prst="rect">
            <a:avLst/>
          </a:prstGeom>
          <a:noFill/>
          <a:ln w="9525">
            <a:noFill/>
          </a:ln>
        </p:spPr>
        <p:txBody>
          <a:bodyPr wrap="none">
            <a:spAutoFit/>
          </a:bodyPr>
          <a:p>
            <a:r>
              <a:rPr lang="en-US" altLang="zh-CN" sz="1600" i="1" dirty="0">
                <a:solidFill>
                  <a:srgbClr val="FF3300"/>
                </a:solidFill>
                <a:latin typeface="Times New Roman" panose="02020603050405020304" pitchFamily="18" charset="0"/>
              </a:rPr>
              <a:t>I</a:t>
            </a:r>
            <a:r>
              <a:rPr lang="en-US" altLang="zh-CN" sz="1600" baseline="-25000" dirty="0">
                <a:solidFill>
                  <a:srgbClr val="FF3300"/>
                </a:solidFill>
                <a:latin typeface="Times New Roman" panose="02020603050405020304" pitchFamily="18" charset="0"/>
              </a:rPr>
              <a:t>G</a:t>
            </a:r>
            <a:r>
              <a:rPr lang="en-US" altLang="zh-CN" sz="1600" dirty="0">
                <a:solidFill>
                  <a:srgbClr val="FF3300"/>
                </a:solidFill>
                <a:latin typeface="Times New Roman" panose="02020603050405020304" pitchFamily="18" charset="0"/>
              </a:rPr>
              <a:t> </a:t>
            </a:r>
            <a:r>
              <a:rPr lang="zh-CN" altLang="en-US" sz="1600" dirty="0">
                <a:solidFill>
                  <a:srgbClr val="FF3300"/>
                </a:solidFill>
                <a:latin typeface="Times New Roman" panose="02020603050405020304" pitchFamily="18" charset="0"/>
              </a:rPr>
              <a:t>增大</a:t>
            </a:r>
            <a:endParaRPr lang="zh-CN" altLang="en-US" sz="1600" i="1" dirty="0">
              <a:solidFill>
                <a:srgbClr val="FF3300"/>
              </a:solidFill>
              <a:latin typeface="Times New Roman" panose="02020603050405020304" pitchFamily="18" charset="0"/>
            </a:endParaRPr>
          </a:p>
        </p:txBody>
      </p:sp>
      <p:sp>
        <p:nvSpPr>
          <p:cNvPr id="246814" name="Text Box 30"/>
          <p:cNvSpPr txBox="1"/>
          <p:nvPr/>
        </p:nvSpPr>
        <p:spPr>
          <a:xfrm>
            <a:off x="990600" y="6005513"/>
            <a:ext cx="7620000" cy="488950"/>
          </a:xfrm>
          <a:prstGeom prst="rect">
            <a:avLst/>
          </a:prstGeom>
          <a:noFill/>
          <a:ln w="9525">
            <a:noFill/>
          </a:ln>
        </p:spPr>
        <p:txBody>
          <a:bodyPr>
            <a:spAutoFit/>
          </a:bodyPr>
          <a:p>
            <a:pPr>
              <a:spcBef>
                <a:spcPct val="50000"/>
              </a:spcBef>
            </a:pPr>
            <a:r>
              <a:rPr lang="zh-CN" altLang="en-US" sz="2600" dirty="0">
                <a:solidFill>
                  <a:srgbClr val="FF3300"/>
                </a:solidFill>
                <a:latin typeface="Times New Roman" panose="02020603050405020304" pitchFamily="18" charset="0"/>
              </a:rPr>
              <a:t>反向特性</a:t>
            </a:r>
            <a:r>
              <a:rPr lang="zh-CN" altLang="en-US" sz="2600" dirty="0">
                <a:latin typeface="Times New Roman" panose="02020603050405020304" pitchFamily="18" charset="0"/>
              </a:rPr>
              <a:t>：与二极管的反向特性相似。</a:t>
            </a:r>
            <a:endParaRPr lang="zh-CN" altLang="en-US" sz="2600" dirty="0">
              <a:latin typeface="Times New Roman" panose="02020603050405020304" pitchFamily="18" charset="0"/>
            </a:endParaRPr>
          </a:p>
        </p:txBody>
      </p:sp>
      <p:sp>
        <p:nvSpPr>
          <p:cNvPr id="246815" name="Freeform 31"/>
          <p:cNvSpPr/>
          <p:nvPr/>
        </p:nvSpPr>
        <p:spPr>
          <a:xfrm>
            <a:off x="4559300" y="3048000"/>
            <a:ext cx="1841500" cy="747713"/>
          </a:xfrm>
          <a:custGeom>
            <a:avLst/>
            <a:gdLst>
              <a:gd name="txL" fmla="*/ 0 w 1160"/>
              <a:gd name="txT" fmla="*/ 0 h 471"/>
              <a:gd name="txR" fmla="*/ 1160 w 1160"/>
              <a:gd name="txB" fmla="*/ 471 h 471"/>
            </a:gdLst>
            <a:ahLst/>
            <a:cxnLst>
              <a:cxn ang="0">
                <a:pos x="2147483647" y="0"/>
              </a:cxn>
              <a:cxn ang="0">
                <a:pos x="2147483647" y="2147483647"/>
              </a:cxn>
              <a:cxn ang="0">
                <a:pos x="2147483647" y="2147483647"/>
              </a:cxn>
              <a:cxn ang="0">
                <a:pos x="2147483647" y="2147483647"/>
              </a:cxn>
              <a:cxn ang="0">
                <a:pos x="2147483647" y="2147483647"/>
              </a:cxn>
              <a:cxn ang="0">
                <a:pos x="0" y="2147483647"/>
              </a:cxn>
            </a:cxnLst>
            <a:rect l="txL" t="txT" r="txR" b="txB"/>
            <a:pathLst>
              <a:path w="1160" h="471">
                <a:moveTo>
                  <a:pt x="1160" y="0"/>
                </a:moveTo>
                <a:cubicBezTo>
                  <a:pt x="1108" y="7"/>
                  <a:pt x="931" y="32"/>
                  <a:pt x="848" y="40"/>
                </a:cubicBezTo>
                <a:cubicBezTo>
                  <a:pt x="765" y="48"/>
                  <a:pt x="776" y="39"/>
                  <a:pt x="660" y="48"/>
                </a:cubicBezTo>
                <a:cubicBezTo>
                  <a:pt x="544" y="57"/>
                  <a:pt x="254" y="62"/>
                  <a:pt x="152" y="96"/>
                </a:cubicBezTo>
                <a:cubicBezTo>
                  <a:pt x="50" y="130"/>
                  <a:pt x="72" y="188"/>
                  <a:pt x="47" y="250"/>
                </a:cubicBezTo>
                <a:cubicBezTo>
                  <a:pt x="22" y="312"/>
                  <a:pt x="10" y="425"/>
                  <a:pt x="0" y="471"/>
                </a:cubicBezTo>
              </a:path>
            </a:pathLst>
          </a:custGeom>
          <a:noFill/>
          <a:ln w="28575" cap="flat" cmpd="sng">
            <a:solidFill>
              <a:schemeClr val="accent2">
                <a:alpha val="100000"/>
              </a:schemeClr>
            </a:solidFill>
            <a:prstDash val="solid"/>
            <a:round/>
            <a:headEnd type="none" w="med" len="med"/>
            <a:tailEnd type="none" w="med" len="med"/>
          </a:ln>
        </p:spPr>
        <p:txBody>
          <a:bodyPr/>
          <a:p>
            <a:endParaRPr lang="zh-CN" altLang="en-US"/>
          </a:p>
        </p:txBody>
      </p:sp>
      <p:sp>
        <p:nvSpPr>
          <p:cNvPr id="246816" name="Line 32"/>
          <p:cNvSpPr/>
          <p:nvPr/>
        </p:nvSpPr>
        <p:spPr>
          <a:xfrm flipV="1">
            <a:off x="4572000" y="3048000"/>
            <a:ext cx="0" cy="533400"/>
          </a:xfrm>
          <a:prstGeom prst="line">
            <a:avLst/>
          </a:prstGeom>
          <a:ln w="9525" cap="flat" cmpd="sng">
            <a:solidFill>
              <a:schemeClr val="tx1"/>
            </a:solidFill>
            <a:prstDash val="dashDot"/>
            <a:headEnd type="none" w="med" len="med"/>
            <a:tailEnd type="none" w="med" len="med"/>
          </a:ln>
        </p:spPr>
      </p:sp>
      <p:sp>
        <p:nvSpPr>
          <p:cNvPr id="246817" name="Text Box 33"/>
          <p:cNvSpPr txBox="1"/>
          <p:nvPr/>
        </p:nvSpPr>
        <p:spPr>
          <a:xfrm>
            <a:off x="4343400" y="2590800"/>
            <a:ext cx="685800" cy="396875"/>
          </a:xfrm>
          <a:prstGeom prst="rect">
            <a:avLst/>
          </a:prstGeom>
          <a:noFill/>
          <a:ln w="9525">
            <a:noFill/>
          </a:ln>
        </p:spPr>
        <p:txBody>
          <a:bodyPr>
            <a:spAutoFit/>
          </a:bodyPr>
          <a:p>
            <a:pPr>
              <a:spcBef>
                <a:spcPct val="50000"/>
              </a:spcBef>
            </a:pPr>
            <a:r>
              <a:rPr lang="en-US" altLang="zh-CN" sz="2000" i="1" dirty="0">
                <a:solidFill>
                  <a:schemeClr val="accent2"/>
                </a:solidFill>
                <a:latin typeface="Times New Roman" panose="02020603050405020304" pitchFamily="18" charset="0"/>
              </a:rPr>
              <a:t>U</a:t>
            </a:r>
            <a:r>
              <a:rPr lang="en-US" altLang="zh-CN" sz="2000" baseline="-25000" dirty="0">
                <a:solidFill>
                  <a:schemeClr val="accent2"/>
                </a:solidFill>
                <a:latin typeface="Times New Roman" panose="02020603050405020304" pitchFamily="18" charset="0"/>
              </a:rPr>
              <a:t>BR</a:t>
            </a:r>
            <a:endParaRPr lang="en-US" altLang="zh-CN" sz="2000" i="1" baseline="-25000" dirty="0">
              <a:solidFill>
                <a:schemeClr val="accent2"/>
              </a:solidFill>
              <a:latin typeface="Times New Roman" panose="02020603050405020304" pitchFamily="18" charset="0"/>
            </a:endParaRPr>
          </a:p>
        </p:txBody>
      </p:sp>
      <p:sp>
        <p:nvSpPr>
          <p:cNvPr id="246818" name="Text Box 34"/>
          <p:cNvSpPr txBox="1"/>
          <p:nvPr/>
        </p:nvSpPr>
        <p:spPr>
          <a:xfrm>
            <a:off x="4572000" y="4292600"/>
            <a:ext cx="4267200" cy="457200"/>
          </a:xfrm>
          <a:prstGeom prst="rect">
            <a:avLst/>
          </a:prstGeom>
          <a:noFill/>
          <a:ln w="9525">
            <a:noFill/>
          </a:ln>
        </p:spPr>
        <p:txBody>
          <a:bodyPr>
            <a:spAutoFit/>
          </a:bodyPr>
          <a:p>
            <a:pPr algn="ctr">
              <a:spcBef>
                <a:spcPct val="50000"/>
              </a:spcBef>
            </a:pPr>
            <a:r>
              <a:rPr lang="zh-CN" altLang="en-US" sz="2400" dirty="0">
                <a:solidFill>
                  <a:srgbClr val="FF00FF"/>
                </a:solidFill>
                <a:latin typeface="Times New Roman" panose="02020603050405020304" pitchFamily="18" charset="0"/>
                <a:ea typeface="黑体" panose="02010609060101010101" pitchFamily="49" charset="-122"/>
              </a:rPr>
              <a:t>图</a:t>
            </a:r>
            <a:r>
              <a:rPr lang="zh-CN" altLang="en-US" sz="2400" dirty="0">
                <a:solidFill>
                  <a:srgbClr val="FF00FF"/>
                </a:solidFill>
                <a:latin typeface="Times New Roman" panose="02020603050405020304" pitchFamily="18" charset="0"/>
              </a:rPr>
              <a:t> </a:t>
            </a:r>
            <a:r>
              <a:rPr lang="en-US" altLang="zh-CN" sz="2400" dirty="0">
                <a:solidFill>
                  <a:srgbClr val="FF00FF"/>
                </a:solidFill>
                <a:latin typeface="Times New Roman" panose="02020603050405020304" pitchFamily="18" charset="0"/>
              </a:rPr>
              <a:t> </a:t>
            </a:r>
            <a:r>
              <a:rPr lang="zh-CN" altLang="en-US" sz="2400" dirty="0">
                <a:solidFill>
                  <a:srgbClr val="FF00FF"/>
                </a:solidFill>
                <a:latin typeface="Times New Roman" panose="02020603050405020304" pitchFamily="18" charset="0"/>
                <a:ea typeface="黑体" panose="02010609060101010101" pitchFamily="49" charset="-122"/>
              </a:rPr>
              <a:t>晶闸管的伏安特性曲线</a:t>
            </a:r>
            <a:endParaRPr lang="zh-CN" altLang="en-US" sz="2400" dirty="0">
              <a:solidFill>
                <a:srgbClr val="FF00FF"/>
              </a:solidFill>
              <a:latin typeface="Times New Roman" panose="02020603050405020304" pitchFamily="18" charset="0"/>
              <a:ea typeface="黑体" panose="02010609060101010101" pitchFamily="49" charset="-122"/>
            </a:endParaRPr>
          </a:p>
        </p:txBody>
      </p:sp>
      <p:sp>
        <p:nvSpPr>
          <p:cNvPr id="124956" name="矩形 34"/>
          <p:cNvSpPr/>
          <p:nvPr/>
        </p:nvSpPr>
        <p:spPr>
          <a:xfrm>
            <a:off x="971550" y="549275"/>
            <a:ext cx="3024188" cy="522288"/>
          </a:xfrm>
          <a:prstGeom prst="rect">
            <a:avLst/>
          </a:prstGeom>
          <a:noFill/>
          <a:ln w="9525">
            <a:noFill/>
          </a:ln>
        </p:spPr>
        <p:txBody>
          <a:bodyPr>
            <a:spAutoFit/>
          </a:bodyPr>
          <a:p>
            <a:r>
              <a:rPr lang="en-US" altLang="zh-CN" dirty="0">
                <a:latin typeface="Arial" panose="020B0604020202020204" pitchFamily="34" charset="0"/>
              </a:rPr>
              <a:t>2.3.3 </a:t>
            </a:r>
            <a:r>
              <a:rPr lang="zh-CN" altLang="zh-CN" dirty="0">
                <a:latin typeface="Arial" panose="020B0604020202020204" pitchFamily="34" charset="0"/>
              </a:rPr>
              <a:t>伏安特性</a:t>
            </a:r>
            <a:endParaRPr lang="zh-CN" altLang="en-US" dirty="0">
              <a:latin typeface="Arial" panose="020B0604020202020204" pitchFamily="34"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6818"/>
                                        </p:tgtEl>
                                        <p:attrNameLst>
                                          <p:attrName>style.visibility</p:attrName>
                                        </p:attrNameLst>
                                      </p:cBhvr>
                                      <p:to>
                                        <p:strVal val="visible"/>
                                      </p:to>
                                    </p:set>
                                    <p:animEffect transition="in" filter="dissolve">
                                      <p:cBhvr>
                                        <p:cTn id="7" dur="500"/>
                                        <p:tgtEl>
                                          <p:spTgt spid="2468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6804"/>
                                        </p:tgtEl>
                                        <p:attrNameLst>
                                          <p:attrName>style.visibility</p:attrName>
                                        </p:attrNameLst>
                                      </p:cBhvr>
                                      <p:to>
                                        <p:strVal val="visible"/>
                                      </p:to>
                                    </p:set>
                                    <p:animEffect transition="in" filter="checkerboard(across)">
                                      <p:cBhvr>
                                        <p:cTn id="12" dur="500"/>
                                        <p:tgtEl>
                                          <p:spTgt spid="24680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000000"/>
                                          </p:val>
                                        </p:tav>
                                        <p:tav tm="100000">
                                          <p:val>
                                            <p:strVal val="#ppt_w"/>
                                          </p:val>
                                        </p:tav>
                                      </p:tavLst>
                                    </p:anim>
                                    <p:anim calcmode="lin" valueType="num">
                                      <p:cBhvr>
                                        <p:cTn id="1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6794"/>
                                        </p:tgtEl>
                                        <p:attrNameLst>
                                          <p:attrName>style.visibility</p:attrName>
                                        </p:attrNameLst>
                                      </p:cBhvr>
                                      <p:to>
                                        <p:strVal val="visible"/>
                                      </p:to>
                                    </p:set>
                                    <p:animEffect transition="in" filter="wipe(left)">
                                      <p:cBhvr>
                                        <p:cTn id="23" dur="500"/>
                                        <p:tgtEl>
                                          <p:spTgt spid="246794"/>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32" fill="hold" grpId="0" nodeType="clickEffect">
                                  <p:stCondLst>
                                    <p:cond delay="0"/>
                                  </p:stCondLst>
                                  <p:childTnLst>
                                    <p:set>
                                      <p:cBhvr>
                                        <p:cTn id="27" dur="1" fill="hold">
                                          <p:stCondLst>
                                            <p:cond delay="0"/>
                                          </p:stCondLst>
                                        </p:cTn>
                                        <p:tgtEl>
                                          <p:spTgt spid="246799"/>
                                        </p:tgtEl>
                                        <p:attrNameLst>
                                          <p:attrName>style.visibility</p:attrName>
                                        </p:attrNameLst>
                                      </p:cBhvr>
                                      <p:to>
                                        <p:strVal val="visible"/>
                                      </p:to>
                                    </p:set>
                                    <p:anim calcmode="lin" valueType="num">
                                      <p:cBhvr>
                                        <p:cTn id="28" dur="500" fill="hold"/>
                                        <p:tgtEl>
                                          <p:spTgt spid="246799"/>
                                        </p:tgtEl>
                                        <p:attrNameLst>
                                          <p:attrName>ppt_w</p:attrName>
                                        </p:attrNameLst>
                                      </p:cBhvr>
                                      <p:tavLst>
                                        <p:tav tm="0">
                                          <p:val>
                                            <p:strVal val="4*#ppt_w"/>
                                          </p:val>
                                        </p:tav>
                                        <p:tav tm="100000">
                                          <p:val>
                                            <p:strVal val="#ppt_w"/>
                                          </p:val>
                                        </p:tav>
                                      </p:tavLst>
                                    </p:anim>
                                    <p:anim calcmode="lin" valueType="num">
                                      <p:cBhvr>
                                        <p:cTn id="29" dur="500" fill="hold"/>
                                        <p:tgtEl>
                                          <p:spTgt spid="246799"/>
                                        </p:tgtEl>
                                        <p:attrNameLst>
                                          <p:attrName>ppt_h</p:attrName>
                                        </p:attrNameLst>
                                      </p:cBhvr>
                                      <p:tavLst>
                                        <p:tav tm="0">
                                          <p:val>
                                            <p:strVal val="4*#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46798"/>
                                        </p:tgtEl>
                                        <p:attrNameLst>
                                          <p:attrName>style.visibility</p:attrName>
                                        </p:attrNameLst>
                                      </p:cBhvr>
                                      <p:to>
                                        <p:strVal val="visible"/>
                                      </p:to>
                                    </p:set>
                                    <p:animEffect transition="in" filter="wipe(up)">
                                      <p:cBhvr>
                                        <p:cTn id="34" dur="500"/>
                                        <p:tgtEl>
                                          <p:spTgt spid="246798"/>
                                        </p:tgtEl>
                                      </p:cBhvr>
                                    </p:animEffect>
                                  </p:childTnLst>
                                </p:cTn>
                              </p:par>
                            </p:childTnLst>
                          </p:cTn>
                        </p:par>
                        <p:par>
                          <p:cTn id="35" fill="hold">
                            <p:stCondLst>
                              <p:cond delay="500"/>
                            </p:stCondLst>
                            <p:childTnLst>
                              <p:par>
                                <p:cTn id="36" presetID="23" presetClass="entr" presetSubtype="32" fill="hold" grpId="0" nodeType="afterEffect">
                                  <p:stCondLst>
                                    <p:cond delay="0"/>
                                  </p:stCondLst>
                                  <p:childTnLst>
                                    <p:set>
                                      <p:cBhvr>
                                        <p:cTn id="37" dur="1" fill="hold">
                                          <p:stCondLst>
                                            <p:cond delay="0"/>
                                          </p:stCondLst>
                                        </p:cTn>
                                        <p:tgtEl>
                                          <p:spTgt spid="246797"/>
                                        </p:tgtEl>
                                        <p:attrNameLst>
                                          <p:attrName>style.visibility</p:attrName>
                                        </p:attrNameLst>
                                      </p:cBhvr>
                                      <p:to>
                                        <p:strVal val="visible"/>
                                      </p:to>
                                    </p:set>
                                    <p:anim calcmode="lin" valueType="num">
                                      <p:cBhvr>
                                        <p:cTn id="38" dur="500" fill="hold"/>
                                        <p:tgtEl>
                                          <p:spTgt spid="246797"/>
                                        </p:tgtEl>
                                        <p:attrNameLst>
                                          <p:attrName>ppt_w</p:attrName>
                                        </p:attrNameLst>
                                      </p:cBhvr>
                                      <p:tavLst>
                                        <p:tav tm="0">
                                          <p:val>
                                            <p:strVal val="4*#ppt_w"/>
                                          </p:val>
                                        </p:tav>
                                        <p:tav tm="100000">
                                          <p:val>
                                            <p:strVal val="#ppt_w"/>
                                          </p:val>
                                        </p:tav>
                                      </p:tavLst>
                                    </p:anim>
                                    <p:anim calcmode="lin" valueType="num">
                                      <p:cBhvr>
                                        <p:cTn id="39" dur="500" fill="hold"/>
                                        <p:tgtEl>
                                          <p:spTgt spid="246797"/>
                                        </p:tgtEl>
                                        <p:attrNameLst>
                                          <p:attrName>ppt_h</p:attrName>
                                        </p:attrNameLst>
                                      </p:cBhvr>
                                      <p:tavLst>
                                        <p:tav tm="0">
                                          <p:val>
                                            <p:strVal val="4*#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46805"/>
                                        </p:tgtEl>
                                        <p:attrNameLst>
                                          <p:attrName>style.visibility</p:attrName>
                                        </p:attrNameLst>
                                      </p:cBhvr>
                                      <p:to>
                                        <p:strVal val="visible"/>
                                      </p:to>
                                    </p:set>
                                    <p:animEffect transition="in" filter="checkerboard(across)">
                                      <p:cBhvr>
                                        <p:cTn id="44" dur="500"/>
                                        <p:tgtEl>
                                          <p:spTgt spid="24680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6795"/>
                                        </p:tgtEl>
                                        <p:attrNameLst>
                                          <p:attrName>style.visibility</p:attrName>
                                        </p:attrNameLst>
                                      </p:cBhvr>
                                      <p:to>
                                        <p:strVal val="visible"/>
                                      </p:to>
                                    </p:set>
                                    <p:animEffect transition="in" filter="wipe(right)">
                                      <p:cBhvr>
                                        <p:cTn id="49" dur="500"/>
                                        <p:tgtEl>
                                          <p:spTgt spid="246795"/>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246796"/>
                                        </p:tgtEl>
                                        <p:attrNameLst>
                                          <p:attrName>style.visibility</p:attrName>
                                        </p:attrNameLst>
                                      </p:cBhvr>
                                      <p:to>
                                        <p:strVal val="visible"/>
                                      </p:to>
                                    </p:set>
                                    <p:animEffect transition="in" filter="wipe(down)">
                                      <p:cBhvr>
                                        <p:cTn id="53" dur="500"/>
                                        <p:tgtEl>
                                          <p:spTgt spid="246796"/>
                                        </p:tgtEl>
                                      </p:cBhvr>
                                    </p:animEffect>
                                  </p:childTnLst>
                                </p:cTn>
                              </p:par>
                            </p:childTnLst>
                          </p:cTn>
                        </p:par>
                        <p:par>
                          <p:cTn id="54" fill="hold">
                            <p:stCondLst>
                              <p:cond delay="1000"/>
                            </p:stCondLst>
                            <p:childTnLst>
                              <p:par>
                                <p:cTn id="55" presetID="23" presetClass="entr" presetSubtype="32" fill="hold" grpId="0" nodeType="afterEffect">
                                  <p:stCondLst>
                                    <p:cond delay="0"/>
                                  </p:stCondLst>
                                  <p:childTnLst>
                                    <p:set>
                                      <p:cBhvr>
                                        <p:cTn id="56" dur="1" fill="hold">
                                          <p:stCondLst>
                                            <p:cond delay="0"/>
                                          </p:stCondLst>
                                        </p:cTn>
                                        <p:tgtEl>
                                          <p:spTgt spid="246800"/>
                                        </p:tgtEl>
                                        <p:attrNameLst>
                                          <p:attrName>style.visibility</p:attrName>
                                        </p:attrNameLst>
                                      </p:cBhvr>
                                      <p:to>
                                        <p:strVal val="visible"/>
                                      </p:to>
                                    </p:set>
                                    <p:anim calcmode="lin" valueType="num">
                                      <p:cBhvr>
                                        <p:cTn id="57" dur="500" fill="hold"/>
                                        <p:tgtEl>
                                          <p:spTgt spid="246800"/>
                                        </p:tgtEl>
                                        <p:attrNameLst>
                                          <p:attrName>ppt_w</p:attrName>
                                        </p:attrNameLst>
                                      </p:cBhvr>
                                      <p:tavLst>
                                        <p:tav tm="0">
                                          <p:val>
                                            <p:strVal val="4*#ppt_w"/>
                                          </p:val>
                                        </p:tav>
                                        <p:tav tm="100000">
                                          <p:val>
                                            <p:strVal val="#ppt_w"/>
                                          </p:val>
                                        </p:tav>
                                      </p:tavLst>
                                    </p:anim>
                                    <p:anim calcmode="lin" valueType="num">
                                      <p:cBhvr>
                                        <p:cTn id="58" dur="500" fill="hold"/>
                                        <p:tgtEl>
                                          <p:spTgt spid="246800"/>
                                        </p:tgtEl>
                                        <p:attrNameLst>
                                          <p:attrName>ppt_h</p:attrName>
                                        </p:attrNameLst>
                                      </p:cBhvr>
                                      <p:tavLst>
                                        <p:tav tm="0">
                                          <p:val>
                                            <p:strVal val="4*#ppt_h"/>
                                          </p:val>
                                        </p:tav>
                                        <p:tav tm="100000">
                                          <p:val>
                                            <p:strVal val="#ppt_h"/>
                                          </p:val>
                                        </p:tav>
                                      </p:tavLst>
                                    </p:anim>
                                  </p:childTnLst>
                                </p:cTn>
                              </p:par>
                            </p:childTnLst>
                          </p:cTn>
                        </p:par>
                        <p:par>
                          <p:cTn id="59" fill="hold">
                            <p:stCondLst>
                              <p:cond delay="1500"/>
                            </p:stCondLst>
                            <p:childTnLst>
                              <p:par>
                                <p:cTn id="60" presetID="23" presetClass="entr" presetSubtype="32" fill="hold" grpId="0" nodeType="afterEffect">
                                  <p:stCondLst>
                                    <p:cond delay="0"/>
                                  </p:stCondLst>
                                  <p:childTnLst>
                                    <p:set>
                                      <p:cBhvr>
                                        <p:cTn id="61" dur="1" fill="hold">
                                          <p:stCondLst>
                                            <p:cond delay="0"/>
                                          </p:stCondLst>
                                        </p:cTn>
                                        <p:tgtEl>
                                          <p:spTgt spid="246801"/>
                                        </p:tgtEl>
                                        <p:attrNameLst>
                                          <p:attrName>style.visibility</p:attrName>
                                        </p:attrNameLst>
                                      </p:cBhvr>
                                      <p:to>
                                        <p:strVal val="visible"/>
                                      </p:to>
                                    </p:set>
                                    <p:anim calcmode="lin" valueType="num">
                                      <p:cBhvr>
                                        <p:cTn id="62" dur="500" fill="hold"/>
                                        <p:tgtEl>
                                          <p:spTgt spid="246801"/>
                                        </p:tgtEl>
                                        <p:attrNameLst>
                                          <p:attrName>ppt_w</p:attrName>
                                        </p:attrNameLst>
                                      </p:cBhvr>
                                      <p:tavLst>
                                        <p:tav tm="0">
                                          <p:val>
                                            <p:strVal val="4*#ppt_w"/>
                                          </p:val>
                                        </p:tav>
                                        <p:tav tm="100000">
                                          <p:val>
                                            <p:strVal val="#ppt_w"/>
                                          </p:val>
                                        </p:tav>
                                      </p:tavLst>
                                    </p:anim>
                                    <p:anim calcmode="lin" valueType="num">
                                      <p:cBhvr>
                                        <p:cTn id="63" dur="500" fill="hold"/>
                                        <p:tgtEl>
                                          <p:spTgt spid="246801"/>
                                        </p:tgtEl>
                                        <p:attrNameLst>
                                          <p:attrName>ppt_h</p:attrName>
                                        </p:attrNameLst>
                                      </p:cBhvr>
                                      <p:tavLst>
                                        <p:tav tm="0">
                                          <p:val>
                                            <p:strVal val="4*#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246806"/>
                                        </p:tgtEl>
                                        <p:attrNameLst>
                                          <p:attrName>style.visibility</p:attrName>
                                        </p:attrNameLst>
                                      </p:cBhvr>
                                      <p:to>
                                        <p:strVal val="visible"/>
                                      </p:to>
                                    </p:set>
                                    <p:animEffect transition="in" filter="checkerboard(across)">
                                      <p:cBhvr>
                                        <p:cTn id="68" dur="500"/>
                                        <p:tgtEl>
                                          <p:spTgt spid="246806"/>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32" fill="hold" grpId="0" nodeType="clickEffect">
                                  <p:stCondLst>
                                    <p:cond delay="0"/>
                                  </p:stCondLst>
                                  <p:childTnLst>
                                    <p:set>
                                      <p:cBhvr>
                                        <p:cTn id="72" dur="1" fill="hold">
                                          <p:stCondLst>
                                            <p:cond delay="0"/>
                                          </p:stCondLst>
                                        </p:cTn>
                                        <p:tgtEl>
                                          <p:spTgt spid="246803"/>
                                        </p:tgtEl>
                                        <p:attrNameLst>
                                          <p:attrName>style.visibility</p:attrName>
                                        </p:attrNameLst>
                                      </p:cBhvr>
                                      <p:to>
                                        <p:strVal val="visible"/>
                                      </p:to>
                                    </p:set>
                                    <p:anim calcmode="lin" valueType="num">
                                      <p:cBhvr>
                                        <p:cTn id="73" dur="500" fill="hold"/>
                                        <p:tgtEl>
                                          <p:spTgt spid="246803"/>
                                        </p:tgtEl>
                                        <p:attrNameLst>
                                          <p:attrName>ppt_w</p:attrName>
                                        </p:attrNameLst>
                                      </p:cBhvr>
                                      <p:tavLst>
                                        <p:tav tm="0">
                                          <p:val>
                                            <p:strVal val="4*#ppt_w"/>
                                          </p:val>
                                        </p:tav>
                                        <p:tav tm="100000">
                                          <p:val>
                                            <p:strVal val="#ppt_w"/>
                                          </p:val>
                                        </p:tav>
                                      </p:tavLst>
                                    </p:anim>
                                    <p:anim calcmode="lin" valueType="num">
                                      <p:cBhvr>
                                        <p:cTn id="74" dur="500" fill="hold"/>
                                        <p:tgtEl>
                                          <p:spTgt spid="246803"/>
                                        </p:tgtEl>
                                        <p:attrNameLst>
                                          <p:attrName>ppt_h</p:attrName>
                                        </p:attrNameLst>
                                      </p:cBhvr>
                                      <p:tavLst>
                                        <p:tav tm="0">
                                          <p:val>
                                            <p:strVal val="4*#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32" fill="hold" grpId="0" nodeType="clickEffect">
                                  <p:stCondLst>
                                    <p:cond delay="0"/>
                                  </p:stCondLst>
                                  <p:childTnLst>
                                    <p:set>
                                      <p:cBhvr>
                                        <p:cTn id="78" dur="1" fill="hold">
                                          <p:stCondLst>
                                            <p:cond delay="0"/>
                                          </p:stCondLst>
                                        </p:cTn>
                                        <p:tgtEl>
                                          <p:spTgt spid="246802"/>
                                        </p:tgtEl>
                                        <p:attrNameLst>
                                          <p:attrName>style.visibility</p:attrName>
                                        </p:attrNameLst>
                                      </p:cBhvr>
                                      <p:to>
                                        <p:strVal val="visible"/>
                                      </p:to>
                                    </p:set>
                                    <p:anim calcmode="lin" valueType="num">
                                      <p:cBhvr>
                                        <p:cTn id="79" dur="500" fill="hold"/>
                                        <p:tgtEl>
                                          <p:spTgt spid="246802"/>
                                        </p:tgtEl>
                                        <p:attrNameLst>
                                          <p:attrName>ppt_w</p:attrName>
                                        </p:attrNameLst>
                                      </p:cBhvr>
                                      <p:tavLst>
                                        <p:tav tm="0">
                                          <p:val>
                                            <p:strVal val="4*#ppt_w"/>
                                          </p:val>
                                        </p:tav>
                                        <p:tav tm="100000">
                                          <p:val>
                                            <p:strVal val="#ppt_w"/>
                                          </p:val>
                                        </p:tav>
                                      </p:tavLst>
                                    </p:anim>
                                    <p:anim calcmode="lin" valueType="num">
                                      <p:cBhvr>
                                        <p:cTn id="80" dur="500" fill="hold"/>
                                        <p:tgtEl>
                                          <p:spTgt spid="246802"/>
                                        </p:tgtEl>
                                        <p:attrNameLst>
                                          <p:attrName>ppt_h</p:attrName>
                                        </p:attrNameLst>
                                      </p:cBhvr>
                                      <p:tavLst>
                                        <p:tav tm="0">
                                          <p:val>
                                            <p:strVal val="4*#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246807"/>
                                        </p:tgtEl>
                                        <p:attrNameLst>
                                          <p:attrName>style.visibility</p:attrName>
                                        </p:attrNameLst>
                                      </p:cBhvr>
                                      <p:to>
                                        <p:strVal val="visible"/>
                                      </p:to>
                                    </p:set>
                                    <p:animEffect transition="in" filter="checkerboard(across)">
                                      <p:cBhvr>
                                        <p:cTn id="85" dur="500"/>
                                        <p:tgtEl>
                                          <p:spTgt spid="246807"/>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246808"/>
                                        </p:tgtEl>
                                        <p:attrNameLst>
                                          <p:attrName>style.visibility</p:attrName>
                                        </p:attrNameLst>
                                      </p:cBhvr>
                                      <p:to>
                                        <p:strVal val="visible"/>
                                      </p:to>
                                    </p:set>
                                    <p:animEffect transition="in" filter="checkerboard(across)">
                                      <p:cBhvr>
                                        <p:cTn id="90" dur="500"/>
                                        <p:tgtEl>
                                          <p:spTgt spid="24680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nodeType="clickEffect">
                                  <p:stCondLst>
                                    <p:cond delay="0"/>
                                  </p:stCondLst>
                                  <p:childTnLst>
                                    <p:set>
                                      <p:cBhvr>
                                        <p:cTn id="94" dur="1" fill="hold">
                                          <p:stCondLst>
                                            <p:cond delay="0"/>
                                          </p:stCondLst>
                                        </p:cTn>
                                        <p:tgtEl>
                                          <p:spTgt spid="246812"/>
                                        </p:tgtEl>
                                        <p:attrNameLst>
                                          <p:attrName>style.visibility</p:attrName>
                                        </p:attrNameLst>
                                      </p:cBhvr>
                                      <p:to>
                                        <p:strVal val="visible"/>
                                      </p:to>
                                    </p:set>
                                    <p:animEffect transition="in" filter="wipe(right)">
                                      <p:cBhvr>
                                        <p:cTn id="95" dur="500"/>
                                        <p:tgtEl>
                                          <p:spTgt spid="246812"/>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246813"/>
                                        </p:tgtEl>
                                        <p:attrNameLst>
                                          <p:attrName>style.visibility</p:attrName>
                                        </p:attrNameLst>
                                      </p:cBhvr>
                                      <p:to>
                                        <p:strVal val="visible"/>
                                      </p:to>
                                    </p:set>
                                    <p:animEffect transition="in" filter="wipe(left)">
                                      <p:cBhvr>
                                        <p:cTn id="99" dur="500"/>
                                        <p:tgtEl>
                                          <p:spTgt spid="24681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46809"/>
                                        </p:tgtEl>
                                        <p:attrNameLst>
                                          <p:attrName>style.visibility</p:attrName>
                                        </p:attrNameLst>
                                      </p:cBhvr>
                                      <p:to>
                                        <p:strVal val="visible"/>
                                      </p:to>
                                    </p:set>
                                    <p:animEffect transition="in" filter="wipe(down)">
                                      <p:cBhvr>
                                        <p:cTn id="104" dur="500"/>
                                        <p:tgtEl>
                                          <p:spTgt spid="24680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46810"/>
                                        </p:tgtEl>
                                        <p:attrNameLst>
                                          <p:attrName>style.visibility</p:attrName>
                                        </p:attrNameLst>
                                      </p:cBhvr>
                                      <p:to>
                                        <p:strVal val="visible"/>
                                      </p:to>
                                    </p:set>
                                    <p:animEffect transition="in" filter="wipe(down)">
                                      <p:cBhvr>
                                        <p:cTn id="109" dur="500"/>
                                        <p:tgtEl>
                                          <p:spTgt spid="246810"/>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246811"/>
                                        </p:tgtEl>
                                        <p:attrNameLst>
                                          <p:attrName>style.visibility</p:attrName>
                                        </p:attrNameLst>
                                      </p:cBhvr>
                                      <p:to>
                                        <p:strVal val="visible"/>
                                      </p:to>
                                    </p:set>
                                    <p:animEffect transition="in" filter="wipe(down)">
                                      <p:cBhvr>
                                        <p:cTn id="114" dur="500"/>
                                        <p:tgtEl>
                                          <p:spTgt spid="24681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46814"/>
                                        </p:tgtEl>
                                        <p:attrNameLst>
                                          <p:attrName>style.visibility</p:attrName>
                                        </p:attrNameLst>
                                      </p:cBhvr>
                                      <p:to>
                                        <p:strVal val="visible"/>
                                      </p:to>
                                    </p:set>
                                    <p:animEffect transition="in" filter="wipe(left)">
                                      <p:cBhvr>
                                        <p:cTn id="119" dur="500"/>
                                        <p:tgtEl>
                                          <p:spTgt spid="24681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nodeType="clickEffect">
                                  <p:stCondLst>
                                    <p:cond delay="0"/>
                                  </p:stCondLst>
                                  <p:childTnLst>
                                    <p:set>
                                      <p:cBhvr>
                                        <p:cTn id="123" dur="1" fill="hold">
                                          <p:stCondLst>
                                            <p:cond delay="0"/>
                                          </p:stCondLst>
                                        </p:cTn>
                                        <p:tgtEl>
                                          <p:spTgt spid="246815"/>
                                        </p:tgtEl>
                                        <p:attrNameLst>
                                          <p:attrName>style.visibility</p:attrName>
                                        </p:attrNameLst>
                                      </p:cBhvr>
                                      <p:to>
                                        <p:strVal val="visible"/>
                                      </p:to>
                                    </p:set>
                                    <p:animEffect transition="in" filter="wipe(right)">
                                      <p:cBhvr>
                                        <p:cTn id="124" dur="500"/>
                                        <p:tgtEl>
                                          <p:spTgt spid="246815"/>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246816"/>
                                        </p:tgtEl>
                                        <p:attrNameLst>
                                          <p:attrName>style.visibility</p:attrName>
                                        </p:attrNameLst>
                                      </p:cBhvr>
                                      <p:to>
                                        <p:strVal val="visible"/>
                                      </p:to>
                                    </p:set>
                                    <p:animEffect transition="in" filter="wipe(up)">
                                      <p:cBhvr>
                                        <p:cTn id="129" dur="500"/>
                                        <p:tgtEl>
                                          <p:spTgt spid="246816"/>
                                        </p:tgtEl>
                                      </p:cBhvr>
                                    </p:animEffect>
                                  </p:childTnLst>
                                </p:cTn>
                              </p:par>
                            </p:childTnLst>
                          </p:cTn>
                        </p:par>
                      </p:childTnLst>
                    </p:cTn>
                  </p:par>
                  <p:par>
                    <p:cTn id="130" fill="hold">
                      <p:stCondLst>
                        <p:cond delay="indefinite"/>
                      </p:stCondLst>
                      <p:childTnLst>
                        <p:par>
                          <p:cTn id="131" fill="hold">
                            <p:stCondLst>
                              <p:cond delay="0"/>
                            </p:stCondLst>
                            <p:childTnLst>
                              <p:par>
                                <p:cTn id="132" presetID="23" presetClass="entr" presetSubtype="32" fill="hold" grpId="0" nodeType="clickEffect">
                                  <p:stCondLst>
                                    <p:cond delay="0"/>
                                  </p:stCondLst>
                                  <p:childTnLst>
                                    <p:set>
                                      <p:cBhvr>
                                        <p:cTn id="133" dur="1" fill="hold">
                                          <p:stCondLst>
                                            <p:cond delay="0"/>
                                          </p:stCondLst>
                                        </p:cTn>
                                        <p:tgtEl>
                                          <p:spTgt spid="246817"/>
                                        </p:tgtEl>
                                        <p:attrNameLst>
                                          <p:attrName>style.visibility</p:attrName>
                                        </p:attrNameLst>
                                      </p:cBhvr>
                                      <p:to>
                                        <p:strVal val="visible"/>
                                      </p:to>
                                    </p:set>
                                    <p:anim calcmode="lin" valueType="num">
                                      <p:cBhvr>
                                        <p:cTn id="134" dur="500" fill="hold"/>
                                        <p:tgtEl>
                                          <p:spTgt spid="246817"/>
                                        </p:tgtEl>
                                        <p:attrNameLst>
                                          <p:attrName>ppt_w</p:attrName>
                                        </p:attrNameLst>
                                      </p:cBhvr>
                                      <p:tavLst>
                                        <p:tav tm="0">
                                          <p:val>
                                            <p:strVal val="4*#ppt_w"/>
                                          </p:val>
                                        </p:tav>
                                        <p:tav tm="100000">
                                          <p:val>
                                            <p:strVal val="#ppt_w"/>
                                          </p:val>
                                        </p:tav>
                                      </p:tavLst>
                                    </p:anim>
                                    <p:anim calcmode="lin" valueType="num">
                                      <p:cBhvr>
                                        <p:cTn id="135" dur="500" fill="hold"/>
                                        <p:tgtEl>
                                          <p:spTgt spid="24681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7" grpId="0"/>
      <p:bldP spid="246799" grpId="0"/>
      <p:bldP spid="246800" grpId="0"/>
      <p:bldP spid="246801" grpId="0"/>
      <p:bldP spid="246802" grpId="0"/>
      <p:bldP spid="246803" grpId="0" animBg="1"/>
      <p:bldP spid="246804" grpId="0"/>
      <p:bldP spid="246805" grpId="0"/>
      <p:bldP spid="246806" grpId="0"/>
      <p:bldP spid="246807" grpId="0"/>
      <p:bldP spid="246808" grpId="0"/>
      <p:bldP spid="246813" grpId="0"/>
      <p:bldP spid="246814" grpId="0"/>
      <p:bldP spid="246817" grpId="0"/>
      <p:bldP spid="24681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02402" name="Text Box 2"/>
          <p:cNvSpPr txBox="1"/>
          <p:nvPr/>
        </p:nvSpPr>
        <p:spPr>
          <a:xfrm>
            <a:off x="1219200" y="762000"/>
            <a:ext cx="4343400" cy="492125"/>
          </a:xfrm>
          <a:prstGeom prst="rect">
            <a:avLst/>
          </a:prstGeom>
          <a:noFill/>
          <a:ln w="9525">
            <a:noFill/>
          </a:ln>
        </p:spPr>
        <p:txBody>
          <a:bodyPr>
            <a:spAutoFit/>
          </a:bodyPr>
          <a:p>
            <a:pPr>
              <a:spcBef>
                <a:spcPct val="50000"/>
              </a:spcBef>
            </a:pPr>
            <a:r>
              <a:rPr lang="en-US" altLang="zh-CN" sz="2400" dirty="0">
                <a:solidFill>
                  <a:srgbClr val="C00000"/>
                </a:solidFill>
                <a:latin typeface="Arial" panose="020B0604020202020204" pitchFamily="34" charset="0"/>
              </a:rPr>
              <a:t>2.3.4 </a:t>
            </a:r>
            <a:r>
              <a:rPr lang="en-US" altLang="zh-CN" sz="2400" dirty="0">
                <a:latin typeface="Arial" panose="020B0604020202020204" pitchFamily="34" charset="0"/>
              </a:rPr>
              <a:t> </a:t>
            </a:r>
            <a:r>
              <a:rPr lang="zh-CN" altLang="en-US" sz="2600" dirty="0">
                <a:solidFill>
                  <a:schemeClr val="hlink"/>
                </a:solidFill>
                <a:latin typeface="Times New Roman" panose="02020603050405020304" pitchFamily="18" charset="0"/>
              </a:rPr>
              <a:t>晶闸管的 主要参数</a:t>
            </a:r>
            <a:endParaRPr lang="zh-CN" altLang="en-US" sz="2600" dirty="0">
              <a:solidFill>
                <a:schemeClr val="hlink"/>
              </a:solidFill>
              <a:latin typeface="Times New Roman" panose="02020603050405020304" pitchFamily="18" charset="0"/>
            </a:endParaRPr>
          </a:p>
        </p:txBody>
      </p:sp>
      <p:sp>
        <p:nvSpPr>
          <p:cNvPr id="102403" name="Rectangle 3"/>
          <p:cNvSpPr/>
          <p:nvPr/>
        </p:nvSpPr>
        <p:spPr>
          <a:xfrm>
            <a:off x="1219200" y="1524000"/>
            <a:ext cx="3511550" cy="488950"/>
          </a:xfrm>
          <a:prstGeom prst="rect">
            <a:avLst/>
          </a:prstGeom>
          <a:noFill/>
          <a:ln w="9525">
            <a:noFill/>
          </a:ln>
        </p:spPr>
        <p:txBody>
          <a:bodyPr wrap="none">
            <a:spAutoFit/>
          </a:bodyPr>
          <a:p>
            <a:pPr>
              <a:spcBef>
                <a:spcPct val="50000"/>
              </a:spcBef>
            </a:pPr>
            <a:r>
              <a:rPr lang="en-US" altLang="zh-CN" sz="2600" dirty="0">
                <a:solidFill>
                  <a:schemeClr val="tx2"/>
                </a:solidFill>
                <a:latin typeface="Times New Roman" panose="02020603050405020304" pitchFamily="18" charset="0"/>
              </a:rPr>
              <a:t>1.</a:t>
            </a:r>
            <a:r>
              <a:rPr lang="zh-CN" altLang="en-US" sz="2600" dirty="0">
                <a:solidFill>
                  <a:schemeClr val="tx2"/>
                </a:solidFill>
                <a:latin typeface="Times New Roman" panose="02020603050405020304" pitchFamily="18" charset="0"/>
              </a:rPr>
              <a:t>额定正向平均电流 </a:t>
            </a:r>
            <a:r>
              <a:rPr lang="en-US" altLang="zh-CN" sz="2600" i="1" dirty="0">
                <a:solidFill>
                  <a:schemeClr val="tx2"/>
                </a:solidFill>
                <a:latin typeface="Times New Roman" panose="02020603050405020304" pitchFamily="18" charset="0"/>
              </a:rPr>
              <a:t>I</a:t>
            </a:r>
            <a:r>
              <a:rPr lang="en-US" altLang="zh-CN" sz="2600" baseline="-25000" dirty="0">
                <a:solidFill>
                  <a:schemeClr val="tx2"/>
                </a:solidFill>
                <a:latin typeface="Times New Roman" panose="02020603050405020304" pitchFamily="18" charset="0"/>
              </a:rPr>
              <a:t>F</a:t>
            </a:r>
            <a:r>
              <a:rPr lang="en-US" altLang="zh-CN" sz="2600" dirty="0">
                <a:solidFill>
                  <a:schemeClr val="tx2"/>
                </a:solidFill>
                <a:latin typeface="Times New Roman" panose="02020603050405020304" pitchFamily="18" charset="0"/>
              </a:rPr>
              <a:t> </a:t>
            </a:r>
            <a:endParaRPr lang="en-US" altLang="zh-CN" sz="2600" dirty="0">
              <a:solidFill>
                <a:schemeClr val="tx2"/>
              </a:solidFill>
              <a:latin typeface="Times New Roman" panose="02020603050405020304" pitchFamily="18" charset="0"/>
            </a:endParaRPr>
          </a:p>
        </p:txBody>
      </p:sp>
      <p:sp>
        <p:nvSpPr>
          <p:cNvPr id="102404" name="Rectangle 4"/>
          <p:cNvSpPr/>
          <p:nvPr/>
        </p:nvSpPr>
        <p:spPr>
          <a:xfrm>
            <a:off x="1219200" y="2209800"/>
            <a:ext cx="2138363" cy="488950"/>
          </a:xfrm>
          <a:prstGeom prst="rect">
            <a:avLst/>
          </a:prstGeom>
          <a:noFill/>
          <a:ln w="9525">
            <a:noFill/>
          </a:ln>
        </p:spPr>
        <p:txBody>
          <a:bodyPr wrap="none">
            <a:spAutoFit/>
          </a:bodyPr>
          <a:p>
            <a:r>
              <a:rPr lang="en-US" altLang="zh-CN" sz="2600" dirty="0">
                <a:solidFill>
                  <a:schemeClr val="tx2"/>
                </a:solidFill>
                <a:latin typeface="Times New Roman" panose="02020603050405020304" pitchFamily="18" charset="0"/>
              </a:rPr>
              <a:t>2.</a:t>
            </a:r>
            <a:r>
              <a:rPr lang="zh-CN" altLang="en-US" sz="2600" dirty="0">
                <a:solidFill>
                  <a:schemeClr val="tx2"/>
                </a:solidFill>
                <a:latin typeface="Times New Roman" panose="02020603050405020304" pitchFamily="18" charset="0"/>
              </a:rPr>
              <a:t>维持电流 </a:t>
            </a:r>
            <a:r>
              <a:rPr lang="en-US" altLang="zh-CN" sz="2600" i="1" dirty="0">
                <a:solidFill>
                  <a:schemeClr val="tx2"/>
                </a:solidFill>
                <a:latin typeface="Times New Roman" panose="02020603050405020304" pitchFamily="18" charset="0"/>
              </a:rPr>
              <a:t>I</a:t>
            </a:r>
            <a:r>
              <a:rPr lang="en-US" altLang="zh-CN" sz="2600" baseline="-25000" dirty="0">
                <a:solidFill>
                  <a:schemeClr val="tx2"/>
                </a:solidFill>
                <a:latin typeface="Times New Roman" panose="02020603050405020304" pitchFamily="18" charset="0"/>
              </a:rPr>
              <a:t>H</a:t>
            </a:r>
            <a:endParaRPr lang="en-US" altLang="zh-CN" sz="2600" baseline="-25000" dirty="0">
              <a:solidFill>
                <a:schemeClr val="tx2"/>
              </a:solidFill>
              <a:latin typeface="Times New Roman" panose="02020603050405020304" pitchFamily="18" charset="0"/>
            </a:endParaRPr>
          </a:p>
        </p:txBody>
      </p:sp>
      <p:sp>
        <p:nvSpPr>
          <p:cNvPr id="102405" name="Rectangle 5"/>
          <p:cNvSpPr/>
          <p:nvPr/>
        </p:nvSpPr>
        <p:spPr>
          <a:xfrm>
            <a:off x="1219200" y="2863850"/>
            <a:ext cx="4286250" cy="488950"/>
          </a:xfrm>
          <a:prstGeom prst="rect">
            <a:avLst/>
          </a:prstGeom>
          <a:noFill/>
          <a:ln w="9525">
            <a:noFill/>
          </a:ln>
        </p:spPr>
        <p:txBody>
          <a:bodyPr wrap="none">
            <a:spAutoFit/>
          </a:bodyPr>
          <a:p>
            <a:r>
              <a:rPr lang="en-US" altLang="zh-CN" sz="2600" dirty="0">
                <a:solidFill>
                  <a:schemeClr val="tx2"/>
                </a:solidFill>
                <a:latin typeface="Times New Roman" panose="02020603050405020304" pitchFamily="18" charset="0"/>
              </a:rPr>
              <a:t>3.</a:t>
            </a:r>
            <a:r>
              <a:rPr lang="zh-CN" altLang="en-US" sz="2600" dirty="0">
                <a:solidFill>
                  <a:schemeClr val="tx2"/>
                </a:solidFill>
                <a:latin typeface="Times New Roman" panose="02020603050405020304" pitchFamily="18" charset="0"/>
              </a:rPr>
              <a:t>触发电压 </a:t>
            </a:r>
            <a:r>
              <a:rPr lang="en-US" altLang="zh-CN" sz="2600" i="1" dirty="0">
                <a:solidFill>
                  <a:schemeClr val="tx2"/>
                </a:solidFill>
                <a:latin typeface="Times New Roman" panose="02020603050405020304" pitchFamily="18" charset="0"/>
              </a:rPr>
              <a:t>U</a:t>
            </a:r>
            <a:r>
              <a:rPr lang="en-US" altLang="zh-CN" sz="2600" baseline="-25000" dirty="0">
                <a:solidFill>
                  <a:schemeClr val="tx2"/>
                </a:solidFill>
                <a:latin typeface="Times New Roman" panose="02020603050405020304" pitchFamily="18" charset="0"/>
              </a:rPr>
              <a:t>G</a:t>
            </a:r>
            <a:r>
              <a:rPr lang="zh-CN" altLang="en-US" sz="2600" dirty="0">
                <a:solidFill>
                  <a:schemeClr val="tx2"/>
                </a:solidFill>
                <a:latin typeface="Times New Roman" panose="02020603050405020304" pitchFamily="18" charset="0"/>
              </a:rPr>
              <a:t>和触发电流 </a:t>
            </a:r>
            <a:r>
              <a:rPr lang="en-US" altLang="zh-CN" sz="2600" i="1" dirty="0">
                <a:solidFill>
                  <a:schemeClr val="tx2"/>
                </a:solidFill>
                <a:latin typeface="Times New Roman" panose="02020603050405020304" pitchFamily="18" charset="0"/>
              </a:rPr>
              <a:t>I</a:t>
            </a:r>
            <a:r>
              <a:rPr lang="en-US" altLang="zh-CN" sz="2600" baseline="-25000" dirty="0">
                <a:solidFill>
                  <a:schemeClr val="tx2"/>
                </a:solidFill>
                <a:latin typeface="Times New Roman" panose="02020603050405020304" pitchFamily="18" charset="0"/>
              </a:rPr>
              <a:t>G</a:t>
            </a:r>
            <a:endParaRPr lang="en-US" altLang="zh-CN" sz="2600" baseline="-25000" dirty="0">
              <a:solidFill>
                <a:schemeClr val="tx2"/>
              </a:solidFill>
              <a:latin typeface="Times New Roman" panose="02020603050405020304" pitchFamily="18" charset="0"/>
            </a:endParaRPr>
          </a:p>
        </p:txBody>
      </p:sp>
      <p:sp>
        <p:nvSpPr>
          <p:cNvPr id="102406" name="Rectangle 6"/>
          <p:cNvSpPr/>
          <p:nvPr/>
        </p:nvSpPr>
        <p:spPr>
          <a:xfrm>
            <a:off x="1219200" y="3549650"/>
            <a:ext cx="3921125" cy="488950"/>
          </a:xfrm>
          <a:prstGeom prst="rect">
            <a:avLst/>
          </a:prstGeom>
          <a:noFill/>
          <a:ln w="9525">
            <a:noFill/>
          </a:ln>
        </p:spPr>
        <p:txBody>
          <a:bodyPr wrap="none">
            <a:spAutoFit/>
          </a:bodyPr>
          <a:p>
            <a:pPr>
              <a:spcBef>
                <a:spcPct val="50000"/>
              </a:spcBef>
            </a:pPr>
            <a:r>
              <a:rPr lang="en-US" altLang="zh-CN" sz="2600" dirty="0">
                <a:solidFill>
                  <a:schemeClr val="tx2"/>
                </a:solidFill>
                <a:latin typeface="Times New Roman" panose="02020603050405020304" pitchFamily="18" charset="0"/>
              </a:rPr>
              <a:t>4.</a:t>
            </a:r>
            <a:r>
              <a:rPr lang="zh-CN" altLang="en-US" sz="2600" dirty="0">
                <a:solidFill>
                  <a:schemeClr val="tx2"/>
                </a:solidFill>
                <a:latin typeface="Times New Roman" panose="02020603050405020304" pitchFamily="18" charset="0"/>
              </a:rPr>
              <a:t>正向重复峰值电压 </a:t>
            </a:r>
            <a:r>
              <a:rPr lang="en-US" altLang="zh-CN" sz="2600" i="1" dirty="0">
                <a:solidFill>
                  <a:schemeClr val="tx2"/>
                </a:solidFill>
                <a:latin typeface="Times New Roman" panose="02020603050405020304" pitchFamily="18" charset="0"/>
              </a:rPr>
              <a:t>U</a:t>
            </a:r>
            <a:r>
              <a:rPr lang="en-US" altLang="zh-CN" sz="2600" baseline="-25000" dirty="0">
                <a:solidFill>
                  <a:schemeClr val="tx2"/>
                </a:solidFill>
                <a:latin typeface="Times New Roman" panose="02020603050405020304" pitchFamily="18" charset="0"/>
              </a:rPr>
              <a:t>DRM</a:t>
            </a:r>
            <a:endParaRPr lang="en-US" altLang="zh-CN" sz="2600" baseline="-25000" dirty="0">
              <a:solidFill>
                <a:schemeClr val="tx2"/>
              </a:solidFill>
              <a:latin typeface="Times New Roman" panose="02020603050405020304" pitchFamily="18" charset="0"/>
            </a:endParaRPr>
          </a:p>
        </p:txBody>
      </p:sp>
      <p:sp>
        <p:nvSpPr>
          <p:cNvPr id="102407" name="Rectangle 7"/>
          <p:cNvSpPr/>
          <p:nvPr/>
        </p:nvSpPr>
        <p:spPr>
          <a:xfrm>
            <a:off x="1219200" y="4235450"/>
            <a:ext cx="3921125" cy="488950"/>
          </a:xfrm>
          <a:prstGeom prst="rect">
            <a:avLst/>
          </a:prstGeom>
          <a:noFill/>
          <a:ln w="9525">
            <a:noFill/>
          </a:ln>
        </p:spPr>
        <p:txBody>
          <a:bodyPr wrap="none">
            <a:spAutoFit/>
          </a:bodyPr>
          <a:p>
            <a:pPr>
              <a:spcBef>
                <a:spcPct val="50000"/>
              </a:spcBef>
            </a:pPr>
            <a:r>
              <a:rPr lang="en-US" altLang="zh-CN" sz="2600" dirty="0">
                <a:solidFill>
                  <a:schemeClr val="tx2"/>
                </a:solidFill>
                <a:latin typeface="Times New Roman" panose="02020603050405020304" pitchFamily="18" charset="0"/>
              </a:rPr>
              <a:t>5.</a:t>
            </a:r>
            <a:r>
              <a:rPr lang="zh-CN" altLang="en-US" sz="2600" dirty="0">
                <a:solidFill>
                  <a:schemeClr val="tx2"/>
                </a:solidFill>
                <a:latin typeface="Times New Roman" panose="02020603050405020304" pitchFamily="18" charset="0"/>
              </a:rPr>
              <a:t>反向重复峰值电压 </a:t>
            </a:r>
            <a:r>
              <a:rPr lang="en-US" altLang="zh-CN" sz="2600" i="1" dirty="0">
                <a:solidFill>
                  <a:schemeClr val="tx2"/>
                </a:solidFill>
                <a:latin typeface="Times New Roman" panose="02020603050405020304" pitchFamily="18" charset="0"/>
              </a:rPr>
              <a:t>U</a:t>
            </a:r>
            <a:r>
              <a:rPr lang="en-US" altLang="zh-CN" sz="2600" baseline="-25000" dirty="0">
                <a:solidFill>
                  <a:schemeClr val="tx2"/>
                </a:solidFill>
                <a:latin typeface="Times New Roman" panose="02020603050405020304" pitchFamily="18" charset="0"/>
              </a:rPr>
              <a:t>RRM</a:t>
            </a:r>
            <a:endParaRPr lang="en-US" altLang="zh-CN" sz="2600" baseline="-25000" dirty="0">
              <a:solidFill>
                <a:schemeClr val="tx2"/>
              </a:solidFill>
              <a:latin typeface="Times New Roman" panose="02020603050405020304" pitchFamily="18" charset="0"/>
            </a:endParaRPr>
          </a:p>
        </p:txBody>
      </p:sp>
      <p:sp>
        <p:nvSpPr>
          <p:cNvPr id="102408" name="Text Box 8"/>
          <p:cNvSpPr txBox="1"/>
          <p:nvPr/>
        </p:nvSpPr>
        <p:spPr>
          <a:xfrm>
            <a:off x="1143000" y="5181600"/>
            <a:ext cx="67056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其它：正向平均电压、控制极反向电压等。</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dissolve">
                                      <p:cBhvr>
                                        <p:cTn id="7" dur="500"/>
                                        <p:tgtEl>
                                          <p:spTgt spid="1024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403">
                                            <p:txEl>
                                              <p:charRg st="0" end="15"/>
                                            </p:txEl>
                                          </p:spTgt>
                                        </p:tgtEl>
                                        <p:attrNameLst>
                                          <p:attrName>style.visibility</p:attrName>
                                        </p:attrNameLst>
                                      </p:cBhvr>
                                      <p:to>
                                        <p:strVal val="visible"/>
                                      </p:to>
                                    </p:set>
                                    <p:animEffect transition="in" filter="box(out)">
                                      <p:cBhvr>
                                        <p:cTn id="12" dur="500"/>
                                        <p:tgtEl>
                                          <p:spTgt spid="102403">
                                            <p:txEl>
                                              <p:charRg st="0"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404">
                                            <p:txEl>
                                              <p:charRg st="0" end="10"/>
                                            </p:txEl>
                                          </p:spTgt>
                                        </p:tgtEl>
                                        <p:attrNameLst>
                                          <p:attrName>style.visibility</p:attrName>
                                        </p:attrNameLst>
                                      </p:cBhvr>
                                      <p:to>
                                        <p:strVal val="visible"/>
                                      </p:to>
                                    </p:set>
                                    <p:animEffect transition="in" filter="box(out)">
                                      <p:cBhvr>
                                        <p:cTn id="17" dur="500"/>
                                        <p:tgtEl>
                                          <p:spTgt spid="102404">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2405">
                                            <p:txEl>
                                              <p:charRg st="0" end="18"/>
                                            </p:txEl>
                                          </p:spTgt>
                                        </p:tgtEl>
                                        <p:attrNameLst>
                                          <p:attrName>style.visibility</p:attrName>
                                        </p:attrNameLst>
                                      </p:cBhvr>
                                      <p:to>
                                        <p:strVal val="visible"/>
                                      </p:to>
                                    </p:set>
                                    <p:animEffect transition="in" filter="box(out)">
                                      <p:cBhvr>
                                        <p:cTn id="22" dur="500"/>
                                        <p:tgtEl>
                                          <p:spTgt spid="102405">
                                            <p:txEl>
                                              <p:charRg st="0" end="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2406">
                                            <p:txEl>
                                              <p:charRg st="0" end="16"/>
                                            </p:txEl>
                                          </p:spTgt>
                                        </p:tgtEl>
                                        <p:attrNameLst>
                                          <p:attrName>style.visibility</p:attrName>
                                        </p:attrNameLst>
                                      </p:cBhvr>
                                      <p:to>
                                        <p:strVal val="visible"/>
                                      </p:to>
                                    </p:set>
                                    <p:animEffect transition="in" filter="box(out)">
                                      <p:cBhvr>
                                        <p:cTn id="27" dur="500"/>
                                        <p:tgtEl>
                                          <p:spTgt spid="102406">
                                            <p:txEl>
                                              <p:charRg st="0" end="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2407">
                                            <p:txEl>
                                              <p:charRg st="0" end="16"/>
                                            </p:txEl>
                                          </p:spTgt>
                                        </p:tgtEl>
                                        <p:attrNameLst>
                                          <p:attrName>style.visibility</p:attrName>
                                        </p:attrNameLst>
                                      </p:cBhvr>
                                      <p:to>
                                        <p:strVal val="visible"/>
                                      </p:to>
                                    </p:set>
                                    <p:animEffect transition="in" filter="box(out)">
                                      <p:cBhvr>
                                        <p:cTn id="32" dur="500"/>
                                        <p:tgtEl>
                                          <p:spTgt spid="102407">
                                            <p:txEl>
                                              <p:charRg st="0"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2408">
                                            <p:txEl>
                                              <p:charRg st="0" end="20"/>
                                            </p:txEl>
                                          </p:spTgt>
                                        </p:tgtEl>
                                        <p:attrNameLst>
                                          <p:attrName>style.visibility</p:attrName>
                                        </p:attrNameLst>
                                      </p:cBhvr>
                                      <p:to>
                                        <p:strVal val="visible"/>
                                      </p:to>
                                    </p:set>
                                    <p:animEffect transition="in" filter="box(out)">
                                      <p:cBhvr>
                                        <p:cTn id="37" dur="500"/>
                                        <p:tgtEl>
                                          <p:spTgt spid="102408">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build="p"/>
      <p:bldP spid="102404" grpId="0" build="p"/>
      <p:bldP spid="102405" grpId="0" build="p"/>
      <p:bldP spid="102406" grpId="0" build="p"/>
      <p:bldP spid="102407" grpId="0" build="p"/>
      <p:bldP spid="102408"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8306" name="Text Box 2"/>
          <p:cNvSpPr txBox="1"/>
          <p:nvPr/>
        </p:nvSpPr>
        <p:spPr>
          <a:xfrm>
            <a:off x="685800" y="762000"/>
            <a:ext cx="7924800" cy="579438"/>
          </a:xfrm>
          <a:prstGeom prst="rect">
            <a:avLst/>
          </a:prstGeom>
          <a:noFill/>
          <a:ln w="9525">
            <a:noFill/>
          </a:ln>
        </p:spPr>
        <p:txBody>
          <a:bodyPr>
            <a:spAutoFit/>
          </a:bodyPr>
          <a:p>
            <a:pPr>
              <a:spcBef>
                <a:spcPct val="50000"/>
              </a:spcBef>
            </a:pPr>
            <a:r>
              <a:rPr lang="zh-CN" altLang="en-US" dirty="0">
                <a:solidFill>
                  <a:schemeClr val="hlink"/>
                </a:solidFill>
                <a:latin typeface="Times New Roman" panose="02020603050405020304" pitchFamily="18" charset="0"/>
                <a:ea typeface="楷体_GB2312" pitchFamily="49" charset="-122"/>
              </a:rPr>
              <a:t>例：单相桥式可控整流电路</a:t>
            </a:r>
            <a:endParaRPr lang="zh-CN" altLang="en-US" dirty="0">
              <a:solidFill>
                <a:schemeClr val="hlink"/>
              </a:solidFill>
              <a:latin typeface="Times New Roman" panose="02020603050405020304" pitchFamily="18" charset="0"/>
              <a:ea typeface="楷体_GB2312" pitchFamily="49" charset="-122"/>
            </a:endParaRPr>
          </a:p>
        </p:txBody>
      </p:sp>
      <p:pic>
        <p:nvPicPr>
          <p:cNvPr id="98307" name="Picture 3" descr="10"/>
          <p:cNvPicPr>
            <a:picLocks noChangeAspect="1"/>
          </p:cNvPicPr>
          <p:nvPr/>
        </p:nvPicPr>
        <p:blipFill>
          <a:blip r:embed="rId1"/>
          <a:srcRect t="7080" b="28319"/>
          <a:stretch>
            <a:fillRect/>
          </a:stretch>
        </p:blipFill>
        <p:spPr>
          <a:xfrm>
            <a:off x="838200" y="4314825"/>
            <a:ext cx="3228975" cy="2085975"/>
          </a:xfrm>
          <a:prstGeom prst="rect">
            <a:avLst/>
          </a:prstGeom>
          <a:noFill/>
          <a:ln w="9525">
            <a:noFill/>
          </a:ln>
        </p:spPr>
      </p:pic>
      <p:pic>
        <p:nvPicPr>
          <p:cNvPr id="98308" name="Picture 4" descr="10"/>
          <p:cNvPicPr>
            <a:picLocks noChangeAspect="1"/>
          </p:cNvPicPr>
          <p:nvPr/>
        </p:nvPicPr>
        <p:blipFill>
          <a:blip r:embed="rId1"/>
          <a:srcRect l="18880" t="73157" r="19763" b="7965"/>
          <a:stretch>
            <a:fillRect/>
          </a:stretch>
        </p:blipFill>
        <p:spPr>
          <a:xfrm>
            <a:off x="1447800" y="4379913"/>
            <a:ext cx="1981200" cy="609600"/>
          </a:xfrm>
          <a:prstGeom prst="rect">
            <a:avLst/>
          </a:prstGeom>
          <a:noFill/>
          <a:ln w="9525">
            <a:noFill/>
          </a:ln>
        </p:spPr>
      </p:pic>
      <p:sp>
        <p:nvSpPr>
          <p:cNvPr id="98309" name="Line 5"/>
          <p:cNvSpPr/>
          <p:nvPr/>
        </p:nvSpPr>
        <p:spPr>
          <a:xfrm flipV="1">
            <a:off x="1981200" y="4038600"/>
            <a:ext cx="0" cy="457200"/>
          </a:xfrm>
          <a:prstGeom prst="line">
            <a:avLst/>
          </a:prstGeom>
          <a:ln w="28575" cap="flat" cmpd="sng">
            <a:solidFill>
              <a:schemeClr val="tx1"/>
            </a:solidFill>
            <a:prstDash val="solid"/>
            <a:headEnd type="none" w="med" len="med"/>
            <a:tailEnd type="none" w="med" len="med"/>
          </a:ln>
        </p:spPr>
      </p:sp>
      <p:sp>
        <p:nvSpPr>
          <p:cNvPr id="98310" name="Line 6"/>
          <p:cNvSpPr/>
          <p:nvPr/>
        </p:nvSpPr>
        <p:spPr>
          <a:xfrm flipV="1">
            <a:off x="2476500" y="4032250"/>
            <a:ext cx="0" cy="457200"/>
          </a:xfrm>
          <a:prstGeom prst="line">
            <a:avLst/>
          </a:prstGeom>
          <a:ln w="28575" cap="flat" cmpd="sng">
            <a:solidFill>
              <a:schemeClr val="tx1"/>
            </a:solidFill>
            <a:prstDash val="solid"/>
            <a:headEnd type="none" w="med" len="med"/>
            <a:tailEnd type="none" w="med" len="med"/>
          </a:ln>
        </p:spPr>
      </p:sp>
      <p:sp>
        <p:nvSpPr>
          <p:cNvPr id="98311" name="Line 7"/>
          <p:cNvSpPr/>
          <p:nvPr/>
        </p:nvSpPr>
        <p:spPr>
          <a:xfrm>
            <a:off x="1828800" y="4038600"/>
            <a:ext cx="1371600" cy="0"/>
          </a:xfrm>
          <a:prstGeom prst="line">
            <a:avLst/>
          </a:prstGeom>
          <a:ln w="28575" cap="flat" cmpd="sng">
            <a:solidFill>
              <a:schemeClr val="tx1"/>
            </a:solidFill>
            <a:prstDash val="solid"/>
            <a:headEnd type="none" w="med" len="med"/>
            <a:tailEnd type="none" w="med" len="med"/>
          </a:ln>
        </p:spPr>
      </p:sp>
      <p:sp>
        <p:nvSpPr>
          <p:cNvPr id="98312" name="Oval 8"/>
          <p:cNvSpPr/>
          <p:nvPr/>
        </p:nvSpPr>
        <p:spPr>
          <a:xfrm>
            <a:off x="3124200" y="3994150"/>
            <a:ext cx="76200" cy="76200"/>
          </a:xfrm>
          <a:prstGeom prst="ellipse">
            <a:avLst/>
          </a:prstGeom>
          <a:solidFill>
            <a:srgbClr val="FFFFCC"/>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8313" name="Oval 9"/>
          <p:cNvSpPr/>
          <p:nvPr/>
        </p:nvSpPr>
        <p:spPr>
          <a:xfrm>
            <a:off x="3295650" y="4400550"/>
            <a:ext cx="76200" cy="76200"/>
          </a:xfrm>
          <a:prstGeom prst="ellipse">
            <a:avLst/>
          </a:prstGeom>
          <a:solidFill>
            <a:srgbClr val="FFFFCC"/>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2" name="Group 10"/>
          <p:cNvGrpSpPr/>
          <p:nvPr/>
        </p:nvGrpSpPr>
        <p:grpSpPr>
          <a:xfrm>
            <a:off x="3276600" y="3810000"/>
            <a:ext cx="457200" cy="701675"/>
            <a:chOff x="4464" y="1200"/>
            <a:chExt cx="288" cy="442"/>
          </a:xfrm>
        </p:grpSpPr>
        <p:sp>
          <p:nvSpPr>
            <p:cNvPr id="127005" name="Text Box 11"/>
            <p:cNvSpPr txBox="1"/>
            <p:nvPr/>
          </p:nvSpPr>
          <p:spPr>
            <a:xfrm>
              <a:off x="4464" y="1200"/>
              <a:ext cx="207" cy="250"/>
            </a:xfrm>
            <a:prstGeom prst="rect">
              <a:avLst/>
            </a:prstGeom>
            <a:noFill/>
            <a:ln w="9525">
              <a:noFill/>
            </a:ln>
          </p:spPr>
          <p:txBody>
            <a:bodyPr wrap="none">
              <a:spAutoFit/>
            </a:bodyPr>
            <a:p>
              <a:r>
                <a:rPr lang="en-US" altLang="zh-CN" sz="2000" dirty="0">
                  <a:solidFill>
                    <a:schemeClr val="accent2"/>
                  </a:solidFill>
                  <a:latin typeface="Times New Roman" panose="02020603050405020304" pitchFamily="18" charset="0"/>
                </a:rPr>
                <a:t>+</a:t>
              </a:r>
              <a:endParaRPr lang="en-US" altLang="zh-CN" sz="2000" dirty="0">
                <a:solidFill>
                  <a:schemeClr val="accent2"/>
                </a:solidFill>
                <a:latin typeface="Times New Roman" panose="02020603050405020304" pitchFamily="18" charset="0"/>
              </a:endParaRPr>
            </a:p>
          </p:txBody>
        </p:sp>
        <p:sp>
          <p:nvSpPr>
            <p:cNvPr id="127006" name="Text Box 12"/>
            <p:cNvSpPr txBox="1"/>
            <p:nvPr/>
          </p:nvSpPr>
          <p:spPr>
            <a:xfrm>
              <a:off x="4464" y="1392"/>
              <a:ext cx="197" cy="250"/>
            </a:xfrm>
            <a:prstGeom prst="rect">
              <a:avLst/>
            </a:prstGeom>
            <a:noFill/>
            <a:ln w="9525">
              <a:noFill/>
            </a:ln>
          </p:spPr>
          <p:txBody>
            <a:bodyPr wrap="none">
              <a:spAutoFit/>
            </a:bodyPr>
            <a:p>
              <a:r>
                <a:rPr lang="en-US" altLang="zh-CN" sz="2000" dirty="0">
                  <a:solidFill>
                    <a:schemeClr val="accent2"/>
                  </a:solidFill>
                  <a:latin typeface="宋体" panose="02010600030101010101" pitchFamily="2" charset="-122"/>
                </a:rPr>
                <a:t>-</a:t>
              </a:r>
              <a:endParaRPr lang="en-US" altLang="zh-CN" sz="2000" dirty="0">
                <a:solidFill>
                  <a:schemeClr val="accent2"/>
                </a:solidFill>
                <a:latin typeface="宋体" panose="02010600030101010101" pitchFamily="2" charset="-122"/>
              </a:endParaRPr>
            </a:p>
          </p:txBody>
        </p:sp>
        <p:sp>
          <p:nvSpPr>
            <p:cNvPr id="127007" name="Text Box 13"/>
            <p:cNvSpPr txBox="1"/>
            <p:nvPr/>
          </p:nvSpPr>
          <p:spPr>
            <a:xfrm>
              <a:off x="4466" y="1296"/>
              <a:ext cx="286" cy="250"/>
            </a:xfrm>
            <a:prstGeom prst="rect">
              <a:avLst/>
            </a:prstGeom>
            <a:noFill/>
            <a:ln w="9525">
              <a:noFill/>
            </a:ln>
          </p:spPr>
          <p:txBody>
            <a:bodyPr wrap="none">
              <a:spAutoFit/>
            </a:bodyPr>
            <a:p>
              <a:r>
                <a:rPr lang="en-US" altLang="zh-CN" sz="2000" i="1" dirty="0">
                  <a:solidFill>
                    <a:schemeClr val="accent2"/>
                  </a:solidFill>
                  <a:latin typeface="Times New Roman" panose="02020603050405020304" pitchFamily="18" charset="0"/>
                </a:rPr>
                <a:t>u</a:t>
              </a:r>
              <a:r>
                <a:rPr lang="en-US" altLang="zh-CN" sz="2000" baseline="-25000" dirty="0">
                  <a:solidFill>
                    <a:schemeClr val="accent2"/>
                  </a:solidFill>
                  <a:latin typeface="Times New Roman" panose="02020603050405020304" pitchFamily="18" charset="0"/>
                </a:rPr>
                <a:t>G</a:t>
              </a:r>
              <a:endParaRPr lang="en-US" altLang="zh-CN" sz="2000" i="1" dirty="0">
                <a:solidFill>
                  <a:schemeClr val="accent2"/>
                </a:solidFill>
                <a:latin typeface="Times New Roman" panose="02020603050405020304" pitchFamily="18" charset="0"/>
              </a:endParaRPr>
            </a:p>
          </p:txBody>
        </p:sp>
      </p:grpSp>
      <p:sp>
        <p:nvSpPr>
          <p:cNvPr id="98318" name="Text Box 14"/>
          <p:cNvSpPr txBox="1"/>
          <p:nvPr/>
        </p:nvSpPr>
        <p:spPr>
          <a:xfrm>
            <a:off x="304800" y="1524000"/>
            <a:ext cx="5334000" cy="1044575"/>
          </a:xfrm>
          <a:prstGeom prst="rect">
            <a:avLst/>
          </a:prstGeom>
          <a:noFill/>
          <a:ln w="9525">
            <a:noFill/>
          </a:ln>
        </p:spPr>
        <p:txBody>
          <a:bodyPr>
            <a:spAutoFit/>
          </a:bodyPr>
          <a:p>
            <a:pPr algn="just">
              <a:lnSpc>
                <a:spcPct val="120000"/>
              </a:lnSpc>
            </a:pPr>
            <a:r>
              <a:rPr lang="zh-CN" altLang="en-US" sz="2600" dirty="0">
                <a:latin typeface="Times New Roman" panose="02020603050405020304" pitchFamily="18" charset="0"/>
              </a:rPr>
              <a:t>　　在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2 </a:t>
            </a:r>
            <a:r>
              <a:rPr lang="zh-CN" altLang="en-US" sz="2600" dirty="0">
                <a:latin typeface="Times New Roman" panose="02020603050405020304" pitchFamily="18" charset="0"/>
              </a:rPr>
              <a:t>正半周，当控制极加触发脉冲，</a:t>
            </a:r>
            <a:r>
              <a:rPr lang="en-US" altLang="zh-CN" sz="2600" dirty="0">
                <a:latin typeface="Times New Roman" panose="02020603050405020304" pitchFamily="18" charset="0"/>
              </a:rPr>
              <a:t>VT</a:t>
            </a:r>
            <a:r>
              <a:rPr lang="en-US" altLang="zh-CN" sz="2600" baseline="-25000" dirty="0">
                <a:latin typeface="Times New Roman" panose="02020603050405020304" pitchFamily="18" charset="0"/>
              </a:rPr>
              <a:t>1 </a:t>
            </a:r>
            <a:r>
              <a:rPr lang="zh-CN" altLang="en-US" sz="2600" dirty="0">
                <a:latin typeface="Times New Roman" panose="02020603050405020304" pitchFamily="18" charset="0"/>
              </a:rPr>
              <a:t>和 </a:t>
            </a:r>
            <a:r>
              <a:rPr lang="en-US" altLang="zh-CN" sz="2600" dirty="0">
                <a:latin typeface="Times New Roman" panose="02020603050405020304" pitchFamily="18" charset="0"/>
              </a:rPr>
              <a:t>VD</a:t>
            </a:r>
            <a:r>
              <a:rPr lang="en-US" altLang="zh-CN" sz="2600" baseline="-25000" dirty="0">
                <a:latin typeface="Times New Roman" panose="02020603050405020304" pitchFamily="18" charset="0"/>
              </a:rPr>
              <a:t>2 </a:t>
            </a:r>
            <a:r>
              <a:rPr lang="zh-CN" altLang="en-US" sz="2600" dirty="0">
                <a:latin typeface="Times New Roman" panose="02020603050405020304" pitchFamily="18" charset="0"/>
              </a:rPr>
              <a:t>导通；</a:t>
            </a:r>
            <a:endParaRPr lang="zh-CN" altLang="en-US" sz="2600" dirty="0">
              <a:latin typeface="Times New Roman" panose="02020603050405020304" pitchFamily="18" charset="0"/>
            </a:endParaRPr>
          </a:p>
        </p:txBody>
      </p:sp>
      <p:sp>
        <p:nvSpPr>
          <p:cNvPr id="98319" name="Line 15"/>
          <p:cNvSpPr/>
          <p:nvPr/>
        </p:nvSpPr>
        <p:spPr>
          <a:xfrm flipV="1">
            <a:off x="2238375" y="4495800"/>
            <a:ext cx="0" cy="533400"/>
          </a:xfrm>
          <a:prstGeom prst="line">
            <a:avLst/>
          </a:prstGeom>
          <a:ln w="19050" cap="flat" cmpd="sng">
            <a:solidFill>
              <a:srgbClr val="FF3300"/>
            </a:solidFill>
            <a:prstDash val="solid"/>
            <a:headEnd type="none" w="med" len="med"/>
            <a:tailEnd type="none" w="med" len="med"/>
          </a:ln>
        </p:spPr>
      </p:sp>
      <p:sp>
        <p:nvSpPr>
          <p:cNvPr id="98320" name="Line 16"/>
          <p:cNvSpPr/>
          <p:nvPr/>
        </p:nvSpPr>
        <p:spPr>
          <a:xfrm>
            <a:off x="2238375" y="4495800"/>
            <a:ext cx="1295400" cy="0"/>
          </a:xfrm>
          <a:prstGeom prst="line">
            <a:avLst/>
          </a:prstGeom>
          <a:ln w="9525" cap="flat" cmpd="sng">
            <a:solidFill>
              <a:srgbClr val="FF3300"/>
            </a:solidFill>
            <a:prstDash val="solid"/>
            <a:headEnd type="none" w="med" len="med"/>
            <a:tailEnd type="none" w="med" len="med"/>
          </a:ln>
        </p:spPr>
      </p:sp>
      <p:sp>
        <p:nvSpPr>
          <p:cNvPr id="98321" name="Line 17"/>
          <p:cNvSpPr/>
          <p:nvPr/>
        </p:nvSpPr>
        <p:spPr>
          <a:xfrm>
            <a:off x="3533775" y="4495800"/>
            <a:ext cx="0" cy="1828800"/>
          </a:xfrm>
          <a:prstGeom prst="line">
            <a:avLst/>
          </a:prstGeom>
          <a:ln w="9525" cap="flat" cmpd="sng">
            <a:solidFill>
              <a:srgbClr val="FF3300"/>
            </a:solidFill>
            <a:prstDash val="solid"/>
            <a:headEnd type="none" w="med" len="med"/>
            <a:tailEnd type="none" w="med" len="med"/>
          </a:ln>
        </p:spPr>
      </p:sp>
      <p:sp>
        <p:nvSpPr>
          <p:cNvPr id="98322" name="Line 18"/>
          <p:cNvSpPr/>
          <p:nvPr/>
        </p:nvSpPr>
        <p:spPr>
          <a:xfrm flipH="1">
            <a:off x="2619375" y="6324600"/>
            <a:ext cx="914400" cy="0"/>
          </a:xfrm>
          <a:prstGeom prst="line">
            <a:avLst/>
          </a:prstGeom>
          <a:ln w="9525" cap="flat" cmpd="sng">
            <a:solidFill>
              <a:srgbClr val="FF3300"/>
            </a:solidFill>
            <a:prstDash val="solid"/>
            <a:headEnd type="none" w="med" len="med"/>
            <a:tailEnd type="none" w="med" len="med"/>
          </a:ln>
        </p:spPr>
      </p:sp>
      <p:sp>
        <p:nvSpPr>
          <p:cNvPr id="98323" name="Line 19"/>
          <p:cNvSpPr/>
          <p:nvPr/>
        </p:nvSpPr>
        <p:spPr>
          <a:xfrm flipV="1">
            <a:off x="2619375" y="5715000"/>
            <a:ext cx="0" cy="609600"/>
          </a:xfrm>
          <a:prstGeom prst="line">
            <a:avLst/>
          </a:prstGeom>
          <a:ln w="9525" cap="flat" cmpd="sng">
            <a:solidFill>
              <a:srgbClr val="FF3300"/>
            </a:solidFill>
            <a:prstDash val="solid"/>
            <a:headEnd type="none" w="med" len="med"/>
            <a:tailEnd type="none" w="med" len="med"/>
          </a:ln>
        </p:spPr>
      </p:sp>
      <p:sp>
        <p:nvSpPr>
          <p:cNvPr id="98324" name="Text Box 20"/>
          <p:cNvSpPr txBox="1"/>
          <p:nvPr/>
        </p:nvSpPr>
        <p:spPr>
          <a:xfrm>
            <a:off x="304800" y="2590800"/>
            <a:ext cx="5334000" cy="1044575"/>
          </a:xfrm>
          <a:prstGeom prst="rect">
            <a:avLst/>
          </a:prstGeom>
          <a:noFill/>
          <a:ln w="9525">
            <a:noFill/>
          </a:ln>
        </p:spPr>
        <p:txBody>
          <a:bodyPr>
            <a:spAutoFit/>
          </a:bodyPr>
          <a:p>
            <a:pPr algn="just">
              <a:lnSpc>
                <a:spcPct val="120000"/>
              </a:lnSpc>
            </a:pPr>
            <a:r>
              <a:rPr lang="zh-CN" altLang="en-US" sz="2600" dirty="0">
                <a:latin typeface="Times New Roman" panose="02020603050405020304" pitchFamily="18" charset="0"/>
              </a:rPr>
              <a:t>　　在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2 </a:t>
            </a:r>
            <a:r>
              <a:rPr lang="zh-CN" altLang="en-US" sz="2600" dirty="0">
                <a:latin typeface="Times New Roman" panose="02020603050405020304" pitchFamily="18" charset="0"/>
              </a:rPr>
              <a:t>负半周，当控制极加触发脉冲，</a:t>
            </a:r>
            <a:r>
              <a:rPr lang="en-US" altLang="zh-CN" sz="2600" dirty="0">
                <a:latin typeface="Times New Roman" panose="02020603050405020304" pitchFamily="18" charset="0"/>
              </a:rPr>
              <a:t>VT</a:t>
            </a:r>
            <a:r>
              <a:rPr lang="en-US" altLang="zh-CN" sz="2600" baseline="-25000" dirty="0">
                <a:latin typeface="Times New Roman" panose="02020603050405020304" pitchFamily="18" charset="0"/>
              </a:rPr>
              <a:t>2</a:t>
            </a:r>
            <a:r>
              <a:rPr lang="zh-CN" altLang="en-US" sz="2600" dirty="0">
                <a:latin typeface="Times New Roman" panose="02020603050405020304" pitchFamily="18" charset="0"/>
              </a:rPr>
              <a:t>和 </a:t>
            </a:r>
            <a:r>
              <a:rPr lang="en-US" altLang="zh-CN" sz="2600" dirty="0">
                <a:latin typeface="Times New Roman" panose="02020603050405020304" pitchFamily="18" charset="0"/>
              </a:rPr>
              <a:t>VD</a:t>
            </a:r>
            <a:r>
              <a:rPr lang="en-US" altLang="zh-CN" sz="2600" baseline="-25000" dirty="0">
                <a:latin typeface="Times New Roman" panose="02020603050405020304" pitchFamily="18" charset="0"/>
              </a:rPr>
              <a:t>1 </a:t>
            </a:r>
            <a:r>
              <a:rPr lang="zh-CN" altLang="en-US" sz="2600" dirty="0">
                <a:latin typeface="Times New Roman" panose="02020603050405020304" pitchFamily="18" charset="0"/>
              </a:rPr>
              <a:t>导通；</a:t>
            </a:r>
            <a:endParaRPr lang="zh-CN" altLang="en-US" sz="2600" dirty="0">
              <a:latin typeface="Times New Roman" panose="02020603050405020304" pitchFamily="18" charset="0"/>
            </a:endParaRPr>
          </a:p>
        </p:txBody>
      </p:sp>
      <p:pic>
        <p:nvPicPr>
          <p:cNvPr id="98325" name="Picture 21" descr="10"/>
          <p:cNvPicPr>
            <a:picLocks noChangeAspect="1"/>
          </p:cNvPicPr>
          <p:nvPr/>
        </p:nvPicPr>
        <p:blipFill>
          <a:blip r:embed="rId2"/>
          <a:srcRect b="61737"/>
          <a:stretch>
            <a:fillRect/>
          </a:stretch>
        </p:blipFill>
        <p:spPr>
          <a:xfrm>
            <a:off x="5626100" y="1552575"/>
            <a:ext cx="3517900" cy="2103438"/>
          </a:xfrm>
          <a:prstGeom prst="rect">
            <a:avLst/>
          </a:prstGeom>
          <a:noFill/>
          <a:ln w="9525">
            <a:noFill/>
          </a:ln>
        </p:spPr>
      </p:pic>
      <p:pic>
        <p:nvPicPr>
          <p:cNvPr id="98326" name="Picture 22" descr="10"/>
          <p:cNvPicPr>
            <a:picLocks noChangeAspect="1"/>
          </p:cNvPicPr>
          <p:nvPr/>
        </p:nvPicPr>
        <p:blipFill>
          <a:blip r:embed="rId2"/>
          <a:srcRect t="38263" b="41330"/>
          <a:stretch>
            <a:fillRect/>
          </a:stretch>
        </p:blipFill>
        <p:spPr>
          <a:xfrm>
            <a:off x="5257800" y="3838575"/>
            <a:ext cx="3822700" cy="1219200"/>
          </a:xfrm>
          <a:prstGeom prst="rect">
            <a:avLst/>
          </a:prstGeom>
          <a:noFill/>
          <a:ln w="9525">
            <a:noFill/>
          </a:ln>
        </p:spPr>
      </p:pic>
      <p:pic>
        <p:nvPicPr>
          <p:cNvPr id="98327" name="Picture 23" descr="10"/>
          <p:cNvPicPr>
            <a:picLocks noChangeAspect="1"/>
          </p:cNvPicPr>
          <p:nvPr/>
        </p:nvPicPr>
        <p:blipFill>
          <a:blip r:embed="rId2"/>
          <a:srcRect t="59946" b="21269"/>
          <a:stretch>
            <a:fillRect/>
          </a:stretch>
        </p:blipFill>
        <p:spPr>
          <a:xfrm>
            <a:off x="5257800" y="5029200"/>
            <a:ext cx="3822700" cy="1122363"/>
          </a:xfrm>
          <a:prstGeom prst="rect">
            <a:avLst/>
          </a:prstGeom>
          <a:noFill/>
          <a:ln w="9525">
            <a:noFill/>
          </a:ln>
        </p:spPr>
      </p:pic>
      <p:grpSp>
        <p:nvGrpSpPr>
          <p:cNvPr id="3" name="Group 24"/>
          <p:cNvGrpSpPr/>
          <p:nvPr/>
        </p:nvGrpSpPr>
        <p:grpSpPr>
          <a:xfrm>
            <a:off x="5334000" y="4905375"/>
            <a:ext cx="685800" cy="0"/>
            <a:chOff x="3168" y="3168"/>
            <a:chExt cx="432" cy="0"/>
          </a:xfrm>
        </p:grpSpPr>
        <p:sp>
          <p:nvSpPr>
            <p:cNvPr id="127003" name="Line 25"/>
            <p:cNvSpPr/>
            <p:nvPr/>
          </p:nvSpPr>
          <p:spPr>
            <a:xfrm>
              <a:off x="3168" y="3168"/>
              <a:ext cx="192" cy="0"/>
            </a:xfrm>
            <a:prstGeom prst="line">
              <a:avLst/>
            </a:prstGeom>
            <a:ln w="9525" cap="flat" cmpd="sng">
              <a:solidFill>
                <a:schemeClr val="tx1"/>
              </a:solidFill>
              <a:prstDash val="solid"/>
              <a:headEnd type="none" w="med" len="med"/>
              <a:tailEnd type="triangle" w="med" len="med"/>
            </a:ln>
          </p:spPr>
        </p:sp>
        <p:sp>
          <p:nvSpPr>
            <p:cNvPr id="127004" name="Line 26"/>
            <p:cNvSpPr/>
            <p:nvPr/>
          </p:nvSpPr>
          <p:spPr>
            <a:xfrm flipH="1">
              <a:off x="3456" y="3168"/>
              <a:ext cx="144" cy="0"/>
            </a:xfrm>
            <a:prstGeom prst="line">
              <a:avLst/>
            </a:prstGeom>
            <a:ln w="9525" cap="flat" cmpd="sng">
              <a:solidFill>
                <a:schemeClr val="tx1"/>
              </a:solidFill>
              <a:prstDash val="solid"/>
              <a:headEnd type="none" w="med" len="med"/>
              <a:tailEnd type="triangle" w="med" len="med"/>
            </a:ln>
          </p:spPr>
        </p:sp>
      </p:grpSp>
      <p:sp>
        <p:nvSpPr>
          <p:cNvPr id="98331" name="Line 27"/>
          <p:cNvSpPr/>
          <p:nvPr/>
        </p:nvSpPr>
        <p:spPr>
          <a:xfrm>
            <a:off x="6172200" y="4905375"/>
            <a:ext cx="233363" cy="0"/>
          </a:xfrm>
          <a:prstGeom prst="line">
            <a:avLst/>
          </a:prstGeom>
          <a:ln w="9525" cap="flat" cmpd="sng">
            <a:solidFill>
              <a:schemeClr val="tx1"/>
            </a:solidFill>
            <a:prstDash val="solid"/>
            <a:headEnd type="none" w="med" len="med"/>
            <a:tailEnd type="triangle" w="med" len="med"/>
          </a:ln>
        </p:spPr>
      </p:sp>
      <p:sp>
        <p:nvSpPr>
          <p:cNvPr id="98332" name="Text Box 28"/>
          <p:cNvSpPr txBox="1"/>
          <p:nvPr/>
        </p:nvSpPr>
        <p:spPr>
          <a:xfrm>
            <a:off x="5486400" y="4691063"/>
            <a:ext cx="322263" cy="366712"/>
          </a:xfrm>
          <a:prstGeom prst="rect">
            <a:avLst/>
          </a:prstGeom>
          <a:noFill/>
          <a:ln w="9525">
            <a:noFill/>
          </a:ln>
        </p:spPr>
        <p:txBody>
          <a:bodyPr>
            <a:spAutoFit/>
          </a:bodyPr>
          <a:p>
            <a:r>
              <a:rPr lang="en-US" altLang="zh-CN" sz="1800" i="1" dirty="0">
                <a:solidFill>
                  <a:srgbClr val="FF3300"/>
                </a:solidFill>
                <a:latin typeface="Times New Roman" panose="02020603050405020304" pitchFamily="18" charset="0"/>
              </a:rPr>
              <a:t>α</a:t>
            </a:r>
            <a:endParaRPr lang="en-US" altLang="zh-CN" sz="1800" i="1" dirty="0">
              <a:solidFill>
                <a:srgbClr val="FF3300"/>
              </a:solidFill>
              <a:latin typeface="Times New Roman" panose="02020603050405020304" pitchFamily="18" charset="0"/>
            </a:endParaRPr>
          </a:p>
        </p:txBody>
      </p:sp>
      <p:sp>
        <p:nvSpPr>
          <p:cNvPr id="98333" name="Text Box 29"/>
          <p:cNvSpPr txBox="1"/>
          <p:nvPr/>
        </p:nvSpPr>
        <p:spPr>
          <a:xfrm>
            <a:off x="5862638" y="4738688"/>
            <a:ext cx="414337" cy="366712"/>
          </a:xfrm>
          <a:prstGeom prst="rect">
            <a:avLst/>
          </a:prstGeom>
          <a:noFill/>
          <a:ln w="9525">
            <a:noFill/>
          </a:ln>
        </p:spPr>
        <p:txBody>
          <a:bodyPr wrap="none">
            <a:spAutoFit/>
          </a:bodyPr>
          <a:p>
            <a:r>
              <a:rPr lang="en-US" altLang="zh-CN" sz="1800" i="1" dirty="0">
                <a:solidFill>
                  <a:srgbClr val="FF3300"/>
                </a:solidFill>
                <a:latin typeface="Times New Roman" panose="02020603050405020304" pitchFamily="18" charset="0"/>
              </a:rPr>
              <a:t>θ</a:t>
            </a:r>
            <a:endParaRPr lang="en-US" altLang="zh-CN" sz="1800" i="1" dirty="0">
              <a:solidFill>
                <a:srgbClr val="FF3300"/>
              </a:solidFill>
              <a:latin typeface="Times New Roman" panose="02020603050405020304" pitchFamily="18" charset="0"/>
            </a:endParaRPr>
          </a:p>
        </p:txBody>
      </p:sp>
      <p:sp>
        <p:nvSpPr>
          <p:cNvPr id="98334" name="Text Box 30"/>
          <p:cNvSpPr txBox="1"/>
          <p:nvPr/>
        </p:nvSpPr>
        <p:spPr>
          <a:xfrm>
            <a:off x="5181600" y="6096000"/>
            <a:ext cx="3886200" cy="457200"/>
          </a:xfrm>
          <a:prstGeom prst="rect">
            <a:avLst/>
          </a:prstGeom>
          <a:noFill/>
          <a:ln w="9525">
            <a:noFill/>
          </a:ln>
        </p:spPr>
        <p:txBody>
          <a:bodyPr>
            <a:spAutoFit/>
          </a:bodyPr>
          <a:p>
            <a:pPr algn="ctr"/>
            <a:r>
              <a:rPr lang="en-US" altLang="zh-CN" sz="2400" i="1" dirty="0">
                <a:solidFill>
                  <a:schemeClr val="accent2"/>
                </a:solidFill>
                <a:latin typeface="Times New Roman" panose="02020603050405020304" pitchFamily="18" charset="0"/>
                <a:sym typeface="Symbol" panose="05050102010706020507" pitchFamily="18" charset="2"/>
              </a:rPr>
              <a:t></a:t>
            </a:r>
            <a:r>
              <a:rPr lang="zh-CN" altLang="en-US" sz="2400" dirty="0">
                <a:solidFill>
                  <a:schemeClr val="accent2"/>
                </a:solidFill>
                <a:latin typeface="Times New Roman" panose="02020603050405020304" pitchFamily="18" charset="0"/>
              </a:rPr>
              <a:t>：控制角； </a:t>
            </a:r>
            <a:r>
              <a:rPr lang="zh-CN" altLang="en-US" sz="2400" i="1" dirty="0">
                <a:solidFill>
                  <a:schemeClr val="accent2"/>
                </a:solidFill>
                <a:latin typeface="Times New Roman" panose="02020603050405020304" pitchFamily="18" charset="0"/>
                <a:sym typeface="Symbol" panose="05050102010706020507" pitchFamily="18" charset="2"/>
              </a:rPr>
              <a:t></a:t>
            </a:r>
            <a:r>
              <a:rPr lang="zh-CN" altLang="en-US" sz="2400" dirty="0">
                <a:solidFill>
                  <a:schemeClr val="accent2"/>
                </a:solidFill>
                <a:latin typeface="Times New Roman" panose="02020603050405020304" pitchFamily="18" charset="0"/>
              </a:rPr>
              <a:t>：导电角</a:t>
            </a:r>
            <a:endParaRPr lang="zh-CN" altLang="en-US" sz="2400" i="1"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dissolve">
                                      <p:cBhvr>
                                        <p:cTn id="7" dur="500"/>
                                        <p:tgtEl>
                                          <p:spTgt spid="9830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98307"/>
                                        </p:tgtEl>
                                        <p:attrNameLst>
                                          <p:attrName>style.visibility</p:attrName>
                                        </p:attrNameLst>
                                      </p:cBhvr>
                                      <p:to>
                                        <p:strVal val="visible"/>
                                      </p:to>
                                    </p:set>
                                    <p:anim calcmode="lin" valueType="num">
                                      <p:cBhvr>
                                        <p:cTn id="12" dur="500" fill="hold"/>
                                        <p:tgtEl>
                                          <p:spTgt spid="98307"/>
                                        </p:tgtEl>
                                        <p:attrNameLst>
                                          <p:attrName>ppt_w</p:attrName>
                                        </p:attrNameLst>
                                      </p:cBhvr>
                                      <p:tavLst>
                                        <p:tav tm="0">
                                          <p:val>
                                            <p:fltVal val="0.000000"/>
                                          </p:val>
                                        </p:tav>
                                        <p:tav tm="100000">
                                          <p:val>
                                            <p:strVal val="#ppt_w"/>
                                          </p:val>
                                        </p:tav>
                                      </p:tavLst>
                                    </p:anim>
                                    <p:anim calcmode="lin" valueType="num">
                                      <p:cBhvr>
                                        <p:cTn id="13" dur="500" fill="hold"/>
                                        <p:tgtEl>
                                          <p:spTgt spid="98307"/>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8308"/>
                                        </p:tgtEl>
                                        <p:attrNameLst>
                                          <p:attrName>style.visibility</p:attrName>
                                        </p:attrNameLst>
                                      </p:cBhvr>
                                      <p:to>
                                        <p:strVal val="visible"/>
                                      </p:to>
                                    </p:set>
                                    <p:animEffect transition="in" filter="wipe(up)">
                                      <p:cBhvr>
                                        <p:cTn id="18" dur="500"/>
                                        <p:tgtEl>
                                          <p:spTgt spid="9830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98309"/>
                                        </p:tgtEl>
                                        <p:attrNameLst>
                                          <p:attrName>style.visibility</p:attrName>
                                        </p:attrNameLst>
                                      </p:cBhvr>
                                      <p:to>
                                        <p:strVal val="visible"/>
                                      </p:to>
                                    </p:set>
                                    <p:animEffect transition="in" filter="wipe(down)">
                                      <p:cBhvr>
                                        <p:cTn id="23" dur="500"/>
                                        <p:tgtEl>
                                          <p:spTgt spid="98309"/>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98310"/>
                                        </p:tgtEl>
                                        <p:attrNameLst>
                                          <p:attrName>style.visibility</p:attrName>
                                        </p:attrNameLst>
                                      </p:cBhvr>
                                      <p:to>
                                        <p:strVal val="visible"/>
                                      </p:to>
                                    </p:set>
                                    <p:animEffect transition="in" filter="wipe(down)">
                                      <p:cBhvr>
                                        <p:cTn id="27" dur="500"/>
                                        <p:tgtEl>
                                          <p:spTgt spid="98310"/>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98311"/>
                                        </p:tgtEl>
                                        <p:attrNameLst>
                                          <p:attrName>style.visibility</p:attrName>
                                        </p:attrNameLst>
                                      </p:cBhvr>
                                      <p:to>
                                        <p:strVal val="visible"/>
                                      </p:to>
                                    </p:set>
                                    <p:animEffect transition="in" filter="wipe(left)">
                                      <p:cBhvr>
                                        <p:cTn id="31" dur="500"/>
                                        <p:tgtEl>
                                          <p:spTgt spid="98311"/>
                                        </p:tgtEl>
                                      </p:cBhvr>
                                    </p:animEffect>
                                  </p:childTnLst>
                                </p:cTn>
                              </p:par>
                            </p:childTnLst>
                          </p:cTn>
                        </p:par>
                        <p:par>
                          <p:cTn id="32" fill="hold">
                            <p:stCondLst>
                              <p:cond delay="1500"/>
                            </p:stCondLst>
                            <p:childTnLst>
                              <p:par>
                                <p:cTn id="33" presetID="9" presetClass="entr" presetSubtype="0" fill="hold" grpId="0" nodeType="afterEffect">
                                  <p:stCondLst>
                                    <p:cond delay="0"/>
                                  </p:stCondLst>
                                  <p:childTnLst>
                                    <p:set>
                                      <p:cBhvr>
                                        <p:cTn id="34" dur="1" fill="hold">
                                          <p:stCondLst>
                                            <p:cond delay="0"/>
                                          </p:stCondLst>
                                        </p:cTn>
                                        <p:tgtEl>
                                          <p:spTgt spid="98312"/>
                                        </p:tgtEl>
                                        <p:attrNameLst>
                                          <p:attrName>style.visibility</p:attrName>
                                        </p:attrNameLst>
                                      </p:cBhvr>
                                      <p:to>
                                        <p:strVal val="visible"/>
                                      </p:to>
                                    </p:set>
                                    <p:animEffect transition="in" filter="dissolve">
                                      <p:cBhvr>
                                        <p:cTn id="35" dur="500"/>
                                        <p:tgtEl>
                                          <p:spTgt spid="98312"/>
                                        </p:tgtEl>
                                      </p:cBhvr>
                                    </p:animEffect>
                                  </p:childTnLst>
                                </p:cTn>
                              </p:par>
                            </p:childTnLst>
                          </p:cTn>
                        </p:par>
                        <p:par>
                          <p:cTn id="36" fill="hold">
                            <p:stCondLst>
                              <p:cond delay="2000"/>
                            </p:stCondLst>
                            <p:childTnLst>
                              <p:par>
                                <p:cTn id="37" presetID="9" presetClass="entr" presetSubtype="0" fill="hold" grpId="0" nodeType="afterEffect">
                                  <p:stCondLst>
                                    <p:cond delay="0"/>
                                  </p:stCondLst>
                                  <p:childTnLst>
                                    <p:set>
                                      <p:cBhvr>
                                        <p:cTn id="38" dur="1" fill="hold">
                                          <p:stCondLst>
                                            <p:cond delay="0"/>
                                          </p:stCondLst>
                                        </p:cTn>
                                        <p:tgtEl>
                                          <p:spTgt spid="98313"/>
                                        </p:tgtEl>
                                        <p:attrNameLst>
                                          <p:attrName>style.visibility</p:attrName>
                                        </p:attrNameLst>
                                      </p:cBhvr>
                                      <p:to>
                                        <p:strVal val="visible"/>
                                      </p:to>
                                    </p:set>
                                    <p:animEffect transition="in" filter="dissolve">
                                      <p:cBhvr>
                                        <p:cTn id="39" dur="500"/>
                                        <p:tgtEl>
                                          <p:spTgt spid="98313"/>
                                        </p:tgtEl>
                                      </p:cBhvr>
                                    </p:animEffect>
                                  </p:childTnLst>
                                </p:cTn>
                              </p:par>
                            </p:childTnLst>
                          </p:cTn>
                        </p:par>
                        <p:par>
                          <p:cTn id="40" fill="hold">
                            <p:stCondLst>
                              <p:cond delay="2500"/>
                            </p:stCondLst>
                            <p:childTnLst>
                              <p:par>
                                <p:cTn id="41" presetID="22" presetClass="entr" presetSubtype="1"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8318"/>
                                        </p:tgtEl>
                                        <p:attrNameLst>
                                          <p:attrName>style.visibility</p:attrName>
                                        </p:attrNameLst>
                                      </p:cBhvr>
                                      <p:to>
                                        <p:strVal val="visible"/>
                                      </p:to>
                                    </p:set>
                                    <p:animEffect transition="in" filter="blinds(horizontal)">
                                      <p:cBhvr>
                                        <p:cTn id="48" dur="500"/>
                                        <p:tgtEl>
                                          <p:spTgt spid="9831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8324"/>
                                        </p:tgtEl>
                                        <p:attrNameLst>
                                          <p:attrName>style.visibility</p:attrName>
                                        </p:attrNameLst>
                                      </p:cBhvr>
                                      <p:to>
                                        <p:strVal val="visible"/>
                                      </p:to>
                                    </p:set>
                                    <p:animEffect transition="in" filter="blinds(horizontal)">
                                      <p:cBhvr>
                                        <p:cTn id="53" dur="500"/>
                                        <p:tgtEl>
                                          <p:spTgt spid="9832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98319"/>
                                        </p:tgtEl>
                                        <p:attrNameLst>
                                          <p:attrName>style.visibility</p:attrName>
                                        </p:attrNameLst>
                                      </p:cBhvr>
                                      <p:to>
                                        <p:strVal val="visible"/>
                                      </p:to>
                                    </p:set>
                                    <p:animEffect transition="in" filter="wipe(down)">
                                      <p:cBhvr>
                                        <p:cTn id="58" dur="500"/>
                                        <p:tgtEl>
                                          <p:spTgt spid="98319"/>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98320"/>
                                        </p:tgtEl>
                                        <p:attrNameLst>
                                          <p:attrName>style.visibility</p:attrName>
                                        </p:attrNameLst>
                                      </p:cBhvr>
                                      <p:to>
                                        <p:strVal val="visible"/>
                                      </p:to>
                                    </p:set>
                                    <p:animEffect transition="in" filter="wipe(left)">
                                      <p:cBhvr>
                                        <p:cTn id="62" dur="500"/>
                                        <p:tgtEl>
                                          <p:spTgt spid="98320"/>
                                        </p:tgtEl>
                                      </p:cBhvr>
                                    </p:animEffect>
                                  </p:childTnLst>
                                </p:cTn>
                              </p:par>
                            </p:childTnLst>
                          </p:cTn>
                        </p:par>
                        <p:par>
                          <p:cTn id="63" fill="hold">
                            <p:stCondLst>
                              <p:cond delay="1000"/>
                            </p:stCondLst>
                            <p:childTnLst>
                              <p:par>
                                <p:cTn id="64" presetID="22" presetClass="entr" presetSubtype="1" fill="hold" nodeType="afterEffect">
                                  <p:stCondLst>
                                    <p:cond delay="0"/>
                                  </p:stCondLst>
                                  <p:childTnLst>
                                    <p:set>
                                      <p:cBhvr>
                                        <p:cTn id="65" dur="1" fill="hold">
                                          <p:stCondLst>
                                            <p:cond delay="0"/>
                                          </p:stCondLst>
                                        </p:cTn>
                                        <p:tgtEl>
                                          <p:spTgt spid="98321"/>
                                        </p:tgtEl>
                                        <p:attrNameLst>
                                          <p:attrName>style.visibility</p:attrName>
                                        </p:attrNameLst>
                                      </p:cBhvr>
                                      <p:to>
                                        <p:strVal val="visible"/>
                                      </p:to>
                                    </p:set>
                                    <p:animEffect transition="in" filter="wipe(up)">
                                      <p:cBhvr>
                                        <p:cTn id="66" dur="500"/>
                                        <p:tgtEl>
                                          <p:spTgt spid="98321"/>
                                        </p:tgtEl>
                                      </p:cBhvr>
                                    </p:animEffect>
                                  </p:childTnLst>
                                </p:cTn>
                              </p:par>
                            </p:childTnLst>
                          </p:cTn>
                        </p:par>
                        <p:par>
                          <p:cTn id="67" fill="hold">
                            <p:stCondLst>
                              <p:cond delay="1500"/>
                            </p:stCondLst>
                            <p:childTnLst>
                              <p:par>
                                <p:cTn id="68" presetID="22" presetClass="entr" presetSubtype="2" fill="hold" nodeType="afterEffect">
                                  <p:stCondLst>
                                    <p:cond delay="0"/>
                                  </p:stCondLst>
                                  <p:childTnLst>
                                    <p:set>
                                      <p:cBhvr>
                                        <p:cTn id="69" dur="1" fill="hold">
                                          <p:stCondLst>
                                            <p:cond delay="0"/>
                                          </p:stCondLst>
                                        </p:cTn>
                                        <p:tgtEl>
                                          <p:spTgt spid="98322"/>
                                        </p:tgtEl>
                                        <p:attrNameLst>
                                          <p:attrName>style.visibility</p:attrName>
                                        </p:attrNameLst>
                                      </p:cBhvr>
                                      <p:to>
                                        <p:strVal val="visible"/>
                                      </p:to>
                                    </p:set>
                                    <p:animEffect transition="in" filter="wipe(right)">
                                      <p:cBhvr>
                                        <p:cTn id="70" dur="500"/>
                                        <p:tgtEl>
                                          <p:spTgt spid="98322"/>
                                        </p:tgtEl>
                                      </p:cBhvr>
                                    </p:animEffect>
                                  </p:childTnLst>
                                </p:cTn>
                              </p:par>
                            </p:childTnLst>
                          </p:cTn>
                        </p:par>
                        <p:par>
                          <p:cTn id="71" fill="hold">
                            <p:stCondLst>
                              <p:cond delay="2000"/>
                            </p:stCondLst>
                            <p:childTnLst>
                              <p:par>
                                <p:cTn id="72" presetID="22" presetClass="entr" presetSubtype="4" fill="hold" nodeType="afterEffect">
                                  <p:stCondLst>
                                    <p:cond delay="0"/>
                                  </p:stCondLst>
                                  <p:childTnLst>
                                    <p:set>
                                      <p:cBhvr>
                                        <p:cTn id="73" dur="1" fill="hold">
                                          <p:stCondLst>
                                            <p:cond delay="0"/>
                                          </p:stCondLst>
                                        </p:cTn>
                                        <p:tgtEl>
                                          <p:spTgt spid="98323"/>
                                        </p:tgtEl>
                                        <p:attrNameLst>
                                          <p:attrName>style.visibility</p:attrName>
                                        </p:attrNameLst>
                                      </p:cBhvr>
                                      <p:to>
                                        <p:strVal val="visible"/>
                                      </p:to>
                                    </p:set>
                                    <p:animEffect transition="in" filter="wipe(down)">
                                      <p:cBhvr>
                                        <p:cTn id="74" dur="500"/>
                                        <p:tgtEl>
                                          <p:spTgt spid="9832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98325"/>
                                        </p:tgtEl>
                                        <p:attrNameLst>
                                          <p:attrName>style.visibility</p:attrName>
                                        </p:attrNameLst>
                                      </p:cBhvr>
                                      <p:to>
                                        <p:strVal val="visible"/>
                                      </p:to>
                                    </p:set>
                                    <p:animEffect transition="in" filter="wipe(left)">
                                      <p:cBhvr>
                                        <p:cTn id="79" dur="500"/>
                                        <p:tgtEl>
                                          <p:spTgt spid="9832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98326"/>
                                        </p:tgtEl>
                                        <p:attrNameLst>
                                          <p:attrName>style.visibility</p:attrName>
                                        </p:attrNameLst>
                                      </p:cBhvr>
                                      <p:to>
                                        <p:strVal val="visible"/>
                                      </p:to>
                                    </p:set>
                                    <p:animEffect transition="in" filter="wipe(left)">
                                      <p:cBhvr>
                                        <p:cTn id="84" dur="500"/>
                                        <p:tgtEl>
                                          <p:spTgt spid="98326"/>
                                        </p:tgtEl>
                                      </p:cBhvr>
                                    </p:animEffect>
                                  </p:childTnLst>
                                </p:cTn>
                              </p:par>
                            </p:childTnLst>
                          </p:cTn>
                        </p:par>
                      </p:childTnLst>
                    </p:cTn>
                  </p:par>
                  <p:par>
                    <p:cTn id="85" fill="hold">
                      <p:stCondLst>
                        <p:cond delay="indefinite"/>
                      </p:stCondLst>
                      <p:childTnLst>
                        <p:par>
                          <p:cTn id="86" fill="hold">
                            <p:stCondLst>
                              <p:cond delay="0"/>
                            </p:stCondLst>
                            <p:childTnLst>
                              <p:par>
                                <p:cTn id="87" presetID="23" presetClass="entr" presetSubtype="32" fill="hold" nodeType="click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p:cTn id="89" dur="500" fill="hold"/>
                                        <p:tgtEl>
                                          <p:spTgt spid="3"/>
                                        </p:tgtEl>
                                        <p:attrNameLst>
                                          <p:attrName>ppt_w</p:attrName>
                                        </p:attrNameLst>
                                      </p:cBhvr>
                                      <p:tavLst>
                                        <p:tav tm="0">
                                          <p:val>
                                            <p:strVal val="4*#ppt_w"/>
                                          </p:val>
                                        </p:tav>
                                        <p:tav tm="100000">
                                          <p:val>
                                            <p:strVal val="#ppt_w"/>
                                          </p:val>
                                        </p:tav>
                                      </p:tavLst>
                                    </p:anim>
                                    <p:anim calcmode="lin" valueType="num">
                                      <p:cBhvr>
                                        <p:cTn id="90"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32" fill="hold" grpId="0" nodeType="clickEffect">
                                  <p:stCondLst>
                                    <p:cond delay="0"/>
                                  </p:stCondLst>
                                  <p:childTnLst>
                                    <p:set>
                                      <p:cBhvr>
                                        <p:cTn id="94" dur="1" fill="hold">
                                          <p:stCondLst>
                                            <p:cond delay="0"/>
                                          </p:stCondLst>
                                        </p:cTn>
                                        <p:tgtEl>
                                          <p:spTgt spid="98332"/>
                                        </p:tgtEl>
                                        <p:attrNameLst>
                                          <p:attrName>style.visibility</p:attrName>
                                        </p:attrNameLst>
                                      </p:cBhvr>
                                      <p:to>
                                        <p:strVal val="visible"/>
                                      </p:to>
                                    </p:set>
                                    <p:anim calcmode="lin" valueType="num">
                                      <p:cBhvr>
                                        <p:cTn id="95" dur="500" fill="hold"/>
                                        <p:tgtEl>
                                          <p:spTgt spid="98332"/>
                                        </p:tgtEl>
                                        <p:attrNameLst>
                                          <p:attrName>ppt_w</p:attrName>
                                        </p:attrNameLst>
                                      </p:cBhvr>
                                      <p:tavLst>
                                        <p:tav tm="0">
                                          <p:val>
                                            <p:strVal val="4*#ppt_w"/>
                                          </p:val>
                                        </p:tav>
                                        <p:tav tm="100000">
                                          <p:val>
                                            <p:strVal val="#ppt_w"/>
                                          </p:val>
                                        </p:tav>
                                      </p:tavLst>
                                    </p:anim>
                                    <p:anim calcmode="lin" valueType="num">
                                      <p:cBhvr>
                                        <p:cTn id="96" dur="500" fill="hold"/>
                                        <p:tgtEl>
                                          <p:spTgt spid="98332"/>
                                        </p:tgtEl>
                                        <p:attrNameLst>
                                          <p:attrName>ppt_h</p:attrName>
                                        </p:attrNameLst>
                                      </p:cBhvr>
                                      <p:tavLst>
                                        <p:tav tm="0">
                                          <p:val>
                                            <p:strVal val="4*#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32" fill="hold" nodeType="clickEffect">
                                  <p:stCondLst>
                                    <p:cond delay="0"/>
                                  </p:stCondLst>
                                  <p:childTnLst>
                                    <p:set>
                                      <p:cBhvr>
                                        <p:cTn id="100" dur="1" fill="hold">
                                          <p:stCondLst>
                                            <p:cond delay="0"/>
                                          </p:stCondLst>
                                        </p:cTn>
                                        <p:tgtEl>
                                          <p:spTgt spid="98331"/>
                                        </p:tgtEl>
                                        <p:attrNameLst>
                                          <p:attrName>style.visibility</p:attrName>
                                        </p:attrNameLst>
                                      </p:cBhvr>
                                      <p:to>
                                        <p:strVal val="visible"/>
                                      </p:to>
                                    </p:set>
                                    <p:anim calcmode="lin" valueType="num">
                                      <p:cBhvr>
                                        <p:cTn id="101" dur="500" fill="hold"/>
                                        <p:tgtEl>
                                          <p:spTgt spid="98331"/>
                                        </p:tgtEl>
                                        <p:attrNameLst>
                                          <p:attrName>ppt_w</p:attrName>
                                        </p:attrNameLst>
                                      </p:cBhvr>
                                      <p:tavLst>
                                        <p:tav tm="0">
                                          <p:val>
                                            <p:strVal val="4*#ppt_w"/>
                                          </p:val>
                                        </p:tav>
                                        <p:tav tm="100000">
                                          <p:val>
                                            <p:strVal val="#ppt_w"/>
                                          </p:val>
                                        </p:tav>
                                      </p:tavLst>
                                    </p:anim>
                                    <p:anim calcmode="lin" valueType="num">
                                      <p:cBhvr>
                                        <p:cTn id="102" dur="500" fill="hold"/>
                                        <p:tgtEl>
                                          <p:spTgt spid="98331"/>
                                        </p:tgtEl>
                                        <p:attrNameLst>
                                          <p:attrName>ppt_h</p:attrName>
                                        </p:attrNameLst>
                                      </p:cBhvr>
                                      <p:tavLst>
                                        <p:tav tm="0">
                                          <p:val>
                                            <p:strVal val="4*#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3" presetClass="entr" presetSubtype="32" fill="hold" grpId="0" nodeType="clickEffect">
                                  <p:stCondLst>
                                    <p:cond delay="0"/>
                                  </p:stCondLst>
                                  <p:childTnLst>
                                    <p:set>
                                      <p:cBhvr>
                                        <p:cTn id="106" dur="1" fill="hold">
                                          <p:stCondLst>
                                            <p:cond delay="0"/>
                                          </p:stCondLst>
                                        </p:cTn>
                                        <p:tgtEl>
                                          <p:spTgt spid="98333"/>
                                        </p:tgtEl>
                                        <p:attrNameLst>
                                          <p:attrName>style.visibility</p:attrName>
                                        </p:attrNameLst>
                                      </p:cBhvr>
                                      <p:to>
                                        <p:strVal val="visible"/>
                                      </p:to>
                                    </p:set>
                                    <p:anim calcmode="lin" valueType="num">
                                      <p:cBhvr>
                                        <p:cTn id="107" dur="500" fill="hold"/>
                                        <p:tgtEl>
                                          <p:spTgt spid="98333"/>
                                        </p:tgtEl>
                                        <p:attrNameLst>
                                          <p:attrName>ppt_w</p:attrName>
                                        </p:attrNameLst>
                                      </p:cBhvr>
                                      <p:tavLst>
                                        <p:tav tm="0">
                                          <p:val>
                                            <p:strVal val="4*#ppt_w"/>
                                          </p:val>
                                        </p:tav>
                                        <p:tav tm="100000">
                                          <p:val>
                                            <p:strVal val="#ppt_w"/>
                                          </p:val>
                                        </p:tav>
                                      </p:tavLst>
                                    </p:anim>
                                    <p:anim calcmode="lin" valueType="num">
                                      <p:cBhvr>
                                        <p:cTn id="108" dur="500" fill="hold"/>
                                        <p:tgtEl>
                                          <p:spTgt spid="98333"/>
                                        </p:tgtEl>
                                        <p:attrNameLst>
                                          <p:attrName>ppt_h</p:attrName>
                                        </p:attrNameLst>
                                      </p:cBhvr>
                                      <p:tavLst>
                                        <p:tav tm="0">
                                          <p:val>
                                            <p:strVal val="4*#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98334"/>
                                        </p:tgtEl>
                                        <p:attrNameLst>
                                          <p:attrName>style.visibility</p:attrName>
                                        </p:attrNameLst>
                                      </p:cBhvr>
                                      <p:to>
                                        <p:strVal val="visible"/>
                                      </p:to>
                                    </p:set>
                                    <p:animEffect transition="in" filter="wipe(left)">
                                      <p:cBhvr>
                                        <p:cTn id="113" dur="500"/>
                                        <p:tgtEl>
                                          <p:spTgt spid="9833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98327"/>
                                        </p:tgtEl>
                                        <p:attrNameLst>
                                          <p:attrName>style.visibility</p:attrName>
                                        </p:attrNameLst>
                                      </p:cBhvr>
                                      <p:to>
                                        <p:strVal val="visible"/>
                                      </p:to>
                                    </p:set>
                                    <p:animEffect transition="in" filter="wipe(left)">
                                      <p:cBhvr>
                                        <p:cTn id="118" dur="500"/>
                                        <p:tgtEl>
                                          <p:spTgt spid="9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12" grpId="0" animBg="1"/>
      <p:bldP spid="98313" grpId="0" animBg="1"/>
      <p:bldP spid="98318" grpId="0"/>
      <p:bldP spid="98324" grpId="0"/>
      <p:bldP spid="98332" grpId="0"/>
      <p:bldP spid="98333" grpId="0"/>
      <p:bldP spid="98334"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4" name="矩形 3"/>
          <p:cNvSpPr/>
          <p:nvPr/>
        </p:nvSpPr>
        <p:spPr>
          <a:xfrm>
            <a:off x="3203848" y="2924944"/>
            <a:ext cx="1788006" cy="1107996"/>
          </a:xfrm>
          <a:prstGeom prst="rect">
            <a:avLst/>
          </a:prstGeom>
          <a:noFill/>
        </p:spPr>
        <p:txBody>
          <a:bodyPr>
            <a:spAutoFit/>
            <a:scene3d>
              <a:camera prst="orthographicFront"/>
              <a:lightRig rig="glow" dir="tl">
                <a:rot lat="0" lon="0" rev="5400000"/>
              </a:lightRig>
            </a:scene3d>
            <a:sp3d extrusionH="57150" contourW="12700">
              <a:bevelT w="25400" h="25400" prst="relaxedInset"/>
              <a:contourClr>
                <a:schemeClr val="accent6">
                  <a:shade val="73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600" b="1" i="0" u="none" strike="noStrike" kern="1200" cap="none" spc="0" normalizeH="0" baseline="0" noProof="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uLnTx/>
                <a:uFillTx/>
                <a:latin typeface="Constantia" panose="02030602050306030303" pitchFamily="18" charset="0"/>
                <a:ea typeface="宋体" panose="02010600030101010101" pitchFamily="2" charset="-122"/>
                <a:cs typeface="+mn-cs"/>
              </a:rPr>
              <a:t>end</a:t>
            </a:r>
            <a:endParaRPr kumimoji="0" lang="zh-CN" altLang="en-US" sz="6600" b="1" i="0" u="none" strike="noStrike" kern="1200" cap="none" spc="0" normalizeH="0" baseline="0" noProof="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uLnTx/>
              <a:uFillTx/>
              <a:latin typeface="Constantia" panose="02030602050306030303" pitchFamily="18" charset="0"/>
              <a:ea typeface="宋体" panose="02010600030101010101" pitchFamily="2" charset="-122"/>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29027" name="矩形 2"/>
          <p:cNvSpPr/>
          <p:nvPr/>
        </p:nvSpPr>
        <p:spPr>
          <a:xfrm>
            <a:off x="1835150" y="1412875"/>
            <a:ext cx="1214438" cy="708025"/>
          </a:xfrm>
          <a:prstGeom prst="rect">
            <a:avLst/>
          </a:prstGeom>
          <a:noFill/>
          <a:ln w="9525">
            <a:noFill/>
          </a:ln>
        </p:spPr>
        <p:txBody>
          <a:bodyPr wrap="none">
            <a:spAutoFit/>
          </a:bodyPr>
          <a:p>
            <a:r>
              <a:rPr lang="zh-CN" altLang="zh-CN" sz="4000" dirty="0">
                <a:latin typeface="Arial" panose="020B0604020202020204" pitchFamily="34" charset="0"/>
              </a:rPr>
              <a:t>作业</a:t>
            </a:r>
            <a:endParaRPr lang="zh-CN" altLang="en-US" sz="4000" dirty="0">
              <a:latin typeface="Arial" panose="020B0604020202020204" pitchFamily="34" charset="0"/>
            </a:endParaRPr>
          </a:p>
        </p:txBody>
      </p:sp>
      <p:sp>
        <p:nvSpPr>
          <p:cNvPr id="129028" name="TextBox 3"/>
          <p:cNvSpPr txBox="1"/>
          <p:nvPr/>
        </p:nvSpPr>
        <p:spPr>
          <a:xfrm>
            <a:off x="900113" y="2924175"/>
            <a:ext cx="7416800" cy="708025"/>
          </a:xfrm>
          <a:prstGeom prst="rect">
            <a:avLst/>
          </a:prstGeom>
          <a:noFill/>
          <a:ln w="9525">
            <a:noFill/>
          </a:ln>
        </p:spPr>
        <p:txBody>
          <a:bodyPr>
            <a:spAutoFit/>
          </a:bodyPr>
          <a:p>
            <a:r>
              <a:rPr lang="en-US" altLang="zh-CN" sz="4000" dirty="0">
                <a:latin typeface="Arial" panose="020B0604020202020204" pitchFamily="34" charset="0"/>
              </a:rPr>
              <a:t>2-2   2-6(c)  2-7(b)    2-10  2-14</a:t>
            </a:r>
            <a:endParaRPr lang="zh-CN" altLang="en-US" sz="4000"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6" name="Object 14"/>
          <p:cNvGraphicFramePr/>
          <p:nvPr/>
        </p:nvGraphicFramePr>
        <p:xfrm>
          <a:off x="1476375" y="1341438"/>
          <a:ext cx="5973763" cy="809625"/>
        </p:xfrm>
        <a:graphic>
          <a:graphicData uri="http://schemas.openxmlformats.org/presentationml/2006/ole">
            <mc:AlternateContent xmlns:mc="http://schemas.openxmlformats.org/markup-compatibility/2006">
              <mc:Choice xmlns:v="urn:schemas-microsoft-com:vml" Requires="v">
                <p:oleObj spid="_x0000_s3076" name="" r:id="rId1" imgW="2310130" imgH="241300" progId="Equation.3">
                  <p:embed/>
                </p:oleObj>
              </mc:Choice>
              <mc:Fallback>
                <p:oleObj name="" r:id="rId1" imgW="2310130" imgH="241300" progId="Equation.3">
                  <p:embed/>
                  <p:pic>
                    <p:nvPicPr>
                      <p:cNvPr id="0" name="图片 3075"/>
                      <p:cNvPicPr/>
                      <p:nvPr/>
                    </p:nvPicPr>
                    <p:blipFill>
                      <a:blip r:embed="rId2">
                        <a:biLevel thresh="50000"/>
                        <a:grayscl/>
                      </a:blip>
                      <a:stretch>
                        <a:fillRect/>
                      </a:stretch>
                    </p:blipFill>
                    <p:spPr>
                      <a:xfrm>
                        <a:off x="1476375" y="1341438"/>
                        <a:ext cx="5973763" cy="809625"/>
                      </a:xfrm>
                      <a:prstGeom prst="rect">
                        <a:avLst/>
                      </a:prstGeom>
                      <a:noFill/>
                      <a:ln w="38100">
                        <a:noFill/>
                        <a:miter/>
                      </a:ln>
                    </p:spPr>
                  </p:pic>
                </p:oleObj>
              </mc:Fallback>
            </mc:AlternateContent>
          </a:graphicData>
        </a:graphic>
      </p:graphicFrame>
      <p:sp>
        <p:nvSpPr>
          <p:cNvPr id="1027" name="TextBox 2"/>
          <p:cNvSpPr txBox="1"/>
          <p:nvPr/>
        </p:nvSpPr>
        <p:spPr>
          <a:xfrm>
            <a:off x="755650" y="2636838"/>
            <a:ext cx="7632700" cy="3409950"/>
          </a:xfrm>
          <a:prstGeom prst="rect">
            <a:avLst/>
          </a:prstGeom>
          <a:noFill/>
          <a:ln w="9525">
            <a:noFill/>
          </a:ln>
        </p:spPr>
        <p:txBody>
          <a:bodyPr>
            <a:spAutoFit/>
          </a:bodyPr>
          <a:p>
            <a:pPr>
              <a:lnSpc>
                <a:spcPct val="110000"/>
              </a:lnSpc>
            </a:pPr>
            <a:r>
              <a:rPr lang="zh-CN" altLang="zh-CN" dirty="0">
                <a:latin typeface="Arial" panose="020B0604020202020204" pitchFamily="34" charset="0"/>
              </a:rPr>
              <a:t> </a:t>
            </a:r>
            <a:r>
              <a:rPr lang="zh-CN" altLang="zh-CN" i="1" dirty="0">
                <a:solidFill>
                  <a:srgbClr val="CC3300"/>
                </a:solidFill>
                <a:latin typeface="Arial" panose="020B0604020202020204" pitchFamily="34" charset="0"/>
              </a:rPr>
              <a:t>K</a:t>
            </a:r>
            <a:r>
              <a:rPr lang="zh-CN" altLang="zh-CN" baseline="-25000" dirty="0">
                <a:solidFill>
                  <a:srgbClr val="CC3300"/>
                </a:solidFill>
                <a:latin typeface="Arial" panose="020B0604020202020204" pitchFamily="34" charset="0"/>
              </a:rPr>
              <a:t>1</a:t>
            </a:r>
            <a:r>
              <a:rPr lang="zh-CN" altLang="zh-CN" dirty="0">
                <a:latin typeface="Arial" panose="020B0604020202020204" pitchFamily="34" charset="0"/>
              </a:rPr>
              <a:t>—常数，硅为3.87</a:t>
            </a:r>
            <a:r>
              <a:rPr lang="zh-CN" altLang="zh-CN" dirty="0">
                <a:latin typeface="Arial" panose="020B0604020202020204" pitchFamily="34" charset="0"/>
                <a:sym typeface="Symbol" panose="05050102010706020507" pitchFamily="18" charset="2"/>
              </a:rPr>
              <a:t>10</a:t>
            </a:r>
            <a:r>
              <a:rPr lang="zh-CN" altLang="zh-CN" baseline="30000" dirty="0">
                <a:latin typeface="Arial" panose="020B0604020202020204" pitchFamily="34" charset="0"/>
                <a:sym typeface="Symbol" panose="05050102010706020507" pitchFamily="18" charset="2"/>
              </a:rPr>
              <a:t>-6</a:t>
            </a:r>
            <a:r>
              <a:rPr lang="zh-CN" altLang="zh-CN" dirty="0">
                <a:latin typeface="Arial" panose="020B0604020202020204" pitchFamily="34" charset="0"/>
                <a:sym typeface="Symbol" panose="05050102010706020507" pitchFamily="18" charset="2"/>
              </a:rPr>
              <a:t>K</a:t>
            </a:r>
            <a:r>
              <a:rPr lang="zh-CN" altLang="zh-CN" baseline="30000" dirty="0">
                <a:latin typeface="Arial" panose="020B0604020202020204" pitchFamily="34" charset="0"/>
                <a:sym typeface="Symbol" panose="05050102010706020507" pitchFamily="18" charset="2"/>
              </a:rPr>
              <a:t>-3/2</a:t>
            </a:r>
            <a:r>
              <a:rPr lang="zh-CN" altLang="zh-CN" dirty="0">
                <a:latin typeface="Arial" panose="020B0604020202020204" pitchFamily="34" charset="0"/>
                <a:sym typeface="Symbol" panose="05050102010706020507" pitchFamily="18" charset="2"/>
              </a:rPr>
              <a:t>/cm</a:t>
            </a:r>
            <a:r>
              <a:rPr lang="zh-CN" altLang="zh-CN" baseline="30000" dirty="0">
                <a:latin typeface="Arial" panose="020B0604020202020204" pitchFamily="34" charset="0"/>
                <a:sym typeface="Symbol" panose="05050102010706020507" pitchFamily="18" charset="2"/>
              </a:rPr>
              <a:t>3</a:t>
            </a:r>
            <a:r>
              <a:rPr lang="zh-CN" altLang="zh-CN" dirty="0">
                <a:latin typeface="Arial" panose="020B0604020202020204" pitchFamily="34" charset="0"/>
                <a:sym typeface="Symbol" panose="05050102010706020507" pitchFamily="18" charset="2"/>
              </a:rPr>
              <a:t>，锗为</a:t>
            </a:r>
            <a:r>
              <a:rPr lang="zh-CN" altLang="zh-CN" dirty="0">
                <a:latin typeface="Arial" panose="020B0604020202020204" pitchFamily="34" charset="0"/>
              </a:rPr>
              <a:t>1.76</a:t>
            </a:r>
            <a:r>
              <a:rPr lang="zh-CN" altLang="zh-CN" dirty="0">
                <a:latin typeface="Arial" panose="020B0604020202020204" pitchFamily="34" charset="0"/>
                <a:sym typeface="Symbol" panose="05050102010706020507" pitchFamily="18" charset="2"/>
              </a:rPr>
              <a:t>10</a:t>
            </a:r>
            <a:r>
              <a:rPr lang="zh-CN" altLang="zh-CN" baseline="30000" dirty="0">
                <a:latin typeface="Arial" panose="020B0604020202020204" pitchFamily="34" charset="0"/>
                <a:sym typeface="Symbol" panose="05050102010706020507" pitchFamily="18" charset="2"/>
              </a:rPr>
              <a:t>-6 </a:t>
            </a:r>
            <a:r>
              <a:rPr lang="zh-CN" altLang="zh-CN" dirty="0">
                <a:latin typeface="Arial" panose="020B0604020202020204" pitchFamily="34" charset="0"/>
                <a:sym typeface="Symbol" panose="05050102010706020507" pitchFamily="18" charset="2"/>
              </a:rPr>
              <a:t>K</a:t>
            </a:r>
            <a:r>
              <a:rPr lang="zh-CN" altLang="zh-CN" baseline="30000" dirty="0">
                <a:latin typeface="Arial" panose="020B0604020202020204" pitchFamily="34" charset="0"/>
                <a:sym typeface="Symbol" panose="05050102010706020507" pitchFamily="18" charset="2"/>
              </a:rPr>
              <a:t>-3/2</a:t>
            </a:r>
            <a:r>
              <a:rPr lang="zh-CN" altLang="zh-CN" dirty="0">
                <a:latin typeface="Arial" panose="020B0604020202020204" pitchFamily="34" charset="0"/>
                <a:sym typeface="Symbol" panose="05050102010706020507" pitchFamily="18" charset="2"/>
              </a:rPr>
              <a:t>/cm</a:t>
            </a:r>
            <a:r>
              <a:rPr lang="zh-CN" altLang="zh-CN" baseline="30000" dirty="0">
                <a:latin typeface="Arial" panose="020B0604020202020204" pitchFamily="34" charset="0"/>
                <a:sym typeface="Symbol" panose="05050102010706020507" pitchFamily="18" charset="2"/>
              </a:rPr>
              <a:t>3</a:t>
            </a:r>
            <a:r>
              <a:rPr lang="zh-CN" altLang="zh-CN" dirty="0">
                <a:latin typeface="Arial" panose="020B0604020202020204" pitchFamily="34" charset="0"/>
                <a:sym typeface="Symbol" panose="05050102010706020507" pitchFamily="18" charset="2"/>
              </a:rPr>
              <a:t> ；</a:t>
            </a:r>
            <a:endParaRPr lang="zh-CN" altLang="zh-CN" dirty="0">
              <a:latin typeface="Arial" panose="020B0604020202020204" pitchFamily="34" charset="0"/>
              <a:sym typeface="Symbol" panose="05050102010706020507" pitchFamily="18" charset="2"/>
            </a:endParaRPr>
          </a:p>
          <a:p>
            <a:pPr>
              <a:lnSpc>
                <a:spcPct val="110000"/>
              </a:lnSpc>
            </a:pPr>
            <a:r>
              <a:rPr lang="zh-CN" altLang="zh-CN" i="1" dirty="0">
                <a:solidFill>
                  <a:srgbClr val="CC3300"/>
                </a:solidFill>
                <a:latin typeface="Arial" panose="020B0604020202020204" pitchFamily="34" charset="0"/>
                <a:sym typeface="Symbol" panose="05050102010706020507" pitchFamily="18" charset="2"/>
              </a:rPr>
              <a:t>     T</a:t>
            </a:r>
            <a:r>
              <a:rPr lang="zh-CN" altLang="zh-CN" dirty="0">
                <a:latin typeface="Arial" panose="020B0604020202020204" pitchFamily="34" charset="0"/>
                <a:sym typeface="Symbol" panose="05050102010706020507" pitchFamily="18" charset="2"/>
              </a:rPr>
              <a:t>—热力学温度；</a:t>
            </a:r>
            <a:r>
              <a:rPr lang="zh-CN" altLang="zh-CN" i="1" dirty="0">
                <a:solidFill>
                  <a:srgbClr val="CC3300"/>
                </a:solidFill>
                <a:latin typeface="Arial" panose="020B0604020202020204" pitchFamily="34" charset="0"/>
                <a:sym typeface="Symbol" panose="05050102010706020507" pitchFamily="18" charset="2"/>
              </a:rPr>
              <a:t>k</a:t>
            </a:r>
            <a:r>
              <a:rPr lang="zh-CN" altLang="zh-CN" dirty="0">
                <a:latin typeface="Arial" panose="020B0604020202020204" pitchFamily="34" charset="0"/>
                <a:sym typeface="Symbol" panose="05050102010706020507" pitchFamily="18" charset="2"/>
              </a:rPr>
              <a:t>—波耳兹曼常数，8.63 10</a:t>
            </a:r>
            <a:r>
              <a:rPr lang="zh-CN" altLang="zh-CN" baseline="30000" dirty="0">
                <a:latin typeface="Arial" panose="020B0604020202020204" pitchFamily="34" charset="0"/>
                <a:sym typeface="Symbol" panose="05050102010706020507" pitchFamily="18" charset="2"/>
              </a:rPr>
              <a:t>-5 </a:t>
            </a:r>
            <a:r>
              <a:rPr lang="zh-CN" altLang="zh-CN" dirty="0">
                <a:latin typeface="Arial" panose="020B0604020202020204" pitchFamily="34" charset="0"/>
                <a:sym typeface="Symbol" panose="05050102010706020507" pitchFamily="18" charset="2"/>
              </a:rPr>
              <a:t>eV/K。（e—单位电荷，eV=J） ；</a:t>
            </a:r>
            <a:endParaRPr lang="zh-CN" altLang="zh-CN" dirty="0">
              <a:latin typeface="Arial" panose="020B0604020202020204" pitchFamily="34" charset="0"/>
              <a:sym typeface="Symbol" panose="05050102010706020507" pitchFamily="18" charset="2"/>
            </a:endParaRPr>
          </a:p>
          <a:p>
            <a:pPr>
              <a:lnSpc>
                <a:spcPct val="110000"/>
              </a:lnSpc>
            </a:pPr>
            <a:r>
              <a:rPr lang="zh-CN" altLang="zh-CN" i="1" dirty="0">
                <a:solidFill>
                  <a:srgbClr val="CC3300"/>
                </a:solidFill>
                <a:latin typeface="Arial" panose="020B0604020202020204" pitchFamily="34" charset="0"/>
                <a:sym typeface="Symbol" panose="05050102010706020507" pitchFamily="18" charset="2"/>
              </a:rPr>
              <a:t>     E</a:t>
            </a:r>
            <a:r>
              <a:rPr lang="zh-CN" altLang="zh-CN" i="1" baseline="-25000" dirty="0">
                <a:solidFill>
                  <a:srgbClr val="CC3300"/>
                </a:solidFill>
                <a:latin typeface="Arial" panose="020B0604020202020204" pitchFamily="34" charset="0"/>
                <a:sym typeface="Symbol" panose="05050102010706020507" pitchFamily="18" charset="2"/>
              </a:rPr>
              <a:t>GO</a:t>
            </a:r>
            <a:r>
              <a:rPr lang="zh-CN" altLang="zh-CN" dirty="0">
                <a:latin typeface="Arial" panose="020B0604020202020204" pitchFamily="34" charset="0"/>
                <a:sym typeface="Symbol" panose="05050102010706020507" pitchFamily="18" charset="2"/>
              </a:rPr>
              <a:t>—禁带宽度，即绝对零度时破坏共价键所需的能量，</a:t>
            </a:r>
            <a:r>
              <a:rPr lang="zh-CN" altLang="zh-CN" dirty="0">
                <a:latin typeface="Arial" panose="020B0604020202020204" pitchFamily="34" charset="0"/>
              </a:rPr>
              <a:t>硅为1.21</a:t>
            </a:r>
            <a:r>
              <a:rPr lang="zh-CN" altLang="zh-CN" dirty="0">
                <a:latin typeface="Arial" panose="020B0604020202020204" pitchFamily="34" charset="0"/>
                <a:sym typeface="Symbol" panose="05050102010706020507" pitchFamily="18" charset="2"/>
              </a:rPr>
              <a:t>eV，锗为</a:t>
            </a:r>
            <a:r>
              <a:rPr lang="zh-CN" altLang="zh-CN" dirty="0">
                <a:latin typeface="Arial" panose="020B0604020202020204" pitchFamily="34" charset="0"/>
              </a:rPr>
              <a:t>0.78</a:t>
            </a:r>
            <a:r>
              <a:rPr lang="zh-CN" altLang="zh-CN" dirty="0">
                <a:latin typeface="Arial" panose="020B0604020202020204" pitchFamily="34" charset="0"/>
                <a:sym typeface="Symbol" panose="05050102010706020507" pitchFamily="18" charset="2"/>
              </a:rPr>
              <a:t>eV ；</a:t>
            </a:r>
            <a:endParaRPr lang="zh-CN" altLang="zh-CN" dirty="0">
              <a:latin typeface="Arial" panose="020B0604020202020204" pitchFamily="34" charset="0"/>
            </a:endParaRPr>
          </a:p>
          <a:p>
            <a:pPr>
              <a:lnSpc>
                <a:spcPct val="110000"/>
              </a:lnSpc>
            </a:pPr>
            <a:endParaRPr lang="zh-CN" altLang="en-US" dirty="0">
              <a:latin typeface="Arial" panose="020B0604020202020204" pitchFamily="34" charset="0"/>
            </a:endParaRPr>
          </a:p>
        </p:txBody>
      </p:sp>
      <p:sp>
        <p:nvSpPr>
          <p:cNvPr id="102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0179" name="Rectangle 2"/>
          <p:cNvSpPr/>
          <p:nvPr/>
        </p:nvSpPr>
        <p:spPr>
          <a:xfrm>
            <a:off x="684213" y="476250"/>
            <a:ext cx="2813050" cy="584200"/>
          </a:xfrm>
          <a:prstGeom prst="rect">
            <a:avLst/>
          </a:prstGeom>
          <a:noFill/>
          <a:ln w="9525">
            <a:noFill/>
          </a:ln>
        </p:spPr>
        <p:txBody>
          <a:bodyPr wrap="none">
            <a:spAutoFit/>
          </a:bodyPr>
          <a:p>
            <a:r>
              <a:rPr lang="en-US" altLang="zh-CN" sz="3200" dirty="0">
                <a:solidFill>
                  <a:srgbClr val="FF33CC"/>
                </a:solidFill>
                <a:latin typeface="华文行楷" panose="02010800040101010101" pitchFamily="2" charset="-122"/>
                <a:ea typeface="华文行楷" panose="02010800040101010101" pitchFamily="2" charset="-122"/>
              </a:rPr>
              <a:t>3</a:t>
            </a:r>
            <a:r>
              <a:rPr lang="en-US" altLang="zh-CN" sz="3200" dirty="0">
                <a:solidFill>
                  <a:schemeClr val="hlink"/>
                </a:solidFill>
                <a:latin typeface="华文行楷" panose="02010800040101010101" pitchFamily="2" charset="-122"/>
                <a:ea typeface="华文行楷" panose="02010800040101010101" pitchFamily="2" charset="-122"/>
              </a:rPr>
              <a:t>.  </a:t>
            </a:r>
            <a:r>
              <a:rPr lang="zh-CN" altLang="en-US" sz="3200" dirty="0">
                <a:solidFill>
                  <a:schemeClr val="hlink"/>
                </a:solidFill>
                <a:latin typeface="华文行楷" panose="02010800040101010101" pitchFamily="2" charset="-122"/>
                <a:ea typeface="华文行楷" panose="02010800040101010101" pitchFamily="2" charset="-122"/>
              </a:rPr>
              <a:t>杂质半导体</a:t>
            </a:r>
            <a:endParaRPr lang="zh-CN" altLang="en-US" sz="3200" dirty="0">
              <a:solidFill>
                <a:schemeClr val="hlink"/>
              </a:solidFill>
              <a:latin typeface="华文行楷" panose="02010800040101010101" pitchFamily="2" charset="-122"/>
              <a:ea typeface="华文行楷" panose="02010800040101010101" pitchFamily="2" charset="-122"/>
            </a:endParaRPr>
          </a:p>
        </p:txBody>
      </p:sp>
      <p:sp>
        <p:nvSpPr>
          <p:cNvPr id="50180" name="Text Box 3"/>
          <p:cNvSpPr txBox="1"/>
          <p:nvPr/>
        </p:nvSpPr>
        <p:spPr>
          <a:xfrm>
            <a:off x="684213" y="1052513"/>
            <a:ext cx="7920037" cy="2428875"/>
          </a:xfrm>
          <a:prstGeom prst="rect">
            <a:avLst/>
          </a:prstGeom>
          <a:noFill/>
          <a:ln w="9525">
            <a:noFill/>
          </a:ln>
        </p:spPr>
        <p:txBody>
          <a:bodyPr>
            <a:spAutoFit/>
          </a:bodyPr>
          <a:p>
            <a:pPr>
              <a:lnSpc>
                <a:spcPct val="120000"/>
              </a:lnSpc>
              <a:spcBef>
                <a:spcPct val="50000"/>
              </a:spcBef>
            </a:pPr>
            <a:r>
              <a:rPr lang="zh-CN" altLang="en-US" dirty="0">
                <a:latin typeface="Arial" panose="020B0604020202020204" pitchFamily="34" charset="0"/>
              </a:rPr>
              <a:t>在本征半导体中掺入某些微量元素作为杂质，可使半导体的导电性发生显著变化。掺入的杂质主要是三价或五价元素。掺入杂质的本征半导体称为</a:t>
            </a:r>
            <a:r>
              <a:rPr lang="zh-CN" altLang="en-US" dirty="0">
                <a:solidFill>
                  <a:srgbClr val="FF0000"/>
                </a:solidFill>
                <a:latin typeface="Arial" panose="020B0604020202020204" pitchFamily="34" charset="0"/>
              </a:rPr>
              <a:t>杂质半导体</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50181" name="Text Box 4"/>
          <p:cNvSpPr txBox="1"/>
          <p:nvPr/>
        </p:nvSpPr>
        <p:spPr>
          <a:xfrm>
            <a:off x="755650" y="3573463"/>
            <a:ext cx="7777163" cy="1066800"/>
          </a:xfrm>
          <a:prstGeom prst="rect">
            <a:avLst/>
          </a:prstGeom>
          <a:noFill/>
          <a:ln w="9525">
            <a:noFill/>
          </a:ln>
        </p:spPr>
        <p:txBody>
          <a:bodyPr>
            <a:spAutoFit/>
          </a:bodyPr>
          <a:p>
            <a:r>
              <a:rPr lang="en-US" altLang="zh-CN" dirty="0">
                <a:solidFill>
                  <a:srgbClr val="FF0000"/>
                </a:solidFill>
                <a:latin typeface="Arial" panose="020B0604020202020204" pitchFamily="34" charset="0"/>
              </a:rPr>
              <a:t>N</a:t>
            </a:r>
            <a:r>
              <a:rPr lang="zh-CN" altLang="en-US" dirty="0">
                <a:solidFill>
                  <a:srgbClr val="FF0000"/>
                </a:solidFill>
                <a:latin typeface="Arial" panose="020B0604020202020204" pitchFamily="34" charset="0"/>
              </a:rPr>
              <a:t>型半导体</a:t>
            </a:r>
            <a:r>
              <a:rPr lang="en-US" altLang="zh-CN" dirty="0">
                <a:latin typeface="Arial" panose="020B0604020202020204" pitchFamily="34" charset="0"/>
              </a:rPr>
              <a:t>——</a:t>
            </a:r>
            <a:r>
              <a:rPr lang="zh-CN" altLang="en-US" dirty="0">
                <a:latin typeface="Arial" panose="020B0604020202020204" pitchFamily="34" charset="0"/>
              </a:rPr>
              <a:t>掺入五价杂质元素（如磷）的半导体。 </a:t>
            </a:r>
            <a:r>
              <a:rPr lang="zh-CN" altLang="en-US" b="0" dirty="0">
                <a:latin typeface="Arial" panose="020B0604020202020204" pitchFamily="34" charset="0"/>
              </a:rPr>
              <a:t>（</a:t>
            </a:r>
            <a:r>
              <a:rPr lang="en-US" altLang="zh-CN" b="0" dirty="0">
                <a:latin typeface="Arial" panose="020B0604020202020204" pitchFamily="34" charset="0"/>
              </a:rPr>
              <a:t>Negative“</a:t>
            </a:r>
            <a:r>
              <a:rPr lang="zh-CN" altLang="en-US" b="0" dirty="0">
                <a:latin typeface="Arial" panose="020B0604020202020204" pitchFamily="34" charset="0"/>
              </a:rPr>
              <a:t>负的” </a:t>
            </a:r>
            <a:r>
              <a:rPr lang="zh-CN" altLang="en-US" sz="1600" dirty="0">
                <a:latin typeface="Arial" panose="020B0604020202020204" pitchFamily="34" charset="0"/>
              </a:rPr>
              <a:t>英文第一个大写字母</a:t>
            </a:r>
            <a:r>
              <a:rPr lang="zh-CN" altLang="en-US" b="0" dirty="0">
                <a:latin typeface="Arial" panose="020B0604020202020204" pitchFamily="34" charset="0"/>
              </a:rPr>
              <a:t>）</a:t>
            </a:r>
            <a:endParaRPr lang="zh-CN" altLang="en-US" dirty="0">
              <a:latin typeface="Arial" panose="020B0604020202020204" pitchFamily="34" charset="0"/>
            </a:endParaRPr>
          </a:p>
        </p:txBody>
      </p:sp>
      <p:sp>
        <p:nvSpPr>
          <p:cNvPr id="50182" name="Text Box 5"/>
          <p:cNvSpPr txBox="1"/>
          <p:nvPr/>
        </p:nvSpPr>
        <p:spPr>
          <a:xfrm>
            <a:off x="755650" y="4797425"/>
            <a:ext cx="7993063" cy="1066800"/>
          </a:xfrm>
          <a:prstGeom prst="rect">
            <a:avLst/>
          </a:prstGeom>
          <a:noFill/>
          <a:ln w="9525">
            <a:noFill/>
          </a:ln>
        </p:spPr>
        <p:txBody>
          <a:bodyPr>
            <a:spAutoFit/>
          </a:bodyPr>
          <a:p>
            <a:r>
              <a:rPr lang="en-US" altLang="zh-CN" dirty="0">
                <a:solidFill>
                  <a:srgbClr val="FF0000"/>
                </a:solidFill>
                <a:latin typeface="Arial" panose="020B0604020202020204" pitchFamily="34" charset="0"/>
              </a:rPr>
              <a:t>P</a:t>
            </a:r>
            <a:r>
              <a:rPr lang="zh-CN" altLang="en-US" dirty="0">
                <a:solidFill>
                  <a:srgbClr val="FF0000"/>
                </a:solidFill>
                <a:latin typeface="Arial" panose="020B0604020202020204" pitchFamily="34" charset="0"/>
              </a:rPr>
              <a:t>型半导体</a:t>
            </a:r>
            <a:r>
              <a:rPr lang="en-US" altLang="zh-CN" dirty="0">
                <a:latin typeface="Arial" panose="020B0604020202020204" pitchFamily="34" charset="0"/>
              </a:rPr>
              <a:t>——</a:t>
            </a:r>
            <a:r>
              <a:rPr lang="zh-CN" altLang="en-US" dirty="0">
                <a:latin typeface="Arial" panose="020B0604020202020204" pitchFamily="34" charset="0"/>
              </a:rPr>
              <a:t>掺入三价杂质元素（如硼）的 半导体。（</a:t>
            </a:r>
            <a:r>
              <a:rPr lang="en-US" altLang="zh-CN" dirty="0">
                <a:latin typeface="Arial" panose="020B0604020202020204" pitchFamily="34" charset="0"/>
              </a:rPr>
              <a:t>Positive “</a:t>
            </a:r>
            <a:r>
              <a:rPr lang="zh-CN" altLang="en-US" dirty="0">
                <a:latin typeface="Arial" panose="020B0604020202020204" pitchFamily="34" charset="0"/>
              </a:rPr>
              <a:t>正</a:t>
            </a:r>
            <a:r>
              <a:rPr lang="zh-CN" altLang="en-US" b="0" dirty="0">
                <a:latin typeface="Arial" panose="020B0604020202020204" pitchFamily="34" charset="0"/>
              </a:rPr>
              <a:t>的”</a:t>
            </a:r>
            <a:r>
              <a:rPr lang="zh-CN" altLang="en-US" sz="1600" dirty="0">
                <a:latin typeface="Arial" panose="020B0604020202020204" pitchFamily="34" charset="0"/>
              </a:rPr>
              <a:t>英文第一个大写字母</a:t>
            </a:r>
            <a:r>
              <a:rPr lang="en-US" altLang="zh-CN" dirty="0">
                <a:latin typeface="Arial" panose="020B0604020202020204" pitchFamily="34" charset="0"/>
              </a:rPr>
              <a:t>)</a:t>
            </a:r>
            <a:endParaRPr lang="en-US" altLang="zh-CN"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1203" name="Rectangle 2"/>
          <p:cNvSpPr/>
          <p:nvPr/>
        </p:nvSpPr>
        <p:spPr>
          <a:xfrm>
            <a:off x="827088" y="620713"/>
            <a:ext cx="2505075" cy="523875"/>
          </a:xfrm>
          <a:prstGeom prst="rect">
            <a:avLst/>
          </a:prstGeom>
          <a:noFill/>
          <a:ln w="9525">
            <a:noFill/>
          </a:ln>
        </p:spPr>
        <p:txBody>
          <a:bodyPr wrap="none">
            <a:spAutoFit/>
          </a:bodyPr>
          <a:p>
            <a:r>
              <a:rPr lang="en-US" altLang="zh-CN" dirty="0">
                <a:latin typeface="Arial" panose="020B0604020202020204" pitchFamily="34" charset="0"/>
              </a:rPr>
              <a:t>1)</a:t>
            </a:r>
            <a:r>
              <a:rPr lang="en-US" altLang="zh-CN" b="0" dirty="0">
                <a:latin typeface="Arial" panose="020B0604020202020204" pitchFamily="34" charset="0"/>
              </a:rPr>
              <a:t>.  </a:t>
            </a:r>
            <a:r>
              <a:rPr lang="en-US" altLang="zh-CN" dirty="0">
                <a:solidFill>
                  <a:srgbClr val="000000"/>
                </a:solidFill>
                <a:latin typeface="Arial" panose="020B0604020202020204" pitchFamily="34" charset="0"/>
              </a:rPr>
              <a:t>N</a:t>
            </a:r>
            <a:r>
              <a:rPr lang="zh-CN" altLang="en-US" dirty="0">
                <a:solidFill>
                  <a:srgbClr val="000000"/>
                </a:solidFill>
                <a:latin typeface="Arial" panose="020B0604020202020204" pitchFamily="34" charset="0"/>
              </a:rPr>
              <a:t>型半导体</a:t>
            </a:r>
            <a:endParaRPr lang="zh-CN" altLang="en-US" dirty="0">
              <a:solidFill>
                <a:srgbClr val="000000"/>
              </a:solidFill>
              <a:latin typeface="Arial" panose="020B0604020202020204" pitchFamily="34" charset="0"/>
            </a:endParaRPr>
          </a:p>
        </p:txBody>
      </p:sp>
      <p:sp>
        <p:nvSpPr>
          <p:cNvPr id="51204" name="Rectangle 3"/>
          <p:cNvSpPr/>
          <p:nvPr/>
        </p:nvSpPr>
        <p:spPr>
          <a:xfrm>
            <a:off x="611188" y="1052513"/>
            <a:ext cx="7777162" cy="1301750"/>
          </a:xfrm>
          <a:prstGeom prst="rect">
            <a:avLst/>
          </a:prstGeom>
          <a:noFill/>
          <a:ln w="9525">
            <a:noFill/>
          </a:ln>
        </p:spPr>
        <p:txBody>
          <a:bodyPr>
            <a:spAutoFit/>
          </a:bodyPr>
          <a:p>
            <a:pPr eaLnBrk="0" hangingPunct="0">
              <a:lnSpc>
                <a:spcPct val="130000"/>
              </a:lnSpc>
            </a:pPr>
            <a:r>
              <a:rPr lang="zh-CN" altLang="en-US" dirty="0">
                <a:latin typeface="Arial" panose="020B0604020202020204" pitchFamily="34" charset="0"/>
              </a:rPr>
              <a:t>在硅（或锗）的晶体中掺入少量</a:t>
            </a:r>
            <a:r>
              <a:rPr lang="en-US" altLang="zh-CN" dirty="0">
                <a:solidFill>
                  <a:srgbClr val="00B050"/>
                </a:solidFill>
                <a:latin typeface="Arial" panose="020B0604020202020204" pitchFamily="34" charset="0"/>
              </a:rPr>
              <a:t>5</a:t>
            </a:r>
            <a:r>
              <a:rPr lang="zh-CN" altLang="en-US" dirty="0">
                <a:solidFill>
                  <a:srgbClr val="00B050"/>
                </a:solidFill>
                <a:latin typeface="Arial" panose="020B0604020202020204" pitchFamily="34" charset="0"/>
              </a:rPr>
              <a:t>价</a:t>
            </a:r>
            <a:r>
              <a:rPr lang="zh-CN" altLang="en-US" dirty="0">
                <a:latin typeface="Arial" panose="020B0604020202020204" pitchFamily="34" charset="0"/>
              </a:rPr>
              <a:t>杂质元素，如磷，砷等。</a:t>
            </a:r>
            <a:endParaRPr lang="zh-CN" altLang="en-US" dirty="0">
              <a:latin typeface="Arial" panose="020B0604020202020204" pitchFamily="34" charset="0"/>
            </a:endParaRPr>
          </a:p>
        </p:txBody>
      </p:sp>
      <p:sp>
        <p:nvSpPr>
          <p:cNvPr id="51205" name="Text Box 4"/>
          <p:cNvSpPr txBox="1"/>
          <p:nvPr/>
        </p:nvSpPr>
        <p:spPr>
          <a:xfrm>
            <a:off x="611188" y="2205038"/>
            <a:ext cx="8064500" cy="2428875"/>
          </a:xfrm>
          <a:prstGeom prst="rect">
            <a:avLst/>
          </a:prstGeom>
          <a:noFill/>
          <a:ln w="9525">
            <a:noFill/>
          </a:ln>
        </p:spPr>
        <p:txBody>
          <a:bodyPr>
            <a:spAutoFit/>
          </a:bodyPr>
          <a:p>
            <a:pPr>
              <a:lnSpc>
                <a:spcPct val="120000"/>
              </a:lnSpc>
            </a:pPr>
            <a:r>
              <a:rPr lang="en-US" altLang="zh-CN" dirty="0">
                <a:latin typeface="Arial" panose="020B0604020202020204" pitchFamily="34" charset="0"/>
              </a:rPr>
              <a:t>       </a:t>
            </a:r>
            <a:r>
              <a:rPr lang="zh-CN" altLang="en-US" dirty="0">
                <a:latin typeface="Arial" panose="020B0604020202020204" pitchFamily="34" charset="0"/>
              </a:rPr>
              <a:t>因五价杂质原子中只有四个价电子能与周围四个半导体原子中的价电子形成共价键，而多余的一个价电子因无共价键束缚而很容易形成自由电子。</a:t>
            </a:r>
            <a:endParaRPr lang="zh-CN" altLang="en-US" dirty="0">
              <a:latin typeface="Arial" panose="020B0604020202020204" pitchFamily="34" charset="0"/>
            </a:endParaRPr>
          </a:p>
        </p:txBody>
      </p:sp>
      <p:sp>
        <p:nvSpPr>
          <p:cNvPr id="51206" name="Text Box 5"/>
          <p:cNvSpPr txBox="1"/>
          <p:nvPr/>
        </p:nvSpPr>
        <p:spPr>
          <a:xfrm>
            <a:off x="611188" y="4581525"/>
            <a:ext cx="8135937" cy="1844675"/>
          </a:xfrm>
          <a:prstGeom prst="rect">
            <a:avLst/>
          </a:prstGeom>
          <a:noFill/>
          <a:ln w="9525">
            <a:noFill/>
          </a:ln>
        </p:spPr>
        <p:txBody>
          <a:bodyPr>
            <a:spAutoFit/>
          </a:bodyPr>
          <a:p>
            <a:pPr>
              <a:lnSpc>
                <a:spcPct val="120000"/>
              </a:lnSpc>
            </a:pPr>
            <a:r>
              <a:rPr lang="zh-CN" altLang="en-US" dirty="0">
                <a:latin typeface="Arial" panose="020B0604020202020204" pitchFamily="34" charset="0"/>
              </a:rPr>
              <a:t>在</a:t>
            </a:r>
            <a:r>
              <a:rPr lang="en-US" altLang="zh-CN" dirty="0">
                <a:latin typeface="Arial" panose="020B0604020202020204" pitchFamily="34" charset="0"/>
              </a:rPr>
              <a:t>N</a:t>
            </a:r>
            <a:r>
              <a:rPr lang="zh-CN" altLang="en-US" dirty="0">
                <a:latin typeface="Arial" panose="020B0604020202020204" pitchFamily="34" charset="0"/>
              </a:rPr>
              <a:t>型半导体中</a:t>
            </a:r>
            <a:r>
              <a:rPr lang="zh-CN" altLang="en-US" dirty="0">
                <a:solidFill>
                  <a:srgbClr val="FF3300"/>
                </a:solidFill>
                <a:latin typeface="Arial" panose="020B0604020202020204" pitchFamily="34" charset="0"/>
              </a:rPr>
              <a:t>自由</a:t>
            </a:r>
            <a:r>
              <a:rPr lang="zh-CN" altLang="en-US" dirty="0">
                <a:solidFill>
                  <a:srgbClr val="FF0000"/>
                </a:solidFill>
                <a:latin typeface="Arial" panose="020B0604020202020204" pitchFamily="34" charset="0"/>
              </a:rPr>
              <a:t>电子是多数载流子，</a:t>
            </a:r>
            <a:r>
              <a:rPr lang="zh-CN" altLang="en-US" dirty="0">
                <a:latin typeface="Arial" panose="020B0604020202020204" pitchFamily="34" charset="0"/>
              </a:rPr>
              <a:t>它主要由杂质原子提供；</a:t>
            </a:r>
            <a:r>
              <a:rPr lang="zh-CN" altLang="en-US" dirty="0">
                <a:solidFill>
                  <a:srgbClr val="FF0000"/>
                </a:solidFill>
                <a:latin typeface="Arial" panose="020B0604020202020204" pitchFamily="34" charset="0"/>
              </a:rPr>
              <a:t>空穴是少数载流子</a:t>
            </a:r>
            <a:r>
              <a:rPr lang="en-US" altLang="zh-CN" dirty="0">
                <a:solidFill>
                  <a:srgbClr val="FF0000"/>
                </a:solidFill>
                <a:latin typeface="Arial" panose="020B0604020202020204" pitchFamily="34" charset="0"/>
              </a:rPr>
              <a:t>, </a:t>
            </a:r>
            <a:r>
              <a:rPr lang="zh-CN" altLang="en-US" dirty="0">
                <a:latin typeface="Arial" panose="020B0604020202020204" pitchFamily="34" charset="0"/>
              </a:rPr>
              <a:t>由热激发形成。 </a:t>
            </a:r>
            <a:endParaRPr lang="zh-CN" altLang="en-US"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2227" name="Rectangle 2"/>
          <p:cNvSpPr/>
          <p:nvPr/>
        </p:nvSpPr>
        <p:spPr>
          <a:xfrm>
            <a:off x="611188" y="692150"/>
            <a:ext cx="7848600" cy="1844675"/>
          </a:xfrm>
          <a:prstGeom prst="rect">
            <a:avLst/>
          </a:prstGeom>
          <a:noFill/>
          <a:ln w="9525">
            <a:noFill/>
          </a:ln>
        </p:spPr>
        <p:txBody>
          <a:bodyPr>
            <a:spAutoFit/>
          </a:bodyPr>
          <a:p>
            <a:pPr>
              <a:lnSpc>
                <a:spcPct val="120000"/>
              </a:lnSpc>
            </a:pPr>
            <a:r>
              <a:rPr lang="zh-CN" altLang="en-US" dirty="0">
                <a:latin typeface="Arial" panose="020B0604020202020204" pitchFamily="34" charset="0"/>
              </a:rPr>
              <a:t>提供自由电子的五价杂质原子因带正电荷而成为</a:t>
            </a:r>
            <a:r>
              <a:rPr lang="zh-CN" altLang="en-US" dirty="0">
                <a:solidFill>
                  <a:srgbClr val="FF0000"/>
                </a:solidFill>
                <a:latin typeface="Arial" panose="020B0604020202020204" pitchFamily="34" charset="0"/>
              </a:rPr>
              <a:t>正离子</a:t>
            </a:r>
            <a:r>
              <a:rPr lang="zh-CN" altLang="en-US" dirty="0">
                <a:latin typeface="Arial" panose="020B0604020202020204" pitchFamily="34" charset="0"/>
              </a:rPr>
              <a:t>，因此五价杂质原子也称为</a:t>
            </a:r>
            <a:r>
              <a:rPr lang="zh-CN" altLang="en-US" dirty="0">
                <a:solidFill>
                  <a:srgbClr val="FF0000"/>
                </a:solidFill>
                <a:latin typeface="Arial" panose="020B0604020202020204" pitchFamily="34" charset="0"/>
              </a:rPr>
              <a:t>施主杂质</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52228" name="Text Box 3"/>
          <p:cNvSpPr txBox="1"/>
          <p:nvPr/>
        </p:nvSpPr>
        <p:spPr>
          <a:xfrm>
            <a:off x="4356100" y="2565400"/>
            <a:ext cx="3384550" cy="457200"/>
          </a:xfrm>
          <a:prstGeom prst="rect">
            <a:avLst/>
          </a:prstGeom>
          <a:noFill/>
          <a:ln w="9525">
            <a:noFill/>
          </a:ln>
        </p:spPr>
        <p:txBody>
          <a:bodyPr>
            <a:spAutoFit/>
          </a:bodyPr>
          <a:p>
            <a:pPr>
              <a:spcBef>
                <a:spcPct val="50000"/>
              </a:spcBef>
            </a:pPr>
            <a:endParaRPr lang="zh-CN" altLang="zh-CN" sz="2400" b="0" dirty="0">
              <a:latin typeface="华文新魏" panose="02010800040101010101" pitchFamily="2" charset="-122"/>
              <a:ea typeface="华文新魏" panose="02010800040101010101" pitchFamily="2" charset="-122"/>
            </a:endParaRPr>
          </a:p>
        </p:txBody>
      </p:sp>
      <p:sp>
        <p:nvSpPr>
          <p:cNvPr id="52229" name="Text Box 4"/>
          <p:cNvSpPr txBox="1"/>
          <p:nvPr/>
        </p:nvSpPr>
        <p:spPr>
          <a:xfrm>
            <a:off x="5219700" y="2997200"/>
            <a:ext cx="3371850" cy="3044825"/>
          </a:xfrm>
          <a:prstGeom prst="rect">
            <a:avLst/>
          </a:prstGeom>
          <a:solidFill>
            <a:schemeClr val="accent1"/>
          </a:solidFill>
          <a:ln w="28575" cap="flat" cmpd="sng">
            <a:solidFill>
              <a:srgbClr val="0000FF"/>
            </a:solidFill>
            <a:prstDash val="solid"/>
            <a:miter/>
            <a:headEnd type="none" w="med" len="med"/>
            <a:tailEnd type="none" w="med" len="med"/>
          </a:ln>
        </p:spPr>
        <p:txBody>
          <a:bodyPr>
            <a:spAutoFit/>
          </a:bodyPr>
          <a:p>
            <a:r>
              <a:rPr lang="zh-CN" altLang="en-US" b="0" dirty="0">
                <a:solidFill>
                  <a:srgbClr val="FF0000"/>
                </a:solidFill>
                <a:latin typeface="华文新魏" panose="02010800040101010101" pitchFamily="2" charset="-122"/>
                <a:ea typeface="华文新魏" panose="02010800040101010101" pitchFamily="2" charset="-122"/>
              </a:rPr>
              <a:t>自由电子的来源：</a:t>
            </a:r>
            <a:endParaRPr lang="zh-CN" altLang="en-US" b="0" dirty="0">
              <a:solidFill>
                <a:srgbClr val="FF0000"/>
              </a:solidFill>
              <a:latin typeface="华文新魏" panose="02010800040101010101" pitchFamily="2" charset="-122"/>
              <a:ea typeface="华文新魏" panose="02010800040101010101" pitchFamily="2" charset="-122"/>
            </a:endParaRPr>
          </a:p>
          <a:p>
            <a:r>
              <a:rPr lang="zh-CN" altLang="en-US" b="0" dirty="0">
                <a:latin typeface="隶书" panose="02010509060101010101" pitchFamily="49" charset="-122"/>
                <a:ea typeface="隶书" panose="02010509060101010101" pitchFamily="49" charset="-122"/>
              </a:rPr>
              <a:t>（</a:t>
            </a:r>
            <a:r>
              <a:rPr lang="en-US" altLang="zh-CN" b="0" dirty="0">
                <a:latin typeface="隶书" panose="02010509060101010101" pitchFamily="49" charset="-122"/>
                <a:ea typeface="隶书" panose="02010509060101010101" pitchFamily="49" charset="-122"/>
              </a:rPr>
              <a:t>1</a:t>
            </a:r>
            <a:r>
              <a:rPr lang="zh-CN" altLang="en-US" b="0" dirty="0">
                <a:latin typeface="隶书" panose="02010509060101010101" pitchFamily="49" charset="-122"/>
                <a:ea typeface="隶书" panose="02010509060101010101" pitchFamily="49" charset="-122"/>
              </a:rPr>
              <a:t>）本征激发产生（少量的）</a:t>
            </a:r>
            <a:endParaRPr lang="zh-CN" altLang="en-US" b="0" dirty="0">
              <a:latin typeface="隶书" panose="02010509060101010101" pitchFamily="49" charset="-122"/>
              <a:ea typeface="隶书" panose="02010509060101010101" pitchFamily="49" charset="-122"/>
            </a:endParaRPr>
          </a:p>
          <a:p>
            <a:r>
              <a:rPr lang="zh-CN" altLang="en-US" b="0" dirty="0">
                <a:latin typeface="隶书" panose="02010509060101010101" pitchFamily="49" charset="-122"/>
                <a:ea typeface="隶书" panose="02010509060101010101" pitchFamily="49" charset="-122"/>
              </a:rPr>
              <a:t>（</a:t>
            </a:r>
            <a:r>
              <a:rPr lang="en-US" altLang="zh-CN" b="0" dirty="0">
                <a:latin typeface="隶书" panose="02010509060101010101" pitchFamily="49" charset="-122"/>
                <a:ea typeface="隶书" panose="02010509060101010101" pitchFamily="49" charset="-122"/>
              </a:rPr>
              <a:t>2</a:t>
            </a:r>
            <a:r>
              <a:rPr lang="zh-CN" altLang="en-US" b="0" dirty="0">
                <a:latin typeface="隶书" panose="02010509060101010101" pitchFamily="49" charset="-122"/>
                <a:ea typeface="隶书" panose="02010509060101010101" pitchFamily="49" charset="-122"/>
              </a:rPr>
              <a:t>）掺入杂质元素后多余出来的（大量的）</a:t>
            </a:r>
            <a:endParaRPr lang="zh-CN" altLang="en-US" b="0" dirty="0">
              <a:latin typeface="隶书" panose="02010509060101010101" pitchFamily="49" charset="-122"/>
              <a:ea typeface="隶书" panose="02010509060101010101" pitchFamily="49" charset="-122"/>
            </a:endParaRPr>
          </a:p>
        </p:txBody>
      </p:sp>
      <p:grpSp>
        <p:nvGrpSpPr>
          <p:cNvPr id="52230" name="Group 5"/>
          <p:cNvGrpSpPr/>
          <p:nvPr/>
        </p:nvGrpSpPr>
        <p:grpSpPr>
          <a:xfrm>
            <a:off x="684213" y="2420938"/>
            <a:ext cx="6811962" cy="4264025"/>
            <a:chOff x="839" y="1470"/>
            <a:chExt cx="4291" cy="2686"/>
          </a:xfrm>
        </p:grpSpPr>
        <p:grpSp>
          <p:nvGrpSpPr>
            <p:cNvPr id="52233" name="Group 6"/>
            <p:cNvGrpSpPr/>
            <p:nvPr/>
          </p:nvGrpSpPr>
          <p:grpSpPr>
            <a:xfrm>
              <a:off x="839" y="1470"/>
              <a:ext cx="2449" cy="2686"/>
              <a:chOff x="703" y="1470"/>
              <a:chExt cx="2449" cy="2686"/>
            </a:xfrm>
          </p:grpSpPr>
          <p:sp>
            <p:nvSpPr>
              <p:cNvPr id="52235" name="Rectangle 7"/>
              <p:cNvSpPr/>
              <p:nvPr/>
            </p:nvSpPr>
            <p:spPr>
              <a:xfrm>
                <a:off x="912" y="1470"/>
                <a:ext cx="2240" cy="327"/>
              </a:xfrm>
              <a:prstGeom prst="rect">
                <a:avLst/>
              </a:prstGeom>
              <a:noFill/>
              <a:ln w="9525">
                <a:noFill/>
              </a:ln>
            </p:spPr>
            <p:txBody>
              <a:bodyPr anchor="b">
                <a:spAutoFit/>
              </a:bodyPr>
              <a:p>
                <a:pPr algn="ctr"/>
                <a:r>
                  <a:rPr lang="en-US" altLang="zh-CN" b="0" dirty="0">
                    <a:solidFill>
                      <a:srgbClr val="FF0000"/>
                    </a:solidFill>
                    <a:latin typeface="华文新魏" panose="02010800040101010101" pitchFamily="2" charset="-122"/>
                    <a:ea typeface="华文新魏" panose="02010800040101010101" pitchFamily="2" charset="-122"/>
                  </a:rPr>
                  <a:t>N</a:t>
                </a:r>
                <a:r>
                  <a:rPr lang="zh-CN" altLang="en-US" b="0" dirty="0">
                    <a:solidFill>
                      <a:srgbClr val="FF0000"/>
                    </a:solidFill>
                    <a:latin typeface="华文新魏" panose="02010800040101010101" pitchFamily="2" charset="-122"/>
                    <a:ea typeface="华文新魏" panose="02010800040101010101" pitchFamily="2" charset="-122"/>
                  </a:rPr>
                  <a:t>型半导体的结构图</a:t>
                </a:r>
                <a:endParaRPr lang="zh-CN" altLang="en-US" b="0" dirty="0">
                  <a:solidFill>
                    <a:srgbClr val="FF0000"/>
                  </a:solidFill>
                  <a:latin typeface="华文新魏" panose="02010800040101010101" pitchFamily="2" charset="-122"/>
                  <a:ea typeface="华文新魏" panose="02010800040101010101" pitchFamily="2" charset="-122"/>
                </a:endParaRPr>
              </a:p>
            </p:txBody>
          </p:sp>
          <p:sp>
            <p:nvSpPr>
              <p:cNvPr id="52236" name="Oval 8"/>
              <p:cNvSpPr>
                <a:spLocks noChangeAspect="1"/>
              </p:cNvSpPr>
              <p:nvPr/>
            </p:nvSpPr>
            <p:spPr>
              <a:xfrm>
                <a:off x="1602" y="2862"/>
                <a:ext cx="96" cy="95"/>
              </a:xfrm>
              <a:prstGeom prst="ellipse">
                <a:avLst/>
              </a:prstGeom>
              <a:solidFill>
                <a:srgbClr val="99FF99"/>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37" name="Oval 9"/>
              <p:cNvSpPr/>
              <p:nvPr/>
            </p:nvSpPr>
            <p:spPr>
              <a:xfrm>
                <a:off x="944" y="1901"/>
                <a:ext cx="1138" cy="1138"/>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52238" name="Oval 10"/>
              <p:cNvSpPr/>
              <p:nvPr/>
            </p:nvSpPr>
            <p:spPr>
              <a:xfrm>
                <a:off x="1838" y="1901"/>
                <a:ext cx="1138" cy="1138"/>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52239" name="Oval 11"/>
              <p:cNvSpPr/>
              <p:nvPr/>
            </p:nvSpPr>
            <p:spPr>
              <a:xfrm>
                <a:off x="944" y="2781"/>
                <a:ext cx="1138" cy="1138"/>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52240" name="Oval 12"/>
              <p:cNvSpPr/>
              <p:nvPr/>
            </p:nvSpPr>
            <p:spPr>
              <a:xfrm>
                <a:off x="1838" y="2781"/>
                <a:ext cx="1138" cy="1138"/>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52241" name="Oval 13"/>
              <p:cNvSpPr/>
              <p:nvPr/>
            </p:nvSpPr>
            <p:spPr>
              <a:xfrm>
                <a:off x="1351" y="2307"/>
                <a:ext cx="325" cy="325"/>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42" name="Oval 14"/>
              <p:cNvSpPr/>
              <p:nvPr/>
            </p:nvSpPr>
            <p:spPr>
              <a:xfrm>
                <a:off x="2245" y="2307"/>
                <a:ext cx="325" cy="325"/>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43" name="Oval 15"/>
              <p:cNvSpPr/>
              <p:nvPr/>
            </p:nvSpPr>
            <p:spPr>
              <a:xfrm>
                <a:off x="1351" y="3201"/>
                <a:ext cx="325" cy="325"/>
              </a:xfrm>
              <a:prstGeom prst="ellipse">
                <a:avLst/>
              </a:prstGeom>
              <a:solidFill>
                <a:srgbClr val="99FF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44" name="Oval 16"/>
              <p:cNvSpPr/>
              <p:nvPr/>
            </p:nvSpPr>
            <p:spPr>
              <a:xfrm>
                <a:off x="2245" y="3201"/>
                <a:ext cx="325" cy="325"/>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45" name="Text Box 17"/>
              <p:cNvSpPr txBox="1"/>
              <p:nvPr/>
            </p:nvSpPr>
            <p:spPr>
              <a:xfrm>
                <a:off x="2285" y="2324"/>
                <a:ext cx="325"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52246" name="Text Box 18"/>
              <p:cNvSpPr txBox="1"/>
              <p:nvPr/>
            </p:nvSpPr>
            <p:spPr>
              <a:xfrm>
                <a:off x="1391" y="2324"/>
                <a:ext cx="325"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52247" name="Text Box 19"/>
              <p:cNvSpPr txBox="1"/>
              <p:nvPr/>
            </p:nvSpPr>
            <p:spPr>
              <a:xfrm>
                <a:off x="1391" y="3225"/>
                <a:ext cx="325"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52248" name="Text Box 20"/>
              <p:cNvSpPr txBox="1"/>
              <p:nvPr/>
            </p:nvSpPr>
            <p:spPr>
              <a:xfrm>
                <a:off x="2272" y="3225"/>
                <a:ext cx="325"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52249" name="Oval 21"/>
              <p:cNvSpPr>
                <a:spLocks noChangeAspect="1"/>
              </p:cNvSpPr>
              <p:nvPr/>
            </p:nvSpPr>
            <p:spPr>
              <a:xfrm>
                <a:off x="1906" y="2294"/>
                <a:ext cx="96"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50" name="Oval 22"/>
              <p:cNvSpPr>
                <a:spLocks noChangeAspect="1"/>
              </p:cNvSpPr>
              <p:nvPr/>
            </p:nvSpPr>
            <p:spPr>
              <a:xfrm>
                <a:off x="1906" y="2531"/>
                <a:ext cx="96"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51" name="Oval 23"/>
              <p:cNvSpPr>
                <a:spLocks noChangeAspect="1"/>
              </p:cNvSpPr>
              <p:nvPr/>
            </p:nvSpPr>
            <p:spPr>
              <a:xfrm>
                <a:off x="1906" y="3201"/>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52" name="Oval 24"/>
              <p:cNvSpPr>
                <a:spLocks noChangeAspect="1"/>
              </p:cNvSpPr>
              <p:nvPr/>
            </p:nvSpPr>
            <p:spPr>
              <a:xfrm>
                <a:off x="1906" y="3438"/>
                <a:ext cx="96" cy="96"/>
              </a:xfrm>
              <a:prstGeom prst="ellipse">
                <a:avLst/>
              </a:prstGeom>
              <a:solidFill>
                <a:srgbClr val="99FF99"/>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53" name="Oval 25"/>
              <p:cNvSpPr>
                <a:spLocks noChangeAspect="1"/>
              </p:cNvSpPr>
              <p:nvPr/>
            </p:nvSpPr>
            <p:spPr>
              <a:xfrm>
                <a:off x="1337" y="2862"/>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54" name="Oval 26"/>
              <p:cNvSpPr>
                <a:spLocks noChangeAspect="1"/>
              </p:cNvSpPr>
              <p:nvPr/>
            </p:nvSpPr>
            <p:spPr>
              <a:xfrm>
                <a:off x="2231" y="2862"/>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55" name="Oval 27"/>
              <p:cNvSpPr>
                <a:spLocks noChangeAspect="1"/>
              </p:cNvSpPr>
              <p:nvPr/>
            </p:nvSpPr>
            <p:spPr>
              <a:xfrm>
                <a:off x="2495" y="2862"/>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56" name="Arc 28"/>
              <p:cNvSpPr/>
              <p:nvPr/>
            </p:nvSpPr>
            <p:spPr>
              <a:xfrm rot="600000">
                <a:off x="703" y="2059"/>
                <a:ext cx="488" cy="898"/>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2257" name="Arc 29"/>
              <p:cNvSpPr/>
              <p:nvPr/>
            </p:nvSpPr>
            <p:spPr>
              <a:xfrm rot="600000">
                <a:off x="703" y="2984"/>
                <a:ext cx="488" cy="899"/>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2258" name="Arc 30"/>
              <p:cNvSpPr/>
              <p:nvPr/>
            </p:nvSpPr>
            <p:spPr>
              <a:xfrm rot="-10200000">
                <a:off x="2747" y="2030"/>
                <a:ext cx="352" cy="867"/>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2259" name="Arc 31"/>
              <p:cNvSpPr/>
              <p:nvPr/>
            </p:nvSpPr>
            <p:spPr>
              <a:xfrm rot="-10200000">
                <a:off x="2747" y="2910"/>
                <a:ext cx="352" cy="867"/>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2260" name="Oval 32"/>
              <p:cNvSpPr>
                <a:spLocks noChangeAspect="1"/>
              </p:cNvSpPr>
              <p:nvPr/>
            </p:nvSpPr>
            <p:spPr>
              <a:xfrm>
                <a:off x="1005" y="2294"/>
                <a:ext cx="96"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61" name="Oval 33"/>
              <p:cNvSpPr>
                <a:spLocks noChangeAspect="1"/>
              </p:cNvSpPr>
              <p:nvPr/>
            </p:nvSpPr>
            <p:spPr>
              <a:xfrm>
                <a:off x="1005" y="2531"/>
                <a:ext cx="96"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62" name="Oval 34"/>
              <p:cNvSpPr>
                <a:spLocks noChangeAspect="1"/>
              </p:cNvSpPr>
              <p:nvPr/>
            </p:nvSpPr>
            <p:spPr>
              <a:xfrm>
                <a:off x="2814" y="2294"/>
                <a:ext cx="95"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63" name="Oval 35"/>
              <p:cNvSpPr>
                <a:spLocks noChangeAspect="1"/>
              </p:cNvSpPr>
              <p:nvPr/>
            </p:nvSpPr>
            <p:spPr>
              <a:xfrm>
                <a:off x="2814" y="2531"/>
                <a:ext cx="95"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64" name="Oval 36"/>
              <p:cNvSpPr>
                <a:spLocks noChangeAspect="1"/>
              </p:cNvSpPr>
              <p:nvPr/>
            </p:nvSpPr>
            <p:spPr>
              <a:xfrm>
                <a:off x="1005" y="3201"/>
                <a:ext cx="96" cy="96"/>
              </a:xfrm>
              <a:prstGeom prst="ellipse">
                <a:avLst/>
              </a:prstGeom>
              <a:solidFill>
                <a:srgbClr val="99FF99"/>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65" name="Oval 37"/>
              <p:cNvSpPr>
                <a:spLocks noChangeAspect="1"/>
              </p:cNvSpPr>
              <p:nvPr/>
            </p:nvSpPr>
            <p:spPr>
              <a:xfrm>
                <a:off x="1005" y="3438"/>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66" name="Oval 38"/>
              <p:cNvSpPr>
                <a:spLocks noChangeAspect="1"/>
              </p:cNvSpPr>
              <p:nvPr/>
            </p:nvSpPr>
            <p:spPr>
              <a:xfrm>
                <a:off x="2814" y="3201"/>
                <a:ext cx="95"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67" name="Oval 39"/>
              <p:cNvSpPr>
                <a:spLocks noChangeAspect="1"/>
              </p:cNvSpPr>
              <p:nvPr/>
            </p:nvSpPr>
            <p:spPr>
              <a:xfrm>
                <a:off x="2814" y="3438"/>
                <a:ext cx="95"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68" name="Arc 40"/>
              <p:cNvSpPr/>
              <p:nvPr/>
            </p:nvSpPr>
            <p:spPr>
              <a:xfrm rot="6000000">
                <a:off x="1226" y="1451"/>
                <a:ext cx="488" cy="899"/>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2269" name="Arc 41"/>
              <p:cNvSpPr/>
              <p:nvPr/>
            </p:nvSpPr>
            <p:spPr>
              <a:xfrm rot="6000000">
                <a:off x="2142" y="1451"/>
                <a:ext cx="488" cy="899"/>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2270" name="Arc 42"/>
              <p:cNvSpPr/>
              <p:nvPr/>
            </p:nvSpPr>
            <p:spPr>
              <a:xfrm rot="-4800000">
                <a:off x="1298" y="3462"/>
                <a:ext cx="488" cy="899"/>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2271" name="Arc 43"/>
              <p:cNvSpPr/>
              <p:nvPr/>
            </p:nvSpPr>
            <p:spPr>
              <a:xfrm rot="-4800000">
                <a:off x="2206" y="3463"/>
                <a:ext cx="488" cy="898"/>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2272" name="Oval 44"/>
              <p:cNvSpPr>
                <a:spLocks noChangeAspect="1"/>
              </p:cNvSpPr>
              <p:nvPr/>
            </p:nvSpPr>
            <p:spPr>
              <a:xfrm>
                <a:off x="1317" y="1975"/>
                <a:ext cx="95"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73" name="Oval 45"/>
              <p:cNvSpPr>
                <a:spLocks noChangeAspect="1"/>
              </p:cNvSpPr>
              <p:nvPr/>
            </p:nvSpPr>
            <p:spPr>
              <a:xfrm>
                <a:off x="1581" y="1975"/>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74" name="Oval 46"/>
              <p:cNvSpPr>
                <a:spLocks noChangeAspect="1"/>
              </p:cNvSpPr>
              <p:nvPr/>
            </p:nvSpPr>
            <p:spPr>
              <a:xfrm>
                <a:off x="2231" y="1975"/>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75" name="Oval 47"/>
              <p:cNvSpPr>
                <a:spLocks noChangeAspect="1"/>
              </p:cNvSpPr>
              <p:nvPr/>
            </p:nvSpPr>
            <p:spPr>
              <a:xfrm>
                <a:off x="2495" y="1975"/>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76" name="Oval 48"/>
              <p:cNvSpPr>
                <a:spLocks noChangeAspect="1"/>
              </p:cNvSpPr>
              <p:nvPr/>
            </p:nvSpPr>
            <p:spPr>
              <a:xfrm>
                <a:off x="2238" y="3756"/>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77" name="Oval 49"/>
              <p:cNvSpPr>
                <a:spLocks noChangeAspect="1"/>
              </p:cNvSpPr>
              <p:nvPr/>
            </p:nvSpPr>
            <p:spPr>
              <a:xfrm>
                <a:off x="2502" y="3756"/>
                <a:ext cx="96"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78" name="Oval 50"/>
              <p:cNvSpPr>
                <a:spLocks noChangeAspect="1"/>
              </p:cNvSpPr>
              <p:nvPr/>
            </p:nvSpPr>
            <p:spPr>
              <a:xfrm>
                <a:off x="1330" y="3756"/>
                <a:ext cx="96" cy="96"/>
              </a:xfrm>
              <a:prstGeom prst="ellipse">
                <a:avLst/>
              </a:prstGeom>
              <a:solidFill>
                <a:srgbClr val="99FF99"/>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79" name="Oval 51"/>
              <p:cNvSpPr>
                <a:spLocks noChangeAspect="1"/>
              </p:cNvSpPr>
              <p:nvPr/>
            </p:nvSpPr>
            <p:spPr>
              <a:xfrm>
                <a:off x="1595" y="3756"/>
                <a:ext cx="95" cy="96"/>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80" name="Oval 52"/>
              <p:cNvSpPr>
                <a:spLocks noChangeAspect="1"/>
              </p:cNvSpPr>
              <p:nvPr/>
            </p:nvSpPr>
            <p:spPr>
              <a:xfrm>
                <a:off x="1705" y="3047"/>
                <a:ext cx="95" cy="96"/>
              </a:xfrm>
              <a:prstGeom prst="ellipse">
                <a:avLst/>
              </a:prstGeom>
              <a:solidFill>
                <a:srgbClr val="99FF99"/>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52234" name="Text Box 53"/>
            <p:cNvSpPr txBox="1"/>
            <p:nvPr/>
          </p:nvSpPr>
          <p:spPr>
            <a:xfrm>
              <a:off x="2998" y="1489"/>
              <a:ext cx="2132" cy="288"/>
            </a:xfrm>
            <a:prstGeom prst="rect">
              <a:avLst/>
            </a:prstGeom>
            <a:noFill/>
            <a:ln w="9525">
              <a:noFill/>
            </a:ln>
          </p:spPr>
          <p:txBody>
            <a:bodyPr>
              <a:spAutoFit/>
            </a:bodyPr>
            <a:p>
              <a:pPr>
                <a:spcBef>
                  <a:spcPct val="50000"/>
                </a:spcBef>
              </a:pPr>
              <a:endParaRPr lang="zh-CN" altLang="zh-CN" sz="2400" b="0" dirty="0">
                <a:latin typeface="华文新魏" panose="02010800040101010101" pitchFamily="2" charset="-122"/>
                <a:ea typeface="华文新魏" panose="02010800040101010101" pitchFamily="2" charset="-122"/>
              </a:endParaRPr>
            </a:p>
          </p:txBody>
        </p:sp>
      </p:grpSp>
      <p:sp>
        <p:nvSpPr>
          <p:cNvPr id="52231" name="AutoShape 54"/>
          <p:cNvSpPr/>
          <p:nvPr/>
        </p:nvSpPr>
        <p:spPr>
          <a:xfrm>
            <a:off x="179388" y="4076700"/>
            <a:ext cx="1584325" cy="504825"/>
          </a:xfrm>
          <a:prstGeom prst="wedgeRoundRectCallout">
            <a:avLst>
              <a:gd name="adj1" fmla="val 51102"/>
              <a:gd name="adj2" fmla="val 188366"/>
              <a:gd name="adj3" fmla="val 16667"/>
            </a:avLst>
          </a:prstGeom>
          <a:solidFill>
            <a:srgbClr val="FFFF99"/>
          </a:solidFill>
          <a:ln w="28575" cap="flat" cmpd="sng">
            <a:solidFill>
              <a:srgbClr val="009900"/>
            </a:solidFill>
            <a:prstDash val="solid"/>
            <a:miter/>
            <a:headEnd type="none" w="med" len="med"/>
            <a:tailEnd type="none" w="med" len="med"/>
          </a:ln>
        </p:spPr>
        <p:txBody>
          <a:bodyPr lIns="0" tIns="0" rIns="0"/>
          <a:p>
            <a:pPr algn="ctr"/>
            <a:r>
              <a:rPr lang="zh-CN" altLang="en-US" b="0" dirty="0">
                <a:latin typeface="Verdana" panose="020B0604030504040204" pitchFamily="34" charset="0"/>
                <a:ea typeface="隶书" panose="02010509060101010101" pitchFamily="49" charset="-122"/>
              </a:rPr>
              <a:t>施主原子</a:t>
            </a:r>
            <a:endParaRPr lang="zh-CN" altLang="en-US" b="0" dirty="0">
              <a:latin typeface="Verdana" panose="020B0604030504040204" pitchFamily="34" charset="0"/>
              <a:ea typeface="隶书" panose="02010509060101010101" pitchFamily="49" charset="-122"/>
            </a:endParaRPr>
          </a:p>
        </p:txBody>
      </p:sp>
      <p:sp>
        <p:nvSpPr>
          <p:cNvPr id="52232" name="AutoShape 55"/>
          <p:cNvSpPr/>
          <p:nvPr/>
        </p:nvSpPr>
        <p:spPr>
          <a:xfrm>
            <a:off x="2411413" y="3789363"/>
            <a:ext cx="2305050" cy="504825"/>
          </a:xfrm>
          <a:prstGeom prst="wedgeRoundRectCallout">
            <a:avLst>
              <a:gd name="adj1" fmla="val -50278"/>
              <a:gd name="adj2" fmla="val 178301"/>
              <a:gd name="adj3" fmla="val 16667"/>
            </a:avLst>
          </a:prstGeom>
          <a:solidFill>
            <a:srgbClr val="FFFF99"/>
          </a:solidFill>
          <a:ln w="28575" cap="flat" cmpd="sng">
            <a:solidFill>
              <a:srgbClr val="0099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多余的电子</a:t>
            </a:r>
            <a:endParaRPr lang="zh-CN" altLang="en-US" b="0" dirty="0">
              <a:latin typeface="Verdana" panose="020B0604030504040204" pitchFamily="34" charset="0"/>
              <a:ea typeface="隶书" panose="020105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3251" name="Rectangle 2"/>
          <p:cNvSpPr/>
          <p:nvPr/>
        </p:nvSpPr>
        <p:spPr>
          <a:xfrm>
            <a:off x="684213" y="476250"/>
            <a:ext cx="2608262" cy="523875"/>
          </a:xfrm>
          <a:prstGeom prst="rect">
            <a:avLst/>
          </a:prstGeom>
          <a:noFill/>
          <a:ln w="9525">
            <a:noFill/>
          </a:ln>
        </p:spPr>
        <p:txBody>
          <a:bodyPr wrap="none">
            <a:spAutoFit/>
          </a:bodyPr>
          <a:p>
            <a:pPr eaLnBrk="0" hangingPunct="0"/>
            <a:r>
              <a:rPr lang="en-US" altLang="zh-CN" dirty="0">
                <a:latin typeface="Arial" panose="020B0604020202020204" pitchFamily="34" charset="0"/>
              </a:rPr>
              <a:t>2)</a:t>
            </a:r>
            <a:r>
              <a:rPr lang="en-US" altLang="zh-CN" b="0" dirty="0">
                <a:latin typeface="Arial" panose="020B0604020202020204" pitchFamily="34" charset="0"/>
              </a:rPr>
              <a:t>.  </a:t>
            </a:r>
            <a:r>
              <a:rPr lang="en-US" altLang="zh-CN" dirty="0">
                <a:solidFill>
                  <a:srgbClr val="000000"/>
                </a:solidFill>
                <a:latin typeface="宋体" panose="02010600030101010101" pitchFamily="2" charset="-122"/>
              </a:rPr>
              <a:t>P</a:t>
            </a:r>
            <a:r>
              <a:rPr lang="zh-CN" altLang="en-US" dirty="0">
                <a:solidFill>
                  <a:srgbClr val="000000"/>
                </a:solidFill>
                <a:latin typeface="宋体" panose="02010600030101010101" pitchFamily="2" charset="-122"/>
              </a:rPr>
              <a:t>型半导体 </a:t>
            </a:r>
            <a:endParaRPr lang="zh-CN" altLang="en-US" dirty="0">
              <a:solidFill>
                <a:srgbClr val="000000"/>
              </a:solidFill>
              <a:latin typeface="宋体" panose="02010600030101010101" pitchFamily="2" charset="-122"/>
            </a:endParaRPr>
          </a:p>
        </p:txBody>
      </p:sp>
      <p:sp>
        <p:nvSpPr>
          <p:cNvPr id="53252" name="Text Box 3"/>
          <p:cNvSpPr txBox="1"/>
          <p:nvPr/>
        </p:nvSpPr>
        <p:spPr>
          <a:xfrm>
            <a:off x="611188" y="1052513"/>
            <a:ext cx="7848600" cy="1260475"/>
          </a:xfrm>
          <a:prstGeom prst="rect">
            <a:avLst/>
          </a:prstGeom>
          <a:noFill/>
          <a:ln w="9525">
            <a:noFill/>
          </a:ln>
        </p:spPr>
        <p:txBody>
          <a:bodyPr>
            <a:spAutoFit/>
          </a:bodyPr>
          <a:p>
            <a:pPr eaLnBrk="0" hangingPunct="0">
              <a:lnSpc>
                <a:spcPct val="120000"/>
              </a:lnSpc>
            </a:pPr>
            <a:r>
              <a:rPr lang="zh-CN" altLang="en-US" dirty="0">
                <a:latin typeface="Arial" panose="020B0604020202020204" pitchFamily="34" charset="0"/>
              </a:rPr>
              <a:t>在硅（或锗）的晶体中掺入少量</a:t>
            </a:r>
            <a:r>
              <a:rPr lang="en-US" altLang="zh-CN" dirty="0">
                <a:solidFill>
                  <a:srgbClr val="00B050"/>
                </a:solidFill>
                <a:latin typeface="Arial" panose="020B0604020202020204" pitchFamily="34" charset="0"/>
              </a:rPr>
              <a:t>3</a:t>
            </a:r>
            <a:r>
              <a:rPr lang="zh-CN" altLang="en-US" dirty="0">
                <a:solidFill>
                  <a:srgbClr val="00B050"/>
                </a:solidFill>
                <a:latin typeface="Arial" panose="020B0604020202020204" pitchFamily="34" charset="0"/>
              </a:rPr>
              <a:t>价</a:t>
            </a:r>
            <a:r>
              <a:rPr lang="zh-CN" altLang="en-US" dirty="0">
                <a:latin typeface="Arial" panose="020B0604020202020204" pitchFamily="34" charset="0"/>
              </a:rPr>
              <a:t>杂质元素，如硼、镓等。</a:t>
            </a:r>
            <a:endParaRPr lang="zh-CN" altLang="en-US" dirty="0">
              <a:latin typeface="Arial" panose="020B0604020202020204" pitchFamily="34" charset="0"/>
            </a:endParaRPr>
          </a:p>
        </p:txBody>
      </p:sp>
      <p:sp>
        <p:nvSpPr>
          <p:cNvPr id="53253" name="Text Box 4"/>
          <p:cNvSpPr txBox="1"/>
          <p:nvPr/>
        </p:nvSpPr>
        <p:spPr>
          <a:xfrm>
            <a:off x="539750" y="2205038"/>
            <a:ext cx="8064500" cy="1260475"/>
          </a:xfrm>
          <a:prstGeom prst="rect">
            <a:avLst/>
          </a:prstGeom>
          <a:noFill/>
          <a:ln w="9525">
            <a:noFill/>
          </a:ln>
        </p:spPr>
        <p:txBody>
          <a:bodyPr>
            <a:spAutoFit/>
          </a:bodyPr>
          <a:p>
            <a:pPr>
              <a:lnSpc>
                <a:spcPct val="120000"/>
              </a:lnSpc>
            </a:pPr>
            <a:r>
              <a:rPr lang="zh-CN" altLang="en-US" dirty="0">
                <a:latin typeface="Arial" panose="020B0604020202020204" pitchFamily="34" charset="0"/>
              </a:rPr>
              <a:t>因三价杂质原子在与硅原子形成共价键时，缺少一个价电子而在共价键中留下一个空穴。</a:t>
            </a:r>
            <a:endParaRPr lang="zh-CN" altLang="en-US" dirty="0">
              <a:latin typeface="Arial" panose="020B0604020202020204" pitchFamily="34" charset="0"/>
            </a:endParaRPr>
          </a:p>
        </p:txBody>
      </p:sp>
      <p:sp>
        <p:nvSpPr>
          <p:cNvPr id="53254" name="Rectangle 5"/>
          <p:cNvSpPr/>
          <p:nvPr/>
        </p:nvSpPr>
        <p:spPr>
          <a:xfrm>
            <a:off x="539750" y="3429000"/>
            <a:ext cx="8208963" cy="1844675"/>
          </a:xfrm>
          <a:prstGeom prst="rect">
            <a:avLst/>
          </a:prstGeom>
          <a:noFill/>
          <a:ln w="9525">
            <a:noFill/>
          </a:ln>
        </p:spPr>
        <p:txBody>
          <a:bodyPr>
            <a:spAutoFit/>
          </a:bodyPr>
          <a:p>
            <a:pPr>
              <a:lnSpc>
                <a:spcPct val="120000"/>
              </a:lnSpc>
            </a:pPr>
            <a:r>
              <a:rPr lang="zh-CN" altLang="en-US" dirty="0">
                <a:latin typeface="Arial" panose="020B0604020202020204" pitchFamily="34" charset="0"/>
              </a:rPr>
              <a:t>在</a:t>
            </a:r>
            <a:r>
              <a:rPr lang="en-US" altLang="zh-CN" dirty="0">
                <a:latin typeface="Arial" panose="020B0604020202020204" pitchFamily="34" charset="0"/>
              </a:rPr>
              <a:t>P</a:t>
            </a:r>
            <a:r>
              <a:rPr lang="zh-CN" altLang="en-US" dirty="0">
                <a:latin typeface="Arial" panose="020B0604020202020204" pitchFamily="34" charset="0"/>
              </a:rPr>
              <a:t>型半导体中</a:t>
            </a:r>
            <a:r>
              <a:rPr lang="zh-CN" altLang="en-US" dirty="0">
                <a:solidFill>
                  <a:srgbClr val="FF0000"/>
                </a:solidFill>
                <a:latin typeface="Arial" panose="020B0604020202020204" pitchFamily="34" charset="0"/>
              </a:rPr>
              <a:t>空穴是多数载流子，</a:t>
            </a:r>
            <a:r>
              <a:rPr lang="zh-CN" altLang="en-US" dirty="0">
                <a:latin typeface="Arial" panose="020B0604020202020204" pitchFamily="34" charset="0"/>
              </a:rPr>
              <a:t>它主要由掺杂形成；</a:t>
            </a:r>
            <a:r>
              <a:rPr lang="zh-CN" altLang="en-US" dirty="0">
                <a:solidFill>
                  <a:srgbClr val="FF3300"/>
                </a:solidFill>
                <a:latin typeface="Arial" panose="020B0604020202020204" pitchFamily="34" charset="0"/>
              </a:rPr>
              <a:t>自由</a:t>
            </a:r>
            <a:r>
              <a:rPr lang="zh-CN" altLang="en-US" dirty="0">
                <a:solidFill>
                  <a:srgbClr val="FF0000"/>
                </a:solidFill>
                <a:latin typeface="Arial" panose="020B0604020202020204" pitchFamily="34" charset="0"/>
              </a:rPr>
              <a:t>电子是少数载流子， </a:t>
            </a:r>
            <a:r>
              <a:rPr lang="zh-CN" altLang="en-US" dirty="0">
                <a:latin typeface="Arial" panose="020B0604020202020204" pitchFamily="34" charset="0"/>
              </a:rPr>
              <a:t>由热激发形成。</a:t>
            </a:r>
            <a:endParaRPr lang="zh-CN" altLang="en-US" dirty="0">
              <a:latin typeface="Arial" panose="020B0604020202020204" pitchFamily="34" charset="0"/>
            </a:endParaRPr>
          </a:p>
        </p:txBody>
      </p:sp>
      <p:sp>
        <p:nvSpPr>
          <p:cNvPr id="53255" name="Text Box 6"/>
          <p:cNvSpPr txBox="1"/>
          <p:nvPr/>
        </p:nvSpPr>
        <p:spPr>
          <a:xfrm>
            <a:off x="539750" y="5229225"/>
            <a:ext cx="8280400" cy="1260475"/>
          </a:xfrm>
          <a:prstGeom prst="rect">
            <a:avLst/>
          </a:prstGeom>
          <a:noFill/>
          <a:ln w="9525">
            <a:noFill/>
          </a:ln>
        </p:spPr>
        <p:txBody>
          <a:bodyPr>
            <a:spAutoFit/>
          </a:bodyPr>
          <a:p>
            <a:pPr>
              <a:lnSpc>
                <a:spcPct val="120000"/>
              </a:lnSpc>
            </a:pPr>
            <a:r>
              <a:rPr lang="zh-CN" altLang="en-US" dirty="0">
                <a:latin typeface="Arial" panose="020B0604020202020204" pitchFamily="34" charset="0"/>
              </a:rPr>
              <a:t>空穴很容易俘获电子，使杂质原子成为</a:t>
            </a:r>
            <a:r>
              <a:rPr lang="zh-CN" altLang="en-US" dirty="0">
                <a:solidFill>
                  <a:srgbClr val="FF0000"/>
                </a:solidFill>
                <a:latin typeface="Arial" panose="020B0604020202020204" pitchFamily="34" charset="0"/>
              </a:rPr>
              <a:t>负离子</a:t>
            </a:r>
            <a:r>
              <a:rPr lang="zh-CN" altLang="en-US" dirty="0">
                <a:latin typeface="Arial" panose="020B0604020202020204" pitchFamily="34" charset="0"/>
              </a:rPr>
              <a:t>。三价杂质 因而也称为</a:t>
            </a:r>
            <a:r>
              <a:rPr lang="zh-CN" altLang="en-US" dirty="0">
                <a:solidFill>
                  <a:srgbClr val="FF0000"/>
                </a:solidFill>
                <a:latin typeface="Arial" panose="020B0604020202020204" pitchFamily="34" charset="0"/>
              </a:rPr>
              <a:t>受主杂质</a:t>
            </a:r>
            <a:r>
              <a:rPr lang="zh-CN" altLang="en-US"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4275" name="Group 2"/>
          <p:cNvGrpSpPr/>
          <p:nvPr/>
        </p:nvGrpSpPr>
        <p:grpSpPr>
          <a:xfrm>
            <a:off x="890588" y="620713"/>
            <a:ext cx="6729412" cy="4608512"/>
            <a:chOff x="810" y="1298"/>
            <a:chExt cx="4239" cy="2903"/>
          </a:xfrm>
        </p:grpSpPr>
        <p:grpSp>
          <p:nvGrpSpPr>
            <p:cNvPr id="54280" name="Group 3"/>
            <p:cNvGrpSpPr/>
            <p:nvPr/>
          </p:nvGrpSpPr>
          <p:grpSpPr>
            <a:xfrm>
              <a:off x="810" y="1298"/>
              <a:ext cx="2569" cy="2903"/>
              <a:chOff x="810" y="1298"/>
              <a:chExt cx="2569" cy="2903"/>
            </a:xfrm>
          </p:grpSpPr>
          <p:grpSp>
            <p:nvGrpSpPr>
              <p:cNvPr id="54282" name="Group 4"/>
              <p:cNvGrpSpPr/>
              <p:nvPr/>
            </p:nvGrpSpPr>
            <p:grpSpPr>
              <a:xfrm>
                <a:off x="810" y="1521"/>
                <a:ext cx="2569" cy="2680"/>
                <a:chOff x="975" y="1476"/>
                <a:chExt cx="2569" cy="2680"/>
              </a:xfrm>
            </p:grpSpPr>
            <p:sp>
              <p:nvSpPr>
                <p:cNvPr id="54284" name="Oval 5"/>
                <p:cNvSpPr>
                  <a:spLocks noChangeAspect="1"/>
                </p:cNvSpPr>
                <p:nvPr/>
              </p:nvSpPr>
              <p:spPr>
                <a:xfrm>
                  <a:off x="1939" y="2768"/>
                  <a:ext cx="103" cy="102"/>
                </a:xfrm>
                <a:prstGeom prst="ellipse">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85" name="Oval 6"/>
                <p:cNvSpPr/>
                <p:nvPr/>
              </p:nvSpPr>
              <p:spPr>
                <a:xfrm>
                  <a:off x="1234" y="1737"/>
                  <a:ext cx="1220" cy="1221"/>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54286" name="Oval 7"/>
                <p:cNvSpPr/>
                <p:nvPr/>
              </p:nvSpPr>
              <p:spPr>
                <a:xfrm>
                  <a:off x="2192" y="1737"/>
                  <a:ext cx="1220" cy="1221"/>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54287" name="Oval 8"/>
                <p:cNvSpPr/>
                <p:nvPr/>
              </p:nvSpPr>
              <p:spPr>
                <a:xfrm>
                  <a:off x="1234" y="2682"/>
                  <a:ext cx="1220" cy="1220"/>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54288" name="Oval 9"/>
                <p:cNvSpPr/>
                <p:nvPr/>
              </p:nvSpPr>
              <p:spPr>
                <a:xfrm>
                  <a:off x="2192" y="2682"/>
                  <a:ext cx="1220" cy="1220"/>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54289" name="Oval 10"/>
                <p:cNvSpPr/>
                <p:nvPr/>
              </p:nvSpPr>
              <p:spPr>
                <a:xfrm>
                  <a:off x="1669" y="2173"/>
                  <a:ext cx="349" cy="349"/>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90" name="Oval 11"/>
                <p:cNvSpPr/>
                <p:nvPr/>
              </p:nvSpPr>
              <p:spPr>
                <a:xfrm>
                  <a:off x="2628" y="2173"/>
                  <a:ext cx="349" cy="349"/>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91" name="Oval 12"/>
                <p:cNvSpPr/>
                <p:nvPr/>
              </p:nvSpPr>
              <p:spPr>
                <a:xfrm>
                  <a:off x="1669" y="3132"/>
                  <a:ext cx="349" cy="349"/>
                </a:xfrm>
                <a:prstGeom prst="ellipse">
                  <a:avLst/>
                </a:prstGeom>
                <a:solidFill>
                  <a:srgbClr val="99FF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92" name="Oval 13"/>
                <p:cNvSpPr/>
                <p:nvPr/>
              </p:nvSpPr>
              <p:spPr>
                <a:xfrm>
                  <a:off x="2628" y="3132"/>
                  <a:ext cx="349" cy="349"/>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93" name="Text Box 14"/>
                <p:cNvSpPr txBox="1"/>
                <p:nvPr/>
              </p:nvSpPr>
              <p:spPr>
                <a:xfrm>
                  <a:off x="2670" y="2191"/>
                  <a:ext cx="348"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54294" name="Text Box 15"/>
                <p:cNvSpPr txBox="1"/>
                <p:nvPr/>
              </p:nvSpPr>
              <p:spPr>
                <a:xfrm>
                  <a:off x="1720" y="2191"/>
                  <a:ext cx="349"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54295" name="Text Box 16"/>
                <p:cNvSpPr txBox="1"/>
                <p:nvPr/>
              </p:nvSpPr>
              <p:spPr>
                <a:xfrm>
                  <a:off x="1729" y="3157"/>
                  <a:ext cx="349"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54296" name="Text Box 17"/>
                <p:cNvSpPr txBox="1"/>
                <p:nvPr/>
              </p:nvSpPr>
              <p:spPr>
                <a:xfrm>
                  <a:off x="2673" y="3157"/>
                  <a:ext cx="349"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54297" name="Oval 18"/>
                <p:cNvSpPr>
                  <a:spLocks noChangeAspect="1"/>
                </p:cNvSpPr>
                <p:nvPr/>
              </p:nvSpPr>
              <p:spPr>
                <a:xfrm>
                  <a:off x="2265" y="2159"/>
                  <a:ext cx="103" cy="102"/>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98" name="Oval 19"/>
                <p:cNvSpPr>
                  <a:spLocks noChangeAspect="1"/>
                </p:cNvSpPr>
                <p:nvPr/>
              </p:nvSpPr>
              <p:spPr>
                <a:xfrm>
                  <a:off x="2265" y="2413"/>
                  <a:ext cx="103" cy="102"/>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99" name="Oval 20"/>
                <p:cNvSpPr>
                  <a:spLocks noChangeAspect="1"/>
                </p:cNvSpPr>
                <p:nvPr/>
              </p:nvSpPr>
              <p:spPr>
                <a:xfrm>
                  <a:off x="2265" y="3132"/>
                  <a:ext cx="103"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00" name="Oval 21"/>
                <p:cNvSpPr>
                  <a:spLocks noChangeAspect="1"/>
                </p:cNvSpPr>
                <p:nvPr/>
              </p:nvSpPr>
              <p:spPr>
                <a:xfrm>
                  <a:off x="2265" y="3386"/>
                  <a:ext cx="103" cy="103"/>
                </a:xfrm>
                <a:prstGeom prst="ellipse">
                  <a:avLst/>
                </a:prstGeom>
                <a:solidFill>
                  <a:srgbClr val="99FF99"/>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01" name="Oval 22"/>
                <p:cNvSpPr>
                  <a:spLocks noChangeAspect="1"/>
                </p:cNvSpPr>
                <p:nvPr/>
              </p:nvSpPr>
              <p:spPr>
                <a:xfrm>
                  <a:off x="1655" y="2769"/>
                  <a:ext cx="103" cy="102"/>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02" name="Oval 23"/>
                <p:cNvSpPr>
                  <a:spLocks noChangeAspect="1"/>
                </p:cNvSpPr>
                <p:nvPr/>
              </p:nvSpPr>
              <p:spPr>
                <a:xfrm>
                  <a:off x="2614" y="2769"/>
                  <a:ext cx="102" cy="102"/>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03" name="Oval 24"/>
                <p:cNvSpPr>
                  <a:spLocks noChangeAspect="1"/>
                </p:cNvSpPr>
                <p:nvPr/>
              </p:nvSpPr>
              <p:spPr>
                <a:xfrm>
                  <a:off x="2897" y="2769"/>
                  <a:ext cx="102" cy="102"/>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04" name="Arc 25"/>
                <p:cNvSpPr/>
                <p:nvPr/>
              </p:nvSpPr>
              <p:spPr>
                <a:xfrm rot="600000">
                  <a:off x="975" y="1907"/>
                  <a:ext cx="523" cy="963"/>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4305" name="Arc 26"/>
                <p:cNvSpPr/>
                <p:nvPr/>
              </p:nvSpPr>
              <p:spPr>
                <a:xfrm rot="600000">
                  <a:off x="975" y="2900"/>
                  <a:ext cx="523" cy="963"/>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4306" name="Arc 27"/>
                <p:cNvSpPr/>
                <p:nvPr/>
              </p:nvSpPr>
              <p:spPr>
                <a:xfrm rot="-10200000">
                  <a:off x="3166" y="1876"/>
                  <a:ext cx="378" cy="930"/>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4307" name="Arc 28"/>
                <p:cNvSpPr/>
                <p:nvPr/>
              </p:nvSpPr>
              <p:spPr>
                <a:xfrm rot="-10200000">
                  <a:off x="3166" y="2820"/>
                  <a:ext cx="378" cy="929"/>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4308" name="Oval 29"/>
                <p:cNvSpPr>
                  <a:spLocks noChangeAspect="1"/>
                </p:cNvSpPr>
                <p:nvPr/>
              </p:nvSpPr>
              <p:spPr>
                <a:xfrm>
                  <a:off x="1299" y="2159"/>
                  <a:ext cx="103" cy="102"/>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09" name="Oval 30"/>
                <p:cNvSpPr>
                  <a:spLocks noChangeAspect="1"/>
                </p:cNvSpPr>
                <p:nvPr/>
              </p:nvSpPr>
              <p:spPr>
                <a:xfrm>
                  <a:off x="1299" y="2413"/>
                  <a:ext cx="103" cy="102"/>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10" name="Oval 31"/>
                <p:cNvSpPr>
                  <a:spLocks noChangeAspect="1"/>
                </p:cNvSpPr>
                <p:nvPr/>
              </p:nvSpPr>
              <p:spPr>
                <a:xfrm>
                  <a:off x="3238" y="2159"/>
                  <a:ext cx="103" cy="102"/>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11" name="Oval 32"/>
                <p:cNvSpPr>
                  <a:spLocks noChangeAspect="1"/>
                </p:cNvSpPr>
                <p:nvPr/>
              </p:nvSpPr>
              <p:spPr>
                <a:xfrm>
                  <a:off x="3238" y="2413"/>
                  <a:ext cx="103" cy="102"/>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12" name="Oval 33"/>
                <p:cNvSpPr>
                  <a:spLocks noChangeAspect="1"/>
                </p:cNvSpPr>
                <p:nvPr/>
              </p:nvSpPr>
              <p:spPr>
                <a:xfrm>
                  <a:off x="1299" y="3132"/>
                  <a:ext cx="103" cy="103"/>
                </a:xfrm>
                <a:prstGeom prst="ellipse">
                  <a:avLst/>
                </a:prstGeom>
                <a:solidFill>
                  <a:srgbClr val="99FF99"/>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13" name="Oval 34"/>
                <p:cNvSpPr>
                  <a:spLocks noChangeAspect="1"/>
                </p:cNvSpPr>
                <p:nvPr/>
              </p:nvSpPr>
              <p:spPr>
                <a:xfrm>
                  <a:off x="1299" y="3386"/>
                  <a:ext cx="103"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14" name="Oval 35"/>
                <p:cNvSpPr>
                  <a:spLocks noChangeAspect="1"/>
                </p:cNvSpPr>
                <p:nvPr/>
              </p:nvSpPr>
              <p:spPr>
                <a:xfrm>
                  <a:off x="3238" y="3132"/>
                  <a:ext cx="103"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15" name="Oval 36"/>
                <p:cNvSpPr>
                  <a:spLocks noChangeAspect="1"/>
                </p:cNvSpPr>
                <p:nvPr/>
              </p:nvSpPr>
              <p:spPr>
                <a:xfrm>
                  <a:off x="3238" y="3386"/>
                  <a:ext cx="103"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16" name="Arc 37"/>
                <p:cNvSpPr/>
                <p:nvPr/>
              </p:nvSpPr>
              <p:spPr>
                <a:xfrm rot="6000000">
                  <a:off x="1536" y="1256"/>
                  <a:ext cx="523" cy="963"/>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4317" name="Arc 38"/>
                <p:cNvSpPr/>
                <p:nvPr/>
              </p:nvSpPr>
              <p:spPr>
                <a:xfrm rot="6000000">
                  <a:off x="2519" y="1256"/>
                  <a:ext cx="523" cy="963"/>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4318" name="Arc 39"/>
                <p:cNvSpPr/>
                <p:nvPr/>
              </p:nvSpPr>
              <p:spPr>
                <a:xfrm rot="-4800000">
                  <a:off x="1613" y="3412"/>
                  <a:ext cx="523" cy="964"/>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4319" name="Arc 40"/>
                <p:cNvSpPr/>
                <p:nvPr/>
              </p:nvSpPr>
              <p:spPr>
                <a:xfrm rot="-4800000">
                  <a:off x="2587" y="3413"/>
                  <a:ext cx="523" cy="963"/>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54320" name="Oval 41"/>
                <p:cNvSpPr>
                  <a:spLocks noChangeAspect="1"/>
                </p:cNvSpPr>
                <p:nvPr/>
              </p:nvSpPr>
              <p:spPr>
                <a:xfrm>
                  <a:off x="1633" y="1817"/>
                  <a:ext cx="103"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21" name="Oval 42"/>
                <p:cNvSpPr>
                  <a:spLocks noChangeAspect="1"/>
                </p:cNvSpPr>
                <p:nvPr/>
              </p:nvSpPr>
              <p:spPr>
                <a:xfrm>
                  <a:off x="1916" y="1817"/>
                  <a:ext cx="103"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22" name="Oval 43"/>
                <p:cNvSpPr>
                  <a:spLocks noChangeAspect="1"/>
                </p:cNvSpPr>
                <p:nvPr/>
              </p:nvSpPr>
              <p:spPr>
                <a:xfrm>
                  <a:off x="2614" y="1817"/>
                  <a:ext cx="102"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23" name="Oval 44"/>
                <p:cNvSpPr>
                  <a:spLocks noChangeAspect="1"/>
                </p:cNvSpPr>
                <p:nvPr/>
              </p:nvSpPr>
              <p:spPr>
                <a:xfrm>
                  <a:off x="2897" y="1817"/>
                  <a:ext cx="102"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24" name="Oval 45"/>
                <p:cNvSpPr>
                  <a:spLocks noChangeAspect="1"/>
                </p:cNvSpPr>
                <p:nvPr/>
              </p:nvSpPr>
              <p:spPr>
                <a:xfrm>
                  <a:off x="2621" y="3727"/>
                  <a:ext cx="102"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25" name="Oval 46"/>
                <p:cNvSpPr>
                  <a:spLocks noChangeAspect="1"/>
                </p:cNvSpPr>
                <p:nvPr/>
              </p:nvSpPr>
              <p:spPr>
                <a:xfrm>
                  <a:off x="2904" y="3727"/>
                  <a:ext cx="103"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26" name="Oval 47"/>
                <p:cNvSpPr>
                  <a:spLocks noChangeAspect="1"/>
                </p:cNvSpPr>
                <p:nvPr/>
              </p:nvSpPr>
              <p:spPr>
                <a:xfrm>
                  <a:off x="1648" y="3727"/>
                  <a:ext cx="102" cy="103"/>
                </a:xfrm>
                <a:prstGeom prst="ellipse">
                  <a:avLst/>
                </a:prstGeom>
                <a:solidFill>
                  <a:srgbClr val="99FF99"/>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327" name="Oval 48"/>
                <p:cNvSpPr>
                  <a:spLocks noChangeAspect="1"/>
                </p:cNvSpPr>
                <p:nvPr/>
              </p:nvSpPr>
              <p:spPr>
                <a:xfrm>
                  <a:off x="1931" y="3727"/>
                  <a:ext cx="102" cy="10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54283" name="Rectangle 49"/>
              <p:cNvSpPr/>
              <p:nvPr/>
            </p:nvSpPr>
            <p:spPr>
              <a:xfrm>
                <a:off x="1066" y="1298"/>
                <a:ext cx="2240" cy="327"/>
              </a:xfrm>
              <a:prstGeom prst="rect">
                <a:avLst/>
              </a:prstGeom>
              <a:noFill/>
              <a:ln w="9525">
                <a:noFill/>
              </a:ln>
            </p:spPr>
            <p:txBody>
              <a:bodyPr anchor="b">
                <a:spAutoFit/>
              </a:bodyPr>
              <a:p>
                <a:pPr algn="ctr"/>
                <a:r>
                  <a:rPr lang="en-US" altLang="zh-CN" b="0" dirty="0">
                    <a:solidFill>
                      <a:srgbClr val="FF0000"/>
                    </a:solidFill>
                    <a:latin typeface="华文新魏" panose="02010800040101010101" pitchFamily="2" charset="-122"/>
                    <a:ea typeface="华文新魏" panose="02010800040101010101" pitchFamily="2" charset="-122"/>
                  </a:rPr>
                  <a:t>P</a:t>
                </a:r>
                <a:r>
                  <a:rPr lang="zh-CN" altLang="en-US" b="0" dirty="0">
                    <a:solidFill>
                      <a:srgbClr val="FF0000"/>
                    </a:solidFill>
                    <a:latin typeface="华文新魏" panose="02010800040101010101" pitchFamily="2" charset="-122"/>
                    <a:ea typeface="华文新魏" panose="02010800040101010101" pitchFamily="2" charset="-122"/>
                  </a:rPr>
                  <a:t>型半导体的结构图</a:t>
                </a:r>
                <a:endParaRPr lang="zh-CN" altLang="en-US" b="0" dirty="0">
                  <a:solidFill>
                    <a:srgbClr val="FF0000"/>
                  </a:solidFill>
                  <a:latin typeface="华文新魏" panose="02010800040101010101" pitchFamily="2" charset="-122"/>
                  <a:ea typeface="华文新魏" panose="02010800040101010101" pitchFamily="2" charset="-122"/>
                </a:endParaRPr>
              </a:p>
            </p:txBody>
          </p:sp>
        </p:grpSp>
        <p:sp>
          <p:nvSpPr>
            <p:cNvPr id="54281" name="Text Box 50"/>
            <p:cNvSpPr txBox="1"/>
            <p:nvPr/>
          </p:nvSpPr>
          <p:spPr>
            <a:xfrm>
              <a:off x="2963" y="1314"/>
              <a:ext cx="2086" cy="288"/>
            </a:xfrm>
            <a:prstGeom prst="rect">
              <a:avLst/>
            </a:prstGeom>
            <a:noFill/>
            <a:ln w="9525">
              <a:noFill/>
            </a:ln>
          </p:spPr>
          <p:txBody>
            <a:bodyPr>
              <a:spAutoFit/>
            </a:bodyPr>
            <a:p>
              <a:pPr>
                <a:spcBef>
                  <a:spcPct val="50000"/>
                </a:spcBef>
              </a:pPr>
              <a:endParaRPr lang="zh-CN" altLang="zh-CN" sz="2400" b="0" dirty="0">
                <a:latin typeface="华文新魏" panose="02010800040101010101" pitchFamily="2" charset="-122"/>
                <a:ea typeface="华文新魏" panose="02010800040101010101" pitchFamily="2" charset="-122"/>
              </a:endParaRPr>
            </a:p>
          </p:txBody>
        </p:sp>
      </p:grpSp>
      <p:sp>
        <p:nvSpPr>
          <p:cNvPr id="54276" name="AutoShape 51"/>
          <p:cNvSpPr/>
          <p:nvPr/>
        </p:nvSpPr>
        <p:spPr>
          <a:xfrm>
            <a:off x="3024188" y="1701800"/>
            <a:ext cx="1152525" cy="504825"/>
          </a:xfrm>
          <a:prstGeom prst="wedgeRoundRectCallout">
            <a:avLst>
              <a:gd name="adj1" fmla="val -88569"/>
              <a:gd name="adj2" fmla="val 217611"/>
              <a:gd name="adj3" fmla="val 16667"/>
            </a:avLst>
          </a:prstGeom>
          <a:solidFill>
            <a:srgbClr val="FFFF99"/>
          </a:solidFill>
          <a:ln w="28575" cap="flat" cmpd="sng">
            <a:solidFill>
              <a:srgbClr val="0099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空穴</a:t>
            </a:r>
            <a:endParaRPr lang="zh-CN" altLang="en-US" b="0" dirty="0">
              <a:latin typeface="Verdana" panose="020B0604030504040204" pitchFamily="34" charset="0"/>
              <a:ea typeface="隶书" panose="02010509060101010101" pitchFamily="49" charset="-122"/>
            </a:endParaRPr>
          </a:p>
        </p:txBody>
      </p:sp>
      <p:sp>
        <p:nvSpPr>
          <p:cNvPr id="22580" name="AutoShape 52"/>
          <p:cNvSpPr/>
          <p:nvPr/>
        </p:nvSpPr>
        <p:spPr>
          <a:xfrm>
            <a:off x="0" y="2636838"/>
            <a:ext cx="1873250" cy="504825"/>
          </a:xfrm>
          <a:prstGeom prst="wedgeRoundRectCallout">
            <a:avLst>
              <a:gd name="adj1" fmla="val 58560"/>
              <a:gd name="adj2" fmla="val 166037"/>
              <a:gd name="adj3" fmla="val 16667"/>
            </a:avLst>
          </a:prstGeom>
          <a:solidFill>
            <a:srgbClr val="FFFF99"/>
          </a:solidFill>
          <a:ln w="28575" cap="flat" cmpd="sng">
            <a:solidFill>
              <a:srgbClr val="0099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受主原子</a:t>
            </a:r>
            <a:endParaRPr lang="zh-CN" altLang="en-US" b="0" dirty="0">
              <a:latin typeface="Verdana" panose="020B0604030504040204" pitchFamily="34" charset="0"/>
              <a:ea typeface="隶书" panose="02010509060101010101" pitchFamily="49" charset="-122"/>
            </a:endParaRPr>
          </a:p>
        </p:txBody>
      </p:sp>
      <p:sp>
        <p:nvSpPr>
          <p:cNvPr id="22582" name="Text Box 54"/>
          <p:cNvSpPr txBox="1"/>
          <p:nvPr/>
        </p:nvSpPr>
        <p:spPr>
          <a:xfrm>
            <a:off x="5076825" y="4292600"/>
            <a:ext cx="3743325" cy="1827213"/>
          </a:xfrm>
          <a:prstGeom prst="rect">
            <a:avLst/>
          </a:prstGeom>
          <a:solidFill>
            <a:schemeClr val="accent1"/>
          </a:solidFill>
          <a:ln w="28575" cap="flat" cmpd="sng">
            <a:solidFill>
              <a:schemeClr val="folHlink"/>
            </a:solidFill>
            <a:prstDash val="solid"/>
            <a:miter/>
            <a:headEnd type="none" w="med" len="med"/>
            <a:tailEnd type="none" w="med" len="med"/>
          </a:ln>
        </p:spPr>
        <p:txBody>
          <a:bodyPr>
            <a:spAutoFit/>
          </a:bodyPr>
          <a:p>
            <a:pPr>
              <a:spcBef>
                <a:spcPct val="50000"/>
              </a:spcBef>
            </a:pPr>
            <a:r>
              <a:rPr lang="zh-CN" altLang="en-US" dirty="0">
                <a:solidFill>
                  <a:schemeClr val="tx2"/>
                </a:solidFill>
                <a:latin typeface="华文新魏" panose="02010800040101010101" pitchFamily="2" charset="-122"/>
                <a:ea typeface="华文新魏" panose="02010800040101010101" pitchFamily="2" charset="-122"/>
              </a:rPr>
              <a:t>自由电子的来源：</a:t>
            </a:r>
            <a:endParaRPr lang="zh-CN" altLang="en-US" dirty="0">
              <a:solidFill>
                <a:schemeClr val="tx2"/>
              </a:solidFill>
              <a:latin typeface="华文新魏" panose="02010800040101010101" pitchFamily="2" charset="-122"/>
              <a:ea typeface="华文新魏" panose="02010800040101010101" pitchFamily="2" charset="-122"/>
            </a:endParaRPr>
          </a:p>
          <a:p>
            <a:pPr>
              <a:spcBef>
                <a:spcPct val="50000"/>
              </a:spcBef>
            </a:pPr>
            <a:r>
              <a:rPr lang="zh-CN" altLang="en-US" dirty="0">
                <a:latin typeface="隶书" panose="02010509060101010101" pitchFamily="49" charset="-122"/>
                <a:ea typeface="隶书" panose="02010509060101010101" pitchFamily="49" charset="-122"/>
              </a:rPr>
              <a:t>只有本征激发产生（少量的）</a:t>
            </a:r>
            <a:endParaRPr lang="zh-CN" altLang="en-US" dirty="0">
              <a:latin typeface="隶书" panose="02010509060101010101" pitchFamily="49" charset="-122"/>
              <a:ea typeface="隶书" panose="02010509060101010101" pitchFamily="49" charset="-122"/>
            </a:endParaRPr>
          </a:p>
        </p:txBody>
      </p:sp>
      <p:sp>
        <p:nvSpPr>
          <p:cNvPr id="22584" name="Text Box 56"/>
          <p:cNvSpPr txBox="1"/>
          <p:nvPr/>
        </p:nvSpPr>
        <p:spPr>
          <a:xfrm>
            <a:off x="5003800" y="765175"/>
            <a:ext cx="3816350" cy="3044825"/>
          </a:xfrm>
          <a:prstGeom prst="rect">
            <a:avLst/>
          </a:prstGeom>
          <a:solidFill>
            <a:srgbClr val="FFFF66"/>
          </a:solidFill>
          <a:ln w="28575" cap="flat" cmpd="sng">
            <a:solidFill>
              <a:schemeClr val="folHlink"/>
            </a:solidFill>
            <a:prstDash val="solid"/>
            <a:miter/>
            <a:headEnd type="none" w="med" len="med"/>
            <a:tailEnd type="none" w="med" len="med"/>
          </a:ln>
        </p:spPr>
        <p:txBody>
          <a:bodyPr>
            <a:spAutoFit/>
          </a:bodyPr>
          <a:p>
            <a:r>
              <a:rPr lang="zh-CN" altLang="en-US" dirty="0">
                <a:solidFill>
                  <a:schemeClr val="tx2"/>
                </a:solidFill>
                <a:latin typeface="华文新魏" panose="02010800040101010101" pitchFamily="2" charset="-122"/>
                <a:ea typeface="华文新魏" panose="02010800040101010101" pitchFamily="2" charset="-122"/>
              </a:rPr>
              <a:t>空穴的来源：</a:t>
            </a:r>
            <a:endParaRPr lang="zh-CN" altLang="en-US" dirty="0">
              <a:solidFill>
                <a:schemeClr val="tx2"/>
              </a:solidFill>
              <a:latin typeface="华文新魏" panose="02010800040101010101" pitchFamily="2" charset="-122"/>
              <a:ea typeface="华文新魏" panose="02010800040101010101" pitchFamily="2" charset="-122"/>
            </a:endParaRPr>
          </a:p>
          <a:p>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a:t>
            </a:r>
            <a:r>
              <a:rPr lang="zh-CN" altLang="en-US" dirty="0">
                <a:latin typeface="隶书" panose="02010509060101010101" pitchFamily="49" charset="-122"/>
                <a:ea typeface="隶书" panose="02010509060101010101" pitchFamily="49" charset="-122"/>
              </a:rPr>
              <a:t>）本征激发产生（少量的）</a:t>
            </a:r>
            <a:endParaRPr lang="zh-CN" altLang="en-US" dirty="0">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）掺入杂质元素后多余出来的（大量的）</a:t>
            </a:r>
            <a:endParaRPr lang="zh-CN" altLang="en-US" dirty="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582"/>
                                        </p:tgtEl>
                                        <p:attrNameLst>
                                          <p:attrName>style.visibility</p:attrName>
                                        </p:attrNameLst>
                                      </p:cBhvr>
                                      <p:to>
                                        <p:strVal val="visible"/>
                                      </p:to>
                                    </p:set>
                                    <p:animEffect transition="in" filter="wipe(up)">
                                      <p:cBhvr>
                                        <p:cTn id="7" dur="1000"/>
                                        <p:tgtEl>
                                          <p:spTgt spid="22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80"/>
                                        </p:tgtEl>
                                        <p:attrNameLst>
                                          <p:attrName>style.visibility</p:attrName>
                                        </p:attrNameLst>
                                      </p:cBhvr>
                                      <p:to>
                                        <p:strVal val="visible"/>
                                      </p:to>
                                    </p:set>
                                    <p:animEffect transition="in" filter="wipe(left)">
                                      <p:cBhvr>
                                        <p:cTn id="12" dur="1000"/>
                                        <p:tgtEl>
                                          <p:spTgt spid="225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84"/>
                                        </p:tgtEl>
                                        <p:attrNameLst>
                                          <p:attrName>style.visibility</p:attrName>
                                        </p:attrNameLst>
                                      </p:cBhvr>
                                      <p:to>
                                        <p:strVal val="visible"/>
                                      </p:to>
                                    </p:set>
                                    <p:animEffect transition="in" filter="wipe(up)">
                                      <p:cBhvr>
                                        <p:cTn id="17" dur="1000"/>
                                        <p:tgtEl>
                                          <p:spTgt spid="22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0" grpId="0" animBg="1"/>
      <p:bldP spid="22582" grpId="0" animBg="1"/>
      <p:bldP spid="2258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5299" name="Rectangle 2"/>
          <p:cNvSpPr/>
          <p:nvPr/>
        </p:nvSpPr>
        <p:spPr>
          <a:xfrm>
            <a:off x="684213" y="1196975"/>
            <a:ext cx="2586037" cy="522288"/>
          </a:xfrm>
          <a:prstGeom prst="rect">
            <a:avLst/>
          </a:prstGeom>
          <a:noFill/>
          <a:ln w="9525">
            <a:noFill/>
          </a:ln>
        </p:spPr>
        <p:txBody>
          <a:bodyPr wrap="none">
            <a:spAutoFit/>
          </a:bodyPr>
          <a:p>
            <a:r>
              <a:rPr lang="en-US" altLang="zh-CN" dirty="0">
                <a:solidFill>
                  <a:srgbClr val="FF33CC"/>
                </a:solidFill>
                <a:latin typeface="Arial" panose="020B0604020202020204" pitchFamily="34" charset="0"/>
              </a:rPr>
              <a:t>1. p-n</a:t>
            </a:r>
            <a:r>
              <a:rPr lang="zh-CN" altLang="en-US" dirty="0">
                <a:solidFill>
                  <a:srgbClr val="FF33CC"/>
                </a:solidFill>
                <a:latin typeface="Arial" panose="020B0604020202020204" pitchFamily="34" charset="0"/>
              </a:rPr>
              <a:t>结的形成</a:t>
            </a:r>
            <a:endParaRPr lang="zh-CN" altLang="en-US" dirty="0">
              <a:solidFill>
                <a:srgbClr val="FF33CC"/>
              </a:solidFill>
              <a:latin typeface="Arial" panose="020B0604020202020204" pitchFamily="34" charset="0"/>
            </a:endParaRPr>
          </a:p>
        </p:txBody>
      </p:sp>
      <p:grpSp>
        <p:nvGrpSpPr>
          <p:cNvPr id="2" name="Group 3"/>
          <p:cNvGrpSpPr/>
          <p:nvPr/>
        </p:nvGrpSpPr>
        <p:grpSpPr>
          <a:xfrm>
            <a:off x="468313" y="1844675"/>
            <a:ext cx="7932737" cy="2474913"/>
            <a:chOff x="912" y="2592"/>
            <a:chExt cx="4770" cy="1390"/>
          </a:xfrm>
        </p:grpSpPr>
        <p:sp>
          <p:nvSpPr>
            <p:cNvPr id="55303" name="AutoShape 4" descr="羊皮纸"/>
            <p:cNvSpPr/>
            <p:nvPr/>
          </p:nvSpPr>
          <p:spPr>
            <a:xfrm>
              <a:off x="912" y="2592"/>
              <a:ext cx="4770" cy="1390"/>
            </a:xfrm>
            <a:prstGeom prst="roundRect">
              <a:avLst>
                <a:gd name="adj" fmla="val 16667"/>
              </a:avLst>
            </a:prstGeom>
            <a:blipFill rotWithShape="0">
              <a:blip r:embed="rId1"/>
            </a:blipFill>
            <a:ln w="12700">
              <a:noFill/>
            </a:ln>
          </p:spPr>
          <p:txBody>
            <a:bodyPr wrap="none" anchor="ctr"/>
            <a:p>
              <a:endParaRPr lang="zh-CN" altLang="en-US" dirty="0">
                <a:latin typeface="Arial" panose="020B0604020202020204" pitchFamily="34" charset="0"/>
              </a:endParaRPr>
            </a:p>
          </p:txBody>
        </p:sp>
        <p:sp>
          <p:nvSpPr>
            <p:cNvPr id="55304" name="Rectangle 5" descr="绿色大理石"/>
            <p:cNvSpPr/>
            <p:nvPr/>
          </p:nvSpPr>
          <p:spPr>
            <a:xfrm>
              <a:off x="1008" y="2704"/>
              <a:ext cx="4560" cy="1117"/>
            </a:xfrm>
            <a:prstGeom prst="rect">
              <a:avLst/>
            </a:prstGeom>
            <a:noFill/>
            <a:ln w="9525">
              <a:noFill/>
            </a:ln>
          </p:spPr>
          <p:txBody>
            <a:bodyPr anchor="ctr">
              <a:spAutoFit/>
            </a:bodyPr>
            <a:p>
              <a:pPr>
                <a:lnSpc>
                  <a:spcPct val="110000"/>
                </a:lnSpc>
              </a:pPr>
              <a:r>
                <a:rPr lang="en-US" altLang="zh-CN" dirty="0">
                  <a:latin typeface="Times New Roman" panose="02020603050405020304" pitchFamily="18" charset="0"/>
                </a:rPr>
                <a:t>        </a:t>
              </a:r>
              <a:r>
                <a:rPr lang="zh-CN" altLang="en-US" dirty="0">
                  <a:latin typeface="Times New Roman" panose="02020603050405020304" pitchFamily="18" charset="0"/>
                </a:rPr>
                <a:t>对于</a:t>
              </a:r>
              <a:r>
                <a:rPr lang="en-US" altLang="zh-CN" dirty="0">
                  <a:latin typeface="Times New Roman" panose="02020603050405020304" pitchFamily="18" charset="0"/>
                </a:rPr>
                <a:t>P</a:t>
              </a:r>
              <a:r>
                <a:rPr lang="zh-CN" altLang="en-US" dirty="0">
                  <a:latin typeface="Times New Roman" panose="02020603050405020304" pitchFamily="18" charset="0"/>
                </a:rPr>
                <a:t>型半导体和</a:t>
              </a:r>
              <a:r>
                <a:rPr lang="en-US" altLang="zh-CN" dirty="0">
                  <a:latin typeface="Times New Roman" panose="02020603050405020304" pitchFamily="18" charset="0"/>
                </a:rPr>
                <a:t>N</a:t>
              </a:r>
              <a:r>
                <a:rPr lang="zh-CN" altLang="en-US" dirty="0">
                  <a:latin typeface="Times New Roman" panose="02020603050405020304" pitchFamily="18" charset="0"/>
                </a:rPr>
                <a:t>型半导体结合面，离子薄层形成的</a:t>
              </a:r>
              <a:r>
                <a:rPr lang="zh-CN" altLang="en-US" dirty="0">
                  <a:solidFill>
                    <a:srgbClr val="FF0000"/>
                  </a:solidFill>
                  <a:latin typeface="Times New Roman" panose="02020603050405020304" pitchFamily="18" charset="0"/>
                </a:rPr>
                <a:t>空间电荷区</a:t>
              </a:r>
              <a:r>
                <a:rPr lang="zh-CN" altLang="en-US" dirty="0">
                  <a:latin typeface="Times New Roman" panose="02020603050405020304" pitchFamily="18" charset="0"/>
                </a:rPr>
                <a:t>称为</a:t>
              </a:r>
              <a:r>
                <a:rPr lang="en-US" altLang="zh-CN" dirty="0">
                  <a:solidFill>
                    <a:srgbClr val="FF0000"/>
                  </a:solidFill>
                  <a:latin typeface="Arial" panose="020B0604020202020204" pitchFamily="34" charset="0"/>
                </a:rPr>
                <a:t>p-n</a:t>
              </a:r>
              <a:r>
                <a:rPr lang="zh-CN" altLang="en-US" dirty="0">
                  <a:solidFill>
                    <a:srgbClr val="FF0000"/>
                  </a:solidFill>
                  <a:latin typeface="Times New Roman" panose="02020603050405020304" pitchFamily="18" charset="0"/>
                </a:rPr>
                <a:t>结</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10000"/>
                </a:lnSpc>
              </a:pPr>
              <a:r>
                <a:rPr lang="zh-CN" altLang="en-US" dirty="0">
                  <a:latin typeface="Times New Roman" panose="02020603050405020304" pitchFamily="18" charset="0"/>
                </a:rPr>
                <a:t>        在空间电荷区，由于缺少多子，所以也称</a:t>
              </a:r>
              <a:r>
                <a:rPr lang="zh-CN" altLang="en-US" dirty="0">
                  <a:solidFill>
                    <a:srgbClr val="FF0000"/>
                  </a:solidFill>
                  <a:latin typeface="Times New Roman" panose="02020603050405020304" pitchFamily="18" charset="0"/>
                </a:rPr>
                <a:t>耗尽层</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pSp>
      <p:sp>
        <p:nvSpPr>
          <p:cNvPr id="21510" name="Text Box 6"/>
          <p:cNvSpPr txBox="1"/>
          <p:nvPr/>
        </p:nvSpPr>
        <p:spPr>
          <a:xfrm>
            <a:off x="684213" y="4365625"/>
            <a:ext cx="7993062" cy="1592263"/>
          </a:xfrm>
          <a:prstGeom prst="rect">
            <a:avLst/>
          </a:prstGeom>
          <a:noFill/>
          <a:ln w="9525">
            <a:noFill/>
          </a:ln>
        </p:spPr>
        <p:txBody>
          <a:bodyPr>
            <a:spAutoFit/>
          </a:bodyPr>
          <a:p>
            <a:pPr>
              <a:lnSpc>
                <a:spcPct val="120000"/>
              </a:lnSpc>
            </a:pPr>
            <a:r>
              <a:rPr lang="zh-CN" altLang="en-US" dirty="0">
                <a:latin typeface="Arial" panose="020B0604020202020204" pitchFamily="34" charset="0"/>
              </a:rPr>
              <a:t>在一块本征半导体在两侧通过扩散不同的杂质</a:t>
            </a:r>
            <a:r>
              <a:rPr lang="en-US" altLang="zh-CN" dirty="0">
                <a:latin typeface="Arial" panose="020B0604020202020204" pitchFamily="34" charset="0"/>
              </a:rPr>
              <a:t>,</a:t>
            </a:r>
            <a:r>
              <a:rPr lang="zh-CN" altLang="en-US" dirty="0">
                <a:latin typeface="Arial" panose="020B0604020202020204" pitchFamily="34" charset="0"/>
              </a:rPr>
              <a:t>分别形成</a:t>
            </a:r>
            <a:r>
              <a:rPr lang="en-US" altLang="zh-CN" dirty="0">
                <a:solidFill>
                  <a:srgbClr val="FF0000"/>
                </a:solidFill>
                <a:latin typeface="Arial" panose="020B0604020202020204" pitchFamily="34" charset="0"/>
              </a:rPr>
              <a:t>N</a:t>
            </a:r>
            <a:r>
              <a:rPr lang="zh-CN" altLang="en-US" dirty="0">
                <a:latin typeface="Arial" panose="020B0604020202020204" pitchFamily="34" charset="0"/>
              </a:rPr>
              <a:t>型半导体和</a:t>
            </a:r>
            <a:r>
              <a:rPr lang="en-US" altLang="zh-CN" dirty="0">
                <a:solidFill>
                  <a:srgbClr val="FF0000"/>
                </a:solidFill>
                <a:latin typeface="Arial" panose="020B0604020202020204" pitchFamily="34" charset="0"/>
              </a:rPr>
              <a:t>P</a:t>
            </a:r>
            <a:r>
              <a:rPr lang="zh-CN" altLang="en-US" dirty="0">
                <a:latin typeface="Arial" panose="020B0604020202020204" pitchFamily="34" charset="0"/>
              </a:rPr>
              <a:t>型半导体。此时将在</a:t>
            </a:r>
            <a:r>
              <a:rPr lang="en-US" altLang="zh-CN" dirty="0">
                <a:solidFill>
                  <a:srgbClr val="FF0000"/>
                </a:solidFill>
                <a:latin typeface="Arial" panose="020B0604020202020204" pitchFamily="34" charset="0"/>
              </a:rPr>
              <a:t>N</a:t>
            </a:r>
            <a:r>
              <a:rPr lang="zh-CN" altLang="en-US" dirty="0">
                <a:latin typeface="Arial" panose="020B0604020202020204" pitchFamily="34" charset="0"/>
              </a:rPr>
              <a:t>型半导体和</a:t>
            </a:r>
            <a:r>
              <a:rPr lang="en-US" altLang="zh-CN" dirty="0">
                <a:solidFill>
                  <a:srgbClr val="FF0000"/>
                </a:solidFill>
                <a:latin typeface="Arial" panose="020B0604020202020204" pitchFamily="34" charset="0"/>
              </a:rPr>
              <a:t>P</a:t>
            </a:r>
            <a:r>
              <a:rPr lang="zh-CN" altLang="en-US" dirty="0">
                <a:latin typeface="Arial" panose="020B0604020202020204" pitchFamily="34" charset="0"/>
              </a:rPr>
              <a:t>型半导体的结合面上形成如下物理过程</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55302" name="矩形 1"/>
          <p:cNvSpPr/>
          <p:nvPr/>
        </p:nvSpPr>
        <p:spPr>
          <a:xfrm>
            <a:off x="900113" y="549275"/>
            <a:ext cx="2376487" cy="522288"/>
          </a:xfrm>
          <a:prstGeom prst="rect">
            <a:avLst/>
          </a:prstGeom>
          <a:noFill/>
          <a:ln w="9525">
            <a:noFill/>
          </a:ln>
        </p:spPr>
        <p:txBody>
          <a:bodyPr>
            <a:spAutoFit/>
          </a:bodyPr>
          <a:p>
            <a:r>
              <a:rPr lang="en-US" altLang="zh-CN" dirty="0">
                <a:latin typeface="Arial" panose="020B0604020202020204" pitchFamily="34" charset="0"/>
              </a:rPr>
              <a:t>2.1.2   p-n</a:t>
            </a:r>
            <a:r>
              <a:rPr lang="zh-CN" altLang="zh-CN" dirty="0">
                <a:latin typeface="Arial" panose="020B0604020202020204" pitchFamily="34" charset="0"/>
              </a:rPr>
              <a:t>结</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linds(horizontal)">
                                      <p:cBhvr>
                                        <p:cTn id="12"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8915" name="矩形 2"/>
          <p:cNvSpPr/>
          <p:nvPr/>
        </p:nvSpPr>
        <p:spPr>
          <a:xfrm>
            <a:off x="1835150" y="1916113"/>
            <a:ext cx="4572000" cy="3109912"/>
          </a:xfrm>
          <a:prstGeom prst="rect">
            <a:avLst/>
          </a:prstGeom>
          <a:noFill/>
          <a:ln w="9525">
            <a:noFill/>
          </a:ln>
        </p:spPr>
        <p:txBody>
          <a:bodyPr>
            <a:spAutoFit/>
          </a:bodyPr>
          <a:p>
            <a:r>
              <a:rPr lang="zh-CN" altLang="zh-CN" dirty="0">
                <a:latin typeface="Arial" panose="020B0604020202020204" pitchFamily="34" charset="0"/>
              </a:rPr>
              <a:t>第</a:t>
            </a:r>
            <a:r>
              <a:rPr lang="en-US" altLang="zh-CN" dirty="0">
                <a:latin typeface="Arial" panose="020B0604020202020204" pitchFamily="34" charset="0"/>
              </a:rPr>
              <a:t>2</a:t>
            </a:r>
            <a:r>
              <a:rPr lang="zh-CN" altLang="zh-CN" dirty="0">
                <a:latin typeface="Arial" panose="020B0604020202020204" pitchFamily="34" charset="0"/>
              </a:rPr>
              <a:t>章 半导体器件</a:t>
            </a:r>
            <a:br>
              <a:rPr lang="en-US" altLang="zh-CN" dirty="0">
                <a:latin typeface="Arial" panose="020B0604020202020204" pitchFamily="34" charset="0"/>
              </a:rPr>
            </a:br>
            <a:endParaRPr lang="en-US" altLang="zh-CN" dirty="0">
              <a:latin typeface="Arial" panose="020B0604020202020204" pitchFamily="34" charset="0"/>
            </a:endParaRPr>
          </a:p>
          <a:p>
            <a:r>
              <a:rPr lang="en-US" altLang="zh-CN" dirty="0">
                <a:latin typeface="Arial" panose="020B0604020202020204" pitchFamily="34" charset="0"/>
              </a:rPr>
              <a:t>2.1 </a:t>
            </a:r>
            <a:r>
              <a:rPr lang="zh-CN" altLang="zh-CN" dirty="0">
                <a:latin typeface="Arial" panose="020B0604020202020204" pitchFamily="34" charset="0"/>
              </a:rPr>
              <a:t>半导体二极管</a:t>
            </a:r>
            <a:br>
              <a:rPr lang="en-US" altLang="zh-CN" dirty="0">
                <a:latin typeface="Arial" panose="020B0604020202020204" pitchFamily="34" charset="0"/>
              </a:rPr>
            </a:br>
            <a:br>
              <a:rPr lang="en-US" altLang="zh-CN" dirty="0">
                <a:latin typeface="Arial" panose="020B0604020202020204" pitchFamily="34" charset="0"/>
              </a:rPr>
            </a:br>
            <a:r>
              <a:rPr lang="en-US" altLang="zh-CN" dirty="0">
                <a:latin typeface="Arial" panose="020B0604020202020204" pitchFamily="34" charset="0"/>
              </a:rPr>
              <a:t>2.2 </a:t>
            </a:r>
            <a:r>
              <a:rPr lang="zh-CN" altLang="zh-CN" dirty="0">
                <a:latin typeface="Arial" panose="020B0604020202020204" pitchFamily="34" charset="0"/>
              </a:rPr>
              <a:t>晶体管</a:t>
            </a:r>
            <a:br>
              <a:rPr lang="en-US" altLang="zh-CN" dirty="0">
                <a:latin typeface="Arial" panose="020B0604020202020204" pitchFamily="34" charset="0"/>
              </a:rPr>
            </a:br>
            <a:r>
              <a:rPr lang="en-US" altLang="zh-CN" dirty="0">
                <a:latin typeface="Arial" panose="020B0604020202020204" pitchFamily="34" charset="0"/>
              </a:rPr>
              <a:t>    </a:t>
            </a:r>
            <a:br>
              <a:rPr lang="en-US" altLang="zh-CN" dirty="0">
                <a:latin typeface="Arial" panose="020B0604020202020204" pitchFamily="34" charset="0"/>
              </a:rPr>
            </a:br>
            <a:r>
              <a:rPr lang="en-US" altLang="zh-CN" dirty="0">
                <a:latin typeface="Arial" panose="020B0604020202020204" pitchFamily="34" charset="0"/>
              </a:rPr>
              <a:t>2.3 </a:t>
            </a:r>
            <a:r>
              <a:rPr lang="zh-CN" altLang="zh-CN" dirty="0">
                <a:latin typeface="Arial" panose="020B0604020202020204" pitchFamily="34" charset="0"/>
              </a:rPr>
              <a:t>晶闸管</a:t>
            </a:r>
            <a:endParaRPr lang="zh-CN" altLang="zh-CN" dirty="0">
              <a:latin typeface="Arial" panose="020B0604020202020204" pitchFamily="34" charset="0"/>
            </a:endParaRPr>
          </a:p>
        </p:txBody>
      </p:sp>
      <p:sp>
        <p:nvSpPr>
          <p:cNvPr id="38916" name="矩形 3"/>
          <p:cNvSpPr/>
          <p:nvPr/>
        </p:nvSpPr>
        <p:spPr>
          <a:xfrm>
            <a:off x="2700338" y="1125538"/>
            <a:ext cx="1627187" cy="523875"/>
          </a:xfrm>
          <a:prstGeom prst="rect">
            <a:avLst/>
          </a:prstGeom>
          <a:noFill/>
          <a:ln w="9525">
            <a:noFill/>
          </a:ln>
        </p:spPr>
        <p:txBody>
          <a:bodyPr wrap="none">
            <a:spAutoFit/>
          </a:bodyPr>
          <a:p>
            <a:r>
              <a:rPr lang="zh-CN" altLang="zh-CN" dirty="0">
                <a:latin typeface="Arial" panose="020B0604020202020204" pitchFamily="34" charset="0"/>
              </a:rPr>
              <a:t>本章内容</a:t>
            </a:r>
            <a:endParaRPr lang="zh-CN" altLang="en-US" dirty="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6323" name="Rectangle 2"/>
          <p:cNvSpPr/>
          <p:nvPr/>
        </p:nvSpPr>
        <p:spPr>
          <a:xfrm>
            <a:off x="755650" y="836613"/>
            <a:ext cx="7119938" cy="579437"/>
          </a:xfrm>
          <a:prstGeom prst="rect">
            <a:avLst/>
          </a:prstGeom>
          <a:noFill/>
          <a:ln w="9525">
            <a:noFill/>
          </a:ln>
        </p:spPr>
        <p:txBody>
          <a:bodyPr wrap="none">
            <a:spAutoFit/>
          </a:bodyPr>
          <a:p>
            <a:r>
              <a:rPr lang="zh-CN" altLang="en-US" dirty="0">
                <a:solidFill>
                  <a:srgbClr val="606060"/>
                </a:solidFill>
                <a:latin typeface="Arial" panose="020B0604020202020204" pitchFamily="34" charset="0"/>
              </a:rPr>
              <a:t>由于浓度差而产生的运动</a:t>
            </a:r>
            <a:r>
              <a:rPr lang="zh-CN" altLang="en-US" dirty="0">
                <a:solidFill>
                  <a:srgbClr val="FF0000"/>
                </a:solidFill>
                <a:latin typeface="Arial" panose="020B0604020202020204" pitchFamily="34" charset="0"/>
              </a:rPr>
              <a:t>称为扩散运动</a:t>
            </a:r>
            <a:endParaRPr lang="zh-CN" altLang="en-US" dirty="0">
              <a:solidFill>
                <a:srgbClr val="FF0000"/>
              </a:solidFill>
              <a:latin typeface="Arial" panose="020B0604020202020204" pitchFamily="34" charset="0"/>
            </a:endParaRPr>
          </a:p>
        </p:txBody>
      </p:sp>
      <p:pic>
        <p:nvPicPr>
          <p:cNvPr id="56324" name="Picture 3" descr="PN结的形成"/>
          <p:cNvPicPr>
            <a:picLocks noChangeAspect="1"/>
          </p:cNvPicPr>
          <p:nvPr/>
        </p:nvPicPr>
        <p:blipFill>
          <a:blip r:embed="rId1"/>
          <a:stretch>
            <a:fillRect/>
          </a:stretch>
        </p:blipFill>
        <p:spPr>
          <a:xfrm>
            <a:off x="755650" y="1916113"/>
            <a:ext cx="7345363" cy="339883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7347" name="Group 2"/>
          <p:cNvGrpSpPr/>
          <p:nvPr/>
        </p:nvGrpSpPr>
        <p:grpSpPr>
          <a:xfrm>
            <a:off x="1258888" y="1628775"/>
            <a:ext cx="6030912" cy="4840288"/>
            <a:chOff x="975" y="971"/>
            <a:chExt cx="3799" cy="3049"/>
          </a:xfrm>
        </p:grpSpPr>
        <p:pic>
          <p:nvPicPr>
            <p:cNvPr id="57361" name="Picture 3" descr="PN结的形成B"/>
            <p:cNvPicPr>
              <a:picLocks noChangeAspect="1"/>
            </p:cNvPicPr>
            <p:nvPr/>
          </p:nvPicPr>
          <p:blipFill>
            <a:blip r:embed="rId1"/>
            <a:stretch>
              <a:fillRect/>
            </a:stretch>
          </p:blipFill>
          <p:spPr>
            <a:xfrm>
              <a:off x="975" y="971"/>
              <a:ext cx="3799" cy="3049"/>
            </a:xfrm>
            <a:prstGeom prst="rect">
              <a:avLst/>
            </a:prstGeom>
            <a:noFill/>
            <a:ln w="9525">
              <a:noFill/>
            </a:ln>
          </p:spPr>
        </p:pic>
        <p:sp>
          <p:nvSpPr>
            <p:cNvPr id="57362" name="Text Box 4"/>
            <p:cNvSpPr txBox="1"/>
            <p:nvPr/>
          </p:nvSpPr>
          <p:spPr>
            <a:xfrm>
              <a:off x="2381" y="2840"/>
              <a:ext cx="907" cy="288"/>
            </a:xfrm>
            <a:prstGeom prst="rect">
              <a:avLst/>
            </a:prstGeom>
            <a:solidFill>
              <a:schemeClr val="accent1"/>
            </a:solidFill>
            <a:ln w="9525">
              <a:noFill/>
            </a:ln>
          </p:spPr>
          <p:txBody>
            <a:bodyPr>
              <a:spAutoFit/>
            </a:bodyPr>
            <a:p>
              <a:pPr>
                <a:spcBef>
                  <a:spcPct val="50000"/>
                </a:spcBef>
              </a:pPr>
              <a:endParaRPr lang="zh-CN" altLang="zh-CN" sz="2400" b="0" dirty="0">
                <a:latin typeface="Verdana" panose="020B0604030504040204" pitchFamily="34" charset="0"/>
              </a:endParaRPr>
            </a:p>
          </p:txBody>
        </p:sp>
      </p:grpSp>
      <p:sp>
        <p:nvSpPr>
          <p:cNvPr id="38917" name="Rectangle 5"/>
          <p:cNvSpPr/>
          <p:nvPr/>
        </p:nvSpPr>
        <p:spPr>
          <a:xfrm>
            <a:off x="1330325" y="654050"/>
            <a:ext cx="1397000" cy="538163"/>
          </a:xfrm>
          <a:prstGeom prst="rect">
            <a:avLst/>
          </a:prstGeom>
          <a:solidFill>
            <a:srgbClr val="FFFF66"/>
          </a:solidFill>
          <a:ln w="19050" cap="flat" cmpd="sng">
            <a:solidFill>
              <a:srgbClr val="0000FF"/>
            </a:solidFill>
            <a:prstDash val="solid"/>
            <a:miter/>
            <a:headEnd type="none" w="med" len="med"/>
            <a:tailEnd type="none" w="med" len="med"/>
          </a:ln>
        </p:spPr>
        <p:txBody>
          <a:bodyPr anchor="ctr"/>
          <a:p>
            <a:pPr algn="ctr"/>
            <a:r>
              <a:rPr lang="zh-CN" altLang="en-US" b="0" dirty="0">
                <a:solidFill>
                  <a:schemeClr val="folHlink"/>
                </a:solidFill>
                <a:latin typeface="Arial" panose="020B0604020202020204" pitchFamily="34" charset="0"/>
                <a:ea typeface="华文新魏" panose="02010800040101010101" pitchFamily="2" charset="-122"/>
              </a:rPr>
              <a:t>耗尽层</a:t>
            </a:r>
            <a:endParaRPr lang="zh-CN" altLang="en-US" b="0" dirty="0">
              <a:solidFill>
                <a:schemeClr val="folHlink"/>
              </a:solidFill>
              <a:latin typeface="Arial" panose="020B0604020202020204" pitchFamily="34" charset="0"/>
              <a:ea typeface="华文新魏" panose="02010800040101010101" pitchFamily="2" charset="-122"/>
            </a:endParaRPr>
          </a:p>
        </p:txBody>
      </p:sp>
      <p:sp>
        <p:nvSpPr>
          <p:cNvPr id="57349" name="Line 6"/>
          <p:cNvSpPr/>
          <p:nvPr/>
        </p:nvSpPr>
        <p:spPr>
          <a:xfrm>
            <a:off x="3144838" y="4508500"/>
            <a:ext cx="0" cy="1873250"/>
          </a:xfrm>
          <a:prstGeom prst="line">
            <a:avLst/>
          </a:prstGeom>
          <a:ln w="28575" cap="flat" cmpd="sng">
            <a:solidFill>
              <a:schemeClr val="tx1"/>
            </a:solidFill>
            <a:prstDash val="dash"/>
            <a:miter/>
            <a:headEnd type="none" w="med" len="med"/>
            <a:tailEnd type="none" w="med" len="med"/>
          </a:ln>
        </p:spPr>
      </p:sp>
      <p:sp>
        <p:nvSpPr>
          <p:cNvPr id="57350" name="Line 7"/>
          <p:cNvSpPr/>
          <p:nvPr/>
        </p:nvSpPr>
        <p:spPr>
          <a:xfrm>
            <a:off x="5478463" y="4508500"/>
            <a:ext cx="0" cy="1873250"/>
          </a:xfrm>
          <a:prstGeom prst="line">
            <a:avLst/>
          </a:prstGeom>
          <a:ln w="28575" cap="flat" cmpd="sng">
            <a:solidFill>
              <a:schemeClr val="tx1"/>
            </a:solidFill>
            <a:prstDash val="dash"/>
            <a:miter/>
            <a:headEnd type="none" w="med" len="med"/>
            <a:tailEnd type="none" w="med" len="med"/>
          </a:ln>
        </p:spPr>
      </p:sp>
      <p:sp>
        <p:nvSpPr>
          <p:cNvPr id="38920" name="Text Box 8"/>
          <p:cNvSpPr txBox="1"/>
          <p:nvPr/>
        </p:nvSpPr>
        <p:spPr>
          <a:xfrm>
            <a:off x="3130550" y="673100"/>
            <a:ext cx="1079500" cy="538163"/>
          </a:xfrm>
          <a:prstGeom prst="rect">
            <a:avLst/>
          </a:prstGeom>
          <a:solidFill>
            <a:srgbClr val="FFFF66"/>
          </a:solidFill>
          <a:ln w="19050" cap="flat" cmpd="sng">
            <a:solidFill>
              <a:srgbClr val="0000FF"/>
            </a:solidFill>
            <a:prstDash val="solid"/>
            <a:miter/>
            <a:headEnd type="none" w="med" len="med"/>
            <a:tailEnd type="none" w="med" len="med"/>
          </a:ln>
        </p:spPr>
        <p:txBody>
          <a:bodyPr anchor="b">
            <a:spAutoFit/>
          </a:bodyPr>
          <a:p>
            <a:pPr algn="ctr"/>
            <a:r>
              <a:rPr lang="en-US" altLang="zh-CN" b="0" dirty="0">
                <a:solidFill>
                  <a:schemeClr val="folHlink"/>
                </a:solidFill>
                <a:latin typeface="Verdana" panose="020B0604030504040204" pitchFamily="34" charset="0"/>
                <a:ea typeface="华文新魏" panose="02010800040101010101" pitchFamily="2" charset="-122"/>
              </a:rPr>
              <a:t>PN</a:t>
            </a:r>
            <a:r>
              <a:rPr lang="zh-CN" altLang="en-US" b="0" dirty="0">
                <a:solidFill>
                  <a:schemeClr val="folHlink"/>
                </a:solidFill>
                <a:latin typeface="Verdana" panose="020B0604030504040204" pitchFamily="34" charset="0"/>
                <a:ea typeface="华文新魏" panose="02010800040101010101" pitchFamily="2" charset="-122"/>
              </a:rPr>
              <a:t>结</a:t>
            </a:r>
            <a:endParaRPr lang="zh-CN" altLang="en-US" b="0" dirty="0">
              <a:solidFill>
                <a:schemeClr val="folHlink"/>
              </a:solidFill>
              <a:latin typeface="Verdana" panose="020B0604030504040204" pitchFamily="34" charset="0"/>
              <a:ea typeface="华文新魏" panose="02010800040101010101" pitchFamily="2" charset="-122"/>
            </a:endParaRPr>
          </a:p>
        </p:txBody>
      </p:sp>
      <p:sp>
        <p:nvSpPr>
          <p:cNvPr id="38921" name="Text Box 9"/>
          <p:cNvSpPr txBox="1"/>
          <p:nvPr/>
        </p:nvSpPr>
        <p:spPr>
          <a:xfrm>
            <a:off x="4570413" y="673100"/>
            <a:ext cx="1368425" cy="538163"/>
          </a:xfrm>
          <a:prstGeom prst="rect">
            <a:avLst/>
          </a:prstGeom>
          <a:solidFill>
            <a:srgbClr val="FFFF66"/>
          </a:solidFill>
          <a:ln w="19050" cap="flat" cmpd="sng">
            <a:solidFill>
              <a:srgbClr val="0000FF"/>
            </a:solidFill>
            <a:prstDash val="solid"/>
            <a:miter/>
            <a:headEnd type="none" w="med" len="med"/>
            <a:tailEnd type="none" w="med" len="med"/>
          </a:ln>
        </p:spPr>
        <p:txBody>
          <a:bodyPr>
            <a:spAutoFit/>
          </a:bodyPr>
          <a:p>
            <a:pPr algn="ctr">
              <a:spcBef>
                <a:spcPct val="50000"/>
              </a:spcBef>
            </a:pPr>
            <a:r>
              <a:rPr lang="zh-CN" altLang="en-US" b="0" dirty="0">
                <a:solidFill>
                  <a:schemeClr val="folHlink"/>
                </a:solidFill>
                <a:latin typeface="华文新魏" panose="02010800040101010101" pitchFamily="2" charset="-122"/>
                <a:ea typeface="华文新魏" panose="02010800040101010101" pitchFamily="2" charset="-122"/>
              </a:rPr>
              <a:t>势垒区</a:t>
            </a:r>
            <a:endParaRPr lang="zh-CN" altLang="en-US" b="0" dirty="0">
              <a:solidFill>
                <a:schemeClr val="folHlink"/>
              </a:solidFill>
              <a:latin typeface="华文新魏" panose="02010800040101010101" pitchFamily="2" charset="-122"/>
              <a:ea typeface="华文新魏" panose="02010800040101010101" pitchFamily="2" charset="-122"/>
            </a:endParaRPr>
          </a:p>
        </p:txBody>
      </p:sp>
      <p:sp>
        <p:nvSpPr>
          <p:cNvPr id="38922" name="AutoShape 10" descr="60%"/>
          <p:cNvSpPr/>
          <p:nvPr/>
        </p:nvSpPr>
        <p:spPr>
          <a:xfrm>
            <a:off x="3951288" y="1355725"/>
            <a:ext cx="720725" cy="360363"/>
          </a:xfrm>
          <a:prstGeom prst="downArrow">
            <a:avLst>
              <a:gd name="adj1" fmla="val 50000"/>
              <a:gd name="adj2" fmla="val 25000"/>
            </a:avLst>
          </a:prstGeom>
          <a:pattFill prst="pct60">
            <a:fgClr>
              <a:srgbClr val="0000FF"/>
            </a:fgClr>
            <a:bgClr>
              <a:srgbClr val="FFFFFF"/>
            </a:bgClr>
          </a:pattFill>
          <a:ln w="19050"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8923" name="AutoShape 11"/>
          <p:cNvSpPr/>
          <p:nvPr/>
        </p:nvSpPr>
        <p:spPr>
          <a:xfrm rot="-5400000">
            <a:off x="4397375" y="-1741487"/>
            <a:ext cx="74613" cy="6062662"/>
          </a:xfrm>
          <a:prstGeom prst="leftBracket">
            <a:avLst>
              <a:gd name="adj" fmla="val 677123"/>
            </a:avLst>
          </a:prstGeom>
          <a:noFill/>
          <a:ln w="76200"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8924" name="Text Box 12"/>
          <p:cNvSpPr txBox="1"/>
          <p:nvPr/>
        </p:nvSpPr>
        <p:spPr>
          <a:xfrm>
            <a:off x="6299200" y="673100"/>
            <a:ext cx="1368425" cy="538163"/>
          </a:xfrm>
          <a:prstGeom prst="rect">
            <a:avLst/>
          </a:prstGeom>
          <a:solidFill>
            <a:srgbClr val="FFFF66"/>
          </a:solidFill>
          <a:ln w="19050" cap="flat" cmpd="sng">
            <a:solidFill>
              <a:srgbClr val="0000FF"/>
            </a:solidFill>
            <a:prstDash val="solid"/>
            <a:miter/>
            <a:headEnd type="none" w="med" len="med"/>
            <a:tailEnd type="none" w="med" len="med"/>
          </a:ln>
        </p:spPr>
        <p:txBody>
          <a:bodyPr>
            <a:spAutoFit/>
          </a:bodyPr>
          <a:p>
            <a:pPr algn="ctr">
              <a:spcBef>
                <a:spcPct val="50000"/>
              </a:spcBef>
            </a:pPr>
            <a:r>
              <a:rPr lang="zh-CN" altLang="en-US" b="0" dirty="0">
                <a:solidFill>
                  <a:schemeClr val="folHlink"/>
                </a:solidFill>
                <a:latin typeface="华文新魏" panose="02010800040101010101" pitchFamily="2" charset="-122"/>
                <a:ea typeface="华文新魏" panose="02010800040101010101" pitchFamily="2" charset="-122"/>
              </a:rPr>
              <a:t>阻挡层</a:t>
            </a:r>
            <a:endParaRPr lang="zh-CN" altLang="en-US" b="0" dirty="0">
              <a:solidFill>
                <a:schemeClr val="folHlink"/>
              </a:solidFill>
              <a:latin typeface="华文新魏" panose="02010800040101010101" pitchFamily="2" charset="-122"/>
              <a:ea typeface="华文新魏" panose="02010800040101010101" pitchFamily="2" charset="-122"/>
            </a:endParaRPr>
          </a:p>
        </p:txBody>
      </p:sp>
      <p:sp>
        <p:nvSpPr>
          <p:cNvPr id="57356" name="Text Box 13"/>
          <p:cNvSpPr txBox="1"/>
          <p:nvPr/>
        </p:nvSpPr>
        <p:spPr>
          <a:xfrm>
            <a:off x="6213475" y="5489575"/>
            <a:ext cx="576263" cy="427038"/>
          </a:xfrm>
          <a:prstGeom prst="rect">
            <a:avLst/>
          </a:prstGeom>
          <a:solidFill>
            <a:schemeClr val="accent1"/>
          </a:solid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0</a:t>
            </a:r>
            <a:endParaRPr lang="en-US" altLang="zh-CN" i="1" dirty="0">
              <a:latin typeface="Times New Roman" panose="02020603050405020304" pitchFamily="18" charset="0"/>
            </a:endParaRPr>
          </a:p>
        </p:txBody>
      </p:sp>
      <p:sp>
        <p:nvSpPr>
          <p:cNvPr id="57357" name="Text Box 14"/>
          <p:cNvSpPr txBox="1"/>
          <p:nvPr/>
        </p:nvSpPr>
        <p:spPr>
          <a:xfrm>
            <a:off x="6443663" y="5430838"/>
            <a:ext cx="2195512" cy="519112"/>
          </a:xfrm>
          <a:prstGeom prst="rect">
            <a:avLst/>
          </a:prstGeom>
          <a:noFill/>
          <a:ln w="9525">
            <a:noFill/>
          </a:ln>
        </p:spPr>
        <p:txBody>
          <a:bodyPr lIns="0" rIns="0">
            <a:spAutoFit/>
          </a:bodyPr>
          <a:p>
            <a:pPr>
              <a:spcBef>
                <a:spcPct val="50000"/>
              </a:spcBef>
            </a:pPr>
            <a:r>
              <a:rPr lang="zh-CN" altLang="en-US" b="0" dirty="0">
                <a:latin typeface="Verdana" panose="020B0604030504040204" pitchFamily="34" charset="0"/>
                <a:ea typeface="隶书" panose="02010509060101010101" pitchFamily="49" charset="-122"/>
              </a:rPr>
              <a:t>（电位势垒）</a:t>
            </a:r>
            <a:endParaRPr lang="zh-CN" altLang="en-US" b="0" dirty="0">
              <a:latin typeface="Verdana" panose="020B0604030504040204" pitchFamily="34" charset="0"/>
              <a:ea typeface="隶书" panose="02010509060101010101" pitchFamily="49" charset="-122"/>
            </a:endParaRPr>
          </a:p>
        </p:txBody>
      </p:sp>
      <p:sp>
        <p:nvSpPr>
          <p:cNvPr id="38927" name="Oval 15" descr="对角砖形"/>
          <p:cNvSpPr/>
          <p:nvPr/>
        </p:nvSpPr>
        <p:spPr>
          <a:xfrm>
            <a:off x="4643438" y="3127375"/>
            <a:ext cx="719137" cy="719138"/>
          </a:xfrm>
          <a:prstGeom prst="ellipse">
            <a:avLst/>
          </a:prstGeom>
          <a:pattFill prst="diagBrick">
            <a:fgClr>
              <a:srgbClr val="00FFFF"/>
            </a:fgClr>
            <a:bgClr>
              <a:schemeClr val="bg1"/>
            </a:bgClr>
          </a:pattFill>
          <a:ln w="57150" cap="flat" cmpd="sng">
            <a:solidFill>
              <a:srgbClr val="FF0000"/>
            </a:solidFill>
            <a:prstDash val="solid"/>
            <a:miter/>
            <a:headEnd type="none" w="med" len="med"/>
            <a:tailEnd type="none" w="med" len="med"/>
          </a:ln>
        </p:spPr>
        <p:txBody>
          <a:bodyPr wrap="none" anchor="ctr"/>
          <a:p>
            <a:pPr algn="ctr"/>
            <a:r>
              <a:rPr lang="en-US" altLang="zh-CN" sz="6000" dirty="0">
                <a:solidFill>
                  <a:srgbClr val="FF0000"/>
                </a:solidFill>
                <a:latin typeface="Times New Roman" panose="02020603050405020304" pitchFamily="18" charset="0"/>
              </a:rPr>
              <a:t>+</a:t>
            </a:r>
            <a:endParaRPr lang="en-US" altLang="zh-CN" sz="6000" dirty="0">
              <a:solidFill>
                <a:srgbClr val="FF0000"/>
              </a:solidFill>
              <a:latin typeface="Times New Roman" panose="02020603050405020304" pitchFamily="18" charset="0"/>
            </a:endParaRPr>
          </a:p>
        </p:txBody>
      </p:sp>
      <p:sp>
        <p:nvSpPr>
          <p:cNvPr id="38928" name="Oval 16" descr="对角砖形"/>
          <p:cNvSpPr>
            <a:spLocks noChangeAspect="1"/>
          </p:cNvSpPr>
          <p:nvPr/>
        </p:nvSpPr>
        <p:spPr>
          <a:xfrm>
            <a:off x="3275013" y="3157538"/>
            <a:ext cx="719137" cy="719137"/>
          </a:xfrm>
          <a:prstGeom prst="ellipse">
            <a:avLst/>
          </a:prstGeom>
          <a:pattFill prst="diagBrick">
            <a:fgClr>
              <a:srgbClr val="00FFFF"/>
            </a:fgClr>
            <a:bgClr>
              <a:schemeClr val="bg1"/>
            </a:bgClr>
          </a:pattFill>
          <a:ln w="57150" cap="flat" cmpd="sng">
            <a:solidFill>
              <a:schemeClr val="tx1"/>
            </a:solidFill>
            <a:prstDash val="solid"/>
            <a:miter/>
            <a:headEnd type="none" w="med" len="med"/>
            <a:tailEnd type="none" w="med" len="med"/>
          </a:ln>
        </p:spPr>
        <p:txBody>
          <a:bodyPr wrap="none" tIns="0" anchor="ctr"/>
          <a:p>
            <a:pPr algn="ctr"/>
            <a:r>
              <a:rPr lang="en-US" altLang="zh-CN" sz="6000" dirty="0">
                <a:latin typeface="Times New Roman" panose="02020603050405020304" pitchFamily="18" charset="0"/>
              </a:rPr>
              <a:t>-</a:t>
            </a:r>
            <a:endParaRPr lang="en-US" altLang="zh-CN" sz="6000" dirty="0">
              <a:latin typeface="Times New Roman" panose="02020603050405020304" pitchFamily="18" charset="0"/>
            </a:endParaRPr>
          </a:p>
        </p:txBody>
      </p:sp>
      <p:sp>
        <p:nvSpPr>
          <p:cNvPr id="38929" name="AutoShape 17" descr="编织物"/>
          <p:cNvSpPr/>
          <p:nvPr/>
        </p:nvSpPr>
        <p:spPr>
          <a:xfrm>
            <a:off x="4067175" y="3155950"/>
            <a:ext cx="503238" cy="647700"/>
          </a:xfrm>
          <a:prstGeom prst="leftArrow">
            <a:avLst>
              <a:gd name="adj1" fmla="val 50000"/>
              <a:gd name="adj2" fmla="val 25000"/>
            </a:avLst>
          </a:prstGeom>
          <a:pattFill prst="weave">
            <a:fgClr>
              <a:srgbClr val="00FFFF"/>
            </a:fgClr>
            <a:bgClr>
              <a:schemeClr val="bg1"/>
            </a:bgClr>
          </a:pattFill>
          <a:ln w="38100" cap="flat" cmpd="sng">
            <a:solidFill>
              <a:srgbClr val="00FF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23"/>
                                        </p:tgtEl>
                                        <p:attrNameLst>
                                          <p:attrName>style.visibility</p:attrName>
                                        </p:attrNameLst>
                                      </p:cBhvr>
                                      <p:to>
                                        <p:strVal val="visible"/>
                                      </p:to>
                                    </p:set>
                                    <p:animEffect transition="in" filter="wipe(left)">
                                      <p:cBhvr>
                                        <p:cTn id="7" dur="1000"/>
                                        <p:tgtEl>
                                          <p:spTgt spid="38923"/>
                                        </p:tgtEl>
                                      </p:cBhvr>
                                    </p:animEffect>
                                  </p:childTnLst>
                                </p:cTn>
                              </p:par>
                            </p:childTnLst>
                          </p:cTn>
                        </p:par>
                        <p:par>
                          <p:cTn id="8" fill="hold">
                            <p:stCondLst>
                              <p:cond delay="1000"/>
                            </p:stCondLst>
                            <p:childTnLst>
                              <p:par>
                                <p:cTn id="9" presetID="2" presetClass="entr" presetSubtype="1" fill="hold" grpId="0" nodeType="afterEffect">
                                  <p:stCondLst>
                                    <p:cond delay="0"/>
                                  </p:stCondLst>
                                  <p:iterate type="lt">
                                    <p:tmPct val="0"/>
                                  </p:iterate>
                                  <p:childTnLst>
                                    <p:set>
                                      <p:cBhvr>
                                        <p:cTn id="10" dur="1" fill="hold">
                                          <p:stCondLst>
                                            <p:cond delay="0"/>
                                          </p:stCondLst>
                                        </p:cTn>
                                        <p:tgtEl>
                                          <p:spTgt spid="38917"/>
                                        </p:tgtEl>
                                        <p:attrNameLst>
                                          <p:attrName>style.visibility</p:attrName>
                                        </p:attrNameLst>
                                      </p:cBhvr>
                                      <p:to>
                                        <p:strVal val="visible"/>
                                      </p:to>
                                    </p:set>
                                    <p:anim calcmode="lin" valueType="num">
                                      <p:cBhvr additive="base">
                                        <p:cTn id="11" dur="1000" fill="hold"/>
                                        <p:tgtEl>
                                          <p:spTgt spid="38917"/>
                                        </p:tgtEl>
                                        <p:attrNameLst>
                                          <p:attrName>ppt_x</p:attrName>
                                        </p:attrNameLst>
                                      </p:cBhvr>
                                      <p:tavLst>
                                        <p:tav tm="0">
                                          <p:val>
                                            <p:strVal val="#ppt_x"/>
                                          </p:val>
                                        </p:tav>
                                        <p:tav tm="100000">
                                          <p:val>
                                            <p:strVal val="#ppt_x"/>
                                          </p:val>
                                        </p:tav>
                                      </p:tavLst>
                                    </p:anim>
                                    <p:anim calcmode="lin" valueType="num">
                                      <p:cBhvr additive="base">
                                        <p:cTn id="12" dur="1000" fill="hold"/>
                                        <p:tgtEl>
                                          <p:spTgt spid="38917"/>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34" presetClass="emph" presetSubtype="0" fill="hold" grpId="1" nodeType="afterEffect">
                                  <p:stCondLst>
                                    <p:cond delay="0"/>
                                  </p:stCondLst>
                                  <p:iterate type="lt">
                                    <p:tmPct val="10000"/>
                                  </p:iterate>
                                  <p:childTnLst>
                                    <p:animMotion origin="layout" path="M 0.0 0.0 L 0.0 -0.07213" pathEditMode="relative">
                                      <p:cBhvr>
                                        <p:cTn id="15" dur="250" accel="50000" decel="50000" autoRev="1" fill="hold">
                                          <p:stCondLst>
                                            <p:cond delay="0"/>
                                          </p:stCondLst>
                                        </p:cTn>
                                        <p:tgtEl>
                                          <p:spTgt spid="38917"/>
                                        </p:tgtEl>
                                        <p:attrNameLst>
                                          <p:attrName>ppt_x</p:attrName>
                                          <p:attrName>ppt_y</p:attrName>
                                        </p:attrNameLst>
                                      </p:cBhvr>
                                    </p:animMotion>
                                    <p:animRot by="1500000">
                                      <p:cBhvr>
                                        <p:cTn id="16" dur="125" fill="hold">
                                          <p:stCondLst>
                                            <p:cond delay="0"/>
                                          </p:stCondLst>
                                        </p:cTn>
                                        <p:tgtEl>
                                          <p:spTgt spid="38917"/>
                                        </p:tgtEl>
                                        <p:attrNameLst>
                                          <p:attrName>r</p:attrName>
                                        </p:attrNameLst>
                                      </p:cBhvr>
                                    </p:animRot>
                                    <p:animRot by="-1500000">
                                      <p:cBhvr>
                                        <p:cTn id="17" dur="125" fill="hold">
                                          <p:stCondLst>
                                            <p:cond delay="125"/>
                                          </p:stCondLst>
                                        </p:cTn>
                                        <p:tgtEl>
                                          <p:spTgt spid="38917"/>
                                        </p:tgtEl>
                                        <p:attrNameLst>
                                          <p:attrName>r</p:attrName>
                                        </p:attrNameLst>
                                      </p:cBhvr>
                                    </p:animRot>
                                    <p:animRot by="-1500000">
                                      <p:cBhvr>
                                        <p:cTn id="18" dur="125" fill="hold">
                                          <p:stCondLst>
                                            <p:cond delay="250"/>
                                          </p:stCondLst>
                                        </p:cTn>
                                        <p:tgtEl>
                                          <p:spTgt spid="38917"/>
                                        </p:tgtEl>
                                        <p:attrNameLst>
                                          <p:attrName>r</p:attrName>
                                        </p:attrNameLst>
                                      </p:cBhvr>
                                    </p:animRot>
                                    <p:animRot by="1500000">
                                      <p:cBhvr>
                                        <p:cTn id="19" dur="125" fill="hold">
                                          <p:stCondLst>
                                            <p:cond delay="375"/>
                                          </p:stCondLst>
                                        </p:cTn>
                                        <p:tgtEl>
                                          <p:spTgt spid="38917"/>
                                        </p:tgtEl>
                                        <p:attrNameLst>
                                          <p:attrName>r</p:attrName>
                                        </p:attrNameLst>
                                      </p:cBhvr>
                                    </p:animRot>
                                  </p:childTnLst>
                                </p:cTn>
                              </p:par>
                            </p:childTnLst>
                          </p:cTn>
                        </p:par>
                        <p:par>
                          <p:cTn id="20" fill="hold">
                            <p:stCondLst>
                              <p:cond delay="2599"/>
                            </p:stCondLst>
                            <p:childTnLst>
                              <p:par>
                                <p:cTn id="21" presetID="2" presetClass="entr" presetSubtype="1" fill="hold" grpId="0" nodeType="afterEffect">
                                  <p:stCondLst>
                                    <p:cond delay="0"/>
                                  </p:stCondLst>
                                  <p:iterate type="lt">
                                    <p:tmPct val="0"/>
                                  </p:iterate>
                                  <p:childTnLst>
                                    <p:set>
                                      <p:cBhvr>
                                        <p:cTn id="22" dur="1" fill="hold">
                                          <p:stCondLst>
                                            <p:cond delay="0"/>
                                          </p:stCondLst>
                                        </p:cTn>
                                        <p:tgtEl>
                                          <p:spTgt spid="38920"/>
                                        </p:tgtEl>
                                        <p:attrNameLst>
                                          <p:attrName>style.visibility</p:attrName>
                                        </p:attrNameLst>
                                      </p:cBhvr>
                                      <p:to>
                                        <p:strVal val="visible"/>
                                      </p:to>
                                    </p:set>
                                    <p:anim calcmode="lin" valueType="num">
                                      <p:cBhvr additive="base">
                                        <p:cTn id="23" dur="1000" fill="hold"/>
                                        <p:tgtEl>
                                          <p:spTgt spid="38920"/>
                                        </p:tgtEl>
                                        <p:attrNameLst>
                                          <p:attrName>ppt_x</p:attrName>
                                        </p:attrNameLst>
                                      </p:cBhvr>
                                      <p:tavLst>
                                        <p:tav tm="0">
                                          <p:val>
                                            <p:strVal val="#ppt_x"/>
                                          </p:val>
                                        </p:tav>
                                        <p:tav tm="100000">
                                          <p:val>
                                            <p:strVal val="#ppt_x"/>
                                          </p:val>
                                        </p:tav>
                                      </p:tavLst>
                                    </p:anim>
                                    <p:anim calcmode="lin" valueType="num">
                                      <p:cBhvr additive="base">
                                        <p:cTn id="24" dur="1000" fill="hold"/>
                                        <p:tgtEl>
                                          <p:spTgt spid="38920"/>
                                        </p:tgtEl>
                                        <p:attrNameLst>
                                          <p:attrName>ppt_y</p:attrName>
                                        </p:attrNameLst>
                                      </p:cBhvr>
                                      <p:tavLst>
                                        <p:tav tm="0">
                                          <p:val>
                                            <p:strVal val="0-#ppt_h/2"/>
                                          </p:val>
                                        </p:tav>
                                        <p:tav tm="100000">
                                          <p:val>
                                            <p:strVal val="#ppt_y"/>
                                          </p:val>
                                        </p:tav>
                                      </p:tavLst>
                                    </p:anim>
                                  </p:childTnLst>
                                </p:cTn>
                              </p:par>
                            </p:childTnLst>
                          </p:cTn>
                        </p:par>
                        <p:par>
                          <p:cTn id="25" fill="hold">
                            <p:stCondLst>
                              <p:cond delay="3599"/>
                            </p:stCondLst>
                            <p:childTnLst>
                              <p:par>
                                <p:cTn id="26" presetID="34" presetClass="emph" presetSubtype="0" fill="hold" grpId="1" nodeType="afterEffect">
                                  <p:stCondLst>
                                    <p:cond delay="0"/>
                                  </p:stCondLst>
                                  <p:iterate type="lt">
                                    <p:tmPct val="10000"/>
                                  </p:iterate>
                                  <p:childTnLst>
                                    <p:animMotion origin="layout" path="M 0.0 0.0 L 0.0 -0.07213" pathEditMode="relative">
                                      <p:cBhvr>
                                        <p:cTn id="27" dur="250" accel="50000" decel="50000" autoRev="1" fill="hold">
                                          <p:stCondLst>
                                            <p:cond delay="0"/>
                                          </p:stCondLst>
                                        </p:cTn>
                                        <p:tgtEl>
                                          <p:spTgt spid="38920"/>
                                        </p:tgtEl>
                                        <p:attrNameLst>
                                          <p:attrName>ppt_x</p:attrName>
                                          <p:attrName>ppt_y</p:attrName>
                                        </p:attrNameLst>
                                      </p:cBhvr>
                                    </p:animMotion>
                                    <p:animRot by="1500000">
                                      <p:cBhvr>
                                        <p:cTn id="28" dur="125" fill="hold">
                                          <p:stCondLst>
                                            <p:cond delay="0"/>
                                          </p:stCondLst>
                                        </p:cTn>
                                        <p:tgtEl>
                                          <p:spTgt spid="38920"/>
                                        </p:tgtEl>
                                        <p:attrNameLst>
                                          <p:attrName>r</p:attrName>
                                        </p:attrNameLst>
                                      </p:cBhvr>
                                    </p:animRot>
                                    <p:animRot by="-1500000">
                                      <p:cBhvr>
                                        <p:cTn id="29" dur="125" fill="hold">
                                          <p:stCondLst>
                                            <p:cond delay="125"/>
                                          </p:stCondLst>
                                        </p:cTn>
                                        <p:tgtEl>
                                          <p:spTgt spid="38920"/>
                                        </p:tgtEl>
                                        <p:attrNameLst>
                                          <p:attrName>r</p:attrName>
                                        </p:attrNameLst>
                                      </p:cBhvr>
                                    </p:animRot>
                                    <p:animRot by="-1500000">
                                      <p:cBhvr>
                                        <p:cTn id="30" dur="125" fill="hold">
                                          <p:stCondLst>
                                            <p:cond delay="250"/>
                                          </p:stCondLst>
                                        </p:cTn>
                                        <p:tgtEl>
                                          <p:spTgt spid="38920"/>
                                        </p:tgtEl>
                                        <p:attrNameLst>
                                          <p:attrName>r</p:attrName>
                                        </p:attrNameLst>
                                      </p:cBhvr>
                                    </p:animRot>
                                    <p:animRot by="1500000">
                                      <p:cBhvr>
                                        <p:cTn id="31" dur="125" fill="hold">
                                          <p:stCondLst>
                                            <p:cond delay="375"/>
                                          </p:stCondLst>
                                        </p:cTn>
                                        <p:tgtEl>
                                          <p:spTgt spid="38920"/>
                                        </p:tgtEl>
                                        <p:attrNameLst>
                                          <p:attrName>r</p:attrName>
                                        </p:attrNameLst>
                                      </p:cBhvr>
                                    </p:animRot>
                                  </p:childTnLst>
                                </p:cTn>
                              </p:par>
                            </p:childTnLst>
                          </p:cTn>
                        </p:par>
                        <p:par>
                          <p:cTn id="32" fill="hold">
                            <p:stCondLst>
                              <p:cond delay="4199"/>
                            </p:stCondLst>
                            <p:childTnLst>
                              <p:par>
                                <p:cTn id="33" presetID="2" presetClass="entr" presetSubtype="1" fill="hold" grpId="0" nodeType="afterEffect">
                                  <p:stCondLst>
                                    <p:cond delay="0"/>
                                  </p:stCondLst>
                                  <p:iterate type="lt">
                                    <p:tmPct val="0"/>
                                  </p:iterate>
                                  <p:childTnLst>
                                    <p:set>
                                      <p:cBhvr>
                                        <p:cTn id="34" dur="1" fill="hold">
                                          <p:stCondLst>
                                            <p:cond delay="0"/>
                                          </p:stCondLst>
                                        </p:cTn>
                                        <p:tgtEl>
                                          <p:spTgt spid="38921"/>
                                        </p:tgtEl>
                                        <p:attrNameLst>
                                          <p:attrName>style.visibility</p:attrName>
                                        </p:attrNameLst>
                                      </p:cBhvr>
                                      <p:to>
                                        <p:strVal val="visible"/>
                                      </p:to>
                                    </p:set>
                                    <p:anim calcmode="lin" valueType="num">
                                      <p:cBhvr additive="base">
                                        <p:cTn id="35" dur="1000" fill="hold"/>
                                        <p:tgtEl>
                                          <p:spTgt spid="38921"/>
                                        </p:tgtEl>
                                        <p:attrNameLst>
                                          <p:attrName>ppt_x</p:attrName>
                                        </p:attrNameLst>
                                      </p:cBhvr>
                                      <p:tavLst>
                                        <p:tav tm="0">
                                          <p:val>
                                            <p:strVal val="#ppt_x"/>
                                          </p:val>
                                        </p:tav>
                                        <p:tav tm="100000">
                                          <p:val>
                                            <p:strVal val="#ppt_x"/>
                                          </p:val>
                                        </p:tav>
                                      </p:tavLst>
                                    </p:anim>
                                    <p:anim calcmode="lin" valueType="num">
                                      <p:cBhvr additive="base">
                                        <p:cTn id="36" dur="1000" fill="hold"/>
                                        <p:tgtEl>
                                          <p:spTgt spid="38921"/>
                                        </p:tgtEl>
                                        <p:attrNameLst>
                                          <p:attrName>ppt_y</p:attrName>
                                        </p:attrNameLst>
                                      </p:cBhvr>
                                      <p:tavLst>
                                        <p:tav tm="0">
                                          <p:val>
                                            <p:strVal val="0-#ppt_h/2"/>
                                          </p:val>
                                        </p:tav>
                                        <p:tav tm="100000">
                                          <p:val>
                                            <p:strVal val="#ppt_y"/>
                                          </p:val>
                                        </p:tav>
                                      </p:tavLst>
                                    </p:anim>
                                  </p:childTnLst>
                                </p:cTn>
                              </p:par>
                            </p:childTnLst>
                          </p:cTn>
                        </p:par>
                        <p:par>
                          <p:cTn id="37" fill="hold">
                            <p:stCondLst>
                              <p:cond delay="5199"/>
                            </p:stCondLst>
                            <p:childTnLst>
                              <p:par>
                                <p:cTn id="38" presetID="34" presetClass="emph" presetSubtype="0" fill="hold" grpId="1" nodeType="afterEffect">
                                  <p:stCondLst>
                                    <p:cond delay="0"/>
                                  </p:stCondLst>
                                  <p:iterate type="lt">
                                    <p:tmPct val="10000"/>
                                  </p:iterate>
                                  <p:childTnLst>
                                    <p:animMotion origin="layout" path="M 0.0 0.0 L 0.0 -0.07213" pathEditMode="relative">
                                      <p:cBhvr>
                                        <p:cTn id="39" dur="250" accel="50000" decel="50000" autoRev="1" fill="hold">
                                          <p:stCondLst>
                                            <p:cond delay="0"/>
                                          </p:stCondLst>
                                        </p:cTn>
                                        <p:tgtEl>
                                          <p:spTgt spid="38921"/>
                                        </p:tgtEl>
                                        <p:attrNameLst>
                                          <p:attrName>ppt_x</p:attrName>
                                          <p:attrName>ppt_y</p:attrName>
                                        </p:attrNameLst>
                                      </p:cBhvr>
                                    </p:animMotion>
                                    <p:animRot by="1500000">
                                      <p:cBhvr>
                                        <p:cTn id="40" dur="125" fill="hold">
                                          <p:stCondLst>
                                            <p:cond delay="0"/>
                                          </p:stCondLst>
                                        </p:cTn>
                                        <p:tgtEl>
                                          <p:spTgt spid="38921"/>
                                        </p:tgtEl>
                                        <p:attrNameLst>
                                          <p:attrName>r</p:attrName>
                                        </p:attrNameLst>
                                      </p:cBhvr>
                                    </p:animRot>
                                    <p:animRot by="-1500000">
                                      <p:cBhvr>
                                        <p:cTn id="41" dur="125" fill="hold">
                                          <p:stCondLst>
                                            <p:cond delay="125"/>
                                          </p:stCondLst>
                                        </p:cTn>
                                        <p:tgtEl>
                                          <p:spTgt spid="38921"/>
                                        </p:tgtEl>
                                        <p:attrNameLst>
                                          <p:attrName>r</p:attrName>
                                        </p:attrNameLst>
                                      </p:cBhvr>
                                    </p:animRot>
                                    <p:animRot by="-1500000">
                                      <p:cBhvr>
                                        <p:cTn id="42" dur="125" fill="hold">
                                          <p:stCondLst>
                                            <p:cond delay="250"/>
                                          </p:stCondLst>
                                        </p:cTn>
                                        <p:tgtEl>
                                          <p:spTgt spid="38921"/>
                                        </p:tgtEl>
                                        <p:attrNameLst>
                                          <p:attrName>r</p:attrName>
                                        </p:attrNameLst>
                                      </p:cBhvr>
                                    </p:animRot>
                                    <p:animRot by="1500000">
                                      <p:cBhvr>
                                        <p:cTn id="43" dur="125" fill="hold">
                                          <p:stCondLst>
                                            <p:cond delay="375"/>
                                          </p:stCondLst>
                                        </p:cTn>
                                        <p:tgtEl>
                                          <p:spTgt spid="38921"/>
                                        </p:tgtEl>
                                        <p:attrNameLst>
                                          <p:attrName>r</p:attrName>
                                        </p:attrNameLst>
                                      </p:cBhvr>
                                    </p:animRot>
                                  </p:childTnLst>
                                </p:cTn>
                              </p:par>
                            </p:childTnLst>
                          </p:cTn>
                        </p:par>
                        <p:par>
                          <p:cTn id="44" fill="hold">
                            <p:stCondLst>
                              <p:cond delay="5800"/>
                            </p:stCondLst>
                            <p:childTnLst>
                              <p:par>
                                <p:cTn id="45" presetID="2" presetClass="entr" presetSubtype="1" fill="hold" grpId="0" nodeType="afterEffect">
                                  <p:stCondLst>
                                    <p:cond delay="0"/>
                                  </p:stCondLst>
                                  <p:iterate type="lt">
                                    <p:tmPct val="0"/>
                                  </p:iterate>
                                  <p:childTnLst>
                                    <p:set>
                                      <p:cBhvr>
                                        <p:cTn id="46" dur="1" fill="hold">
                                          <p:stCondLst>
                                            <p:cond delay="0"/>
                                          </p:stCondLst>
                                        </p:cTn>
                                        <p:tgtEl>
                                          <p:spTgt spid="38924"/>
                                        </p:tgtEl>
                                        <p:attrNameLst>
                                          <p:attrName>style.visibility</p:attrName>
                                        </p:attrNameLst>
                                      </p:cBhvr>
                                      <p:to>
                                        <p:strVal val="visible"/>
                                      </p:to>
                                    </p:set>
                                    <p:anim calcmode="lin" valueType="num">
                                      <p:cBhvr additive="base">
                                        <p:cTn id="47" dur="1000" fill="hold"/>
                                        <p:tgtEl>
                                          <p:spTgt spid="38924"/>
                                        </p:tgtEl>
                                        <p:attrNameLst>
                                          <p:attrName>ppt_x</p:attrName>
                                        </p:attrNameLst>
                                      </p:cBhvr>
                                      <p:tavLst>
                                        <p:tav tm="0">
                                          <p:val>
                                            <p:strVal val="#ppt_x"/>
                                          </p:val>
                                        </p:tav>
                                        <p:tav tm="100000">
                                          <p:val>
                                            <p:strVal val="#ppt_x"/>
                                          </p:val>
                                        </p:tav>
                                      </p:tavLst>
                                    </p:anim>
                                    <p:anim calcmode="lin" valueType="num">
                                      <p:cBhvr additive="base">
                                        <p:cTn id="48" dur="1000" fill="hold"/>
                                        <p:tgtEl>
                                          <p:spTgt spid="38924"/>
                                        </p:tgtEl>
                                        <p:attrNameLst>
                                          <p:attrName>ppt_y</p:attrName>
                                        </p:attrNameLst>
                                      </p:cBhvr>
                                      <p:tavLst>
                                        <p:tav tm="0">
                                          <p:val>
                                            <p:strVal val="0-#ppt_h/2"/>
                                          </p:val>
                                        </p:tav>
                                        <p:tav tm="100000">
                                          <p:val>
                                            <p:strVal val="#ppt_y"/>
                                          </p:val>
                                        </p:tav>
                                      </p:tavLst>
                                    </p:anim>
                                  </p:childTnLst>
                                </p:cTn>
                              </p:par>
                            </p:childTnLst>
                          </p:cTn>
                        </p:par>
                        <p:par>
                          <p:cTn id="49" fill="hold">
                            <p:stCondLst>
                              <p:cond delay="6799"/>
                            </p:stCondLst>
                            <p:childTnLst>
                              <p:par>
                                <p:cTn id="50" presetID="34" presetClass="emph" presetSubtype="0" fill="hold" grpId="1" nodeType="afterEffect">
                                  <p:stCondLst>
                                    <p:cond delay="0"/>
                                  </p:stCondLst>
                                  <p:iterate type="lt">
                                    <p:tmPct val="10000"/>
                                  </p:iterate>
                                  <p:childTnLst>
                                    <p:animMotion origin="layout" path="M 0.0 0.0 L 0.0 -0.07213" pathEditMode="relative">
                                      <p:cBhvr>
                                        <p:cTn id="51" dur="250" accel="50000" decel="50000" autoRev="1" fill="hold">
                                          <p:stCondLst>
                                            <p:cond delay="0"/>
                                          </p:stCondLst>
                                        </p:cTn>
                                        <p:tgtEl>
                                          <p:spTgt spid="38924"/>
                                        </p:tgtEl>
                                        <p:attrNameLst>
                                          <p:attrName>ppt_x</p:attrName>
                                          <p:attrName>ppt_y</p:attrName>
                                        </p:attrNameLst>
                                      </p:cBhvr>
                                    </p:animMotion>
                                    <p:animRot by="1500000">
                                      <p:cBhvr>
                                        <p:cTn id="52" dur="125" fill="hold">
                                          <p:stCondLst>
                                            <p:cond delay="0"/>
                                          </p:stCondLst>
                                        </p:cTn>
                                        <p:tgtEl>
                                          <p:spTgt spid="38924"/>
                                        </p:tgtEl>
                                        <p:attrNameLst>
                                          <p:attrName>r</p:attrName>
                                        </p:attrNameLst>
                                      </p:cBhvr>
                                    </p:animRot>
                                    <p:animRot by="-1500000">
                                      <p:cBhvr>
                                        <p:cTn id="53" dur="125" fill="hold">
                                          <p:stCondLst>
                                            <p:cond delay="125"/>
                                          </p:stCondLst>
                                        </p:cTn>
                                        <p:tgtEl>
                                          <p:spTgt spid="38924"/>
                                        </p:tgtEl>
                                        <p:attrNameLst>
                                          <p:attrName>r</p:attrName>
                                        </p:attrNameLst>
                                      </p:cBhvr>
                                    </p:animRot>
                                    <p:animRot by="-1500000">
                                      <p:cBhvr>
                                        <p:cTn id="54" dur="125" fill="hold">
                                          <p:stCondLst>
                                            <p:cond delay="250"/>
                                          </p:stCondLst>
                                        </p:cTn>
                                        <p:tgtEl>
                                          <p:spTgt spid="38924"/>
                                        </p:tgtEl>
                                        <p:attrNameLst>
                                          <p:attrName>r</p:attrName>
                                        </p:attrNameLst>
                                      </p:cBhvr>
                                    </p:animRot>
                                    <p:animRot by="1500000">
                                      <p:cBhvr>
                                        <p:cTn id="55" dur="125" fill="hold">
                                          <p:stCondLst>
                                            <p:cond delay="375"/>
                                          </p:stCondLst>
                                        </p:cTn>
                                        <p:tgtEl>
                                          <p:spTgt spid="38924"/>
                                        </p:tgtEl>
                                        <p:attrNameLst>
                                          <p:attrName>r</p:attrName>
                                        </p:attrNameLst>
                                      </p:cBhvr>
                                    </p:animRot>
                                  </p:childTnLst>
                                </p:cTn>
                              </p:par>
                            </p:childTnLst>
                          </p:cTn>
                        </p:par>
                        <p:par>
                          <p:cTn id="56" fill="hold">
                            <p:stCondLst>
                              <p:cond delay="7400"/>
                            </p:stCondLst>
                            <p:childTnLst>
                              <p:par>
                                <p:cTn id="57" presetID="22" presetClass="entr" presetSubtype="1" fill="hold" grpId="0" nodeType="afterEffect">
                                  <p:stCondLst>
                                    <p:cond delay="0"/>
                                  </p:stCondLst>
                                  <p:childTnLst>
                                    <p:set>
                                      <p:cBhvr>
                                        <p:cTn id="58" dur="1" fill="hold">
                                          <p:stCondLst>
                                            <p:cond delay="0"/>
                                          </p:stCondLst>
                                        </p:cTn>
                                        <p:tgtEl>
                                          <p:spTgt spid="38922"/>
                                        </p:tgtEl>
                                        <p:attrNameLst>
                                          <p:attrName>style.visibility</p:attrName>
                                        </p:attrNameLst>
                                      </p:cBhvr>
                                      <p:to>
                                        <p:strVal val="visible"/>
                                      </p:to>
                                    </p:set>
                                    <p:animEffect transition="in" filter="wipe(up)">
                                      <p:cBhvr>
                                        <p:cTn id="59" dur="1000"/>
                                        <p:tgtEl>
                                          <p:spTgt spid="3892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type="lt">
                                    <p:tmAbs val="0"/>
                                  </p:iterate>
                                  <p:childTnLst>
                                    <p:set>
                                      <p:cBhvr>
                                        <p:cTn id="63" dur="1" fill="hold">
                                          <p:stCondLst>
                                            <p:cond delay="0"/>
                                          </p:stCondLst>
                                        </p:cTn>
                                        <p:tgtEl>
                                          <p:spTgt spid="38927"/>
                                        </p:tgtEl>
                                        <p:attrNameLst>
                                          <p:attrName>style.visibility</p:attrName>
                                        </p:attrNameLst>
                                      </p:cBhvr>
                                      <p:to>
                                        <p:strVal val="visible"/>
                                      </p:to>
                                    </p:set>
                                  </p:childTnLst>
                                </p:cTn>
                              </p:par>
                            </p:childTnLst>
                          </p:cTn>
                        </p:par>
                        <p:par>
                          <p:cTn id="64" fill="hold">
                            <p:stCondLst>
                              <p:cond delay="0"/>
                            </p:stCondLst>
                            <p:childTnLst>
                              <p:par>
                                <p:cTn id="65" presetID="33" presetClass="emph" presetSubtype="0" fill="remove" grpId="1" nodeType="afterEffect">
                                  <p:stCondLst>
                                    <p:cond delay="0"/>
                                  </p:stCondLst>
                                  <p:iterate type="lt">
                                    <p:tmPct val="0"/>
                                  </p:iterate>
                                  <p:childTnLst>
                                    <p:animClr clrSpc="rgb" dir="cw">
                                      <p:cBhvr override="childStyle">
                                        <p:cTn id="66" dur="1500" accel="50000" autoRev="1" tmFilter="0, 0; .33333, 1; 1, 1" fill="hold">
                                          <p:stCondLst>
                                            <p:cond delay="0"/>
                                          </p:stCondLst>
                                        </p:cTn>
                                        <p:tgtEl>
                                          <p:spTgt spid="38927"/>
                                        </p:tgtEl>
                                        <p:attrNameLst>
                                          <p:attrName>style.color</p:attrName>
                                        </p:attrNameLst>
                                      </p:cBhvr>
                                      <p:to>
                                        <a:schemeClr val="accent2"/>
                                      </p:to>
                                    </p:animClr>
                                    <p:animClr clrSpc="rgb" dir="cw">
                                      <p:cBhvr>
                                        <p:cTn id="67" dur="1500" accel="50000" autoRev="1" tmFilter="0, 0; .33333, 1; 1, 1" fill="hold">
                                          <p:stCondLst>
                                            <p:cond delay="0"/>
                                          </p:stCondLst>
                                        </p:cTn>
                                        <p:tgtEl>
                                          <p:spTgt spid="38927"/>
                                        </p:tgtEl>
                                        <p:attrNameLst>
                                          <p:attrName>fillcolor</p:attrName>
                                        </p:attrNameLst>
                                      </p:cBhvr>
                                      <p:to>
                                        <a:schemeClr val="accent2"/>
                                      </p:to>
                                    </p:animClr>
                                    <p:set>
                                      <p:cBhvr>
                                        <p:cTn id="68" dur="3000" fill="hold"/>
                                        <p:tgtEl>
                                          <p:spTgt spid="38927"/>
                                        </p:tgtEl>
                                        <p:attrNameLst>
                                          <p:attrName>fill.type</p:attrName>
                                        </p:attrNameLst>
                                      </p:cBhvr>
                                      <p:to>
                                        <p:strVal val="solid"/>
                                      </p:to>
                                    </p:set>
                                    <p:set>
                                      <p:cBhvr>
                                        <p:cTn id="69" dur="3000" fill="hold"/>
                                        <p:tgtEl>
                                          <p:spTgt spid="38927"/>
                                        </p:tgtEl>
                                        <p:attrNameLst>
                                          <p:attrName>fill.on</p:attrName>
                                        </p:attrNameLst>
                                      </p:cBhvr>
                                      <p:to>
                                        <p:strVal val="true"/>
                                      </p:to>
                                    </p:set>
                                    <p:animScale>
                                      <p:cBhvr>
                                        <p:cTn id="70" dur="1500" accel="50000" autoRev="1" tmFilter="0, 0; .33333, 1; 1, 1" fill="hold">
                                          <p:stCondLst>
                                            <p:cond delay="0"/>
                                          </p:stCondLst>
                                        </p:cTn>
                                        <p:tgtEl>
                                          <p:spTgt spid="38927"/>
                                        </p:tgtEl>
                                      </p:cBhvr>
                                      <p:from x="100000" y="100000"/>
                                      <p:to x="100000" y="140000"/>
                                    </p:animScale>
                                  </p:childTnLst>
                                </p:cTn>
                              </p:par>
                            </p:childTnLst>
                          </p:cTn>
                        </p:par>
                        <p:par>
                          <p:cTn id="71" fill="hold">
                            <p:stCondLst>
                              <p:cond delay="3000"/>
                            </p:stCondLst>
                            <p:childTnLst>
                              <p:par>
                                <p:cTn id="72" presetID="1" presetClass="entr" presetSubtype="0" fill="hold" grpId="0" nodeType="afterEffect">
                                  <p:stCondLst>
                                    <p:cond delay="0"/>
                                  </p:stCondLst>
                                  <p:childTnLst>
                                    <p:set>
                                      <p:cBhvr>
                                        <p:cTn id="73" dur="1" fill="hold">
                                          <p:stCondLst>
                                            <p:cond delay="0"/>
                                          </p:stCondLst>
                                        </p:cTn>
                                        <p:tgtEl>
                                          <p:spTgt spid="38928"/>
                                        </p:tgtEl>
                                        <p:attrNameLst>
                                          <p:attrName>style.visibility</p:attrName>
                                        </p:attrNameLst>
                                      </p:cBhvr>
                                      <p:to>
                                        <p:strVal val="visible"/>
                                      </p:to>
                                    </p:set>
                                  </p:childTnLst>
                                </p:cTn>
                              </p:par>
                            </p:childTnLst>
                          </p:cTn>
                        </p:par>
                        <p:par>
                          <p:cTn id="74" fill="hold">
                            <p:stCondLst>
                              <p:cond delay="3000"/>
                            </p:stCondLst>
                            <p:childTnLst>
                              <p:par>
                                <p:cTn id="75" presetID="33" presetClass="emph" presetSubtype="0" fill="remove" grpId="1" nodeType="afterEffect">
                                  <p:stCondLst>
                                    <p:cond delay="0"/>
                                  </p:stCondLst>
                                  <p:childTnLst>
                                    <p:animClr clrSpc="rgb" dir="cw">
                                      <p:cBhvr override="childStyle">
                                        <p:cTn id="76" dur="1500" accel="50000" autoRev="1" tmFilter="0, 0; .33333, 1; 1, 1" fill="hold">
                                          <p:stCondLst>
                                            <p:cond delay="0"/>
                                          </p:stCondLst>
                                        </p:cTn>
                                        <p:tgtEl>
                                          <p:spTgt spid="38928"/>
                                        </p:tgtEl>
                                        <p:attrNameLst>
                                          <p:attrName>style.color</p:attrName>
                                        </p:attrNameLst>
                                      </p:cBhvr>
                                      <p:to>
                                        <a:schemeClr val="accent2"/>
                                      </p:to>
                                    </p:animClr>
                                    <p:animClr clrSpc="rgb" dir="cw">
                                      <p:cBhvr>
                                        <p:cTn id="77" dur="1500" accel="50000" autoRev="1" tmFilter="0, 0; .33333, 1; 1, 1" fill="hold">
                                          <p:stCondLst>
                                            <p:cond delay="0"/>
                                          </p:stCondLst>
                                        </p:cTn>
                                        <p:tgtEl>
                                          <p:spTgt spid="38928"/>
                                        </p:tgtEl>
                                        <p:attrNameLst>
                                          <p:attrName>fillcolor</p:attrName>
                                        </p:attrNameLst>
                                      </p:cBhvr>
                                      <p:to>
                                        <a:schemeClr val="accent2"/>
                                      </p:to>
                                    </p:animClr>
                                    <p:set>
                                      <p:cBhvr>
                                        <p:cTn id="78" dur="3000" fill="hold"/>
                                        <p:tgtEl>
                                          <p:spTgt spid="38928"/>
                                        </p:tgtEl>
                                        <p:attrNameLst>
                                          <p:attrName>fill.type</p:attrName>
                                        </p:attrNameLst>
                                      </p:cBhvr>
                                      <p:to>
                                        <p:strVal val="solid"/>
                                      </p:to>
                                    </p:set>
                                    <p:set>
                                      <p:cBhvr>
                                        <p:cTn id="79" dur="3000" fill="hold"/>
                                        <p:tgtEl>
                                          <p:spTgt spid="38928"/>
                                        </p:tgtEl>
                                        <p:attrNameLst>
                                          <p:attrName>fill.on</p:attrName>
                                        </p:attrNameLst>
                                      </p:cBhvr>
                                      <p:to>
                                        <p:strVal val="true"/>
                                      </p:to>
                                    </p:set>
                                    <p:animScale>
                                      <p:cBhvr>
                                        <p:cTn id="80" dur="1500" accel="50000" autoRev="1" tmFilter="0, 0; .33333, 1; 1, 1" fill="hold">
                                          <p:stCondLst>
                                            <p:cond delay="0"/>
                                          </p:stCondLst>
                                        </p:cTn>
                                        <p:tgtEl>
                                          <p:spTgt spid="38928"/>
                                        </p:tgtEl>
                                      </p:cBhvr>
                                      <p:from x="100000" y="100000"/>
                                      <p:to x="100000" y="140000"/>
                                    </p:animScale>
                                  </p:childTnLst>
                                </p:cTn>
                              </p:par>
                            </p:childTnLst>
                          </p:cTn>
                        </p:par>
                        <p:par>
                          <p:cTn id="81" fill="hold">
                            <p:stCondLst>
                              <p:cond delay="6000"/>
                            </p:stCondLst>
                            <p:childTnLst>
                              <p:par>
                                <p:cTn id="82" presetID="22" presetClass="entr" presetSubtype="2" fill="hold" grpId="0" nodeType="afterEffect">
                                  <p:stCondLst>
                                    <p:cond delay="0"/>
                                  </p:stCondLst>
                                  <p:childTnLst>
                                    <p:set>
                                      <p:cBhvr>
                                        <p:cTn id="83" dur="1" fill="hold">
                                          <p:stCondLst>
                                            <p:cond delay="0"/>
                                          </p:stCondLst>
                                        </p:cTn>
                                        <p:tgtEl>
                                          <p:spTgt spid="38929"/>
                                        </p:tgtEl>
                                        <p:attrNameLst>
                                          <p:attrName>style.visibility</p:attrName>
                                        </p:attrNameLst>
                                      </p:cBhvr>
                                      <p:to>
                                        <p:strVal val="visible"/>
                                      </p:to>
                                    </p:set>
                                    <p:animEffect transition="in" filter="wipe(right)">
                                      <p:cBhvr>
                                        <p:cTn id="84" dur="1000"/>
                                        <p:tgtEl>
                                          <p:spTgt spid="38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7" grpId="1" animBg="1"/>
      <p:bldP spid="38920" grpId="0" animBg="1"/>
      <p:bldP spid="38920" grpId="1" animBg="1"/>
      <p:bldP spid="38921" grpId="0" animBg="1"/>
      <p:bldP spid="38921" grpId="1" animBg="1"/>
      <p:bldP spid="38922" grpId="0" animBg="1"/>
      <p:bldP spid="38923" grpId="0" animBg="1"/>
      <p:bldP spid="38924" grpId="0" animBg="1"/>
      <p:bldP spid="38924" grpId="1" animBg="1"/>
      <p:bldP spid="38927" grpId="0" animBg="1"/>
      <p:bldP spid="38927" grpId="1" animBg="1"/>
      <p:bldP spid="38928" grpId="0" animBg="1"/>
      <p:bldP spid="38928" grpId="1" animBg="1"/>
      <p:bldP spid="389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8371" name="Group 2"/>
          <p:cNvGrpSpPr/>
          <p:nvPr/>
        </p:nvGrpSpPr>
        <p:grpSpPr>
          <a:xfrm>
            <a:off x="1908175" y="1628775"/>
            <a:ext cx="6030913" cy="4840288"/>
            <a:chOff x="975" y="971"/>
            <a:chExt cx="3799" cy="3049"/>
          </a:xfrm>
        </p:grpSpPr>
        <p:pic>
          <p:nvPicPr>
            <p:cNvPr id="58391" name="Picture 3" descr="PN结的形成B"/>
            <p:cNvPicPr>
              <a:picLocks noChangeAspect="1"/>
            </p:cNvPicPr>
            <p:nvPr/>
          </p:nvPicPr>
          <p:blipFill>
            <a:blip r:embed="rId1"/>
            <a:stretch>
              <a:fillRect/>
            </a:stretch>
          </p:blipFill>
          <p:spPr>
            <a:xfrm>
              <a:off x="975" y="971"/>
              <a:ext cx="3799" cy="3049"/>
            </a:xfrm>
            <a:prstGeom prst="rect">
              <a:avLst/>
            </a:prstGeom>
            <a:noFill/>
            <a:ln w="9525">
              <a:noFill/>
            </a:ln>
          </p:spPr>
        </p:pic>
        <p:sp>
          <p:nvSpPr>
            <p:cNvPr id="58392" name="Text Box 4"/>
            <p:cNvSpPr txBox="1"/>
            <p:nvPr/>
          </p:nvSpPr>
          <p:spPr>
            <a:xfrm>
              <a:off x="2381" y="2840"/>
              <a:ext cx="907" cy="288"/>
            </a:xfrm>
            <a:prstGeom prst="rect">
              <a:avLst/>
            </a:prstGeom>
            <a:solidFill>
              <a:schemeClr val="accent1"/>
            </a:solidFill>
            <a:ln w="9525">
              <a:noFill/>
            </a:ln>
          </p:spPr>
          <p:txBody>
            <a:bodyPr>
              <a:spAutoFit/>
            </a:bodyPr>
            <a:p>
              <a:pPr>
                <a:spcBef>
                  <a:spcPct val="50000"/>
                </a:spcBef>
              </a:pPr>
              <a:endParaRPr lang="zh-CN" altLang="zh-CN" sz="2400" b="0" dirty="0">
                <a:latin typeface="Verdana" panose="020B0604030504040204" pitchFamily="34" charset="0"/>
              </a:endParaRPr>
            </a:p>
          </p:txBody>
        </p:sp>
      </p:grpSp>
      <p:sp>
        <p:nvSpPr>
          <p:cNvPr id="39941" name="Rectangle 5"/>
          <p:cNvSpPr/>
          <p:nvPr/>
        </p:nvSpPr>
        <p:spPr>
          <a:xfrm>
            <a:off x="2051050" y="654050"/>
            <a:ext cx="1397000" cy="538163"/>
          </a:xfrm>
          <a:prstGeom prst="rect">
            <a:avLst/>
          </a:prstGeom>
          <a:solidFill>
            <a:srgbClr val="FFFF66"/>
          </a:solidFill>
          <a:ln w="19050" cap="flat" cmpd="sng">
            <a:solidFill>
              <a:srgbClr val="0000FF"/>
            </a:solidFill>
            <a:prstDash val="solid"/>
            <a:miter/>
            <a:headEnd type="none" w="med" len="med"/>
            <a:tailEnd type="none" w="med" len="med"/>
          </a:ln>
        </p:spPr>
        <p:txBody>
          <a:bodyPr anchor="ctr"/>
          <a:p>
            <a:pPr algn="ctr"/>
            <a:r>
              <a:rPr lang="zh-CN" altLang="en-US" b="0" dirty="0">
                <a:solidFill>
                  <a:schemeClr val="folHlink"/>
                </a:solidFill>
                <a:latin typeface="Arial" panose="020B0604020202020204" pitchFamily="34" charset="0"/>
                <a:ea typeface="华文新魏" panose="02010800040101010101" pitchFamily="2" charset="-122"/>
              </a:rPr>
              <a:t>耗尽层</a:t>
            </a:r>
            <a:endParaRPr lang="zh-CN" altLang="en-US" b="0" dirty="0">
              <a:solidFill>
                <a:schemeClr val="folHlink"/>
              </a:solidFill>
              <a:latin typeface="Arial" panose="020B0604020202020204" pitchFamily="34" charset="0"/>
              <a:ea typeface="华文新魏" panose="02010800040101010101" pitchFamily="2" charset="-122"/>
            </a:endParaRPr>
          </a:p>
        </p:txBody>
      </p:sp>
      <p:sp>
        <p:nvSpPr>
          <p:cNvPr id="58373" name="Line 6"/>
          <p:cNvSpPr/>
          <p:nvPr/>
        </p:nvSpPr>
        <p:spPr>
          <a:xfrm>
            <a:off x="3779838" y="4508500"/>
            <a:ext cx="0" cy="1873250"/>
          </a:xfrm>
          <a:prstGeom prst="line">
            <a:avLst/>
          </a:prstGeom>
          <a:ln w="28575" cap="flat" cmpd="sng">
            <a:solidFill>
              <a:schemeClr val="tx1"/>
            </a:solidFill>
            <a:prstDash val="dash"/>
            <a:miter/>
            <a:headEnd type="none" w="med" len="med"/>
            <a:tailEnd type="none" w="med" len="med"/>
          </a:ln>
        </p:spPr>
      </p:sp>
      <p:sp>
        <p:nvSpPr>
          <p:cNvPr id="58374" name="Line 7"/>
          <p:cNvSpPr/>
          <p:nvPr/>
        </p:nvSpPr>
        <p:spPr>
          <a:xfrm>
            <a:off x="6156325" y="4508500"/>
            <a:ext cx="0" cy="1873250"/>
          </a:xfrm>
          <a:prstGeom prst="line">
            <a:avLst/>
          </a:prstGeom>
          <a:ln w="28575" cap="flat" cmpd="sng">
            <a:solidFill>
              <a:schemeClr val="tx1"/>
            </a:solidFill>
            <a:prstDash val="dash"/>
            <a:miter/>
            <a:headEnd type="none" w="med" len="med"/>
            <a:tailEnd type="none" w="med" len="med"/>
          </a:ln>
        </p:spPr>
      </p:sp>
      <p:sp>
        <p:nvSpPr>
          <p:cNvPr id="39944" name="Text Box 8"/>
          <p:cNvSpPr txBox="1"/>
          <p:nvPr/>
        </p:nvSpPr>
        <p:spPr>
          <a:xfrm>
            <a:off x="3851275" y="673100"/>
            <a:ext cx="1079500" cy="538163"/>
          </a:xfrm>
          <a:prstGeom prst="rect">
            <a:avLst/>
          </a:prstGeom>
          <a:solidFill>
            <a:srgbClr val="FFFF66"/>
          </a:solidFill>
          <a:ln w="19050" cap="flat" cmpd="sng">
            <a:solidFill>
              <a:srgbClr val="0000FF"/>
            </a:solidFill>
            <a:prstDash val="solid"/>
            <a:miter/>
            <a:headEnd type="none" w="med" len="med"/>
            <a:tailEnd type="none" w="med" len="med"/>
          </a:ln>
        </p:spPr>
        <p:txBody>
          <a:bodyPr anchor="b">
            <a:spAutoFit/>
          </a:bodyPr>
          <a:p>
            <a:pPr algn="ctr"/>
            <a:r>
              <a:rPr lang="en-US" altLang="zh-CN" b="0" dirty="0">
                <a:solidFill>
                  <a:schemeClr val="folHlink"/>
                </a:solidFill>
                <a:latin typeface="Verdana" panose="020B0604030504040204" pitchFamily="34" charset="0"/>
                <a:ea typeface="华文新魏" panose="02010800040101010101" pitchFamily="2" charset="-122"/>
              </a:rPr>
              <a:t>PN</a:t>
            </a:r>
            <a:r>
              <a:rPr lang="zh-CN" altLang="en-US" b="0" dirty="0">
                <a:solidFill>
                  <a:schemeClr val="folHlink"/>
                </a:solidFill>
                <a:latin typeface="Verdana" panose="020B0604030504040204" pitchFamily="34" charset="0"/>
                <a:ea typeface="华文新魏" panose="02010800040101010101" pitchFamily="2" charset="-122"/>
              </a:rPr>
              <a:t>结</a:t>
            </a:r>
            <a:endParaRPr lang="zh-CN" altLang="en-US" b="0" dirty="0">
              <a:solidFill>
                <a:schemeClr val="folHlink"/>
              </a:solidFill>
              <a:latin typeface="Verdana" panose="020B0604030504040204" pitchFamily="34" charset="0"/>
              <a:ea typeface="华文新魏" panose="02010800040101010101" pitchFamily="2" charset="-122"/>
            </a:endParaRPr>
          </a:p>
        </p:txBody>
      </p:sp>
      <p:sp>
        <p:nvSpPr>
          <p:cNvPr id="39945" name="Text Box 9"/>
          <p:cNvSpPr txBox="1"/>
          <p:nvPr/>
        </p:nvSpPr>
        <p:spPr>
          <a:xfrm>
            <a:off x="5291138" y="673100"/>
            <a:ext cx="1368425" cy="538163"/>
          </a:xfrm>
          <a:prstGeom prst="rect">
            <a:avLst/>
          </a:prstGeom>
          <a:solidFill>
            <a:srgbClr val="FFFF66"/>
          </a:solidFill>
          <a:ln w="19050" cap="flat" cmpd="sng">
            <a:solidFill>
              <a:srgbClr val="0000FF"/>
            </a:solidFill>
            <a:prstDash val="solid"/>
            <a:miter/>
            <a:headEnd type="none" w="med" len="med"/>
            <a:tailEnd type="none" w="med" len="med"/>
          </a:ln>
        </p:spPr>
        <p:txBody>
          <a:bodyPr>
            <a:spAutoFit/>
          </a:bodyPr>
          <a:p>
            <a:pPr algn="ctr">
              <a:spcBef>
                <a:spcPct val="50000"/>
              </a:spcBef>
            </a:pPr>
            <a:r>
              <a:rPr lang="zh-CN" altLang="en-US" b="0" dirty="0">
                <a:solidFill>
                  <a:schemeClr val="folHlink"/>
                </a:solidFill>
                <a:latin typeface="华文新魏" panose="02010800040101010101" pitchFamily="2" charset="-122"/>
                <a:ea typeface="华文新魏" panose="02010800040101010101" pitchFamily="2" charset="-122"/>
              </a:rPr>
              <a:t>势垒区</a:t>
            </a:r>
            <a:endParaRPr lang="zh-CN" altLang="en-US" b="0" dirty="0">
              <a:solidFill>
                <a:schemeClr val="folHlink"/>
              </a:solidFill>
              <a:latin typeface="华文新魏" panose="02010800040101010101" pitchFamily="2" charset="-122"/>
              <a:ea typeface="华文新魏" panose="02010800040101010101" pitchFamily="2" charset="-122"/>
            </a:endParaRPr>
          </a:p>
        </p:txBody>
      </p:sp>
      <p:sp>
        <p:nvSpPr>
          <p:cNvPr id="39946" name="AutoShape 10" descr="60%"/>
          <p:cNvSpPr/>
          <p:nvPr/>
        </p:nvSpPr>
        <p:spPr>
          <a:xfrm>
            <a:off x="4672013" y="1355725"/>
            <a:ext cx="720725" cy="360363"/>
          </a:xfrm>
          <a:prstGeom prst="downArrow">
            <a:avLst>
              <a:gd name="adj1" fmla="val 50000"/>
              <a:gd name="adj2" fmla="val 25000"/>
            </a:avLst>
          </a:prstGeom>
          <a:pattFill prst="pct60">
            <a:fgClr>
              <a:srgbClr val="0000FF"/>
            </a:fgClr>
            <a:bgClr>
              <a:srgbClr val="FFFFFF"/>
            </a:bgClr>
          </a:pattFill>
          <a:ln w="19050"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9947" name="AutoShape 11"/>
          <p:cNvSpPr/>
          <p:nvPr/>
        </p:nvSpPr>
        <p:spPr>
          <a:xfrm rot="-5400000">
            <a:off x="5118100" y="-1741487"/>
            <a:ext cx="74613" cy="6062662"/>
          </a:xfrm>
          <a:prstGeom prst="leftBracket">
            <a:avLst>
              <a:gd name="adj" fmla="val 677123"/>
            </a:avLst>
          </a:prstGeom>
          <a:noFill/>
          <a:ln w="76200"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9948" name="Text Box 12"/>
          <p:cNvSpPr txBox="1"/>
          <p:nvPr/>
        </p:nvSpPr>
        <p:spPr>
          <a:xfrm>
            <a:off x="7019925" y="673100"/>
            <a:ext cx="1368425" cy="538163"/>
          </a:xfrm>
          <a:prstGeom prst="rect">
            <a:avLst/>
          </a:prstGeom>
          <a:solidFill>
            <a:srgbClr val="FFFF66"/>
          </a:solidFill>
          <a:ln w="19050" cap="flat" cmpd="sng">
            <a:solidFill>
              <a:srgbClr val="0000FF"/>
            </a:solidFill>
            <a:prstDash val="solid"/>
            <a:miter/>
            <a:headEnd type="none" w="med" len="med"/>
            <a:tailEnd type="none" w="med" len="med"/>
          </a:ln>
        </p:spPr>
        <p:txBody>
          <a:bodyPr>
            <a:spAutoFit/>
          </a:bodyPr>
          <a:p>
            <a:pPr algn="ctr">
              <a:spcBef>
                <a:spcPct val="50000"/>
              </a:spcBef>
            </a:pPr>
            <a:r>
              <a:rPr lang="zh-CN" altLang="en-US" b="0" dirty="0">
                <a:solidFill>
                  <a:schemeClr val="folHlink"/>
                </a:solidFill>
                <a:latin typeface="华文新魏" panose="02010800040101010101" pitchFamily="2" charset="-122"/>
                <a:ea typeface="华文新魏" panose="02010800040101010101" pitchFamily="2" charset="-122"/>
              </a:rPr>
              <a:t>阻挡层</a:t>
            </a:r>
            <a:endParaRPr lang="zh-CN" altLang="en-US" b="0" dirty="0">
              <a:solidFill>
                <a:schemeClr val="folHlink"/>
              </a:solidFill>
              <a:latin typeface="华文新魏" panose="02010800040101010101" pitchFamily="2" charset="-122"/>
              <a:ea typeface="华文新魏" panose="02010800040101010101" pitchFamily="2" charset="-122"/>
            </a:endParaRPr>
          </a:p>
        </p:txBody>
      </p:sp>
      <p:sp>
        <p:nvSpPr>
          <p:cNvPr id="58380" name="Text Box 13"/>
          <p:cNvSpPr txBox="1"/>
          <p:nvPr/>
        </p:nvSpPr>
        <p:spPr>
          <a:xfrm>
            <a:off x="6213475" y="5489575"/>
            <a:ext cx="576263" cy="427038"/>
          </a:xfrm>
          <a:prstGeom prst="rect">
            <a:avLst/>
          </a:prstGeom>
          <a:solidFill>
            <a:schemeClr val="accent1"/>
          </a:solid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0</a:t>
            </a:r>
            <a:endParaRPr lang="en-US" altLang="zh-CN" i="1" dirty="0">
              <a:latin typeface="Times New Roman" panose="02020603050405020304" pitchFamily="18" charset="0"/>
            </a:endParaRPr>
          </a:p>
        </p:txBody>
      </p:sp>
      <p:sp>
        <p:nvSpPr>
          <p:cNvPr id="58381" name="Text Box 14"/>
          <p:cNvSpPr txBox="1"/>
          <p:nvPr/>
        </p:nvSpPr>
        <p:spPr>
          <a:xfrm>
            <a:off x="7308850" y="5157788"/>
            <a:ext cx="1295400" cy="954087"/>
          </a:xfrm>
          <a:prstGeom prst="rect">
            <a:avLst/>
          </a:prstGeom>
          <a:noFill/>
          <a:ln w="9525">
            <a:noFill/>
          </a:ln>
        </p:spPr>
        <p:txBody>
          <a:bodyPr lIns="0" rIns="0">
            <a:spAutoFit/>
          </a:bodyPr>
          <a:p>
            <a:pPr>
              <a:spcBef>
                <a:spcPct val="50000"/>
              </a:spcBef>
            </a:pPr>
            <a:r>
              <a:rPr lang="zh-CN" altLang="en-US" b="0" dirty="0">
                <a:latin typeface="Verdana" panose="020B0604030504040204" pitchFamily="34" charset="0"/>
                <a:ea typeface="隶书" panose="02010509060101010101" pitchFamily="49" charset="-122"/>
              </a:rPr>
              <a:t>（电位势垒）</a:t>
            </a:r>
            <a:endParaRPr lang="zh-CN" altLang="en-US" b="0" dirty="0">
              <a:latin typeface="Verdana" panose="020B0604030504040204" pitchFamily="34" charset="0"/>
              <a:ea typeface="隶书" panose="02010509060101010101" pitchFamily="49" charset="-122"/>
            </a:endParaRPr>
          </a:p>
        </p:txBody>
      </p:sp>
      <p:sp>
        <p:nvSpPr>
          <p:cNvPr id="39951" name="Oval 15" descr="对角砖形"/>
          <p:cNvSpPr/>
          <p:nvPr/>
        </p:nvSpPr>
        <p:spPr>
          <a:xfrm>
            <a:off x="5221288" y="3127375"/>
            <a:ext cx="719137" cy="719138"/>
          </a:xfrm>
          <a:prstGeom prst="ellipse">
            <a:avLst/>
          </a:prstGeom>
          <a:pattFill prst="diagBrick">
            <a:fgClr>
              <a:srgbClr val="00FFFF"/>
            </a:fgClr>
            <a:bgClr>
              <a:schemeClr val="bg1"/>
            </a:bgClr>
          </a:pattFill>
          <a:ln w="57150" cap="flat" cmpd="sng">
            <a:solidFill>
              <a:srgbClr val="FF0000"/>
            </a:solidFill>
            <a:prstDash val="solid"/>
            <a:miter/>
            <a:headEnd type="none" w="med" len="med"/>
            <a:tailEnd type="none" w="med" len="med"/>
          </a:ln>
        </p:spPr>
        <p:txBody>
          <a:bodyPr wrap="none" anchor="ctr"/>
          <a:p>
            <a:pPr algn="ctr"/>
            <a:r>
              <a:rPr lang="en-US" altLang="zh-CN" sz="6000" dirty="0">
                <a:solidFill>
                  <a:srgbClr val="FF0000"/>
                </a:solidFill>
                <a:latin typeface="Times New Roman" panose="02020603050405020304" pitchFamily="18" charset="0"/>
              </a:rPr>
              <a:t>+</a:t>
            </a:r>
            <a:endParaRPr lang="en-US" altLang="zh-CN" sz="6000" dirty="0">
              <a:solidFill>
                <a:srgbClr val="FF0000"/>
              </a:solidFill>
              <a:latin typeface="Times New Roman" panose="02020603050405020304" pitchFamily="18" charset="0"/>
            </a:endParaRPr>
          </a:p>
        </p:txBody>
      </p:sp>
      <p:sp>
        <p:nvSpPr>
          <p:cNvPr id="39952" name="Oval 16" descr="对角砖形"/>
          <p:cNvSpPr>
            <a:spLocks noChangeAspect="1"/>
          </p:cNvSpPr>
          <p:nvPr/>
        </p:nvSpPr>
        <p:spPr>
          <a:xfrm>
            <a:off x="3924300" y="3157538"/>
            <a:ext cx="719138" cy="719137"/>
          </a:xfrm>
          <a:prstGeom prst="ellipse">
            <a:avLst/>
          </a:prstGeom>
          <a:pattFill prst="diagBrick">
            <a:fgClr>
              <a:srgbClr val="00FFFF"/>
            </a:fgClr>
            <a:bgClr>
              <a:schemeClr val="bg1"/>
            </a:bgClr>
          </a:pattFill>
          <a:ln w="57150" cap="flat" cmpd="sng">
            <a:solidFill>
              <a:schemeClr val="tx1"/>
            </a:solidFill>
            <a:prstDash val="solid"/>
            <a:miter/>
            <a:headEnd type="none" w="med" len="med"/>
            <a:tailEnd type="none" w="med" len="med"/>
          </a:ln>
        </p:spPr>
        <p:txBody>
          <a:bodyPr wrap="none" tIns="0" anchor="ctr"/>
          <a:p>
            <a:pPr algn="ctr"/>
            <a:r>
              <a:rPr lang="en-US" altLang="zh-CN" sz="6000" dirty="0">
                <a:latin typeface="Times New Roman" panose="02020603050405020304" pitchFamily="18" charset="0"/>
              </a:rPr>
              <a:t>-</a:t>
            </a:r>
            <a:endParaRPr lang="en-US" altLang="zh-CN" sz="6000" dirty="0">
              <a:latin typeface="Times New Roman" panose="02020603050405020304" pitchFamily="18" charset="0"/>
            </a:endParaRPr>
          </a:p>
        </p:txBody>
      </p:sp>
      <p:sp>
        <p:nvSpPr>
          <p:cNvPr id="39953" name="AutoShape 17" descr="编织物"/>
          <p:cNvSpPr/>
          <p:nvPr/>
        </p:nvSpPr>
        <p:spPr>
          <a:xfrm>
            <a:off x="4645025" y="3155950"/>
            <a:ext cx="503238" cy="647700"/>
          </a:xfrm>
          <a:prstGeom prst="leftArrow">
            <a:avLst>
              <a:gd name="adj1" fmla="val 50000"/>
              <a:gd name="adj2" fmla="val 25000"/>
            </a:avLst>
          </a:prstGeom>
          <a:pattFill prst="weave">
            <a:fgClr>
              <a:srgbClr val="00FFFF"/>
            </a:fgClr>
            <a:bgClr>
              <a:schemeClr val="bg1"/>
            </a:bgClr>
          </a:pattFill>
          <a:ln w="38100" cap="flat" cmpd="sng">
            <a:solidFill>
              <a:srgbClr val="00FF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3" name="Group 18"/>
          <p:cNvGrpSpPr/>
          <p:nvPr/>
        </p:nvGrpSpPr>
        <p:grpSpPr>
          <a:xfrm>
            <a:off x="3897313" y="4508500"/>
            <a:ext cx="2043112" cy="963613"/>
            <a:chOff x="2173" y="2732"/>
            <a:chExt cx="1287" cy="607"/>
          </a:xfrm>
        </p:grpSpPr>
        <p:sp>
          <p:nvSpPr>
            <p:cNvPr id="58387" name="Text Box 19"/>
            <p:cNvSpPr txBox="1"/>
            <p:nvPr/>
          </p:nvSpPr>
          <p:spPr>
            <a:xfrm>
              <a:off x="3143" y="2732"/>
              <a:ext cx="317" cy="327"/>
            </a:xfrm>
            <a:prstGeom prst="rect">
              <a:avLst/>
            </a:prstGeom>
            <a:noFill/>
            <a:ln w="9525">
              <a:noFill/>
            </a:ln>
          </p:spPr>
          <p:txBody>
            <a:bodyPr>
              <a:spAutoFit/>
            </a:bodyPr>
            <a:p>
              <a:pPr>
                <a:spcBef>
                  <a:spcPct val="50000"/>
                </a:spcBef>
              </a:pPr>
              <a:r>
                <a:rPr lang="zh-CN" altLang="en-US" dirty="0">
                  <a:solidFill>
                    <a:srgbClr val="FF0066"/>
                  </a:solidFill>
                  <a:latin typeface="Verdana" panose="020B0604030504040204" pitchFamily="34" charset="0"/>
                </a:rPr>
                <a:t>＋</a:t>
              </a:r>
              <a:endParaRPr lang="zh-CN" altLang="en-US" dirty="0">
                <a:solidFill>
                  <a:srgbClr val="FF0066"/>
                </a:solidFill>
                <a:latin typeface="Verdana" panose="020B0604030504040204" pitchFamily="34" charset="0"/>
              </a:endParaRPr>
            </a:p>
          </p:txBody>
        </p:sp>
        <p:sp>
          <p:nvSpPr>
            <p:cNvPr id="58388" name="Text Box 20"/>
            <p:cNvSpPr txBox="1"/>
            <p:nvPr/>
          </p:nvSpPr>
          <p:spPr>
            <a:xfrm>
              <a:off x="2173" y="2732"/>
              <a:ext cx="454" cy="327"/>
            </a:xfrm>
            <a:prstGeom prst="rect">
              <a:avLst/>
            </a:prstGeom>
            <a:noFill/>
            <a:ln w="9525">
              <a:noFill/>
            </a:ln>
          </p:spPr>
          <p:txBody>
            <a:bodyPr>
              <a:spAutoFit/>
            </a:bodyPr>
            <a:p>
              <a:pPr>
                <a:spcBef>
                  <a:spcPct val="50000"/>
                </a:spcBef>
              </a:pPr>
              <a:r>
                <a:rPr lang="zh-CN" altLang="en-US" dirty="0">
                  <a:solidFill>
                    <a:srgbClr val="FF0066"/>
                  </a:solidFill>
                  <a:latin typeface="Verdana" panose="020B0604030504040204" pitchFamily="34" charset="0"/>
                </a:rPr>
                <a:t>－</a:t>
              </a:r>
              <a:endParaRPr lang="zh-CN" altLang="en-US" dirty="0">
                <a:solidFill>
                  <a:srgbClr val="FF0066"/>
                </a:solidFill>
                <a:latin typeface="Verdana" panose="020B0604030504040204" pitchFamily="34" charset="0"/>
              </a:endParaRPr>
            </a:p>
          </p:txBody>
        </p:sp>
        <p:sp>
          <p:nvSpPr>
            <p:cNvPr id="58389" name="Line 21"/>
            <p:cNvSpPr/>
            <p:nvPr/>
          </p:nvSpPr>
          <p:spPr>
            <a:xfrm flipH="1">
              <a:off x="2472" y="2903"/>
              <a:ext cx="717" cy="0"/>
            </a:xfrm>
            <a:prstGeom prst="line">
              <a:avLst/>
            </a:prstGeom>
            <a:ln w="76200" cap="flat" cmpd="sng">
              <a:solidFill>
                <a:srgbClr val="FF0066"/>
              </a:solidFill>
              <a:prstDash val="solid"/>
              <a:miter/>
              <a:headEnd type="none" w="med" len="med"/>
              <a:tailEnd type="triangle" w="med" len="lg"/>
            </a:ln>
          </p:spPr>
        </p:sp>
        <p:sp>
          <p:nvSpPr>
            <p:cNvPr id="58390" name="Text Box 22"/>
            <p:cNvSpPr txBox="1"/>
            <p:nvPr/>
          </p:nvSpPr>
          <p:spPr>
            <a:xfrm>
              <a:off x="2490" y="3012"/>
              <a:ext cx="907" cy="327"/>
            </a:xfrm>
            <a:prstGeom prst="rect">
              <a:avLst/>
            </a:prstGeom>
            <a:noFill/>
            <a:ln w="9525">
              <a:noFill/>
            </a:ln>
          </p:spPr>
          <p:txBody>
            <a:bodyPr>
              <a:spAutoFit/>
            </a:bodyPr>
            <a:p>
              <a:pPr>
                <a:spcBef>
                  <a:spcPct val="50000"/>
                </a:spcBef>
              </a:pPr>
              <a:r>
                <a:rPr lang="zh-CN" altLang="en-US" b="0" dirty="0">
                  <a:solidFill>
                    <a:srgbClr val="FF0066"/>
                  </a:solidFill>
                  <a:latin typeface="Verdana" panose="020B0604030504040204" pitchFamily="34" charset="0"/>
                  <a:ea typeface="隶书" panose="02010509060101010101" pitchFamily="49" charset="-122"/>
                </a:rPr>
                <a:t>内电场</a:t>
              </a:r>
              <a:endParaRPr lang="zh-CN" altLang="en-US" b="0" dirty="0">
                <a:solidFill>
                  <a:srgbClr val="FF0066"/>
                </a:solidFill>
                <a:latin typeface="Verdana" panose="020B0604030504040204" pitchFamily="34" charset="0"/>
                <a:ea typeface="隶书" panose="02010509060101010101" pitchFamily="49" charset="-122"/>
              </a:endParaRPr>
            </a:p>
          </p:txBody>
        </p:sp>
      </p:grpSp>
      <p:sp>
        <p:nvSpPr>
          <p:cNvPr id="24" name="TextBox 23"/>
          <p:cNvSpPr txBox="1"/>
          <p:nvPr/>
        </p:nvSpPr>
        <p:spPr>
          <a:xfrm>
            <a:off x="0" y="1341438"/>
            <a:ext cx="1692275" cy="5262562"/>
          </a:xfrm>
          <a:prstGeom prst="rect">
            <a:avLst/>
          </a:prstGeom>
          <a:solidFill>
            <a:schemeClr val="bg1"/>
          </a:solidFill>
          <a:ln w="9525">
            <a:noFill/>
          </a:ln>
        </p:spPr>
        <p:txBody>
          <a:bodyPr>
            <a:spAutoFit/>
          </a:bodyPr>
          <a:p>
            <a:r>
              <a:rPr lang="zh-CN" altLang="zh-CN" dirty="0">
                <a:latin typeface="Arial" panose="020B0604020202020204" pitchFamily="34" charset="0"/>
              </a:rPr>
              <a:t>内电场可推动少子越过空间电荷区进入对方区内，少子在电场作用下的这种有规则的运动称为漂移运动。</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7"/>
                                        </p:tgtEl>
                                        <p:attrNameLst>
                                          <p:attrName>style.visibility</p:attrName>
                                        </p:attrNameLst>
                                      </p:cBhvr>
                                      <p:to>
                                        <p:strVal val="visible"/>
                                      </p:to>
                                    </p:set>
                                    <p:animEffect transition="in" filter="wipe(left)">
                                      <p:cBhvr>
                                        <p:cTn id="7" dur="1000"/>
                                        <p:tgtEl>
                                          <p:spTgt spid="39947"/>
                                        </p:tgtEl>
                                      </p:cBhvr>
                                    </p:animEffect>
                                  </p:childTnLst>
                                </p:cTn>
                              </p:par>
                            </p:childTnLst>
                          </p:cTn>
                        </p:par>
                        <p:par>
                          <p:cTn id="8" fill="hold">
                            <p:stCondLst>
                              <p:cond delay="1000"/>
                            </p:stCondLst>
                            <p:childTnLst>
                              <p:par>
                                <p:cTn id="9" presetID="2" presetClass="entr" presetSubtype="1" fill="hold" grpId="0" nodeType="afterEffect">
                                  <p:stCondLst>
                                    <p:cond delay="0"/>
                                  </p:stCondLst>
                                  <p:iterate type="lt">
                                    <p:tmPct val="0"/>
                                  </p:iterate>
                                  <p:childTnLst>
                                    <p:set>
                                      <p:cBhvr>
                                        <p:cTn id="10" dur="1" fill="hold">
                                          <p:stCondLst>
                                            <p:cond delay="0"/>
                                          </p:stCondLst>
                                        </p:cTn>
                                        <p:tgtEl>
                                          <p:spTgt spid="39941"/>
                                        </p:tgtEl>
                                        <p:attrNameLst>
                                          <p:attrName>style.visibility</p:attrName>
                                        </p:attrNameLst>
                                      </p:cBhvr>
                                      <p:to>
                                        <p:strVal val="visible"/>
                                      </p:to>
                                    </p:set>
                                    <p:anim calcmode="lin" valueType="num">
                                      <p:cBhvr additive="base">
                                        <p:cTn id="11" dur="1000" fill="hold"/>
                                        <p:tgtEl>
                                          <p:spTgt spid="39941"/>
                                        </p:tgtEl>
                                        <p:attrNameLst>
                                          <p:attrName>ppt_x</p:attrName>
                                        </p:attrNameLst>
                                      </p:cBhvr>
                                      <p:tavLst>
                                        <p:tav tm="0">
                                          <p:val>
                                            <p:strVal val="#ppt_x"/>
                                          </p:val>
                                        </p:tav>
                                        <p:tav tm="100000">
                                          <p:val>
                                            <p:strVal val="#ppt_x"/>
                                          </p:val>
                                        </p:tav>
                                      </p:tavLst>
                                    </p:anim>
                                    <p:anim calcmode="lin" valueType="num">
                                      <p:cBhvr additive="base">
                                        <p:cTn id="12" dur="1000" fill="hold"/>
                                        <p:tgtEl>
                                          <p:spTgt spid="39941"/>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34" presetClass="emph" presetSubtype="0" fill="hold" grpId="1" nodeType="afterEffect">
                                  <p:stCondLst>
                                    <p:cond delay="0"/>
                                  </p:stCondLst>
                                  <p:iterate type="lt">
                                    <p:tmPct val="10000"/>
                                  </p:iterate>
                                  <p:childTnLst>
                                    <p:animMotion origin="layout" path="M 0.0 0.0 L 0.0 -0.07213" pathEditMode="relative">
                                      <p:cBhvr>
                                        <p:cTn id="15" dur="250" accel="50000" decel="50000" autoRev="1" fill="hold">
                                          <p:stCondLst>
                                            <p:cond delay="0"/>
                                          </p:stCondLst>
                                        </p:cTn>
                                        <p:tgtEl>
                                          <p:spTgt spid="39941"/>
                                        </p:tgtEl>
                                        <p:attrNameLst>
                                          <p:attrName>ppt_x</p:attrName>
                                          <p:attrName>ppt_y</p:attrName>
                                        </p:attrNameLst>
                                      </p:cBhvr>
                                    </p:animMotion>
                                    <p:animRot by="1500000">
                                      <p:cBhvr>
                                        <p:cTn id="16" dur="125" fill="hold">
                                          <p:stCondLst>
                                            <p:cond delay="0"/>
                                          </p:stCondLst>
                                        </p:cTn>
                                        <p:tgtEl>
                                          <p:spTgt spid="39941"/>
                                        </p:tgtEl>
                                        <p:attrNameLst>
                                          <p:attrName>r</p:attrName>
                                        </p:attrNameLst>
                                      </p:cBhvr>
                                    </p:animRot>
                                    <p:animRot by="-1500000">
                                      <p:cBhvr>
                                        <p:cTn id="17" dur="125" fill="hold">
                                          <p:stCondLst>
                                            <p:cond delay="125"/>
                                          </p:stCondLst>
                                        </p:cTn>
                                        <p:tgtEl>
                                          <p:spTgt spid="39941"/>
                                        </p:tgtEl>
                                        <p:attrNameLst>
                                          <p:attrName>r</p:attrName>
                                        </p:attrNameLst>
                                      </p:cBhvr>
                                    </p:animRot>
                                    <p:animRot by="-1500000">
                                      <p:cBhvr>
                                        <p:cTn id="18" dur="125" fill="hold">
                                          <p:stCondLst>
                                            <p:cond delay="250"/>
                                          </p:stCondLst>
                                        </p:cTn>
                                        <p:tgtEl>
                                          <p:spTgt spid="39941"/>
                                        </p:tgtEl>
                                        <p:attrNameLst>
                                          <p:attrName>r</p:attrName>
                                        </p:attrNameLst>
                                      </p:cBhvr>
                                    </p:animRot>
                                    <p:animRot by="1500000">
                                      <p:cBhvr>
                                        <p:cTn id="19" dur="125" fill="hold">
                                          <p:stCondLst>
                                            <p:cond delay="375"/>
                                          </p:stCondLst>
                                        </p:cTn>
                                        <p:tgtEl>
                                          <p:spTgt spid="39941"/>
                                        </p:tgtEl>
                                        <p:attrNameLst>
                                          <p:attrName>r</p:attrName>
                                        </p:attrNameLst>
                                      </p:cBhvr>
                                    </p:animRot>
                                  </p:childTnLst>
                                </p:cTn>
                              </p:par>
                            </p:childTnLst>
                          </p:cTn>
                        </p:par>
                        <p:par>
                          <p:cTn id="20" fill="hold">
                            <p:stCondLst>
                              <p:cond delay="2599"/>
                            </p:stCondLst>
                            <p:childTnLst>
                              <p:par>
                                <p:cTn id="21" presetID="2" presetClass="entr" presetSubtype="1" fill="hold" grpId="0" nodeType="afterEffect">
                                  <p:stCondLst>
                                    <p:cond delay="0"/>
                                  </p:stCondLst>
                                  <p:iterate type="lt">
                                    <p:tmPct val="0"/>
                                  </p:iterate>
                                  <p:childTnLst>
                                    <p:set>
                                      <p:cBhvr>
                                        <p:cTn id="22" dur="1" fill="hold">
                                          <p:stCondLst>
                                            <p:cond delay="0"/>
                                          </p:stCondLst>
                                        </p:cTn>
                                        <p:tgtEl>
                                          <p:spTgt spid="39944"/>
                                        </p:tgtEl>
                                        <p:attrNameLst>
                                          <p:attrName>style.visibility</p:attrName>
                                        </p:attrNameLst>
                                      </p:cBhvr>
                                      <p:to>
                                        <p:strVal val="visible"/>
                                      </p:to>
                                    </p:set>
                                    <p:anim calcmode="lin" valueType="num">
                                      <p:cBhvr additive="base">
                                        <p:cTn id="23" dur="1000" fill="hold"/>
                                        <p:tgtEl>
                                          <p:spTgt spid="39944"/>
                                        </p:tgtEl>
                                        <p:attrNameLst>
                                          <p:attrName>ppt_x</p:attrName>
                                        </p:attrNameLst>
                                      </p:cBhvr>
                                      <p:tavLst>
                                        <p:tav tm="0">
                                          <p:val>
                                            <p:strVal val="#ppt_x"/>
                                          </p:val>
                                        </p:tav>
                                        <p:tav tm="100000">
                                          <p:val>
                                            <p:strVal val="#ppt_x"/>
                                          </p:val>
                                        </p:tav>
                                      </p:tavLst>
                                    </p:anim>
                                    <p:anim calcmode="lin" valueType="num">
                                      <p:cBhvr additive="base">
                                        <p:cTn id="24" dur="1000" fill="hold"/>
                                        <p:tgtEl>
                                          <p:spTgt spid="39944"/>
                                        </p:tgtEl>
                                        <p:attrNameLst>
                                          <p:attrName>ppt_y</p:attrName>
                                        </p:attrNameLst>
                                      </p:cBhvr>
                                      <p:tavLst>
                                        <p:tav tm="0">
                                          <p:val>
                                            <p:strVal val="0-#ppt_h/2"/>
                                          </p:val>
                                        </p:tav>
                                        <p:tav tm="100000">
                                          <p:val>
                                            <p:strVal val="#ppt_y"/>
                                          </p:val>
                                        </p:tav>
                                      </p:tavLst>
                                    </p:anim>
                                  </p:childTnLst>
                                </p:cTn>
                              </p:par>
                            </p:childTnLst>
                          </p:cTn>
                        </p:par>
                        <p:par>
                          <p:cTn id="25" fill="hold">
                            <p:stCondLst>
                              <p:cond delay="3599"/>
                            </p:stCondLst>
                            <p:childTnLst>
                              <p:par>
                                <p:cTn id="26" presetID="34" presetClass="emph" presetSubtype="0" fill="hold" grpId="1" nodeType="afterEffect">
                                  <p:stCondLst>
                                    <p:cond delay="0"/>
                                  </p:stCondLst>
                                  <p:iterate type="lt">
                                    <p:tmPct val="10000"/>
                                  </p:iterate>
                                  <p:childTnLst>
                                    <p:animMotion origin="layout" path="M 0.0 0.0 L 0.0 -0.07213" pathEditMode="relative">
                                      <p:cBhvr>
                                        <p:cTn id="27" dur="250" accel="50000" decel="50000" autoRev="1" fill="hold">
                                          <p:stCondLst>
                                            <p:cond delay="0"/>
                                          </p:stCondLst>
                                        </p:cTn>
                                        <p:tgtEl>
                                          <p:spTgt spid="39944"/>
                                        </p:tgtEl>
                                        <p:attrNameLst>
                                          <p:attrName>ppt_x</p:attrName>
                                          <p:attrName>ppt_y</p:attrName>
                                        </p:attrNameLst>
                                      </p:cBhvr>
                                    </p:animMotion>
                                    <p:animRot by="1500000">
                                      <p:cBhvr>
                                        <p:cTn id="28" dur="125" fill="hold">
                                          <p:stCondLst>
                                            <p:cond delay="0"/>
                                          </p:stCondLst>
                                        </p:cTn>
                                        <p:tgtEl>
                                          <p:spTgt spid="39944"/>
                                        </p:tgtEl>
                                        <p:attrNameLst>
                                          <p:attrName>r</p:attrName>
                                        </p:attrNameLst>
                                      </p:cBhvr>
                                    </p:animRot>
                                    <p:animRot by="-1500000">
                                      <p:cBhvr>
                                        <p:cTn id="29" dur="125" fill="hold">
                                          <p:stCondLst>
                                            <p:cond delay="125"/>
                                          </p:stCondLst>
                                        </p:cTn>
                                        <p:tgtEl>
                                          <p:spTgt spid="39944"/>
                                        </p:tgtEl>
                                        <p:attrNameLst>
                                          <p:attrName>r</p:attrName>
                                        </p:attrNameLst>
                                      </p:cBhvr>
                                    </p:animRot>
                                    <p:animRot by="-1500000">
                                      <p:cBhvr>
                                        <p:cTn id="30" dur="125" fill="hold">
                                          <p:stCondLst>
                                            <p:cond delay="250"/>
                                          </p:stCondLst>
                                        </p:cTn>
                                        <p:tgtEl>
                                          <p:spTgt spid="39944"/>
                                        </p:tgtEl>
                                        <p:attrNameLst>
                                          <p:attrName>r</p:attrName>
                                        </p:attrNameLst>
                                      </p:cBhvr>
                                    </p:animRot>
                                    <p:animRot by="1500000">
                                      <p:cBhvr>
                                        <p:cTn id="31" dur="125" fill="hold">
                                          <p:stCondLst>
                                            <p:cond delay="375"/>
                                          </p:stCondLst>
                                        </p:cTn>
                                        <p:tgtEl>
                                          <p:spTgt spid="39944"/>
                                        </p:tgtEl>
                                        <p:attrNameLst>
                                          <p:attrName>r</p:attrName>
                                        </p:attrNameLst>
                                      </p:cBhvr>
                                    </p:animRot>
                                  </p:childTnLst>
                                </p:cTn>
                              </p:par>
                            </p:childTnLst>
                          </p:cTn>
                        </p:par>
                        <p:par>
                          <p:cTn id="32" fill="hold">
                            <p:stCondLst>
                              <p:cond delay="4199"/>
                            </p:stCondLst>
                            <p:childTnLst>
                              <p:par>
                                <p:cTn id="33" presetID="2" presetClass="entr" presetSubtype="1" fill="hold" grpId="0" nodeType="afterEffect">
                                  <p:stCondLst>
                                    <p:cond delay="0"/>
                                  </p:stCondLst>
                                  <p:iterate type="lt">
                                    <p:tmPct val="0"/>
                                  </p:iterate>
                                  <p:childTnLst>
                                    <p:set>
                                      <p:cBhvr>
                                        <p:cTn id="34" dur="1" fill="hold">
                                          <p:stCondLst>
                                            <p:cond delay="0"/>
                                          </p:stCondLst>
                                        </p:cTn>
                                        <p:tgtEl>
                                          <p:spTgt spid="39945"/>
                                        </p:tgtEl>
                                        <p:attrNameLst>
                                          <p:attrName>style.visibility</p:attrName>
                                        </p:attrNameLst>
                                      </p:cBhvr>
                                      <p:to>
                                        <p:strVal val="visible"/>
                                      </p:to>
                                    </p:set>
                                    <p:anim calcmode="lin" valueType="num">
                                      <p:cBhvr additive="base">
                                        <p:cTn id="35" dur="1000" fill="hold"/>
                                        <p:tgtEl>
                                          <p:spTgt spid="39945"/>
                                        </p:tgtEl>
                                        <p:attrNameLst>
                                          <p:attrName>ppt_x</p:attrName>
                                        </p:attrNameLst>
                                      </p:cBhvr>
                                      <p:tavLst>
                                        <p:tav tm="0">
                                          <p:val>
                                            <p:strVal val="#ppt_x"/>
                                          </p:val>
                                        </p:tav>
                                        <p:tav tm="100000">
                                          <p:val>
                                            <p:strVal val="#ppt_x"/>
                                          </p:val>
                                        </p:tav>
                                      </p:tavLst>
                                    </p:anim>
                                    <p:anim calcmode="lin" valueType="num">
                                      <p:cBhvr additive="base">
                                        <p:cTn id="36" dur="1000" fill="hold"/>
                                        <p:tgtEl>
                                          <p:spTgt spid="39945"/>
                                        </p:tgtEl>
                                        <p:attrNameLst>
                                          <p:attrName>ppt_y</p:attrName>
                                        </p:attrNameLst>
                                      </p:cBhvr>
                                      <p:tavLst>
                                        <p:tav tm="0">
                                          <p:val>
                                            <p:strVal val="0-#ppt_h/2"/>
                                          </p:val>
                                        </p:tav>
                                        <p:tav tm="100000">
                                          <p:val>
                                            <p:strVal val="#ppt_y"/>
                                          </p:val>
                                        </p:tav>
                                      </p:tavLst>
                                    </p:anim>
                                  </p:childTnLst>
                                </p:cTn>
                              </p:par>
                            </p:childTnLst>
                          </p:cTn>
                        </p:par>
                        <p:par>
                          <p:cTn id="37" fill="hold">
                            <p:stCondLst>
                              <p:cond delay="5199"/>
                            </p:stCondLst>
                            <p:childTnLst>
                              <p:par>
                                <p:cTn id="38" presetID="34" presetClass="emph" presetSubtype="0" fill="hold" grpId="1" nodeType="afterEffect">
                                  <p:stCondLst>
                                    <p:cond delay="0"/>
                                  </p:stCondLst>
                                  <p:iterate type="lt">
                                    <p:tmPct val="10000"/>
                                  </p:iterate>
                                  <p:childTnLst>
                                    <p:animMotion origin="layout" path="M 0.0 0.0 L 0.0 -0.07213" pathEditMode="relative">
                                      <p:cBhvr>
                                        <p:cTn id="39" dur="250" accel="50000" decel="50000" autoRev="1" fill="hold">
                                          <p:stCondLst>
                                            <p:cond delay="0"/>
                                          </p:stCondLst>
                                        </p:cTn>
                                        <p:tgtEl>
                                          <p:spTgt spid="39945"/>
                                        </p:tgtEl>
                                        <p:attrNameLst>
                                          <p:attrName>ppt_x</p:attrName>
                                          <p:attrName>ppt_y</p:attrName>
                                        </p:attrNameLst>
                                      </p:cBhvr>
                                    </p:animMotion>
                                    <p:animRot by="1500000">
                                      <p:cBhvr>
                                        <p:cTn id="40" dur="125" fill="hold">
                                          <p:stCondLst>
                                            <p:cond delay="0"/>
                                          </p:stCondLst>
                                        </p:cTn>
                                        <p:tgtEl>
                                          <p:spTgt spid="39945"/>
                                        </p:tgtEl>
                                        <p:attrNameLst>
                                          <p:attrName>r</p:attrName>
                                        </p:attrNameLst>
                                      </p:cBhvr>
                                    </p:animRot>
                                    <p:animRot by="-1500000">
                                      <p:cBhvr>
                                        <p:cTn id="41" dur="125" fill="hold">
                                          <p:stCondLst>
                                            <p:cond delay="125"/>
                                          </p:stCondLst>
                                        </p:cTn>
                                        <p:tgtEl>
                                          <p:spTgt spid="39945"/>
                                        </p:tgtEl>
                                        <p:attrNameLst>
                                          <p:attrName>r</p:attrName>
                                        </p:attrNameLst>
                                      </p:cBhvr>
                                    </p:animRot>
                                    <p:animRot by="-1500000">
                                      <p:cBhvr>
                                        <p:cTn id="42" dur="125" fill="hold">
                                          <p:stCondLst>
                                            <p:cond delay="250"/>
                                          </p:stCondLst>
                                        </p:cTn>
                                        <p:tgtEl>
                                          <p:spTgt spid="39945"/>
                                        </p:tgtEl>
                                        <p:attrNameLst>
                                          <p:attrName>r</p:attrName>
                                        </p:attrNameLst>
                                      </p:cBhvr>
                                    </p:animRot>
                                    <p:animRot by="1500000">
                                      <p:cBhvr>
                                        <p:cTn id="43" dur="125" fill="hold">
                                          <p:stCondLst>
                                            <p:cond delay="375"/>
                                          </p:stCondLst>
                                        </p:cTn>
                                        <p:tgtEl>
                                          <p:spTgt spid="39945"/>
                                        </p:tgtEl>
                                        <p:attrNameLst>
                                          <p:attrName>r</p:attrName>
                                        </p:attrNameLst>
                                      </p:cBhvr>
                                    </p:animRot>
                                  </p:childTnLst>
                                </p:cTn>
                              </p:par>
                            </p:childTnLst>
                          </p:cTn>
                        </p:par>
                        <p:par>
                          <p:cTn id="44" fill="hold">
                            <p:stCondLst>
                              <p:cond delay="5800"/>
                            </p:stCondLst>
                            <p:childTnLst>
                              <p:par>
                                <p:cTn id="45" presetID="2" presetClass="entr" presetSubtype="1" fill="hold" grpId="0" nodeType="afterEffect">
                                  <p:stCondLst>
                                    <p:cond delay="0"/>
                                  </p:stCondLst>
                                  <p:iterate type="lt">
                                    <p:tmPct val="0"/>
                                  </p:iterate>
                                  <p:childTnLst>
                                    <p:set>
                                      <p:cBhvr>
                                        <p:cTn id="46" dur="1" fill="hold">
                                          <p:stCondLst>
                                            <p:cond delay="0"/>
                                          </p:stCondLst>
                                        </p:cTn>
                                        <p:tgtEl>
                                          <p:spTgt spid="39948"/>
                                        </p:tgtEl>
                                        <p:attrNameLst>
                                          <p:attrName>style.visibility</p:attrName>
                                        </p:attrNameLst>
                                      </p:cBhvr>
                                      <p:to>
                                        <p:strVal val="visible"/>
                                      </p:to>
                                    </p:set>
                                    <p:anim calcmode="lin" valueType="num">
                                      <p:cBhvr additive="base">
                                        <p:cTn id="47" dur="1000" fill="hold"/>
                                        <p:tgtEl>
                                          <p:spTgt spid="39948"/>
                                        </p:tgtEl>
                                        <p:attrNameLst>
                                          <p:attrName>ppt_x</p:attrName>
                                        </p:attrNameLst>
                                      </p:cBhvr>
                                      <p:tavLst>
                                        <p:tav tm="0">
                                          <p:val>
                                            <p:strVal val="#ppt_x"/>
                                          </p:val>
                                        </p:tav>
                                        <p:tav tm="100000">
                                          <p:val>
                                            <p:strVal val="#ppt_x"/>
                                          </p:val>
                                        </p:tav>
                                      </p:tavLst>
                                    </p:anim>
                                    <p:anim calcmode="lin" valueType="num">
                                      <p:cBhvr additive="base">
                                        <p:cTn id="48" dur="1000" fill="hold"/>
                                        <p:tgtEl>
                                          <p:spTgt spid="39948"/>
                                        </p:tgtEl>
                                        <p:attrNameLst>
                                          <p:attrName>ppt_y</p:attrName>
                                        </p:attrNameLst>
                                      </p:cBhvr>
                                      <p:tavLst>
                                        <p:tav tm="0">
                                          <p:val>
                                            <p:strVal val="0-#ppt_h/2"/>
                                          </p:val>
                                        </p:tav>
                                        <p:tav tm="100000">
                                          <p:val>
                                            <p:strVal val="#ppt_y"/>
                                          </p:val>
                                        </p:tav>
                                      </p:tavLst>
                                    </p:anim>
                                  </p:childTnLst>
                                </p:cTn>
                              </p:par>
                            </p:childTnLst>
                          </p:cTn>
                        </p:par>
                        <p:par>
                          <p:cTn id="49" fill="hold">
                            <p:stCondLst>
                              <p:cond delay="6799"/>
                            </p:stCondLst>
                            <p:childTnLst>
                              <p:par>
                                <p:cTn id="50" presetID="34" presetClass="emph" presetSubtype="0" fill="hold" grpId="1" nodeType="afterEffect">
                                  <p:stCondLst>
                                    <p:cond delay="0"/>
                                  </p:stCondLst>
                                  <p:iterate type="lt">
                                    <p:tmPct val="10000"/>
                                  </p:iterate>
                                  <p:childTnLst>
                                    <p:animMotion origin="layout" path="M 0.0 0.0 L 0.0 -0.07213" pathEditMode="relative">
                                      <p:cBhvr>
                                        <p:cTn id="51" dur="250" accel="50000" decel="50000" autoRev="1" fill="hold">
                                          <p:stCondLst>
                                            <p:cond delay="0"/>
                                          </p:stCondLst>
                                        </p:cTn>
                                        <p:tgtEl>
                                          <p:spTgt spid="39948"/>
                                        </p:tgtEl>
                                        <p:attrNameLst>
                                          <p:attrName>ppt_x</p:attrName>
                                          <p:attrName>ppt_y</p:attrName>
                                        </p:attrNameLst>
                                      </p:cBhvr>
                                    </p:animMotion>
                                    <p:animRot by="1500000">
                                      <p:cBhvr>
                                        <p:cTn id="52" dur="125" fill="hold">
                                          <p:stCondLst>
                                            <p:cond delay="0"/>
                                          </p:stCondLst>
                                        </p:cTn>
                                        <p:tgtEl>
                                          <p:spTgt spid="39948"/>
                                        </p:tgtEl>
                                        <p:attrNameLst>
                                          <p:attrName>r</p:attrName>
                                        </p:attrNameLst>
                                      </p:cBhvr>
                                    </p:animRot>
                                    <p:animRot by="-1500000">
                                      <p:cBhvr>
                                        <p:cTn id="53" dur="125" fill="hold">
                                          <p:stCondLst>
                                            <p:cond delay="125"/>
                                          </p:stCondLst>
                                        </p:cTn>
                                        <p:tgtEl>
                                          <p:spTgt spid="39948"/>
                                        </p:tgtEl>
                                        <p:attrNameLst>
                                          <p:attrName>r</p:attrName>
                                        </p:attrNameLst>
                                      </p:cBhvr>
                                    </p:animRot>
                                    <p:animRot by="-1500000">
                                      <p:cBhvr>
                                        <p:cTn id="54" dur="125" fill="hold">
                                          <p:stCondLst>
                                            <p:cond delay="250"/>
                                          </p:stCondLst>
                                        </p:cTn>
                                        <p:tgtEl>
                                          <p:spTgt spid="39948"/>
                                        </p:tgtEl>
                                        <p:attrNameLst>
                                          <p:attrName>r</p:attrName>
                                        </p:attrNameLst>
                                      </p:cBhvr>
                                    </p:animRot>
                                    <p:animRot by="1500000">
                                      <p:cBhvr>
                                        <p:cTn id="55" dur="125" fill="hold">
                                          <p:stCondLst>
                                            <p:cond delay="375"/>
                                          </p:stCondLst>
                                        </p:cTn>
                                        <p:tgtEl>
                                          <p:spTgt spid="39948"/>
                                        </p:tgtEl>
                                        <p:attrNameLst>
                                          <p:attrName>r</p:attrName>
                                        </p:attrNameLst>
                                      </p:cBhvr>
                                    </p:animRot>
                                  </p:childTnLst>
                                </p:cTn>
                              </p:par>
                            </p:childTnLst>
                          </p:cTn>
                        </p:par>
                        <p:par>
                          <p:cTn id="56" fill="hold">
                            <p:stCondLst>
                              <p:cond delay="7400"/>
                            </p:stCondLst>
                            <p:childTnLst>
                              <p:par>
                                <p:cTn id="57" presetID="22" presetClass="entr" presetSubtype="1" fill="hold" grpId="0" nodeType="afterEffect">
                                  <p:stCondLst>
                                    <p:cond delay="0"/>
                                  </p:stCondLst>
                                  <p:childTnLst>
                                    <p:set>
                                      <p:cBhvr>
                                        <p:cTn id="58" dur="1" fill="hold">
                                          <p:stCondLst>
                                            <p:cond delay="0"/>
                                          </p:stCondLst>
                                        </p:cTn>
                                        <p:tgtEl>
                                          <p:spTgt spid="39946"/>
                                        </p:tgtEl>
                                        <p:attrNameLst>
                                          <p:attrName>style.visibility</p:attrName>
                                        </p:attrNameLst>
                                      </p:cBhvr>
                                      <p:to>
                                        <p:strVal val="visible"/>
                                      </p:to>
                                    </p:set>
                                    <p:animEffect transition="in" filter="wipe(up)">
                                      <p:cBhvr>
                                        <p:cTn id="59" dur="1000"/>
                                        <p:tgtEl>
                                          <p:spTgt spid="3994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type="lt">
                                    <p:tmAbs val="0"/>
                                  </p:iterate>
                                  <p:childTnLst>
                                    <p:set>
                                      <p:cBhvr>
                                        <p:cTn id="63" dur="1" fill="hold">
                                          <p:stCondLst>
                                            <p:cond delay="0"/>
                                          </p:stCondLst>
                                        </p:cTn>
                                        <p:tgtEl>
                                          <p:spTgt spid="39951"/>
                                        </p:tgtEl>
                                        <p:attrNameLst>
                                          <p:attrName>style.visibility</p:attrName>
                                        </p:attrNameLst>
                                      </p:cBhvr>
                                      <p:to>
                                        <p:strVal val="visible"/>
                                      </p:to>
                                    </p:set>
                                  </p:childTnLst>
                                </p:cTn>
                              </p:par>
                            </p:childTnLst>
                          </p:cTn>
                        </p:par>
                        <p:par>
                          <p:cTn id="64" fill="hold">
                            <p:stCondLst>
                              <p:cond delay="0"/>
                            </p:stCondLst>
                            <p:childTnLst>
                              <p:par>
                                <p:cTn id="65" presetID="33" presetClass="emph" presetSubtype="0" fill="remove" grpId="1" nodeType="afterEffect">
                                  <p:stCondLst>
                                    <p:cond delay="0"/>
                                  </p:stCondLst>
                                  <p:iterate type="lt">
                                    <p:tmPct val="0"/>
                                  </p:iterate>
                                  <p:childTnLst>
                                    <p:animClr clrSpc="rgb" dir="cw">
                                      <p:cBhvr override="childStyle">
                                        <p:cTn id="66" dur="1500" accel="50000" autoRev="1" tmFilter="0, 0; .33333, 1; 1, 1" fill="hold">
                                          <p:stCondLst>
                                            <p:cond delay="0"/>
                                          </p:stCondLst>
                                        </p:cTn>
                                        <p:tgtEl>
                                          <p:spTgt spid="39951"/>
                                        </p:tgtEl>
                                        <p:attrNameLst>
                                          <p:attrName>style.color</p:attrName>
                                        </p:attrNameLst>
                                      </p:cBhvr>
                                      <p:to>
                                        <a:schemeClr val="accent2"/>
                                      </p:to>
                                    </p:animClr>
                                    <p:animClr clrSpc="rgb" dir="cw">
                                      <p:cBhvr>
                                        <p:cTn id="67" dur="1500" accel="50000" autoRev="1" tmFilter="0, 0; .33333, 1; 1, 1" fill="hold">
                                          <p:stCondLst>
                                            <p:cond delay="0"/>
                                          </p:stCondLst>
                                        </p:cTn>
                                        <p:tgtEl>
                                          <p:spTgt spid="39951"/>
                                        </p:tgtEl>
                                        <p:attrNameLst>
                                          <p:attrName>fillcolor</p:attrName>
                                        </p:attrNameLst>
                                      </p:cBhvr>
                                      <p:to>
                                        <a:schemeClr val="accent2"/>
                                      </p:to>
                                    </p:animClr>
                                    <p:set>
                                      <p:cBhvr>
                                        <p:cTn id="68" dur="3000" fill="hold"/>
                                        <p:tgtEl>
                                          <p:spTgt spid="39951"/>
                                        </p:tgtEl>
                                        <p:attrNameLst>
                                          <p:attrName>fill.type</p:attrName>
                                        </p:attrNameLst>
                                      </p:cBhvr>
                                      <p:to>
                                        <p:strVal val="solid"/>
                                      </p:to>
                                    </p:set>
                                    <p:set>
                                      <p:cBhvr>
                                        <p:cTn id="69" dur="3000" fill="hold"/>
                                        <p:tgtEl>
                                          <p:spTgt spid="39951"/>
                                        </p:tgtEl>
                                        <p:attrNameLst>
                                          <p:attrName>fill.on</p:attrName>
                                        </p:attrNameLst>
                                      </p:cBhvr>
                                      <p:to>
                                        <p:strVal val="true"/>
                                      </p:to>
                                    </p:set>
                                    <p:animScale>
                                      <p:cBhvr>
                                        <p:cTn id="70" dur="1500" accel="50000" autoRev="1" tmFilter="0, 0; .33333, 1; 1, 1" fill="hold">
                                          <p:stCondLst>
                                            <p:cond delay="0"/>
                                          </p:stCondLst>
                                        </p:cTn>
                                        <p:tgtEl>
                                          <p:spTgt spid="39951"/>
                                        </p:tgtEl>
                                      </p:cBhvr>
                                      <p:from x="100000" y="100000"/>
                                      <p:to x="100000" y="140000"/>
                                    </p:animScale>
                                  </p:childTnLst>
                                </p:cTn>
                              </p:par>
                            </p:childTnLst>
                          </p:cTn>
                        </p:par>
                        <p:par>
                          <p:cTn id="71" fill="hold">
                            <p:stCondLst>
                              <p:cond delay="3000"/>
                            </p:stCondLst>
                            <p:childTnLst>
                              <p:par>
                                <p:cTn id="72" presetID="1" presetClass="entr" presetSubtype="0" fill="hold" grpId="0" nodeType="afterEffect">
                                  <p:stCondLst>
                                    <p:cond delay="0"/>
                                  </p:stCondLst>
                                  <p:childTnLst>
                                    <p:set>
                                      <p:cBhvr>
                                        <p:cTn id="73" dur="1" fill="hold">
                                          <p:stCondLst>
                                            <p:cond delay="0"/>
                                          </p:stCondLst>
                                        </p:cTn>
                                        <p:tgtEl>
                                          <p:spTgt spid="39952"/>
                                        </p:tgtEl>
                                        <p:attrNameLst>
                                          <p:attrName>style.visibility</p:attrName>
                                        </p:attrNameLst>
                                      </p:cBhvr>
                                      <p:to>
                                        <p:strVal val="visible"/>
                                      </p:to>
                                    </p:set>
                                  </p:childTnLst>
                                </p:cTn>
                              </p:par>
                            </p:childTnLst>
                          </p:cTn>
                        </p:par>
                        <p:par>
                          <p:cTn id="74" fill="hold">
                            <p:stCondLst>
                              <p:cond delay="3000"/>
                            </p:stCondLst>
                            <p:childTnLst>
                              <p:par>
                                <p:cTn id="75" presetID="33" presetClass="emph" presetSubtype="0" fill="remove" grpId="1" nodeType="afterEffect">
                                  <p:stCondLst>
                                    <p:cond delay="0"/>
                                  </p:stCondLst>
                                  <p:childTnLst>
                                    <p:animClr clrSpc="rgb" dir="cw">
                                      <p:cBhvr override="childStyle">
                                        <p:cTn id="76" dur="1500" accel="50000" autoRev="1" tmFilter="0, 0; .33333, 1; 1, 1" fill="hold">
                                          <p:stCondLst>
                                            <p:cond delay="0"/>
                                          </p:stCondLst>
                                        </p:cTn>
                                        <p:tgtEl>
                                          <p:spTgt spid="39952"/>
                                        </p:tgtEl>
                                        <p:attrNameLst>
                                          <p:attrName>style.color</p:attrName>
                                        </p:attrNameLst>
                                      </p:cBhvr>
                                      <p:to>
                                        <a:schemeClr val="accent2"/>
                                      </p:to>
                                    </p:animClr>
                                    <p:animClr clrSpc="rgb" dir="cw">
                                      <p:cBhvr>
                                        <p:cTn id="77" dur="1500" accel="50000" autoRev="1" tmFilter="0, 0; .33333, 1; 1, 1" fill="hold">
                                          <p:stCondLst>
                                            <p:cond delay="0"/>
                                          </p:stCondLst>
                                        </p:cTn>
                                        <p:tgtEl>
                                          <p:spTgt spid="39952"/>
                                        </p:tgtEl>
                                        <p:attrNameLst>
                                          <p:attrName>fillcolor</p:attrName>
                                        </p:attrNameLst>
                                      </p:cBhvr>
                                      <p:to>
                                        <a:schemeClr val="accent2"/>
                                      </p:to>
                                    </p:animClr>
                                    <p:set>
                                      <p:cBhvr>
                                        <p:cTn id="78" dur="3000" fill="hold"/>
                                        <p:tgtEl>
                                          <p:spTgt spid="39952"/>
                                        </p:tgtEl>
                                        <p:attrNameLst>
                                          <p:attrName>fill.type</p:attrName>
                                        </p:attrNameLst>
                                      </p:cBhvr>
                                      <p:to>
                                        <p:strVal val="solid"/>
                                      </p:to>
                                    </p:set>
                                    <p:set>
                                      <p:cBhvr>
                                        <p:cTn id="79" dur="3000" fill="hold"/>
                                        <p:tgtEl>
                                          <p:spTgt spid="39952"/>
                                        </p:tgtEl>
                                        <p:attrNameLst>
                                          <p:attrName>fill.on</p:attrName>
                                        </p:attrNameLst>
                                      </p:cBhvr>
                                      <p:to>
                                        <p:strVal val="true"/>
                                      </p:to>
                                    </p:set>
                                    <p:animScale>
                                      <p:cBhvr>
                                        <p:cTn id="80" dur="1500" accel="50000" autoRev="1" tmFilter="0, 0; .33333, 1; 1, 1" fill="hold">
                                          <p:stCondLst>
                                            <p:cond delay="0"/>
                                          </p:stCondLst>
                                        </p:cTn>
                                        <p:tgtEl>
                                          <p:spTgt spid="39952"/>
                                        </p:tgtEl>
                                      </p:cBhvr>
                                      <p:from x="100000" y="100000"/>
                                      <p:to x="100000" y="140000"/>
                                    </p:animScale>
                                  </p:childTnLst>
                                </p:cTn>
                              </p:par>
                            </p:childTnLst>
                          </p:cTn>
                        </p:par>
                        <p:par>
                          <p:cTn id="81" fill="hold">
                            <p:stCondLst>
                              <p:cond delay="6000"/>
                            </p:stCondLst>
                            <p:childTnLst>
                              <p:par>
                                <p:cTn id="82" presetID="22" presetClass="entr" presetSubtype="2" fill="hold" grpId="0" nodeType="afterEffect">
                                  <p:stCondLst>
                                    <p:cond delay="0"/>
                                  </p:stCondLst>
                                  <p:childTnLst>
                                    <p:set>
                                      <p:cBhvr>
                                        <p:cTn id="83" dur="1" fill="hold">
                                          <p:stCondLst>
                                            <p:cond delay="0"/>
                                          </p:stCondLst>
                                        </p:cTn>
                                        <p:tgtEl>
                                          <p:spTgt spid="39953"/>
                                        </p:tgtEl>
                                        <p:attrNameLst>
                                          <p:attrName>style.visibility</p:attrName>
                                        </p:attrNameLst>
                                      </p:cBhvr>
                                      <p:to>
                                        <p:strVal val="visible"/>
                                      </p:to>
                                    </p:set>
                                    <p:animEffect transition="in" filter="wipe(right)">
                                      <p:cBhvr>
                                        <p:cTn id="84" dur="1000"/>
                                        <p:tgtEl>
                                          <p:spTgt spid="39953"/>
                                        </p:tgtEl>
                                      </p:cBhvr>
                                    </p:animEffect>
                                  </p:childTnLst>
                                </p:cTn>
                              </p:par>
                            </p:childTnLst>
                          </p:cTn>
                        </p:par>
                        <p:par>
                          <p:cTn id="85" fill="hold">
                            <p:stCondLst>
                              <p:cond delay="7000"/>
                            </p:stCondLst>
                            <p:childTnLst>
                              <p:par>
                                <p:cTn id="86" presetID="4" presetClass="entr" presetSubtype="32" fill="hold"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ox(out)">
                                      <p:cBhvr>
                                        <p:cTn id="88" dur="1000"/>
                                        <p:tgtEl>
                                          <p:spTgt spid="3"/>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box(in)">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1" grpId="1" animBg="1"/>
      <p:bldP spid="39944" grpId="0" animBg="1"/>
      <p:bldP spid="39944" grpId="1" animBg="1"/>
      <p:bldP spid="39945" grpId="0" animBg="1"/>
      <p:bldP spid="39945" grpId="1" animBg="1"/>
      <p:bldP spid="39946" grpId="0" animBg="1"/>
      <p:bldP spid="39947" grpId="0" animBg="1"/>
      <p:bldP spid="39948" grpId="0" animBg="1"/>
      <p:bldP spid="39948" grpId="1" animBg="1"/>
      <p:bldP spid="39951" grpId="0" animBg="1"/>
      <p:bldP spid="39951" grpId="1" animBg="1"/>
      <p:bldP spid="39952" grpId="0" animBg="1"/>
      <p:bldP spid="39952" grpId="1" animBg="1"/>
      <p:bldP spid="3995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9395" name="Text Box 2"/>
          <p:cNvSpPr txBox="1"/>
          <p:nvPr/>
        </p:nvSpPr>
        <p:spPr>
          <a:xfrm>
            <a:off x="611188" y="476250"/>
            <a:ext cx="7993062"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空间电荷的变化趋势：</a:t>
            </a:r>
            <a:r>
              <a:rPr lang="en-US" altLang="zh-CN" dirty="0">
                <a:latin typeface="Arial" panose="020B0604020202020204" pitchFamily="34" charset="0"/>
              </a:rPr>
              <a:t>【</a:t>
            </a:r>
            <a:r>
              <a:rPr lang="zh-CN" altLang="en-US" dirty="0">
                <a:latin typeface="Arial" panose="020B0604020202020204" pitchFamily="34" charset="0"/>
              </a:rPr>
              <a:t>注意：此时为</a:t>
            </a:r>
            <a:r>
              <a:rPr lang="zh-CN" altLang="en-US" u="sng" dirty="0">
                <a:latin typeface="Arial" panose="020B0604020202020204" pitchFamily="34" charset="0"/>
              </a:rPr>
              <a:t>无外加电压</a:t>
            </a:r>
            <a:r>
              <a:rPr lang="zh-CN" altLang="en-US" dirty="0">
                <a:latin typeface="Arial" panose="020B0604020202020204" pitchFamily="34" charset="0"/>
              </a:rPr>
              <a:t>状态</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59396" name="Text Box 3"/>
          <p:cNvSpPr txBox="1"/>
          <p:nvPr/>
        </p:nvSpPr>
        <p:spPr>
          <a:xfrm>
            <a:off x="395288" y="1916113"/>
            <a:ext cx="8208962"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grpSp>
        <p:nvGrpSpPr>
          <p:cNvPr id="2" name="Group 4"/>
          <p:cNvGrpSpPr/>
          <p:nvPr/>
        </p:nvGrpSpPr>
        <p:grpSpPr>
          <a:xfrm>
            <a:off x="1547813" y="1628775"/>
            <a:ext cx="6480175" cy="3024188"/>
            <a:chOff x="839" y="754"/>
            <a:chExt cx="4082" cy="1905"/>
          </a:xfrm>
        </p:grpSpPr>
        <p:sp>
          <p:nvSpPr>
            <p:cNvPr id="59405" name="AutoShape 5"/>
            <p:cNvSpPr/>
            <p:nvPr/>
          </p:nvSpPr>
          <p:spPr>
            <a:xfrm>
              <a:off x="839" y="754"/>
              <a:ext cx="136" cy="1905"/>
            </a:xfrm>
            <a:prstGeom prst="leftBrace">
              <a:avLst>
                <a:gd name="adj1" fmla="val 116727"/>
                <a:gd name="adj2" fmla="val 50000"/>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9406" name="Text Box 6"/>
            <p:cNvSpPr txBox="1"/>
            <p:nvPr/>
          </p:nvSpPr>
          <p:spPr>
            <a:xfrm>
              <a:off x="930" y="754"/>
              <a:ext cx="3991" cy="731"/>
            </a:xfrm>
            <a:prstGeom prst="rect">
              <a:avLst/>
            </a:prstGeom>
            <a:noFill/>
            <a:ln w="9525">
              <a:noFill/>
            </a:ln>
          </p:spPr>
          <p:txBody>
            <a:bodyPr>
              <a:spAutoFit/>
            </a:bodyPr>
            <a:p>
              <a:pPr>
                <a:spcBef>
                  <a:spcPct val="50000"/>
                </a:spcBef>
                <a:buFont typeface="Wingdings" panose="05000000000000000000" pitchFamily="2" charset="2"/>
                <a:buChar char="v"/>
              </a:pPr>
              <a:r>
                <a:rPr lang="en-US" altLang="zh-CN" dirty="0">
                  <a:latin typeface="Verdana" panose="020B0604030504040204" pitchFamily="34" charset="0"/>
                </a:rPr>
                <a:t> </a:t>
              </a:r>
              <a:r>
                <a:rPr lang="zh-CN" altLang="en-US" dirty="0">
                  <a:latin typeface="Verdana" panose="020B0604030504040204" pitchFamily="34" charset="0"/>
                </a:rPr>
                <a:t>随着</a:t>
              </a:r>
              <a:r>
                <a:rPr lang="zh-CN" altLang="en-US" u="sng" dirty="0">
                  <a:solidFill>
                    <a:srgbClr val="FF0000"/>
                  </a:solidFill>
                  <a:latin typeface="Verdana" panose="020B0604030504040204" pitchFamily="34" charset="0"/>
                </a:rPr>
                <a:t>扩散运动</a:t>
              </a:r>
              <a:r>
                <a:rPr lang="zh-CN" altLang="en-US" dirty="0">
                  <a:latin typeface="Verdana" panose="020B0604030504040204" pitchFamily="34" charset="0"/>
                </a:rPr>
                <a:t>的进行，</a:t>
              </a:r>
              <a:endParaRPr lang="zh-CN" altLang="en-US" dirty="0">
                <a:latin typeface="Verdana" panose="020B0604030504040204" pitchFamily="34" charset="0"/>
              </a:endParaRPr>
            </a:p>
            <a:p>
              <a:pPr>
                <a:spcBef>
                  <a:spcPct val="50000"/>
                </a:spcBef>
              </a:pPr>
              <a:r>
                <a:rPr lang="zh-CN" altLang="en-US" dirty="0">
                  <a:latin typeface="Verdana" panose="020B0604030504040204" pitchFamily="34" charset="0"/>
                </a:rPr>
                <a:t>	空间电荷区的宽度将</a:t>
              </a:r>
              <a:r>
                <a:rPr lang="zh-CN" altLang="en-US" dirty="0">
                  <a:solidFill>
                    <a:srgbClr val="FF0000"/>
                  </a:solidFill>
                  <a:latin typeface="Verdana" panose="020B0604030504040204" pitchFamily="34" charset="0"/>
                </a:rPr>
                <a:t>逐渐增大</a:t>
              </a:r>
              <a:r>
                <a:rPr lang="zh-CN" altLang="en-US" dirty="0">
                  <a:latin typeface="Verdana" panose="020B0604030504040204" pitchFamily="34" charset="0"/>
                </a:rPr>
                <a:t>；</a:t>
              </a:r>
              <a:endParaRPr lang="zh-CN" altLang="en-US" dirty="0">
                <a:latin typeface="Verdana" panose="020B0604030504040204" pitchFamily="34" charset="0"/>
              </a:endParaRPr>
            </a:p>
          </p:txBody>
        </p:sp>
        <p:sp>
          <p:nvSpPr>
            <p:cNvPr id="59407" name="Text Box 7"/>
            <p:cNvSpPr txBox="1"/>
            <p:nvPr/>
          </p:nvSpPr>
          <p:spPr>
            <a:xfrm>
              <a:off x="930" y="1797"/>
              <a:ext cx="3991" cy="731"/>
            </a:xfrm>
            <a:prstGeom prst="rect">
              <a:avLst/>
            </a:prstGeom>
            <a:noFill/>
            <a:ln w="9525">
              <a:noFill/>
            </a:ln>
          </p:spPr>
          <p:txBody>
            <a:bodyPr>
              <a:spAutoFit/>
            </a:bodyPr>
            <a:p>
              <a:pPr>
                <a:spcBef>
                  <a:spcPct val="50000"/>
                </a:spcBef>
                <a:buFont typeface="Wingdings" panose="05000000000000000000" pitchFamily="2" charset="2"/>
                <a:buChar char="v"/>
              </a:pPr>
              <a:r>
                <a:rPr lang="en-US" altLang="zh-CN" dirty="0">
                  <a:latin typeface="Verdana" panose="020B0604030504040204" pitchFamily="34" charset="0"/>
                </a:rPr>
                <a:t> </a:t>
              </a:r>
              <a:r>
                <a:rPr lang="zh-CN" altLang="en-US" dirty="0">
                  <a:latin typeface="Verdana" panose="020B0604030504040204" pitchFamily="34" charset="0"/>
                </a:rPr>
                <a:t>随着</a:t>
              </a:r>
              <a:r>
                <a:rPr lang="zh-CN" altLang="en-US" u="sng" dirty="0">
                  <a:solidFill>
                    <a:srgbClr val="FF0000"/>
                  </a:solidFill>
                  <a:latin typeface="Verdana" panose="020B0604030504040204" pitchFamily="34" charset="0"/>
                </a:rPr>
                <a:t>漂移运动</a:t>
              </a:r>
              <a:r>
                <a:rPr lang="zh-CN" altLang="en-US" dirty="0">
                  <a:latin typeface="Verdana" panose="020B0604030504040204" pitchFamily="34" charset="0"/>
                </a:rPr>
                <a:t>的进行，</a:t>
              </a:r>
              <a:endParaRPr lang="zh-CN" altLang="en-US" dirty="0">
                <a:latin typeface="Verdana" panose="020B0604030504040204" pitchFamily="34" charset="0"/>
              </a:endParaRPr>
            </a:p>
            <a:p>
              <a:pPr>
                <a:spcBef>
                  <a:spcPct val="50000"/>
                </a:spcBef>
              </a:pPr>
              <a:r>
                <a:rPr lang="zh-CN" altLang="en-US" dirty="0">
                  <a:latin typeface="Verdana" panose="020B0604030504040204" pitchFamily="34" charset="0"/>
                </a:rPr>
                <a:t>	空间电荷区的宽度将</a:t>
              </a:r>
              <a:r>
                <a:rPr lang="zh-CN" altLang="en-US" dirty="0">
                  <a:solidFill>
                    <a:srgbClr val="FF0000"/>
                  </a:solidFill>
                  <a:latin typeface="Verdana" panose="020B0604030504040204" pitchFamily="34" charset="0"/>
                </a:rPr>
                <a:t>逐渐减小</a:t>
              </a:r>
              <a:r>
                <a:rPr lang="zh-CN" altLang="en-US" dirty="0">
                  <a:latin typeface="Verdana" panose="020B0604030504040204" pitchFamily="34" charset="0"/>
                </a:rPr>
                <a:t>。</a:t>
              </a:r>
              <a:endParaRPr lang="zh-CN" altLang="en-US" dirty="0">
                <a:latin typeface="Verdana" panose="020B0604030504040204" pitchFamily="34" charset="0"/>
              </a:endParaRPr>
            </a:p>
          </p:txBody>
        </p:sp>
      </p:grpSp>
      <p:sp>
        <p:nvSpPr>
          <p:cNvPr id="37896" name="Text Box 8"/>
          <p:cNvSpPr txBox="1"/>
          <p:nvPr/>
        </p:nvSpPr>
        <p:spPr>
          <a:xfrm>
            <a:off x="1187450" y="4652963"/>
            <a:ext cx="4392613" cy="579437"/>
          </a:xfrm>
          <a:prstGeom prst="rect">
            <a:avLst/>
          </a:prstGeom>
          <a:noFill/>
          <a:ln w="9525">
            <a:noFill/>
          </a:ln>
        </p:spPr>
        <p:txBody>
          <a:bodyPr>
            <a:spAutoFit/>
          </a:bodyPr>
          <a:p>
            <a:pPr>
              <a:spcBef>
                <a:spcPct val="50000"/>
              </a:spcBef>
              <a:buClr>
                <a:schemeClr val="folHlink"/>
              </a:buClr>
              <a:buFont typeface="Wingdings" panose="05000000000000000000" pitchFamily="2" charset="2"/>
              <a:buChar char="Ø"/>
            </a:pPr>
            <a:r>
              <a:rPr lang="en-US" altLang="zh-CN" b="0" dirty="0">
                <a:solidFill>
                  <a:schemeClr val="tx2"/>
                </a:solidFill>
                <a:latin typeface="Verdana" panose="020B0604030504040204" pitchFamily="34" charset="0"/>
                <a:ea typeface="隶书" panose="02010509060101010101" pitchFamily="49" charset="-122"/>
              </a:rPr>
              <a:t> </a:t>
            </a:r>
            <a:r>
              <a:rPr lang="zh-CN" altLang="en-US" b="0" dirty="0">
                <a:solidFill>
                  <a:schemeClr val="tx2"/>
                </a:solidFill>
                <a:latin typeface="Verdana" panose="020B0604030504040204" pitchFamily="34" charset="0"/>
                <a:ea typeface="隶书" panose="02010509060101010101" pitchFamily="49" charset="-122"/>
              </a:rPr>
              <a:t>到达平衡时，</a:t>
            </a:r>
            <a:endParaRPr lang="zh-CN" altLang="en-US" b="0" dirty="0">
              <a:solidFill>
                <a:schemeClr val="tx2"/>
              </a:solidFill>
              <a:latin typeface="Verdana" panose="020B0604030504040204" pitchFamily="34" charset="0"/>
              <a:ea typeface="隶书" panose="02010509060101010101" pitchFamily="49" charset="-122"/>
            </a:endParaRPr>
          </a:p>
        </p:txBody>
      </p:sp>
      <p:grpSp>
        <p:nvGrpSpPr>
          <p:cNvPr id="3" name="Group 9"/>
          <p:cNvGrpSpPr/>
          <p:nvPr/>
        </p:nvGrpSpPr>
        <p:grpSpPr>
          <a:xfrm>
            <a:off x="755650" y="5229225"/>
            <a:ext cx="7994650" cy="579438"/>
            <a:chOff x="884" y="3176"/>
            <a:chExt cx="4718" cy="365"/>
          </a:xfrm>
        </p:grpSpPr>
        <p:sp>
          <p:nvSpPr>
            <p:cNvPr id="59402" name="Text Box 10"/>
            <p:cNvSpPr txBox="1"/>
            <p:nvPr/>
          </p:nvSpPr>
          <p:spPr>
            <a:xfrm>
              <a:off x="884" y="3176"/>
              <a:ext cx="2268" cy="365"/>
            </a:xfrm>
            <a:prstGeom prst="rect">
              <a:avLst/>
            </a:prstGeom>
            <a:noFill/>
            <a:ln w="9525">
              <a:noFill/>
            </a:ln>
          </p:spPr>
          <p:txBody>
            <a:bodyPr>
              <a:spAutoFit/>
            </a:bodyPr>
            <a:p>
              <a:pPr>
                <a:spcBef>
                  <a:spcPct val="50000"/>
                </a:spcBef>
              </a:pPr>
              <a:r>
                <a:rPr lang="zh-CN" altLang="en-US" b="0" dirty="0">
                  <a:solidFill>
                    <a:schemeClr val="tx2"/>
                  </a:solidFill>
                  <a:latin typeface="Verdana" panose="020B0604030504040204" pitchFamily="34" charset="0"/>
                  <a:ea typeface="隶书" panose="02010509060101010101" pitchFamily="49" charset="-122"/>
                </a:rPr>
                <a:t>扩散电流＝漂移电流</a:t>
              </a:r>
              <a:endParaRPr lang="zh-CN" altLang="en-US" b="0" dirty="0">
                <a:solidFill>
                  <a:schemeClr val="tx2"/>
                </a:solidFill>
                <a:latin typeface="Verdana" panose="020B0604030504040204" pitchFamily="34" charset="0"/>
                <a:ea typeface="隶书" panose="02010509060101010101" pitchFamily="49" charset="-122"/>
              </a:endParaRPr>
            </a:p>
          </p:txBody>
        </p:sp>
        <p:sp>
          <p:nvSpPr>
            <p:cNvPr id="59403" name="AutoShape 11" descr="40%"/>
            <p:cNvSpPr/>
            <p:nvPr/>
          </p:nvSpPr>
          <p:spPr>
            <a:xfrm>
              <a:off x="3107" y="3258"/>
              <a:ext cx="408" cy="226"/>
            </a:xfrm>
            <a:prstGeom prst="rightArrow">
              <a:avLst>
                <a:gd name="adj1" fmla="val 50000"/>
                <a:gd name="adj2" fmla="val 45132"/>
              </a:avLst>
            </a:prstGeom>
            <a:pattFill prst="pct40">
              <a:fgClr>
                <a:schemeClr val="folHlink"/>
              </a:fgClr>
              <a:bgClr>
                <a:srgbClr val="FFFFFF"/>
              </a:bgClr>
            </a:pattFill>
            <a:ln w="28575" cap="flat" cmpd="sng">
              <a:solidFill>
                <a:srgbClr val="FF0000"/>
              </a:solidFill>
              <a:prstDash val="solid"/>
              <a:miter/>
              <a:headEnd type="none" w="med" len="med"/>
              <a:tailEnd type="none" w="med" len="med"/>
            </a:ln>
          </p:spPr>
          <p:txBody>
            <a:bodyPr wrap="none" anchor="ctr"/>
            <a:p>
              <a:pPr algn="ctr"/>
              <a:endParaRPr lang="zh-CN" altLang="zh-CN" sz="2400" b="0" dirty="0">
                <a:solidFill>
                  <a:schemeClr val="folHlink"/>
                </a:solidFill>
                <a:latin typeface="Verdana" panose="020B0604030504040204" pitchFamily="34" charset="0"/>
              </a:endParaRPr>
            </a:p>
          </p:txBody>
        </p:sp>
        <p:sp>
          <p:nvSpPr>
            <p:cNvPr id="59404" name="Text Box 12"/>
            <p:cNvSpPr txBox="1"/>
            <p:nvPr/>
          </p:nvSpPr>
          <p:spPr>
            <a:xfrm>
              <a:off x="3651" y="3203"/>
              <a:ext cx="1951" cy="327"/>
            </a:xfrm>
            <a:prstGeom prst="rect">
              <a:avLst/>
            </a:prstGeom>
            <a:noFill/>
            <a:ln w="9525">
              <a:noFill/>
            </a:ln>
          </p:spPr>
          <p:txBody>
            <a:bodyPr>
              <a:spAutoFit/>
            </a:bodyPr>
            <a:p>
              <a:pPr>
                <a:spcBef>
                  <a:spcPct val="50000"/>
                </a:spcBef>
              </a:pPr>
              <a:r>
                <a:rPr lang="en-US" altLang="zh-CN" b="0" dirty="0">
                  <a:solidFill>
                    <a:schemeClr val="tx2"/>
                  </a:solidFill>
                  <a:latin typeface="隶书" panose="02010509060101010101" pitchFamily="49" charset="-122"/>
                  <a:ea typeface="隶书" panose="02010509060101010101" pitchFamily="49" charset="-122"/>
                </a:rPr>
                <a:t>PN</a:t>
              </a:r>
              <a:r>
                <a:rPr lang="zh-CN" altLang="en-US" b="0" dirty="0">
                  <a:solidFill>
                    <a:schemeClr val="tx2"/>
                  </a:solidFill>
                  <a:latin typeface="隶书" panose="02010509060101010101" pitchFamily="49" charset="-122"/>
                  <a:ea typeface="隶书" panose="02010509060101010101" pitchFamily="49" charset="-122"/>
                </a:rPr>
                <a:t>结中总电流＝</a:t>
              </a:r>
              <a:r>
                <a:rPr lang="en-US" altLang="zh-CN" b="0" dirty="0">
                  <a:solidFill>
                    <a:schemeClr val="tx2"/>
                  </a:solidFill>
                  <a:latin typeface="隶书" panose="02010509060101010101" pitchFamily="49" charset="-122"/>
                  <a:ea typeface="隶书" panose="02010509060101010101" pitchFamily="49" charset="-122"/>
                </a:rPr>
                <a:t>0</a:t>
              </a:r>
              <a:endParaRPr lang="en-US" altLang="zh-CN" b="0" dirty="0">
                <a:solidFill>
                  <a:schemeClr val="tx2"/>
                </a:solidFill>
                <a:latin typeface="隶书" panose="02010509060101010101" pitchFamily="49" charset="-122"/>
                <a:ea typeface="隶书" panose="02010509060101010101" pitchFamily="49" charset="-122"/>
              </a:endParaRPr>
            </a:p>
          </p:txBody>
        </p:sp>
      </p:grpSp>
      <p:sp>
        <p:nvSpPr>
          <p:cNvPr id="37901" name="AutoShape 13" descr="40%"/>
          <p:cNvSpPr/>
          <p:nvPr/>
        </p:nvSpPr>
        <p:spPr>
          <a:xfrm rot="2700000">
            <a:off x="7019925" y="5842000"/>
            <a:ext cx="433388" cy="503238"/>
          </a:xfrm>
          <a:prstGeom prst="downArrow">
            <a:avLst>
              <a:gd name="adj1" fmla="val 50000"/>
              <a:gd name="adj2" fmla="val 29029"/>
            </a:avLst>
          </a:prstGeom>
          <a:pattFill prst="pct40">
            <a:fgClr>
              <a:schemeClr val="folHlink"/>
            </a:fgClr>
            <a:bgClr>
              <a:schemeClr val="bg1"/>
            </a:bgClr>
          </a:pattFill>
          <a:ln w="2857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7902" name="Text Box 14"/>
          <p:cNvSpPr txBox="1"/>
          <p:nvPr/>
        </p:nvSpPr>
        <p:spPr>
          <a:xfrm>
            <a:off x="2052638" y="6005513"/>
            <a:ext cx="5111750" cy="519112"/>
          </a:xfrm>
          <a:prstGeom prst="rect">
            <a:avLst/>
          </a:prstGeom>
          <a:noFill/>
          <a:ln w="9525">
            <a:noFill/>
          </a:ln>
        </p:spPr>
        <p:txBody>
          <a:bodyPr>
            <a:spAutoFit/>
          </a:bodyPr>
          <a:p>
            <a:pPr>
              <a:spcBef>
                <a:spcPct val="50000"/>
              </a:spcBef>
            </a:pPr>
            <a:r>
              <a:rPr lang="zh-CN" altLang="en-US" b="0" dirty="0">
                <a:solidFill>
                  <a:schemeClr val="tx2"/>
                </a:solidFill>
                <a:latin typeface="Verdana" panose="020B0604030504040204" pitchFamily="34" charset="0"/>
                <a:ea typeface="隶书" panose="02010509060101010101" pitchFamily="49" charset="-122"/>
              </a:rPr>
              <a:t>空间电荷区的宽度也达到稳定</a:t>
            </a:r>
            <a:endParaRPr lang="zh-CN" altLang="en-US" b="0" dirty="0">
              <a:solidFill>
                <a:schemeClr val="tx2"/>
              </a:solidFill>
              <a:latin typeface="Verdan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6"/>
                                        </p:tgtEl>
                                        <p:attrNameLst>
                                          <p:attrName>style.visibility</p:attrName>
                                        </p:attrNameLst>
                                      </p:cBhvr>
                                      <p:to>
                                        <p:strVal val="visible"/>
                                      </p:to>
                                    </p:set>
                                    <p:animEffect transition="in" filter="wipe(left)">
                                      <p:cBhvr>
                                        <p:cTn id="12" dur="1000"/>
                                        <p:tgtEl>
                                          <p:spTgt spid="3789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000"/>
                                        <p:tgtEl>
                                          <p:spTgt spid="3"/>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37901"/>
                                        </p:tgtEl>
                                        <p:attrNameLst>
                                          <p:attrName>style.visibility</p:attrName>
                                        </p:attrNameLst>
                                      </p:cBhvr>
                                      <p:to>
                                        <p:strVal val="visible"/>
                                      </p:to>
                                    </p:set>
                                    <p:animEffect transition="in" filter="wipe(right)">
                                      <p:cBhvr>
                                        <p:cTn id="20" dur="1000"/>
                                        <p:tgtEl>
                                          <p:spTgt spid="37901"/>
                                        </p:tgtEl>
                                      </p:cBhvr>
                                    </p:animEffect>
                                  </p:childTnLst>
                                </p:cTn>
                              </p:par>
                            </p:childTnLst>
                          </p:cTn>
                        </p:par>
                        <p:par>
                          <p:cTn id="21" fill="hold">
                            <p:stCondLst>
                              <p:cond delay="3000"/>
                            </p:stCondLst>
                            <p:childTnLst>
                              <p:par>
                                <p:cTn id="22" presetID="22" presetClass="entr" presetSubtype="2" fill="hold" grpId="0" nodeType="afterEffect">
                                  <p:stCondLst>
                                    <p:cond delay="0"/>
                                  </p:stCondLst>
                                  <p:childTnLst>
                                    <p:set>
                                      <p:cBhvr>
                                        <p:cTn id="23" dur="1" fill="hold">
                                          <p:stCondLst>
                                            <p:cond delay="0"/>
                                          </p:stCondLst>
                                        </p:cTn>
                                        <p:tgtEl>
                                          <p:spTgt spid="37902"/>
                                        </p:tgtEl>
                                        <p:attrNameLst>
                                          <p:attrName>style.visibility</p:attrName>
                                        </p:attrNameLst>
                                      </p:cBhvr>
                                      <p:to>
                                        <p:strVal val="visible"/>
                                      </p:to>
                                    </p:set>
                                    <p:animEffect transition="in" filter="wipe(right)">
                                      <p:cBhvr>
                                        <p:cTn id="24" dur="1000"/>
                                        <p:tgtEl>
                                          <p:spTgt spid="37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P spid="37901" grpId="0" animBg="1"/>
      <p:bldP spid="379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0419" name="Rectangle 2"/>
          <p:cNvSpPr/>
          <p:nvPr/>
        </p:nvSpPr>
        <p:spPr>
          <a:xfrm>
            <a:off x="971550" y="620713"/>
            <a:ext cx="3668713" cy="523875"/>
          </a:xfrm>
          <a:prstGeom prst="rect">
            <a:avLst/>
          </a:prstGeom>
          <a:noFill/>
          <a:ln w="9525">
            <a:noFill/>
          </a:ln>
        </p:spPr>
        <p:txBody>
          <a:bodyPr wrap="none">
            <a:spAutoFit/>
          </a:bodyPr>
          <a:p>
            <a:r>
              <a:rPr lang="en-US" altLang="zh-CN" dirty="0">
                <a:solidFill>
                  <a:srgbClr val="FF33CC"/>
                </a:solidFill>
                <a:latin typeface="Arial" panose="020B0604020202020204" pitchFamily="34" charset="0"/>
              </a:rPr>
              <a:t>2.</a:t>
            </a:r>
            <a:r>
              <a:rPr lang="zh-CN" altLang="en-US" dirty="0">
                <a:solidFill>
                  <a:srgbClr val="FF33CC"/>
                </a:solidFill>
                <a:latin typeface="Arial" panose="020B0604020202020204" pitchFamily="34" charset="0"/>
              </a:rPr>
              <a:t> </a:t>
            </a:r>
            <a:r>
              <a:rPr lang="en-US" altLang="zh-CN" dirty="0">
                <a:solidFill>
                  <a:srgbClr val="FF33CC"/>
                </a:solidFill>
                <a:latin typeface="Arial" panose="020B0604020202020204" pitchFamily="34" charset="0"/>
              </a:rPr>
              <a:t>p-n</a:t>
            </a:r>
            <a:r>
              <a:rPr lang="zh-CN" altLang="en-US" dirty="0">
                <a:solidFill>
                  <a:srgbClr val="FF33CC"/>
                </a:solidFill>
                <a:latin typeface="Arial" panose="020B0604020202020204" pitchFamily="34" charset="0"/>
              </a:rPr>
              <a:t>结的单向导电性</a:t>
            </a:r>
            <a:endParaRPr lang="zh-CN" altLang="en-US" dirty="0">
              <a:solidFill>
                <a:srgbClr val="FF33CC"/>
              </a:solidFill>
              <a:latin typeface="Arial" panose="020B0604020202020204" pitchFamily="34" charset="0"/>
            </a:endParaRPr>
          </a:p>
        </p:txBody>
      </p:sp>
      <p:sp>
        <p:nvSpPr>
          <p:cNvPr id="36867" name="AutoShape 3"/>
          <p:cNvSpPr/>
          <p:nvPr/>
        </p:nvSpPr>
        <p:spPr>
          <a:xfrm>
            <a:off x="900113" y="1341438"/>
            <a:ext cx="7056437" cy="792162"/>
          </a:xfrm>
          <a:prstGeom prst="horizontalScroll">
            <a:avLst>
              <a:gd name="adj" fmla="val 12500"/>
            </a:avLst>
          </a:prstGeom>
          <a:solidFill>
            <a:srgbClr val="FFFF99"/>
          </a:solidFill>
          <a:ln w="19050" cap="flat" cmpd="sng">
            <a:solidFill>
              <a:srgbClr val="009900"/>
            </a:solidFill>
            <a:prstDash val="solid"/>
            <a:miter/>
            <a:headEnd type="none" w="med" len="med"/>
            <a:tailEnd type="none" w="med" len="med"/>
          </a:ln>
        </p:spPr>
        <p:txBody>
          <a:bodyPr wrap="none" anchor="ctr"/>
          <a:p>
            <a:pPr algn="ctr"/>
            <a:r>
              <a:rPr lang="zh-CN" altLang="en-US" b="0" dirty="0">
                <a:latin typeface="Verdana" panose="020B0604030504040204" pitchFamily="34" charset="0"/>
                <a:ea typeface="隶书" panose="02010509060101010101" pitchFamily="49" charset="-122"/>
              </a:rPr>
              <a:t>前提：只有在</a:t>
            </a:r>
            <a:r>
              <a:rPr lang="zh-CN" altLang="en-US" b="0" dirty="0">
                <a:solidFill>
                  <a:srgbClr val="FF0000"/>
                </a:solidFill>
                <a:latin typeface="Verdana" panose="020B0604030504040204" pitchFamily="34" charset="0"/>
                <a:ea typeface="隶书" panose="02010509060101010101" pitchFamily="49" charset="-122"/>
              </a:rPr>
              <a:t>外加电压时</a:t>
            </a:r>
            <a:r>
              <a:rPr lang="zh-CN" altLang="en-US" b="0" dirty="0">
                <a:latin typeface="Verdana" panose="020B0604030504040204" pitchFamily="34" charset="0"/>
                <a:ea typeface="隶书" panose="02010509060101010101" pitchFamily="49" charset="-122"/>
              </a:rPr>
              <a:t>才会显示出来</a:t>
            </a:r>
            <a:endParaRPr lang="zh-CN" altLang="en-US" b="0" dirty="0">
              <a:latin typeface="Verdana" panose="020B0604030504040204" pitchFamily="34" charset="0"/>
              <a:ea typeface="隶书" panose="02010509060101010101" pitchFamily="49" charset="-122"/>
            </a:endParaRPr>
          </a:p>
        </p:txBody>
      </p:sp>
      <p:sp>
        <p:nvSpPr>
          <p:cNvPr id="60421" name="Rectangle 4"/>
          <p:cNvSpPr/>
          <p:nvPr/>
        </p:nvSpPr>
        <p:spPr>
          <a:xfrm>
            <a:off x="611188" y="2276475"/>
            <a:ext cx="3808412" cy="436563"/>
          </a:xfrm>
          <a:prstGeom prst="rect">
            <a:avLst/>
          </a:prstGeom>
          <a:noFill/>
          <a:ln w="9525">
            <a:noFill/>
          </a:ln>
        </p:spPr>
        <p:txBody>
          <a:bodyPr wrap="none">
            <a:spAutoFit/>
          </a:bodyPr>
          <a:p>
            <a:pPr marL="342900" indent="-342900">
              <a:lnSpc>
                <a:spcPct val="80000"/>
              </a:lnSpc>
              <a:spcBef>
                <a:spcPct val="20000"/>
              </a:spcBef>
              <a:buClr>
                <a:schemeClr val="tx1"/>
              </a:buClr>
            </a:pPr>
            <a:r>
              <a:rPr lang="en-US" altLang="zh-CN" b="0" dirty="0">
                <a:latin typeface="Arial" panose="020B0604020202020204" pitchFamily="34" charset="0"/>
              </a:rPr>
              <a:t>(1) </a:t>
            </a:r>
            <a:r>
              <a:rPr lang="en-US" altLang="zh-CN" dirty="0">
                <a:latin typeface="Arial" panose="020B0604020202020204" pitchFamily="34" charset="0"/>
              </a:rPr>
              <a:t>p-n</a:t>
            </a:r>
            <a:r>
              <a:rPr lang="zh-CN" altLang="en-US" dirty="0">
                <a:solidFill>
                  <a:schemeClr val="tx2"/>
                </a:solidFill>
                <a:latin typeface="Arial" panose="020B0604020202020204" pitchFamily="34" charset="0"/>
              </a:rPr>
              <a:t>结外加正向电压</a:t>
            </a:r>
            <a:endParaRPr lang="zh-CN" altLang="en-US" dirty="0">
              <a:solidFill>
                <a:schemeClr val="tx2"/>
              </a:solidFill>
              <a:latin typeface="Arial" panose="020B0604020202020204" pitchFamily="34" charset="0"/>
            </a:endParaRPr>
          </a:p>
        </p:txBody>
      </p:sp>
      <p:sp>
        <p:nvSpPr>
          <p:cNvPr id="60422" name="Rectangle 5"/>
          <p:cNvSpPr/>
          <p:nvPr/>
        </p:nvSpPr>
        <p:spPr>
          <a:xfrm>
            <a:off x="827088" y="2781300"/>
            <a:ext cx="6461125" cy="579438"/>
          </a:xfrm>
          <a:prstGeom prst="rect">
            <a:avLst/>
          </a:prstGeom>
          <a:noFill/>
          <a:ln w="9525">
            <a:noFill/>
          </a:ln>
        </p:spPr>
        <p:txBody>
          <a:bodyPr wrap="none">
            <a:spAutoFit/>
          </a:bodyPr>
          <a:p>
            <a:r>
              <a:rPr lang="zh-CN" altLang="en-US" dirty="0">
                <a:latin typeface="Arial" panose="020B0604020202020204" pitchFamily="34" charset="0"/>
              </a:rPr>
              <a:t>即电源的正极接</a:t>
            </a:r>
            <a:r>
              <a:rPr lang="en-US" altLang="zh-CN" dirty="0">
                <a:latin typeface="Arial" panose="020B0604020202020204" pitchFamily="34" charset="0"/>
              </a:rPr>
              <a:t>P</a:t>
            </a:r>
            <a:r>
              <a:rPr lang="zh-CN" altLang="en-US" dirty="0">
                <a:latin typeface="Arial" panose="020B0604020202020204" pitchFamily="34" charset="0"/>
              </a:rPr>
              <a:t>区，负极接</a:t>
            </a:r>
            <a:r>
              <a:rPr lang="en-US" altLang="zh-CN" dirty="0">
                <a:latin typeface="Arial" panose="020B0604020202020204" pitchFamily="34" charset="0"/>
              </a:rPr>
              <a:t>N</a:t>
            </a:r>
            <a:r>
              <a:rPr lang="zh-CN" altLang="en-US" dirty="0">
                <a:latin typeface="Arial" panose="020B0604020202020204" pitchFamily="34" charset="0"/>
              </a:rPr>
              <a:t>区。</a:t>
            </a:r>
            <a:endParaRPr lang="zh-CN" altLang="en-US" dirty="0">
              <a:latin typeface="Arial" panose="020B0604020202020204" pitchFamily="34" charset="0"/>
            </a:endParaRPr>
          </a:p>
        </p:txBody>
      </p:sp>
      <p:sp>
        <p:nvSpPr>
          <p:cNvPr id="60423" name="Text Box 6"/>
          <p:cNvSpPr txBox="1"/>
          <p:nvPr/>
        </p:nvSpPr>
        <p:spPr>
          <a:xfrm>
            <a:off x="900113" y="3644900"/>
            <a:ext cx="7559675" cy="1066800"/>
          </a:xfrm>
          <a:prstGeom prst="rect">
            <a:avLst/>
          </a:prstGeom>
          <a:noFill/>
          <a:ln w="9525">
            <a:noFill/>
          </a:ln>
        </p:spPr>
        <p:txBody>
          <a:bodyPr>
            <a:spAutoFit/>
          </a:bodyPr>
          <a:p>
            <a:pPr>
              <a:spcBef>
                <a:spcPct val="50000"/>
              </a:spcBef>
            </a:pPr>
            <a:r>
              <a:rPr lang="en-US" altLang="zh-CN" dirty="0">
                <a:latin typeface="Arial" panose="020B0604020202020204" pitchFamily="34" charset="0"/>
              </a:rPr>
              <a:t>PN</a:t>
            </a:r>
            <a:r>
              <a:rPr lang="zh-CN" altLang="en-US" dirty="0">
                <a:latin typeface="Arial" panose="020B0604020202020204" pitchFamily="34" charset="0"/>
              </a:rPr>
              <a:t>结的这种接法称为</a:t>
            </a:r>
            <a:r>
              <a:rPr lang="zh-CN" altLang="en-US" dirty="0">
                <a:solidFill>
                  <a:srgbClr val="FF0000"/>
                </a:solidFill>
                <a:latin typeface="Arial" panose="020B0604020202020204" pitchFamily="34" charset="0"/>
              </a:rPr>
              <a:t>正向接法</a:t>
            </a:r>
            <a:r>
              <a:rPr lang="zh-CN" altLang="en-US" dirty="0">
                <a:latin typeface="Arial" panose="020B0604020202020204" pitchFamily="34" charset="0"/>
              </a:rPr>
              <a:t>或</a:t>
            </a:r>
            <a:r>
              <a:rPr lang="zh-CN" altLang="en-US" dirty="0">
                <a:solidFill>
                  <a:srgbClr val="FF0000"/>
                </a:solidFill>
                <a:latin typeface="Arial" panose="020B0604020202020204" pitchFamily="34" charset="0"/>
              </a:rPr>
              <a:t>正向偏置</a:t>
            </a:r>
            <a:r>
              <a:rPr lang="zh-CN" altLang="en-US" dirty="0">
                <a:latin typeface="Arial" panose="020B0604020202020204" pitchFamily="34" charset="0"/>
              </a:rPr>
              <a:t>（简称</a:t>
            </a:r>
            <a:r>
              <a:rPr lang="zh-CN" altLang="en-US" dirty="0">
                <a:solidFill>
                  <a:srgbClr val="FF0000"/>
                </a:solidFill>
                <a:latin typeface="Arial" panose="020B0604020202020204" pitchFamily="34" charset="0"/>
              </a:rPr>
              <a:t>正偏</a:t>
            </a:r>
            <a:r>
              <a:rPr lang="zh-CN" altLang="en-US"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10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1443" name="Rectangle 2"/>
          <p:cNvSpPr/>
          <p:nvPr/>
        </p:nvSpPr>
        <p:spPr>
          <a:xfrm>
            <a:off x="385763" y="315913"/>
            <a:ext cx="7650162" cy="935037"/>
          </a:xfrm>
          <a:prstGeom prst="rect">
            <a:avLst/>
          </a:prstGeom>
          <a:noFill/>
          <a:ln w="9525">
            <a:noFill/>
          </a:ln>
        </p:spPr>
        <p:txBody>
          <a:bodyPr anchor="ctr"/>
          <a:p>
            <a:pPr algn="ctr"/>
            <a:r>
              <a:rPr lang="en-US" altLang="zh-CN" b="0" dirty="0">
                <a:solidFill>
                  <a:srgbClr val="FF0000"/>
                </a:solidFill>
                <a:latin typeface="华文新魏" panose="02010800040101010101" pitchFamily="2" charset="-122"/>
                <a:ea typeface="华文新魏" panose="02010800040101010101" pitchFamily="2" charset="-122"/>
              </a:rPr>
              <a:t>PN</a:t>
            </a:r>
            <a:r>
              <a:rPr lang="zh-CN" altLang="en-US" b="0" dirty="0">
                <a:solidFill>
                  <a:srgbClr val="FF0000"/>
                </a:solidFill>
                <a:latin typeface="华文新魏" panose="02010800040101010101" pitchFamily="2" charset="-122"/>
                <a:ea typeface="华文新魏" panose="02010800040101010101" pitchFamily="2" charset="-122"/>
              </a:rPr>
              <a:t>结</a:t>
            </a:r>
            <a:r>
              <a:rPr lang="zh-CN" altLang="zh-CN" b="0" dirty="0">
                <a:solidFill>
                  <a:srgbClr val="FF0000"/>
                </a:solidFill>
                <a:latin typeface="华文新魏" panose="02010800040101010101" pitchFamily="2" charset="-122"/>
                <a:ea typeface="华文新魏" panose="02010800040101010101" pitchFamily="2" charset="-122"/>
              </a:rPr>
              <a:t>加正向电压时导通</a:t>
            </a:r>
            <a:endParaRPr lang="zh-CN" altLang="en-US" b="0" dirty="0">
              <a:solidFill>
                <a:schemeClr val="tx2"/>
              </a:solidFill>
              <a:latin typeface="华文新魏" panose="02010800040101010101" pitchFamily="2" charset="-122"/>
              <a:ea typeface="华文新魏" panose="02010800040101010101" pitchFamily="2" charset="-122"/>
            </a:endParaRPr>
          </a:p>
        </p:txBody>
      </p:sp>
      <p:sp>
        <p:nvSpPr>
          <p:cNvPr id="61444" name="Rectangle 3"/>
          <p:cNvSpPr/>
          <p:nvPr/>
        </p:nvSpPr>
        <p:spPr>
          <a:xfrm>
            <a:off x="1690688" y="1701800"/>
            <a:ext cx="3024187"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45" name="Oval 4"/>
          <p:cNvSpPr/>
          <p:nvPr/>
        </p:nvSpPr>
        <p:spPr>
          <a:xfrm>
            <a:off x="1922463" y="18462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46" name="Oval 5"/>
          <p:cNvSpPr/>
          <p:nvPr/>
        </p:nvSpPr>
        <p:spPr>
          <a:xfrm>
            <a:off x="2454275" y="18462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47" name="Oval 6"/>
          <p:cNvSpPr/>
          <p:nvPr/>
        </p:nvSpPr>
        <p:spPr>
          <a:xfrm>
            <a:off x="3001963" y="18462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48" name="Oval 7"/>
          <p:cNvSpPr/>
          <p:nvPr/>
        </p:nvSpPr>
        <p:spPr>
          <a:xfrm>
            <a:off x="3578225" y="18462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49" name="Oval 8"/>
          <p:cNvSpPr/>
          <p:nvPr/>
        </p:nvSpPr>
        <p:spPr>
          <a:xfrm>
            <a:off x="4110038" y="18462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0" name="Oval 9"/>
          <p:cNvSpPr/>
          <p:nvPr/>
        </p:nvSpPr>
        <p:spPr>
          <a:xfrm>
            <a:off x="1922463" y="26384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1" name="Oval 10"/>
          <p:cNvSpPr/>
          <p:nvPr/>
        </p:nvSpPr>
        <p:spPr>
          <a:xfrm>
            <a:off x="2454275" y="26384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2" name="Oval 11"/>
          <p:cNvSpPr/>
          <p:nvPr/>
        </p:nvSpPr>
        <p:spPr>
          <a:xfrm>
            <a:off x="3001963" y="26384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3" name="Oval 12"/>
          <p:cNvSpPr/>
          <p:nvPr/>
        </p:nvSpPr>
        <p:spPr>
          <a:xfrm>
            <a:off x="3578225" y="26384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4" name="Oval 13"/>
          <p:cNvSpPr/>
          <p:nvPr/>
        </p:nvSpPr>
        <p:spPr>
          <a:xfrm>
            <a:off x="4110038" y="26384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5" name="Oval 14"/>
          <p:cNvSpPr/>
          <p:nvPr/>
        </p:nvSpPr>
        <p:spPr>
          <a:xfrm>
            <a:off x="1922463" y="34305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6" name="Oval 15"/>
          <p:cNvSpPr/>
          <p:nvPr/>
        </p:nvSpPr>
        <p:spPr>
          <a:xfrm>
            <a:off x="2454275" y="34305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7" name="Oval 16"/>
          <p:cNvSpPr/>
          <p:nvPr/>
        </p:nvSpPr>
        <p:spPr>
          <a:xfrm>
            <a:off x="3001963" y="34305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8" name="Oval 17"/>
          <p:cNvSpPr/>
          <p:nvPr/>
        </p:nvSpPr>
        <p:spPr>
          <a:xfrm>
            <a:off x="3578225" y="34305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59" name="Oval 18"/>
          <p:cNvSpPr/>
          <p:nvPr/>
        </p:nvSpPr>
        <p:spPr>
          <a:xfrm>
            <a:off x="4110038" y="34305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1460" name="Oval 19"/>
          <p:cNvSpPr>
            <a:spLocks noChangeAspect="1"/>
          </p:cNvSpPr>
          <p:nvPr/>
        </p:nvSpPr>
        <p:spPr>
          <a:xfrm>
            <a:off x="2051050" y="22780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61" name="Oval 20"/>
          <p:cNvSpPr>
            <a:spLocks noChangeAspect="1"/>
          </p:cNvSpPr>
          <p:nvPr/>
        </p:nvSpPr>
        <p:spPr>
          <a:xfrm>
            <a:off x="2555875" y="22780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62" name="Oval 21"/>
          <p:cNvSpPr>
            <a:spLocks noChangeAspect="1"/>
          </p:cNvSpPr>
          <p:nvPr/>
        </p:nvSpPr>
        <p:spPr>
          <a:xfrm>
            <a:off x="3130550" y="2278063"/>
            <a:ext cx="107950" cy="107950"/>
          </a:xfrm>
          <a:prstGeom prst="ellipse">
            <a:avLst/>
          </a:prstGeom>
          <a:solidFill>
            <a:schemeClr val="accent1"/>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63" name="Oval 22"/>
          <p:cNvSpPr>
            <a:spLocks noChangeAspect="1"/>
          </p:cNvSpPr>
          <p:nvPr/>
        </p:nvSpPr>
        <p:spPr>
          <a:xfrm>
            <a:off x="2051050" y="307022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64" name="Oval 23"/>
          <p:cNvSpPr>
            <a:spLocks noChangeAspect="1"/>
          </p:cNvSpPr>
          <p:nvPr/>
        </p:nvSpPr>
        <p:spPr>
          <a:xfrm>
            <a:off x="2555875" y="307022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65" name="Oval 24"/>
          <p:cNvSpPr>
            <a:spLocks noChangeAspect="1"/>
          </p:cNvSpPr>
          <p:nvPr/>
        </p:nvSpPr>
        <p:spPr>
          <a:xfrm>
            <a:off x="3130550" y="307022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66" name="Oval 25"/>
          <p:cNvSpPr>
            <a:spLocks noChangeAspect="1"/>
          </p:cNvSpPr>
          <p:nvPr/>
        </p:nvSpPr>
        <p:spPr>
          <a:xfrm>
            <a:off x="2051050" y="386238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67" name="Oval 26"/>
          <p:cNvSpPr>
            <a:spLocks noChangeAspect="1"/>
          </p:cNvSpPr>
          <p:nvPr/>
        </p:nvSpPr>
        <p:spPr>
          <a:xfrm>
            <a:off x="2555875" y="386238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68" name="Oval 27"/>
          <p:cNvSpPr>
            <a:spLocks noChangeAspect="1"/>
          </p:cNvSpPr>
          <p:nvPr/>
        </p:nvSpPr>
        <p:spPr>
          <a:xfrm>
            <a:off x="3130550" y="386238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69" name="Rectangle 28"/>
          <p:cNvSpPr/>
          <p:nvPr/>
        </p:nvSpPr>
        <p:spPr>
          <a:xfrm>
            <a:off x="4714875" y="1701800"/>
            <a:ext cx="3097213"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70" name="Oval 29"/>
          <p:cNvSpPr/>
          <p:nvPr/>
        </p:nvSpPr>
        <p:spPr>
          <a:xfrm>
            <a:off x="5018088" y="18462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71" name="Oval 30"/>
          <p:cNvSpPr/>
          <p:nvPr/>
        </p:nvSpPr>
        <p:spPr>
          <a:xfrm>
            <a:off x="5594350" y="18462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72" name="Oval 31"/>
          <p:cNvSpPr/>
          <p:nvPr/>
        </p:nvSpPr>
        <p:spPr>
          <a:xfrm>
            <a:off x="6126163" y="18462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73" name="Oval 32"/>
          <p:cNvSpPr/>
          <p:nvPr/>
        </p:nvSpPr>
        <p:spPr>
          <a:xfrm>
            <a:off x="6673850" y="18462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74" name="Oval 33"/>
          <p:cNvSpPr/>
          <p:nvPr/>
        </p:nvSpPr>
        <p:spPr>
          <a:xfrm>
            <a:off x="7250113" y="18462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75" name="Oval 34"/>
          <p:cNvSpPr/>
          <p:nvPr/>
        </p:nvSpPr>
        <p:spPr>
          <a:xfrm>
            <a:off x="5018088" y="26384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76" name="Oval 35"/>
          <p:cNvSpPr/>
          <p:nvPr/>
        </p:nvSpPr>
        <p:spPr>
          <a:xfrm>
            <a:off x="5594350" y="26384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77" name="Oval 36"/>
          <p:cNvSpPr/>
          <p:nvPr/>
        </p:nvSpPr>
        <p:spPr>
          <a:xfrm>
            <a:off x="6126163" y="26384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78" name="Oval 37"/>
          <p:cNvSpPr/>
          <p:nvPr/>
        </p:nvSpPr>
        <p:spPr>
          <a:xfrm>
            <a:off x="6673850" y="26384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79" name="Oval 38"/>
          <p:cNvSpPr/>
          <p:nvPr/>
        </p:nvSpPr>
        <p:spPr>
          <a:xfrm>
            <a:off x="7250113" y="26384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80" name="Oval 39"/>
          <p:cNvSpPr/>
          <p:nvPr/>
        </p:nvSpPr>
        <p:spPr>
          <a:xfrm>
            <a:off x="5018088" y="34305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81" name="Oval 40"/>
          <p:cNvSpPr/>
          <p:nvPr/>
        </p:nvSpPr>
        <p:spPr>
          <a:xfrm>
            <a:off x="5594350" y="34305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82" name="Oval 41"/>
          <p:cNvSpPr/>
          <p:nvPr/>
        </p:nvSpPr>
        <p:spPr>
          <a:xfrm>
            <a:off x="6126163" y="34305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83" name="Oval 42"/>
          <p:cNvSpPr/>
          <p:nvPr/>
        </p:nvSpPr>
        <p:spPr>
          <a:xfrm>
            <a:off x="6673850" y="34305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84" name="Oval 43"/>
          <p:cNvSpPr/>
          <p:nvPr/>
        </p:nvSpPr>
        <p:spPr>
          <a:xfrm>
            <a:off x="7250113" y="34305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1485" name="Oval 44"/>
          <p:cNvSpPr>
            <a:spLocks noChangeAspect="1"/>
          </p:cNvSpPr>
          <p:nvPr/>
        </p:nvSpPr>
        <p:spPr>
          <a:xfrm>
            <a:off x="6227763" y="22780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86" name="Oval 45"/>
          <p:cNvSpPr>
            <a:spLocks noChangeAspect="1"/>
          </p:cNvSpPr>
          <p:nvPr/>
        </p:nvSpPr>
        <p:spPr>
          <a:xfrm>
            <a:off x="6802438" y="22780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87" name="Oval 46"/>
          <p:cNvSpPr>
            <a:spLocks noChangeAspect="1"/>
          </p:cNvSpPr>
          <p:nvPr/>
        </p:nvSpPr>
        <p:spPr>
          <a:xfrm>
            <a:off x="7378700" y="22780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88" name="Oval 47"/>
          <p:cNvSpPr>
            <a:spLocks noChangeAspect="1"/>
          </p:cNvSpPr>
          <p:nvPr/>
        </p:nvSpPr>
        <p:spPr>
          <a:xfrm>
            <a:off x="6227763" y="3070225"/>
            <a:ext cx="107950" cy="107950"/>
          </a:xfrm>
          <a:prstGeom prst="ellipse">
            <a:avLst/>
          </a:prstGeom>
          <a:solidFill>
            <a:schemeClr val="folHlink"/>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89" name="Oval 48"/>
          <p:cNvSpPr>
            <a:spLocks noChangeAspect="1"/>
          </p:cNvSpPr>
          <p:nvPr/>
        </p:nvSpPr>
        <p:spPr>
          <a:xfrm>
            <a:off x="6802438" y="307022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90" name="Oval 49"/>
          <p:cNvSpPr>
            <a:spLocks noChangeAspect="1"/>
          </p:cNvSpPr>
          <p:nvPr/>
        </p:nvSpPr>
        <p:spPr>
          <a:xfrm>
            <a:off x="7378700" y="307022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91" name="Oval 50"/>
          <p:cNvSpPr>
            <a:spLocks noChangeAspect="1"/>
          </p:cNvSpPr>
          <p:nvPr/>
        </p:nvSpPr>
        <p:spPr>
          <a:xfrm>
            <a:off x="6227763" y="386238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92" name="Oval 51"/>
          <p:cNvSpPr>
            <a:spLocks noChangeAspect="1"/>
          </p:cNvSpPr>
          <p:nvPr/>
        </p:nvSpPr>
        <p:spPr>
          <a:xfrm>
            <a:off x="6802438" y="386238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61493" name="Group 52"/>
          <p:cNvGrpSpPr/>
          <p:nvPr/>
        </p:nvGrpSpPr>
        <p:grpSpPr>
          <a:xfrm>
            <a:off x="3490913" y="1270000"/>
            <a:ext cx="2593975" cy="3240088"/>
            <a:chOff x="2244" y="754"/>
            <a:chExt cx="1634" cy="2041"/>
          </a:xfrm>
        </p:grpSpPr>
        <p:sp>
          <p:nvSpPr>
            <p:cNvPr id="61518" name="Rectangle 53"/>
            <p:cNvSpPr/>
            <p:nvPr/>
          </p:nvSpPr>
          <p:spPr>
            <a:xfrm>
              <a:off x="2245" y="1026"/>
              <a:ext cx="1633" cy="1497"/>
            </a:xfrm>
            <a:prstGeom prst="rect">
              <a:avLst/>
            </a:prstGeom>
            <a:solidFill>
              <a:srgbClr val="99CCFF">
                <a:alpha val="32156"/>
              </a:srgbClr>
            </a:solidFill>
            <a:ln w="9525">
              <a:noFill/>
            </a:ln>
          </p:spPr>
          <p:txBody>
            <a:bodyPr wrap="none" anchor="ctr"/>
            <a:p>
              <a:endParaRPr lang="zh-CN" altLang="en-US" dirty="0">
                <a:latin typeface="Arial" panose="020B0604020202020204" pitchFamily="34" charset="0"/>
              </a:endParaRPr>
            </a:p>
          </p:txBody>
        </p:sp>
        <p:sp>
          <p:nvSpPr>
            <p:cNvPr id="61519" name="Line 54"/>
            <p:cNvSpPr/>
            <p:nvPr/>
          </p:nvSpPr>
          <p:spPr>
            <a:xfrm>
              <a:off x="2244" y="754"/>
              <a:ext cx="0" cy="2041"/>
            </a:xfrm>
            <a:prstGeom prst="line">
              <a:avLst/>
            </a:prstGeom>
            <a:ln w="28575" cap="flat" cmpd="sng">
              <a:solidFill>
                <a:srgbClr val="0000CC"/>
              </a:solidFill>
              <a:prstDash val="dash"/>
              <a:miter/>
              <a:headEnd type="none" w="med" len="med"/>
              <a:tailEnd type="none" w="med" len="med"/>
            </a:ln>
          </p:spPr>
        </p:sp>
        <p:sp>
          <p:nvSpPr>
            <p:cNvPr id="61520" name="Line 55"/>
            <p:cNvSpPr/>
            <p:nvPr/>
          </p:nvSpPr>
          <p:spPr>
            <a:xfrm>
              <a:off x="3877" y="754"/>
              <a:ext cx="0" cy="2041"/>
            </a:xfrm>
            <a:prstGeom prst="line">
              <a:avLst/>
            </a:prstGeom>
            <a:ln w="28575" cap="flat" cmpd="sng">
              <a:solidFill>
                <a:srgbClr val="0000CC"/>
              </a:solidFill>
              <a:prstDash val="dash"/>
              <a:miter/>
              <a:headEnd type="none" w="med" len="med"/>
              <a:tailEnd type="none" w="med" len="med"/>
            </a:ln>
          </p:spPr>
        </p:sp>
      </p:grpSp>
      <p:sp>
        <p:nvSpPr>
          <p:cNvPr id="61494" name="Oval 56"/>
          <p:cNvSpPr>
            <a:spLocks noChangeAspect="1"/>
          </p:cNvSpPr>
          <p:nvPr/>
        </p:nvSpPr>
        <p:spPr>
          <a:xfrm>
            <a:off x="7378700" y="386238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1495" name="Line 57"/>
          <p:cNvSpPr/>
          <p:nvPr/>
        </p:nvSpPr>
        <p:spPr>
          <a:xfrm>
            <a:off x="755650" y="2844800"/>
            <a:ext cx="935038" cy="0"/>
          </a:xfrm>
          <a:prstGeom prst="line">
            <a:avLst/>
          </a:prstGeom>
          <a:ln w="28575" cap="flat" cmpd="sng">
            <a:solidFill>
              <a:schemeClr val="tx2"/>
            </a:solidFill>
            <a:prstDash val="solid"/>
            <a:miter/>
            <a:headEnd type="none" w="med" len="med"/>
            <a:tailEnd type="none" w="med" len="med"/>
          </a:ln>
        </p:spPr>
      </p:sp>
      <p:sp>
        <p:nvSpPr>
          <p:cNvPr id="61496" name="Line 58"/>
          <p:cNvSpPr/>
          <p:nvPr/>
        </p:nvSpPr>
        <p:spPr>
          <a:xfrm>
            <a:off x="7812088" y="2844800"/>
            <a:ext cx="935037" cy="0"/>
          </a:xfrm>
          <a:prstGeom prst="line">
            <a:avLst/>
          </a:prstGeom>
          <a:ln w="28575" cap="flat" cmpd="sng">
            <a:solidFill>
              <a:schemeClr val="tx2"/>
            </a:solidFill>
            <a:prstDash val="solid"/>
            <a:miter/>
            <a:headEnd type="none" w="med" len="med"/>
            <a:tailEnd type="none" w="med" len="med"/>
          </a:ln>
        </p:spPr>
      </p:sp>
      <p:sp>
        <p:nvSpPr>
          <p:cNvPr id="61497" name="Line 59"/>
          <p:cNvSpPr/>
          <p:nvPr/>
        </p:nvSpPr>
        <p:spPr>
          <a:xfrm>
            <a:off x="755650" y="2854325"/>
            <a:ext cx="0" cy="3311525"/>
          </a:xfrm>
          <a:prstGeom prst="line">
            <a:avLst/>
          </a:prstGeom>
          <a:ln w="28575" cap="flat" cmpd="sng">
            <a:solidFill>
              <a:schemeClr val="tx2"/>
            </a:solidFill>
            <a:prstDash val="solid"/>
            <a:miter/>
            <a:headEnd type="none" w="med" len="med"/>
            <a:tailEnd type="none" w="med" len="med"/>
          </a:ln>
        </p:spPr>
      </p:sp>
      <p:sp>
        <p:nvSpPr>
          <p:cNvPr id="61498" name="Line 60"/>
          <p:cNvSpPr/>
          <p:nvPr/>
        </p:nvSpPr>
        <p:spPr>
          <a:xfrm>
            <a:off x="8748713" y="2854325"/>
            <a:ext cx="0" cy="3311525"/>
          </a:xfrm>
          <a:prstGeom prst="line">
            <a:avLst/>
          </a:prstGeom>
          <a:ln w="28575" cap="flat" cmpd="sng">
            <a:solidFill>
              <a:schemeClr val="tx2"/>
            </a:solidFill>
            <a:prstDash val="solid"/>
            <a:miter/>
            <a:headEnd type="none" w="med" len="med"/>
            <a:tailEnd type="none" w="med" len="med"/>
          </a:ln>
        </p:spPr>
      </p:sp>
      <p:sp>
        <p:nvSpPr>
          <p:cNvPr id="61499" name="Line 61"/>
          <p:cNvSpPr/>
          <p:nvPr/>
        </p:nvSpPr>
        <p:spPr>
          <a:xfrm>
            <a:off x="4284663" y="5889625"/>
            <a:ext cx="0" cy="504825"/>
          </a:xfrm>
          <a:prstGeom prst="line">
            <a:avLst/>
          </a:prstGeom>
          <a:ln w="28575" cap="flat" cmpd="sng">
            <a:solidFill>
              <a:schemeClr val="tx2"/>
            </a:solidFill>
            <a:prstDash val="solid"/>
            <a:miter/>
            <a:headEnd type="none" w="med" len="med"/>
            <a:tailEnd type="none" w="med" len="med"/>
          </a:ln>
        </p:spPr>
      </p:sp>
      <p:sp>
        <p:nvSpPr>
          <p:cNvPr id="61500" name="Line 62"/>
          <p:cNvSpPr/>
          <p:nvPr/>
        </p:nvSpPr>
        <p:spPr>
          <a:xfrm>
            <a:off x="4398963" y="5965825"/>
            <a:ext cx="0" cy="360363"/>
          </a:xfrm>
          <a:prstGeom prst="line">
            <a:avLst/>
          </a:prstGeom>
          <a:ln w="28575" cap="flat" cmpd="sng">
            <a:solidFill>
              <a:schemeClr val="tx2"/>
            </a:solidFill>
            <a:prstDash val="solid"/>
            <a:miter/>
            <a:headEnd type="none" w="med" len="med"/>
            <a:tailEnd type="none" w="med" len="med"/>
          </a:ln>
        </p:spPr>
      </p:sp>
      <p:sp>
        <p:nvSpPr>
          <p:cNvPr id="61501" name="Line 63"/>
          <p:cNvSpPr/>
          <p:nvPr/>
        </p:nvSpPr>
        <p:spPr>
          <a:xfrm>
            <a:off x="755650" y="6165850"/>
            <a:ext cx="3529013" cy="0"/>
          </a:xfrm>
          <a:prstGeom prst="line">
            <a:avLst/>
          </a:prstGeom>
          <a:ln w="28575" cap="flat" cmpd="sng">
            <a:solidFill>
              <a:schemeClr val="tx2"/>
            </a:solidFill>
            <a:prstDash val="solid"/>
            <a:miter/>
            <a:headEnd type="none" w="med" len="med"/>
            <a:tailEnd type="none" w="med" len="med"/>
          </a:ln>
        </p:spPr>
      </p:sp>
      <p:sp>
        <p:nvSpPr>
          <p:cNvPr id="61502" name="Line 64"/>
          <p:cNvSpPr/>
          <p:nvPr/>
        </p:nvSpPr>
        <p:spPr>
          <a:xfrm>
            <a:off x="4403725" y="6165850"/>
            <a:ext cx="4354513" cy="0"/>
          </a:xfrm>
          <a:prstGeom prst="line">
            <a:avLst/>
          </a:prstGeom>
          <a:ln w="28575" cap="flat" cmpd="sng">
            <a:solidFill>
              <a:schemeClr val="tx2"/>
            </a:solidFill>
            <a:prstDash val="solid"/>
            <a:miter/>
            <a:headEnd type="none" w="med" len="med"/>
            <a:tailEnd type="none" w="med" len="med"/>
          </a:ln>
        </p:spPr>
      </p:sp>
      <p:sp>
        <p:nvSpPr>
          <p:cNvPr id="35905" name="Text Box 65"/>
          <p:cNvSpPr txBox="1"/>
          <p:nvPr/>
        </p:nvSpPr>
        <p:spPr>
          <a:xfrm>
            <a:off x="1031875" y="2278063"/>
            <a:ext cx="576263"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35906" name="Text Box 66"/>
          <p:cNvSpPr txBox="1"/>
          <p:nvPr/>
        </p:nvSpPr>
        <p:spPr>
          <a:xfrm>
            <a:off x="7885113" y="2278063"/>
            <a:ext cx="576262"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1505" name="Line 67"/>
          <p:cNvSpPr/>
          <p:nvPr/>
        </p:nvSpPr>
        <p:spPr>
          <a:xfrm flipH="1">
            <a:off x="3563938" y="4365625"/>
            <a:ext cx="1296987" cy="0"/>
          </a:xfrm>
          <a:prstGeom prst="line">
            <a:avLst/>
          </a:prstGeom>
          <a:ln w="28575" cap="flat" cmpd="sng">
            <a:solidFill>
              <a:srgbClr val="FF0000"/>
            </a:solidFill>
            <a:prstDash val="solid"/>
            <a:miter/>
            <a:headEnd type="none" w="med" len="med"/>
            <a:tailEnd type="stealth" w="lg" len="med"/>
          </a:ln>
        </p:spPr>
      </p:sp>
      <p:sp>
        <p:nvSpPr>
          <p:cNvPr id="61506" name="Line 68"/>
          <p:cNvSpPr/>
          <p:nvPr/>
        </p:nvSpPr>
        <p:spPr>
          <a:xfrm flipH="1">
            <a:off x="4391025" y="4654550"/>
            <a:ext cx="1584325" cy="0"/>
          </a:xfrm>
          <a:prstGeom prst="line">
            <a:avLst/>
          </a:prstGeom>
          <a:ln w="28575" cap="flat" cmpd="sng">
            <a:solidFill>
              <a:schemeClr val="tx1"/>
            </a:solidFill>
            <a:prstDash val="solid"/>
            <a:miter/>
            <a:headEnd type="stealth" w="lg" len="med"/>
            <a:tailEnd type="none" w="lg" len="med"/>
          </a:ln>
        </p:spPr>
      </p:sp>
      <p:sp>
        <p:nvSpPr>
          <p:cNvPr id="61507" name="Text Box 69"/>
          <p:cNvSpPr txBox="1"/>
          <p:nvPr/>
        </p:nvSpPr>
        <p:spPr>
          <a:xfrm>
            <a:off x="3114675" y="4375150"/>
            <a:ext cx="1441450" cy="519113"/>
          </a:xfrm>
          <a:prstGeom prst="rect">
            <a:avLst/>
          </a:prstGeom>
          <a:noFill/>
          <a:ln w="9525">
            <a:noFill/>
          </a:ln>
        </p:spPr>
        <p:txBody>
          <a:bodyPr>
            <a:spAutoFit/>
          </a:bodyPr>
          <a:p>
            <a:pPr>
              <a:spcBef>
                <a:spcPct val="50000"/>
              </a:spcBef>
            </a:pPr>
            <a:r>
              <a:rPr lang="zh-CN" altLang="en-US" b="0" dirty="0">
                <a:latin typeface="Verdana" panose="020B0604030504040204" pitchFamily="34" charset="0"/>
                <a:ea typeface="隶书" panose="02010509060101010101" pitchFamily="49" charset="-122"/>
              </a:rPr>
              <a:t>外电场</a:t>
            </a:r>
            <a:endParaRPr lang="zh-CN" altLang="en-US" b="0" dirty="0">
              <a:latin typeface="Verdana" panose="020B0604030504040204" pitchFamily="34" charset="0"/>
              <a:ea typeface="隶书" panose="02010509060101010101" pitchFamily="49" charset="-122"/>
            </a:endParaRPr>
          </a:p>
        </p:txBody>
      </p:sp>
      <p:sp>
        <p:nvSpPr>
          <p:cNvPr id="35910" name="Line 70"/>
          <p:cNvSpPr/>
          <p:nvPr/>
        </p:nvSpPr>
        <p:spPr>
          <a:xfrm>
            <a:off x="3238500" y="2336800"/>
            <a:ext cx="2376488" cy="0"/>
          </a:xfrm>
          <a:prstGeom prst="line">
            <a:avLst/>
          </a:prstGeom>
          <a:ln w="28575" cap="flat" cmpd="sng">
            <a:solidFill>
              <a:srgbClr val="FF0000"/>
            </a:solidFill>
            <a:prstDash val="solid"/>
            <a:miter/>
            <a:headEnd type="none" w="med" len="med"/>
            <a:tailEnd type="stealth" w="lg" len="med"/>
          </a:ln>
        </p:spPr>
      </p:sp>
      <p:sp>
        <p:nvSpPr>
          <p:cNvPr id="35911" name="Line 71"/>
          <p:cNvSpPr/>
          <p:nvPr/>
        </p:nvSpPr>
        <p:spPr>
          <a:xfrm>
            <a:off x="3835400" y="3128963"/>
            <a:ext cx="2376488" cy="0"/>
          </a:xfrm>
          <a:prstGeom prst="line">
            <a:avLst/>
          </a:prstGeom>
          <a:ln w="28575" cap="flat" cmpd="sng">
            <a:solidFill>
              <a:srgbClr val="FF0000"/>
            </a:solidFill>
            <a:prstDash val="solid"/>
            <a:miter/>
            <a:headEnd type="stealth" w="lg" len="med"/>
            <a:tailEnd type="none" w="lg" len="med"/>
          </a:ln>
        </p:spPr>
      </p:sp>
      <p:sp>
        <p:nvSpPr>
          <p:cNvPr id="61510" name="Text Box 72"/>
          <p:cNvSpPr txBox="1"/>
          <p:nvPr/>
        </p:nvSpPr>
        <p:spPr>
          <a:xfrm>
            <a:off x="1849438" y="2628900"/>
            <a:ext cx="1079500"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P</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1511" name="Text Box 73"/>
          <p:cNvSpPr txBox="1"/>
          <p:nvPr/>
        </p:nvSpPr>
        <p:spPr>
          <a:xfrm>
            <a:off x="6661150" y="2628900"/>
            <a:ext cx="1008063"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N</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35914" name="AutoShape 74"/>
          <p:cNvSpPr/>
          <p:nvPr/>
        </p:nvSpPr>
        <p:spPr>
          <a:xfrm>
            <a:off x="755650" y="1270000"/>
            <a:ext cx="2160588" cy="431800"/>
          </a:xfrm>
          <a:prstGeom prst="wedgeRoundRectCallout">
            <a:avLst>
              <a:gd name="adj1" fmla="val 59773"/>
              <a:gd name="adj2" fmla="val 184190"/>
              <a:gd name="adj3" fmla="val 16667"/>
            </a:avLst>
          </a:prstGeom>
          <a:solidFill>
            <a:srgbClr val="FFFF99"/>
          </a:solidFill>
          <a:ln w="19050" cap="flat" cmpd="sng">
            <a:solidFill>
              <a:srgbClr val="008000"/>
            </a:solidFill>
            <a:prstDash val="solid"/>
            <a:miter/>
            <a:headEnd type="none" w="med" len="med"/>
            <a:tailEnd type="none" w="med" len="med"/>
          </a:ln>
        </p:spPr>
        <p:txBody>
          <a:bodyPr tIns="0" anchor="ctr" anchorCtr="1"/>
          <a:p>
            <a:pPr algn="ctr"/>
            <a:r>
              <a:rPr lang="zh-CN" altLang="en-US" b="0" dirty="0">
                <a:latin typeface="Verdana" panose="020B0604030504040204" pitchFamily="34" charset="0"/>
                <a:ea typeface="隶书" panose="02010509060101010101" pitchFamily="49" charset="-122"/>
              </a:rPr>
              <a:t>多子空穴</a:t>
            </a:r>
            <a:endParaRPr lang="zh-CN" altLang="en-US" b="0" dirty="0">
              <a:latin typeface="Verdana" panose="020B0604030504040204" pitchFamily="34" charset="0"/>
              <a:ea typeface="隶书" panose="02010509060101010101" pitchFamily="49" charset="-122"/>
            </a:endParaRPr>
          </a:p>
        </p:txBody>
      </p:sp>
      <p:sp>
        <p:nvSpPr>
          <p:cNvPr id="35915" name="AutoShape 75"/>
          <p:cNvSpPr/>
          <p:nvPr/>
        </p:nvSpPr>
        <p:spPr>
          <a:xfrm>
            <a:off x="6229350" y="1773238"/>
            <a:ext cx="2160588" cy="431800"/>
          </a:xfrm>
          <a:prstGeom prst="wedgeRoundRectCallout">
            <a:avLst>
              <a:gd name="adj1" fmla="val -45519"/>
              <a:gd name="adj2" fmla="val 242278"/>
              <a:gd name="adj3" fmla="val 16667"/>
            </a:avLst>
          </a:prstGeom>
          <a:solidFill>
            <a:srgbClr val="FFFF99"/>
          </a:solidFill>
          <a:ln w="19050" cap="flat" cmpd="sng">
            <a:solidFill>
              <a:srgbClr val="008000"/>
            </a:solidFill>
            <a:prstDash val="solid"/>
            <a:miter/>
            <a:headEnd type="none" w="med" len="med"/>
            <a:tailEnd type="none" w="med" len="med"/>
          </a:ln>
        </p:spPr>
        <p:txBody>
          <a:bodyPr tIns="0" anchor="ctr" anchorCtr="1"/>
          <a:p>
            <a:pPr algn="ctr"/>
            <a:r>
              <a:rPr lang="zh-CN" altLang="en-US" b="0" dirty="0">
                <a:latin typeface="Verdana" panose="020B0604030504040204" pitchFamily="34" charset="0"/>
                <a:ea typeface="隶书" panose="02010509060101010101" pitchFamily="49" charset="-122"/>
              </a:rPr>
              <a:t>多子电子</a:t>
            </a:r>
            <a:endParaRPr lang="zh-CN" altLang="en-US" b="0" dirty="0">
              <a:latin typeface="Verdana" panose="020B0604030504040204" pitchFamily="34" charset="0"/>
              <a:ea typeface="隶书" panose="02010509060101010101" pitchFamily="49" charset="-122"/>
            </a:endParaRPr>
          </a:p>
        </p:txBody>
      </p:sp>
      <p:sp>
        <p:nvSpPr>
          <p:cNvPr id="61514" name="Text Box 76"/>
          <p:cNvSpPr txBox="1"/>
          <p:nvPr/>
        </p:nvSpPr>
        <p:spPr>
          <a:xfrm>
            <a:off x="4068763" y="5373688"/>
            <a:ext cx="792162" cy="519112"/>
          </a:xfrm>
          <a:prstGeom prst="rect">
            <a:avLst/>
          </a:prstGeom>
          <a:noFill/>
          <a:ln w="9525">
            <a:noFill/>
          </a:ln>
        </p:spPr>
        <p:txBody>
          <a:bodyPr>
            <a:spAutoFit/>
          </a:bodyPr>
          <a:p>
            <a:pPr>
              <a:spcBef>
                <a:spcPct val="50000"/>
              </a:spcBef>
            </a:pPr>
            <a:r>
              <a:rPr lang="en-US" altLang="zh-CN" i="1" dirty="0">
                <a:solidFill>
                  <a:schemeClr val="tx2"/>
                </a:solidFill>
                <a:latin typeface="Times New Roman" panose="02020603050405020304" pitchFamily="18" charset="0"/>
              </a:rPr>
              <a:t>V</a:t>
            </a:r>
            <a:r>
              <a:rPr lang="en-US" altLang="zh-CN" i="1" baseline="-25000" dirty="0">
                <a:solidFill>
                  <a:schemeClr val="tx2"/>
                </a:solidFill>
                <a:latin typeface="Times New Roman" panose="02020603050405020304" pitchFamily="18" charset="0"/>
              </a:rPr>
              <a:t>F</a:t>
            </a:r>
            <a:endParaRPr lang="en-US" altLang="zh-CN" i="1" dirty="0">
              <a:solidFill>
                <a:schemeClr val="tx2"/>
              </a:solidFill>
              <a:latin typeface="Times New Roman" panose="02020603050405020304" pitchFamily="18" charset="0"/>
            </a:endParaRPr>
          </a:p>
        </p:txBody>
      </p:sp>
      <p:sp>
        <p:nvSpPr>
          <p:cNvPr id="61515" name="Text Box 77"/>
          <p:cNvSpPr txBox="1"/>
          <p:nvPr/>
        </p:nvSpPr>
        <p:spPr>
          <a:xfrm>
            <a:off x="3795713" y="1125538"/>
            <a:ext cx="2160587" cy="519112"/>
          </a:xfrm>
          <a:prstGeom prst="rect">
            <a:avLst/>
          </a:prstGeom>
          <a:noFill/>
          <a:ln w="9525">
            <a:noFill/>
          </a:ln>
        </p:spPr>
        <p:txBody>
          <a:bodyPr>
            <a:spAutoFit/>
          </a:bodyPr>
          <a:p>
            <a:pPr>
              <a:spcBef>
                <a:spcPct val="50000"/>
              </a:spcBef>
            </a:pPr>
            <a:r>
              <a:rPr lang="zh-CN" altLang="en-US" b="0" dirty="0">
                <a:solidFill>
                  <a:schemeClr val="tx2"/>
                </a:solidFill>
                <a:latin typeface="Verdana" panose="020B0604030504040204" pitchFamily="34" charset="0"/>
                <a:ea typeface="隶书" panose="02010509060101010101" pitchFamily="49" charset="-122"/>
              </a:rPr>
              <a:t>空间电荷区</a:t>
            </a:r>
            <a:endParaRPr lang="zh-CN" altLang="en-US" b="0" dirty="0">
              <a:solidFill>
                <a:schemeClr val="tx2"/>
              </a:solidFill>
              <a:latin typeface="Verdana" panose="020B0604030504040204" pitchFamily="34" charset="0"/>
              <a:ea typeface="隶书" panose="02010509060101010101" pitchFamily="49" charset="-122"/>
            </a:endParaRPr>
          </a:p>
        </p:txBody>
      </p:sp>
      <p:sp>
        <p:nvSpPr>
          <p:cNvPr id="61516" name="Text Box 78"/>
          <p:cNvSpPr txBox="1"/>
          <p:nvPr/>
        </p:nvSpPr>
        <p:spPr>
          <a:xfrm>
            <a:off x="4810125" y="4078288"/>
            <a:ext cx="1441450" cy="519112"/>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内电场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35919" name="Text Box 79"/>
          <p:cNvSpPr txBox="1"/>
          <p:nvPr/>
        </p:nvSpPr>
        <p:spPr>
          <a:xfrm>
            <a:off x="3995738" y="2478088"/>
            <a:ext cx="1800225" cy="538162"/>
          </a:xfrm>
          <a:prstGeom prst="rect">
            <a:avLst/>
          </a:prstGeom>
          <a:solidFill>
            <a:srgbClr val="FFFF99"/>
          </a:solidFill>
          <a:ln w="19050" cap="flat" cmpd="sng">
            <a:solidFill>
              <a:schemeClr val="folHlink"/>
            </a:solidFill>
            <a:prstDash val="solid"/>
            <a:miter/>
            <a:headEnd type="none" w="med" len="med"/>
            <a:tailEnd type="none" w="med" len="med"/>
          </a:ln>
        </p:spPr>
        <p:txBody>
          <a:bodyPr>
            <a:spAutoFit/>
          </a:bodyPr>
          <a:p>
            <a:pPr>
              <a:spcBef>
                <a:spcPct val="50000"/>
              </a:spcBef>
            </a:pPr>
            <a:r>
              <a:rPr lang="zh-CN" altLang="en-US" b="0" dirty="0">
                <a:latin typeface="Verdana" panose="020B0604030504040204" pitchFamily="34" charset="0"/>
                <a:ea typeface="隶书" panose="02010509060101010101" pitchFamily="49" charset="-122"/>
              </a:rPr>
              <a:t>扩散运动</a:t>
            </a:r>
            <a:endParaRPr lang="zh-CN" altLang="en-US" b="0" dirty="0">
              <a:latin typeface="Verdan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cBhvr>
                                        <p:cTn id="6" dur="500" accel="50000" decel="50000" autoRev="1" fill="hold">
                                          <p:stCondLst>
                                            <p:cond delay="0"/>
                                          </p:stCondLst>
                                        </p:cTn>
                                        <p:tgtEl>
                                          <p:spTgt spid="35905"/>
                                        </p:tgtEl>
                                        <p:attrNameLst>
                                          <p:attrName>ppt_x</p:attrName>
                                          <p:attrName>ppt_y</p:attrName>
                                        </p:attrNameLst>
                                      </p:cBhvr>
                                    </p:animMotion>
                                    <p:animRot by="1500000">
                                      <p:cBhvr>
                                        <p:cTn id="7" dur="250" fill="hold">
                                          <p:stCondLst>
                                            <p:cond delay="0"/>
                                          </p:stCondLst>
                                        </p:cTn>
                                        <p:tgtEl>
                                          <p:spTgt spid="35905"/>
                                        </p:tgtEl>
                                        <p:attrNameLst>
                                          <p:attrName>r</p:attrName>
                                        </p:attrNameLst>
                                      </p:cBhvr>
                                    </p:animRot>
                                    <p:animRot by="-1500000">
                                      <p:cBhvr>
                                        <p:cTn id="8" dur="250" fill="hold">
                                          <p:stCondLst>
                                            <p:cond delay="250"/>
                                          </p:stCondLst>
                                        </p:cTn>
                                        <p:tgtEl>
                                          <p:spTgt spid="35905"/>
                                        </p:tgtEl>
                                        <p:attrNameLst>
                                          <p:attrName>r</p:attrName>
                                        </p:attrNameLst>
                                      </p:cBhvr>
                                    </p:animRot>
                                    <p:animRot by="-1500000">
                                      <p:cBhvr>
                                        <p:cTn id="9" dur="250" fill="hold">
                                          <p:stCondLst>
                                            <p:cond delay="500"/>
                                          </p:stCondLst>
                                        </p:cTn>
                                        <p:tgtEl>
                                          <p:spTgt spid="35905"/>
                                        </p:tgtEl>
                                        <p:attrNameLst>
                                          <p:attrName>r</p:attrName>
                                        </p:attrNameLst>
                                      </p:cBhvr>
                                    </p:animRot>
                                    <p:animRot by="1500000">
                                      <p:cBhvr>
                                        <p:cTn id="10" dur="250" fill="hold">
                                          <p:stCondLst>
                                            <p:cond delay="750"/>
                                          </p:stCondLst>
                                        </p:cTn>
                                        <p:tgtEl>
                                          <p:spTgt spid="35905"/>
                                        </p:tgtEl>
                                        <p:attrNameLst>
                                          <p:attrName>r</p:attrName>
                                        </p:attrNameLst>
                                      </p:cBhvr>
                                    </p:animRot>
                                  </p:childTnLst>
                                </p:cTn>
                              </p:par>
                            </p:childTnLst>
                          </p:cTn>
                        </p:par>
                        <p:par>
                          <p:cTn id="11" fill="hold">
                            <p:stCondLst>
                              <p:cond delay="1000"/>
                            </p:stCondLst>
                            <p:childTnLst>
                              <p:par>
                                <p:cTn id="12" presetID="34" presetClass="emph" presetSubtype="0" fill="hold" grpId="0" nodeType="afterEffect">
                                  <p:stCondLst>
                                    <p:cond delay="0"/>
                                  </p:stCondLst>
                                  <p:iterate type="lt">
                                    <p:tmPct val="10000"/>
                                  </p:iterate>
                                  <p:childTnLst>
                                    <p:animMotion origin="layout" path="M 0.0 0.0 L 0.0 -0.07213" pathEditMode="relative">
                                      <p:cBhvr>
                                        <p:cTn id="13" dur="500" accel="50000" decel="50000" autoRev="1" fill="hold">
                                          <p:stCondLst>
                                            <p:cond delay="0"/>
                                          </p:stCondLst>
                                        </p:cTn>
                                        <p:tgtEl>
                                          <p:spTgt spid="35906"/>
                                        </p:tgtEl>
                                        <p:attrNameLst>
                                          <p:attrName>ppt_x</p:attrName>
                                          <p:attrName>ppt_y</p:attrName>
                                        </p:attrNameLst>
                                      </p:cBhvr>
                                    </p:animMotion>
                                    <p:animRot by="1500000">
                                      <p:cBhvr>
                                        <p:cTn id="14" dur="250" fill="hold">
                                          <p:stCondLst>
                                            <p:cond delay="0"/>
                                          </p:stCondLst>
                                        </p:cTn>
                                        <p:tgtEl>
                                          <p:spTgt spid="35906"/>
                                        </p:tgtEl>
                                        <p:attrNameLst>
                                          <p:attrName>r</p:attrName>
                                        </p:attrNameLst>
                                      </p:cBhvr>
                                    </p:animRot>
                                    <p:animRot by="-1500000">
                                      <p:cBhvr>
                                        <p:cTn id="15" dur="250" fill="hold">
                                          <p:stCondLst>
                                            <p:cond delay="250"/>
                                          </p:stCondLst>
                                        </p:cTn>
                                        <p:tgtEl>
                                          <p:spTgt spid="35906"/>
                                        </p:tgtEl>
                                        <p:attrNameLst>
                                          <p:attrName>r</p:attrName>
                                        </p:attrNameLst>
                                      </p:cBhvr>
                                    </p:animRot>
                                    <p:animRot by="-1500000">
                                      <p:cBhvr>
                                        <p:cTn id="16" dur="250" fill="hold">
                                          <p:stCondLst>
                                            <p:cond delay="500"/>
                                          </p:stCondLst>
                                        </p:cTn>
                                        <p:tgtEl>
                                          <p:spTgt spid="35906"/>
                                        </p:tgtEl>
                                        <p:attrNameLst>
                                          <p:attrName>r</p:attrName>
                                        </p:attrNameLst>
                                      </p:cBhvr>
                                    </p:animRot>
                                    <p:animRot by="1500000">
                                      <p:cBhvr>
                                        <p:cTn id="17" dur="250" fill="hold">
                                          <p:stCondLst>
                                            <p:cond delay="750"/>
                                          </p:stCondLst>
                                        </p:cTn>
                                        <p:tgtEl>
                                          <p:spTgt spid="35906"/>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914"/>
                                        </p:tgtEl>
                                        <p:attrNameLst>
                                          <p:attrName>style.visibility</p:attrName>
                                        </p:attrNameLst>
                                      </p:cBhvr>
                                      <p:to>
                                        <p:strVal val="visible"/>
                                      </p:to>
                                    </p:set>
                                    <p:animEffect transition="in" filter="wipe(left)">
                                      <p:cBhvr>
                                        <p:cTn id="22" dur="1000"/>
                                        <p:tgtEl>
                                          <p:spTgt spid="35914"/>
                                        </p:tgtEl>
                                      </p:cBhvr>
                                    </p:animEffect>
                                  </p:childTnLst>
                                </p:cTn>
                              </p:par>
                            </p:childTnLst>
                          </p:cTn>
                        </p:par>
                        <p:par>
                          <p:cTn id="23" fill="hold">
                            <p:stCondLst>
                              <p:cond delay="1000"/>
                            </p:stCondLst>
                            <p:childTnLst>
                              <p:par>
                                <p:cTn id="24" presetID="22" presetClass="entr" presetSubtype="2" fill="hold" grpId="0" nodeType="afterEffect">
                                  <p:stCondLst>
                                    <p:cond delay="0"/>
                                  </p:stCondLst>
                                  <p:childTnLst>
                                    <p:set>
                                      <p:cBhvr>
                                        <p:cTn id="25" dur="1" fill="hold">
                                          <p:stCondLst>
                                            <p:cond delay="0"/>
                                          </p:stCondLst>
                                        </p:cTn>
                                        <p:tgtEl>
                                          <p:spTgt spid="35915"/>
                                        </p:tgtEl>
                                        <p:attrNameLst>
                                          <p:attrName>style.visibility</p:attrName>
                                        </p:attrNameLst>
                                      </p:cBhvr>
                                      <p:to>
                                        <p:strVal val="visible"/>
                                      </p:to>
                                    </p:set>
                                    <p:animEffect transition="in" filter="wipe(right)">
                                      <p:cBhvr>
                                        <p:cTn id="26" dur="1000"/>
                                        <p:tgtEl>
                                          <p:spTgt spid="35915"/>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35910"/>
                                        </p:tgtEl>
                                        <p:attrNameLst>
                                          <p:attrName>style.visibility</p:attrName>
                                        </p:attrNameLst>
                                      </p:cBhvr>
                                      <p:to>
                                        <p:strVal val="visible"/>
                                      </p:to>
                                    </p:set>
                                    <p:animEffect transition="in" filter="wipe(left)">
                                      <p:cBhvr>
                                        <p:cTn id="30" dur="1000"/>
                                        <p:tgtEl>
                                          <p:spTgt spid="35910"/>
                                        </p:tgtEl>
                                      </p:cBhvr>
                                    </p:animEffect>
                                  </p:childTnLst>
                                </p:cTn>
                              </p:par>
                            </p:childTnLst>
                          </p:cTn>
                        </p:par>
                        <p:par>
                          <p:cTn id="31" fill="hold">
                            <p:stCondLst>
                              <p:cond delay="3000"/>
                            </p:stCondLst>
                            <p:childTnLst>
                              <p:par>
                                <p:cTn id="32" presetID="22" presetClass="entr" presetSubtype="2" fill="hold" nodeType="afterEffect">
                                  <p:stCondLst>
                                    <p:cond delay="0"/>
                                  </p:stCondLst>
                                  <p:childTnLst>
                                    <p:set>
                                      <p:cBhvr>
                                        <p:cTn id="33" dur="1" fill="hold">
                                          <p:stCondLst>
                                            <p:cond delay="0"/>
                                          </p:stCondLst>
                                        </p:cTn>
                                        <p:tgtEl>
                                          <p:spTgt spid="35911"/>
                                        </p:tgtEl>
                                        <p:attrNameLst>
                                          <p:attrName>style.visibility</p:attrName>
                                        </p:attrNameLst>
                                      </p:cBhvr>
                                      <p:to>
                                        <p:strVal val="visible"/>
                                      </p:to>
                                    </p:set>
                                    <p:animEffect transition="in" filter="wipe(right)">
                                      <p:cBhvr>
                                        <p:cTn id="34" dur="1000"/>
                                        <p:tgtEl>
                                          <p:spTgt spid="35911"/>
                                        </p:tgtEl>
                                      </p:cBhvr>
                                    </p:animEffect>
                                  </p:childTnLst>
                                </p:cTn>
                              </p:par>
                            </p:childTnLst>
                          </p:cTn>
                        </p:par>
                        <p:par>
                          <p:cTn id="35" fill="hold">
                            <p:stCondLst>
                              <p:cond delay="4000"/>
                            </p:stCondLst>
                            <p:childTnLst>
                              <p:par>
                                <p:cTn id="36" presetID="8" presetClass="entr" presetSubtype="16" fill="hold" grpId="0" nodeType="afterEffect">
                                  <p:stCondLst>
                                    <p:cond delay="0"/>
                                  </p:stCondLst>
                                  <p:childTnLst>
                                    <p:set>
                                      <p:cBhvr>
                                        <p:cTn id="37" dur="1" fill="hold">
                                          <p:stCondLst>
                                            <p:cond delay="0"/>
                                          </p:stCondLst>
                                        </p:cTn>
                                        <p:tgtEl>
                                          <p:spTgt spid="35919"/>
                                        </p:tgtEl>
                                        <p:attrNameLst>
                                          <p:attrName>style.visibility</p:attrName>
                                        </p:attrNameLst>
                                      </p:cBhvr>
                                      <p:to>
                                        <p:strVal val="visible"/>
                                      </p:to>
                                    </p:set>
                                    <p:animEffect transition="in" filter="diamond(in)">
                                      <p:cBhvr>
                                        <p:cTn id="38" dur="1000"/>
                                        <p:tgtEl>
                                          <p:spTgt spid="35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05" grpId="0"/>
      <p:bldP spid="35906" grpId="0"/>
      <p:bldP spid="35914" grpId="0" animBg="1"/>
      <p:bldP spid="35915" grpId="0" animBg="1"/>
      <p:bldP spid="359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2467" name="Rectangle 2"/>
          <p:cNvSpPr/>
          <p:nvPr/>
        </p:nvSpPr>
        <p:spPr>
          <a:xfrm>
            <a:off x="1619250" y="1485900"/>
            <a:ext cx="3024188"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68" name="Oval 3"/>
          <p:cNvSpPr/>
          <p:nvPr/>
        </p:nvSpPr>
        <p:spPr>
          <a:xfrm>
            <a:off x="1851025" y="16303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69" name="Oval 4"/>
          <p:cNvSpPr/>
          <p:nvPr/>
        </p:nvSpPr>
        <p:spPr>
          <a:xfrm>
            <a:off x="2382838" y="16303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0" name="Oval 5"/>
          <p:cNvSpPr/>
          <p:nvPr/>
        </p:nvSpPr>
        <p:spPr>
          <a:xfrm>
            <a:off x="2930525" y="16303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1" name="Oval 6"/>
          <p:cNvSpPr/>
          <p:nvPr/>
        </p:nvSpPr>
        <p:spPr>
          <a:xfrm>
            <a:off x="3506788" y="16303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2" name="Oval 7"/>
          <p:cNvSpPr/>
          <p:nvPr/>
        </p:nvSpPr>
        <p:spPr>
          <a:xfrm>
            <a:off x="4038600" y="16303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3" name="Oval 8"/>
          <p:cNvSpPr/>
          <p:nvPr/>
        </p:nvSpPr>
        <p:spPr>
          <a:xfrm>
            <a:off x="1851025" y="24225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4" name="Oval 9"/>
          <p:cNvSpPr/>
          <p:nvPr/>
        </p:nvSpPr>
        <p:spPr>
          <a:xfrm>
            <a:off x="2382838" y="24225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5" name="Oval 10"/>
          <p:cNvSpPr/>
          <p:nvPr/>
        </p:nvSpPr>
        <p:spPr>
          <a:xfrm>
            <a:off x="2930525" y="24225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6" name="Oval 11"/>
          <p:cNvSpPr/>
          <p:nvPr/>
        </p:nvSpPr>
        <p:spPr>
          <a:xfrm>
            <a:off x="3506788" y="24225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7" name="Oval 12"/>
          <p:cNvSpPr/>
          <p:nvPr/>
        </p:nvSpPr>
        <p:spPr>
          <a:xfrm>
            <a:off x="4038600" y="24225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8" name="Oval 13"/>
          <p:cNvSpPr/>
          <p:nvPr/>
        </p:nvSpPr>
        <p:spPr>
          <a:xfrm>
            <a:off x="1851025" y="32146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79" name="Oval 14"/>
          <p:cNvSpPr/>
          <p:nvPr/>
        </p:nvSpPr>
        <p:spPr>
          <a:xfrm>
            <a:off x="2382838" y="32146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80" name="Oval 15"/>
          <p:cNvSpPr/>
          <p:nvPr/>
        </p:nvSpPr>
        <p:spPr>
          <a:xfrm>
            <a:off x="2930525" y="32146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81" name="Oval 16"/>
          <p:cNvSpPr/>
          <p:nvPr/>
        </p:nvSpPr>
        <p:spPr>
          <a:xfrm>
            <a:off x="3506788" y="32146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82" name="Oval 17"/>
          <p:cNvSpPr/>
          <p:nvPr/>
        </p:nvSpPr>
        <p:spPr>
          <a:xfrm>
            <a:off x="4038600" y="32146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2483" name="Oval 18"/>
          <p:cNvSpPr>
            <a:spLocks noChangeAspect="1"/>
          </p:cNvSpPr>
          <p:nvPr/>
        </p:nvSpPr>
        <p:spPr>
          <a:xfrm>
            <a:off x="1979613" y="20621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84" name="Oval 19"/>
          <p:cNvSpPr>
            <a:spLocks noChangeAspect="1"/>
          </p:cNvSpPr>
          <p:nvPr/>
        </p:nvSpPr>
        <p:spPr>
          <a:xfrm>
            <a:off x="2484438" y="20621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85" name="Oval 20"/>
          <p:cNvSpPr>
            <a:spLocks noChangeAspect="1"/>
          </p:cNvSpPr>
          <p:nvPr/>
        </p:nvSpPr>
        <p:spPr>
          <a:xfrm>
            <a:off x="3059113" y="2062163"/>
            <a:ext cx="107950" cy="107950"/>
          </a:xfrm>
          <a:prstGeom prst="ellipse">
            <a:avLst/>
          </a:prstGeom>
          <a:solidFill>
            <a:schemeClr val="accent1"/>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86" name="Oval 21"/>
          <p:cNvSpPr>
            <a:spLocks noChangeAspect="1"/>
          </p:cNvSpPr>
          <p:nvPr/>
        </p:nvSpPr>
        <p:spPr>
          <a:xfrm>
            <a:off x="1979613" y="285432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87" name="Oval 22"/>
          <p:cNvSpPr>
            <a:spLocks noChangeAspect="1"/>
          </p:cNvSpPr>
          <p:nvPr/>
        </p:nvSpPr>
        <p:spPr>
          <a:xfrm>
            <a:off x="2484438" y="285432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88" name="Oval 23"/>
          <p:cNvSpPr>
            <a:spLocks noChangeAspect="1"/>
          </p:cNvSpPr>
          <p:nvPr/>
        </p:nvSpPr>
        <p:spPr>
          <a:xfrm>
            <a:off x="3059113" y="285432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89" name="Oval 24"/>
          <p:cNvSpPr>
            <a:spLocks noChangeAspect="1"/>
          </p:cNvSpPr>
          <p:nvPr/>
        </p:nvSpPr>
        <p:spPr>
          <a:xfrm>
            <a:off x="1979613" y="364648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90" name="Oval 25"/>
          <p:cNvSpPr>
            <a:spLocks noChangeAspect="1"/>
          </p:cNvSpPr>
          <p:nvPr/>
        </p:nvSpPr>
        <p:spPr>
          <a:xfrm>
            <a:off x="2484438" y="364648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91" name="Oval 26"/>
          <p:cNvSpPr>
            <a:spLocks noChangeAspect="1"/>
          </p:cNvSpPr>
          <p:nvPr/>
        </p:nvSpPr>
        <p:spPr>
          <a:xfrm>
            <a:off x="3059113" y="364648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92" name="Rectangle 27"/>
          <p:cNvSpPr/>
          <p:nvPr/>
        </p:nvSpPr>
        <p:spPr>
          <a:xfrm>
            <a:off x="4643438" y="1485900"/>
            <a:ext cx="3097212"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493" name="Oval 28"/>
          <p:cNvSpPr/>
          <p:nvPr/>
        </p:nvSpPr>
        <p:spPr>
          <a:xfrm>
            <a:off x="4946650" y="16303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494" name="Oval 29"/>
          <p:cNvSpPr/>
          <p:nvPr/>
        </p:nvSpPr>
        <p:spPr>
          <a:xfrm>
            <a:off x="5522913" y="16303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495" name="Oval 30"/>
          <p:cNvSpPr/>
          <p:nvPr/>
        </p:nvSpPr>
        <p:spPr>
          <a:xfrm>
            <a:off x="6054725" y="16303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496" name="Oval 31"/>
          <p:cNvSpPr/>
          <p:nvPr/>
        </p:nvSpPr>
        <p:spPr>
          <a:xfrm>
            <a:off x="6602413" y="16303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497" name="Oval 32"/>
          <p:cNvSpPr/>
          <p:nvPr/>
        </p:nvSpPr>
        <p:spPr>
          <a:xfrm>
            <a:off x="7178675" y="16303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498" name="Oval 33"/>
          <p:cNvSpPr/>
          <p:nvPr/>
        </p:nvSpPr>
        <p:spPr>
          <a:xfrm>
            <a:off x="4946650" y="24225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499" name="Oval 34"/>
          <p:cNvSpPr/>
          <p:nvPr/>
        </p:nvSpPr>
        <p:spPr>
          <a:xfrm>
            <a:off x="5522913" y="24225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500" name="Oval 35"/>
          <p:cNvSpPr/>
          <p:nvPr/>
        </p:nvSpPr>
        <p:spPr>
          <a:xfrm>
            <a:off x="6054725" y="24225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501" name="Oval 36"/>
          <p:cNvSpPr/>
          <p:nvPr/>
        </p:nvSpPr>
        <p:spPr>
          <a:xfrm>
            <a:off x="6602413" y="24225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502" name="Oval 37"/>
          <p:cNvSpPr/>
          <p:nvPr/>
        </p:nvSpPr>
        <p:spPr>
          <a:xfrm>
            <a:off x="7178675" y="24225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503" name="Oval 38"/>
          <p:cNvSpPr/>
          <p:nvPr/>
        </p:nvSpPr>
        <p:spPr>
          <a:xfrm>
            <a:off x="4946650" y="32146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504" name="Oval 39"/>
          <p:cNvSpPr/>
          <p:nvPr/>
        </p:nvSpPr>
        <p:spPr>
          <a:xfrm>
            <a:off x="5522913" y="32146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505" name="Oval 40"/>
          <p:cNvSpPr/>
          <p:nvPr/>
        </p:nvSpPr>
        <p:spPr>
          <a:xfrm>
            <a:off x="6054725" y="32146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506" name="Oval 41"/>
          <p:cNvSpPr/>
          <p:nvPr/>
        </p:nvSpPr>
        <p:spPr>
          <a:xfrm>
            <a:off x="6602413" y="321468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507" name="Oval 42"/>
          <p:cNvSpPr/>
          <p:nvPr/>
        </p:nvSpPr>
        <p:spPr>
          <a:xfrm>
            <a:off x="7178675" y="321468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2508" name="Oval 43"/>
          <p:cNvSpPr>
            <a:spLocks noChangeAspect="1"/>
          </p:cNvSpPr>
          <p:nvPr/>
        </p:nvSpPr>
        <p:spPr>
          <a:xfrm>
            <a:off x="6156325" y="20621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09" name="Oval 44"/>
          <p:cNvSpPr>
            <a:spLocks noChangeAspect="1"/>
          </p:cNvSpPr>
          <p:nvPr/>
        </p:nvSpPr>
        <p:spPr>
          <a:xfrm>
            <a:off x="6731000" y="20621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10" name="Oval 45"/>
          <p:cNvSpPr>
            <a:spLocks noChangeAspect="1"/>
          </p:cNvSpPr>
          <p:nvPr/>
        </p:nvSpPr>
        <p:spPr>
          <a:xfrm>
            <a:off x="7307263" y="20621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11" name="Oval 46"/>
          <p:cNvSpPr>
            <a:spLocks noChangeAspect="1"/>
          </p:cNvSpPr>
          <p:nvPr/>
        </p:nvSpPr>
        <p:spPr>
          <a:xfrm>
            <a:off x="6156325" y="2854325"/>
            <a:ext cx="107950" cy="107950"/>
          </a:xfrm>
          <a:prstGeom prst="ellipse">
            <a:avLst/>
          </a:prstGeom>
          <a:solidFill>
            <a:schemeClr val="folHlink"/>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12" name="Oval 47"/>
          <p:cNvSpPr>
            <a:spLocks noChangeAspect="1"/>
          </p:cNvSpPr>
          <p:nvPr/>
        </p:nvSpPr>
        <p:spPr>
          <a:xfrm>
            <a:off x="6731000" y="285432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13" name="Oval 48"/>
          <p:cNvSpPr>
            <a:spLocks noChangeAspect="1"/>
          </p:cNvSpPr>
          <p:nvPr/>
        </p:nvSpPr>
        <p:spPr>
          <a:xfrm>
            <a:off x="7307263" y="285432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14" name="Oval 49"/>
          <p:cNvSpPr>
            <a:spLocks noChangeAspect="1"/>
          </p:cNvSpPr>
          <p:nvPr/>
        </p:nvSpPr>
        <p:spPr>
          <a:xfrm>
            <a:off x="6156325" y="364648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15" name="Oval 50"/>
          <p:cNvSpPr>
            <a:spLocks noChangeAspect="1"/>
          </p:cNvSpPr>
          <p:nvPr/>
        </p:nvSpPr>
        <p:spPr>
          <a:xfrm>
            <a:off x="6731000" y="364648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16" name="Oval 51"/>
          <p:cNvSpPr>
            <a:spLocks noChangeAspect="1"/>
          </p:cNvSpPr>
          <p:nvPr/>
        </p:nvSpPr>
        <p:spPr>
          <a:xfrm>
            <a:off x="7307263" y="364648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17" name="Line 52"/>
          <p:cNvSpPr/>
          <p:nvPr/>
        </p:nvSpPr>
        <p:spPr>
          <a:xfrm>
            <a:off x="684213" y="2628900"/>
            <a:ext cx="935037" cy="0"/>
          </a:xfrm>
          <a:prstGeom prst="line">
            <a:avLst/>
          </a:prstGeom>
          <a:ln w="28575" cap="flat" cmpd="sng">
            <a:solidFill>
              <a:schemeClr val="tx2"/>
            </a:solidFill>
            <a:prstDash val="solid"/>
            <a:miter/>
            <a:headEnd type="none" w="med" len="med"/>
            <a:tailEnd type="none" w="med" len="med"/>
          </a:ln>
        </p:spPr>
      </p:sp>
      <p:sp>
        <p:nvSpPr>
          <p:cNvPr id="62518" name="Line 53"/>
          <p:cNvSpPr/>
          <p:nvPr/>
        </p:nvSpPr>
        <p:spPr>
          <a:xfrm>
            <a:off x="7740650" y="2628900"/>
            <a:ext cx="935038" cy="0"/>
          </a:xfrm>
          <a:prstGeom prst="line">
            <a:avLst/>
          </a:prstGeom>
          <a:ln w="28575" cap="flat" cmpd="sng">
            <a:solidFill>
              <a:schemeClr val="tx2"/>
            </a:solidFill>
            <a:prstDash val="solid"/>
            <a:miter/>
            <a:headEnd type="none" w="med" len="med"/>
            <a:tailEnd type="none" w="med" len="med"/>
          </a:ln>
        </p:spPr>
      </p:sp>
      <p:sp>
        <p:nvSpPr>
          <p:cNvPr id="62519" name="Line 54"/>
          <p:cNvSpPr/>
          <p:nvPr/>
        </p:nvSpPr>
        <p:spPr>
          <a:xfrm>
            <a:off x="684213" y="2638425"/>
            <a:ext cx="0" cy="3311525"/>
          </a:xfrm>
          <a:prstGeom prst="line">
            <a:avLst/>
          </a:prstGeom>
          <a:ln w="28575" cap="flat" cmpd="sng">
            <a:solidFill>
              <a:schemeClr val="tx2"/>
            </a:solidFill>
            <a:prstDash val="solid"/>
            <a:miter/>
            <a:headEnd type="none" w="med" len="med"/>
            <a:tailEnd type="none" w="med" len="med"/>
          </a:ln>
        </p:spPr>
      </p:sp>
      <p:sp>
        <p:nvSpPr>
          <p:cNvPr id="62520" name="Line 55"/>
          <p:cNvSpPr/>
          <p:nvPr/>
        </p:nvSpPr>
        <p:spPr>
          <a:xfrm>
            <a:off x="8677275" y="2638425"/>
            <a:ext cx="0" cy="3311525"/>
          </a:xfrm>
          <a:prstGeom prst="line">
            <a:avLst/>
          </a:prstGeom>
          <a:ln w="28575" cap="flat" cmpd="sng">
            <a:solidFill>
              <a:schemeClr val="tx2"/>
            </a:solidFill>
            <a:prstDash val="solid"/>
            <a:miter/>
            <a:headEnd type="none" w="med" len="med"/>
            <a:tailEnd type="none" w="med" len="med"/>
          </a:ln>
        </p:spPr>
      </p:sp>
      <p:sp>
        <p:nvSpPr>
          <p:cNvPr id="62521" name="Line 56"/>
          <p:cNvSpPr/>
          <p:nvPr/>
        </p:nvSpPr>
        <p:spPr>
          <a:xfrm>
            <a:off x="4213225" y="5673725"/>
            <a:ext cx="0" cy="504825"/>
          </a:xfrm>
          <a:prstGeom prst="line">
            <a:avLst/>
          </a:prstGeom>
          <a:ln w="28575" cap="flat" cmpd="sng">
            <a:solidFill>
              <a:schemeClr val="tx2"/>
            </a:solidFill>
            <a:prstDash val="solid"/>
            <a:miter/>
            <a:headEnd type="none" w="med" len="med"/>
            <a:tailEnd type="none" w="med" len="med"/>
          </a:ln>
        </p:spPr>
      </p:sp>
      <p:sp>
        <p:nvSpPr>
          <p:cNvPr id="62522" name="Line 57"/>
          <p:cNvSpPr/>
          <p:nvPr/>
        </p:nvSpPr>
        <p:spPr>
          <a:xfrm>
            <a:off x="4327525" y="5749925"/>
            <a:ext cx="0" cy="360363"/>
          </a:xfrm>
          <a:prstGeom prst="line">
            <a:avLst/>
          </a:prstGeom>
          <a:ln w="28575" cap="flat" cmpd="sng">
            <a:solidFill>
              <a:schemeClr val="tx2"/>
            </a:solidFill>
            <a:prstDash val="solid"/>
            <a:miter/>
            <a:headEnd type="none" w="med" len="med"/>
            <a:tailEnd type="none" w="med" len="med"/>
          </a:ln>
        </p:spPr>
      </p:sp>
      <p:sp>
        <p:nvSpPr>
          <p:cNvPr id="62523" name="Line 58"/>
          <p:cNvSpPr/>
          <p:nvPr/>
        </p:nvSpPr>
        <p:spPr>
          <a:xfrm>
            <a:off x="684213" y="5949950"/>
            <a:ext cx="3529012" cy="0"/>
          </a:xfrm>
          <a:prstGeom prst="line">
            <a:avLst/>
          </a:prstGeom>
          <a:ln w="28575" cap="flat" cmpd="sng">
            <a:solidFill>
              <a:schemeClr val="tx2"/>
            </a:solidFill>
            <a:prstDash val="solid"/>
            <a:miter/>
            <a:headEnd type="none" w="med" len="med"/>
            <a:tailEnd type="none" w="med" len="med"/>
          </a:ln>
        </p:spPr>
      </p:sp>
      <p:sp>
        <p:nvSpPr>
          <p:cNvPr id="62524" name="Line 59"/>
          <p:cNvSpPr/>
          <p:nvPr/>
        </p:nvSpPr>
        <p:spPr>
          <a:xfrm>
            <a:off x="4332288" y="5949950"/>
            <a:ext cx="4354512" cy="0"/>
          </a:xfrm>
          <a:prstGeom prst="line">
            <a:avLst/>
          </a:prstGeom>
          <a:ln w="28575" cap="flat" cmpd="sng">
            <a:solidFill>
              <a:schemeClr val="tx2"/>
            </a:solidFill>
            <a:prstDash val="solid"/>
            <a:miter/>
            <a:headEnd type="none" w="med" len="med"/>
            <a:tailEnd type="none" w="med" len="med"/>
          </a:ln>
        </p:spPr>
      </p:sp>
      <p:sp>
        <p:nvSpPr>
          <p:cNvPr id="62525" name="Text Box 60"/>
          <p:cNvSpPr txBox="1"/>
          <p:nvPr/>
        </p:nvSpPr>
        <p:spPr>
          <a:xfrm>
            <a:off x="960438" y="2062163"/>
            <a:ext cx="576262"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2526" name="Text Box 61"/>
          <p:cNvSpPr txBox="1"/>
          <p:nvPr/>
        </p:nvSpPr>
        <p:spPr>
          <a:xfrm>
            <a:off x="7813675" y="2062163"/>
            <a:ext cx="576263"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2527" name="Line 62"/>
          <p:cNvSpPr/>
          <p:nvPr/>
        </p:nvSpPr>
        <p:spPr>
          <a:xfrm flipH="1">
            <a:off x="3852863" y="4149725"/>
            <a:ext cx="1296987" cy="0"/>
          </a:xfrm>
          <a:prstGeom prst="line">
            <a:avLst/>
          </a:prstGeom>
          <a:ln w="28575" cap="flat" cmpd="sng">
            <a:solidFill>
              <a:srgbClr val="FF0000"/>
            </a:solidFill>
            <a:prstDash val="solid"/>
            <a:miter/>
            <a:headEnd type="none" w="med" len="med"/>
            <a:tailEnd type="stealth" w="lg" len="med"/>
          </a:ln>
        </p:spPr>
      </p:sp>
      <p:sp>
        <p:nvSpPr>
          <p:cNvPr id="62528" name="Text Box 63"/>
          <p:cNvSpPr txBox="1"/>
          <p:nvPr/>
        </p:nvSpPr>
        <p:spPr>
          <a:xfrm>
            <a:off x="5099050" y="3862388"/>
            <a:ext cx="1441450" cy="519112"/>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内电场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2529" name="Line 64"/>
          <p:cNvSpPr/>
          <p:nvPr/>
        </p:nvSpPr>
        <p:spPr>
          <a:xfrm flipH="1">
            <a:off x="4319588" y="4438650"/>
            <a:ext cx="1584325" cy="0"/>
          </a:xfrm>
          <a:prstGeom prst="line">
            <a:avLst/>
          </a:prstGeom>
          <a:ln w="28575" cap="flat" cmpd="sng">
            <a:solidFill>
              <a:srgbClr val="FF0000"/>
            </a:solidFill>
            <a:prstDash val="solid"/>
            <a:miter/>
            <a:headEnd type="stealth" w="lg" len="med"/>
            <a:tailEnd type="none" w="lg" len="med"/>
          </a:ln>
        </p:spPr>
      </p:sp>
      <p:sp>
        <p:nvSpPr>
          <p:cNvPr id="62530" name="Text Box 65"/>
          <p:cNvSpPr txBox="1"/>
          <p:nvPr/>
        </p:nvSpPr>
        <p:spPr>
          <a:xfrm>
            <a:off x="3043238" y="4159250"/>
            <a:ext cx="1441450" cy="519113"/>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外电场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2531" name="Line 66"/>
          <p:cNvSpPr/>
          <p:nvPr/>
        </p:nvSpPr>
        <p:spPr>
          <a:xfrm>
            <a:off x="3167063" y="2120900"/>
            <a:ext cx="2376487" cy="0"/>
          </a:xfrm>
          <a:prstGeom prst="line">
            <a:avLst/>
          </a:prstGeom>
          <a:ln w="28575" cap="flat" cmpd="sng">
            <a:solidFill>
              <a:schemeClr val="tx1"/>
            </a:solidFill>
            <a:prstDash val="solid"/>
            <a:miter/>
            <a:headEnd type="none" w="med" len="med"/>
            <a:tailEnd type="stealth" w="lg" len="med"/>
          </a:ln>
        </p:spPr>
      </p:sp>
      <p:sp>
        <p:nvSpPr>
          <p:cNvPr id="62532" name="Line 67"/>
          <p:cNvSpPr/>
          <p:nvPr/>
        </p:nvSpPr>
        <p:spPr>
          <a:xfrm>
            <a:off x="3763963" y="2913063"/>
            <a:ext cx="2376487" cy="0"/>
          </a:xfrm>
          <a:prstGeom prst="line">
            <a:avLst/>
          </a:prstGeom>
          <a:ln w="28575" cap="flat" cmpd="sng">
            <a:solidFill>
              <a:schemeClr val="tx1"/>
            </a:solidFill>
            <a:prstDash val="solid"/>
            <a:miter/>
            <a:headEnd type="stealth" w="lg" len="med"/>
            <a:tailEnd type="none" w="lg" len="med"/>
          </a:ln>
        </p:spPr>
      </p:sp>
      <p:sp>
        <p:nvSpPr>
          <p:cNvPr id="62533" name="Text Box 68"/>
          <p:cNvSpPr txBox="1"/>
          <p:nvPr/>
        </p:nvSpPr>
        <p:spPr>
          <a:xfrm>
            <a:off x="1778000" y="2413000"/>
            <a:ext cx="1079500"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P</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2534" name="Text Box 69"/>
          <p:cNvSpPr txBox="1"/>
          <p:nvPr/>
        </p:nvSpPr>
        <p:spPr>
          <a:xfrm>
            <a:off x="6589713" y="2413000"/>
            <a:ext cx="1008062"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N</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2535" name="AutoShape 70"/>
          <p:cNvSpPr/>
          <p:nvPr/>
        </p:nvSpPr>
        <p:spPr>
          <a:xfrm>
            <a:off x="684213" y="1054100"/>
            <a:ext cx="2160587" cy="431800"/>
          </a:xfrm>
          <a:prstGeom prst="wedgeRoundRectCallout">
            <a:avLst>
              <a:gd name="adj1" fmla="val 59773"/>
              <a:gd name="adj2" fmla="val 184190"/>
              <a:gd name="adj3" fmla="val 16667"/>
            </a:avLst>
          </a:prstGeom>
          <a:solidFill>
            <a:srgbClr val="FFFF99"/>
          </a:solidFill>
          <a:ln w="19050" cap="flat" cmpd="sng">
            <a:solidFill>
              <a:srgbClr val="008000"/>
            </a:solidFill>
            <a:prstDash val="solid"/>
            <a:miter/>
            <a:headEnd type="none" w="med" len="med"/>
            <a:tailEnd type="none" w="med" len="med"/>
          </a:ln>
        </p:spPr>
        <p:txBody>
          <a:bodyPr tIns="0" anchor="ctr" anchorCtr="1"/>
          <a:p>
            <a:pPr algn="ctr"/>
            <a:r>
              <a:rPr lang="zh-CN" altLang="en-US" b="0" dirty="0">
                <a:latin typeface="Verdana" panose="020B0604030504040204" pitchFamily="34" charset="0"/>
                <a:ea typeface="隶书" panose="02010509060101010101" pitchFamily="49" charset="-122"/>
              </a:rPr>
              <a:t>多子空穴</a:t>
            </a:r>
            <a:endParaRPr lang="zh-CN" altLang="en-US" b="0" dirty="0">
              <a:latin typeface="Verdana" panose="020B0604030504040204" pitchFamily="34" charset="0"/>
              <a:ea typeface="隶书" panose="02010509060101010101" pitchFamily="49" charset="-122"/>
            </a:endParaRPr>
          </a:p>
        </p:txBody>
      </p:sp>
      <p:sp>
        <p:nvSpPr>
          <p:cNvPr id="62536" name="AutoShape 71"/>
          <p:cNvSpPr/>
          <p:nvPr/>
        </p:nvSpPr>
        <p:spPr>
          <a:xfrm>
            <a:off x="6157913" y="1557338"/>
            <a:ext cx="2160587" cy="431800"/>
          </a:xfrm>
          <a:prstGeom prst="wedgeRoundRectCallout">
            <a:avLst>
              <a:gd name="adj1" fmla="val -45519"/>
              <a:gd name="adj2" fmla="val 242278"/>
              <a:gd name="adj3" fmla="val 16667"/>
            </a:avLst>
          </a:prstGeom>
          <a:solidFill>
            <a:srgbClr val="FFFF99"/>
          </a:solidFill>
          <a:ln w="19050" cap="flat" cmpd="sng">
            <a:solidFill>
              <a:srgbClr val="008000"/>
            </a:solidFill>
            <a:prstDash val="solid"/>
            <a:miter/>
            <a:headEnd type="none" w="med" len="med"/>
            <a:tailEnd type="none" w="med" len="med"/>
          </a:ln>
        </p:spPr>
        <p:txBody>
          <a:bodyPr tIns="0" anchor="ctr" anchorCtr="1"/>
          <a:p>
            <a:pPr algn="ctr"/>
            <a:r>
              <a:rPr lang="zh-CN" altLang="en-US" b="0" dirty="0">
                <a:latin typeface="Verdana" panose="020B0604030504040204" pitchFamily="34" charset="0"/>
                <a:ea typeface="隶书" panose="02010509060101010101" pitchFamily="49" charset="-122"/>
              </a:rPr>
              <a:t>多子电子</a:t>
            </a:r>
            <a:endParaRPr lang="zh-CN" altLang="en-US" b="0" dirty="0">
              <a:latin typeface="Verdana" panose="020B0604030504040204" pitchFamily="34" charset="0"/>
              <a:ea typeface="隶书" panose="02010509060101010101" pitchFamily="49" charset="-122"/>
            </a:endParaRPr>
          </a:p>
        </p:txBody>
      </p:sp>
      <p:sp>
        <p:nvSpPr>
          <p:cNvPr id="62537" name="Text Box 72"/>
          <p:cNvSpPr txBox="1"/>
          <p:nvPr/>
        </p:nvSpPr>
        <p:spPr>
          <a:xfrm>
            <a:off x="3997325" y="5157788"/>
            <a:ext cx="792163" cy="519112"/>
          </a:xfrm>
          <a:prstGeom prst="rect">
            <a:avLst/>
          </a:prstGeom>
          <a:noFill/>
          <a:ln w="9525">
            <a:noFill/>
          </a:ln>
        </p:spPr>
        <p:txBody>
          <a:bodyPr>
            <a:spAutoFit/>
          </a:bodyPr>
          <a:p>
            <a:pPr>
              <a:spcBef>
                <a:spcPct val="50000"/>
              </a:spcBef>
            </a:pPr>
            <a:r>
              <a:rPr lang="en-US" altLang="zh-CN" i="1" dirty="0">
                <a:solidFill>
                  <a:schemeClr val="tx2"/>
                </a:solidFill>
                <a:latin typeface="Times New Roman" panose="02020603050405020304" pitchFamily="18" charset="0"/>
              </a:rPr>
              <a:t>V</a:t>
            </a:r>
            <a:r>
              <a:rPr lang="en-US" altLang="zh-CN" i="1" baseline="-25000" dirty="0">
                <a:solidFill>
                  <a:schemeClr val="tx2"/>
                </a:solidFill>
                <a:latin typeface="Times New Roman" panose="02020603050405020304" pitchFamily="18" charset="0"/>
              </a:rPr>
              <a:t>F</a:t>
            </a:r>
            <a:endParaRPr lang="en-US" altLang="zh-CN" i="1" dirty="0">
              <a:solidFill>
                <a:schemeClr val="tx2"/>
              </a:solidFill>
              <a:latin typeface="Times New Roman" panose="02020603050405020304" pitchFamily="18" charset="0"/>
            </a:endParaRPr>
          </a:p>
        </p:txBody>
      </p:sp>
      <p:grpSp>
        <p:nvGrpSpPr>
          <p:cNvPr id="2" name="Group 73"/>
          <p:cNvGrpSpPr/>
          <p:nvPr/>
        </p:nvGrpSpPr>
        <p:grpSpPr>
          <a:xfrm>
            <a:off x="3708400" y="909638"/>
            <a:ext cx="2052638" cy="3097212"/>
            <a:chOff x="2426" y="663"/>
            <a:chExt cx="1293" cy="1951"/>
          </a:xfrm>
        </p:grpSpPr>
        <p:sp>
          <p:nvSpPr>
            <p:cNvPr id="62540" name="Line 74"/>
            <p:cNvSpPr/>
            <p:nvPr/>
          </p:nvSpPr>
          <p:spPr>
            <a:xfrm>
              <a:off x="2562" y="845"/>
              <a:ext cx="227" cy="0"/>
            </a:xfrm>
            <a:prstGeom prst="line">
              <a:avLst/>
            </a:prstGeom>
            <a:ln w="28575" cap="flat" cmpd="sng">
              <a:solidFill>
                <a:srgbClr val="FF0066"/>
              </a:solidFill>
              <a:prstDash val="solid"/>
              <a:miter/>
              <a:headEnd type="stealth" w="lg" len="med"/>
              <a:tailEnd type="none" w="med" len="med"/>
            </a:ln>
          </p:spPr>
        </p:sp>
        <p:sp>
          <p:nvSpPr>
            <p:cNvPr id="62541" name="Line 75"/>
            <p:cNvSpPr/>
            <p:nvPr/>
          </p:nvSpPr>
          <p:spPr>
            <a:xfrm>
              <a:off x="3333" y="845"/>
              <a:ext cx="182" cy="0"/>
            </a:xfrm>
            <a:prstGeom prst="line">
              <a:avLst/>
            </a:prstGeom>
            <a:ln w="28575" cap="flat" cmpd="sng">
              <a:solidFill>
                <a:srgbClr val="FF0066"/>
              </a:solidFill>
              <a:prstDash val="solid"/>
              <a:miter/>
              <a:headEnd type="none" w="med" len="med"/>
              <a:tailEnd type="stealth" w="lg" len="med"/>
            </a:ln>
          </p:spPr>
        </p:sp>
        <p:sp>
          <p:nvSpPr>
            <p:cNvPr id="62542" name="Text Box 76"/>
            <p:cNvSpPr txBox="1"/>
            <p:nvPr/>
          </p:nvSpPr>
          <p:spPr>
            <a:xfrm>
              <a:off x="2767" y="663"/>
              <a:ext cx="590" cy="327"/>
            </a:xfrm>
            <a:prstGeom prst="rect">
              <a:avLst/>
            </a:prstGeom>
            <a:noFill/>
            <a:ln w="9525">
              <a:noFill/>
            </a:ln>
          </p:spPr>
          <p:txBody>
            <a:bodyPr>
              <a:spAutoFit/>
            </a:bodyPr>
            <a:p>
              <a:pPr>
                <a:spcBef>
                  <a:spcPct val="50000"/>
                </a:spcBef>
              </a:pPr>
              <a:r>
                <a:rPr lang="zh-CN" altLang="en-US" b="0" dirty="0">
                  <a:solidFill>
                    <a:srgbClr val="FF0066"/>
                  </a:solidFill>
                  <a:latin typeface="Verdana" panose="020B0604030504040204" pitchFamily="34" charset="0"/>
                  <a:ea typeface="隶书" panose="02010509060101010101" pitchFamily="49" charset="-122"/>
                </a:rPr>
                <a:t>变薄</a:t>
              </a:r>
              <a:endParaRPr lang="zh-CN" altLang="en-US" b="0" dirty="0">
                <a:solidFill>
                  <a:srgbClr val="FF0066"/>
                </a:solidFill>
                <a:latin typeface="Verdana" panose="020B0604030504040204" pitchFamily="34" charset="0"/>
                <a:ea typeface="隶书" panose="02010509060101010101" pitchFamily="49" charset="-122"/>
              </a:endParaRPr>
            </a:p>
          </p:txBody>
        </p:sp>
        <p:sp>
          <p:nvSpPr>
            <p:cNvPr id="62543" name="Line 77"/>
            <p:cNvSpPr/>
            <p:nvPr/>
          </p:nvSpPr>
          <p:spPr>
            <a:xfrm>
              <a:off x="2580" y="754"/>
              <a:ext cx="0" cy="1860"/>
            </a:xfrm>
            <a:prstGeom prst="line">
              <a:avLst/>
            </a:prstGeom>
            <a:ln w="28575" cap="flat" cmpd="sng">
              <a:solidFill>
                <a:srgbClr val="FF0066"/>
              </a:solidFill>
              <a:prstDash val="dash"/>
              <a:miter/>
              <a:headEnd type="none" w="med" len="med"/>
              <a:tailEnd type="none" w="med" len="med"/>
            </a:ln>
          </p:spPr>
        </p:sp>
        <p:sp>
          <p:nvSpPr>
            <p:cNvPr id="62544" name="Line 78"/>
            <p:cNvSpPr/>
            <p:nvPr/>
          </p:nvSpPr>
          <p:spPr>
            <a:xfrm>
              <a:off x="3506" y="754"/>
              <a:ext cx="0" cy="1860"/>
            </a:xfrm>
            <a:prstGeom prst="line">
              <a:avLst/>
            </a:prstGeom>
            <a:ln w="28575" cap="flat" cmpd="sng">
              <a:solidFill>
                <a:srgbClr val="FF0066"/>
              </a:solidFill>
              <a:prstDash val="dash"/>
              <a:miter/>
              <a:headEnd type="none" w="med" len="med"/>
              <a:tailEnd type="none" w="med" len="med"/>
            </a:ln>
          </p:spPr>
        </p:sp>
        <p:sp>
          <p:nvSpPr>
            <p:cNvPr id="62545" name="Oval 79"/>
            <p:cNvSpPr>
              <a:spLocks noChangeAspect="1"/>
            </p:cNvSpPr>
            <p:nvPr/>
          </p:nvSpPr>
          <p:spPr>
            <a:xfrm>
              <a:off x="2426" y="1389"/>
              <a:ext cx="68" cy="68"/>
            </a:xfrm>
            <a:prstGeom prst="ellipse">
              <a:avLst/>
            </a:prstGeom>
            <a:solidFill>
              <a:schemeClr val="accent1"/>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46" name="Oval 80"/>
            <p:cNvSpPr>
              <a:spLocks noChangeAspect="1"/>
            </p:cNvSpPr>
            <p:nvPr/>
          </p:nvSpPr>
          <p:spPr>
            <a:xfrm>
              <a:off x="2426" y="1888"/>
              <a:ext cx="68" cy="68"/>
            </a:xfrm>
            <a:prstGeom prst="ellipse">
              <a:avLst/>
            </a:prstGeom>
            <a:solidFill>
              <a:schemeClr val="accent1"/>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47" name="Oval 81"/>
            <p:cNvSpPr>
              <a:spLocks noChangeAspect="1"/>
            </p:cNvSpPr>
            <p:nvPr/>
          </p:nvSpPr>
          <p:spPr>
            <a:xfrm>
              <a:off x="2426" y="2387"/>
              <a:ext cx="68" cy="68"/>
            </a:xfrm>
            <a:prstGeom prst="ellipse">
              <a:avLst/>
            </a:prstGeom>
            <a:solidFill>
              <a:schemeClr val="accent1"/>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48" name="Oval 82"/>
            <p:cNvSpPr>
              <a:spLocks noChangeAspect="1"/>
            </p:cNvSpPr>
            <p:nvPr/>
          </p:nvSpPr>
          <p:spPr>
            <a:xfrm>
              <a:off x="3651" y="1389"/>
              <a:ext cx="68" cy="68"/>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49" name="Oval 83"/>
            <p:cNvSpPr>
              <a:spLocks noChangeAspect="1"/>
            </p:cNvSpPr>
            <p:nvPr/>
          </p:nvSpPr>
          <p:spPr>
            <a:xfrm>
              <a:off x="3651" y="1888"/>
              <a:ext cx="68" cy="68"/>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50" name="Oval 84"/>
            <p:cNvSpPr>
              <a:spLocks noChangeAspect="1"/>
            </p:cNvSpPr>
            <p:nvPr/>
          </p:nvSpPr>
          <p:spPr>
            <a:xfrm>
              <a:off x="3651" y="2387"/>
              <a:ext cx="68" cy="68"/>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2551" name="Rectangle 85"/>
            <p:cNvSpPr/>
            <p:nvPr/>
          </p:nvSpPr>
          <p:spPr>
            <a:xfrm>
              <a:off x="2594" y="1026"/>
              <a:ext cx="908" cy="1497"/>
            </a:xfrm>
            <a:prstGeom prst="rect">
              <a:avLst/>
            </a:prstGeom>
            <a:solidFill>
              <a:srgbClr val="FF99CC">
                <a:alpha val="47842"/>
              </a:srgbClr>
            </a:solidFill>
            <a:ln w="9525">
              <a:noFill/>
            </a:ln>
          </p:spPr>
          <p:txBody>
            <a:bodyPr wrap="none" anchor="ctr"/>
            <a:p>
              <a:endParaRPr lang="zh-CN" altLang="en-US" dirty="0">
                <a:latin typeface="Arial" panose="020B0604020202020204" pitchFamily="34" charset="0"/>
              </a:endParaRPr>
            </a:p>
          </p:txBody>
        </p:sp>
      </p:grpSp>
      <p:sp>
        <p:nvSpPr>
          <p:cNvPr id="62539" name="Text Box 179"/>
          <p:cNvSpPr txBox="1"/>
          <p:nvPr/>
        </p:nvSpPr>
        <p:spPr>
          <a:xfrm>
            <a:off x="1908175" y="476250"/>
            <a:ext cx="5111750" cy="579438"/>
          </a:xfrm>
          <a:prstGeom prst="rect">
            <a:avLst/>
          </a:prstGeom>
          <a:noFill/>
          <a:ln w="9525">
            <a:noFill/>
          </a:ln>
        </p:spPr>
        <p:txBody>
          <a:bodyPr>
            <a:spAutoFit/>
          </a:bodyPr>
          <a:p>
            <a:pPr>
              <a:spcBef>
                <a:spcPct val="50000"/>
              </a:spcBef>
            </a:pPr>
            <a:r>
              <a:rPr lang="en-US" altLang="zh-CN" b="0" dirty="0">
                <a:solidFill>
                  <a:srgbClr val="FF0000"/>
                </a:solidFill>
                <a:latin typeface="Arial" panose="020B0604020202020204" pitchFamily="34" charset="0"/>
              </a:rPr>
              <a:t>PN</a:t>
            </a:r>
            <a:r>
              <a:rPr lang="zh-CN" altLang="en-US" b="0" dirty="0">
                <a:solidFill>
                  <a:srgbClr val="FF0000"/>
                </a:solidFill>
                <a:latin typeface="Arial" panose="020B0604020202020204" pitchFamily="34" charset="0"/>
                <a:ea typeface="华文新魏" panose="02010800040101010101" pitchFamily="2" charset="-122"/>
              </a:rPr>
              <a:t>结</a:t>
            </a:r>
            <a:r>
              <a:rPr lang="zh-CN" altLang="zh-CN" b="0" dirty="0">
                <a:solidFill>
                  <a:srgbClr val="FF0000"/>
                </a:solidFill>
                <a:latin typeface="Arial" panose="020B0604020202020204" pitchFamily="34" charset="0"/>
                <a:ea typeface="华文新魏" panose="02010800040101010101" pitchFamily="2" charset="-122"/>
              </a:rPr>
              <a:t>加正向电压时导通</a:t>
            </a:r>
            <a:endParaRPr lang="zh-CN" altLang="en-US" b="0" dirty="0">
              <a:solidFill>
                <a:srgbClr val="FF0000"/>
              </a:solidFill>
              <a:latin typeface="Arial" panose="020B0604020202020204" pitchFamily="34"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3491" name="Rectangle 2"/>
          <p:cNvSpPr/>
          <p:nvPr/>
        </p:nvSpPr>
        <p:spPr>
          <a:xfrm>
            <a:off x="487363" y="414338"/>
            <a:ext cx="4632325" cy="935037"/>
          </a:xfrm>
          <a:prstGeom prst="rect">
            <a:avLst/>
          </a:prstGeom>
          <a:noFill/>
          <a:ln w="9525">
            <a:noFill/>
          </a:ln>
        </p:spPr>
        <p:txBody>
          <a:bodyPr anchor="ctr"/>
          <a:p>
            <a:pPr algn="ctr"/>
            <a:r>
              <a:rPr lang="en-US" altLang="zh-CN" b="0" dirty="0">
                <a:solidFill>
                  <a:srgbClr val="FF0000"/>
                </a:solidFill>
                <a:latin typeface="华文新魏" panose="02010800040101010101" pitchFamily="2" charset="-122"/>
                <a:ea typeface="华文新魏" panose="02010800040101010101" pitchFamily="2" charset="-122"/>
              </a:rPr>
              <a:t>PN</a:t>
            </a:r>
            <a:r>
              <a:rPr lang="zh-CN" altLang="en-US" b="0" dirty="0">
                <a:solidFill>
                  <a:srgbClr val="FF0000"/>
                </a:solidFill>
                <a:latin typeface="华文新魏" panose="02010800040101010101" pitchFamily="2" charset="-122"/>
                <a:ea typeface="华文新魏" panose="02010800040101010101" pitchFamily="2" charset="-122"/>
              </a:rPr>
              <a:t>结</a:t>
            </a:r>
            <a:r>
              <a:rPr lang="zh-CN" altLang="zh-CN" b="0" dirty="0">
                <a:solidFill>
                  <a:srgbClr val="FF0000"/>
                </a:solidFill>
                <a:latin typeface="华文新魏" panose="02010800040101010101" pitchFamily="2" charset="-122"/>
                <a:ea typeface="华文新魏" panose="02010800040101010101" pitchFamily="2" charset="-122"/>
              </a:rPr>
              <a:t>加正向电压时导通</a:t>
            </a:r>
            <a:endParaRPr lang="zh-CN" altLang="en-US" b="0" dirty="0">
              <a:solidFill>
                <a:schemeClr val="tx2"/>
              </a:solidFill>
              <a:latin typeface="华文新魏" panose="02010800040101010101" pitchFamily="2" charset="-122"/>
              <a:ea typeface="华文新魏" panose="02010800040101010101" pitchFamily="2" charset="-122"/>
            </a:endParaRPr>
          </a:p>
        </p:txBody>
      </p:sp>
      <p:sp>
        <p:nvSpPr>
          <p:cNvPr id="63492" name="Rectangle 3"/>
          <p:cNvSpPr/>
          <p:nvPr/>
        </p:nvSpPr>
        <p:spPr>
          <a:xfrm>
            <a:off x="1477963" y="1771650"/>
            <a:ext cx="3024187"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493" name="Oval 4"/>
          <p:cNvSpPr/>
          <p:nvPr/>
        </p:nvSpPr>
        <p:spPr>
          <a:xfrm>
            <a:off x="1709738" y="191611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494" name="Oval 5"/>
          <p:cNvSpPr/>
          <p:nvPr/>
        </p:nvSpPr>
        <p:spPr>
          <a:xfrm>
            <a:off x="2241550" y="191611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495" name="Oval 6"/>
          <p:cNvSpPr/>
          <p:nvPr/>
        </p:nvSpPr>
        <p:spPr>
          <a:xfrm>
            <a:off x="2789238" y="191611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496" name="Oval 7"/>
          <p:cNvSpPr/>
          <p:nvPr/>
        </p:nvSpPr>
        <p:spPr>
          <a:xfrm>
            <a:off x="3365500" y="191611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497" name="Oval 8"/>
          <p:cNvSpPr/>
          <p:nvPr/>
        </p:nvSpPr>
        <p:spPr>
          <a:xfrm>
            <a:off x="3897313" y="191611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498" name="Oval 9"/>
          <p:cNvSpPr/>
          <p:nvPr/>
        </p:nvSpPr>
        <p:spPr>
          <a:xfrm>
            <a:off x="1709738" y="27082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499" name="Oval 10"/>
          <p:cNvSpPr/>
          <p:nvPr/>
        </p:nvSpPr>
        <p:spPr>
          <a:xfrm>
            <a:off x="2241550" y="27082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500" name="Oval 11"/>
          <p:cNvSpPr/>
          <p:nvPr/>
        </p:nvSpPr>
        <p:spPr>
          <a:xfrm>
            <a:off x="2789238" y="27082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501" name="Oval 12"/>
          <p:cNvSpPr/>
          <p:nvPr/>
        </p:nvSpPr>
        <p:spPr>
          <a:xfrm>
            <a:off x="3365500" y="27082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502" name="Oval 13"/>
          <p:cNvSpPr/>
          <p:nvPr/>
        </p:nvSpPr>
        <p:spPr>
          <a:xfrm>
            <a:off x="3897313" y="27082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503" name="Oval 14"/>
          <p:cNvSpPr/>
          <p:nvPr/>
        </p:nvSpPr>
        <p:spPr>
          <a:xfrm>
            <a:off x="1709738" y="35004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504" name="Oval 15"/>
          <p:cNvSpPr/>
          <p:nvPr/>
        </p:nvSpPr>
        <p:spPr>
          <a:xfrm>
            <a:off x="2241550" y="35004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505" name="Oval 16"/>
          <p:cNvSpPr/>
          <p:nvPr/>
        </p:nvSpPr>
        <p:spPr>
          <a:xfrm>
            <a:off x="2789238" y="35004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506" name="Oval 17"/>
          <p:cNvSpPr/>
          <p:nvPr/>
        </p:nvSpPr>
        <p:spPr>
          <a:xfrm>
            <a:off x="3365500" y="35004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507" name="Oval 18"/>
          <p:cNvSpPr/>
          <p:nvPr/>
        </p:nvSpPr>
        <p:spPr>
          <a:xfrm>
            <a:off x="3897313" y="35004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3508" name="Oval 19"/>
          <p:cNvSpPr>
            <a:spLocks noChangeAspect="1"/>
          </p:cNvSpPr>
          <p:nvPr/>
        </p:nvSpPr>
        <p:spPr>
          <a:xfrm>
            <a:off x="1838325" y="234791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09" name="Oval 20"/>
          <p:cNvSpPr>
            <a:spLocks noChangeAspect="1"/>
          </p:cNvSpPr>
          <p:nvPr/>
        </p:nvSpPr>
        <p:spPr>
          <a:xfrm>
            <a:off x="2343150" y="234791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10" name="Oval 21"/>
          <p:cNvSpPr>
            <a:spLocks noChangeAspect="1"/>
          </p:cNvSpPr>
          <p:nvPr/>
        </p:nvSpPr>
        <p:spPr>
          <a:xfrm>
            <a:off x="2917825" y="2347913"/>
            <a:ext cx="107950" cy="107950"/>
          </a:xfrm>
          <a:prstGeom prst="ellipse">
            <a:avLst/>
          </a:prstGeom>
          <a:solidFill>
            <a:schemeClr val="accent1"/>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11" name="Oval 22"/>
          <p:cNvSpPr>
            <a:spLocks noChangeAspect="1"/>
          </p:cNvSpPr>
          <p:nvPr/>
        </p:nvSpPr>
        <p:spPr>
          <a:xfrm>
            <a:off x="1838325" y="314007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12" name="Oval 23"/>
          <p:cNvSpPr>
            <a:spLocks noChangeAspect="1"/>
          </p:cNvSpPr>
          <p:nvPr/>
        </p:nvSpPr>
        <p:spPr>
          <a:xfrm>
            <a:off x="2343150" y="314007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13" name="Oval 24"/>
          <p:cNvSpPr>
            <a:spLocks noChangeAspect="1"/>
          </p:cNvSpPr>
          <p:nvPr/>
        </p:nvSpPr>
        <p:spPr>
          <a:xfrm>
            <a:off x="2917825" y="314007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14" name="Oval 25"/>
          <p:cNvSpPr>
            <a:spLocks noChangeAspect="1"/>
          </p:cNvSpPr>
          <p:nvPr/>
        </p:nvSpPr>
        <p:spPr>
          <a:xfrm>
            <a:off x="1838325" y="39322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15" name="Oval 26"/>
          <p:cNvSpPr>
            <a:spLocks noChangeAspect="1"/>
          </p:cNvSpPr>
          <p:nvPr/>
        </p:nvSpPr>
        <p:spPr>
          <a:xfrm>
            <a:off x="2343150" y="39322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16" name="Oval 27"/>
          <p:cNvSpPr>
            <a:spLocks noChangeAspect="1"/>
          </p:cNvSpPr>
          <p:nvPr/>
        </p:nvSpPr>
        <p:spPr>
          <a:xfrm>
            <a:off x="2917825" y="39322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17" name="Rectangle 28"/>
          <p:cNvSpPr/>
          <p:nvPr/>
        </p:nvSpPr>
        <p:spPr>
          <a:xfrm>
            <a:off x="4502150" y="1771650"/>
            <a:ext cx="3097213"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18" name="Oval 29"/>
          <p:cNvSpPr/>
          <p:nvPr/>
        </p:nvSpPr>
        <p:spPr>
          <a:xfrm>
            <a:off x="4805363" y="191611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19" name="Oval 30"/>
          <p:cNvSpPr/>
          <p:nvPr/>
        </p:nvSpPr>
        <p:spPr>
          <a:xfrm>
            <a:off x="5381625" y="191611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0" name="Oval 31"/>
          <p:cNvSpPr/>
          <p:nvPr/>
        </p:nvSpPr>
        <p:spPr>
          <a:xfrm>
            <a:off x="5913438" y="191611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1" name="Oval 32"/>
          <p:cNvSpPr/>
          <p:nvPr/>
        </p:nvSpPr>
        <p:spPr>
          <a:xfrm>
            <a:off x="6461125" y="191611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2" name="Oval 33"/>
          <p:cNvSpPr/>
          <p:nvPr/>
        </p:nvSpPr>
        <p:spPr>
          <a:xfrm>
            <a:off x="7037388" y="191611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3" name="Oval 34"/>
          <p:cNvSpPr/>
          <p:nvPr/>
        </p:nvSpPr>
        <p:spPr>
          <a:xfrm>
            <a:off x="4805363" y="27082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4" name="Oval 35"/>
          <p:cNvSpPr/>
          <p:nvPr/>
        </p:nvSpPr>
        <p:spPr>
          <a:xfrm>
            <a:off x="5381625" y="27082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5" name="Oval 36"/>
          <p:cNvSpPr/>
          <p:nvPr/>
        </p:nvSpPr>
        <p:spPr>
          <a:xfrm>
            <a:off x="5913438" y="27082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6" name="Oval 37"/>
          <p:cNvSpPr/>
          <p:nvPr/>
        </p:nvSpPr>
        <p:spPr>
          <a:xfrm>
            <a:off x="6461125" y="27082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7" name="Oval 38"/>
          <p:cNvSpPr/>
          <p:nvPr/>
        </p:nvSpPr>
        <p:spPr>
          <a:xfrm>
            <a:off x="7037388" y="27082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8" name="Oval 39"/>
          <p:cNvSpPr/>
          <p:nvPr/>
        </p:nvSpPr>
        <p:spPr>
          <a:xfrm>
            <a:off x="4805363" y="35004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29" name="Oval 40"/>
          <p:cNvSpPr/>
          <p:nvPr/>
        </p:nvSpPr>
        <p:spPr>
          <a:xfrm>
            <a:off x="5381625" y="35004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30" name="Oval 41"/>
          <p:cNvSpPr/>
          <p:nvPr/>
        </p:nvSpPr>
        <p:spPr>
          <a:xfrm>
            <a:off x="5913438" y="35004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31" name="Oval 42"/>
          <p:cNvSpPr/>
          <p:nvPr/>
        </p:nvSpPr>
        <p:spPr>
          <a:xfrm>
            <a:off x="6461125" y="35004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32" name="Oval 43"/>
          <p:cNvSpPr/>
          <p:nvPr/>
        </p:nvSpPr>
        <p:spPr>
          <a:xfrm>
            <a:off x="7037388" y="35004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3533" name="Oval 44"/>
          <p:cNvSpPr>
            <a:spLocks noChangeAspect="1"/>
          </p:cNvSpPr>
          <p:nvPr/>
        </p:nvSpPr>
        <p:spPr>
          <a:xfrm>
            <a:off x="6015038" y="234791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34" name="Oval 45"/>
          <p:cNvSpPr>
            <a:spLocks noChangeAspect="1"/>
          </p:cNvSpPr>
          <p:nvPr/>
        </p:nvSpPr>
        <p:spPr>
          <a:xfrm>
            <a:off x="6589713" y="234791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35" name="Oval 46"/>
          <p:cNvSpPr>
            <a:spLocks noChangeAspect="1"/>
          </p:cNvSpPr>
          <p:nvPr/>
        </p:nvSpPr>
        <p:spPr>
          <a:xfrm>
            <a:off x="7165975" y="234791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36" name="Oval 47"/>
          <p:cNvSpPr>
            <a:spLocks noChangeAspect="1"/>
          </p:cNvSpPr>
          <p:nvPr/>
        </p:nvSpPr>
        <p:spPr>
          <a:xfrm>
            <a:off x="6015038" y="3140075"/>
            <a:ext cx="107950" cy="107950"/>
          </a:xfrm>
          <a:prstGeom prst="ellipse">
            <a:avLst/>
          </a:prstGeom>
          <a:solidFill>
            <a:schemeClr val="folHlink"/>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37" name="Oval 48"/>
          <p:cNvSpPr>
            <a:spLocks noChangeAspect="1"/>
          </p:cNvSpPr>
          <p:nvPr/>
        </p:nvSpPr>
        <p:spPr>
          <a:xfrm>
            <a:off x="6589713" y="314007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38" name="Oval 49"/>
          <p:cNvSpPr>
            <a:spLocks noChangeAspect="1"/>
          </p:cNvSpPr>
          <p:nvPr/>
        </p:nvSpPr>
        <p:spPr>
          <a:xfrm>
            <a:off x="7165975" y="314007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39" name="Oval 50"/>
          <p:cNvSpPr>
            <a:spLocks noChangeAspect="1"/>
          </p:cNvSpPr>
          <p:nvPr/>
        </p:nvSpPr>
        <p:spPr>
          <a:xfrm>
            <a:off x="6015038" y="39322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40" name="Oval 51"/>
          <p:cNvSpPr>
            <a:spLocks noChangeAspect="1"/>
          </p:cNvSpPr>
          <p:nvPr/>
        </p:nvSpPr>
        <p:spPr>
          <a:xfrm>
            <a:off x="6589713" y="39322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41" name="Oval 52"/>
          <p:cNvSpPr>
            <a:spLocks noChangeAspect="1"/>
          </p:cNvSpPr>
          <p:nvPr/>
        </p:nvSpPr>
        <p:spPr>
          <a:xfrm>
            <a:off x="7165975" y="39322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42" name="Line 53"/>
          <p:cNvSpPr/>
          <p:nvPr/>
        </p:nvSpPr>
        <p:spPr>
          <a:xfrm>
            <a:off x="3783013" y="1484313"/>
            <a:ext cx="360362" cy="0"/>
          </a:xfrm>
          <a:prstGeom prst="line">
            <a:avLst/>
          </a:prstGeom>
          <a:ln w="28575" cap="flat" cmpd="sng">
            <a:solidFill>
              <a:srgbClr val="FF0066"/>
            </a:solidFill>
            <a:prstDash val="solid"/>
            <a:miter/>
            <a:headEnd type="stealth" w="lg" len="med"/>
            <a:tailEnd type="none" w="med" len="med"/>
          </a:ln>
        </p:spPr>
      </p:sp>
      <p:sp>
        <p:nvSpPr>
          <p:cNvPr id="63543" name="Line 54"/>
          <p:cNvSpPr/>
          <p:nvPr/>
        </p:nvSpPr>
        <p:spPr>
          <a:xfrm>
            <a:off x="5006975" y="1484313"/>
            <a:ext cx="288925" cy="0"/>
          </a:xfrm>
          <a:prstGeom prst="line">
            <a:avLst/>
          </a:prstGeom>
          <a:ln w="28575" cap="flat" cmpd="sng">
            <a:solidFill>
              <a:srgbClr val="FF0066"/>
            </a:solidFill>
            <a:prstDash val="solid"/>
            <a:miter/>
            <a:headEnd type="none" w="med" len="med"/>
            <a:tailEnd type="stealth" w="lg" len="med"/>
          </a:ln>
        </p:spPr>
      </p:sp>
      <p:sp>
        <p:nvSpPr>
          <p:cNvPr id="63544" name="Text Box 55"/>
          <p:cNvSpPr txBox="1"/>
          <p:nvPr/>
        </p:nvSpPr>
        <p:spPr>
          <a:xfrm>
            <a:off x="4108450" y="1195388"/>
            <a:ext cx="936625" cy="519112"/>
          </a:xfrm>
          <a:prstGeom prst="rect">
            <a:avLst/>
          </a:prstGeom>
          <a:noFill/>
          <a:ln w="9525">
            <a:noFill/>
          </a:ln>
        </p:spPr>
        <p:txBody>
          <a:bodyPr>
            <a:spAutoFit/>
          </a:bodyPr>
          <a:p>
            <a:pPr>
              <a:spcBef>
                <a:spcPct val="50000"/>
              </a:spcBef>
            </a:pPr>
            <a:r>
              <a:rPr lang="zh-CN" altLang="en-US" b="0" dirty="0">
                <a:solidFill>
                  <a:srgbClr val="FF0066"/>
                </a:solidFill>
                <a:latin typeface="Verdana" panose="020B0604030504040204" pitchFamily="34" charset="0"/>
                <a:ea typeface="隶书" panose="02010509060101010101" pitchFamily="49" charset="-122"/>
              </a:rPr>
              <a:t>变薄</a:t>
            </a:r>
            <a:endParaRPr lang="zh-CN" altLang="en-US" b="0" dirty="0">
              <a:solidFill>
                <a:srgbClr val="FF0066"/>
              </a:solidFill>
              <a:latin typeface="Verdana" panose="020B0604030504040204" pitchFamily="34" charset="0"/>
              <a:ea typeface="隶书" panose="02010509060101010101" pitchFamily="49" charset="-122"/>
            </a:endParaRPr>
          </a:p>
        </p:txBody>
      </p:sp>
      <p:sp>
        <p:nvSpPr>
          <p:cNvPr id="63545" name="Line 56"/>
          <p:cNvSpPr/>
          <p:nvPr/>
        </p:nvSpPr>
        <p:spPr>
          <a:xfrm>
            <a:off x="542925" y="2914650"/>
            <a:ext cx="935038" cy="0"/>
          </a:xfrm>
          <a:prstGeom prst="line">
            <a:avLst/>
          </a:prstGeom>
          <a:ln w="28575" cap="flat" cmpd="sng">
            <a:solidFill>
              <a:schemeClr val="tx2"/>
            </a:solidFill>
            <a:prstDash val="solid"/>
            <a:miter/>
            <a:headEnd type="none" w="med" len="med"/>
            <a:tailEnd type="none" w="med" len="med"/>
          </a:ln>
        </p:spPr>
      </p:sp>
      <p:sp>
        <p:nvSpPr>
          <p:cNvPr id="63546" name="Line 57"/>
          <p:cNvSpPr/>
          <p:nvPr/>
        </p:nvSpPr>
        <p:spPr>
          <a:xfrm>
            <a:off x="7599363" y="2914650"/>
            <a:ext cx="935037" cy="0"/>
          </a:xfrm>
          <a:prstGeom prst="line">
            <a:avLst/>
          </a:prstGeom>
          <a:ln w="28575" cap="flat" cmpd="sng">
            <a:solidFill>
              <a:schemeClr val="tx2"/>
            </a:solidFill>
            <a:prstDash val="solid"/>
            <a:miter/>
            <a:headEnd type="none" w="med" len="med"/>
            <a:tailEnd type="none" w="med" len="med"/>
          </a:ln>
        </p:spPr>
      </p:sp>
      <p:sp>
        <p:nvSpPr>
          <p:cNvPr id="63547" name="Line 58"/>
          <p:cNvSpPr/>
          <p:nvPr/>
        </p:nvSpPr>
        <p:spPr>
          <a:xfrm>
            <a:off x="542925" y="2924175"/>
            <a:ext cx="0" cy="3311525"/>
          </a:xfrm>
          <a:prstGeom prst="line">
            <a:avLst/>
          </a:prstGeom>
          <a:ln w="28575" cap="flat" cmpd="sng">
            <a:solidFill>
              <a:schemeClr val="tx2"/>
            </a:solidFill>
            <a:prstDash val="solid"/>
            <a:miter/>
            <a:headEnd type="none" w="med" len="med"/>
            <a:tailEnd type="none" w="med" len="med"/>
          </a:ln>
        </p:spPr>
      </p:sp>
      <p:sp>
        <p:nvSpPr>
          <p:cNvPr id="63548" name="Line 59"/>
          <p:cNvSpPr/>
          <p:nvPr/>
        </p:nvSpPr>
        <p:spPr>
          <a:xfrm>
            <a:off x="8535988" y="2924175"/>
            <a:ext cx="0" cy="3311525"/>
          </a:xfrm>
          <a:prstGeom prst="line">
            <a:avLst/>
          </a:prstGeom>
          <a:ln w="28575" cap="flat" cmpd="sng">
            <a:solidFill>
              <a:schemeClr val="tx2"/>
            </a:solidFill>
            <a:prstDash val="solid"/>
            <a:miter/>
            <a:headEnd type="none" w="med" len="med"/>
            <a:tailEnd type="none" w="med" len="med"/>
          </a:ln>
        </p:spPr>
      </p:sp>
      <p:sp>
        <p:nvSpPr>
          <p:cNvPr id="63549" name="Line 60"/>
          <p:cNvSpPr/>
          <p:nvPr/>
        </p:nvSpPr>
        <p:spPr>
          <a:xfrm>
            <a:off x="4071938" y="5959475"/>
            <a:ext cx="0" cy="504825"/>
          </a:xfrm>
          <a:prstGeom prst="line">
            <a:avLst/>
          </a:prstGeom>
          <a:ln w="28575" cap="flat" cmpd="sng">
            <a:solidFill>
              <a:schemeClr val="tx2"/>
            </a:solidFill>
            <a:prstDash val="solid"/>
            <a:miter/>
            <a:headEnd type="none" w="med" len="med"/>
            <a:tailEnd type="none" w="med" len="med"/>
          </a:ln>
        </p:spPr>
      </p:sp>
      <p:sp>
        <p:nvSpPr>
          <p:cNvPr id="63550" name="Line 61"/>
          <p:cNvSpPr/>
          <p:nvPr/>
        </p:nvSpPr>
        <p:spPr>
          <a:xfrm>
            <a:off x="4186238" y="6035675"/>
            <a:ext cx="0" cy="360363"/>
          </a:xfrm>
          <a:prstGeom prst="line">
            <a:avLst/>
          </a:prstGeom>
          <a:ln w="28575" cap="flat" cmpd="sng">
            <a:solidFill>
              <a:schemeClr val="tx2"/>
            </a:solidFill>
            <a:prstDash val="solid"/>
            <a:miter/>
            <a:headEnd type="none" w="med" len="med"/>
            <a:tailEnd type="none" w="med" len="med"/>
          </a:ln>
        </p:spPr>
      </p:sp>
      <p:sp>
        <p:nvSpPr>
          <p:cNvPr id="63551" name="Line 62"/>
          <p:cNvSpPr/>
          <p:nvPr/>
        </p:nvSpPr>
        <p:spPr>
          <a:xfrm>
            <a:off x="542925" y="6235700"/>
            <a:ext cx="3529013" cy="0"/>
          </a:xfrm>
          <a:prstGeom prst="line">
            <a:avLst/>
          </a:prstGeom>
          <a:ln w="28575" cap="flat" cmpd="sng">
            <a:solidFill>
              <a:schemeClr val="tx2"/>
            </a:solidFill>
            <a:prstDash val="solid"/>
            <a:miter/>
            <a:headEnd type="none" w="med" len="med"/>
            <a:tailEnd type="none" w="med" len="med"/>
          </a:ln>
        </p:spPr>
      </p:sp>
      <p:sp>
        <p:nvSpPr>
          <p:cNvPr id="63552" name="Line 63"/>
          <p:cNvSpPr/>
          <p:nvPr/>
        </p:nvSpPr>
        <p:spPr>
          <a:xfrm>
            <a:off x="4191000" y="6235700"/>
            <a:ext cx="4354513" cy="0"/>
          </a:xfrm>
          <a:prstGeom prst="line">
            <a:avLst/>
          </a:prstGeom>
          <a:ln w="28575" cap="flat" cmpd="sng">
            <a:solidFill>
              <a:schemeClr val="tx2"/>
            </a:solidFill>
            <a:prstDash val="solid"/>
            <a:miter/>
            <a:headEnd type="none" w="med" len="med"/>
            <a:tailEnd type="none" w="med" len="med"/>
          </a:ln>
        </p:spPr>
      </p:sp>
      <p:sp>
        <p:nvSpPr>
          <p:cNvPr id="63553" name="Text Box 64"/>
          <p:cNvSpPr txBox="1"/>
          <p:nvPr/>
        </p:nvSpPr>
        <p:spPr>
          <a:xfrm>
            <a:off x="819150" y="2347913"/>
            <a:ext cx="576263"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3554" name="Text Box 65"/>
          <p:cNvSpPr txBox="1"/>
          <p:nvPr/>
        </p:nvSpPr>
        <p:spPr>
          <a:xfrm>
            <a:off x="7672388" y="2347913"/>
            <a:ext cx="576262"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3555" name="Line 66"/>
          <p:cNvSpPr/>
          <p:nvPr/>
        </p:nvSpPr>
        <p:spPr>
          <a:xfrm flipH="1">
            <a:off x="3711575" y="4435475"/>
            <a:ext cx="1296988" cy="0"/>
          </a:xfrm>
          <a:prstGeom prst="line">
            <a:avLst/>
          </a:prstGeom>
          <a:ln w="28575" cap="flat" cmpd="sng">
            <a:solidFill>
              <a:srgbClr val="FF0000"/>
            </a:solidFill>
            <a:prstDash val="solid"/>
            <a:miter/>
            <a:headEnd type="none" w="med" len="med"/>
            <a:tailEnd type="stealth" w="lg" len="med"/>
          </a:ln>
        </p:spPr>
      </p:sp>
      <p:sp>
        <p:nvSpPr>
          <p:cNvPr id="63556" name="Text Box 67"/>
          <p:cNvSpPr txBox="1"/>
          <p:nvPr/>
        </p:nvSpPr>
        <p:spPr>
          <a:xfrm>
            <a:off x="4957763" y="4148138"/>
            <a:ext cx="1441450" cy="519112"/>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内电场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3557" name="Line 68"/>
          <p:cNvSpPr/>
          <p:nvPr/>
        </p:nvSpPr>
        <p:spPr>
          <a:xfrm flipH="1">
            <a:off x="4178300" y="4724400"/>
            <a:ext cx="1584325" cy="0"/>
          </a:xfrm>
          <a:prstGeom prst="line">
            <a:avLst/>
          </a:prstGeom>
          <a:ln w="28575" cap="flat" cmpd="sng">
            <a:solidFill>
              <a:srgbClr val="FF0000"/>
            </a:solidFill>
            <a:prstDash val="solid"/>
            <a:miter/>
            <a:headEnd type="stealth" w="lg" len="med"/>
            <a:tailEnd type="none" w="lg" len="med"/>
          </a:ln>
        </p:spPr>
      </p:sp>
      <p:sp>
        <p:nvSpPr>
          <p:cNvPr id="63558" name="Text Box 69"/>
          <p:cNvSpPr txBox="1"/>
          <p:nvPr/>
        </p:nvSpPr>
        <p:spPr>
          <a:xfrm>
            <a:off x="2901950" y="4445000"/>
            <a:ext cx="1441450" cy="519113"/>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外电场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3559" name="Line 70"/>
          <p:cNvSpPr/>
          <p:nvPr/>
        </p:nvSpPr>
        <p:spPr>
          <a:xfrm>
            <a:off x="3025775" y="2406650"/>
            <a:ext cx="2376488" cy="0"/>
          </a:xfrm>
          <a:prstGeom prst="line">
            <a:avLst/>
          </a:prstGeom>
          <a:ln w="28575" cap="flat" cmpd="sng">
            <a:solidFill>
              <a:schemeClr val="tx1"/>
            </a:solidFill>
            <a:prstDash val="solid"/>
            <a:miter/>
            <a:headEnd type="none" w="med" len="med"/>
            <a:tailEnd type="stealth" w="lg" len="med"/>
          </a:ln>
        </p:spPr>
      </p:sp>
      <p:sp>
        <p:nvSpPr>
          <p:cNvPr id="63560" name="Line 71"/>
          <p:cNvSpPr/>
          <p:nvPr/>
        </p:nvSpPr>
        <p:spPr>
          <a:xfrm>
            <a:off x="3622675" y="3198813"/>
            <a:ext cx="2376488" cy="0"/>
          </a:xfrm>
          <a:prstGeom prst="line">
            <a:avLst/>
          </a:prstGeom>
          <a:ln w="28575" cap="flat" cmpd="sng">
            <a:solidFill>
              <a:schemeClr val="tx1"/>
            </a:solidFill>
            <a:prstDash val="solid"/>
            <a:miter/>
            <a:headEnd type="stealth" w="lg" len="med"/>
            <a:tailEnd type="none" w="lg" len="med"/>
          </a:ln>
        </p:spPr>
      </p:sp>
      <p:sp>
        <p:nvSpPr>
          <p:cNvPr id="63561" name="Text Box 72"/>
          <p:cNvSpPr txBox="1"/>
          <p:nvPr/>
        </p:nvSpPr>
        <p:spPr>
          <a:xfrm>
            <a:off x="1636713" y="2698750"/>
            <a:ext cx="1079500"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P</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3562" name="Text Box 73"/>
          <p:cNvSpPr txBox="1"/>
          <p:nvPr/>
        </p:nvSpPr>
        <p:spPr>
          <a:xfrm>
            <a:off x="6448425" y="2698750"/>
            <a:ext cx="1008063"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N</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3563" name="AutoShape 74"/>
          <p:cNvSpPr/>
          <p:nvPr/>
        </p:nvSpPr>
        <p:spPr>
          <a:xfrm>
            <a:off x="542925" y="1339850"/>
            <a:ext cx="2160588" cy="431800"/>
          </a:xfrm>
          <a:prstGeom prst="wedgeRoundRectCallout">
            <a:avLst>
              <a:gd name="adj1" fmla="val 59773"/>
              <a:gd name="adj2" fmla="val 184190"/>
              <a:gd name="adj3" fmla="val 16667"/>
            </a:avLst>
          </a:prstGeom>
          <a:solidFill>
            <a:srgbClr val="FFFF99"/>
          </a:solidFill>
          <a:ln w="19050" cap="flat" cmpd="sng">
            <a:solidFill>
              <a:srgbClr val="008000"/>
            </a:solidFill>
            <a:prstDash val="solid"/>
            <a:miter/>
            <a:headEnd type="none" w="med" len="med"/>
            <a:tailEnd type="none" w="med" len="med"/>
          </a:ln>
        </p:spPr>
        <p:txBody>
          <a:bodyPr tIns="0" anchor="ctr" anchorCtr="1"/>
          <a:p>
            <a:pPr algn="ctr"/>
            <a:r>
              <a:rPr lang="zh-CN" altLang="en-US" b="0" dirty="0">
                <a:latin typeface="Verdana" panose="020B0604030504040204" pitchFamily="34" charset="0"/>
                <a:ea typeface="隶书" panose="02010509060101010101" pitchFamily="49" charset="-122"/>
              </a:rPr>
              <a:t>多子空穴</a:t>
            </a:r>
            <a:endParaRPr lang="zh-CN" altLang="en-US" b="0" dirty="0">
              <a:latin typeface="Verdana" panose="020B0604030504040204" pitchFamily="34" charset="0"/>
              <a:ea typeface="隶书" panose="02010509060101010101" pitchFamily="49" charset="-122"/>
            </a:endParaRPr>
          </a:p>
        </p:txBody>
      </p:sp>
      <p:sp>
        <p:nvSpPr>
          <p:cNvPr id="63564" name="AutoShape 75"/>
          <p:cNvSpPr/>
          <p:nvPr/>
        </p:nvSpPr>
        <p:spPr>
          <a:xfrm>
            <a:off x="6016625" y="1843088"/>
            <a:ext cx="2160588" cy="431800"/>
          </a:xfrm>
          <a:prstGeom prst="wedgeRoundRectCallout">
            <a:avLst>
              <a:gd name="adj1" fmla="val -45519"/>
              <a:gd name="adj2" fmla="val 242278"/>
              <a:gd name="adj3" fmla="val 16667"/>
            </a:avLst>
          </a:prstGeom>
          <a:solidFill>
            <a:srgbClr val="FFFF99"/>
          </a:solidFill>
          <a:ln w="19050" cap="flat" cmpd="sng">
            <a:solidFill>
              <a:srgbClr val="008000"/>
            </a:solidFill>
            <a:prstDash val="solid"/>
            <a:miter/>
            <a:headEnd type="none" w="med" len="med"/>
            <a:tailEnd type="none" w="med" len="med"/>
          </a:ln>
        </p:spPr>
        <p:txBody>
          <a:bodyPr tIns="0" anchor="ctr" anchorCtr="1"/>
          <a:p>
            <a:pPr algn="ctr"/>
            <a:r>
              <a:rPr lang="zh-CN" altLang="en-US" b="0" dirty="0">
                <a:latin typeface="Verdana" panose="020B0604030504040204" pitchFamily="34" charset="0"/>
                <a:ea typeface="隶书" panose="02010509060101010101" pitchFamily="49" charset="-122"/>
              </a:rPr>
              <a:t>多子电子</a:t>
            </a:r>
            <a:endParaRPr lang="zh-CN" altLang="en-US" b="0" dirty="0">
              <a:latin typeface="Verdana" panose="020B0604030504040204" pitchFamily="34" charset="0"/>
              <a:ea typeface="隶书" panose="02010509060101010101" pitchFamily="49" charset="-122"/>
            </a:endParaRPr>
          </a:p>
        </p:txBody>
      </p:sp>
      <p:sp>
        <p:nvSpPr>
          <p:cNvPr id="19532" name="Line 76"/>
          <p:cNvSpPr/>
          <p:nvPr/>
        </p:nvSpPr>
        <p:spPr>
          <a:xfrm flipV="1">
            <a:off x="758825" y="4075113"/>
            <a:ext cx="0" cy="1296987"/>
          </a:xfrm>
          <a:prstGeom prst="line">
            <a:avLst/>
          </a:prstGeom>
          <a:ln w="57150" cap="flat" cmpd="sng">
            <a:solidFill>
              <a:srgbClr val="FF0000"/>
            </a:solidFill>
            <a:prstDash val="solid"/>
            <a:miter/>
            <a:headEnd type="none" w="med" len="med"/>
            <a:tailEnd type="stealth" w="lg" len="med"/>
          </a:ln>
        </p:spPr>
      </p:sp>
      <p:sp>
        <p:nvSpPr>
          <p:cNvPr id="19533" name="Text Box 77"/>
          <p:cNvSpPr txBox="1"/>
          <p:nvPr/>
        </p:nvSpPr>
        <p:spPr>
          <a:xfrm>
            <a:off x="903288" y="4435475"/>
            <a:ext cx="792162" cy="641350"/>
          </a:xfrm>
          <a:prstGeom prst="rect">
            <a:avLst/>
          </a:prstGeom>
          <a:noFill/>
          <a:ln w="9525">
            <a:noFill/>
          </a:ln>
        </p:spPr>
        <p:txBody>
          <a:bodyPr>
            <a:spAutoFit/>
          </a:bodyPr>
          <a:p>
            <a:pPr>
              <a:spcBef>
                <a:spcPct val="50000"/>
              </a:spcBef>
            </a:pPr>
            <a:r>
              <a:rPr lang="en-US" altLang="zh-CN" sz="3600" dirty="0">
                <a:solidFill>
                  <a:srgbClr val="FF0000"/>
                </a:solidFill>
                <a:latin typeface="Times New Roman" panose="02020603050405020304" pitchFamily="18" charset="0"/>
              </a:rPr>
              <a:t>I</a:t>
            </a:r>
            <a:r>
              <a:rPr lang="en-US" altLang="zh-CN" sz="3600" baseline="-25000" dirty="0">
                <a:solidFill>
                  <a:srgbClr val="FF0000"/>
                </a:solidFill>
                <a:latin typeface="Times New Roman" panose="02020603050405020304" pitchFamily="18" charset="0"/>
              </a:rPr>
              <a:t>F</a:t>
            </a:r>
            <a:endParaRPr lang="en-US" altLang="zh-CN" sz="3600" dirty="0">
              <a:solidFill>
                <a:srgbClr val="FF0000"/>
              </a:solidFill>
              <a:latin typeface="Times New Roman" panose="02020603050405020304" pitchFamily="18" charset="0"/>
            </a:endParaRPr>
          </a:p>
        </p:txBody>
      </p:sp>
      <p:sp>
        <p:nvSpPr>
          <p:cNvPr id="19534" name="Line 78"/>
          <p:cNvSpPr/>
          <p:nvPr/>
        </p:nvSpPr>
        <p:spPr>
          <a:xfrm flipV="1">
            <a:off x="758825" y="3067050"/>
            <a:ext cx="0" cy="3025775"/>
          </a:xfrm>
          <a:prstGeom prst="line">
            <a:avLst/>
          </a:prstGeom>
          <a:ln w="57150" cap="flat" cmpd="sng">
            <a:solidFill>
              <a:srgbClr val="FF0000"/>
            </a:solidFill>
            <a:prstDash val="solid"/>
            <a:miter/>
            <a:headEnd type="none" w="med" len="med"/>
            <a:tailEnd type="stealth" w="lg" len="med"/>
          </a:ln>
        </p:spPr>
      </p:sp>
      <p:sp>
        <p:nvSpPr>
          <p:cNvPr id="19535" name="Line 79"/>
          <p:cNvSpPr/>
          <p:nvPr/>
        </p:nvSpPr>
        <p:spPr>
          <a:xfrm flipV="1">
            <a:off x="8391525" y="3067050"/>
            <a:ext cx="0" cy="3025775"/>
          </a:xfrm>
          <a:prstGeom prst="line">
            <a:avLst/>
          </a:prstGeom>
          <a:ln w="57150" cap="flat" cmpd="sng">
            <a:solidFill>
              <a:srgbClr val="FF0000"/>
            </a:solidFill>
            <a:prstDash val="solid"/>
            <a:miter/>
            <a:headEnd type="stealth" w="lg" len="med"/>
            <a:tailEnd type="none" w="lg" len="med"/>
          </a:ln>
        </p:spPr>
      </p:sp>
      <p:sp>
        <p:nvSpPr>
          <p:cNvPr id="19536" name="Line 80"/>
          <p:cNvSpPr/>
          <p:nvPr/>
        </p:nvSpPr>
        <p:spPr>
          <a:xfrm>
            <a:off x="755650" y="6092825"/>
            <a:ext cx="3168650" cy="0"/>
          </a:xfrm>
          <a:prstGeom prst="line">
            <a:avLst/>
          </a:prstGeom>
          <a:ln w="57150" cap="flat" cmpd="sng">
            <a:solidFill>
              <a:srgbClr val="FF0000"/>
            </a:solidFill>
            <a:prstDash val="solid"/>
            <a:miter/>
            <a:headEnd type="stealth" w="lg" len="med"/>
            <a:tailEnd type="none" w="med" len="med"/>
          </a:ln>
        </p:spPr>
      </p:sp>
      <p:sp>
        <p:nvSpPr>
          <p:cNvPr id="19537" name="Line 81"/>
          <p:cNvSpPr/>
          <p:nvPr/>
        </p:nvSpPr>
        <p:spPr>
          <a:xfrm>
            <a:off x="4432300" y="6092825"/>
            <a:ext cx="3960813" cy="0"/>
          </a:xfrm>
          <a:prstGeom prst="line">
            <a:avLst/>
          </a:prstGeom>
          <a:ln w="57150" cap="flat" cmpd="sng">
            <a:solidFill>
              <a:srgbClr val="FF0000"/>
            </a:solidFill>
            <a:prstDash val="solid"/>
            <a:miter/>
            <a:headEnd type="stealth" w="lg" len="med"/>
            <a:tailEnd type="none" w="med" len="med"/>
          </a:ln>
        </p:spPr>
      </p:sp>
      <p:sp>
        <p:nvSpPr>
          <p:cNvPr id="63571" name="Text Box 82"/>
          <p:cNvSpPr txBox="1"/>
          <p:nvPr/>
        </p:nvSpPr>
        <p:spPr>
          <a:xfrm>
            <a:off x="3856038" y="5443538"/>
            <a:ext cx="792162" cy="519112"/>
          </a:xfrm>
          <a:prstGeom prst="rect">
            <a:avLst/>
          </a:prstGeom>
          <a:noFill/>
          <a:ln w="9525">
            <a:noFill/>
          </a:ln>
        </p:spPr>
        <p:txBody>
          <a:bodyPr>
            <a:spAutoFit/>
          </a:bodyPr>
          <a:p>
            <a:pPr>
              <a:spcBef>
                <a:spcPct val="50000"/>
              </a:spcBef>
            </a:pPr>
            <a:r>
              <a:rPr lang="en-US" altLang="zh-CN" i="1" dirty="0">
                <a:solidFill>
                  <a:schemeClr val="tx2"/>
                </a:solidFill>
                <a:latin typeface="Times New Roman" panose="02020603050405020304" pitchFamily="18" charset="0"/>
              </a:rPr>
              <a:t>V</a:t>
            </a:r>
            <a:r>
              <a:rPr lang="en-US" altLang="zh-CN" i="1" baseline="-25000" dirty="0">
                <a:solidFill>
                  <a:schemeClr val="tx2"/>
                </a:solidFill>
                <a:latin typeface="Times New Roman" panose="02020603050405020304" pitchFamily="18" charset="0"/>
              </a:rPr>
              <a:t>F</a:t>
            </a:r>
            <a:endParaRPr lang="en-US" altLang="zh-CN" i="1" dirty="0">
              <a:solidFill>
                <a:schemeClr val="tx2"/>
              </a:solidFill>
              <a:latin typeface="Times New Roman" panose="02020603050405020304" pitchFamily="18" charset="0"/>
            </a:endParaRPr>
          </a:p>
        </p:txBody>
      </p:sp>
      <p:sp>
        <p:nvSpPr>
          <p:cNvPr id="19539" name="AutoShape 83"/>
          <p:cNvSpPr/>
          <p:nvPr/>
        </p:nvSpPr>
        <p:spPr>
          <a:xfrm>
            <a:off x="1550988" y="5227638"/>
            <a:ext cx="1800225" cy="504825"/>
          </a:xfrm>
          <a:prstGeom prst="wedgeRoundRectCallout">
            <a:avLst>
              <a:gd name="adj1" fmla="val -59347"/>
              <a:gd name="adj2" fmla="val -112264"/>
              <a:gd name="adj3" fmla="val 16667"/>
            </a:avLst>
          </a:prstGeom>
          <a:solidFill>
            <a:srgbClr val="FFFF99"/>
          </a:solidFill>
          <a:ln w="28575" cap="flat" cmpd="sng">
            <a:solidFill>
              <a:srgbClr val="0099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正向电流</a:t>
            </a:r>
            <a:endParaRPr lang="zh-CN" altLang="en-US" b="0" dirty="0">
              <a:latin typeface="Verdana" panose="020B0604030504040204" pitchFamily="34" charset="0"/>
              <a:ea typeface="隶书" panose="02010509060101010101" pitchFamily="49" charset="-122"/>
            </a:endParaRPr>
          </a:p>
        </p:txBody>
      </p:sp>
      <p:sp>
        <p:nvSpPr>
          <p:cNvPr id="63573" name="Line 84"/>
          <p:cNvSpPr/>
          <p:nvPr/>
        </p:nvSpPr>
        <p:spPr>
          <a:xfrm>
            <a:off x="3811588" y="1339850"/>
            <a:ext cx="0" cy="2952750"/>
          </a:xfrm>
          <a:prstGeom prst="line">
            <a:avLst/>
          </a:prstGeom>
          <a:ln w="28575" cap="flat" cmpd="sng">
            <a:solidFill>
              <a:srgbClr val="FF0066"/>
            </a:solidFill>
            <a:prstDash val="dash"/>
            <a:miter/>
            <a:headEnd type="none" w="med" len="med"/>
            <a:tailEnd type="none" w="med" len="med"/>
          </a:ln>
        </p:spPr>
      </p:sp>
      <p:sp>
        <p:nvSpPr>
          <p:cNvPr id="63574" name="Line 85"/>
          <p:cNvSpPr/>
          <p:nvPr/>
        </p:nvSpPr>
        <p:spPr>
          <a:xfrm>
            <a:off x="5281613" y="1339850"/>
            <a:ext cx="0" cy="2952750"/>
          </a:xfrm>
          <a:prstGeom prst="line">
            <a:avLst/>
          </a:prstGeom>
          <a:ln w="28575" cap="flat" cmpd="sng">
            <a:solidFill>
              <a:srgbClr val="FF0066"/>
            </a:solidFill>
            <a:prstDash val="dash"/>
            <a:miter/>
            <a:headEnd type="none" w="med" len="med"/>
            <a:tailEnd type="none" w="med" len="med"/>
          </a:ln>
        </p:spPr>
      </p:sp>
      <p:sp>
        <p:nvSpPr>
          <p:cNvPr id="63575" name="Oval 86"/>
          <p:cNvSpPr>
            <a:spLocks noChangeAspect="1"/>
          </p:cNvSpPr>
          <p:nvPr/>
        </p:nvSpPr>
        <p:spPr>
          <a:xfrm>
            <a:off x="3567113" y="2347913"/>
            <a:ext cx="107950" cy="107950"/>
          </a:xfrm>
          <a:prstGeom prst="ellipse">
            <a:avLst/>
          </a:prstGeom>
          <a:solidFill>
            <a:schemeClr val="accent1"/>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76" name="Oval 87"/>
          <p:cNvSpPr>
            <a:spLocks noChangeAspect="1"/>
          </p:cNvSpPr>
          <p:nvPr/>
        </p:nvSpPr>
        <p:spPr>
          <a:xfrm>
            <a:off x="3567113" y="3140075"/>
            <a:ext cx="107950" cy="107950"/>
          </a:xfrm>
          <a:prstGeom prst="ellipse">
            <a:avLst/>
          </a:prstGeom>
          <a:solidFill>
            <a:schemeClr val="accent1"/>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77" name="Oval 88"/>
          <p:cNvSpPr>
            <a:spLocks noChangeAspect="1"/>
          </p:cNvSpPr>
          <p:nvPr/>
        </p:nvSpPr>
        <p:spPr>
          <a:xfrm>
            <a:off x="3567113" y="3932238"/>
            <a:ext cx="107950" cy="107950"/>
          </a:xfrm>
          <a:prstGeom prst="ellipse">
            <a:avLst/>
          </a:prstGeom>
          <a:solidFill>
            <a:schemeClr val="accent1"/>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78" name="Oval 89"/>
          <p:cNvSpPr>
            <a:spLocks noChangeAspect="1"/>
          </p:cNvSpPr>
          <p:nvPr/>
        </p:nvSpPr>
        <p:spPr>
          <a:xfrm>
            <a:off x="5511800" y="2347913"/>
            <a:ext cx="107950" cy="107950"/>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79" name="Oval 90"/>
          <p:cNvSpPr>
            <a:spLocks noChangeAspect="1"/>
          </p:cNvSpPr>
          <p:nvPr/>
        </p:nvSpPr>
        <p:spPr>
          <a:xfrm>
            <a:off x="5511800" y="3140075"/>
            <a:ext cx="107950" cy="107950"/>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80" name="Oval 91"/>
          <p:cNvSpPr>
            <a:spLocks noChangeAspect="1"/>
          </p:cNvSpPr>
          <p:nvPr/>
        </p:nvSpPr>
        <p:spPr>
          <a:xfrm>
            <a:off x="5511800" y="3932238"/>
            <a:ext cx="107950" cy="107950"/>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3581" name="Rectangle 92"/>
          <p:cNvSpPr/>
          <p:nvPr/>
        </p:nvSpPr>
        <p:spPr>
          <a:xfrm>
            <a:off x="3833813" y="1771650"/>
            <a:ext cx="1441450" cy="2376488"/>
          </a:xfrm>
          <a:prstGeom prst="rect">
            <a:avLst/>
          </a:prstGeom>
          <a:solidFill>
            <a:srgbClr val="FF99CC">
              <a:alpha val="47842"/>
            </a:srgbClr>
          </a:solidFill>
          <a:ln w="9525">
            <a:noFill/>
          </a:ln>
        </p:spPr>
        <p:txBody>
          <a:bodyPr wrap="none" anchor="ctr"/>
          <a:p>
            <a:endParaRPr lang="zh-CN" altLang="en-US" dirty="0">
              <a:latin typeface="Arial" panose="020B0604020202020204" pitchFamily="34" charset="0"/>
            </a:endParaRPr>
          </a:p>
        </p:txBody>
      </p:sp>
      <p:sp>
        <p:nvSpPr>
          <p:cNvPr id="19549" name="Line 93"/>
          <p:cNvSpPr/>
          <p:nvPr/>
        </p:nvSpPr>
        <p:spPr>
          <a:xfrm>
            <a:off x="758825" y="3067050"/>
            <a:ext cx="7632700" cy="0"/>
          </a:xfrm>
          <a:prstGeom prst="line">
            <a:avLst/>
          </a:prstGeom>
          <a:ln w="57150" cap="flat" cmpd="sng">
            <a:solidFill>
              <a:srgbClr val="FF0000"/>
            </a:solidFill>
            <a:prstDash val="solid"/>
            <a:miter/>
            <a:headEnd type="none" w="med" len="med"/>
            <a:tailEnd type="stealth" w="lg" len="med"/>
          </a:ln>
        </p:spPr>
      </p:sp>
      <p:sp>
        <p:nvSpPr>
          <p:cNvPr id="19550" name="AutoShape 94"/>
          <p:cNvSpPr/>
          <p:nvPr/>
        </p:nvSpPr>
        <p:spPr>
          <a:xfrm>
            <a:off x="3135313" y="2132013"/>
            <a:ext cx="2952750" cy="1295400"/>
          </a:xfrm>
          <a:prstGeom prst="rightArrow">
            <a:avLst>
              <a:gd name="adj1" fmla="val 50000"/>
              <a:gd name="adj2" fmla="val 56985"/>
            </a:avLst>
          </a:prstGeom>
          <a:solidFill>
            <a:srgbClr val="FFFF99"/>
          </a:solidFill>
          <a:ln w="57150" cap="flat" cmpd="sng">
            <a:solidFill>
              <a:srgbClr val="FF0000"/>
            </a:solidFill>
            <a:prstDash val="solid"/>
            <a:miter/>
            <a:headEnd type="none" w="med" len="med"/>
            <a:tailEnd type="none" w="med" len="med"/>
          </a:ln>
        </p:spPr>
        <p:txBody>
          <a:bodyPr wrap="none" anchor="ctr"/>
          <a:p>
            <a:pPr algn="ctr"/>
            <a:r>
              <a:rPr lang="en-US" altLang="zh-CN" b="0" dirty="0">
                <a:latin typeface="Verdana" panose="020B0604030504040204" pitchFamily="34" charset="0"/>
                <a:ea typeface="隶书" panose="02010509060101010101" pitchFamily="49" charset="-122"/>
              </a:rPr>
              <a:t>I</a:t>
            </a:r>
            <a:r>
              <a:rPr lang="zh-CN" altLang="en-US" b="0" dirty="0">
                <a:latin typeface="Verdana" panose="020B0604030504040204" pitchFamily="34" charset="0"/>
                <a:ea typeface="隶书" panose="02010509060101010101" pitchFamily="49" charset="-122"/>
              </a:rPr>
              <a:t>：扩散电流</a:t>
            </a:r>
            <a:endParaRPr lang="zh-CN" altLang="en-US" b="0" dirty="0">
              <a:latin typeface="Verdan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9536"/>
                                        </p:tgtEl>
                                        <p:attrNameLst>
                                          <p:attrName>style.visibility</p:attrName>
                                        </p:attrNameLst>
                                      </p:cBhvr>
                                      <p:to>
                                        <p:strVal val="visible"/>
                                      </p:to>
                                    </p:set>
                                    <p:animEffect transition="in" filter="wipe(right)">
                                      <p:cBhvr>
                                        <p:cTn id="7" dur="1000"/>
                                        <p:tgtEl>
                                          <p:spTgt spid="19536"/>
                                        </p:tgtEl>
                                      </p:cBhvr>
                                    </p:animEffect>
                                  </p:childTnLst>
                                  <p:subTnLst>
                                    <p:set>
                                      <p:cBhvr override="childStyle">
                                        <p:cTn dur="1" fill="hold" display="0" masterRel="sameClick" afterEffect="1">
                                          <p:stCondLst>
                                            <p:cond evt="end" delay="0">
                                              <p:tn val="5"/>
                                            </p:cond>
                                          </p:stCondLst>
                                        </p:cTn>
                                        <p:tgtEl>
                                          <p:spTgt spid="19536"/>
                                        </p:tgtEl>
                                        <p:attrNameLst>
                                          <p:attrName>style.visibility</p:attrName>
                                        </p:attrNameLst>
                                      </p:cBhvr>
                                      <p:to>
                                        <p:strVal val="hidden"/>
                                      </p:to>
                                    </p:set>
                                  </p:sub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9534"/>
                                        </p:tgtEl>
                                        <p:attrNameLst>
                                          <p:attrName>style.visibility</p:attrName>
                                        </p:attrNameLst>
                                      </p:cBhvr>
                                      <p:to>
                                        <p:strVal val="visible"/>
                                      </p:to>
                                    </p:set>
                                    <p:animEffect transition="in" filter="wipe(down)">
                                      <p:cBhvr>
                                        <p:cTn id="11" dur="1000"/>
                                        <p:tgtEl>
                                          <p:spTgt spid="19534"/>
                                        </p:tgtEl>
                                      </p:cBhvr>
                                    </p:animEffect>
                                  </p:childTnLst>
                                  <p:subTnLst>
                                    <p:set>
                                      <p:cBhvr override="childStyle">
                                        <p:cTn dur="1" fill="hold" display="0" masterRel="nextClick" afterEffect="1"/>
                                        <p:tgtEl>
                                          <p:spTgt spid="19534"/>
                                        </p:tgtEl>
                                        <p:attrNameLst>
                                          <p:attrName>style.visibility</p:attrName>
                                        </p:attrNameLst>
                                      </p:cBhvr>
                                      <p:to>
                                        <p:strVal val="hidden"/>
                                      </p:to>
                                    </p:set>
                                  </p:sub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9549"/>
                                        </p:tgtEl>
                                        <p:attrNameLst>
                                          <p:attrName>style.visibility</p:attrName>
                                        </p:attrNameLst>
                                      </p:cBhvr>
                                      <p:to>
                                        <p:strVal val="visible"/>
                                      </p:to>
                                    </p:set>
                                    <p:animEffect transition="in" filter="wipe(left)">
                                      <p:cBhvr>
                                        <p:cTn id="15" dur="1000"/>
                                        <p:tgtEl>
                                          <p:spTgt spid="19549"/>
                                        </p:tgtEl>
                                      </p:cBhvr>
                                    </p:animEffect>
                                  </p:childTnLst>
                                  <p:subTnLst>
                                    <p:set>
                                      <p:cBhvr override="childStyle">
                                        <p:cTn dur="1" fill="hold" display="0" masterRel="nextClick" afterEffect="1"/>
                                        <p:tgtEl>
                                          <p:spTgt spid="19549"/>
                                        </p:tgtEl>
                                        <p:attrNameLst>
                                          <p:attrName>style.visibility</p:attrName>
                                        </p:attrNameLst>
                                      </p:cBhvr>
                                      <p:to>
                                        <p:strVal val="hidden"/>
                                      </p:to>
                                    </p:set>
                                  </p:sub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19535"/>
                                        </p:tgtEl>
                                        <p:attrNameLst>
                                          <p:attrName>style.visibility</p:attrName>
                                        </p:attrNameLst>
                                      </p:cBhvr>
                                      <p:to>
                                        <p:strVal val="visible"/>
                                      </p:to>
                                    </p:set>
                                    <p:animEffect transition="in" filter="wipe(up)">
                                      <p:cBhvr>
                                        <p:cTn id="19" dur="1000"/>
                                        <p:tgtEl>
                                          <p:spTgt spid="19535"/>
                                        </p:tgtEl>
                                      </p:cBhvr>
                                    </p:animEffect>
                                  </p:childTnLst>
                                  <p:subTnLst>
                                    <p:set>
                                      <p:cBhvr override="childStyle">
                                        <p:cTn dur="1" fill="hold" display="0" masterRel="nextClick" afterEffect="1"/>
                                        <p:tgtEl>
                                          <p:spTgt spid="19535"/>
                                        </p:tgtEl>
                                        <p:attrNameLst>
                                          <p:attrName>style.visibility</p:attrName>
                                        </p:attrNameLst>
                                      </p:cBhvr>
                                      <p:to>
                                        <p:strVal val="hidden"/>
                                      </p:to>
                                    </p:set>
                                  </p:subTnLst>
                                </p:cTn>
                              </p:par>
                            </p:childTnLst>
                          </p:cTn>
                        </p:par>
                        <p:par>
                          <p:cTn id="20" fill="hold">
                            <p:stCondLst>
                              <p:cond delay="4000"/>
                            </p:stCondLst>
                            <p:childTnLst>
                              <p:par>
                                <p:cTn id="21" presetID="22" presetClass="entr" presetSubtype="2" fill="hold" nodeType="afterEffect">
                                  <p:stCondLst>
                                    <p:cond delay="0"/>
                                  </p:stCondLst>
                                  <p:childTnLst>
                                    <p:set>
                                      <p:cBhvr>
                                        <p:cTn id="22" dur="1" fill="hold">
                                          <p:stCondLst>
                                            <p:cond delay="0"/>
                                          </p:stCondLst>
                                        </p:cTn>
                                        <p:tgtEl>
                                          <p:spTgt spid="19537"/>
                                        </p:tgtEl>
                                        <p:attrNameLst>
                                          <p:attrName>style.visibility</p:attrName>
                                        </p:attrNameLst>
                                      </p:cBhvr>
                                      <p:to>
                                        <p:strVal val="visible"/>
                                      </p:to>
                                    </p:set>
                                    <p:animEffect transition="in" filter="wipe(right)">
                                      <p:cBhvr>
                                        <p:cTn id="23" dur="1000"/>
                                        <p:tgtEl>
                                          <p:spTgt spid="19537"/>
                                        </p:tgtEl>
                                      </p:cBhvr>
                                    </p:animEffect>
                                  </p:childTnLst>
                                  <p:subTnLst>
                                    <p:set>
                                      <p:cBhvr override="childStyle">
                                        <p:cTn dur="1" fill="hold" display="0" masterRel="sameClick" afterEffect="1">
                                          <p:stCondLst>
                                            <p:cond evt="end" delay="0">
                                              <p:tn val="21"/>
                                            </p:cond>
                                          </p:stCondLst>
                                        </p:cTn>
                                        <p:tgtEl>
                                          <p:spTgt spid="19537"/>
                                        </p:tgtEl>
                                        <p:attrNameLst>
                                          <p:attrName>style.visibility</p:attrName>
                                        </p:attrNameLst>
                                      </p:cBhvr>
                                      <p:to>
                                        <p:strVal val="hidden"/>
                                      </p:to>
                                    </p:set>
                                  </p:subTnLst>
                                </p:cTn>
                              </p:par>
                            </p:childTnLst>
                          </p:cTn>
                        </p:par>
                        <p:par>
                          <p:cTn id="24" fill="hold">
                            <p:stCondLst>
                              <p:cond delay="5000"/>
                            </p:stCondLst>
                            <p:childTnLst>
                              <p:par>
                                <p:cTn id="25" presetID="22" presetClass="entr" presetSubtype="4" fill="hold" nodeType="afterEffect">
                                  <p:stCondLst>
                                    <p:cond delay="0"/>
                                  </p:stCondLst>
                                  <p:childTnLst>
                                    <p:set>
                                      <p:cBhvr>
                                        <p:cTn id="26" dur="1" fill="hold">
                                          <p:stCondLst>
                                            <p:cond delay="0"/>
                                          </p:stCondLst>
                                        </p:cTn>
                                        <p:tgtEl>
                                          <p:spTgt spid="19532"/>
                                        </p:tgtEl>
                                        <p:attrNameLst>
                                          <p:attrName>style.visibility</p:attrName>
                                        </p:attrNameLst>
                                      </p:cBhvr>
                                      <p:to>
                                        <p:strVal val="visible"/>
                                      </p:to>
                                    </p:set>
                                    <p:animEffect transition="in" filter="wipe(down)">
                                      <p:cBhvr>
                                        <p:cTn id="27" dur="1000"/>
                                        <p:tgtEl>
                                          <p:spTgt spid="19532"/>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19533"/>
                                        </p:tgtEl>
                                        <p:attrNameLst>
                                          <p:attrName>style.visibility</p:attrName>
                                        </p:attrNameLst>
                                      </p:cBhvr>
                                      <p:to>
                                        <p:strVal val="visible"/>
                                      </p:to>
                                    </p:set>
                                    <p:animEffect transition="in" filter="wipe(left)">
                                      <p:cBhvr>
                                        <p:cTn id="31" dur="1000"/>
                                        <p:tgtEl>
                                          <p:spTgt spid="19533"/>
                                        </p:tgtEl>
                                      </p:cBhvr>
                                    </p:animEffect>
                                  </p:childTnLst>
                                </p:cTn>
                              </p:par>
                            </p:childTnLst>
                          </p:cTn>
                        </p:par>
                        <p:par>
                          <p:cTn id="32" fill="hold">
                            <p:stCondLst>
                              <p:cond delay="7000"/>
                            </p:stCondLst>
                            <p:childTnLst>
                              <p:par>
                                <p:cTn id="33" presetID="22" presetClass="entr" presetSubtype="2" fill="hold" grpId="0" nodeType="afterEffect">
                                  <p:stCondLst>
                                    <p:cond delay="0"/>
                                  </p:stCondLst>
                                  <p:childTnLst>
                                    <p:set>
                                      <p:cBhvr>
                                        <p:cTn id="34" dur="1" fill="hold">
                                          <p:stCondLst>
                                            <p:cond delay="0"/>
                                          </p:stCondLst>
                                        </p:cTn>
                                        <p:tgtEl>
                                          <p:spTgt spid="19539"/>
                                        </p:tgtEl>
                                        <p:attrNameLst>
                                          <p:attrName>style.visibility</p:attrName>
                                        </p:attrNameLst>
                                      </p:cBhvr>
                                      <p:to>
                                        <p:strVal val="visible"/>
                                      </p:to>
                                    </p:set>
                                    <p:animEffect transition="in" filter="wipe(right)">
                                      <p:cBhvr>
                                        <p:cTn id="35" dur="1000"/>
                                        <p:tgtEl>
                                          <p:spTgt spid="19539"/>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19550"/>
                                        </p:tgtEl>
                                        <p:attrNameLst>
                                          <p:attrName>style.visibility</p:attrName>
                                        </p:attrNameLst>
                                      </p:cBhvr>
                                      <p:to>
                                        <p:strVal val="visible"/>
                                      </p:to>
                                    </p:set>
                                    <p:animEffect transition="in" filter="wipe(left)">
                                      <p:cBhvr>
                                        <p:cTn id="39" dur="1000"/>
                                        <p:tgtEl>
                                          <p:spTgt spid="19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33" grpId="0"/>
      <p:bldP spid="19539" grpId="0" animBg="1"/>
      <p:bldP spid="1955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4515" name="Rectangle 2"/>
          <p:cNvSpPr/>
          <p:nvPr/>
        </p:nvSpPr>
        <p:spPr>
          <a:xfrm>
            <a:off x="539750" y="188913"/>
            <a:ext cx="7650163" cy="935037"/>
          </a:xfrm>
          <a:prstGeom prst="rect">
            <a:avLst/>
          </a:prstGeom>
          <a:noFill/>
          <a:ln w="9525">
            <a:noFill/>
          </a:ln>
        </p:spPr>
        <p:txBody>
          <a:bodyPr anchor="ctr"/>
          <a:p>
            <a:pPr algn="ctr"/>
            <a:r>
              <a:rPr lang="en-US" altLang="zh-CN" b="0" dirty="0">
                <a:solidFill>
                  <a:srgbClr val="FF0000"/>
                </a:solidFill>
                <a:latin typeface="华文新魏" panose="02010800040101010101" pitchFamily="2" charset="-122"/>
                <a:ea typeface="华文新魏" panose="02010800040101010101" pitchFamily="2" charset="-122"/>
              </a:rPr>
              <a:t>PN</a:t>
            </a:r>
            <a:r>
              <a:rPr lang="zh-CN" altLang="en-US" b="0" dirty="0">
                <a:solidFill>
                  <a:srgbClr val="FF0000"/>
                </a:solidFill>
                <a:latin typeface="华文新魏" panose="02010800040101010101" pitchFamily="2" charset="-122"/>
                <a:ea typeface="华文新魏" panose="02010800040101010101" pitchFamily="2" charset="-122"/>
              </a:rPr>
              <a:t>结</a:t>
            </a:r>
            <a:r>
              <a:rPr lang="zh-CN" altLang="zh-CN" b="0" dirty="0">
                <a:solidFill>
                  <a:srgbClr val="FF0000"/>
                </a:solidFill>
                <a:latin typeface="华文新魏" panose="02010800040101010101" pitchFamily="2" charset="-122"/>
                <a:ea typeface="华文新魏" panose="02010800040101010101" pitchFamily="2" charset="-122"/>
              </a:rPr>
              <a:t>加正向电压时导通</a:t>
            </a:r>
            <a:endParaRPr lang="zh-CN" altLang="en-US" b="0" dirty="0">
              <a:solidFill>
                <a:schemeClr val="tx2"/>
              </a:solidFill>
              <a:latin typeface="华文新魏" panose="02010800040101010101" pitchFamily="2" charset="-122"/>
              <a:ea typeface="华文新魏" panose="02010800040101010101" pitchFamily="2" charset="-122"/>
            </a:endParaRPr>
          </a:p>
        </p:txBody>
      </p:sp>
      <p:sp>
        <p:nvSpPr>
          <p:cNvPr id="64516" name="Rectangle 3"/>
          <p:cNvSpPr/>
          <p:nvPr/>
        </p:nvSpPr>
        <p:spPr>
          <a:xfrm>
            <a:off x="1604963" y="1493838"/>
            <a:ext cx="3024187" cy="2376487"/>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17" name="Oval 4"/>
          <p:cNvSpPr/>
          <p:nvPr/>
        </p:nvSpPr>
        <p:spPr>
          <a:xfrm>
            <a:off x="1836738" y="1638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18" name="Oval 5"/>
          <p:cNvSpPr/>
          <p:nvPr/>
        </p:nvSpPr>
        <p:spPr>
          <a:xfrm>
            <a:off x="2368550" y="1638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19" name="Oval 6"/>
          <p:cNvSpPr/>
          <p:nvPr/>
        </p:nvSpPr>
        <p:spPr>
          <a:xfrm>
            <a:off x="2916238" y="1638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0" name="Oval 7"/>
          <p:cNvSpPr/>
          <p:nvPr/>
        </p:nvSpPr>
        <p:spPr>
          <a:xfrm>
            <a:off x="3492500" y="1638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1" name="Oval 8"/>
          <p:cNvSpPr/>
          <p:nvPr/>
        </p:nvSpPr>
        <p:spPr>
          <a:xfrm>
            <a:off x="4024313" y="1638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2" name="Oval 9"/>
          <p:cNvSpPr/>
          <p:nvPr/>
        </p:nvSpPr>
        <p:spPr>
          <a:xfrm>
            <a:off x="1836738" y="2430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3" name="Oval 10"/>
          <p:cNvSpPr/>
          <p:nvPr/>
        </p:nvSpPr>
        <p:spPr>
          <a:xfrm>
            <a:off x="2368550" y="2430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4" name="Oval 11"/>
          <p:cNvSpPr/>
          <p:nvPr/>
        </p:nvSpPr>
        <p:spPr>
          <a:xfrm>
            <a:off x="2916238" y="2430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5" name="Oval 12"/>
          <p:cNvSpPr/>
          <p:nvPr/>
        </p:nvSpPr>
        <p:spPr>
          <a:xfrm>
            <a:off x="3492500" y="2430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6" name="Oval 13"/>
          <p:cNvSpPr/>
          <p:nvPr/>
        </p:nvSpPr>
        <p:spPr>
          <a:xfrm>
            <a:off x="4024313" y="2430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7" name="Oval 14"/>
          <p:cNvSpPr/>
          <p:nvPr/>
        </p:nvSpPr>
        <p:spPr>
          <a:xfrm>
            <a:off x="1836738" y="32226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8" name="Oval 15"/>
          <p:cNvSpPr/>
          <p:nvPr/>
        </p:nvSpPr>
        <p:spPr>
          <a:xfrm>
            <a:off x="2368550" y="32226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29" name="Oval 16"/>
          <p:cNvSpPr/>
          <p:nvPr/>
        </p:nvSpPr>
        <p:spPr>
          <a:xfrm>
            <a:off x="2916238" y="32226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30" name="Oval 17"/>
          <p:cNvSpPr/>
          <p:nvPr/>
        </p:nvSpPr>
        <p:spPr>
          <a:xfrm>
            <a:off x="3492500" y="32226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31" name="Oval 18"/>
          <p:cNvSpPr/>
          <p:nvPr/>
        </p:nvSpPr>
        <p:spPr>
          <a:xfrm>
            <a:off x="4024313" y="32226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4532" name="Oval 19"/>
          <p:cNvSpPr>
            <a:spLocks noChangeAspect="1"/>
          </p:cNvSpPr>
          <p:nvPr/>
        </p:nvSpPr>
        <p:spPr>
          <a:xfrm>
            <a:off x="1965325" y="2070100"/>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33" name="Oval 20"/>
          <p:cNvSpPr>
            <a:spLocks noChangeAspect="1"/>
          </p:cNvSpPr>
          <p:nvPr/>
        </p:nvSpPr>
        <p:spPr>
          <a:xfrm>
            <a:off x="2470150" y="2070100"/>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34" name="Oval 21"/>
          <p:cNvSpPr>
            <a:spLocks noChangeAspect="1"/>
          </p:cNvSpPr>
          <p:nvPr/>
        </p:nvSpPr>
        <p:spPr>
          <a:xfrm>
            <a:off x="3044825" y="2070100"/>
            <a:ext cx="107950" cy="107950"/>
          </a:xfrm>
          <a:prstGeom prst="ellipse">
            <a:avLst/>
          </a:prstGeom>
          <a:solidFill>
            <a:schemeClr val="accent1"/>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35" name="Oval 22"/>
          <p:cNvSpPr>
            <a:spLocks noChangeAspect="1"/>
          </p:cNvSpPr>
          <p:nvPr/>
        </p:nvSpPr>
        <p:spPr>
          <a:xfrm>
            <a:off x="1965325" y="28622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36" name="Oval 23"/>
          <p:cNvSpPr>
            <a:spLocks noChangeAspect="1"/>
          </p:cNvSpPr>
          <p:nvPr/>
        </p:nvSpPr>
        <p:spPr>
          <a:xfrm>
            <a:off x="2470150" y="28622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37" name="Oval 24"/>
          <p:cNvSpPr>
            <a:spLocks noChangeAspect="1"/>
          </p:cNvSpPr>
          <p:nvPr/>
        </p:nvSpPr>
        <p:spPr>
          <a:xfrm>
            <a:off x="3044825" y="28622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38" name="Oval 25"/>
          <p:cNvSpPr>
            <a:spLocks noChangeAspect="1"/>
          </p:cNvSpPr>
          <p:nvPr/>
        </p:nvSpPr>
        <p:spPr>
          <a:xfrm>
            <a:off x="1965325" y="365442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39" name="Oval 26"/>
          <p:cNvSpPr>
            <a:spLocks noChangeAspect="1"/>
          </p:cNvSpPr>
          <p:nvPr/>
        </p:nvSpPr>
        <p:spPr>
          <a:xfrm>
            <a:off x="2470150" y="365442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40" name="Oval 27"/>
          <p:cNvSpPr>
            <a:spLocks noChangeAspect="1"/>
          </p:cNvSpPr>
          <p:nvPr/>
        </p:nvSpPr>
        <p:spPr>
          <a:xfrm>
            <a:off x="3044825" y="365442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41" name="Rectangle 28"/>
          <p:cNvSpPr/>
          <p:nvPr/>
        </p:nvSpPr>
        <p:spPr>
          <a:xfrm>
            <a:off x="4586288" y="1450975"/>
            <a:ext cx="3097212"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42" name="Oval 29"/>
          <p:cNvSpPr/>
          <p:nvPr/>
        </p:nvSpPr>
        <p:spPr>
          <a:xfrm>
            <a:off x="4932363" y="1638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43" name="Oval 30"/>
          <p:cNvSpPr/>
          <p:nvPr/>
        </p:nvSpPr>
        <p:spPr>
          <a:xfrm>
            <a:off x="5508625" y="1638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44" name="Oval 31"/>
          <p:cNvSpPr/>
          <p:nvPr/>
        </p:nvSpPr>
        <p:spPr>
          <a:xfrm>
            <a:off x="6040438" y="1638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45" name="Oval 32"/>
          <p:cNvSpPr/>
          <p:nvPr/>
        </p:nvSpPr>
        <p:spPr>
          <a:xfrm>
            <a:off x="6588125" y="1638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46" name="Oval 33"/>
          <p:cNvSpPr/>
          <p:nvPr/>
        </p:nvSpPr>
        <p:spPr>
          <a:xfrm>
            <a:off x="7164388" y="1638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47" name="Oval 34"/>
          <p:cNvSpPr/>
          <p:nvPr/>
        </p:nvSpPr>
        <p:spPr>
          <a:xfrm>
            <a:off x="4932363" y="2430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48" name="Oval 35"/>
          <p:cNvSpPr/>
          <p:nvPr/>
        </p:nvSpPr>
        <p:spPr>
          <a:xfrm>
            <a:off x="5508625" y="2430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49" name="Oval 36"/>
          <p:cNvSpPr/>
          <p:nvPr/>
        </p:nvSpPr>
        <p:spPr>
          <a:xfrm>
            <a:off x="6040438" y="2430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50" name="Oval 37"/>
          <p:cNvSpPr/>
          <p:nvPr/>
        </p:nvSpPr>
        <p:spPr>
          <a:xfrm>
            <a:off x="6588125" y="2430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51" name="Oval 38"/>
          <p:cNvSpPr/>
          <p:nvPr/>
        </p:nvSpPr>
        <p:spPr>
          <a:xfrm>
            <a:off x="7164388" y="2430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52" name="Oval 39"/>
          <p:cNvSpPr/>
          <p:nvPr/>
        </p:nvSpPr>
        <p:spPr>
          <a:xfrm>
            <a:off x="4932363" y="32226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53" name="Oval 40"/>
          <p:cNvSpPr/>
          <p:nvPr/>
        </p:nvSpPr>
        <p:spPr>
          <a:xfrm>
            <a:off x="5508625" y="32226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54" name="Oval 41"/>
          <p:cNvSpPr/>
          <p:nvPr/>
        </p:nvSpPr>
        <p:spPr>
          <a:xfrm>
            <a:off x="6040438" y="32226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55" name="Oval 42"/>
          <p:cNvSpPr/>
          <p:nvPr/>
        </p:nvSpPr>
        <p:spPr>
          <a:xfrm>
            <a:off x="6588125" y="322262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56" name="Oval 43"/>
          <p:cNvSpPr/>
          <p:nvPr/>
        </p:nvSpPr>
        <p:spPr>
          <a:xfrm>
            <a:off x="7164388" y="322262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4557" name="Oval 44"/>
          <p:cNvSpPr>
            <a:spLocks noChangeAspect="1"/>
          </p:cNvSpPr>
          <p:nvPr/>
        </p:nvSpPr>
        <p:spPr>
          <a:xfrm>
            <a:off x="6142038" y="20701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58" name="Oval 45"/>
          <p:cNvSpPr>
            <a:spLocks noChangeAspect="1"/>
          </p:cNvSpPr>
          <p:nvPr/>
        </p:nvSpPr>
        <p:spPr>
          <a:xfrm>
            <a:off x="6716713" y="20701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59" name="Oval 46"/>
          <p:cNvSpPr>
            <a:spLocks noChangeAspect="1"/>
          </p:cNvSpPr>
          <p:nvPr/>
        </p:nvSpPr>
        <p:spPr>
          <a:xfrm>
            <a:off x="7292975" y="20701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60" name="Oval 47"/>
          <p:cNvSpPr>
            <a:spLocks noChangeAspect="1"/>
          </p:cNvSpPr>
          <p:nvPr/>
        </p:nvSpPr>
        <p:spPr>
          <a:xfrm>
            <a:off x="6142038" y="2862263"/>
            <a:ext cx="107950" cy="107950"/>
          </a:xfrm>
          <a:prstGeom prst="ellipse">
            <a:avLst/>
          </a:prstGeom>
          <a:solidFill>
            <a:schemeClr val="folHlink"/>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61" name="Oval 48"/>
          <p:cNvSpPr>
            <a:spLocks noChangeAspect="1"/>
          </p:cNvSpPr>
          <p:nvPr/>
        </p:nvSpPr>
        <p:spPr>
          <a:xfrm>
            <a:off x="6716713" y="28622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62" name="Oval 49"/>
          <p:cNvSpPr>
            <a:spLocks noChangeAspect="1"/>
          </p:cNvSpPr>
          <p:nvPr/>
        </p:nvSpPr>
        <p:spPr>
          <a:xfrm>
            <a:off x="7292975" y="28622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63" name="Oval 50"/>
          <p:cNvSpPr>
            <a:spLocks noChangeAspect="1"/>
          </p:cNvSpPr>
          <p:nvPr/>
        </p:nvSpPr>
        <p:spPr>
          <a:xfrm>
            <a:off x="6142038" y="365442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64" name="Oval 51"/>
          <p:cNvSpPr>
            <a:spLocks noChangeAspect="1"/>
          </p:cNvSpPr>
          <p:nvPr/>
        </p:nvSpPr>
        <p:spPr>
          <a:xfrm>
            <a:off x="6716713" y="365442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65" name="Oval 52"/>
          <p:cNvSpPr>
            <a:spLocks noChangeAspect="1"/>
          </p:cNvSpPr>
          <p:nvPr/>
        </p:nvSpPr>
        <p:spPr>
          <a:xfrm>
            <a:off x="7292975" y="365442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66" name="Line 53"/>
          <p:cNvSpPr/>
          <p:nvPr/>
        </p:nvSpPr>
        <p:spPr>
          <a:xfrm>
            <a:off x="3910013" y="1206500"/>
            <a:ext cx="360362" cy="0"/>
          </a:xfrm>
          <a:prstGeom prst="line">
            <a:avLst/>
          </a:prstGeom>
          <a:ln w="28575" cap="flat" cmpd="sng">
            <a:solidFill>
              <a:srgbClr val="FF0066"/>
            </a:solidFill>
            <a:prstDash val="solid"/>
            <a:miter/>
            <a:headEnd type="stealth" w="lg" len="med"/>
            <a:tailEnd type="none" w="med" len="med"/>
          </a:ln>
        </p:spPr>
      </p:sp>
      <p:sp>
        <p:nvSpPr>
          <p:cNvPr id="64567" name="Line 54"/>
          <p:cNvSpPr/>
          <p:nvPr/>
        </p:nvSpPr>
        <p:spPr>
          <a:xfrm>
            <a:off x="5133975" y="1206500"/>
            <a:ext cx="288925" cy="0"/>
          </a:xfrm>
          <a:prstGeom prst="line">
            <a:avLst/>
          </a:prstGeom>
          <a:ln w="28575" cap="flat" cmpd="sng">
            <a:solidFill>
              <a:srgbClr val="FF0066"/>
            </a:solidFill>
            <a:prstDash val="solid"/>
            <a:miter/>
            <a:headEnd type="none" w="med" len="med"/>
            <a:tailEnd type="stealth" w="lg" len="med"/>
          </a:ln>
        </p:spPr>
      </p:sp>
      <p:sp>
        <p:nvSpPr>
          <p:cNvPr id="64568" name="Text Box 55"/>
          <p:cNvSpPr txBox="1"/>
          <p:nvPr/>
        </p:nvSpPr>
        <p:spPr>
          <a:xfrm>
            <a:off x="4235450" y="917575"/>
            <a:ext cx="936625" cy="519113"/>
          </a:xfrm>
          <a:prstGeom prst="rect">
            <a:avLst/>
          </a:prstGeom>
          <a:noFill/>
          <a:ln w="9525">
            <a:noFill/>
          </a:ln>
        </p:spPr>
        <p:txBody>
          <a:bodyPr>
            <a:spAutoFit/>
          </a:bodyPr>
          <a:p>
            <a:pPr>
              <a:spcBef>
                <a:spcPct val="50000"/>
              </a:spcBef>
            </a:pPr>
            <a:r>
              <a:rPr lang="zh-CN" altLang="en-US" b="0" dirty="0">
                <a:solidFill>
                  <a:srgbClr val="FF0066"/>
                </a:solidFill>
                <a:latin typeface="Verdana" panose="020B0604030504040204" pitchFamily="34" charset="0"/>
                <a:ea typeface="隶书" panose="02010509060101010101" pitchFamily="49" charset="-122"/>
              </a:rPr>
              <a:t>变薄</a:t>
            </a:r>
            <a:endParaRPr lang="zh-CN" altLang="en-US" b="0" dirty="0">
              <a:solidFill>
                <a:srgbClr val="FF0066"/>
              </a:solidFill>
              <a:latin typeface="Verdana" panose="020B0604030504040204" pitchFamily="34" charset="0"/>
              <a:ea typeface="隶书" panose="02010509060101010101" pitchFamily="49" charset="-122"/>
            </a:endParaRPr>
          </a:p>
        </p:txBody>
      </p:sp>
      <p:sp>
        <p:nvSpPr>
          <p:cNvPr id="64569" name="Line 56"/>
          <p:cNvSpPr/>
          <p:nvPr/>
        </p:nvSpPr>
        <p:spPr>
          <a:xfrm>
            <a:off x="669925" y="2636838"/>
            <a:ext cx="935038" cy="0"/>
          </a:xfrm>
          <a:prstGeom prst="line">
            <a:avLst/>
          </a:prstGeom>
          <a:ln w="28575" cap="flat" cmpd="sng">
            <a:solidFill>
              <a:schemeClr val="tx2"/>
            </a:solidFill>
            <a:prstDash val="solid"/>
            <a:miter/>
            <a:headEnd type="none" w="med" len="med"/>
            <a:tailEnd type="none" w="med" len="med"/>
          </a:ln>
        </p:spPr>
      </p:sp>
      <p:sp>
        <p:nvSpPr>
          <p:cNvPr id="64570" name="Line 57"/>
          <p:cNvSpPr/>
          <p:nvPr/>
        </p:nvSpPr>
        <p:spPr>
          <a:xfrm>
            <a:off x="7726363" y="2636838"/>
            <a:ext cx="935037" cy="0"/>
          </a:xfrm>
          <a:prstGeom prst="line">
            <a:avLst/>
          </a:prstGeom>
          <a:ln w="28575" cap="flat" cmpd="sng">
            <a:solidFill>
              <a:schemeClr val="tx2"/>
            </a:solidFill>
            <a:prstDash val="solid"/>
            <a:miter/>
            <a:headEnd type="none" w="med" len="med"/>
            <a:tailEnd type="none" w="med" len="med"/>
          </a:ln>
        </p:spPr>
      </p:sp>
      <p:sp>
        <p:nvSpPr>
          <p:cNvPr id="64571" name="Line 58"/>
          <p:cNvSpPr/>
          <p:nvPr/>
        </p:nvSpPr>
        <p:spPr>
          <a:xfrm>
            <a:off x="669925" y="2646363"/>
            <a:ext cx="0" cy="3311525"/>
          </a:xfrm>
          <a:prstGeom prst="line">
            <a:avLst/>
          </a:prstGeom>
          <a:ln w="28575" cap="flat" cmpd="sng">
            <a:solidFill>
              <a:schemeClr val="tx2"/>
            </a:solidFill>
            <a:prstDash val="solid"/>
            <a:miter/>
            <a:headEnd type="none" w="med" len="med"/>
            <a:tailEnd type="none" w="med" len="med"/>
          </a:ln>
        </p:spPr>
      </p:sp>
      <p:sp>
        <p:nvSpPr>
          <p:cNvPr id="64572" name="Line 59"/>
          <p:cNvSpPr/>
          <p:nvPr/>
        </p:nvSpPr>
        <p:spPr>
          <a:xfrm>
            <a:off x="8662988" y="2646363"/>
            <a:ext cx="0" cy="3311525"/>
          </a:xfrm>
          <a:prstGeom prst="line">
            <a:avLst/>
          </a:prstGeom>
          <a:ln w="28575" cap="flat" cmpd="sng">
            <a:solidFill>
              <a:schemeClr val="tx2"/>
            </a:solidFill>
            <a:prstDash val="solid"/>
            <a:miter/>
            <a:headEnd type="none" w="med" len="med"/>
            <a:tailEnd type="none" w="med" len="med"/>
          </a:ln>
        </p:spPr>
      </p:sp>
      <p:sp>
        <p:nvSpPr>
          <p:cNvPr id="64573" name="Line 60"/>
          <p:cNvSpPr/>
          <p:nvPr/>
        </p:nvSpPr>
        <p:spPr>
          <a:xfrm>
            <a:off x="4198938" y="5681663"/>
            <a:ext cx="0" cy="504825"/>
          </a:xfrm>
          <a:prstGeom prst="line">
            <a:avLst/>
          </a:prstGeom>
          <a:ln w="28575" cap="flat" cmpd="sng">
            <a:solidFill>
              <a:schemeClr val="tx2"/>
            </a:solidFill>
            <a:prstDash val="solid"/>
            <a:miter/>
            <a:headEnd type="none" w="med" len="med"/>
            <a:tailEnd type="none" w="med" len="med"/>
          </a:ln>
        </p:spPr>
      </p:sp>
      <p:sp>
        <p:nvSpPr>
          <p:cNvPr id="64574" name="Line 61"/>
          <p:cNvSpPr/>
          <p:nvPr/>
        </p:nvSpPr>
        <p:spPr>
          <a:xfrm>
            <a:off x="4313238" y="5757863"/>
            <a:ext cx="0" cy="360362"/>
          </a:xfrm>
          <a:prstGeom prst="line">
            <a:avLst/>
          </a:prstGeom>
          <a:ln w="28575" cap="flat" cmpd="sng">
            <a:solidFill>
              <a:schemeClr val="tx2"/>
            </a:solidFill>
            <a:prstDash val="solid"/>
            <a:miter/>
            <a:headEnd type="none" w="med" len="med"/>
            <a:tailEnd type="none" w="med" len="med"/>
          </a:ln>
        </p:spPr>
      </p:sp>
      <p:sp>
        <p:nvSpPr>
          <p:cNvPr id="64575" name="Line 62"/>
          <p:cNvSpPr/>
          <p:nvPr/>
        </p:nvSpPr>
        <p:spPr>
          <a:xfrm>
            <a:off x="669925" y="5957888"/>
            <a:ext cx="3529013" cy="0"/>
          </a:xfrm>
          <a:prstGeom prst="line">
            <a:avLst/>
          </a:prstGeom>
          <a:ln w="28575" cap="flat" cmpd="sng">
            <a:solidFill>
              <a:schemeClr val="tx2"/>
            </a:solidFill>
            <a:prstDash val="solid"/>
            <a:miter/>
            <a:headEnd type="none" w="med" len="med"/>
            <a:tailEnd type="none" w="med" len="med"/>
          </a:ln>
        </p:spPr>
      </p:sp>
      <p:sp>
        <p:nvSpPr>
          <p:cNvPr id="64576" name="Line 63"/>
          <p:cNvSpPr/>
          <p:nvPr/>
        </p:nvSpPr>
        <p:spPr>
          <a:xfrm>
            <a:off x="4318000" y="5957888"/>
            <a:ext cx="4354513" cy="0"/>
          </a:xfrm>
          <a:prstGeom prst="line">
            <a:avLst/>
          </a:prstGeom>
          <a:ln w="28575" cap="flat" cmpd="sng">
            <a:solidFill>
              <a:schemeClr val="tx2"/>
            </a:solidFill>
            <a:prstDash val="solid"/>
            <a:miter/>
            <a:headEnd type="none" w="med" len="med"/>
            <a:tailEnd type="none" w="med" len="med"/>
          </a:ln>
        </p:spPr>
      </p:sp>
      <p:sp>
        <p:nvSpPr>
          <p:cNvPr id="64577" name="Text Box 64"/>
          <p:cNvSpPr txBox="1"/>
          <p:nvPr/>
        </p:nvSpPr>
        <p:spPr>
          <a:xfrm>
            <a:off x="946150" y="2070100"/>
            <a:ext cx="576263" cy="579438"/>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4578" name="Text Box 65"/>
          <p:cNvSpPr txBox="1"/>
          <p:nvPr/>
        </p:nvSpPr>
        <p:spPr>
          <a:xfrm>
            <a:off x="7799388" y="2070100"/>
            <a:ext cx="576262" cy="579438"/>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4579" name="Line 66"/>
          <p:cNvSpPr/>
          <p:nvPr/>
        </p:nvSpPr>
        <p:spPr>
          <a:xfrm flipH="1">
            <a:off x="3838575" y="4157663"/>
            <a:ext cx="1296988" cy="0"/>
          </a:xfrm>
          <a:prstGeom prst="line">
            <a:avLst/>
          </a:prstGeom>
          <a:ln w="28575" cap="flat" cmpd="sng">
            <a:solidFill>
              <a:srgbClr val="FF0000"/>
            </a:solidFill>
            <a:prstDash val="solid"/>
            <a:miter/>
            <a:headEnd type="none" w="med" len="med"/>
            <a:tailEnd type="stealth" w="lg" len="med"/>
          </a:ln>
        </p:spPr>
      </p:sp>
      <p:sp>
        <p:nvSpPr>
          <p:cNvPr id="64580" name="Text Box 67"/>
          <p:cNvSpPr txBox="1"/>
          <p:nvPr/>
        </p:nvSpPr>
        <p:spPr>
          <a:xfrm>
            <a:off x="5084763" y="3870325"/>
            <a:ext cx="1441450" cy="519113"/>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内电场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4581" name="Line 68"/>
          <p:cNvSpPr/>
          <p:nvPr/>
        </p:nvSpPr>
        <p:spPr>
          <a:xfrm flipH="1">
            <a:off x="4305300" y="4446588"/>
            <a:ext cx="1584325" cy="0"/>
          </a:xfrm>
          <a:prstGeom prst="line">
            <a:avLst/>
          </a:prstGeom>
          <a:ln w="28575" cap="flat" cmpd="sng">
            <a:solidFill>
              <a:srgbClr val="FF0000"/>
            </a:solidFill>
            <a:prstDash val="solid"/>
            <a:miter/>
            <a:headEnd type="stealth" w="lg" len="med"/>
            <a:tailEnd type="none" w="lg" len="med"/>
          </a:ln>
        </p:spPr>
      </p:sp>
      <p:sp>
        <p:nvSpPr>
          <p:cNvPr id="64582" name="Text Box 69"/>
          <p:cNvSpPr txBox="1"/>
          <p:nvPr/>
        </p:nvSpPr>
        <p:spPr>
          <a:xfrm>
            <a:off x="3028950" y="4167188"/>
            <a:ext cx="1441450" cy="519112"/>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外电场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4583" name="Line 70"/>
          <p:cNvSpPr/>
          <p:nvPr/>
        </p:nvSpPr>
        <p:spPr>
          <a:xfrm>
            <a:off x="3152775" y="2128838"/>
            <a:ext cx="2376488" cy="0"/>
          </a:xfrm>
          <a:prstGeom prst="line">
            <a:avLst/>
          </a:prstGeom>
          <a:ln w="28575" cap="flat" cmpd="sng">
            <a:solidFill>
              <a:schemeClr val="folHlink"/>
            </a:solidFill>
            <a:prstDash val="solid"/>
            <a:miter/>
            <a:headEnd type="none" w="med" len="med"/>
            <a:tailEnd type="stealth" w="lg" len="med"/>
          </a:ln>
        </p:spPr>
      </p:sp>
      <p:sp>
        <p:nvSpPr>
          <p:cNvPr id="64584" name="Line 71"/>
          <p:cNvSpPr/>
          <p:nvPr/>
        </p:nvSpPr>
        <p:spPr>
          <a:xfrm>
            <a:off x="3749675" y="2921000"/>
            <a:ext cx="2376488" cy="0"/>
          </a:xfrm>
          <a:prstGeom prst="line">
            <a:avLst/>
          </a:prstGeom>
          <a:ln w="28575" cap="flat" cmpd="sng">
            <a:solidFill>
              <a:schemeClr val="folHlink"/>
            </a:solidFill>
            <a:prstDash val="solid"/>
            <a:miter/>
            <a:headEnd type="stealth" w="lg" len="med"/>
            <a:tailEnd type="none" w="lg" len="med"/>
          </a:ln>
        </p:spPr>
      </p:sp>
      <p:sp>
        <p:nvSpPr>
          <p:cNvPr id="64585" name="Text Box 72"/>
          <p:cNvSpPr txBox="1"/>
          <p:nvPr/>
        </p:nvSpPr>
        <p:spPr>
          <a:xfrm>
            <a:off x="1763713" y="2420938"/>
            <a:ext cx="1079500" cy="579437"/>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P</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4586" name="Text Box 73"/>
          <p:cNvSpPr txBox="1"/>
          <p:nvPr/>
        </p:nvSpPr>
        <p:spPr>
          <a:xfrm>
            <a:off x="6575425" y="2420938"/>
            <a:ext cx="1008063" cy="579437"/>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N</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4587" name="Line 74"/>
          <p:cNvSpPr/>
          <p:nvPr/>
        </p:nvSpPr>
        <p:spPr>
          <a:xfrm flipV="1">
            <a:off x="885825" y="3797300"/>
            <a:ext cx="0" cy="1296988"/>
          </a:xfrm>
          <a:prstGeom prst="line">
            <a:avLst/>
          </a:prstGeom>
          <a:ln w="57150" cap="flat" cmpd="sng">
            <a:solidFill>
              <a:srgbClr val="FF0000"/>
            </a:solidFill>
            <a:prstDash val="solid"/>
            <a:miter/>
            <a:headEnd type="none" w="med" len="med"/>
            <a:tailEnd type="stealth" w="lg" len="med"/>
          </a:ln>
        </p:spPr>
      </p:sp>
      <p:sp>
        <p:nvSpPr>
          <p:cNvPr id="64588" name="Text Box 75"/>
          <p:cNvSpPr txBox="1"/>
          <p:nvPr/>
        </p:nvSpPr>
        <p:spPr>
          <a:xfrm>
            <a:off x="1030288" y="4157663"/>
            <a:ext cx="792162" cy="641350"/>
          </a:xfrm>
          <a:prstGeom prst="rect">
            <a:avLst/>
          </a:prstGeom>
          <a:noFill/>
          <a:ln w="9525">
            <a:noFill/>
          </a:ln>
        </p:spPr>
        <p:txBody>
          <a:bodyPr>
            <a:spAutoFit/>
          </a:bodyPr>
          <a:p>
            <a:pPr>
              <a:spcBef>
                <a:spcPct val="50000"/>
              </a:spcBef>
            </a:pPr>
            <a:r>
              <a:rPr lang="en-US" altLang="zh-CN" sz="3600" dirty="0">
                <a:solidFill>
                  <a:srgbClr val="FF0000"/>
                </a:solidFill>
                <a:latin typeface="Times New Roman" panose="02020603050405020304" pitchFamily="18" charset="0"/>
              </a:rPr>
              <a:t>I</a:t>
            </a:r>
            <a:r>
              <a:rPr lang="en-US" altLang="zh-CN" sz="3600" baseline="-25000" dirty="0">
                <a:solidFill>
                  <a:srgbClr val="FF0000"/>
                </a:solidFill>
                <a:latin typeface="Times New Roman" panose="02020603050405020304" pitchFamily="18" charset="0"/>
              </a:rPr>
              <a:t>F</a:t>
            </a:r>
            <a:endParaRPr lang="en-US" altLang="zh-CN" sz="3600" dirty="0">
              <a:solidFill>
                <a:srgbClr val="FF0000"/>
              </a:solidFill>
              <a:latin typeface="Times New Roman" panose="02020603050405020304" pitchFamily="18" charset="0"/>
            </a:endParaRPr>
          </a:p>
        </p:txBody>
      </p:sp>
      <p:sp>
        <p:nvSpPr>
          <p:cNvPr id="64589" name="Text Box 76"/>
          <p:cNvSpPr txBox="1"/>
          <p:nvPr/>
        </p:nvSpPr>
        <p:spPr>
          <a:xfrm>
            <a:off x="3779838" y="5949950"/>
            <a:ext cx="792162" cy="519113"/>
          </a:xfrm>
          <a:prstGeom prst="rect">
            <a:avLst/>
          </a:prstGeom>
          <a:noFill/>
          <a:ln w="9525">
            <a:noFill/>
          </a:ln>
        </p:spPr>
        <p:txBody>
          <a:bodyPr>
            <a:spAutoFit/>
          </a:bodyPr>
          <a:p>
            <a:pPr>
              <a:spcBef>
                <a:spcPct val="50000"/>
              </a:spcBef>
            </a:pPr>
            <a:r>
              <a:rPr lang="en-US" altLang="zh-CN" i="1" dirty="0">
                <a:solidFill>
                  <a:schemeClr val="tx2"/>
                </a:solidFill>
                <a:latin typeface="Times New Roman" panose="02020603050405020304" pitchFamily="18" charset="0"/>
              </a:rPr>
              <a:t>V</a:t>
            </a:r>
            <a:r>
              <a:rPr lang="en-US" altLang="zh-CN" i="1" baseline="-25000" dirty="0">
                <a:solidFill>
                  <a:schemeClr val="tx2"/>
                </a:solidFill>
                <a:latin typeface="Times New Roman" panose="02020603050405020304" pitchFamily="18" charset="0"/>
              </a:rPr>
              <a:t>F</a:t>
            </a:r>
            <a:endParaRPr lang="en-US" altLang="zh-CN" i="1" dirty="0">
              <a:solidFill>
                <a:schemeClr val="tx2"/>
              </a:solidFill>
              <a:latin typeface="Times New Roman" panose="02020603050405020304" pitchFamily="18" charset="0"/>
            </a:endParaRPr>
          </a:p>
        </p:txBody>
      </p:sp>
      <p:sp>
        <p:nvSpPr>
          <p:cNvPr id="64590" name="Line 77"/>
          <p:cNvSpPr/>
          <p:nvPr/>
        </p:nvSpPr>
        <p:spPr>
          <a:xfrm>
            <a:off x="3938588" y="1062038"/>
            <a:ext cx="0" cy="2952750"/>
          </a:xfrm>
          <a:prstGeom prst="line">
            <a:avLst/>
          </a:prstGeom>
          <a:ln w="28575" cap="flat" cmpd="sng">
            <a:solidFill>
              <a:srgbClr val="FF0066"/>
            </a:solidFill>
            <a:prstDash val="dash"/>
            <a:miter/>
            <a:headEnd type="none" w="med" len="med"/>
            <a:tailEnd type="none" w="med" len="med"/>
          </a:ln>
        </p:spPr>
      </p:sp>
      <p:sp>
        <p:nvSpPr>
          <p:cNvPr id="64591" name="Line 78"/>
          <p:cNvSpPr/>
          <p:nvPr/>
        </p:nvSpPr>
        <p:spPr>
          <a:xfrm>
            <a:off x="5408613" y="1062038"/>
            <a:ext cx="0" cy="2952750"/>
          </a:xfrm>
          <a:prstGeom prst="line">
            <a:avLst/>
          </a:prstGeom>
          <a:ln w="28575" cap="flat" cmpd="sng">
            <a:solidFill>
              <a:srgbClr val="FF0066"/>
            </a:solidFill>
            <a:prstDash val="dash"/>
            <a:miter/>
            <a:headEnd type="none" w="med" len="med"/>
            <a:tailEnd type="none" w="med" len="med"/>
          </a:ln>
        </p:spPr>
      </p:sp>
      <p:sp>
        <p:nvSpPr>
          <p:cNvPr id="64592" name="Oval 79"/>
          <p:cNvSpPr>
            <a:spLocks noChangeAspect="1"/>
          </p:cNvSpPr>
          <p:nvPr/>
        </p:nvSpPr>
        <p:spPr>
          <a:xfrm>
            <a:off x="3694113" y="2070100"/>
            <a:ext cx="107950" cy="107950"/>
          </a:xfrm>
          <a:prstGeom prst="ellipse">
            <a:avLst/>
          </a:prstGeom>
          <a:solidFill>
            <a:schemeClr val="accent1"/>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93" name="Oval 80"/>
          <p:cNvSpPr>
            <a:spLocks noChangeAspect="1"/>
          </p:cNvSpPr>
          <p:nvPr/>
        </p:nvSpPr>
        <p:spPr>
          <a:xfrm>
            <a:off x="3694113" y="2862263"/>
            <a:ext cx="107950" cy="107950"/>
          </a:xfrm>
          <a:prstGeom prst="ellipse">
            <a:avLst/>
          </a:prstGeom>
          <a:solidFill>
            <a:schemeClr val="accent1"/>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94" name="Oval 81"/>
          <p:cNvSpPr>
            <a:spLocks noChangeAspect="1"/>
          </p:cNvSpPr>
          <p:nvPr/>
        </p:nvSpPr>
        <p:spPr>
          <a:xfrm>
            <a:off x="3694113" y="3654425"/>
            <a:ext cx="107950" cy="107950"/>
          </a:xfrm>
          <a:prstGeom prst="ellipse">
            <a:avLst/>
          </a:prstGeom>
          <a:solidFill>
            <a:schemeClr val="accent1"/>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95" name="Oval 82"/>
          <p:cNvSpPr>
            <a:spLocks noChangeAspect="1"/>
          </p:cNvSpPr>
          <p:nvPr/>
        </p:nvSpPr>
        <p:spPr>
          <a:xfrm>
            <a:off x="5638800" y="2070100"/>
            <a:ext cx="107950" cy="107950"/>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96" name="Oval 83"/>
          <p:cNvSpPr>
            <a:spLocks noChangeAspect="1"/>
          </p:cNvSpPr>
          <p:nvPr/>
        </p:nvSpPr>
        <p:spPr>
          <a:xfrm>
            <a:off x="5638800" y="2862263"/>
            <a:ext cx="107950" cy="107950"/>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97" name="Oval 84"/>
          <p:cNvSpPr>
            <a:spLocks noChangeAspect="1"/>
          </p:cNvSpPr>
          <p:nvPr/>
        </p:nvSpPr>
        <p:spPr>
          <a:xfrm>
            <a:off x="5638800" y="3654425"/>
            <a:ext cx="107950" cy="107950"/>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4598" name="Rectangle 85"/>
          <p:cNvSpPr/>
          <p:nvPr/>
        </p:nvSpPr>
        <p:spPr>
          <a:xfrm>
            <a:off x="3960813" y="1493838"/>
            <a:ext cx="1441450" cy="2376487"/>
          </a:xfrm>
          <a:prstGeom prst="rect">
            <a:avLst/>
          </a:prstGeom>
          <a:solidFill>
            <a:srgbClr val="FF99CC">
              <a:alpha val="47842"/>
            </a:srgbClr>
          </a:solidFill>
          <a:ln w="9525">
            <a:noFill/>
          </a:ln>
        </p:spPr>
        <p:txBody>
          <a:bodyPr wrap="none" anchor="ctr"/>
          <a:p>
            <a:endParaRPr lang="zh-CN" altLang="en-US" dirty="0">
              <a:latin typeface="Arial" panose="020B0604020202020204" pitchFamily="34" charset="0"/>
            </a:endParaRPr>
          </a:p>
        </p:txBody>
      </p:sp>
      <p:sp>
        <p:nvSpPr>
          <p:cNvPr id="64599" name="AutoShape 86"/>
          <p:cNvSpPr/>
          <p:nvPr/>
        </p:nvSpPr>
        <p:spPr>
          <a:xfrm>
            <a:off x="3262313" y="1854200"/>
            <a:ext cx="2952750" cy="1295400"/>
          </a:xfrm>
          <a:prstGeom prst="rightArrow">
            <a:avLst>
              <a:gd name="adj1" fmla="val 50000"/>
              <a:gd name="adj2" fmla="val 56985"/>
            </a:avLst>
          </a:prstGeom>
          <a:solidFill>
            <a:srgbClr val="FFFF99"/>
          </a:solidFill>
          <a:ln w="57150" cap="flat" cmpd="sng">
            <a:solidFill>
              <a:srgbClr val="FF0000"/>
            </a:solidFill>
            <a:prstDash val="solid"/>
            <a:miter/>
            <a:headEnd type="none" w="med" len="med"/>
            <a:tailEnd type="none" w="med" len="med"/>
          </a:ln>
        </p:spPr>
        <p:txBody>
          <a:bodyPr wrap="none" anchor="ctr"/>
          <a:p>
            <a:pPr algn="ctr"/>
            <a:r>
              <a:rPr lang="en-US" altLang="zh-CN" b="0" dirty="0">
                <a:latin typeface="Verdana" panose="020B0604030504040204" pitchFamily="34" charset="0"/>
                <a:ea typeface="隶书" panose="02010509060101010101" pitchFamily="49" charset="-122"/>
              </a:rPr>
              <a:t>I</a:t>
            </a:r>
            <a:r>
              <a:rPr lang="zh-CN" altLang="en-US" b="0" dirty="0">
                <a:latin typeface="Verdana" panose="020B0604030504040204" pitchFamily="34" charset="0"/>
                <a:ea typeface="隶书" panose="02010509060101010101" pitchFamily="49" charset="-122"/>
              </a:rPr>
              <a:t>：扩散电流</a:t>
            </a:r>
            <a:endParaRPr lang="zh-CN" altLang="en-US" b="0" dirty="0">
              <a:latin typeface="Verdana" panose="020B0604030504040204" pitchFamily="34" charset="0"/>
              <a:ea typeface="隶书" panose="02010509060101010101" pitchFamily="49" charset="-122"/>
            </a:endParaRPr>
          </a:p>
        </p:txBody>
      </p:sp>
      <p:grpSp>
        <p:nvGrpSpPr>
          <p:cNvPr id="2" name="Group 87"/>
          <p:cNvGrpSpPr/>
          <p:nvPr/>
        </p:nvGrpSpPr>
        <p:grpSpPr>
          <a:xfrm>
            <a:off x="1679575" y="4373563"/>
            <a:ext cx="5992813" cy="1655762"/>
            <a:chOff x="1156" y="2614"/>
            <a:chExt cx="3493" cy="1043"/>
          </a:xfrm>
        </p:grpSpPr>
        <p:sp>
          <p:nvSpPr>
            <p:cNvPr id="64601" name="AutoShape 88"/>
            <p:cNvSpPr/>
            <p:nvPr/>
          </p:nvSpPr>
          <p:spPr>
            <a:xfrm>
              <a:off x="1156" y="2614"/>
              <a:ext cx="3493" cy="1043"/>
            </a:xfrm>
            <a:prstGeom prst="horizontalScroll">
              <a:avLst>
                <a:gd name="adj" fmla="val 12500"/>
              </a:avLst>
            </a:prstGeom>
            <a:solidFill>
              <a:srgbClr val="FFFF99"/>
            </a:solidFill>
            <a:ln w="19050" cap="flat" cmpd="sng">
              <a:solidFill>
                <a:srgbClr val="008000"/>
              </a:solidFill>
              <a:prstDash val="solid"/>
              <a:miter/>
              <a:headEnd type="none" w="med" len="med"/>
              <a:tailEnd type="none" w="med" len="med"/>
            </a:ln>
          </p:spPr>
          <p:txBody>
            <a:bodyPr wrap="none" anchor="ctr"/>
            <a:p>
              <a:pPr algn="r"/>
              <a:r>
                <a:rPr lang="zh-CN" altLang="en-US" b="0" dirty="0">
                  <a:latin typeface="Verdana" panose="020B0604030504040204" pitchFamily="34" charset="0"/>
                  <a:ea typeface="隶书" panose="02010509060101010101" pitchFamily="49" charset="-122"/>
                </a:rPr>
                <a:t>内电场被削弱，多子的扩散加</a:t>
              </a:r>
              <a:endParaRPr lang="zh-CN" altLang="en-US" b="0" dirty="0">
                <a:latin typeface="Verdana" panose="020B0604030504040204" pitchFamily="34" charset="0"/>
                <a:ea typeface="隶书" panose="02010509060101010101" pitchFamily="49" charset="-122"/>
              </a:endParaRPr>
            </a:p>
            <a:p>
              <a:pPr algn="r"/>
              <a:r>
                <a:rPr lang="zh-CN" altLang="en-US" b="0" dirty="0">
                  <a:latin typeface="Verdana" panose="020B0604030504040204" pitchFamily="34" charset="0"/>
                  <a:ea typeface="隶书" panose="02010509060101010101" pitchFamily="49" charset="-122"/>
                </a:rPr>
                <a:t>强，形成较大的扩散电流</a:t>
              </a:r>
              <a:r>
                <a:rPr lang="en-US" altLang="zh-CN" b="0" dirty="0">
                  <a:latin typeface="Verdana" panose="020B0604030504040204" pitchFamily="34" charset="0"/>
                  <a:ea typeface="隶书" panose="02010509060101010101" pitchFamily="49" charset="-122"/>
                </a:rPr>
                <a:t>I</a:t>
              </a:r>
              <a:r>
                <a:rPr lang="zh-CN" altLang="en-US" b="0" dirty="0">
                  <a:latin typeface="Verdana" panose="020B0604030504040204" pitchFamily="34" charset="0"/>
                  <a:ea typeface="隶书" panose="02010509060101010101" pitchFamily="49" charset="-122"/>
                </a:rPr>
                <a:t>。</a:t>
              </a:r>
              <a:endParaRPr lang="zh-CN" altLang="en-US" b="0" dirty="0">
                <a:latin typeface="Verdana" panose="020B0604030504040204" pitchFamily="34" charset="0"/>
                <a:ea typeface="隶书" panose="02010509060101010101" pitchFamily="49" charset="-122"/>
              </a:endParaRPr>
            </a:p>
          </p:txBody>
        </p:sp>
        <p:sp>
          <p:nvSpPr>
            <p:cNvPr id="64602" name="Text Box 89"/>
            <p:cNvSpPr txBox="1"/>
            <p:nvPr/>
          </p:nvSpPr>
          <p:spPr>
            <a:xfrm>
              <a:off x="1382" y="2850"/>
              <a:ext cx="391" cy="680"/>
            </a:xfrm>
            <a:prstGeom prst="rect">
              <a:avLst/>
            </a:prstGeom>
            <a:noFill/>
            <a:ln w="9525">
              <a:noFill/>
            </a:ln>
          </p:spPr>
          <p:txBody>
            <a:bodyPr vert="eaVert">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小结</a:t>
              </a:r>
              <a:endParaRPr lang="zh-CN" altLang="en-US" b="0" dirty="0">
                <a:solidFill>
                  <a:srgbClr val="FF0000"/>
                </a:solidFill>
                <a:latin typeface="Verdana" panose="020B0604030504040204" pitchFamily="34" charset="0"/>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2050" name="Object 2"/>
          <p:cNvGraphicFramePr/>
          <p:nvPr/>
        </p:nvGraphicFramePr>
        <p:xfrm>
          <a:off x="1187450" y="908050"/>
          <a:ext cx="5592763" cy="5056188"/>
        </p:xfrm>
        <a:graphic>
          <a:graphicData uri="http://schemas.openxmlformats.org/presentationml/2006/ole">
            <mc:AlternateContent xmlns:mc="http://schemas.openxmlformats.org/markup-compatibility/2006">
              <mc:Choice xmlns:v="urn:schemas-microsoft-com:vml" Requires="v">
                <p:oleObj spid="_x0000_s3083" name="" r:id="rId1" imgW="13592175" imgH="12287250" progId="MSPhotoEd.3">
                  <p:embed/>
                </p:oleObj>
              </mc:Choice>
              <mc:Fallback>
                <p:oleObj name="" r:id="rId1" imgW="13592175" imgH="12287250" progId="MSPhotoEd.3">
                  <p:embed/>
                  <p:pic>
                    <p:nvPicPr>
                      <p:cNvPr id="0" name="图片 3082"/>
                      <p:cNvPicPr/>
                      <p:nvPr/>
                    </p:nvPicPr>
                    <p:blipFill>
                      <a:blip r:embed="rId2"/>
                      <a:stretch>
                        <a:fillRect/>
                      </a:stretch>
                    </p:blipFill>
                    <p:spPr>
                      <a:xfrm>
                        <a:off x="1187450" y="908050"/>
                        <a:ext cx="5592763" cy="5056188"/>
                      </a:xfrm>
                      <a:prstGeom prst="rect">
                        <a:avLst/>
                      </a:prstGeom>
                      <a:noFill/>
                      <a:ln w="38100">
                        <a:noFill/>
                        <a:miter/>
                      </a:ln>
                    </p:spPr>
                  </p:pic>
                </p:oleObj>
              </mc:Fallback>
            </mc:AlternateContent>
          </a:graphicData>
        </a:graphic>
      </p:graphicFrame>
      <p:grpSp>
        <p:nvGrpSpPr>
          <p:cNvPr id="2" name="Group 3"/>
          <p:cNvGrpSpPr/>
          <p:nvPr/>
        </p:nvGrpSpPr>
        <p:grpSpPr>
          <a:xfrm>
            <a:off x="6996113" y="2563813"/>
            <a:ext cx="1512887" cy="3816350"/>
            <a:chOff x="4649" y="1389"/>
            <a:chExt cx="953" cy="2404"/>
          </a:xfrm>
        </p:grpSpPr>
        <p:sp>
          <p:nvSpPr>
            <p:cNvPr id="2054" name="Rectangle 4"/>
            <p:cNvSpPr/>
            <p:nvPr/>
          </p:nvSpPr>
          <p:spPr>
            <a:xfrm>
              <a:off x="4649" y="1389"/>
              <a:ext cx="953" cy="2404"/>
            </a:xfrm>
            <a:prstGeom prst="rect">
              <a:avLst/>
            </a:prstGeom>
            <a:solidFill>
              <a:srgbClr val="FFFF99"/>
            </a:solidFill>
            <a:ln w="28575" cap="flat" cmpd="sng">
              <a:solidFill>
                <a:srgbClr val="0099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55" name="Text Box 5"/>
            <p:cNvSpPr txBox="1"/>
            <p:nvPr/>
          </p:nvSpPr>
          <p:spPr>
            <a:xfrm>
              <a:off x="4651" y="1434"/>
              <a:ext cx="923" cy="2358"/>
            </a:xfrm>
            <a:prstGeom prst="rect">
              <a:avLst/>
            </a:prstGeom>
            <a:noFill/>
            <a:ln w="9525">
              <a:noFill/>
            </a:ln>
          </p:spPr>
          <p:txBody>
            <a:bodyPr vert="eaVert">
              <a:spAutoFit/>
            </a:bodyPr>
            <a:p>
              <a:pPr>
                <a:spcBef>
                  <a:spcPct val="50000"/>
                </a:spcBef>
              </a:pPr>
              <a:r>
                <a:rPr lang="zh-CN" altLang="en-US" b="0" dirty="0">
                  <a:latin typeface="Verdana" panose="020B0604030504040204" pitchFamily="34" charset="0"/>
                  <a:ea typeface="隶书" panose="02010509060101010101" pitchFamily="49" charset="-122"/>
                </a:rPr>
                <a:t>内外电场方向</a:t>
              </a:r>
              <a:r>
                <a:rPr lang="zh-CN" altLang="en-US" b="0" dirty="0">
                  <a:solidFill>
                    <a:srgbClr val="FF0000"/>
                  </a:solidFill>
                  <a:latin typeface="Verdana" panose="020B0604030504040204" pitchFamily="34" charset="0"/>
                  <a:ea typeface="隶书" panose="02010509060101010101" pitchFamily="49" charset="-122"/>
                </a:rPr>
                <a:t>相反</a:t>
              </a:r>
              <a:r>
                <a:rPr lang="zh-CN" altLang="en-US" b="0" dirty="0">
                  <a:latin typeface="Verdana" panose="020B0604030504040204" pitchFamily="34" charset="0"/>
                  <a:ea typeface="隶书" panose="02010509060101010101" pitchFamily="49" charset="-122"/>
                </a:rPr>
                <a:t>，故势垒降低，有利于</a:t>
              </a:r>
              <a:r>
                <a:rPr lang="zh-CN" altLang="en-US" b="0" dirty="0">
                  <a:solidFill>
                    <a:srgbClr val="FF0000"/>
                  </a:solidFill>
                  <a:latin typeface="Verdana" panose="020B0604030504040204" pitchFamily="34" charset="0"/>
                  <a:ea typeface="隶书" panose="02010509060101010101" pitchFamily="49" charset="-122"/>
                </a:rPr>
                <a:t>扩散运动</a:t>
              </a:r>
              <a:r>
                <a:rPr lang="zh-CN" altLang="en-US" b="0" dirty="0">
                  <a:latin typeface="Verdana" panose="020B0604030504040204" pitchFamily="34" charset="0"/>
                  <a:ea typeface="隶书" panose="02010509060101010101" pitchFamily="49" charset="-122"/>
                </a:rPr>
                <a:t>的进行。</a:t>
              </a:r>
              <a:endParaRPr lang="zh-CN" altLang="en-US" b="0" dirty="0">
                <a:latin typeface="Verdana" panose="020B0604030504040204" pitchFamily="34" charset="0"/>
                <a:ea typeface="隶书" panose="02010509060101010101" pitchFamily="49" charset="-122"/>
              </a:endParaRPr>
            </a:p>
          </p:txBody>
        </p:sp>
      </p:grpSp>
      <p:sp>
        <p:nvSpPr>
          <p:cNvPr id="40966" name="AutoShape 6" descr="60%"/>
          <p:cNvSpPr/>
          <p:nvPr/>
        </p:nvSpPr>
        <p:spPr>
          <a:xfrm>
            <a:off x="6708775" y="5299075"/>
            <a:ext cx="287338" cy="504825"/>
          </a:xfrm>
          <a:prstGeom prst="leftArrow">
            <a:avLst>
              <a:gd name="adj1" fmla="val 50000"/>
              <a:gd name="adj2" fmla="val 25000"/>
            </a:avLst>
          </a:prstGeom>
          <a:pattFill prst="pct60">
            <a:fgClr>
              <a:srgbClr val="009900"/>
            </a:fgClr>
            <a:bgClr>
              <a:schemeClr val="bg1"/>
            </a:bgClr>
          </a:pattFill>
          <a:ln w="28575" cap="flat" cmpd="sng">
            <a:solidFill>
              <a:srgbClr val="0099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40966"/>
                                        </p:tgtEl>
                                        <p:attrNameLst>
                                          <p:attrName>style.visibility</p:attrName>
                                        </p:attrNameLst>
                                      </p:cBhvr>
                                      <p:to>
                                        <p:strVal val="visible"/>
                                      </p:to>
                                    </p:set>
                                    <p:animEffect transition="in" filter="wipe(right)">
                                      <p:cBhvr>
                                        <p:cTn id="11" dur="10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Box 5"/>
          <p:cNvSpPr txBox="1"/>
          <p:nvPr/>
        </p:nvSpPr>
        <p:spPr>
          <a:xfrm>
            <a:off x="900113" y="549275"/>
            <a:ext cx="5616575" cy="954088"/>
          </a:xfrm>
          <a:prstGeom prst="rect">
            <a:avLst/>
          </a:prstGeom>
          <a:noFill/>
          <a:ln w="9525">
            <a:noFill/>
          </a:ln>
        </p:spPr>
        <p:txBody>
          <a:bodyPr>
            <a:spAutoFit/>
          </a:bodyPr>
          <a:p>
            <a:r>
              <a:rPr lang="en-US" altLang="zh-CN" dirty="0">
                <a:latin typeface="Arial" panose="020B0604020202020204" pitchFamily="34" charset="0"/>
              </a:rPr>
              <a:t>2.1 </a:t>
            </a:r>
            <a:r>
              <a:rPr lang="zh-CN" altLang="zh-CN" dirty="0">
                <a:latin typeface="Arial" panose="020B0604020202020204" pitchFamily="34" charset="0"/>
              </a:rPr>
              <a:t>半导体二极管</a:t>
            </a:r>
            <a:br>
              <a:rPr lang="en-US" altLang="zh-CN" dirty="0">
                <a:latin typeface="Arial" panose="020B0604020202020204" pitchFamily="34" charset="0"/>
              </a:rPr>
            </a:br>
            <a:r>
              <a:rPr lang="en-US" altLang="zh-CN" dirty="0">
                <a:latin typeface="Arial" panose="020B0604020202020204" pitchFamily="34" charset="0"/>
              </a:rPr>
              <a:t>    2.1.1 </a:t>
            </a:r>
            <a:r>
              <a:rPr lang="zh-CN" altLang="zh-CN" dirty="0">
                <a:latin typeface="Arial" panose="020B0604020202020204" pitchFamily="34" charset="0"/>
              </a:rPr>
              <a:t>半导体的导电特性</a:t>
            </a:r>
            <a:endParaRPr lang="zh-CN" altLang="en-US" dirty="0">
              <a:latin typeface="Arial" panose="020B0604020202020204" pitchFamily="34" charset="0"/>
            </a:endParaRPr>
          </a:p>
        </p:txBody>
      </p:sp>
      <p:sp>
        <p:nvSpPr>
          <p:cNvPr id="39939" name="矩形 6"/>
          <p:cNvSpPr/>
          <p:nvPr/>
        </p:nvSpPr>
        <p:spPr>
          <a:xfrm>
            <a:off x="611188" y="1557338"/>
            <a:ext cx="7777162" cy="3292475"/>
          </a:xfrm>
          <a:prstGeom prst="rect">
            <a:avLst/>
          </a:prstGeom>
          <a:noFill/>
          <a:ln w="9525">
            <a:noFill/>
          </a:ln>
        </p:spPr>
        <p:txBody>
          <a:bodyPr>
            <a:spAutoFit/>
          </a:bodyPr>
          <a:p>
            <a:pPr>
              <a:spcBef>
                <a:spcPct val="20000"/>
              </a:spcBef>
            </a:pPr>
            <a:r>
              <a:rPr lang="zh-CN" altLang="zh-CN" sz="3600" dirty="0">
                <a:solidFill>
                  <a:srgbClr val="000099"/>
                </a:solidFill>
                <a:latin typeface="Arial" panose="020B0604020202020204" pitchFamily="34" charset="0"/>
                <a:ea typeface="华文行楷" panose="02010800040101010101" pitchFamily="2" charset="-122"/>
              </a:rPr>
              <a:t>1. 半导体材料</a:t>
            </a:r>
            <a:endParaRPr lang="zh-CN" altLang="zh-CN" sz="3600" dirty="0">
              <a:solidFill>
                <a:srgbClr val="000099"/>
              </a:solidFill>
              <a:latin typeface="Arial" panose="020B0604020202020204" pitchFamily="34" charset="0"/>
              <a:ea typeface="华文行楷" panose="02010800040101010101" pitchFamily="2" charset="-122"/>
            </a:endParaRPr>
          </a:p>
          <a:p>
            <a:pPr>
              <a:spcBef>
                <a:spcPct val="20000"/>
              </a:spcBef>
            </a:pPr>
            <a:r>
              <a:rPr lang="zh-CN" altLang="zh-CN" dirty="0">
                <a:solidFill>
                  <a:srgbClr val="000000"/>
                </a:solidFill>
                <a:latin typeface="宋体" panose="02010600030101010101" pitchFamily="2" charset="-122"/>
              </a:rPr>
              <a:t>   根据物体导电能力(电阻率)的不同，来划分导体、绝缘体和半导体。</a:t>
            </a:r>
            <a:endParaRPr lang="zh-CN" altLang="zh-CN" dirty="0">
              <a:latin typeface="宋体" panose="02010600030101010101" pitchFamily="2" charset="-122"/>
            </a:endParaRPr>
          </a:p>
          <a:p>
            <a:pPr>
              <a:spcBef>
                <a:spcPct val="20000"/>
              </a:spcBef>
            </a:pPr>
            <a:r>
              <a:rPr lang="zh-CN" altLang="zh-CN" dirty="0">
                <a:latin typeface="Arial" panose="020B0604020202020204" pitchFamily="34" charset="0"/>
              </a:rPr>
              <a:t>      </a:t>
            </a:r>
            <a:r>
              <a:rPr lang="zh-CN" altLang="zh-CN" dirty="0">
                <a:solidFill>
                  <a:srgbClr val="CC3300"/>
                </a:solidFill>
                <a:latin typeface="Arial" panose="020B0604020202020204" pitchFamily="34" charset="0"/>
              </a:rPr>
              <a:t>导    体</a:t>
            </a:r>
            <a:r>
              <a:rPr lang="zh-CN" altLang="zh-CN" dirty="0">
                <a:latin typeface="Arial" panose="020B0604020202020204" pitchFamily="34" charset="0"/>
              </a:rPr>
              <a:t>：</a:t>
            </a:r>
            <a:r>
              <a:rPr lang="zh-CN" altLang="zh-CN" i="1" dirty="0">
                <a:latin typeface="Arial" panose="020B0604020202020204" pitchFamily="34" charset="0"/>
              </a:rPr>
              <a:t>ρ</a:t>
            </a:r>
            <a:r>
              <a:rPr lang="zh-CN" altLang="zh-CN" dirty="0">
                <a:latin typeface="Arial" panose="020B0604020202020204" pitchFamily="34" charset="0"/>
              </a:rPr>
              <a:t>&lt;10</a:t>
            </a:r>
            <a:r>
              <a:rPr lang="zh-CN" altLang="zh-CN" baseline="30000" dirty="0">
                <a:latin typeface="Arial" panose="020B0604020202020204" pitchFamily="34" charset="0"/>
              </a:rPr>
              <a:t>－4</a:t>
            </a:r>
            <a:r>
              <a:rPr lang="zh-CN" altLang="zh-CN" dirty="0">
                <a:latin typeface="Arial" panose="020B0604020202020204" pitchFamily="34" charset="0"/>
              </a:rPr>
              <a:t>Ω·m</a:t>
            </a:r>
            <a:endParaRPr lang="zh-CN" altLang="zh-CN" dirty="0">
              <a:latin typeface="Arial" panose="020B0604020202020204" pitchFamily="34" charset="0"/>
            </a:endParaRPr>
          </a:p>
          <a:p>
            <a:pPr>
              <a:spcBef>
                <a:spcPct val="20000"/>
              </a:spcBef>
            </a:pPr>
            <a:r>
              <a:rPr lang="zh-CN" altLang="zh-CN" dirty="0">
                <a:latin typeface="Arial" panose="020B0604020202020204" pitchFamily="34" charset="0"/>
              </a:rPr>
              <a:t>      </a:t>
            </a:r>
            <a:r>
              <a:rPr lang="zh-CN" altLang="zh-CN" dirty="0">
                <a:solidFill>
                  <a:srgbClr val="CC3300"/>
                </a:solidFill>
                <a:latin typeface="Arial" panose="020B0604020202020204" pitchFamily="34" charset="0"/>
              </a:rPr>
              <a:t>绝缘体</a:t>
            </a:r>
            <a:r>
              <a:rPr lang="zh-CN" altLang="zh-CN" dirty="0">
                <a:latin typeface="Arial" panose="020B0604020202020204" pitchFamily="34" charset="0"/>
              </a:rPr>
              <a:t>：</a:t>
            </a:r>
            <a:r>
              <a:rPr lang="zh-CN" altLang="zh-CN" i="1" dirty="0">
                <a:latin typeface="Arial" panose="020B0604020202020204" pitchFamily="34" charset="0"/>
              </a:rPr>
              <a:t>ρ</a:t>
            </a:r>
            <a:r>
              <a:rPr lang="zh-CN" altLang="zh-CN" dirty="0">
                <a:latin typeface="Arial" panose="020B0604020202020204" pitchFamily="34" charset="0"/>
              </a:rPr>
              <a:t>&gt;10</a:t>
            </a:r>
            <a:r>
              <a:rPr lang="zh-CN" altLang="zh-CN" baseline="30000" dirty="0">
                <a:latin typeface="Arial" panose="020B0604020202020204" pitchFamily="34" charset="0"/>
              </a:rPr>
              <a:t>9</a:t>
            </a:r>
            <a:r>
              <a:rPr lang="zh-CN" altLang="zh-CN" dirty="0">
                <a:latin typeface="Arial" panose="020B0604020202020204" pitchFamily="34" charset="0"/>
              </a:rPr>
              <a:t>Ω·m</a:t>
            </a:r>
            <a:endParaRPr lang="zh-CN" altLang="zh-CN" dirty="0">
              <a:latin typeface="Arial" panose="020B0604020202020204" pitchFamily="34" charset="0"/>
            </a:endParaRPr>
          </a:p>
          <a:p>
            <a:pPr>
              <a:spcBef>
                <a:spcPct val="20000"/>
              </a:spcBef>
            </a:pPr>
            <a:r>
              <a:rPr lang="zh-CN" altLang="zh-CN" dirty="0">
                <a:latin typeface="Arial" panose="020B0604020202020204" pitchFamily="34" charset="0"/>
              </a:rPr>
              <a:t>      </a:t>
            </a:r>
            <a:r>
              <a:rPr lang="zh-CN" altLang="zh-CN" dirty="0">
                <a:solidFill>
                  <a:srgbClr val="CC3300"/>
                </a:solidFill>
                <a:latin typeface="Arial" panose="020B0604020202020204" pitchFamily="34" charset="0"/>
              </a:rPr>
              <a:t>半导体</a:t>
            </a:r>
            <a:r>
              <a:rPr lang="zh-CN" altLang="zh-CN" dirty="0">
                <a:latin typeface="Arial" panose="020B0604020202020204" pitchFamily="34" charset="0"/>
              </a:rPr>
              <a:t>：导电性能介于导体和绝缘体之间。</a:t>
            </a:r>
            <a:r>
              <a:rPr lang="zh-CN" altLang="zh-CN" sz="3600" dirty="0">
                <a:solidFill>
                  <a:srgbClr val="000099"/>
                </a:solidFill>
                <a:latin typeface="Arial" panose="020B0604020202020204" pitchFamily="34" charset="0"/>
                <a:ea typeface="华文行楷" panose="02010800040101010101" pitchFamily="2" charset="-122"/>
              </a:rPr>
              <a:t> </a:t>
            </a:r>
            <a:endParaRPr lang="zh-CN" altLang="zh-CN" sz="3600" dirty="0">
              <a:solidFill>
                <a:srgbClr val="000099"/>
              </a:solidFill>
              <a:latin typeface="Arial" panose="020B0604020202020204" pitchFamily="34" charset="0"/>
              <a:ea typeface="华文行楷" panose="02010800040101010101" pitchFamily="2" charset="-122"/>
            </a:endParaRPr>
          </a:p>
        </p:txBody>
      </p:sp>
      <p:sp>
        <p:nvSpPr>
          <p:cNvPr id="39940" name="矩形 7"/>
          <p:cNvSpPr/>
          <p:nvPr/>
        </p:nvSpPr>
        <p:spPr>
          <a:xfrm>
            <a:off x="827088" y="4868863"/>
            <a:ext cx="7561262" cy="1593850"/>
          </a:xfrm>
          <a:prstGeom prst="rect">
            <a:avLst/>
          </a:prstGeom>
          <a:noFill/>
          <a:ln w="9525">
            <a:noFill/>
          </a:ln>
        </p:spPr>
        <p:txBody>
          <a:bodyPr>
            <a:spAutoFit/>
          </a:bodyPr>
          <a:p>
            <a:pPr>
              <a:spcBef>
                <a:spcPct val="20000"/>
              </a:spcBef>
            </a:pPr>
            <a:r>
              <a:rPr lang="zh-CN" altLang="zh-CN" sz="3600" dirty="0">
                <a:solidFill>
                  <a:srgbClr val="333399"/>
                </a:solidFill>
                <a:latin typeface="Arial" panose="020B0604020202020204" pitchFamily="34" charset="0"/>
                <a:ea typeface="华文行楷" panose="02010800040101010101" pitchFamily="2" charset="-122"/>
              </a:rPr>
              <a:t>半导体的晶体结构</a:t>
            </a:r>
            <a:endParaRPr lang="zh-CN" altLang="zh-CN" sz="3600" dirty="0">
              <a:solidFill>
                <a:srgbClr val="333399"/>
              </a:solidFill>
              <a:latin typeface="Arial" panose="020B0604020202020204" pitchFamily="34" charset="0"/>
              <a:ea typeface="华文行楷" panose="02010800040101010101" pitchFamily="2" charset="-122"/>
            </a:endParaRPr>
          </a:p>
          <a:p>
            <a:pPr>
              <a:spcBef>
                <a:spcPct val="20000"/>
              </a:spcBef>
            </a:pPr>
            <a:r>
              <a:rPr lang="zh-CN" altLang="zh-CN" dirty="0">
                <a:solidFill>
                  <a:srgbClr val="000000"/>
                </a:solidFill>
                <a:latin typeface="宋体" panose="02010600030101010101" pitchFamily="2" charset="-122"/>
              </a:rPr>
              <a:t>   典型的元素半导体有</a:t>
            </a:r>
            <a:r>
              <a:rPr lang="zh-CN" altLang="zh-CN" dirty="0">
                <a:solidFill>
                  <a:srgbClr val="CC3300"/>
                </a:solidFill>
                <a:latin typeface="宋体" panose="02010600030101010101" pitchFamily="2" charset="-122"/>
              </a:rPr>
              <a:t>硅</a:t>
            </a:r>
            <a:r>
              <a:rPr lang="zh-CN" altLang="zh-CN" dirty="0">
                <a:solidFill>
                  <a:srgbClr val="CC3300"/>
                </a:solidFill>
                <a:latin typeface="Arial" panose="020B0604020202020204" pitchFamily="34" charset="0"/>
              </a:rPr>
              <a:t>Si</a:t>
            </a:r>
            <a:r>
              <a:rPr lang="zh-CN" altLang="zh-CN" dirty="0">
                <a:solidFill>
                  <a:srgbClr val="000000"/>
                </a:solidFill>
                <a:latin typeface="宋体" panose="02010600030101010101" pitchFamily="2" charset="-122"/>
              </a:rPr>
              <a:t>和</a:t>
            </a:r>
            <a:r>
              <a:rPr lang="zh-CN" altLang="zh-CN" dirty="0">
                <a:solidFill>
                  <a:srgbClr val="CC3300"/>
                </a:solidFill>
                <a:latin typeface="宋体" panose="02010600030101010101" pitchFamily="2" charset="-122"/>
              </a:rPr>
              <a:t>锗</a:t>
            </a:r>
            <a:r>
              <a:rPr lang="zh-CN" altLang="zh-CN" dirty="0">
                <a:solidFill>
                  <a:srgbClr val="CC3300"/>
                </a:solidFill>
                <a:latin typeface="Arial" panose="020B0604020202020204" pitchFamily="34" charset="0"/>
              </a:rPr>
              <a:t>Ge </a:t>
            </a:r>
            <a:r>
              <a:rPr lang="zh-CN" altLang="zh-CN" dirty="0">
                <a:solidFill>
                  <a:srgbClr val="000000"/>
                </a:solidFill>
                <a:latin typeface="Arial" panose="020B0604020202020204" pitchFamily="34" charset="0"/>
              </a:rPr>
              <a:t>，此外，还有化合物半导体</a:t>
            </a:r>
            <a:r>
              <a:rPr lang="zh-CN" altLang="zh-CN" dirty="0">
                <a:solidFill>
                  <a:srgbClr val="CC3300"/>
                </a:solidFill>
                <a:latin typeface="宋体" panose="02010600030101010101" pitchFamily="2" charset="-122"/>
              </a:rPr>
              <a:t>砷化镓</a:t>
            </a:r>
            <a:r>
              <a:rPr lang="zh-CN" altLang="zh-CN" dirty="0">
                <a:solidFill>
                  <a:srgbClr val="CC3300"/>
                </a:solidFill>
                <a:latin typeface="Arial" panose="020B0604020202020204" pitchFamily="34" charset="0"/>
              </a:rPr>
              <a:t>GaAs</a:t>
            </a:r>
            <a:r>
              <a:rPr lang="zh-CN" altLang="zh-CN" dirty="0">
                <a:solidFill>
                  <a:srgbClr val="000000"/>
                </a:solidFill>
                <a:latin typeface="宋体" panose="02010600030101010101" pitchFamily="2" charset="-122"/>
              </a:rPr>
              <a:t>等。</a:t>
            </a:r>
            <a:endParaRPr lang="zh-CN" altLang="zh-CN" dirty="0">
              <a:solidFill>
                <a:srgbClr val="000000"/>
              </a:solidFill>
              <a:latin typeface="Arial" panose="020B0604020202020204" pitchFamily="34" charset="0"/>
            </a:endParaRPr>
          </a:p>
        </p:txBody>
      </p:sp>
      <p:sp>
        <p:nvSpPr>
          <p:cNvPr id="39941"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5539" name="Rectangle 2"/>
          <p:cNvSpPr/>
          <p:nvPr/>
        </p:nvSpPr>
        <p:spPr>
          <a:xfrm>
            <a:off x="827088" y="620713"/>
            <a:ext cx="3808412" cy="523875"/>
          </a:xfrm>
          <a:prstGeom prst="rect">
            <a:avLst/>
          </a:prstGeom>
          <a:noFill/>
          <a:ln w="9525">
            <a:noFill/>
          </a:ln>
        </p:spPr>
        <p:txBody>
          <a:bodyPr wrap="none">
            <a:spAutoFit/>
          </a:bodyPr>
          <a:p>
            <a:r>
              <a:rPr lang="en-US" altLang="zh-CN" b="0" dirty="0">
                <a:latin typeface="Arial" panose="020B0604020202020204" pitchFamily="34" charset="0"/>
              </a:rPr>
              <a:t>(2) </a:t>
            </a:r>
            <a:r>
              <a:rPr lang="en-US" altLang="zh-CN" dirty="0">
                <a:latin typeface="Arial" panose="020B0604020202020204" pitchFamily="34" charset="0"/>
              </a:rPr>
              <a:t>p-n</a:t>
            </a:r>
            <a:r>
              <a:rPr lang="zh-CN" altLang="en-US" dirty="0">
                <a:solidFill>
                  <a:schemeClr val="tx2"/>
                </a:solidFill>
                <a:latin typeface="Arial" panose="020B0604020202020204" pitchFamily="34" charset="0"/>
              </a:rPr>
              <a:t>结外加反向电压</a:t>
            </a:r>
            <a:endParaRPr lang="zh-CN" altLang="en-US" dirty="0">
              <a:solidFill>
                <a:schemeClr val="tx2"/>
              </a:solidFill>
              <a:latin typeface="Arial" panose="020B0604020202020204" pitchFamily="34" charset="0"/>
            </a:endParaRPr>
          </a:p>
        </p:txBody>
      </p:sp>
      <p:sp>
        <p:nvSpPr>
          <p:cNvPr id="65540" name="Rectangle 3"/>
          <p:cNvSpPr/>
          <p:nvPr/>
        </p:nvSpPr>
        <p:spPr>
          <a:xfrm>
            <a:off x="971550" y="1700213"/>
            <a:ext cx="6461125" cy="579437"/>
          </a:xfrm>
          <a:prstGeom prst="rect">
            <a:avLst/>
          </a:prstGeom>
          <a:noFill/>
          <a:ln w="9525">
            <a:noFill/>
          </a:ln>
        </p:spPr>
        <p:txBody>
          <a:bodyPr wrap="none">
            <a:spAutoFit/>
          </a:bodyPr>
          <a:p>
            <a:r>
              <a:rPr lang="zh-CN" altLang="en-US" dirty="0">
                <a:latin typeface="Arial" panose="020B0604020202020204" pitchFamily="34" charset="0"/>
              </a:rPr>
              <a:t>即电源的正极接</a:t>
            </a:r>
            <a:r>
              <a:rPr lang="en-US" altLang="zh-CN" dirty="0">
                <a:latin typeface="Arial" panose="020B0604020202020204" pitchFamily="34" charset="0"/>
              </a:rPr>
              <a:t>N</a:t>
            </a:r>
            <a:r>
              <a:rPr lang="zh-CN" altLang="en-US" dirty="0">
                <a:latin typeface="Arial" panose="020B0604020202020204" pitchFamily="34" charset="0"/>
              </a:rPr>
              <a:t>区，负极接</a:t>
            </a:r>
            <a:r>
              <a:rPr lang="en-US" altLang="zh-CN" dirty="0">
                <a:latin typeface="Arial" panose="020B0604020202020204" pitchFamily="34" charset="0"/>
              </a:rPr>
              <a:t>P</a:t>
            </a:r>
            <a:r>
              <a:rPr lang="zh-CN" altLang="en-US" dirty="0">
                <a:latin typeface="Arial" panose="020B0604020202020204" pitchFamily="34" charset="0"/>
              </a:rPr>
              <a:t>区。</a:t>
            </a:r>
            <a:endParaRPr lang="zh-CN" altLang="en-US" dirty="0">
              <a:latin typeface="Arial" panose="020B0604020202020204" pitchFamily="34" charset="0"/>
            </a:endParaRPr>
          </a:p>
        </p:txBody>
      </p:sp>
      <p:sp>
        <p:nvSpPr>
          <p:cNvPr id="65541" name="Text Box 4"/>
          <p:cNvSpPr txBox="1"/>
          <p:nvPr/>
        </p:nvSpPr>
        <p:spPr>
          <a:xfrm>
            <a:off x="1042988" y="2708275"/>
            <a:ext cx="6840537" cy="1066800"/>
          </a:xfrm>
          <a:prstGeom prst="rect">
            <a:avLst/>
          </a:prstGeom>
          <a:noFill/>
          <a:ln w="9525">
            <a:noFill/>
          </a:ln>
        </p:spPr>
        <p:txBody>
          <a:bodyPr>
            <a:spAutoFit/>
          </a:bodyPr>
          <a:p>
            <a:pPr>
              <a:spcBef>
                <a:spcPct val="50000"/>
              </a:spcBef>
            </a:pPr>
            <a:r>
              <a:rPr lang="en-US" altLang="zh-CN" dirty="0">
                <a:latin typeface="Arial" panose="020B0604020202020204" pitchFamily="34" charset="0"/>
              </a:rPr>
              <a:t>PN</a:t>
            </a:r>
            <a:r>
              <a:rPr lang="zh-CN" altLang="en-US" dirty="0">
                <a:latin typeface="Arial" panose="020B0604020202020204" pitchFamily="34" charset="0"/>
              </a:rPr>
              <a:t>结的这种接法称为</a:t>
            </a:r>
            <a:r>
              <a:rPr lang="zh-CN" altLang="en-US" dirty="0">
                <a:solidFill>
                  <a:srgbClr val="FF0000"/>
                </a:solidFill>
                <a:latin typeface="Arial" panose="020B0604020202020204" pitchFamily="34" charset="0"/>
              </a:rPr>
              <a:t>反向接法</a:t>
            </a:r>
            <a:r>
              <a:rPr lang="zh-CN" altLang="en-US" dirty="0">
                <a:latin typeface="Arial" panose="020B0604020202020204" pitchFamily="34" charset="0"/>
              </a:rPr>
              <a:t>或</a:t>
            </a:r>
            <a:r>
              <a:rPr lang="zh-CN" altLang="en-US" dirty="0">
                <a:solidFill>
                  <a:srgbClr val="FF0000"/>
                </a:solidFill>
                <a:latin typeface="Arial" panose="020B0604020202020204" pitchFamily="34" charset="0"/>
              </a:rPr>
              <a:t>反向偏置</a:t>
            </a:r>
            <a:r>
              <a:rPr lang="zh-CN" altLang="en-US" dirty="0">
                <a:latin typeface="Arial" panose="020B0604020202020204" pitchFamily="34" charset="0"/>
              </a:rPr>
              <a:t>（简称</a:t>
            </a:r>
            <a:r>
              <a:rPr lang="zh-CN" altLang="en-US" dirty="0">
                <a:solidFill>
                  <a:srgbClr val="FF0000"/>
                </a:solidFill>
                <a:latin typeface="Arial" panose="020B0604020202020204" pitchFamily="34" charset="0"/>
              </a:rPr>
              <a:t>反偏</a:t>
            </a:r>
            <a:r>
              <a:rPr lang="zh-CN" altLang="en-US"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6563" name="Rectangle 2"/>
          <p:cNvSpPr/>
          <p:nvPr/>
        </p:nvSpPr>
        <p:spPr>
          <a:xfrm>
            <a:off x="3494088" y="1844675"/>
            <a:ext cx="2592387" cy="2376488"/>
          </a:xfrm>
          <a:prstGeom prst="rect">
            <a:avLst/>
          </a:prstGeom>
          <a:solidFill>
            <a:srgbClr val="99CCFF">
              <a:alpha val="47058"/>
            </a:srgbClr>
          </a:solidFill>
          <a:ln w="9525">
            <a:noFill/>
          </a:ln>
        </p:spPr>
        <p:txBody>
          <a:bodyPr wrap="none" anchor="ctr"/>
          <a:p>
            <a:endParaRPr lang="zh-CN" altLang="en-US" dirty="0">
              <a:latin typeface="Arial" panose="020B0604020202020204" pitchFamily="34" charset="0"/>
            </a:endParaRPr>
          </a:p>
        </p:txBody>
      </p:sp>
      <p:sp>
        <p:nvSpPr>
          <p:cNvPr id="66564" name="Rectangle 3"/>
          <p:cNvSpPr/>
          <p:nvPr/>
        </p:nvSpPr>
        <p:spPr>
          <a:xfrm>
            <a:off x="787400" y="504825"/>
            <a:ext cx="4530725" cy="933450"/>
          </a:xfrm>
          <a:prstGeom prst="rect">
            <a:avLst/>
          </a:prstGeom>
          <a:noFill/>
          <a:ln w="9525">
            <a:noFill/>
          </a:ln>
        </p:spPr>
        <p:txBody>
          <a:bodyPr anchor="ctr"/>
          <a:p>
            <a:pPr algn="ctr"/>
            <a:r>
              <a:rPr lang="en-US" altLang="zh-CN" b="0" dirty="0">
                <a:solidFill>
                  <a:srgbClr val="FF0000"/>
                </a:solidFill>
                <a:latin typeface="华文新魏" panose="02010800040101010101" pitchFamily="2" charset="-122"/>
                <a:ea typeface="华文新魏" panose="02010800040101010101" pitchFamily="2" charset="-122"/>
              </a:rPr>
              <a:t>PN</a:t>
            </a:r>
            <a:r>
              <a:rPr lang="zh-CN" altLang="en-US" b="0" dirty="0">
                <a:solidFill>
                  <a:srgbClr val="FF0000"/>
                </a:solidFill>
                <a:latin typeface="华文新魏" panose="02010800040101010101" pitchFamily="2" charset="-122"/>
                <a:ea typeface="华文新魏" panose="02010800040101010101" pitchFamily="2" charset="-122"/>
              </a:rPr>
              <a:t>结</a:t>
            </a:r>
            <a:r>
              <a:rPr lang="zh-CN" altLang="zh-CN" b="0" dirty="0">
                <a:solidFill>
                  <a:srgbClr val="FF0000"/>
                </a:solidFill>
                <a:latin typeface="华文新魏" panose="02010800040101010101" pitchFamily="2" charset="-122"/>
                <a:ea typeface="华文新魏" panose="02010800040101010101" pitchFamily="2" charset="-122"/>
              </a:rPr>
              <a:t>加</a:t>
            </a:r>
            <a:r>
              <a:rPr lang="zh-CN" altLang="en-US" b="0" dirty="0">
                <a:solidFill>
                  <a:srgbClr val="FF0000"/>
                </a:solidFill>
                <a:latin typeface="华文新魏" panose="02010800040101010101" pitchFamily="2" charset="-122"/>
                <a:ea typeface="华文新魏" panose="02010800040101010101" pitchFamily="2" charset="-122"/>
              </a:rPr>
              <a:t>反</a:t>
            </a:r>
            <a:r>
              <a:rPr lang="zh-CN" altLang="zh-CN" b="0" dirty="0">
                <a:solidFill>
                  <a:srgbClr val="FF0000"/>
                </a:solidFill>
                <a:latin typeface="华文新魏" panose="02010800040101010101" pitchFamily="2" charset="-122"/>
                <a:ea typeface="华文新魏" panose="02010800040101010101" pitchFamily="2" charset="-122"/>
              </a:rPr>
              <a:t>向电压时</a:t>
            </a:r>
            <a:r>
              <a:rPr lang="zh-CN" altLang="en-US" b="0" dirty="0">
                <a:solidFill>
                  <a:srgbClr val="FF0000"/>
                </a:solidFill>
                <a:latin typeface="华文新魏" panose="02010800040101010101" pitchFamily="2" charset="-122"/>
                <a:ea typeface="华文新魏" panose="02010800040101010101" pitchFamily="2" charset="-122"/>
              </a:rPr>
              <a:t>截止</a:t>
            </a:r>
            <a:endParaRPr lang="zh-CN" altLang="en-US" b="0" dirty="0">
              <a:solidFill>
                <a:schemeClr val="tx2"/>
              </a:solidFill>
              <a:latin typeface="华文新魏" panose="02010800040101010101" pitchFamily="2" charset="-122"/>
              <a:ea typeface="华文新魏" panose="02010800040101010101" pitchFamily="2" charset="-122"/>
            </a:endParaRPr>
          </a:p>
        </p:txBody>
      </p:sp>
      <p:sp>
        <p:nvSpPr>
          <p:cNvPr id="66565" name="Rectangle 4"/>
          <p:cNvSpPr/>
          <p:nvPr/>
        </p:nvSpPr>
        <p:spPr>
          <a:xfrm>
            <a:off x="1692275" y="1844675"/>
            <a:ext cx="3024188"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66" name="Oval 5"/>
          <p:cNvSpPr/>
          <p:nvPr/>
        </p:nvSpPr>
        <p:spPr>
          <a:xfrm>
            <a:off x="1924050"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67" name="Oval 6"/>
          <p:cNvSpPr/>
          <p:nvPr/>
        </p:nvSpPr>
        <p:spPr>
          <a:xfrm>
            <a:off x="2455863" y="19891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68" name="Oval 7"/>
          <p:cNvSpPr/>
          <p:nvPr/>
        </p:nvSpPr>
        <p:spPr>
          <a:xfrm>
            <a:off x="3003550"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69" name="Oval 8"/>
          <p:cNvSpPr/>
          <p:nvPr/>
        </p:nvSpPr>
        <p:spPr>
          <a:xfrm>
            <a:off x="3579813" y="19891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0" name="Oval 9"/>
          <p:cNvSpPr/>
          <p:nvPr/>
        </p:nvSpPr>
        <p:spPr>
          <a:xfrm>
            <a:off x="4111625"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1" name="Oval 10"/>
          <p:cNvSpPr/>
          <p:nvPr/>
        </p:nvSpPr>
        <p:spPr>
          <a:xfrm>
            <a:off x="1924050"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2" name="Oval 11"/>
          <p:cNvSpPr/>
          <p:nvPr/>
        </p:nvSpPr>
        <p:spPr>
          <a:xfrm>
            <a:off x="2455863" y="2781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3" name="Oval 12"/>
          <p:cNvSpPr/>
          <p:nvPr/>
        </p:nvSpPr>
        <p:spPr>
          <a:xfrm>
            <a:off x="3003550"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4" name="Oval 13"/>
          <p:cNvSpPr/>
          <p:nvPr/>
        </p:nvSpPr>
        <p:spPr>
          <a:xfrm>
            <a:off x="3579813" y="2781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5" name="Oval 14"/>
          <p:cNvSpPr/>
          <p:nvPr/>
        </p:nvSpPr>
        <p:spPr>
          <a:xfrm>
            <a:off x="4111625"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6" name="Oval 15"/>
          <p:cNvSpPr/>
          <p:nvPr/>
        </p:nvSpPr>
        <p:spPr>
          <a:xfrm>
            <a:off x="1924050"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7" name="Oval 16"/>
          <p:cNvSpPr/>
          <p:nvPr/>
        </p:nvSpPr>
        <p:spPr>
          <a:xfrm>
            <a:off x="2455863" y="3573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8" name="Oval 17"/>
          <p:cNvSpPr/>
          <p:nvPr/>
        </p:nvSpPr>
        <p:spPr>
          <a:xfrm>
            <a:off x="3003550"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79" name="Oval 18"/>
          <p:cNvSpPr/>
          <p:nvPr/>
        </p:nvSpPr>
        <p:spPr>
          <a:xfrm>
            <a:off x="3579813" y="3573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80" name="Oval 19"/>
          <p:cNvSpPr/>
          <p:nvPr/>
        </p:nvSpPr>
        <p:spPr>
          <a:xfrm>
            <a:off x="4111625"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6581" name="Oval 20"/>
          <p:cNvSpPr>
            <a:spLocks noChangeAspect="1"/>
          </p:cNvSpPr>
          <p:nvPr/>
        </p:nvSpPr>
        <p:spPr>
          <a:xfrm>
            <a:off x="2052638" y="24209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2" name="Oval 21"/>
          <p:cNvSpPr>
            <a:spLocks noChangeAspect="1"/>
          </p:cNvSpPr>
          <p:nvPr/>
        </p:nvSpPr>
        <p:spPr>
          <a:xfrm>
            <a:off x="2557463" y="24209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3" name="Oval 22"/>
          <p:cNvSpPr>
            <a:spLocks noChangeAspect="1"/>
          </p:cNvSpPr>
          <p:nvPr/>
        </p:nvSpPr>
        <p:spPr>
          <a:xfrm>
            <a:off x="3132138" y="24209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4" name="Oval 23"/>
          <p:cNvSpPr>
            <a:spLocks noChangeAspect="1"/>
          </p:cNvSpPr>
          <p:nvPr/>
        </p:nvSpPr>
        <p:spPr>
          <a:xfrm>
            <a:off x="2052638" y="3213100"/>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5" name="Oval 24"/>
          <p:cNvSpPr>
            <a:spLocks noChangeAspect="1"/>
          </p:cNvSpPr>
          <p:nvPr/>
        </p:nvSpPr>
        <p:spPr>
          <a:xfrm>
            <a:off x="2557463" y="3213100"/>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6" name="Oval 25"/>
          <p:cNvSpPr>
            <a:spLocks noChangeAspect="1"/>
          </p:cNvSpPr>
          <p:nvPr/>
        </p:nvSpPr>
        <p:spPr>
          <a:xfrm>
            <a:off x="3132138" y="3213100"/>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7" name="Oval 26"/>
          <p:cNvSpPr>
            <a:spLocks noChangeAspect="1"/>
          </p:cNvSpPr>
          <p:nvPr/>
        </p:nvSpPr>
        <p:spPr>
          <a:xfrm>
            <a:off x="2052638" y="40052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8" name="Oval 27"/>
          <p:cNvSpPr>
            <a:spLocks noChangeAspect="1"/>
          </p:cNvSpPr>
          <p:nvPr/>
        </p:nvSpPr>
        <p:spPr>
          <a:xfrm>
            <a:off x="2557463" y="40052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89" name="Oval 28"/>
          <p:cNvSpPr>
            <a:spLocks noChangeAspect="1"/>
          </p:cNvSpPr>
          <p:nvPr/>
        </p:nvSpPr>
        <p:spPr>
          <a:xfrm>
            <a:off x="3132138" y="40052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90" name="Rectangle 29"/>
          <p:cNvSpPr/>
          <p:nvPr/>
        </p:nvSpPr>
        <p:spPr>
          <a:xfrm>
            <a:off x="4716463" y="1844675"/>
            <a:ext cx="3097212"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591" name="Oval 30"/>
          <p:cNvSpPr/>
          <p:nvPr/>
        </p:nvSpPr>
        <p:spPr>
          <a:xfrm>
            <a:off x="5019675"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592" name="Oval 31"/>
          <p:cNvSpPr/>
          <p:nvPr/>
        </p:nvSpPr>
        <p:spPr>
          <a:xfrm>
            <a:off x="5595938" y="19891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593" name="Oval 32"/>
          <p:cNvSpPr/>
          <p:nvPr/>
        </p:nvSpPr>
        <p:spPr>
          <a:xfrm>
            <a:off x="6127750"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594" name="Oval 33"/>
          <p:cNvSpPr/>
          <p:nvPr/>
        </p:nvSpPr>
        <p:spPr>
          <a:xfrm>
            <a:off x="6675438" y="19891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595" name="Oval 34"/>
          <p:cNvSpPr/>
          <p:nvPr/>
        </p:nvSpPr>
        <p:spPr>
          <a:xfrm>
            <a:off x="7251700"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596" name="Oval 35"/>
          <p:cNvSpPr/>
          <p:nvPr/>
        </p:nvSpPr>
        <p:spPr>
          <a:xfrm>
            <a:off x="5019675"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597" name="Oval 36"/>
          <p:cNvSpPr/>
          <p:nvPr/>
        </p:nvSpPr>
        <p:spPr>
          <a:xfrm>
            <a:off x="5595938" y="2781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598" name="Oval 37"/>
          <p:cNvSpPr/>
          <p:nvPr/>
        </p:nvSpPr>
        <p:spPr>
          <a:xfrm>
            <a:off x="6127750"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599" name="Oval 38"/>
          <p:cNvSpPr/>
          <p:nvPr/>
        </p:nvSpPr>
        <p:spPr>
          <a:xfrm>
            <a:off x="6675438" y="2781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600" name="Oval 39"/>
          <p:cNvSpPr/>
          <p:nvPr/>
        </p:nvSpPr>
        <p:spPr>
          <a:xfrm>
            <a:off x="7251700"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601" name="Oval 40"/>
          <p:cNvSpPr/>
          <p:nvPr/>
        </p:nvSpPr>
        <p:spPr>
          <a:xfrm>
            <a:off x="5019675"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602" name="Oval 41"/>
          <p:cNvSpPr/>
          <p:nvPr/>
        </p:nvSpPr>
        <p:spPr>
          <a:xfrm>
            <a:off x="5595938" y="3573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603" name="Oval 42"/>
          <p:cNvSpPr/>
          <p:nvPr/>
        </p:nvSpPr>
        <p:spPr>
          <a:xfrm>
            <a:off x="6127750"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604" name="Oval 43"/>
          <p:cNvSpPr/>
          <p:nvPr/>
        </p:nvSpPr>
        <p:spPr>
          <a:xfrm>
            <a:off x="6675438" y="3573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605" name="Oval 44"/>
          <p:cNvSpPr/>
          <p:nvPr/>
        </p:nvSpPr>
        <p:spPr>
          <a:xfrm>
            <a:off x="7251700"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6606" name="Oval 45"/>
          <p:cNvSpPr>
            <a:spLocks noChangeAspect="1"/>
          </p:cNvSpPr>
          <p:nvPr/>
        </p:nvSpPr>
        <p:spPr>
          <a:xfrm>
            <a:off x="6229350" y="24209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07" name="Oval 46"/>
          <p:cNvSpPr>
            <a:spLocks noChangeAspect="1"/>
          </p:cNvSpPr>
          <p:nvPr/>
        </p:nvSpPr>
        <p:spPr>
          <a:xfrm>
            <a:off x="6804025" y="24209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08" name="Oval 47"/>
          <p:cNvSpPr>
            <a:spLocks noChangeAspect="1"/>
          </p:cNvSpPr>
          <p:nvPr/>
        </p:nvSpPr>
        <p:spPr>
          <a:xfrm>
            <a:off x="7380288" y="24209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09" name="Oval 48"/>
          <p:cNvSpPr>
            <a:spLocks noChangeAspect="1"/>
          </p:cNvSpPr>
          <p:nvPr/>
        </p:nvSpPr>
        <p:spPr>
          <a:xfrm>
            <a:off x="6229350" y="32131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10" name="Oval 49"/>
          <p:cNvSpPr>
            <a:spLocks noChangeAspect="1"/>
          </p:cNvSpPr>
          <p:nvPr/>
        </p:nvSpPr>
        <p:spPr>
          <a:xfrm>
            <a:off x="6804025" y="32131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11" name="Oval 50"/>
          <p:cNvSpPr>
            <a:spLocks noChangeAspect="1"/>
          </p:cNvSpPr>
          <p:nvPr/>
        </p:nvSpPr>
        <p:spPr>
          <a:xfrm>
            <a:off x="7380288" y="32131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12" name="Oval 51"/>
          <p:cNvSpPr>
            <a:spLocks noChangeAspect="1"/>
          </p:cNvSpPr>
          <p:nvPr/>
        </p:nvSpPr>
        <p:spPr>
          <a:xfrm>
            <a:off x="6229350" y="40052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13" name="Oval 52"/>
          <p:cNvSpPr>
            <a:spLocks noChangeAspect="1"/>
          </p:cNvSpPr>
          <p:nvPr/>
        </p:nvSpPr>
        <p:spPr>
          <a:xfrm>
            <a:off x="6804025" y="40052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14" name="Oval 53"/>
          <p:cNvSpPr>
            <a:spLocks noChangeAspect="1"/>
          </p:cNvSpPr>
          <p:nvPr/>
        </p:nvSpPr>
        <p:spPr>
          <a:xfrm>
            <a:off x="7380288" y="40052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15" name="Text Box 54"/>
          <p:cNvSpPr txBox="1"/>
          <p:nvPr/>
        </p:nvSpPr>
        <p:spPr>
          <a:xfrm>
            <a:off x="3781425" y="1268413"/>
            <a:ext cx="2087563" cy="519112"/>
          </a:xfrm>
          <a:prstGeom prst="rect">
            <a:avLst/>
          </a:prstGeom>
          <a:noFill/>
          <a:ln w="9525">
            <a:noFill/>
          </a:ln>
        </p:spPr>
        <p:txBody>
          <a:bodyPr>
            <a:spAutoFit/>
          </a:bodyPr>
          <a:p>
            <a:pPr>
              <a:spcBef>
                <a:spcPct val="50000"/>
              </a:spcBef>
            </a:pPr>
            <a:r>
              <a:rPr lang="zh-CN" altLang="en-US" b="0" dirty="0">
                <a:solidFill>
                  <a:schemeClr val="tx2"/>
                </a:solidFill>
                <a:latin typeface="Verdana" panose="020B0604030504040204" pitchFamily="34" charset="0"/>
                <a:ea typeface="隶书" panose="02010509060101010101" pitchFamily="49" charset="-122"/>
              </a:rPr>
              <a:t>空间电荷区</a:t>
            </a:r>
            <a:endParaRPr lang="zh-CN" altLang="en-US" b="0" dirty="0">
              <a:solidFill>
                <a:schemeClr val="tx2"/>
              </a:solidFill>
              <a:latin typeface="Verdana" panose="020B0604030504040204" pitchFamily="34" charset="0"/>
              <a:ea typeface="隶书" panose="02010509060101010101" pitchFamily="49" charset="-122"/>
            </a:endParaRPr>
          </a:p>
        </p:txBody>
      </p:sp>
      <p:sp>
        <p:nvSpPr>
          <p:cNvPr id="66616" name="Line 55"/>
          <p:cNvSpPr/>
          <p:nvPr/>
        </p:nvSpPr>
        <p:spPr>
          <a:xfrm>
            <a:off x="757238" y="2987675"/>
            <a:ext cx="935037" cy="0"/>
          </a:xfrm>
          <a:prstGeom prst="line">
            <a:avLst/>
          </a:prstGeom>
          <a:ln w="28575" cap="flat" cmpd="sng">
            <a:solidFill>
              <a:schemeClr val="tx2"/>
            </a:solidFill>
            <a:prstDash val="solid"/>
            <a:miter/>
            <a:headEnd type="none" w="med" len="med"/>
            <a:tailEnd type="none" w="med" len="med"/>
          </a:ln>
        </p:spPr>
      </p:sp>
      <p:sp>
        <p:nvSpPr>
          <p:cNvPr id="66617" name="Line 56"/>
          <p:cNvSpPr/>
          <p:nvPr/>
        </p:nvSpPr>
        <p:spPr>
          <a:xfrm>
            <a:off x="7813675" y="2987675"/>
            <a:ext cx="935038" cy="0"/>
          </a:xfrm>
          <a:prstGeom prst="line">
            <a:avLst/>
          </a:prstGeom>
          <a:ln w="28575" cap="flat" cmpd="sng">
            <a:solidFill>
              <a:schemeClr val="tx2"/>
            </a:solidFill>
            <a:prstDash val="solid"/>
            <a:miter/>
            <a:headEnd type="none" w="med" len="med"/>
            <a:tailEnd type="none" w="med" len="med"/>
          </a:ln>
        </p:spPr>
      </p:sp>
      <p:sp>
        <p:nvSpPr>
          <p:cNvPr id="66618" name="Line 57"/>
          <p:cNvSpPr/>
          <p:nvPr/>
        </p:nvSpPr>
        <p:spPr>
          <a:xfrm>
            <a:off x="757238" y="2997200"/>
            <a:ext cx="0" cy="3311525"/>
          </a:xfrm>
          <a:prstGeom prst="line">
            <a:avLst/>
          </a:prstGeom>
          <a:ln w="28575" cap="flat" cmpd="sng">
            <a:solidFill>
              <a:schemeClr val="tx2"/>
            </a:solidFill>
            <a:prstDash val="solid"/>
            <a:miter/>
            <a:headEnd type="none" w="med" len="med"/>
            <a:tailEnd type="none" w="med" len="med"/>
          </a:ln>
        </p:spPr>
      </p:sp>
      <p:sp>
        <p:nvSpPr>
          <p:cNvPr id="66619" name="Line 58"/>
          <p:cNvSpPr/>
          <p:nvPr/>
        </p:nvSpPr>
        <p:spPr>
          <a:xfrm>
            <a:off x="8750300" y="2997200"/>
            <a:ext cx="0" cy="3311525"/>
          </a:xfrm>
          <a:prstGeom prst="line">
            <a:avLst/>
          </a:prstGeom>
          <a:ln w="28575" cap="flat" cmpd="sng">
            <a:solidFill>
              <a:schemeClr val="tx2"/>
            </a:solidFill>
            <a:prstDash val="solid"/>
            <a:miter/>
            <a:headEnd type="none" w="med" len="med"/>
            <a:tailEnd type="none" w="med" len="med"/>
          </a:ln>
        </p:spPr>
      </p:sp>
      <p:sp>
        <p:nvSpPr>
          <p:cNvPr id="66620" name="Line 59"/>
          <p:cNvSpPr/>
          <p:nvPr/>
        </p:nvSpPr>
        <p:spPr>
          <a:xfrm>
            <a:off x="4418013" y="6032500"/>
            <a:ext cx="0" cy="504825"/>
          </a:xfrm>
          <a:prstGeom prst="line">
            <a:avLst/>
          </a:prstGeom>
          <a:ln w="28575" cap="flat" cmpd="sng">
            <a:solidFill>
              <a:schemeClr val="tx2"/>
            </a:solidFill>
            <a:prstDash val="solid"/>
            <a:miter/>
            <a:headEnd type="none" w="med" len="med"/>
            <a:tailEnd type="none" w="med" len="med"/>
          </a:ln>
        </p:spPr>
      </p:sp>
      <p:sp>
        <p:nvSpPr>
          <p:cNvPr id="66621" name="Line 60"/>
          <p:cNvSpPr/>
          <p:nvPr/>
        </p:nvSpPr>
        <p:spPr>
          <a:xfrm>
            <a:off x="4286250" y="6108700"/>
            <a:ext cx="0" cy="360363"/>
          </a:xfrm>
          <a:prstGeom prst="line">
            <a:avLst/>
          </a:prstGeom>
          <a:ln w="28575" cap="flat" cmpd="sng">
            <a:solidFill>
              <a:schemeClr val="tx2"/>
            </a:solidFill>
            <a:prstDash val="solid"/>
            <a:miter/>
            <a:headEnd type="none" w="med" len="med"/>
            <a:tailEnd type="none" w="med" len="med"/>
          </a:ln>
        </p:spPr>
      </p:sp>
      <p:sp>
        <p:nvSpPr>
          <p:cNvPr id="66622" name="Line 61"/>
          <p:cNvSpPr/>
          <p:nvPr/>
        </p:nvSpPr>
        <p:spPr>
          <a:xfrm>
            <a:off x="757238" y="6308725"/>
            <a:ext cx="3529012" cy="0"/>
          </a:xfrm>
          <a:prstGeom prst="line">
            <a:avLst/>
          </a:prstGeom>
          <a:ln w="28575" cap="flat" cmpd="sng">
            <a:solidFill>
              <a:schemeClr val="tx2"/>
            </a:solidFill>
            <a:prstDash val="solid"/>
            <a:miter/>
            <a:headEnd type="none" w="med" len="med"/>
            <a:tailEnd type="none" w="med" len="med"/>
          </a:ln>
        </p:spPr>
      </p:sp>
      <p:sp>
        <p:nvSpPr>
          <p:cNvPr id="66623" name="Line 62"/>
          <p:cNvSpPr/>
          <p:nvPr/>
        </p:nvSpPr>
        <p:spPr>
          <a:xfrm>
            <a:off x="4405313" y="6308725"/>
            <a:ext cx="4354512" cy="0"/>
          </a:xfrm>
          <a:prstGeom prst="line">
            <a:avLst/>
          </a:prstGeom>
          <a:ln w="28575" cap="flat" cmpd="sng">
            <a:solidFill>
              <a:schemeClr val="tx2"/>
            </a:solidFill>
            <a:prstDash val="solid"/>
            <a:miter/>
            <a:headEnd type="none" w="med" len="med"/>
            <a:tailEnd type="none" w="med" len="med"/>
          </a:ln>
        </p:spPr>
      </p:sp>
      <p:sp>
        <p:nvSpPr>
          <p:cNvPr id="43071" name="Text Box 63"/>
          <p:cNvSpPr txBox="1"/>
          <p:nvPr/>
        </p:nvSpPr>
        <p:spPr>
          <a:xfrm>
            <a:off x="7840663" y="2420938"/>
            <a:ext cx="576262"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ea typeface="黑体" panose="02010609060101010101" pitchFamily="49" charset="-122"/>
              </a:rPr>
              <a:t>＋</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43072" name="Text Box 64"/>
          <p:cNvSpPr txBox="1"/>
          <p:nvPr/>
        </p:nvSpPr>
        <p:spPr>
          <a:xfrm>
            <a:off x="973138" y="2420938"/>
            <a:ext cx="576262"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ea typeface="黑体" panose="02010609060101010101" pitchFamily="49" charset="-122"/>
              </a:rPr>
              <a:t>－</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66626" name="Line 65"/>
          <p:cNvSpPr/>
          <p:nvPr/>
        </p:nvSpPr>
        <p:spPr>
          <a:xfrm flipH="1">
            <a:off x="4095750" y="4508500"/>
            <a:ext cx="647700" cy="0"/>
          </a:xfrm>
          <a:prstGeom prst="line">
            <a:avLst/>
          </a:prstGeom>
          <a:ln w="28575" cap="flat" cmpd="sng">
            <a:solidFill>
              <a:srgbClr val="FF0000"/>
            </a:solidFill>
            <a:prstDash val="solid"/>
            <a:miter/>
            <a:headEnd type="none" w="med" len="med"/>
            <a:tailEnd type="stealth" w="lg" len="med"/>
          </a:ln>
        </p:spPr>
      </p:sp>
      <p:sp>
        <p:nvSpPr>
          <p:cNvPr id="66627" name="Text Box 66"/>
          <p:cNvSpPr txBox="1"/>
          <p:nvPr/>
        </p:nvSpPr>
        <p:spPr>
          <a:xfrm>
            <a:off x="4676775" y="4221163"/>
            <a:ext cx="1441450" cy="519112"/>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内电场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6628" name="Line 67"/>
          <p:cNvSpPr/>
          <p:nvPr/>
        </p:nvSpPr>
        <p:spPr>
          <a:xfrm flipH="1">
            <a:off x="4083050" y="4797425"/>
            <a:ext cx="792163" cy="0"/>
          </a:xfrm>
          <a:prstGeom prst="line">
            <a:avLst/>
          </a:prstGeom>
          <a:ln w="28575" cap="flat" cmpd="sng">
            <a:solidFill>
              <a:schemeClr val="tx1"/>
            </a:solidFill>
            <a:prstDash val="solid"/>
            <a:miter/>
            <a:headEnd type="none" w="lg" len="med"/>
            <a:tailEnd type="stealth" w="lg" len="med"/>
          </a:ln>
        </p:spPr>
      </p:sp>
      <p:sp>
        <p:nvSpPr>
          <p:cNvPr id="66629" name="Text Box 68"/>
          <p:cNvSpPr txBox="1"/>
          <p:nvPr/>
        </p:nvSpPr>
        <p:spPr>
          <a:xfrm>
            <a:off x="5006975" y="4518025"/>
            <a:ext cx="1441450" cy="519113"/>
          </a:xfrm>
          <a:prstGeom prst="rect">
            <a:avLst/>
          </a:prstGeom>
          <a:noFill/>
          <a:ln w="9525">
            <a:noFill/>
          </a:ln>
        </p:spPr>
        <p:txBody>
          <a:bodyPr>
            <a:spAutoFit/>
          </a:bodyPr>
          <a:p>
            <a:pPr>
              <a:spcBef>
                <a:spcPct val="50000"/>
              </a:spcBef>
            </a:pPr>
            <a:r>
              <a:rPr lang="zh-CN" altLang="en-US" b="0" dirty="0">
                <a:latin typeface="Verdana" panose="020B0604030504040204" pitchFamily="34" charset="0"/>
                <a:ea typeface="隶书" panose="02010509060101010101" pitchFamily="49" charset="-122"/>
              </a:rPr>
              <a:t>外电场</a:t>
            </a:r>
            <a:endParaRPr lang="zh-CN" altLang="en-US" b="0" dirty="0">
              <a:latin typeface="Verdana" panose="020B0604030504040204" pitchFamily="34" charset="0"/>
              <a:ea typeface="隶书" panose="02010509060101010101" pitchFamily="49" charset="-122"/>
            </a:endParaRPr>
          </a:p>
        </p:txBody>
      </p:sp>
      <p:sp>
        <p:nvSpPr>
          <p:cNvPr id="43077" name="Line 69"/>
          <p:cNvSpPr/>
          <p:nvPr/>
        </p:nvSpPr>
        <p:spPr>
          <a:xfrm>
            <a:off x="5041900" y="2676525"/>
            <a:ext cx="1330325" cy="0"/>
          </a:xfrm>
          <a:prstGeom prst="line">
            <a:avLst/>
          </a:prstGeom>
          <a:ln w="28575" cap="flat" cmpd="sng">
            <a:solidFill>
              <a:srgbClr val="000000"/>
            </a:solidFill>
            <a:prstDash val="solid"/>
            <a:miter/>
            <a:headEnd type="stealth" w="lg" len="med"/>
            <a:tailEnd type="none" w="lg" len="med"/>
          </a:ln>
        </p:spPr>
      </p:sp>
      <p:sp>
        <p:nvSpPr>
          <p:cNvPr id="43078" name="Line 70"/>
          <p:cNvSpPr/>
          <p:nvPr/>
        </p:nvSpPr>
        <p:spPr>
          <a:xfrm>
            <a:off x="3333750" y="3455988"/>
            <a:ext cx="1241425" cy="0"/>
          </a:xfrm>
          <a:prstGeom prst="line">
            <a:avLst/>
          </a:prstGeom>
          <a:ln w="28575" cap="flat" cmpd="sng">
            <a:solidFill>
              <a:schemeClr val="tx1"/>
            </a:solidFill>
            <a:prstDash val="solid"/>
            <a:miter/>
            <a:headEnd type="none" w="lg" len="med"/>
            <a:tailEnd type="stealth" w="lg" len="med"/>
          </a:ln>
        </p:spPr>
      </p:sp>
      <p:sp>
        <p:nvSpPr>
          <p:cNvPr id="66632" name="Text Box 71"/>
          <p:cNvSpPr txBox="1"/>
          <p:nvPr/>
        </p:nvSpPr>
        <p:spPr>
          <a:xfrm>
            <a:off x="1851025" y="2771775"/>
            <a:ext cx="1079500"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P</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6633" name="Text Box 72"/>
          <p:cNvSpPr txBox="1"/>
          <p:nvPr/>
        </p:nvSpPr>
        <p:spPr>
          <a:xfrm>
            <a:off x="6662738" y="2771775"/>
            <a:ext cx="1008062"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N</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6634" name="Oval 73"/>
          <p:cNvSpPr>
            <a:spLocks noChangeAspect="1"/>
          </p:cNvSpPr>
          <p:nvPr/>
        </p:nvSpPr>
        <p:spPr>
          <a:xfrm>
            <a:off x="6410325" y="2617788"/>
            <a:ext cx="107950" cy="107950"/>
          </a:xfrm>
          <a:prstGeom prst="ellipse">
            <a:avLst/>
          </a:prstGeom>
          <a:solidFill>
            <a:schemeClr val="accent1"/>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35" name="Oval 74"/>
          <p:cNvSpPr>
            <a:spLocks noChangeAspect="1"/>
          </p:cNvSpPr>
          <p:nvPr/>
        </p:nvSpPr>
        <p:spPr>
          <a:xfrm>
            <a:off x="3206750" y="3397250"/>
            <a:ext cx="107950" cy="107950"/>
          </a:xfrm>
          <a:prstGeom prst="ellipse">
            <a:avLst/>
          </a:prstGeom>
          <a:solidFill>
            <a:schemeClr val="folHlink"/>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6636" name="Line 75"/>
          <p:cNvSpPr/>
          <p:nvPr/>
        </p:nvSpPr>
        <p:spPr>
          <a:xfrm>
            <a:off x="3494088" y="1412875"/>
            <a:ext cx="0" cy="3240088"/>
          </a:xfrm>
          <a:prstGeom prst="line">
            <a:avLst/>
          </a:prstGeom>
          <a:ln w="28575" cap="flat" cmpd="sng">
            <a:solidFill>
              <a:srgbClr val="0000CC"/>
            </a:solidFill>
            <a:prstDash val="dash"/>
            <a:miter/>
            <a:headEnd type="none" w="med" len="med"/>
            <a:tailEnd type="none" w="med" len="med"/>
          </a:ln>
        </p:spPr>
      </p:sp>
      <p:sp>
        <p:nvSpPr>
          <p:cNvPr id="66637" name="Line 76"/>
          <p:cNvSpPr/>
          <p:nvPr/>
        </p:nvSpPr>
        <p:spPr>
          <a:xfrm>
            <a:off x="6086475" y="1412875"/>
            <a:ext cx="0" cy="3240088"/>
          </a:xfrm>
          <a:prstGeom prst="line">
            <a:avLst/>
          </a:prstGeom>
          <a:ln w="28575" cap="flat" cmpd="sng">
            <a:solidFill>
              <a:srgbClr val="0000CC"/>
            </a:solidFill>
            <a:prstDash val="dash"/>
            <a:miter/>
            <a:headEnd type="none" w="med" len="med"/>
            <a:tailEnd type="none" w="med" len="med"/>
          </a:ln>
        </p:spPr>
      </p:sp>
      <p:sp>
        <p:nvSpPr>
          <p:cNvPr id="43085" name="AutoShape 77"/>
          <p:cNvSpPr/>
          <p:nvPr/>
        </p:nvSpPr>
        <p:spPr>
          <a:xfrm>
            <a:off x="1333500" y="1989138"/>
            <a:ext cx="2160588" cy="431800"/>
          </a:xfrm>
          <a:prstGeom prst="wedgeRoundRectCallout">
            <a:avLst>
              <a:gd name="adj1" fmla="val 38245"/>
              <a:gd name="adj2" fmla="val 271690"/>
              <a:gd name="adj3" fmla="val 16667"/>
            </a:avLst>
          </a:prstGeom>
          <a:solidFill>
            <a:srgbClr val="FFFF99"/>
          </a:solidFill>
          <a:ln w="19050" cap="flat" cmpd="sng">
            <a:solidFill>
              <a:srgbClr val="008000"/>
            </a:solidFill>
            <a:prstDash val="solid"/>
            <a:miter/>
            <a:headEnd type="none" w="med" len="med"/>
            <a:tailEnd type="none" w="med" len="med"/>
          </a:ln>
        </p:spPr>
        <p:txBody>
          <a:bodyPr tIns="0" anchor="ctr" anchorCtr="1"/>
          <a:p>
            <a:pPr algn="ctr"/>
            <a:r>
              <a:rPr lang="zh-CN" altLang="en-US" b="0" dirty="0">
                <a:latin typeface="Verdana" panose="020B0604030504040204" pitchFamily="34" charset="0"/>
                <a:ea typeface="隶书" panose="02010509060101010101" pitchFamily="49" charset="-122"/>
              </a:rPr>
              <a:t>少子电子</a:t>
            </a:r>
            <a:endParaRPr lang="zh-CN" altLang="en-US" b="0" dirty="0">
              <a:latin typeface="Verdana" panose="020B0604030504040204" pitchFamily="34" charset="0"/>
              <a:ea typeface="隶书" panose="02010509060101010101" pitchFamily="49" charset="-122"/>
            </a:endParaRPr>
          </a:p>
        </p:txBody>
      </p:sp>
      <p:sp>
        <p:nvSpPr>
          <p:cNvPr id="43086" name="AutoShape 78"/>
          <p:cNvSpPr/>
          <p:nvPr/>
        </p:nvSpPr>
        <p:spPr>
          <a:xfrm>
            <a:off x="6373813" y="1557338"/>
            <a:ext cx="2160587" cy="431800"/>
          </a:xfrm>
          <a:prstGeom prst="wedgeRoundRectCallout">
            <a:avLst>
              <a:gd name="adj1" fmla="val -44491"/>
              <a:gd name="adj2" fmla="val 193750"/>
              <a:gd name="adj3" fmla="val 16667"/>
            </a:avLst>
          </a:prstGeom>
          <a:solidFill>
            <a:srgbClr val="FFFF99"/>
          </a:solidFill>
          <a:ln w="19050" cap="flat" cmpd="sng">
            <a:solidFill>
              <a:srgbClr val="008000"/>
            </a:solidFill>
            <a:prstDash val="solid"/>
            <a:miter/>
            <a:headEnd type="none" w="med" len="med"/>
            <a:tailEnd type="none" w="med" len="med"/>
          </a:ln>
        </p:spPr>
        <p:txBody>
          <a:bodyPr tIns="0" anchor="ctr" anchorCtr="1"/>
          <a:p>
            <a:pPr algn="ctr"/>
            <a:r>
              <a:rPr lang="zh-CN" altLang="en-US" b="0" dirty="0">
                <a:latin typeface="Verdana" panose="020B0604030504040204" pitchFamily="34" charset="0"/>
                <a:ea typeface="隶书" panose="02010509060101010101" pitchFamily="49" charset="-122"/>
              </a:rPr>
              <a:t>少子空穴</a:t>
            </a:r>
            <a:endParaRPr lang="zh-CN" altLang="en-US" b="0" dirty="0">
              <a:latin typeface="Verdana" panose="020B0604030504040204" pitchFamily="34" charset="0"/>
              <a:ea typeface="隶书" panose="02010509060101010101" pitchFamily="49" charset="-122"/>
            </a:endParaRPr>
          </a:p>
        </p:txBody>
      </p:sp>
      <p:sp>
        <p:nvSpPr>
          <p:cNvPr id="66640" name="Text Box 79"/>
          <p:cNvSpPr txBox="1"/>
          <p:nvPr/>
        </p:nvSpPr>
        <p:spPr>
          <a:xfrm>
            <a:off x="4070350" y="5516563"/>
            <a:ext cx="792163" cy="519112"/>
          </a:xfrm>
          <a:prstGeom prst="rect">
            <a:avLst/>
          </a:prstGeom>
          <a:noFill/>
          <a:ln w="9525">
            <a:noFill/>
          </a:ln>
        </p:spPr>
        <p:txBody>
          <a:bodyPr>
            <a:spAutoFit/>
          </a:bodyPr>
          <a:p>
            <a:pPr>
              <a:spcBef>
                <a:spcPct val="50000"/>
              </a:spcBef>
            </a:pPr>
            <a:r>
              <a:rPr lang="en-US" altLang="zh-CN" i="1" dirty="0">
                <a:solidFill>
                  <a:schemeClr val="tx2"/>
                </a:solidFill>
                <a:latin typeface="Times New Roman" panose="02020603050405020304" pitchFamily="18" charset="0"/>
              </a:rPr>
              <a:t>V</a:t>
            </a:r>
            <a:r>
              <a:rPr lang="en-US" altLang="zh-CN" i="1" baseline="-25000" dirty="0">
                <a:solidFill>
                  <a:schemeClr val="tx2"/>
                </a:solidFill>
                <a:latin typeface="Times New Roman" panose="02020603050405020304" pitchFamily="18" charset="0"/>
              </a:rPr>
              <a:t>R</a:t>
            </a:r>
            <a:endParaRPr lang="en-US" altLang="zh-CN" i="1" dirty="0">
              <a:solidFill>
                <a:schemeClr val="tx2"/>
              </a:solidFill>
              <a:latin typeface="Times New Roman" panose="02020603050405020304" pitchFamily="18" charset="0"/>
            </a:endParaRPr>
          </a:p>
        </p:txBody>
      </p:sp>
      <p:sp>
        <p:nvSpPr>
          <p:cNvPr id="43088" name="Text Box 80"/>
          <p:cNvSpPr txBox="1"/>
          <p:nvPr/>
        </p:nvSpPr>
        <p:spPr>
          <a:xfrm>
            <a:off x="3854450" y="2781300"/>
            <a:ext cx="1871663" cy="538163"/>
          </a:xfrm>
          <a:prstGeom prst="rect">
            <a:avLst/>
          </a:prstGeom>
          <a:solidFill>
            <a:schemeClr val="accent1"/>
          </a:solidFill>
          <a:ln w="19050" cap="flat" cmpd="sng">
            <a:solidFill>
              <a:schemeClr val="folHlink"/>
            </a:solidFill>
            <a:prstDash val="solid"/>
            <a:miter/>
            <a:headEnd type="none" w="med" len="med"/>
            <a:tailEnd type="none" w="med" len="med"/>
          </a:ln>
        </p:spPr>
        <p:txBody>
          <a:bodyPr>
            <a:spAutoFit/>
          </a:bodyPr>
          <a:p>
            <a:pPr algn="ctr">
              <a:spcBef>
                <a:spcPct val="50000"/>
              </a:spcBef>
            </a:pPr>
            <a:r>
              <a:rPr lang="zh-CN" altLang="en-US" b="0" dirty="0">
                <a:latin typeface="Verdana" panose="020B0604030504040204" pitchFamily="34" charset="0"/>
                <a:ea typeface="隶书" panose="02010509060101010101" pitchFamily="49" charset="-122"/>
              </a:rPr>
              <a:t>漂移运动</a:t>
            </a:r>
            <a:endParaRPr lang="zh-CN" altLang="en-US" b="0" dirty="0">
              <a:latin typeface="Verdan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cBhvr>
                                        <p:cTn id="6" dur="500" accel="50000" decel="50000" autoRev="1" fill="hold">
                                          <p:stCondLst>
                                            <p:cond delay="0"/>
                                          </p:stCondLst>
                                        </p:cTn>
                                        <p:tgtEl>
                                          <p:spTgt spid="43071"/>
                                        </p:tgtEl>
                                        <p:attrNameLst>
                                          <p:attrName>ppt_x</p:attrName>
                                          <p:attrName>ppt_y</p:attrName>
                                        </p:attrNameLst>
                                      </p:cBhvr>
                                    </p:animMotion>
                                    <p:animRot by="1500000">
                                      <p:cBhvr>
                                        <p:cTn id="7" dur="250" fill="hold">
                                          <p:stCondLst>
                                            <p:cond delay="0"/>
                                          </p:stCondLst>
                                        </p:cTn>
                                        <p:tgtEl>
                                          <p:spTgt spid="43071"/>
                                        </p:tgtEl>
                                        <p:attrNameLst>
                                          <p:attrName>r</p:attrName>
                                        </p:attrNameLst>
                                      </p:cBhvr>
                                    </p:animRot>
                                    <p:animRot by="-1500000">
                                      <p:cBhvr>
                                        <p:cTn id="8" dur="250" fill="hold">
                                          <p:stCondLst>
                                            <p:cond delay="250"/>
                                          </p:stCondLst>
                                        </p:cTn>
                                        <p:tgtEl>
                                          <p:spTgt spid="43071"/>
                                        </p:tgtEl>
                                        <p:attrNameLst>
                                          <p:attrName>r</p:attrName>
                                        </p:attrNameLst>
                                      </p:cBhvr>
                                    </p:animRot>
                                    <p:animRot by="-1500000">
                                      <p:cBhvr>
                                        <p:cTn id="9" dur="250" fill="hold">
                                          <p:stCondLst>
                                            <p:cond delay="500"/>
                                          </p:stCondLst>
                                        </p:cTn>
                                        <p:tgtEl>
                                          <p:spTgt spid="43071"/>
                                        </p:tgtEl>
                                        <p:attrNameLst>
                                          <p:attrName>r</p:attrName>
                                        </p:attrNameLst>
                                      </p:cBhvr>
                                    </p:animRot>
                                    <p:animRot by="1500000">
                                      <p:cBhvr>
                                        <p:cTn id="10" dur="250" fill="hold">
                                          <p:stCondLst>
                                            <p:cond delay="750"/>
                                          </p:stCondLst>
                                        </p:cTn>
                                        <p:tgtEl>
                                          <p:spTgt spid="43071"/>
                                        </p:tgtEl>
                                        <p:attrNameLst>
                                          <p:attrName>r</p:attrName>
                                        </p:attrNameLst>
                                      </p:cBhvr>
                                    </p:animRot>
                                  </p:childTnLst>
                                </p:cTn>
                              </p:par>
                            </p:childTnLst>
                          </p:cTn>
                        </p:par>
                        <p:par>
                          <p:cTn id="11" fill="hold">
                            <p:stCondLst>
                              <p:cond delay="1000"/>
                            </p:stCondLst>
                            <p:childTnLst>
                              <p:par>
                                <p:cTn id="12" presetID="34" presetClass="emph" presetSubtype="0" fill="hold" grpId="0" nodeType="afterEffect">
                                  <p:stCondLst>
                                    <p:cond delay="0"/>
                                  </p:stCondLst>
                                  <p:iterate type="lt">
                                    <p:tmPct val="10000"/>
                                  </p:iterate>
                                  <p:childTnLst>
                                    <p:animMotion origin="layout" path="M 0.0 0.0 L 0.0 -0.07213" pathEditMode="relative">
                                      <p:cBhvr>
                                        <p:cTn id="13" dur="500" accel="50000" decel="50000" autoRev="1" fill="hold">
                                          <p:stCondLst>
                                            <p:cond delay="0"/>
                                          </p:stCondLst>
                                        </p:cTn>
                                        <p:tgtEl>
                                          <p:spTgt spid="43072"/>
                                        </p:tgtEl>
                                        <p:attrNameLst>
                                          <p:attrName>ppt_x</p:attrName>
                                          <p:attrName>ppt_y</p:attrName>
                                        </p:attrNameLst>
                                      </p:cBhvr>
                                    </p:animMotion>
                                    <p:animRot by="1500000">
                                      <p:cBhvr>
                                        <p:cTn id="14" dur="250" fill="hold">
                                          <p:stCondLst>
                                            <p:cond delay="0"/>
                                          </p:stCondLst>
                                        </p:cTn>
                                        <p:tgtEl>
                                          <p:spTgt spid="43072"/>
                                        </p:tgtEl>
                                        <p:attrNameLst>
                                          <p:attrName>r</p:attrName>
                                        </p:attrNameLst>
                                      </p:cBhvr>
                                    </p:animRot>
                                    <p:animRot by="-1500000">
                                      <p:cBhvr>
                                        <p:cTn id="15" dur="250" fill="hold">
                                          <p:stCondLst>
                                            <p:cond delay="250"/>
                                          </p:stCondLst>
                                        </p:cTn>
                                        <p:tgtEl>
                                          <p:spTgt spid="43072"/>
                                        </p:tgtEl>
                                        <p:attrNameLst>
                                          <p:attrName>r</p:attrName>
                                        </p:attrNameLst>
                                      </p:cBhvr>
                                    </p:animRot>
                                    <p:animRot by="-1500000">
                                      <p:cBhvr>
                                        <p:cTn id="16" dur="250" fill="hold">
                                          <p:stCondLst>
                                            <p:cond delay="500"/>
                                          </p:stCondLst>
                                        </p:cTn>
                                        <p:tgtEl>
                                          <p:spTgt spid="43072"/>
                                        </p:tgtEl>
                                        <p:attrNameLst>
                                          <p:attrName>r</p:attrName>
                                        </p:attrNameLst>
                                      </p:cBhvr>
                                    </p:animRot>
                                    <p:animRot by="1500000">
                                      <p:cBhvr>
                                        <p:cTn id="17" dur="250" fill="hold">
                                          <p:stCondLst>
                                            <p:cond delay="750"/>
                                          </p:stCondLst>
                                        </p:cTn>
                                        <p:tgtEl>
                                          <p:spTgt spid="43072"/>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85"/>
                                        </p:tgtEl>
                                        <p:attrNameLst>
                                          <p:attrName>style.visibility</p:attrName>
                                        </p:attrNameLst>
                                      </p:cBhvr>
                                      <p:to>
                                        <p:strVal val="visible"/>
                                      </p:to>
                                    </p:set>
                                    <p:animEffect transition="in" filter="wipe(left)">
                                      <p:cBhvr>
                                        <p:cTn id="22" dur="1000"/>
                                        <p:tgtEl>
                                          <p:spTgt spid="43085"/>
                                        </p:tgtEl>
                                      </p:cBhvr>
                                    </p:animEffect>
                                  </p:childTnLst>
                                </p:cTn>
                              </p:par>
                            </p:childTnLst>
                          </p:cTn>
                        </p:par>
                        <p:par>
                          <p:cTn id="23" fill="hold">
                            <p:stCondLst>
                              <p:cond delay="1000"/>
                            </p:stCondLst>
                            <p:childTnLst>
                              <p:par>
                                <p:cTn id="24" presetID="22" presetClass="entr" presetSubtype="2" fill="hold" grpId="0" nodeType="afterEffect">
                                  <p:stCondLst>
                                    <p:cond delay="0"/>
                                  </p:stCondLst>
                                  <p:childTnLst>
                                    <p:set>
                                      <p:cBhvr>
                                        <p:cTn id="25" dur="1" fill="hold">
                                          <p:stCondLst>
                                            <p:cond delay="0"/>
                                          </p:stCondLst>
                                        </p:cTn>
                                        <p:tgtEl>
                                          <p:spTgt spid="43086"/>
                                        </p:tgtEl>
                                        <p:attrNameLst>
                                          <p:attrName>style.visibility</p:attrName>
                                        </p:attrNameLst>
                                      </p:cBhvr>
                                      <p:to>
                                        <p:strVal val="visible"/>
                                      </p:to>
                                    </p:set>
                                    <p:animEffect transition="in" filter="wipe(right)">
                                      <p:cBhvr>
                                        <p:cTn id="26" dur="1000"/>
                                        <p:tgtEl>
                                          <p:spTgt spid="43086"/>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43078"/>
                                        </p:tgtEl>
                                        <p:attrNameLst>
                                          <p:attrName>style.visibility</p:attrName>
                                        </p:attrNameLst>
                                      </p:cBhvr>
                                      <p:to>
                                        <p:strVal val="visible"/>
                                      </p:to>
                                    </p:set>
                                    <p:animEffect transition="in" filter="wipe(left)">
                                      <p:cBhvr>
                                        <p:cTn id="30" dur="1000"/>
                                        <p:tgtEl>
                                          <p:spTgt spid="43078"/>
                                        </p:tgtEl>
                                      </p:cBhvr>
                                    </p:animEffect>
                                  </p:childTnLst>
                                </p:cTn>
                              </p:par>
                            </p:childTnLst>
                          </p:cTn>
                        </p:par>
                        <p:par>
                          <p:cTn id="31" fill="hold">
                            <p:stCondLst>
                              <p:cond delay="3000"/>
                            </p:stCondLst>
                            <p:childTnLst>
                              <p:par>
                                <p:cTn id="32" presetID="22" presetClass="entr" presetSubtype="2" fill="hold" nodeType="afterEffect">
                                  <p:stCondLst>
                                    <p:cond delay="0"/>
                                  </p:stCondLst>
                                  <p:childTnLst>
                                    <p:set>
                                      <p:cBhvr>
                                        <p:cTn id="33" dur="1" fill="hold">
                                          <p:stCondLst>
                                            <p:cond delay="0"/>
                                          </p:stCondLst>
                                        </p:cTn>
                                        <p:tgtEl>
                                          <p:spTgt spid="43077"/>
                                        </p:tgtEl>
                                        <p:attrNameLst>
                                          <p:attrName>style.visibility</p:attrName>
                                        </p:attrNameLst>
                                      </p:cBhvr>
                                      <p:to>
                                        <p:strVal val="visible"/>
                                      </p:to>
                                    </p:set>
                                    <p:animEffect transition="in" filter="wipe(right)">
                                      <p:cBhvr>
                                        <p:cTn id="34" dur="1000"/>
                                        <p:tgtEl>
                                          <p:spTgt spid="43077"/>
                                        </p:tgtEl>
                                      </p:cBhvr>
                                    </p:animEffect>
                                  </p:childTnLst>
                                </p:cTn>
                              </p:par>
                            </p:childTnLst>
                          </p:cTn>
                        </p:par>
                        <p:par>
                          <p:cTn id="35" fill="hold">
                            <p:stCondLst>
                              <p:cond delay="4000"/>
                            </p:stCondLst>
                            <p:childTnLst>
                              <p:par>
                                <p:cTn id="36" presetID="9" presetClass="entr" presetSubtype="0" fill="hold" grpId="0" nodeType="afterEffect">
                                  <p:stCondLst>
                                    <p:cond delay="0"/>
                                  </p:stCondLst>
                                  <p:childTnLst>
                                    <p:set>
                                      <p:cBhvr>
                                        <p:cTn id="37" dur="1" fill="hold">
                                          <p:stCondLst>
                                            <p:cond delay="0"/>
                                          </p:stCondLst>
                                        </p:cTn>
                                        <p:tgtEl>
                                          <p:spTgt spid="43088"/>
                                        </p:tgtEl>
                                        <p:attrNameLst>
                                          <p:attrName>style.visibility</p:attrName>
                                        </p:attrNameLst>
                                      </p:cBhvr>
                                      <p:to>
                                        <p:strVal val="visible"/>
                                      </p:to>
                                    </p:set>
                                    <p:animEffect transition="in" filter="dissolve">
                                      <p:cBhvr>
                                        <p:cTn id="38" dur="500"/>
                                        <p:tgtEl>
                                          <p:spTgt spid="4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71" grpId="0"/>
      <p:bldP spid="43072" grpId="0"/>
      <p:bldP spid="43085" grpId="0" animBg="1"/>
      <p:bldP spid="43086" grpId="0" animBg="1"/>
      <p:bldP spid="430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7587" name="Rectangle 2"/>
          <p:cNvSpPr/>
          <p:nvPr/>
        </p:nvSpPr>
        <p:spPr>
          <a:xfrm>
            <a:off x="669925" y="419100"/>
            <a:ext cx="4646613" cy="933450"/>
          </a:xfrm>
          <a:prstGeom prst="rect">
            <a:avLst/>
          </a:prstGeom>
          <a:noFill/>
          <a:ln w="9525">
            <a:noFill/>
          </a:ln>
        </p:spPr>
        <p:txBody>
          <a:bodyPr anchor="ctr"/>
          <a:p>
            <a:pPr algn="ctr"/>
            <a:r>
              <a:rPr lang="en-US" altLang="zh-CN" b="0" dirty="0">
                <a:solidFill>
                  <a:srgbClr val="FF0000"/>
                </a:solidFill>
                <a:latin typeface="黑体" panose="02010609060101010101" pitchFamily="49" charset="-122"/>
                <a:ea typeface="黑体" panose="02010609060101010101" pitchFamily="49" charset="-122"/>
              </a:rPr>
              <a:t>PN</a:t>
            </a:r>
            <a:r>
              <a:rPr lang="zh-CN" altLang="en-US" b="0" dirty="0">
                <a:solidFill>
                  <a:srgbClr val="FF0000"/>
                </a:solidFill>
                <a:latin typeface="黑体" panose="02010609060101010101" pitchFamily="49" charset="-122"/>
                <a:ea typeface="黑体" panose="02010609060101010101" pitchFamily="49" charset="-122"/>
              </a:rPr>
              <a:t>结</a:t>
            </a:r>
            <a:r>
              <a:rPr lang="zh-CN" altLang="zh-CN" b="0" dirty="0">
                <a:solidFill>
                  <a:srgbClr val="FF0000"/>
                </a:solidFill>
                <a:latin typeface="黑体" panose="02010609060101010101" pitchFamily="49" charset="-122"/>
                <a:ea typeface="黑体" panose="02010609060101010101" pitchFamily="49" charset="-122"/>
              </a:rPr>
              <a:t>加</a:t>
            </a:r>
            <a:r>
              <a:rPr lang="zh-CN" altLang="en-US" b="0" dirty="0">
                <a:solidFill>
                  <a:srgbClr val="FF0000"/>
                </a:solidFill>
                <a:latin typeface="黑体" panose="02010609060101010101" pitchFamily="49" charset="-122"/>
                <a:ea typeface="黑体" panose="02010609060101010101" pitchFamily="49" charset="-122"/>
              </a:rPr>
              <a:t>反</a:t>
            </a:r>
            <a:r>
              <a:rPr lang="zh-CN" altLang="zh-CN" b="0" dirty="0">
                <a:solidFill>
                  <a:srgbClr val="FF0000"/>
                </a:solidFill>
                <a:latin typeface="黑体" panose="02010609060101010101" pitchFamily="49" charset="-122"/>
                <a:ea typeface="黑体" panose="02010609060101010101" pitchFamily="49" charset="-122"/>
              </a:rPr>
              <a:t>向电压时</a:t>
            </a:r>
            <a:r>
              <a:rPr lang="zh-CN" altLang="en-US" b="0" dirty="0">
                <a:solidFill>
                  <a:srgbClr val="FF0000"/>
                </a:solidFill>
                <a:latin typeface="黑体" panose="02010609060101010101" pitchFamily="49" charset="-122"/>
                <a:ea typeface="黑体" panose="02010609060101010101" pitchFamily="49" charset="-122"/>
              </a:rPr>
              <a:t>截止</a:t>
            </a:r>
            <a:endParaRPr lang="zh-CN" altLang="en-US" b="0" dirty="0">
              <a:solidFill>
                <a:schemeClr val="tx2"/>
              </a:solidFill>
              <a:latin typeface="黑体" panose="02010609060101010101" pitchFamily="49" charset="-122"/>
              <a:ea typeface="黑体" panose="02010609060101010101" pitchFamily="49" charset="-122"/>
            </a:endParaRPr>
          </a:p>
        </p:txBody>
      </p:sp>
      <p:sp>
        <p:nvSpPr>
          <p:cNvPr id="67588" name="Rectangle 3"/>
          <p:cNvSpPr/>
          <p:nvPr/>
        </p:nvSpPr>
        <p:spPr>
          <a:xfrm>
            <a:off x="1689100" y="1844675"/>
            <a:ext cx="3024188"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589" name="Oval 4"/>
          <p:cNvSpPr/>
          <p:nvPr/>
        </p:nvSpPr>
        <p:spPr>
          <a:xfrm>
            <a:off x="1920875"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0" name="Oval 5"/>
          <p:cNvSpPr/>
          <p:nvPr/>
        </p:nvSpPr>
        <p:spPr>
          <a:xfrm>
            <a:off x="2452688" y="19891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1" name="Oval 6"/>
          <p:cNvSpPr/>
          <p:nvPr/>
        </p:nvSpPr>
        <p:spPr>
          <a:xfrm>
            <a:off x="3000375"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2" name="Oval 7"/>
          <p:cNvSpPr/>
          <p:nvPr/>
        </p:nvSpPr>
        <p:spPr>
          <a:xfrm>
            <a:off x="3576638" y="19891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3" name="Oval 8"/>
          <p:cNvSpPr/>
          <p:nvPr/>
        </p:nvSpPr>
        <p:spPr>
          <a:xfrm>
            <a:off x="4108450"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4" name="Oval 9"/>
          <p:cNvSpPr/>
          <p:nvPr/>
        </p:nvSpPr>
        <p:spPr>
          <a:xfrm>
            <a:off x="1920875"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5" name="Oval 10"/>
          <p:cNvSpPr/>
          <p:nvPr/>
        </p:nvSpPr>
        <p:spPr>
          <a:xfrm>
            <a:off x="2452688" y="2781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6" name="Oval 11"/>
          <p:cNvSpPr/>
          <p:nvPr/>
        </p:nvSpPr>
        <p:spPr>
          <a:xfrm>
            <a:off x="3000375"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7" name="Oval 12"/>
          <p:cNvSpPr/>
          <p:nvPr/>
        </p:nvSpPr>
        <p:spPr>
          <a:xfrm>
            <a:off x="3576638" y="2781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8" name="Oval 13"/>
          <p:cNvSpPr/>
          <p:nvPr/>
        </p:nvSpPr>
        <p:spPr>
          <a:xfrm>
            <a:off x="4108450"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599" name="Oval 14"/>
          <p:cNvSpPr/>
          <p:nvPr/>
        </p:nvSpPr>
        <p:spPr>
          <a:xfrm>
            <a:off x="1920875"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600" name="Oval 15"/>
          <p:cNvSpPr/>
          <p:nvPr/>
        </p:nvSpPr>
        <p:spPr>
          <a:xfrm>
            <a:off x="2452688" y="3573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601" name="Oval 16"/>
          <p:cNvSpPr/>
          <p:nvPr/>
        </p:nvSpPr>
        <p:spPr>
          <a:xfrm>
            <a:off x="3000375"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602" name="Oval 17"/>
          <p:cNvSpPr/>
          <p:nvPr/>
        </p:nvSpPr>
        <p:spPr>
          <a:xfrm>
            <a:off x="3576638" y="3573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603" name="Oval 18"/>
          <p:cNvSpPr/>
          <p:nvPr/>
        </p:nvSpPr>
        <p:spPr>
          <a:xfrm>
            <a:off x="4108450"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7604" name="Oval 19"/>
          <p:cNvSpPr>
            <a:spLocks noChangeAspect="1"/>
          </p:cNvSpPr>
          <p:nvPr/>
        </p:nvSpPr>
        <p:spPr>
          <a:xfrm>
            <a:off x="2049463" y="24209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05" name="Oval 20"/>
          <p:cNvSpPr>
            <a:spLocks noChangeAspect="1"/>
          </p:cNvSpPr>
          <p:nvPr/>
        </p:nvSpPr>
        <p:spPr>
          <a:xfrm>
            <a:off x="2554288" y="24209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06" name="Oval 21"/>
          <p:cNvSpPr>
            <a:spLocks noChangeAspect="1"/>
          </p:cNvSpPr>
          <p:nvPr/>
        </p:nvSpPr>
        <p:spPr>
          <a:xfrm>
            <a:off x="2049463" y="3213100"/>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07" name="Oval 22"/>
          <p:cNvSpPr>
            <a:spLocks noChangeAspect="1"/>
          </p:cNvSpPr>
          <p:nvPr/>
        </p:nvSpPr>
        <p:spPr>
          <a:xfrm>
            <a:off x="2554288" y="3213100"/>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08" name="Oval 23"/>
          <p:cNvSpPr>
            <a:spLocks noChangeAspect="1"/>
          </p:cNvSpPr>
          <p:nvPr/>
        </p:nvSpPr>
        <p:spPr>
          <a:xfrm>
            <a:off x="2049463" y="40052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09" name="Oval 24"/>
          <p:cNvSpPr>
            <a:spLocks noChangeAspect="1"/>
          </p:cNvSpPr>
          <p:nvPr/>
        </p:nvSpPr>
        <p:spPr>
          <a:xfrm>
            <a:off x="2554288" y="4005263"/>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10" name="Rectangle 25"/>
          <p:cNvSpPr/>
          <p:nvPr/>
        </p:nvSpPr>
        <p:spPr>
          <a:xfrm>
            <a:off x="4713288" y="1844675"/>
            <a:ext cx="3097212" cy="2376488"/>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11" name="Oval 26"/>
          <p:cNvSpPr/>
          <p:nvPr/>
        </p:nvSpPr>
        <p:spPr>
          <a:xfrm>
            <a:off x="5016500"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12" name="Oval 27"/>
          <p:cNvSpPr/>
          <p:nvPr/>
        </p:nvSpPr>
        <p:spPr>
          <a:xfrm>
            <a:off x="5592763" y="19891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13" name="Oval 28"/>
          <p:cNvSpPr/>
          <p:nvPr/>
        </p:nvSpPr>
        <p:spPr>
          <a:xfrm>
            <a:off x="6124575"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14" name="Oval 29"/>
          <p:cNvSpPr/>
          <p:nvPr/>
        </p:nvSpPr>
        <p:spPr>
          <a:xfrm>
            <a:off x="6672263" y="19891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15" name="Oval 30"/>
          <p:cNvSpPr/>
          <p:nvPr/>
        </p:nvSpPr>
        <p:spPr>
          <a:xfrm>
            <a:off x="7248525" y="19891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16" name="Oval 31"/>
          <p:cNvSpPr/>
          <p:nvPr/>
        </p:nvSpPr>
        <p:spPr>
          <a:xfrm>
            <a:off x="5016500"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17" name="Oval 32"/>
          <p:cNvSpPr/>
          <p:nvPr/>
        </p:nvSpPr>
        <p:spPr>
          <a:xfrm>
            <a:off x="5592763" y="2781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18" name="Oval 33"/>
          <p:cNvSpPr/>
          <p:nvPr/>
        </p:nvSpPr>
        <p:spPr>
          <a:xfrm>
            <a:off x="6124575"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19" name="Oval 34"/>
          <p:cNvSpPr/>
          <p:nvPr/>
        </p:nvSpPr>
        <p:spPr>
          <a:xfrm>
            <a:off x="6672263" y="27813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20" name="Oval 35"/>
          <p:cNvSpPr/>
          <p:nvPr/>
        </p:nvSpPr>
        <p:spPr>
          <a:xfrm>
            <a:off x="7248525" y="27813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21" name="Oval 36"/>
          <p:cNvSpPr/>
          <p:nvPr/>
        </p:nvSpPr>
        <p:spPr>
          <a:xfrm>
            <a:off x="5016500"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22" name="Oval 37"/>
          <p:cNvSpPr/>
          <p:nvPr/>
        </p:nvSpPr>
        <p:spPr>
          <a:xfrm>
            <a:off x="5592763" y="3573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23" name="Oval 38"/>
          <p:cNvSpPr/>
          <p:nvPr/>
        </p:nvSpPr>
        <p:spPr>
          <a:xfrm>
            <a:off x="6124575"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24" name="Oval 39"/>
          <p:cNvSpPr/>
          <p:nvPr/>
        </p:nvSpPr>
        <p:spPr>
          <a:xfrm>
            <a:off x="6672263" y="3573463"/>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25" name="Oval 40"/>
          <p:cNvSpPr/>
          <p:nvPr/>
        </p:nvSpPr>
        <p:spPr>
          <a:xfrm>
            <a:off x="7248525" y="3573463"/>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7626" name="Oval 41"/>
          <p:cNvSpPr>
            <a:spLocks noChangeAspect="1"/>
          </p:cNvSpPr>
          <p:nvPr/>
        </p:nvSpPr>
        <p:spPr>
          <a:xfrm>
            <a:off x="6800850" y="24209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27" name="Oval 42"/>
          <p:cNvSpPr>
            <a:spLocks noChangeAspect="1"/>
          </p:cNvSpPr>
          <p:nvPr/>
        </p:nvSpPr>
        <p:spPr>
          <a:xfrm>
            <a:off x="7377113" y="24209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28" name="Oval 43"/>
          <p:cNvSpPr>
            <a:spLocks noChangeAspect="1"/>
          </p:cNvSpPr>
          <p:nvPr/>
        </p:nvSpPr>
        <p:spPr>
          <a:xfrm>
            <a:off x="6800850" y="32131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29" name="Oval 44"/>
          <p:cNvSpPr>
            <a:spLocks noChangeAspect="1"/>
          </p:cNvSpPr>
          <p:nvPr/>
        </p:nvSpPr>
        <p:spPr>
          <a:xfrm>
            <a:off x="7377113" y="32131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30" name="Oval 45"/>
          <p:cNvSpPr>
            <a:spLocks noChangeAspect="1"/>
          </p:cNvSpPr>
          <p:nvPr/>
        </p:nvSpPr>
        <p:spPr>
          <a:xfrm>
            <a:off x="6800850" y="40052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31" name="Oval 46"/>
          <p:cNvSpPr>
            <a:spLocks noChangeAspect="1"/>
          </p:cNvSpPr>
          <p:nvPr/>
        </p:nvSpPr>
        <p:spPr>
          <a:xfrm>
            <a:off x="7377113" y="4005263"/>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32" name="Line 47"/>
          <p:cNvSpPr/>
          <p:nvPr/>
        </p:nvSpPr>
        <p:spPr>
          <a:xfrm>
            <a:off x="754063" y="2987675"/>
            <a:ext cx="935037" cy="0"/>
          </a:xfrm>
          <a:prstGeom prst="line">
            <a:avLst/>
          </a:prstGeom>
          <a:ln w="28575" cap="flat" cmpd="sng">
            <a:solidFill>
              <a:schemeClr val="tx2"/>
            </a:solidFill>
            <a:prstDash val="solid"/>
            <a:miter/>
            <a:headEnd type="none" w="med" len="med"/>
            <a:tailEnd type="none" w="med" len="med"/>
          </a:ln>
        </p:spPr>
      </p:sp>
      <p:sp>
        <p:nvSpPr>
          <p:cNvPr id="67633" name="Line 48"/>
          <p:cNvSpPr/>
          <p:nvPr/>
        </p:nvSpPr>
        <p:spPr>
          <a:xfrm>
            <a:off x="7810500" y="2987675"/>
            <a:ext cx="935038" cy="0"/>
          </a:xfrm>
          <a:prstGeom prst="line">
            <a:avLst/>
          </a:prstGeom>
          <a:ln w="28575" cap="flat" cmpd="sng">
            <a:solidFill>
              <a:schemeClr val="tx2"/>
            </a:solidFill>
            <a:prstDash val="solid"/>
            <a:miter/>
            <a:headEnd type="none" w="med" len="med"/>
            <a:tailEnd type="none" w="med" len="med"/>
          </a:ln>
        </p:spPr>
      </p:sp>
      <p:sp>
        <p:nvSpPr>
          <p:cNvPr id="67634" name="Line 49"/>
          <p:cNvSpPr/>
          <p:nvPr/>
        </p:nvSpPr>
        <p:spPr>
          <a:xfrm>
            <a:off x="754063" y="2997200"/>
            <a:ext cx="0" cy="3311525"/>
          </a:xfrm>
          <a:prstGeom prst="line">
            <a:avLst/>
          </a:prstGeom>
          <a:ln w="28575" cap="flat" cmpd="sng">
            <a:solidFill>
              <a:schemeClr val="tx2"/>
            </a:solidFill>
            <a:prstDash val="solid"/>
            <a:miter/>
            <a:headEnd type="none" w="med" len="med"/>
            <a:tailEnd type="none" w="med" len="med"/>
          </a:ln>
        </p:spPr>
      </p:sp>
      <p:sp>
        <p:nvSpPr>
          <p:cNvPr id="67635" name="Line 50"/>
          <p:cNvSpPr/>
          <p:nvPr/>
        </p:nvSpPr>
        <p:spPr>
          <a:xfrm>
            <a:off x="8747125" y="2997200"/>
            <a:ext cx="0" cy="3311525"/>
          </a:xfrm>
          <a:prstGeom prst="line">
            <a:avLst/>
          </a:prstGeom>
          <a:ln w="28575" cap="flat" cmpd="sng">
            <a:solidFill>
              <a:schemeClr val="tx2"/>
            </a:solidFill>
            <a:prstDash val="solid"/>
            <a:miter/>
            <a:headEnd type="none" w="med" len="med"/>
            <a:tailEnd type="none" w="med" len="med"/>
          </a:ln>
        </p:spPr>
      </p:sp>
      <p:sp>
        <p:nvSpPr>
          <p:cNvPr id="67636" name="Line 51"/>
          <p:cNvSpPr/>
          <p:nvPr/>
        </p:nvSpPr>
        <p:spPr>
          <a:xfrm>
            <a:off x="4414838" y="6032500"/>
            <a:ext cx="0" cy="504825"/>
          </a:xfrm>
          <a:prstGeom prst="line">
            <a:avLst/>
          </a:prstGeom>
          <a:ln w="28575" cap="flat" cmpd="sng">
            <a:solidFill>
              <a:schemeClr val="tx2"/>
            </a:solidFill>
            <a:prstDash val="solid"/>
            <a:miter/>
            <a:headEnd type="none" w="med" len="med"/>
            <a:tailEnd type="none" w="med" len="med"/>
          </a:ln>
        </p:spPr>
      </p:sp>
      <p:sp>
        <p:nvSpPr>
          <p:cNvPr id="67637" name="Line 52"/>
          <p:cNvSpPr/>
          <p:nvPr/>
        </p:nvSpPr>
        <p:spPr>
          <a:xfrm>
            <a:off x="4283075" y="6108700"/>
            <a:ext cx="0" cy="360363"/>
          </a:xfrm>
          <a:prstGeom prst="line">
            <a:avLst/>
          </a:prstGeom>
          <a:ln w="28575" cap="flat" cmpd="sng">
            <a:solidFill>
              <a:schemeClr val="tx2"/>
            </a:solidFill>
            <a:prstDash val="solid"/>
            <a:miter/>
            <a:headEnd type="none" w="med" len="med"/>
            <a:tailEnd type="none" w="med" len="med"/>
          </a:ln>
        </p:spPr>
      </p:sp>
      <p:sp>
        <p:nvSpPr>
          <p:cNvPr id="67638" name="Line 53"/>
          <p:cNvSpPr/>
          <p:nvPr/>
        </p:nvSpPr>
        <p:spPr>
          <a:xfrm>
            <a:off x="754063" y="6308725"/>
            <a:ext cx="3529012" cy="0"/>
          </a:xfrm>
          <a:prstGeom prst="line">
            <a:avLst/>
          </a:prstGeom>
          <a:ln w="28575" cap="flat" cmpd="sng">
            <a:solidFill>
              <a:schemeClr val="tx2"/>
            </a:solidFill>
            <a:prstDash val="solid"/>
            <a:miter/>
            <a:headEnd type="none" w="med" len="med"/>
            <a:tailEnd type="none" w="med" len="med"/>
          </a:ln>
        </p:spPr>
      </p:sp>
      <p:sp>
        <p:nvSpPr>
          <p:cNvPr id="67639" name="Line 54"/>
          <p:cNvSpPr/>
          <p:nvPr/>
        </p:nvSpPr>
        <p:spPr>
          <a:xfrm>
            <a:off x="4402138" y="6308725"/>
            <a:ext cx="4354512" cy="0"/>
          </a:xfrm>
          <a:prstGeom prst="line">
            <a:avLst/>
          </a:prstGeom>
          <a:ln w="28575" cap="flat" cmpd="sng">
            <a:solidFill>
              <a:schemeClr val="tx2"/>
            </a:solidFill>
            <a:prstDash val="solid"/>
            <a:miter/>
            <a:headEnd type="none" w="med" len="med"/>
            <a:tailEnd type="none" w="med" len="med"/>
          </a:ln>
        </p:spPr>
      </p:sp>
      <p:sp>
        <p:nvSpPr>
          <p:cNvPr id="67640" name="Text Box 55"/>
          <p:cNvSpPr txBox="1"/>
          <p:nvPr/>
        </p:nvSpPr>
        <p:spPr>
          <a:xfrm>
            <a:off x="7837488" y="2420938"/>
            <a:ext cx="576262"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7641" name="Text Box 56"/>
          <p:cNvSpPr txBox="1"/>
          <p:nvPr/>
        </p:nvSpPr>
        <p:spPr>
          <a:xfrm>
            <a:off x="969963" y="2420938"/>
            <a:ext cx="576262" cy="57943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7642" name="Line 57"/>
          <p:cNvSpPr/>
          <p:nvPr/>
        </p:nvSpPr>
        <p:spPr>
          <a:xfrm flipH="1">
            <a:off x="4092575" y="4508500"/>
            <a:ext cx="647700" cy="0"/>
          </a:xfrm>
          <a:prstGeom prst="line">
            <a:avLst/>
          </a:prstGeom>
          <a:ln w="28575" cap="flat" cmpd="sng">
            <a:solidFill>
              <a:srgbClr val="FF0000"/>
            </a:solidFill>
            <a:prstDash val="solid"/>
            <a:miter/>
            <a:headEnd type="none" w="med" len="med"/>
            <a:tailEnd type="stealth" w="lg" len="med"/>
          </a:ln>
        </p:spPr>
      </p:sp>
      <p:sp>
        <p:nvSpPr>
          <p:cNvPr id="67643" name="Text Box 58"/>
          <p:cNvSpPr txBox="1"/>
          <p:nvPr/>
        </p:nvSpPr>
        <p:spPr>
          <a:xfrm>
            <a:off x="4673600" y="4221163"/>
            <a:ext cx="1441450" cy="519112"/>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内电场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7644" name="Line 59"/>
          <p:cNvSpPr/>
          <p:nvPr/>
        </p:nvSpPr>
        <p:spPr>
          <a:xfrm flipH="1">
            <a:off x="4067175" y="4797425"/>
            <a:ext cx="792163" cy="0"/>
          </a:xfrm>
          <a:prstGeom prst="line">
            <a:avLst/>
          </a:prstGeom>
          <a:ln w="28575" cap="flat" cmpd="sng">
            <a:solidFill>
              <a:schemeClr val="tx1"/>
            </a:solidFill>
            <a:prstDash val="solid"/>
            <a:miter/>
            <a:headEnd type="none" w="lg" len="med"/>
            <a:tailEnd type="stealth" w="lg" len="med"/>
          </a:ln>
        </p:spPr>
      </p:sp>
      <p:sp>
        <p:nvSpPr>
          <p:cNvPr id="67645" name="Text Box 60"/>
          <p:cNvSpPr txBox="1"/>
          <p:nvPr/>
        </p:nvSpPr>
        <p:spPr>
          <a:xfrm>
            <a:off x="5003800" y="4518025"/>
            <a:ext cx="1441450" cy="519113"/>
          </a:xfrm>
          <a:prstGeom prst="rect">
            <a:avLst/>
          </a:prstGeom>
          <a:noFill/>
          <a:ln w="9525">
            <a:noFill/>
          </a:ln>
        </p:spPr>
        <p:txBody>
          <a:bodyPr>
            <a:spAutoFit/>
          </a:bodyPr>
          <a:p>
            <a:pPr>
              <a:spcBef>
                <a:spcPct val="50000"/>
              </a:spcBef>
            </a:pPr>
            <a:r>
              <a:rPr lang="zh-CN" altLang="en-US" b="0" dirty="0">
                <a:latin typeface="Verdana" panose="020B0604030504040204" pitchFamily="34" charset="0"/>
                <a:ea typeface="隶书" panose="02010509060101010101" pitchFamily="49" charset="-122"/>
              </a:rPr>
              <a:t>外电场</a:t>
            </a:r>
            <a:endParaRPr lang="zh-CN" altLang="en-US" b="0" dirty="0">
              <a:latin typeface="Verdana" panose="020B0604030504040204" pitchFamily="34" charset="0"/>
              <a:ea typeface="隶书" panose="02010509060101010101" pitchFamily="49" charset="-122"/>
            </a:endParaRPr>
          </a:p>
        </p:txBody>
      </p:sp>
      <p:sp>
        <p:nvSpPr>
          <p:cNvPr id="67646" name="Text Box 61"/>
          <p:cNvSpPr txBox="1"/>
          <p:nvPr/>
        </p:nvSpPr>
        <p:spPr>
          <a:xfrm>
            <a:off x="1847850" y="2771775"/>
            <a:ext cx="1079500"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P</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7647" name="Text Box 62"/>
          <p:cNvSpPr txBox="1"/>
          <p:nvPr/>
        </p:nvSpPr>
        <p:spPr>
          <a:xfrm>
            <a:off x="6659563" y="2771775"/>
            <a:ext cx="1008062" cy="579438"/>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N</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7648" name="Oval 63"/>
          <p:cNvSpPr>
            <a:spLocks noChangeAspect="1"/>
          </p:cNvSpPr>
          <p:nvPr/>
        </p:nvSpPr>
        <p:spPr>
          <a:xfrm>
            <a:off x="7054850" y="2617788"/>
            <a:ext cx="107950" cy="107950"/>
          </a:xfrm>
          <a:prstGeom prst="ellipse">
            <a:avLst/>
          </a:prstGeom>
          <a:solidFill>
            <a:schemeClr val="accent1"/>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49" name="Oval 64"/>
          <p:cNvSpPr>
            <a:spLocks noChangeAspect="1"/>
          </p:cNvSpPr>
          <p:nvPr/>
        </p:nvSpPr>
        <p:spPr>
          <a:xfrm>
            <a:off x="2698750" y="3397250"/>
            <a:ext cx="107950" cy="107950"/>
          </a:xfrm>
          <a:prstGeom prst="ellipse">
            <a:avLst/>
          </a:prstGeom>
          <a:solidFill>
            <a:schemeClr val="folHlink"/>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50" name="Text Box 65"/>
          <p:cNvSpPr txBox="1"/>
          <p:nvPr/>
        </p:nvSpPr>
        <p:spPr>
          <a:xfrm>
            <a:off x="4427538" y="5661025"/>
            <a:ext cx="792162" cy="519113"/>
          </a:xfrm>
          <a:prstGeom prst="rect">
            <a:avLst/>
          </a:prstGeom>
          <a:noFill/>
          <a:ln w="9525">
            <a:noFill/>
          </a:ln>
        </p:spPr>
        <p:txBody>
          <a:bodyPr>
            <a:spAutoFit/>
          </a:bodyPr>
          <a:p>
            <a:pPr>
              <a:spcBef>
                <a:spcPct val="50000"/>
              </a:spcBef>
            </a:pPr>
            <a:r>
              <a:rPr lang="en-US" altLang="zh-CN" i="1" dirty="0">
                <a:solidFill>
                  <a:schemeClr val="tx2"/>
                </a:solidFill>
                <a:latin typeface="Times New Roman" panose="02020603050405020304" pitchFamily="18" charset="0"/>
              </a:rPr>
              <a:t>V</a:t>
            </a:r>
            <a:r>
              <a:rPr lang="en-US" altLang="zh-CN" i="1" baseline="-25000" dirty="0">
                <a:solidFill>
                  <a:schemeClr val="tx2"/>
                </a:solidFill>
                <a:latin typeface="Times New Roman" panose="02020603050405020304" pitchFamily="18" charset="0"/>
              </a:rPr>
              <a:t>R</a:t>
            </a:r>
            <a:endParaRPr lang="en-US" altLang="zh-CN" i="1" dirty="0">
              <a:solidFill>
                <a:schemeClr val="tx2"/>
              </a:solidFill>
              <a:latin typeface="Times New Roman" panose="02020603050405020304" pitchFamily="18" charset="0"/>
            </a:endParaRPr>
          </a:p>
        </p:txBody>
      </p:sp>
      <p:grpSp>
        <p:nvGrpSpPr>
          <p:cNvPr id="2" name="Group 66"/>
          <p:cNvGrpSpPr/>
          <p:nvPr/>
        </p:nvGrpSpPr>
        <p:grpSpPr>
          <a:xfrm>
            <a:off x="2957513" y="1268413"/>
            <a:ext cx="3629025" cy="3384550"/>
            <a:chOff x="1909" y="663"/>
            <a:chExt cx="2286" cy="2132"/>
          </a:xfrm>
        </p:grpSpPr>
        <p:sp>
          <p:nvSpPr>
            <p:cNvPr id="67659" name="Rectangle 67"/>
            <p:cNvSpPr/>
            <p:nvPr/>
          </p:nvSpPr>
          <p:spPr>
            <a:xfrm>
              <a:off x="1927" y="1026"/>
              <a:ext cx="2268" cy="1497"/>
            </a:xfrm>
            <a:prstGeom prst="rect">
              <a:avLst/>
            </a:prstGeom>
            <a:solidFill>
              <a:srgbClr val="FF99CC">
                <a:alpha val="47058"/>
              </a:srgbClr>
            </a:solidFill>
            <a:ln w="9525">
              <a:noFill/>
            </a:ln>
          </p:spPr>
          <p:txBody>
            <a:bodyPr wrap="none" anchor="ctr"/>
            <a:p>
              <a:endParaRPr lang="zh-CN" altLang="en-US" dirty="0">
                <a:latin typeface="Arial" panose="020B0604020202020204" pitchFamily="34" charset="0"/>
              </a:endParaRPr>
            </a:p>
          </p:txBody>
        </p:sp>
        <p:sp>
          <p:nvSpPr>
            <p:cNvPr id="67660" name="Line 68"/>
            <p:cNvSpPr/>
            <p:nvPr/>
          </p:nvSpPr>
          <p:spPr>
            <a:xfrm>
              <a:off x="1909" y="754"/>
              <a:ext cx="0" cy="2041"/>
            </a:xfrm>
            <a:prstGeom prst="line">
              <a:avLst/>
            </a:prstGeom>
            <a:ln w="28575" cap="flat" cmpd="sng">
              <a:solidFill>
                <a:srgbClr val="FF0066"/>
              </a:solidFill>
              <a:prstDash val="dash"/>
              <a:miter/>
              <a:headEnd type="none" w="med" len="med"/>
              <a:tailEnd type="none" w="med" len="med"/>
            </a:ln>
          </p:spPr>
        </p:sp>
        <p:sp>
          <p:nvSpPr>
            <p:cNvPr id="67661" name="Line 69"/>
            <p:cNvSpPr/>
            <p:nvPr/>
          </p:nvSpPr>
          <p:spPr>
            <a:xfrm>
              <a:off x="4195" y="754"/>
              <a:ext cx="0" cy="2041"/>
            </a:xfrm>
            <a:prstGeom prst="line">
              <a:avLst/>
            </a:prstGeom>
            <a:ln w="28575" cap="flat" cmpd="sng">
              <a:solidFill>
                <a:srgbClr val="FF0066"/>
              </a:solidFill>
              <a:prstDash val="dash"/>
              <a:miter/>
              <a:headEnd type="none" w="med" len="med"/>
              <a:tailEnd type="none" w="med" len="med"/>
            </a:ln>
          </p:spPr>
        </p:sp>
        <p:sp>
          <p:nvSpPr>
            <p:cNvPr id="67662" name="Line 70"/>
            <p:cNvSpPr/>
            <p:nvPr/>
          </p:nvSpPr>
          <p:spPr>
            <a:xfrm>
              <a:off x="1927" y="845"/>
              <a:ext cx="862" cy="0"/>
            </a:xfrm>
            <a:prstGeom prst="line">
              <a:avLst/>
            </a:prstGeom>
            <a:ln w="28575" cap="flat" cmpd="sng">
              <a:solidFill>
                <a:srgbClr val="FF0066"/>
              </a:solidFill>
              <a:prstDash val="solid"/>
              <a:miter/>
              <a:headEnd type="stealth" w="lg" len="med"/>
              <a:tailEnd type="none" w="med" len="med"/>
            </a:ln>
          </p:spPr>
        </p:sp>
        <p:sp>
          <p:nvSpPr>
            <p:cNvPr id="67663" name="Line 71"/>
            <p:cNvSpPr/>
            <p:nvPr/>
          </p:nvSpPr>
          <p:spPr>
            <a:xfrm>
              <a:off x="3333" y="845"/>
              <a:ext cx="862" cy="0"/>
            </a:xfrm>
            <a:prstGeom prst="line">
              <a:avLst/>
            </a:prstGeom>
            <a:ln w="28575" cap="flat" cmpd="sng">
              <a:solidFill>
                <a:srgbClr val="FF0066"/>
              </a:solidFill>
              <a:prstDash val="solid"/>
              <a:miter/>
              <a:headEnd type="none" w="med" len="med"/>
              <a:tailEnd type="stealth" w="lg" len="med"/>
            </a:ln>
          </p:spPr>
        </p:sp>
        <p:sp>
          <p:nvSpPr>
            <p:cNvPr id="67664" name="Text Box 72"/>
            <p:cNvSpPr txBox="1"/>
            <p:nvPr/>
          </p:nvSpPr>
          <p:spPr>
            <a:xfrm>
              <a:off x="2767" y="663"/>
              <a:ext cx="590" cy="327"/>
            </a:xfrm>
            <a:prstGeom prst="rect">
              <a:avLst/>
            </a:prstGeom>
            <a:noFill/>
            <a:ln w="9525">
              <a:noFill/>
            </a:ln>
          </p:spPr>
          <p:txBody>
            <a:bodyPr>
              <a:spAutoFit/>
            </a:bodyPr>
            <a:p>
              <a:pPr>
                <a:spcBef>
                  <a:spcPct val="50000"/>
                </a:spcBef>
              </a:pPr>
              <a:r>
                <a:rPr lang="zh-CN" altLang="en-US" b="0" dirty="0">
                  <a:solidFill>
                    <a:srgbClr val="FF0066"/>
                  </a:solidFill>
                  <a:latin typeface="Verdana" panose="020B0604030504040204" pitchFamily="34" charset="0"/>
                  <a:ea typeface="隶书" panose="02010509060101010101" pitchFamily="49" charset="-122"/>
                </a:rPr>
                <a:t>变厚</a:t>
              </a:r>
              <a:endParaRPr lang="zh-CN" altLang="en-US" b="0" dirty="0">
                <a:solidFill>
                  <a:srgbClr val="FF0066"/>
                </a:solidFill>
                <a:latin typeface="Verdana" panose="020B0604030504040204" pitchFamily="34" charset="0"/>
                <a:ea typeface="隶书" panose="02010509060101010101" pitchFamily="49" charset="-122"/>
              </a:endParaRPr>
            </a:p>
          </p:txBody>
        </p:sp>
      </p:grpSp>
      <p:sp>
        <p:nvSpPr>
          <p:cNvPr id="44105" name="Line 73"/>
          <p:cNvSpPr/>
          <p:nvPr/>
        </p:nvSpPr>
        <p:spPr>
          <a:xfrm flipV="1">
            <a:off x="8532813" y="4148138"/>
            <a:ext cx="0" cy="1296987"/>
          </a:xfrm>
          <a:prstGeom prst="line">
            <a:avLst/>
          </a:prstGeom>
          <a:ln w="57150" cap="flat" cmpd="sng">
            <a:solidFill>
              <a:srgbClr val="FF0000"/>
            </a:solidFill>
            <a:prstDash val="solid"/>
            <a:miter/>
            <a:headEnd type="none" w="lg" len="med"/>
            <a:tailEnd type="stealth" w="lg" len="med"/>
          </a:ln>
        </p:spPr>
      </p:sp>
      <p:sp>
        <p:nvSpPr>
          <p:cNvPr id="44106" name="Text Box 74"/>
          <p:cNvSpPr txBox="1"/>
          <p:nvPr/>
        </p:nvSpPr>
        <p:spPr>
          <a:xfrm>
            <a:off x="7883525" y="4508500"/>
            <a:ext cx="647700" cy="641350"/>
          </a:xfrm>
          <a:prstGeom prst="rect">
            <a:avLst/>
          </a:prstGeom>
          <a:noFill/>
          <a:ln w="9525">
            <a:noFill/>
          </a:ln>
        </p:spPr>
        <p:txBody>
          <a:bodyPr>
            <a:spAutoFit/>
          </a:bodyPr>
          <a:p>
            <a:pPr>
              <a:spcBef>
                <a:spcPct val="50000"/>
              </a:spcBef>
            </a:pPr>
            <a:r>
              <a:rPr lang="en-US" altLang="zh-CN" sz="3600" dirty="0">
                <a:solidFill>
                  <a:srgbClr val="FF0000"/>
                </a:solidFill>
                <a:latin typeface="Times New Roman" panose="02020603050405020304" pitchFamily="18" charset="0"/>
              </a:rPr>
              <a:t>I</a:t>
            </a:r>
            <a:r>
              <a:rPr lang="en-US" altLang="zh-CN" sz="3600" baseline="-25000" dirty="0">
                <a:solidFill>
                  <a:srgbClr val="FF0000"/>
                </a:solidFill>
                <a:latin typeface="Times New Roman" panose="02020603050405020304" pitchFamily="18" charset="0"/>
              </a:rPr>
              <a:t>R</a:t>
            </a:r>
            <a:endParaRPr lang="en-US" altLang="zh-CN" sz="3600" dirty="0">
              <a:solidFill>
                <a:srgbClr val="FF0000"/>
              </a:solidFill>
              <a:latin typeface="Times New Roman" panose="02020603050405020304" pitchFamily="18" charset="0"/>
            </a:endParaRPr>
          </a:p>
        </p:txBody>
      </p:sp>
      <p:sp>
        <p:nvSpPr>
          <p:cNvPr id="44107" name="AutoShape 75"/>
          <p:cNvSpPr/>
          <p:nvPr/>
        </p:nvSpPr>
        <p:spPr>
          <a:xfrm>
            <a:off x="3346450" y="2349500"/>
            <a:ext cx="2808288" cy="1223963"/>
          </a:xfrm>
          <a:prstGeom prst="leftArrow">
            <a:avLst>
              <a:gd name="adj1" fmla="val 50000"/>
              <a:gd name="adj2" fmla="val 57360"/>
            </a:avLst>
          </a:prstGeom>
          <a:solidFill>
            <a:srgbClr val="FFFF99"/>
          </a:solidFill>
          <a:ln w="57150" cap="flat" cmpd="sng">
            <a:solidFill>
              <a:srgbClr val="FF0000"/>
            </a:solidFill>
            <a:prstDash val="solid"/>
            <a:miter/>
            <a:headEnd type="none" w="med" len="med"/>
            <a:tailEnd type="none" w="med" len="med"/>
          </a:ln>
        </p:spPr>
        <p:txBody>
          <a:bodyPr wrap="none" anchor="ctr"/>
          <a:p>
            <a:pPr algn="r"/>
            <a:r>
              <a:rPr lang="en-US" altLang="zh-CN" b="0" dirty="0">
                <a:latin typeface="隶书" panose="02010509060101010101" pitchFamily="49" charset="-122"/>
                <a:ea typeface="隶书" panose="02010509060101010101" pitchFamily="49" charset="-122"/>
              </a:rPr>
              <a:t>I</a:t>
            </a:r>
            <a:r>
              <a:rPr lang="zh-CN" altLang="en-US" b="0" dirty="0">
                <a:latin typeface="隶书" panose="02010509060101010101" pitchFamily="49" charset="-122"/>
                <a:ea typeface="隶书" panose="02010509060101010101" pitchFamily="49" charset="-122"/>
              </a:rPr>
              <a:t>：漂移电流</a:t>
            </a:r>
            <a:endParaRPr lang="zh-CN" altLang="en-US" b="0" dirty="0">
              <a:latin typeface="隶书" panose="02010509060101010101" pitchFamily="49" charset="-122"/>
              <a:ea typeface="隶书" panose="02010509060101010101" pitchFamily="49" charset="-122"/>
            </a:endParaRPr>
          </a:p>
        </p:txBody>
      </p:sp>
      <p:sp>
        <p:nvSpPr>
          <p:cNvPr id="44108" name="AutoShape 76"/>
          <p:cNvSpPr/>
          <p:nvPr/>
        </p:nvSpPr>
        <p:spPr>
          <a:xfrm>
            <a:off x="6299200" y="5300663"/>
            <a:ext cx="1800225" cy="504825"/>
          </a:xfrm>
          <a:prstGeom prst="wedgeRoundRectCallout">
            <a:avLst>
              <a:gd name="adj1" fmla="val 44181"/>
              <a:gd name="adj2" fmla="val -140250"/>
              <a:gd name="adj3" fmla="val 16667"/>
            </a:avLst>
          </a:prstGeom>
          <a:solidFill>
            <a:srgbClr val="FFFF99"/>
          </a:solidFill>
          <a:ln w="28575" cap="flat" cmpd="sng">
            <a:solidFill>
              <a:srgbClr val="009900"/>
            </a:solidFill>
            <a:prstDash val="solid"/>
            <a:miter/>
            <a:headEnd type="none" w="med" len="med"/>
            <a:tailEnd type="none" w="med" len="med"/>
          </a:ln>
        </p:spPr>
        <p:txBody>
          <a:bodyPr tIns="0" bIns="72000"/>
          <a:p>
            <a:pPr algn="ctr"/>
            <a:r>
              <a:rPr lang="zh-CN" altLang="en-US" b="0" dirty="0">
                <a:latin typeface="Verdana" panose="020B0604030504040204" pitchFamily="34" charset="0"/>
                <a:ea typeface="隶书" panose="02010509060101010101" pitchFamily="49" charset="-122"/>
              </a:rPr>
              <a:t>反向电流</a:t>
            </a:r>
            <a:endParaRPr lang="zh-CN" altLang="en-US" b="0" dirty="0">
              <a:latin typeface="Verdana" panose="020B0604030504040204" pitchFamily="34" charset="0"/>
              <a:ea typeface="隶书" panose="02010509060101010101" pitchFamily="49" charset="-122"/>
            </a:endParaRPr>
          </a:p>
        </p:txBody>
      </p:sp>
      <p:grpSp>
        <p:nvGrpSpPr>
          <p:cNvPr id="3" name="Group 77"/>
          <p:cNvGrpSpPr/>
          <p:nvPr/>
        </p:nvGrpSpPr>
        <p:grpSpPr>
          <a:xfrm>
            <a:off x="395288" y="4797425"/>
            <a:ext cx="3529012" cy="1584325"/>
            <a:chOff x="521" y="2750"/>
            <a:chExt cx="2223" cy="998"/>
          </a:xfrm>
        </p:grpSpPr>
        <p:sp>
          <p:nvSpPr>
            <p:cNvPr id="67657" name="Rectangle 78"/>
            <p:cNvSpPr/>
            <p:nvPr/>
          </p:nvSpPr>
          <p:spPr>
            <a:xfrm>
              <a:off x="521" y="2750"/>
              <a:ext cx="2223" cy="998"/>
            </a:xfrm>
            <a:prstGeom prst="rect">
              <a:avLst/>
            </a:prstGeom>
            <a:solidFill>
              <a:srgbClr val="FFFF99"/>
            </a:solidFill>
            <a:ln w="28575" cap="flat" cmpd="sng">
              <a:solidFill>
                <a:srgbClr val="0099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7658" name="Text Box 79"/>
            <p:cNvSpPr txBox="1"/>
            <p:nvPr/>
          </p:nvSpPr>
          <p:spPr>
            <a:xfrm>
              <a:off x="567" y="2792"/>
              <a:ext cx="2132" cy="865"/>
            </a:xfrm>
            <a:prstGeom prst="rect">
              <a:avLst/>
            </a:prstGeom>
            <a:noFill/>
            <a:ln w="28575">
              <a:noFill/>
            </a:ln>
          </p:spPr>
          <p:txBody>
            <a:bodyPr>
              <a:spAutoFit/>
            </a:bodyPr>
            <a:p>
              <a:pPr>
                <a:spcBef>
                  <a:spcPct val="50000"/>
                </a:spcBef>
              </a:pPr>
              <a:r>
                <a:rPr lang="zh-CN" altLang="en-US" b="0" dirty="0">
                  <a:solidFill>
                    <a:srgbClr val="FF0000"/>
                  </a:solidFill>
                  <a:latin typeface="隶书" panose="02010509060101010101" pitchFamily="49" charset="-122"/>
                  <a:ea typeface="隶书" panose="02010509060101010101" pitchFamily="49" charset="-122"/>
                </a:rPr>
                <a:t>温度一定时</a:t>
              </a:r>
              <a:r>
                <a:rPr lang="zh-CN" altLang="en-US" b="0" dirty="0">
                  <a:latin typeface="隶书" panose="02010509060101010101" pitchFamily="49" charset="-122"/>
                  <a:ea typeface="隶书" panose="02010509060101010101" pitchFamily="49" charset="-122"/>
                </a:rPr>
                <a:t>，反向电流</a:t>
              </a:r>
              <a:r>
                <a:rPr lang="en-US" altLang="zh-CN" b="0" dirty="0">
                  <a:latin typeface="隶书" panose="02010509060101010101" pitchFamily="49" charset="-122"/>
                  <a:ea typeface="隶书" panose="02010509060101010101" pitchFamily="49" charset="-122"/>
                </a:rPr>
                <a:t>I</a:t>
              </a:r>
              <a:r>
                <a:rPr lang="en-US" altLang="zh-CN" b="0" baseline="-25000" dirty="0">
                  <a:latin typeface="隶书" panose="02010509060101010101" pitchFamily="49" charset="-122"/>
                  <a:ea typeface="隶书" panose="02010509060101010101" pitchFamily="49" charset="-122"/>
                </a:rPr>
                <a:t>R</a:t>
              </a:r>
              <a:r>
                <a:rPr lang="zh-CN" altLang="en-US" b="0" dirty="0">
                  <a:latin typeface="隶书" panose="02010509060101010101" pitchFamily="49" charset="-122"/>
                  <a:ea typeface="隶书" panose="02010509060101010101" pitchFamily="49" charset="-122"/>
                </a:rPr>
                <a:t>趋于恒定值，称为</a:t>
              </a:r>
              <a:r>
                <a:rPr lang="zh-CN" altLang="en-US" b="0" u="sng" dirty="0">
                  <a:solidFill>
                    <a:srgbClr val="FF0000"/>
                  </a:solidFill>
                  <a:latin typeface="隶书" panose="02010509060101010101" pitchFamily="49" charset="-122"/>
                  <a:ea typeface="隶书" panose="02010509060101010101" pitchFamily="49" charset="-122"/>
                </a:rPr>
                <a:t>反向饱和电流</a:t>
              </a:r>
              <a:r>
                <a:rPr lang="en-US" altLang="zh-CN" b="0" u="sng" dirty="0">
                  <a:solidFill>
                    <a:srgbClr val="FF0000"/>
                  </a:solidFill>
                  <a:latin typeface="隶书" panose="02010509060101010101" pitchFamily="49" charset="-122"/>
                  <a:ea typeface="隶书" panose="02010509060101010101" pitchFamily="49" charset="-122"/>
                </a:rPr>
                <a:t>I</a:t>
              </a:r>
              <a:r>
                <a:rPr lang="en-US" altLang="zh-CN" b="0" u="sng" baseline="-25000" dirty="0">
                  <a:solidFill>
                    <a:srgbClr val="FF0000"/>
                  </a:solidFill>
                  <a:latin typeface="隶书" panose="02010509060101010101" pitchFamily="49" charset="-122"/>
                  <a:ea typeface="隶书" panose="02010509060101010101" pitchFamily="49" charset="-122"/>
                </a:rPr>
                <a:t>S</a:t>
              </a:r>
              <a:r>
                <a:rPr lang="zh-CN" altLang="en-US" b="0" dirty="0">
                  <a:latin typeface="隶书" panose="02010509060101010101" pitchFamily="49" charset="-122"/>
                  <a:ea typeface="隶书" panose="02010509060101010101" pitchFamily="49" charset="-122"/>
                </a:rPr>
                <a:t>。</a:t>
              </a:r>
              <a:endParaRPr lang="zh-CN" altLang="en-US" b="0" dirty="0">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105"/>
                                        </p:tgtEl>
                                        <p:attrNameLst>
                                          <p:attrName>style.visibility</p:attrName>
                                        </p:attrNameLst>
                                      </p:cBhvr>
                                      <p:to>
                                        <p:strVal val="visible"/>
                                      </p:to>
                                    </p:set>
                                    <p:animEffect transition="in" filter="wipe(down)">
                                      <p:cBhvr>
                                        <p:cTn id="12" dur="1000"/>
                                        <p:tgtEl>
                                          <p:spTgt spid="44105"/>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44106"/>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44108"/>
                                        </p:tgtEl>
                                        <p:attrNameLst>
                                          <p:attrName>style.visibility</p:attrName>
                                        </p:attrNameLst>
                                      </p:cBhvr>
                                      <p:to>
                                        <p:strVal val="visible"/>
                                      </p:to>
                                    </p:set>
                                    <p:animEffect transition="in" filter="wipe(left)">
                                      <p:cBhvr>
                                        <p:cTn id="19" dur="1000"/>
                                        <p:tgtEl>
                                          <p:spTgt spid="44108"/>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44107"/>
                                        </p:tgtEl>
                                        <p:attrNameLst>
                                          <p:attrName>style.visibility</p:attrName>
                                        </p:attrNameLst>
                                      </p:cBhvr>
                                      <p:to>
                                        <p:strVal val="visible"/>
                                      </p:to>
                                    </p:set>
                                    <p:animEffect transition="in" filter="wipe(right)">
                                      <p:cBhvr>
                                        <p:cTn id="23" dur="1000"/>
                                        <p:tgtEl>
                                          <p:spTgt spid="44107"/>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amond(in)">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06" grpId="0"/>
      <p:bldP spid="44107" grpId="0" animBg="1"/>
      <p:bldP spid="4410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8611" name="Rectangle 2"/>
          <p:cNvSpPr/>
          <p:nvPr/>
        </p:nvSpPr>
        <p:spPr>
          <a:xfrm>
            <a:off x="671513" y="246063"/>
            <a:ext cx="4689475" cy="933450"/>
          </a:xfrm>
          <a:prstGeom prst="rect">
            <a:avLst/>
          </a:prstGeom>
          <a:noFill/>
          <a:ln w="9525">
            <a:noFill/>
          </a:ln>
        </p:spPr>
        <p:txBody>
          <a:bodyPr anchor="ctr"/>
          <a:p>
            <a:pPr algn="ctr"/>
            <a:r>
              <a:rPr lang="en-US" altLang="zh-CN" b="0" dirty="0">
                <a:solidFill>
                  <a:srgbClr val="FF0000"/>
                </a:solidFill>
                <a:latin typeface="黑体" panose="02010609060101010101" pitchFamily="49" charset="-122"/>
                <a:ea typeface="黑体" panose="02010609060101010101" pitchFamily="49" charset="-122"/>
              </a:rPr>
              <a:t>PN</a:t>
            </a:r>
            <a:r>
              <a:rPr lang="zh-CN" altLang="en-US" b="0" dirty="0">
                <a:solidFill>
                  <a:srgbClr val="FF0000"/>
                </a:solidFill>
                <a:latin typeface="黑体" panose="02010609060101010101" pitchFamily="49" charset="-122"/>
                <a:ea typeface="黑体" panose="02010609060101010101" pitchFamily="49" charset="-122"/>
              </a:rPr>
              <a:t>结</a:t>
            </a:r>
            <a:r>
              <a:rPr lang="zh-CN" altLang="zh-CN" b="0" dirty="0">
                <a:solidFill>
                  <a:srgbClr val="FF0000"/>
                </a:solidFill>
                <a:latin typeface="黑体" panose="02010609060101010101" pitchFamily="49" charset="-122"/>
                <a:ea typeface="黑体" panose="02010609060101010101" pitchFamily="49" charset="-122"/>
              </a:rPr>
              <a:t>加</a:t>
            </a:r>
            <a:r>
              <a:rPr lang="zh-CN" altLang="en-US" b="0" dirty="0">
                <a:solidFill>
                  <a:srgbClr val="FF0000"/>
                </a:solidFill>
                <a:latin typeface="黑体" panose="02010609060101010101" pitchFamily="49" charset="-122"/>
                <a:ea typeface="黑体" panose="02010609060101010101" pitchFamily="49" charset="-122"/>
              </a:rPr>
              <a:t>反</a:t>
            </a:r>
            <a:r>
              <a:rPr lang="zh-CN" altLang="zh-CN" b="0" dirty="0">
                <a:solidFill>
                  <a:srgbClr val="FF0000"/>
                </a:solidFill>
                <a:latin typeface="黑体" panose="02010609060101010101" pitchFamily="49" charset="-122"/>
                <a:ea typeface="黑体" panose="02010609060101010101" pitchFamily="49" charset="-122"/>
              </a:rPr>
              <a:t>向电压时</a:t>
            </a:r>
            <a:r>
              <a:rPr lang="zh-CN" altLang="en-US" b="0" dirty="0">
                <a:solidFill>
                  <a:srgbClr val="FF0000"/>
                </a:solidFill>
                <a:latin typeface="黑体" panose="02010609060101010101" pitchFamily="49" charset="-122"/>
                <a:ea typeface="黑体" panose="02010609060101010101" pitchFamily="49" charset="-122"/>
              </a:rPr>
              <a:t>截止</a:t>
            </a:r>
            <a:endParaRPr lang="zh-CN" altLang="en-US" b="0" dirty="0">
              <a:solidFill>
                <a:schemeClr val="tx2"/>
              </a:solidFill>
              <a:latin typeface="黑体" panose="02010609060101010101" pitchFamily="49" charset="-122"/>
              <a:ea typeface="黑体" panose="02010609060101010101" pitchFamily="49" charset="-122"/>
            </a:endParaRPr>
          </a:p>
        </p:txBody>
      </p:sp>
      <p:sp>
        <p:nvSpPr>
          <p:cNvPr id="68612" name="Rectangle 3"/>
          <p:cNvSpPr/>
          <p:nvPr/>
        </p:nvSpPr>
        <p:spPr>
          <a:xfrm>
            <a:off x="1619250" y="1585913"/>
            <a:ext cx="3024188" cy="2376487"/>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13" name="Oval 4"/>
          <p:cNvSpPr/>
          <p:nvPr/>
        </p:nvSpPr>
        <p:spPr>
          <a:xfrm>
            <a:off x="1851025" y="17303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14" name="Oval 5"/>
          <p:cNvSpPr/>
          <p:nvPr/>
        </p:nvSpPr>
        <p:spPr>
          <a:xfrm>
            <a:off x="2382838" y="17303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15" name="Oval 6"/>
          <p:cNvSpPr/>
          <p:nvPr/>
        </p:nvSpPr>
        <p:spPr>
          <a:xfrm>
            <a:off x="2930525" y="17303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16" name="Oval 7"/>
          <p:cNvSpPr/>
          <p:nvPr/>
        </p:nvSpPr>
        <p:spPr>
          <a:xfrm>
            <a:off x="3506788" y="17303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17" name="Oval 8"/>
          <p:cNvSpPr/>
          <p:nvPr/>
        </p:nvSpPr>
        <p:spPr>
          <a:xfrm>
            <a:off x="4038600" y="17303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18" name="Oval 9"/>
          <p:cNvSpPr/>
          <p:nvPr/>
        </p:nvSpPr>
        <p:spPr>
          <a:xfrm>
            <a:off x="1851025" y="25225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19" name="Oval 10"/>
          <p:cNvSpPr/>
          <p:nvPr/>
        </p:nvSpPr>
        <p:spPr>
          <a:xfrm>
            <a:off x="2382838" y="25225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20" name="Oval 11"/>
          <p:cNvSpPr/>
          <p:nvPr/>
        </p:nvSpPr>
        <p:spPr>
          <a:xfrm>
            <a:off x="2930525" y="25225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21" name="Oval 12"/>
          <p:cNvSpPr/>
          <p:nvPr/>
        </p:nvSpPr>
        <p:spPr>
          <a:xfrm>
            <a:off x="3506788" y="25225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22" name="Oval 13"/>
          <p:cNvSpPr/>
          <p:nvPr/>
        </p:nvSpPr>
        <p:spPr>
          <a:xfrm>
            <a:off x="4038600" y="25225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23" name="Oval 14"/>
          <p:cNvSpPr/>
          <p:nvPr/>
        </p:nvSpPr>
        <p:spPr>
          <a:xfrm>
            <a:off x="1851025" y="33147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24" name="Oval 15"/>
          <p:cNvSpPr/>
          <p:nvPr/>
        </p:nvSpPr>
        <p:spPr>
          <a:xfrm>
            <a:off x="2382838" y="33147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25" name="Oval 16"/>
          <p:cNvSpPr/>
          <p:nvPr/>
        </p:nvSpPr>
        <p:spPr>
          <a:xfrm>
            <a:off x="2930525" y="33147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26" name="Oval 17"/>
          <p:cNvSpPr/>
          <p:nvPr/>
        </p:nvSpPr>
        <p:spPr>
          <a:xfrm>
            <a:off x="3506788" y="33147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27" name="Oval 18"/>
          <p:cNvSpPr/>
          <p:nvPr/>
        </p:nvSpPr>
        <p:spPr>
          <a:xfrm>
            <a:off x="4038600" y="33147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zh-CN" altLang="en-US" sz="2400" dirty="0">
                <a:solidFill>
                  <a:schemeClr val="tx2"/>
                </a:solidFill>
                <a:latin typeface="Verdana" panose="020B0604030504040204" pitchFamily="34" charset="0"/>
              </a:rPr>
              <a:t>－</a:t>
            </a:r>
            <a:endParaRPr lang="zh-CN" altLang="en-US" sz="2400" dirty="0">
              <a:solidFill>
                <a:schemeClr val="tx2"/>
              </a:solidFill>
              <a:latin typeface="Verdana" panose="020B0604030504040204" pitchFamily="34" charset="0"/>
            </a:endParaRPr>
          </a:p>
        </p:txBody>
      </p:sp>
      <p:sp>
        <p:nvSpPr>
          <p:cNvPr id="68628" name="Oval 19"/>
          <p:cNvSpPr>
            <a:spLocks noChangeAspect="1"/>
          </p:cNvSpPr>
          <p:nvPr/>
        </p:nvSpPr>
        <p:spPr>
          <a:xfrm>
            <a:off x="1979613" y="216217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29" name="Oval 20"/>
          <p:cNvSpPr>
            <a:spLocks noChangeAspect="1"/>
          </p:cNvSpPr>
          <p:nvPr/>
        </p:nvSpPr>
        <p:spPr>
          <a:xfrm>
            <a:off x="2484438" y="2162175"/>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30" name="Oval 21"/>
          <p:cNvSpPr>
            <a:spLocks noChangeAspect="1"/>
          </p:cNvSpPr>
          <p:nvPr/>
        </p:nvSpPr>
        <p:spPr>
          <a:xfrm>
            <a:off x="1979613" y="29543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31" name="Oval 22"/>
          <p:cNvSpPr>
            <a:spLocks noChangeAspect="1"/>
          </p:cNvSpPr>
          <p:nvPr/>
        </p:nvSpPr>
        <p:spPr>
          <a:xfrm>
            <a:off x="2484438" y="2954338"/>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32" name="Oval 23"/>
          <p:cNvSpPr>
            <a:spLocks noChangeAspect="1"/>
          </p:cNvSpPr>
          <p:nvPr/>
        </p:nvSpPr>
        <p:spPr>
          <a:xfrm>
            <a:off x="1979613" y="3746500"/>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33" name="Oval 24"/>
          <p:cNvSpPr>
            <a:spLocks noChangeAspect="1"/>
          </p:cNvSpPr>
          <p:nvPr/>
        </p:nvSpPr>
        <p:spPr>
          <a:xfrm>
            <a:off x="2484438" y="3746500"/>
            <a:ext cx="107950" cy="107950"/>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34" name="Rectangle 25"/>
          <p:cNvSpPr/>
          <p:nvPr/>
        </p:nvSpPr>
        <p:spPr>
          <a:xfrm>
            <a:off x="4643438" y="1585913"/>
            <a:ext cx="3097212" cy="2376487"/>
          </a:xfrm>
          <a:prstGeom prst="rect">
            <a:avLst/>
          </a:prstGeom>
          <a:no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35" name="Oval 26"/>
          <p:cNvSpPr/>
          <p:nvPr/>
        </p:nvSpPr>
        <p:spPr>
          <a:xfrm>
            <a:off x="4946650" y="17303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36" name="Oval 27"/>
          <p:cNvSpPr/>
          <p:nvPr/>
        </p:nvSpPr>
        <p:spPr>
          <a:xfrm>
            <a:off x="5522913" y="17303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37" name="Oval 28"/>
          <p:cNvSpPr/>
          <p:nvPr/>
        </p:nvSpPr>
        <p:spPr>
          <a:xfrm>
            <a:off x="6054725" y="17303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38" name="Oval 29"/>
          <p:cNvSpPr/>
          <p:nvPr/>
        </p:nvSpPr>
        <p:spPr>
          <a:xfrm>
            <a:off x="6602413" y="1730375"/>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39" name="Oval 30"/>
          <p:cNvSpPr/>
          <p:nvPr/>
        </p:nvSpPr>
        <p:spPr>
          <a:xfrm>
            <a:off x="7178675" y="1730375"/>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0" name="Oval 31"/>
          <p:cNvSpPr/>
          <p:nvPr/>
        </p:nvSpPr>
        <p:spPr>
          <a:xfrm>
            <a:off x="4946650" y="25225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1" name="Oval 32"/>
          <p:cNvSpPr/>
          <p:nvPr/>
        </p:nvSpPr>
        <p:spPr>
          <a:xfrm>
            <a:off x="5522913" y="25225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2" name="Oval 33"/>
          <p:cNvSpPr/>
          <p:nvPr/>
        </p:nvSpPr>
        <p:spPr>
          <a:xfrm>
            <a:off x="6054725" y="25225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3" name="Oval 34"/>
          <p:cNvSpPr/>
          <p:nvPr/>
        </p:nvSpPr>
        <p:spPr>
          <a:xfrm>
            <a:off x="6602413" y="2522538"/>
            <a:ext cx="360362"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4" name="Oval 35"/>
          <p:cNvSpPr/>
          <p:nvPr/>
        </p:nvSpPr>
        <p:spPr>
          <a:xfrm>
            <a:off x="7178675" y="2522538"/>
            <a:ext cx="360363" cy="360362"/>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5" name="Oval 36"/>
          <p:cNvSpPr/>
          <p:nvPr/>
        </p:nvSpPr>
        <p:spPr>
          <a:xfrm>
            <a:off x="4946650" y="33147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6" name="Oval 37"/>
          <p:cNvSpPr/>
          <p:nvPr/>
        </p:nvSpPr>
        <p:spPr>
          <a:xfrm>
            <a:off x="5522913" y="33147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7" name="Oval 38"/>
          <p:cNvSpPr/>
          <p:nvPr/>
        </p:nvSpPr>
        <p:spPr>
          <a:xfrm>
            <a:off x="6054725" y="33147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8" name="Oval 39"/>
          <p:cNvSpPr/>
          <p:nvPr/>
        </p:nvSpPr>
        <p:spPr>
          <a:xfrm>
            <a:off x="6602413" y="3314700"/>
            <a:ext cx="360362"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49" name="Oval 40"/>
          <p:cNvSpPr/>
          <p:nvPr/>
        </p:nvSpPr>
        <p:spPr>
          <a:xfrm>
            <a:off x="7178675" y="3314700"/>
            <a:ext cx="360363" cy="360363"/>
          </a:xfrm>
          <a:prstGeom prst="ellipse">
            <a:avLst/>
          </a:prstGeom>
          <a:solidFill>
            <a:schemeClr val="accent1"/>
          </a:solidFill>
          <a:ln w="28575" cap="flat" cmpd="sng">
            <a:solidFill>
              <a:schemeClr val="tx2"/>
            </a:solidFill>
            <a:prstDash val="solid"/>
            <a:miter/>
            <a:headEnd type="none" w="med" len="med"/>
            <a:tailEnd type="none" w="med" len="med"/>
          </a:ln>
        </p:spPr>
        <p:txBody>
          <a:bodyPr wrap="none" anchor="ctr"/>
          <a:p>
            <a:pPr algn="ct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sp>
        <p:nvSpPr>
          <p:cNvPr id="68650" name="Oval 41"/>
          <p:cNvSpPr>
            <a:spLocks noChangeAspect="1"/>
          </p:cNvSpPr>
          <p:nvPr/>
        </p:nvSpPr>
        <p:spPr>
          <a:xfrm>
            <a:off x="6731000" y="216217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51" name="Oval 42"/>
          <p:cNvSpPr>
            <a:spLocks noChangeAspect="1"/>
          </p:cNvSpPr>
          <p:nvPr/>
        </p:nvSpPr>
        <p:spPr>
          <a:xfrm>
            <a:off x="7307263" y="2162175"/>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52" name="Oval 43"/>
          <p:cNvSpPr>
            <a:spLocks noChangeAspect="1"/>
          </p:cNvSpPr>
          <p:nvPr/>
        </p:nvSpPr>
        <p:spPr>
          <a:xfrm>
            <a:off x="6731000" y="29543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53" name="Oval 44"/>
          <p:cNvSpPr>
            <a:spLocks noChangeAspect="1"/>
          </p:cNvSpPr>
          <p:nvPr/>
        </p:nvSpPr>
        <p:spPr>
          <a:xfrm>
            <a:off x="7307263" y="2954338"/>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54" name="Oval 45"/>
          <p:cNvSpPr>
            <a:spLocks noChangeAspect="1"/>
          </p:cNvSpPr>
          <p:nvPr/>
        </p:nvSpPr>
        <p:spPr>
          <a:xfrm>
            <a:off x="6731000" y="37465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55" name="Oval 46"/>
          <p:cNvSpPr>
            <a:spLocks noChangeAspect="1"/>
          </p:cNvSpPr>
          <p:nvPr/>
        </p:nvSpPr>
        <p:spPr>
          <a:xfrm>
            <a:off x="7307263" y="3746500"/>
            <a:ext cx="107950" cy="107950"/>
          </a:xfrm>
          <a:prstGeom prst="ellipse">
            <a:avLst/>
          </a:prstGeom>
          <a:solidFill>
            <a:schemeClr val="tx2"/>
          </a:solidFill>
          <a:ln w="2857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56" name="Line 47"/>
          <p:cNvSpPr/>
          <p:nvPr/>
        </p:nvSpPr>
        <p:spPr>
          <a:xfrm>
            <a:off x="684213" y="2728913"/>
            <a:ext cx="935037" cy="0"/>
          </a:xfrm>
          <a:prstGeom prst="line">
            <a:avLst/>
          </a:prstGeom>
          <a:ln w="28575" cap="flat" cmpd="sng">
            <a:solidFill>
              <a:schemeClr val="tx2"/>
            </a:solidFill>
            <a:prstDash val="solid"/>
            <a:miter/>
            <a:headEnd type="none" w="med" len="med"/>
            <a:tailEnd type="none" w="med" len="med"/>
          </a:ln>
        </p:spPr>
      </p:sp>
      <p:sp>
        <p:nvSpPr>
          <p:cNvPr id="68657" name="Line 48"/>
          <p:cNvSpPr/>
          <p:nvPr/>
        </p:nvSpPr>
        <p:spPr>
          <a:xfrm>
            <a:off x="7740650" y="2728913"/>
            <a:ext cx="935038" cy="0"/>
          </a:xfrm>
          <a:prstGeom prst="line">
            <a:avLst/>
          </a:prstGeom>
          <a:ln w="28575" cap="flat" cmpd="sng">
            <a:solidFill>
              <a:schemeClr val="tx2"/>
            </a:solidFill>
            <a:prstDash val="solid"/>
            <a:miter/>
            <a:headEnd type="none" w="med" len="med"/>
            <a:tailEnd type="none" w="med" len="med"/>
          </a:ln>
        </p:spPr>
      </p:sp>
      <p:sp>
        <p:nvSpPr>
          <p:cNvPr id="68658" name="Line 49"/>
          <p:cNvSpPr/>
          <p:nvPr/>
        </p:nvSpPr>
        <p:spPr>
          <a:xfrm>
            <a:off x="684213" y="2738438"/>
            <a:ext cx="0" cy="3311525"/>
          </a:xfrm>
          <a:prstGeom prst="line">
            <a:avLst/>
          </a:prstGeom>
          <a:ln w="28575" cap="flat" cmpd="sng">
            <a:solidFill>
              <a:schemeClr val="tx2"/>
            </a:solidFill>
            <a:prstDash val="solid"/>
            <a:miter/>
            <a:headEnd type="none" w="med" len="med"/>
            <a:tailEnd type="none" w="med" len="med"/>
          </a:ln>
        </p:spPr>
      </p:sp>
      <p:sp>
        <p:nvSpPr>
          <p:cNvPr id="68659" name="Line 50"/>
          <p:cNvSpPr/>
          <p:nvPr/>
        </p:nvSpPr>
        <p:spPr>
          <a:xfrm>
            <a:off x="8677275" y="2738438"/>
            <a:ext cx="0" cy="3311525"/>
          </a:xfrm>
          <a:prstGeom prst="line">
            <a:avLst/>
          </a:prstGeom>
          <a:ln w="28575" cap="flat" cmpd="sng">
            <a:solidFill>
              <a:schemeClr val="tx2"/>
            </a:solidFill>
            <a:prstDash val="solid"/>
            <a:miter/>
            <a:headEnd type="none" w="med" len="med"/>
            <a:tailEnd type="none" w="med" len="med"/>
          </a:ln>
        </p:spPr>
      </p:sp>
      <p:sp>
        <p:nvSpPr>
          <p:cNvPr id="68660" name="Line 51"/>
          <p:cNvSpPr/>
          <p:nvPr/>
        </p:nvSpPr>
        <p:spPr>
          <a:xfrm>
            <a:off x="4344988" y="5773738"/>
            <a:ext cx="0" cy="504825"/>
          </a:xfrm>
          <a:prstGeom prst="line">
            <a:avLst/>
          </a:prstGeom>
          <a:ln w="28575" cap="flat" cmpd="sng">
            <a:solidFill>
              <a:schemeClr val="tx2"/>
            </a:solidFill>
            <a:prstDash val="solid"/>
            <a:miter/>
            <a:headEnd type="none" w="med" len="med"/>
            <a:tailEnd type="none" w="med" len="med"/>
          </a:ln>
        </p:spPr>
      </p:sp>
      <p:sp>
        <p:nvSpPr>
          <p:cNvPr id="68661" name="Line 52"/>
          <p:cNvSpPr/>
          <p:nvPr/>
        </p:nvSpPr>
        <p:spPr>
          <a:xfrm>
            <a:off x="4213225" y="5849938"/>
            <a:ext cx="0" cy="360362"/>
          </a:xfrm>
          <a:prstGeom prst="line">
            <a:avLst/>
          </a:prstGeom>
          <a:ln w="28575" cap="flat" cmpd="sng">
            <a:solidFill>
              <a:schemeClr val="tx2"/>
            </a:solidFill>
            <a:prstDash val="solid"/>
            <a:miter/>
            <a:headEnd type="none" w="med" len="med"/>
            <a:tailEnd type="none" w="med" len="med"/>
          </a:ln>
        </p:spPr>
      </p:sp>
      <p:sp>
        <p:nvSpPr>
          <p:cNvPr id="68662" name="Line 53"/>
          <p:cNvSpPr/>
          <p:nvPr/>
        </p:nvSpPr>
        <p:spPr>
          <a:xfrm>
            <a:off x="684213" y="6049963"/>
            <a:ext cx="3529012" cy="0"/>
          </a:xfrm>
          <a:prstGeom prst="line">
            <a:avLst/>
          </a:prstGeom>
          <a:ln w="28575" cap="flat" cmpd="sng">
            <a:solidFill>
              <a:schemeClr val="tx2"/>
            </a:solidFill>
            <a:prstDash val="solid"/>
            <a:miter/>
            <a:headEnd type="none" w="med" len="med"/>
            <a:tailEnd type="none" w="med" len="med"/>
          </a:ln>
        </p:spPr>
      </p:sp>
      <p:sp>
        <p:nvSpPr>
          <p:cNvPr id="68663" name="Line 54"/>
          <p:cNvSpPr/>
          <p:nvPr/>
        </p:nvSpPr>
        <p:spPr>
          <a:xfrm>
            <a:off x="4332288" y="6049963"/>
            <a:ext cx="4354512" cy="0"/>
          </a:xfrm>
          <a:prstGeom prst="line">
            <a:avLst/>
          </a:prstGeom>
          <a:ln w="28575" cap="flat" cmpd="sng">
            <a:solidFill>
              <a:schemeClr val="tx2"/>
            </a:solidFill>
            <a:prstDash val="solid"/>
            <a:miter/>
            <a:headEnd type="none" w="med" len="med"/>
            <a:tailEnd type="none" w="med" len="med"/>
          </a:ln>
        </p:spPr>
      </p:sp>
      <p:sp>
        <p:nvSpPr>
          <p:cNvPr id="68664" name="Text Box 55"/>
          <p:cNvSpPr txBox="1"/>
          <p:nvPr/>
        </p:nvSpPr>
        <p:spPr>
          <a:xfrm>
            <a:off x="7767638" y="2162175"/>
            <a:ext cx="576262" cy="579438"/>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8665" name="Text Box 56"/>
          <p:cNvSpPr txBox="1"/>
          <p:nvPr/>
        </p:nvSpPr>
        <p:spPr>
          <a:xfrm>
            <a:off x="900113" y="2162175"/>
            <a:ext cx="576262" cy="579438"/>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68666" name="Line 57"/>
          <p:cNvSpPr/>
          <p:nvPr/>
        </p:nvSpPr>
        <p:spPr>
          <a:xfrm flipH="1">
            <a:off x="4022725" y="4249738"/>
            <a:ext cx="647700" cy="0"/>
          </a:xfrm>
          <a:prstGeom prst="line">
            <a:avLst/>
          </a:prstGeom>
          <a:ln w="28575" cap="flat" cmpd="sng">
            <a:solidFill>
              <a:srgbClr val="FF0000"/>
            </a:solidFill>
            <a:prstDash val="solid"/>
            <a:miter/>
            <a:headEnd type="none" w="med" len="med"/>
            <a:tailEnd type="stealth" w="lg" len="med"/>
          </a:ln>
        </p:spPr>
      </p:sp>
      <p:sp>
        <p:nvSpPr>
          <p:cNvPr id="68667" name="Text Box 58"/>
          <p:cNvSpPr txBox="1"/>
          <p:nvPr/>
        </p:nvSpPr>
        <p:spPr>
          <a:xfrm>
            <a:off x="4603750" y="3962400"/>
            <a:ext cx="1441450" cy="519113"/>
          </a:xfrm>
          <a:prstGeom prst="rect">
            <a:avLst/>
          </a:prstGeom>
          <a:noFill/>
          <a:ln w="9525">
            <a:noFill/>
          </a:ln>
        </p:spPr>
        <p:txBody>
          <a:bodyPr>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内电场</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8668" name="Line 59"/>
          <p:cNvSpPr/>
          <p:nvPr/>
        </p:nvSpPr>
        <p:spPr>
          <a:xfrm flipH="1">
            <a:off x="4010025" y="4538663"/>
            <a:ext cx="792163" cy="0"/>
          </a:xfrm>
          <a:prstGeom prst="line">
            <a:avLst/>
          </a:prstGeom>
          <a:ln w="28575" cap="flat" cmpd="sng">
            <a:solidFill>
              <a:schemeClr val="folHlink"/>
            </a:solidFill>
            <a:prstDash val="solid"/>
            <a:miter/>
            <a:headEnd type="none" w="lg" len="med"/>
            <a:tailEnd type="stealth" w="lg" len="med"/>
          </a:ln>
        </p:spPr>
      </p:sp>
      <p:sp>
        <p:nvSpPr>
          <p:cNvPr id="68669" name="Text Box 60"/>
          <p:cNvSpPr txBox="1"/>
          <p:nvPr/>
        </p:nvSpPr>
        <p:spPr>
          <a:xfrm>
            <a:off x="4933950" y="4259263"/>
            <a:ext cx="1441450" cy="519112"/>
          </a:xfrm>
          <a:prstGeom prst="rect">
            <a:avLst/>
          </a:prstGeom>
          <a:noFill/>
          <a:ln w="9525">
            <a:noFill/>
          </a:ln>
        </p:spPr>
        <p:txBody>
          <a:bodyPr>
            <a:spAutoFit/>
          </a:bodyPr>
          <a:p>
            <a:pPr>
              <a:spcBef>
                <a:spcPct val="50000"/>
              </a:spcBef>
            </a:pPr>
            <a:r>
              <a:rPr lang="zh-CN" altLang="en-US" b="0" dirty="0">
                <a:solidFill>
                  <a:schemeClr val="folHlink"/>
                </a:solidFill>
                <a:latin typeface="Verdana" panose="020B0604030504040204" pitchFamily="34" charset="0"/>
                <a:ea typeface="隶书" panose="02010509060101010101" pitchFamily="49" charset="-122"/>
              </a:rPr>
              <a:t>外电场</a:t>
            </a:r>
            <a:endParaRPr lang="zh-CN" altLang="en-US" b="0" dirty="0">
              <a:solidFill>
                <a:schemeClr val="folHlink"/>
              </a:solidFill>
              <a:latin typeface="Verdana" panose="020B0604030504040204" pitchFamily="34" charset="0"/>
              <a:ea typeface="隶书" panose="02010509060101010101" pitchFamily="49" charset="-122"/>
            </a:endParaRPr>
          </a:p>
        </p:txBody>
      </p:sp>
      <p:sp>
        <p:nvSpPr>
          <p:cNvPr id="68670" name="Text Box 61"/>
          <p:cNvSpPr txBox="1"/>
          <p:nvPr/>
        </p:nvSpPr>
        <p:spPr>
          <a:xfrm>
            <a:off x="1778000" y="2513013"/>
            <a:ext cx="1079500" cy="579437"/>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P</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8671" name="Text Box 62"/>
          <p:cNvSpPr txBox="1"/>
          <p:nvPr/>
        </p:nvSpPr>
        <p:spPr>
          <a:xfrm>
            <a:off x="6589713" y="2513013"/>
            <a:ext cx="1008062" cy="579437"/>
          </a:xfrm>
          <a:prstGeom prst="rect">
            <a:avLst/>
          </a:prstGeom>
          <a:solidFill>
            <a:srgbClr val="FF9933"/>
          </a:solidFill>
          <a:ln w="9525">
            <a:noFill/>
          </a:ln>
        </p:spPr>
        <p:txBody>
          <a:bodyPr>
            <a:spAutoFit/>
          </a:bodyPr>
          <a:p>
            <a:pPr algn="ctr">
              <a:spcBef>
                <a:spcPct val="50000"/>
              </a:spcBef>
            </a:pPr>
            <a:r>
              <a:rPr lang="en-US" altLang="zh-CN" b="0" dirty="0">
                <a:latin typeface="隶书" panose="02010509060101010101" pitchFamily="49" charset="-122"/>
                <a:ea typeface="隶书" panose="02010509060101010101" pitchFamily="49" charset="-122"/>
              </a:rPr>
              <a:t>N</a:t>
            </a:r>
            <a:r>
              <a:rPr lang="zh-CN" altLang="en-US" b="0" dirty="0">
                <a:latin typeface="隶书" panose="02010509060101010101" pitchFamily="49" charset="-122"/>
                <a:ea typeface="隶书" panose="02010509060101010101" pitchFamily="49" charset="-122"/>
              </a:rPr>
              <a:t>区</a:t>
            </a:r>
            <a:endParaRPr lang="zh-CN" altLang="en-US" b="0" dirty="0">
              <a:latin typeface="隶书" panose="02010509060101010101" pitchFamily="49" charset="-122"/>
              <a:ea typeface="隶书" panose="02010509060101010101" pitchFamily="49" charset="-122"/>
            </a:endParaRPr>
          </a:p>
        </p:txBody>
      </p:sp>
      <p:sp>
        <p:nvSpPr>
          <p:cNvPr id="68672" name="Oval 63"/>
          <p:cNvSpPr>
            <a:spLocks noChangeAspect="1"/>
          </p:cNvSpPr>
          <p:nvPr/>
        </p:nvSpPr>
        <p:spPr>
          <a:xfrm>
            <a:off x="6985000" y="2359025"/>
            <a:ext cx="107950" cy="107950"/>
          </a:xfrm>
          <a:prstGeom prst="ellipse">
            <a:avLst/>
          </a:prstGeom>
          <a:solidFill>
            <a:schemeClr val="accent1"/>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73" name="Oval 64"/>
          <p:cNvSpPr>
            <a:spLocks noChangeAspect="1"/>
          </p:cNvSpPr>
          <p:nvPr/>
        </p:nvSpPr>
        <p:spPr>
          <a:xfrm>
            <a:off x="2628900" y="3138488"/>
            <a:ext cx="107950" cy="107950"/>
          </a:xfrm>
          <a:prstGeom prst="ellipse">
            <a:avLst/>
          </a:prstGeom>
          <a:solidFill>
            <a:schemeClr val="folHlink"/>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8674" name="Text Box 65"/>
          <p:cNvSpPr txBox="1"/>
          <p:nvPr/>
        </p:nvSpPr>
        <p:spPr>
          <a:xfrm>
            <a:off x="4427538" y="6092825"/>
            <a:ext cx="792162" cy="519113"/>
          </a:xfrm>
          <a:prstGeom prst="rect">
            <a:avLst/>
          </a:prstGeom>
          <a:noFill/>
          <a:ln w="9525">
            <a:noFill/>
          </a:ln>
        </p:spPr>
        <p:txBody>
          <a:bodyPr>
            <a:spAutoFit/>
          </a:bodyPr>
          <a:p>
            <a:pPr>
              <a:spcBef>
                <a:spcPct val="50000"/>
              </a:spcBef>
            </a:pPr>
            <a:r>
              <a:rPr lang="en-US" altLang="zh-CN" i="1" dirty="0">
                <a:solidFill>
                  <a:schemeClr val="tx2"/>
                </a:solidFill>
                <a:latin typeface="Times New Roman" panose="02020603050405020304" pitchFamily="18" charset="0"/>
              </a:rPr>
              <a:t>V</a:t>
            </a:r>
            <a:r>
              <a:rPr lang="en-US" altLang="zh-CN" i="1" baseline="-25000" dirty="0">
                <a:solidFill>
                  <a:schemeClr val="tx2"/>
                </a:solidFill>
                <a:latin typeface="Times New Roman" panose="02020603050405020304" pitchFamily="18" charset="0"/>
              </a:rPr>
              <a:t>R</a:t>
            </a:r>
            <a:endParaRPr lang="en-US" altLang="zh-CN" i="1" dirty="0">
              <a:solidFill>
                <a:schemeClr val="tx2"/>
              </a:solidFill>
              <a:latin typeface="Times New Roman" panose="02020603050405020304" pitchFamily="18" charset="0"/>
            </a:endParaRPr>
          </a:p>
        </p:txBody>
      </p:sp>
      <p:grpSp>
        <p:nvGrpSpPr>
          <p:cNvPr id="68675" name="Group 66"/>
          <p:cNvGrpSpPr/>
          <p:nvPr/>
        </p:nvGrpSpPr>
        <p:grpSpPr>
          <a:xfrm>
            <a:off x="2887663" y="1009650"/>
            <a:ext cx="3629025" cy="3384550"/>
            <a:chOff x="1909" y="663"/>
            <a:chExt cx="2286" cy="2132"/>
          </a:xfrm>
        </p:grpSpPr>
        <p:sp>
          <p:nvSpPr>
            <p:cNvPr id="68684" name="Rectangle 67"/>
            <p:cNvSpPr/>
            <p:nvPr/>
          </p:nvSpPr>
          <p:spPr>
            <a:xfrm>
              <a:off x="1927" y="1026"/>
              <a:ext cx="2268" cy="1497"/>
            </a:xfrm>
            <a:prstGeom prst="rect">
              <a:avLst/>
            </a:prstGeom>
            <a:solidFill>
              <a:srgbClr val="FF99CC">
                <a:alpha val="47058"/>
              </a:srgbClr>
            </a:solidFill>
            <a:ln w="9525">
              <a:noFill/>
            </a:ln>
          </p:spPr>
          <p:txBody>
            <a:bodyPr wrap="none" anchor="ctr"/>
            <a:p>
              <a:endParaRPr lang="zh-CN" altLang="en-US" dirty="0">
                <a:latin typeface="Arial" panose="020B0604020202020204" pitchFamily="34" charset="0"/>
              </a:endParaRPr>
            </a:p>
          </p:txBody>
        </p:sp>
        <p:sp>
          <p:nvSpPr>
            <p:cNvPr id="68685" name="Line 68"/>
            <p:cNvSpPr/>
            <p:nvPr/>
          </p:nvSpPr>
          <p:spPr>
            <a:xfrm>
              <a:off x="1909" y="754"/>
              <a:ext cx="0" cy="2041"/>
            </a:xfrm>
            <a:prstGeom prst="line">
              <a:avLst/>
            </a:prstGeom>
            <a:ln w="28575" cap="flat" cmpd="sng">
              <a:solidFill>
                <a:srgbClr val="FF0066"/>
              </a:solidFill>
              <a:prstDash val="dash"/>
              <a:miter/>
              <a:headEnd type="none" w="med" len="med"/>
              <a:tailEnd type="none" w="med" len="med"/>
            </a:ln>
          </p:spPr>
        </p:sp>
        <p:sp>
          <p:nvSpPr>
            <p:cNvPr id="68686" name="Line 69"/>
            <p:cNvSpPr/>
            <p:nvPr/>
          </p:nvSpPr>
          <p:spPr>
            <a:xfrm>
              <a:off x="4195" y="754"/>
              <a:ext cx="0" cy="2041"/>
            </a:xfrm>
            <a:prstGeom prst="line">
              <a:avLst/>
            </a:prstGeom>
            <a:ln w="28575" cap="flat" cmpd="sng">
              <a:solidFill>
                <a:srgbClr val="FF0066"/>
              </a:solidFill>
              <a:prstDash val="dash"/>
              <a:miter/>
              <a:headEnd type="none" w="med" len="med"/>
              <a:tailEnd type="none" w="med" len="med"/>
            </a:ln>
          </p:spPr>
        </p:sp>
        <p:sp>
          <p:nvSpPr>
            <p:cNvPr id="68687" name="Line 70"/>
            <p:cNvSpPr/>
            <p:nvPr/>
          </p:nvSpPr>
          <p:spPr>
            <a:xfrm>
              <a:off x="1927" y="845"/>
              <a:ext cx="862" cy="0"/>
            </a:xfrm>
            <a:prstGeom prst="line">
              <a:avLst/>
            </a:prstGeom>
            <a:ln w="28575" cap="flat" cmpd="sng">
              <a:solidFill>
                <a:srgbClr val="FF0066"/>
              </a:solidFill>
              <a:prstDash val="solid"/>
              <a:miter/>
              <a:headEnd type="stealth" w="lg" len="med"/>
              <a:tailEnd type="none" w="med" len="med"/>
            </a:ln>
          </p:spPr>
        </p:sp>
        <p:sp>
          <p:nvSpPr>
            <p:cNvPr id="68688" name="Line 71"/>
            <p:cNvSpPr/>
            <p:nvPr/>
          </p:nvSpPr>
          <p:spPr>
            <a:xfrm>
              <a:off x="3333" y="845"/>
              <a:ext cx="862" cy="0"/>
            </a:xfrm>
            <a:prstGeom prst="line">
              <a:avLst/>
            </a:prstGeom>
            <a:ln w="28575" cap="flat" cmpd="sng">
              <a:solidFill>
                <a:srgbClr val="FF0066"/>
              </a:solidFill>
              <a:prstDash val="solid"/>
              <a:miter/>
              <a:headEnd type="none" w="med" len="med"/>
              <a:tailEnd type="stealth" w="lg" len="med"/>
            </a:ln>
          </p:spPr>
        </p:sp>
        <p:sp>
          <p:nvSpPr>
            <p:cNvPr id="68689" name="Text Box 72"/>
            <p:cNvSpPr txBox="1"/>
            <p:nvPr/>
          </p:nvSpPr>
          <p:spPr>
            <a:xfrm>
              <a:off x="2767" y="663"/>
              <a:ext cx="590" cy="327"/>
            </a:xfrm>
            <a:prstGeom prst="rect">
              <a:avLst/>
            </a:prstGeom>
            <a:noFill/>
            <a:ln w="9525">
              <a:noFill/>
            </a:ln>
          </p:spPr>
          <p:txBody>
            <a:bodyPr>
              <a:spAutoFit/>
            </a:bodyPr>
            <a:p>
              <a:pPr>
                <a:spcBef>
                  <a:spcPct val="50000"/>
                </a:spcBef>
              </a:pPr>
              <a:r>
                <a:rPr lang="zh-CN" altLang="en-US" b="0" dirty="0">
                  <a:solidFill>
                    <a:srgbClr val="FF0066"/>
                  </a:solidFill>
                  <a:latin typeface="Verdana" panose="020B0604030504040204" pitchFamily="34" charset="0"/>
                  <a:ea typeface="隶书" panose="02010509060101010101" pitchFamily="49" charset="-122"/>
                </a:rPr>
                <a:t>变厚</a:t>
              </a:r>
              <a:endParaRPr lang="zh-CN" altLang="en-US" b="0" dirty="0">
                <a:solidFill>
                  <a:srgbClr val="FF0066"/>
                </a:solidFill>
                <a:latin typeface="Verdana" panose="020B0604030504040204" pitchFamily="34" charset="0"/>
                <a:ea typeface="隶书" panose="02010509060101010101" pitchFamily="49" charset="-122"/>
              </a:endParaRPr>
            </a:p>
          </p:txBody>
        </p:sp>
      </p:grpSp>
      <p:sp>
        <p:nvSpPr>
          <p:cNvPr id="68676" name="Line 73"/>
          <p:cNvSpPr/>
          <p:nvPr/>
        </p:nvSpPr>
        <p:spPr>
          <a:xfrm flipV="1">
            <a:off x="8462963" y="3889375"/>
            <a:ext cx="0" cy="1296988"/>
          </a:xfrm>
          <a:prstGeom prst="line">
            <a:avLst/>
          </a:prstGeom>
          <a:ln w="57150" cap="flat" cmpd="sng">
            <a:solidFill>
              <a:srgbClr val="FF0000"/>
            </a:solidFill>
            <a:prstDash val="solid"/>
            <a:miter/>
            <a:headEnd type="none" w="lg" len="med"/>
            <a:tailEnd type="stealth" w="lg" len="med"/>
          </a:ln>
        </p:spPr>
      </p:sp>
      <p:sp>
        <p:nvSpPr>
          <p:cNvPr id="68677" name="Text Box 74"/>
          <p:cNvSpPr txBox="1"/>
          <p:nvPr/>
        </p:nvSpPr>
        <p:spPr>
          <a:xfrm>
            <a:off x="7813675" y="4249738"/>
            <a:ext cx="647700" cy="641350"/>
          </a:xfrm>
          <a:prstGeom prst="rect">
            <a:avLst/>
          </a:prstGeom>
          <a:noFill/>
          <a:ln w="9525">
            <a:noFill/>
          </a:ln>
        </p:spPr>
        <p:txBody>
          <a:bodyPr>
            <a:spAutoFit/>
          </a:bodyPr>
          <a:p>
            <a:pPr>
              <a:spcBef>
                <a:spcPct val="50000"/>
              </a:spcBef>
            </a:pPr>
            <a:r>
              <a:rPr lang="en-US" altLang="zh-CN" sz="3600" dirty="0">
                <a:solidFill>
                  <a:srgbClr val="FF0000"/>
                </a:solidFill>
                <a:latin typeface="Times New Roman" panose="02020603050405020304" pitchFamily="18" charset="0"/>
              </a:rPr>
              <a:t>I</a:t>
            </a:r>
            <a:r>
              <a:rPr lang="en-US" altLang="zh-CN" sz="3600" baseline="-25000" dirty="0">
                <a:solidFill>
                  <a:srgbClr val="FF0000"/>
                </a:solidFill>
                <a:latin typeface="Times New Roman" panose="02020603050405020304" pitchFamily="18" charset="0"/>
              </a:rPr>
              <a:t>R</a:t>
            </a:r>
            <a:endParaRPr lang="en-US" altLang="zh-CN" sz="3600" dirty="0">
              <a:solidFill>
                <a:srgbClr val="FF0000"/>
              </a:solidFill>
              <a:latin typeface="Times New Roman" panose="02020603050405020304" pitchFamily="18" charset="0"/>
            </a:endParaRPr>
          </a:p>
        </p:txBody>
      </p:sp>
      <p:sp>
        <p:nvSpPr>
          <p:cNvPr id="68678" name="AutoShape 75"/>
          <p:cNvSpPr/>
          <p:nvPr/>
        </p:nvSpPr>
        <p:spPr>
          <a:xfrm>
            <a:off x="3276600" y="2090738"/>
            <a:ext cx="2808288" cy="1223962"/>
          </a:xfrm>
          <a:prstGeom prst="leftArrow">
            <a:avLst>
              <a:gd name="adj1" fmla="val 50000"/>
              <a:gd name="adj2" fmla="val 57360"/>
            </a:avLst>
          </a:prstGeom>
          <a:solidFill>
            <a:srgbClr val="FFFF99"/>
          </a:solidFill>
          <a:ln w="57150" cap="flat" cmpd="sng">
            <a:solidFill>
              <a:srgbClr val="FF0000"/>
            </a:solidFill>
            <a:prstDash val="solid"/>
            <a:miter/>
            <a:headEnd type="none" w="med" len="med"/>
            <a:tailEnd type="none" w="med" len="med"/>
          </a:ln>
        </p:spPr>
        <p:txBody>
          <a:bodyPr wrap="none" anchor="ctr"/>
          <a:p>
            <a:pPr algn="r"/>
            <a:r>
              <a:rPr lang="en-US" altLang="zh-CN" b="0" dirty="0">
                <a:latin typeface="隶书" panose="02010509060101010101" pitchFamily="49" charset="-122"/>
                <a:ea typeface="隶书" panose="02010509060101010101" pitchFamily="49" charset="-122"/>
              </a:rPr>
              <a:t>I</a:t>
            </a:r>
            <a:r>
              <a:rPr lang="zh-CN" altLang="en-US" b="0" dirty="0">
                <a:latin typeface="隶书" panose="02010509060101010101" pitchFamily="49" charset="-122"/>
                <a:ea typeface="隶书" panose="02010509060101010101" pitchFamily="49" charset="-122"/>
              </a:rPr>
              <a:t>：漂移电流</a:t>
            </a:r>
            <a:endParaRPr lang="zh-CN" altLang="en-US" b="0" dirty="0">
              <a:latin typeface="隶书" panose="02010509060101010101" pitchFamily="49" charset="-122"/>
              <a:ea typeface="隶书" panose="02010509060101010101" pitchFamily="49" charset="-122"/>
            </a:endParaRPr>
          </a:p>
        </p:txBody>
      </p:sp>
      <p:sp>
        <p:nvSpPr>
          <p:cNvPr id="68679" name="Text Box 76"/>
          <p:cNvSpPr txBox="1"/>
          <p:nvPr/>
        </p:nvSpPr>
        <p:spPr>
          <a:xfrm>
            <a:off x="684213" y="4249738"/>
            <a:ext cx="4032250" cy="457200"/>
          </a:xfrm>
          <a:prstGeom prst="rect">
            <a:avLst/>
          </a:prstGeom>
          <a:noFill/>
          <a:ln w="9525">
            <a:noFill/>
          </a:ln>
        </p:spPr>
        <p:txBody>
          <a:bodyPr>
            <a:spAutoFit/>
          </a:bodyPr>
          <a:p>
            <a:pPr>
              <a:spcBef>
                <a:spcPct val="50000"/>
              </a:spcBef>
            </a:pPr>
            <a:endParaRPr lang="zh-CN" altLang="zh-CN" sz="2400" b="0" dirty="0">
              <a:latin typeface="Verdana" panose="020B0604030504040204" pitchFamily="34" charset="0"/>
            </a:endParaRPr>
          </a:p>
        </p:txBody>
      </p:sp>
      <p:grpSp>
        <p:nvGrpSpPr>
          <p:cNvPr id="3" name="Group 77"/>
          <p:cNvGrpSpPr/>
          <p:nvPr/>
        </p:nvGrpSpPr>
        <p:grpSpPr>
          <a:xfrm>
            <a:off x="900113" y="4437063"/>
            <a:ext cx="6865937" cy="1655762"/>
            <a:chOff x="793" y="2686"/>
            <a:chExt cx="4325" cy="1043"/>
          </a:xfrm>
        </p:grpSpPr>
        <p:sp>
          <p:nvSpPr>
            <p:cNvPr id="68681" name="AutoShape 78"/>
            <p:cNvSpPr/>
            <p:nvPr/>
          </p:nvSpPr>
          <p:spPr>
            <a:xfrm>
              <a:off x="793" y="2686"/>
              <a:ext cx="4264" cy="1043"/>
            </a:xfrm>
            <a:prstGeom prst="horizontalScroll">
              <a:avLst>
                <a:gd name="adj" fmla="val 12500"/>
              </a:avLst>
            </a:prstGeom>
            <a:solidFill>
              <a:srgbClr val="FFFF99"/>
            </a:solidFill>
            <a:ln w="19050" cap="flat" cmpd="sng">
              <a:solidFill>
                <a:srgbClr val="008000"/>
              </a:solidFill>
              <a:prstDash val="solid"/>
              <a:miter/>
              <a:headEnd type="none" w="med" len="med"/>
              <a:tailEnd type="none" w="med" len="med"/>
            </a:ln>
          </p:spPr>
          <p:txBody>
            <a:bodyPr wrap="none" anchor="ctr"/>
            <a:p>
              <a:endParaRPr lang="zh-CN" altLang="zh-CN" sz="2400" b="0" dirty="0">
                <a:latin typeface="Verdana" panose="020B0604030504040204" pitchFamily="34" charset="0"/>
              </a:endParaRPr>
            </a:p>
          </p:txBody>
        </p:sp>
        <p:sp>
          <p:nvSpPr>
            <p:cNvPr id="68682" name="Text Box 79"/>
            <p:cNvSpPr txBox="1"/>
            <p:nvPr/>
          </p:nvSpPr>
          <p:spPr>
            <a:xfrm>
              <a:off x="930" y="2922"/>
              <a:ext cx="423" cy="680"/>
            </a:xfrm>
            <a:prstGeom prst="rect">
              <a:avLst/>
            </a:prstGeom>
            <a:noFill/>
            <a:ln w="9525">
              <a:noFill/>
            </a:ln>
          </p:spPr>
          <p:txBody>
            <a:bodyPr vert="eaVert">
              <a:spAutoFit/>
            </a:bodyPr>
            <a:p>
              <a:pPr>
                <a:spcBef>
                  <a:spcPct val="50000"/>
                </a:spcBef>
              </a:pPr>
              <a:r>
                <a:rPr lang="zh-CN" altLang="en-US" b="0" dirty="0">
                  <a:solidFill>
                    <a:srgbClr val="FF0000"/>
                  </a:solidFill>
                  <a:latin typeface="Verdana" panose="020B0604030504040204" pitchFamily="34" charset="0"/>
                  <a:ea typeface="隶书" panose="02010509060101010101" pitchFamily="49" charset="-122"/>
                </a:rPr>
                <a:t>小结</a:t>
              </a:r>
              <a:endParaRPr lang="zh-CN" altLang="en-US" b="0" dirty="0">
                <a:solidFill>
                  <a:srgbClr val="FF0000"/>
                </a:solidFill>
                <a:latin typeface="Verdana" panose="020B0604030504040204" pitchFamily="34" charset="0"/>
                <a:ea typeface="隶书" panose="02010509060101010101" pitchFamily="49" charset="-122"/>
              </a:endParaRPr>
            </a:p>
          </p:txBody>
        </p:sp>
        <p:sp>
          <p:nvSpPr>
            <p:cNvPr id="68683" name="Text Box 80"/>
            <p:cNvSpPr txBox="1"/>
            <p:nvPr/>
          </p:nvSpPr>
          <p:spPr>
            <a:xfrm>
              <a:off x="1308" y="2750"/>
              <a:ext cx="3810" cy="865"/>
            </a:xfrm>
            <a:prstGeom prst="rect">
              <a:avLst/>
            </a:prstGeom>
            <a:noFill/>
            <a:ln w="9525">
              <a:noFill/>
            </a:ln>
          </p:spPr>
          <p:txBody>
            <a:bodyPr>
              <a:spAutoFit/>
            </a:bodyPr>
            <a:p>
              <a:r>
                <a:rPr lang="zh-CN" altLang="en-US" b="0" dirty="0">
                  <a:latin typeface="Verdana" panose="020B0604030504040204" pitchFamily="34" charset="0"/>
                  <a:ea typeface="隶书" panose="02010509060101010101" pitchFamily="49" charset="-122"/>
                </a:rPr>
                <a:t>内电场被加强，多子的扩散受抑制。少子漂移加强，但少子数量有限，只能形成较小的反向电流</a:t>
              </a:r>
              <a:r>
                <a:rPr lang="en-US" altLang="zh-CN" b="0" dirty="0">
                  <a:latin typeface="Verdana" panose="020B0604030504040204" pitchFamily="34" charset="0"/>
                  <a:ea typeface="隶书" panose="02010509060101010101" pitchFamily="49" charset="-122"/>
                </a:rPr>
                <a:t>I</a:t>
              </a:r>
              <a:r>
                <a:rPr lang="en-US" altLang="zh-CN" b="0" baseline="-25000" dirty="0">
                  <a:latin typeface="Verdana" panose="020B0604030504040204" pitchFamily="34" charset="0"/>
                  <a:ea typeface="隶书" panose="02010509060101010101" pitchFamily="49" charset="-122"/>
                </a:rPr>
                <a:t>R</a:t>
              </a:r>
              <a:r>
                <a:rPr lang="zh-CN" altLang="en-US" b="0" dirty="0">
                  <a:latin typeface="Verdana" panose="020B0604030504040204" pitchFamily="34" charset="0"/>
                  <a:ea typeface="隶书" panose="02010509060101010101" pitchFamily="49" charset="-122"/>
                </a:rPr>
                <a:t>。</a:t>
              </a:r>
              <a:endParaRPr lang="zh-CN" altLang="en-US" b="0" dirty="0">
                <a:latin typeface="Verdana" panose="020B0604030504040204" pitchFamily="34" charset="0"/>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076" name="Rectangle 2"/>
          <p:cNvSpPr/>
          <p:nvPr/>
        </p:nvSpPr>
        <p:spPr>
          <a:xfrm>
            <a:off x="598488" y="387350"/>
            <a:ext cx="4618037" cy="935038"/>
          </a:xfrm>
          <a:prstGeom prst="rect">
            <a:avLst/>
          </a:prstGeom>
          <a:noFill/>
          <a:ln w="9525">
            <a:noFill/>
          </a:ln>
        </p:spPr>
        <p:txBody>
          <a:bodyPr anchor="ctr"/>
          <a:p>
            <a:pPr algn="ctr"/>
            <a:r>
              <a:rPr lang="en-US" altLang="zh-CN" b="0" dirty="0">
                <a:solidFill>
                  <a:srgbClr val="FF0000"/>
                </a:solidFill>
                <a:latin typeface="黑体" panose="02010609060101010101" pitchFamily="49" charset="-122"/>
                <a:ea typeface="黑体" panose="02010609060101010101" pitchFamily="49" charset="-122"/>
              </a:rPr>
              <a:t>PN</a:t>
            </a:r>
            <a:r>
              <a:rPr lang="zh-CN" altLang="zh-CN" b="0" dirty="0">
                <a:solidFill>
                  <a:srgbClr val="FF0000"/>
                </a:solidFill>
                <a:latin typeface="黑体" panose="02010609060101010101" pitchFamily="49" charset="-122"/>
                <a:ea typeface="黑体" panose="02010609060101010101" pitchFamily="49" charset="-122"/>
              </a:rPr>
              <a:t>结加反向电压时截止</a:t>
            </a:r>
            <a:endParaRPr lang="zh-CN" altLang="en-US" b="0" dirty="0">
              <a:solidFill>
                <a:schemeClr val="tx2"/>
              </a:solidFill>
              <a:latin typeface="黑体" panose="02010609060101010101" pitchFamily="49" charset="-122"/>
              <a:ea typeface="黑体" panose="02010609060101010101" pitchFamily="49" charset="-122"/>
            </a:endParaRPr>
          </a:p>
        </p:txBody>
      </p:sp>
      <p:graphicFrame>
        <p:nvGraphicFramePr>
          <p:cNvPr id="3074" name="Object 3"/>
          <p:cNvGraphicFramePr/>
          <p:nvPr/>
        </p:nvGraphicFramePr>
        <p:xfrm>
          <a:off x="1116013" y="1341438"/>
          <a:ext cx="6081712" cy="4919662"/>
        </p:xfrm>
        <a:graphic>
          <a:graphicData uri="http://schemas.openxmlformats.org/presentationml/2006/ole">
            <mc:AlternateContent xmlns:mc="http://schemas.openxmlformats.org/markup-compatibility/2006">
              <mc:Choice xmlns:v="urn:schemas-microsoft-com:vml" Requires="v">
                <p:oleObj spid="_x0000_s3084" name="" r:id="rId1" imgW="14592300" imgH="11801475" progId="MSPhotoEd.3">
                  <p:embed/>
                </p:oleObj>
              </mc:Choice>
              <mc:Fallback>
                <p:oleObj name="" r:id="rId1" imgW="14592300" imgH="11801475" progId="MSPhotoEd.3">
                  <p:embed/>
                  <p:pic>
                    <p:nvPicPr>
                      <p:cNvPr id="0" name="图片 3083"/>
                      <p:cNvPicPr/>
                      <p:nvPr/>
                    </p:nvPicPr>
                    <p:blipFill>
                      <a:blip r:embed="rId2"/>
                      <a:stretch>
                        <a:fillRect/>
                      </a:stretch>
                    </p:blipFill>
                    <p:spPr>
                      <a:xfrm>
                        <a:off x="1116013" y="1341438"/>
                        <a:ext cx="6081712" cy="4919662"/>
                      </a:xfrm>
                      <a:prstGeom prst="rect">
                        <a:avLst/>
                      </a:prstGeom>
                      <a:noFill/>
                      <a:ln w="38100">
                        <a:noFill/>
                        <a:miter/>
                      </a:ln>
                    </p:spPr>
                  </p:pic>
                </p:oleObj>
              </mc:Fallback>
            </mc:AlternateContent>
          </a:graphicData>
        </a:graphic>
      </p:graphicFrame>
      <p:grpSp>
        <p:nvGrpSpPr>
          <p:cNvPr id="2" name="Group 4"/>
          <p:cNvGrpSpPr/>
          <p:nvPr/>
        </p:nvGrpSpPr>
        <p:grpSpPr>
          <a:xfrm>
            <a:off x="7091363" y="2852738"/>
            <a:ext cx="1512887" cy="3816350"/>
            <a:chOff x="4649" y="1389"/>
            <a:chExt cx="953" cy="2404"/>
          </a:xfrm>
        </p:grpSpPr>
        <p:sp>
          <p:nvSpPr>
            <p:cNvPr id="3079" name="Rectangle 5"/>
            <p:cNvSpPr/>
            <p:nvPr/>
          </p:nvSpPr>
          <p:spPr>
            <a:xfrm>
              <a:off x="4649" y="1389"/>
              <a:ext cx="953" cy="2404"/>
            </a:xfrm>
            <a:prstGeom prst="rect">
              <a:avLst/>
            </a:prstGeom>
            <a:solidFill>
              <a:srgbClr val="FFFF99"/>
            </a:solid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080" name="Text Box 6"/>
            <p:cNvSpPr txBox="1"/>
            <p:nvPr/>
          </p:nvSpPr>
          <p:spPr>
            <a:xfrm>
              <a:off x="4651" y="1434"/>
              <a:ext cx="923" cy="2358"/>
            </a:xfrm>
            <a:prstGeom prst="rect">
              <a:avLst/>
            </a:prstGeom>
            <a:noFill/>
            <a:ln w="9525">
              <a:noFill/>
            </a:ln>
          </p:spPr>
          <p:txBody>
            <a:bodyPr vert="eaVert">
              <a:spAutoFit/>
            </a:bodyPr>
            <a:p>
              <a:pPr>
                <a:spcBef>
                  <a:spcPct val="50000"/>
                </a:spcBef>
              </a:pPr>
              <a:r>
                <a:rPr lang="zh-CN" altLang="en-US" b="0" dirty="0">
                  <a:latin typeface="Verdana" panose="020B0604030504040204" pitchFamily="34" charset="0"/>
                  <a:ea typeface="隶书" panose="02010509060101010101" pitchFamily="49" charset="-122"/>
                </a:rPr>
                <a:t>内外电场方向</a:t>
              </a:r>
              <a:r>
                <a:rPr lang="zh-CN" altLang="en-US" b="0" dirty="0">
                  <a:solidFill>
                    <a:srgbClr val="FF0000"/>
                  </a:solidFill>
                  <a:latin typeface="Verdana" panose="020B0604030504040204" pitchFamily="34" charset="0"/>
                  <a:ea typeface="隶书" panose="02010509060101010101" pitchFamily="49" charset="-122"/>
                </a:rPr>
                <a:t>相同</a:t>
              </a:r>
              <a:r>
                <a:rPr lang="zh-CN" altLang="en-US" b="0" dirty="0">
                  <a:latin typeface="Verdana" panose="020B0604030504040204" pitchFamily="34" charset="0"/>
                  <a:ea typeface="隶书" panose="02010509060101010101" pitchFamily="49" charset="-122"/>
                </a:rPr>
                <a:t>，故势垒升高，有利于</a:t>
              </a:r>
              <a:r>
                <a:rPr lang="zh-CN" altLang="en-US" b="0" dirty="0">
                  <a:solidFill>
                    <a:srgbClr val="FF0000"/>
                  </a:solidFill>
                  <a:latin typeface="Verdana" panose="020B0604030504040204" pitchFamily="34" charset="0"/>
                  <a:ea typeface="隶书" panose="02010509060101010101" pitchFamily="49" charset="-122"/>
                </a:rPr>
                <a:t>漂移运动</a:t>
              </a:r>
              <a:r>
                <a:rPr lang="zh-CN" altLang="en-US" b="0" dirty="0">
                  <a:latin typeface="Verdana" panose="020B0604030504040204" pitchFamily="34" charset="0"/>
                  <a:ea typeface="隶书" panose="02010509060101010101" pitchFamily="49" charset="-122"/>
                </a:rPr>
                <a:t>的进行。</a:t>
              </a:r>
              <a:endParaRPr lang="zh-CN" altLang="en-US" b="0" dirty="0">
                <a:latin typeface="Verdana" panose="020B0604030504040204" pitchFamily="34" charset="0"/>
                <a:ea typeface="隶书" panose="02010509060101010101" pitchFamily="49" charset="-122"/>
              </a:endParaRPr>
            </a:p>
          </p:txBody>
        </p:sp>
      </p:grpSp>
      <p:sp>
        <p:nvSpPr>
          <p:cNvPr id="46087" name="AutoShape 7" descr="40%"/>
          <p:cNvSpPr/>
          <p:nvPr/>
        </p:nvSpPr>
        <p:spPr>
          <a:xfrm>
            <a:off x="6804025" y="5588000"/>
            <a:ext cx="287338" cy="504825"/>
          </a:xfrm>
          <a:prstGeom prst="leftArrow">
            <a:avLst>
              <a:gd name="adj1" fmla="val 50000"/>
              <a:gd name="adj2" fmla="val 25000"/>
            </a:avLst>
          </a:prstGeom>
          <a:pattFill prst="pct40">
            <a:fgClr>
              <a:srgbClr val="0000FF"/>
            </a:fgClr>
            <a:bgClr>
              <a:schemeClr val="bg1"/>
            </a:bgClr>
          </a:patt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46087"/>
                                        </p:tgtEl>
                                        <p:attrNameLst>
                                          <p:attrName>style.visibility</p:attrName>
                                        </p:attrNameLst>
                                      </p:cBhvr>
                                      <p:to>
                                        <p:strVal val="visible"/>
                                      </p:to>
                                    </p:set>
                                    <p:animEffect transition="in" filter="wipe(right)">
                                      <p:cBhvr>
                                        <p:cTn id="11" dur="10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9635" name="Rectangle 2"/>
          <p:cNvSpPr/>
          <p:nvPr/>
        </p:nvSpPr>
        <p:spPr>
          <a:xfrm>
            <a:off x="457200" y="520700"/>
            <a:ext cx="1625600" cy="693738"/>
          </a:xfrm>
          <a:prstGeom prst="rect">
            <a:avLst/>
          </a:prstGeom>
          <a:noFill/>
          <a:ln w="9525">
            <a:noFill/>
          </a:ln>
        </p:spPr>
        <p:txBody>
          <a:bodyPr anchor="ctr"/>
          <a:p>
            <a:pPr algn="ctr"/>
            <a:r>
              <a:rPr lang="zh-CN" altLang="en-US" sz="3600" b="0" dirty="0">
                <a:solidFill>
                  <a:schemeClr val="tx2"/>
                </a:solidFill>
                <a:latin typeface="Arial" panose="020B0604020202020204" pitchFamily="34" charset="0"/>
                <a:ea typeface="黑体" panose="02010609060101010101" pitchFamily="49" charset="-122"/>
              </a:rPr>
              <a:t>归纳：</a:t>
            </a:r>
            <a:endParaRPr lang="zh-CN" altLang="en-US" sz="3600" b="0" dirty="0">
              <a:solidFill>
                <a:schemeClr val="tx2"/>
              </a:solidFill>
              <a:latin typeface="Arial" panose="020B0604020202020204" pitchFamily="34" charset="0"/>
              <a:ea typeface="黑体" panose="02010609060101010101" pitchFamily="49" charset="-122"/>
            </a:endParaRPr>
          </a:p>
        </p:txBody>
      </p:sp>
      <p:sp>
        <p:nvSpPr>
          <p:cNvPr id="69636" name="Rectangle 3"/>
          <p:cNvSpPr/>
          <p:nvPr/>
        </p:nvSpPr>
        <p:spPr>
          <a:xfrm>
            <a:off x="912813" y="1052513"/>
            <a:ext cx="7691437" cy="2881312"/>
          </a:xfrm>
          <a:prstGeom prst="rect">
            <a:avLst/>
          </a:prstGeom>
          <a:noFill/>
          <a:ln w="9525">
            <a:noFill/>
          </a:ln>
        </p:spPr>
        <p:txBody>
          <a:bodyPr/>
          <a:p>
            <a:pPr>
              <a:lnSpc>
                <a:spcPct val="150000"/>
              </a:lnSpc>
              <a:spcBef>
                <a:spcPct val="20000"/>
              </a:spcBef>
              <a:buClr>
                <a:schemeClr val="hlink"/>
              </a:buClr>
              <a:buFont typeface="Wingdings" panose="05000000000000000000" pitchFamily="2" charset="2"/>
              <a:buChar char="Ø"/>
            </a:pPr>
            <a:r>
              <a:rPr lang="en-US" altLang="zh-CN" dirty="0">
                <a:latin typeface="宋体" panose="02010600030101010101" pitchFamily="2" charset="-122"/>
              </a:rPr>
              <a:t> PN</a:t>
            </a:r>
            <a:r>
              <a:rPr lang="zh-CN" altLang="en-US" dirty="0">
                <a:latin typeface="宋体" panose="02010600030101010101" pitchFamily="2" charset="-122"/>
              </a:rPr>
              <a:t>结加正向电压时，具有较大的正向</a:t>
            </a:r>
            <a:r>
              <a:rPr lang="zh-CN" altLang="en-US" dirty="0">
                <a:solidFill>
                  <a:srgbClr val="FF0000"/>
                </a:solidFill>
                <a:latin typeface="宋体" panose="02010600030101010101" pitchFamily="2" charset="-122"/>
              </a:rPr>
              <a:t>扩散电流</a:t>
            </a:r>
            <a:r>
              <a:rPr lang="zh-CN" altLang="en-US" dirty="0">
                <a:latin typeface="宋体" panose="02010600030101010101" pitchFamily="2" charset="-122"/>
              </a:rPr>
              <a:t>，呈现低电阻， </a:t>
            </a:r>
            <a:r>
              <a:rPr lang="en-US" altLang="zh-CN" dirty="0">
                <a:latin typeface="宋体" panose="02010600030101010101" pitchFamily="2" charset="-122"/>
              </a:rPr>
              <a:t>PN</a:t>
            </a:r>
            <a:r>
              <a:rPr lang="zh-CN" altLang="en-US" dirty="0">
                <a:latin typeface="宋体" panose="02010600030101010101" pitchFamily="2" charset="-122"/>
              </a:rPr>
              <a:t>结</a:t>
            </a:r>
            <a:r>
              <a:rPr lang="zh-CN" altLang="en-US" u="sng" dirty="0">
                <a:solidFill>
                  <a:srgbClr val="FF0000"/>
                </a:solidFill>
                <a:latin typeface="宋体" panose="02010600030101010101" pitchFamily="2" charset="-122"/>
              </a:rPr>
              <a:t>导通</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50000"/>
              </a:lnSpc>
              <a:spcBef>
                <a:spcPct val="20000"/>
              </a:spcBef>
              <a:buClr>
                <a:schemeClr val="hlink"/>
              </a:buClr>
              <a:buFont typeface="Wingdings" panose="05000000000000000000" pitchFamily="2" charset="2"/>
              <a:buChar char="Ø"/>
            </a:pPr>
            <a:r>
              <a:rPr lang="zh-CN" altLang="en-US" dirty="0">
                <a:latin typeface="宋体" panose="02010600030101010101" pitchFamily="2" charset="-122"/>
              </a:rPr>
              <a:t> </a:t>
            </a:r>
            <a:r>
              <a:rPr lang="en-US" altLang="zh-CN" dirty="0">
                <a:latin typeface="宋体" panose="02010600030101010101" pitchFamily="2" charset="-122"/>
              </a:rPr>
              <a:t>PN</a:t>
            </a:r>
            <a:r>
              <a:rPr lang="zh-CN" altLang="en-US" dirty="0">
                <a:latin typeface="宋体" panose="02010600030101010101" pitchFamily="2" charset="-122"/>
              </a:rPr>
              <a:t>结加反向电压时，具有很小的反向</a:t>
            </a:r>
            <a:r>
              <a:rPr lang="zh-CN" altLang="en-US" dirty="0">
                <a:solidFill>
                  <a:srgbClr val="FF0000"/>
                </a:solidFill>
                <a:latin typeface="宋体" panose="02010600030101010101" pitchFamily="2" charset="-122"/>
              </a:rPr>
              <a:t>漂移电流</a:t>
            </a:r>
            <a:r>
              <a:rPr lang="zh-CN" altLang="en-US" dirty="0">
                <a:latin typeface="宋体" panose="02010600030101010101" pitchFamily="2" charset="-122"/>
              </a:rPr>
              <a:t>，呈现高电阻， </a:t>
            </a:r>
            <a:r>
              <a:rPr lang="en-US" altLang="zh-CN" dirty="0">
                <a:latin typeface="宋体" panose="02010600030101010101" pitchFamily="2" charset="-122"/>
              </a:rPr>
              <a:t>PN</a:t>
            </a:r>
            <a:r>
              <a:rPr lang="zh-CN" altLang="en-US" dirty="0">
                <a:latin typeface="宋体" panose="02010600030101010101" pitchFamily="2" charset="-122"/>
              </a:rPr>
              <a:t>结</a:t>
            </a:r>
            <a:r>
              <a:rPr lang="zh-CN" altLang="en-US" u="sng" dirty="0">
                <a:solidFill>
                  <a:srgbClr val="FF0000"/>
                </a:solidFill>
                <a:latin typeface="宋体" panose="02010600030101010101" pitchFamily="2" charset="-122"/>
              </a:rPr>
              <a:t>截止</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69637" name="AutoShape 4" descr="60%"/>
          <p:cNvSpPr/>
          <p:nvPr/>
        </p:nvSpPr>
        <p:spPr>
          <a:xfrm>
            <a:off x="2195513" y="4221163"/>
            <a:ext cx="1512887" cy="215900"/>
          </a:xfrm>
          <a:prstGeom prst="rightArrow">
            <a:avLst>
              <a:gd name="adj1" fmla="val 50000"/>
              <a:gd name="adj2" fmla="val 175183"/>
            </a:avLst>
          </a:prstGeom>
          <a:pattFill prst="pct60">
            <a:fgClr>
              <a:schemeClr val="folHlink"/>
            </a:fgClr>
            <a:bgClr>
              <a:schemeClr val="bg1"/>
            </a:bgClr>
          </a:patt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09" name="Text Box 5"/>
          <p:cNvSpPr txBox="1"/>
          <p:nvPr/>
        </p:nvSpPr>
        <p:spPr>
          <a:xfrm>
            <a:off x="827088" y="5589588"/>
            <a:ext cx="7129462" cy="946150"/>
          </a:xfrm>
          <a:prstGeom prst="rect">
            <a:avLst/>
          </a:prstGeom>
          <a:solidFill>
            <a:srgbClr val="FFFF99"/>
          </a:solidFill>
          <a:ln w="9525">
            <a:noFill/>
          </a:ln>
        </p:spPr>
        <p:txBody>
          <a:bodyPr>
            <a:spAutoFit/>
          </a:bodyPr>
          <a:p>
            <a:pPr>
              <a:spcBef>
                <a:spcPct val="50000"/>
              </a:spcBef>
            </a:pPr>
            <a:r>
              <a:rPr lang="zh-CN" altLang="en-US" b="0" dirty="0">
                <a:solidFill>
                  <a:schemeClr val="tx2"/>
                </a:solidFill>
                <a:latin typeface="Verdana" panose="020B0604030504040204" pitchFamily="34" charset="0"/>
                <a:ea typeface="隶书" panose="02010509060101010101" pitchFamily="49" charset="-122"/>
              </a:rPr>
              <a:t>在于它的耗尽层的存在，且其宽度随外加电压而变化。</a:t>
            </a:r>
            <a:endParaRPr lang="zh-CN" altLang="en-US" b="0" dirty="0">
              <a:solidFill>
                <a:schemeClr val="tx2"/>
              </a:solidFill>
              <a:latin typeface="Verdana" panose="020B0604030504040204" pitchFamily="34" charset="0"/>
              <a:ea typeface="隶书" panose="02010509060101010101" pitchFamily="49" charset="-122"/>
            </a:endParaRPr>
          </a:p>
        </p:txBody>
      </p:sp>
      <p:grpSp>
        <p:nvGrpSpPr>
          <p:cNvPr id="2" name="Group 6"/>
          <p:cNvGrpSpPr/>
          <p:nvPr/>
        </p:nvGrpSpPr>
        <p:grpSpPr>
          <a:xfrm>
            <a:off x="3852863" y="5010150"/>
            <a:ext cx="1511300" cy="579438"/>
            <a:chOff x="2336" y="3121"/>
            <a:chExt cx="952" cy="365"/>
          </a:xfrm>
        </p:grpSpPr>
        <p:sp>
          <p:nvSpPr>
            <p:cNvPr id="69643" name="Oval 7"/>
            <p:cNvSpPr/>
            <p:nvPr/>
          </p:nvSpPr>
          <p:spPr>
            <a:xfrm>
              <a:off x="2336" y="3158"/>
              <a:ext cx="952" cy="317"/>
            </a:xfrm>
            <a:prstGeom prst="ellipse">
              <a:avLst/>
            </a:prstGeom>
            <a:solidFill>
              <a:srgbClr val="FFFF99"/>
            </a:solidFill>
            <a:ln w="2857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9644" name="Text Box 8"/>
            <p:cNvSpPr txBox="1"/>
            <p:nvPr/>
          </p:nvSpPr>
          <p:spPr>
            <a:xfrm>
              <a:off x="2463" y="3121"/>
              <a:ext cx="726" cy="365"/>
            </a:xfrm>
            <a:prstGeom prst="rect">
              <a:avLst/>
            </a:prstGeom>
            <a:noFill/>
            <a:ln w="28575">
              <a:noFill/>
            </a:ln>
          </p:spPr>
          <p:txBody>
            <a:bodyPr>
              <a:spAutoFit/>
            </a:bodyPr>
            <a:p>
              <a:pPr algn="ctr">
                <a:spcBef>
                  <a:spcPct val="50000"/>
                </a:spcBef>
              </a:pPr>
              <a:r>
                <a:rPr lang="zh-CN" altLang="en-US" b="0" dirty="0">
                  <a:solidFill>
                    <a:schemeClr val="tx2"/>
                  </a:solidFill>
                  <a:latin typeface="Verdana" panose="020B0604030504040204" pitchFamily="34" charset="0"/>
                  <a:ea typeface="隶书" panose="02010509060101010101" pitchFamily="49" charset="-122"/>
                </a:rPr>
                <a:t>关 键</a:t>
              </a:r>
              <a:endParaRPr lang="zh-CN" altLang="en-US" b="0" dirty="0">
                <a:solidFill>
                  <a:schemeClr val="tx2"/>
                </a:solidFill>
                <a:latin typeface="Verdana" panose="020B0604030504040204" pitchFamily="34" charset="0"/>
                <a:ea typeface="隶书" panose="02010509060101010101" pitchFamily="49" charset="-122"/>
              </a:endParaRPr>
            </a:p>
          </p:txBody>
        </p:sp>
      </p:grpSp>
      <p:sp>
        <p:nvSpPr>
          <p:cNvPr id="47113" name="AutoShape 9" descr="40%"/>
          <p:cNvSpPr/>
          <p:nvPr/>
        </p:nvSpPr>
        <p:spPr>
          <a:xfrm>
            <a:off x="4284663" y="4595813"/>
            <a:ext cx="647700" cy="460375"/>
          </a:xfrm>
          <a:prstGeom prst="downArrow">
            <a:avLst>
              <a:gd name="adj1" fmla="val 50000"/>
              <a:gd name="adj2" fmla="val 25000"/>
            </a:avLst>
          </a:prstGeom>
          <a:pattFill prst="pct40">
            <a:fgClr>
              <a:srgbClr val="FF0000"/>
            </a:fgClr>
            <a:bgClr>
              <a:schemeClr val="bg1"/>
            </a:bgClr>
          </a:pattFill>
          <a:ln w="2857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69641" name="Text Box 10"/>
          <p:cNvSpPr txBox="1"/>
          <p:nvPr/>
        </p:nvSpPr>
        <p:spPr>
          <a:xfrm>
            <a:off x="3779838" y="4062413"/>
            <a:ext cx="4608512" cy="538162"/>
          </a:xfrm>
          <a:prstGeom prst="rect">
            <a:avLst/>
          </a:prstGeom>
          <a:solidFill>
            <a:srgbClr val="FFFF99"/>
          </a:solidFill>
          <a:ln w="19050" cap="flat" cmpd="sng">
            <a:solidFill>
              <a:schemeClr val="folHlink"/>
            </a:solidFill>
            <a:prstDash val="solid"/>
            <a:miter/>
            <a:headEnd type="none" w="med" len="med"/>
            <a:tailEnd type="none" w="med" len="med"/>
          </a:ln>
        </p:spPr>
        <p:txBody>
          <a:bodyPr>
            <a:spAutoFit/>
          </a:bodyPr>
          <a:p>
            <a:pPr>
              <a:spcBef>
                <a:spcPct val="50000"/>
              </a:spcBef>
            </a:pPr>
            <a:r>
              <a:rPr lang="zh-CN" altLang="en-US" b="0" dirty="0">
                <a:latin typeface="隶书" panose="02010509060101010101" pitchFamily="49" charset="-122"/>
                <a:ea typeface="隶书" panose="02010509060101010101" pitchFamily="49" charset="-122"/>
              </a:rPr>
              <a:t>这就是</a:t>
            </a:r>
            <a:r>
              <a:rPr lang="en-US" altLang="zh-CN" b="0" dirty="0">
                <a:latin typeface="隶书" panose="02010509060101010101" pitchFamily="49" charset="-122"/>
                <a:ea typeface="隶书" panose="02010509060101010101" pitchFamily="49" charset="-122"/>
              </a:rPr>
              <a:t>PN</a:t>
            </a:r>
            <a:r>
              <a:rPr lang="zh-CN" altLang="en-US" b="0" dirty="0">
                <a:latin typeface="隶书" panose="02010509060101010101" pitchFamily="49" charset="-122"/>
                <a:ea typeface="隶书" panose="02010509060101010101" pitchFamily="49" charset="-122"/>
              </a:rPr>
              <a:t>结的</a:t>
            </a:r>
            <a:r>
              <a:rPr lang="zh-CN" altLang="en-US" b="0" dirty="0">
                <a:solidFill>
                  <a:srgbClr val="FF0000"/>
                </a:solidFill>
                <a:latin typeface="隶书" panose="02010509060101010101" pitchFamily="49" charset="-122"/>
                <a:ea typeface="隶书" panose="02010509060101010101" pitchFamily="49" charset="-122"/>
              </a:rPr>
              <a:t>单向导电性</a:t>
            </a:r>
            <a:r>
              <a:rPr lang="zh-CN" altLang="en-US" b="0" dirty="0">
                <a:latin typeface="隶书" panose="02010509060101010101" pitchFamily="49" charset="-122"/>
                <a:ea typeface="隶书" panose="02010509060101010101" pitchFamily="49" charset="-122"/>
              </a:rPr>
              <a:t>。</a:t>
            </a:r>
            <a:endParaRPr lang="zh-CN" altLang="en-US" b="0" dirty="0">
              <a:latin typeface="隶书" panose="02010509060101010101" pitchFamily="49" charset="-122"/>
              <a:ea typeface="隶书" panose="02010509060101010101" pitchFamily="49" charset="-122"/>
            </a:endParaRPr>
          </a:p>
        </p:txBody>
      </p:sp>
      <p:sp>
        <p:nvSpPr>
          <p:cNvPr id="69642" name="Text Box 11"/>
          <p:cNvSpPr txBox="1"/>
          <p:nvPr/>
        </p:nvSpPr>
        <p:spPr>
          <a:xfrm>
            <a:off x="8172450" y="6165850"/>
            <a:ext cx="720725" cy="336550"/>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结束</a:t>
            </a:r>
            <a:endParaRPr lang="zh-CN" altLang="en-US" sz="16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13"/>
                                        </p:tgtEl>
                                        <p:attrNameLst>
                                          <p:attrName>style.visibility</p:attrName>
                                        </p:attrNameLst>
                                      </p:cBhvr>
                                      <p:to>
                                        <p:strVal val="visible"/>
                                      </p:to>
                                    </p:set>
                                    <p:animEffect transition="in" filter="wipe(up)">
                                      <p:cBhvr>
                                        <p:cTn id="7" dur="1000"/>
                                        <p:tgtEl>
                                          <p:spTgt spid="47113"/>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amond(in)">
                                      <p:cBhvr>
                                        <p:cTn id="11" dur="1000"/>
                                        <p:tgtEl>
                                          <p:spTgt spid="2"/>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47109"/>
                                        </p:tgtEl>
                                        <p:attrNameLst>
                                          <p:attrName>style.visibility</p:attrName>
                                        </p:attrNameLst>
                                      </p:cBhvr>
                                      <p:to>
                                        <p:strVal val="visible"/>
                                      </p:to>
                                    </p:set>
                                    <p:animEffect transition="in" filter="dissolve">
                                      <p:cBhvr>
                                        <p:cTn id="15" dur="10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471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矩形 1"/>
          <p:cNvSpPr/>
          <p:nvPr/>
        </p:nvSpPr>
        <p:spPr>
          <a:xfrm>
            <a:off x="892175" y="530225"/>
            <a:ext cx="3248025" cy="522288"/>
          </a:xfrm>
          <a:prstGeom prst="rect">
            <a:avLst/>
          </a:prstGeom>
          <a:noFill/>
          <a:ln w="9525">
            <a:noFill/>
          </a:ln>
        </p:spPr>
        <p:txBody>
          <a:bodyPr wrap="none">
            <a:spAutoFit/>
          </a:bodyPr>
          <a:p>
            <a:r>
              <a:rPr lang="en-US" altLang="zh-CN" dirty="0">
                <a:latin typeface="Arial" panose="020B0604020202020204" pitchFamily="34" charset="0"/>
              </a:rPr>
              <a:t>2.1.3 </a:t>
            </a:r>
            <a:r>
              <a:rPr lang="zh-CN" altLang="zh-CN" dirty="0">
                <a:latin typeface="Arial" panose="020B0604020202020204" pitchFamily="34" charset="0"/>
              </a:rPr>
              <a:t>半导体二极管</a:t>
            </a:r>
            <a:endParaRPr lang="zh-CN" altLang="en-US" dirty="0">
              <a:latin typeface="Arial" panose="020B0604020202020204" pitchFamily="34" charset="0"/>
            </a:endParaRPr>
          </a:p>
        </p:txBody>
      </p:sp>
      <p:sp>
        <p:nvSpPr>
          <p:cNvPr id="70659" name="Rectangle 3"/>
          <p:cNvSpPr/>
          <p:nvPr/>
        </p:nvSpPr>
        <p:spPr>
          <a:xfrm>
            <a:off x="539750" y="1196975"/>
            <a:ext cx="3992563" cy="523875"/>
          </a:xfrm>
          <a:prstGeom prst="rect">
            <a:avLst/>
          </a:prstGeom>
          <a:noFill/>
          <a:ln w="9525">
            <a:noFill/>
          </a:ln>
        </p:spPr>
        <p:txBody>
          <a:bodyPr wrap="none">
            <a:spAutoFit/>
          </a:bodyPr>
          <a:p>
            <a:r>
              <a:rPr lang="en-US" altLang="zh-CN" dirty="0">
                <a:solidFill>
                  <a:srgbClr val="00B050"/>
                </a:solidFill>
                <a:latin typeface="Arial" panose="020B0604020202020204" pitchFamily="34" charset="0"/>
              </a:rPr>
              <a:t>1</a:t>
            </a:r>
            <a:r>
              <a:rPr lang="zh-CN" altLang="en-US" dirty="0">
                <a:solidFill>
                  <a:srgbClr val="00B050"/>
                </a:solidFill>
                <a:latin typeface="Arial" panose="020B0604020202020204" pitchFamily="34" charset="0"/>
              </a:rPr>
              <a:t>、半导体二极管的结构</a:t>
            </a:r>
            <a:endParaRPr lang="zh-CN" altLang="en-US" dirty="0">
              <a:solidFill>
                <a:srgbClr val="00B050"/>
              </a:solidFill>
              <a:latin typeface="Arial" panose="020B0604020202020204" pitchFamily="34" charset="0"/>
            </a:endParaRPr>
          </a:p>
        </p:txBody>
      </p:sp>
      <p:sp>
        <p:nvSpPr>
          <p:cNvPr id="70660" name="Rectangle 4"/>
          <p:cNvSpPr/>
          <p:nvPr/>
        </p:nvSpPr>
        <p:spPr>
          <a:xfrm>
            <a:off x="684213" y="1916113"/>
            <a:ext cx="3790950" cy="523875"/>
          </a:xfrm>
          <a:prstGeom prst="rect">
            <a:avLst/>
          </a:prstGeom>
          <a:noFill/>
          <a:ln w="9525">
            <a:noFill/>
          </a:ln>
        </p:spPr>
        <p:txBody>
          <a:bodyPr wrap="none">
            <a:spAutoFit/>
          </a:bodyPr>
          <a:p>
            <a:pPr marL="342900" indent="-342900">
              <a:spcBef>
                <a:spcPct val="50000"/>
              </a:spcBef>
            </a:pPr>
            <a:r>
              <a:rPr lang="zh-CN" altLang="en-US" dirty="0">
                <a:latin typeface="Arial" panose="020B0604020202020204" pitchFamily="34" charset="0"/>
              </a:rPr>
              <a:t>二极管的几种常见外形</a:t>
            </a:r>
            <a:endParaRPr lang="zh-CN" altLang="en-US" dirty="0">
              <a:latin typeface="Arial" panose="020B0604020202020204" pitchFamily="34" charset="0"/>
            </a:endParaRPr>
          </a:p>
        </p:txBody>
      </p:sp>
      <p:pic>
        <p:nvPicPr>
          <p:cNvPr id="70661" name="Picture 5" descr="二极管常见外形1"/>
          <p:cNvPicPr>
            <a:picLocks noChangeAspect="1"/>
          </p:cNvPicPr>
          <p:nvPr/>
        </p:nvPicPr>
        <p:blipFill>
          <a:blip r:embed="rId1"/>
          <a:stretch>
            <a:fillRect/>
          </a:stretch>
        </p:blipFill>
        <p:spPr>
          <a:xfrm>
            <a:off x="1393825" y="2803525"/>
            <a:ext cx="5991225" cy="1325563"/>
          </a:xfrm>
          <a:prstGeom prst="rect">
            <a:avLst/>
          </a:prstGeom>
          <a:noFill/>
          <a:ln w="9525">
            <a:noFill/>
          </a:ln>
        </p:spPr>
      </p:pic>
      <p:pic>
        <p:nvPicPr>
          <p:cNvPr id="70662" name="Picture 6" descr="二极管常见外形2"/>
          <p:cNvPicPr>
            <a:picLocks noChangeAspect="1"/>
          </p:cNvPicPr>
          <p:nvPr/>
        </p:nvPicPr>
        <p:blipFill>
          <a:blip r:embed="rId2"/>
          <a:stretch>
            <a:fillRect/>
          </a:stretch>
        </p:blipFill>
        <p:spPr>
          <a:xfrm>
            <a:off x="1174750" y="4595813"/>
            <a:ext cx="6338888" cy="1268412"/>
          </a:xfrm>
          <a:prstGeom prst="rect">
            <a:avLst/>
          </a:prstGeom>
          <a:noFill/>
          <a:ln w="9525">
            <a:noFill/>
          </a:ln>
        </p:spPr>
      </p:pic>
      <p:sp>
        <p:nvSpPr>
          <p:cNvPr id="70663" name="灯片编号占位符 6"/>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4101" name="Rectangle 2"/>
          <p:cNvSpPr/>
          <p:nvPr/>
        </p:nvSpPr>
        <p:spPr>
          <a:xfrm>
            <a:off x="684213" y="620713"/>
            <a:ext cx="3990975" cy="523875"/>
          </a:xfrm>
          <a:prstGeom prst="rect">
            <a:avLst/>
          </a:prstGeom>
          <a:noFill/>
          <a:ln w="9525">
            <a:noFill/>
          </a:ln>
        </p:spPr>
        <p:txBody>
          <a:bodyPr wrap="none">
            <a:spAutoFit/>
          </a:bodyPr>
          <a:p>
            <a:r>
              <a:rPr lang="en-US" altLang="zh-CN" b="0" dirty="0">
                <a:solidFill>
                  <a:srgbClr val="00B050"/>
                </a:solidFill>
                <a:latin typeface="Arial" panose="020B0604020202020204" pitchFamily="34" charset="0"/>
              </a:rPr>
              <a:t>2</a:t>
            </a:r>
            <a:r>
              <a:rPr lang="zh-CN" altLang="en-US" b="0" dirty="0">
                <a:solidFill>
                  <a:srgbClr val="00B050"/>
                </a:solidFill>
                <a:latin typeface="Arial" panose="020B0604020202020204" pitchFamily="34" charset="0"/>
              </a:rPr>
              <a:t>、</a:t>
            </a:r>
            <a:r>
              <a:rPr lang="zh-CN" altLang="en-US" dirty="0">
                <a:solidFill>
                  <a:srgbClr val="00B050"/>
                </a:solidFill>
                <a:latin typeface="Arial" panose="020B0604020202020204" pitchFamily="34" charset="0"/>
              </a:rPr>
              <a:t>极管的几种常见结构</a:t>
            </a:r>
            <a:endParaRPr lang="zh-CN" altLang="en-US" dirty="0">
              <a:solidFill>
                <a:srgbClr val="00B050"/>
              </a:solidFill>
              <a:latin typeface="Arial" panose="020B0604020202020204" pitchFamily="34" charset="0"/>
            </a:endParaRPr>
          </a:p>
        </p:txBody>
      </p:sp>
      <p:grpSp>
        <p:nvGrpSpPr>
          <p:cNvPr id="2" name="Group 13"/>
          <p:cNvGrpSpPr/>
          <p:nvPr/>
        </p:nvGrpSpPr>
        <p:grpSpPr>
          <a:xfrm>
            <a:off x="250825" y="1700213"/>
            <a:ext cx="5353050" cy="2362200"/>
            <a:chOff x="1364" y="2640"/>
            <a:chExt cx="3372" cy="1488"/>
          </a:xfrm>
        </p:grpSpPr>
        <p:graphicFrame>
          <p:nvGraphicFramePr>
            <p:cNvPr id="4099" name="Object 14"/>
            <p:cNvGraphicFramePr/>
            <p:nvPr/>
          </p:nvGraphicFramePr>
          <p:xfrm>
            <a:off x="1681" y="2640"/>
            <a:ext cx="2831" cy="1161"/>
          </p:xfrm>
          <a:graphic>
            <a:graphicData uri="http://schemas.openxmlformats.org/presentationml/2006/ole">
              <mc:AlternateContent xmlns:mc="http://schemas.openxmlformats.org/markup-compatibility/2006">
                <mc:Choice xmlns:v="urn:schemas-microsoft-com:vml" Requires="v">
                  <p:oleObj spid="_x0000_s3085" name="" r:id="rId1" imgW="2389505" imgH="1256030" progId="Paint.Picture">
                    <p:embed/>
                  </p:oleObj>
                </mc:Choice>
                <mc:Fallback>
                  <p:oleObj name="" r:id="rId1" imgW="2389505" imgH="1256030" progId="Paint.Picture">
                    <p:embed/>
                    <p:pic>
                      <p:nvPicPr>
                        <p:cNvPr id="0" name="图片 3084"/>
                        <p:cNvPicPr/>
                        <p:nvPr/>
                      </p:nvPicPr>
                      <p:blipFill>
                        <a:blip r:embed="rId2"/>
                        <a:stretch>
                          <a:fillRect/>
                        </a:stretch>
                      </p:blipFill>
                      <p:spPr>
                        <a:xfrm>
                          <a:off x="1681" y="2640"/>
                          <a:ext cx="2831" cy="1161"/>
                        </a:xfrm>
                        <a:prstGeom prst="rect">
                          <a:avLst/>
                        </a:prstGeom>
                        <a:noFill/>
                        <a:ln w="38100" cap="flat" cmpd="sng">
                          <a:pattFill prst="zigZag">
                            <a:fgClr>
                              <a:schemeClr val="tx1"/>
                            </a:fgClr>
                            <a:bgClr>
                              <a:srgbClr val="FFFFFF"/>
                            </a:bgClr>
                          </a:pattFill>
                          <a:prstDash val="solid"/>
                          <a:miter/>
                          <a:headEnd type="none" w="med" len="med"/>
                          <a:tailEnd type="none" w="med" len="med"/>
                        </a:ln>
                      </p:spPr>
                    </p:pic>
                  </p:oleObj>
                </mc:Fallback>
              </mc:AlternateContent>
            </a:graphicData>
          </a:graphic>
        </p:graphicFrame>
        <p:sp>
          <p:nvSpPr>
            <p:cNvPr id="4108" name="Text Box 15"/>
            <p:cNvSpPr txBox="1"/>
            <p:nvPr/>
          </p:nvSpPr>
          <p:spPr>
            <a:xfrm>
              <a:off x="3637" y="3840"/>
              <a:ext cx="1099" cy="288"/>
            </a:xfrm>
            <a:prstGeom prst="rect">
              <a:avLst/>
            </a:prstGeom>
            <a:noFill/>
            <a:ln w="9525">
              <a:noFill/>
            </a:ln>
          </p:spPr>
          <p:txBody>
            <a:bodyPr wrap="none" anchor="ctr">
              <a:spAutoFit/>
            </a:bodyPr>
            <a:p>
              <a:pPr algn="ctr">
                <a:spcBef>
                  <a:spcPct val="50000"/>
                </a:spcBef>
              </a:pPr>
              <a:r>
                <a:rPr lang="en-US" altLang="zh-CN" sz="2000" dirty="0">
                  <a:solidFill>
                    <a:srgbClr val="FF0066"/>
                  </a:solidFill>
                  <a:latin typeface="宋体" panose="02010600030101010101" pitchFamily="2" charset="-122"/>
                </a:rPr>
                <a:t>(a)</a:t>
              </a:r>
              <a:r>
                <a:rPr lang="zh-CN" altLang="zh-CN" sz="2000" dirty="0">
                  <a:solidFill>
                    <a:srgbClr val="FF0066"/>
                  </a:solidFill>
                  <a:latin typeface="宋体" panose="02010600030101010101" pitchFamily="2" charset="-122"/>
                </a:rPr>
                <a:t>点接触型</a:t>
              </a:r>
              <a:r>
                <a:rPr lang="zh-CN" altLang="zh-CN" sz="2400" b="0" dirty="0">
                  <a:solidFill>
                    <a:srgbClr val="FF0066"/>
                  </a:solidFill>
                  <a:latin typeface="宋体" panose="02010600030101010101" pitchFamily="2" charset="-122"/>
                </a:rPr>
                <a:t> </a:t>
              </a:r>
              <a:endParaRPr lang="zh-CN" altLang="en-US" sz="2400" b="0" dirty="0">
                <a:solidFill>
                  <a:srgbClr val="FF0066"/>
                </a:solidFill>
                <a:latin typeface="宋体" panose="02010600030101010101" pitchFamily="2" charset="-122"/>
              </a:endParaRPr>
            </a:p>
          </p:txBody>
        </p:sp>
        <p:sp>
          <p:nvSpPr>
            <p:cNvPr id="4109" name="Rectangle 16"/>
            <p:cNvSpPr/>
            <p:nvPr/>
          </p:nvSpPr>
          <p:spPr>
            <a:xfrm>
              <a:off x="1364" y="3859"/>
              <a:ext cx="1565" cy="250"/>
            </a:xfrm>
            <a:prstGeom prst="rect">
              <a:avLst/>
            </a:prstGeom>
            <a:noFill/>
            <a:ln w="9525">
              <a:noFill/>
            </a:ln>
          </p:spPr>
          <p:txBody>
            <a:bodyPr wrap="none" anchor="ctr">
              <a:spAutoFit/>
            </a:bodyPr>
            <a:p>
              <a:pPr algn="ctr"/>
              <a:r>
                <a:rPr lang="zh-CN" altLang="en-US" sz="2000" dirty="0">
                  <a:solidFill>
                    <a:srgbClr val="FF0066"/>
                  </a:solidFill>
                  <a:latin typeface="Times New Roman" panose="02020603050405020304" pitchFamily="18" charset="0"/>
                </a:rPr>
                <a:t>二极管的结构示意图</a:t>
              </a:r>
              <a:endParaRPr lang="zh-CN" altLang="en-US" sz="2400" b="0" dirty="0">
                <a:solidFill>
                  <a:srgbClr val="FF0066"/>
                </a:solidFill>
                <a:latin typeface="Times New Roman" panose="02020603050405020304" pitchFamily="18" charset="0"/>
              </a:endParaRPr>
            </a:p>
          </p:txBody>
        </p:sp>
      </p:grpSp>
      <p:sp>
        <p:nvSpPr>
          <p:cNvPr id="16401" name="AutoShape 17"/>
          <p:cNvSpPr/>
          <p:nvPr/>
        </p:nvSpPr>
        <p:spPr>
          <a:xfrm>
            <a:off x="3492500" y="4437063"/>
            <a:ext cx="4800600" cy="1641475"/>
          </a:xfrm>
          <a:prstGeom prst="wedgeEllipseCallout">
            <a:avLst>
              <a:gd name="adj1" fmla="val -26023"/>
              <a:gd name="adj2" fmla="val -74954"/>
            </a:avLst>
          </a:prstGeom>
          <a:gradFill rotWithShape="0">
            <a:gsLst>
              <a:gs pos="0">
                <a:srgbClr val="00FF00"/>
              </a:gs>
              <a:gs pos="100000">
                <a:srgbClr val="66FFFF"/>
              </a:gs>
            </a:gsLst>
            <a:path path="rect">
              <a:fillToRect t="100000" r="100000"/>
            </a:path>
            <a:tileRect/>
          </a:gradFill>
          <a:ln w="9525">
            <a:noFill/>
          </a:ln>
        </p:spPr>
        <p:txBody>
          <a:bodyPr lIns="0" rIns="0" anchor="ctr">
            <a:spAutoFit/>
          </a:bodyPr>
          <a:p>
            <a:r>
              <a:rPr lang="en-US" altLang="zh-CN" sz="2400" dirty="0">
                <a:latin typeface="Times New Roman" panose="02020603050405020304" pitchFamily="18" charset="0"/>
              </a:rPr>
              <a:t>         PN</a:t>
            </a:r>
            <a:r>
              <a:rPr lang="zh-CN" altLang="en-US" sz="2400" dirty="0">
                <a:latin typeface="Times New Roman" panose="02020603050405020304" pitchFamily="18" charset="0"/>
              </a:rPr>
              <a:t>结面积小，结电容小，用于检波和变频等高频电路。</a:t>
            </a:r>
            <a:endParaRPr lang="zh-CN" altLang="en-US" sz="2400" dirty="0">
              <a:latin typeface="Times New Roman" panose="02020603050405020304" pitchFamily="18" charset="0"/>
            </a:endParaRPr>
          </a:p>
        </p:txBody>
      </p:sp>
      <p:grpSp>
        <p:nvGrpSpPr>
          <p:cNvPr id="3" name="Group 18"/>
          <p:cNvGrpSpPr/>
          <p:nvPr/>
        </p:nvGrpSpPr>
        <p:grpSpPr>
          <a:xfrm>
            <a:off x="5292725" y="836613"/>
            <a:ext cx="3527425" cy="2087562"/>
            <a:chOff x="3024" y="2737"/>
            <a:chExt cx="2064" cy="1152"/>
          </a:xfrm>
        </p:grpSpPr>
        <p:sp>
          <p:nvSpPr>
            <p:cNvPr id="4107" name="Rectangle 19"/>
            <p:cNvSpPr/>
            <p:nvPr/>
          </p:nvSpPr>
          <p:spPr>
            <a:xfrm>
              <a:off x="3024" y="2737"/>
              <a:ext cx="2064" cy="1152"/>
            </a:xfrm>
            <a:prstGeom prst="rect">
              <a:avLst/>
            </a:prstGeom>
            <a:solidFill>
              <a:schemeClr val="bg1"/>
            </a:solidFill>
            <a:ln w="12700">
              <a:noFill/>
            </a:ln>
          </p:spPr>
          <p:txBody>
            <a:bodyPr wrap="none" anchor="ctr"/>
            <a:p>
              <a:endParaRPr lang="zh-CN" altLang="en-US" dirty="0">
                <a:latin typeface="Arial" panose="020B0604020202020204" pitchFamily="34" charset="0"/>
              </a:endParaRPr>
            </a:p>
          </p:txBody>
        </p:sp>
        <p:graphicFrame>
          <p:nvGraphicFramePr>
            <p:cNvPr id="4098" name="Object 20"/>
            <p:cNvGraphicFramePr/>
            <p:nvPr/>
          </p:nvGraphicFramePr>
          <p:xfrm>
            <a:off x="3178" y="2825"/>
            <a:ext cx="1766" cy="919"/>
          </p:xfrm>
          <a:graphic>
            <a:graphicData uri="http://schemas.openxmlformats.org/presentationml/2006/ole">
              <mc:AlternateContent xmlns:mc="http://schemas.openxmlformats.org/markup-compatibility/2006">
                <mc:Choice xmlns:v="urn:schemas-microsoft-com:vml" Requires="v">
                  <p:oleObj spid="_x0000_s3086" name="" r:id="rId3" imgW="1868170" imgH="972185" progId="Word.Picture.8">
                    <p:embed/>
                  </p:oleObj>
                </mc:Choice>
                <mc:Fallback>
                  <p:oleObj name="" r:id="rId3" imgW="1868170" imgH="972185" progId="Word.Picture.8">
                    <p:embed/>
                    <p:pic>
                      <p:nvPicPr>
                        <p:cNvPr id="0" name="图片 3085"/>
                        <p:cNvPicPr/>
                        <p:nvPr/>
                      </p:nvPicPr>
                      <p:blipFill>
                        <a:blip r:embed="rId4"/>
                        <a:stretch>
                          <a:fillRect/>
                        </a:stretch>
                      </p:blipFill>
                      <p:spPr>
                        <a:xfrm>
                          <a:off x="3178" y="2825"/>
                          <a:ext cx="1766" cy="919"/>
                        </a:xfrm>
                        <a:prstGeom prst="rect">
                          <a:avLst/>
                        </a:prstGeom>
                        <a:noFill/>
                        <a:ln w="38100">
                          <a:noFill/>
                          <a:miter/>
                        </a:ln>
                      </p:spPr>
                    </p:pic>
                  </p:oleObj>
                </mc:Fallback>
              </mc:AlternateContent>
            </a:graphicData>
          </a:graphic>
        </p:graphicFrame>
      </p:grpSp>
      <p:sp>
        <p:nvSpPr>
          <p:cNvPr id="4105" name="Text Box 21"/>
          <p:cNvSpPr txBox="1"/>
          <p:nvPr/>
        </p:nvSpPr>
        <p:spPr>
          <a:xfrm>
            <a:off x="7019925" y="692150"/>
            <a:ext cx="1754188" cy="457200"/>
          </a:xfrm>
          <a:prstGeom prst="rect">
            <a:avLst/>
          </a:prstGeom>
          <a:noFill/>
          <a:ln w="9525">
            <a:noFill/>
          </a:ln>
        </p:spPr>
        <p:txBody>
          <a:bodyPr lIns="0" rIns="0">
            <a:spAutoFit/>
          </a:bodyPr>
          <a:p>
            <a:pPr algn="ctr">
              <a:spcBef>
                <a:spcPct val="50000"/>
              </a:spcBef>
            </a:pPr>
            <a:r>
              <a:rPr lang="en-US" altLang="zh-CN" sz="2400" dirty="0">
                <a:solidFill>
                  <a:srgbClr val="336600"/>
                </a:solidFill>
                <a:latin typeface="Times New Roman" panose="02020603050405020304" pitchFamily="18" charset="0"/>
              </a:rPr>
              <a:t>【Cathode】</a:t>
            </a:r>
            <a:endParaRPr lang="en-US" altLang="zh-CN" sz="2400" dirty="0">
              <a:solidFill>
                <a:srgbClr val="336600"/>
              </a:solidFill>
              <a:latin typeface="Times New Roman" panose="02020603050405020304" pitchFamily="18" charset="0"/>
            </a:endParaRPr>
          </a:p>
        </p:txBody>
      </p:sp>
      <p:sp>
        <p:nvSpPr>
          <p:cNvPr id="4106" name="Text Box 22"/>
          <p:cNvSpPr txBox="1"/>
          <p:nvPr/>
        </p:nvSpPr>
        <p:spPr>
          <a:xfrm>
            <a:off x="5364163" y="1557338"/>
            <a:ext cx="1574800" cy="457200"/>
          </a:xfrm>
          <a:prstGeom prst="rect">
            <a:avLst/>
          </a:prstGeom>
          <a:noFill/>
          <a:ln w="9525">
            <a:noFill/>
          </a:ln>
        </p:spPr>
        <p:txBody>
          <a:bodyPr lIns="0" rIns="0">
            <a:spAutoFit/>
          </a:bodyPr>
          <a:p>
            <a:pPr algn="ctr">
              <a:spcBef>
                <a:spcPct val="50000"/>
              </a:spcBef>
            </a:pPr>
            <a:r>
              <a:rPr lang="en-US" altLang="zh-CN" sz="2400" dirty="0">
                <a:solidFill>
                  <a:srgbClr val="336600"/>
                </a:solidFill>
                <a:latin typeface="Times New Roman" panose="02020603050405020304" pitchFamily="18" charset="0"/>
              </a:rPr>
              <a:t>【Anode】</a:t>
            </a:r>
            <a:endParaRPr lang="en-US" altLang="zh-CN" sz="2400" dirty="0">
              <a:solidFill>
                <a:srgbClr val="3366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401"/>
                                        </p:tgtEl>
                                        <p:attrNameLst>
                                          <p:attrName>style.visibility</p:attrName>
                                        </p:attrNameLst>
                                      </p:cBhvr>
                                      <p:to>
                                        <p:strVal val="visible"/>
                                      </p:to>
                                    </p:set>
                                    <p:animEffect transition="in" filter="dissolve">
                                      <p:cBhvr>
                                        <p:cTn id="12" dur="500"/>
                                        <p:tgtEl>
                                          <p:spTgt spid="1640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125" name="Group 2"/>
          <p:cNvGrpSpPr/>
          <p:nvPr/>
        </p:nvGrpSpPr>
        <p:grpSpPr>
          <a:xfrm>
            <a:off x="1187450" y="836613"/>
            <a:ext cx="2376488" cy="3071812"/>
            <a:chOff x="680" y="528"/>
            <a:chExt cx="1248" cy="1714"/>
          </a:xfrm>
        </p:grpSpPr>
        <p:graphicFrame>
          <p:nvGraphicFramePr>
            <p:cNvPr id="5123" name="Object 3"/>
            <p:cNvGraphicFramePr/>
            <p:nvPr/>
          </p:nvGraphicFramePr>
          <p:xfrm>
            <a:off x="680" y="528"/>
            <a:ext cx="1248" cy="1440"/>
          </p:xfrm>
          <a:graphic>
            <a:graphicData uri="http://schemas.openxmlformats.org/presentationml/2006/ole">
              <mc:AlternateContent xmlns:mc="http://schemas.openxmlformats.org/markup-compatibility/2006">
                <mc:Choice xmlns:v="urn:schemas-microsoft-com:vml" Requires="v">
                  <p:oleObj spid="_x0000_s3079" name="" r:id="rId1" imgW="1571625" imgH="1581150" progId="Paint.Picture">
                    <p:embed/>
                  </p:oleObj>
                </mc:Choice>
                <mc:Fallback>
                  <p:oleObj name="" r:id="rId1" imgW="1571625" imgH="1581150" progId="Paint.Picture">
                    <p:embed/>
                    <p:pic>
                      <p:nvPicPr>
                        <p:cNvPr id="0" name="图片 3078"/>
                        <p:cNvPicPr/>
                        <p:nvPr/>
                      </p:nvPicPr>
                      <p:blipFill>
                        <a:blip r:embed="rId2"/>
                        <a:stretch>
                          <a:fillRect/>
                        </a:stretch>
                      </p:blipFill>
                      <p:spPr>
                        <a:xfrm>
                          <a:off x="680" y="528"/>
                          <a:ext cx="1248" cy="1440"/>
                        </a:xfrm>
                        <a:prstGeom prst="rect">
                          <a:avLst/>
                        </a:prstGeom>
                        <a:noFill/>
                        <a:ln w="38100" cap="flat" cmpd="sng">
                          <a:pattFill prst="zigZag">
                            <a:fgClr>
                              <a:schemeClr val="tx1"/>
                            </a:fgClr>
                            <a:bgClr>
                              <a:srgbClr val="FFFFFF"/>
                            </a:bgClr>
                          </a:pattFill>
                          <a:prstDash val="solid"/>
                          <a:miter/>
                          <a:headEnd type="none" w="med" len="med"/>
                          <a:tailEnd type="none" w="med" len="med"/>
                        </a:ln>
                      </p:spPr>
                    </p:pic>
                  </p:oleObj>
                </mc:Fallback>
              </mc:AlternateContent>
            </a:graphicData>
          </a:graphic>
        </p:graphicFrame>
        <p:sp>
          <p:nvSpPr>
            <p:cNvPr id="5132" name="Text Box 4"/>
            <p:cNvSpPr txBox="1"/>
            <p:nvPr/>
          </p:nvSpPr>
          <p:spPr>
            <a:xfrm>
              <a:off x="870" y="2020"/>
              <a:ext cx="836" cy="222"/>
            </a:xfrm>
            <a:prstGeom prst="rect">
              <a:avLst/>
            </a:prstGeom>
            <a:noFill/>
            <a:ln w="9525">
              <a:noFill/>
            </a:ln>
          </p:spPr>
          <p:txBody>
            <a:bodyPr wrap="none" anchor="ctr">
              <a:spAutoFit/>
            </a:bodyPr>
            <a:p>
              <a:pPr algn="ctr">
                <a:spcBef>
                  <a:spcPct val="50000"/>
                </a:spcBef>
              </a:pPr>
              <a:r>
                <a:rPr lang="en-US" altLang="zh-CN" sz="2000" dirty="0">
                  <a:solidFill>
                    <a:srgbClr val="FF0066"/>
                  </a:solidFill>
                  <a:latin typeface="宋体" panose="02010600030101010101" pitchFamily="2" charset="-122"/>
                </a:rPr>
                <a:t>(b)</a:t>
              </a:r>
              <a:r>
                <a:rPr lang="zh-CN" altLang="en-US" sz="2000" dirty="0">
                  <a:solidFill>
                    <a:srgbClr val="FF0066"/>
                  </a:solidFill>
                  <a:latin typeface="宋体" panose="02010600030101010101" pitchFamily="2" charset="-122"/>
                </a:rPr>
                <a:t>面接触型</a:t>
              </a:r>
              <a:endParaRPr lang="zh-CN" altLang="en-US" sz="2000" dirty="0">
                <a:solidFill>
                  <a:srgbClr val="FF0066"/>
                </a:solidFill>
                <a:latin typeface="宋体" panose="02010600030101010101" pitchFamily="2" charset="-122"/>
              </a:endParaRPr>
            </a:p>
          </p:txBody>
        </p:sp>
      </p:grpSp>
      <p:sp>
        <p:nvSpPr>
          <p:cNvPr id="49157" name="AutoShape 5"/>
          <p:cNvSpPr/>
          <p:nvPr/>
        </p:nvSpPr>
        <p:spPr>
          <a:xfrm>
            <a:off x="4284663" y="1341438"/>
            <a:ext cx="4384675" cy="1035050"/>
          </a:xfrm>
          <a:prstGeom prst="wedgeEllipseCallout">
            <a:avLst>
              <a:gd name="adj1" fmla="val -73352"/>
              <a:gd name="adj2" fmla="val 161042"/>
            </a:avLst>
          </a:prstGeom>
          <a:gradFill rotWithShape="0">
            <a:gsLst>
              <a:gs pos="0">
                <a:srgbClr val="FFCCFF"/>
              </a:gs>
              <a:gs pos="50000">
                <a:srgbClr val="FFFFCC"/>
              </a:gs>
              <a:gs pos="100000">
                <a:srgbClr val="FFCCFF"/>
              </a:gs>
            </a:gsLst>
            <a:lin ang="0" scaled="1"/>
            <a:tileRect/>
          </a:gradFill>
          <a:ln w="9525">
            <a:noFill/>
          </a:ln>
        </p:spPr>
        <p:txBody>
          <a:bodyPr lIns="0" tIns="0" rIns="0" bIns="0" anchor="ctr">
            <a:spAutoFit/>
          </a:bodyPr>
          <a:p>
            <a:r>
              <a:rPr lang="en-US" altLang="zh-CN" sz="2400" dirty="0">
                <a:latin typeface="Times New Roman" panose="02020603050405020304" pitchFamily="18" charset="0"/>
              </a:rPr>
              <a:t>        PN</a:t>
            </a:r>
            <a:r>
              <a:rPr lang="zh-CN" altLang="en-US" sz="2400" dirty="0">
                <a:latin typeface="Times New Roman" panose="02020603050405020304" pitchFamily="18" charset="0"/>
              </a:rPr>
              <a:t>结面积大，用于工频大电流整流电路。</a:t>
            </a:r>
            <a:endParaRPr lang="zh-CN" altLang="en-US" sz="2400" dirty="0">
              <a:latin typeface="Times New Roman" panose="02020603050405020304" pitchFamily="18" charset="0"/>
            </a:endParaRPr>
          </a:p>
        </p:txBody>
      </p:sp>
      <p:grpSp>
        <p:nvGrpSpPr>
          <p:cNvPr id="3" name="Group 6"/>
          <p:cNvGrpSpPr/>
          <p:nvPr/>
        </p:nvGrpSpPr>
        <p:grpSpPr>
          <a:xfrm>
            <a:off x="971550" y="4076700"/>
            <a:ext cx="2359025" cy="2408238"/>
            <a:chOff x="720" y="2689"/>
            <a:chExt cx="1486" cy="1517"/>
          </a:xfrm>
        </p:grpSpPr>
        <p:sp>
          <p:nvSpPr>
            <p:cNvPr id="5129" name="Text Box 7"/>
            <p:cNvSpPr txBox="1"/>
            <p:nvPr/>
          </p:nvSpPr>
          <p:spPr>
            <a:xfrm>
              <a:off x="1011" y="3956"/>
              <a:ext cx="842" cy="250"/>
            </a:xfrm>
            <a:prstGeom prst="rect">
              <a:avLst/>
            </a:prstGeom>
            <a:noFill/>
            <a:ln w="9525">
              <a:noFill/>
            </a:ln>
          </p:spPr>
          <p:txBody>
            <a:bodyPr wrap="none" anchor="ctr">
              <a:spAutoFit/>
            </a:bodyPr>
            <a:p>
              <a:pPr algn="ctr">
                <a:spcBef>
                  <a:spcPct val="50000"/>
                </a:spcBef>
              </a:pPr>
              <a:r>
                <a:rPr lang="en-US" altLang="zh-CN" sz="2000" dirty="0">
                  <a:solidFill>
                    <a:srgbClr val="FF0066"/>
                  </a:solidFill>
                  <a:latin typeface="宋体" panose="02010600030101010101" pitchFamily="2" charset="-122"/>
                </a:rPr>
                <a:t>(c)</a:t>
              </a:r>
              <a:r>
                <a:rPr lang="zh-CN" altLang="en-US" sz="2000" dirty="0">
                  <a:solidFill>
                    <a:srgbClr val="FF0066"/>
                  </a:solidFill>
                  <a:latin typeface="宋体" panose="02010600030101010101" pitchFamily="2" charset="-122"/>
                </a:rPr>
                <a:t>平面型</a:t>
              </a:r>
              <a:endParaRPr lang="zh-CN" altLang="en-US" sz="2000" dirty="0">
                <a:latin typeface="Times New Roman" panose="02020603050405020304" pitchFamily="18" charset="0"/>
              </a:endParaRPr>
            </a:p>
          </p:txBody>
        </p:sp>
        <p:grpSp>
          <p:nvGrpSpPr>
            <p:cNvPr id="5130" name="Group 8"/>
            <p:cNvGrpSpPr/>
            <p:nvPr/>
          </p:nvGrpSpPr>
          <p:grpSpPr>
            <a:xfrm>
              <a:off x="720" y="2689"/>
              <a:ext cx="1486" cy="1248"/>
              <a:chOff x="696" y="2880"/>
              <a:chExt cx="1486" cy="1248"/>
            </a:xfrm>
          </p:grpSpPr>
          <p:sp>
            <p:nvSpPr>
              <p:cNvPr id="5131" name="Rectangle 9"/>
              <p:cNvSpPr/>
              <p:nvPr/>
            </p:nvSpPr>
            <p:spPr>
              <a:xfrm>
                <a:off x="696" y="2880"/>
                <a:ext cx="1486" cy="1248"/>
              </a:xfrm>
              <a:prstGeom prst="rect">
                <a:avLst/>
              </a:prstGeom>
              <a:solidFill>
                <a:schemeClr val="bg1"/>
              </a:solidFill>
              <a:ln w="12700">
                <a:noFill/>
              </a:ln>
            </p:spPr>
            <p:txBody>
              <a:bodyPr wrap="none" anchor="ctr"/>
              <a:p>
                <a:endParaRPr lang="zh-CN" altLang="en-US" dirty="0">
                  <a:latin typeface="Arial" panose="020B0604020202020204" pitchFamily="34" charset="0"/>
                </a:endParaRPr>
              </a:p>
            </p:txBody>
          </p:sp>
          <p:graphicFrame>
            <p:nvGraphicFramePr>
              <p:cNvPr id="5122" name="Object 10"/>
              <p:cNvGraphicFramePr/>
              <p:nvPr/>
            </p:nvGraphicFramePr>
            <p:xfrm>
              <a:off x="768" y="2928"/>
              <a:ext cx="1299" cy="1115"/>
            </p:xfrm>
            <a:graphic>
              <a:graphicData uri="http://schemas.openxmlformats.org/presentationml/2006/ole">
                <mc:AlternateContent xmlns:mc="http://schemas.openxmlformats.org/markup-compatibility/2006">
                  <mc:Choice xmlns:v="urn:schemas-microsoft-com:vml" Requires="v">
                    <p:oleObj spid="_x0000_s3077" name="" r:id="rId3" imgW="1876425" imgH="1609725" progId="Word.Picture.8">
                      <p:embed/>
                    </p:oleObj>
                  </mc:Choice>
                  <mc:Fallback>
                    <p:oleObj name="" r:id="rId3" imgW="1876425" imgH="1609725" progId="Word.Picture.8">
                      <p:embed/>
                      <p:pic>
                        <p:nvPicPr>
                          <p:cNvPr id="0" name="图片 3076"/>
                          <p:cNvPicPr/>
                          <p:nvPr/>
                        </p:nvPicPr>
                        <p:blipFill>
                          <a:blip r:embed="rId4"/>
                          <a:stretch>
                            <a:fillRect/>
                          </a:stretch>
                        </p:blipFill>
                        <p:spPr>
                          <a:xfrm>
                            <a:off x="768" y="2928"/>
                            <a:ext cx="1299" cy="1115"/>
                          </a:xfrm>
                          <a:prstGeom prst="rect">
                            <a:avLst/>
                          </a:prstGeom>
                          <a:noFill/>
                          <a:ln w="38100">
                            <a:noFill/>
                            <a:miter/>
                          </a:ln>
                        </p:spPr>
                      </p:pic>
                    </p:oleObj>
                  </mc:Fallback>
                </mc:AlternateContent>
              </a:graphicData>
            </a:graphic>
          </p:graphicFrame>
        </p:grpSp>
      </p:grpSp>
      <p:sp>
        <p:nvSpPr>
          <p:cNvPr id="49163" name="AutoShape 11"/>
          <p:cNvSpPr/>
          <p:nvPr/>
        </p:nvSpPr>
        <p:spPr>
          <a:xfrm>
            <a:off x="3565525" y="3803650"/>
            <a:ext cx="4894263" cy="2157413"/>
          </a:xfrm>
          <a:prstGeom prst="wedgeEllipseCallout">
            <a:avLst>
              <a:gd name="adj1" fmla="val -66023"/>
              <a:gd name="adj2" fmla="val 57009"/>
            </a:avLst>
          </a:prstGeom>
          <a:gradFill rotWithShape="0">
            <a:gsLst>
              <a:gs pos="0">
                <a:srgbClr val="FFFFFF"/>
              </a:gs>
              <a:gs pos="100000">
                <a:srgbClr val="66FFFF"/>
              </a:gs>
            </a:gsLst>
            <a:path path="rect">
              <a:fillToRect l="50000" t="50000" r="50000" b="50000"/>
            </a:path>
            <a:tileRect/>
          </a:gradFill>
          <a:ln w="9525">
            <a:noFill/>
          </a:ln>
        </p:spPr>
        <p:txBody>
          <a:bodyPr lIns="0" rIns="0" anchor="ctr">
            <a:spAutoFit/>
          </a:bodyPr>
          <a:p>
            <a:r>
              <a:rPr lang="en-US" altLang="zh-CN" sz="2400" dirty="0">
                <a:latin typeface="Times New Roman" panose="02020603050405020304" pitchFamily="18" charset="0"/>
              </a:rPr>
              <a:t>          </a:t>
            </a:r>
            <a:r>
              <a:rPr lang="zh-CN" altLang="en-US" sz="2400" dirty="0">
                <a:latin typeface="Times New Roman" panose="02020603050405020304" pitchFamily="18" charset="0"/>
              </a:rPr>
              <a:t>往往用于集成电路制造工艺中。</a:t>
            </a:r>
            <a:r>
              <a:rPr lang="en-US" altLang="zh-CN" sz="2400" dirty="0">
                <a:latin typeface="Times New Roman" panose="02020603050405020304" pitchFamily="18" charset="0"/>
              </a:rPr>
              <a:t>PN </a:t>
            </a:r>
            <a:r>
              <a:rPr lang="zh-CN" altLang="en-US" sz="2400" dirty="0">
                <a:latin typeface="Times New Roman" panose="02020603050405020304" pitchFamily="18" charset="0"/>
              </a:rPr>
              <a:t>结面积可大可小，用于高频整流和开关电路中。</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 calcmode="lin" valueType="num">
                                      <p:cBhvr additive="base">
                                        <p:cTn id="7" dur="500" fill="hold"/>
                                        <p:tgtEl>
                                          <p:spTgt spid="49157"/>
                                        </p:tgtEl>
                                        <p:attrNameLst>
                                          <p:attrName>ppt_x</p:attrName>
                                        </p:attrNameLst>
                                      </p:cBhvr>
                                      <p:tavLst>
                                        <p:tav tm="0">
                                          <p:val>
                                            <p:strVal val="1+#ppt_w/2"/>
                                          </p:val>
                                        </p:tav>
                                        <p:tav tm="100000">
                                          <p:val>
                                            <p:strVal val="#ppt_x"/>
                                          </p:val>
                                        </p:tav>
                                      </p:tavLst>
                                    </p:anim>
                                    <p:anim calcmode="lin" valueType="num">
                                      <p:cBhvr additive="base">
                                        <p:cTn id="8" dur="500" fill="hold"/>
                                        <p:tgtEl>
                                          <p:spTgt spid="4915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ou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9163"/>
                                        </p:tgtEl>
                                        <p:attrNameLst>
                                          <p:attrName>style.visibility</p:attrName>
                                        </p:attrNameLst>
                                      </p:cBhvr>
                                      <p:to>
                                        <p:strVal val="visible"/>
                                      </p:to>
                                    </p:set>
                                    <p:animEffect transition="in" filter="dissolve">
                                      <p:cBhvr>
                                        <p:cTn id="18"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nimBg="1"/>
      <p:bldP spid="4916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1683" name="Rectangle 3"/>
          <p:cNvSpPr/>
          <p:nvPr/>
        </p:nvSpPr>
        <p:spPr>
          <a:xfrm>
            <a:off x="1997075" y="414338"/>
            <a:ext cx="5005388" cy="641350"/>
          </a:xfrm>
          <a:prstGeom prst="rect">
            <a:avLst/>
          </a:prstGeom>
          <a:noFill/>
          <a:ln w="9525">
            <a:noFill/>
          </a:ln>
        </p:spPr>
        <p:txBody>
          <a:bodyPr anchor="ctr"/>
          <a:p>
            <a:pPr algn="ctr"/>
            <a:r>
              <a:rPr lang="zh-CN" altLang="en-US" sz="3600" b="0" dirty="0">
                <a:solidFill>
                  <a:srgbClr val="FF0000"/>
                </a:solidFill>
                <a:latin typeface="Arial" panose="020B0604020202020204" pitchFamily="34" charset="0"/>
                <a:ea typeface="华文新魏" panose="02010800040101010101" pitchFamily="2" charset="-122"/>
              </a:rPr>
              <a:t>几种常见二极管实物图</a:t>
            </a:r>
            <a:endParaRPr lang="zh-CN" altLang="en-US" sz="3600" b="0" dirty="0">
              <a:solidFill>
                <a:srgbClr val="FF0000"/>
              </a:solidFill>
              <a:latin typeface="Arial" panose="020B0604020202020204" pitchFamily="34" charset="0"/>
              <a:ea typeface="华文新魏" panose="02010800040101010101" pitchFamily="2" charset="-122"/>
            </a:endParaRPr>
          </a:p>
        </p:txBody>
      </p:sp>
      <p:pic>
        <p:nvPicPr>
          <p:cNvPr id="71684" name="Picture 4" descr="二极管1"/>
          <p:cNvPicPr>
            <a:picLocks noChangeAspect="1"/>
          </p:cNvPicPr>
          <p:nvPr/>
        </p:nvPicPr>
        <p:blipFill>
          <a:blip r:embed="rId1"/>
          <a:stretch>
            <a:fillRect/>
          </a:stretch>
        </p:blipFill>
        <p:spPr>
          <a:xfrm>
            <a:off x="400050" y="4011613"/>
            <a:ext cx="2339975" cy="2339975"/>
          </a:xfrm>
          <a:prstGeom prst="rect">
            <a:avLst/>
          </a:prstGeom>
          <a:noFill/>
          <a:ln w="9525">
            <a:noFill/>
          </a:ln>
        </p:spPr>
      </p:pic>
      <p:pic>
        <p:nvPicPr>
          <p:cNvPr id="71685" name="Picture 5" descr="触发二极管"/>
          <p:cNvPicPr>
            <a:picLocks noChangeAspect="1"/>
          </p:cNvPicPr>
          <p:nvPr/>
        </p:nvPicPr>
        <p:blipFill>
          <a:blip r:embed="rId2"/>
          <a:stretch>
            <a:fillRect/>
          </a:stretch>
        </p:blipFill>
        <p:spPr>
          <a:xfrm>
            <a:off x="2938463" y="4332288"/>
            <a:ext cx="2509837" cy="1728787"/>
          </a:xfrm>
          <a:prstGeom prst="rect">
            <a:avLst/>
          </a:prstGeom>
          <a:noFill/>
          <a:ln w="9525">
            <a:noFill/>
          </a:ln>
        </p:spPr>
      </p:pic>
      <p:pic>
        <p:nvPicPr>
          <p:cNvPr id="71686" name="Picture 6" descr="开关二极管"/>
          <p:cNvPicPr>
            <a:picLocks noChangeAspect="1"/>
          </p:cNvPicPr>
          <p:nvPr/>
        </p:nvPicPr>
        <p:blipFill>
          <a:blip r:embed="rId3"/>
          <a:stretch>
            <a:fillRect/>
          </a:stretch>
        </p:blipFill>
        <p:spPr>
          <a:xfrm>
            <a:off x="5767388" y="4502150"/>
            <a:ext cx="2284412" cy="1571625"/>
          </a:xfrm>
          <a:prstGeom prst="rect">
            <a:avLst/>
          </a:prstGeom>
          <a:noFill/>
          <a:ln w="9525">
            <a:noFill/>
          </a:ln>
        </p:spPr>
      </p:pic>
      <p:sp>
        <p:nvSpPr>
          <p:cNvPr id="71687" name="Text Box 7"/>
          <p:cNvSpPr txBox="1"/>
          <p:nvPr/>
        </p:nvSpPr>
        <p:spPr>
          <a:xfrm>
            <a:off x="3671888" y="6219825"/>
            <a:ext cx="2160587" cy="457200"/>
          </a:xfrm>
          <a:prstGeom prst="rect">
            <a:avLst/>
          </a:prstGeom>
          <a:noFill/>
          <a:ln w="9525">
            <a:noFill/>
          </a:ln>
        </p:spPr>
        <p:txBody>
          <a:bodyPr>
            <a:spAutoFit/>
          </a:bodyPr>
          <a:p>
            <a:pPr>
              <a:spcBef>
                <a:spcPct val="50000"/>
              </a:spcBef>
            </a:pPr>
            <a:r>
              <a:rPr lang="zh-CN" altLang="en-US" sz="2400" dirty="0">
                <a:latin typeface="Verdana" panose="020B0604030504040204" pitchFamily="34" charset="0"/>
              </a:rPr>
              <a:t>触发二极管</a:t>
            </a:r>
            <a:endParaRPr lang="zh-CN" altLang="en-US" sz="2400" dirty="0">
              <a:latin typeface="Verdana" panose="020B0604030504040204" pitchFamily="34" charset="0"/>
            </a:endParaRPr>
          </a:p>
        </p:txBody>
      </p:sp>
      <p:sp>
        <p:nvSpPr>
          <p:cNvPr id="71688" name="Text Box 8"/>
          <p:cNvSpPr txBox="1"/>
          <p:nvPr/>
        </p:nvSpPr>
        <p:spPr>
          <a:xfrm>
            <a:off x="6416675" y="6219825"/>
            <a:ext cx="1800225" cy="457200"/>
          </a:xfrm>
          <a:prstGeom prst="rect">
            <a:avLst/>
          </a:prstGeom>
          <a:noFill/>
          <a:ln w="9525">
            <a:noFill/>
          </a:ln>
        </p:spPr>
        <p:txBody>
          <a:bodyPr>
            <a:spAutoFit/>
          </a:bodyPr>
          <a:p>
            <a:pPr>
              <a:spcBef>
                <a:spcPct val="50000"/>
              </a:spcBef>
            </a:pPr>
            <a:r>
              <a:rPr lang="zh-CN" altLang="en-US" sz="2400" dirty="0">
                <a:latin typeface="Verdana" panose="020B0604030504040204" pitchFamily="34" charset="0"/>
              </a:rPr>
              <a:t>开关二极管</a:t>
            </a:r>
            <a:endParaRPr lang="zh-CN" altLang="en-US" sz="2400" dirty="0">
              <a:latin typeface="Verdana" panose="020B0604030504040204" pitchFamily="34" charset="0"/>
            </a:endParaRPr>
          </a:p>
        </p:txBody>
      </p:sp>
      <p:pic>
        <p:nvPicPr>
          <p:cNvPr id="71689" name="Picture 9" descr="9837666">
            <a:hlinkClick r:id="rId4"/>
          </p:cNvPr>
          <p:cNvPicPr>
            <a:picLocks noChangeAspect="1"/>
          </p:cNvPicPr>
          <p:nvPr/>
        </p:nvPicPr>
        <p:blipFill>
          <a:blip r:embed="rId5"/>
          <a:stretch>
            <a:fillRect/>
          </a:stretch>
        </p:blipFill>
        <p:spPr>
          <a:xfrm>
            <a:off x="703263" y="1109663"/>
            <a:ext cx="2970212" cy="2228850"/>
          </a:xfrm>
          <a:prstGeom prst="rect">
            <a:avLst/>
          </a:prstGeom>
          <a:noFill/>
          <a:ln w="9525">
            <a:noFill/>
          </a:ln>
        </p:spPr>
      </p:pic>
      <p:pic>
        <p:nvPicPr>
          <p:cNvPr id="71690" name="Picture 10" descr="2006_9_1_11_47_17_236">
            <a:hlinkClick r:id="rId6"/>
          </p:cNvPr>
          <p:cNvPicPr>
            <a:picLocks noChangeAspect="1"/>
          </p:cNvPicPr>
          <p:nvPr/>
        </p:nvPicPr>
        <p:blipFill>
          <a:blip r:embed="rId7"/>
          <a:stretch>
            <a:fillRect/>
          </a:stretch>
        </p:blipFill>
        <p:spPr>
          <a:xfrm>
            <a:off x="4068763" y="1347788"/>
            <a:ext cx="1905000" cy="1695450"/>
          </a:xfrm>
          <a:prstGeom prst="rect">
            <a:avLst/>
          </a:prstGeom>
          <a:noFill/>
          <a:ln w="9525">
            <a:noFill/>
          </a:ln>
        </p:spPr>
      </p:pic>
      <p:pic>
        <p:nvPicPr>
          <p:cNvPr id="71691" name="Picture 11" descr="u=2954939455,1086908697&amp;gp=6">
            <a:hlinkClick r:id="rId8"/>
          </p:cNvPr>
          <p:cNvPicPr>
            <a:picLocks noChangeAspect="1"/>
          </p:cNvPicPr>
          <p:nvPr/>
        </p:nvPicPr>
        <p:blipFill>
          <a:blip r:embed="rId9"/>
          <a:stretch>
            <a:fillRect/>
          </a:stretch>
        </p:blipFill>
        <p:spPr>
          <a:xfrm>
            <a:off x="6473825" y="1377950"/>
            <a:ext cx="1333500" cy="1228725"/>
          </a:xfrm>
          <a:prstGeom prst="rect">
            <a:avLst/>
          </a:prstGeom>
          <a:noFill/>
          <a:ln w="9525">
            <a:noFill/>
          </a:ln>
        </p:spPr>
      </p:pic>
      <p:pic>
        <p:nvPicPr>
          <p:cNvPr id="71692" name="Picture 12" descr="u=2248909018,2319056429&amp;gp=38">
            <a:hlinkClick r:id="rId10"/>
          </p:cNvPr>
          <p:cNvPicPr>
            <a:picLocks noChangeAspect="1"/>
          </p:cNvPicPr>
          <p:nvPr/>
        </p:nvPicPr>
        <p:blipFill>
          <a:blip r:embed="rId11"/>
          <a:stretch>
            <a:fillRect/>
          </a:stretch>
        </p:blipFill>
        <p:spPr>
          <a:xfrm>
            <a:off x="6386513" y="2747963"/>
            <a:ext cx="1333500" cy="13335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A1-1.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2555875" y="2276475"/>
            <a:ext cx="6096000" cy="4340225"/>
          </a:xfrm>
          <a:prstGeom prst="rect">
            <a:avLst/>
          </a:prstGeom>
          <a:noFill/>
          <a:ln w="9525">
            <a:noFill/>
          </a:ln>
        </p:spPr>
      </p:pic>
      <p:sp>
        <p:nvSpPr>
          <p:cNvPr id="40963" name="TextBox 2"/>
          <p:cNvSpPr txBox="1"/>
          <p:nvPr/>
        </p:nvSpPr>
        <p:spPr>
          <a:xfrm>
            <a:off x="323850" y="476250"/>
            <a:ext cx="8532813" cy="2247900"/>
          </a:xfrm>
          <a:prstGeom prst="rect">
            <a:avLst/>
          </a:prstGeom>
          <a:noFill/>
          <a:ln w="9525">
            <a:noFill/>
          </a:ln>
        </p:spPr>
        <p:txBody>
          <a:bodyPr>
            <a:spAutoFit/>
          </a:bodyPr>
          <a:p>
            <a:r>
              <a:rPr lang="zh-CN" altLang="zh-CN" dirty="0">
                <a:solidFill>
                  <a:srgbClr val="000000"/>
                </a:solidFill>
                <a:latin typeface="Arial" panose="020B0604020202020204" pitchFamily="34" charset="0"/>
              </a:rPr>
              <a:t>半导体的导电性能是由其原子结构决定的，</a:t>
            </a:r>
            <a:r>
              <a:rPr lang="zh-CN" altLang="zh-CN" dirty="0">
                <a:solidFill>
                  <a:srgbClr val="000000"/>
                </a:solidFill>
                <a:latin typeface="宋体" panose="02010600030101010101" pitchFamily="2" charset="-122"/>
              </a:rPr>
              <a:t>就元素半导体硅和锗而言，其</a:t>
            </a:r>
            <a:r>
              <a:rPr lang="zh-CN" altLang="zh-CN" dirty="0">
                <a:solidFill>
                  <a:srgbClr val="000000"/>
                </a:solidFill>
                <a:latin typeface="Arial" panose="020B0604020202020204" pitchFamily="34" charset="0"/>
              </a:rPr>
              <a:t>原子序数分别为</a:t>
            </a:r>
            <a:r>
              <a:rPr lang="zh-CN" altLang="zh-CN" dirty="0">
                <a:solidFill>
                  <a:srgbClr val="000000"/>
                </a:solidFill>
                <a:latin typeface="宋体" panose="02010600030101010101" pitchFamily="2" charset="-122"/>
              </a:rPr>
              <a:t>14</a:t>
            </a:r>
            <a:r>
              <a:rPr lang="zh-CN" altLang="zh-CN" dirty="0">
                <a:solidFill>
                  <a:srgbClr val="000000"/>
                </a:solidFill>
                <a:latin typeface="Arial" panose="020B0604020202020204" pitchFamily="34" charset="0"/>
              </a:rPr>
              <a:t>和</a:t>
            </a:r>
            <a:r>
              <a:rPr lang="zh-CN" altLang="zh-CN" dirty="0">
                <a:solidFill>
                  <a:srgbClr val="000000"/>
                </a:solidFill>
                <a:latin typeface="宋体" panose="02010600030101010101" pitchFamily="2" charset="-122"/>
              </a:rPr>
              <a:t>32</a:t>
            </a:r>
            <a:r>
              <a:rPr lang="zh-CN" altLang="zh-CN" dirty="0">
                <a:solidFill>
                  <a:srgbClr val="000000"/>
                </a:solidFill>
                <a:latin typeface="Arial" panose="020B0604020202020204" pitchFamily="34" charset="0"/>
              </a:rPr>
              <a:t>，但它们有一个共同的特点：即原子最外层的电子（价电子）数均为</a:t>
            </a:r>
            <a:r>
              <a:rPr lang="zh-CN" altLang="zh-CN" dirty="0">
                <a:solidFill>
                  <a:srgbClr val="000000"/>
                </a:solidFill>
                <a:latin typeface="宋体" panose="02010600030101010101" pitchFamily="2" charset="-122"/>
              </a:rPr>
              <a:t>4</a:t>
            </a:r>
            <a:r>
              <a:rPr lang="zh-CN" altLang="en-US" dirty="0">
                <a:latin typeface="Arial" panose="020B0604020202020204" pitchFamily="34" charset="0"/>
              </a:rPr>
              <a:t> （</a:t>
            </a:r>
            <a:r>
              <a:rPr lang="en-US" altLang="zh-CN" dirty="0">
                <a:latin typeface="Arial" panose="020B0604020202020204" pitchFamily="34" charset="0"/>
              </a:rPr>
              <a:t>3S</a:t>
            </a:r>
            <a:r>
              <a:rPr lang="en-US" altLang="zh-CN" baseline="30000" dirty="0">
                <a:latin typeface="Arial" panose="020B0604020202020204" pitchFamily="34" charset="0"/>
              </a:rPr>
              <a:t>2</a:t>
            </a:r>
            <a:r>
              <a:rPr lang="en-US" altLang="zh-CN" dirty="0">
                <a:latin typeface="Arial" panose="020B0604020202020204" pitchFamily="34" charset="0"/>
              </a:rPr>
              <a:t>3P</a:t>
            </a:r>
            <a:r>
              <a:rPr lang="en-US" altLang="zh-CN" baseline="30000" dirty="0">
                <a:latin typeface="Arial" panose="020B0604020202020204" pitchFamily="34" charset="0"/>
              </a:rPr>
              <a:t>2</a:t>
            </a:r>
            <a:r>
              <a:rPr lang="en-US" altLang="zh-CN" dirty="0">
                <a:latin typeface="Arial" panose="020B0604020202020204" pitchFamily="34" charset="0"/>
              </a:rPr>
              <a:t>/4S</a:t>
            </a:r>
            <a:r>
              <a:rPr lang="en-US" altLang="zh-CN" baseline="30000" dirty="0">
                <a:latin typeface="Arial" panose="020B0604020202020204" pitchFamily="34" charset="0"/>
              </a:rPr>
              <a:t>2</a:t>
            </a:r>
            <a:r>
              <a:rPr lang="en-US" altLang="zh-CN" dirty="0">
                <a:latin typeface="Arial" panose="020B0604020202020204" pitchFamily="34" charset="0"/>
              </a:rPr>
              <a:t>4P</a:t>
            </a:r>
            <a:r>
              <a:rPr lang="en-US" altLang="zh-CN" baseline="30000" dirty="0">
                <a:latin typeface="Arial" panose="020B0604020202020204" pitchFamily="34" charset="0"/>
              </a:rPr>
              <a:t>2</a:t>
            </a:r>
            <a:r>
              <a:rPr lang="zh-CN" altLang="en-US" dirty="0">
                <a:latin typeface="Arial" panose="020B0604020202020204" pitchFamily="34" charset="0"/>
              </a:rPr>
              <a:t>） </a:t>
            </a:r>
            <a:r>
              <a:rPr lang="zh-CN" altLang="zh-CN" dirty="0">
                <a:solidFill>
                  <a:srgbClr val="000000"/>
                </a:solidFill>
                <a:latin typeface="Arial" panose="020B0604020202020204" pitchFamily="34" charset="0"/>
              </a:rPr>
              <a:t>，其原子结构和</a:t>
            </a:r>
            <a:r>
              <a:rPr lang="zh-CN" altLang="zh-CN" dirty="0">
                <a:latin typeface="Arial" panose="020B0604020202020204" pitchFamily="34" charset="0"/>
              </a:rPr>
              <a:t>晶体结构如图所示。</a:t>
            </a:r>
            <a:endParaRPr lang="zh-CN" altLang="en-US" dirty="0">
              <a:latin typeface="Arial" panose="020B0604020202020204" pitchFamily="34" charset="0"/>
            </a:endParaRPr>
          </a:p>
        </p:txBody>
      </p:sp>
      <p:sp>
        <p:nvSpPr>
          <p:cNvPr id="4096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p:cTn id="12" repeatCount="indefinite" fill="hold" display="0">
                  <p:stCondLst>
                    <p:cond delay="indefinite"/>
                  </p:stCondLst>
                  <p:endCondLst>
                    <p:cond evt="onPrev" delay="0">
                      <p:tgtEl>
                        <p:sldTgt/>
                      </p:tgtEl>
                    </p:cond>
                  </p:endCondLst>
                </p:cTn>
                <p:tgtEl>
                  <p:spTgt spid="2"/>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148" name="Rectangle 2"/>
          <p:cNvSpPr/>
          <p:nvPr/>
        </p:nvSpPr>
        <p:spPr>
          <a:xfrm>
            <a:off x="684213" y="549275"/>
            <a:ext cx="3730625" cy="522288"/>
          </a:xfrm>
          <a:prstGeom prst="rect">
            <a:avLst/>
          </a:prstGeom>
          <a:noFill/>
          <a:ln w="9525">
            <a:noFill/>
          </a:ln>
        </p:spPr>
        <p:txBody>
          <a:bodyPr wrap="none">
            <a:spAutoFit/>
          </a:bodyPr>
          <a:p>
            <a:r>
              <a:rPr lang="en-US" altLang="zh-CN" dirty="0">
                <a:solidFill>
                  <a:srgbClr val="00B050"/>
                </a:solidFill>
                <a:latin typeface="Arial" panose="020B0604020202020204" pitchFamily="34" charset="0"/>
              </a:rPr>
              <a:t>3 </a:t>
            </a:r>
            <a:r>
              <a:rPr lang="zh-CN" altLang="en-US" dirty="0">
                <a:solidFill>
                  <a:srgbClr val="00B050"/>
                </a:solidFill>
                <a:latin typeface="Arial" panose="020B0604020202020204" pitchFamily="34" charset="0"/>
              </a:rPr>
              <a:t>、二极管的伏安特性</a:t>
            </a:r>
            <a:endParaRPr lang="zh-CN" altLang="en-US" dirty="0">
              <a:solidFill>
                <a:srgbClr val="00B050"/>
              </a:solidFill>
              <a:latin typeface="Arial" panose="020B0604020202020204" pitchFamily="34" charset="0"/>
            </a:endParaRPr>
          </a:p>
        </p:txBody>
      </p:sp>
      <p:sp>
        <p:nvSpPr>
          <p:cNvPr id="51203" name="AutoShape 3" descr="30%"/>
          <p:cNvSpPr/>
          <p:nvPr/>
        </p:nvSpPr>
        <p:spPr>
          <a:xfrm>
            <a:off x="4856163" y="4975225"/>
            <a:ext cx="504825" cy="503238"/>
          </a:xfrm>
          <a:prstGeom prst="downArrow">
            <a:avLst>
              <a:gd name="adj1" fmla="val 50000"/>
              <a:gd name="adj2" fmla="val 25000"/>
            </a:avLst>
          </a:prstGeom>
          <a:pattFill prst="pct30">
            <a:fgClr>
              <a:srgbClr val="FF0000"/>
            </a:fgClr>
            <a:bgClr>
              <a:schemeClr val="bg1"/>
            </a:bgClr>
          </a:pattFill>
          <a:ln w="2857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6150" name="Group 4"/>
          <p:cNvGrpSpPr/>
          <p:nvPr/>
        </p:nvGrpSpPr>
        <p:grpSpPr>
          <a:xfrm>
            <a:off x="679450" y="1158875"/>
            <a:ext cx="5400675" cy="3567113"/>
            <a:chOff x="521" y="1571"/>
            <a:chExt cx="3402" cy="2247"/>
          </a:xfrm>
        </p:grpSpPr>
        <p:graphicFrame>
          <p:nvGraphicFramePr>
            <p:cNvPr id="6146" name="Object 5"/>
            <p:cNvGraphicFramePr/>
            <p:nvPr/>
          </p:nvGraphicFramePr>
          <p:xfrm>
            <a:off x="521" y="1571"/>
            <a:ext cx="3402" cy="2247"/>
          </p:xfrm>
          <a:graphic>
            <a:graphicData uri="http://schemas.openxmlformats.org/presentationml/2006/ole">
              <mc:AlternateContent xmlns:mc="http://schemas.openxmlformats.org/markup-compatibility/2006">
                <mc:Choice xmlns:v="urn:schemas-microsoft-com:vml" Requires="v">
                  <p:oleObj spid="_x0000_s3078" name="" r:id="rId1" imgW="11734800" imgH="7753350" progId="MSPhotoEd.3">
                    <p:embed/>
                  </p:oleObj>
                </mc:Choice>
                <mc:Fallback>
                  <p:oleObj name="" r:id="rId1" imgW="11734800" imgH="7753350" progId="MSPhotoEd.3">
                    <p:embed/>
                    <p:pic>
                      <p:nvPicPr>
                        <p:cNvPr id="0" name="图片 3077"/>
                        <p:cNvPicPr/>
                        <p:nvPr/>
                      </p:nvPicPr>
                      <p:blipFill>
                        <a:blip r:embed="rId2"/>
                        <a:stretch>
                          <a:fillRect/>
                        </a:stretch>
                      </p:blipFill>
                      <p:spPr>
                        <a:xfrm>
                          <a:off x="521" y="1571"/>
                          <a:ext cx="3402" cy="2247"/>
                        </a:xfrm>
                        <a:prstGeom prst="rect">
                          <a:avLst/>
                        </a:prstGeom>
                        <a:noFill/>
                        <a:ln w="38100">
                          <a:noFill/>
                          <a:miter/>
                        </a:ln>
                      </p:spPr>
                    </p:pic>
                  </p:oleObj>
                </mc:Fallback>
              </mc:AlternateContent>
            </a:graphicData>
          </a:graphic>
        </p:graphicFrame>
        <p:sp>
          <p:nvSpPr>
            <p:cNvPr id="6167" name="Text Box 6"/>
            <p:cNvSpPr txBox="1"/>
            <p:nvPr/>
          </p:nvSpPr>
          <p:spPr>
            <a:xfrm>
              <a:off x="2971" y="3227"/>
              <a:ext cx="499" cy="288"/>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th</a:t>
              </a:r>
              <a:endParaRPr lang="en-US" altLang="zh-CN" sz="2400" i="1" baseline="-25000" dirty="0">
                <a:latin typeface="Times New Roman" panose="02020603050405020304" pitchFamily="18" charset="0"/>
              </a:endParaRPr>
            </a:p>
          </p:txBody>
        </p:sp>
        <p:sp>
          <p:nvSpPr>
            <p:cNvPr id="6168" name="Text Box 7"/>
            <p:cNvSpPr txBox="1"/>
            <p:nvPr/>
          </p:nvSpPr>
          <p:spPr>
            <a:xfrm>
              <a:off x="521" y="2835"/>
              <a:ext cx="681" cy="288"/>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zh-CN" altLang="en-US" sz="2400" i="1" baseline="-25000" dirty="0">
                  <a:latin typeface="Times New Roman" panose="02020603050405020304" pitchFamily="18" charset="0"/>
                </a:rPr>
                <a:t>（</a:t>
              </a:r>
              <a:r>
                <a:rPr lang="en-US" altLang="zh-CN" sz="2400" i="1" baseline="-25000" dirty="0">
                  <a:latin typeface="Times New Roman" panose="02020603050405020304" pitchFamily="18" charset="0"/>
                </a:rPr>
                <a:t>BR</a:t>
              </a:r>
              <a:r>
                <a:rPr lang="zh-CN" altLang="en-US" sz="2400" i="1" baseline="-25000" dirty="0">
                  <a:latin typeface="Times New Roman" panose="02020603050405020304" pitchFamily="18" charset="0"/>
                </a:rPr>
                <a:t>）</a:t>
              </a:r>
              <a:endParaRPr lang="zh-CN" altLang="en-US" sz="2400" i="1" baseline="-25000" dirty="0">
                <a:latin typeface="Times New Roman" panose="02020603050405020304" pitchFamily="18" charset="0"/>
              </a:endParaRPr>
            </a:p>
          </p:txBody>
        </p:sp>
        <p:sp>
          <p:nvSpPr>
            <p:cNvPr id="6169" name="Text Box 8"/>
            <p:cNvSpPr txBox="1"/>
            <p:nvPr/>
          </p:nvSpPr>
          <p:spPr>
            <a:xfrm>
              <a:off x="3424" y="3219"/>
              <a:ext cx="499" cy="288"/>
            </a:xfrm>
            <a:prstGeom prst="rect">
              <a:avLst/>
            </a:prstGeom>
            <a:solidFill>
              <a:schemeClr val="accent1"/>
            </a:solidFill>
            <a:ln w="9525">
              <a:noFill/>
            </a:ln>
          </p:spPr>
          <p:txBody>
            <a:bodyPr>
              <a:spAutoFit/>
            </a:bodyPr>
            <a:p>
              <a:pPr algn="ct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D</a:t>
              </a:r>
              <a:r>
                <a:rPr lang="en-US" altLang="zh-CN" sz="2400" i="1" dirty="0">
                  <a:latin typeface="Times New Roman" panose="02020603050405020304" pitchFamily="18" charset="0"/>
                </a:rPr>
                <a:t>/V</a:t>
              </a:r>
              <a:endParaRPr lang="en-US" altLang="zh-CN" sz="2400" i="1" baseline="-25000" dirty="0">
                <a:latin typeface="Times New Roman" panose="02020603050405020304" pitchFamily="18" charset="0"/>
              </a:endParaRPr>
            </a:p>
          </p:txBody>
        </p:sp>
        <p:sp>
          <p:nvSpPr>
            <p:cNvPr id="6170" name="Text Box 9"/>
            <p:cNvSpPr txBox="1"/>
            <p:nvPr/>
          </p:nvSpPr>
          <p:spPr>
            <a:xfrm>
              <a:off x="1861" y="1578"/>
              <a:ext cx="635" cy="288"/>
            </a:xfrm>
            <a:prstGeom prst="rect">
              <a:avLst/>
            </a:prstGeom>
            <a:solidFill>
              <a:schemeClr val="accent1"/>
            </a:solidFill>
            <a:ln w="9525">
              <a:noFill/>
            </a:ln>
          </p:spPr>
          <p:txBody>
            <a:bodyPr>
              <a:spAutoFit/>
            </a:bodyPr>
            <a:p>
              <a:pPr algn="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D</a:t>
              </a:r>
              <a:r>
                <a:rPr lang="en-US" altLang="zh-CN" sz="2400" i="1" dirty="0">
                  <a:latin typeface="Times New Roman" panose="02020603050405020304" pitchFamily="18" charset="0"/>
                </a:rPr>
                <a:t>/mA</a:t>
              </a:r>
              <a:endParaRPr lang="en-US" altLang="zh-CN" sz="2400" i="1" baseline="-25000" dirty="0">
                <a:latin typeface="Times New Roman" panose="02020603050405020304" pitchFamily="18" charset="0"/>
              </a:endParaRPr>
            </a:p>
          </p:txBody>
        </p:sp>
        <p:sp>
          <p:nvSpPr>
            <p:cNvPr id="6171" name="Text Box 10"/>
            <p:cNvSpPr txBox="1"/>
            <p:nvPr/>
          </p:nvSpPr>
          <p:spPr>
            <a:xfrm>
              <a:off x="1861" y="3521"/>
              <a:ext cx="635" cy="288"/>
            </a:xfrm>
            <a:prstGeom prst="rect">
              <a:avLst/>
            </a:prstGeom>
            <a:solidFill>
              <a:schemeClr val="accent1"/>
            </a:solidFill>
            <a:ln w="9525">
              <a:noFill/>
            </a:ln>
          </p:spPr>
          <p:txBody>
            <a:bodyPr>
              <a:spAutoFit/>
            </a:bodyPr>
            <a:p>
              <a:pPr algn="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D</a:t>
              </a:r>
              <a:r>
                <a:rPr lang="en-US" altLang="zh-CN" sz="2400" i="1" dirty="0">
                  <a:latin typeface="Times New Roman" panose="02020603050405020304" pitchFamily="18" charset="0"/>
                </a:rPr>
                <a:t>/μA</a:t>
              </a:r>
              <a:endParaRPr lang="en-US" altLang="zh-CN" sz="2400" i="1" baseline="-25000" dirty="0">
                <a:latin typeface="Times New Roman" panose="02020603050405020304" pitchFamily="18" charset="0"/>
              </a:endParaRPr>
            </a:p>
          </p:txBody>
        </p:sp>
      </p:grpSp>
      <p:sp>
        <p:nvSpPr>
          <p:cNvPr id="51211" name="Line 11"/>
          <p:cNvSpPr/>
          <p:nvPr/>
        </p:nvSpPr>
        <p:spPr>
          <a:xfrm>
            <a:off x="3919538" y="3711575"/>
            <a:ext cx="936625" cy="0"/>
          </a:xfrm>
          <a:prstGeom prst="line">
            <a:avLst/>
          </a:prstGeom>
          <a:ln w="57150" cap="flat" cmpd="sng">
            <a:solidFill>
              <a:srgbClr val="FF0000"/>
            </a:solidFill>
            <a:prstDash val="solid"/>
            <a:miter/>
            <a:headEnd type="none" w="med" len="med"/>
            <a:tailEnd type="none" w="med" len="med"/>
          </a:ln>
        </p:spPr>
      </p:sp>
      <p:sp>
        <p:nvSpPr>
          <p:cNvPr id="51212" name="Oval 12"/>
          <p:cNvSpPr/>
          <p:nvPr/>
        </p:nvSpPr>
        <p:spPr>
          <a:xfrm>
            <a:off x="4546600" y="3787775"/>
            <a:ext cx="576263" cy="503238"/>
          </a:xfrm>
          <a:prstGeom prst="ellipse">
            <a:avLst/>
          </a:prstGeom>
          <a:noFill/>
          <a:ln w="2857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1213" name="Line 13"/>
          <p:cNvSpPr/>
          <p:nvPr/>
        </p:nvSpPr>
        <p:spPr>
          <a:xfrm>
            <a:off x="5072063" y="4181475"/>
            <a:ext cx="431800" cy="360363"/>
          </a:xfrm>
          <a:prstGeom prst="line">
            <a:avLst/>
          </a:prstGeom>
          <a:ln w="28575" cap="flat" cmpd="sng">
            <a:solidFill>
              <a:srgbClr val="FF0000"/>
            </a:solidFill>
            <a:prstDash val="solid"/>
            <a:miter/>
            <a:headEnd type="stealth" w="med" len="med"/>
            <a:tailEnd type="none" w="med" len="med"/>
          </a:ln>
        </p:spPr>
      </p:sp>
      <p:grpSp>
        <p:nvGrpSpPr>
          <p:cNvPr id="3" name="Group 14"/>
          <p:cNvGrpSpPr/>
          <p:nvPr/>
        </p:nvGrpSpPr>
        <p:grpSpPr>
          <a:xfrm>
            <a:off x="5938838" y="5392738"/>
            <a:ext cx="2662237" cy="1239837"/>
            <a:chOff x="3834" y="3375"/>
            <a:chExt cx="1677" cy="781"/>
          </a:xfrm>
        </p:grpSpPr>
        <p:sp>
          <p:nvSpPr>
            <p:cNvPr id="6164" name="Text Box 15"/>
            <p:cNvSpPr txBox="1"/>
            <p:nvPr/>
          </p:nvSpPr>
          <p:spPr>
            <a:xfrm>
              <a:off x="3924" y="3375"/>
              <a:ext cx="1587" cy="327"/>
            </a:xfrm>
            <a:prstGeom prst="rect">
              <a:avLst/>
            </a:prstGeom>
            <a:noFill/>
            <a:ln w="9525">
              <a:noFill/>
            </a:ln>
          </p:spPr>
          <p:txBody>
            <a:bodyPr>
              <a:spAutoFit/>
            </a:bodyPr>
            <a:p>
              <a:pPr>
                <a:spcBef>
                  <a:spcPct val="50000"/>
                </a:spcBef>
              </a:pPr>
              <a:r>
                <a:rPr lang="zh-CN" altLang="en-US" b="0" dirty="0">
                  <a:latin typeface="隶书" panose="02010509060101010101" pitchFamily="49" charset="-122"/>
                  <a:ea typeface="隶书" panose="02010509060101010101" pitchFamily="49" charset="-122"/>
                </a:rPr>
                <a:t>硅管约为</a:t>
              </a:r>
              <a:r>
                <a:rPr lang="en-US" altLang="zh-CN" b="0" dirty="0">
                  <a:latin typeface="隶书" panose="02010509060101010101" pitchFamily="49" charset="-122"/>
                  <a:ea typeface="隶书" panose="02010509060101010101" pitchFamily="49" charset="-122"/>
                </a:rPr>
                <a:t>0.5V</a:t>
              </a:r>
              <a:endParaRPr lang="en-US" altLang="zh-CN" b="0" dirty="0">
                <a:latin typeface="隶书" panose="02010509060101010101" pitchFamily="49" charset="-122"/>
                <a:ea typeface="隶书" panose="02010509060101010101" pitchFamily="49" charset="-122"/>
              </a:endParaRPr>
            </a:p>
          </p:txBody>
        </p:sp>
        <p:sp>
          <p:nvSpPr>
            <p:cNvPr id="6165" name="Text Box 16"/>
            <p:cNvSpPr txBox="1"/>
            <p:nvPr/>
          </p:nvSpPr>
          <p:spPr>
            <a:xfrm>
              <a:off x="3924" y="3829"/>
              <a:ext cx="1587" cy="327"/>
            </a:xfrm>
            <a:prstGeom prst="rect">
              <a:avLst/>
            </a:prstGeom>
            <a:noFill/>
            <a:ln w="9525">
              <a:noFill/>
            </a:ln>
          </p:spPr>
          <p:txBody>
            <a:bodyPr>
              <a:spAutoFit/>
            </a:bodyPr>
            <a:p>
              <a:pPr>
                <a:spcBef>
                  <a:spcPct val="50000"/>
                </a:spcBef>
              </a:pPr>
              <a:r>
                <a:rPr lang="zh-CN" altLang="en-US" b="0" dirty="0">
                  <a:latin typeface="隶书" panose="02010509060101010101" pitchFamily="49" charset="-122"/>
                  <a:ea typeface="隶书" panose="02010509060101010101" pitchFamily="49" charset="-122"/>
                </a:rPr>
                <a:t>锗管约为</a:t>
              </a:r>
              <a:r>
                <a:rPr lang="en-US" altLang="zh-CN" b="0" dirty="0">
                  <a:latin typeface="隶书" panose="02010509060101010101" pitchFamily="49" charset="-122"/>
                  <a:ea typeface="隶书" panose="02010509060101010101" pitchFamily="49" charset="-122"/>
                </a:rPr>
                <a:t>0.1V</a:t>
              </a:r>
              <a:endParaRPr lang="en-US" altLang="zh-CN" b="0" dirty="0">
                <a:latin typeface="隶书" panose="02010509060101010101" pitchFamily="49" charset="-122"/>
                <a:ea typeface="隶书" panose="02010509060101010101" pitchFamily="49" charset="-122"/>
              </a:endParaRPr>
            </a:p>
          </p:txBody>
        </p:sp>
        <p:sp>
          <p:nvSpPr>
            <p:cNvPr id="6166" name="AutoShape 17"/>
            <p:cNvSpPr/>
            <p:nvPr/>
          </p:nvSpPr>
          <p:spPr>
            <a:xfrm>
              <a:off x="3834" y="3466"/>
              <a:ext cx="45" cy="680"/>
            </a:xfrm>
            <a:prstGeom prst="leftBrace">
              <a:avLst>
                <a:gd name="adj1" fmla="val 125925"/>
                <a:gd name="adj2" fmla="val 50000"/>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51218" name="Text Box 18"/>
          <p:cNvSpPr txBox="1"/>
          <p:nvPr/>
        </p:nvSpPr>
        <p:spPr>
          <a:xfrm>
            <a:off x="1979613" y="5516563"/>
            <a:ext cx="3887787" cy="946150"/>
          </a:xfrm>
          <a:prstGeom prst="rect">
            <a:avLst/>
          </a:prstGeom>
          <a:solidFill>
            <a:srgbClr val="FFFF99"/>
          </a:solidFill>
          <a:ln w="9525">
            <a:noFill/>
          </a:ln>
        </p:spPr>
        <p:txBody>
          <a:bodyPr>
            <a:spAutoFit/>
          </a:bodyPr>
          <a:p>
            <a:pPr>
              <a:spcBef>
                <a:spcPct val="50000"/>
              </a:spcBef>
            </a:pPr>
            <a:r>
              <a:rPr lang="zh-CN" altLang="en-US" b="0" dirty="0">
                <a:latin typeface="Verdana" panose="020B0604030504040204" pitchFamily="34" charset="0"/>
                <a:ea typeface="华文新魏" panose="02010800040101010101" pitchFamily="2" charset="-122"/>
              </a:rPr>
              <a:t>它的大小与二极管的材料及温度等因素有关。</a:t>
            </a:r>
            <a:endParaRPr lang="zh-CN" altLang="en-US" b="0" dirty="0">
              <a:latin typeface="Verdana" panose="020B0604030504040204" pitchFamily="34" charset="0"/>
              <a:ea typeface="华文新魏" panose="02010800040101010101" pitchFamily="2" charset="-122"/>
            </a:endParaRPr>
          </a:p>
        </p:txBody>
      </p:sp>
      <p:grpSp>
        <p:nvGrpSpPr>
          <p:cNvPr id="4" name="Group 23"/>
          <p:cNvGrpSpPr/>
          <p:nvPr/>
        </p:nvGrpSpPr>
        <p:grpSpPr>
          <a:xfrm>
            <a:off x="4497388" y="4541838"/>
            <a:ext cx="4319587" cy="847725"/>
            <a:chOff x="2926" y="2930"/>
            <a:chExt cx="2721" cy="534"/>
          </a:xfrm>
        </p:grpSpPr>
        <p:sp>
          <p:nvSpPr>
            <p:cNvPr id="6162" name="Text Box 24"/>
            <p:cNvSpPr txBox="1"/>
            <p:nvPr/>
          </p:nvSpPr>
          <p:spPr>
            <a:xfrm>
              <a:off x="2926" y="2930"/>
              <a:ext cx="2721" cy="269"/>
            </a:xfrm>
            <a:prstGeom prst="rect">
              <a:avLst/>
            </a:prstGeom>
            <a:solidFill>
              <a:srgbClr val="FFFF99"/>
            </a:solidFill>
            <a:ln w="9525">
              <a:noFill/>
            </a:ln>
          </p:spPr>
          <p:txBody>
            <a:bodyPr lIns="0" tIns="0" rIns="0" bIns="0" anchor="ctr" anchorCtr="1">
              <a:spAutoFit/>
            </a:bodyPr>
            <a:p>
              <a:pPr algn="ctr">
                <a:spcBef>
                  <a:spcPct val="50000"/>
                </a:spcBef>
              </a:pPr>
              <a:r>
                <a:rPr lang="zh-CN" altLang="en-US" b="0" dirty="0">
                  <a:latin typeface="Verdana" panose="020B0604030504040204" pitchFamily="34" charset="0"/>
                  <a:ea typeface="隶书" panose="02010509060101010101" pitchFamily="49" charset="-122"/>
                </a:rPr>
                <a:t>门槛电压（或称死区电压）</a:t>
              </a:r>
              <a:endParaRPr lang="zh-CN" altLang="en-US" b="0" dirty="0">
                <a:latin typeface="Verdana" panose="020B0604030504040204" pitchFamily="34" charset="0"/>
                <a:ea typeface="隶书" panose="02010509060101010101" pitchFamily="49" charset="-122"/>
              </a:endParaRPr>
            </a:p>
          </p:txBody>
        </p:sp>
        <p:sp>
          <p:nvSpPr>
            <p:cNvPr id="6163" name="Text Box 25"/>
            <p:cNvSpPr txBox="1"/>
            <p:nvPr/>
          </p:nvSpPr>
          <p:spPr>
            <a:xfrm>
              <a:off x="3833" y="3195"/>
              <a:ext cx="1814" cy="269"/>
            </a:xfrm>
            <a:prstGeom prst="rect">
              <a:avLst/>
            </a:prstGeom>
            <a:solidFill>
              <a:srgbClr val="FFFF99"/>
            </a:solidFill>
            <a:ln w="9525">
              <a:noFill/>
            </a:ln>
          </p:spPr>
          <p:txBody>
            <a:bodyPr lIns="0" tIns="0" rIns="0" bIns="0" anchor="ctr" anchorCtr="1">
              <a:spAutoFit/>
            </a:bodyPr>
            <a:p>
              <a:pPr algn="ctr">
                <a:spcBef>
                  <a:spcPct val="50000"/>
                </a:spcBef>
              </a:pPr>
              <a:r>
                <a:rPr lang="zh-CN" altLang="en-US" b="0" dirty="0">
                  <a:latin typeface="Verdana" panose="020B0604030504040204" pitchFamily="34" charset="0"/>
                  <a:ea typeface="隶书" panose="02010509060101010101" pitchFamily="49" charset="-122"/>
                </a:rPr>
                <a:t>（或称开启电压）</a:t>
              </a:r>
              <a:endParaRPr lang="zh-CN" altLang="en-US" b="0" dirty="0">
                <a:latin typeface="Verdana" panose="020B0604030504040204" pitchFamily="34" charset="0"/>
                <a:ea typeface="隶书" panose="02010509060101010101" pitchFamily="49" charset="-122"/>
              </a:endParaRPr>
            </a:p>
          </p:txBody>
        </p:sp>
      </p:grpSp>
      <p:sp>
        <p:nvSpPr>
          <p:cNvPr id="6157" name="Text Box 6"/>
          <p:cNvSpPr txBox="1"/>
          <p:nvPr/>
        </p:nvSpPr>
        <p:spPr>
          <a:xfrm>
            <a:off x="5219700" y="3141663"/>
            <a:ext cx="576263" cy="457200"/>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on</a:t>
            </a:r>
            <a:endParaRPr lang="en-US" altLang="zh-CN" sz="2400" i="1" baseline="-25000" dirty="0">
              <a:latin typeface="Times New Roman" panose="02020603050405020304" pitchFamily="18" charset="0"/>
            </a:endParaRPr>
          </a:p>
        </p:txBody>
      </p:sp>
      <p:sp>
        <p:nvSpPr>
          <p:cNvPr id="26" name="Oval 12"/>
          <p:cNvSpPr/>
          <p:nvPr/>
        </p:nvSpPr>
        <p:spPr>
          <a:xfrm>
            <a:off x="5219700" y="3141663"/>
            <a:ext cx="576263" cy="503237"/>
          </a:xfrm>
          <a:prstGeom prst="ellipse">
            <a:avLst/>
          </a:prstGeom>
          <a:noFill/>
          <a:ln w="2857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7" name="Line 13"/>
          <p:cNvSpPr/>
          <p:nvPr/>
        </p:nvSpPr>
        <p:spPr>
          <a:xfrm flipV="1">
            <a:off x="5219700" y="3500438"/>
            <a:ext cx="144463" cy="215900"/>
          </a:xfrm>
          <a:prstGeom prst="line">
            <a:avLst/>
          </a:prstGeom>
          <a:ln w="28575" cap="flat" cmpd="sng">
            <a:solidFill>
              <a:srgbClr val="FF0000"/>
            </a:solidFill>
            <a:prstDash val="solid"/>
            <a:miter/>
            <a:headEnd type="stealth" w="med" len="med"/>
            <a:tailEnd type="none" w="med" len="med"/>
          </a:ln>
        </p:spPr>
      </p:sp>
      <p:sp>
        <p:nvSpPr>
          <p:cNvPr id="6160" name="Text Box 10"/>
          <p:cNvSpPr txBox="1"/>
          <p:nvPr/>
        </p:nvSpPr>
        <p:spPr>
          <a:xfrm>
            <a:off x="6084888" y="1773238"/>
            <a:ext cx="2652712" cy="1868487"/>
          </a:xfrm>
          <a:prstGeom prst="rect">
            <a:avLst/>
          </a:prstGeom>
          <a:noFill/>
          <a:ln w="9525">
            <a:noFill/>
          </a:ln>
        </p:spPr>
        <p:txBody>
          <a:bodyPr lIns="0" tIns="0" rIns="0" bIns="0">
            <a:spAutoFit/>
          </a:bodyPr>
          <a:p>
            <a:pPr>
              <a:lnSpc>
                <a:spcPct val="120000"/>
              </a:lnSpc>
            </a:pPr>
            <a:r>
              <a:rPr lang="zh-CN" altLang="zh-CN" dirty="0">
                <a:latin typeface="Arial" panose="020B0604020202020204" pitchFamily="34" charset="0"/>
              </a:rPr>
              <a:t> </a:t>
            </a:r>
            <a:r>
              <a:rPr lang="zh-CN" altLang="en-US" sz="2400" dirty="0">
                <a:solidFill>
                  <a:srgbClr val="CC3300"/>
                </a:solidFill>
                <a:latin typeface="Arial" panose="020B0604020202020204" pitchFamily="34" charset="0"/>
              </a:rPr>
              <a:t>导通电压</a:t>
            </a:r>
            <a:r>
              <a:rPr lang="zh-CN" altLang="zh-CN" sz="2400" i="1" dirty="0">
                <a:solidFill>
                  <a:srgbClr val="CC3300"/>
                </a:solidFill>
                <a:latin typeface="Arial" panose="020B0604020202020204" pitchFamily="34" charset="0"/>
              </a:rPr>
              <a:t>V</a:t>
            </a:r>
            <a:r>
              <a:rPr lang="zh-CN" altLang="zh-CN" sz="2400" baseline="-25000" dirty="0">
                <a:solidFill>
                  <a:srgbClr val="CC3300"/>
                </a:solidFill>
                <a:latin typeface="Arial" panose="020B0604020202020204" pitchFamily="34" charset="0"/>
              </a:rPr>
              <a:t>on</a:t>
            </a:r>
            <a:endParaRPr lang="zh-CN" altLang="zh-CN" sz="2400" dirty="0">
              <a:solidFill>
                <a:srgbClr val="CC3300"/>
              </a:solidFill>
              <a:latin typeface="Arial" panose="020B0604020202020204" pitchFamily="34" charset="0"/>
            </a:endParaRPr>
          </a:p>
          <a:p>
            <a:pPr>
              <a:lnSpc>
                <a:spcPct val="120000"/>
              </a:lnSpc>
            </a:pPr>
            <a:r>
              <a:rPr lang="zh-CN" altLang="en-US" sz="2400" dirty="0">
                <a:latin typeface="Arial" panose="020B0604020202020204" pitchFamily="34" charset="0"/>
              </a:rPr>
              <a:t>硅材料为</a:t>
            </a:r>
            <a:r>
              <a:rPr lang="zh-CN" altLang="zh-CN" sz="2400" dirty="0">
                <a:latin typeface="Arial" panose="020B0604020202020204" pitchFamily="34" charset="0"/>
              </a:rPr>
              <a:t>0.6~0.7V</a:t>
            </a:r>
            <a:r>
              <a:rPr lang="zh-CN" altLang="en-US" sz="2400" dirty="0">
                <a:latin typeface="Arial" panose="020B0604020202020204" pitchFamily="34" charset="0"/>
              </a:rPr>
              <a:t>左右；锗材料为</a:t>
            </a:r>
            <a:r>
              <a:rPr lang="zh-CN" altLang="zh-CN" sz="2400" dirty="0">
                <a:latin typeface="Arial" panose="020B0604020202020204" pitchFamily="34" charset="0"/>
              </a:rPr>
              <a:t>0.2~0.3V</a:t>
            </a:r>
            <a:r>
              <a:rPr lang="zh-CN" altLang="en-US" sz="2400" dirty="0">
                <a:latin typeface="Arial" panose="020B0604020202020204" pitchFamily="34" charset="0"/>
              </a:rPr>
              <a:t>左右</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6161" name="矩形 28"/>
          <p:cNvSpPr/>
          <p:nvPr/>
        </p:nvSpPr>
        <p:spPr>
          <a:xfrm>
            <a:off x="539750" y="4868863"/>
            <a:ext cx="3616325" cy="523875"/>
          </a:xfrm>
          <a:prstGeom prst="rect">
            <a:avLst/>
          </a:prstGeom>
          <a:noFill/>
          <a:ln w="9525">
            <a:noFill/>
          </a:ln>
        </p:spPr>
        <p:txBody>
          <a:bodyPr wrap="none">
            <a:spAutoFit/>
          </a:bodyPr>
          <a:p>
            <a:r>
              <a:rPr lang="en-US" altLang="zh-CN" dirty="0">
                <a:solidFill>
                  <a:srgbClr val="009900"/>
                </a:solidFill>
                <a:latin typeface="宋体" panose="02010600030101010101" pitchFamily="2" charset="-122"/>
              </a:rPr>
              <a:t>(</a:t>
            </a:r>
            <a:r>
              <a:rPr lang="zh-CN" altLang="zh-CN" dirty="0">
                <a:solidFill>
                  <a:srgbClr val="009900"/>
                </a:solidFill>
                <a:latin typeface="宋体" panose="02010600030101010101" pitchFamily="2" charset="-122"/>
              </a:rPr>
              <a:t>1</a:t>
            </a:r>
            <a:r>
              <a:rPr lang="en-US" altLang="zh-CN" dirty="0">
                <a:solidFill>
                  <a:srgbClr val="009900"/>
                </a:solidFill>
                <a:latin typeface="宋体" panose="02010600030101010101" pitchFamily="2" charset="-122"/>
              </a:rPr>
              <a:t>)</a:t>
            </a:r>
            <a:r>
              <a:rPr lang="zh-CN" altLang="zh-CN" dirty="0">
                <a:solidFill>
                  <a:srgbClr val="009900"/>
                </a:solidFill>
                <a:latin typeface="宋体" panose="02010600030101010101" pitchFamily="2" charset="-122"/>
              </a:rPr>
              <a:t>. PN结的正向特性</a:t>
            </a:r>
            <a:endParaRPr lang="zh-CN" altLang="zh-CN" dirty="0">
              <a:solidFill>
                <a:srgbClr val="0099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11"/>
                                        </p:tgtEl>
                                        <p:attrNameLst>
                                          <p:attrName>style.visibility</p:attrName>
                                        </p:attrNameLst>
                                      </p:cBhvr>
                                      <p:to>
                                        <p:strVal val="visible"/>
                                      </p:to>
                                    </p:set>
                                    <p:animEffect transition="in" filter="wipe(left)">
                                      <p:cBhvr>
                                        <p:cTn id="7" dur="1000"/>
                                        <p:tgtEl>
                                          <p:spTgt spid="51211"/>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1212"/>
                                        </p:tgtEl>
                                        <p:attrNameLst>
                                          <p:attrName>style.visibility</p:attrName>
                                        </p:attrNameLst>
                                      </p:cBhvr>
                                      <p:to>
                                        <p:strVal val="visible"/>
                                      </p:to>
                                    </p:set>
                                    <p:animEffect transition="in" filter="wipe(up)">
                                      <p:cBhvr>
                                        <p:cTn id="11" dur="1000"/>
                                        <p:tgtEl>
                                          <p:spTgt spid="51212"/>
                                        </p:tgtEl>
                                      </p:cBhvr>
                                    </p:animEffect>
                                  </p:childTnLst>
                                </p:cTn>
                              </p:par>
                            </p:childTnLst>
                          </p:cTn>
                        </p:par>
                        <p:par>
                          <p:cTn id="12" fill="hold">
                            <p:stCondLst>
                              <p:cond delay="2000"/>
                            </p:stCondLst>
                            <p:childTnLst>
                              <p:par>
                                <p:cTn id="13" presetID="22" presetClass="entr" presetSubtype="4" fill="hold" nodeType="afterEffect">
                                  <p:stCondLst>
                                    <p:cond delay="0"/>
                                  </p:stCondLst>
                                  <p:childTnLst>
                                    <p:set>
                                      <p:cBhvr>
                                        <p:cTn id="14" dur="1" fill="hold">
                                          <p:stCondLst>
                                            <p:cond delay="0"/>
                                          </p:stCondLst>
                                        </p:cTn>
                                        <p:tgtEl>
                                          <p:spTgt spid="51213"/>
                                        </p:tgtEl>
                                        <p:attrNameLst>
                                          <p:attrName>style.visibility</p:attrName>
                                        </p:attrNameLst>
                                      </p:cBhvr>
                                      <p:to>
                                        <p:strVal val="visible"/>
                                      </p:to>
                                    </p:set>
                                    <p:animEffect transition="in" filter="wipe(down)">
                                      <p:cBhvr>
                                        <p:cTn id="15" dur="1000"/>
                                        <p:tgtEl>
                                          <p:spTgt spid="51213"/>
                                        </p:tgtEl>
                                      </p:cBhvr>
                                    </p:animEffect>
                                  </p:childTnLst>
                                </p:cTn>
                              </p:par>
                            </p:childTnLst>
                          </p:cTn>
                        </p:par>
                        <p:par>
                          <p:cTn id="16" fill="hold">
                            <p:stCondLst>
                              <p:cond delay="3000"/>
                            </p:stCondLst>
                            <p:childTnLst>
                              <p:par>
                                <p:cTn id="17" presetID="3" presetClass="entr" presetSubtype="5"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1203"/>
                                        </p:tgtEl>
                                        <p:attrNameLst>
                                          <p:attrName>style.visibility</p:attrName>
                                        </p:attrNameLst>
                                      </p:cBhvr>
                                      <p:to>
                                        <p:strVal val="visible"/>
                                      </p:to>
                                    </p:set>
                                    <p:animEffect transition="in" filter="wipe(up)">
                                      <p:cBhvr>
                                        <p:cTn id="24" dur="1000"/>
                                        <p:tgtEl>
                                          <p:spTgt spid="51203"/>
                                        </p:tgtEl>
                                      </p:cBhvr>
                                    </p:animEffect>
                                  </p:childTnLst>
                                </p:cTn>
                              </p:par>
                            </p:childTnLst>
                          </p:cTn>
                        </p:par>
                        <p:par>
                          <p:cTn id="25" fill="hold">
                            <p:stCondLst>
                              <p:cond delay="1000"/>
                            </p:stCondLst>
                            <p:childTnLst>
                              <p:par>
                                <p:cTn id="26" presetID="21" presetClass="entr" presetSubtype="4" fill="hold" grpId="0" nodeType="afterEffect">
                                  <p:stCondLst>
                                    <p:cond delay="0"/>
                                  </p:stCondLst>
                                  <p:childTnLst>
                                    <p:set>
                                      <p:cBhvr>
                                        <p:cTn id="27" dur="1" fill="hold">
                                          <p:stCondLst>
                                            <p:cond delay="0"/>
                                          </p:stCondLst>
                                        </p:cTn>
                                        <p:tgtEl>
                                          <p:spTgt spid="51218"/>
                                        </p:tgtEl>
                                        <p:attrNameLst>
                                          <p:attrName>style.visibility</p:attrName>
                                        </p:attrNameLst>
                                      </p:cBhvr>
                                      <p:to>
                                        <p:strVal val="visible"/>
                                      </p:to>
                                    </p:set>
                                    <p:animEffect transition="in" filter="wheel(4)">
                                      <p:cBhvr>
                                        <p:cTn id="28" dur="1000"/>
                                        <p:tgtEl>
                                          <p:spTgt spid="51218"/>
                                        </p:tgtEl>
                                      </p:cBhvr>
                                    </p:animEffect>
                                  </p:childTnLst>
                                </p:cTn>
                              </p:par>
                            </p:childTnLst>
                          </p:cTn>
                        </p:par>
                        <p:par>
                          <p:cTn id="29" fill="hold">
                            <p:stCondLst>
                              <p:cond delay="2000"/>
                            </p:stCondLst>
                            <p:childTnLst>
                              <p:par>
                                <p:cTn id="30" presetID="9"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1000"/>
                                        <p:tgtEl>
                                          <p:spTgt spid="3"/>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1000"/>
                                        <p:tgtEl>
                                          <p:spTgt spid="26"/>
                                        </p:tgtEl>
                                      </p:cBhvr>
                                    </p:animEffect>
                                  </p:childTnLst>
                                </p:cTn>
                              </p:par>
                            </p:childTnLst>
                          </p:cTn>
                        </p:par>
                        <p:par>
                          <p:cTn id="37" fill="hold">
                            <p:stCondLst>
                              <p:cond delay="4000"/>
                            </p:stCondLst>
                            <p:childTnLst>
                              <p:par>
                                <p:cTn id="38" presetID="22" presetClass="entr" presetSubtype="4"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P spid="51212" grpId="0" animBg="1"/>
      <p:bldP spid="51218"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矩形 1"/>
          <p:cNvSpPr/>
          <p:nvPr/>
        </p:nvSpPr>
        <p:spPr>
          <a:xfrm>
            <a:off x="827088" y="620713"/>
            <a:ext cx="2711450" cy="523875"/>
          </a:xfrm>
          <a:prstGeom prst="rect">
            <a:avLst/>
          </a:prstGeom>
          <a:noFill/>
          <a:ln w="9525">
            <a:noFill/>
          </a:ln>
        </p:spPr>
        <p:txBody>
          <a:bodyPr wrap="none">
            <a:spAutoFit/>
          </a:bodyPr>
          <a:p>
            <a:r>
              <a:rPr lang="zh-CN" altLang="zh-CN" dirty="0">
                <a:solidFill>
                  <a:srgbClr val="009900"/>
                </a:solidFill>
                <a:latin typeface="宋体" panose="02010600030101010101" pitchFamily="2" charset="-122"/>
              </a:rPr>
              <a:t>PN结的电流方程</a:t>
            </a:r>
            <a:endParaRPr lang="zh-CN" altLang="en-US" dirty="0">
              <a:latin typeface="Arial" panose="020B0604020202020204" pitchFamily="34" charset="0"/>
            </a:endParaRPr>
          </a:p>
        </p:txBody>
      </p:sp>
      <p:graphicFrame>
        <p:nvGraphicFramePr>
          <p:cNvPr id="7170" name="Object 1"/>
          <p:cNvGraphicFramePr/>
          <p:nvPr/>
        </p:nvGraphicFramePr>
        <p:xfrm>
          <a:off x="971550" y="1412875"/>
          <a:ext cx="6945313" cy="1152525"/>
        </p:xfrm>
        <a:graphic>
          <a:graphicData uri="http://schemas.openxmlformats.org/presentationml/2006/ole">
            <mc:AlternateContent xmlns:mc="http://schemas.openxmlformats.org/markup-compatibility/2006">
              <mc:Choice xmlns:v="urn:schemas-microsoft-com:vml" Requires="v">
                <p:oleObj spid="_x0000_s3082" name="" r:id="rId1" imgW="1915795" imgH="317500" progId="Equation.3">
                  <p:embed/>
                </p:oleObj>
              </mc:Choice>
              <mc:Fallback>
                <p:oleObj name="" r:id="rId1" imgW="1915795" imgH="317500" progId="Equation.3">
                  <p:embed/>
                  <p:pic>
                    <p:nvPicPr>
                      <p:cNvPr id="0" name="图片 3081"/>
                      <p:cNvPicPr/>
                      <p:nvPr/>
                    </p:nvPicPr>
                    <p:blipFill>
                      <a:blip r:embed="rId2"/>
                      <a:stretch>
                        <a:fillRect/>
                      </a:stretch>
                    </p:blipFill>
                    <p:spPr>
                      <a:xfrm>
                        <a:off x="971550" y="1412875"/>
                        <a:ext cx="6945313" cy="1152525"/>
                      </a:xfrm>
                      <a:prstGeom prst="rect">
                        <a:avLst/>
                      </a:prstGeom>
                      <a:noFill/>
                      <a:ln w="38100">
                        <a:noFill/>
                        <a:miter/>
                      </a:ln>
                    </p:spPr>
                  </p:pic>
                </p:oleObj>
              </mc:Fallback>
            </mc:AlternateContent>
          </a:graphicData>
        </a:graphic>
      </p:graphicFrame>
      <p:sp>
        <p:nvSpPr>
          <p:cNvPr id="7172" name="Text Box 9"/>
          <p:cNvSpPr txBox="1"/>
          <p:nvPr/>
        </p:nvSpPr>
        <p:spPr>
          <a:xfrm>
            <a:off x="755650" y="2997200"/>
            <a:ext cx="7848600" cy="1758950"/>
          </a:xfrm>
          <a:prstGeom prst="rect">
            <a:avLst/>
          </a:prstGeom>
          <a:noFill/>
          <a:ln w="9525">
            <a:noFill/>
          </a:ln>
        </p:spPr>
        <p:txBody>
          <a:bodyPr anchor="ctr">
            <a:spAutoFit/>
          </a:bodyPr>
          <a:p>
            <a:pPr>
              <a:lnSpc>
                <a:spcPct val="130000"/>
              </a:lnSpc>
            </a:pPr>
            <a:r>
              <a:rPr lang="zh-CN" altLang="en-US" dirty="0">
                <a:latin typeface="Arial" panose="020B0604020202020204" pitchFamily="34" charset="0"/>
              </a:rPr>
              <a:t>式中，</a:t>
            </a:r>
            <a:r>
              <a:rPr lang="zh-CN" altLang="zh-CN" i="1" dirty="0">
                <a:latin typeface="Arial" panose="020B0604020202020204" pitchFamily="34" charset="0"/>
              </a:rPr>
              <a:t>I</a:t>
            </a:r>
            <a:r>
              <a:rPr lang="zh-CN" altLang="zh-CN" baseline="-25000" dirty="0">
                <a:latin typeface="Arial" panose="020B0604020202020204" pitchFamily="34" charset="0"/>
              </a:rPr>
              <a:t>S</a:t>
            </a:r>
            <a:r>
              <a:rPr lang="en-US" altLang="zh-CN" baseline="-25000" dirty="0">
                <a:latin typeface="Arial" panose="020B0604020202020204" pitchFamily="34" charset="0"/>
              </a:rPr>
              <a:t>R</a:t>
            </a:r>
            <a:r>
              <a:rPr lang="zh-CN" altLang="zh-CN" baseline="-25000" dirty="0">
                <a:latin typeface="Arial" panose="020B0604020202020204" pitchFamily="34" charset="0"/>
              </a:rPr>
              <a:t> </a:t>
            </a:r>
            <a:r>
              <a:rPr lang="zh-CN" altLang="zh-CN" dirty="0">
                <a:latin typeface="Arial" panose="020B0604020202020204" pitchFamily="34" charset="0"/>
              </a:rPr>
              <a:t>—</a:t>
            </a:r>
            <a:r>
              <a:rPr lang="zh-CN" altLang="en-US" dirty="0">
                <a:latin typeface="Arial" panose="020B0604020202020204" pitchFamily="34" charset="0"/>
              </a:rPr>
              <a:t>反向饱和电流；   </a:t>
            </a:r>
            <a:r>
              <a:rPr lang="en-US" altLang="zh-CN" dirty="0">
                <a:latin typeface="Arial" panose="020B0604020202020204" pitchFamily="34" charset="0"/>
              </a:rPr>
              <a:t>u</a:t>
            </a:r>
            <a:r>
              <a:rPr lang="zh-CN" altLang="zh-CN" baseline="-25000" dirty="0">
                <a:latin typeface="Arial" panose="020B0604020202020204" pitchFamily="34" charset="0"/>
              </a:rPr>
              <a:t> </a:t>
            </a:r>
            <a:r>
              <a:rPr lang="zh-CN" altLang="zh-CN" dirty="0">
                <a:latin typeface="Arial" panose="020B0604020202020204" pitchFamily="34" charset="0"/>
              </a:rPr>
              <a:t>—</a:t>
            </a:r>
            <a:r>
              <a:rPr lang="zh-CN" altLang="en-US" dirty="0">
                <a:latin typeface="Arial" panose="020B0604020202020204" pitchFamily="34" charset="0"/>
              </a:rPr>
              <a:t>外加电压；   </a:t>
            </a:r>
            <a:r>
              <a:rPr lang="zh-CN" altLang="zh-CN" i="1" dirty="0">
                <a:latin typeface="Arial" panose="020B0604020202020204" pitchFamily="34" charset="0"/>
              </a:rPr>
              <a:t>U</a:t>
            </a:r>
            <a:r>
              <a:rPr lang="zh-CN" altLang="zh-CN" baseline="-25000" dirty="0">
                <a:latin typeface="Arial" panose="020B0604020202020204" pitchFamily="34" charset="0"/>
              </a:rPr>
              <a:t>T </a:t>
            </a:r>
            <a:r>
              <a:rPr lang="zh-CN" altLang="zh-CN" dirty="0">
                <a:latin typeface="Arial" panose="020B0604020202020204" pitchFamily="34" charset="0"/>
              </a:rPr>
              <a:t>—</a:t>
            </a:r>
            <a:r>
              <a:rPr lang="zh-CN" altLang="en-US" dirty="0">
                <a:latin typeface="Arial" panose="020B0604020202020204" pitchFamily="34" charset="0"/>
              </a:rPr>
              <a:t>温度的电压当量，且在常温下（</a:t>
            </a:r>
            <a:r>
              <a:rPr lang="zh-CN" altLang="zh-CN" i="1" dirty="0">
                <a:latin typeface="Arial" panose="020B0604020202020204" pitchFamily="34" charset="0"/>
              </a:rPr>
              <a:t>T</a:t>
            </a:r>
            <a:r>
              <a:rPr lang="zh-CN" altLang="zh-CN" dirty="0">
                <a:latin typeface="Arial" panose="020B0604020202020204" pitchFamily="34" charset="0"/>
              </a:rPr>
              <a:t>=300K</a:t>
            </a:r>
            <a:r>
              <a:rPr lang="zh-CN" altLang="en-US" dirty="0">
                <a:latin typeface="Arial" panose="020B0604020202020204" pitchFamily="34" charset="0"/>
              </a:rPr>
              <a:t>）</a:t>
            </a:r>
            <a:r>
              <a:rPr lang="zh-CN" altLang="zh-CN" dirty="0">
                <a:latin typeface="Arial" panose="020B0604020202020204" pitchFamily="34" charset="0"/>
              </a:rPr>
              <a:t>:</a:t>
            </a:r>
            <a:endParaRPr lang="zh-CN" altLang="zh-CN" dirty="0">
              <a:latin typeface="Arial" panose="020B0604020202020204" pitchFamily="34" charset="0"/>
            </a:endParaRPr>
          </a:p>
          <a:p>
            <a:pPr algn="ctr">
              <a:lnSpc>
                <a:spcPct val="130000"/>
              </a:lnSpc>
            </a:pPr>
            <a:r>
              <a:rPr lang="zh-CN" altLang="zh-CN" i="1" dirty="0">
                <a:latin typeface="Arial" panose="020B0604020202020204" pitchFamily="34" charset="0"/>
              </a:rPr>
              <a:t>U</a:t>
            </a:r>
            <a:r>
              <a:rPr lang="zh-CN" altLang="zh-CN" baseline="-25000" dirty="0">
                <a:latin typeface="Arial" panose="020B0604020202020204" pitchFamily="34" charset="0"/>
              </a:rPr>
              <a:t>T </a:t>
            </a:r>
            <a:r>
              <a:rPr lang="zh-CN" altLang="zh-CN" dirty="0">
                <a:latin typeface="Arial" panose="020B0604020202020204" pitchFamily="34" charset="0"/>
              </a:rPr>
              <a:t>= </a:t>
            </a:r>
            <a:r>
              <a:rPr lang="zh-CN" altLang="zh-CN" i="1" dirty="0">
                <a:latin typeface="Arial" panose="020B0604020202020204" pitchFamily="34" charset="0"/>
              </a:rPr>
              <a:t>kT/q = </a:t>
            </a:r>
            <a:r>
              <a:rPr lang="zh-CN" altLang="zh-CN" dirty="0">
                <a:latin typeface="Arial" panose="020B0604020202020204" pitchFamily="34" charset="0"/>
              </a:rPr>
              <a:t>0.026V </a:t>
            </a:r>
            <a:r>
              <a:rPr lang="zh-CN" altLang="zh-CN" i="1" dirty="0">
                <a:latin typeface="Arial" panose="020B0604020202020204" pitchFamily="34" charset="0"/>
              </a:rPr>
              <a:t>=</a:t>
            </a:r>
            <a:r>
              <a:rPr lang="zh-CN" altLang="zh-CN" dirty="0">
                <a:latin typeface="Arial" panose="020B0604020202020204" pitchFamily="34" charset="0"/>
              </a:rPr>
              <a:t>26</a:t>
            </a:r>
            <a:r>
              <a:rPr lang="zh-CN" altLang="zh-CN" i="1" dirty="0">
                <a:latin typeface="Arial" panose="020B0604020202020204" pitchFamily="34" charset="0"/>
              </a:rPr>
              <a:t>m</a:t>
            </a:r>
            <a:r>
              <a:rPr lang="zh-CN" altLang="zh-CN" dirty="0">
                <a:latin typeface="Arial" panose="020B0604020202020204" pitchFamily="34" charset="0"/>
              </a:rPr>
              <a:t>V</a:t>
            </a:r>
            <a:endParaRPr lang="zh-CN" altLang="zh-CN" dirty="0">
              <a:latin typeface="Arial" panose="020B0604020202020204" pitchFamily="34" charset="0"/>
            </a:endParaRPr>
          </a:p>
        </p:txBody>
      </p:sp>
      <p:sp>
        <p:nvSpPr>
          <p:cNvPr id="7173"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矩形 1"/>
          <p:cNvSpPr/>
          <p:nvPr/>
        </p:nvSpPr>
        <p:spPr>
          <a:xfrm>
            <a:off x="611188" y="620713"/>
            <a:ext cx="3616325" cy="523875"/>
          </a:xfrm>
          <a:prstGeom prst="rect">
            <a:avLst/>
          </a:prstGeom>
          <a:noFill/>
          <a:ln w="9525">
            <a:noFill/>
          </a:ln>
        </p:spPr>
        <p:txBody>
          <a:bodyPr wrap="none">
            <a:spAutoFit/>
          </a:bodyPr>
          <a:p>
            <a:r>
              <a:rPr lang="en-US" altLang="zh-CN" dirty="0">
                <a:solidFill>
                  <a:srgbClr val="009900"/>
                </a:solidFill>
                <a:latin typeface="宋体" panose="02010600030101010101" pitchFamily="2" charset="-122"/>
              </a:rPr>
              <a:t>(</a:t>
            </a:r>
            <a:r>
              <a:rPr lang="zh-CN" altLang="zh-CN" dirty="0">
                <a:solidFill>
                  <a:srgbClr val="009900"/>
                </a:solidFill>
                <a:latin typeface="宋体" panose="02010600030101010101" pitchFamily="2" charset="-122"/>
              </a:rPr>
              <a:t>2</a:t>
            </a:r>
            <a:r>
              <a:rPr lang="en-US" altLang="zh-CN" dirty="0">
                <a:solidFill>
                  <a:srgbClr val="009900"/>
                </a:solidFill>
                <a:latin typeface="宋体" panose="02010600030101010101" pitchFamily="2" charset="-122"/>
              </a:rPr>
              <a:t>)</a:t>
            </a:r>
            <a:r>
              <a:rPr lang="zh-CN" altLang="zh-CN" dirty="0">
                <a:solidFill>
                  <a:srgbClr val="009900"/>
                </a:solidFill>
                <a:latin typeface="宋体" panose="02010600030101010101" pitchFamily="2" charset="-122"/>
              </a:rPr>
              <a:t>. PN结的反向特性</a:t>
            </a:r>
            <a:endParaRPr lang="zh-CN" altLang="zh-CN" dirty="0">
              <a:latin typeface="Arial" panose="020B0604020202020204" pitchFamily="34" charset="0"/>
            </a:endParaRPr>
          </a:p>
        </p:txBody>
      </p:sp>
      <p:sp>
        <p:nvSpPr>
          <p:cNvPr id="8196" name="矩形 2"/>
          <p:cNvSpPr/>
          <p:nvPr/>
        </p:nvSpPr>
        <p:spPr>
          <a:xfrm>
            <a:off x="611188" y="1341438"/>
            <a:ext cx="2447925" cy="4830762"/>
          </a:xfrm>
          <a:prstGeom prst="rect">
            <a:avLst/>
          </a:prstGeom>
          <a:noFill/>
          <a:ln w="9525">
            <a:noFill/>
          </a:ln>
        </p:spPr>
        <p:txBody>
          <a:bodyPr>
            <a:spAutoFit/>
          </a:bodyPr>
          <a:p>
            <a:r>
              <a:rPr lang="zh-CN" altLang="zh-CN" dirty="0">
                <a:solidFill>
                  <a:srgbClr val="CC3300"/>
                </a:solidFill>
                <a:latin typeface="Arial" panose="020B0604020202020204" pitchFamily="34" charset="0"/>
              </a:rPr>
              <a:t>反向电流：</a:t>
            </a:r>
            <a:endParaRPr lang="zh-CN" altLang="zh-CN" dirty="0">
              <a:solidFill>
                <a:srgbClr val="CC3300"/>
              </a:solidFill>
              <a:latin typeface="Arial" panose="020B0604020202020204" pitchFamily="34" charset="0"/>
            </a:endParaRPr>
          </a:p>
          <a:p>
            <a:r>
              <a:rPr lang="zh-CN" altLang="zh-CN" dirty="0">
                <a:latin typeface="Arial" panose="020B0604020202020204" pitchFamily="34" charset="0"/>
              </a:rPr>
              <a:t>    在一定温度下，少子的浓度一定，当反向电压达到一定值后，反向电流</a:t>
            </a:r>
            <a:r>
              <a:rPr lang="zh-CN" altLang="zh-CN" i="1" dirty="0">
                <a:latin typeface="Arial" panose="020B0604020202020204" pitchFamily="34" charset="0"/>
              </a:rPr>
              <a:t>I</a:t>
            </a:r>
            <a:r>
              <a:rPr lang="zh-CN" altLang="zh-CN" baseline="-25000" dirty="0">
                <a:latin typeface="Arial" panose="020B0604020202020204" pitchFamily="34" charset="0"/>
              </a:rPr>
              <a:t>R</a:t>
            </a:r>
            <a:r>
              <a:rPr lang="zh-CN" altLang="zh-CN" i="1" baseline="-25000" dirty="0">
                <a:latin typeface="Arial" panose="020B0604020202020204" pitchFamily="34" charset="0"/>
              </a:rPr>
              <a:t> </a:t>
            </a:r>
            <a:r>
              <a:rPr lang="zh-CN" altLang="zh-CN" dirty="0">
                <a:latin typeface="Arial" panose="020B0604020202020204" pitchFamily="34" charset="0"/>
              </a:rPr>
              <a:t>即为反向饱和电流</a:t>
            </a:r>
            <a:r>
              <a:rPr lang="zh-CN" altLang="zh-CN" i="1" dirty="0">
                <a:latin typeface="Arial" panose="020B0604020202020204" pitchFamily="34" charset="0"/>
              </a:rPr>
              <a:t>I</a:t>
            </a:r>
            <a:r>
              <a:rPr lang="zh-CN" altLang="zh-CN" baseline="-25000" dirty="0">
                <a:latin typeface="Arial" panose="020B0604020202020204" pitchFamily="34" charset="0"/>
              </a:rPr>
              <a:t>S</a:t>
            </a:r>
            <a:r>
              <a:rPr lang="zh-CN" altLang="zh-CN" dirty="0">
                <a:latin typeface="Arial" panose="020B0604020202020204" pitchFamily="34" charset="0"/>
              </a:rPr>
              <a:t>，基本保持不变。</a:t>
            </a:r>
            <a:endParaRPr lang="zh-CN" altLang="zh-CN" dirty="0">
              <a:latin typeface="Arial" panose="020B0604020202020204" pitchFamily="34" charset="0"/>
            </a:endParaRPr>
          </a:p>
          <a:p>
            <a:r>
              <a:rPr lang="zh-CN" altLang="zh-CN" dirty="0">
                <a:latin typeface="Arial" panose="020B0604020202020204" pitchFamily="34" charset="0"/>
              </a:rPr>
              <a:t>    </a:t>
            </a:r>
            <a:r>
              <a:rPr lang="zh-CN" altLang="zh-CN" dirty="0">
                <a:solidFill>
                  <a:srgbClr val="CC3300"/>
                </a:solidFill>
                <a:latin typeface="Arial" panose="020B0604020202020204" pitchFamily="34" charset="0"/>
              </a:rPr>
              <a:t>反向电流受温度的影响大。</a:t>
            </a:r>
            <a:endParaRPr lang="zh-CN" altLang="zh-CN" dirty="0">
              <a:solidFill>
                <a:srgbClr val="CC3300"/>
              </a:solidFill>
              <a:latin typeface="Arial" panose="020B0604020202020204" pitchFamily="34" charset="0"/>
            </a:endParaRPr>
          </a:p>
        </p:txBody>
      </p:sp>
      <p:graphicFrame>
        <p:nvGraphicFramePr>
          <p:cNvPr id="8194" name="Object 13"/>
          <p:cNvGraphicFramePr>
            <a:graphicFrameLocks noChangeAspect="1"/>
          </p:cNvGraphicFramePr>
          <p:nvPr/>
        </p:nvGraphicFramePr>
        <p:xfrm>
          <a:off x="3246438" y="1628775"/>
          <a:ext cx="5897562" cy="4581525"/>
        </p:xfrm>
        <a:graphic>
          <a:graphicData uri="http://schemas.openxmlformats.org/presentationml/2006/ole">
            <mc:AlternateContent xmlns:mc="http://schemas.openxmlformats.org/markup-compatibility/2006">
              <mc:Choice xmlns:v="urn:schemas-microsoft-com:vml" Requires="v">
                <p:oleObj spid="_x0000_s3081" name="" r:id="rId1" imgW="5895975" imgH="4581525" progId="Paint.Picture">
                  <p:embed/>
                </p:oleObj>
              </mc:Choice>
              <mc:Fallback>
                <p:oleObj name="" r:id="rId1" imgW="5895975" imgH="4581525" progId="Paint.Picture">
                  <p:embed/>
                  <p:pic>
                    <p:nvPicPr>
                      <p:cNvPr id="0" name="图片 3080"/>
                      <p:cNvPicPr/>
                      <p:nvPr/>
                    </p:nvPicPr>
                    <p:blipFill>
                      <a:blip r:embed="rId2"/>
                      <a:stretch>
                        <a:fillRect/>
                      </a:stretch>
                    </p:blipFill>
                    <p:spPr>
                      <a:xfrm>
                        <a:off x="3246438" y="1628775"/>
                        <a:ext cx="5897562" cy="4581525"/>
                      </a:xfrm>
                      <a:prstGeom prst="rect">
                        <a:avLst/>
                      </a:prstGeom>
                      <a:noFill/>
                      <a:ln w="38100">
                        <a:noFill/>
                        <a:miter/>
                      </a:ln>
                    </p:spPr>
                  </p:pic>
                </p:oleObj>
              </mc:Fallback>
            </mc:AlternateContent>
          </a:graphicData>
        </a:graphic>
      </p:graphicFrame>
      <p:sp>
        <p:nvSpPr>
          <p:cNvPr id="8197"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矩形 1"/>
          <p:cNvSpPr/>
          <p:nvPr/>
        </p:nvSpPr>
        <p:spPr>
          <a:xfrm>
            <a:off x="323850" y="836613"/>
            <a:ext cx="2735263" cy="5694362"/>
          </a:xfrm>
          <a:prstGeom prst="rect">
            <a:avLst/>
          </a:prstGeom>
          <a:noFill/>
          <a:ln w="9525">
            <a:noFill/>
          </a:ln>
        </p:spPr>
        <p:txBody>
          <a:bodyPr>
            <a:spAutoFit/>
          </a:bodyPr>
          <a:p>
            <a:r>
              <a:rPr lang="zh-CN" altLang="zh-CN" dirty="0">
                <a:latin typeface="Arial" panose="020B0604020202020204" pitchFamily="34" charset="0"/>
              </a:rPr>
              <a:t> </a:t>
            </a:r>
            <a:r>
              <a:rPr lang="zh-CN" altLang="zh-CN" dirty="0">
                <a:solidFill>
                  <a:srgbClr val="CC3300"/>
                </a:solidFill>
                <a:latin typeface="Arial" panose="020B0604020202020204" pitchFamily="34" charset="0"/>
              </a:rPr>
              <a:t>反向击穿：</a:t>
            </a:r>
            <a:r>
              <a:rPr lang="zh-CN" altLang="zh-CN" dirty="0">
                <a:latin typeface="Arial" panose="020B0604020202020204" pitchFamily="34" charset="0"/>
              </a:rPr>
              <a:t>当反向电压达到一定数值时，反向电流急剧增加的现象称为反向击穿（</a:t>
            </a:r>
            <a:r>
              <a:rPr lang="zh-CN" altLang="zh-CN" dirty="0">
                <a:solidFill>
                  <a:srgbClr val="CC3300"/>
                </a:solidFill>
                <a:latin typeface="Arial" panose="020B0604020202020204" pitchFamily="34" charset="0"/>
              </a:rPr>
              <a:t>电击穿</a:t>
            </a:r>
            <a:r>
              <a:rPr lang="zh-CN" altLang="zh-CN" dirty="0">
                <a:latin typeface="Arial" panose="020B0604020202020204" pitchFamily="34" charset="0"/>
              </a:rPr>
              <a:t>）。若不加限流措施，PN结将过热而损坏，此称为</a:t>
            </a:r>
            <a:r>
              <a:rPr lang="zh-CN" altLang="zh-CN" dirty="0">
                <a:solidFill>
                  <a:srgbClr val="CC3300"/>
                </a:solidFill>
                <a:latin typeface="Arial" panose="020B0604020202020204" pitchFamily="34" charset="0"/>
              </a:rPr>
              <a:t>热击穿</a:t>
            </a:r>
            <a:r>
              <a:rPr lang="zh-CN" altLang="zh-CN" dirty="0">
                <a:latin typeface="Arial" panose="020B0604020202020204" pitchFamily="34" charset="0"/>
              </a:rPr>
              <a:t>。电击穿是可逆的，而热击穿是不可逆的，应该避免。</a:t>
            </a:r>
            <a:endParaRPr lang="zh-CN" altLang="en-US" dirty="0">
              <a:latin typeface="Arial" panose="020B0604020202020204" pitchFamily="34" charset="0"/>
            </a:endParaRPr>
          </a:p>
        </p:txBody>
      </p:sp>
      <p:graphicFrame>
        <p:nvGraphicFramePr>
          <p:cNvPr id="9218" name="Object 13"/>
          <p:cNvGraphicFramePr>
            <a:graphicFrameLocks noChangeAspect="1"/>
          </p:cNvGraphicFramePr>
          <p:nvPr/>
        </p:nvGraphicFramePr>
        <p:xfrm>
          <a:off x="3267075" y="1700213"/>
          <a:ext cx="5876925" cy="4681537"/>
        </p:xfrm>
        <a:graphic>
          <a:graphicData uri="http://schemas.openxmlformats.org/presentationml/2006/ole">
            <mc:AlternateContent xmlns:mc="http://schemas.openxmlformats.org/markup-compatibility/2006">
              <mc:Choice xmlns:v="urn:schemas-microsoft-com:vml" Requires="v">
                <p:oleObj spid="_x0000_s3080" name="" r:id="rId1" imgW="5848350" imgH="4657725" progId="Paint.Picture">
                  <p:embed/>
                </p:oleObj>
              </mc:Choice>
              <mc:Fallback>
                <p:oleObj name="" r:id="rId1" imgW="5848350" imgH="4657725" progId="Paint.Picture">
                  <p:embed/>
                  <p:pic>
                    <p:nvPicPr>
                      <p:cNvPr id="0" name="图片 3079"/>
                      <p:cNvPicPr/>
                      <p:nvPr/>
                    </p:nvPicPr>
                    <p:blipFill>
                      <a:blip r:embed="rId2"/>
                      <a:stretch>
                        <a:fillRect/>
                      </a:stretch>
                    </p:blipFill>
                    <p:spPr>
                      <a:xfrm>
                        <a:off x="3267075" y="1700213"/>
                        <a:ext cx="5876925" cy="4681537"/>
                      </a:xfrm>
                      <a:prstGeom prst="rect">
                        <a:avLst/>
                      </a:prstGeom>
                      <a:noFill/>
                      <a:ln w="38100">
                        <a:noFill/>
                        <a:miter/>
                      </a:ln>
                    </p:spPr>
                  </p:pic>
                </p:oleObj>
              </mc:Fallback>
            </mc:AlternateContent>
          </a:graphicData>
        </a:graphic>
      </p:graphicFrame>
      <p:sp>
        <p:nvSpPr>
          <p:cNvPr id="9220" name="矩形 3"/>
          <p:cNvSpPr/>
          <p:nvPr/>
        </p:nvSpPr>
        <p:spPr>
          <a:xfrm>
            <a:off x="611188" y="404813"/>
            <a:ext cx="4338637" cy="522287"/>
          </a:xfrm>
          <a:prstGeom prst="rect">
            <a:avLst/>
          </a:prstGeom>
          <a:noFill/>
          <a:ln w="9525">
            <a:noFill/>
          </a:ln>
        </p:spPr>
        <p:txBody>
          <a:bodyPr wrap="none">
            <a:spAutoFit/>
          </a:bodyPr>
          <a:p>
            <a:r>
              <a:rPr lang="en-US" altLang="zh-CN" dirty="0">
                <a:solidFill>
                  <a:srgbClr val="009900"/>
                </a:solidFill>
                <a:latin typeface="宋体" panose="02010600030101010101" pitchFamily="2" charset="-122"/>
              </a:rPr>
              <a:t>(</a:t>
            </a:r>
            <a:r>
              <a:rPr lang="zh-CN" altLang="zh-CN" dirty="0">
                <a:solidFill>
                  <a:srgbClr val="009900"/>
                </a:solidFill>
                <a:latin typeface="宋体" panose="02010600030101010101" pitchFamily="2" charset="-122"/>
              </a:rPr>
              <a:t>3</a:t>
            </a:r>
            <a:r>
              <a:rPr lang="en-US" altLang="zh-CN" dirty="0">
                <a:solidFill>
                  <a:srgbClr val="009900"/>
                </a:solidFill>
                <a:latin typeface="宋体" panose="02010600030101010101" pitchFamily="2" charset="-122"/>
              </a:rPr>
              <a:t>)</a:t>
            </a:r>
            <a:r>
              <a:rPr lang="zh-CN" altLang="zh-CN" dirty="0">
                <a:solidFill>
                  <a:srgbClr val="009900"/>
                </a:solidFill>
                <a:latin typeface="宋体" panose="02010600030101010101" pitchFamily="2" charset="-122"/>
              </a:rPr>
              <a:t>. PN结的反向击穿特性</a:t>
            </a:r>
            <a:endParaRPr lang="zh-CN" altLang="zh-CN" dirty="0">
              <a:latin typeface="Arial" panose="020B0604020202020204" pitchFamily="34" charset="0"/>
            </a:endParaRPr>
          </a:p>
        </p:txBody>
      </p:sp>
      <p:sp>
        <p:nvSpPr>
          <p:cNvPr id="9221"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10244" name="Group 2"/>
          <p:cNvGrpSpPr/>
          <p:nvPr/>
        </p:nvGrpSpPr>
        <p:grpSpPr>
          <a:xfrm>
            <a:off x="755650" y="1557338"/>
            <a:ext cx="5400675" cy="3567112"/>
            <a:chOff x="521" y="1571"/>
            <a:chExt cx="3402" cy="2247"/>
          </a:xfrm>
        </p:grpSpPr>
        <p:graphicFrame>
          <p:nvGraphicFramePr>
            <p:cNvPr id="10242" name="Object 3"/>
            <p:cNvGraphicFramePr/>
            <p:nvPr/>
          </p:nvGraphicFramePr>
          <p:xfrm>
            <a:off x="521" y="1571"/>
            <a:ext cx="3402" cy="2247"/>
          </p:xfrm>
          <a:graphic>
            <a:graphicData uri="http://schemas.openxmlformats.org/presentationml/2006/ole">
              <mc:AlternateContent xmlns:mc="http://schemas.openxmlformats.org/markup-compatibility/2006">
                <mc:Choice xmlns:v="urn:schemas-microsoft-com:vml" Requires="v">
                  <p:oleObj spid="_x0000_s3087" name="" r:id="rId1" imgW="11734800" imgH="7753350" progId="MSPhotoEd.3">
                    <p:embed/>
                  </p:oleObj>
                </mc:Choice>
                <mc:Fallback>
                  <p:oleObj name="" r:id="rId1" imgW="11734800" imgH="7753350" progId="MSPhotoEd.3">
                    <p:embed/>
                    <p:pic>
                      <p:nvPicPr>
                        <p:cNvPr id="0" name="图片 3086"/>
                        <p:cNvPicPr/>
                        <p:nvPr/>
                      </p:nvPicPr>
                      <p:blipFill>
                        <a:blip r:embed="rId2"/>
                        <a:stretch>
                          <a:fillRect/>
                        </a:stretch>
                      </p:blipFill>
                      <p:spPr>
                        <a:xfrm>
                          <a:off x="521" y="1571"/>
                          <a:ext cx="3402" cy="2247"/>
                        </a:xfrm>
                        <a:prstGeom prst="rect">
                          <a:avLst/>
                        </a:prstGeom>
                        <a:noFill/>
                        <a:ln w="38100">
                          <a:noFill/>
                          <a:miter/>
                        </a:ln>
                      </p:spPr>
                    </p:pic>
                  </p:oleObj>
                </mc:Fallback>
              </mc:AlternateContent>
            </a:graphicData>
          </a:graphic>
        </p:graphicFrame>
        <p:sp>
          <p:nvSpPr>
            <p:cNvPr id="10257" name="Text Box 4"/>
            <p:cNvSpPr txBox="1"/>
            <p:nvPr/>
          </p:nvSpPr>
          <p:spPr>
            <a:xfrm>
              <a:off x="2971" y="3227"/>
              <a:ext cx="499" cy="288"/>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th</a:t>
              </a:r>
              <a:endParaRPr lang="en-US" altLang="zh-CN" sz="2400" i="1" baseline="-25000" dirty="0">
                <a:latin typeface="Times New Roman" panose="02020603050405020304" pitchFamily="18" charset="0"/>
              </a:endParaRPr>
            </a:p>
          </p:txBody>
        </p:sp>
        <p:sp>
          <p:nvSpPr>
            <p:cNvPr id="10258" name="Text Box 5"/>
            <p:cNvSpPr txBox="1"/>
            <p:nvPr/>
          </p:nvSpPr>
          <p:spPr>
            <a:xfrm>
              <a:off x="521" y="2835"/>
              <a:ext cx="681" cy="288"/>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zh-CN" altLang="en-US" sz="2400" i="1" baseline="-25000" dirty="0">
                  <a:latin typeface="Times New Roman" panose="02020603050405020304" pitchFamily="18" charset="0"/>
                </a:rPr>
                <a:t>（</a:t>
              </a:r>
              <a:r>
                <a:rPr lang="en-US" altLang="zh-CN" sz="2400" i="1" baseline="-25000" dirty="0">
                  <a:latin typeface="Times New Roman" panose="02020603050405020304" pitchFamily="18" charset="0"/>
                </a:rPr>
                <a:t>BR</a:t>
              </a:r>
              <a:r>
                <a:rPr lang="zh-CN" altLang="en-US" sz="2400" i="1" baseline="-25000" dirty="0">
                  <a:latin typeface="Times New Roman" panose="02020603050405020304" pitchFamily="18" charset="0"/>
                </a:rPr>
                <a:t>）</a:t>
              </a:r>
              <a:endParaRPr lang="zh-CN" altLang="en-US" sz="2400" i="1" baseline="-25000" dirty="0">
                <a:latin typeface="Times New Roman" panose="02020603050405020304" pitchFamily="18" charset="0"/>
              </a:endParaRPr>
            </a:p>
          </p:txBody>
        </p:sp>
        <p:sp>
          <p:nvSpPr>
            <p:cNvPr id="10259" name="Text Box 6"/>
            <p:cNvSpPr txBox="1"/>
            <p:nvPr/>
          </p:nvSpPr>
          <p:spPr>
            <a:xfrm>
              <a:off x="3424" y="3219"/>
              <a:ext cx="499" cy="288"/>
            </a:xfrm>
            <a:prstGeom prst="rect">
              <a:avLst/>
            </a:prstGeom>
            <a:solidFill>
              <a:schemeClr val="accent1"/>
            </a:solidFill>
            <a:ln w="9525">
              <a:noFill/>
            </a:ln>
          </p:spPr>
          <p:txBody>
            <a:bodyPr>
              <a:spAutoFit/>
            </a:bodyPr>
            <a:p>
              <a:pPr algn="ct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D</a:t>
              </a:r>
              <a:r>
                <a:rPr lang="en-US" altLang="zh-CN" sz="2400" i="1" dirty="0">
                  <a:latin typeface="Times New Roman" panose="02020603050405020304" pitchFamily="18" charset="0"/>
                </a:rPr>
                <a:t>/V</a:t>
              </a:r>
              <a:endParaRPr lang="en-US" altLang="zh-CN" sz="2400" i="1" baseline="-25000" dirty="0">
                <a:latin typeface="Times New Roman" panose="02020603050405020304" pitchFamily="18" charset="0"/>
              </a:endParaRPr>
            </a:p>
          </p:txBody>
        </p:sp>
        <p:sp>
          <p:nvSpPr>
            <p:cNvPr id="10260" name="Text Box 7"/>
            <p:cNvSpPr txBox="1"/>
            <p:nvPr/>
          </p:nvSpPr>
          <p:spPr>
            <a:xfrm>
              <a:off x="1861" y="1578"/>
              <a:ext cx="635" cy="288"/>
            </a:xfrm>
            <a:prstGeom prst="rect">
              <a:avLst/>
            </a:prstGeom>
            <a:solidFill>
              <a:schemeClr val="accent1"/>
            </a:solidFill>
            <a:ln w="9525">
              <a:noFill/>
            </a:ln>
          </p:spPr>
          <p:txBody>
            <a:bodyPr>
              <a:spAutoFit/>
            </a:bodyPr>
            <a:p>
              <a:pPr algn="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D</a:t>
              </a:r>
              <a:r>
                <a:rPr lang="en-US" altLang="zh-CN" sz="2400" i="1" dirty="0">
                  <a:latin typeface="Times New Roman" panose="02020603050405020304" pitchFamily="18" charset="0"/>
                </a:rPr>
                <a:t>/mA</a:t>
              </a:r>
              <a:endParaRPr lang="en-US" altLang="zh-CN" sz="2400" i="1" baseline="-25000" dirty="0">
                <a:latin typeface="Times New Roman" panose="02020603050405020304" pitchFamily="18" charset="0"/>
              </a:endParaRPr>
            </a:p>
          </p:txBody>
        </p:sp>
        <p:sp>
          <p:nvSpPr>
            <p:cNvPr id="10261" name="Text Box 8"/>
            <p:cNvSpPr txBox="1"/>
            <p:nvPr/>
          </p:nvSpPr>
          <p:spPr>
            <a:xfrm>
              <a:off x="1861" y="3521"/>
              <a:ext cx="635" cy="288"/>
            </a:xfrm>
            <a:prstGeom prst="rect">
              <a:avLst/>
            </a:prstGeom>
            <a:solidFill>
              <a:schemeClr val="accent1"/>
            </a:solidFill>
            <a:ln w="9525">
              <a:noFill/>
            </a:ln>
          </p:spPr>
          <p:txBody>
            <a:bodyPr>
              <a:spAutoFit/>
            </a:bodyPr>
            <a:p>
              <a:pPr algn="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D</a:t>
              </a:r>
              <a:r>
                <a:rPr lang="en-US" altLang="zh-CN" sz="2400" i="1" dirty="0">
                  <a:latin typeface="Times New Roman" panose="02020603050405020304" pitchFamily="18" charset="0"/>
                </a:rPr>
                <a:t>/μA</a:t>
              </a:r>
              <a:endParaRPr lang="en-US" altLang="zh-CN" sz="2400" i="1" baseline="-25000" dirty="0">
                <a:latin typeface="Times New Roman" panose="02020603050405020304" pitchFamily="18" charset="0"/>
              </a:endParaRPr>
            </a:p>
          </p:txBody>
        </p:sp>
      </p:grpSp>
      <p:sp>
        <p:nvSpPr>
          <p:cNvPr id="10245" name="Rectangle 9"/>
          <p:cNvSpPr/>
          <p:nvPr/>
        </p:nvSpPr>
        <p:spPr>
          <a:xfrm>
            <a:off x="684213" y="549275"/>
            <a:ext cx="6616700" cy="579438"/>
          </a:xfrm>
          <a:prstGeom prst="rect">
            <a:avLst/>
          </a:prstGeom>
          <a:noFill/>
          <a:ln w="9525">
            <a:noFill/>
          </a:ln>
        </p:spPr>
        <p:txBody>
          <a:bodyPr anchor="ctr"/>
          <a:p>
            <a:pPr algn="ctr"/>
            <a:r>
              <a:rPr lang="en-US" altLang="zh-CN" b="0" dirty="0">
                <a:solidFill>
                  <a:schemeClr val="tx2"/>
                </a:solidFill>
                <a:latin typeface="黑体" panose="02010609060101010101" pitchFamily="49" charset="-122"/>
                <a:ea typeface="黑体" panose="02010609060101010101" pitchFamily="49" charset="-122"/>
              </a:rPr>
              <a:t> </a:t>
            </a:r>
            <a:r>
              <a:rPr lang="zh-CN" altLang="en-US" b="0" dirty="0">
                <a:solidFill>
                  <a:schemeClr val="tx2"/>
                </a:solidFill>
                <a:latin typeface="黑体" panose="02010609060101010101" pitchFamily="49" charset="-122"/>
                <a:ea typeface="黑体" panose="02010609060101010101" pitchFamily="49" charset="-122"/>
              </a:rPr>
              <a:t>温度对二极管的伏安特性的影响</a:t>
            </a:r>
            <a:endParaRPr lang="zh-CN" altLang="en-US" b="0" dirty="0">
              <a:solidFill>
                <a:schemeClr val="tx2"/>
              </a:solidFill>
              <a:latin typeface="黑体" panose="02010609060101010101" pitchFamily="49" charset="-122"/>
              <a:ea typeface="黑体" panose="02010609060101010101" pitchFamily="49" charset="-122"/>
            </a:endParaRPr>
          </a:p>
        </p:txBody>
      </p:sp>
      <p:sp>
        <p:nvSpPr>
          <p:cNvPr id="10246" name="Line 10"/>
          <p:cNvSpPr/>
          <p:nvPr/>
        </p:nvSpPr>
        <p:spPr>
          <a:xfrm>
            <a:off x="3995738" y="4110038"/>
            <a:ext cx="936625" cy="0"/>
          </a:xfrm>
          <a:prstGeom prst="line">
            <a:avLst/>
          </a:prstGeom>
          <a:ln w="57150" cap="flat" cmpd="sng">
            <a:solidFill>
              <a:srgbClr val="FF0000"/>
            </a:solidFill>
            <a:prstDash val="solid"/>
            <a:miter/>
            <a:headEnd type="none" w="med" len="med"/>
            <a:tailEnd type="none" w="med" len="med"/>
          </a:ln>
        </p:spPr>
      </p:sp>
      <p:sp>
        <p:nvSpPr>
          <p:cNvPr id="10247" name="Oval 11"/>
          <p:cNvSpPr/>
          <p:nvPr/>
        </p:nvSpPr>
        <p:spPr>
          <a:xfrm>
            <a:off x="4622800" y="4186238"/>
            <a:ext cx="576263" cy="503237"/>
          </a:xfrm>
          <a:prstGeom prst="ellipse">
            <a:avLst/>
          </a:prstGeom>
          <a:noFill/>
          <a:ln w="2857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10248" name="Group 12"/>
          <p:cNvGrpSpPr/>
          <p:nvPr/>
        </p:nvGrpSpPr>
        <p:grpSpPr>
          <a:xfrm>
            <a:off x="6372225" y="1485900"/>
            <a:ext cx="2089150" cy="3313113"/>
            <a:chOff x="4059" y="754"/>
            <a:chExt cx="1316" cy="2087"/>
          </a:xfrm>
        </p:grpSpPr>
        <p:sp>
          <p:nvSpPr>
            <p:cNvPr id="10255" name="Rectangle 13"/>
            <p:cNvSpPr/>
            <p:nvPr/>
          </p:nvSpPr>
          <p:spPr>
            <a:xfrm>
              <a:off x="4060" y="754"/>
              <a:ext cx="1315" cy="2087"/>
            </a:xfrm>
            <a:prstGeom prst="rect">
              <a:avLst/>
            </a:prstGeom>
            <a:solidFill>
              <a:srgbClr val="FFFF99"/>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256" name="Text Box 14"/>
            <p:cNvSpPr txBox="1"/>
            <p:nvPr/>
          </p:nvSpPr>
          <p:spPr>
            <a:xfrm>
              <a:off x="4059" y="790"/>
              <a:ext cx="1270" cy="327"/>
            </a:xfrm>
            <a:prstGeom prst="rect">
              <a:avLst/>
            </a:prstGeom>
            <a:noFill/>
            <a:ln w="9525">
              <a:noFill/>
            </a:ln>
          </p:spPr>
          <p:txBody>
            <a:bodyPr>
              <a:spAutoFit/>
            </a:bodyPr>
            <a:p>
              <a:pPr>
                <a:spcBef>
                  <a:spcPct val="50000"/>
                </a:spcBef>
              </a:pPr>
              <a:r>
                <a:rPr lang="zh-CN" altLang="en-US" b="0" dirty="0">
                  <a:latin typeface="Verdana" panose="020B0604030504040204" pitchFamily="34" charset="0"/>
                  <a:ea typeface="华文新魏" panose="02010800040101010101" pitchFamily="2" charset="-122"/>
                </a:rPr>
                <a:t>两点说明：</a:t>
              </a:r>
              <a:endParaRPr lang="zh-CN" altLang="en-US" b="0" dirty="0">
                <a:latin typeface="Verdana" panose="020B0604030504040204" pitchFamily="34" charset="0"/>
                <a:ea typeface="华文新魏" panose="02010800040101010101" pitchFamily="2" charset="-122"/>
              </a:endParaRPr>
            </a:p>
          </p:txBody>
        </p:sp>
      </p:grpSp>
      <p:sp>
        <p:nvSpPr>
          <p:cNvPr id="10249" name="Text Box 15"/>
          <p:cNvSpPr txBox="1"/>
          <p:nvPr/>
        </p:nvSpPr>
        <p:spPr>
          <a:xfrm>
            <a:off x="6697663" y="2133600"/>
            <a:ext cx="611187" cy="2736850"/>
          </a:xfrm>
          <a:prstGeom prst="rect">
            <a:avLst/>
          </a:prstGeom>
          <a:noFill/>
          <a:ln w="9525">
            <a:noFill/>
          </a:ln>
        </p:spPr>
        <p:txBody>
          <a:bodyPr vert="eaVert">
            <a:spAutoFit/>
          </a:bodyPr>
          <a:p>
            <a:pPr marL="457200" indent="-457200">
              <a:spcBef>
                <a:spcPct val="50000"/>
              </a:spcBef>
            </a:pPr>
            <a:r>
              <a:rPr lang="en-US" altLang="zh-CN" b="0" dirty="0">
                <a:latin typeface="华文新魏" panose="02010800040101010101" pitchFamily="2" charset="-122"/>
                <a:ea typeface="华文新魏" panose="02010800040101010101" pitchFamily="2" charset="-122"/>
              </a:rPr>
              <a:t>①</a:t>
            </a:r>
            <a:r>
              <a:rPr lang="zh-CN" altLang="en-US" b="0" dirty="0">
                <a:latin typeface="Verdana" panose="020B0604030504040204" pitchFamily="34" charset="0"/>
                <a:ea typeface="华文新魏" panose="02010800040101010101" pitchFamily="2" charset="-122"/>
              </a:rPr>
              <a:t>关于死区电压</a:t>
            </a:r>
            <a:endParaRPr lang="zh-CN" altLang="en-US" b="0" dirty="0">
              <a:latin typeface="Verdana" panose="020B0604030504040204" pitchFamily="34" charset="0"/>
              <a:ea typeface="华文新魏" panose="02010800040101010101" pitchFamily="2" charset="-122"/>
            </a:endParaRPr>
          </a:p>
        </p:txBody>
      </p:sp>
      <p:sp>
        <p:nvSpPr>
          <p:cNvPr id="50192" name="Text Box 16"/>
          <p:cNvSpPr txBox="1"/>
          <p:nvPr/>
        </p:nvSpPr>
        <p:spPr>
          <a:xfrm>
            <a:off x="7510463" y="2105025"/>
            <a:ext cx="611187" cy="2836863"/>
          </a:xfrm>
          <a:prstGeom prst="rect">
            <a:avLst/>
          </a:prstGeom>
          <a:noFill/>
          <a:ln w="9525">
            <a:noFill/>
          </a:ln>
        </p:spPr>
        <p:txBody>
          <a:bodyPr vert="eaVert">
            <a:spAutoFit/>
          </a:bodyPr>
          <a:p>
            <a:pPr marL="457200" indent="-457200">
              <a:spcBef>
                <a:spcPct val="50000"/>
              </a:spcBef>
            </a:pPr>
            <a:r>
              <a:rPr lang="en-US" altLang="zh-CN" b="0" dirty="0">
                <a:latin typeface="Verdana" panose="020B0604030504040204" pitchFamily="34" charset="0"/>
                <a:ea typeface="华文新魏" panose="02010800040101010101" pitchFamily="2" charset="-122"/>
              </a:rPr>
              <a:t>②</a:t>
            </a:r>
            <a:r>
              <a:rPr lang="zh-CN" altLang="en-US" b="0" dirty="0">
                <a:latin typeface="Verdana" panose="020B0604030504040204" pitchFamily="34" charset="0"/>
                <a:ea typeface="华文新魏" panose="02010800040101010101" pitchFamily="2" charset="-122"/>
              </a:rPr>
              <a:t>与温度的关系</a:t>
            </a:r>
            <a:endParaRPr lang="zh-CN" altLang="en-US" b="0" dirty="0">
              <a:latin typeface="Verdana" panose="020B0604030504040204" pitchFamily="34" charset="0"/>
              <a:ea typeface="华文新魏" panose="02010800040101010101" pitchFamily="2" charset="-122"/>
            </a:endParaRPr>
          </a:p>
        </p:txBody>
      </p:sp>
      <p:sp>
        <p:nvSpPr>
          <p:cNvPr id="50193" name="Oval 17"/>
          <p:cNvSpPr/>
          <p:nvPr/>
        </p:nvSpPr>
        <p:spPr>
          <a:xfrm>
            <a:off x="4529138" y="1428750"/>
            <a:ext cx="1800225" cy="647700"/>
          </a:xfrm>
          <a:prstGeom prst="ellipse">
            <a:avLst/>
          </a:prstGeom>
          <a:noFill/>
          <a:ln w="28575" cap="flat" cmpd="sng">
            <a:solidFill>
              <a:srgbClr val="33CC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4" name="Group 18"/>
          <p:cNvGrpSpPr/>
          <p:nvPr/>
        </p:nvGrpSpPr>
        <p:grpSpPr>
          <a:xfrm>
            <a:off x="503238" y="5157788"/>
            <a:ext cx="8640762" cy="1484312"/>
            <a:chOff x="340" y="3339"/>
            <a:chExt cx="5443" cy="935"/>
          </a:xfrm>
        </p:grpSpPr>
        <p:sp>
          <p:nvSpPr>
            <p:cNvPr id="10253" name="AutoShape 19"/>
            <p:cNvSpPr/>
            <p:nvPr/>
          </p:nvSpPr>
          <p:spPr>
            <a:xfrm>
              <a:off x="340" y="3339"/>
              <a:ext cx="5329" cy="935"/>
            </a:xfrm>
            <a:prstGeom prst="horizontalScroll">
              <a:avLst>
                <a:gd name="adj" fmla="val 12500"/>
              </a:avLst>
            </a:prstGeom>
            <a:solidFill>
              <a:srgbClr val="FFFF99"/>
            </a:solidFill>
            <a:ln w="28575" cap="flat" cmpd="sng">
              <a:solidFill>
                <a:srgbClr val="33CC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254" name="Text Box 20"/>
            <p:cNvSpPr txBox="1"/>
            <p:nvPr/>
          </p:nvSpPr>
          <p:spPr>
            <a:xfrm>
              <a:off x="476" y="3521"/>
              <a:ext cx="5307" cy="596"/>
            </a:xfrm>
            <a:prstGeom prst="rect">
              <a:avLst/>
            </a:prstGeom>
            <a:noFill/>
            <a:ln w="9525">
              <a:noFill/>
            </a:ln>
          </p:spPr>
          <p:txBody>
            <a:bodyPr>
              <a:spAutoFit/>
            </a:bodyPr>
            <a:p>
              <a:pPr>
                <a:spcBef>
                  <a:spcPct val="50000"/>
                </a:spcBef>
              </a:pPr>
              <a:r>
                <a:rPr lang="zh-CN" altLang="en-US" b="0" dirty="0">
                  <a:latin typeface="Verdana" panose="020B0604030504040204" pitchFamily="34" charset="0"/>
                  <a:ea typeface="隶书" panose="02010509060101010101" pitchFamily="49" charset="-122"/>
                </a:rPr>
                <a:t>在环境温度升高时，二极管的正向特性曲线将左移，反向特性曲线下移。</a:t>
              </a:r>
              <a:r>
                <a:rPr lang="zh-CN" altLang="en-US" b="0" dirty="0">
                  <a:solidFill>
                    <a:srgbClr val="FF0000"/>
                  </a:solidFill>
                  <a:latin typeface="Verdana" panose="020B0604030504040204" pitchFamily="34" charset="0"/>
                  <a:ea typeface="隶书" panose="02010509060101010101" pitchFamily="49" charset="-122"/>
                </a:rPr>
                <a:t>二极管的特性对温度很敏感。</a:t>
              </a:r>
              <a:endParaRPr lang="zh-CN" altLang="en-US" b="0" dirty="0">
                <a:solidFill>
                  <a:srgbClr val="FF0000"/>
                </a:solidFill>
                <a:latin typeface="Verdana" panose="020B0604030504040204" pitchFamily="34" charset="0"/>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0192"/>
                                        </p:tgtEl>
                                        <p:attrNameLst>
                                          <p:attrName>style.visibility</p:attrName>
                                        </p:attrNameLst>
                                      </p:cBhvr>
                                      <p:to>
                                        <p:strVal val="visible"/>
                                      </p:to>
                                    </p:set>
                                    <p:animEffect transition="in" filter="wipe(up)">
                                      <p:cBhvr>
                                        <p:cTn id="7" dur="1000"/>
                                        <p:tgtEl>
                                          <p:spTgt spid="50192"/>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0193"/>
                                        </p:tgtEl>
                                        <p:attrNameLst>
                                          <p:attrName>style.visibility</p:attrName>
                                        </p:attrNameLst>
                                      </p:cBhvr>
                                      <p:to>
                                        <p:strVal val="visible"/>
                                      </p:to>
                                    </p:set>
                                    <p:animEffect transition="in" filter="wipe(down)">
                                      <p:cBhvr>
                                        <p:cTn id="11" dur="1000"/>
                                        <p:tgtEl>
                                          <p:spTgt spid="5019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2" grpId="0"/>
      <p:bldP spid="5019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2707" name="Rectangle 2"/>
          <p:cNvSpPr/>
          <p:nvPr/>
        </p:nvSpPr>
        <p:spPr>
          <a:xfrm>
            <a:off x="827088" y="620713"/>
            <a:ext cx="3630612" cy="523875"/>
          </a:xfrm>
          <a:prstGeom prst="rect">
            <a:avLst/>
          </a:prstGeom>
          <a:noFill/>
          <a:ln w="9525">
            <a:noFill/>
          </a:ln>
        </p:spPr>
        <p:txBody>
          <a:bodyPr wrap="none">
            <a:spAutoFit/>
          </a:bodyPr>
          <a:p>
            <a:r>
              <a:rPr lang="en-US" altLang="zh-CN" dirty="0">
                <a:solidFill>
                  <a:srgbClr val="00B050"/>
                </a:solidFill>
                <a:latin typeface="Arial" panose="020B0604020202020204" pitchFamily="34" charset="0"/>
              </a:rPr>
              <a:t>4</a:t>
            </a:r>
            <a:r>
              <a:rPr lang="zh-CN" altLang="en-US" dirty="0">
                <a:solidFill>
                  <a:srgbClr val="00B050"/>
                </a:solidFill>
                <a:latin typeface="Arial" panose="020B0604020202020204" pitchFamily="34" charset="0"/>
              </a:rPr>
              <a:t>、二极管的主要参数</a:t>
            </a:r>
            <a:endParaRPr lang="zh-CN" altLang="en-US" dirty="0">
              <a:solidFill>
                <a:srgbClr val="00B050"/>
              </a:solidFill>
              <a:latin typeface="Arial" panose="020B0604020202020204" pitchFamily="34" charset="0"/>
            </a:endParaRPr>
          </a:p>
        </p:txBody>
      </p:sp>
      <p:sp>
        <p:nvSpPr>
          <p:cNvPr id="72708" name="Rectangle 3"/>
          <p:cNvSpPr/>
          <p:nvPr/>
        </p:nvSpPr>
        <p:spPr>
          <a:xfrm>
            <a:off x="625475" y="1196975"/>
            <a:ext cx="3803650" cy="660400"/>
          </a:xfrm>
          <a:prstGeom prst="rect">
            <a:avLst/>
          </a:prstGeom>
          <a:noFill/>
          <a:ln w="9525">
            <a:noFill/>
          </a:ln>
        </p:spPr>
        <p:txBody>
          <a:bodyPr/>
          <a:p>
            <a:pPr marL="609600" indent="-609600">
              <a:spcBef>
                <a:spcPct val="20000"/>
              </a:spcBef>
              <a:buClr>
                <a:schemeClr val="tx1"/>
              </a:buClr>
            </a:pPr>
            <a:r>
              <a:rPr lang="en-US" altLang="zh-CN" i="1" dirty="0">
                <a:latin typeface="Times New Roman" panose="02020603050405020304" pitchFamily="18" charset="0"/>
                <a:ea typeface="华文新魏" panose="02010800040101010101" pitchFamily="2" charset="-122"/>
              </a:rPr>
              <a:t>(1). I</a:t>
            </a:r>
            <a:r>
              <a:rPr lang="en-US" altLang="zh-CN" i="1" baseline="-25000" dirty="0">
                <a:latin typeface="Times New Roman" panose="02020603050405020304" pitchFamily="18" charset="0"/>
                <a:ea typeface="华文新魏" panose="02010800040101010101" pitchFamily="2" charset="-122"/>
              </a:rPr>
              <a:t>F</a:t>
            </a:r>
            <a:r>
              <a:rPr lang="zh-CN" altLang="en-US" b="0" dirty="0">
                <a:latin typeface="华文新魏" panose="02010800040101010101" pitchFamily="2" charset="-122"/>
                <a:ea typeface="华文新魏" panose="02010800040101010101" pitchFamily="2" charset="-122"/>
              </a:rPr>
              <a:t>：最大整流电流</a:t>
            </a:r>
            <a:endParaRPr lang="zh-CN" altLang="en-US" b="0" dirty="0">
              <a:latin typeface="华文新魏" panose="02010800040101010101" pitchFamily="2" charset="-122"/>
              <a:ea typeface="华文新魏" panose="02010800040101010101" pitchFamily="2" charset="-122"/>
            </a:endParaRPr>
          </a:p>
        </p:txBody>
      </p:sp>
      <p:sp>
        <p:nvSpPr>
          <p:cNvPr id="72709" name="Text Box 4"/>
          <p:cNvSpPr txBox="1"/>
          <p:nvPr/>
        </p:nvSpPr>
        <p:spPr>
          <a:xfrm>
            <a:off x="1116013" y="1773238"/>
            <a:ext cx="7489825" cy="1374775"/>
          </a:xfrm>
          <a:prstGeom prst="rect">
            <a:avLst/>
          </a:prstGeom>
          <a:noFill/>
          <a:ln w="9525">
            <a:noFill/>
          </a:ln>
        </p:spPr>
        <p:txBody>
          <a:bodyPr>
            <a:spAutoFit/>
          </a:bodyPr>
          <a:p>
            <a:pPr>
              <a:lnSpc>
                <a:spcPct val="150000"/>
              </a:lnSpc>
            </a:pPr>
            <a:r>
              <a:rPr lang="zh-CN" altLang="en-US" dirty="0">
                <a:latin typeface="Verdana" panose="020B0604030504040204" pitchFamily="34" charset="0"/>
              </a:rPr>
              <a:t>指二极管长期运行时，允许通过的最大正向平均电流。</a:t>
            </a:r>
            <a:endParaRPr lang="zh-CN" altLang="en-US" dirty="0">
              <a:latin typeface="Verdana" panose="020B0604030504040204" pitchFamily="34" charset="0"/>
            </a:endParaRPr>
          </a:p>
        </p:txBody>
      </p:sp>
      <p:sp>
        <p:nvSpPr>
          <p:cNvPr id="72710" name="Rectangle 5"/>
          <p:cNvSpPr/>
          <p:nvPr/>
        </p:nvSpPr>
        <p:spPr>
          <a:xfrm>
            <a:off x="625475" y="3573463"/>
            <a:ext cx="4090988" cy="660400"/>
          </a:xfrm>
          <a:prstGeom prst="rect">
            <a:avLst/>
          </a:prstGeom>
          <a:noFill/>
          <a:ln w="9525">
            <a:noFill/>
          </a:ln>
        </p:spPr>
        <p:txBody>
          <a:bodyPr/>
          <a:p>
            <a:pPr marL="609600" indent="-609600">
              <a:spcBef>
                <a:spcPct val="20000"/>
              </a:spcBef>
              <a:buClr>
                <a:schemeClr val="tx1"/>
              </a:buClr>
            </a:pPr>
            <a:r>
              <a:rPr lang="en-US" altLang="zh-CN" i="1" dirty="0">
                <a:latin typeface="Times New Roman" panose="02020603050405020304" pitchFamily="18" charset="0"/>
                <a:ea typeface="华文新魏" panose="02010800040101010101" pitchFamily="2" charset="-122"/>
              </a:rPr>
              <a:t>(2). V</a:t>
            </a:r>
            <a:r>
              <a:rPr lang="en-US" altLang="zh-CN" i="1" baseline="-25000" dirty="0">
                <a:latin typeface="Times New Roman" panose="02020603050405020304" pitchFamily="18" charset="0"/>
                <a:ea typeface="华文新魏" panose="02010800040101010101" pitchFamily="2" charset="-122"/>
              </a:rPr>
              <a:t>BR</a:t>
            </a:r>
            <a:r>
              <a:rPr lang="zh-CN" altLang="en-US" b="0" dirty="0">
                <a:latin typeface="华文新魏" panose="02010800040101010101" pitchFamily="2" charset="-122"/>
                <a:ea typeface="华文新魏" panose="02010800040101010101" pitchFamily="2" charset="-122"/>
              </a:rPr>
              <a:t>：反向击穿电压</a:t>
            </a:r>
            <a:endParaRPr lang="zh-CN" altLang="en-US" b="0" dirty="0">
              <a:latin typeface="华文新魏" panose="02010800040101010101" pitchFamily="2" charset="-122"/>
              <a:ea typeface="华文新魏" panose="02010800040101010101" pitchFamily="2" charset="-122"/>
            </a:endParaRPr>
          </a:p>
        </p:txBody>
      </p:sp>
      <p:sp>
        <p:nvSpPr>
          <p:cNvPr id="72711" name="Text Box 6"/>
          <p:cNvSpPr txBox="1"/>
          <p:nvPr/>
        </p:nvSpPr>
        <p:spPr>
          <a:xfrm>
            <a:off x="1116013" y="4149725"/>
            <a:ext cx="4897437" cy="733425"/>
          </a:xfrm>
          <a:prstGeom prst="rect">
            <a:avLst/>
          </a:prstGeom>
          <a:noFill/>
          <a:ln w="9525">
            <a:noFill/>
          </a:ln>
        </p:spPr>
        <p:txBody>
          <a:bodyPr>
            <a:spAutoFit/>
          </a:bodyPr>
          <a:p>
            <a:pPr>
              <a:lnSpc>
                <a:spcPct val="150000"/>
              </a:lnSpc>
            </a:pPr>
            <a:r>
              <a:rPr lang="zh-CN" altLang="en-US" dirty="0">
                <a:latin typeface="Verdana" panose="020B0604030504040204" pitchFamily="34" charset="0"/>
              </a:rPr>
              <a:t>指管子反向击穿时的电压值。</a:t>
            </a:r>
            <a:endParaRPr lang="zh-CN" altLang="en-US" dirty="0">
              <a:latin typeface="Verdana" panose="020B0604030504040204" pitchFamily="34" charset="0"/>
            </a:endParaRPr>
          </a:p>
        </p:txBody>
      </p:sp>
      <p:sp>
        <p:nvSpPr>
          <p:cNvPr id="72712" name="Text Box 7"/>
          <p:cNvSpPr txBox="1"/>
          <p:nvPr/>
        </p:nvSpPr>
        <p:spPr>
          <a:xfrm>
            <a:off x="1116013" y="4941888"/>
            <a:ext cx="7561262" cy="1374775"/>
          </a:xfrm>
          <a:prstGeom prst="rect">
            <a:avLst/>
          </a:prstGeom>
          <a:noFill/>
          <a:ln w="9525">
            <a:noFill/>
          </a:ln>
        </p:spPr>
        <p:txBody>
          <a:bodyPr>
            <a:spAutoFit/>
          </a:bodyPr>
          <a:p>
            <a:pPr>
              <a:lnSpc>
                <a:spcPct val="150000"/>
              </a:lnSpc>
            </a:pPr>
            <a:r>
              <a:rPr lang="zh-CN" altLang="en-US" dirty="0">
                <a:latin typeface="Verdana" panose="020B0604030504040204" pitchFamily="34" charset="0"/>
              </a:rPr>
              <a:t>一般手册上给出的最大反向工作电压约为</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BR</a:t>
            </a:r>
            <a:r>
              <a:rPr lang="zh-CN" altLang="en-US" dirty="0">
                <a:latin typeface="Verdana" panose="020B0604030504040204" pitchFamily="34" charset="0"/>
              </a:rPr>
              <a:t>的一半。</a:t>
            </a:r>
            <a:endParaRPr lang="zh-CN" altLang="en-US" dirty="0">
              <a:latin typeface="Verdan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684213" y="836613"/>
            <a:ext cx="7980362" cy="5056187"/>
            <a:chOff x="575" y="754"/>
            <a:chExt cx="5027" cy="3185"/>
          </a:xfrm>
        </p:grpSpPr>
        <p:sp>
          <p:nvSpPr>
            <p:cNvPr id="73733" name="Text Box 3"/>
            <p:cNvSpPr txBox="1"/>
            <p:nvPr/>
          </p:nvSpPr>
          <p:spPr>
            <a:xfrm>
              <a:off x="884" y="1117"/>
              <a:ext cx="4718" cy="866"/>
            </a:xfrm>
            <a:prstGeom prst="rect">
              <a:avLst/>
            </a:prstGeom>
            <a:noFill/>
            <a:ln w="9525">
              <a:noFill/>
            </a:ln>
          </p:spPr>
          <p:txBody>
            <a:bodyPr>
              <a:spAutoFit/>
            </a:bodyPr>
            <a:p>
              <a:pPr>
                <a:lnSpc>
                  <a:spcPct val="150000"/>
                </a:lnSpc>
              </a:pPr>
              <a:r>
                <a:rPr lang="zh-CN" altLang="en-US" dirty="0">
                  <a:latin typeface="Verdana" panose="020B0604030504040204" pitchFamily="34" charset="0"/>
                </a:rPr>
                <a:t>指管子未击穿时的反向电流。其值愈小，则管子的单向导电性愈好。</a:t>
              </a:r>
              <a:endParaRPr lang="zh-CN" altLang="en-US" dirty="0">
                <a:latin typeface="Verdana" panose="020B0604030504040204" pitchFamily="34" charset="0"/>
              </a:endParaRPr>
            </a:p>
          </p:txBody>
        </p:sp>
        <p:sp>
          <p:nvSpPr>
            <p:cNvPr id="73734" name="Text Box 4"/>
            <p:cNvSpPr txBox="1"/>
            <p:nvPr/>
          </p:nvSpPr>
          <p:spPr>
            <a:xfrm>
              <a:off x="884" y="2024"/>
              <a:ext cx="3765" cy="462"/>
            </a:xfrm>
            <a:prstGeom prst="rect">
              <a:avLst/>
            </a:prstGeom>
            <a:noFill/>
            <a:ln w="9525">
              <a:noFill/>
            </a:ln>
          </p:spPr>
          <p:txBody>
            <a:bodyPr>
              <a:spAutoFit/>
            </a:bodyPr>
            <a:p>
              <a:pPr>
                <a:lnSpc>
                  <a:spcPct val="150000"/>
                </a:lnSpc>
              </a:pPr>
              <a:r>
                <a:rPr lang="zh-CN" altLang="en-US" dirty="0">
                  <a:latin typeface="Verdana" panose="020B0604030504040204" pitchFamily="34" charset="0"/>
                </a:rPr>
                <a:t>温度对它影响很大，使用时应注意。</a:t>
              </a:r>
              <a:endParaRPr lang="zh-CN" altLang="en-US" dirty="0">
                <a:latin typeface="Verdana" panose="020B0604030504040204" pitchFamily="34" charset="0"/>
              </a:endParaRPr>
            </a:p>
          </p:txBody>
        </p:sp>
        <p:sp>
          <p:nvSpPr>
            <p:cNvPr id="73735" name="Rectangle 5"/>
            <p:cNvSpPr/>
            <p:nvPr/>
          </p:nvSpPr>
          <p:spPr>
            <a:xfrm>
              <a:off x="575" y="2651"/>
              <a:ext cx="1534" cy="416"/>
            </a:xfrm>
            <a:prstGeom prst="rect">
              <a:avLst/>
            </a:prstGeom>
            <a:noFill/>
            <a:ln w="9525">
              <a:noFill/>
            </a:ln>
          </p:spPr>
          <p:txBody>
            <a:bodyPr/>
            <a:p>
              <a:pPr marL="609600" indent="-609600">
                <a:spcBef>
                  <a:spcPct val="20000"/>
                </a:spcBef>
                <a:buClr>
                  <a:schemeClr val="tx1"/>
                </a:buClr>
              </a:pPr>
              <a:r>
                <a:rPr lang="en-US" altLang="zh-CN" b="0" dirty="0">
                  <a:latin typeface="华文新魏" panose="02010800040101010101" pitchFamily="2" charset="-122"/>
                  <a:ea typeface="华文新魏" panose="02010800040101010101" pitchFamily="2" charset="-122"/>
                </a:rPr>
                <a:t>(4). </a:t>
              </a:r>
              <a:r>
                <a:rPr lang="zh-CN" altLang="en-US" b="0" dirty="0">
                  <a:latin typeface="华文新魏" panose="02010800040101010101" pitchFamily="2" charset="-122"/>
                  <a:ea typeface="华文新魏" panose="02010800040101010101" pitchFamily="2" charset="-122"/>
                </a:rPr>
                <a:t>极间电容</a:t>
              </a:r>
              <a:endParaRPr lang="zh-CN" altLang="en-US" b="0" dirty="0">
                <a:latin typeface="华文新魏" panose="02010800040101010101" pitchFamily="2" charset="-122"/>
                <a:ea typeface="华文新魏" panose="02010800040101010101" pitchFamily="2" charset="-122"/>
              </a:endParaRPr>
            </a:p>
          </p:txBody>
        </p:sp>
        <p:sp>
          <p:nvSpPr>
            <p:cNvPr id="73736" name="Text Box 6"/>
            <p:cNvSpPr txBox="1"/>
            <p:nvPr/>
          </p:nvSpPr>
          <p:spPr>
            <a:xfrm>
              <a:off x="1066" y="3121"/>
              <a:ext cx="2177" cy="327"/>
            </a:xfrm>
            <a:prstGeom prst="rect">
              <a:avLst/>
            </a:prstGeom>
            <a:noFill/>
            <a:ln w="9525">
              <a:noFill/>
            </a:ln>
          </p:spPr>
          <p:txBody>
            <a:bodyPr>
              <a:spAutoFit/>
            </a:bodyPr>
            <a:p>
              <a:pPr>
                <a:spcBef>
                  <a:spcPct val="50000"/>
                </a:spcBef>
              </a:pPr>
              <a:r>
                <a:rPr lang="zh-CN" altLang="en-US" dirty="0">
                  <a:latin typeface="Verdana" panose="020B0604030504040204" pitchFamily="34" charset="0"/>
                </a:rPr>
                <a:t>（</a:t>
              </a:r>
              <a:r>
                <a:rPr lang="en-US" altLang="zh-CN" dirty="0">
                  <a:latin typeface="宋体" panose="02010600030101010101" pitchFamily="2" charset="-122"/>
                </a:rPr>
                <a:t>1</a:t>
              </a:r>
              <a:r>
                <a:rPr lang="zh-CN" altLang="en-US" dirty="0">
                  <a:latin typeface="Verdana" panose="020B0604030504040204" pitchFamily="34" charset="0"/>
                </a:rPr>
                <a:t>）势垒电容</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B</a:t>
              </a:r>
              <a:endParaRPr lang="en-US" altLang="zh-CN" i="1" dirty="0">
                <a:latin typeface="Times New Roman" panose="02020603050405020304" pitchFamily="18" charset="0"/>
              </a:endParaRPr>
            </a:p>
          </p:txBody>
        </p:sp>
        <p:sp>
          <p:nvSpPr>
            <p:cNvPr id="73737" name="Text Box 7"/>
            <p:cNvSpPr txBox="1"/>
            <p:nvPr/>
          </p:nvSpPr>
          <p:spPr>
            <a:xfrm>
              <a:off x="1066" y="3612"/>
              <a:ext cx="2177" cy="327"/>
            </a:xfrm>
            <a:prstGeom prst="rect">
              <a:avLst/>
            </a:prstGeom>
            <a:noFill/>
            <a:ln w="9525">
              <a:noFill/>
            </a:ln>
          </p:spPr>
          <p:txBody>
            <a:bodyPr>
              <a:spAutoFit/>
            </a:bodyPr>
            <a:p>
              <a:pPr>
                <a:spcBef>
                  <a:spcPct val="50000"/>
                </a:spcBef>
              </a:pPr>
              <a:r>
                <a:rPr lang="zh-CN" altLang="en-US" dirty="0">
                  <a:latin typeface="Verdana" panose="020B0604030504040204" pitchFamily="34" charset="0"/>
                </a:rPr>
                <a:t>（</a:t>
              </a:r>
              <a:r>
                <a:rPr lang="en-US" altLang="zh-CN" dirty="0">
                  <a:latin typeface="宋体" panose="02010600030101010101" pitchFamily="2" charset="-122"/>
                </a:rPr>
                <a:t>2</a:t>
              </a:r>
              <a:r>
                <a:rPr lang="zh-CN" altLang="en-US" dirty="0">
                  <a:latin typeface="Verdana" panose="020B0604030504040204" pitchFamily="34" charset="0"/>
                </a:rPr>
                <a:t>）扩散电容</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D</a:t>
              </a:r>
              <a:endParaRPr lang="en-US" altLang="zh-CN" i="1" dirty="0">
                <a:latin typeface="Times New Roman" panose="02020603050405020304" pitchFamily="18" charset="0"/>
              </a:endParaRPr>
            </a:p>
          </p:txBody>
        </p:sp>
        <p:sp>
          <p:nvSpPr>
            <p:cNvPr id="73738" name="Rectangle 8"/>
            <p:cNvSpPr/>
            <p:nvPr/>
          </p:nvSpPr>
          <p:spPr>
            <a:xfrm>
              <a:off x="575" y="754"/>
              <a:ext cx="2396" cy="416"/>
            </a:xfrm>
            <a:prstGeom prst="rect">
              <a:avLst/>
            </a:prstGeom>
            <a:noFill/>
            <a:ln w="9525">
              <a:noFill/>
            </a:ln>
          </p:spPr>
          <p:txBody>
            <a:bodyPr/>
            <a:p>
              <a:pPr marL="609600" indent="-609600">
                <a:spcBef>
                  <a:spcPct val="20000"/>
                </a:spcBef>
                <a:buClr>
                  <a:schemeClr val="tx1"/>
                </a:buClr>
              </a:pPr>
              <a:r>
                <a:rPr lang="en-US" altLang="zh-CN" i="1" dirty="0">
                  <a:latin typeface="Times New Roman" panose="02020603050405020304" pitchFamily="18" charset="0"/>
                  <a:ea typeface="华文新魏" panose="02010800040101010101" pitchFamily="2" charset="-122"/>
                </a:rPr>
                <a:t>(3). I</a:t>
              </a:r>
              <a:r>
                <a:rPr lang="en-US" altLang="zh-CN" i="1" baseline="-25000" dirty="0">
                  <a:latin typeface="Times New Roman" panose="02020603050405020304" pitchFamily="18" charset="0"/>
                  <a:ea typeface="华文新魏" panose="02010800040101010101" pitchFamily="2" charset="-122"/>
                </a:rPr>
                <a:t>R</a:t>
              </a:r>
              <a:r>
                <a:rPr lang="zh-CN" altLang="en-US" b="0" dirty="0">
                  <a:latin typeface="华文新魏" panose="02010800040101010101" pitchFamily="2" charset="-122"/>
                  <a:ea typeface="华文新魏" panose="02010800040101010101" pitchFamily="2" charset="-122"/>
                </a:rPr>
                <a:t>：反向电流</a:t>
              </a:r>
              <a:endParaRPr lang="zh-CN" altLang="en-US" b="0" dirty="0">
                <a:latin typeface="华文新魏" panose="02010800040101010101" pitchFamily="2" charset="-122"/>
                <a:ea typeface="华文新魏" panose="02010800040101010101" pitchFamily="2" charset="-122"/>
              </a:endParaRPr>
            </a:p>
          </p:txBody>
        </p:sp>
      </p:grpSp>
      <p:sp>
        <p:nvSpPr>
          <p:cNvPr id="52233" name="Text Box 9"/>
          <p:cNvSpPr txBox="1"/>
          <p:nvPr/>
        </p:nvSpPr>
        <p:spPr>
          <a:xfrm>
            <a:off x="4929188" y="4059238"/>
            <a:ext cx="3509962" cy="1828800"/>
          </a:xfrm>
          <a:prstGeom prst="rect">
            <a:avLst/>
          </a:prstGeom>
          <a:solidFill>
            <a:srgbClr val="FFFF99"/>
          </a:solidFill>
          <a:ln w="28575" cap="flat" cmpd="sng">
            <a:solidFill>
              <a:schemeClr val="folHlink"/>
            </a:solidFill>
            <a:prstDash val="solid"/>
            <a:miter/>
            <a:headEnd type="none" w="med" len="med"/>
            <a:tailEnd type="none" w="med" len="med"/>
          </a:ln>
        </p:spPr>
        <p:txBody>
          <a:bodyPr>
            <a:spAutoFit/>
          </a:bodyPr>
          <a:p>
            <a:pPr>
              <a:spcBef>
                <a:spcPct val="50000"/>
              </a:spcBef>
            </a:pPr>
            <a:r>
              <a:rPr lang="zh-CN" altLang="en-US" b="0" dirty="0">
                <a:solidFill>
                  <a:schemeClr val="tx2"/>
                </a:solidFill>
                <a:latin typeface="Verdana" panose="020B0604030504040204" pitchFamily="34" charset="0"/>
                <a:ea typeface="隶书" panose="02010509060101010101" pitchFamily="49" charset="-122"/>
              </a:rPr>
              <a:t>低频或中频信号时二极管极间电容作用不予考虑；</a:t>
            </a:r>
            <a:r>
              <a:rPr lang="zh-CN" altLang="en-US" b="0" dirty="0">
                <a:solidFill>
                  <a:srgbClr val="FF0000"/>
                </a:solidFill>
                <a:latin typeface="Verdana" panose="020B0604030504040204" pitchFamily="34" charset="0"/>
                <a:ea typeface="隶书" panose="02010509060101010101" pitchFamily="49" charset="-122"/>
              </a:rPr>
              <a:t>高频信号</a:t>
            </a:r>
            <a:r>
              <a:rPr lang="zh-CN" altLang="en-US" b="0" dirty="0">
                <a:solidFill>
                  <a:schemeClr val="tx2"/>
                </a:solidFill>
                <a:latin typeface="Verdana" panose="020B0604030504040204" pitchFamily="34" charset="0"/>
                <a:ea typeface="隶书" panose="02010509060101010101" pitchFamily="49" charset="-122"/>
              </a:rPr>
              <a:t>时才考虑作用。</a:t>
            </a:r>
            <a:endParaRPr lang="zh-CN" altLang="en-US" b="0" dirty="0">
              <a:solidFill>
                <a:schemeClr val="tx2"/>
              </a:solidFill>
              <a:latin typeface="Verdan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2233"/>
                                        </p:tgtEl>
                                        <p:attrNameLst>
                                          <p:attrName>style.visibility</p:attrName>
                                        </p:attrNameLst>
                                      </p:cBhvr>
                                      <p:to>
                                        <p:strVal val="visible"/>
                                      </p:to>
                                    </p:set>
                                    <p:animEffect transition="in" filter="diamond(in)">
                                      <p:cBhvr>
                                        <p:cTn id="12" dur="10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4755" name="Rectangle 2"/>
          <p:cNvSpPr/>
          <p:nvPr/>
        </p:nvSpPr>
        <p:spPr>
          <a:xfrm>
            <a:off x="468313" y="549275"/>
            <a:ext cx="3468687" cy="523875"/>
          </a:xfrm>
          <a:prstGeom prst="rect">
            <a:avLst/>
          </a:prstGeom>
          <a:noFill/>
          <a:ln w="9525">
            <a:noFill/>
          </a:ln>
        </p:spPr>
        <p:txBody>
          <a:bodyPr wrap="none">
            <a:spAutoFit/>
          </a:bodyPr>
          <a:p>
            <a:r>
              <a:rPr lang="en-US" altLang="zh-CN" dirty="0">
                <a:solidFill>
                  <a:srgbClr val="00B050"/>
                </a:solidFill>
                <a:latin typeface="Arial" panose="020B0604020202020204" pitchFamily="34" charset="0"/>
              </a:rPr>
              <a:t>5. </a:t>
            </a:r>
            <a:r>
              <a:rPr lang="zh-CN" altLang="en-US" dirty="0">
                <a:solidFill>
                  <a:srgbClr val="00B050"/>
                </a:solidFill>
                <a:latin typeface="Arial" panose="020B0604020202020204" pitchFamily="34" charset="0"/>
              </a:rPr>
              <a:t>二极管的应用举例</a:t>
            </a:r>
            <a:endParaRPr lang="zh-CN" altLang="en-US" dirty="0">
              <a:solidFill>
                <a:srgbClr val="00B050"/>
              </a:solidFill>
              <a:latin typeface="Arial" panose="020B0604020202020204" pitchFamily="34" charset="0"/>
            </a:endParaRPr>
          </a:p>
        </p:txBody>
      </p:sp>
      <p:sp>
        <p:nvSpPr>
          <p:cNvPr id="74756" name="Rectangle 3"/>
          <p:cNvSpPr/>
          <p:nvPr/>
        </p:nvSpPr>
        <p:spPr>
          <a:xfrm>
            <a:off x="611188" y="1196975"/>
            <a:ext cx="2266950" cy="566738"/>
          </a:xfrm>
          <a:prstGeom prst="rect">
            <a:avLst/>
          </a:prstGeom>
          <a:noFill/>
          <a:ln w="9525">
            <a:noFill/>
          </a:ln>
        </p:spPr>
        <p:txBody>
          <a:bodyPr wrap="none">
            <a:spAutoFit/>
          </a:bodyPr>
          <a:p>
            <a:pPr>
              <a:lnSpc>
                <a:spcPct val="110000"/>
              </a:lnSpc>
            </a:pPr>
            <a:r>
              <a:rPr lang="en-US" altLang="zh-CN" dirty="0">
                <a:solidFill>
                  <a:schemeClr val="accent2"/>
                </a:solidFill>
                <a:latin typeface="Arial" panose="020B0604020202020204" pitchFamily="34" charset="0"/>
              </a:rPr>
              <a:t>(1). </a:t>
            </a:r>
            <a:r>
              <a:rPr lang="zh-CN" altLang="en-US" dirty="0">
                <a:solidFill>
                  <a:schemeClr val="accent2"/>
                </a:solidFill>
                <a:latin typeface="Arial" panose="020B0604020202020204" pitchFamily="34" charset="0"/>
              </a:rPr>
              <a:t>整流电路</a:t>
            </a:r>
            <a:endParaRPr lang="zh-CN" altLang="en-US" dirty="0">
              <a:solidFill>
                <a:schemeClr val="accent2"/>
              </a:solidFill>
              <a:latin typeface="Arial" panose="020B0604020202020204" pitchFamily="34" charset="0"/>
            </a:endParaRPr>
          </a:p>
        </p:txBody>
      </p:sp>
      <p:pic>
        <p:nvPicPr>
          <p:cNvPr id="58433" name="Picture 65"/>
          <p:cNvPicPr>
            <a:picLocks noChangeAspect="1"/>
          </p:cNvPicPr>
          <p:nvPr/>
        </p:nvPicPr>
        <p:blipFill>
          <a:blip r:embed="rId1"/>
          <a:stretch>
            <a:fillRect/>
          </a:stretch>
        </p:blipFill>
        <p:spPr>
          <a:xfrm>
            <a:off x="0" y="1557338"/>
            <a:ext cx="5040313" cy="2843212"/>
          </a:xfrm>
          <a:prstGeom prst="rect">
            <a:avLst/>
          </a:prstGeom>
          <a:noFill/>
          <a:ln w="9525">
            <a:noFill/>
          </a:ln>
        </p:spPr>
      </p:pic>
      <p:grpSp>
        <p:nvGrpSpPr>
          <p:cNvPr id="2" name="Group 88"/>
          <p:cNvGrpSpPr/>
          <p:nvPr/>
        </p:nvGrpSpPr>
        <p:grpSpPr>
          <a:xfrm>
            <a:off x="4851400" y="549275"/>
            <a:ext cx="4292600" cy="5611813"/>
            <a:chOff x="2828" y="389"/>
            <a:chExt cx="2844" cy="3535"/>
          </a:xfrm>
        </p:grpSpPr>
        <p:grpSp>
          <p:nvGrpSpPr>
            <p:cNvPr id="74784" name="Group 89"/>
            <p:cNvGrpSpPr/>
            <p:nvPr/>
          </p:nvGrpSpPr>
          <p:grpSpPr>
            <a:xfrm>
              <a:off x="2828" y="389"/>
              <a:ext cx="2536" cy="3535"/>
              <a:chOff x="3068" y="389"/>
              <a:chExt cx="2536" cy="3535"/>
            </a:xfrm>
          </p:grpSpPr>
          <p:sp>
            <p:nvSpPr>
              <p:cNvPr id="74791" name="Line 90"/>
              <p:cNvSpPr/>
              <p:nvPr/>
            </p:nvSpPr>
            <p:spPr>
              <a:xfrm flipV="1">
                <a:off x="3456" y="492"/>
                <a:ext cx="0" cy="3432"/>
              </a:xfrm>
              <a:prstGeom prst="line">
                <a:avLst/>
              </a:prstGeom>
              <a:ln w="28575" cap="flat" cmpd="sng">
                <a:solidFill>
                  <a:schemeClr val="tx1"/>
                </a:solidFill>
                <a:prstDash val="solid"/>
                <a:headEnd type="none" w="med" len="med"/>
                <a:tailEnd type="triangle" w="med" len="med"/>
              </a:ln>
            </p:spPr>
          </p:sp>
          <p:sp>
            <p:nvSpPr>
              <p:cNvPr id="74792" name="Line 91"/>
              <p:cNvSpPr/>
              <p:nvPr/>
            </p:nvSpPr>
            <p:spPr>
              <a:xfrm>
                <a:off x="3300" y="1248"/>
                <a:ext cx="2304" cy="0"/>
              </a:xfrm>
              <a:prstGeom prst="line">
                <a:avLst/>
              </a:prstGeom>
              <a:ln w="28575" cap="flat" cmpd="sng">
                <a:solidFill>
                  <a:schemeClr val="tx1"/>
                </a:solidFill>
                <a:prstDash val="solid"/>
                <a:headEnd type="none" w="med" len="med"/>
                <a:tailEnd type="triangle" w="med" len="med"/>
              </a:ln>
            </p:spPr>
          </p:sp>
          <p:sp>
            <p:nvSpPr>
              <p:cNvPr id="74793" name="Line 92"/>
              <p:cNvSpPr/>
              <p:nvPr/>
            </p:nvSpPr>
            <p:spPr>
              <a:xfrm>
                <a:off x="3312" y="2292"/>
                <a:ext cx="2256" cy="0"/>
              </a:xfrm>
              <a:prstGeom prst="line">
                <a:avLst/>
              </a:prstGeom>
              <a:ln w="28575" cap="flat" cmpd="sng">
                <a:solidFill>
                  <a:schemeClr val="tx1"/>
                </a:solidFill>
                <a:prstDash val="solid"/>
                <a:headEnd type="none" w="med" len="med"/>
                <a:tailEnd type="triangle" w="med" len="med"/>
              </a:ln>
            </p:spPr>
          </p:sp>
          <p:sp>
            <p:nvSpPr>
              <p:cNvPr id="74794" name="Line 93"/>
              <p:cNvSpPr/>
              <p:nvPr/>
            </p:nvSpPr>
            <p:spPr>
              <a:xfrm>
                <a:off x="3348" y="3312"/>
                <a:ext cx="2256" cy="0"/>
              </a:xfrm>
              <a:prstGeom prst="line">
                <a:avLst/>
              </a:prstGeom>
              <a:ln w="28575" cap="flat" cmpd="sng">
                <a:solidFill>
                  <a:schemeClr val="tx1"/>
                </a:solidFill>
                <a:prstDash val="solid"/>
                <a:headEnd type="none" w="med" len="med"/>
                <a:tailEnd type="triangle" w="med" len="med"/>
              </a:ln>
            </p:spPr>
          </p:sp>
          <p:sp>
            <p:nvSpPr>
              <p:cNvPr id="74795" name="Text Box 94"/>
              <p:cNvSpPr txBox="1"/>
              <p:nvPr/>
            </p:nvSpPr>
            <p:spPr>
              <a:xfrm>
                <a:off x="3068" y="389"/>
                <a:ext cx="333" cy="327"/>
              </a:xfrm>
              <a:prstGeom prst="rect">
                <a:avLst/>
              </a:prstGeom>
              <a:noFill/>
              <a:ln w="38100">
                <a:noFill/>
              </a:ln>
            </p:spPr>
            <p:txBody>
              <a:bodyPr wrap="none" anchor="ctr">
                <a:spAutoFit/>
              </a:bodyPr>
              <a:p>
                <a:pPr algn="ctr">
                  <a:spcBef>
                    <a:spcPct val="50000"/>
                  </a:spcBef>
                </a:pPr>
                <a:r>
                  <a:rPr lang="en-US" altLang="zh-CN" i="1" dirty="0">
                    <a:latin typeface="Times New Roman" panose="02020603050405020304" pitchFamily="18" charset="0"/>
                    <a:ea typeface="楷体_GB2312" pitchFamily="49" charset="-122"/>
                  </a:rPr>
                  <a:t>u</a:t>
                </a:r>
                <a:r>
                  <a:rPr lang="en-US" altLang="zh-CN" baseline="-25000" dirty="0">
                    <a:latin typeface="Times New Roman" panose="02020603050405020304" pitchFamily="18" charset="0"/>
                    <a:ea typeface="楷体_GB2312" pitchFamily="49" charset="-122"/>
                  </a:rPr>
                  <a:t>2</a:t>
                </a:r>
                <a:endParaRPr lang="en-US" altLang="zh-CN" baseline="-25000" dirty="0">
                  <a:latin typeface="Times New Roman" panose="02020603050405020304" pitchFamily="18" charset="0"/>
                  <a:ea typeface="楷体_GB2312" pitchFamily="49" charset="-122"/>
                </a:endParaRPr>
              </a:p>
            </p:txBody>
          </p:sp>
          <p:sp>
            <p:nvSpPr>
              <p:cNvPr id="74796" name="Text Box 95"/>
              <p:cNvSpPr txBox="1"/>
              <p:nvPr/>
            </p:nvSpPr>
            <p:spPr>
              <a:xfrm>
                <a:off x="3116" y="1517"/>
                <a:ext cx="360" cy="327"/>
              </a:xfrm>
              <a:prstGeom prst="rect">
                <a:avLst/>
              </a:prstGeom>
              <a:noFill/>
              <a:ln w="38100">
                <a:noFill/>
              </a:ln>
            </p:spPr>
            <p:txBody>
              <a:bodyPr wrap="none" anchor="ctr">
                <a:spAutoFit/>
              </a:bodyPr>
              <a:p>
                <a:pPr algn="ctr">
                  <a:spcBef>
                    <a:spcPct val="50000"/>
                  </a:spcBef>
                </a:pPr>
                <a:r>
                  <a:rPr lang="en-US" altLang="zh-CN" i="1" dirty="0">
                    <a:latin typeface="Times New Roman" panose="02020603050405020304" pitchFamily="18" charset="0"/>
                    <a:ea typeface="楷体_GB2312" pitchFamily="49" charset="-122"/>
                  </a:rPr>
                  <a:t>u</a:t>
                </a:r>
                <a:r>
                  <a:rPr lang="en-US" altLang="zh-CN" baseline="-25000" dirty="0">
                    <a:latin typeface="Times New Roman" panose="02020603050405020304" pitchFamily="18" charset="0"/>
                    <a:ea typeface="楷体_GB2312" pitchFamily="49" charset="-122"/>
                  </a:rPr>
                  <a:t>L</a:t>
                </a:r>
                <a:endParaRPr lang="en-US" altLang="zh-CN" baseline="-25000" dirty="0">
                  <a:latin typeface="Times New Roman" panose="02020603050405020304" pitchFamily="18" charset="0"/>
                  <a:ea typeface="楷体_GB2312" pitchFamily="49" charset="-122"/>
                </a:endParaRPr>
              </a:p>
            </p:txBody>
          </p:sp>
          <p:sp>
            <p:nvSpPr>
              <p:cNvPr id="74797" name="Text Box 96"/>
              <p:cNvSpPr txBox="1"/>
              <p:nvPr/>
            </p:nvSpPr>
            <p:spPr>
              <a:xfrm>
                <a:off x="3074" y="2549"/>
                <a:ext cx="369" cy="327"/>
              </a:xfrm>
              <a:prstGeom prst="rect">
                <a:avLst/>
              </a:prstGeom>
              <a:noFill/>
              <a:ln w="38100">
                <a:noFill/>
              </a:ln>
            </p:spPr>
            <p:txBody>
              <a:bodyPr wrap="none" anchor="ctr">
                <a:spAutoFit/>
              </a:bodyPr>
              <a:p>
                <a:pPr algn="ctr">
                  <a:spcBef>
                    <a:spcPct val="50000"/>
                  </a:spcBef>
                </a:pPr>
                <a:r>
                  <a:rPr lang="en-US" altLang="zh-CN" i="1" dirty="0">
                    <a:latin typeface="Times New Roman" panose="02020603050405020304" pitchFamily="18" charset="0"/>
                    <a:ea typeface="楷体_GB2312" pitchFamily="49" charset="-122"/>
                  </a:rPr>
                  <a:t>u</a:t>
                </a:r>
                <a:r>
                  <a:rPr lang="en-US" altLang="zh-CN" baseline="-25000" dirty="0">
                    <a:latin typeface="Times New Roman" panose="02020603050405020304" pitchFamily="18" charset="0"/>
                    <a:ea typeface="楷体_GB2312" pitchFamily="49" charset="-122"/>
                  </a:rPr>
                  <a:t>D</a:t>
                </a:r>
                <a:endParaRPr lang="en-US" altLang="zh-CN" baseline="-25000" dirty="0">
                  <a:latin typeface="Times New Roman" panose="02020603050405020304" pitchFamily="18" charset="0"/>
                  <a:ea typeface="楷体_GB2312" pitchFamily="49" charset="-122"/>
                </a:endParaRPr>
              </a:p>
            </p:txBody>
          </p:sp>
        </p:grpSp>
        <p:sp>
          <p:nvSpPr>
            <p:cNvPr id="74785" name="Text Box 97"/>
            <p:cNvSpPr txBox="1"/>
            <p:nvPr/>
          </p:nvSpPr>
          <p:spPr>
            <a:xfrm>
              <a:off x="5344" y="1062"/>
              <a:ext cx="328" cy="288"/>
            </a:xfrm>
            <a:prstGeom prst="rect">
              <a:avLst/>
            </a:prstGeom>
            <a:noFill/>
            <a:ln w="38100">
              <a:noFill/>
            </a:ln>
          </p:spPr>
          <p:txBody>
            <a:bodyPr wrap="none" anchor="ctr">
              <a:spAutoFit/>
            </a:bodyPr>
            <a:p>
              <a:pPr algn="ctr">
                <a:spcBef>
                  <a:spcPct val="50000"/>
                </a:spcBef>
              </a:pP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t</a:t>
              </a:r>
              <a:endParaRPr lang="en-US" altLang="zh-CN" sz="2400" dirty="0">
                <a:latin typeface="Times New Roman" panose="02020603050405020304" pitchFamily="18" charset="0"/>
              </a:endParaRPr>
            </a:p>
          </p:txBody>
        </p:sp>
        <p:sp>
          <p:nvSpPr>
            <p:cNvPr id="74786" name="Text Box 98"/>
            <p:cNvSpPr txBox="1"/>
            <p:nvPr/>
          </p:nvSpPr>
          <p:spPr>
            <a:xfrm>
              <a:off x="3767" y="1170"/>
              <a:ext cx="233" cy="288"/>
            </a:xfrm>
            <a:prstGeom prst="rect">
              <a:avLst/>
            </a:prstGeom>
            <a:noFill/>
            <a:ln w="38100">
              <a:noFill/>
            </a:ln>
          </p:spPr>
          <p:txBody>
            <a:bodyPr wrap="none" anchor="ctr">
              <a:spAutoFit/>
            </a:bodyPr>
            <a:p>
              <a:pPr algn="ctr">
                <a:spcBef>
                  <a:spcPct val="50000"/>
                </a:spcBef>
              </a:pPr>
              <a:r>
                <a:rPr lang="en-US" altLang="zh-CN" sz="2400"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ndParaRPr>
            </a:p>
          </p:txBody>
        </p:sp>
        <p:sp>
          <p:nvSpPr>
            <p:cNvPr id="74787" name="Text Box 99"/>
            <p:cNvSpPr txBox="1"/>
            <p:nvPr/>
          </p:nvSpPr>
          <p:spPr>
            <a:xfrm>
              <a:off x="4196" y="1182"/>
              <a:ext cx="334" cy="288"/>
            </a:xfrm>
            <a:prstGeom prst="rect">
              <a:avLst/>
            </a:prstGeom>
            <a:noFill/>
            <a:ln w="38100">
              <a:noFill/>
            </a:ln>
          </p:spPr>
          <p:txBody>
            <a:bodyPr wrap="none" anchor="ctr">
              <a:spAutoFit/>
            </a:bodyPr>
            <a:p>
              <a:pPr algn="ctr">
                <a:spcBef>
                  <a:spcPct val="50000"/>
                </a:spcBef>
              </a:pPr>
              <a:r>
                <a:rPr lang="en-US" altLang="zh-CN" sz="2400" dirty="0">
                  <a:latin typeface="Times New Roman" panose="02020603050405020304" pitchFamily="18" charset="0"/>
                  <a:sym typeface="Symbol" panose="05050102010706020507" pitchFamily="18" charset="2"/>
                </a:rPr>
                <a:t>2</a:t>
              </a:r>
              <a:endParaRPr lang="en-US" altLang="zh-CN" sz="2400" dirty="0">
                <a:latin typeface="Times New Roman" panose="02020603050405020304" pitchFamily="18" charset="0"/>
              </a:endParaRPr>
            </a:p>
          </p:txBody>
        </p:sp>
        <p:sp>
          <p:nvSpPr>
            <p:cNvPr id="74788" name="Text Box 100"/>
            <p:cNvSpPr txBox="1"/>
            <p:nvPr/>
          </p:nvSpPr>
          <p:spPr>
            <a:xfrm>
              <a:off x="4713" y="1182"/>
              <a:ext cx="333" cy="288"/>
            </a:xfrm>
            <a:prstGeom prst="rect">
              <a:avLst/>
            </a:prstGeom>
            <a:noFill/>
            <a:ln w="38100">
              <a:noFill/>
            </a:ln>
          </p:spPr>
          <p:txBody>
            <a:bodyPr wrap="none" anchor="ctr">
              <a:spAutoFit/>
            </a:bodyPr>
            <a:p>
              <a:pPr algn="ctr">
                <a:spcBef>
                  <a:spcPct val="50000"/>
                </a:spcBef>
              </a:pPr>
              <a:r>
                <a:rPr lang="en-US" altLang="zh-CN" sz="2400" dirty="0">
                  <a:latin typeface="Times New Roman" panose="02020603050405020304" pitchFamily="18" charset="0"/>
                  <a:sym typeface="Symbol" panose="05050102010706020507" pitchFamily="18" charset="2"/>
                </a:rPr>
                <a:t>3</a:t>
              </a:r>
              <a:endParaRPr lang="en-US" altLang="zh-CN" sz="2400" dirty="0">
                <a:latin typeface="Times New Roman" panose="02020603050405020304" pitchFamily="18" charset="0"/>
              </a:endParaRPr>
            </a:p>
          </p:txBody>
        </p:sp>
        <p:sp>
          <p:nvSpPr>
            <p:cNvPr id="74789" name="Text Box 101"/>
            <p:cNvSpPr txBox="1"/>
            <p:nvPr/>
          </p:nvSpPr>
          <p:spPr>
            <a:xfrm>
              <a:off x="5168" y="1218"/>
              <a:ext cx="334" cy="288"/>
            </a:xfrm>
            <a:prstGeom prst="rect">
              <a:avLst/>
            </a:prstGeom>
            <a:noFill/>
            <a:ln w="38100">
              <a:noFill/>
            </a:ln>
          </p:spPr>
          <p:txBody>
            <a:bodyPr wrap="none" anchor="ctr">
              <a:spAutoFit/>
            </a:bodyPr>
            <a:p>
              <a:pPr algn="ctr">
                <a:spcBef>
                  <a:spcPct val="50000"/>
                </a:spcBef>
              </a:pPr>
              <a:r>
                <a:rPr lang="en-US" altLang="zh-CN" sz="2400" dirty="0">
                  <a:latin typeface="Times New Roman" panose="02020603050405020304" pitchFamily="18" charset="0"/>
                  <a:sym typeface="Symbol" panose="05050102010706020507" pitchFamily="18" charset="2"/>
                </a:rPr>
                <a:t>4</a:t>
              </a:r>
              <a:endParaRPr lang="en-US" altLang="zh-CN" sz="2400" dirty="0">
                <a:latin typeface="Times New Roman" panose="02020603050405020304" pitchFamily="18" charset="0"/>
              </a:endParaRPr>
            </a:p>
          </p:txBody>
        </p:sp>
        <p:sp>
          <p:nvSpPr>
            <p:cNvPr id="74790" name="Text Box 102"/>
            <p:cNvSpPr txBox="1"/>
            <p:nvPr/>
          </p:nvSpPr>
          <p:spPr>
            <a:xfrm>
              <a:off x="3184" y="1218"/>
              <a:ext cx="223" cy="288"/>
            </a:xfrm>
            <a:prstGeom prst="rect">
              <a:avLst/>
            </a:prstGeom>
            <a:noFill/>
            <a:ln w="38100">
              <a:noFill/>
            </a:ln>
          </p:spPr>
          <p:txBody>
            <a:bodyPr wrap="none" anchor="ctr">
              <a:spAutoFit/>
            </a:bodyPr>
            <a:p>
              <a:pPr algn="ctr">
                <a:spcBef>
                  <a:spcPct val="50000"/>
                </a:spcBef>
              </a:pPr>
              <a:r>
                <a:rPr lang="en-US" altLang="zh-CN" sz="2400" dirty="0">
                  <a:latin typeface="Times New Roman" panose="02020603050405020304" pitchFamily="18" charset="0"/>
                  <a:sym typeface="Symbol" panose="05050102010706020507" pitchFamily="18" charset="2"/>
                </a:rPr>
                <a:t>0</a:t>
              </a:r>
              <a:endParaRPr lang="en-US" altLang="zh-CN" sz="2400" dirty="0">
                <a:latin typeface="Times New Roman" panose="02020603050405020304" pitchFamily="18" charset="0"/>
              </a:endParaRPr>
            </a:p>
          </p:txBody>
        </p:sp>
      </p:grpSp>
      <p:grpSp>
        <p:nvGrpSpPr>
          <p:cNvPr id="4" name="Group 103"/>
          <p:cNvGrpSpPr/>
          <p:nvPr/>
        </p:nvGrpSpPr>
        <p:grpSpPr>
          <a:xfrm>
            <a:off x="5465763" y="1193800"/>
            <a:ext cx="2944812" cy="1312863"/>
            <a:chOff x="792" y="616"/>
            <a:chExt cx="1937" cy="816"/>
          </a:xfrm>
        </p:grpSpPr>
        <p:sp>
          <p:nvSpPr>
            <p:cNvPr id="74780" name="Freeform 104"/>
            <p:cNvSpPr/>
            <p:nvPr/>
          </p:nvSpPr>
          <p:spPr>
            <a:xfrm>
              <a:off x="792" y="616"/>
              <a:ext cx="488" cy="408"/>
            </a:xfrm>
            <a:custGeom>
              <a:avLst/>
              <a:gdLst>
                <a:gd name="txL" fmla="*/ 0 w 488"/>
                <a:gd name="txT" fmla="*/ 0 h 408"/>
                <a:gd name="txR" fmla="*/ 488 w 488"/>
                <a:gd name="txB" fmla="*/ 408 h 408"/>
              </a:gdLst>
              <a:ahLst/>
              <a:cxnLst>
                <a:cxn ang="0">
                  <a:pos x="0" y="408"/>
                </a:cxn>
                <a:cxn ang="0">
                  <a:pos x="232" y="0"/>
                </a:cxn>
                <a:cxn ang="0">
                  <a:pos x="488" y="408"/>
                </a:cxn>
              </a:cxnLst>
              <a:rect l="txL" t="txT" r="txR" b="txB"/>
              <a:pathLst>
                <a:path w="488" h="408">
                  <a:moveTo>
                    <a:pt x="0" y="408"/>
                  </a:moveTo>
                  <a:cubicBezTo>
                    <a:pt x="75" y="204"/>
                    <a:pt x="151" y="0"/>
                    <a:pt x="232" y="0"/>
                  </a:cubicBezTo>
                  <a:cubicBezTo>
                    <a:pt x="313" y="0"/>
                    <a:pt x="400" y="204"/>
                    <a:pt x="488" y="408"/>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74781" name="Freeform 105"/>
            <p:cNvSpPr/>
            <p:nvPr/>
          </p:nvSpPr>
          <p:spPr>
            <a:xfrm flipV="1">
              <a:off x="1279" y="1021"/>
              <a:ext cx="488" cy="408"/>
            </a:xfrm>
            <a:custGeom>
              <a:avLst/>
              <a:gdLst>
                <a:gd name="txL" fmla="*/ 0 w 488"/>
                <a:gd name="txT" fmla="*/ 0 h 408"/>
                <a:gd name="txR" fmla="*/ 488 w 488"/>
                <a:gd name="txB" fmla="*/ 408 h 408"/>
              </a:gdLst>
              <a:ahLst/>
              <a:cxnLst>
                <a:cxn ang="0">
                  <a:pos x="0" y="408"/>
                </a:cxn>
                <a:cxn ang="0">
                  <a:pos x="232" y="0"/>
                </a:cxn>
                <a:cxn ang="0">
                  <a:pos x="488" y="408"/>
                </a:cxn>
              </a:cxnLst>
              <a:rect l="txL" t="txT" r="txR" b="txB"/>
              <a:pathLst>
                <a:path w="488" h="408">
                  <a:moveTo>
                    <a:pt x="0" y="408"/>
                  </a:moveTo>
                  <a:cubicBezTo>
                    <a:pt x="75" y="204"/>
                    <a:pt x="151" y="0"/>
                    <a:pt x="232" y="0"/>
                  </a:cubicBezTo>
                  <a:cubicBezTo>
                    <a:pt x="313" y="0"/>
                    <a:pt x="400" y="204"/>
                    <a:pt x="488" y="408"/>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74782" name="Freeform 106"/>
            <p:cNvSpPr/>
            <p:nvPr/>
          </p:nvSpPr>
          <p:spPr>
            <a:xfrm>
              <a:off x="1767" y="620"/>
              <a:ext cx="488" cy="408"/>
            </a:xfrm>
            <a:custGeom>
              <a:avLst/>
              <a:gdLst>
                <a:gd name="txL" fmla="*/ 0 w 488"/>
                <a:gd name="txT" fmla="*/ 0 h 408"/>
                <a:gd name="txR" fmla="*/ 488 w 488"/>
                <a:gd name="txB" fmla="*/ 408 h 408"/>
              </a:gdLst>
              <a:ahLst/>
              <a:cxnLst>
                <a:cxn ang="0">
                  <a:pos x="0" y="408"/>
                </a:cxn>
                <a:cxn ang="0">
                  <a:pos x="232" y="0"/>
                </a:cxn>
                <a:cxn ang="0">
                  <a:pos x="488" y="408"/>
                </a:cxn>
              </a:cxnLst>
              <a:rect l="txL" t="txT" r="txR" b="txB"/>
              <a:pathLst>
                <a:path w="488" h="408">
                  <a:moveTo>
                    <a:pt x="0" y="408"/>
                  </a:moveTo>
                  <a:cubicBezTo>
                    <a:pt x="75" y="204"/>
                    <a:pt x="151" y="0"/>
                    <a:pt x="232" y="0"/>
                  </a:cubicBezTo>
                  <a:cubicBezTo>
                    <a:pt x="313" y="0"/>
                    <a:pt x="400" y="204"/>
                    <a:pt x="488" y="408"/>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74783" name="Freeform 107"/>
            <p:cNvSpPr/>
            <p:nvPr/>
          </p:nvSpPr>
          <p:spPr>
            <a:xfrm flipV="1">
              <a:off x="2241" y="1024"/>
              <a:ext cx="488" cy="408"/>
            </a:xfrm>
            <a:custGeom>
              <a:avLst/>
              <a:gdLst>
                <a:gd name="txL" fmla="*/ 0 w 488"/>
                <a:gd name="txT" fmla="*/ 0 h 408"/>
                <a:gd name="txR" fmla="*/ 488 w 488"/>
                <a:gd name="txB" fmla="*/ 408 h 408"/>
              </a:gdLst>
              <a:ahLst/>
              <a:cxnLst>
                <a:cxn ang="0">
                  <a:pos x="0" y="408"/>
                </a:cxn>
                <a:cxn ang="0">
                  <a:pos x="232" y="0"/>
                </a:cxn>
                <a:cxn ang="0">
                  <a:pos x="488" y="408"/>
                </a:cxn>
              </a:cxnLst>
              <a:rect l="txL" t="txT" r="txR" b="txB"/>
              <a:pathLst>
                <a:path w="488" h="408">
                  <a:moveTo>
                    <a:pt x="0" y="408"/>
                  </a:moveTo>
                  <a:cubicBezTo>
                    <a:pt x="75" y="204"/>
                    <a:pt x="151" y="0"/>
                    <a:pt x="232" y="0"/>
                  </a:cubicBezTo>
                  <a:cubicBezTo>
                    <a:pt x="313" y="0"/>
                    <a:pt x="400" y="204"/>
                    <a:pt x="488" y="408"/>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grpSp>
        <p:nvGrpSpPr>
          <p:cNvPr id="5" name="Group 108"/>
          <p:cNvGrpSpPr/>
          <p:nvPr/>
        </p:nvGrpSpPr>
        <p:grpSpPr>
          <a:xfrm>
            <a:off x="6227763" y="1270000"/>
            <a:ext cx="2209800" cy="4743450"/>
            <a:chOff x="3952" y="774"/>
            <a:chExt cx="1464" cy="2988"/>
          </a:xfrm>
        </p:grpSpPr>
        <p:sp>
          <p:nvSpPr>
            <p:cNvPr id="74776" name="Line 109"/>
            <p:cNvSpPr/>
            <p:nvPr/>
          </p:nvSpPr>
          <p:spPr>
            <a:xfrm>
              <a:off x="3952" y="780"/>
              <a:ext cx="0" cy="2964"/>
            </a:xfrm>
            <a:prstGeom prst="line">
              <a:avLst/>
            </a:prstGeom>
            <a:ln w="19050" cap="flat" cmpd="sng">
              <a:solidFill>
                <a:schemeClr val="tx1"/>
              </a:solidFill>
              <a:prstDash val="dash"/>
              <a:headEnd type="none" w="med" len="med"/>
              <a:tailEnd type="none" w="med" len="med"/>
            </a:ln>
          </p:spPr>
        </p:sp>
        <p:sp>
          <p:nvSpPr>
            <p:cNvPr id="74777" name="Line 110"/>
            <p:cNvSpPr/>
            <p:nvPr/>
          </p:nvSpPr>
          <p:spPr>
            <a:xfrm>
              <a:off x="4444" y="774"/>
              <a:ext cx="0" cy="2964"/>
            </a:xfrm>
            <a:prstGeom prst="line">
              <a:avLst/>
            </a:prstGeom>
            <a:ln w="19050" cap="flat" cmpd="sng">
              <a:solidFill>
                <a:schemeClr val="tx1"/>
              </a:solidFill>
              <a:prstDash val="dash"/>
              <a:headEnd type="none" w="med" len="med"/>
              <a:tailEnd type="none" w="med" len="med"/>
            </a:ln>
          </p:spPr>
        </p:sp>
        <p:sp>
          <p:nvSpPr>
            <p:cNvPr id="74778" name="Line 111"/>
            <p:cNvSpPr/>
            <p:nvPr/>
          </p:nvSpPr>
          <p:spPr>
            <a:xfrm>
              <a:off x="4930" y="798"/>
              <a:ext cx="0" cy="2964"/>
            </a:xfrm>
            <a:prstGeom prst="line">
              <a:avLst/>
            </a:prstGeom>
            <a:ln w="19050" cap="flat" cmpd="sng">
              <a:solidFill>
                <a:schemeClr val="tx1"/>
              </a:solidFill>
              <a:prstDash val="dash"/>
              <a:headEnd type="none" w="med" len="med"/>
              <a:tailEnd type="none" w="med" len="med"/>
            </a:ln>
          </p:spPr>
        </p:sp>
        <p:sp>
          <p:nvSpPr>
            <p:cNvPr id="74779" name="Line 112"/>
            <p:cNvSpPr/>
            <p:nvPr/>
          </p:nvSpPr>
          <p:spPr>
            <a:xfrm>
              <a:off x="5416" y="774"/>
              <a:ext cx="0" cy="2964"/>
            </a:xfrm>
            <a:prstGeom prst="line">
              <a:avLst/>
            </a:prstGeom>
            <a:ln w="19050" cap="flat" cmpd="sng">
              <a:solidFill>
                <a:schemeClr val="tx1"/>
              </a:solidFill>
              <a:prstDash val="dash"/>
              <a:headEnd type="none" w="med" len="med"/>
              <a:tailEnd type="none" w="med" len="med"/>
            </a:ln>
          </p:spPr>
        </p:sp>
      </p:grpSp>
      <p:grpSp>
        <p:nvGrpSpPr>
          <p:cNvPr id="6" name="Group 113"/>
          <p:cNvGrpSpPr/>
          <p:nvPr/>
        </p:nvGrpSpPr>
        <p:grpSpPr>
          <a:xfrm>
            <a:off x="5465763" y="2870200"/>
            <a:ext cx="3067050" cy="658813"/>
            <a:chOff x="3236" y="1872"/>
            <a:chExt cx="2008" cy="420"/>
          </a:xfrm>
        </p:grpSpPr>
        <p:sp>
          <p:nvSpPr>
            <p:cNvPr id="74772" name="Freeform 114"/>
            <p:cNvSpPr/>
            <p:nvPr/>
          </p:nvSpPr>
          <p:spPr>
            <a:xfrm>
              <a:off x="3236" y="1872"/>
              <a:ext cx="488" cy="408"/>
            </a:xfrm>
            <a:custGeom>
              <a:avLst/>
              <a:gdLst>
                <a:gd name="txL" fmla="*/ 0 w 488"/>
                <a:gd name="txT" fmla="*/ 0 h 408"/>
                <a:gd name="txR" fmla="*/ 488 w 488"/>
                <a:gd name="txB" fmla="*/ 408 h 408"/>
              </a:gdLst>
              <a:ahLst/>
              <a:cxnLst>
                <a:cxn ang="0">
                  <a:pos x="0" y="408"/>
                </a:cxn>
                <a:cxn ang="0">
                  <a:pos x="232" y="0"/>
                </a:cxn>
                <a:cxn ang="0">
                  <a:pos x="488" y="408"/>
                </a:cxn>
              </a:cxnLst>
              <a:rect l="txL" t="txT" r="txR" b="txB"/>
              <a:pathLst>
                <a:path w="488" h="408">
                  <a:moveTo>
                    <a:pt x="0" y="408"/>
                  </a:moveTo>
                  <a:cubicBezTo>
                    <a:pt x="75" y="204"/>
                    <a:pt x="151" y="0"/>
                    <a:pt x="232" y="0"/>
                  </a:cubicBezTo>
                  <a:cubicBezTo>
                    <a:pt x="313" y="0"/>
                    <a:pt x="400" y="204"/>
                    <a:pt x="488" y="408"/>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74773" name="Freeform 115"/>
            <p:cNvSpPr/>
            <p:nvPr/>
          </p:nvSpPr>
          <p:spPr>
            <a:xfrm>
              <a:off x="4232" y="1884"/>
              <a:ext cx="488" cy="408"/>
            </a:xfrm>
            <a:custGeom>
              <a:avLst/>
              <a:gdLst>
                <a:gd name="txL" fmla="*/ 0 w 488"/>
                <a:gd name="txT" fmla="*/ 0 h 408"/>
                <a:gd name="txR" fmla="*/ 488 w 488"/>
                <a:gd name="txB" fmla="*/ 408 h 408"/>
              </a:gdLst>
              <a:ahLst/>
              <a:cxnLst>
                <a:cxn ang="0">
                  <a:pos x="0" y="408"/>
                </a:cxn>
                <a:cxn ang="0">
                  <a:pos x="232" y="0"/>
                </a:cxn>
                <a:cxn ang="0">
                  <a:pos x="488" y="408"/>
                </a:cxn>
              </a:cxnLst>
              <a:rect l="txL" t="txT" r="txR" b="txB"/>
              <a:pathLst>
                <a:path w="488" h="408">
                  <a:moveTo>
                    <a:pt x="0" y="408"/>
                  </a:moveTo>
                  <a:cubicBezTo>
                    <a:pt x="75" y="204"/>
                    <a:pt x="151" y="0"/>
                    <a:pt x="232" y="0"/>
                  </a:cubicBezTo>
                  <a:cubicBezTo>
                    <a:pt x="313" y="0"/>
                    <a:pt x="400" y="204"/>
                    <a:pt x="488" y="408"/>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74774" name="Line 116"/>
            <p:cNvSpPr/>
            <p:nvPr/>
          </p:nvSpPr>
          <p:spPr>
            <a:xfrm>
              <a:off x="3720" y="2292"/>
              <a:ext cx="516" cy="0"/>
            </a:xfrm>
            <a:prstGeom prst="line">
              <a:avLst/>
            </a:prstGeom>
            <a:ln w="38100" cap="flat" cmpd="sng">
              <a:solidFill>
                <a:srgbClr val="FF0000"/>
              </a:solidFill>
              <a:prstDash val="solid"/>
              <a:headEnd type="none" w="med" len="med"/>
              <a:tailEnd type="none" w="med" len="med"/>
            </a:ln>
          </p:spPr>
        </p:sp>
        <p:sp>
          <p:nvSpPr>
            <p:cNvPr id="74775" name="Line 117"/>
            <p:cNvSpPr/>
            <p:nvPr/>
          </p:nvSpPr>
          <p:spPr>
            <a:xfrm>
              <a:off x="4728" y="2292"/>
              <a:ext cx="516" cy="0"/>
            </a:xfrm>
            <a:prstGeom prst="line">
              <a:avLst/>
            </a:prstGeom>
            <a:ln w="38100" cap="flat" cmpd="sng">
              <a:solidFill>
                <a:srgbClr val="FF0000"/>
              </a:solidFill>
              <a:prstDash val="solid"/>
              <a:headEnd type="none" w="med" len="med"/>
              <a:tailEnd type="none" w="med" len="med"/>
            </a:ln>
          </p:spPr>
        </p:sp>
      </p:grpSp>
      <p:grpSp>
        <p:nvGrpSpPr>
          <p:cNvPr id="7" name="Group 118"/>
          <p:cNvGrpSpPr/>
          <p:nvPr/>
        </p:nvGrpSpPr>
        <p:grpSpPr>
          <a:xfrm>
            <a:off x="5435600" y="5157788"/>
            <a:ext cx="3016250" cy="649287"/>
            <a:chOff x="3228" y="3306"/>
            <a:chExt cx="1984" cy="420"/>
          </a:xfrm>
        </p:grpSpPr>
        <p:grpSp>
          <p:nvGrpSpPr>
            <p:cNvPr id="74767" name="Group 119"/>
            <p:cNvGrpSpPr/>
            <p:nvPr/>
          </p:nvGrpSpPr>
          <p:grpSpPr>
            <a:xfrm>
              <a:off x="3752" y="3312"/>
              <a:ext cx="1460" cy="414"/>
              <a:chOff x="3992" y="3312"/>
              <a:chExt cx="1460" cy="414"/>
            </a:xfrm>
          </p:grpSpPr>
          <p:sp>
            <p:nvSpPr>
              <p:cNvPr id="74770" name="Freeform 120"/>
              <p:cNvSpPr/>
              <p:nvPr/>
            </p:nvSpPr>
            <p:spPr>
              <a:xfrm flipV="1">
                <a:off x="3992" y="3312"/>
                <a:ext cx="488" cy="408"/>
              </a:xfrm>
              <a:custGeom>
                <a:avLst/>
                <a:gdLst>
                  <a:gd name="txL" fmla="*/ 0 w 488"/>
                  <a:gd name="txT" fmla="*/ 0 h 408"/>
                  <a:gd name="txR" fmla="*/ 488 w 488"/>
                  <a:gd name="txB" fmla="*/ 408 h 408"/>
                </a:gdLst>
                <a:ahLst/>
                <a:cxnLst>
                  <a:cxn ang="0">
                    <a:pos x="0" y="408"/>
                  </a:cxn>
                  <a:cxn ang="0">
                    <a:pos x="232" y="0"/>
                  </a:cxn>
                  <a:cxn ang="0">
                    <a:pos x="488" y="408"/>
                  </a:cxn>
                </a:cxnLst>
                <a:rect l="txL" t="txT" r="txR" b="txB"/>
                <a:pathLst>
                  <a:path w="488" h="408">
                    <a:moveTo>
                      <a:pt x="0" y="408"/>
                    </a:moveTo>
                    <a:cubicBezTo>
                      <a:pt x="75" y="204"/>
                      <a:pt x="151" y="0"/>
                      <a:pt x="232" y="0"/>
                    </a:cubicBezTo>
                    <a:cubicBezTo>
                      <a:pt x="313" y="0"/>
                      <a:pt x="400" y="204"/>
                      <a:pt x="488" y="408"/>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74771" name="Freeform 121"/>
              <p:cNvSpPr/>
              <p:nvPr/>
            </p:nvSpPr>
            <p:spPr>
              <a:xfrm flipV="1">
                <a:off x="4964" y="3318"/>
                <a:ext cx="488" cy="408"/>
              </a:xfrm>
              <a:custGeom>
                <a:avLst/>
                <a:gdLst>
                  <a:gd name="txL" fmla="*/ 0 w 488"/>
                  <a:gd name="txT" fmla="*/ 0 h 408"/>
                  <a:gd name="txR" fmla="*/ 488 w 488"/>
                  <a:gd name="txB" fmla="*/ 408 h 408"/>
                </a:gdLst>
                <a:ahLst/>
                <a:cxnLst>
                  <a:cxn ang="0">
                    <a:pos x="0" y="408"/>
                  </a:cxn>
                  <a:cxn ang="0">
                    <a:pos x="232" y="0"/>
                  </a:cxn>
                  <a:cxn ang="0">
                    <a:pos x="488" y="408"/>
                  </a:cxn>
                </a:cxnLst>
                <a:rect l="txL" t="txT" r="txR" b="txB"/>
                <a:pathLst>
                  <a:path w="488" h="408">
                    <a:moveTo>
                      <a:pt x="0" y="408"/>
                    </a:moveTo>
                    <a:cubicBezTo>
                      <a:pt x="75" y="204"/>
                      <a:pt x="151" y="0"/>
                      <a:pt x="232" y="0"/>
                    </a:cubicBezTo>
                    <a:cubicBezTo>
                      <a:pt x="313" y="0"/>
                      <a:pt x="400" y="204"/>
                      <a:pt x="488" y="408"/>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sp>
          <p:nvSpPr>
            <p:cNvPr id="74768" name="Line 122"/>
            <p:cNvSpPr/>
            <p:nvPr/>
          </p:nvSpPr>
          <p:spPr>
            <a:xfrm>
              <a:off x="4230" y="3306"/>
              <a:ext cx="504" cy="6"/>
            </a:xfrm>
            <a:prstGeom prst="line">
              <a:avLst/>
            </a:prstGeom>
            <a:ln w="38100" cap="flat" cmpd="sng">
              <a:solidFill>
                <a:srgbClr val="FF0000"/>
              </a:solidFill>
              <a:prstDash val="solid"/>
              <a:headEnd type="none" w="med" len="med"/>
              <a:tailEnd type="none" w="med" len="med"/>
            </a:ln>
          </p:spPr>
        </p:sp>
        <p:sp>
          <p:nvSpPr>
            <p:cNvPr id="74769" name="Line 123"/>
            <p:cNvSpPr/>
            <p:nvPr/>
          </p:nvSpPr>
          <p:spPr>
            <a:xfrm>
              <a:off x="3228" y="3318"/>
              <a:ext cx="516" cy="0"/>
            </a:xfrm>
            <a:prstGeom prst="line">
              <a:avLst/>
            </a:prstGeom>
            <a:ln w="38100" cap="flat" cmpd="sng">
              <a:solidFill>
                <a:srgbClr val="FF0000"/>
              </a:solidFill>
              <a:prstDash val="solid"/>
              <a:headEnd type="none" w="med" len="med"/>
              <a:tailEnd type="none" w="med" len="med"/>
            </a:ln>
          </p:spPr>
        </p:sp>
      </p:grpSp>
      <p:sp>
        <p:nvSpPr>
          <p:cNvPr id="74763" name="Rectangle 125"/>
          <p:cNvSpPr/>
          <p:nvPr/>
        </p:nvSpPr>
        <p:spPr>
          <a:xfrm>
            <a:off x="250825" y="4437063"/>
            <a:ext cx="1509713" cy="519112"/>
          </a:xfrm>
          <a:prstGeom prst="rect">
            <a:avLst/>
          </a:prstGeom>
          <a:noFill/>
          <a:ln w="9525">
            <a:noFill/>
          </a:ln>
        </p:spPr>
        <p:txBody>
          <a:bodyPr wrap="none">
            <a:spAutoFit/>
          </a:bodyPr>
          <a:p>
            <a:r>
              <a:rPr lang="en-US" altLang="zh-CN" i="1" dirty="0">
                <a:solidFill>
                  <a:srgbClr val="FF3300"/>
                </a:solidFill>
                <a:latin typeface="Times New Roman" panose="02020603050405020304" pitchFamily="18" charset="0"/>
              </a:rPr>
              <a:t>u</a:t>
            </a:r>
            <a:r>
              <a:rPr lang="en-US" altLang="zh-CN" baseline="-25000" dirty="0">
                <a:solidFill>
                  <a:srgbClr val="FF3300"/>
                </a:solidFill>
                <a:latin typeface="Times New Roman" panose="02020603050405020304" pitchFamily="18" charset="0"/>
              </a:rPr>
              <a:t>2 </a:t>
            </a:r>
            <a:r>
              <a:rPr lang="en-US" altLang="zh-CN" dirty="0">
                <a:solidFill>
                  <a:srgbClr val="FF3300"/>
                </a:solidFill>
                <a:latin typeface="Times New Roman" panose="02020603050405020304" pitchFamily="18" charset="0"/>
              </a:rPr>
              <a:t>&gt;0 </a:t>
            </a:r>
            <a:r>
              <a:rPr lang="zh-CN" altLang="zh-CN" dirty="0">
                <a:solidFill>
                  <a:srgbClr val="000000"/>
                </a:solidFill>
                <a:latin typeface="Times New Roman" panose="02020603050405020304" pitchFamily="18" charset="0"/>
              </a:rPr>
              <a:t>时:</a:t>
            </a:r>
            <a:endParaRPr lang="en-US" altLang="zh-CN" dirty="0">
              <a:solidFill>
                <a:srgbClr val="000000"/>
              </a:solidFill>
              <a:latin typeface="Times New Roman" panose="02020603050405020304" pitchFamily="18" charset="0"/>
            </a:endParaRPr>
          </a:p>
        </p:txBody>
      </p:sp>
      <p:sp>
        <p:nvSpPr>
          <p:cNvPr id="74764" name="Rectangle 127"/>
          <p:cNvSpPr/>
          <p:nvPr/>
        </p:nvSpPr>
        <p:spPr>
          <a:xfrm>
            <a:off x="1908175" y="4437063"/>
            <a:ext cx="2760663" cy="457200"/>
          </a:xfrm>
          <a:prstGeom prst="rect">
            <a:avLst/>
          </a:prstGeom>
          <a:noFill/>
          <a:ln w="9525">
            <a:noFill/>
          </a:ln>
        </p:spPr>
        <p:txBody>
          <a:bodyPr wrap="none">
            <a:spAutoFit/>
          </a:bodyPr>
          <a:p>
            <a:pPr>
              <a:spcBef>
                <a:spcPct val="50000"/>
              </a:spcBef>
            </a:pPr>
            <a:r>
              <a:rPr lang="zh-CN" altLang="zh-CN" sz="2400" dirty="0">
                <a:solidFill>
                  <a:srgbClr val="000000"/>
                </a:solidFill>
                <a:latin typeface="Times New Roman" panose="02020603050405020304" pitchFamily="18" charset="0"/>
              </a:rPr>
              <a:t>二极管导通，</a:t>
            </a:r>
            <a:r>
              <a:rPr lang="en-US" altLang="zh-CN" sz="2400" i="1" dirty="0">
                <a:solidFill>
                  <a:srgbClr val="FF3300"/>
                </a:solidFill>
                <a:latin typeface="Times New Roman" panose="02020603050405020304" pitchFamily="18" charset="0"/>
              </a:rPr>
              <a:t>u</a:t>
            </a:r>
            <a:r>
              <a:rPr lang="en-US" altLang="zh-CN" sz="2400" i="1" baseline="-25000" dirty="0">
                <a:solidFill>
                  <a:srgbClr val="FF3300"/>
                </a:solidFill>
                <a:latin typeface="Times New Roman" panose="02020603050405020304" pitchFamily="18" charset="0"/>
              </a:rPr>
              <a:t>L</a:t>
            </a:r>
            <a:r>
              <a:rPr lang="en-US" altLang="zh-CN" sz="2400" dirty="0">
                <a:solidFill>
                  <a:srgbClr val="FF3300"/>
                </a:solidFill>
                <a:latin typeface="Times New Roman" panose="02020603050405020304" pitchFamily="18" charset="0"/>
              </a:rPr>
              <a:t>=</a:t>
            </a:r>
            <a:r>
              <a:rPr lang="en-US" altLang="zh-CN" sz="2400" i="1" dirty="0">
                <a:solidFill>
                  <a:srgbClr val="FF3300"/>
                </a:solidFill>
                <a:latin typeface="Times New Roman" panose="02020603050405020304" pitchFamily="18" charset="0"/>
              </a:rPr>
              <a:t>u</a:t>
            </a:r>
            <a:r>
              <a:rPr lang="en-US" altLang="zh-CN" sz="2400" baseline="-25000" dirty="0">
                <a:solidFill>
                  <a:srgbClr val="FF3300"/>
                </a:solidFill>
                <a:latin typeface="Times New Roman" panose="02020603050405020304" pitchFamily="18" charset="0"/>
              </a:rPr>
              <a:t>2</a:t>
            </a:r>
            <a:endParaRPr lang="en-US" altLang="zh-CN" sz="2400" baseline="-25000" dirty="0">
              <a:solidFill>
                <a:srgbClr val="FF3300"/>
              </a:solidFill>
              <a:latin typeface="Times New Roman" panose="02020603050405020304" pitchFamily="18" charset="0"/>
            </a:endParaRPr>
          </a:p>
        </p:txBody>
      </p:sp>
      <p:sp>
        <p:nvSpPr>
          <p:cNvPr id="74765" name="Rectangle 129"/>
          <p:cNvSpPr/>
          <p:nvPr/>
        </p:nvSpPr>
        <p:spPr>
          <a:xfrm>
            <a:off x="395288" y="5229225"/>
            <a:ext cx="1360487" cy="519113"/>
          </a:xfrm>
          <a:prstGeom prst="rect">
            <a:avLst/>
          </a:prstGeom>
          <a:noFill/>
          <a:ln w="9525">
            <a:noFill/>
          </a:ln>
        </p:spPr>
        <p:txBody>
          <a:bodyPr wrap="none">
            <a:spAutoFit/>
          </a:bodyPr>
          <a:p>
            <a:pPr>
              <a:spcBef>
                <a:spcPct val="50000"/>
              </a:spcBef>
            </a:pPr>
            <a:r>
              <a:rPr lang="en-US" altLang="zh-CN" i="1" dirty="0">
                <a:solidFill>
                  <a:srgbClr val="FF0066"/>
                </a:solidFill>
                <a:latin typeface="Times New Roman" panose="02020603050405020304" pitchFamily="18" charset="0"/>
              </a:rPr>
              <a:t>u</a:t>
            </a:r>
            <a:r>
              <a:rPr lang="en-US" altLang="zh-CN" baseline="-25000" dirty="0">
                <a:solidFill>
                  <a:srgbClr val="FF0066"/>
                </a:solidFill>
                <a:latin typeface="Times New Roman" panose="02020603050405020304" pitchFamily="18" charset="0"/>
              </a:rPr>
              <a:t>2</a:t>
            </a:r>
            <a:r>
              <a:rPr lang="en-US" altLang="zh-CN" dirty="0">
                <a:solidFill>
                  <a:srgbClr val="FF0066"/>
                </a:solidFill>
                <a:latin typeface="Times New Roman" panose="02020603050405020304" pitchFamily="18" charset="0"/>
              </a:rPr>
              <a:t>&lt;0</a:t>
            </a:r>
            <a:r>
              <a:rPr lang="zh-CN" altLang="zh-CN" dirty="0">
                <a:solidFill>
                  <a:srgbClr val="000000"/>
                </a:solidFill>
                <a:latin typeface="Times New Roman" panose="02020603050405020304" pitchFamily="18" charset="0"/>
              </a:rPr>
              <a:t>时:</a:t>
            </a:r>
            <a:endParaRPr lang="en-US" altLang="zh-CN" dirty="0">
              <a:solidFill>
                <a:srgbClr val="000000"/>
              </a:solidFill>
              <a:latin typeface="Times New Roman" panose="02020603050405020304" pitchFamily="18" charset="0"/>
            </a:endParaRPr>
          </a:p>
        </p:txBody>
      </p:sp>
      <p:sp>
        <p:nvSpPr>
          <p:cNvPr id="74766" name="Rectangle 131"/>
          <p:cNvSpPr/>
          <p:nvPr/>
        </p:nvSpPr>
        <p:spPr>
          <a:xfrm>
            <a:off x="1908175" y="5300663"/>
            <a:ext cx="2952750" cy="457200"/>
          </a:xfrm>
          <a:prstGeom prst="rect">
            <a:avLst/>
          </a:prstGeom>
          <a:noFill/>
          <a:ln w="9525">
            <a:noFill/>
          </a:ln>
        </p:spPr>
        <p:txBody>
          <a:bodyPr>
            <a:spAutoFit/>
          </a:bodyPr>
          <a:p>
            <a:pPr>
              <a:spcBef>
                <a:spcPct val="20000"/>
              </a:spcBef>
            </a:pPr>
            <a:r>
              <a:rPr lang="zh-CN" altLang="zh-CN" sz="2400" dirty="0">
                <a:solidFill>
                  <a:srgbClr val="000000"/>
                </a:solidFill>
                <a:latin typeface="Times New Roman" panose="02020603050405020304" pitchFamily="18" charset="0"/>
              </a:rPr>
              <a:t>二极管截止, </a:t>
            </a:r>
            <a:r>
              <a:rPr lang="en-US" altLang="zh-CN" sz="2400" i="1" dirty="0">
                <a:solidFill>
                  <a:srgbClr val="FF3300"/>
                </a:solidFill>
                <a:latin typeface="Times New Roman" panose="02020603050405020304" pitchFamily="18" charset="0"/>
                <a:ea typeface="楷体_GB2312" pitchFamily="49" charset="-122"/>
              </a:rPr>
              <a:t>u</a:t>
            </a:r>
            <a:r>
              <a:rPr lang="en-US" altLang="zh-CN" sz="2400" i="1" baseline="-25000" dirty="0">
                <a:solidFill>
                  <a:srgbClr val="FF3300"/>
                </a:solidFill>
                <a:latin typeface="Times New Roman" panose="02020603050405020304" pitchFamily="18" charset="0"/>
                <a:ea typeface="楷体_GB2312" pitchFamily="49" charset="-122"/>
              </a:rPr>
              <a:t>L</a:t>
            </a:r>
            <a:r>
              <a:rPr lang="en-US" altLang="zh-CN" sz="2400" dirty="0">
                <a:solidFill>
                  <a:srgbClr val="FF3300"/>
                </a:solidFill>
                <a:latin typeface="Times New Roman" panose="02020603050405020304" pitchFamily="18" charset="0"/>
                <a:ea typeface="楷体_GB2312" pitchFamily="49" charset="-122"/>
              </a:rPr>
              <a:t>=0</a:t>
            </a:r>
            <a:endParaRPr lang="en-US" altLang="zh-CN" sz="2400" dirty="0">
              <a:solidFill>
                <a:srgbClr val="FF33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433"/>
                                        </p:tgtEl>
                                        <p:attrNameLst>
                                          <p:attrName>style.visibility</p:attrName>
                                        </p:attrNameLst>
                                      </p:cBhvr>
                                      <p:to>
                                        <p:strVal val="visible"/>
                                      </p:to>
                                    </p:set>
                                    <p:animEffect transition="in" filter="blinds(horizontal)">
                                      <p:cBhvr>
                                        <p:cTn id="7" dur="500"/>
                                        <p:tgtEl>
                                          <p:spTgt spid="584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5779" name="Rectangle 2"/>
          <p:cNvSpPr/>
          <p:nvPr/>
        </p:nvSpPr>
        <p:spPr>
          <a:xfrm>
            <a:off x="900113" y="765175"/>
            <a:ext cx="2266950" cy="523875"/>
          </a:xfrm>
          <a:prstGeom prst="rect">
            <a:avLst/>
          </a:prstGeom>
          <a:noFill/>
          <a:ln w="9525">
            <a:noFill/>
          </a:ln>
        </p:spPr>
        <p:txBody>
          <a:bodyPr wrap="none">
            <a:spAutoFit/>
          </a:bodyPr>
          <a:p>
            <a:r>
              <a:rPr lang="en-US" altLang="zh-CN" dirty="0">
                <a:solidFill>
                  <a:schemeClr val="accent2"/>
                </a:solidFill>
                <a:latin typeface="Arial" panose="020B0604020202020204" pitchFamily="34" charset="0"/>
              </a:rPr>
              <a:t>(2). </a:t>
            </a:r>
            <a:r>
              <a:rPr lang="zh-CN" altLang="en-US" dirty="0">
                <a:solidFill>
                  <a:schemeClr val="accent2"/>
                </a:solidFill>
                <a:latin typeface="Arial" panose="020B0604020202020204" pitchFamily="34" charset="0"/>
              </a:rPr>
              <a:t>限幅电路</a:t>
            </a:r>
            <a:endParaRPr lang="zh-CN" altLang="en-US" dirty="0">
              <a:solidFill>
                <a:schemeClr val="accent2"/>
              </a:solidFill>
              <a:latin typeface="Arial" panose="020B0604020202020204" pitchFamily="34" charset="0"/>
            </a:endParaRPr>
          </a:p>
        </p:txBody>
      </p:sp>
      <p:grpSp>
        <p:nvGrpSpPr>
          <p:cNvPr id="2" name="Group 3"/>
          <p:cNvGrpSpPr/>
          <p:nvPr/>
        </p:nvGrpSpPr>
        <p:grpSpPr>
          <a:xfrm>
            <a:off x="684213" y="1916113"/>
            <a:ext cx="3179762" cy="2128837"/>
            <a:chOff x="1503" y="12968"/>
            <a:chExt cx="4058" cy="2419"/>
          </a:xfrm>
        </p:grpSpPr>
        <p:sp>
          <p:nvSpPr>
            <p:cNvPr id="75807" name="Text Box 4"/>
            <p:cNvSpPr txBox="1"/>
            <p:nvPr/>
          </p:nvSpPr>
          <p:spPr>
            <a:xfrm>
              <a:off x="4094" y="14220"/>
              <a:ext cx="794" cy="729"/>
            </a:xfrm>
            <a:prstGeom prst="rect">
              <a:avLst/>
            </a:prstGeom>
            <a:noFill/>
            <a:ln w="9525">
              <a:noFill/>
            </a:ln>
          </p:spPr>
          <p:txBody>
            <a:bodyPr wrap="none" anchor="ctr">
              <a:spAutoFit/>
            </a:bodyPr>
            <a:p>
              <a:pPr algn="ctr" eaLnBrk="0" hangingPunct="0"/>
              <a:r>
                <a:rPr lang="en-US" altLang="zh-CN" sz="1800" i="1" dirty="0">
                  <a:solidFill>
                    <a:srgbClr val="000000"/>
                  </a:solidFill>
                  <a:latin typeface="Times New Roman" panose="02020603050405020304" pitchFamily="18" charset="0"/>
                  <a:ea typeface="方正琥珀繁体" pitchFamily="2" charset="-122"/>
                </a:rPr>
                <a:t>0.7V</a:t>
              </a:r>
              <a:endParaRPr lang="en-US" altLang="zh-CN" sz="1800" i="1" dirty="0">
                <a:solidFill>
                  <a:srgbClr val="000000"/>
                </a:solidFill>
                <a:latin typeface="Times New Roman" panose="02020603050405020304" pitchFamily="18" charset="0"/>
                <a:ea typeface="方正琥珀繁体" pitchFamily="2" charset="-122"/>
              </a:endParaRPr>
            </a:p>
            <a:p>
              <a:pPr algn="ctr" eaLnBrk="0" hangingPunct="0"/>
              <a:endParaRPr lang="en-US" altLang="zh-CN" sz="1800" i="1" dirty="0">
                <a:solidFill>
                  <a:srgbClr val="000000"/>
                </a:solidFill>
                <a:latin typeface="Times New Roman" panose="02020603050405020304" pitchFamily="18" charset="0"/>
                <a:ea typeface="方正琥珀繁体" pitchFamily="2" charset="-122"/>
              </a:endParaRPr>
            </a:p>
          </p:txBody>
        </p:sp>
        <p:grpSp>
          <p:nvGrpSpPr>
            <p:cNvPr id="75808" name="Group 5"/>
            <p:cNvGrpSpPr/>
            <p:nvPr/>
          </p:nvGrpSpPr>
          <p:grpSpPr>
            <a:xfrm>
              <a:off x="1503" y="12968"/>
              <a:ext cx="4058" cy="2419"/>
              <a:chOff x="5292" y="14318"/>
              <a:chExt cx="4773" cy="2722"/>
            </a:xfrm>
          </p:grpSpPr>
          <p:grpSp>
            <p:nvGrpSpPr>
              <p:cNvPr id="75809" name="Group 6"/>
              <p:cNvGrpSpPr/>
              <p:nvPr/>
            </p:nvGrpSpPr>
            <p:grpSpPr>
              <a:xfrm>
                <a:off x="8129" y="15883"/>
                <a:ext cx="485" cy="526"/>
                <a:chOff x="1758" y="2016"/>
                <a:chExt cx="240" cy="288"/>
              </a:xfrm>
            </p:grpSpPr>
            <p:sp>
              <p:nvSpPr>
                <p:cNvPr id="75828" name="Line 7"/>
                <p:cNvSpPr/>
                <p:nvPr/>
              </p:nvSpPr>
              <p:spPr>
                <a:xfrm>
                  <a:off x="1758" y="2016"/>
                  <a:ext cx="240" cy="0"/>
                </a:xfrm>
                <a:prstGeom prst="line">
                  <a:avLst/>
                </a:prstGeom>
                <a:ln w="38100" cap="flat" cmpd="sng">
                  <a:solidFill>
                    <a:srgbClr val="000000"/>
                  </a:solidFill>
                  <a:prstDash val="solid"/>
                  <a:headEnd type="none" w="med" len="med"/>
                  <a:tailEnd type="none" w="med" len="med"/>
                </a:ln>
              </p:spPr>
            </p:sp>
            <p:sp>
              <p:nvSpPr>
                <p:cNvPr id="75829" name="Line 8"/>
                <p:cNvSpPr/>
                <p:nvPr/>
              </p:nvSpPr>
              <p:spPr>
                <a:xfrm>
                  <a:off x="1824" y="2112"/>
                  <a:ext cx="96" cy="0"/>
                </a:xfrm>
                <a:prstGeom prst="line">
                  <a:avLst/>
                </a:prstGeom>
                <a:ln w="76200" cap="flat" cmpd="sng">
                  <a:solidFill>
                    <a:srgbClr val="000000"/>
                  </a:solidFill>
                  <a:prstDash val="solid"/>
                  <a:headEnd type="none" w="med" len="med"/>
                  <a:tailEnd type="none" w="med" len="med"/>
                </a:ln>
              </p:spPr>
            </p:sp>
            <p:sp>
              <p:nvSpPr>
                <p:cNvPr id="75830" name="Line 9"/>
                <p:cNvSpPr/>
                <p:nvPr/>
              </p:nvSpPr>
              <p:spPr>
                <a:xfrm>
                  <a:off x="1758" y="2208"/>
                  <a:ext cx="240" cy="0"/>
                </a:xfrm>
                <a:prstGeom prst="line">
                  <a:avLst/>
                </a:prstGeom>
                <a:ln w="38100" cap="flat" cmpd="sng">
                  <a:solidFill>
                    <a:srgbClr val="000000"/>
                  </a:solidFill>
                  <a:prstDash val="solid"/>
                  <a:headEnd type="none" w="med" len="med"/>
                  <a:tailEnd type="none" w="med" len="med"/>
                </a:ln>
              </p:spPr>
            </p:sp>
            <p:sp>
              <p:nvSpPr>
                <p:cNvPr id="75831" name="Line 10"/>
                <p:cNvSpPr/>
                <p:nvPr/>
              </p:nvSpPr>
              <p:spPr>
                <a:xfrm>
                  <a:off x="1824" y="2304"/>
                  <a:ext cx="96" cy="0"/>
                </a:xfrm>
                <a:prstGeom prst="line">
                  <a:avLst/>
                </a:prstGeom>
                <a:ln w="76200" cap="flat" cmpd="sng">
                  <a:solidFill>
                    <a:srgbClr val="000000"/>
                  </a:solidFill>
                  <a:prstDash val="solid"/>
                  <a:headEnd type="none" w="med" len="med"/>
                  <a:tailEnd type="none" w="med" len="med"/>
                </a:ln>
              </p:spPr>
            </p:sp>
          </p:grpSp>
          <p:grpSp>
            <p:nvGrpSpPr>
              <p:cNvPr id="75810" name="Group 11"/>
              <p:cNvGrpSpPr/>
              <p:nvPr/>
            </p:nvGrpSpPr>
            <p:grpSpPr>
              <a:xfrm>
                <a:off x="5292" y="14318"/>
                <a:ext cx="4773" cy="2722"/>
                <a:chOff x="139" y="1535"/>
                <a:chExt cx="2359" cy="1489"/>
              </a:xfrm>
            </p:grpSpPr>
            <p:sp>
              <p:nvSpPr>
                <p:cNvPr id="75811" name="Line 12"/>
                <p:cNvSpPr/>
                <p:nvPr/>
              </p:nvSpPr>
              <p:spPr>
                <a:xfrm>
                  <a:off x="455" y="1815"/>
                  <a:ext cx="480" cy="0"/>
                </a:xfrm>
                <a:prstGeom prst="line">
                  <a:avLst/>
                </a:prstGeom>
                <a:ln w="38100" cap="flat" cmpd="sng">
                  <a:solidFill>
                    <a:srgbClr val="000000"/>
                  </a:solidFill>
                  <a:prstDash val="solid"/>
                  <a:headEnd type="none" w="med" len="med"/>
                  <a:tailEnd type="none" w="med" len="med"/>
                </a:ln>
              </p:spPr>
            </p:sp>
            <p:sp>
              <p:nvSpPr>
                <p:cNvPr id="75812" name="Rectangle 13"/>
                <p:cNvSpPr/>
                <p:nvPr/>
              </p:nvSpPr>
              <p:spPr>
                <a:xfrm>
                  <a:off x="935" y="1767"/>
                  <a:ext cx="336" cy="96"/>
                </a:xfrm>
                <a:prstGeom prst="rect">
                  <a:avLst/>
                </a:prstGeom>
                <a:solidFill>
                  <a:srgbClr val="FFFFFF"/>
                </a:solidFill>
                <a:ln w="38100" cap="flat" cmpd="sng">
                  <a:solidFill>
                    <a:srgbClr val="00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5813" name="Line 14"/>
                <p:cNvSpPr/>
                <p:nvPr/>
              </p:nvSpPr>
              <p:spPr>
                <a:xfrm>
                  <a:off x="1271" y="1815"/>
                  <a:ext cx="864" cy="0"/>
                </a:xfrm>
                <a:prstGeom prst="line">
                  <a:avLst/>
                </a:prstGeom>
                <a:ln w="38100" cap="flat" cmpd="sng">
                  <a:solidFill>
                    <a:srgbClr val="000000"/>
                  </a:solidFill>
                  <a:prstDash val="solid"/>
                  <a:headEnd type="none" w="med" len="med"/>
                  <a:tailEnd type="none" w="med" len="med"/>
                </a:ln>
              </p:spPr>
            </p:sp>
            <p:sp>
              <p:nvSpPr>
                <p:cNvPr id="75814" name="Line 15"/>
                <p:cNvSpPr/>
                <p:nvPr/>
              </p:nvSpPr>
              <p:spPr>
                <a:xfrm>
                  <a:off x="455" y="3015"/>
                  <a:ext cx="1728" cy="0"/>
                </a:xfrm>
                <a:prstGeom prst="line">
                  <a:avLst/>
                </a:prstGeom>
                <a:ln w="38100" cap="flat" cmpd="sng">
                  <a:solidFill>
                    <a:srgbClr val="000000"/>
                  </a:solidFill>
                  <a:prstDash val="solid"/>
                  <a:headEnd type="none" w="med" len="med"/>
                  <a:tailEnd type="none" w="med" len="med"/>
                </a:ln>
              </p:spPr>
            </p:sp>
            <p:sp>
              <p:nvSpPr>
                <p:cNvPr id="75815" name="Line 16"/>
                <p:cNvSpPr/>
                <p:nvPr/>
              </p:nvSpPr>
              <p:spPr>
                <a:xfrm>
                  <a:off x="1655" y="1815"/>
                  <a:ext cx="0" cy="576"/>
                </a:xfrm>
                <a:prstGeom prst="line">
                  <a:avLst/>
                </a:prstGeom>
                <a:ln w="38100" cap="flat" cmpd="sng">
                  <a:solidFill>
                    <a:srgbClr val="000000"/>
                  </a:solidFill>
                  <a:prstDash val="solid"/>
                  <a:headEnd type="none" w="med" len="med"/>
                  <a:tailEnd type="none" w="med" len="med"/>
                </a:ln>
              </p:spPr>
            </p:sp>
            <p:grpSp>
              <p:nvGrpSpPr>
                <p:cNvPr id="75816" name="Group 17"/>
                <p:cNvGrpSpPr/>
                <p:nvPr/>
              </p:nvGrpSpPr>
              <p:grpSpPr>
                <a:xfrm>
                  <a:off x="1547" y="1956"/>
                  <a:ext cx="243" cy="243"/>
                  <a:chOff x="1547" y="1956"/>
                  <a:chExt cx="243" cy="243"/>
                </a:xfrm>
              </p:grpSpPr>
              <p:sp>
                <p:nvSpPr>
                  <p:cNvPr id="75824" name="Line 18"/>
                  <p:cNvSpPr/>
                  <p:nvPr/>
                </p:nvSpPr>
                <p:spPr>
                  <a:xfrm>
                    <a:off x="1550" y="1959"/>
                    <a:ext cx="240" cy="0"/>
                  </a:xfrm>
                  <a:prstGeom prst="line">
                    <a:avLst/>
                  </a:prstGeom>
                  <a:ln w="38100" cap="flat" cmpd="sng">
                    <a:solidFill>
                      <a:srgbClr val="000000"/>
                    </a:solidFill>
                    <a:prstDash val="solid"/>
                    <a:headEnd type="none" w="med" len="med"/>
                    <a:tailEnd type="none" w="med" len="med"/>
                  </a:ln>
                </p:spPr>
              </p:sp>
              <p:sp>
                <p:nvSpPr>
                  <p:cNvPr id="75825" name="Line 19"/>
                  <p:cNvSpPr/>
                  <p:nvPr/>
                </p:nvSpPr>
                <p:spPr>
                  <a:xfrm>
                    <a:off x="1547" y="2199"/>
                    <a:ext cx="240" cy="0"/>
                  </a:xfrm>
                  <a:prstGeom prst="line">
                    <a:avLst/>
                  </a:prstGeom>
                  <a:ln w="38100" cap="flat" cmpd="sng">
                    <a:solidFill>
                      <a:srgbClr val="000000"/>
                    </a:solidFill>
                    <a:prstDash val="solid"/>
                    <a:headEnd type="none" w="med" len="med"/>
                    <a:tailEnd type="none" w="med" len="med"/>
                  </a:ln>
                </p:spPr>
              </p:sp>
              <p:sp>
                <p:nvSpPr>
                  <p:cNvPr id="75826" name="Line 20"/>
                  <p:cNvSpPr/>
                  <p:nvPr/>
                </p:nvSpPr>
                <p:spPr>
                  <a:xfrm rot="-354142">
                    <a:off x="1559" y="1959"/>
                    <a:ext cx="96" cy="240"/>
                  </a:xfrm>
                  <a:prstGeom prst="line">
                    <a:avLst/>
                  </a:prstGeom>
                  <a:ln w="38100" cap="flat" cmpd="sng">
                    <a:solidFill>
                      <a:srgbClr val="000000"/>
                    </a:solidFill>
                    <a:prstDash val="solid"/>
                    <a:headEnd type="none" w="med" len="med"/>
                    <a:tailEnd type="none" w="med" len="med"/>
                  </a:ln>
                </p:spPr>
              </p:sp>
              <p:sp>
                <p:nvSpPr>
                  <p:cNvPr id="75827" name="Line 21"/>
                  <p:cNvSpPr/>
                  <p:nvPr/>
                </p:nvSpPr>
                <p:spPr>
                  <a:xfrm flipH="1">
                    <a:off x="1634" y="1956"/>
                    <a:ext cx="144" cy="240"/>
                  </a:xfrm>
                  <a:prstGeom prst="line">
                    <a:avLst/>
                  </a:prstGeom>
                  <a:ln w="38100" cap="flat" cmpd="sng">
                    <a:solidFill>
                      <a:srgbClr val="000000"/>
                    </a:solidFill>
                    <a:prstDash val="solid"/>
                    <a:headEnd type="none" w="med" len="med"/>
                    <a:tailEnd type="none" w="med" len="med"/>
                  </a:ln>
                </p:spPr>
              </p:sp>
            </p:grpSp>
            <p:sp>
              <p:nvSpPr>
                <p:cNvPr id="75817" name="Line 22"/>
                <p:cNvSpPr/>
                <p:nvPr/>
              </p:nvSpPr>
              <p:spPr>
                <a:xfrm>
                  <a:off x="1655" y="2688"/>
                  <a:ext cx="0" cy="336"/>
                </a:xfrm>
                <a:prstGeom prst="line">
                  <a:avLst/>
                </a:prstGeom>
                <a:ln w="38100" cap="flat" cmpd="sng">
                  <a:solidFill>
                    <a:srgbClr val="000000"/>
                  </a:solidFill>
                  <a:prstDash val="solid"/>
                  <a:headEnd type="none" w="med" len="med"/>
                  <a:tailEnd type="none" w="med" len="med"/>
                </a:ln>
              </p:spPr>
            </p:sp>
            <p:sp>
              <p:nvSpPr>
                <p:cNvPr id="75818" name="Text Box 23"/>
                <p:cNvSpPr txBox="1"/>
                <p:nvPr/>
              </p:nvSpPr>
              <p:spPr>
                <a:xfrm>
                  <a:off x="1785" y="1959"/>
                  <a:ext cx="218" cy="192"/>
                </a:xfrm>
                <a:prstGeom prst="rect">
                  <a:avLst/>
                </a:prstGeom>
                <a:noFill/>
                <a:ln w="9525">
                  <a:noFill/>
                </a:ln>
              </p:spPr>
              <p:txBody>
                <a:bodyPr wrap="none" anchor="ctr">
                  <a:spAutoFit/>
                </a:bodyPr>
                <a:p>
                  <a:pPr algn="ctr" eaLnBrk="0" hangingPunct="0"/>
                  <a:r>
                    <a:rPr lang="en-US" altLang="zh-CN" sz="1200" dirty="0">
                      <a:solidFill>
                        <a:srgbClr val="000000"/>
                      </a:solidFill>
                      <a:latin typeface="Times New Roman" panose="02020603050405020304" pitchFamily="18" charset="0"/>
                      <a:ea typeface="方正琥珀繁体" pitchFamily="2" charset="-122"/>
                    </a:rPr>
                    <a:t>D</a:t>
                  </a:r>
                  <a:endParaRPr lang="en-US" altLang="zh-CN" sz="1200" dirty="0">
                    <a:solidFill>
                      <a:srgbClr val="000000"/>
                    </a:solidFill>
                    <a:latin typeface="Times New Roman" panose="02020603050405020304" pitchFamily="18" charset="0"/>
                    <a:ea typeface="方正琥珀繁体" pitchFamily="2" charset="-122"/>
                  </a:endParaRPr>
                </a:p>
              </p:txBody>
            </p:sp>
            <p:sp>
              <p:nvSpPr>
                <p:cNvPr id="75819" name="Text Box 24"/>
                <p:cNvSpPr txBox="1"/>
                <p:nvPr/>
              </p:nvSpPr>
              <p:spPr>
                <a:xfrm>
                  <a:off x="1022" y="1535"/>
                  <a:ext cx="212" cy="192"/>
                </a:xfrm>
                <a:prstGeom prst="rect">
                  <a:avLst/>
                </a:prstGeom>
                <a:noFill/>
                <a:ln w="9525">
                  <a:noFill/>
                </a:ln>
              </p:spPr>
              <p:txBody>
                <a:bodyPr wrap="none" anchor="ctr">
                  <a:spAutoFit/>
                </a:bodyPr>
                <a:p>
                  <a:pPr algn="ctr" eaLnBrk="0" hangingPunct="0"/>
                  <a:r>
                    <a:rPr lang="en-US" altLang="zh-CN" sz="1200" i="1" dirty="0">
                      <a:solidFill>
                        <a:srgbClr val="000000"/>
                      </a:solidFill>
                      <a:latin typeface="Times New Roman" panose="02020603050405020304" pitchFamily="18" charset="0"/>
                      <a:ea typeface="方正琥珀繁体" pitchFamily="2" charset="-122"/>
                    </a:rPr>
                    <a:t>R</a:t>
                  </a:r>
                  <a:endParaRPr lang="en-US" altLang="zh-CN" sz="1200" i="1" dirty="0">
                    <a:solidFill>
                      <a:srgbClr val="000000"/>
                    </a:solidFill>
                    <a:latin typeface="Times New Roman" panose="02020603050405020304" pitchFamily="18" charset="0"/>
                    <a:ea typeface="方正琥珀繁体" pitchFamily="2" charset="-122"/>
                  </a:endParaRPr>
                </a:p>
              </p:txBody>
            </p:sp>
            <p:sp>
              <p:nvSpPr>
                <p:cNvPr id="75820" name="Line 25"/>
                <p:cNvSpPr/>
                <p:nvPr/>
              </p:nvSpPr>
              <p:spPr>
                <a:xfrm>
                  <a:off x="2135" y="1959"/>
                  <a:ext cx="0" cy="768"/>
                </a:xfrm>
                <a:prstGeom prst="line">
                  <a:avLst/>
                </a:prstGeom>
                <a:ln w="28575" cap="flat" cmpd="sng">
                  <a:solidFill>
                    <a:srgbClr val="FF0066"/>
                  </a:solidFill>
                  <a:prstDash val="solid"/>
                  <a:headEnd type="none" w="med" len="med"/>
                  <a:tailEnd type="stealth" w="med" len="lg"/>
                </a:ln>
              </p:spPr>
            </p:sp>
            <p:sp>
              <p:nvSpPr>
                <p:cNvPr id="75821" name="Line 26"/>
                <p:cNvSpPr/>
                <p:nvPr/>
              </p:nvSpPr>
              <p:spPr>
                <a:xfrm>
                  <a:off x="455" y="2007"/>
                  <a:ext cx="0" cy="768"/>
                </a:xfrm>
                <a:prstGeom prst="line">
                  <a:avLst/>
                </a:prstGeom>
                <a:ln w="28575" cap="flat" cmpd="sng">
                  <a:solidFill>
                    <a:srgbClr val="FF0066"/>
                  </a:solidFill>
                  <a:prstDash val="solid"/>
                  <a:headEnd type="none" w="med" len="med"/>
                  <a:tailEnd type="stealth" w="med" len="lg"/>
                </a:ln>
              </p:spPr>
            </p:sp>
            <p:sp>
              <p:nvSpPr>
                <p:cNvPr id="75822" name="Text Box 27"/>
                <p:cNvSpPr txBox="1"/>
                <p:nvPr/>
              </p:nvSpPr>
              <p:spPr>
                <a:xfrm>
                  <a:off x="139" y="2273"/>
                  <a:ext cx="248" cy="236"/>
                </a:xfrm>
                <a:prstGeom prst="rect">
                  <a:avLst/>
                </a:prstGeom>
                <a:noFill/>
                <a:ln w="28575">
                  <a:noFill/>
                </a:ln>
              </p:spPr>
              <p:txBody>
                <a:bodyPr wrap="none" anchor="ctr">
                  <a:spAutoFit/>
                </a:bodyPr>
                <a:p>
                  <a:pPr algn="ctr" eaLnBrk="0" hangingPunct="0"/>
                  <a:r>
                    <a:rPr lang="en-US" altLang="zh-CN" sz="1600" i="1" dirty="0">
                      <a:solidFill>
                        <a:srgbClr val="000000"/>
                      </a:solidFill>
                      <a:latin typeface="Times New Roman" panose="02020603050405020304" pitchFamily="18" charset="0"/>
                      <a:ea typeface="方正琥珀繁体" pitchFamily="2" charset="-122"/>
                    </a:rPr>
                    <a:t>u</a:t>
                  </a:r>
                  <a:r>
                    <a:rPr lang="en-US" altLang="zh-CN" sz="1600" i="1" baseline="-25000" dirty="0">
                      <a:solidFill>
                        <a:srgbClr val="000000"/>
                      </a:solidFill>
                      <a:latin typeface="Times New Roman" panose="02020603050405020304" pitchFamily="18" charset="0"/>
                      <a:ea typeface="方正琥珀繁体" pitchFamily="2" charset="-122"/>
                    </a:rPr>
                    <a:t>i</a:t>
                  </a:r>
                  <a:endParaRPr lang="en-US" altLang="zh-CN" sz="1600" i="1" dirty="0">
                    <a:solidFill>
                      <a:srgbClr val="000000"/>
                    </a:solidFill>
                    <a:latin typeface="Times New Roman" panose="02020603050405020304" pitchFamily="18" charset="0"/>
                    <a:ea typeface="方正琥珀繁体" pitchFamily="2" charset="-122"/>
                  </a:endParaRPr>
                </a:p>
              </p:txBody>
            </p:sp>
            <p:sp>
              <p:nvSpPr>
                <p:cNvPr id="75823" name="Text Box 28"/>
                <p:cNvSpPr txBox="1"/>
                <p:nvPr/>
              </p:nvSpPr>
              <p:spPr>
                <a:xfrm>
                  <a:off x="2147" y="2130"/>
                  <a:ext cx="351" cy="406"/>
                </a:xfrm>
                <a:prstGeom prst="rect">
                  <a:avLst/>
                </a:prstGeom>
                <a:noFill/>
                <a:ln w="28575">
                  <a:noFill/>
                </a:ln>
              </p:spPr>
              <p:txBody>
                <a:bodyPr wrap="none" anchor="ctr">
                  <a:spAutoFit/>
                </a:bodyPr>
                <a:p>
                  <a:pPr algn="ctr" eaLnBrk="0" hangingPunct="0"/>
                  <a:r>
                    <a:rPr lang="en-US" altLang="zh-CN" sz="2200" i="1" dirty="0">
                      <a:solidFill>
                        <a:srgbClr val="000000"/>
                      </a:solidFill>
                      <a:latin typeface="Times New Roman" panose="02020603050405020304" pitchFamily="18" charset="0"/>
                      <a:ea typeface="方正琥珀繁体" pitchFamily="2" charset="-122"/>
                    </a:rPr>
                    <a:t>u</a:t>
                  </a:r>
                  <a:r>
                    <a:rPr lang="en-US" altLang="zh-CN" baseline="-25000" dirty="0">
                      <a:solidFill>
                        <a:srgbClr val="000000"/>
                      </a:solidFill>
                      <a:latin typeface="Times New Roman" panose="02020603050405020304" pitchFamily="18" charset="0"/>
                      <a:ea typeface="方正琥珀繁体" pitchFamily="2" charset="-122"/>
                    </a:rPr>
                    <a:t>o</a:t>
                  </a:r>
                  <a:endParaRPr lang="en-US" altLang="zh-CN" sz="2400" i="1" dirty="0">
                    <a:solidFill>
                      <a:srgbClr val="000000"/>
                    </a:solidFill>
                    <a:latin typeface="Times New Roman" panose="02020603050405020304" pitchFamily="18" charset="0"/>
                    <a:ea typeface="方正琥珀繁体" pitchFamily="2" charset="-122"/>
                  </a:endParaRPr>
                </a:p>
              </p:txBody>
            </p:sp>
          </p:grpSp>
        </p:grpSp>
      </p:grpSp>
      <p:grpSp>
        <p:nvGrpSpPr>
          <p:cNvPr id="7" name="Group 78"/>
          <p:cNvGrpSpPr/>
          <p:nvPr/>
        </p:nvGrpSpPr>
        <p:grpSpPr>
          <a:xfrm>
            <a:off x="4211638" y="2636838"/>
            <a:ext cx="4419600" cy="2514600"/>
            <a:chOff x="2784" y="1104"/>
            <a:chExt cx="2784" cy="1584"/>
          </a:xfrm>
        </p:grpSpPr>
        <p:sp>
          <p:nvSpPr>
            <p:cNvPr id="75793" name="Line 79"/>
            <p:cNvSpPr/>
            <p:nvPr/>
          </p:nvSpPr>
          <p:spPr>
            <a:xfrm>
              <a:off x="3408" y="2592"/>
              <a:ext cx="863" cy="0"/>
            </a:xfrm>
            <a:prstGeom prst="line">
              <a:avLst/>
            </a:prstGeom>
            <a:ln w="9525" cap="rnd" cmpd="sng">
              <a:solidFill>
                <a:srgbClr val="000000"/>
              </a:solidFill>
              <a:prstDash val="sysDot"/>
              <a:headEnd type="none" w="med" len="med"/>
              <a:tailEnd type="none" w="med" len="med"/>
            </a:ln>
          </p:spPr>
        </p:sp>
        <p:grpSp>
          <p:nvGrpSpPr>
            <p:cNvPr id="75794" name="Group 80"/>
            <p:cNvGrpSpPr/>
            <p:nvPr/>
          </p:nvGrpSpPr>
          <p:grpSpPr>
            <a:xfrm>
              <a:off x="2784" y="1104"/>
              <a:ext cx="2784" cy="1584"/>
              <a:chOff x="6249" y="8542"/>
              <a:chExt cx="4092" cy="3450"/>
            </a:xfrm>
          </p:grpSpPr>
          <p:grpSp>
            <p:nvGrpSpPr>
              <p:cNvPr id="75795" name="Group 81"/>
              <p:cNvGrpSpPr/>
              <p:nvPr/>
            </p:nvGrpSpPr>
            <p:grpSpPr>
              <a:xfrm>
                <a:off x="6544" y="9220"/>
                <a:ext cx="3797" cy="2585"/>
                <a:chOff x="6577" y="7345"/>
                <a:chExt cx="3797" cy="2585"/>
              </a:xfrm>
            </p:grpSpPr>
            <p:sp>
              <p:nvSpPr>
                <p:cNvPr id="75802" name="Line 82"/>
                <p:cNvSpPr/>
                <p:nvPr/>
              </p:nvSpPr>
              <p:spPr>
                <a:xfrm flipV="1">
                  <a:off x="7165" y="7524"/>
                  <a:ext cx="0" cy="2406"/>
                </a:xfrm>
                <a:prstGeom prst="line">
                  <a:avLst/>
                </a:prstGeom>
                <a:ln w="19050" cap="flat" cmpd="sng">
                  <a:solidFill>
                    <a:srgbClr val="000000"/>
                  </a:solidFill>
                  <a:prstDash val="solid"/>
                  <a:headEnd type="none" w="med" len="med"/>
                  <a:tailEnd type="triangle" w="med" len="med"/>
                </a:ln>
              </p:spPr>
            </p:sp>
            <p:sp>
              <p:nvSpPr>
                <p:cNvPr id="75803" name="Line 83"/>
                <p:cNvSpPr/>
                <p:nvPr/>
              </p:nvSpPr>
              <p:spPr>
                <a:xfrm>
                  <a:off x="7165" y="8898"/>
                  <a:ext cx="3106" cy="0"/>
                </a:xfrm>
                <a:prstGeom prst="line">
                  <a:avLst/>
                </a:prstGeom>
                <a:ln w="19050" cap="flat" cmpd="sng">
                  <a:solidFill>
                    <a:srgbClr val="000000"/>
                  </a:solidFill>
                  <a:prstDash val="solid"/>
                  <a:headEnd type="none" w="med" len="med"/>
                  <a:tailEnd type="triangle" w="med" len="med"/>
                </a:ln>
              </p:spPr>
            </p:sp>
            <p:sp>
              <p:nvSpPr>
                <p:cNvPr id="75804" name="Text Box 84"/>
                <p:cNvSpPr txBox="1"/>
                <p:nvPr/>
              </p:nvSpPr>
              <p:spPr>
                <a:xfrm>
                  <a:off x="6577" y="8688"/>
                  <a:ext cx="506" cy="510"/>
                </a:xfrm>
                <a:prstGeom prst="rect">
                  <a:avLst/>
                </a:prstGeom>
                <a:noFill/>
                <a:ln w="9525">
                  <a:noFill/>
                </a:ln>
              </p:spPr>
              <p:txBody>
                <a:bodyPr/>
                <a:p>
                  <a:pPr algn="just"/>
                  <a:r>
                    <a:rPr lang="en-US" altLang="zh-CN" sz="1000" b="0" dirty="0">
                      <a:latin typeface="Times New Roman" panose="02020603050405020304" pitchFamily="18" charset="0"/>
                    </a:rPr>
                    <a:t>0</a:t>
                  </a:r>
                  <a:endParaRPr lang="en-US" altLang="zh-CN" sz="1000" b="0" dirty="0">
                    <a:latin typeface="Times New Roman" panose="02020603050405020304" pitchFamily="18" charset="0"/>
                  </a:endParaRPr>
                </a:p>
                <a:p>
                  <a:pPr eaLnBrk="0" hangingPunct="0"/>
                  <a:endParaRPr lang="en-US" altLang="zh-CN" sz="2400" b="0" dirty="0">
                    <a:latin typeface="Times New Roman" panose="02020603050405020304" pitchFamily="18" charset="0"/>
                  </a:endParaRPr>
                </a:p>
              </p:txBody>
            </p:sp>
            <p:sp>
              <p:nvSpPr>
                <p:cNvPr id="75805" name="Text Box 85"/>
                <p:cNvSpPr txBox="1"/>
                <p:nvPr/>
              </p:nvSpPr>
              <p:spPr>
                <a:xfrm>
                  <a:off x="7301" y="7345"/>
                  <a:ext cx="620" cy="413"/>
                </a:xfrm>
                <a:prstGeom prst="rect">
                  <a:avLst/>
                </a:prstGeom>
                <a:noFill/>
                <a:ln w="9525">
                  <a:noFill/>
                </a:ln>
              </p:spPr>
              <p:txBody>
                <a:bodyPr/>
                <a:p>
                  <a:pPr algn="just"/>
                  <a:r>
                    <a:rPr lang="en-US" altLang="zh-CN" sz="2000" b="0" dirty="0">
                      <a:latin typeface="Times New Roman" panose="02020603050405020304" pitchFamily="18" charset="0"/>
                    </a:rPr>
                    <a:t>v</a:t>
                  </a:r>
                  <a:r>
                    <a:rPr lang="en-US" altLang="zh-CN" sz="2000" b="0" baseline="-30000" dirty="0">
                      <a:latin typeface="Times New Roman" panose="02020603050405020304" pitchFamily="18" charset="0"/>
                    </a:rPr>
                    <a:t>O</a:t>
                  </a:r>
                  <a:endParaRPr lang="en-US" altLang="zh-CN" sz="2000" b="0" dirty="0">
                    <a:latin typeface="Times New Roman" panose="02020603050405020304" pitchFamily="18" charset="0"/>
                  </a:endParaRPr>
                </a:p>
                <a:p>
                  <a:pPr eaLnBrk="0" hangingPunct="0"/>
                  <a:endParaRPr lang="en-US" altLang="zh-CN" sz="2000" b="0" dirty="0">
                    <a:latin typeface="Times New Roman" panose="02020603050405020304" pitchFamily="18" charset="0"/>
                  </a:endParaRPr>
                </a:p>
              </p:txBody>
            </p:sp>
            <p:sp>
              <p:nvSpPr>
                <p:cNvPr id="75806" name="Text Box 86"/>
                <p:cNvSpPr txBox="1"/>
                <p:nvPr/>
              </p:nvSpPr>
              <p:spPr>
                <a:xfrm>
                  <a:off x="9856" y="9198"/>
                  <a:ext cx="518" cy="510"/>
                </a:xfrm>
                <a:prstGeom prst="rect">
                  <a:avLst/>
                </a:prstGeom>
                <a:noFill/>
                <a:ln w="9525">
                  <a:noFill/>
                </a:ln>
              </p:spPr>
              <p:txBody>
                <a:bodyPr/>
                <a:p>
                  <a:pPr algn="just"/>
                  <a:r>
                    <a:rPr lang="en-US" altLang="zh-CN" sz="2000" dirty="0">
                      <a:latin typeface="Times New Roman" panose="02020603050405020304" pitchFamily="18" charset="0"/>
                    </a:rPr>
                    <a:t>ωt</a:t>
                  </a:r>
                  <a:endParaRPr lang="en-US" altLang="zh-CN" sz="2000" b="0" dirty="0">
                    <a:latin typeface="Times New Roman" panose="02020603050405020304" pitchFamily="18" charset="0"/>
                  </a:endParaRPr>
                </a:p>
                <a:p>
                  <a:pPr eaLnBrk="0" hangingPunct="0"/>
                  <a:endParaRPr lang="en-US" altLang="zh-CN" sz="2400" b="0" dirty="0">
                    <a:latin typeface="Times New Roman" panose="02020603050405020304" pitchFamily="18" charset="0"/>
                  </a:endParaRPr>
                </a:p>
              </p:txBody>
            </p:sp>
          </p:grpSp>
          <p:grpSp>
            <p:nvGrpSpPr>
              <p:cNvPr id="75796" name="Group 87"/>
              <p:cNvGrpSpPr/>
              <p:nvPr/>
            </p:nvGrpSpPr>
            <p:grpSpPr>
              <a:xfrm>
                <a:off x="6249" y="8542"/>
                <a:ext cx="2241" cy="3450"/>
                <a:chOff x="6252" y="9825"/>
                <a:chExt cx="2241" cy="3450"/>
              </a:xfrm>
            </p:grpSpPr>
            <p:sp>
              <p:nvSpPr>
                <p:cNvPr id="75797" name="Line 88"/>
                <p:cNvSpPr/>
                <p:nvPr/>
              </p:nvSpPr>
              <p:spPr>
                <a:xfrm>
                  <a:off x="7770" y="9879"/>
                  <a:ext cx="0" cy="3396"/>
                </a:xfrm>
                <a:prstGeom prst="line">
                  <a:avLst/>
                </a:prstGeom>
                <a:ln w="9525" cap="rnd" cmpd="sng">
                  <a:solidFill>
                    <a:srgbClr val="000000"/>
                  </a:solidFill>
                  <a:prstDash val="sysDot"/>
                  <a:headEnd type="none" w="med" len="med"/>
                  <a:tailEnd type="none" w="med" len="med"/>
                </a:ln>
              </p:spPr>
            </p:sp>
            <p:sp>
              <p:nvSpPr>
                <p:cNvPr id="75798" name="Line 89"/>
                <p:cNvSpPr/>
                <p:nvPr/>
              </p:nvSpPr>
              <p:spPr>
                <a:xfrm>
                  <a:off x="8449" y="9825"/>
                  <a:ext cx="0" cy="3450"/>
                </a:xfrm>
                <a:prstGeom prst="line">
                  <a:avLst/>
                </a:prstGeom>
                <a:ln w="9525" cap="rnd" cmpd="sng">
                  <a:solidFill>
                    <a:srgbClr val="000000"/>
                  </a:solidFill>
                  <a:prstDash val="sysDot"/>
                  <a:headEnd type="none" w="med" len="med"/>
                  <a:tailEnd type="none" w="med" len="med"/>
                </a:ln>
              </p:spPr>
            </p:sp>
            <p:sp>
              <p:nvSpPr>
                <p:cNvPr id="75799" name="Freeform 90"/>
                <p:cNvSpPr/>
                <p:nvPr/>
              </p:nvSpPr>
              <p:spPr>
                <a:xfrm>
                  <a:off x="7135" y="11864"/>
                  <a:ext cx="1358" cy="1172"/>
                </a:xfrm>
                <a:custGeom>
                  <a:avLst/>
                  <a:gdLst>
                    <a:gd name="txL" fmla="*/ 0 w 1358"/>
                    <a:gd name="txT" fmla="*/ 0 h 1172"/>
                    <a:gd name="txR" fmla="*/ 1358 w 1358"/>
                    <a:gd name="txB" fmla="*/ 1172 h 1172"/>
                  </a:gdLst>
                  <a:ahLst/>
                  <a:cxnLst>
                    <a:cxn ang="0">
                      <a:pos x="0" y="245"/>
                    </a:cxn>
                    <a:cxn ang="0">
                      <a:pos x="136" y="35"/>
                    </a:cxn>
                    <a:cxn ang="0">
                      <a:pos x="529" y="35"/>
                    </a:cxn>
                    <a:cxn ang="0">
                      <a:pos x="679" y="245"/>
                    </a:cxn>
                    <a:cxn ang="0">
                      <a:pos x="1024" y="1172"/>
                    </a:cxn>
                    <a:cxn ang="0">
                      <a:pos x="1358" y="245"/>
                    </a:cxn>
                  </a:cxnLst>
                  <a:rect l="txL" t="txT" r="txR" b="txB"/>
                  <a:pathLst>
                    <a:path w="1358" h="1172">
                      <a:moveTo>
                        <a:pt x="0" y="245"/>
                      </a:moveTo>
                      <a:cubicBezTo>
                        <a:pt x="24" y="157"/>
                        <a:pt x="48" y="70"/>
                        <a:pt x="136" y="35"/>
                      </a:cubicBezTo>
                      <a:cubicBezTo>
                        <a:pt x="224" y="0"/>
                        <a:pt x="438" y="0"/>
                        <a:pt x="529" y="35"/>
                      </a:cubicBezTo>
                      <a:cubicBezTo>
                        <a:pt x="620" y="70"/>
                        <a:pt x="597" y="56"/>
                        <a:pt x="679" y="245"/>
                      </a:cubicBezTo>
                      <a:cubicBezTo>
                        <a:pt x="761" y="434"/>
                        <a:pt x="911" y="1172"/>
                        <a:pt x="1024" y="1172"/>
                      </a:cubicBezTo>
                      <a:cubicBezTo>
                        <a:pt x="1137" y="1172"/>
                        <a:pt x="1312" y="399"/>
                        <a:pt x="1358" y="245"/>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75800" name="Text Box 91"/>
                <p:cNvSpPr txBox="1"/>
                <p:nvPr/>
              </p:nvSpPr>
              <p:spPr>
                <a:xfrm>
                  <a:off x="6252" y="11521"/>
                  <a:ext cx="779" cy="374"/>
                </a:xfrm>
                <a:prstGeom prst="rect">
                  <a:avLst/>
                </a:prstGeom>
                <a:noFill/>
                <a:ln w="9525">
                  <a:noFill/>
                </a:ln>
              </p:spPr>
              <p:txBody>
                <a:bodyPr/>
                <a:p>
                  <a:pPr algn="just"/>
                  <a:r>
                    <a:rPr lang="en-US" altLang="zh-CN" sz="1800" b="0" dirty="0">
                      <a:latin typeface="Times New Roman" panose="02020603050405020304" pitchFamily="18" charset="0"/>
                    </a:rPr>
                    <a:t>0.7V</a:t>
                  </a:r>
                  <a:endParaRPr lang="en-US" altLang="zh-CN" sz="1800" b="0" dirty="0">
                    <a:latin typeface="Times New Roman" panose="02020603050405020304" pitchFamily="18" charset="0"/>
                  </a:endParaRPr>
                </a:p>
                <a:p>
                  <a:pPr eaLnBrk="0" hangingPunct="0"/>
                  <a:endParaRPr lang="en-US" altLang="zh-CN" sz="2000" b="0" dirty="0">
                    <a:latin typeface="Times New Roman" panose="02020603050405020304" pitchFamily="18" charset="0"/>
                  </a:endParaRPr>
                </a:p>
              </p:txBody>
            </p:sp>
            <p:sp>
              <p:nvSpPr>
                <p:cNvPr id="75801" name="Text Box 92"/>
                <p:cNvSpPr txBox="1"/>
                <p:nvPr/>
              </p:nvSpPr>
              <p:spPr>
                <a:xfrm>
                  <a:off x="6348" y="12720"/>
                  <a:ext cx="724" cy="435"/>
                </a:xfrm>
                <a:prstGeom prst="rect">
                  <a:avLst/>
                </a:prstGeom>
                <a:noFill/>
                <a:ln w="9525">
                  <a:noFill/>
                </a:ln>
              </p:spPr>
              <p:txBody>
                <a:bodyPr/>
                <a:p>
                  <a:pPr algn="just"/>
                  <a:r>
                    <a:rPr lang="en-US" altLang="zh-CN" sz="2000" b="0" dirty="0">
                      <a:latin typeface="Times New Roman" panose="02020603050405020304" pitchFamily="18" charset="0"/>
                    </a:rPr>
                    <a:t>-6V</a:t>
                  </a:r>
                  <a:endParaRPr lang="en-US" altLang="zh-CN" sz="2000" b="0" dirty="0">
                    <a:latin typeface="Times New Roman" panose="02020603050405020304" pitchFamily="18" charset="0"/>
                  </a:endParaRPr>
                </a:p>
                <a:p>
                  <a:pPr eaLnBrk="0" hangingPunct="0"/>
                  <a:endParaRPr lang="en-US" altLang="zh-CN" sz="2000" b="0" dirty="0">
                    <a:latin typeface="Times New Roman" panose="02020603050405020304" pitchFamily="18" charset="0"/>
                  </a:endParaRPr>
                </a:p>
              </p:txBody>
            </p:sp>
          </p:grpSp>
        </p:grpSp>
      </p:grpSp>
      <p:grpSp>
        <p:nvGrpSpPr>
          <p:cNvPr id="75782" name="Group 93"/>
          <p:cNvGrpSpPr/>
          <p:nvPr/>
        </p:nvGrpSpPr>
        <p:grpSpPr>
          <a:xfrm>
            <a:off x="4668838" y="1341438"/>
            <a:ext cx="3810000" cy="1989137"/>
            <a:chOff x="6503" y="4872"/>
            <a:chExt cx="3801" cy="2652"/>
          </a:xfrm>
        </p:grpSpPr>
        <p:grpSp>
          <p:nvGrpSpPr>
            <p:cNvPr id="75785" name="Group 94"/>
            <p:cNvGrpSpPr/>
            <p:nvPr/>
          </p:nvGrpSpPr>
          <p:grpSpPr>
            <a:xfrm>
              <a:off x="7017" y="5071"/>
              <a:ext cx="3106" cy="2453"/>
              <a:chOff x="6587" y="5071"/>
              <a:chExt cx="3361" cy="2453"/>
            </a:xfrm>
          </p:grpSpPr>
          <p:sp>
            <p:nvSpPr>
              <p:cNvPr id="75790" name="Line 95"/>
              <p:cNvSpPr/>
              <p:nvPr/>
            </p:nvSpPr>
            <p:spPr>
              <a:xfrm>
                <a:off x="6587" y="6604"/>
                <a:ext cx="3361" cy="0"/>
              </a:xfrm>
              <a:prstGeom prst="line">
                <a:avLst/>
              </a:prstGeom>
              <a:ln w="19050" cap="flat" cmpd="sng">
                <a:solidFill>
                  <a:srgbClr val="000000"/>
                </a:solidFill>
                <a:prstDash val="solid"/>
                <a:headEnd type="none" w="med" len="med"/>
                <a:tailEnd type="stealth" w="med" len="lg"/>
              </a:ln>
            </p:spPr>
          </p:sp>
          <p:sp>
            <p:nvSpPr>
              <p:cNvPr id="75791" name="Line 96"/>
              <p:cNvSpPr/>
              <p:nvPr/>
            </p:nvSpPr>
            <p:spPr>
              <a:xfrm flipV="1">
                <a:off x="6587" y="5071"/>
                <a:ext cx="0" cy="2146"/>
              </a:xfrm>
              <a:prstGeom prst="line">
                <a:avLst/>
              </a:prstGeom>
              <a:ln w="19050" cap="flat" cmpd="sng">
                <a:solidFill>
                  <a:srgbClr val="000000"/>
                </a:solidFill>
                <a:prstDash val="solid"/>
                <a:headEnd type="none" w="med" len="med"/>
                <a:tailEnd type="stealth" w="med" len="lg"/>
              </a:ln>
            </p:spPr>
          </p:sp>
          <p:sp>
            <p:nvSpPr>
              <p:cNvPr id="75792" name="Freeform 97"/>
              <p:cNvSpPr/>
              <p:nvPr/>
            </p:nvSpPr>
            <p:spPr>
              <a:xfrm>
                <a:off x="6587" y="5531"/>
                <a:ext cx="2334" cy="1993"/>
              </a:xfrm>
              <a:custGeom>
                <a:avLst/>
                <a:gdLst>
                  <a:gd name="txL" fmla="*/ 0 w 1200"/>
                  <a:gd name="txT" fmla="*/ 0 h 936"/>
                  <a:gd name="txR" fmla="*/ 1200 w 1200"/>
                  <a:gd name="txB" fmla="*/ 936 h 936"/>
                </a:gdLst>
                <a:ahLst/>
                <a:cxnLst>
                  <a:cxn ang="0">
                    <a:pos x="0" y="9319491"/>
                  </a:cxn>
                  <a:cxn ang="0">
                    <a:pos x="1368385" y="1329665"/>
                  </a:cxn>
                  <a:cxn ang="0">
                    <a:pos x="3282189" y="17311172"/>
                  </a:cxn>
                  <a:cxn ang="0">
                    <a:pos x="5198989" y="1329665"/>
                  </a:cxn>
                  <a:cxn ang="0">
                    <a:pos x="6841389" y="9319491"/>
                  </a:cxn>
                </a:cxnLst>
                <a:rect l="txL" t="txT" r="txR" b="txB"/>
                <a:pathLst>
                  <a:path w="1200" h="936">
                    <a:moveTo>
                      <a:pt x="0" y="504"/>
                    </a:moveTo>
                    <a:cubicBezTo>
                      <a:pt x="72" y="252"/>
                      <a:pt x="144" y="0"/>
                      <a:pt x="240" y="72"/>
                    </a:cubicBezTo>
                    <a:cubicBezTo>
                      <a:pt x="336" y="144"/>
                      <a:pt x="464" y="936"/>
                      <a:pt x="576" y="936"/>
                    </a:cubicBezTo>
                    <a:cubicBezTo>
                      <a:pt x="688" y="936"/>
                      <a:pt x="808" y="144"/>
                      <a:pt x="912" y="72"/>
                    </a:cubicBezTo>
                    <a:cubicBezTo>
                      <a:pt x="1016" y="0"/>
                      <a:pt x="1108" y="252"/>
                      <a:pt x="1200" y="504"/>
                    </a:cubicBezTo>
                  </a:path>
                </a:pathLst>
              </a:custGeom>
              <a:noFill/>
              <a:ln w="19050" cap="flat" cmpd="sng">
                <a:solidFill>
                  <a:srgbClr val="FF0066">
                    <a:alpha val="100000"/>
                  </a:srgbClr>
                </a:solidFill>
                <a:prstDash val="solid"/>
                <a:round/>
                <a:headEnd type="none" w="med" len="med"/>
                <a:tailEnd type="none" w="med" len="lg"/>
              </a:ln>
            </p:spPr>
            <p:txBody>
              <a:bodyPr/>
              <a:p>
                <a:endParaRPr lang="zh-CN" altLang="en-US"/>
              </a:p>
            </p:txBody>
          </p:sp>
        </p:grpSp>
        <p:sp>
          <p:nvSpPr>
            <p:cNvPr id="75786" name="Text Box 98"/>
            <p:cNvSpPr txBox="1"/>
            <p:nvPr/>
          </p:nvSpPr>
          <p:spPr>
            <a:xfrm>
              <a:off x="7227" y="4872"/>
              <a:ext cx="620" cy="575"/>
            </a:xfrm>
            <a:prstGeom prst="rect">
              <a:avLst/>
            </a:prstGeom>
            <a:noFill/>
            <a:ln w="9525">
              <a:noFill/>
            </a:ln>
          </p:spPr>
          <p:txBody>
            <a:bodyPr/>
            <a:p>
              <a:pPr algn="just" eaLnBrk="0" hangingPunct="0"/>
              <a:r>
                <a:rPr lang="en-US" altLang="zh-CN" sz="2000" b="0" dirty="0">
                  <a:latin typeface="Times New Roman" panose="02020603050405020304" pitchFamily="18" charset="0"/>
                </a:rPr>
                <a:t>v</a:t>
              </a:r>
              <a:r>
                <a:rPr lang="en-US" altLang="zh-CN" sz="2000" b="0" baseline="-25000" dirty="0">
                  <a:latin typeface="Times New Roman" panose="02020603050405020304" pitchFamily="18" charset="0"/>
                </a:rPr>
                <a:t>i</a:t>
              </a:r>
              <a:endParaRPr lang="en-US" altLang="zh-CN" sz="2000" b="0" baseline="-25000" dirty="0">
                <a:latin typeface="Times New Roman" panose="02020603050405020304" pitchFamily="18" charset="0"/>
              </a:endParaRPr>
            </a:p>
          </p:txBody>
        </p:sp>
        <p:sp>
          <p:nvSpPr>
            <p:cNvPr id="75787" name="Text Box 99"/>
            <p:cNvSpPr txBox="1"/>
            <p:nvPr/>
          </p:nvSpPr>
          <p:spPr>
            <a:xfrm>
              <a:off x="6503" y="6400"/>
              <a:ext cx="377" cy="392"/>
            </a:xfrm>
            <a:prstGeom prst="rect">
              <a:avLst/>
            </a:prstGeom>
            <a:noFill/>
            <a:ln w="9525">
              <a:noFill/>
            </a:ln>
          </p:spPr>
          <p:txBody>
            <a:bodyPr/>
            <a:p>
              <a:pPr algn="just" eaLnBrk="0" hangingPunct="0"/>
              <a:r>
                <a:rPr lang="en-US" altLang="zh-CN" sz="2000" b="0" dirty="0">
                  <a:latin typeface="Times New Roman" panose="02020603050405020304" pitchFamily="18" charset="0"/>
                </a:rPr>
                <a:t>0</a:t>
              </a:r>
              <a:endParaRPr lang="en-US" altLang="zh-CN" sz="2000" b="0" dirty="0">
                <a:latin typeface="Times New Roman" panose="02020603050405020304" pitchFamily="18" charset="0"/>
              </a:endParaRPr>
            </a:p>
          </p:txBody>
        </p:sp>
        <p:sp>
          <p:nvSpPr>
            <p:cNvPr id="75788" name="Text Box 100"/>
            <p:cNvSpPr txBox="1"/>
            <p:nvPr/>
          </p:nvSpPr>
          <p:spPr>
            <a:xfrm>
              <a:off x="9602" y="6744"/>
              <a:ext cx="702" cy="473"/>
            </a:xfrm>
            <a:prstGeom prst="rect">
              <a:avLst/>
            </a:prstGeom>
            <a:noFill/>
            <a:ln w="9525">
              <a:noFill/>
            </a:ln>
          </p:spPr>
          <p:txBody>
            <a:bodyPr/>
            <a:p>
              <a:pPr algn="just" eaLnBrk="0" hangingPunct="0"/>
              <a:r>
                <a:rPr lang="en-US" altLang="zh-CN" sz="2000" dirty="0">
                  <a:latin typeface="Times New Roman" panose="02020603050405020304" pitchFamily="18" charset="0"/>
                </a:rPr>
                <a:t>ωt</a:t>
              </a:r>
              <a:endParaRPr lang="en-US" altLang="zh-CN" sz="2000" dirty="0">
                <a:latin typeface="Times New Roman" panose="02020603050405020304" pitchFamily="18" charset="0"/>
              </a:endParaRPr>
            </a:p>
          </p:txBody>
        </p:sp>
        <p:sp>
          <p:nvSpPr>
            <p:cNvPr id="75789" name="Line 101"/>
            <p:cNvSpPr/>
            <p:nvPr/>
          </p:nvSpPr>
          <p:spPr>
            <a:xfrm>
              <a:off x="7017" y="5652"/>
              <a:ext cx="2382" cy="0"/>
            </a:xfrm>
            <a:prstGeom prst="line">
              <a:avLst/>
            </a:prstGeom>
            <a:ln w="9525" cap="flat" cmpd="sng">
              <a:solidFill>
                <a:srgbClr val="000000"/>
              </a:solidFill>
              <a:prstDash val="sysDot"/>
              <a:headEnd type="none" w="med" len="med"/>
              <a:tailEnd type="none" w="med" len="med"/>
            </a:ln>
          </p:spPr>
        </p:sp>
      </p:grpSp>
      <p:sp>
        <p:nvSpPr>
          <p:cNvPr id="57446" name="Rectangle 102"/>
          <p:cNvSpPr>
            <a:spLocks noChangeArrowheads="1"/>
          </p:cNvSpPr>
          <p:nvPr/>
        </p:nvSpPr>
        <p:spPr bwMode="auto">
          <a:xfrm>
            <a:off x="468313" y="4365625"/>
            <a:ext cx="3744913" cy="10668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当</a:t>
            </a:r>
            <a:r>
              <a:rPr kumimoji="1" lang="en-US" altLang="zh-CN" sz="2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0.7V</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时，二极管才可导通</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endPar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5784" name="Rectangle 103"/>
          <p:cNvSpPr/>
          <p:nvPr/>
        </p:nvSpPr>
        <p:spPr>
          <a:xfrm>
            <a:off x="827088" y="1412875"/>
            <a:ext cx="2098675" cy="579438"/>
          </a:xfrm>
          <a:prstGeom prst="rect">
            <a:avLst/>
          </a:prstGeom>
          <a:noFill/>
          <a:ln w="9525">
            <a:noFill/>
          </a:ln>
        </p:spPr>
        <p:txBody>
          <a:bodyPr wrap="none">
            <a:spAutoFit/>
          </a:bodyPr>
          <a:p>
            <a:r>
              <a:rPr lang="en-US" altLang="zh-CN" dirty="0">
                <a:latin typeface="Arial" panose="020B0604020202020204" pitchFamily="34" charset="0"/>
              </a:rPr>
              <a:t>u</a:t>
            </a:r>
            <a:r>
              <a:rPr lang="en-US" altLang="zh-CN" baseline="-25000" dirty="0">
                <a:latin typeface="Arial" panose="020B0604020202020204" pitchFamily="34" charset="0"/>
              </a:rPr>
              <a:t>i</a:t>
            </a:r>
            <a:r>
              <a:rPr lang="en-US" altLang="zh-CN" dirty="0">
                <a:latin typeface="Arial" panose="020B0604020202020204" pitchFamily="34" charset="0"/>
              </a:rPr>
              <a:t>=6sinωt</a:t>
            </a:r>
            <a:endParaRPr lang="en-US"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6803" name="Rectangle 26"/>
          <p:cNvSpPr/>
          <p:nvPr/>
        </p:nvSpPr>
        <p:spPr>
          <a:xfrm>
            <a:off x="755650" y="908050"/>
            <a:ext cx="2266950" cy="523875"/>
          </a:xfrm>
          <a:prstGeom prst="rect">
            <a:avLst/>
          </a:prstGeom>
          <a:noFill/>
          <a:ln w="9525">
            <a:noFill/>
          </a:ln>
        </p:spPr>
        <p:txBody>
          <a:bodyPr wrap="none">
            <a:spAutoFit/>
          </a:bodyPr>
          <a:p>
            <a:r>
              <a:rPr lang="en-US" altLang="zh-CN" dirty="0">
                <a:solidFill>
                  <a:schemeClr val="accent2"/>
                </a:solidFill>
                <a:latin typeface="Arial" panose="020B0604020202020204" pitchFamily="34" charset="0"/>
              </a:rPr>
              <a:t>(3). </a:t>
            </a:r>
            <a:r>
              <a:rPr lang="zh-CN" altLang="en-US" dirty="0">
                <a:solidFill>
                  <a:schemeClr val="accent2"/>
                </a:solidFill>
                <a:latin typeface="Arial" panose="020B0604020202020204" pitchFamily="34" charset="0"/>
              </a:rPr>
              <a:t>钳位电路</a:t>
            </a:r>
            <a:endParaRPr lang="zh-CN" altLang="en-US" dirty="0">
              <a:solidFill>
                <a:schemeClr val="accent2"/>
              </a:solidFill>
              <a:latin typeface="Arial" panose="020B0604020202020204" pitchFamily="34" charset="0"/>
            </a:endParaRPr>
          </a:p>
        </p:txBody>
      </p:sp>
      <p:grpSp>
        <p:nvGrpSpPr>
          <p:cNvPr id="2" name="Group 27"/>
          <p:cNvGrpSpPr/>
          <p:nvPr/>
        </p:nvGrpSpPr>
        <p:grpSpPr>
          <a:xfrm>
            <a:off x="5148263" y="2924175"/>
            <a:ext cx="3589337" cy="2657475"/>
            <a:chOff x="3093" y="2695"/>
            <a:chExt cx="2261" cy="1343"/>
          </a:xfrm>
        </p:grpSpPr>
        <p:sp>
          <p:nvSpPr>
            <p:cNvPr id="76810" name="Text Box 28"/>
            <p:cNvSpPr txBox="1"/>
            <p:nvPr/>
          </p:nvSpPr>
          <p:spPr>
            <a:xfrm rot="10800000" flipH="1" flipV="1">
              <a:off x="3837" y="2884"/>
              <a:ext cx="347" cy="231"/>
            </a:xfrm>
            <a:prstGeom prst="rect">
              <a:avLst/>
            </a:prstGeom>
            <a:noFill/>
            <a:ln w="38100">
              <a:noFill/>
            </a:ln>
          </p:spPr>
          <p:txBody>
            <a:bodyPr wrap="none" anchor="ctr">
              <a:spAutoFit/>
            </a:bodyPr>
            <a:p>
              <a:pPr algn="ctr"/>
              <a:r>
                <a:rPr lang="en-US" altLang="zh-CN" sz="2400" dirty="0">
                  <a:latin typeface="Times New Roman" panose="02020603050405020304" pitchFamily="18" charset="0"/>
                  <a:ea typeface="幼圆" panose="02010509060101010101" pitchFamily="49" charset="-122"/>
                </a:rPr>
                <a:t>D</a:t>
              </a:r>
              <a:r>
                <a:rPr lang="en-US" altLang="zh-CN" sz="2400" baseline="-25000" dirty="0">
                  <a:latin typeface="Times New Roman" panose="02020603050405020304" pitchFamily="18" charset="0"/>
                  <a:ea typeface="幼圆" panose="02010509060101010101" pitchFamily="49" charset="-122"/>
                </a:rPr>
                <a:t>A</a:t>
              </a:r>
              <a:endParaRPr lang="en-US" altLang="zh-CN" sz="2400" b="0" dirty="0">
                <a:latin typeface="Times New Roman" panose="02020603050405020304" pitchFamily="18" charset="0"/>
                <a:ea typeface="幼圆" panose="02010509060101010101" pitchFamily="49" charset="-122"/>
              </a:endParaRPr>
            </a:p>
          </p:txBody>
        </p:sp>
        <p:sp>
          <p:nvSpPr>
            <p:cNvPr id="76811" name="Text Box 29"/>
            <p:cNvSpPr txBox="1"/>
            <p:nvPr/>
          </p:nvSpPr>
          <p:spPr>
            <a:xfrm rot="10800000" flipH="1" flipV="1">
              <a:off x="4593" y="3776"/>
              <a:ext cx="662" cy="262"/>
            </a:xfrm>
            <a:prstGeom prst="rect">
              <a:avLst/>
            </a:prstGeom>
            <a:noFill/>
            <a:ln w="38100">
              <a:noFill/>
            </a:ln>
          </p:spPr>
          <p:txBody>
            <a:bodyPr wrap="none" anchor="ctr">
              <a:spAutoFit/>
            </a:bodyPr>
            <a:p>
              <a:pPr algn="ctr"/>
              <a:r>
                <a:rPr lang="en-US" altLang="zh-CN" sz="2400" dirty="0">
                  <a:latin typeface="Times New Roman" panose="02020603050405020304" pitchFamily="18" charset="0"/>
                  <a:ea typeface="幼圆" panose="02010509060101010101" pitchFamily="49" charset="-122"/>
                </a:rPr>
                <a:t> </a:t>
              </a:r>
              <a:r>
                <a:rPr lang="en-US" altLang="zh-CN" dirty="0">
                  <a:latin typeface="Times New Roman" panose="02020603050405020304" pitchFamily="18" charset="0"/>
                  <a:ea typeface="幼圆" panose="02010509060101010101" pitchFamily="49" charset="-122"/>
                </a:rPr>
                <a:t>–12V</a:t>
              </a:r>
              <a:endParaRPr lang="en-US" altLang="zh-CN" sz="2400" dirty="0">
                <a:latin typeface="Times New Roman" panose="02020603050405020304" pitchFamily="18" charset="0"/>
                <a:ea typeface="幼圆" panose="02010509060101010101" pitchFamily="49" charset="-122"/>
              </a:endParaRPr>
            </a:p>
          </p:txBody>
        </p:sp>
        <p:sp>
          <p:nvSpPr>
            <p:cNvPr id="76812" name="Text Box 30"/>
            <p:cNvSpPr txBox="1"/>
            <p:nvPr/>
          </p:nvSpPr>
          <p:spPr>
            <a:xfrm rot="10800000" flipH="1" flipV="1">
              <a:off x="5101" y="3104"/>
              <a:ext cx="253" cy="263"/>
            </a:xfrm>
            <a:prstGeom prst="rect">
              <a:avLst/>
            </a:prstGeom>
            <a:noFill/>
            <a:ln w="38100">
              <a:noFill/>
            </a:ln>
          </p:spPr>
          <p:txBody>
            <a:bodyPr wrap="none" anchor="ctr">
              <a:spAutoFit/>
            </a:bodyPr>
            <a:p>
              <a:pPr algn="ctr"/>
              <a:r>
                <a:rPr lang="en-US" altLang="zh-CN" dirty="0">
                  <a:latin typeface="Times New Roman" panose="02020603050405020304" pitchFamily="18" charset="0"/>
                  <a:ea typeface="幼圆" panose="02010509060101010101" pitchFamily="49" charset="-122"/>
                </a:rPr>
                <a:t>F</a:t>
              </a:r>
              <a:endParaRPr lang="en-US" altLang="zh-CN" dirty="0">
                <a:latin typeface="Times New Roman" panose="02020603050405020304" pitchFamily="18" charset="0"/>
                <a:ea typeface="幼圆" panose="02010509060101010101" pitchFamily="49" charset="-122"/>
              </a:endParaRPr>
            </a:p>
          </p:txBody>
        </p:sp>
        <p:grpSp>
          <p:nvGrpSpPr>
            <p:cNvPr id="76813" name="Group 31"/>
            <p:cNvGrpSpPr/>
            <p:nvPr/>
          </p:nvGrpSpPr>
          <p:grpSpPr>
            <a:xfrm rot="10800000">
              <a:off x="3921" y="3168"/>
              <a:ext cx="216" cy="192"/>
              <a:chOff x="1680" y="1968"/>
              <a:chExt cx="216" cy="192"/>
            </a:xfrm>
          </p:grpSpPr>
          <p:sp>
            <p:nvSpPr>
              <p:cNvPr id="76831" name="AutoShape 32"/>
              <p:cNvSpPr/>
              <p:nvPr/>
            </p:nvSpPr>
            <p:spPr>
              <a:xfrm rot="-5400000">
                <a:off x="1728" y="1968"/>
                <a:ext cx="144" cy="192"/>
              </a:xfrm>
              <a:prstGeom prst="triangle">
                <a:avLst>
                  <a:gd name="adj" fmla="val 50000"/>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6832" name="Line 33"/>
              <p:cNvSpPr/>
              <p:nvPr/>
            </p:nvSpPr>
            <p:spPr>
              <a:xfrm>
                <a:off x="1680" y="1968"/>
                <a:ext cx="0" cy="192"/>
              </a:xfrm>
              <a:prstGeom prst="line">
                <a:avLst/>
              </a:prstGeom>
              <a:ln w="38100" cap="flat" cmpd="sng">
                <a:solidFill>
                  <a:schemeClr val="tx1"/>
                </a:solidFill>
                <a:prstDash val="solid"/>
                <a:headEnd type="none" w="med" len="med"/>
                <a:tailEnd type="none" w="med" len="med"/>
              </a:ln>
            </p:spPr>
          </p:sp>
        </p:grpSp>
        <p:grpSp>
          <p:nvGrpSpPr>
            <p:cNvPr id="76814" name="Group 34"/>
            <p:cNvGrpSpPr/>
            <p:nvPr/>
          </p:nvGrpSpPr>
          <p:grpSpPr>
            <a:xfrm rot="10800000">
              <a:off x="3921" y="2736"/>
              <a:ext cx="216" cy="192"/>
              <a:chOff x="1680" y="1968"/>
              <a:chExt cx="216" cy="192"/>
            </a:xfrm>
          </p:grpSpPr>
          <p:sp>
            <p:nvSpPr>
              <p:cNvPr id="76829" name="AutoShape 35"/>
              <p:cNvSpPr/>
              <p:nvPr/>
            </p:nvSpPr>
            <p:spPr>
              <a:xfrm rot="-5400000">
                <a:off x="1728" y="1968"/>
                <a:ext cx="144" cy="192"/>
              </a:xfrm>
              <a:prstGeom prst="triangle">
                <a:avLst>
                  <a:gd name="adj" fmla="val 50000"/>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6830" name="Line 36"/>
              <p:cNvSpPr/>
              <p:nvPr/>
            </p:nvSpPr>
            <p:spPr>
              <a:xfrm>
                <a:off x="1680" y="1968"/>
                <a:ext cx="0" cy="192"/>
              </a:xfrm>
              <a:prstGeom prst="line">
                <a:avLst/>
              </a:prstGeom>
              <a:ln w="38100" cap="flat" cmpd="sng">
                <a:solidFill>
                  <a:schemeClr val="tx1"/>
                </a:solidFill>
                <a:prstDash val="solid"/>
                <a:headEnd type="none" w="med" len="med"/>
                <a:tailEnd type="none" w="med" len="med"/>
              </a:ln>
            </p:spPr>
          </p:sp>
        </p:grpSp>
        <p:sp>
          <p:nvSpPr>
            <p:cNvPr id="76815" name="Line 37"/>
            <p:cNvSpPr/>
            <p:nvPr/>
          </p:nvSpPr>
          <p:spPr>
            <a:xfrm rot="-10800000" flipH="1">
              <a:off x="3415" y="3265"/>
              <a:ext cx="1200" cy="0"/>
            </a:xfrm>
            <a:prstGeom prst="line">
              <a:avLst/>
            </a:prstGeom>
            <a:ln w="38100" cap="flat" cmpd="sng">
              <a:solidFill>
                <a:schemeClr val="tx1"/>
              </a:solidFill>
              <a:prstDash val="solid"/>
              <a:headEnd type="none" w="med" len="med"/>
              <a:tailEnd type="none" w="med" len="med"/>
            </a:ln>
          </p:spPr>
        </p:sp>
        <p:sp>
          <p:nvSpPr>
            <p:cNvPr id="76816" name="Line 38"/>
            <p:cNvSpPr/>
            <p:nvPr/>
          </p:nvSpPr>
          <p:spPr>
            <a:xfrm rot="-10800000" flipH="1">
              <a:off x="3393" y="2832"/>
              <a:ext cx="1200" cy="0"/>
            </a:xfrm>
            <a:prstGeom prst="line">
              <a:avLst/>
            </a:prstGeom>
            <a:ln w="38100" cap="flat" cmpd="sng">
              <a:solidFill>
                <a:schemeClr val="tx1"/>
              </a:solidFill>
              <a:prstDash val="solid"/>
              <a:headEnd type="none" w="med" len="med"/>
              <a:tailEnd type="none" w="med" len="med"/>
            </a:ln>
          </p:spPr>
        </p:sp>
        <p:sp>
          <p:nvSpPr>
            <p:cNvPr id="76817" name="Line 39"/>
            <p:cNvSpPr/>
            <p:nvPr/>
          </p:nvSpPr>
          <p:spPr>
            <a:xfrm rot="-10800000" flipH="1">
              <a:off x="4593" y="2820"/>
              <a:ext cx="0" cy="1200"/>
            </a:xfrm>
            <a:prstGeom prst="line">
              <a:avLst/>
            </a:prstGeom>
            <a:ln w="38100" cap="flat" cmpd="sng">
              <a:solidFill>
                <a:schemeClr val="tx1"/>
              </a:solidFill>
              <a:prstDash val="solid"/>
              <a:headEnd type="none" w="med" len="med"/>
              <a:tailEnd type="none" w="med" len="med"/>
            </a:ln>
          </p:spPr>
        </p:sp>
        <p:sp>
          <p:nvSpPr>
            <p:cNvPr id="76818" name="Text Box 40"/>
            <p:cNvSpPr txBox="1"/>
            <p:nvPr/>
          </p:nvSpPr>
          <p:spPr>
            <a:xfrm rot="10800000" flipH="1" flipV="1">
              <a:off x="3093" y="2695"/>
              <a:ext cx="255" cy="232"/>
            </a:xfrm>
            <a:prstGeom prst="rect">
              <a:avLst/>
            </a:prstGeom>
            <a:noFill/>
            <a:ln w="38100">
              <a:noFill/>
            </a:ln>
          </p:spPr>
          <p:txBody>
            <a:bodyPr wrap="none" anchor="ctr">
              <a:spAutoFit/>
            </a:bodyPr>
            <a:p>
              <a:pPr algn="ctr"/>
              <a:r>
                <a:rPr lang="en-US" altLang="zh-CN" sz="2400" dirty="0">
                  <a:latin typeface="Times New Roman" panose="02020603050405020304" pitchFamily="18" charset="0"/>
                  <a:ea typeface="幼圆" panose="02010509060101010101" pitchFamily="49" charset="-122"/>
                </a:rPr>
                <a:t>A</a:t>
              </a:r>
              <a:endParaRPr lang="en-US" altLang="zh-CN" sz="2400" b="0" dirty="0">
                <a:latin typeface="Times New Roman" panose="02020603050405020304" pitchFamily="18" charset="0"/>
                <a:ea typeface="幼圆" panose="02010509060101010101" pitchFamily="49" charset="-122"/>
              </a:endParaRPr>
            </a:p>
          </p:txBody>
        </p:sp>
        <p:sp>
          <p:nvSpPr>
            <p:cNvPr id="76819" name="Text Box 41"/>
            <p:cNvSpPr txBox="1"/>
            <p:nvPr/>
          </p:nvSpPr>
          <p:spPr>
            <a:xfrm rot="10800000" flipH="1" flipV="1">
              <a:off x="3093" y="3127"/>
              <a:ext cx="244" cy="231"/>
            </a:xfrm>
            <a:prstGeom prst="rect">
              <a:avLst/>
            </a:prstGeom>
            <a:noFill/>
            <a:ln w="38100">
              <a:noFill/>
            </a:ln>
          </p:spPr>
          <p:txBody>
            <a:bodyPr wrap="none" anchor="ctr">
              <a:spAutoFit/>
            </a:bodyPr>
            <a:p>
              <a:pPr algn="ctr"/>
              <a:r>
                <a:rPr lang="en-US" altLang="zh-CN" sz="2400" dirty="0">
                  <a:latin typeface="Times New Roman" panose="02020603050405020304" pitchFamily="18" charset="0"/>
                  <a:ea typeface="幼圆" panose="02010509060101010101" pitchFamily="49" charset="-122"/>
                </a:rPr>
                <a:t>B</a:t>
              </a:r>
              <a:endParaRPr lang="en-US" altLang="zh-CN" sz="2400" dirty="0">
                <a:latin typeface="Times New Roman" panose="02020603050405020304" pitchFamily="18" charset="0"/>
                <a:ea typeface="幼圆" panose="02010509060101010101" pitchFamily="49" charset="-122"/>
              </a:endParaRPr>
            </a:p>
          </p:txBody>
        </p:sp>
        <p:sp>
          <p:nvSpPr>
            <p:cNvPr id="76820" name="Rectangle 42"/>
            <p:cNvSpPr/>
            <p:nvPr/>
          </p:nvSpPr>
          <p:spPr>
            <a:xfrm rot="10800000" flipH="1" flipV="1">
              <a:off x="3825" y="3340"/>
              <a:ext cx="340" cy="231"/>
            </a:xfrm>
            <a:prstGeom prst="rect">
              <a:avLst/>
            </a:prstGeom>
            <a:noFill/>
            <a:ln w="38100">
              <a:noFill/>
            </a:ln>
          </p:spPr>
          <p:txBody>
            <a:bodyPr wrap="none" anchor="ctr">
              <a:spAutoFit/>
            </a:bodyPr>
            <a:p>
              <a:pPr algn="ctr"/>
              <a:r>
                <a:rPr lang="en-US" altLang="zh-CN" sz="2400" dirty="0">
                  <a:latin typeface="Times New Roman" panose="02020603050405020304" pitchFamily="18" charset="0"/>
                  <a:ea typeface="幼圆" panose="02010509060101010101" pitchFamily="49" charset="-122"/>
                </a:rPr>
                <a:t>D</a:t>
              </a:r>
              <a:r>
                <a:rPr lang="en-US" altLang="zh-CN" sz="2400" baseline="-25000" dirty="0">
                  <a:latin typeface="Times New Roman" panose="02020603050405020304" pitchFamily="18" charset="0"/>
                  <a:ea typeface="幼圆" panose="02010509060101010101" pitchFamily="49" charset="-122"/>
                </a:rPr>
                <a:t>B</a:t>
              </a:r>
              <a:endParaRPr lang="en-US" altLang="zh-CN" sz="2400" b="0" baseline="-25000" dirty="0">
                <a:latin typeface="Times New Roman" panose="02020603050405020304" pitchFamily="18" charset="0"/>
                <a:ea typeface="幼圆" panose="02010509060101010101" pitchFamily="49" charset="-122"/>
              </a:endParaRPr>
            </a:p>
          </p:txBody>
        </p:sp>
        <p:sp>
          <p:nvSpPr>
            <p:cNvPr id="76821" name="Oval 43"/>
            <p:cNvSpPr/>
            <p:nvPr/>
          </p:nvSpPr>
          <p:spPr>
            <a:xfrm>
              <a:off x="5013" y="3240"/>
              <a:ext cx="48" cy="48"/>
            </a:xfrm>
            <a:prstGeom prst="ellipse">
              <a:avLst/>
            </a:prstGeom>
            <a:solidFill>
              <a:srgbClr val="CCECFF"/>
            </a:solidFill>
            <a:ln w="28575" cap="sq"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6822" name="Oval 44"/>
            <p:cNvSpPr/>
            <p:nvPr/>
          </p:nvSpPr>
          <p:spPr>
            <a:xfrm>
              <a:off x="4566" y="3972"/>
              <a:ext cx="48" cy="48"/>
            </a:xfrm>
            <a:prstGeom prst="ellipse">
              <a:avLst/>
            </a:prstGeom>
            <a:solidFill>
              <a:srgbClr val="CCECFF"/>
            </a:solidFill>
            <a:ln w="28575" cap="sq"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6823" name="Oval 45"/>
            <p:cNvSpPr/>
            <p:nvPr/>
          </p:nvSpPr>
          <p:spPr>
            <a:xfrm>
              <a:off x="3366" y="2809"/>
              <a:ext cx="48" cy="48"/>
            </a:xfrm>
            <a:prstGeom prst="ellipse">
              <a:avLst/>
            </a:prstGeom>
            <a:solidFill>
              <a:srgbClr val="CCECFF"/>
            </a:solidFill>
            <a:ln w="28575" cap="sq"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6824" name="Oval 46"/>
            <p:cNvSpPr/>
            <p:nvPr/>
          </p:nvSpPr>
          <p:spPr>
            <a:xfrm>
              <a:off x="3366" y="3241"/>
              <a:ext cx="48" cy="48"/>
            </a:xfrm>
            <a:prstGeom prst="ellipse">
              <a:avLst/>
            </a:prstGeom>
            <a:solidFill>
              <a:srgbClr val="CCECFF"/>
            </a:solidFill>
            <a:ln w="28575" cap="sq"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6825" name="Oval 47"/>
            <p:cNvSpPr/>
            <p:nvPr/>
          </p:nvSpPr>
          <p:spPr>
            <a:xfrm>
              <a:off x="4566" y="3241"/>
              <a:ext cx="48" cy="48"/>
            </a:xfrm>
            <a:prstGeom prst="ellipse">
              <a:avLst/>
            </a:prstGeom>
            <a:solidFill>
              <a:schemeClr val="tx1"/>
            </a:solidFill>
            <a:ln w="28575" cap="sq"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6826" name="Rectangle 48"/>
            <p:cNvSpPr/>
            <p:nvPr/>
          </p:nvSpPr>
          <p:spPr>
            <a:xfrm rot="-10800000" flipH="1">
              <a:off x="4536" y="3432"/>
              <a:ext cx="111" cy="312"/>
            </a:xfrm>
            <a:prstGeom prst="rect">
              <a:avLst/>
            </a:prstGeom>
            <a:solidFill>
              <a:srgbClr val="FFFFFF"/>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6827" name="Line 49"/>
            <p:cNvSpPr/>
            <p:nvPr/>
          </p:nvSpPr>
          <p:spPr>
            <a:xfrm>
              <a:off x="4593" y="3264"/>
              <a:ext cx="432" cy="0"/>
            </a:xfrm>
            <a:prstGeom prst="line">
              <a:avLst/>
            </a:prstGeom>
            <a:ln w="38100" cap="flat" cmpd="sng">
              <a:solidFill>
                <a:srgbClr val="000000"/>
              </a:solidFill>
              <a:prstDash val="solid"/>
              <a:headEnd type="none" w="med" len="med"/>
              <a:tailEnd type="none" w="sm" len="lg"/>
            </a:ln>
          </p:spPr>
        </p:sp>
        <p:sp>
          <p:nvSpPr>
            <p:cNvPr id="76828" name="Text Box 50"/>
            <p:cNvSpPr txBox="1"/>
            <p:nvPr/>
          </p:nvSpPr>
          <p:spPr>
            <a:xfrm>
              <a:off x="4629" y="3484"/>
              <a:ext cx="244" cy="231"/>
            </a:xfrm>
            <a:prstGeom prst="rect">
              <a:avLst/>
            </a:prstGeom>
            <a:noFill/>
            <a:ln w="38100">
              <a:noFill/>
            </a:ln>
          </p:spPr>
          <p:txBody>
            <a:bodyPr wrap="none" anchor="ctr">
              <a:spAutoFit/>
            </a:bodyPr>
            <a:p>
              <a:pPr algn="ctr"/>
              <a:r>
                <a:rPr lang="en-US" altLang="zh-CN" sz="2400" i="1" dirty="0">
                  <a:latin typeface="Times New Roman" panose="02020603050405020304" pitchFamily="18" charset="0"/>
                  <a:ea typeface="方正琥珀繁体" pitchFamily="2" charset="-122"/>
                </a:rPr>
                <a:t>R</a:t>
              </a:r>
              <a:endParaRPr lang="en-US" altLang="zh-CN" sz="2400" i="1" dirty="0">
                <a:latin typeface="Times New Roman" panose="02020603050405020304" pitchFamily="18" charset="0"/>
                <a:ea typeface="方正琥珀繁体" pitchFamily="2" charset="-122"/>
              </a:endParaRPr>
            </a:p>
          </p:txBody>
        </p:sp>
      </p:grpSp>
      <p:sp>
        <p:nvSpPr>
          <p:cNvPr id="76805" name="Rectangle 51"/>
          <p:cNvSpPr/>
          <p:nvPr/>
        </p:nvSpPr>
        <p:spPr>
          <a:xfrm>
            <a:off x="684213" y="1412875"/>
            <a:ext cx="7488237" cy="1554163"/>
          </a:xfrm>
          <a:prstGeom prst="rect">
            <a:avLst/>
          </a:prstGeom>
          <a:noFill/>
          <a:ln w="9525">
            <a:noFill/>
          </a:ln>
        </p:spPr>
        <p:txBody>
          <a:bodyPr>
            <a:spAutoFit/>
          </a:bodyPr>
          <a:p>
            <a:r>
              <a:rPr lang="zh-CN" altLang="en-US" dirty="0">
                <a:solidFill>
                  <a:schemeClr val="accent2"/>
                </a:solidFill>
                <a:latin typeface="Arial" panose="020B0604020202020204" pitchFamily="34" charset="0"/>
              </a:rPr>
              <a:t>图中，已知</a:t>
            </a:r>
            <a:r>
              <a:rPr lang="en-US" altLang="zh-CN" i="1" dirty="0">
                <a:solidFill>
                  <a:schemeClr val="accent2"/>
                </a:solidFill>
                <a:latin typeface="Arial" panose="020B0604020202020204" pitchFamily="34" charset="0"/>
              </a:rPr>
              <a:t>V</a:t>
            </a:r>
            <a:r>
              <a:rPr lang="en-US" altLang="zh-CN" dirty="0">
                <a:solidFill>
                  <a:schemeClr val="accent2"/>
                </a:solidFill>
                <a:latin typeface="Arial" panose="020B0604020202020204" pitchFamily="34" charset="0"/>
              </a:rPr>
              <a:t>A=3V</a:t>
            </a:r>
            <a:r>
              <a:rPr lang="zh-CN" altLang="en-US" dirty="0">
                <a:solidFill>
                  <a:schemeClr val="accent2"/>
                </a:solidFill>
                <a:latin typeface="Arial" panose="020B0604020202020204" pitchFamily="34" charset="0"/>
              </a:rPr>
              <a:t>， </a:t>
            </a:r>
            <a:r>
              <a:rPr lang="en-US" altLang="zh-CN" i="1" dirty="0">
                <a:solidFill>
                  <a:schemeClr val="accent2"/>
                </a:solidFill>
                <a:latin typeface="Arial" panose="020B0604020202020204" pitchFamily="34" charset="0"/>
              </a:rPr>
              <a:t>V</a:t>
            </a:r>
            <a:r>
              <a:rPr lang="en-US" altLang="zh-CN" dirty="0">
                <a:solidFill>
                  <a:schemeClr val="accent2"/>
                </a:solidFill>
                <a:latin typeface="Arial" panose="020B0604020202020204" pitchFamily="34" charset="0"/>
              </a:rPr>
              <a:t>B=0V</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DA </a:t>
            </a:r>
            <a:r>
              <a:rPr lang="zh-CN" altLang="en-US" dirty="0">
                <a:solidFill>
                  <a:schemeClr val="accent2"/>
                </a:solidFill>
                <a:latin typeface="Arial" panose="020B0604020202020204" pitchFamily="34" charset="0"/>
              </a:rPr>
              <a:t>、</a:t>
            </a:r>
            <a:r>
              <a:rPr lang="en-US" altLang="zh-CN" dirty="0">
                <a:solidFill>
                  <a:schemeClr val="accent2"/>
                </a:solidFill>
                <a:latin typeface="Arial" panose="020B0604020202020204" pitchFamily="34" charset="0"/>
              </a:rPr>
              <a:t>DB</a:t>
            </a:r>
            <a:r>
              <a:rPr lang="zh-CN" altLang="en-US" dirty="0">
                <a:solidFill>
                  <a:schemeClr val="accent2"/>
                </a:solidFill>
                <a:latin typeface="Arial" panose="020B0604020202020204" pitchFamily="34" charset="0"/>
              </a:rPr>
              <a:t>为硅管，求输出端</a:t>
            </a:r>
            <a:r>
              <a:rPr lang="en-US" altLang="zh-CN" dirty="0">
                <a:solidFill>
                  <a:schemeClr val="accent2"/>
                </a:solidFill>
                <a:latin typeface="Arial" panose="020B0604020202020204" pitchFamily="34" charset="0"/>
              </a:rPr>
              <a:t>F</a:t>
            </a:r>
            <a:r>
              <a:rPr lang="zh-CN" altLang="en-US" dirty="0">
                <a:solidFill>
                  <a:schemeClr val="accent2"/>
                </a:solidFill>
                <a:latin typeface="Arial" panose="020B0604020202020204" pitchFamily="34" charset="0"/>
              </a:rPr>
              <a:t>的电位并说明二极管的作用。</a:t>
            </a:r>
            <a:endParaRPr lang="zh-CN" altLang="en-US" dirty="0">
              <a:solidFill>
                <a:schemeClr val="accent2"/>
              </a:solidFill>
              <a:latin typeface="Arial" panose="020B0604020202020204" pitchFamily="34" charset="0"/>
            </a:endParaRPr>
          </a:p>
        </p:txBody>
      </p:sp>
      <p:sp>
        <p:nvSpPr>
          <p:cNvPr id="76806" name="Rectangle 52"/>
          <p:cNvSpPr/>
          <p:nvPr/>
        </p:nvSpPr>
        <p:spPr>
          <a:xfrm>
            <a:off x="900113" y="3068638"/>
            <a:ext cx="3219450" cy="579437"/>
          </a:xfrm>
          <a:prstGeom prst="rect">
            <a:avLst/>
          </a:prstGeom>
          <a:noFill/>
          <a:ln w="9525">
            <a:noFill/>
          </a:ln>
        </p:spPr>
        <p:txBody>
          <a:bodyPr wrap="none">
            <a:spAutoFit/>
          </a:bodyPr>
          <a:p>
            <a:r>
              <a:rPr lang="en-US" altLang="zh-CN" dirty="0">
                <a:latin typeface="Arial" panose="020B0604020202020204" pitchFamily="34" charset="0"/>
              </a:rPr>
              <a:t>DA</a:t>
            </a:r>
            <a:r>
              <a:rPr lang="zh-CN" altLang="en-US" dirty="0">
                <a:latin typeface="Arial" panose="020B0604020202020204" pitchFamily="34" charset="0"/>
              </a:rPr>
              <a:t>优先导通，则</a:t>
            </a:r>
            <a:endParaRPr lang="zh-CN" altLang="en-US" dirty="0">
              <a:latin typeface="Arial" panose="020B0604020202020204" pitchFamily="34" charset="0"/>
            </a:endParaRPr>
          </a:p>
        </p:txBody>
      </p:sp>
      <p:sp>
        <p:nvSpPr>
          <p:cNvPr id="76807" name="Rectangle 53"/>
          <p:cNvSpPr/>
          <p:nvPr/>
        </p:nvSpPr>
        <p:spPr>
          <a:xfrm>
            <a:off x="900113" y="3644900"/>
            <a:ext cx="3028950" cy="579438"/>
          </a:xfrm>
          <a:prstGeom prst="rect">
            <a:avLst/>
          </a:prstGeom>
          <a:noFill/>
          <a:ln w="9525">
            <a:noFill/>
          </a:ln>
        </p:spPr>
        <p:txBody>
          <a:bodyPr wrap="none">
            <a:spAutoFit/>
          </a:bodyPr>
          <a:p>
            <a:r>
              <a:rPr lang="en-US" altLang="zh-CN" i="1" dirty="0">
                <a:latin typeface="Arial" panose="020B0604020202020204" pitchFamily="34" charset="0"/>
              </a:rPr>
              <a:t>V</a:t>
            </a:r>
            <a:r>
              <a:rPr lang="en-US" altLang="zh-CN" dirty="0">
                <a:latin typeface="Arial" panose="020B0604020202020204" pitchFamily="34" charset="0"/>
              </a:rPr>
              <a:t>F=3–0.6=2.4V</a:t>
            </a:r>
            <a:endParaRPr lang="en-US" altLang="zh-CN" dirty="0">
              <a:latin typeface="Arial" panose="020B0604020202020204" pitchFamily="34" charset="0"/>
            </a:endParaRPr>
          </a:p>
        </p:txBody>
      </p:sp>
      <p:sp>
        <p:nvSpPr>
          <p:cNvPr id="76808" name="Text Box 54"/>
          <p:cNvSpPr txBox="1"/>
          <p:nvPr/>
        </p:nvSpPr>
        <p:spPr>
          <a:xfrm>
            <a:off x="684213" y="4437063"/>
            <a:ext cx="5616575" cy="1554162"/>
          </a:xfrm>
          <a:prstGeom prst="rect">
            <a:avLst/>
          </a:prstGeom>
          <a:noFill/>
          <a:ln w="9525">
            <a:noFill/>
          </a:ln>
        </p:spPr>
        <p:txBody>
          <a:bodyPr>
            <a:spAutoFit/>
          </a:bodyPr>
          <a:p>
            <a:r>
              <a:rPr lang="en-US" altLang="zh-CN" dirty="0">
                <a:latin typeface="Arial" panose="020B0604020202020204" pitchFamily="34" charset="0"/>
              </a:rPr>
              <a:t>DA</a:t>
            </a:r>
            <a:r>
              <a:rPr lang="zh-CN" altLang="en-US" dirty="0">
                <a:latin typeface="Arial" panose="020B0604020202020204" pitchFamily="34" charset="0"/>
              </a:rPr>
              <a:t>导通后</a:t>
            </a:r>
            <a:r>
              <a:rPr lang="en-US" altLang="zh-CN" dirty="0">
                <a:latin typeface="Arial" panose="020B0604020202020204" pitchFamily="34" charset="0"/>
              </a:rPr>
              <a:t>, DB</a:t>
            </a:r>
            <a:r>
              <a:rPr lang="zh-CN" altLang="en-US" dirty="0">
                <a:latin typeface="Arial" panose="020B0604020202020204" pitchFamily="34" charset="0"/>
              </a:rPr>
              <a:t>因反偏而截止</a:t>
            </a:r>
            <a:r>
              <a:rPr lang="en-US" altLang="zh-CN" dirty="0">
                <a:latin typeface="Arial" panose="020B0604020202020204" pitchFamily="34" charset="0"/>
              </a:rPr>
              <a:t>,</a:t>
            </a:r>
            <a:endParaRPr lang="en-US" altLang="zh-CN" dirty="0">
              <a:latin typeface="Arial" panose="020B0604020202020204" pitchFamily="34" charset="0"/>
            </a:endParaRPr>
          </a:p>
          <a:p>
            <a:r>
              <a:rPr lang="zh-CN" altLang="en-US" dirty="0">
                <a:latin typeface="Arial" panose="020B0604020202020204" pitchFamily="34" charset="0"/>
              </a:rPr>
              <a:t>起隔离作用</a:t>
            </a:r>
            <a:r>
              <a:rPr lang="en-US" altLang="zh-CN" dirty="0">
                <a:latin typeface="Arial" panose="020B0604020202020204" pitchFamily="34" charset="0"/>
              </a:rPr>
              <a:t>, DA</a:t>
            </a:r>
            <a:r>
              <a:rPr lang="zh-CN" altLang="en-US" dirty="0">
                <a:latin typeface="Arial" panose="020B0604020202020204" pitchFamily="34" charset="0"/>
              </a:rPr>
              <a:t>起</a:t>
            </a:r>
            <a:r>
              <a:rPr lang="zh-CN" altLang="en-US" dirty="0">
                <a:solidFill>
                  <a:srgbClr val="C85EB1"/>
                </a:solidFill>
                <a:latin typeface="Arial" panose="020B0604020202020204" pitchFamily="34" charset="0"/>
              </a:rPr>
              <a:t>钳位</a:t>
            </a:r>
            <a:r>
              <a:rPr lang="zh-CN" altLang="en-US" dirty="0">
                <a:latin typeface="Arial" panose="020B0604020202020204" pitchFamily="34" charset="0"/>
              </a:rPr>
              <a:t>作用</a:t>
            </a:r>
            <a:r>
              <a:rPr lang="en-US" altLang="zh-CN" dirty="0">
                <a:latin typeface="Arial" panose="020B0604020202020204" pitchFamily="34" charset="0"/>
              </a:rPr>
              <a:t>,</a:t>
            </a:r>
            <a:endParaRPr lang="en-US" altLang="zh-CN" dirty="0">
              <a:latin typeface="Arial" panose="020B0604020202020204" pitchFamily="34" charset="0"/>
            </a:endParaRPr>
          </a:p>
          <a:p>
            <a:r>
              <a:rPr lang="zh-CN" altLang="en-US" dirty="0">
                <a:latin typeface="Arial" panose="020B0604020202020204" pitchFamily="34" charset="0"/>
              </a:rPr>
              <a:t>将</a:t>
            </a:r>
            <a:r>
              <a:rPr lang="en-US" altLang="zh-CN" dirty="0">
                <a:latin typeface="Arial" panose="020B0604020202020204" pitchFamily="34" charset="0"/>
              </a:rPr>
              <a:t>F</a:t>
            </a:r>
            <a:r>
              <a:rPr lang="zh-CN" altLang="en-US" dirty="0">
                <a:latin typeface="Arial" panose="020B0604020202020204" pitchFamily="34" charset="0"/>
              </a:rPr>
              <a:t>端的电位钳制在</a:t>
            </a:r>
            <a:r>
              <a:rPr lang="en-US" altLang="zh-CN" dirty="0">
                <a:latin typeface="Arial" panose="020B0604020202020204" pitchFamily="34" charset="0"/>
              </a:rPr>
              <a:t>+2.4V</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76809" name="Text Box 55"/>
          <p:cNvSpPr txBox="1"/>
          <p:nvPr/>
        </p:nvSpPr>
        <p:spPr>
          <a:xfrm>
            <a:off x="7524750" y="6092825"/>
            <a:ext cx="720725" cy="336550"/>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结束</a:t>
            </a:r>
            <a:endParaRPr lang="zh-CN" altLang="en-US" sz="16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41987" name="Text Box 3"/>
          <p:cNvSpPr txBox="1"/>
          <p:nvPr/>
        </p:nvSpPr>
        <p:spPr>
          <a:xfrm>
            <a:off x="755650" y="1052513"/>
            <a:ext cx="7129463" cy="974725"/>
          </a:xfrm>
          <a:prstGeom prst="rect">
            <a:avLst/>
          </a:prstGeom>
          <a:noFill/>
          <a:ln w="9525">
            <a:noFill/>
          </a:ln>
        </p:spPr>
        <p:txBody>
          <a:bodyPr lIns="0" tIns="0" rIns="0" bIns="0" anchor="ctr">
            <a:spAutoFit/>
          </a:bodyPr>
          <a:p>
            <a:r>
              <a:rPr lang="zh-CN" altLang="en-US" dirty="0">
                <a:latin typeface="Arial" panose="020B0604020202020204" pitchFamily="34" charset="0"/>
              </a:rPr>
              <a:t>纯净的、不含其他杂质的半导体。它在物理结构上呈单晶体形态。</a:t>
            </a:r>
            <a:endParaRPr lang="zh-CN" altLang="en-US" dirty="0">
              <a:latin typeface="Arial" panose="020B0604020202020204" pitchFamily="34" charset="0"/>
            </a:endParaRPr>
          </a:p>
        </p:txBody>
      </p:sp>
      <p:sp>
        <p:nvSpPr>
          <p:cNvPr id="41988" name="Rectangle 7"/>
          <p:cNvSpPr/>
          <p:nvPr/>
        </p:nvSpPr>
        <p:spPr>
          <a:xfrm>
            <a:off x="755650" y="549275"/>
            <a:ext cx="2755900" cy="584200"/>
          </a:xfrm>
          <a:prstGeom prst="rect">
            <a:avLst/>
          </a:prstGeom>
          <a:noFill/>
          <a:ln w="9525">
            <a:noFill/>
          </a:ln>
        </p:spPr>
        <p:txBody>
          <a:bodyPr wrap="none">
            <a:spAutoFit/>
          </a:bodyPr>
          <a:p>
            <a:r>
              <a:rPr lang="en-US" altLang="zh-CN" sz="3200" dirty="0">
                <a:solidFill>
                  <a:schemeClr val="hlink"/>
                </a:solidFill>
                <a:latin typeface="华文行楷" panose="02010800040101010101" pitchFamily="2" charset="-122"/>
                <a:ea typeface="华文行楷" panose="02010800040101010101" pitchFamily="2" charset="-122"/>
              </a:rPr>
              <a:t>2.  </a:t>
            </a:r>
            <a:r>
              <a:rPr lang="zh-CN" altLang="en-US" sz="3200" dirty="0">
                <a:solidFill>
                  <a:schemeClr val="hlink"/>
                </a:solidFill>
                <a:latin typeface="华文行楷" panose="02010800040101010101" pitchFamily="2" charset="-122"/>
                <a:ea typeface="华文行楷" panose="02010800040101010101" pitchFamily="2" charset="-122"/>
              </a:rPr>
              <a:t>本征半导体</a:t>
            </a:r>
            <a:endParaRPr lang="zh-CN" altLang="en-US" sz="3200" dirty="0">
              <a:solidFill>
                <a:schemeClr val="hlink"/>
              </a:solidFill>
              <a:latin typeface="华文行楷" panose="02010800040101010101" pitchFamily="2" charset="-122"/>
              <a:ea typeface="华文行楷" panose="02010800040101010101" pitchFamily="2" charset="-122"/>
            </a:endParaRPr>
          </a:p>
        </p:txBody>
      </p:sp>
      <p:sp>
        <p:nvSpPr>
          <p:cNvPr id="41989" name="Rectangle 8"/>
          <p:cNvSpPr/>
          <p:nvPr/>
        </p:nvSpPr>
        <p:spPr>
          <a:xfrm>
            <a:off x="6300788" y="1628775"/>
            <a:ext cx="2447925" cy="1066800"/>
          </a:xfrm>
          <a:prstGeom prst="rect">
            <a:avLst/>
          </a:prstGeom>
          <a:noFill/>
          <a:ln w="9525">
            <a:noFill/>
          </a:ln>
        </p:spPr>
        <p:txBody>
          <a:bodyPr>
            <a:spAutoFit/>
          </a:bodyPr>
          <a:p>
            <a:r>
              <a:rPr lang="zh-CN" altLang="en-US" dirty="0">
                <a:latin typeface="Arial" panose="020B0604020202020204" pitchFamily="34" charset="0"/>
              </a:rPr>
              <a:t>本征半导体的晶体结构</a:t>
            </a:r>
            <a:endParaRPr lang="zh-CN" altLang="en-US" dirty="0">
              <a:latin typeface="Arial" panose="020B0604020202020204" pitchFamily="34" charset="0"/>
            </a:endParaRPr>
          </a:p>
        </p:txBody>
      </p:sp>
      <p:grpSp>
        <p:nvGrpSpPr>
          <p:cNvPr id="41990" name="Group 9"/>
          <p:cNvGrpSpPr/>
          <p:nvPr/>
        </p:nvGrpSpPr>
        <p:grpSpPr>
          <a:xfrm>
            <a:off x="1403350" y="1844675"/>
            <a:ext cx="4492625" cy="4686300"/>
            <a:chOff x="1107" y="768"/>
            <a:chExt cx="2830" cy="2952"/>
          </a:xfrm>
        </p:grpSpPr>
        <p:sp>
          <p:nvSpPr>
            <p:cNvPr id="41997" name="Oval 10"/>
            <p:cNvSpPr/>
            <p:nvPr/>
          </p:nvSpPr>
          <p:spPr>
            <a:xfrm>
              <a:off x="1392" y="1056"/>
              <a:ext cx="1344" cy="1344"/>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1998" name="Oval 11"/>
            <p:cNvSpPr/>
            <p:nvPr/>
          </p:nvSpPr>
          <p:spPr>
            <a:xfrm>
              <a:off x="2448" y="1056"/>
              <a:ext cx="1344" cy="1344"/>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1999" name="Oval 12"/>
            <p:cNvSpPr/>
            <p:nvPr/>
          </p:nvSpPr>
          <p:spPr>
            <a:xfrm>
              <a:off x="1392" y="2096"/>
              <a:ext cx="1344" cy="1344"/>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2000" name="Oval 13"/>
            <p:cNvSpPr/>
            <p:nvPr/>
          </p:nvSpPr>
          <p:spPr>
            <a:xfrm>
              <a:off x="2448" y="2096"/>
              <a:ext cx="1344" cy="1344"/>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2001" name="Oval 14"/>
            <p:cNvSpPr/>
            <p:nvPr/>
          </p:nvSpPr>
          <p:spPr>
            <a:xfrm>
              <a:off x="1872" y="1536"/>
              <a:ext cx="384" cy="384"/>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02" name="Oval 15"/>
            <p:cNvSpPr/>
            <p:nvPr/>
          </p:nvSpPr>
          <p:spPr>
            <a:xfrm>
              <a:off x="2928" y="1536"/>
              <a:ext cx="384" cy="384"/>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03" name="Oval 16"/>
            <p:cNvSpPr/>
            <p:nvPr/>
          </p:nvSpPr>
          <p:spPr>
            <a:xfrm>
              <a:off x="1872" y="2592"/>
              <a:ext cx="384" cy="384"/>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04" name="Oval 17"/>
            <p:cNvSpPr/>
            <p:nvPr/>
          </p:nvSpPr>
          <p:spPr>
            <a:xfrm>
              <a:off x="2928" y="2592"/>
              <a:ext cx="384" cy="384"/>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05" name="Text Box 18"/>
            <p:cNvSpPr txBox="1"/>
            <p:nvPr/>
          </p:nvSpPr>
          <p:spPr>
            <a:xfrm>
              <a:off x="2944" y="1556"/>
              <a:ext cx="384" cy="327"/>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2006" name="Text Box 19"/>
            <p:cNvSpPr txBox="1"/>
            <p:nvPr/>
          </p:nvSpPr>
          <p:spPr>
            <a:xfrm>
              <a:off x="1888" y="1556"/>
              <a:ext cx="384" cy="327"/>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2007" name="Text Box 20"/>
            <p:cNvSpPr txBox="1"/>
            <p:nvPr/>
          </p:nvSpPr>
          <p:spPr>
            <a:xfrm>
              <a:off x="1888" y="2620"/>
              <a:ext cx="384" cy="327"/>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2008" name="Text Box 21"/>
            <p:cNvSpPr txBox="1"/>
            <p:nvPr/>
          </p:nvSpPr>
          <p:spPr>
            <a:xfrm>
              <a:off x="2928" y="2620"/>
              <a:ext cx="384" cy="327"/>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2009" name="Oval 22"/>
            <p:cNvSpPr>
              <a:spLocks noChangeAspect="1"/>
            </p:cNvSpPr>
            <p:nvPr/>
          </p:nvSpPr>
          <p:spPr>
            <a:xfrm>
              <a:off x="2528" y="1520"/>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10" name="Oval 23"/>
            <p:cNvSpPr>
              <a:spLocks noChangeAspect="1"/>
            </p:cNvSpPr>
            <p:nvPr/>
          </p:nvSpPr>
          <p:spPr>
            <a:xfrm>
              <a:off x="2528" y="1800"/>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11" name="Oval 24"/>
            <p:cNvSpPr>
              <a:spLocks noChangeAspect="1"/>
            </p:cNvSpPr>
            <p:nvPr/>
          </p:nvSpPr>
          <p:spPr>
            <a:xfrm>
              <a:off x="2528" y="259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12" name="Oval 25"/>
            <p:cNvSpPr>
              <a:spLocks noChangeAspect="1"/>
            </p:cNvSpPr>
            <p:nvPr/>
          </p:nvSpPr>
          <p:spPr>
            <a:xfrm>
              <a:off x="2528" y="287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13" name="Oval 26"/>
            <p:cNvSpPr>
              <a:spLocks noChangeAspect="1"/>
            </p:cNvSpPr>
            <p:nvPr/>
          </p:nvSpPr>
          <p:spPr>
            <a:xfrm>
              <a:off x="1856" y="219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14" name="Oval 27"/>
            <p:cNvSpPr>
              <a:spLocks noChangeAspect="1"/>
            </p:cNvSpPr>
            <p:nvPr/>
          </p:nvSpPr>
          <p:spPr>
            <a:xfrm>
              <a:off x="2168" y="219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15" name="Oval 28"/>
            <p:cNvSpPr>
              <a:spLocks noChangeAspect="1"/>
            </p:cNvSpPr>
            <p:nvPr/>
          </p:nvSpPr>
          <p:spPr>
            <a:xfrm>
              <a:off x="2912" y="219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16" name="Oval 29"/>
            <p:cNvSpPr>
              <a:spLocks noChangeAspect="1"/>
            </p:cNvSpPr>
            <p:nvPr/>
          </p:nvSpPr>
          <p:spPr>
            <a:xfrm>
              <a:off x="3224" y="219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17" name="Arc 30"/>
            <p:cNvSpPr/>
            <p:nvPr/>
          </p:nvSpPr>
          <p:spPr>
            <a:xfrm rot="600000">
              <a:off x="1107" y="1243"/>
              <a:ext cx="576" cy="1061"/>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2018" name="Arc 31"/>
            <p:cNvSpPr/>
            <p:nvPr/>
          </p:nvSpPr>
          <p:spPr>
            <a:xfrm rot="600000">
              <a:off x="1107" y="2336"/>
              <a:ext cx="576" cy="1061"/>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2019" name="Arc 32"/>
            <p:cNvSpPr/>
            <p:nvPr/>
          </p:nvSpPr>
          <p:spPr>
            <a:xfrm rot="-10200000">
              <a:off x="3521" y="1209"/>
              <a:ext cx="416" cy="1024"/>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2020" name="Arc 33"/>
            <p:cNvSpPr/>
            <p:nvPr/>
          </p:nvSpPr>
          <p:spPr>
            <a:xfrm rot="-10200000">
              <a:off x="3521" y="2248"/>
              <a:ext cx="416" cy="1024"/>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2021" name="Oval 34"/>
            <p:cNvSpPr>
              <a:spLocks noChangeAspect="1"/>
            </p:cNvSpPr>
            <p:nvPr/>
          </p:nvSpPr>
          <p:spPr>
            <a:xfrm>
              <a:off x="1464" y="1520"/>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22" name="Oval 35"/>
            <p:cNvSpPr>
              <a:spLocks noChangeAspect="1"/>
            </p:cNvSpPr>
            <p:nvPr/>
          </p:nvSpPr>
          <p:spPr>
            <a:xfrm>
              <a:off x="1464" y="1800"/>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23" name="Oval 36"/>
            <p:cNvSpPr>
              <a:spLocks noChangeAspect="1"/>
            </p:cNvSpPr>
            <p:nvPr/>
          </p:nvSpPr>
          <p:spPr>
            <a:xfrm>
              <a:off x="3600" y="1520"/>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24" name="Oval 37"/>
            <p:cNvSpPr>
              <a:spLocks noChangeAspect="1"/>
            </p:cNvSpPr>
            <p:nvPr/>
          </p:nvSpPr>
          <p:spPr>
            <a:xfrm>
              <a:off x="3600" y="1800"/>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25" name="Oval 38"/>
            <p:cNvSpPr>
              <a:spLocks noChangeAspect="1"/>
            </p:cNvSpPr>
            <p:nvPr/>
          </p:nvSpPr>
          <p:spPr>
            <a:xfrm>
              <a:off x="1464" y="259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26" name="Oval 39"/>
            <p:cNvSpPr>
              <a:spLocks noChangeAspect="1"/>
            </p:cNvSpPr>
            <p:nvPr/>
          </p:nvSpPr>
          <p:spPr>
            <a:xfrm>
              <a:off x="1464" y="287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27" name="Oval 40"/>
            <p:cNvSpPr>
              <a:spLocks noChangeAspect="1"/>
            </p:cNvSpPr>
            <p:nvPr/>
          </p:nvSpPr>
          <p:spPr>
            <a:xfrm>
              <a:off x="3600" y="259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28" name="Oval 41"/>
            <p:cNvSpPr>
              <a:spLocks noChangeAspect="1"/>
            </p:cNvSpPr>
            <p:nvPr/>
          </p:nvSpPr>
          <p:spPr>
            <a:xfrm>
              <a:off x="3600" y="2872"/>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29" name="Arc 42"/>
            <p:cNvSpPr/>
            <p:nvPr/>
          </p:nvSpPr>
          <p:spPr>
            <a:xfrm rot="6000000">
              <a:off x="1725" y="525"/>
              <a:ext cx="576" cy="1061"/>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2030" name="Arc 43"/>
            <p:cNvSpPr/>
            <p:nvPr/>
          </p:nvSpPr>
          <p:spPr>
            <a:xfrm rot="6000000">
              <a:off x="2807" y="525"/>
              <a:ext cx="576" cy="1061"/>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2031" name="Arc 44"/>
            <p:cNvSpPr/>
            <p:nvPr/>
          </p:nvSpPr>
          <p:spPr>
            <a:xfrm rot="-4800000">
              <a:off x="1810" y="2901"/>
              <a:ext cx="576" cy="1061"/>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2032" name="Arc 45"/>
            <p:cNvSpPr/>
            <p:nvPr/>
          </p:nvSpPr>
          <p:spPr>
            <a:xfrm rot="-4800000">
              <a:off x="2882" y="2901"/>
              <a:ext cx="576" cy="1061"/>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2033" name="Oval 46"/>
            <p:cNvSpPr>
              <a:spLocks noChangeAspect="1"/>
            </p:cNvSpPr>
            <p:nvPr/>
          </p:nvSpPr>
          <p:spPr>
            <a:xfrm>
              <a:off x="1832" y="1144"/>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34" name="Oval 47"/>
            <p:cNvSpPr>
              <a:spLocks noChangeAspect="1"/>
            </p:cNvSpPr>
            <p:nvPr/>
          </p:nvSpPr>
          <p:spPr>
            <a:xfrm>
              <a:off x="2144" y="1144"/>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35" name="Oval 48"/>
            <p:cNvSpPr>
              <a:spLocks noChangeAspect="1"/>
            </p:cNvSpPr>
            <p:nvPr/>
          </p:nvSpPr>
          <p:spPr>
            <a:xfrm>
              <a:off x="2912" y="1144"/>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36" name="Oval 49"/>
            <p:cNvSpPr>
              <a:spLocks noChangeAspect="1"/>
            </p:cNvSpPr>
            <p:nvPr/>
          </p:nvSpPr>
          <p:spPr>
            <a:xfrm>
              <a:off x="3224" y="1144"/>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37" name="Oval 50"/>
            <p:cNvSpPr>
              <a:spLocks noChangeAspect="1"/>
            </p:cNvSpPr>
            <p:nvPr/>
          </p:nvSpPr>
          <p:spPr>
            <a:xfrm>
              <a:off x="2920" y="3248"/>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38" name="Oval 51"/>
            <p:cNvSpPr>
              <a:spLocks noChangeAspect="1"/>
            </p:cNvSpPr>
            <p:nvPr/>
          </p:nvSpPr>
          <p:spPr>
            <a:xfrm>
              <a:off x="3232" y="3248"/>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39" name="Oval 52"/>
            <p:cNvSpPr>
              <a:spLocks noChangeAspect="1"/>
            </p:cNvSpPr>
            <p:nvPr/>
          </p:nvSpPr>
          <p:spPr>
            <a:xfrm>
              <a:off x="1848" y="3248"/>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2040" name="Oval 53"/>
            <p:cNvSpPr>
              <a:spLocks noChangeAspect="1"/>
            </p:cNvSpPr>
            <p:nvPr/>
          </p:nvSpPr>
          <p:spPr>
            <a:xfrm>
              <a:off x="2160" y="3248"/>
              <a:ext cx="113" cy="113"/>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17462" name="AutoShape 54"/>
          <p:cNvSpPr/>
          <p:nvPr/>
        </p:nvSpPr>
        <p:spPr>
          <a:xfrm>
            <a:off x="5894388" y="2873375"/>
            <a:ext cx="2438400" cy="990600"/>
          </a:xfrm>
          <a:prstGeom prst="wedgeEllipseCallout">
            <a:avLst>
              <a:gd name="adj1" fmla="val -87500"/>
              <a:gd name="adj2" fmla="val 84778"/>
            </a:avLst>
          </a:prstGeom>
          <a:solidFill>
            <a:srgbClr val="FFFF99"/>
          </a:solidFill>
          <a:ln w="28575" cap="flat" cmpd="sng">
            <a:solidFill>
              <a:srgbClr val="008000"/>
            </a:solidFill>
            <a:prstDash val="solid"/>
            <a:miter/>
            <a:headEnd type="none" w="med" len="med"/>
            <a:tailEnd type="none" w="med" len="med"/>
          </a:ln>
        </p:spPr>
        <p:txBody>
          <a:bodyPr lIns="0" tIns="0" rIns="0" bIns="0" anchor="ctr" anchorCtr="1"/>
          <a:p>
            <a:pPr algn="ctr"/>
            <a:r>
              <a:rPr lang="zh-CN" altLang="en-US" b="0" dirty="0">
                <a:latin typeface="Verdana" panose="020B0604030504040204" pitchFamily="34" charset="0"/>
                <a:ea typeface="隶书" panose="02010509060101010101" pitchFamily="49" charset="-122"/>
              </a:rPr>
              <a:t>共价键共用电子对</a:t>
            </a:r>
            <a:endParaRPr lang="zh-CN" altLang="en-US" b="0" dirty="0">
              <a:latin typeface="Verdana" panose="020B0604030504040204" pitchFamily="34" charset="0"/>
              <a:ea typeface="隶书" panose="02010509060101010101" pitchFamily="49" charset="-122"/>
            </a:endParaRPr>
          </a:p>
        </p:txBody>
      </p:sp>
      <p:grpSp>
        <p:nvGrpSpPr>
          <p:cNvPr id="3" name="Group 55"/>
          <p:cNvGrpSpPr/>
          <p:nvPr/>
        </p:nvGrpSpPr>
        <p:grpSpPr>
          <a:xfrm>
            <a:off x="1265238" y="3333750"/>
            <a:ext cx="576262" cy="1801813"/>
            <a:chOff x="1020" y="1706"/>
            <a:chExt cx="363" cy="1135"/>
          </a:xfrm>
        </p:grpSpPr>
        <p:sp>
          <p:nvSpPr>
            <p:cNvPr id="41995" name="Line 56"/>
            <p:cNvSpPr/>
            <p:nvPr/>
          </p:nvSpPr>
          <p:spPr>
            <a:xfrm flipV="1">
              <a:off x="1020" y="1706"/>
              <a:ext cx="363" cy="273"/>
            </a:xfrm>
            <a:prstGeom prst="line">
              <a:avLst/>
            </a:prstGeom>
            <a:ln w="28575" cap="flat" cmpd="sng">
              <a:solidFill>
                <a:srgbClr val="008000"/>
              </a:solidFill>
              <a:prstDash val="solid"/>
              <a:miter/>
              <a:headEnd type="none" w="med" len="med"/>
              <a:tailEnd type="triangle" w="med" len="med"/>
            </a:ln>
          </p:spPr>
        </p:sp>
        <p:sp>
          <p:nvSpPr>
            <p:cNvPr id="41996" name="Line 57"/>
            <p:cNvSpPr/>
            <p:nvPr/>
          </p:nvSpPr>
          <p:spPr>
            <a:xfrm>
              <a:off x="1020" y="2478"/>
              <a:ext cx="363" cy="363"/>
            </a:xfrm>
            <a:prstGeom prst="line">
              <a:avLst/>
            </a:prstGeom>
            <a:ln w="28575" cap="flat" cmpd="sng">
              <a:solidFill>
                <a:srgbClr val="008000"/>
              </a:solidFill>
              <a:prstDash val="solid"/>
              <a:miter/>
              <a:headEnd type="none" w="med" len="med"/>
              <a:tailEnd type="triangle" w="med" len="med"/>
            </a:ln>
          </p:spPr>
        </p:sp>
      </p:grpSp>
      <p:sp>
        <p:nvSpPr>
          <p:cNvPr id="17466" name="AutoShape 58"/>
          <p:cNvSpPr/>
          <p:nvPr/>
        </p:nvSpPr>
        <p:spPr>
          <a:xfrm>
            <a:off x="690563" y="3406775"/>
            <a:ext cx="647700" cy="1511300"/>
          </a:xfrm>
          <a:prstGeom prst="verticalScroll">
            <a:avLst>
              <a:gd name="adj" fmla="val 12500"/>
            </a:avLst>
          </a:prstGeom>
          <a:solidFill>
            <a:srgbClr val="FFFF99"/>
          </a:solidFill>
          <a:ln w="28575" cap="flat" cmpd="sng">
            <a:solidFill>
              <a:srgbClr val="008000"/>
            </a:solidFill>
            <a:prstDash val="solid"/>
            <a:miter/>
            <a:headEnd type="none" w="med" len="med"/>
            <a:tailEnd type="none" w="med" len="med"/>
          </a:ln>
        </p:spPr>
        <p:txBody>
          <a:bodyPr wrap="none" anchor="ctr"/>
          <a:p>
            <a:pPr algn="ctr"/>
            <a:r>
              <a:rPr lang="zh-CN" altLang="en-US" b="0" dirty="0">
                <a:latin typeface="Verdana" panose="020B0604030504040204" pitchFamily="34" charset="0"/>
                <a:ea typeface="隶书" panose="02010509060101010101" pitchFamily="49" charset="-122"/>
              </a:rPr>
              <a:t>共</a:t>
            </a:r>
            <a:endParaRPr lang="zh-CN" altLang="en-US" b="0" dirty="0">
              <a:latin typeface="Verdana" panose="020B0604030504040204" pitchFamily="34" charset="0"/>
              <a:ea typeface="隶书" panose="02010509060101010101" pitchFamily="49" charset="-122"/>
            </a:endParaRPr>
          </a:p>
          <a:p>
            <a:pPr algn="ctr"/>
            <a:r>
              <a:rPr lang="zh-CN" altLang="en-US" b="0" dirty="0">
                <a:latin typeface="Verdana" panose="020B0604030504040204" pitchFamily="34" charset="0"/>
                <a:ea typeface="隶书" panose="02010509060101010101" pitchFamily="49" charset="-122"/>
              </a:rPr>
              <a:t>价</a:t>
            </a:r>
            <a:endParaRPr lang="zh-CN" altLang="en-US" b="0" dirty="0">
              <a:latin typeface="Verdana" panose="020B0604030504040204" pitchFamily="34" charset="0"/>
              <a:ea typeface="隶书" panose="02010509060101010101" pitchFamily="49" charset="-122"/>
            </a:endParaRPr>
          </a:p>
          <a:p>
            <a:pPr algn="ctr"/>
            <a:r>
              <a:rPr lang="zh-CN" altLang="en-US" b="0" dirty="0">
                <a:latin typeface="Verdana" panose="020B0604030504040204" pitchFamily="34" charset="0"/>
                <a:ea typeface="隶书" panose="02010509060101010101" pitchFamily="49" charset="-122"/>
              </a:rPr>
              <a:t>键</a:t>
            </a:r>
            <a:endParaRPr lang="zh-CN" altLang="en-US" b="0" dirty="0">
              <a:latin typeface="Verdana" panose="020B0604030504040204" pitchFamily="34" charset="0"/>
              <a:ea typeface="隶书" panose="02010509060101010101" pitchFamily="49" charset="-122"/>
            </a:endParaRPr>
          </a:p>
        </p:txBody>
      </p:sp>
      <p:sp>
        <p:nvSpPr>
          <p:cNvPr id="17467" name="AutoShape 59"/>
          <p:cNvSpPr/>
          <p:nvPr/>
        </p:nvSpPr>
        <p:spPr>
          <a:xfrm>
            <a:off x="5730875" y="6070600"/>
            <a:ext cx="1871663" cy="503238"/>
          </a:xfrm>
          <a:prstGeom prst="wedgeRoundRectCallout">
            <a:avLst>
              <a:gd name="adj1" fmla="val -95801"/>
              <a:gd name="adj2" fmla="val -238014"/>
              <a:gd name="adj3" fmla="val 16667"/>
            </a:avLst>
          </a:prstGeom>
          <a:solidFill>
            <a:srgbClr val="FFFF99"/>
          </a:solidFill>
          <a:ln w="28575" cap="flat" cmpd="sng">
            <a:solidFill>
              <a:srgbClr val="0080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正离子核</a:t>
            </a:r>
            <a:endParaRPr lang="zh-CN" altLang="en-US" b="0" dirty="0">
              <a:latin typeface="Verdan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466"/>
                                        </p:tgtEl>
                                        <p:attrNameLst>
                                          <p:attrName>style.visibility</p:attrName>
                                        </p:attrNameLst>
                                      </p:cBhvr>
                                      <p:to>
                                        <p:strVal val="visible"/>
                                      </p:to>
                                    </p:set>
                                    <p:animEffect transition="in" filter="wipe(up)">
                                      <p:cBhvr>
                                        <p:cTn id="11" dur="1000"/>
                                        <p:tgtEl>
                                          <p:spTgt spid="1746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4" fill="hold" grpId="0" nodeType="clickEffect">
                                  <p:stCondLst>
                                    <p:cond delay="0"/>
                                  </p:stCondLst>
                                  <p:childTnLst>
                                    <p:set>
                                      <p:cBhvr>
                                        <p:cTn id="15" dur="1" fill="hold">
                                          <p:stCondLst>
                                            <p:cond delay="0"/>
                                          </p:stCondLst>
                                        </p:cTn>
                                        <p:tgtEl>
                                          <p:spTgt spid="17462"/>
                                        </p:tgtEl>
                                        <p:attrNameLst>
                                          <p:attrName>style.visibility</p:attrName>
                                        </p:attrNameLst>
                                      </p:cBhvr>
                                      <p:to>
                                        <p:strVal val="visible"/>
                                      </p:to>
                                    </p:set>
                                    <p:animEffect transition="in" filter="wheel(4)">
                                      <p:cBhvr>
                                        <p:cTn id="16" dur="1000"/>
                                        <p:tgtEl>
                                          <p:spTgt spid="17462"/>
                                        </p:tgtEl>
                                      </p:cBhvr>
                                    </p:animEffect>
                                  </p:childTnLst>
                                </p:cTn>
                              </p:par>
                            </p:childTnLst>
                          </p:cTn>
                        </p:par>
                      </p:childTnLst>
                    </p:cTn>
                  </p:par>
                  <p:par>
                    <p:cTn id="17" fill="hold">
                      <p:stCondLst>
                        <p:cond delay="indefinite"/>
                      </p:stCondLst>
                      <p:childTnLst>
                        <p:par>
                          <p:cTn id="18" fill="hold">
                            <p:stCondLst>
                              <p:cond delay="0"/>
                            </p:stCondLst>
                            <p:childTnLst>
                              <p:par>
                                <p:cTn id="19" presetID="13" presetClass="entr" presetSubtype="32" fill="hold" grpId="0" nodeType="clickEffect">
                                  <p:stCondLst>
                                    <p:cond delay="0"/>
                                  </p:stCondLst>
                                  <p:childTnLst>
                                    <p:set>
                                      <p:cBhvr>
                                        <p:cTn id="20" dur="1" fill="hold">
                                          <p:stCondLst>
                                            <p:cond delay="0"/>
                                          </p:stCondLst>
                                        </p:cTn>
                                        <p:tgtEl>
                                          <p:spTgt spid="17467"/>
                                        </p:tgtEl>
                                        <p:attrNameLst>
                                          <p:attrName>style.visibility</p:attrName>
                                        </p:attrNameLst>
                                      </p:cBhvr>
                                      <p:to>
                                        <p:strVal val="visible"/>
                                      </p:to>
                                    </p:set>
                                    <p:animEffect transition="in" filter="plus(out)">
                                      <p:cBhvr>
                                        <p:cTn id="21" dur="500"/>
                                        <p:tgtEl>
                                          <p:spTgt spid="17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2" grpId="0" animBg="1"/>
      <p:bldP spid="17466" grpId="0" animBg="1"/>
      <p:bldP spid="1746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矩形 1"/>
          <p:cNvSpPr/>
          <p:nvPr/>
        </p:nvSpPr>
        <p:spPr>
          <a:xfrm>
            <a:off x="892175" y="530225"/>
            <a:ext cx="2887663" cy="522288"/>
          </a:xfrm>
          <a:prstGeom prst="rect">
            <a:avLst/>
          </a:prstGeom>
          <a:noFill/>
          <a:ln w="9525">
            <a:noFill/>
          </a:ln>
        </p:spPr>
        <p:txBody>
          <a:bodyPr wrap="none">
            <a:spAutoFit/>
          </a:bodyPr>
          <a:p>
            <a:r>
              <a:rPr lang="en-US" altLang="zh-CN" dirty="0">
                <a:latin typeface="Arial" panose="020B0604020202020204" pitchFamily="34" charset="0"/>
              </a:rPr>
              <a:t>2.1.4 </a:t>
            </a:r>
            <a:r>
              <a:rPr lang="zh-CN" altLang="zh-CN" dirty="0">
                <a:latin typeface="Arial" panose="020B0604020202020204" pitchFamily="34" charset="0"/>
              </a:rPr>
              <a:t>特殊二极管</a:t>
            </a:r>
            <a:endParaRPr lang="zh-CN" altLang="en-US" dirty="0">
              <a:latin typeface="Arial" panose="020B0604020202020204" pitchFamily="34" charset="0"/>
            </a:endParaRPr>
          </a:p>
        </p:txBody>
      </p:sp>
      <p:sp>
        <p:nvSpPr>
          <p:cNvPr id="3" name="矩形 2"/>
          <p:cNvSpPr/>
          <p:nvPr/>
        </p:nvSpPr>
        <p:spPr>
          <a:xfrm>
            <a:off x="900113" y="1125538"/>
            <a:ext cx="2530475" cy="5222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rgbClr val="C00000"/>
                </a:solidFill>
                <a:effectLst/>
                <a:uLnTx/>
                <a:uFillTx/>
                <a:latin typeface="+mn-ea"/>
                <a:ea typeface="+mn-ea"/>
                <a:cs typeface="+mn-cs"/>
              </a:rPr>
              <a:t>1</a:t>
            </a:r>
            <a:r>
              <a:rPr kumimoji="0" lang="en-US" altLang="zh-CN" sz="28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800" b="1" i="0" u="none" strike="noStrike" kern="1200" cap="none" spc="0" normalizeH="0" baseline="0" noProof="0" dirty="0">
                <a:ln>
                  <a:noFill/>
                </a:ln>
                <a:solidFill>
                  <a:srgbClr val="C00000"/>
                </a:solidFill>
                <a:effectLst/>
                <a:uLnTx/>
                <a:uFillTx/>
                <a:latin typeface="+mn-ea"/>
                <a:ea typeface="+mn-ea"/>
                <a:cs typeface="+mn-cs"/>
              </a:rPr>
              <a:t> 稳压二极管</a:t>
            </a:r>
            <a:endParaRPr kumimoji="0" lang="zh-CN" altLang="en-US" sz="2800" b="1" i="0" u="none" strike="noStrike" kern="1200" cap="none" spc="0" normalizeH="0" baseline="0" noProof="0" dirty="0">
              <a:ln>
                <a:noFill/>
              </a:ln>
              <a:solidFill>
                <a:srgbClr val="C00000"/>
              </a:solidFill>
              <a:effectLst/>
              <a:uLnTx/>
              <a:uFillTx/>
              <a:latin typeface="+mn-ea"/>
              <a:ea typeface="+mn-ea"/>
              <a:cs typeface="+mn-cs"/>
            </a:endParaRPr>
          </a:p>
        </p:txBody>
      </p:sp>
      <p:grpSp>
        <p:nvGrpSpPr>
          <p:cNvPr id="11269" name="Group 10"/>
          <p:cNvGrpSpPr/>
          <p:nvPr/>
        </p:nvGrpSpPr>
        <p:grpSpPr>
          <a:xfrm>
            <a:off x="4859338" y="1341438"/>
            <a:ext cx="3998912" cy="4373562"/>
            <a:chOff x="0" y="0"/>
            <a:chExt cx="2339" cy="2552"/>
          </a:xfrm>
        </p:grpSpPr>
        <p:sp>
          <p:nvSpPr>
            <p:cNvPr id="11273" name="Text Box 11"/>
            <p:cNvSpPr txBox="1"/>
            <p:nvPr/>
          </p:nvSpPr>
          <p:spPr>
            <a:xfrm>
              <a:off x="524" y="2320"/>
              <a:ext cx="1378" cy="232"/>
            </a:xfrm>
            <a:prstGeom prst="rect">
              <a:avLst/>
            </a:prstGeom>
            <a:noFill/>
            <a:ln w="9525">
              <a:noFill/>
            </a:ln>
          </p:spPr>
          <p:txBody>
            <a:bodyPr wrap="none" anchor="ctr">
              <a:spAutoFit/>
            </a:bodyPr>
            <a:p>
              <a:pPr algn="ctr">
                <a:spcBef>
                  <a:spcPct val="50000"/>
                </a:spcBef>
              </a:pPr>
              <a:r>
                <a:rPr lang="zh-CN" altLang="zh-CN" sz="2000" dirty="0">
                  <a:solidFill>
                    <a:srgbClr val="FF3300"/>
                  </a:solidFill>
                  <a:latin typeface="Arial" panose="020B0604020202020204" pitchFamily="34" charset="0"/>
                </a:rPr>
                <a:t> </a:t>
              </a:r>
              <a:r>
                <a:rPr lang="zh-CN" altLang="en-US" sz="2000" dirty="0">
                  <a:solidFill>
                    <a:srgbClr val="FF3300"/>
                  </a:solidFill>
                  <a:latin typeface="Arial" panose="020B0604020202020204" pitchFamily="34" charset="0"/>
                </a:rPr>
                <a:t>稳压管的 伏安特性</a:t>
              </a:r>
              <a:endParaRPr lang="zh-CN" altLang="en-US" sz="2000" dirty="0">
                <a:latin typeface="Arial" panose="020B0604020202020204" pitchFamily="34" charset="0"/>
              </a:endParaRPr>
            </a:p>
          </p:txBody>
        </p:sp>
        <p:graphicFrame>
          <p:nvGraphicFramePr>
            <p:cNvPr id="11266" name="Object 12"/>
            <p:cNvGraphicFramePr>
              <a:graphicFrameLocks noChangeAspect="1"/>
            </p:cNvGraphicFramePr>
            <p:nvPr/>
          </p:nvGraphicFramePr>
          <p:xfrm>
            <a:off x="0" y="0"/>
            <a:ext cx="2339" cy="2224"/>
          </p:xfrm>
          <a:graphic>
            <a:graphicData uri="http://schemas.openxmlformats.org/presentationml/2006/ole">
              <mc:AlternateContent xmlns:mc="http://schemas.openxmlformats.org/markup-compatibility/2006">
                <mc:Choice xmlns:v="urn:schemas-microsoft-com:vml" Requires="v">
                  <p:oleObj spid="_x0000_s3088" name="" r:id="rId1" imgW="2352675" imgH="2466975" progId="Paint.Picture">
                    <p:embed/>
                  </p:oleObj>
                </mc:Choice>
                <mc:Fallback>
                  <p:oleObj name="" r:id="rId1" imgW="2352675" imgH="2466975" progId="Paint.Picture">
                    <p:embed/>
                    <p:pic>
                      <p:nvPicPr>
                        <p:cNvPr id="0" name="图片 3087"/>
                        <p:cNvPicPr/>
                        <p:nvPr/>
                      </p:nvPicPr>
                      <p:blipFill>
                        <a:blip r:embed="rId2"/>
                        <a:stretch>
                          <a:fillRect/>
                        </a:stretch>
                      </p:blipFill>
                      <p:spPr>
                        <a:xfrm>
                          <a:off x="0" y="0"/>
                          <a:ext cx="2339" cy="2224"/>
                        </a:xfrm>
                        <a:prstGeom prst="rect">
                          <a:avLst/>
                        </a:prstGeom>
                        <a:noFill/>
                        <a:ln w="38100" cap="flat" cmpd="sng">
                          <a:pattFill prst="pct90">
                            <a:fgClr>
                              <a:srgbClr val="FF00FF"/>
                            </a:fgClr>
                            <a:bgClr>
                              <a:srgbClr val="66FF99"/>
                            </a:bgClr>
                          </a:pattFill>
                          <a:prstDash val="solid"/>
                          <a:miter/>
                          <a:headEnd type="none" w="med" len="med"/>
                          <a:tailEnd type="none" w="med" len="med"/>
                        </a:ln>
                      </p:spPr>
                    </p:pic>
                  </p:oleObj>
                </mc:Fallback>
              </mc:AlternateContent>
            </a:graphicData>
          </a:graphic>
        </p:graphicFrame>
      </p:grpSp>
      <p:sp>
        <p:nvSpPr>
          <p:cNvPr id="11270" name="Text Box 8"/>
          <p:cNvSpPr txBox="1"/>
          <p:nvPr/>
        </p:nvSpPr>
        <p:spPr>
          <a:xfrm>
            <a:off x="250825" y="1989138"/>
            <a:ext cx="3889375" cy="954087"/>
          </a:xfrm>
          <a:prstGeom prst="rect">
            <a:avLst/>
          </a:prstGeom>
          <a:noFill/>
          <a:ln w="9525">
            <a:noFill/>
          </a:ln>
        </p:spPr>
        <p:txBody>
          <a:bodyPr anchor="ctr">
            <a:spAutoFit/>
          </a:bodyPr>
          <a:p>
            <a:pPr>
              <a:spcBef>
                <a:spcPct val="50000"/>
              </a:spcBef>
            </a:pPr>
            <a:r>
              <a:rPr lang="zh-CN" altLang="en-US" dirty="0">
                <a:solidFill>
                  <a:srgbClr val="339933"/>
                </a:solidFill>
                <a:latin typeface="Arial" panose="020B0604020202020204" pitchFamily="34" charset="0"/>
              </a:rPr>
              <a:t>（</a:t>
            </a:r>
            <a:r>
              <a:rPr lang="zh-CN" altLang="zh-CN" dirty="0">
                <a:solidFill>
                  <a:srgbClr val="339933"/>
                </a:solidFill>
                <a:latin typeface="Arial" panose="020B0604020202020204" pitchFamily="34" charset="0"/>
              </a:rPr>
              <a:t>1</a:t>
            </a:r>
            <a:r>
              <a:rPr lang="zh-CN" altLang="en-US" dirty="0">
                <a:solidFill>
                  <a:srgbClr val="339933"/>
                </a:solidFill>
                <a:latin typeface="Arial" panose="020B0604020202020204" pitchFamily="34" charset="0"/>
              </a:rPr>
              <a:t>）稳压二极管的伏安特性</a:t>
            </a:r>
            <a:endParaRPr lang="zh-CN" altLang="en-US" dirty="0">
              <a:solidFill>
                <a:srgbClr val="339933"/>
              </a:solidFill>
              <a:latin typeface="Arial" panose="020B0604020202020204" pitchFamily="34" charset="0"/>
            </a:endParaRPr>
          </a:p>
        </p:txBody>
      </p:sp>
      <p:sp>
        <p:nvSpPr>
          <p:cNvPr id="11271" name="矩形 7"/>
          <p:cNvSpPr/>
          <p:nvPr/>
        </p:nvSpPr>
        <p:spPr>
          <a:xfrm>
            <a:off x="684213" y="3284538"/>
            <a:ext cx="3816350" cy="1816100"/>
          </a:xfrm>
          <a:prstGeom prst="rect">
            <a:avLst/>
          </a:prstGeom>
          <a:noFill/>
          <a:ln w="9525">
            <a:noFill/>
          </a:ln>
        </p:spPr>
        <p:txBody>
          <a:bodyPr>
            <a:spAutoFit/>
          </a:bodyPr>
          <a:p>
            <a:r>
              <a:rPr lang="zh-CN" altLang="zh-CN" dirty="0">
                <a:solidFill>
                  <a:srgbClr val="000000"/>
                </a:solidFill>
                <a:latin typeface="Arial" panose="020B0604020202020204" pitchFamily="34" charset="0"/>
              </a:rPr>
              <a:t>利用二极管反向击穿特性实现稳压。稳压二极管稳压时工作在反向电击穿状态。</a:t>
            </a:r>
            <a:endParaRPr lang="zh-CN" altLang="en-US" dirty="0">
              <a:latin typeface="Arial" panose="020B0604020202020204" pitchFamily="34" charset="0"/>
            </a:endParaRPr>
          </a:p>
        </p:txBody>
      </p:sp>
      <p:sp>
        <p:nvSpPr>
          <p:cNvPr id="11272" name="灯片编号占位符 8"/>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0418" name="Text Box 2"/>
          <p:cNvSpPr txBox="1"/>
          <p:nvPr/>
        </p:nvSpPr>
        <p:spPr>
          <a:xfrm>
            <a:off x="960438" y="1095375"/>
            <a:ext cx="3687762" cy="522288"/>
          </a:xfrm>
          <a:prstGeom prst="rect">
            <a:avLst/>
          </a:prstGeom>
          <a:noFill/>
          <a:ln w="9525">
            <a:noFill/>
          </a:ln>
        </p:spPr>
        <p:txBody>
          <a:bodyPr anchor="ctr">
            <a:spAutoFit/>
          </a:bodyPr>
          <a:p>
            <a:r>
              <a:rPr lang="en-US" altLang="zh-CN" dirty="0">
                <a:solidFill>
                  <a:srgbClr val="0000FF"/>
                </a:solidFill>
                <a:latin typeface="Times New Roman" panose="02020603050405020304" pitchFamily="18" charset="0"/>
              </a:rPr>
              <a:t>(1).    </a:t>
            </a:r>
            <a:r>
              <a:rPr lang="zh-CN" altLang="en-US" dirty="0">
                <a:solidFill>
                  <a:srgbClr val="0000FF"/>
                </a:solidFill>
                <a:latin typeface="Times New Roman" panose="02020603050405020304" pitchFamily="18" charset="0"/>
              </a:rPr>
              <a:t>稳定电压 </a:t>
            </a:r>
            <a:r>
              <a:rPr lang="en-US" altLang="zh-CN" i="1" dirty="0">
                <a:solidFill>
                  <a:srgbClr val="0000FF"/>
                </a:solidFill>
                <a:latin typeface="Times New Roman" panose="02020603050405020304" pitchFamily="18" charset="0"/>
                <a:ea typeface="方正琥珀繁体" pitchFamily="2" charset="-122"/>
              </a:rPr>
              <a:t>U</a:t>
            </a:r>
            <a:r>
              <a:rPr lang="en-US" altLang="zh-CN" baseline="-25000" dirty="0">
                <a:solidFill>
                  <a:srgbClr val="0000FF"/>
                </a:solidFill>
                <a:latin typeface="Times New Roman" panose="02020603050405020304" pitchFamily="18" charset="0"/>
                <a:ea typeface="方正琥珀繁体" pitchFamily="2" charset="-122"/>
              </a:rPr>
              <a:t>Z</a:t>
            </a:r>
            <a:endParaRPr lang="en-US" altLang="zh-CN" baseline="-25000" dirty="0">
              <a:solidFill>
                <a:srgbClr val="0000FF"/>
              </a:solidFill>
              <a:latin typeface="Times New Roman" panose="02020603050405020304" pitchFamily="18" charset="0"/>
              <a:ea typeface="方正琥珀繁体" pitchFamily="2" charset="-122"/>
            </a:endParaRPr>
          </a:p>
        </p:txBody>
      </p:sp>
      <p:sp>
        <p:nvSpPr>
          <p:cNvPr id="60419" name="Text Box 3"/>
          <p:cNvSpPr txBox="1"/>
          <p:nvPr/>
        </p:nvSpPr>
        <p:spPr>
          <a:xfrm>
            <a:off x="971550" y="2070100"/>
            <a:ext cx="2838450" cy="522288"/>
          </a:xfrm>
          <a:prstGeom prst="rect">
            <a:avLst/>
          </a:prstGeom>
          <a:noFill/>
          <a:ln w="9525">
            <a:noFill/>
          </a:ln>
        </p:spPr>
        <p:txBody>
          <a:bodyPr anchor="ctr">
            <a:spAutoFit/>
          </a:bodyPr>
          <a:p>
            <a:r>
              <a:rPr lang="en-US" altLang="zh-CN" dirty="0">
                <a:solidFill>
                  <a:srgbClr val="0000FF"/>
                </a:solidFill>
                <a:latin typeface="Times New Roman" panose="02020603050405020304" pitchFamily="18" charset="0"/>
              </a:rPr>
              <a:t>(2).  </a:t>
            </a:r>
            <a:r>
              <a:rPr lang="zh-CN" altLang="en-US" dirty="0">
                <a:solidFill>
                  <a:srgbClr val="0000FF"/>
                </a:solidFill>
                <a:latin typeface="Times New Roman" panose="02020603050405020304" pitchFamily="18" charset="0"/>
              </a:rPr>
              <a:t>稳定电流 </a:t>
            </a:r>
            <a:r>
              <a:rPr lang="en-US" altLang="zh-CN" i="1" dirty="0">
                <a:solidFill>
                  <a:srgbClr val="0000FF"/>
                </a:solidFill>
                <a:latin typeface="Times New Roman" panose="02020603050405020304" pitchFamily="18" charset="0"/>
                <a:ea typeface="方正琥珀繁体" pitchFamily="2" charset="-122"/>
              </a:rPr>
              <a:t>I</a:t>
            </a:r>
            <a:r>
              <a:rPr lang="en-US" altLang="zh-CN" baseline="-25000" dirty="0">
                <a:solidFill>
                  <a:srgbClr val="0000FF"/>
                </a:solidFill>
                <a:latin typeface="Times New Roman" panose="02020603050405020304" pitchFamily="18" charset="0"/>
                <a:ea typeface="方正琥珀繁体" pitchFamily="2" charset="-122"/>
              </a:rPr>
              <a:t>Z</a:t>
            </a:r>
            <a:endParaRPr lang="en-US" altLang="zh-CN" baseline="-25000" dirty="0">
              <a:solidFill>
                <a:srgbClr val="0000FF"/>
              </a:solidFill>
              <a:latin typeface="Times New Roman" panose="02020603050405020304" pitchFamily="18" charset="0"/>
              <a:sym typeface="Symbol" panose="05050102010706020507" pitchFamily="18" charset="2"/>
            </a:endParaRPr>
          </a:p>
        </p:txBody>
      </p:sp>
      <p:sp>
        <p:nvSpPr>
          <p:cNvPr id="60420" name="Text Box 4"/>
          <p:cNvSpPr txBox="1"/>
          <p:nvPr/>
        </p:nvSpPr>
        <p:spPr>
          <a:xfrm>
            <a:off x="468313" y="1524000"/>
            <a:ext cx="8294687" cy="579438"/>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稳压管工作在反向击穿区时的稳定工作电压。</a:t>
            </a:r>
            <a:endParaRPr lang="zh-CN" altLang="en-US" dirty="0">
              <a:latin typeface="Times New Roman" panose="02020603050405020304" pitchFamily="18" charset="0"/>
            </a:endParaRPr>
          </a:p>
        </p:txBody>
      </p:sp>
      <p:sp>
        <p:nvSpPr>
          <p:cNvPr id="60421" name="Text Box 5"/>
          <p:cNvSpPr txBox="1"/>
          <p:nvPr/>
        </p:nvSpPr>
        <p:spPr>
          <a:xfrm>
            <a:off x="228600" y="2559050"/>
            <a:ext cx="8534400" cy="1066800"/>
          </a:xfrm>
          <a:prstGeom prst="rect">
            <a:avLst/>
          </a:prstGeom>
          <a:noFill/>
          <a:ln w="9525">
            <a:noFill/>
          </a:ln>
        </p:spPr>
        <p:txBody>
          <a:bodyPr>
            <a:spAutoFit/>
          </a:bodyPr>
          <a:p>
            <a:pPr algn="just">
              <a:spcBef>
                <a:spcPct val="50000"/>
              </a:spcBef>
            </a:pPr>
            <a:r>
              <a:rPr lang="en-US" altLang="zh-CN" sz="2600" dirty="0">
                <a:latin typeface="Times New Roman" panose="02020603050405020304" pitchFamily="18" charset="0"/>
              </a:rPr>
              <a:t>        </a:t>
            </a:r>
            <a:r>
              <a:rPr lang="zh-CN" altLang="en-US" dirty="0">
                <a:latin typeface="Times New Roman" panose="02020603050405020304" pitchFamily="18" charset="0"/>
              </a:rPr>
              <a:t>正常工作的参考电流。</a:t>
            </a:r>
            <a:r>
              <a:rPr lang="en-US" altLang="zh-CN" i="1" dirty="0">
                <a:latin typeface="Times New Roman" panose="02020603050405020304" pitchFamily="18" charset="0"/>
              </a:rPr>
              <a:t>I</a:t>
            </a:r>
            <a:r>
              <a:rPr lang="en-US" altLang="zh-CN" dirty="0">
                <a:latin typeface="Times New Roman" panose="02020603050405020304" pitchFamily="18" charset="0"/>
              </a:rPr>
              <a:t> &lt; </a:t>
            </a:r>
            <a:r>
              <a:rPr lang="en-US" altLang="zh-CN" i="1" dirty="0">
                <a:latin typeface="Times New Roman" panose="02020603050405020304" pitchFamily="18" charset="0"/>
              </a:rPr>
              <a:t>I</a:t>
            </a:r>
            <a:r>
              <a:rPr lang="en-US" altLang="zh-CN" baseline="-25000" dirty="0">
                <a:latin typeface="Times New Roman" panose="02020603050405020304" pitchFamily="18" charset="0"/>
              </a:rPr>
              <a:t>Z </a:t>
            </a:r>
            <a:r>
              <a:rPr lang="zh-CN" altLang="en-US" dirty="0">
                <a:latin typeface="Times New Roman" panose="02020603050405020304" pitchFamily="18" charset="0"/>
              </a:rPr>
              <a:t>时 ，管子的稳压性能差； </a:t>
            </a:r>
            <a:r>
              <a:rPr lang="en-US" altLang="zh-CN" i="1" dirty="0">
                <a:latin typeface="Times New Roman" panose="02020603050405020304" pitchFamily="18" charset="0"/>
              </a:rPr>
              <a:t>I</a:t>
            </a:r>
            <a:r>
              <a:rPr lang="en-US" altLang="zh-CN" dirty="0">
                <a:latin typeface="Times New Roman" panose="02020603050405020304" pitchFamily="18" charset="0"/>
              </a:rPr>
              <a:t> &gt; </a:t>
            </a:r>
            <a:r>
              <a:rPr lang="en-US" altLang="zh-CN" i="1" dirty="0">
                <a:latin typeface="Times New Roman" panose="02020603050405020304" pitchFamily="18" charset="0"/>
              </a:rPr>
              <a:t>I</a:t>
            </a:r>
            <a:r>
              <a:rPr lang="en-US" altLang="zh-CN" baseline="-25000" dirty="0">
                <a:latin typeface="Times New Roman" panose="02020603050405020304" pitchFamily="18" charset="0"/>
              </a:rPr>
              <a:t>Z</a:t>
            </a:r>
            <a:r>
              <a:rPr lang="en-US" altLang="zh-CN" dirty="0">
                <a:latin typeface="Times New Roman" panose="02020603050405020304" pitchFamily="18" charset="0"/>
              </a:rPr>
              <a:t> </a:t>
            </a:r>
            <a:r>
              <a:rPr lang="zh-CN" altLang="en-US" dirty="0">
                <a:latin typeface="Times New Roman" panose="02020603050405020304" pitchFamily="18" charset="0"/>
              </a:rPr>
              <a:t>，只要不超过额定功耗即可。</a:t>
            </a:r>
            <a:endParaRPr lang="zh-CN" altLang="en-US" dirty="0">
              <a:latin typeface="Times New Roman" panose="02020603050405020304" pitchFamily="18" charset="0"/>
            </a:endParaRPr>
          </a:p>
        </p:txBody>
      </p:sp>
      <p:sp>
        <p:nvSpPr>
          <p:cNvPr id="60422" name="Text Box 6"/>
          <p:cNvSpPr txBox="1"/>
          <p:nvPr/>
        </p:nvSpPr>
        <p:spPr>
          <a:xfrm>
            <a:off x="684213" y="549275"/>
            <a:ext cx="6757987" cy="579438"/>
          </a:xfrm>
          <a:prstGeom prst="rect">
            <a:avLst/>
          </a:prstGeom>
          <a:noFill/>
          <a:ln w="9525">
            <a:noFill/>
          </a:ln>
        </p:spPr>
        <p:txBody>
          <a:bodyPr anchor="ctr">
            <a:spAutoFit/>
          </a:bodyPr>
          <a:p>
            <a:r>
              <a:rPr lang="en-US" altLang="zh-CN" sz="2600" dirty="0">
                <a:solidFill>
                  <a:srgbClr val="FF0000"/>
                </a:solidFill>
                <a:latin typeface="宋体" panose="02010600030101010101" pitchFamily="2" charset="-122"/>
              </a:rPr>
              <a:t> </a:t>
            </a:r>
            <a:r>
              <a:rPr lang="zh-CN" altLang="en-US" dirty="0">
                <a:solidFill>
                  <a:srgbClr val="FF0000"/>
                </a:solidFill>
                <a:latin typeface="宋体" panose="02010600030101010101" pitchFamily="2" charset="-122"/>
              </a:rPr>
              <a:t>稳压管的参数主要有以下几项：</a:t>
            </a:r>
            <a:endParaRPr lang="zh-CN" altLang="en-US" dirty="0">
              <a:solidFill>
                <a:srgbClr val="FF0000"/>
              </a:solidFill>
              <a:latin typeface="宋体" panose="02010600030101010101" pitchFamily="2" charset="-122"/>
            </a:endParaRPr>
          </a:p>
        </p:txBody>
      </p:sp>
      <p:sp>
        <p:nvSpPr>
          <p:cNvPr id="60423" name="Rectangle 7"/>
          <p:cNvSpPr/>
          <p:nvPr/>
        </p:nvSpPr>
        <p:spPr>
          <a:xfrm>
            <a:off x="900113" y="3716338"/>
            <a:ext cx="3486150" cy="523875"/>
          </a:xfrm>
          <a:prstGeom prst="rect">
            <a:avLst/>
          </a:prstGeom>
          <a:noFill/>
          <a:ln w="9525">
            <a:noFill/>
          </a:ln>
        </p:spPr>
        <p:txBody>
          <a:bodyPr wrap="none">
            <a:spAutoFit/>
          </a:bodyPr>
          <a:p>
            <a:pPr>
              <a:spcBef>
                <a:spcPct val="50000"/>
              </a:spcBef>
            </a:pPr>
            <a:r>
              <a:rPr lang="en-US" altLang="zh-CN" dirty="0">
                <a:solidFill>
                  <a:srgbClr val="0000FF"/>
                </a:solidFill>
                <a:latin typeface="Arial" panose="020B0604020202020204" pitchFamily="34" charset="0"/>
              </a:rPr>
              <a:t>(3). </a:t>
            </a:r>
            <a:r>
              <a:rPr lang="zh-CN" altLang="en-US" dirty="0">
                <a:solidFill>
                  <a:srgbClr val="0000FF"/>
                </a:solidFill>
                <a:latin typeface="Arial" panose="020B0604020202020204" pitchFamily="34" charset="0"/>
              </a:rPr>
              <a:t>电压温度系数 </a:t>
            </a:r>
            <a:r>
              <a:rPr lang="zh-CN" altLang="en-US" i="1" dirty="0">
                <a:solidFill>
                  <a:srgbClr val="0000FF"/>
                </a:solidFill>
                <a:latin typeface="Arial" panose="020B0604020202020204" pitchFamily="34" charset="0"/>
                <a:sym typeface="Symbol" panose="05050102010706020507" pitchFamily="18" charset="2"/>
              </a:rPr>
              <a:t></a:t>
            </a:r>
            <a:r>
              <a:rPr lang="en-US" altLang="zh-CN" i="1" baseline="-25000" dirty="0">
                <a:solidFill>
                  <a:srgbClr val="0000FF"/>
                </a:solidFill>
                <a:latin typeface="Arial" panose="020B0604020202020204" pitchFamily="34" charset="0"/>
                <a:sym typeface="Symbol" panose="05050102010706020507" pitchFamily="18" charset="2"/>
              </a:rPr>
              <a:t>U</a:t>
            </a:r>
            <a:endParaRPr lang="en-US" altLang="zh-CN" i="1" baseline="-25000" dirty="0">
              <a:solidFill>
                <a:srgbClr val="0000FF"/>
              </a:solidFill>
              <a:latin typeface="Arial" panose="020B0604020202020204" pitchFamily="34" charset="0"/>
              <a:sym typeface="Symbol" panose="05050102010706020507" pitchFamily="18" charset="2"/>
            </a:endParaRPr>
          </a:p>
        </p:txBody>
      </p:sp>
      <p:sp>
        <p:nvSpPr>
          <p:cNvPr id="60424" name="Text Box 8"/>
          <p:cNvSpPr txBox="1"/>
          <p:nvPr/>
        </p:nvSpPr>
        <p:spPr>
          <a:xfrm>
            <a:off x="539750" y="4437063"/>
            <a:ext cx="7993063" cy="1260475"/>
          </a:xfrm>
          <a:prstGeom prst="rect">
            <a:avLst/>
          </a:prstGeom>
          <a:noFill/>
          <a:ln w="9525">
            <a:noFill/>
          </a:ln>
        </p:spPr>
        <p:txBody>
          <a:bodyPr>
            <a:spAutoFit/>
          </a:bodyPr>
          <a:p>
            <a:pPr algn="just">
              <a:lnSpc>
                <a:spcPct val="120000"/>
              </a:lnSpc>
            </a:pPr>
            <a:r>
              <a:rPr lang="zh-CN" altLang="en-US" dirty="0">
                <a:latin typeface="Arial" panose="020B0604020202020204" pitchFamily="34" charset="0"/>
              </a:rPr>
              <a:t>　稳压管电流不变时，环境温度每变化 </a:t>
            </a:r>
            <a:r>
              <a:rPr lang="en-US" altLang="zh-CN" dirty="0">
                <a:latin typeface="Arial" panose="020B0604020202020204" pitchFamily="34" charset="0"/>
              </a:rPr>
              <a:t>1 ℃ </a:t>
            </a:r>
            <a:r>
              <a:rPr lang="zh-CN" altLang="en-US" dirty="0">
                <a:latin typeface="Arial" panose="020B0604020202020204" pitchFamily="34" charset="0"/>
              </a:rPr>
              <a:t>引起稳定电压变化的百分比。 </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dissolve">
                                      <p:cBhvr>
                                        <p:cTn id="7" dur="500"/>
                                        <p:tgtEl>
                                          <p:spTgt spid="604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8"/>
                                        </p:tgtEl>
                                        <p:attrNameLst>
                                          <p:attrName>style.visibility</p:attrName>
                                        </p:attrNameLst>
                                      </p:cBhvr>
                                      <p:to>
                                        <p:strVal val="visible"/>
                                      </p:to>
                                    </p:set>
                                    <p:animEffect transition="in" filter="wipe(left)">
                                      <p:cBhvr>
                                        <p:cTn id="12" dur="500"/>
                                        <p:tgtEl>
                                          <p:spTgt spid="604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transition="in" filter="wipe(left)">
                                      <p:cBhvr>
                                        <p:cTn id="17" dur="500"/>
                                        <p:tgtEl>
                                          <p:spTgt spid="604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19"/>
                                        </p:tgtEl>
                                        <p:attrNameLst>
                                          <p:attrName>style.visibility</p:attrName>
                                        </p:attrNameLst>
                                      </p:cBhvr>
                                      <p:to>
                                        <p:strVal val="visible"/>
                                      </p:to>
                                    </p:set>
                                    <p:animEffect transition="in" filter="wipe(left)">
                                      <p:cBhvr>
                                        <p:cTn id="22" dur="500"/>
                                        <p:tgtEl>
                                          <p:spTgt spid="6041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60421"/>
                                        </p:tgtEl>
                                        <p:attrNameLst>
                                          <p:attrName>style.visibility</p:attrName>
                                        </p:attrNameLst>
                                      </p:cBhvr>
                                      <p:to>
                                        <p:strVal val="visible"/>
                                      </p:to>
                                    </p:set>
                                    <p:animEffect transition="in" filter="checkerboard(down)">
                                      <p:cBhvr>
                                        <p:cTn id="27" dur="500"/>
                                        <p:tgtEl>
                                          <p:spTgt spid="604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0423"/>
                                        </p:tgtEl>
                                        <p:attrNameLst>
                                          <p:attrName>style.visibility</p:attrName>
                                        </p:attrNameLst>
                                      </p:cBhvr>
                                      <p:to>
                                        <p:strVal val="visible"/>
                                      </p:to>
                                    </p:set>
                                    <p:animEffect transition="in" filter="box(in)">
                                      <p:cBhvr>
                                        <p:cTn id="32" dur="500"/>
                                        <p:tgtEl>
                                          <p:spTgt spid="604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424"/>
                                        </p:tgtEl>
                                        <p:attrNameLst>
                                          <p:attrName>style.visibility</p:attrName>
                                        </p:attrNameLst>
                                      </p:cBhvr>
                                      <p:to>
                                        <p:strVal val="visible"/>
                                      </p:to>
                                    </p:set>
                                    <p:animEffect transition="in" filter="blinds(horizontal)">
                                      <p:cBhvr>
                                        <p:cTn id="37"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p:bldP spid="60420" grpId="0"/>
      <p:bldP spid="60421" grpId="0"/>
      <p:bldP spid="60422" grpId="0"/>
      <p:bldP spid="60423" grpId="0"/>
      <p:bldP spid="604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8851" name="Text Box 2"/>
          <p:cNvSpPr txBox="1"/>
          <p:nvPr/>
        </p:nvSpPr>
        <p:spPr>
          <a:xfrm>
            <a:off x="611188" y="836613"/>
            <a:ext cx="8064500" cy="3016250"/>
          </a:xfrm>
          <a:prstGeom prst="rect">
            <a:avLst/>
          </a:prstGeom>
          <a:noFill/>
          <a:ln w="9525">
            <a:noFill/>
          </a:ln>
        </p:spPr>
        <p:txBody>
          <a:bodyPr>
            <a:spAutoFit/>
          </a:bodyPr>
          <a:p>
            <a:r>
              <a:rPr lang="en-US" altLang="zh-CN" dirty="0">
                <a:latin typeface="Arial" panose="020B0604020202020204" pitchFamily="34" charset="0"/>
              </a:rPr>
              <a:t>(1) V</a:t>
            </a:r>
            <a:r>
              <a:rPr lang="en-US" altLang="zh-CN" baseline="-25000" dirty="0">
                <a:latin typeface="Arial" panose="020B0604020202020204" pitchFamily="34" charset="0"/>
              </a:rPr>
              <a:t>Z</a:t>
            </a:r>
            <a:r>
              <a:rPr lang="en-US" altLang="zh-CN" dirty="0">
                <a:latin typeface="Arial" panose="020B0604020202020204" pitchFamily="34" charset="0"/>
              </a:rPr>
              <a:t> &gt; 7 V, </a:t>
            </a:r>
            <a:r>
              <a:rPr lang="en-US" altLang="zh-CN" i="1" dirty="0">
                <a:solidFill>
                  <a:srgbClr val="0000FF"/>
                </a:solidFill>
                <a:latin typeface="Arial" panose="020B0604020202020204" pitchFamily="34" charset="0"/>
                <a:sym typeface="Symbol" panose="05050102010706020507" pitchFamily="18" charset="2"/>
              </a:rPr>
              <a:t></a:t>
            </a:r>
            <a:r>
              <a:rPr lang="en-US" altLang="zh-CN" i="1" baseline="-25000" dirty="0">
                <a:solidFill>
                  <a:srgbClr val="0000FF"/>
                </a:solidFill>
                <a:latin typeface="Arial" panose="020B0604020202020204" pitchFamily="34" charset="0"/>
                <a:sym typeface="Symbol" panose="05050102010706020507" pitchFamily="18" charset="2"/>
              </a:rPr>
              <a:t>U</a:t>
            </a:r>
            <a:r>
              <a:rPr lang="en-US" altLang="zh-CN" dirty="0">
                <a:latin typeface="Arial" panose="020B0604020202020204" pitchFamily="34" charset="0"/>
              </a:rPr>
              <a:t>&gt; 0</a:t>
            </a:r>
            <a:r>
              <a:rPr lang="zh-CN" altLang="en-US" dirty="0">
                <a:latin typeface="Arial" panose="020B0604020202020204" pitchFamily="34" charset="0"/>
              </a:rPr>
              <a:t>； </a:t>
            </a:r>
            <a:r>
              <a:rPr lang="en-US" altLang="zh-CN" dirty="0">
                <a:latin typeface="Arial" panose="020B0604020202020204" pitchFamily="34" charset="0"/>
              </a:rPr>
              <a:t>V</a:t>
            </a:r>
            <a:r>
              <a:rPr lang="en-US" altLang="zh-CN" baseline="-25000" dirty="0">
                <a:latin typeface="Arial" panose="020B0604020202020204" pitchFamily="34" charset="0"/>
              </a:rPr>
              <a:t>Z</a:t>
            </a:r>
            <a:r>
              <a:rPr lang="en-US" altLang="zh-CN" dirty="0">
                <a:solidFill>
                  <a:srgbClr val="0000FF"/>
                </a:solidFill>
                <a:latin typeface="Arial" panose="020B0604020202020204" pitchFamily="34" charset="0"/>
              </a:rPr>
              <a:t> &lt; 4 V</a:t>
            </a:r>
            <a:r>
              <a:rPr lang="zh-CN" altLang="en-US" dirty="0">
                <a:solidFill>
                  <a:srgbClr val="0000FF"/>
                </a:solidFill>
                <a:latin typeface="Arial" panose="020B0604020202020204" pitchFamily="34" charset="0"/>
              </a:rPr>
              <a:t>， </a:t>
            </a:r>
            <a:r>
              <a:rPr lang="zh-CN" altLang="en-US" i="1" dirty="0">
                <a:solidFill>
                  <a:srgbClr val="0000FF"/>
                </a:solidFill>
                <a:latin typeface="Arial" panose="020B0604020202020204" pitchFamily="34" charset="0"/>
                <a:sym typeface="Symbol" panose="05050102010706020507" pitchFamily="18" charset="2"/>
              </a:rPr>
              <a:t></a:t>
            </a:r>
            <a:r>
              <a:rPr lang="en-US" altLang="zh-CN" i="1" baseline="-25000" dirty="0">
                <a:solidFill>
                  <a:srgbClr val="0000FF"/>
                </a:solidFill>
                <a:latin typeface="Arial" panose="020B0604020202020204" pitchFamily="34" charset="0"/>
                <a:sym typeface="Symbol" panose="05050102010706020507" pitchFamily="18" charset="2"/>
              </a:rPr>
              <a:t>U</a:t>
            </a:r>
            <a:r>
              <a:rPr lang="en-US" altLang="zh-CN" dirty="0">
                <a:latin typeface="Arial" panose="020B0604020202020204" pitchFamily="34" charset="0"/>
              </a:rPr>
              <a:t> &lt;  0</a:t>
            </a:r>
            <a:r>
              <a:rPr lang="zh-CN" altLang="en-US" dirty="0">
                <a:latin typeface="Arial" panose="020B0604020202020204" pitchFamily="34" charset="0"/>
              </a:rPr>
              <a:t>；</a:t>
            </a:r>
            <a:endParaRPr lang="zh-CN" altLang="en-US" dirty="0">
              <a:latin typeface="Arial" panose="020B0604020202020204" pitchFamily="34" charset="0"/>
            </a:endParaRPr>
          </a:p>
          <a:p>
            <a:r>
              <a:rPr lang="en-US" altLang="zh-CN" dirty="0">
                <a:latin typeface="Arial" panose="020B0604020202020204" pitchFamily="34" charset="0"/>
              </a:rPr>
              <a:t>(2) V</a:t>
            </a:r>
            <a:r>
              <a:rPr lang="en-US" altLang="zh-CN" baseline="-25000" dirty="0">
                <a:latin typeface="Arial" panose="020B0604020202020204" pitchFamily="34" charset="0"/>
              </a:rPr>
              <a:t>Z</a:t>
            </a:r>
            <a:r>
              <a:rPr lang="en-US" altLang="zh-CN" dirty="0">
                <a:latin typeface="Arial" panose="020B0604020202020204" pitchFamily="34" charset="0"/>
              </a:rPr>
              <a:t> </a:t>
            </a:r>
            <a:r>
              <a:rPr lang="zh-CN" altLang="en-US" dirty="0">
                <a:latin typeface="Arial" panose="020B0604020202020204" pitchFamily="34" charset="0"/>
              </a:rPr>
              <a:t>在 </a:t>
            </a:r>
            <a:r>
              <a:rPr lang="en-US" altLang="zh-CN" dirty="0">
                <a:latin typeface="Arial" panose="020B0604020202020204" pitchFamily="34" charset="0"/>
              </a:rPr>
              <a:t>4 ~ 7 V </a:t>
            </a:r>
            <a:r>
              <a:rPr lang="zh-CN" altLang="en-US" dirty="0">
                <a:latin typeface="Arial" panose="020B0604020202020204" pitchFamily="34" charset="0"/>
              </a:rPr>
              <a:t>之间， </a:t>
            </a:r>
            <a:r>
              <a:rPr lang="zh-CN" altLang="en-US" i="1" dirty="0">
                <a:solidFill>
                  <a:srgbClr val="0000FF"/>
                </a:solidFill>
                <a:latin typeface="Arial" panose="020B0604020202020204" pitchFamily="34" charset="0"/>
                <a:sym typeface="Symbol" panose="05050102010706020507" pitchFamily="18" charset="2"/>
              </a:rPr>
              <a:t></a:t>
            </a:r>
            <a:r>
              <a:rPr lang="en-US" altLang="zh-CN" i="1" baseline="-25000" dirty="0">
                <a:solidFill>
                  <a:srgbClr val="0000FF"/>
                </a:solidFill>
                <a:latin typeface="Arial" panose="020B0604020202020204" pitchFamily="34" charset="0"/>
                <a:sym typeface="Symbol" panose="05050102010706020507" pitchFamily="18" charset="2"/>
              </a:rPr>
              <a:t>U</a:t>
            </a:r>
            <a:r>
              <a:rPr lang="zh-CN" altLang="en-US" dirty="0">
                <a:latin typeface="Arial" panose="020B0604020202020204" pitchFamily="34" charset="0"/>
              </a:rPr>
              <a:t>值比较小，性能比较稳定。</a:t>
            </a:r>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2CW17</a:t>
            </a:r>
            <a:r>
              <a:rPr lang="zh-CN" altLang="en-US" dirty="0">
                <a:latin typeface="Arial" panose="020B0604020202020204" pitchFamily="34" charset="0"/>
              </a:rPr>
              <a:t>： </a:t>
            </a:r>
            <a:r>
              <a:rPr lang="en-US" altLang="zh-CN" dirty="0">
                <a:latin typeface="Arial" panose="020B0604020202020204" pitchFamily="34" charset="0"/>
              </a:rPr>
              <a:t>V</a:t>
            </a:r>
            <a:r>
              <a:rPr lang="en-US" altLang="zh-CN" baseline="-25000" dirty="0">
                <a:latin typeface="Arial" panose="020B0604020202020204" pitchFamily="34" charset="0"/>
              </a:rPr>
              <a:t>Z</a:t>
            </a:r>
            <a:r>
              <a:rPr lang="en-US" altLang="zh-CN" dirty="0">
                <a:latin typeface="Arial" panose="020B0604020202020204" pitchFamily="34" charset="0"/>
              </a:rPr>
              <a:t> = 9~10.5V,</a:t>
            </a:r>
            <a:r>
              <a:rPr lang="en-US" altLang="zh-CN" i="1" dirty="0">
                <a:solidFill>
                  <a:srgbClr val="0000FF"/>
                </a:solidFill>
                <a:latin typeface="Arial" panose="020B0604020202020204" pitchFamily="34" charset="0"/>
                <a:sym typeface="Symbol" panose="05050102010706020507" pitchFamily="18" charset="2"/>
              </a:rPr>
              <a:t></a:t>
            </a:r>
            <a:r>
              <a:rPr lang="en-US" altLang="zh-CN" i="1" baseline="-25000" dirty="0">
                <a:solidFill>
                  <a:srgbClr val="0000FF"/>
                </a:solidFill>
                <a:latin typeface="Arial" panose="020B0604020202020204" pitchFamily="34" charset="0"/>
                <a:sym typeface="Symbol" panose="05050102010706020507" pitchFamily="18" charset="2"/>
              </a:rPr>
              <a:t>U</a:t>
            </a:r>
            <a:r>
              <a:rPr lang="en-US" altLang="zh-CN" i="1" dirty="0">
                <a:solidFill>
                  <a:srgbClr val="0000FF"/>
                </a:solidFill>
                <a:latin typeface="Arial" panose="020B0604020202020204" pitchFamily="34" charset="0"/>
                <a:sym typeface="Symbol" panose="05050102010706020507" pitchFamily="18" charset="2"/>
              </a:rPr>
              <a:t> </a:t>
            </a:r>
            <a:r>
              <a:rPr lang="en-US" altLang="zh-CN" i="1" dirty="0">
                <a:latin typeface="Arial" panose="020B0604020202020204" pitchFamily="34" charset="0"/>
                <a:sym typeface="Symbol" panose="05050102010706020507" pitchFamily="18" charset="2"/>
              </a:rPr>
              <a:t>= </a:t>
            </a:r>
            <a:r>
              <a:rPr lang="en-US" altLang="zh-CN" dirty="0">
                <a:latin typeface="Arial" panose="020B0604020202020204" pitchFamily="34" charset="0"/>
                <a:sym typeface="Symbol" panose="05050102010706020507" pitchFamily="18" charset="2"/>
              </a:rPr>
              <a:t>0.09</a:t>
            </a:r>
            <a:r>
              <a:rPr lang="en-US" altLang="zh-CN" i="1" dirty="0">
                <a:latin typeface="Arial" panose="020B0604020202020204" pitchFamily="34" charset="0"/>
                <a:sym typeface="Symbol" panose="05050102010706020507" pitchFamily="18" charset="2"/>
              </a:rPr>
              <a:t> </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 </a:t>
            </a:r>
            <a:endParaRPr lang="en-US" altLang="zh-CN" dirty="0">
              <a:latin typeface="Arial" panose="020B0604020202020204" pitchFamily="34" charset="0"/>
            </a:endParaRPr>
          </a:p>
          <a:p>
            <a:r>
              <a:rPr lang="en-US" altLang="zh-CN" dirty="0">
                <a:latin typeface="Arial" panose="020B0604020202020204" pitchFamily="34" charset="0"/>
              </a:rPr>
              <a:t>2CW11:V</a:t>
            </a:r>
            <a:r>
              <a:rPr lang="en-US" altLang="zh-CN" baseline="-25000" dirty="0">
                <a:latin typeface="Arial" panose="020B0604020202020204" pitchFamily="34" charset="0"/>
              </a:rPr>
              <a:t>Z</a:t>
            </a:r>
            <a:r>
              <a:rPr lang="en-US" altLang="zh-CN" dirty="0">
                <a:latin typeface="Arial" panose="020B0604020202020204" pitchFamily="34" charset="0"/>
              </a:rPr>
              <a:t> = 3.2 ~ 4.5 V,</a:t>
            </a:r>
            <a:r>
              <a:rPr lang="en-US" altLang="zh-CN" i="1" dirty="0">
                <a:solidFill>
                  <a:srgbClr val="0000FF"/>
                </a:solidFill>
                <a:latin typeface="Arial" panose="020B0604020202020204" pitchFamily="34" charset="0"/>
                <a:sym typeface="Symbol" panose="05050102010706020507" pitchFamily="18" charset="2"/>
              </a:rPr>
              <a:t></a:t>
            </a:r>
            <a:r>
              <a:rPr lang="en-US" altLang="zh-CN" i="1" baseline="-25000" dirty="0">
                <a:solidFill>
                  <a:srgbClr val="0000FF"/>
                </a:solidFill>
                <a:latin typeface="Arial" panose="020B0604020202020204" pitchFamily="34" charset="0"/>
                <a:sym typeface="Symbol" panose="05050102010706020507" pitchFamily="18" charset="2"/>
              </a:rPr>
              <a:t>U</a:t>
            </a:r>
            <a:r>
              <a:rPr lang="en-US" altLang="zh-CN" i="1" dirty="0">
                <a:solidFill>
                  <a:srgbClr val="0000FF"/>
                </a:solidFill>
                <a:latin typeface="Arial" panose="020B0604020202020204" pitchFamily="34" charset="0"/>
                <a:sym typeface="Symbol" panose="05050102010706020507" pitchFamily="18" charset="2"/>
              </a:rPr>
              <a:t> </a:t>
            </a:r>
            <a:r>
              <a:rPr lang="en-US" altLang="zh-CN" i="1" dirty="0">
                <a:latin typeface="Arial" panose="020B0604020202020204" pitchFamily="34" charset="0"/>
                <a:sym typeface="Symbol" panose="05050102010706020507" pitchFamily="18" charset="2"/>
              </a:rPr>
              <a:t>= </a:t>
            </a:r>
            <a:r>
              <a:rPr lang="en-US" altLang="zh-CN" dirty="0">
                <a:latin typeface="Arial" panose="020B0604020202020204" pitchFamily="34" charset="0"/>
                <a:sym typeface="Symbol" panose="05050102010706020507" pitchFamily="18" charset="2"/>
              </a:rPr>
              <a:t>-(0.05~ 0.03)%/</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78852" name="Text Box 3"/>
          <p:cNvSpPr txBox="1"/>
          <p:nvPr/>
        </p:nvSpPr>
        <p:spPr>
          <a:xfrm>
            <a:off x="684213" y="3789363"/>
            <a:ext cx="7920037" cy="1066800"/>
          </a:xfrm>
          <a:prstGeom prst="rect">
            <a:avLst/>
          </a:prstGeom>
          <a:noFill/>
          <a:ln w="9525">
            <a:noFill/>
          </a:ln>
        </p:spPr>
        <p:txBody>
          <a:bodyPr>
            <a:spAutoFit/>
          </a:bodyPr>
          <a:p>
            <a:r>
              <a:rPr lang="en-US" altLang="zh-CN" dirty="0">
                <a:latin typeface="Arial" panose="020B0604020202020204" pitchFamily="34" charset="0"/>
              </a:rPr>
              <a:t>(3) 2DW7 </a:t>
            </a:r>
            <a:r>
              <a:rPr lang="zh-CN" altLang="en-US" dirty="0">
                <a:latin typeface="Arial" panose="020B0604020202020204" pitchFamily="34" charset="0"/>
              </a:rPr>
              <a:t>系列为温度补偿稳压管，用于电子设备的精  密稳压源中。</a:t>
            </a:r>
            <a:endParaRPr lang="zh-CN" altLang="en-US"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2292" name="Text Box 2"/>
          <p:cNvSpPr txBox="1"/>
          <p:nvPr/>
        </p:nvSpPr>
        <p:spPr>
          <a:xfrm>
            <a:off x="900113" y="692150"/>
            <a:ext cx="4897437" cy="523875"/>
          </a:xfrm>
          <a:prstGeom prst="rect">
            <a:avLst/>
          </a:prstGeom>
          <a:noFill/>
          <a:ln w="9525">
            <a:noFill/>
          </a:ln>
        </p:spPr>
        <p:txBody>
          <a:bodyPr>
            <a:spAutoFit/>
          </a:bodyPr>
          <a:p>
            <a:pPr>
              <a:spcBef>
                <a:spcPct val="50000"/>
              </a:spcBef>
            </a:pPr>
            <a:r>
              <a:rPr lang="en-US" altLang="zh-CN" dirty="0">
                <a:solidFill>
                  <a:srgbClr val="0000FF"/>
                </a:solidFill>
                <a:latin typeface="Arial" panose="020B0604020202020204" pitchFamily="34" charset="0"/>
              </a:rPr>
              <a:t>(4).   </a:t>
            </a:r>
            <a:r>
              <a:rPr lang="zh-CN" altLang="en-US" dirty="0">
                <a:solidFill>
                  <a:srgbClr val="0000FF"/>
                </a:solidFill>
                <a:latin typeface="Arial" panose="020B0604020202020204" pitchFamily="34" charset="0"/>
              </a:rPr>
              <a:t>动态电阻 </a:t>
            </a:r>
            <a:r>
              <a:rPr lang="en-US" altLang="zh-CN" i="1" dirty="0">
                <a:solidFill>
                  <a:srgbClr val="0000FF"/>
                </a:solidFill>
                <a:latin typeface="Arial" panose="020B0604020202020204" pitchFamily="34" charset="0"/>
              </a:rPr>
              <a:t>r</a:t>
            </a:r>
            <a:r>
              <a:rPr lang="en-US" altLang="zh-CN" baseline="-25000" dirty="0">
                <a:solidFill>
                  <a:srgbClr val="0000FF"/>
                </a:solidFill>
                <a:latin typeface="Arial" panose="020B0604020202020204" pitchFamily="34" charset="0"/>
              </a:rPr>
              <a:t>Z</a:t>
            </a:r>
            <a:endParaRPr lang="en-US" altLang="zh-CN" baseline="-25000" dirty="0">
              <a:solidFill>
                <a:srgbClr val="0000FF"/>
              </a:solidFill>
              <a:latin typeface="Arial" panose="020B0604020202020204" pitchFamily="34" charset="0"/>
            </a:endParaRPr>
          </a:p>
        </p:txBody>
      </p:sp>
      <p:graphicFrame>
        <p:nvGraphicFramePr>
          <p:cNvPr id="65539" name="Object 3"/>
          <p:cNvGraphicFramePr/>
          <p:nvPr/>
        </p:nvGraphicFramePr>
        <p:xfrm>
          <a:off x="1835150" y="1412875"/>
          <a:ext cx="1503363" cy="1012825"/>
        </p:xfrm>
        <a:graphic>
          <a:graphicData uri="http://schemas.openxmlformats.org/presentationml/2006/ole">
            <mc:AlternateContent xmlns:mc="http://schemas.openxmlformats.org/markup-compatibility/2006">
              <mc:Choice xmlns:v="urn:schemas-microsoft-com:vml" Requires="v">
                <p:oleObj spid="_x0000_s3089" name="" r:id="rId1" imgW="660400" imgH="444500" progId="Equation.3">
                  <p:embed/>
                </p:oleObj>
              </mc:Choice>
              <mc:Fallback>
                <p:oleObj name="" r:id="rId1" imgW="660400" imgH="444500" progId="Equation.3">
                  <p:embed/>
                  <p:pic>
                    <p:nvPicPr>
                      <p:cNvPr id="0" name="图片 3088"/>
                      <p:cNvPicPr/>
                      <p:nvPr/>
                    </p:nvPicPr>
                    <p:blipFill>
                      <a:blip r:embed="rId2"/>
                      <a:stretch>
                        <a:fillRect/>
                      </a:stretch>
                    </p:blipFill>
                    <p:spPr>
                      <a:xfrm>
                        <a:off x="1835150" y="1412875"/>
                        <a:ext cx="1503363" cy="1012825"/>
                      </a:xfrm>
                      <a:prstGeom prst="rect">
                        <a:avLst/>
                      </a:prstGeom>
                      <a:noFill/>
                      <a:ln w="38100">
                        <a:noFill/>
                        <a:miter/>
                      </a:ln>
                    </p:spPr>
                  </p:pic>
                </p:oleObj>
              </mc:Fallback>
            </mc:AlternateContent>
          </a:graphicData>
        </a:graphic>
      </p:graphicFrame>
      <p:sp>
        <p:nvSpPr>
          <p:cNvPr id="12293" name="Text Box 4"/>
          <p:cNvSpPr txBox="1"/>
          <p:nvPr/>
        </p:nvSpPr>
        <p:spPr>
          <a:xfrm>
            <a:off x="3995738" y="981075"/>
            <a:ext cx="4321175" cy="1554163"/>
          </a:xfrm>
          <a:prstGeom prst="rect">
            <a:avLst/>
          </a:prstGeom>
          <a:noFill/>
          <a:ln w="9525">
            <a:noFill/>
          </a:ln>
        </p:spPr>
        <p:txBody>
          <a:bodyPr>
            <a:spAutoFit/>
          </a:bodyPr>
          <a:p>
            <a:pPr algn="just">
              <a:spcBef>
                <a:spcPct val="50000"/>
              </a:spcBef>
            </a:pPr>
            <a:r>
              <a:rPr lang="zh-CN" altLang="en-US" i="1" dirty="0">
                <a:solidFill>
                  <a:srgbClr val="0000FF"/>
                </a:solidFill>
                <a:latin typeface="Arial" panose="020B0604020202020204" pitchFamily="34" charset="0"/>
              </a:rPr>
              <a:t>　</a:t>
            </a:r>
            <a:r>
              <a:rPr lang="en-US" altLang="zh-CN" i="1" dirty="0">
                <a:solidFill>
                  <a:srgbClr val="0000FF"/>
                </a:solidFill>
                <a:latin typeface="Arial" panose="020B0604020202020204" pitchFamily="34" charset="0"/>
              </a:rPr>
              <a:t>r</a:t>
            </a:r>
            <a:r>
              <a:rPr lang="en-US" altLang="zh-CN" baseline="-25000" dirty="0">
                <a:solidFill>
                  <a:srgbClr val="0000FF"/>
                </a:solidFill>
                <a:latin typeface="Arial" panose="020B0604020202020204" pitchFamily="34" charset="0"/>
              </a:rPr>
              <a:t>Z</a:t>
            </a:r>
            <a:r>
              <a:rPr lang="en-US" altLang="zh-CN" dirty="0">
                <a:solidFill>
                  <a:srgbClr val="0000FF"/>
                </a:solidFill>
                <a:latin typeface="Arial" panose="020B0604020202020204" pitchFamily="34" charset="0"/>
              </a:rPr>
              <a:t> </a:t>
            </a:r>
            <a:r>
              <a:rPr lang="zh-CN" altLang="en-US" dirty="0">
                <a:latin typeface="Arial" panose="020B0604020202020204" pitchFamily="34" charset="0"/>
              </a:rPr>
              <a:t>愈小愈好。对于同一个稳压管，工作电流愈大， </a:t>
            </a:r>
            <a:r>
              <a:rPr lang="en-US" altLang="zh-CN" i="1" dirty="0">
                <a:solidFill>
                  <a:srgbClr val="0000FF"/>
                </a:solidFill>
                <a:latin typeface="Arial" panose="020B0604020202020204" pitchFamily="34" charset="0"/>
              </a:rPr>
              <a:t>r</a:t>
            </a:r>
            <a:r>
              <a:rPr lang="en-US" altLang="zh-CN" baseline="-25000" dirty="0">
                <a:solidFill>
                  <a:srgbClr val="0000FF"/>
                </a:solidFill>
                <a:latin typeface="Arial" panose="020B0604020202020204" pitchFamily="34" charset="0"/>
              </a:rPr>
              <a:t>Z</a:t>
            </a:r>
            <a:r>
              <a:rPr lang="en-US" altLang="zh-CN" dirty="0">
                <a:solidFill>
                  <a:srgbClr val="0000FF"/>
                </a:solidFill>
                <a:latin typeface="Arial" panose="020B0604020202020204" pitchFamily="34" charset="0"/>
              </a:rPr>
              <a:t> </a:t>
            </a:r>
            <a:r>
              <a:rPr lang="zh-CN" altLang="en-US" dirty="0">
                <a:solidFill>
                  <a:srgbClr val="0000FF"/>
                </a:solidFill>
                <a:latin typeface="Arial" panose="020B0604020202020204" pitchFamily="34" charset="0"/>
              </a:rPr>
              <a:t>值愈小。</a:t>
            </a:r>
            <a:endParaRPr lang="zh-CN" altLang="en-US" dirty="0">
              <a:latin typeface="Arial" panose="020B0604020202020204" pitchFamily="34" charset="0"/>
            </a:endParaRPr>
          </a:p>
        </p:txBody>
      </p:sp>
      <p:grpSp>
        <p:nvGrpSpPr>
          <p:cNvPr id="2" name="Group 5"/>
          <p:cNvGrpSpPr/>
          <p:nvPr/>
        </p:nvGrpSpPr>
        <p:grpSpPr>
          <a:xfrm>
            <a:off x="900113" y="2636838"/>
            <a:ext cx="4464050" cy="3168650"/>
            <a:chOff x="2709" y="2496"/>
            <a:chExt cx="2379" cy="1776"/>
          </a:xfrm>
        </p:grpSpPr>
        <p:pic>
          <p:nvPicPr>
            <p:cNvPr id="12296" name="Picture 6" descr="1"/>
            <p:cNvPicPr>
              <a:picLocks noChangeAspect="1"/>
            </p:cNvPicPr>
            <p:nvPr/>
          </p:nvPicPr>
          <p:blipFill>
            <a:blip r:embed="rId3"/>
            <a:srcRect l="32109" t="16267" r="33028" b="25703"/>
            <a:stretch>
              <a:fillRect/>
            </a:stretch>
          </p:blipFill>
          <p:spPr>
            <a:xfrm>
              <a:off x="2709" y="2496"/>
              <a:ext cx="1467" cy="1776"/>
            </a:xfrm>
            <a:prstGeom prst="rect">
              <a:avLst/>
            </a:prstGeom>
            <a:noFill/>
            <a:ln w="9525">
              <a:noFill/>
            </a:ln>
          </p:spPr>
        </p:pic>
        <p:sp>
          <p:nvSpPr>
            <p:cNvPr id="12297" name="Text Box 7"/>
            <p:cNvSpPr txBox="1"/>
            <p:nvPr/>
          </p:nvSpPr>
          <p:spPr>
            <a:xfrm>
              <a:off x="4080" y="3964"/>
              <a:ext cx="1008" cy="189"/>
            </a:xfrm>
            <a:prstGeom prst="rect">
              <a:avLst/>
            </a:prstGeom>
            <a:noFill/>
            <a:ln w="9525">
              <a:noFill/>
            </a:ln>
          </p:spPr>
          <p:txBody>
            <a:bodyPr>
              <a:spAutoFit/>
            </a:bodyPr>
            <a:p>
              <a:pPr>
                <a:spcBef>
                  <a:spcPct val="50000"/>
                </a:spcBef>
              </a:pPr>
              <a:r>
                <a:rPr lang="en-US" altLang="zh-CN" sz="1600" i="1" dirty="0">
                  <a:solidFill>
                    <a:srgbClr val="0000FF"/>
                  </a:solidFill>
                  <a:latin typeface="Times New Roman" panose="02020603050405020304" pitchFamily="18" charset="0"/>
                </a:rPr>
                <a:t>I</a:t>
              </a:r>
              <a:r>
                <a:rPr lang="en-US" altLang="zh-CN" sz="1600" baseline="-25000" dirty="0">
                  <a:solidFill>
                    <a:srgbClr val="0000FF"/>
                  </a:solidFill>
                  <a:latin typeface="Times New Roman" panose="02020603050405020304" pitchFamily="18" charset="0"/>
                </a:rPr>
                <a:t>Z</a:t>
              </a:r>
              <a:r>
                <a:rPr lang="en-US" altLang="zh-CN" sz="1600" dirty="0">
                  <a:solidFill>
                    <a:srgbClr val="0000FF"/>
                  </a:solidFill>
                  <a:latin typeface="Times New Roman" panose="02020603050405020304" pitchFamily="18" charset="0"/>
                </a:rPr>
                <a:t>/mA</a:t>
              </a:r>
              <a:endParaRPr lang="en-US" altLang="zh-CN" sz="1600" dirty="0">
                <a:solidFill>
                  <a:srgbClr val="0000FF"/>
                </a:solidFill>
                <a:latin typeface="Times New Roman" panose="02020603050405020304" pitchFamily="18" charset="0"/>
              </a:endParaRPr>
            </a:p>
          </p:txBody>
        </p:sp>
      </p:grpSp>
      <p:sp>
        <p:nvSpPr>
          <p:cNvPr id="65544" name="Text Box 8"/>
          <p:cNvSpPr txBox="1"/>
          <p:nvPr/>
        </p:nvSpPr>
        <p:spPr>
          <a:xfrm>
            <a:off x="4787900" y="3429000"/>
            <a:ext cx="2016125" cy="2152650"/>
          </a:xfrm>
          <a:prstGeom prst="rect">
            <a:avLst/>
          </a:prstGeom>
          <a:noFill/>
          <a:ln w="9525" cap="flat" cmpd="sng">
            <a:solidFill>
              <a:srgbClr val="9900FF"/>
            </a:solidFill>
            <a:prstDash val="solid"/>
            <a:miter/>
            <a:headEnd type="none" w="med" len="med"/>
            <a:tailEnd type="none" w="med" len="med"/>
          </a:ln>
        </p:spPr>
        <p:txBody>
          <a:bodyPr>
            <a:spAutoFit/>
          </a:bodyPr>
          <a:p>
            <a:pPr>
              <a:lnSpc>
                <a:spcPct val="120000"/>
              </a:lnSpc>
            </a:pPr>
            <a:r>
              <a:rPr lang="en-US" altLang="zh-CN" i="1" dirty="0">
                <a:solidFill>
                  <a:srgbClr val="9900FF"/>
                </a:solidFill>
                <a:latin typeface="Times New Roman" panose="02020603050405020304" pitchFamily="18" charset="0"/>
              </a:rPr>
              <a:t>I</a:t>
            </a:r>
            <a:r>
              <a:rPr lang="en-US" altLang="zh-CN" baseline="-25000" dirty="0">
                <a:solidFill>
                  <a:srgbClr val="9900FF"/>
                </a:solidFill>
                <a:latin typeface="Times New Roman" panose="02020603050405020304" pitchFamily="18" charset="0"/>
              </a:rPr>
              <a:t>Z</a:t>
            </a:r>
            <a:r>
              <a:rPr lang="en-US" altLang="zh-CN" dirty="0">
                <a:solidFill>
                  <a:srgbClr val="9900FF"/>
                </a:solidFill>
                <a:latin typeface="Times New Roman" panose="02020603050405020304" pitchFamily="18" charset="0"/>
              </a:rPr>
              <a:t> = 5 mA   </a:t>
            </a:r>
            <a:r>
              <a:rPr lang="en-US" altLang="zh-CN" i="1" dirty="0">
                <a:solidFill>
                  <a:srgbClr val="9900FF"/>
                </a:solidFill>
                <a:latin typeface="Times New Roman" panose="02020603050405020304" pitchFamily="18" charset="0"/>
              </a:rPr>
              <a:t>r</a:t>
            </a:r>
            <a:r>
              <a:rPr lang="en-US" altLang="zh-CN" baseline="-25000" dirty="0">
                <a:solidFill>
                  <a:srgbClr val="9900FF"/>
                </a:solidFill>
                <a:latin typeface="Times New Roman" panose="02020603050405020304" pitchFamily="18" charset="0"/>
              </a:rPr>
              <a:t>Z</a:t>
            </a:r>
            <a:r>
              <a:rPr lang="en-US" altLang="zh-CN" dirty="0">
                <a:solidFill>
                  <a:srgbClr val="9900FF"/>
                </a:solidFill>
                <a:latin typeface="Times New Roman" panose="02020603050405020304" pitchFamily="18" charset="0"/>
              </a:rPr>
              <a:t> </a:t>
            </a:r>
            <a:r>
              <a:rPr lang="en-US" altLang="zh-CN" dirty="0">
                <a:solidFill>
                  <a:srgbClr val="9900CC"/>
                </a:solidFill>
                <a:latin typeface="Times New Roman" panose="02020603050405020304" pitchFamily="18" charset="0"/>
                <a:sym typeface="Symbol" panose="05050102010706020507" pitchFamily="18" charset="2"/>
              </a:rPr>
              <a:t></a:t>
            </a:r>
            <a:r>
              <a:rPr lang="en-US" altLang="zh-CN" dirty="0">
                <a:solidFill>
                  <a:srgbClr val="9900CC"/>
                </a:solidFill>
                <a:latin typeface="Times New Roman" panose="02020603050405020304" pitchFamily="18" charset="0"/>
              </a:rPr>
              <a:t> </a:t>
            </a:r>
            <a:r>
              <a:rPr lang="en-US" altLang="zh-CN" dirty="0">
                <a:solidFill>
                  <a:srgbClr val="9900FF"/>
                </a:solidFill>
                <a:latin typeface="Times New Roman" panose="02020603050405020304" pitchFamily="18" charset="0"/>
              </a:rPr>
              <a:t>16 </a:t>
            </a:r>
            <a:r>
              <a:rPr lang="en-US" altLang="zh-CN" dirty="0">
                <a:solidFill>
                  <a:srgbClr val="9900FF"/>
                </a:solidFill>
                <a:latin typeface="Times New Roman" panose="02020603050405020304" pitchFamily="18" charset="0"/>
                <a:sym typeface="Symbol" panose="05050102010706020507" pitchFamily="18" charset="2"/>
              </a:rPr>
              <a:t></a:t>
            </a:r>
            <a:endParaRPr lang="en-US" altLang="zh-CN" dirty="0">
              <a:solidFill>
                <a:srgbClr val="9900FF"/>
              </a:solidFill>
              <a:latin typeface="Times New Roman" panose="02020603050405020304" pitchFamily="18" charset="0"/>
              <a:sym typeface="Symbol" panose="05050102010706020507" pitchFamily="18" charset="2"/>
            </a:endParaRPr>
          </a:p>
          <a:p>
            <a:pPr>
              <a:lnSpc>
                <a:spcPct val="120000"/>
              </a:lnSpc>
            </a:pPr>
            <a:r>
              <a:rPr lang="en-US" altLang="zh-CN" i="1" dirty="0">
                <a:solidFill>
                  <a:srgbClr val="9900FF"/>
                </a:solidFill>
                <a:latin typeface="Times New Roman" panose="02020603050405020304" pitchFamily="18" charset="0"/>
                <a:sym typeface="Symbol" panose="05050102010706020507" pitchFamily="18" charset="2"/>
              </a:rPr>
              <a:t>I</a:t>
            </a:r>
            <a:r>
              <a:rPr lang="en-US" altLang="zh-CN" baseline="-25000" dirty="0">
                <a:solidFill>
                  <a:srgbClr val="9900FF"/>
                </a:solidFill>
                <a:latin typeface="Times New Roman" panose="02020603050405020304" pitchFamily="18" charset="0"/>
                <a:sym typeface="Symbol" panose="05050102010706020507" pitchFamily="18" charset="2"/>
              </a:rPr>
              <a:t>Z</a:t>
            </a:r>
            <a:r>
              <a:rPr lang="en-US" altLang="zh-CN" dirty="0">
                <a:solidFill>
                  <a:srgbClr val="9900FF"/>
                </a:solidFill>
                <a:latin typeface="Times New Roman" panose="02020603050405020304" pitchFamily="18" charset="0"/>
                <a:sym typeface="Symbol" panose="05050102010706020507" pitchFamily="18" charset="2"/>
              </a:rPr>
              <a:t> = 20 mA </a:t>
            </a:r>
            <a:r>
              <a:rPr lang="en-US" altLang="zh-CN" i="1" dirty="0">
                <a:solidFill>
                  <a:srgbClr val="9900FF"/>
                </a:solidFill>
                <a:latin typeface="Times New Roman" panose="02020603050405020304" pitchFamily="18" charset="0"/>
                <a:sym typeface="Symbol" panose="05050102010706020507" pitchFamily="18" charset="2"/>
              </a:rPr>
              <a:t>r</a:t>
            </a:r>
            <a:r>
              <a:rPr lang="en-US" altLang="zh-CN" baseline="-25000" dirty="0">
                <a:solidFill>
                  <a:srgbClr val="9900FF"/>
                </a:solidFill>
                <a:latin typeface="Times New Roman" panose="02020603050405020304" pitchFamily="18" charset="0"/>
                <a:sym typeface="Symbol" panose="05050102010706020507" pitchFamily="18" charset="2"/>
              </a:rPr>
              <a:t>Z</a:t>
            </a:r>
            <a:r>
              <a:rPr lang="en-US" altLang="zh-CN" dirty="0">
                <a:solidFill>
                  <a:srgbClr val="9900FF"/>
                </a:solidFill>
                <a:latin typeface="Times New Roman" panose="02020603050405020304" pitchFamily="18" charset="0"/>
                <a:sym typeface="Symbol" panose="05050102010706020507" pitchFamily="18" charset="2"/>
              </a:rPr>
              <a:t> </a:t>
            </a:r>
            <a:r>
              <a:rPr lang="en-US" altLang="zh-CN" dirty="0">
                <a:solidFill>
                  <a:srgbClr val="9900CC"/>
                </a:solidFill>
                <a:latin typeface="Times New Roman" panose="02020603050405020304" pitchFamily="18" charset="0"/>
                <a:sym typeface="Symbol" panose="05050102010706020507" pitchFamily="18" charset="2"/>
              </a:rPr>
              <a:t></a:t>
            </a:r>
            <a:r>
              <a:rPr lang="en-US" altLang="zh-CN" dirty="0">
                <a:solidFill>
                  <a:srgbClr val="9900FF"/>
                </a:solidFill>
                <a:latin typeface="Times New Roman" panose="02020603050405020304" pitchFamily="18" charset="0"/>
                <a:sym typeface="Symbol" panose="05050102010706020507" pitchFamily="18" charset="2"/>
              </a:rPr>
              <a:t> 3 </a:t>
            </a:r>
            <a:endParaRPr lang="en-US" altLang="zh-CN" dirty="0">
              <a:solidFill>
                <a:srgbClr val="9900FF"/>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left)">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65544"/>
                                        </p:tgtEl>
                                        <p:attrNameLst>
                                          <p:attrName>style.visibility</p:attrName>
                                        </p:attrNameLst>
                                      </p:cBhvr>
                                      <p:to>
                                        <p:strVal val="visible"/>
                                      </p:to>
                                    </p:set>
                                    <p:animEffect transition="in" filter="checkerboard(down)">
                                      <p:cBhvr>
                                        <p:cTn id="17"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9875" name="Rectangle 2"/>
          <p:cNvSpPr/>
          <p:nvPr/>
        </p:nvSpPr>
        <p:spPr>
          <a:xfrm>
            <a:off x="1187450" y="692150"/>
            <a:ext cx="3571875" cy="523875"/>
          </a:xfrm>
          <a:prstGeom prst="rect">
            <a:avLst/>
          </a:prstGeom>
          <a:noFill/>
          <a:ln w="9525">
            <a:noFill/>
          </a:ln>
        </p:spPr>
        <p:txBody>
          <a:bodyPr wrap="none">
            <a:spAutoFit/>
          </a:bodyPr>
          <a:p>
            <a:r>
              <a:rPr lang="en-US" altLang="zh-CN" dirty="0">
                <a:latin typeface="Arial" panose="020B0604020202020204" pitchFamily="34" charset="0"/>
              </a:rPr>
              <a:t>(5).</a:t>
            </a:r>
            <a:r>
              <a:rPr lang="zh-CN" altLang="en-US" dirty="0">
                <a:latin typeface="Arial" panose="020B0604020202020204" pitchFamily="34" charset="0"/>
              </a:rPr>
              <a:t>最大耗散功率</a:t>
            </a:r>
            <a:r>
              <a:rPr lang="zh-CN" altLang="en-US" i="1" dirty="0">
                <a:latin typeface="Arial" panose="020B0604020202020204" pitchFamily="34" charset="0"/>
              </a:rPr>
              <a:t> </a:t>
            </a:r>
            <a:r>
              <a:rPr lang="en-US" altLang="zh-CN" i="1" dirty="0">
                <a:latin typeface="Arial" panose="020B0604020202020204" pitchFamily="34" charset="0"/>
              </a:rPr>
              <a:t>P</a:t>
            </a:r>
            <a:r>
              <a:rPr lang="en-US" altLang="zh-CN" baseline="-25000" dirty="0">
                <a:latin typeface="Arial" panose="020B0604020202020204" pitchFamily="34" charset="0"/>
              </a:rPr>
              <a:t>ZM</a:t>
            </a:r>
            <a:endParaRPr lang="en-US" altLang="zh-CN" baseline="-25000" dirty="0">
              <a:latin typeface="Arial" panose="020B0604020202020204" pitchFamily="34" charset="0"/>
            </a:endParaRPr>
          </a:p>
        </p:txBody>
      </p:sp>
      <p:sp>
        <p:nvSpPr>
          <p:cNvPr id="79876" name="Text Box 3"/>
          <p:cNvSpPr txBox="1"/>
          <p:nvPr/>
        </p:nvSpPr>
        <p:spPr>
          <a:xfrm>
            <a:off x="827088" y="1341438"/>
            <a:ext cx="7273925" cy="1554162"/>
          </a:xfrm>
          <a:prstGeom prst="rect">
            <a:avLst/>
          </a:prstGeom>
          <a:noFill/>
          <a:ln w="9525">
            <a:noFill/>
          </a:ln>
        </p:spPr>
        <p:txBody>
          <a:bodyPr>
            <a:spAutoFit/>
          </a:bodyPr>
          <a:p>
            <a:pPr>
              <a:spcBef>
                <a:spcPct val="50000"/>
              </a:spcBef>
            </a:pPr>
            <a:r>
              <a:rPr lang="zh-CN" altLang="en-US" dirty="0">
                <a:latin typeface="幼圆" panose="02010509060101010101" pitchFamily="49" charset="-122"/>
                <a:ea typeface="幼圆" panose="02010509060101010101" pitchFamily="49" charset="-122"/>
              </a:rPr>
              <a:t>由于</a:t>
            </a:r>
            <a:r>
              <a:rPr lang="zh-CN" altLang="en-US" dirty="0">
                <a:solidFill>
                  <a:srgbClr val="0000FF"/>
                </a:solidFill>
                <a:latin typeface="Times New Roman" panose="02020603050405020304" pitchFamily="18" charset="0"/>
              </a:rPr>
              <a:t>稳定电流 </a:t>
            </a:r>
            <a:r>
              <a:rPr lang="en-US" altLang="zh-CN" i="1" dirty="0">
                <a:solidFill>
                  <a:srgbClr val="0000FF"/>
                </a:solidFill>
                <a:latin typeface="Times New Roman" panose="02020603050405020304" pitchFamily="18" charset="0"/>
                <a:ea typeface="方正琥珀繁体" pitchFamily="2" charset="-122"/>
              </a:rPr>
              <a:t>I</a:t>
            </a:r>
            <a:r>
              <a:rPr lang="en-US" altLang="zh-CN" baseline="-25000" dirty="0">
                <a:solidFill>
                  <a:srgbClr val="0000FF"/>
                </a:solidFill>
                <a:latin typeface="Times New Roman" panose="02020603050405020304" pitchFamily="18" charset="0"/>
                <a:ea typeface="方正琥珀繁体" pitchFamily="2" charset="-122"/>
              </a:rPr>
              <a:t>Z</a:t>
            </a:r>
            <a:r>
              <a:rPr lang="zh-CN" altLang="en-US" dirty="0">
                <a:latin typeface="幼圆" panose="02010509060101010101" pitchFamily="49" charset="-122"/>
                <a:ea typeface="幼圆" panose="02010509060101010101" pitchFamily="49" charset="-122"/>
              </a:rPr>
              <a:t>在最大稳定工作电流</a:t>
            </a:r>
            <a:r>
              <a:rPr lang="zh-CN" altLang="en-US" i="1" dirty="0">
                <a:latin typeface="Times New Roman" panose="02020603050405020304" pitchFamily="18" charset="0"/>
              </a:rPr>
              <a:t> </a:t>
            </a:r>
            <a:r>
              <a:rPr lang="en-US" altLang="zh-CN" i="1" dirty="0">
                <a:latin typeface="Times New Roman" panose="02020603050405020304" pitchFamily="18" charset="0"/>
              </a:rPr>
              <a:t>I</a:t>
            </a:r>
            <a:r>
              <a:rPr lang="en-US" altLang="zh-CN" baseline="-25000" dirty="0">
                <a:latin typeface="Times New Roman" panose="02020603050405020304" pitchFamily="18" charset="0"/>
              </a:rPr>
              <a:t>Zmax </a:t>
            </a:r>
            <a:r>
              <a:rPr lang="zh-CN" altLang="en-US" dirty="0">
                <a:latin typeface="Times New Roman" panose="02020603050405020304" pitchFamily="18" charset="0"/>
                <a:ea typeface="幼圆" panose="02010509060101010101" pitchFamily="49" charset="-122"/>
              </a:rPr>
              <a:t>和最小稳定工作电流 </a:t>
            </a:r>
            <a:r>
              <a:rPr lang="en-US" altLang="zh-CN" i="1" dirty="0">
                <a:latin typeface="Times New Roman" panose="02020603050405020304" pitchFamily="18" charset="0"/>
              </a:rPr>
              <a:t>I</a:t>
            </a:r>
            <a:r>
              <a:rPr lang="en-US" altLang="zh-CN" baseline="-25000" dirty="0">
                <a:latin typeface="Times New Roman" panose="02020603050405020304" pitchFamily="18" charset="0"/>
              </a:rPr>
              <a:t>Zmin</a:t>
            </a:r>
            <a:r>
              <a:rPr lang="zh-CN" altLang="en-US" dirty="0">
                <a:latin typeface="Times New Roman" panose="02020603050405020304" pitchFamily="18" charset="0"/>
                <a:ea typeface="幼圆" panose="02010509060101010101" pitchFamily="49" charset="-122"/>
              </a:rPr>
              <a:t>之间，稳压管才能正常工作。</a:t>
            </a:r>
            <a:endParaRPr lang="zh-CN" altLang="en-US" dirty="0">
              <a:latin typeface="Times New Roman" panose="02020603050405020304" pitchFamily="18" charset="0"/>
              <a:ea typeface="幼圆" panose="02010509060101010101" pitchFamily="49" charset="-122"/>
            </a:endParaRPr>
          </a:p>
        </p:txBody>
      </p:sp>
      <p:sp>
        <p:nvSpPr>
          <p:cNvPr id="79877" name="Text Box 4"/>
          <p:cNvSpPr txBox="1"/>
          <p:nvPr/>
        </p:nvSpPr>
        <p:spPr>
          <a:xfrm>
            <a:off x="539750" y="2924175"/>
            <a:ext cx="8064500" cy="3381375"/>
          </a:xfrm>
          <a:prstGeom prst="rect">
            <a:avLst/>
          </a:prstGeom>
          <a:noFill/>
          <a:ln w="9525">
            <a:noFill/>
          </a:ln>
        </p:spPr>
        <p:txBody>
          <a:bodyPr>
            <a:spAutoFit/>
          </a:bodyPr>
          <a:p>
            <a:pPr>
              <a:lnSpc>
                <a:spcPct val="110000"/>
              </a:lnSpc>
              <a:buClr>
                <a:schemeClr val="bg2"/>
              </a:buClr>
              <a:buSzPct val="75000"/>
              <a:buFont typeface="Wingdings" panose="05000000000000000000" pitchFamily="2" charset="2"/>
              <a:buNone/>
            </a:pPr>
            <a:r>
              <a:rPr lang="zh-CN" altLang="en-US" dirty="0">
                <a:solidFill>
                  <a:srgbClr val="000000"/>
                </a:solidFill>
                <a:latin typeface="宋体" panose="02010600030101010101" pitchFamily="2" charset="-122"/>
              </a:rPr>
              <a:t>（</a:t>
            </a:r>
            <a:r>
              <a:rPr lang="en-US" altLang="zh-CN" dirty="0">
                <a:solidFill>
                  <a:srgbClr val="000000"/>
                </a:solidFill>
                <a:latin typeface="宋体" panose="02010600030101010101" pitchFamily="2" charset="-122"/>
              </a:rPr>
              <a:t>1</a:t>
            </a:r>
            <a:r>
              <a:rPr lang="zh-CN" altLang="en-US" dirty="0">
                <a:solidFill>
                  <a:srgbClr val="000000"/>
                </a:solidFill>
                <a:latin typeface="宋体" panose="02010600030101010101" pitchFamily="2" charset="-122"/>
              </a:rPr>
              <a:t>）应使外加电源的正极接管子的</a:t>
            </a:r>
            <a:r>
              <a:rPr lang="en-US" altLang="zh-CN" dirty="0">
                <a:solidFill>
                  <a:srgbClr val="000000"/>
                </a:solidFill>
                <a:latin typeface="宋体" panose="02010600030101010101" pitchFamily="2" charset="-122"/>
              </a:rPr>
              <a:t>N</a:t>
            </a:r>
            <a:r>
              <a:rPr lang="zh-CN" altLang="en-US" dirty="0">
                <a:solidFill>
                  <a:srgbClr val="000000"/>
                </a:solidFill>
                <a:latin typeface="宋体" panose="02010600030101010101" pitchFamily="2" charset="-122"/>
              </a:rPr>
              <a:t>区，电源的负极接</a:t>
            </a:r>
            <a:r>
              <a:rPr lang="en-US" altLang="zh-CN" dirty="0">
                <a:solidFill>
                  <a:srgbClr val="000000"/>
                </a:solidFill>
                <a:latin typeface="宋体" panose="02010600030101010101" pitchFamily="2" charset="-122"/>
              </a:rPr>
              <a:t>P</a:t>
            </a:r>
            <a:r>
              <a:rPr lang="zh-CN" altLang="en-US" dirty="0">
                <a:solidFill>
                  <a:srgbClr val="000000"/>
                </a:solidFill>
                <a:latin typeface="宋体" panose="02010600030101010101" pitchFamily="2" charset="-122"/>
              </a:rPr>
              <a:t>区，以</a:t>
            </a:r>
            <a:r>
              <a:rPr lang="zh-CN" altLang="en-US" u="sng" dirty="0">
                <a:solidFill>
                  <a:srgbClr val="000000"/>
                </a:solidFill>
                <a:latin typeface="宋体" panose="02010600030101010101" pitchFamily="2" charset="-122"/>
              </a:rPr>
              <a:t>保证稳压管工作在</a:t>
            </a:r>
            <a:r>
              <a:rPr lang="zh-CN" altLang="en-US" b="0" u="sng" dirty="0">
                <a:solidFill>
                  <a:srgbClr val="FF0000"/>
                </a:solidFill>
                <a:latin typeface="黑体" panose="02010609060101010101" pitchFamily="49" charset="-122"/>
                <a:ea typeface="黑体" panose="02010609060101010101" pitchFamily="49" charset="-122"/>
              </a:rPr>
              <a:t>反向击穿区</a:t>
            </a:r>
            <a:r>
              <a:rPr lang="en-US" altLang="zh-CN" b="0" u="sng" dirty="0">
                <a:solidFill>
                  <a:srgbClr val="FF0000"/>
                </a:solidFill>
                <a:latin typeface="黑体" panose="02010609060101010101" pitchFamily="49" charset="-122"/>
                <a:ea typeface="黑体" panose="02010609060101010101" pitchFamily="49" charset="-122"/>
              </a:rPr>
              <a:t>【</a:t>
            </a:r>
            <a:r>
              <a:rPr lang="zh-CN" altLang="en-US" b="0" u="sng" dirty="0">
                <a:solidFill>
                  <a:srgbClr val="FF0000"/>
                </a:solidFill>
                <a:latin typeface="黑体" panose="02010609060101010101" pitchFamily="49" charset="-122"/>
                <a:ea typeface="黑体" panose="02010609060101010101" pitchFamily="49" charset="-122"/>
              </a:rPr>
              <a:t>！！！</a:t>
            </a:r>
            <a:r>
              <a:rPr lang="en-US" altLang="zh-CN" b="0" u="sng"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宋体" panose="02010600030101010101" pitchFamily="2" charset="-122"/>
              </a:rPr>
              <a:t>。</a:t>
            </a:r>
            <a:endParaRPr lang="zh-CN" altLang="en-US" dirty="0">
              <a:solidFill>
                <a:srgbClr val="FF0000"/>
              </a:solidFill>
              <a:latin typeface="宋体" panose="02010600030101010101" pitchFamily="2" charset="-122"/>
            </a:endParaRPr>
          </a:p>
          <a:p>
            <a:pPr>
              <a:lnSpc>
                <a:spcPct val="110000"/>
              </a:lnSpc>
              <a:buClr>
                <a:schemeClr val="bg2"/>
              </a:buClr>
              <a:buSzPct val="75000"/>
              <a:buFont typeface="Wingdings" panose="05000000000000000000" pitchFamily="2" charset="2"/>
              <a:buNone/>
            </a:pPr>
            <a:r>
              <a:rPr lang="zh-CN" altLang="en-US" dirty="0">
                <a:solidFill>
                  <a:srgbClr val="000000"/>
                </a:solidFill>
                <a:latin typeface="宋体" panose="02010600030101010101" pitchFamily="2" charset="-122"/>
              </a:rPr>
              <a:t>（</a:t>
            </a:r>
            <a:r>
              <a:rPr lang="en-US" altLang="zh-CN" dirty="0">
                <a:solidFill>
                  <a:srgbClr val="000000"/>
                </a:solidFill>
                <a:latin typeface="宋体" panose="02010600030101010101" pitchFamily="2" charset="-122"/>
              </a:rPr>
              <a:t>2</a:t>
            </a:r>
            <a:r>
              <a:rPr lang="zh-CN" altLang="en-US" dirty="0">
                <a:solidFill>
                  <a:srgbClr val="000000"/>
                </a:solidFill>
                <a:latin typeface="宋体" panose="02010600030101010101" pitchFamily="2" charset="-122"/>
              </a:rPr>
              <a:t>）稳压管应与负载电阻</a:t>
            </a: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L</a:t>
            </a:r>
            <a:r>
              <a:rPr lang="zh-CN" altLang="en-US" dirty="0">
                <a:solidFill>
                  <a:srgbClr val="000000"/>
                </a:solidFill>
                <a:latin typeface="宋体" panose="02010600030101010101" pitchFamily="2" charset="-122"/>
              </a:rPr>
              <a:t>并联，由于稳压管两端电压的变化量很小，因而使输出电压比较稳定。</a:t>
            </a:r>
            <a:endParaRPr lang="zh-CN" altLang="en-US" dirty="0">
              <a:solidFill>
                <a:srgbClr val="000000"/>
              </a:solidFill>
              <a:latin typeface="宋体" panose="02010600030101010101" pitchFamily="2" charset="-122"/>
            </a:endParaRPr>
          </a:p>
          <a:p>
            <a:pPr>
              <a:lnSpc>
                <a:spcPct val="110000"/>
              </a:lnSpc>
              <a:buClr>
                <a:schemeClr val="bg2"/>
              </a:buClr>
              <a:buSzPct val="75000"/>
              <a:buFont typeface="Wingdings" panose="05000000000000000000" pitchFamily="2" charset="2"/>
              <a:buNone/>
            </a:pPr>
            <a:r>
              <a:rPr lang="zh-CN" altLang="en-US" dirty="0">
                <a:solidFill>
                  <a:srgbClr val="000000"/>
                </a:solidFill>
                <a:latin typeface="宋体" panose="02010600030101010101" pitchFamily="2" charset="-122"/>
              </a:rPr>
              <a:t>（</a:t>
            </a:r>
            <a:r>
              <a:rPr lang="en-US" altLang="zh-CN" dirty="0">
                <a:solidFill>
                  <a:srgbClr val="000000"/>
                </a:solidFill>
                <a:latin typeface="宋体" panose="02010600030101010101" pitchFamily="2" charset="-122"/>
              </a:rPr>
              <a:t>3</a:t>
            </a:r>
            <a:r>
              <a:rPr lang="zh-CN" altLang="en-US" dirty="0">
                <a:solidFill>
                  <a:srgbClr val="000000"/>
                </a:solidFill>
                <a:latin typeface="宋体" panose="02010600030101010101" pitchFamily="2" charset="-122"/>
              </a:rPr>
              <a:t>）必须限制流过稳压管的电流</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Z</a:t>
            </a:r>
            <a:r>
              <a:rPr lang="zh-CN" altLang="en-US" dirty="0">
                <a:solidFill>
                  <a:srgbClr val="000000"/>
                </a:solidFill>
                <a:latin typeface="宋体" panose="02010600030101010101" pitchFamily="2" charset="-122"/>
              </a:rPr>
              <a:t>，不要超过规定值，以免因过热而烧坏管子。</a:t>
            </a:r>
            <a:endParaRPr lang="zh-CN" altLang="en-US" dirty="0">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80899" name="Rectangle 2"/>
          <p:cNvSpPr/>
          <p:nvPr/>
        </p:nvSpPr>
        <p:spPr>
          <a:xfrm>
            <a:off x="684213" y="644525"/>
            <a:ext cx="4489450" cy="579438"/>
          </a:xfrm>
          <a:prstGeom prst="rect">
            <a:avLst/>
          </a:prstGeom>
          <a:noFill/>
          <a:ln w="9525">
            <a:noFill/>
          </a:ln>
        </p:spPr>
        <p:txBody>
          <a:bodyPr wrap="none">
            <a:spAutoFit/>
          </a:bodyPr>
          <a:p>
            <a:r>
              <a:rPr lang="zh-CN" altLang="en-US" dirty="0">
                <a:latin typeface="Arial" panose="020B0604020202020204" pitchFamily="34" charset="0"/>
              </a:rPr>
              <a:t>例</a:t>
            </a:r>
            <a:r>
              <a:rPr lang="en-US" altLang="zh-CN" dirty="0">
                <a:latin typeface="Arial" panose="020B0604020202020204" pitchFamily="34" charset="0"/>
              </a:rPr>
              <a:t>1</a:t>
            </a:r>
            <a:r>
              <a:rPr lang="zh-CN" altLang="en-US" dirty="0">
                <a:latin typeface="Arial" panose="020B0604020202020204" pitchFamily="34" charset="0"/>
              </a:rPr>
              <a:t>：稳压二极管的应用</a:t>
            </a:r>
            <a:endParaRPr lang="zh-CN" altLang="en-US" dirty="0">
              <a:latin typeface="Arial" panose="020B0604020202020204" pitchFamily="34" charset="0"/>
            </a:endParaRPr>
          </a:p>
        </p:txBody>
      </p:sp>
      <p:sp>
        <p:nvSpPr>
          <p:cNvPr id="80900" name="Text Box 3"/>
          <p:cNvSpPr txBox="1"/>
          <p:nvPr/>
        </p:nvSpPr>
        <p:spPr>
          <a:xfrm>
            <a:off x="468313" y="1268413"/>
            <a:ext cx="7920037" cy="2246312"/>
          </a:xfrm>
          <a:prstGeom prst="rect">
            <a:avLst/>
          </a:prstGeom>
          <a:noFill/>
          <a:ln w="9525">
            <a:noFill/>
          </a:ln>
        </p:spPr>
        <p:txBody>
          <a:bodyPr>
            <a:spAutoFit/>
          </a:bodyPr>
          <a:p>
            <a:r>
              <a:rPr lang="zh-CN" altLang="en-US" dirty="0">
                <a:latin typeface="Arial" panose="020B0604020202020204" pitchFamily="34" charset="0"/>
              </a:rPr>
              <a:t>稳压二极管技术数据为：稳压</a:t>
            </a:r>
            <a:r>
              <a:rPr lang="en-US" altLang="zh-CN" dirty="0">
                <a:latin typeface="Arial" panose="020B0604020202020204" pitchFamily="34" charset="0"/>
              </a:rPr>
              <a:t>U</a:t>
            </a:r>
            <a:r>
              <a:rPr lang="en-US" altLang="zh-CN" baseline="-25000" dirty="0">
                <a:latin typeface="Arial" panose="020B0604020202020204" pitchFamily="34" charset="0"/>
              </a:rPr>
              <a:t>ZW</a:t>
            </a:r>
            <a:r>
              <a:rPr lang="en-US" altLang="zh-CN" dirty="0">
                <a:latin typeface="Arial" panose="020B0604020202020204" pitchFamily="34" charset="0"/>
              </a:rPr>
              <a:t>=10V</a:t>
            </a:r>
            <a:r>
              <a:rPr lang="zh-CN" altLang="en-US" dirty="0">
                <a:latin typeface="Arial" panose="020B0604020202020204" pitchFamily="34" charset="0"/>
              </a:rPr>
              <a:t>，</a:t>
            </a:r>
            <a:r>
              <a:rPr lang="en-US" altLang="zh-CN" dirty="0">
                <a:latin typeface="Arial" panose="020B0604020202020204" pitchFamily="34" charset="0"/>
              </a:rPr>
              <a:t>I</a:t>
            </a:r>
            <a:r>
              <a:rPr lang="en-US" altLang="zh-CN" baseline="-25000" dirty="0">
                <a:latin typeface="Arial" panose="020B0604020202020204" pitchFamily="34" charset="0"/>
              </a:rPr>
              <a:t>zmax</a:t>
            </a:r>
            <a:r>
              <a:rPr lang="en-US" altLang="zh-CN" dirty="0">
                <a:latin typeface="Arial" panose="020B0604020202020204" pitchFamily="34" charset="0"/>
              </a:rPr>
              <a:t>=12mA</a:t>
            </a:r>
            <a:r>
              <a:rPr lang="zh-CN" altLang="en-US" dirty="0">
                <a:latin typeface="Arial" panose="020B0604020202020204" pitchFamily="34" charset="0"/>
              </a:rPr>
              <a:t>，</a:t>
            </a:r>
            <a:r>
              <a:rPr lang="en-US" altLang="zh-CN" dirty="0">
                <a:latin typeface="Arial" panose="020B0604020202020204" pitchFamily="34" charset="0"/>
              </a:rPr>
              <a:t>I</a:t>
            </a:r>
            <a:r>
              <a:rPr lang="en-US" altLang="zh-CN" baseline="-25000" dirty="0">
                <a:latin typeface="Arial" panose="020B0604020202020204" pitchFamily="34" charset="0"/>
              </a:rPr>
              <a:t>zmin</a:t>
            </a:r>
            <a:r>
              <a:rPr lang="en-US" altLang="zh-CN" dirty="0">
                <a:latin typeface="Arial" panose="020B0604020202020204" pitchFamily="34" charset="0"/>
              </a:rPr>
              <a:t>=2mA</a:t>
            </a:r>
            <a:r>
              <a:rPr lang="zh-CN" altLang="en-US" dirty="0">
                <a:latin typeface="Arial" panose="020B0604020202020204" pitchFamily="34" charset="0"/>
              </a:rPr>
              <a:t>，负载电阻</a:t>
            </a:r>
            <a:r>
              <a:rPr lang="en-US" altLang="zh-CN" dirty="0">
                <a:latin typeface="Arial" panose="020B0604020202020204" pitchFamily="34" charset="0"/>
              </a:rPr>
              <a:t>R</a:t>
            </a:r>
            <a:r>
              <a:rPr lang="en-US" altLang="zh-CN" baseline="-25000" dirty="0">
                <a:latin typeface="Arial" panose="020B0604020202020204" pitchFamily="34" charset="0"/>
              </a:rPr>
              <a:t>L</a:t>
            </a:r>
            <a:r>
              <a:rPr lang="en-US" altLang="zh-CN" dirty="0">
                <a:latin typeface="Arial" panose="020B0604020202020204" pitchFamily="34" charset="0"/>
              </a:rPr>
              <a:t>=2k</a:t>
            </a:r>
            <a:r>
              <a:rPr lang="en-US" altLang="zh-CN" dirty="0">
                <a:latin typeface="Arial" panose="020B0604020202020204" pitchFamily="34" charset="0"/>
                <a:sym typeface="Symbol" panose="05050102010706020507" pitchFamily="18" charset="2"/>
              </a:rPr>
              <a:t></a:t>
            </a:r>
            <a:r>
              <a:rPr lang="zh-CN" altLang="en-US" dirty="0">
                <a:latin typeface="Arial" panose="020B0604020202020204" pitchFamily="34" charset="0"/>
                <a:sym typeface="Symbol" panose="05050102010706020507" pitchFamily="18" charset="2"/>
              </a:rPr>
              <a:t>，输入电压</a:t>
            </a:r>
            <a:r>
              <a:rPr lang="en-US" altLang="zh-CN" dirty="0">
                <a:latin typeface="Arial" panose="020B0604020202020204" pitchFamily="34" charset="0"/>
                <a:sym typeface="Symbol" panose="05050102010706020507" pitchFamily="18" charset="2"/>
              </a:rPr>
              <a:t>u</a:t>
            </a:r>
            <a:r>
              <a:rPr lang="en-US" altLang="zh-CN" baseline="-25000" dirty="0">
                <a:latin typeface="Arial" panose="020B0604020202020204" pitchFamily="34" charset="0"/>
                <a:sym typeface="Symbol" panose="05050102010706020507" pitchFamily="18" charset="2"/>
              </a:rPr>
              <a:t>i</a:t>
            </a:r>
            <a:r>
              <a:rPr lang="en-US" altLang="zh-CN" dirty="0">
                <a:latin typeface="Arial" panose="020B0604020202020204" pitchFamily="34" charset="0"/>
                <a:sym typeface="Symbol" panose="05050102010706020507" pitchFamily="18" charset="2"/>
              </a:rPr>
              <a:t>=12V</a:t>
            </a:r>
            <a:r>
              <a:rPr lang="zh-CN" altLang="en-US" dirty="0">
                <a:latin typeface="Arial" panose="020B0604020202020204" pitchFamily="34" charset="0"/>
                <a:sym typeface="Symbol" panose="05050102010706020507" pitchFamily="18" charset="2"/>
              </a:rPr>
              <a:t>，限流电阻</a:t>
            </a:r>
            <a:r>
              <a:rPr lang="en-US" altLang="zh-CN" dirty="0">
                <a:latin typeface="Arial" panose="020B0604020202020204" pitchFamily="34" charset="0"/>
                <a:sym typeface="Symbol" panose="05050102010706020507" pitchFamily="18" charset="2"/>
              </a:rPr>
              <a:t>R=200  </a:t>
            </a:r>
            <a:r>
              <a:rPr lang="zh-CN" altLang="en-US" dirty="0">
                <a:latin typeface="Arial" panose="020B0604020202020204" pitchFamily="34" charset="0"/>
                <a:sym typeface="Symbol" panose="05050102010706020507" pitchFamily="18" charset="2"/>
              </a:rPr>
              <a:t>。若</a:t>
            </a:r>
            <a:r>
              <a:rPr lang="zh-CN" altLang="en-US" dirty="0">
                <a:latin typeface="Arial" panose="020B0604020202020204" pitchFamily="34" charset="0"/>
              </a:rPr>
              <a:t>负载电阻</a:t>
            </a:r>
            <a:r>
              <a:rPr lang="zh-CN" altLang="en-US" dirty="0">
                <a:latin typeface="Arial" panose="020B0604020202020204" pitchFamily="34" charset="0"/>
                <a:sym typeface="Symbol" panose="05050102010706020507" pitchFamily="18" charset="2"/>
              </a:rPr>
              <a:t>变化范围为</a:t>
            </a:r>
            <a:r>
              <a:rPr lang="en-US" altLang="zh-CN" dirty="0">
                <a:latin typeface="Arial" panose="020B0604020202020204" pitchFamily="34" charset="0"/>
                <a:sym typeface="Symbol" panose="05050102010706020507" pitchFamily="18" charset="2"/>
              </a:rPr>
              <a:t>1.5 </a:t>
            </a:r>
            <a:r>
              <a:rPr lang="en-US" altLang="zh-CN" dirty="0">
                <a:latin typeface="Arial" panose="020B0604020202020204" pitchFamily="34" charset="0"/>
              </a:rPr>
              <a:t>k</a:t>
            </a:r>
            <a:r>
              <a:rPr lang="en-US" altLang="zh-CN" dirty="0">
                <a:latin typeface="Arial" panose="020B0604020202020204" pitchFamily="34" charset="0"/>
                <a:sym typeface="Symbol" panose="05050102010706020507" pitchFamily="18" charset="2"/>
              </a:rPr>
              <a:t> -- 4 </a:t>
            </a:r>
            <a:r>
              <a:rPr lang="en-US" altLang="zh-CN" dirty="0">
                <a:latin typeface="Arial" panose="020B0604020202020204" pitchFamily="34" charset="0"/>
              </a:rPr>
              <a:t>k</a:t>
            </a:r>
            <a:r>
              <a:rPr lang="en-US" altLang="zh-CN" dirty="0">
                <a:latin typeface="Arial" panose="020B0604020202020204" pitchFamily="34" charset="0"/>
                <a:sym typeface="Symbol" panose="05050102010706020507" pitchFamily="18" charset="2"/>
              </a:rPr>
              <a:t> </a:t>
            </a:r>
            <a:r>
              <a:rPr lang="zh-CN" altLang="en-US" dirty="0">
                <a:latin typeface="Arial" panose="020B0604020202020204" pitchFamily="34" charset="0"/>
                <a:sym typeface="Symbol" panose="05050102010706020507" pitchFamily="18" charset="2"/>
              </a:rPr>
              <a:t>，是否还能稳压</a:t>
            </a:r>
            <a:r>
              <a:rPr lang="en-US" altLang="zh-CN" dirty="0">
                <a:latin typeface="Arial" panose="020B0604020202020204" pitchFamily="34" charset="0"/>
                <a:sym typeface="Symbol" panose="05050102010706020507" pitchFamily="18" charset="2"/>
              </a:rPr>
              <a:t>?</a:t>
            </a:r>
            <a:r>
              <a:rPr lang="zh-CN" altLang="en-US" dirty="0">
                <a:latin typeface="Arial" panose="020B0604020202020204" pitchFamily="34" charset="0"/>
                <a:sym typeface="Symbol" panose="05050102010706020507" pitchFamily="18" charset="2"/>
              </a:rPr>
              <a:t>如果</a:t>
            </a:r>
            <a:r>
              <a:rPr lang="zh-CN" altLang="en-US" dirty="0">
                <a:latin typeface="Arial" panose="020B0604020202020204" pitchFamily="34" charset="0"/>
              </a:rPr>
              <a:t>负载电阻</a:t>
            </a:r>
            <a:r>
              <a:rPr lang="en-US" altLang="zh-CN" dirty="0">
                <a:latin typeface="Arial" panose="020B0604020202020204" pitchFamily="34" charset="0"/>
              </a:rPr>
              <a:t>R</a:t>
            </a:r>
            <a:r>
              <a:rPr lang="en-US" altLang="zh-CN" baseline="-25000" dirty="0">
                <a:latin typeface="Arial" panose="020B0604020202020204" pitchFamily="34" charset="0"/>
              </a:rPr>
              <a:t>L</a:t>
            </a:r>
            <a:r>
              <a:rPr lang="en-US" altLang="zh-CN" dirty="0">
                <a:latin typeface="Arial" panose="020B0604020202020204" pitchFamily="34" charset="0"/>
              </a:rPr>
              <a:t>=0.8k</a:t>
            </a:r>
            <a:r>
              <a:rPr lang="en-US" altLang="zh-CN" dirty="0">
                <a:latin typeface="Arial" panose="020B0604020202020204" pitchFamily="34" charset="0"/>
                <a:sym typeface="Symbol" panose="05050102010706020507" pitchFamily="18" charset="2"/>
              </a:rPr>
              <a:t></a:t>
            </a:r>
            <a:r>
              <a:rPr lang="zh-CN" altLang="en-US" dirty="0">
                <a:latin typeface="Arial" panose="020B0604020202020204" pitchFamily="34" charset="0"/>
                <a:sym typeface="Symbol" panose="05050102010706020507" pitchFamily="18" charset="2"/>
              </a:rPr>
              <a:t>，这时的情况如何？</a:t>
            </a:r>
            <a:endParaRPr lang="zh-CN" altLang="en-US" dirty="0">
              <a:latin typeface="Arial" panose="020B0604020202020204" pitchFamily="34" charset="0"/>
              <a:sym typeface="Symbol" panose="05050102010706020507" pitchFamily="18" charset="2"/>
            </a:endParaRPr>
          </a:p>
        </p:txBody>
      </p:sp>
      <p:grpSp>
        <p:nvGrpSpPr>
          <p:cNvPr id="80901" name="Group 4"/>
          <p:cNvGrpSpPr/>
          <p:nvPr/>
        </p:nvGrpSpPr>
        <p:grpSpPr>
          <a:xfrm>
            <a:off x="3851275" y="3644900"/>
            <a:ext cx="4772025" cy="2743200"/>
            <a:chOff x="558" y="1152"/>
            <a:chExt cx="3006" cy="1728"/>
          </a:xfrm>
        </p:grpSpPr>
        <p:sp>
          <p:nvSpPr>
            <p:cNvPr id="80903" name="Line 5"/>
            <p:cNvSpPr/>
            <p:nvPr/>
          </p:nvSpPr>
          <p:spPr>
            <a:xfrm>
              <a:off x="1764" y="1656"/>
              <a:ext cx="1092" cy="0"/>
            </a:xfrm>
            <a:prstGeom prst="line">
              <a:avLst/>
            </a:prstGeom>
            <a:ln w="38100" cap="flat" cmpd="sng">
              <a:solidFill>
                <a:schemeClr val="tx1"/>
              </a:solidFill>
              <a:prstDash val="solid"/>
              <a:headEnd type="none" w="sm" len="sm"/>
              <a:tailEnd type="none" w="sm" len="sm"/>
            </a:ln>
          </p:spPr>
        </p:sp>
        <p:grpSp>
          <p:nvGrpSpPr>
            <p:cNvPr id="80904" name="Group 6"/>
            <p:cNvGrpSpPr/>
            <p:nvPr/>
          </p:nvGrpSpPr>
          <p:grpSpPr>
            <a:xfrm>
              <a:off x="2808" y="1644"/>
              <a:ext cx="132" cy="1224"/>
              <a:chOff x="1596" y="1704"/>
              <a:chExt cx="132" cy="1224"/>
            </a:xfrm>
          </p:grpSpPr>
          <p:sp>
            <p:nvSpPr>
              <p:cNvPr id="80933" name="Rectangle 7"/>
              <p:cNvSpPr/>
              <p:nvPr/>
            </p:nvSpPr>
            <p:spPr>
              <a:xfrm>
                <a:off x="1596" y="2052"/>
                <a:ext cx="132" cy="540"/>
              </a:xfrm>
              <a:prstGeom prst="rect">
                <a:avLst/>
              </a:prstGeom>
              <a:noFill/>
              <a:ln w="38100" cap="flat" cmpd="sng">
                <a:solidFill>
                  <a:schemeClr val="tx1"/>
                </a:solidFill>
                <a:prstDash val="solid"/>
                <a:miter/>
                <a:headEnd type="none" w="sm" len="sm"/>
                <a:tailEnd type="none" w="sm" len="sm"/>
              </a:ln>
            </p:spPr>
            <p:txBody>
              <a:bodyPr wrap="none" lIns="90000" tIns="46800" rIns="90000" bIns="46800" anchor="ctr">
                <a:spAutoFit/>
              </a:bodyPr>
              <a:p>
                <a:endParaRPr lang="zh-CN" altLang="en-US" dirty="0">
                  <a:latin typeface="Arial" panose="020B0604020202020204" pitchFamily="34" charset="0"/>
                </a:endParaRPr>
              </a:p>
            </p:txBody>
          </p:sp>
          <p:sp>
            <p:nvSpPr>
              <p:cNvPr id="80934" name="Line 8"/>
              <p:cNvSpPr/>
              <p:nvPr/>
            </p:nvSpPr>
            <p:spPr>
              <a:xfrm>
                <a:off x="1656" y="1704"/>
                <a:ext cx="0" cy="348"/>
              </a:xfrm>
              <a:prstGeom prst="line">
                <a:avLst/>
              </a:prstGeom>
              <a:ln w="38100" cap="flat" cmpd="sng">
                <a:solidFill>
                  <a:schemeClr val="tx1"/>
                </a:solidFill>
                <a:prstDash val="solid"/>
                <a:headEnd type="none" w="sm" len="sm"/>
                <a:tailEnd type="none" w="sm" len="sm"/>
              </a:ln>
            </p:spPr>
          </p:sp>
          <p:sp>
            <p:nvSpPr>
              <p:cNvPr id="80935" name="Line 9"/>
              <p:cNvSpPr/>
              <p:nvPr/>
            </p:nvSpPr>
            <p:spPr>
              <a:xfrm>
                <a:off x="1656" y="2580"/>
                <a:ext cx="0" cy="348"/>
              </a:xfrm>
              <a:prstGeom prst="line">
                <a:avLst/>
              </a:prstGeom>
              <a:ln w="38100" cap="flat" cmpd="sng">
                <a:solidFill>
                  <a:schemeClr val="tx1"/>
                </a:solidFill>
                <a:prstDash val="solid"/>
                <a:headEnd type="none" w="sm" len="sm"/>
                <a:tailEnd type="none" w="sm" len="sm"/>
              </a:ln>
            </p:spPr>
          </p:sp>
        </p:grpSp>
        <p:sp>
          <p:nvSpPr>
            <p:cNvPr id="80905" name="Line 10"/>
            <p:cNvSpPr/>
            <p:nvPr/>
          </p:nvSpPr>
          <p:spPr>
            <a:xfrm flipH="1">
              <a:off x="648" y="2856"/>
              <a:ext cx="2208" cy="0"/>
            </a:xfrm>
            <a:prstGeom prst="line">
              <a:avLst/>
            </a:prstGeom>
            <a:ln w="38100" cap="flat" cmpd="sng">
              <a:solidFill>
                <a:schemeClr val="tx1"/>
              </a:solidFill>
              <a:prstDash val="solid"/>
              <a:headEnd type="none" w="sm" len="sm"/>
              <a:tailEnd type="none" w="sm" len="sm"/>
            </a:ln>
          </p:spPr>
        </p:sp>
        <p:sp>
          <p:nvSpPr>
            <p:cNvPr id="80906" name="Line 11"/>
            <p:cNvSpPr/>
            <p:nvPr/>
          </p:nvSpPr>
          <p:spPr>
            <a:xfrm>
              <a:off x="636" y="1992"/>
              <a:ext cx="0" cy="528"/>
            </a:xfrm>
            <a:prstGeom prst="line">
              <a:avLst/>
            </a:prstGeom>
            <a:ln w="25400" cap="flat" cmpd="sng">
              <a:solidFill>
                <a:schemeClr val="tx1"/>
              </a:solidFill>
              <a:prstDash val="solid"/>
              <a:headEnd type="none" w="sm" len="sm"/>
              <a:tailEnd type="triangle" w="med" len="med"/>
            </a:ln>
          </p:spPr>
        </p:sp>
        <p:sp>
          <p:nvSpPr>
            <p:cNvPr id="80907" name="Line 12"/>
            <p:cNvSpPr/>
            <p:nvPr/>
          </p:nvSpPr>
          <p:spPr>
            <a:xfrm>
              <a:off x="3060" y="2016"/>
              <a:ext cx="0" cy="528"/>
            </a:xfrm>
            <a:prstGeom prst="line">
              <a:avLst/>
            </a:prstGeom>
            <a:ln w="25400" cap="flat" cmpd="sng">
              <a:solidFill>
                <a:schemeClr val="tx1"/>
              </a:solidFill>
              <a:prstDash val="solid"/>
              <a:headEnd type="none" w="sm" len="sm"/>
              <a:tailEnd type="triangle" w="med" len="med"/>
            </a:ln>
          </p:spPr>
        </p:sp>
        <p:sp>
          <p:nvSpPr>
            <p:cNvPr id="80908" name="Text Box 13"/>
            <p:cNvSpPr txBox="1"/>
            <p:nvPr/>
          </p:nvSpPr>
          <p:spPr>
            <a:xfrm>
              <a:off x="2460" y="2059"/>
              <a:ext cx="504" cy="365"/>
            </a:xfrm>
            <a:prstGeom prst="rect">
              <a:avLst/>
            </a:prstGeom>
            <a:noFill/>
            <a:ln w="38100">
              <a:noFill/>
            </a:ln>
          </p:spPr>
          <p:txBody>
            <a:bodyPr lIns="90000" tIns="46800" rIns="90000" bIns="46800">
              <a:spAutoFit/>
            </a:bodyPr>
            <a:p>
              <a:pPr>
                <a:spcBef>
                  <a:spcPct val="50000"/>
                </a:spcBef>
              </a:pPr>
              <a:r>
                <a:rPr lang="en-US" altLang="zh-CN" dirty="0">
                  <a:latin typeface="Times New Roman" panose="02020603050405020304" pitchFamily="18" charset="0"/>
                  <a:ea typeface="楷体_GB2312" pitchFamily="49" charset="-122"/>
                </a:rPr>
                <a:t>R</a:t>
              </a:r>
              <a:r>
                <a:rPr lang="en-US" altLang="zh-CN" baseline="-25000" dirty="0">
                  <a:latin typeface="Times New Roman" panose="02020603050405020304" pitchFamily="18" charset="0"/>
                  <a:ea typeface="楷体_GB2312" pitchFamily="49" charset="-122"/>
                </a:rPr>
                <a:t>L</a:t>
              </a:r>
              <a:endParaRPr lang="en-US" altLang="zh-CN" dirty="0">
                <a:latin typeface="Times New Roman" panose="02020603050405020304" pitchFamily="18" charset="0"/>
                <a:ea typeface="楷体_GB2312" pitchFamily="49" charset="-122"/>
              </a:endParaRPr>
            </a:p>
          </p:txBody>
        </p:sp>
        <p:sp>
          <p:nvSpPr>
            <p:cNvPr id="80909" name="Text Box 14"/>
            <p:cNvSpPr txBox="1"/>
            <p:nvPr/>
          </p:nvSpPr>
          <p:spPr>
            <a:xfrm>
              <a:off x="648" y="2004"/>
              <a:ext cx="516" cy="365"/>
            </a:xfrm>
            <a:prstGeom prst="rect">
              <a:avLst/>
            </a:prstGeom>
            <a:noFill/>
            <a:ln w="38100">
              <a:noFill/>
            </a:ln>
          </p:spPr>
          <p:txBody>
            <a:bodyPr lIns="90000" tIns="46800" rIns="90000" bIns="46800">
              <a:spAutoFit/>
            </a:bodyPr>
            <a:p>
              <a:pPr>
                <a:spcBef>
                  <a:spcPct val="50000"/>
                </a:spcBef>
              </a:pPr>
              <a:r>
                <a:rPr lang="en-US" altLang="zh-CN" dirty="0">
                  <a:latin typeface="Times New Roman" panose="02020603050405020304" pitchFamily="18" charset="0"/>
                  <a:ea typeface="楷体_GB2312" pitchFamily="49" charset="-122"/>
                </a:rPr>
                <a:t>u</a:t>
              </a:r>
              <a:r>
                <a:rPr lang="en-US" altLang="zh-CN" baseline="-25000" dirty="0">
                  <a:latin typeface="Times New Roman" panose="02020603050405020304" pitchFamily="18" charset="0"/>
                  <a:ea typeface="楷体_GB2312" pitchFamily="49" charset="-122"/>
                </a:rPr>
                <a:t>i</a:t>
              </a:r>
              <a:endParaRPr lang="en-US" altLang="zh-CN" dirty="0">
                <a:latin typeface="Times New Roman" panose="02020603050405020304" pitchFamily="18" charset="0"/>
                <a:ea typeface="楷体_GB2312" pitchFamily="49" charset="-122"/>
              </a:endParaRPr>
            </a:p>
          </p:txBody>
        </p:sp>
        <p:sp>
          <p:nvSpPr>
            <p:cNvPr id="80910" name="Text Box 15"/>
            <p:cNvSpPr txBox="1"/>
            <p:nvPr/>
          </p:nvSpPr>
          <p:spPr>
            <a:xfrm>
              <a:off x="3144" y="2100"/>
              <a:ext cx="420" cy="365"/>
            </a:xfrm>
            <a:prstGeom prst="rect">
              <a:avLst/>
            </a:prstGeom>
            <a:noFill/>
            <a:ln w="9525">
              <a:noFill/>
            </a:ln>
          </p:spPr>
          <p:txBody>
            <a:bodyPr>
              <a:spAutoFit/>
            </a:bodyPr>
            <a:p>
              <a:pPr>
                <a:spcBef>
                  <a:spcPct val="50000"/>
                </a:spcBef>
              </a:pPr>
              <a:r>
                <a:rPr lang="en-US" altLang="zh-CN" dirty="0">
                  <a:latin typeface="Times New Roman" panose="02020603050405020304" pitchFamily="18" charset="0"/>
                  <a:ea typeface="楷体_GB2312" pitchFamily="49" charset="-122"/>
                </a:rPr>
                <a:t>u</a:t>
              </a:r>
              <a:r>
                <a:rPr lang="en-US" altLang="zh-CN" baseline="-25000" dirty="0">
                  <a:latin typeface="Times New Roman" panose="02020603050405020304" pitchFamily="18" charset="0"/>
                  <a:ea typeface="楷体_GB2312" pitchFamily="49" charset="-122"/>
                </a:rPr>
                <a:t>O</a:t>
              </a:r>
              <a:endParaRPr lang="en-US" altLang="zh-CN" dirty="0">
                <a:latin typeface="Times New Roman" panose="02020603050405020304" pitchFamily="18" charset="0"/>
                <a:ea typeface="楷体_GB2312" pitchFamily="49" charset="-122"/>
              </a:endParaRPr>
            </a:p>
          </p:txBody>
        </p:sp>
        <p:grpSp>
          <p:nvGrpSpPr>
            <p:cNvPr id="80911" name="Group 16"/>
            <p:cNvGrpSpPr/>
            <p:nvPr/>
          </p:nvGrpSpPr>
          <p:grpSpPr>
            <a:xfrm rot="5400000">
              <a:off x="1104" y="1056"/>
              <a:ext cx="132" cy="1224"/>
              <a:chOff x="1596" y="1704"/>
              <a:chExt cx="132" cy="1224"/>
            </a:xfrm>
          </p:grpSpPr>
          <p:sp>
            <p:nvSpPr>
              <p:cNvPr id="80930" name="Rectangle 17"/>
              <p:cNvSpPr/>
              <p:nvPr/>
            </p:nvSpPr>
            <p:spPr>
              <a:xfrm>
                <a:off x="1596" y="2052"/>
                <a:ext cx="132" cy="540"/>
              </a:xfrm>
              <a:prstGeom prst="rect">
                <a:avLst/>
              </a:prstGeom>
              <a:noFill/>
              <a:ln w="38100" cap="flat" cmpd="sng">
                <a:solidFill>
                  <a:schemeClr val="tx1"/>
                </a:solidFill>
                <a:prstDash val="solid"/>
                <a:miter/>
                <a:headEnd type="none" w="sm" len="sm"/>
                <a:tailEnd type="none" w="sm" len="sm"/>
              </a:ln>
            </p:spPr>
            <p:txBody>
              <a:bodyPr wrap="none" lIns="90000" tIns="46800" rIns="90000" bIns="46800" anchor="ctr">
                <a:spAutoFit/>
              </a:bodyPr>
              <a:p>
                <a:endParaRPr lang="zh-CN" altLang="en-US" dirty="0">
                  <a:latin typeface="Arial" panose="020B0604020202020204" pitchFamily="34" charset="0"/>
                </a:endParaRPr>
              </a:p>
            </p:txBody>
          </p:sp>
          <p:sp>
            <p:nvSpPr>
              <p:cNvPr id="80931" name="Line 18"/>
              <p:cNvSpPr/>
              <p:nvPr/>
            </p:nvSpPr>
            <p:spPr>
              <a:xfrm>
                <a:off x="1656" y="1704"/>
                <a:ext cx="0" cy="348"/>
              </a:xfrm>
              <a:prstGeom prst="line">
                <a:avLst/>
              </a:prstGeom>
              <a:ln w="38100" cap="flat" cmpd="sng">
                <a:solidFill>
                  <a:schemeClr val="tx1"/>
                </a:solidFill>
                <a:prstDash val="solid"/>
                <a:headEnd type="none" w="sm" len="sm"/>
                <a:tailEnd type="none" w="sm" len="sm"/>
              </a:ln>
            </p:spPr>
          </p:sp>
          <p:sp>
            <p:nvSpPr>
              <p:cNvPr id="80932" name="Line 19"/>
              <p:cNvSpPr/>
              <p:nvPr/>
            </p:nvSpPr>
            <p:spPr>
              <a:xfrm>
                <a:off x="1656" y="2580"/>
                <a:ext cx="0" cy="348"/>
              </a:xfrm>
              <a:prstGeom prst="line">
                <a:avLst/>
              </a:prstGeom>
              <a:ln w="38100" cap="flat" cmpd="sng">
                <a:solidFill>
                  <a:schemeClr val="tx1"/>
                </a:solidFill>
                <a:prstDash val="solid"/>
                <a:headEnd type="none" w="sm" len="sm"/>
                <a:tailEnd type="none" w="sm" len="sm"/>
              </a:ln>
            </p:spPr>
          </p:sp>
        </p:grpSp>
        <p:sp>
          <p:nvSpPr>
            <p:cNvPr id="80912" name="Text Box 20"/>
            <p:cNvSpPr txBox="1"/>
            <p:nvPr/>
          </p:nvSpPr>
          <p:spPr>
            <a:xfrm>
              <a:off x="972" y="1692"/>
              <a:ext cx="372" cy="365"/>
            </a:xfrm>
            <a:prstGeom prst="rect">
              <a:avLst/>
            </a:prstGeom>
            <a:noFill/>
            <a:ln w="9525">
              <a:noFill/>
            </a:ln>
          </p:spPr>
          <p:txBody>
            <a:bodyPr>
              <a:spAutoFit/>
            </a:bodyPr>
            <a:p>
              <a:pPr>
                <a:spcBef>
                  <a:spcPct val="50000"/>
                </a:spcBef>
              </a:pPr>
              <a:r>
                <a:rPr lang="en-US" altLang="zh-CN" dirty="0">
                  <a:latin typeface="Times New Roman" panose="02020603050405020304" pitchFamily="18" charset="0"/>
                  <a:ea typeface="楷体_GB2312" pitchFamily="49" charset="-122"/>
                </a:rPr>
                <a:t>R</a:t>
              </a:r>
              <a:endParaRPr lang="en-US" altLang="zh-CN" dirty="0">
                <a:latin typeface="Times New Roman" panose="02020603050405020304" pitchFamily="18" charset="0"/>
                <a:ea typeface="楷体_GB2312" pitchFamily="49" charset="-122"/>
              </a:endParaRPr>
            </a:p>
          </p:txBody>
        </p:sp>
        <p:sp>
          <p:nvSpPr>
            <p:cNvPr id="80913" name="Line 21"/>
            <p:cNvSpPr/>
            <p:nvPr/>
          </p:nvSpPr>
          <p:spPr>
            <a:xfrm>
              <a:off x="1548" y="2108"/>
              <a:ext cx="438" cy="0"/>
            </a:xfrm>
            <a:prstGeom prst="line">
              <a:avLst/>
            </a:prstGeom>
            <a:ln w="38100" cap="flat" cmpd="sng">
              <a:solidFill>
                <a:schemeClr val="tx1"/>
              </a:solidFill>
              <a:prstDash val="solid"/>
              <a:headEnd type="none" w="sm" len="sm"/>
              <a:tailEnd type="none" w="med" len="lg"/>
            </a:ln>
          </p:spPr>
        </p:sp>
        <p:sp>
          <p:nvSpPr>
            <p:cNvPr id="80914" name="AutoShape 22"/>
            <p:cNvSpPr/>
            <p:nvPr/>
          </p:nvSpPr>
          <p:spPr>
            <a:xfrm>
              <a:off x="1536" y="2108"/>
              <a:ext cx="450" cy="276"/>
            </a:xfrm>
            <a:prstGeom prst="triangle">
              <a:avLst>
                <a:gd name="adj" fmla="val 50000"/>
              </a:avLst>
            </a:prstGeom>
            <a:noFill/>
            <a:ln w="38100" cap="flat" cmpd="sng">
              <a:solidFill>
                <a:schemeClr val="tx1"/>
              </a:solidFill>
              <a:prstDash val="solid"/>
              <a:miter/>
              <a:headEnd type="none" w="sm" len="sm"/>
              <a:tailEnd type="none" w="med" len="lg"/>
            </a:ln>
          </p:spPr>
          <p:txBody>
            <a:bodyPr wrap="none" lIns="90000" tIns="46800" rIns="90000" bIns="46800" anchor="ctr">
              <a:spAutoFit/>
            </a:bodyPr>
            <a:p>
              <a:endParaRPr lang="zh-CN" altLang="en-US" dirty="0">
                <a:latin typeface="Arial" panose="020B0604020202020204" pitchFamily="34" charset="0"/>
              </a:endParaRPr>
            </a:p>
          </p:txBody>
        </p:sp>
        <p:sp>
          <p:nvSpPr>
            <p:cNvPr id="80915" name="Line 23"/>
            <p:cNvSpPr/>
            <p:nvPr/>
          </p:nvSpPr>
          <p:spPr>
            <a:xfrm>
              <a:off x="1986" y="1904"/>
              <a:ext cx="0" cy="0"/>
            </a:xfrm>
            <a:prstGeom prst="line">
              <a:avLst/>
            </a:prstGeom>
            <a:ln w="25400" cap="flat" cmpd="sng">
              <a:solidFill>
                <a:srgbClr val="99CC00"/>
              </a:solidFill>
              <a:prstDash val="solid"/>
              <a:headEnd type="none" w="sm" len="sm"/>
              <a:tailEnd type="none" w="med" len="lg"/>
            </a:ln>
          </p:spPr>
        </p:sp>
        <p:sp>
          <p:nvSpPr>
            <p:cNvPr id="80916" name="Line 24"/>
            <p:cNvSpPr/>
            <p:nvPr/>
          </p:nvSpPr>
          <p:spPr>
            <a:xfrm>
              <a:off x="1986" y="1904"/>
              <a:ext cx="0" cy="0"/>
            </a:xfrm>
            <a:prstGeom prst="line">
              <a:avLst/>
            </a:prstGeom>
            <a:ln w="25400" cap="flat" cmpd="sng">
              <a:solidFill>
                <a:schemeClr val="tx1"/>
              </a:solidFill>
              <a:prstDash val="solid"/>
              <a:headEnd type="none" w="sm" len="sm"/>
              <a:tailEnd type="none" w="med" len="lg"/>
            </a:ln>
          </p:spPr>
        </p:sp>
        <p:sp>
          <p:nvSpPr>
            <p:cNvPr id="80917" name="Line 25"/>
            <p:cNvSpPr/>
            <p:nvPr/>
          </p:nvSpPr>
          <p:spPr>
            <a:xfrm>
              <a:off x="1974" y="2126"/>
              <a:ext cx="0" cy="90"/>
            </a:xfrm>
            <a:prstGeom prst="line">
              <a:avLst/>
            </a:prstGeom>
            <a:ln w="38100" cap="flat" cmpd="sng">
              <a:solidFill>
                <a:schemeClr val="tx1"/>
              </a:solidFill>
              <a:prstDash val="solid"/>
              <a:headEnd type="none" w="sm" len="sm"/>
              <a:tailEnd type="none" w="med" len="lg"/>
            </a:ln>
          </p:spPr>
        </p:sp>
        <p:sp>
          <p:nvSpPr>
            <p:cNvPr id="80918" name="Line 26"/>
            <p:cNvSpPr/>
            <p:nvPr/>
          </p:nvSpPr>
          <p:spPr>
            <a:xfrm>
              <a:off x="1764" y="1657"/>
              <a:ext cx="0" cy="1189"/>
            </a:xfrm>
            <a:prstGeom prst="line">
              <a:avLst/>
            </a:prstGeom>
            <a:ln w="38100" cap="flat" cmpd="sng">
              <a:solidFill>
                <a:schemeClr val="tx1"/>
              </a:solidFill>
              <a:prstDash val="solid"/>
              <a:headEnd type="none" w="sm" len="sm"/>
              <a:tailEnd type="none" w="med" len="lg"/>
            </a:ln>
          </p:spPr>
        </p:sp>
        <p:sp>
          <p:nvSpPr>
            <p:cNvPr id="80919" name="Text Box 27"/>
            <p:cNvSpPr txBox="1"/>
            <p:nvPr/>
          </p:nvSpPr>
          <p:spPr>
            <a:xfrm>
              <a:off x="1164" y="2040"/>
              <a:ext cx="468" cy="365"/>
            </a:xfrm>
            <a:prstGeom prst="rect">
              <a:avLst/>
            </a:prstGeom>
            <a:noFill/>
            <a:ln w="9525">
              <a:noFill/>
            </a:ln>
          </p:spPr>
          <p:txBody>
            <a:bodyPr>
              <a:spAutoFit/>
            </a:bodyPr>
            <a:p>
              <a:pPr>
                <a:spcBef>
                  <a:spcPct val="50000"/>
                </a:spcBef>
              </a:pPr>
              <a:r>
                <a:rPr lang="en-US" altLang="zh-CN" dirty="0">
                  <a:latin typeface="Times New Roman" panose="02020603050405020304" pitchFamily="18" charset="0"/>
                  <a:ea typeface="楷体_GB2312" pitchFamily="49" charset="-122"/>
                </a:rPr>
                <a:t>D</a:t>
              </a:r>
              <a:r>
                <a:rPr lang="en-US" altLang="zh-CN" baseline="-25000" dirty="0">
                  <a:latin typeface="Times New Roman" panose="02020603050405020304" pitchFamily="18" charset="0"/>
                  <a:ea typeface="楷体_GB2312" pitchFamily="49" charset="-122"/>
                </a:rPr>
                <a:t>Z</a:t>
              </a:r>
              <a:endParaRPr lang="en-US" altLang="zh-CN" dirty="0">
                <a:latin typeface="Times New Roman" panose="02020603050405020304" pitchFamily="18" charset="0"/>
                <a:ea typeface="楷体_GB2312" pitchFamily="49" charset="-122"/>
              </a:endParaRPr>
            </a:p>
          </p:txBody>
        </p:sp>
        <p:sp>
          <p:nvSpPr>
            <p:cNvPr id="80920" name="Oval 28"/>
            <p:cNvSpPr/>
            <p:nvPr/>
          </p:nvSpPr>
          <p:spPr>
            <a:xfrm>
              <a:off x="1728" y="1632"/>
              <a:ext cx="60" cy="60"/>
            </a:xfrm>
            <a:prstGeom prst="ellipse">
              <a:avLst/>
            </a:prstGeom>
            <a:solidFill>
              <a:schemeClr val="tx1"/>
            </a:solidFill>
            <a:ln w="19050"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21" name="Oval 29"/>
            <p:cNvSpPr/>
            <p:nvPr/>
          </p:nvSpPr>
          <p:spPr>
            <a:xfrm>
              <a:off x="1740" y="2820"/>
              <a:ext cx="60" cy="60"/>
            </a:xfrm>
            <a:prstGeom prst="ellipse">
              <a:avLst/>
            </a:prstGeom>
            <a:solidFill>
              <a:schemeClr val="tx1"/>
            </a:solidFill>
            <a:ln w="19050"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22" name="Text Box 30"/>
            <p:cNvSpPr txBox="1"/>
            <p:nvPr/>
          </p:nvSpPr>
          <p:spPr>
            <a:xfrm>
              <a:off x="984" y="1152"/>
              <a:ext cx="300" cy="365"/>
            </a:xfrm>
            <a:prstGeom prst="rect">
              <a:avLst/>
            </a:prstGeom>
            <a:noFill/>
            <a:ln w="9525">
              <a:noFill/>
            </a:ln>
          </p:spPr>
          <p:txBody>
            <a:bodyPr>
              <a:spAutoFit/>
            </a:bodyPr>
            <a:p>
              <a:pPr>
                <a:spcBef>
                  <a:spcPct val="50000"/>
                </a:spcBef>
              </a:pPr>
              <a:r>
                <a:rPr lang="en-US" altLang="zh-CN" dirty="0">
                  <a:latin typeface="Times New Roman" panose="02020603050405020304" pitchFamily="18" charset="0"/>
                  <a:ea typeface="楷体_GB2312" pitchFamily="49" charset="-122"/>
                </a:rPr>
                <a:t>i</a:t>
              </a:r>
              <a:endParaRPr lang="en-US" altLang="zh-CN" dirty="0">
                <a:latin typeface="Times New Roman" panose="02020603050405020304" pitchFamily="18" charset="0"/>
                <a:ea typeface="楷体_GB2312" pitchFamily="49" charset="-122"/>
              </a:endParaRPr>
            </a:p>
          </p:txBody>
        </p:sp>
        <p:sp>
          <p:nvSpPr>
            <p:cNvPr id="80923" name="Line 31"/>
            <p:cNvSpPr/>
            <p:nvPr/>
          </p:nvSpPr>
          <p:spPr>
            <a:xfrm>
              <a:off x="792" y="1476"/>
              <a:ext cx="672" cy="0"/>
            </a:xfrm>
            <a:prstGeom prst="line">
              <a:avLst/>
            </a:prstGeom>
            <a:ln w="28575" cap="flat" cmpd="sng">
              <a:solidFill>
                <a:srgbClr val="000000"/>
              </a:solidFill>
              <a:prstDash val="solid"/>
              <a:headEnd type="none" w="med" len="med"/>
              <a:tailEnd type="triangle" w="med" len="med"/>
            </a:ln>
          </p:spPr>
        </p:sp>
        <p:sp>
          <p:nvSpPr>
            <p:cNvPr id="80924" name="Text Box 32"/>
            <p:cNvSpPr txBox="1"/>
            <p:nvPr/>
          </p:nvSpPr>
          <p:spPr>
            <a:xfrm>
              <a:off x="1908" y="1692"/>
              <a:ext cx="336" cy="365"/>
            </a:xfrm>
            <a:prstGeom prst="rect">
              <a:avLst/>
            </a:prstGeom>
            <a:noFill/>
            <a:ln w="9525">
              <a:noFill/>
            </a:ln>
          </p:spPr>
          <p:txBody>
            <a:bodyPr>
              <a:spAutoFit/>
            </a:bodyPr>
            <a:p>
              <a:pPr>
                <a:spcBef>
                  <a:spcPct val="50000"/>
                </a:spcBef>
              </a:pPr>
              <a:r>
                <a:rPr lang="en-US" altLang="zh-CN" dirty="0">
                  <a:latin typeface="Times New Roman" panose="02020603050405020304" pitchFamily="18" charset="0"/>
                  <a:ea typeface="楷体_GB2312" pitchFamily="49" charset="-122"/>
                </a:rPr>
                <a:t>i</a:t>
              </a:r>
              <a:r>
                <a:rPr lang="en-US" altLang="zh-CN" baseline="-25000" dirty="0">
                  <a:latin typeface="Times New Roman" panose="02020603050405020304" pitchFamily="18" charset="0"/>
                  <a:ea typeface="楷体_GB2312" pitchFamily="49" charset="-122"/>
                </a:rPr>
                <a:t>z</a:t>
              </a:r>
              <a:endParaRPr lang="en-US" altLang="zh-CN" dirty="0">
                <a:latin typeface="Times New Roman" panose="02020603050405020304" pitchFamily="18" charset="0"/>
                <a:ea typeface="楷体_GB2312" pitchFamily="49" charset="-122"/>
              </a:endParaRPr>
            </a:p>
          </p:txBody>
        </p:sp>
        <p:sp>
          <p:nvSpPr>
            <p:cNvPr id="80925" name="Line 33"/>
            <p:cNvSpPr/>
            <p:nvPr/>
          </p:nvSpPr>
          <p:spPr>
            <a:xfrm>
              <a:off x="1848" y="1764"/>
              <a:ext cx="0" cy="300"/>
            </a:xfrm>
            <a:prstGeom prst="line">
              <a:avLst/>
            </a:prstGeom>
            <a:ln w="28575" cap="flat" cmpd="sng">
              <a:solidFill>
                <a:srgbClr val="000000"/>
              </a:solidFill>
              <a:prstDash val="solid"/>
              <a:headEnd type="none" w="med" len="med"/>
              <a:tailEnd type="triangle" w="med" len="med"/>
            </a:ln>
          </p:spPr>
        </p:sp>
        <p:sp>
          <p:nvSpPr>
            <p:cNvPr id="80926" name="Line 34"/>
            <p:cNvSpPr/>
            <p:nvPr/>
          </p:nvSpPr>
          <p:spPr>
            <a:xfrm>
              <a:off x="1920" y="1524"/>
              <a:ext cx="336" cy="0"/>
            </a:xfrm>
            <a:prstGeom prst="line">
              <a:avLst/>
            </a:prstGeom>
            <a:ln w="28575" cap="flat" cmpd="sng">
              <a:solidFill>
                <a:srgbClr val="000000"/>
              </a:solidFill>
              <a:prstDash val="solid"/>
              <a:headEnd type="none" w="med" len="med"/>
              <a:tailEnd type="triangle" w="med" len="med"/>
            </a:ln>
          </p:spPr>
        </p:sp>
        <p:sp>
          <p:nvSpPr>
            <p:cNvPr id="80927" name="Text Box 35"/>
            <p:cNvSpPr txBox="1"/>
            <p:nvPr/>
          </p:nvSpPr>
          <p:spPr>
            <a:xfrm>
              <a:off x="1932" y="1152"/>
              <a:ext cx="348" cy="365"/>
            </a:xfrm>
            <a:prstGeom prst="rect">
              <a:avLst/>
            </a:prstGeom>
            <a:noFill/>
            <a:ln w="9525">
              <a:noFill/>
            </a:ln>
          </p:spPr>
          <p:txBody>
            <a:bodyPr>
              <a:spAutoFit/>
            </a:bodyPr>
            <a:p>
              <a:pPr>
                <a:spcBef>
                  <a:spcPct val="50000"/>
                </a:spcBef>
              </a:pPr>
              <a:r>
                <a:rPr lang="en-US" altLang="zh-CN" dirty="0">
                  <a:latin typeface="Times New Roman" panose="02020603050405020304" pitchFamily="18" charset="0"/>
                  <a:ea typeface="楷体_GB2312" pitchFamily="49" charset="-122"/>
                </a:rPr>
                <a:t>i</a:t>
              </a:r>
              <a:r>
                <a:rPr lang="en-US" altLang="zh-CN" baseline="-25000" dirty="0">
                  <a:latin typeface="Times New Roman" panose="02020603050405020304" pitchFamily="18" charset="0"/>
                  <a:ea typeface="楷体_GB2312" pitchFamily="49" charset="-122"/>
                </a:rPr>
                <a:t>L</a:t>
              </a:r>
              <a:endParaRPr lang="en-US" altLang="zh-CN" dirty="0">
                <a:latin typeface="Times New Roman" panose="02020603050405020304" pitchFamily="18" charset="0"/>
                <a:ea typeface="楷体_GB2312" pitchFamily="49" charset="-122"/>
              </a:endParaRPr>
            </a:p>
          </p:txBody>
        </p:sp>
        <p:sp>
          <p:nvSpPr>
            <p:cNvPr id="80928" name="Text Box 36"/>
            <p:cNvSpPr txBox="1"/>
            <p:nvPr/>
          </p:nvSpPr>
          <p:spPr>
            <a:xfrm>
              <a:off x="2100" y="2052"/>
              <a:ext cx="504" cy="365"/>
            </a:xfrm>
            <a:prstGeom prst="rect">
              <a:avLst/>
            </a:prstGeom>
            <a:noFill/>
            <a:ln w="9525">
              <a:noFill/>
            </a:ln>
          </p:spPr>
          <p:txBody>
            <a:bodyPr>
              <a:spAutoFit/>
            </a:bodyPr>
            <a:p>
              <a:pPr>
                <a:spcBef>
                  <a:spcPct val="50000"/>
                </a:spcBef>
              </a:pPr>
              <a:r>
                <a:rPr lang="en-US" altLang="zh-CN" dirty="0">
                  <a:latin typeface="Times New Roman" panose="02020603050405020304" pitchFamily="18" charset="0"/>
                  <a:ea typeface="楷体_GB2312" pitchFamily="49" charset="-122"/>
                </a:rPr>
                <a:t>U</a:t>
              </a:r>
              <a:r>
                <a:rPr lang="en-US" altLang="zh-CN" baseline="-25000" dirty="0">
                  <a:latin typeface="Times New Roman" panose="02020603050405020304" pitchFamily="18" charset="0"/>
                  <a:ea typeface="楷体_GB2312" pitchFamily="49" charset="-122"/>
                </a:rPr>
                <a:t>Z</a:t>
              </a:r>
              <a:endParaRPr lang="en-US" altLang="zh-CN" dirty="0">
                <a:latin typeface="Times New Roman" panose="02020603050405020304" pitchFamily="18" charset="0"/>
                <a:ea typeface="楷体_GB2312" pitchFamily="49" charset="-122"/>
              </a:endParaRPr>
            </a:p>
          </p:txBody>
        </p:sp>
        <p:sp>
          <p:nvSpPr>
            <p:cNvPr id="80929" name="Line 37"/>
            <p:cNvSpPr/>
            <p:nvPr/>
          </p:nvSpPr>
          <p:spPr>
            <a:xfrm>
              <a:off x="2124" y="1980"/>
              <a:ext cx="0" cy="636"/>
            </a:xfrm>
            <a:prstGeom prst="line">
              <a:avLst/>
            </a:prstGeom>
            <a:ln w="28575" cap="flat" cmpd="sng">
              <a:solidFill>
                <a:srgbClr val="000000"/>
              </a:solidFill>
              <a:prstDash val="solid"/>
              <a:headEnd type="none" w="med" len="med"/>
              <a:tailEnd type="triangle" w="med" len="med"/>
            </a:ln>
          </p:spPr>
        </p:sp>
      </p:grpSp>
      <p:sp>
        <p:nvSpPr>
          <p:cNvPr id="80902" name="Text Box 38"/>
          <p:cNvSpPr txBox="1"/>
          <p:nvPr/>
        </p:nvSpPr>
        <p:spPr>
          <a:xfrm>
            <a:off x="827088" y="4508500"/>
            <a:ext cx="1079500"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解：</a:t>
            </a:r>
            <a:endParaRPr lang="zh-CN" altLang="en-US"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3490" name="Text Box 2"/>
          <p:cNvSpPr txBox="1"/>
          <p:nvPr/>
        </p:nvSpPr>
        <p:spPr>
          <a:xfrm>
            <a:off x="642938" y="428625"/>
            <a:ext cx="7705725" cy="3970338"/>
          </a:xfrm>
          <a:prstGeom prst="rect">
            <a:avLst/>
          </a:prstGeom>
          <a:noFill/>
          <a:ln w="9525">
            <a:noFill/>
          </a:ln>
        </p:spPr>
        <p:txBody>
          <a:bodyPr>
            <a:spAutoFit/>
          </a:bodyPr>
          <a:p>
            <a:pPr>
              <a:spcBef>
                <a:spcPct val="50000"/>
              </a:spcBef>
            </a:pPr>
            <a:r>
              <a:rPr lang="en-US" altLang="zh-CN" dirty="0">
                <a:solidFill>
                  <a:srgbClr val="000000"/>
                </a:solidFill>
                <a:latin typeface="Times New Roman" panose="02020603050405020304" pitchFamily="18" charset="0"/>
                <a:ea typeface="楷体_GB2312" pitchFamily="49" charset="-122"/>
              </a:rPr>
              <a:t>     i</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=u</a:t>
            </a:r>
            <a:r>
              <a:rPr lang="en-US" altLang="zh-CN" baseline="-25000" dirty="0">
                <a:solidFill>
                  <a:srgbClr val="000000"/>
                </a:solidFill>
                <a:latin typeface="Times New Roman" panose="02020603050405020304" pitchFamily="18" charset="0"/>
                <a:ea typeface="楷体_GB2312" pitchFamily="49" charset="-122"/>
              </a:rPr>
              <a:t>o</a:t>
            </a:r>
            <a:r>
              <a:rPr lang="en-US" altLang="zh-CN" dirty="0">
                <a:solidFill>
                  <a:srgbClr val="000000"/>
                </a:solidFill>
                <a:latin typeface="Times New Roman" panose="02020603050405020304" pitchFamily="18" charset="0"/>
                <a:ea typeface="楷体_GB2312" pitchFamily="49" charset="-122"/>
              </a:rPr>
              <a:t>/R</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=U</a:t>
            </a:r>
            <a:r>
              <a:rPr lang="en-US" altLang="zh-CN" baseline="-25000" dirty="0">
                <a:solidFill>
                  <a:srgbClr val="000000"/>
                </a:solidFill>
                <a:latin typeface="Times New Roman" panose="02020603050405020304" pitchFamily="18" charset="0"/>
                <a:ea typeface="楷体_GB2312" pitchFamily="49" charset="-122"/>
              </a:rPr>
              <a:t>Z</a:t>
            </a:r>
            <a:r>
              <a:rPr lang="en-US" altLang="zh-CN" dirty="0">
                <a:solidFill>
                  <a:srgbClr val="000000"/>
                </a:solidFill>
                <a:latin typeface="Times New Roman" panose="02020603050405020304" pitchFamily="18" charset="0"/>
                <a:ea typeface="楷体_GB2312" pitchFamily="49" charset="-122"/>
              </a:rPr>
              <a:t>/R</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=10/2=5</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mA</a:t>
            </a:r>
            <a:r>
              <a:rPr lang="zh-CN" altLang="en-US" dirty="0">
                <a:solidFill>
                  <a:srgbClr val="000000"/>
                </a:solidFill>
                <a:latin typeface="Times New Roman" panose="02020603050405020304" pitchFamily="18" charset="0"/>
                <a:ea typeface="楷体_GB2312" pitchFamily="49" charset="-122"/>
              </a:rPr>
              <a:t>）</a:t>
            </a:r>
            <a:endParaRPr lang="zh-CN" altLang="en-US" dirty="0">
              <a:solidFill>
                <a:srgbClr val="000000"/>
              </a:solidFill>
              <a:latin typeface="Times New Roman" panose="02020603050405020304" pitchFamily="18" charset="0"/>
              <a:ea typeface="楷体_GB2312" pitchFamily="49" charset="-122"/>
            </a:endParaRPr>
          </a:p>
          <a:p>
            <a:pPr>
              <a:spcBef>
                <a:spcPct val="50000"/>
              </a:spcBef>
            </a:pPr>
            <a:r>
              <a:rPr lang="en-US" altLang="zh-CN" dirty="0">
                <a:solidFill>
                  <a:srgbClr val="000000"/>
                </a:solidFill>
                <a:latin typeface="Times New Roman" panose="02020603050405020304" pitchFamily="18" charset="0"/>
                <a:ea typeface="楷体_GB2312" pitchFamily="49" charset="-122"/>
              </a:rPr>
              <a:t>i= </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sym typeface="Symbol" panose="05050102010706020507" pitchFamily="18" charset="2"/>
              </a:rPr>
              <a:t>u</a:t>
            </a:r>
            <a:r>
              <a:rPr lang="en-US" altLang="zh-CN" baseline="-25000" dirty="0">
                <a:solidFill>
                  <a:srgbClr val="000000"/>
                </a:solidFill>
                <a:latin typeface="Times New Roman" panose="02020603050405020304" pitchFamily="18" charset="0"/>
                <a:ea typeface="楷体_GB2312" pitchFamily="49" charset="-122"/>
                <a:sym typeface="Symbol" panose="05050102010706020507" pitchFamily="18" charset="2"/>
              </a:rPr>
              <a:t>i</a:t>
            </a:r>
            <a:r>
              <a:rPr lang="en-US" altLang="zh-CN" dirty="0">
                <a:solidFill>
                  <a:srgbClr val="000000"/>
                </a:solidFill>
                <a:latin typeface="Times New Roman" panose="02020603050405020304" pitchFamily="18" charset="0"/>
                <a:ea typeface="楷体_GB2312" pitchFamily="49" charset="-122"/>
                <a:sym typeface="Symbol" panose="05050102010706020507" pitchFamily="18" charset="2"/>
              </a:rPr>
              <a:t> - </a:t>
            </a:r>
            <a:r>
              <a:rPr lang="en-US" altLang="zh-CN" dirty="0">
                <a:solidFill>
                  <a:srgbClr val="000000"/>
                </a:solidFill>
                <a:latin typeface="Times New Roman" panose="02020603050405020304" pitchFamily="18" charset="0"/>
                <a:ea typeface="楷体_GB2312" pitchFamily="49" charset="-122"/>
              </a:rPr>
              <a:t>U</a:t>
            </a:r>
            <a:r>
              <a:rPr lang="en-US" altLang="zh-CN" baseline="-25000" dirty="0">
                <a:solidFill>
                  <a:srgbClr val="000000"/>
                </a:solidFill>
                <a:latin typeface="Times New Roman" panose="02020603050405020304" pitchFamily="18" charset="0"/>
                <a:ea typeface="楷体_GB2312" pitchFamily="49" charset="-122"/>
              </a:rPr>
              <a:t>Z</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/R=</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12-10</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/0.2=10 </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mA</a:t>
            </a:r>
            <a:r>
              <a:rPr lang="zh-CN" altLang="en-US" dirty="0">
                <a:solidFill>
                  <a:srgbClr val="000000"/>
                </a:solidFill>
                <a:latin typeface="Times New Roman" panose="02020603050405020304" pitchFamily="18" charset="0"/>
                <a:ea typeface="楷体_GB2312" pitchFamily="49" charset="-122"/>
              </a:rPr>
              <a:t>） </a:t>
            </a:r>
            <a:endParaRPr lang="zh-CN" altLang="en-US" dirty="0">
              <a:solidFill>
                <a:srgbClr val="000000"/>
              </a:solidFill>
              <a:latin typeface="Times New Roman" panose="02020603050405020304" pitchFamily="18" charset="0"/>
              <a:ea typeface="楷体_GB2312" pitchFamily="49" charset="-122"/>
            </a:endParaRPr>
          </a:p>
          <a:p>
            <a:pPr>
              <a:spcBef>
                <a:spcPct val="50000"/>
              </a:spcBef>
            </a:pPr>
            <a:r>
              <a:rPr lang="en-US" altLang="zh-CN" dirty="0">
                <a:solidFill>
                  <a:srgbClr val="000000"/>
                </a:solidFill>
                <a:latin typeface="Times New Roman" panose="02020603050405020304" pitchFamily="18" charset="0"/>
                <a:ea typeface="楷体_GB2312" pitchFamily="49" charset="-122"/>
              </a:rPr>
              <a:t>i</a:t>
            </a:r>
            <a:r>
              <a:rPr lang="en-US" altLang="zh-CN" baseline="-25000" dirty="0">
                <a:solidFill>
                  <a:srgbClr val="000000"/>
                </a:solidFill>
                <a:latin typeface="Times New Roman" panose="02020603050405020304" pitchFamily="18" charset="0"/>
                <a:ea typeface="楷体_GB2312" pitchFamily="49" charset="-122"/>
              </a:rPr>
              <a:t>Z</a:t>
            </a:r>
            <a:r>
              <a:rPr lang="en-US" altLang="zh-CN" dirty="0">
                <a:solidFill>
                  <a:srgbClr val="000000"/>
                </a:solidFill>
                <a:latin typeface="Times New Roman" panose="02020603050405020304" pitchFamily="18" charset="0"/>
                <a:ea typeface="楷体_GB2312" pitchFamily="49" charset="-122"/>
              </a:rPr>
              <a:t> = i - i</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=10-5=5 </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mA</a:t>
            </a:r>
            <a:r>
              <a:rPr lang="zh-CN" altLang="en-US" dirty="0">
                <a:solidFill>
                  <a:srgbClr val="000000"/>
                </a:solidFill>
                <a:latin typeface="Times New Roman" panose="02020603050405020304" pitchFamily="18" charset="0"/>
                <a:ea typeface="楷体_GB2312" pitchFamily="49" charset="-122"/>
              </a:rPr>
              <a:t>）</a:t>
            </a:r>
            <a:endParaRPr lang="zh-CN" altLang="en-US" dirty="0">
              <a:solidFill>
                <a:srgbClr val="000000"/>
              </a:solidFill>
              <a:latin typeface="Times New Roman" panose="02020603050405020304" pitchFamily="18" charset="0"/>
              <a:ea typeface="楷体_GB2312" pitchFamily="49" charset="-122"/>
            </a:endParaRPr>
          </a:p>
          <a:p>
            <a:pPr>
              <a:spcBef>
                <a:spcPct val="50000"/>
              </a:spcBef>
            </a:pPr>
            <a:r>
              <a:rPr lang="en-US" altLang="zh-CN" dirty="0">
                <a:solidFill>
                  <a:srgbClr val="000000"/>
                </a:solidFill>
                <a:latin typeface="Times New Roman" panose="02020603050405020304" pitchFamily="18" charset="0"/>
                <a:ea typeface="楷体_GB2312" pitchFamily="49" charset="-122"/>
              </a:rPr>
              <a:t>R</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sym typeface="Symbol" panose="05050102010706020507" pitchFamily="18" charset="2"/>
              </a:rPr>
              <a:t>1.5 </a:t>
            </a:r>
            <a:r>
              <a:rPr lang="en-US" altLang="zh-CN" dirty="0">
                <a:solidFill>
                  <a:srgbClr val="000000"/>
                </a:solidFill>
                <a:latin typeface="Times New Roman" panose="02020603050405020304" pitchFamily="18" charset="0"/>
                <a:ea typeface="楷体_GB2312" pitchFamily="49" charset="-122"/>
              </a:rPr>
              <a:t>k</a:t>
            </a:r>
            <a:r>
              <a:rPr lang="en-US" altLang="zh-CN" dirty="0">
                <a:solidFill>
                  <a:srgbClr val="000000"/>
                </a:solidFill>
                <a:latin typeface="Times New Roman" panose="02020603050405020304" pitchFamily="18" charset="0"/>
                <a:ea typeface="楷体_GB2312" pitchFamily="49" charset="-122"/>
                <a:sym typeface="Symbol" panose="05050102010706020507" pitchFamily="18" charset="2"/>
              </a:rPr>
              <a:t> , </a:t>
            </a:r>
            <a:r>
              <a:rPr lang="en-US" altLang="zh-CN" dirty="0">
                <a:solidFill>
                  <a:srgbClr val="000000"/>
                </a:solidFill>
                <a:latin typeface="Times New Roman" panose="02020603050405020304" pitchFamily="18" charset="0"/>
                <a:ea typeface="楷体_GB2312" pitchFamily="49" charset="-122"/>
              </a:rPr>
              <a:t>i</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=10/1.5=6.7</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mA</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 i</a:t>
            </a:r>
            <a:r>
              <a:rPr lang="en-US" altLang="zh-CN" baseline="-25000" dirty="0">
                <a:solidFill>
                  <a:srgbClr val="000000"/>
                </a:solidFill>
                <a:latin typeface="Times New Roman" panose="02020603050405020304" pitchFamily="18" charset="0"/>
                <a:ea typeface="楷体_GB2312" pitchFamily="49" charset="-122"/>
              </a:rPr>
              <a:t>Z</a:t>
            </a:r>
            <a:r>
              <a:rPr lang="en-US" altLang="zh-CN" dirty="0">
                <a:solidFill>
                  <a:srgbClr val="000000"/>
                </a:solidFill>
                <a:latin typeface="Times New Roman" panose="02020603050405020304" pitchFamily="18" charset="0"/>
                <a:ea typeface="楷体_GB2312" pitchFamily="49" charset="-122"/>
              </a:rPr>
              <a:t> =10-6.7=3.3</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mA</a:t>
            </a:r>
            <a:r>
              <a:rPr lang="zh-CN" altLang="en-US" dirty="0">
                <a:solidFill>
                  <a:srgbClr val="000000"/>
                </a:solidFill>
                <a:latin typeface="Times New Roman" panose="02020603050405020304" pitchFamily="18" charset="0"/>
                <a:ea typeface="楷体_GB2312" pitchFamily="49" charset="-122"/>
              </a:rPr>
              <a:t>）</a:t>
            </a:r>
            <a:endParaRPr lang="zh-CN" altLang="en-US" dirty="0">
              <a:solidFill>
                <a:srgbClr val="000000"/>
              </a:solidFill>
              <a:latin typeface="Times New Roman" panose="02020603050405020304" pitchFamily="18" charset="0"/>
              <a:ea typeface="楷体_GB2312" pitchFamily="49" charset="-122"/>
            </a:endParaRPr>
          </a:p>
          <a:p>
            <a:pPr>
              <a:spcBef>
                <a:spcPct val="50000"/>
              </a:spcBef>
            </a:pPr>
            <a:r>
              <a:rPr lang="en-US" altLang="zh-CN" dirty="0">
                <a:solidFill>
                  <a:srgbClr val="000000"/>
                </a:solidFill>
                <a:latin typeface="Times New Roman" panose="02020603050405020304" pitchFamily="18" charset="0"/>
                <a:ea typeface="楷体_GB2312" pitchFamily="49" charset="-122"/>
              </a:rPr>
              <a:t>R</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sym typeface="Symbol" panose="05050102010706020507" pitchFamily="18" charset="2"/>
              </a:rPr>
              <a:t>4 </a:t>
            </a:r>
            <a:r>
              <a:rPr lang="en-US" altLang="zh-CN" dirty="0">
                <a:solidFill>
                  <a:srgbClr val="000000"/>
                </a:solidFill>
                <a:latin typeface="Times New Roman" panose="02020603050405020304" pitchFamily="18" charset="0"/>
                <a:ea typeface="楷体_GB2312" pitchFamily="49" charset="-122"/>
              </a:rPr>
              <a:t>k</a:t>
            </a:r>
            <a:r>
              <a:rPr lang="en-US" altLang="zh-CN" dirty="0">
                <a:solidFill>
                  <a:srgbClr val="000000"/>
                </a:solidFill>
                <a:latin typeface="Times New Roman" panose="02020603050405020304" pitchFamily="18" charset="0"/>
                <a:ea typeface="楷体_GB2312" pitchFamily="49" charset="-122"/>
                <a:sym typeface="Symbol" panose="05050102010706020507" pitchFamily="18" charset="2"/>
              </a:rPr>
              <a:t> ,    </a:t>
            </a:r>
            <a:r>
              <a:rPr lang="en-US" altLang="zh-CN" dirty="0">
                <a:solidFill>
                  <a:srgbClr val="000000"/>
                </a:solidFill>
                <a:latin typeface="Times New Roman" panose="02020603050405020304" pitchFamily="18" charset="0"/>
                <a:ea typeface="楷体_GB2312" pitchFamily="49" charset="-122"/>
              </a:rPr>
              <a:t>i</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=10/4=2.5</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mA</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    i</a:t>
            </a:r>
            <a:r>
              <a:rPr lang="en-US" altLang="zh-CN" baseline="-25000" dirty="0">
                <a:solidFill>
                  <a:srgbClr val="000000"/>
                </a:solidFill>
                <a:latin typeface="Times New Roman" panose="02020603050405020304" pitchFamily="18" charset="0"/>
                <a:ea typeface="楷体_GB2312" pitchFamily="49" charset="-122"/>
              </a:rPr>
              <a:t>Z</a:t>
            </a:r>
            <a:r>
              <a:rPr lang="en-US" altLang="zh-CN" dirty="0">
                <a:solidFill>
                  <a:srgbClr val="000000"/>
                </a:solidFill>
                <a:latin typeface="Times New Roman" panose="02020603050405020304" pitchFamily="18" charset="0"/>
                <a:ea typeface="楷体_GB2312" pitchFamily="49" charset="-122"/>
              </a:rPr>
              <a:t> =10-2.5=7.5</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mA</a:t>
            </a:r>
            <a:r>
              <a:rPr lang="zh-CN" altLang="en-US" dirty="0">
                <a:solidFill>
                  <a:srgbClr val="000000"/>
                </a:solidFill>
                <a:latin typeface="Times New Roman" panose="02020603050405020304" pitchFamily="18" charset="0"/>
                <a:ea typeface="楷体_GB2312" pitchFamily="49" charset="-122"/>
              </a:rPr>
              <a:t>）</a:t>
            </a:r>
            <a:endParaRPr lang="zh-CN" altLang="en-US" dirty="0">
              <a:solidFill>
                <a:srgbClr val="000000"/>
              </a:solidFill>
              <a:latin typeface="Times New Roman" panose="02020603050405020304" pitchFamily="18" charset="0"/>
              <a:ea typeface="楷体_GB2312" pitchFamily="49" charset="-122"/>
            </a:endParaRPr>
          </a:p>
        </p:txBody>
      </p:sp>
      <p:sp>
        <p:nvSpPr>
          <p:cNvPr id="63492" name="Text Box 4"/>
          <p:cNvSpPr txBox="1"/>
          <p:nvPr/>
        </p:nvSpPr>
        <p:spPr>
          <a:xfrm>
            <a:off x="571500" y="4429125"/>
            <a:ext cx="8064500" cy="954088"/>
          </a:xfrm>
          <a:prstGeom prst="rect">
            <a:avLst/>
          </a:prstGeom>
          <a:noFill/>
          <a:ln w="9525">
            <a:noFill/>
          </a:ln>
        </p:spPr>
        <p:txBody>
          <a:bodyPr>
            <a:spAutoFit/>
          </a:bodyPr>
          <a:p>
            <a:pPr>
              <a:spcBef>
                <a:spcPct val="50000"/>
              </a:spcBef>
            </a:pPr>
            <a:r>
              <a:rPr lang="zh-CN" altLang="en-US" dirty="0">
                <a:latin typeface="Times New Roman" panose="02020603050405020304" pitchFamily="18" charset="0"/>
                <a:ea typeface="楷体_GB2312" pitchFamily="49" charset="-122"/>
              </a:rPr>
              <a:t>负载变化</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但</a:t>
            </a:r>
            <a:r>
              <a:rPr lang="en-US" altLang="zh-CN" dirty="0">
                <a:latin typeface="Times New Roman" panose="02020603050405020304" pitchFamily="18" charset="0"/>
                <a:ea typeface="楷体_GB2312" pitchFamily="49" charset="-122"/>
              </a:rPr>
              <a:t>i</a:t>
            </a:r>
            <a:r>
              <a:rPr lang="en-US" altLang="zh-CN" baseline="-25000" dirty="0">
                <a:latin typeface="Times New Roman" panose="02020603050405020304" pitchFamily="18" charset="0"/>
                <a:ea typeface="楷体_GB2312" pitchFamily="49" charset="-122"/>
              </a:rPr>
              <a:t>Z</a:t>
            </a:r>
            <a:r>
              <a:rPr lang="zh-CN" altLang="en-US" dirty="0">
                <a:latin typeface="Times New Roman" panose="02020603050405020304" pitchFamily="18" charset="0"/>
                <a:ea typeface="楷体_GB2312" pitchFamily="49" charset="-122"/>
              </a:rPr>
              <a:t>仍在</a:t>
            </a:r>
            <a:r>
              <a:rPr lang="en-US" altLang="zh-CN" dirty="0">
                <a:latin typeface="Times New Roman" panose="02020603050405020304" pitchFamily="18" charset="0"/>
                <a:ea typeface="楷体_GB2312" pitchFamily="49" charset="-122"/>
              </a:rPr>
              <a:t>12mA</a:t>
            </a:r>
            <a:r>
              <a:rPr lang="zh-CN" altLang="en-US" dirty="0">
                <a:latin typeface="Times New Roman" panose="02020603050405020304" pitchFamily="18" charset="0"/>
                <a:ea typeface="楷体_GB2312" pitchFamily="49" charset="-122"/>
              </a:rPr>
              <a:t>和</a:t>
            </a:r>
            <a:r>
              <a:rPr lang="en-US" altLang="zh-CN" dirty="0">
                <a:latin typeface="Times New Roman" panose="02020603050405020304" pitchFamily="18" charset="0"/>
                <a:ea typeface="楷体_GB2312" pitchFamily="49" charset="-122"/>
              </a:rPr>
              <a:t>2mA</a:t>
            </a:r>
            <a:r>
              <a:rPr lang="zh-CN" altLang="en-US" dirty="0">
                <a:latin typeface="Times New Roman" panose="02020603050405020304" pitchFamily="18" charset="0"/>
                <a:ea typeface="楷体_GB2312" pitchFamily="49" charset="-122"/>
              </a:rPr>
              <a:t>之间</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所以稳压管仍能起稳压作用。</a:t>
            </a:r>
            <a:endParaRPr lang="zh-CN" altLang="en-US" dirty="0">
              <a:latin typeface="Arial" panose="020B0604020202020204" pitchFamily="34" charset="0"/>
            </a:endParaRPr>
          </a:p>
        </p:txBody>
      </p:sp>
      <p:sp>
        <p:nvSpPr>
          <p:cNvPr id="5" name="矩形 4"/>
          <p:cNvSpPr/>
          <p:nvPr/>
        </p:nvSpPr>
        <p:spPr>
          <a:xfrm>
            <a:off x="642938" y="5286375"/>
            <a:ext cx="7358062" cy="523875"/>
          </a:xfrm>
          <a:prstGeom prst="rect">
            <a:avLst/>
          </a:prstGeom>
          <a:noFill/>
          <a:ln w="9525">
            <a:noFill/>
          </a:ln>
        </p:spPr>
        <p:txBody>
          <a:bodyPr>
            <a:spAutoFit/>
          </a:bodyPr>
          <a:p>
            <a:pPr>
              <a:spcBef>
                <a:spcPct val="50000"/>
              </a:spcBef>
            </a:pPr>
            <a:r>
              <a:rPr lang="en-US" altLang="zh-CN" dirty="0">
                <a:solidFill>
                  <a:srgbClr val="000000"/>
                </a:solidFill>
                <a:latin typeface="Times New Roman" panose="02020603050405020304" pitchFamily="18" charset="0"/>
                <a:ea typeface="楷体_GB2312" pitchFamily="49" charset="-122"/>
              </a:rPr>
              <a:t>i</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=u</a:t>
            </a:r>
            <a:r>
              <a:rPr lang="en-US" altLang="zh-CN" baseline="-25000" dirty="0">
                <a:solidFill>
                  <a:srgbClr val="000000"/>
                </a:solidFill>
                <a:latin typeface="Times New Roman" panose="02020603050405020304" pitchFamily="18" charset="0"/>
                <a:ea typeface="楷体_GB2312" pitchFamily="49" charset="-122"/>
              </a:rPr>
              <a:t>o</a:t>
            </a:r>
            <a:r>
              <a:rPr lang="en-US" altLang="zh-CN" dirty="0">
                <a:solidFill>
                  <a:srgbClr val="000000"/>
                </a:solidFill>
                <a:latin typeface="Times New Roman" panose="02020603050405020304" pitchFamily="18" charset="0"/>
                <a:ea typeface="楷体_GB2312" pitchFamily="49" charset="-122"/>
              </a:rPr>
              <a:t>/R</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=U</a:t>
            </a:r>
            <a:r>
              <a:rPr lang="en-US" altLang="zh-CN" baseline="-25000" dirty="0">
                <a:solidFill>
                  <a:srgbClr val="000000"/>
                </a:solidFill>
                <a:latin typeface="Times New Roman" panose="02020603050405020304" pitchFamily="18" charset="0"/>
                <a:ea typeface="楷体_GB2312" pitchFamily="49" charset="-122"/>
              </a:rPr>
              <a:t>Z</a:t>
            </a:r>
            <a:r>
              <a:rPr lang="en-US" altLang="zh-CN" dirty="0">
                <a:solidFill>
                  <a:srgbClr val="000000"/>
                </a:solidFill>
                <a:latin typeface="Times New Roman" panose="02020603050405020304" pitchFamily="18" charset="0"/>
                <a:ea typeface="楷体_GB2312" pitchFamily="49" charset="-122"/>
              </a:rPr>
              <a:t>/R</a:t>
            </a:r>
            <a:r>
              <a:rPr lang="en-US" altLang="zh-CN" baseline="-25000" dirty="0">
                <a:solidFill>
                  <a:srgbClr val="000000"/>
                </a:solidFill>
                <a:latin typeface="Times New Roman" panose="02020603050405020304" pitchFamily="18" charset="0"/>
                <a:ea typeface="楷体_GB2312" pitchFamily="49" charset="-122"/>
              </a:rPr>
              <a:t>L</a:t>
            </a:r>
            <a:r>
              <a:rPr lang="en-US" altLang="zh-CN" dirty="0">
                <a:solidFill>
                  <a:srgbClr val="000000"/>
                </a:solidFill>
                <a:latin typeface="Times New Roman" panose="02020603050405020304" pitchFamily="18" charset="0"/>
                <a:ea typeface="楷体_GB2312" pitchFamily="49" charset="-122"/>
              </a:rPr>
              <a:t>=10/0.8=12.5</a:t>
            </a: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mA</a:t>
            </a:r>
            <a:r>
              <a:rPr lang="zh-CN" altLang="en-US" dirty="0">
                <a:solidFill>
                  <a:srgbClr val="000000"/>
                </a:solidFill>
                <a:latin typeface="Times New Roman" panose="02020603050405020304" pitchFamily="18" charset="0"/>
                <a:ea typeface="楷体_GB2312" pitchFamily="49" charset="-122"/>
              </a:rPr>
              <a:t>）</a:t>
            </a:r>
            <a:endParaRPr lang="zh-CN" altLang="en-US" dirty="0">
              <a:solidFill>
                <a:srgbClr val="000000"/>
              </a:solidFill>
              <a:latin typeface="Times New Roman" panose="02020603050405020304" pitchFamily="18" charset="0"/>
              <a:ea typeface="楷体_GB2312" pitchFamily="49" charset="-122"/>
            </a:endParaRPr>
          </a:p>
        </p:txBody>
      </p:sp>
      <p:sp>
        <p:nvSpPr>
          <p:cNvPr id="7" name="矩形 6"/>
          <p:cNvSpPr/>
          <p:nvPr/>
        </p:nvSpPr>
        <p:spPr>
          <a:xfrm>
            <a:off x="1357313" y="5929313"/>
            <a:ext cx="4572000" cy="523875"/>
          </a:xfrm>
          <a:prstGeom prst="rect">
            <a:avLst/>
          </a:prstGeom>
          <a:noFill/>
          <a:ln w="9525">
            <a:noFill/>
          </a:ln>
        </p:spPr>
        <p:txBody>
          <a:bodyPr>
            <a:spAutoFit/>
          </a:bodyPr>
          <a:p>
            <a:r>
              <a:rPr lang="zh-CN" altLang="en-US" dirty="0">
                <a:latin typeface="Times New Roman" panose="02020603050405020304" pitchFamily="18" charset="0"/>
                <a:ea typeface="楷体_GB2312" pitchFamily="49" charset="-122"/>
              </a:rPr>
              <a:t>所以稳压管不能起稳压作用。</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3490">
                                            <p:txEl>
                                              <p:charRg st="0" end="31"/>
                                            </p:txEl>
                                          </p:spTgt>
                                        </p:tgtEl>
                                        <p:attrNameLst>
                                          <p:attrName>style.visibility</p:attrName>
                                        </p:attrNameLst>
                                      </p:cBhvr>
                                      <p:to>
                                        <p:strVal val="visible"/>
                                      </p:to>
                                    </p:set>
                                    <p:animEffect transition="in" filter="blinds(horizontal)">
                                      <p:cBhvr>
                                        <p:cTn id="7" dur="500"/>
                                        <p:tgtEl>
                                          <p:spTgt spid="63490">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3490">
                                            <p:txEl>
                                              <p:charRg st="31" end="67"/>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63490">
                                            <p:txEl>
                                              <p:charRg st="67" end="91"/>
                                            </p:txEl>
                                          </p:spTgt>
                                        </p:tgtEl>
                                        <p:attrNameLst>
                                          <p:attrName>style.visibility</p:attrName>
                                        </p:attrNameLst>
                                      </p:cBhvr>
                                      <p:to>
                                        <p:strVal val="visible"/>
                                      </p:to>
                                    </p:set>
                                    <p:animEffect transition="in" filter="box(in)">
                                      <p:cBhvr>
                                        <p:cTn id="16" dur="500"/>
                                        <p:tgtEl>
                                          <p:spTgt spid="63490">
                                            <p:txEl>
                                              <p:charRg st="67" end="9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490">
                                            <p:txEl>
                                              <p:charRg st="91" end="14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3490">
                                            <p:txEl>
                                              <p:charRg st="141" end="193"/>
                                            </p:txEl>
                                          </p:spTgt>
                                        </p:tgtEl>
                                        <p:attrNameLst>
                                          <p:attrName>style.visibility</p:attrName>
                                        </p:attrNameLst>
                                      </p:cBhvr>
                                      <p:to>
                                        <p:strVal val="visible"/>
                                      </p:to>
                                    </p:set>
                                    <p:animEffect transition="in" filter="box(in)">
                                      <p:cBhvr>
                                        <p:cTn id="25" dur="500"/>
                                        <p:tgtEl>
                                          <p:spTgt spid="63490">
                                            <p:txEl>
                                              <p:charRg st="141" end="19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3492">
                                            <p:txEl>
                                              <p:charRg st="0" end="35"/>
                                            </p:txEl>
                                          </p:spTgt>
                                        </p:tgtEl>
                                        <p:attrNameLst>
                                          <p:attrName>style.visibility</p:attrName>
                                        </p:attrNameLst>
                                      </p:cBhvr>
                                      <p:to>
                                        <p:strVal val="visible"/>
                                      </p:to>
                                    </p:set>
                                    <p:anim calcmode="lin" valueType="num">
                                      <p:cBhvr additive="base">
                                        <p:cTn id="30" dur="500" fill="hold"/>
                                        <p:tgtEl>
                                          <p:spTgt spid="63492">
                                            <p:txEl>
                                              <p:charRg st="0" end="3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3492">
                                            <p:txEl>
                                              <p:charRg st="0" end="3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charRg st="0" end="3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
                                            <p:txEl>
                                              <p:charRg st="0"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82947" name="Rectangle 4"/>
          <p:cNvSpPr/>
          <p:nvPr/>
        </p:nvSpPr>
        <p:spPr>
          <a:xfrm>
            <a:off x="611188" y="549275"/>
            <a:ext cx="3992562" cy="523875"/>
          </a:xfrm>
          <a:prstGeom prst="rect">
            <a:avLst/>
          </a:prstGeom>
          <a:noFill/>
          <a:ln w="9525">
            <a:noFill/>
          </a:ln>
        </p:spPr>
        <p:txBody>
          <a:bodyPr wrap="none">
            <a:spAutoFit/>
          </a:bodyPr>
          <a:p>
            <a:r>
              <a:rPr lang="zh-CN" altLang="en-US" dirty="0">
                <a:latin typeface="Arial" panose="020B0604020202020204" pitchFamily="34" charset="0"/>
              </a:rPr>
              <a:t>例</a:t>
            </a:r>
            <a:r>
              <a:rPr lang="en-US" altLang="zh-CN" dirty="0">
                <a:latin typeface="Arial" panose="020B0604020202020204" pitchFamily="34" charset="0"/>
              </a:rPr>
              <a:t>2</a:t>
            </a:r>
            <a:r>
              <a:rPr lang="zh-CN" altLang="en-US" dirty="0">
                <a:latin typeface="Arial" panose="020B0604020202020204" pitchFamily="34" charset="0"/>
              </a:rPr>
              <a:t>：稳压二极管的应用</a:t>
            </a:r>
            <a:endParaRPr lang="zh-CN" altLang="en-US" dirty="0">
              <a:latin typeface="Arial" panose="020B0604020202020204" pitchFamily="34" charset="0"/>
            </a:endParaRPr>
          </a:p>
        </p:txBody>
      </p:sp>
      <p:sp>
        <p:nvSpPr>
          <p:cNvPr id="82948" name="Rectangle 6"/>
          <p:cNvSpPr/>
          <p:nvPr/>
        </p:nvSpPr>
        <p:spPr>
          <a:xfrm>
            <a:off x="1476375" y="1125538"/>
            <a:ext cx="1831975" cy="457200"/>
          </a:xfrm>
          <a:prstGeom prst="rect">
            <a:avLst/>
          </a:prstGeom>
          <a:noFill/>
          <a:ln w="9525">
            <a:noFill/>
          </a:ln>
        </p:spPr>
        <p:txBody>
          <a:bodyPr wrap="none">
            <a:spAutoFit/>
          </a:bodyPr>
          <a:p>
            <a:r>
              <a:rPr lang="zh-CN" altLang="en-US" sz="2400" dirty="0">
                <a:solidFill>
                  <a:schemeClr val="hlink"/>
                </a:solidFill>
                <a:latin typeface="Times New Roman" panose="02020603050405020304" pitchFamily="18" charset="0"/>
                <a:ea typeface="楷体_GB2312" pitchFamily="49" charset="-122"/>
              </a:rPr>
              <a:t>（</a:t>
            </a:r>
            <a:r>
              <a:rPr lang="en-US" altLang="zh-CN" sz="2400" dirty="0">
                <a:solidFill>
                  <a:schemeClr val="hlink"/>
                </a:solidFill>
                <a:latin typeface="Times New Roman" panose="02020603050405020304" pitchFamily="18" charset="0"/>
                <a:ea typeface="楷体_GB2312" pitchFamily="49" charset="-122"/>
              </a:rPr>
              <a:t>U</a:t>
            </a:r>
            <a:r>
              <a:rPr lang="en-US" altLang="zh-CN" sz="2400" baseline="-25000" dirty="0">
                <a:solidFill>
                  <a:schemeClr val="hlink"/>
                </a:solidFill>
                <a:latin typeface="Times New Roman" panose="02020603050405020304" pitchFamily="18" charset="0"/>
                <a:ea typeface="楷体_GB2312" pitchFamily="49" charset="-122"/>
              </a:rPr>
              <a:t>Z</a:t>
            </a:r>
            <a:r>
              <a:rPr lang="zh-CN" altLang="en-US" sz="2400" dirty="0">
                <a:solidFill>
                  <a:schemeClr val="hlink"/>
                </a:solidFill>
                <a:latin typeface="Times New Roman" panose="02020603050405020304" pitchFamily="18" charset="0"/>
              </a:rPr>
              <a:t>＝</a:t>
            </a:r>
            <a:r>
              <a:rPr lang="en-US" altLang="zh-CN" sz="2400" dirty="0">
                <a:solidFill>
                  <a:schemeClr val="hlink"/>
                </a:solidFill>
                <a:latin typeface="Times New Roman" panose="02020603050405020304" pitchFamily="18" charset="0"/>
              </a:rPr>
              <a:t>3V</a:t>
            </a:r>
            <a:r>
              <a:rPr lang="zh-CN" altLang="en-US" sz="2400" dirty="0">
                <a:solidFill>
                  <a:schemeClr val="hlink"/>
                </a:solidFill>
                <a:latin typeface="Times New Roman" panose="02020603050405020304" pitchFamily="18" charset="0"/>
              </a:rPr>
              <a:t>）</a:t>
            </a:r>
            <a:endParaRPr lang="zh-CN" altLang="en-US" sz="2400" dirty="0">
              <a:solidFill>
                <a:schemeClr val="hlink"/>
              </a:solidFill>
              <a:latin typeface="Times New Roman" panose="02020603050405020304" pitchFamily="18" charset="0"/>
            </a:endParaRPr>
          </a:p>
        </p:txBody>
      </p:sp>
      <p:grpSp>
        <p:nvGrpSpPr>
          <p:cNvPr id="82949" name="Group 7"/>
          <p:cNvGrpSpPr/>
          <p:nvPr/>
        </p:nvGrpSpPr>
        <p:grpSpPr>
          <a:xfrm>
            <a:off x="762000" y="2057400"/>
            <a:ext cx="2951163" cy="2209800"/>
            <a:chOff x="480" y="1296"/>
            <a:chExt cx="1859" cy="1392"/>
          </a:xfrm>
        </p:grpSpPr>
        <p:grpSp>
          <p:nvGrpSpPr>
            <p:cNvPr id="82971" name="Group 8"/>
            <p:cNvGrpSpPr/>
            <p:nvPr/>
          </p:nvGrpSpPr>
          <p:grpSpPr>
            <a:xfrm>
              <a:off x="480" y="1296"/>
              <a:ext cx="1859" cy="960"/>
              <a:chOff x="480" y="1296"/>
              <a:chExt cx="1859" cy="960"/>
            </a:xfrm>
          </p:grpSpPr>
          <p:grpSp>
            <p:nvGrpSpPr>
              <p:cNvPr id="82973" name="Group 9"/>
              <p:cNvGrpSpPr/>
              <p:nvPr/>
            </p:nvGrpSpPr>
            <p:grpSpPr>
              <a:xfrm>
                <a:off x="480" y="1296"/>
                <a:ext cx="1440" cy="960"/>
                <a:chOff x="480" y="1296"/>
                <a:chExt cx="1440" cy="960"/>
              </a:xfrm>
            </p:grpSpPr>
            <p:grpSp>
              <p:nvGrpSpPr>
                <p:cNvPr id="82980" name="Group 10"/>
                <p:cNvGrpSpPr/>
                <p:nvPr/>
              </p:nvGrpSpPr>
              <p:grpSpPr>
                <a:xfrm>
                  <a:off x="912" y="1296"/>
                  <a:ext cx="144" cy="192"/>
                  <a:chOff x="912" y="1296"/>
                  <a:chExt cx="144" cy="192"/>
                </a:xfrm>
              </p:grpSpPr>
              <p:sp>
                <p:nvSpPr>
                  <p:cNvPr id="82986" name="Line 11"/>
                  <p:cNvSpPr/>
                  <p:nvPr/>
                </p:nvSpPr>
                <p:spPr>
                  <a:xfrm>
                    <a:off x="912" y="1296"/>
                    <a:ext cx="0" cy="192"/>
                  </a:xfrm>
                  <a:prstGeom prst="line">
                    <a:avLst/>
                  </a:prstGeom>
                  <a:ln w="38100" cap="flat" cmpd="sng">
                    <a:solidFill>
                      <a:schemeClr val="tx1"/>
                    </a:solidFill>
                    <a:prstDash val="solid"/>
                    <a:headEnd type="none" w="med" len="med"/>
                    <a:tailEnd type="none" w="med" len="med"/>
                  </a:ln>
                </p:spPr>
              </p:sp>
              <p:sp>
                <p:nvSpPr>
                  <p:cNvPr id="82987" name="Line 12"/>
                  <p:cNvSpPr/>
                  <p:nvPr/>
                </p:nvSpPr>
                <p:spPr>
                  <a:xfrm flipV="1">
                    <a:off x="912" y="1296"/>
                    <a:ext cx="144" cy="96"/>
                  </a:xfrm>
                  <a:prstGeom prst="line">
                    <a:avLst/>
                  </a:prstGeom>
                  <a:ln w="38100" cap="flat" cmpd="sng">
                    <a:solidFill>
                      <a:schemeClr val="tx1"/>
                    </a:solidFill>
                    <a:prstDash val="solid"/>
                    <a:headEnd type="none" w="med" len="med"/>
                    <a:tailEnd type="none" w="med" len="med"/>
                  </a:ln>
                </p:spPr>
              </p:sp>
              <p:sp>
                <p:nvSpPr>
                  <p:cNvPr id="82988" name="Line 13"/>
                  <p:cNvSpPr/>
                  <p:nvPr/>
                </p:nvSpPr>
                <p:spPr>
                  <a:xfrm>
                    <a:off x="912" y="1392"/>
                    <a:ext cx="144" cy="96"/>
                  </a:xfrm>
                  <a:prstGeom prst="line">
                    <a:avLst/>
                  </a:prstGeom>
                  <a:ln w="38100" cap="flat" cmpd="sng">
                    <a:solidFill>
                      <a:schemeClr val="tx1"/>
                    </a:solidFill>
                    <a:prstDash val="solid"/>
                    <a:headEnd type="none" w="med" len="med"/>
                    <a:tailEnd type="none" w="med" len="med"/>
                  </a:ln>
                </p:spPr>
              </p:sp>
              <p:sp>
                <p:nvSpPr>
                  <p:cNvPr id="82989" name="Line 14"/>
                  <p:cNvSpPr/>
                  <p:nvPr/>
                </p:nvSpPr>
                <p:spPr>
                  <a:xfrm>
                    <a:off x="1056" y="1296"/>
                    <a:ext cx="0" cy="192"/>
                  </a:xfrm>
                  <a:prstGeom prst="line">
                    <a:avLst/>
                  </a:prstGeom>
                  <a:ln w="38100" cap="flat" cmpd="sng">
                    <a:solidFill>
                      <a:schemeClr val="tx1"/>
                    </a:solidFill>
                    <a:prstDash val="solid"/>
                    <a:headEnd type="none" w="med" len="med"/>
                    <a:tailEnd type="none" w="med" len="med"/>
                  </a:ln>
                </p:spPr>
              </p:sp>
              <p:sp>
                <p:nvSpPr>
                  <p:cNvPr id="82990" name="Line 15"/>
                  <p:cNvSpPr/>
                  <p:nvPr/>
                </p:nvSpPr>
                <p:spPr>
                  <a:xfrm>
                    <a:off x="912" y="1296"/>
                    <a:ext cx="48" cy="0"/>
                  </a:xfrm>
                  <a:prstGeom prst="line">
                    <a:avLst/>
                  </a:prstGeom>
                  <a:ln w="38100" cap="flat" cmpd="sng">
                    <a:solidFill>
                      <a:schemeClr val="tx1"/>
                    </a:solidFill>
                    <a:prstDash val="solid"/>
                    <a:headEnd type="none" w="med" len="med"/>
                    <a:tailEnd type="none" w="med" len="med"/>
                  </a:ln>
                </p:spPr>
              </p:sp>
            </p:grpSp>
            <p:sp>
              <p:nvSpPr>
                <p:cNvPr id="82981" name="Line 16"/>
                <p:cNvSpPr/>
                <p:nvPr/>
              </p:nvSpPr>
              <p:spPr>
                <a:xfrm>
                  <a:off x="528" y="1392"/>
                  <a:ext cx="1392" cy="0"/>
                </a:xfrm>
                <a:prstGeom prst="line">
                  <a:avLst/>
                </a:prstGeom>
                <a:ln w="38100" cap="flat" cmpd="sng">
                  <a:solidFill>
                    <a:schemeClr val="tx1"/>
                  </a:solidFill>
                  <a:prstDash val="solid"/>
                  <a:headEnd type="oval" w="med" len="med"/>
                  <a:tailEnd type="oval" w="med" len="med"/>
                </a:ln>
              </p:spPr>
            </p:sp>
            <p:sp>
              <p:nvSpPr>
                <p:cNvPr id="82982" name="Rectangle 17"/>
                <p:cNvSpPr/>
                <p:nvPr/>
              </p:nvSpPr>
              <p:spPr>
                <a:xfrm>
                  <a:off x="1488" y="1728"/>
                  <a:ext cx="96" cy="24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2983" name="Line 18"/>
                <p:cNvSpPr/>
                <p:nvPr/>
              </p:nvSpPr>
              <p:spPr>
                <a:xfrm>
                  <a:off x="480" y="2256"/>
                  <a:ext cx="1440" cy="0"/>
                </a:xfrm>
                <a:prstGeom prst="line">
                  <a:avLst/>
                </a:prstGeom>
                <a:ln w="38100" cap="flat" cmpd="sng">
                  <a:solidFill>
                    <a:schemeClr val="tx1"/>
                  </a:solidFill>
                  <a:prstDash val="solid"/>
                  <a:headEnd type="oval" w="med" len="med"/>
                  <a:tailEnd type="oval" w="med" len="med"/>
                </a:ln>
              </p:spPr>
            </p:sp>
            <p:sp>
              <p:nvSpPr>
                <p:cNvPr id="82984" name="Line 19"/>
                <p:cNvSpPr/>
                <p:nvPr/>
              </p:nvSpPr>
              <p:spPr>
                <a:xfrm>
                  <a:off x="1536" y="1968"/>
                  <a:ext cx="0" cy="288"/>
                </a:xfrm>
                <a:prstGeom prst="line">
                  <a:avLst/>
                </a:prstGeom>
                <a:ln w="38100" cap="flat" cmpd="sng">
                  <a:solidFill>
                    <a:schemeClr val="tx1"/>
                  </a:solidFill>
                  <a:prstDash val="solid"/>
                  <a:headEnd type="none" w="med" len="med"/>
                  <a:tailEnd type="none" w="med" len="med"/>
                </a:ln>
              </p:spPr>
            </p:sp>
            <p:sp>
              <p:nvSpPr>
                <p:cNvPr id="82985" name="Line 20"/>
                <p:cNvSpPr/>
                <p:nvPr/>
              </p:nvSpPr>
              <p:spPr>
                <a:xfrm flipV="1">
                  <a:off x="1536" y="1392"/>
                  <a:ext cx="0" cy="336"/>
                </a:xfrm>
                <a:prstGeom prst="line">
                  <a:avLst/>
                </a:prstGeom>
                <a:ln w="38100" cap="flat" cmpd="sng">
                  <a:solidFill>
                    <a:schemeClr val="tx1"/>
                  </a:solidFill>
                  <a:prstDash val="solid"/>
                  <a:headEnd type="none" w="med" len="med"/>
                  <a:tailEnd type="none" w="med" len="med"/>
                </a:ln>
              </p:spPr>
            </p:sp>
          </p:grpSp>
          <p:sp>
            <p:nvSpPr>
              <p:cNvPr id="82974" name="Rectangle 21"/>
              <p:cNvSpPr/>
              <p:nvPr/>
            </p:nvSpPr>
            <p:spPr>
              <a:xfrm>
                <a:off x="509" y="1616"/>
                <a:ext cx="259" cy="288"/>
              </a:xfrm>
              <a:prstGeom prst="rect">
                <a:avLst/>
              </a:prstGeom>
              <a:noFill/>
              <a:ln w="9525">
                <a:noFill/>
              </a:ln>
            </p:spPr>
            <p:txBody>
              <a:bodyPr wrap="none">
                <a:spAutoFit/>
              </a:bodyPr>
              <a:p>
                <a:r>
                  <a:rPr lang="en-US" altLang="zh-CN" sz="2400" dirty="0">
                    <a:solidFill>
                      <a:srgbClr val="FF0000"/>
                    </a:solidFill>
                    <a:latin typeface="Times New Roman" panose="02020603050405020304" pitchFamily="18" charset="0"/>
                    <a:ea typeface="楷体_GB2312" pitchFamily="49" charset="-122"/>
                  </a:rPr>
                  <a:t>u</a:t>
                </a:r>
                <a:r>
                  <a:rPr lang="en-US" altLang="zh-CN" sz="2400" baseline="-25000" dirty="0">
                    <a:solidFill>
                      <a:srgbClr val="FF0000"/>
                    </a:solidFill>
                    <a:latin typeface="Times New Roman" panose="02020603050405020304" pitchFamily="18" charset="0"/>
                    <a:ea typeface="楷体_GB2312" pitchFamily="49" charset="-122"/>
                  </a:rPr>
                  <a:t>i</a:t>
                </a:r>
                <a:endParaRPr lang="en-US" altLang="zh-CN" sz="2400" baseline="-25000" dirty="0">
                  <a:solidFill>
                    <a:srgbClr val="FF0000"/>
                  </a:solidFill>
                  <a:latin typeface="Times New Roman" panose="02020603050405020304" pitchFamily="18" charset="0"/>
                  <a:ea typeface="楷体_GB2312" pitchFamily="49" charset="-122"/>
                </a:endParaRPr>
              </a:p>
            </p:txBody>
          </p:sp>
          <p:sp>
            <p:nvSpPr>
              <p:cNvPr id="82975" name="Line 22"/>
              <p:cNvSpPr/>
              <p:nvPr/>
            </p:nvSpPr>
            <p:spPr>
              <a:xfrm>
                <a:off x="528" y="1632"/>
                <a:ext cx="0" cy="528"/>
              </a:xfrm>
              <a:prstGeom prst="line">
                <a:avLst/>
              </a:prstGeom>
              <a:ln w="38100" cap="flat" cmpd="sng">
                <a:solidFill>
                  <a:schemeClr val="tx1"/>
                </a:solidFill>
                <a:prstDash val="solid"/>
                <a:headEnd type="none" w="med" len="med"/>
                <a:tailEnd type="triangle" w="med" len="med"/>
              </a:ln>
            </p:spPr>
          </p:sp>
          <p:sp>
            <p:nvSpPr>
              <p:cNvPr id="82976" name="Line 23"/>
              <p:cNvSpPr/>
              <p:nvPr/>
            </p:nvSpPr>
            <p:spPr>
              <a:xfrm>
                <a:off x="1968" y="1632"/>
                <a:ext cx="0" cy="528"/>
              </a:xfrm>
              <a:prstGeom prst="line">
                <a:avLst/>
              </a:prstGeom>
              <a:ln w="38100" cap="flat" cmpd="sng">
                <a:solidFill>
                  <a:schemeClr val="tx1"/>
                </a:solidFill>
                <a:prstDash val="solid"/>
                <a:headEnd type="none" w="med" len="med"/>
                <a:tailEnd type="triangle" w="med" len="med"/>
              </a:ln>
            </p:spPr>
          </p:sp>
          <p:sp>
            <p:nvSpPr>
              <p:cNvPr id="82977" name="Rectangle 24"/>
              <p:cNvSpPr/>
              <p:nvPr/>
            </p:nvSpPr>
            <p:spPr>
              <a:xfrm>
                <a:off x="2016" y="1712"/>
                <a:ext cx="323" cy="288"/>
              </a:xfrm>
              <a:prstGeom prst="rect">
                <a:avLst/>
              </a:prstGeom>
              <a:noFill/>
              <a:ln w="9525">
                <a:noFill/>
              </a:ln>
            </p:spPr>
            <p:txBody>
              <a:bodyPr wrap="none">
                <a:spAutoFit/>
              </a:bodyPr>
              <a:p>
                <a:r>
                  <a:rPr lang="en-US" altLang="zh-CN" sz="2400" dirty="0">
                    <a:solidFill>
                      <a:srgbClr val="FF0000"/>
                    </a:solidFill>
                    <a:latin typeface="Times New Roman" panose="02020603050405020304" pitchFamily="18" charset="0"/>
                    <a:ea typeface="楷体_GB2312" pitchFamily="49" charset="-122"/>
                  </a:rPr>
                  <a:t>u</a:t>
                </a:r>
                <a:r>
                  <a:rPr lang="en-US" altLang="zh-CN" sz="2400" baseline="-25000" dirty="0">
                    <a:solidFill>
                      <a:srgbClr val="FF0000"/>
                    </a:solidFill>
                    <a:latin typeface="Times New Roman" panose="02020603050405020304" pitchFamily="18" charset="0"/>
                    <a:ea typeface="楷体_GB2312" pitchFamily="49" charset="-122"/>
                  </a:rPr>
                  <a:t>O</a:t>
                </a:r>
                <a:endParaRPr lang="en-US" altLang="zh-CN" sz="2400" baseline="-25000" dirty="0">
                  <a:solidFill>
                    <a:srgbClr val="FF0000"/>
                  </a:solidFill>
                  <a:latin typeface="Times New Roman" panose="02020603050405020304" pitchFamily="18" charset="0"/>
                  <a:ea typeface="楷体_GB2312" pitchFamily="49" charset="-122"/>
                </a:endParaRPr>
              </a:p>
            </p:txBody>
          </p:sp>
          <p:sp>
            <p:nvSpPr>
              <p:cNvPr id="82978" name="Rectangle 25"/>
              <p:cNvSpPr/>
              <p:nvPr/>
            </p:nvSpPr>
            <p:spPr>
              <a:xfrm>
                <a:off x="816" y="1488"/>
                <a:ext cx="432" cy="288"/>
              </a:xfrm>
              <a:prstGeom prst="rect">
                <a:avLst/>
              </a:prstGeom>
              <a:noFill/>
              <a:ln w="9525">
                <a:noFill/>
              </a:ln>
            </p:spPr>
            <p:txBody>
              <a:bodyPr>
                <a:spAutoFit/>
              </a:bodyPr>
              <a:p>
                <a:r>
                  <a:rPr lang="en-US" altLang="zh-CN" sz="2400" dirty="0">
                    <a:solidFill>
                      <a:srgbClr val="FF0000"/>
                    </a:solidFill>
                    <a:latin typeface="Times New Roman" panose="02020603050405020304" pitchFamily="18" charset="0"/>
                    <a:ea typeface="楷体_GB2312" pitchFamily="49" charset="-122"/>
                  </a:rPr>
                  <a:t>D</a:t>
                </a:r>
                <a:r>
                  <a:rPr lang="en-US" altLang="zh-CN" sz="2400" baseline="-25000" dirty="0">
                    <a:solidFill>
                      <a:srgbClr val="FF0000"/>
                    </a:solidFill>
                    <a:latin typeface="Times New Roman" panose="02020603050405020304" pitchFamily="18" charset="0"/>
                    <a:ea typeface="楷体_GB2312" pitchFamily="49" charset="-122"/>
                  </a:rPr>
                  <a:t>Z</a:t>
                </a:r>
                <a:endParaRPr lang="en-US" altLang="zh-CN" sz="2400" baseline="-25000" dirty="0">
                  <a:solidFill>
                    <a:srgbClr val="FF0000"/>
                  </a:solidFill>
                  <a:latin typeface="Times New Roman" panose="02020603050405020304" pitchFamily="18" charset="0"/>
                  <a:ea typeface="楷体_GB2312" pitchFamily="49" charset="-122"/>
                </a:endParaRPr>
              </a:p>
            </p:txBody>
          </p:sp>
          <p:sp>
            <p:nvSpPr>
              <p:cNvPr id="82979" name="Rectangle 26"/>
              <p:cNvSpPr/>
              <p:nvPr/>
            </p:nvSpPr>
            <p:spPr>
              <a:xfrm>
                <a:off x="1584" y="1680"/>
                <a:ext cx="255" cy="288"/>
              </a:xfrm>
              <a:prstGeom prst="rect">
                <a:avLst/>
              </a:prstGeom>
              <a:noFill/>
              <a:ln w="9525">
                <a:noFill/>
              </a:ln>
            </p:spPr>
            <p:txBody>
              <a:bodyPr wrap="none">
                <a:spAutoFit/>
              </a:bodyPr>
              <a:p>
                <a:r>
                  <a:rPr lang="en-US" altLang="zh-CN" sz="2400" dirty="0">
                    <a:solidFill>
                      <a:srgbClr val="FF0000"/>
                    </a:solidFill>
                    <a:latin typeface="Times New Roman" panose="02020603050405020304" pitchFamily="18" charset="0"/>
                    <a:ea typeface="楷体_GB2312" pitchFamily="49" charset="-122"/>
                  </a:rPr>
                  <a:t>R</a:t>
                </a:r>
                <a:endParaRPr lang="en-US" altLang="zh-CN" sz="2400" baseline="-25000" dirty="0">
                  <a:solidFill>
                    <a:srgbClr val="FF0000"/>
                  </a:solidFill>
                  <a:latin typeface="Times New Roman" panose="02020603050405020304" pitchFamily="18" charset="0"/>
                  <a:ea typeface="楷体_GB2312" pitchFamily="49" charset="-122"/>
                </a:endParaRPr>
              </a:p>
            </p:txBody>
          </p:sp>
        </p:grpSp>
        <p:sp>
          <p:nvSpPr>
            <p:cNvPr id="82972" name="Text Box 27"/>
            <p:cNvSpPr txBox="1"/>
            <p:nvPr/>
          </p:nvSpPr>
          <p:spPr>
            <a:xfrm>
              <a:off x="960" y="2400"/>
              <a:ext cx="720"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grpSp>
      <p:grpSp>
        <p:nvGrpSpPr>
          <p:cNvPr id="82950" name="Group 28"/>
          <p:cNvGrpSpPr/>
          <p:nvPr/>
        </p:nvGrpSpPr>
        <p:grpSpPr>
          <a:xfrm>
            <a:off x="755650" y="4508500"/>
            <a:ext cx="3027363" cy="1981200"/>
            <a:chOff x="480" y="2832"/>
            <a:chExt cx="1907" cy="1248"/>
          </a:xfrm>
        </p:grpSpPr>
        <p:grpSp>
          <p:nvGrpSpPr>
            <p:cNvPr id="82953" name="Group 29"/>
            <p:cNvGrpSpPr/>
            <p:nvPr/>
          </p:nvGrpSpPr>
          <p:grpSpPr>
            <a:xfrm>
              <a:off x="480" y="2832"/>
              <a:ext cx="1584" cy="960"/>
              <a:chOff x="480" y="2832"/>
              <a:chExt cx="1584" cy="960"/>
            </a:xfrm>
          </p:grpSpPr>
          <p:grpSp>
            <p:nvGrpSpPr>
              <p:cNvPr id="82961" name="Group 30"/>
              <p:cNvGrpSpPr/>
              <p:nvPr/>
            </p:nvGrpSpPr>
            <p:grpSpPr>
              <a:xfrm rot="5400000">
                <a:off x="1416" y="3096"/>
                <a:ext cx="144" cy="192"/>
                <a:chOff x="912" y="1296"/>
                <a:chExt cx="144" cy="192"/>
              </a:xfrm>
            </p:grpSpPr>
            <p:sp>
              <p:nvSpPr>
                <p:cNvPr id="82966" name="Line 31"/>
                <p:cNvSpPr/>
                <p:nvPr/>
              </p:nvSpPr>
              <p:spPr>
                <a:xfrm>
                  <a:off x="912" y="1296"/>
                  <a:ext cx="0" cy="192"/>
                </a:xfrm>
                <a:prstGeom prst="line">
                  <a:avLst/>
                </a:prstGeom>
                <a:ln w="38100" cap="flat" cmpd="sng">
                  <a:solidFill>
                    <a:schemeClr val="tx1"/>
                  </a:solidFill>
                  <a:prstDash val="solid"/>
                  <a:headEnd type="none" w="med" len="med"/>
                  <a:tailEnd type="none" w="med" len="med"/>
                </a:ln>
              </p:spPr>
            </p:sp>
            <p:sp>
              <p:nvSpPr>
                <p:cNvPr id="82967" name="Line 32"/>
                <p:cNvSpPr/>
                <p:nvPr/>
              </p:nvSpPr>
              <p:spPr>
                <a:xfrm flipV="1">
                  <a:off x="912" y="1296"/>
                  <a:ext cx="144" cy="96"/>
                </a:xfrm>
                <a:prstGeom prst="line">
                  <a:avLst/>
                </a:prstGeom>
                <a:ln w="38100" cap="flat" cmpd="sng">
                  <a:solidFill>
                    <a:schemeClr val="tx1"/>
                  </a:solidFill>
                  <a:prstDash val="solid"/>
                  <a:headEnd type="none" w="med" len="med"/>
                  <a:tailEnd type="none" w="med" len="med"/>
                </a:ln>
              </p:spPr>
            </p:sp>
            <p:sp>
              <p:nvSpPr>
                <p:cNvPr id="82968" name="Line 33"/>
                <p:cNvSpPr/>
                <p:nvPr/>
              </p:nvSpPr>
              <p:spPr>
                <a:xfrm>
                  <a:off x="912" y="1392"/>
                  <a:ext cx="144" cy="96"/>
                </a:xfrm>
                <a:prstGeom prst="line">
                  <a:avLst/>
                </a:prstGeom>
                <a:ln w="38100" cap="flat" cmpd="sng">
                  <a:solidFill>
                    <a:schemeClr val="tx1"/>
                  </a:solidFill>
                  <a:prstDash val="solid"/>
                  <a:headEnd type="none" w="med" len="med"/>
                  <a:tailEnd type="none" w="med" len="med"/>
                </a:ln>
              </p:spPr>
            </p:sp>
            <p:sp>
              <p:nvSpPr>
                <p:cNvPr id="82969" name="Line 34"/>
                <p:cNvSpPr/>
                <p:nvPr/>
              </p:nvSpPr>
              <p:spPr>
                <a:xfrm>
                  <a:off x="1056" y="1296"/>
                  <a:ext cx="0" cy="192"/>
                </a:xfrm>
                <a:prstGeom prst="line">
                  <a:avLst/>
                </a:prstGeom>
                <a:ln w="38100" cap="flat" cmpd="sng">
                  <a:solidFill>
                    <a:schemeClr val="tx1"/>
                  </a:solidFill>
                  <a:prstDash val="solid"/>
                  <a:headEnd type="none" w="med" len="med"/>
                  <a:tailEnd type="none" w="med" len="med"/>
                </a:ln>
              </p:spPr>
            </p:sp>
            <p:sp>
              <p:nvSpPr>
                <p:cNvPr id="82970" name="Line 35"/>
                <p:cNvSpPr/>
                <p:nvPr/>
              </p:nvSpPr>
              <p:spPr>
                <a:xfrm>
                  <a:off x="912" y="1296"/>
                  <a:ext cx="48" cy="0"/>
                </a:xfrm>
                <a:prstGeom prst="line">
                  <a:avLst/>
                </a:prstGeom>
                <a:ln w="38100" cap="flat" cmpd="sng">
                  <a:solidFill>
                    <a:schemeClr val="tx1"/>
                  </a:solidFill>
                  <a:prstDash val="solid"/>
                  <a:headEnd type="none" w="med" len="med"/>
                  <a:tailEnd type="none" w="med" len="med"/>
                </a:ln>
              </p:spPr>
            </p:sp>
          </p:grpSp>
          <p:sp>
            <p:nvSpPr>
              <p:cNvPr id="82962" name="Line 36"/>
              <p:cNvSpPr/>
              <p:nvPr/>
            </p:nvSpPr>
            <p:spPr>
              <a:xfrm>
                <a:off x="1488" y="2880"/>
                <a:ext cx="0" cy="912"/>
              </a:xfrm>
              <a:prstGeom prst="line">
                <a:avLst/>
              </a:prstGeom>
              <a:ln w="38100" cap="flat" cmpd="sng">
                <a:solidFill>
                  <a:schemeClr val="tx1"/>
                </a:solidFill>
                <a:prstDash val="solid"/>
                <a:headEnd type="none" w="med" len="med"/>
                <a:tailEnd type="none" w="med" len="med"/>
              </a:ln>
            </p:spPr>
          </p:sp>
          <p:sp>
            <p:nvSpPr>
              <p:cNvPr id="82963" name="Line 37"/>
              <p:cNvSpPr/>
              <p:nvPr/>
            </p:nvSpPr>
            <p:spPr>
              <a:xfrm>
                <a:off x="480" y="2880"/>
                <a:ext cx="1536" cy="0"/>
              </a:xfrm>
              <a:prstGeom prst="line">
                <a:avLst/>
              </a:prstGeom>
              <a:ln w="38100" cap="flat" cmpd="sng">
                <a:solidFill>
                  <a:schemeClr val="tx1"/>
                </a:solidFill>
                <a:prstDash val="solid"/>
                <a:headEnd type="oval" w="med" len="med"/>
                <a:tailEnd type="oval" w="med" len="med"/>
              </a:ln>
            </p:spPr>
          </p:sp>
          <p:sp>
            <p:nvSpPr>
              <p:cNvPr id="82964" name="Line 38"/>
              <p:cNvSpPr/>
              <p:nvPr/>
            </p:nvSpPr>
            <p:spPr>
              <a:xfrm>
                <a:off x="480" y="3792"/>
                <a:ext cx="1584" cy="0"/>
              </a:xfrm>
              <a:prstGeom prst="line">
                <a:avLst/>
              </a:prstGeom>
              <a:ln w="38100" cap="flat" cmpd="sng">
                <a:solidFill>
                  <a:schemeClr val="tx1"/>
                </a:solidFill>
                <a:prstDash val="solid"/>
                <a:headEnd type="oval" w="med" len="med"/>
                <a:tailEnd type="oval" w="med" len="med"/>
              </a:ln>
            </p:spPr>
          </p:sp>
          <p:sp>
            <p:nvSpPr>
              <p:cNvPr id="82965" name="Rectangle 39"/>
              <p:cNvSpPr/>
              <p:nvPr/>
            </p:nvSpPr>
            <p:spPr>
              <a:xfrm>
                <a:off x="816" y="2832"/>
                <a:ext cx="240"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82954" name="Rectangle 40"/>
            <p:cNvSpPr/>
            <p:nvPr/>
          </p:nvSpPr>
          <p:spPr>
            <a:xfrm>
              <a:off x="1008" y="3792"/>
              <a:ext cx="351" cy="288"/>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82955" name="Line 41"/>
            <p:cNvSpPr/>
            <p:nvPr/>
          </p:nvSpPr>
          <p:spPr>
            <a:xfrm>
              <a:off x="480" y="3072"/>
              <a:ext cx="0" cy="480"/>
            </a:xfrm>
            <a:prstGeom prst="line">
              <a:avLst/>
            </a:prstGeom>
            <a:ln w="38100" cap="flat" cmpd="sng">
              <a:solidFill>
                <a:schemeClr val="tx1"/>
              </a:solidFill>
              <a:prstDash val="solid"/>
              <a:headEnd type="none" w="med" len="med"/>
              <a:tailEnd type="triangle" w="med" len="med"/>
            </a:ln>
          </p:spPr>
        </p:sp>
        <p:sp>
          <p:nvSpPr>
            <p:cNvPr id="82956" name="Line 42"/>
            <p:cNvSpPr/>
            <p:nvPr/>
          </p:nvSpPr>
          <p:spPr>
            <a:xfrm>
              <a:off x="2064" y="3024"/>
              <a:ext cx="0" cy="528"/>
            </a:xfrm>
            <a:prstGeom prst="line">
              <a:avLst/>
            </a:prstGeom>
            <a:ln w="38100" cap="flat" cmpd="sng">
              <a:solidFill>
                <a:schemeClr val="tx1"/>
              </a:solidFill>
              <a:prstDash val="solid"/>
              <a:headEnd type="none" w="med" len="med"/>
              <a:tailEnd type="triangle" w="med" len="med"/>
            </a:ln>
          </p:spPr>
        </p:sp>
        <p:sp>
          <p:nvSpPr>
            <p:cNvPr id="82957" name="Rectangle 43"/>
            <p:cNvSpPr/>
            <p:nvPr/>
          </p:nvSpPr>
          <p:spPr>
            <a:xfrm>
              <a:off x="480" y="3120"/>
              <a:ext cx="259" cy="288"/>
            </a:xfrm>
            <a:prstGeom prst="rect">
              <a:avLst/>
            </a:prstGeom>
            <a:noFill/>
            <a:ln w="9525">
              <a:noFill/>
            </a:ln>
          </p:spPr>
          <p:txBody>
            <a:bodyPr wrap="none">
              <a:spAutoFit/>
            </a:bodyPr>
            <a:p>
              <a:r>
                <a:rPr lang="en-US" altLang="zh-CN" sz="2400" dirty="0">
                  <a:solidFill>
                    <a:srgbClr val="FF0000"/>
                  </a:solidFill>
                  <a:latin typeface="Times New Roman" panose="02020603050405020304" pitchFamily="18" charset="0"/>
                  <a:ea typeface="楷体_GB2312" pitchFamily="49" charset="-122"/>
                </a:rPr>
                <a:t>u</a:t>
              </a:r>
              <a:r>
                <a:rPr lang="en-US" altLang="zh-CN" sz="2400" baseline="-25000" dirty="0">
                  <a:solidFill>
                    <a:srgbClr val="FF0000"/>
                  </a:solidFill>
                  <a:latin typeface="Times New Roman" panose="02020603050405020304" pitchFamily="18" charset="0"/>
                  <a:ea typeface="楷体_GB2312" pitchFamily="49" charset="-122"/>
                </a:rPr>
                <a:t>i</a:t>
              </a:r>
              <a:endParaRPr lang="en-US" altLang="zh-CN" sz="2400" baseline="-25000" dirty="0">
                <a:solidFill>
                  <a:srgbClr val="FF0000"/>
                </a:solidFill>
                <a:latin typeface="Times New Roman" panose="02020603050405020304" pitchFamily="18" charset="0"/>
                <a:ea typeface="楷体_GB2312" pitchFamily="49" charset="-122"/>
              </a:endParaRPr>
            </a:p>
          </p:txBody>
        </p:sp>
        <p:sp>
          <p:nvSpPr>
            <p:cNvPr id="82958" name="Rectangle 44"/>
            <p:cNvSpPr/>
            <p:nvPr/>
          </p:nvSpPr>
          <p:spPr>
            <a:xfrm>
              <a:off x="2064" y="3072"/>
              <a:ext cx="323" cy="288"/>
            </a:xfrm>
            <a:prstGeom prst="rect">
              <a:avLst/>
            </a:prstGeom>
            <a:noFill/>
            <a:ln w="9525">
              <a:noFill/>
            </a:ln>
          </p:spPr>
          <p:txBody>
            <a:bodyPr wrap="none">
              <a:spAutoFit/>
            </a:bodyPr>
            <a:p>
              <a:r>
                <a:rPr lang="en-US" altLang="zh-CN" sz="2400" dirty="0">
                  <a:solidFill>
                    <a:srgbClr val="FF0000"/>
                  </a:solidFill>
                  <a:latin typeface="Times New Roman" panose="02020603050405020304" pitchFamily="18" charset="0"/>
                  <a:ea typeface="楷体_GB2312" pitchFamily="49" charset="-122"/>
                </a:rPr>
                <a:t>u</a:t>
              </a:r>
              <a:r>
                <a:rPr lang="en-US" altLang="zh-CN" sz="2400" baseline="-25000" dirty="0">
                  <a:solidFill>
                    <a:srgbClr val="FF0000"/>
                  </a:solidFill>
                  <a:latin typeface="Times New Roman" panose="02020603050405020304" pitchFamily="18" charset="0"/>
                  <a:ea typeface="楷体_GB2312" pitchFamily="49" charset="-122"/>
                </a:rPr>
                <a:t>O</a:t>
              </a:r>
              <a:endParaRPr lang="en-US" altLang="zh-CN" sz="2400" baseline="-25000" dirty="0">
                <a:solidFill>
                  <a:srgbClr val="FF0000"/>
                </a:solidFill>
                <a:latin typeface="Times New Roman" panose="02020603050405020304" pitchFamily="18" charset="0"/>
                <a:ea typeface="楷体_GB2312" pitchFamily="49" charset="-122"/>
              </a:endParaRPr>
            </a:p>
          </p:txBody>
        </p:sp>
        <p:sp>
          <p:nvSpPr>
            <p:cNvPr id="82959" name="Rectangle 45"/>
            <p:cNvSpPr/>
            <p:nvPr/>
          </p:nvSpPr>
          <p:spPr>
            <a:xfrm>
              <a:off x="768" y="2928"/>
              <a:ext cx="255" cy="288"/>
            </a:xfrm>
            <a:prstGeom prst="rect">
              <a:avLst/>
            </a:prstGeom>
            <a:noFill/>
            <a:ln w="9525">
              <a:noFill/>
            </a:ln>
          </p:spPr>
          <p:txBody>
            <a:bodyPr wrap="none">
              <a:spAutoFit/>
            </a:bodyPr>
            <a:p>
              <a:r>
                <a:rPr lang="en-US" altLang="zh-CN" sz="2400" dirty="0">
                  <a:solidFill>
                    <a:srgbClr val="FF0000"/>
                  </a:solidFill>
                  <a:latin typeface="Times New Roman" panose="02020603050405020304" pitchFamily="18" charset="0"/>
                  <a:ea typeface="楷体_GB2312" pitchFamily="49" charset="-122"/>
                </a:rPr>
                <a:t>R</a:t>
              </a:r>
              <a:endParaRPr lang="en-US" altLang="zh-CN" sz="2400" dirty="0">
                <a:solidFill>
                  <a:srgbClr val="FF0000"/>
                </a:solidFill>
                <a:latin typeface="Times New Roman" panose="02020603050405020304" pitchFamily="18" charset="0"/>
                <a:ea typeface="楷体_GB2312" pitchFamily="49" charset="-122"/>
              </a:endParaRPr>
            </a:p>
          </p:txBody>
        </p:sp>
        <p:sp>
          <p:nvSpPr>
            <p:cNvPr id="82960" name="Rectangle 46"/>
            <p:cNvSpPr/>
            <p:nvPr/>
          </p:nvSpPr>
          <p:spPr>
            <a:xfrm>
              <a:off x="1584" y="3168"/>
              <a:ext cx="340" cy="288"/>
            </a:xfrm>
            <a:prstGeom prst="rect">
              <a:avLst/>
            </a:prstGeom>
            <a:noFill/>
            <a:ln w="9525">
              <a:noFill/>
            </a:ln>
          </p:spPr>
          <p:txBody>
            <a:bodyPr wrap="none">
              <a:spAutoFit/>
            </a:bodyPr>
            <a:p>
              <a:r>
                <a:rPr lang="en-US" altLang="zh-CN" sz="2400" dirty="0">
                  <a:solidFill>
                    <a:srgbClr val="FF0000"/>
                  </a:solidFill>
                  <a:latin typeface="Times New Roman" panose="02020603050405020304" pitchFamily="18" charset="0"/>
                  <a:ea typeface="楷体_GB2312" pitchFamily="49" charset="-122"/>
                </a:rPr>
                <a:t>D</a:t>
              </a:r>
              <a:r>
                <a:rPr lang="en-US" altLang="zh-CN" sz="2400" baseline="-25000" dirty="0">
                  <a:solidFill>
                    <a:srgbClr val="FF0000"/>
                  </a:solidFill>
                  <a:latin typeface="Times New Roman" panose="02020603050405020304" pitchFamily="18" charset="0"/>
                  <a:ea typeface="楷体_GB2312" pitchFamily="49" charset="-122"/>
                </a:rPr>
                <a:t>Z</a:t>
              </a:r>
              <a:endParaRPr lang="en-US" altLang="zh-CN" sz="2400" baseline="-25000" dirty="0">
                <a:solidFill>
                  <a:srgbClr val="FF0000"/>
                </a:solidFill>
                <a:latin typeface="Times New Roman" panose="02020603050405020304" pitchFamily="18" charset="0"/>
                <a:ea typeface="楷体_GB2312" pitchFamily="49" charset="-122"/>
              </a:endParaRPr>
            </a:p>
          </p:txBody>
        </p:sp>
      </p:grpSp>
      <p:sp>
        <p:nvSpPr>
          <p:cNvPr id="82951" name="Rectangle 48"/>
          <p:cNvSpPr/>
          <p:nvPr/>
        </p:nvSpPr>
        <p:spPr>
          <a:xfrm>
            <a:off x="3708400" y="1412875"/>
            <a:ext cx="3898900" cy="457200"/>
          </a:xfrm>
          <a:prstGeom prst="rect">
            <a:avLst/>
          </a:prstGeom>
          <a:noFill/>
          <a:ln w="9525">
            <a:noFill/>
          </a:ln>
        </p:spPr>
        <p:txBody>
          <a:bodyPr wrap="none">
            <a:spAutoFit/>
          </a:bodyPr>
          <a:p>
            <a:pPr>
              <a:spcBef>
                <a:spcPct val="50000"/>
              </a:spcBef>
            </a:pPr>
            <a:r>
              <a:rPr lang="zh-CN" altLang="en-US" sz="2400" dirty="0">
                <a:solidFill>
                  <a:srgbClr val="000000"/>
                </a:solidFill>
                <a:latin typeface="Times New Roman" panose="02020603050405020304" pitchFamily="18" charset="0"/>
              </a:rPr>
              <a:t>解： </a:t>
            </a:r>
            <a:r>
              <a:rPr lang="en-US" altLang="zh-CN" sz="2400" i="1" dirty="0">
                <a:solidFill>
                  <a:srgbClr val="FF0000"/>
                </a:solidFill>
                <a:latin typeface="Times New Roman" panose="02020603050405020304" pitchFamily="18" charset="0"/>
              </a:rPr>
              <a:t>u</a:t>
            </a:r>
            <a:r>
              <a:rPr lang="en-US" altLang="zh-CN" sz="2400" baseline="-30000" dirty="0">
                <a:solidFill>
                  <a:srgbClr val="FF0000"/>
                </a:solidFill>
                <a:latin typeface="Times New Roman" panose="02020603050405020304" pitchFamily="18" charset="0"/>
              </a:rPr>
              <a:t>i</a:t>
            </a:r>
            <a:r>
              <a:rPr lang="zh-CN" altLang="en-US" sz="2400" dirty="0">
                <a:solidFill>
                  <a:srgbClr val="FF0000"/>
                </a:solidFill>
                <a:latin typeface="宋体" panose="02010600030101010101" pitchFamily="2" charset="-122"/>
              </a:rPr>
              <a:t>和</a:t>
            </a:r>
            <a:r>
              <a:rPr lang="en-US" altLang="zh-CN" sz="2400" i="1" dirty="0">
                <a:solidFill>
                  <a:srgbClr val="FF0000"/>
                </a:solidFill>
                <a:latin typeface="Times New Roman" panose="02020603050405020304" pitchFamily="18" charset="0"/>
              </a:rPr>
              <a:t>u</a:t>
            </a:r>
            <a:r>
              <a:rPr lang="en-US" altLang="zh-CN" sz="2400" baseline="-30000" dirty="0">
                <a:solidFill>
                  <a:srgbClr val="FF0000"/>
                </a:solidFill>
                <a:latin typeface="Times New Roman" panose="02020603050405020304" pitchFamily="18" charset="0"/>
              </a:rPr>
              <a:t>o</a:t>
            </a:r>
            <a:r>
              <a:rPr lang="zh-CN" altLang="en-US" sz="2400" dirty="0">
                <a:solidFill>
                  <a:srgbClr val="FF0000"/>
                </a:solidFill>
                <a:latin typeface="宋体" panose="02010600030101010101" pitchFamily="2" charset="-122"/>
              </a:rPr>
              <a:t>的波形如图所示</a:t>
            </a:r>
            <a:r>
              <a:rPr lang="zh-CN" altLang="en-US" sz="2400" dirty="0">
                <a:solidFill>
                  <a:srgbClr val="000000"/>
                </a:solidFill>
                <a:latin typeface="Times New Roman" panose="02020603050405020304" pitchFamily="18" charset="0"/>
              </a:rPr>
              <a:t> </a:t>
            </a:r>
            <a:endParaRPr lang="zh-CN" altLang="en-US" sz="2400" dirty="0">
              <a:solidFill>
                <a:srgbClr val="000000"/>
              </a:solidFill>
              <a:latin typeface="Times New Roman" panose="02020603050405020304" pitchFamily="18" charset="0"/>
            </a:endParaRPr>
          </a:p>
        </p:txBody>
      </p:sp>
      <p:pic>
        <p:nvPicPr>
          <p:cNvPr id="150577" name="Picture 49"/>
          <p:cNvPicPr>
            <a:picLocks noChangeAspect="1"/>
          </p:cNvPicPr>
          <p:nvPr/>
        </p:nvPicPr>
        <p:blipFill>
          <a:blip r:embed="rId1"/>
          <a:stretch>
            <a:fillRect/>
          </a:stretch>
        </p:blipFill>
        <p:spPr>
          <a:xfrm>
            <a:off x="3995738" y="2349500"/>
            <a:ext cx="4679950" cy="39274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矩形 1"/>
          <p:cNvSpPr/>
          <p:nvPr/>
        </p:nvSpPr>
        <p:spPr>
          <a:xfrm>
            <a:off x="684213" y="549275"/>
            <a:ext cx="2443162" cy="584200"/>
          </a:xfrm>
          <a:prstGeom prst="rect">
            <a:avLst/>
          </a:prstGeom>
          <a:noFill/>
          <a:ln w="9525">
            <a:noFill/>
          </a:ln>
        </p:spPr>
        <p:txBody>
          <a:bodyPr wrap="none">
            <a:spAutoFit/>
          </a:bodyPr>
          <a:p>
            <a:pPr>
              <a:spcBef>
                <a:spcPct val="50000"/>
              </a:spcBef>
            </a:pPr>
            <a:r>
              <a:rPr lang="en-US" altLang="zh-CN" sz="3200" dirty="0">
                <a:solidFill>
                  <a:srgbClr val="C00000"/>
                </a:solidFill>
                <a:latin typeface="Arial" panose="020B0604020202020204" pitchFamily="34" charset="0"/>
              </a:rPr>
              <a:t>2. </a:t>
            </a:r>
            <a:r>
              <a:rPr lang="zh-CN" altLang="zh-CN" dirty="0">
                <a:solidFill>
                  <a:srgbClr val="C00000"/>
                </a:solidFill>
                <a:latin typeface="Arial" panose="020B0604020202020204" pitchFamily="34" charset="0"/>
              </a:rPr>
              <a:t>光电二极管</a:t>
            </a:r>
            <a:endParaRPr lang="zh-CN" altLang="zh-CN" dirty="0">
              <a:solidFill>
                <a:srgbClr val="C00000"/>
              </a:solidFill>
              <a:latin typeface="Arial" panose="020B0604020202020204" pitchFamily="34" charset="0"/>
            </a:endParaRPr>
          </a:p>
        </p:txBody>
      </p:sp>
      <p:sp>
        <p:nvSpPr>
          <p:cNvPr id="83971" name="Rectangle 3"/>
          <p:cNvSpPr/>
          <p:nvPr/>
        </p:nvSpPr>
        <p:spPr>
          <a:xfrm>
            <a:off x="827088" y="1412875"/>
            <a:ext cx="2286000" cy="519113"/>
          </a:xfrm>
          <a:prstGeom prst="rect">
            <a:avLst/>
          </a:prstGeom>
          <a:noFill/>
          <a:ln w="9525">
            <a:noFill/>
          </a:ln>
        </p:spPr>
        <p:txBody>
          <a:bodyPr>
            <a:spAutoFit/>
          </a:bodyPr>
          <a:p>
            <a:r>
              <a:rPr lang="zh-CN" altLang="en-US" dirty="0">
                <a:solidFill>
                  <a:srgbClr val="FF0066"/>
                </a:solidFill>
                <a:latin typeface="Times New Roman" panose="02020603050405020304" pitchFamily="18" charset="0"/>
              </a:rPr>
              <a:t>符号和特性</a:t>
            </a:r>
            <a:endParaRPr lang="zh-CN" altLang="en-US" dirty="0">
              <a:solidFill>
                <a:srgbClr val="FF0066"/>
              </a:solidFill>
              <a:latin typeface="Times New Roman" panose="02020603050405020304" pitchFamily="18" charset="0"/>
            </a:endParaRPr>
          </a:p>
        </p:txBody>
      </p:sp>
      <p:grpSp>
        <p:nvGrpSpPr>
          <p:cNvPr id="83972" name="Group 4"/>
          <p:cNvGrpSpPr/>
          <p:nvPr/>
        </p:nvGrpSpPr>
        <p:grpSpPr>
          <a:xfrm>
            <a:off x="5795963" y="1341438"/>
            <a:ext cx="936625" cy="1079500"/>
            <a:chOff x="2592" y="1248"/>
            <a:chExt cx="432" cy="528"/>
          </a:xfrm>
        </p:grpSpPr>
        <p:grpSp>
          <p:nvGrpSpPr>
            <p:cNvPr id="83992" name="Group 5"/>
            <p:cNvGrpSpPr/>
            <p:nvPr/>
          </p:nvGrpSpPr>
          <p:grpSpPr>
            <a:xfrm>
              <a:off x="2592" y="1248"/>
              <a:ext cx="199" cy="528"/>
              <a:chOff x="2905" y="2041"/>
              <a:chExt cx="240" cy="640"/>
            </a:xfrm>
          </p:grpSpPr>
          <p:sp>
            <p:nvSpPr>
              <p:cNvPr id="83996" name="Oval 6"/>
              <p:cNvSpPr/>
              <p:nvPr/>
            </p:nvSpPr>
            <p:spPr>
              <a:xfrm>
                <a:off x="2993" y="2041"/>
                <a:ext cx="54" cy="54"/>
              </a:xfrm>
              <a:prstGeom prst="ellipse">
                <a:avLst/>
              </a:prstGeom>
              <a:noFill/>
              <a:ln w="1905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83997" name="Group 7"/>
              <p:cNvGrpSpPr/>
              <p:nvPr/>
            </p:nvGrpSpPr>
            <p:grpSpPr>
              <a:xfrm flipV="1">
                <a:off x="2905" y="2102"/>
                <a:ext cx="240" cy="552"/>
                <a:chOff x="2932" y="2227"/>
                <a:chExt cx="240" cy="552"/>
              </a:xfrm>
            </p:grpSpPr>
            <p:sp>
              <p:nvSpPr>
                <p:cNvPr id="83999" name="Line 8"/>
                <p:cNvSpPr/>
                <p:nvPr/>
              </p:nvSpPr>
              <p:spPr>
                <a:xfrm>
                  <a:off x="2932" y="2436"/>
                  <a:ext cx="240" cy="0"/>
                </a:xfrm>
                <a:prstGeom prst="line">
                  <a:avLst/>
                </a:prstGeom>
                <a:ln w="38100" cap="flat" cmpd="sng">
                  <a:solidFill>
                    <a:schemeClr val="tx1"/>
                  </a:solidFill>
                  <a:prstDash val="solid"/>
                  <a:headEnd type="none" w="med" len="med"/>
                  <a:tailEnd type="none" w="med" len="med"/>
                </a:ln>
              </p:spPr>
            </p:sp>
            <p:sp>
              <p:nvSpPr>
                <p:cNvPr id="84000" name="AutoShape 9"/>
                <p:cNvSpPr/>
                <p:nvPr/>
              </p:nvSpPr>
              <p:spPr>
                <a:xfrm>
                  <a:off x="2932" y="2436"/>
                  <a:ext cx="240" cy="192"/>
                </a:xfrm>
                <a:prstGeom prst="triangle">
                  <a:avLst>
                    <a:gd name="adj" fmla="val 50000"/>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4001" name="Line 10"/>
                <p:cNvSpPr/>
                <p:nvPr/>
              </p:nvSpPr>
              <p:spPr>
                <a:xfrm>
                  <a:off x="3047" y="2227"/>
                  <a:ext cx="0" cy="552"/>
                </a:xfrm>
                <a:prstGeom prst="line">
                  <a:avLst/>
                </a:prstGeom>
                <a:ln w="28575" cap="flat" cmpd="sng">
                  <a:solidFill>
                    <a:schemeClr val="tx1"/>
                  </a:solidFill>
                  <a:prstDash val="solid"/>
                  <a:headEnd type="none" w="med" len="med"/>
                  <a:tailEnd type="none" w="med" len="med"/>
                </a:ln>
              </p:spPr>
            </p:sp>
          </p:grpSp>
          <p:sp>
            <p:nvSpPr>
              <p:cNvPr id="83998" name="Oval 11"/>
              <p:cNvSpPr/>
              <p:nvPr/>
            </p:nvSpPr>
            <p:spPr>
              <a:xfrm>
                <a:off x="2993" y="2627"/>
                <a:ext cx="54" cy="54"/>
              </a:xfrm>
              <a:prstGeom prst="ellipse">
                <a:avLst/>
              </a:prstGeom>
              <a:solidFill>
                <a:schemeClr val="bg1"/>
              </a:solidFill>
              <a:ln w="1905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83993" name="Group 12"/>
            <p:cNvGrpSpPr/>
            <p:nvPr/>
          </p:nvGrpSpPr>
          <p:grpSpPr>
            <a:xfrm flipH="1" flipV="1">
              <a:off x="2784" y="1584"/>
              <a:ext cx="240" cy="192"/>
              <a:chOff x="2784" y="1584"/>
              <a:chExt cx="240" cy="192"/>
            </a:xfrm>
          </p:grpSpPr>
          <p:sp>
            <p:nvSpPr>
              <p:cNvPr id="83994" name="Line 13"/>
              <p:cNvSpPr/>
              <p:nvPr/>
            </p:nvSpPr>
            <p:spPr>
              <a:xfrm>
                <a:off x="2784" y="1632"/>
                <a:ext cx="192" cy="144"/>
              </a:xfrm>
              <a:prstGeom prst="line">
                <a:avLst/>
              </a:prstGeom>
              <a:ln w="19050" cap="flat" cmpd="sng">
                <a:solidFill>
                  <a:schemeClr val="tx1"/>
                </a:solidFill>
                <a:prstDash val="solid"/>
                <a:headEnd type="none" w="med" len="med"/>
                <a:tailEnd type="stealth" w="med" len="lg"/>
              </a:ln>
            </p:spPr>
          </p:sp>
          <p:sp>
            <p:nvSpPr>
              <p:cNvPr id="83995" name="Line 14"/>
              <p:cNvSpPr/>
              <p:nvPr/>
            </p:nvSpPr>
            <p:spPr>
              <a:xfrm>
                <a:off x="2832" y="1584"/>
                <a:ext cx="192" cy="144"/>
              </a:xfrm>
              <a:prstGeom prst="line">
                <a:avLst/>
              </a:prstGeom>
              <a:ln w="19050" cap="flat" cmpd="sng">
                <a:solidFill>
                  <a:schemeClr val="tx1"/>
                </a:solidFill>
                <a:prstDash val="solid"/>
                <a:headEnd type="none" w="med" len="med"/>
                <a:tailEnd type="stealth" w="med" len="lg"/>
              </a:ln>
            </p:spPr>
          </p:sp>
        </p:grpSp>
      </p:grpSp>
      <p:sp>
        <p:nvSpPr>
          <p:cNvPr id="83973" name="Rectangle 15"/>
          <p:cNvSpPr/>
          <p:nvPr/>
        </p:nvSpPr>
        <p:spPr>
          <a:xfrm>
            <a:off x="4356100" y="1484313"/>
            <a:ext cx="1000125" cy="579437"/>
          </a:xfrm>
          <a:prstGeom prst="rect">
            <a:avLst/>
          </a:prstGeom>
          <a:noFill/>
          <a:ln w="9525">
            <a:noFill/>
          </a:ln>
        </p:spPr>
        <p:txBody>
          <a:bodyPr wrap="none">
            <a:spAutoFit/>
          </a:bodyPr>
          <a:p>
            <a:r>
              <a:rPr lang="zh-CN" altLang="en-US" dirty="0">
                <a:solidFill>
                  <a:srgbClr val="0033CC"/>
                </a:solidFill>
                <a:latin typeface="Arial" panose="020B0604020202020204" pitchFamily="34" charset="0"/>
              </a:rPr>
              <a:t>符号</a:t>
            </a:r>
            <a:endParaRPr lang="zh-CN" altLang="en-US" dirty="0">
              <a:solidFill>
                <a:srgbClr val="0033CC"/>
              </a:solidFill>
              <a:latin typeface="Arial" panose="020B0604020202020204" pitchFamily="34" charset="0"/>
            </a:endParaRPr>
          </a:p>
        </p:txBody>
      </p:sp>
      <p:grpSp>
        <p:nvGrpSpPr>
          <p:cNvPr id="83974" name="Group 16"/>
          <p:cNvGrpSpPr/>
          <p:nvPr/>
        </p:nvGrpSpPr>
        <p:grpSpPr>
          <a:xfrm>
            <a:off x="4932363" y="2781300"/>
            <a:ext cx="3609975" cy="2546350"/>
            <a:chOff x="2976" y="455"/>
            <a:chExt cx="2274" cy="1339"/>
          </a:xfrm>
        </p:grpSpPr>
        <p:sp>
          <p:nvSpPr>
            <p:cNvPr id="83979" name="Text Box 17"/>
            <p:cNvSpPr txBox="1"/>
            <p:nvPr/>
          </p:nvSpPr>
          <p:spPr>
            <a:xfrm>
              <a:off x="4656" y="1079"/>
              <a:ext cx="594" cy="241"/>
            </a:xfrm>
            <a:prstGeom prst="rect">
              <a:avLst/>
            </a:prstGeom>
            <a:noFill/>
            <a:ln w="9525">
              <a:noFill/>
            </a:ln>
          </p:spPr>
          <p:txBody>
            <a:bodyPr anchor="ctr">
              <a:spAutoFit/>
            </a:bodyPr>
            <a:p>
              <a:pPr algn="ctr"/>
              <a:r>
                <a:rPr lang="en-US" altLang="zh-CN" sz="2400" i="1" dirty="0">
                  <a:latin typeface="Times New Roman" panose="02020603050405020304" pitchFamily="18" charset="0"/>
                  <a:ea typeface="方正琥珀繁体" pitchFamily="2" charset="-122"/>
                </a:rPr>
                <a:t>u</a:t>
              </a:r>
              <a:endParaRPr lang="en-US" altLang="zh-CN" sz="2400" dirty="0">
                <a:latin typeface="Times New Roman" panose="02020603050405020304" pitchFamily="18" charset="0"/>
                <a:ea typeface="方正琥珀繁体" pitchFamily="2" charset="-122"/>
              </a:endParaRPr>
            </a:p>
          </p:txBody>
        </p:sp>
        <p:sp>
          <p:nvSpPr>
            <p:cNvPr id="83980" name="Line 18"/>
            <p:cNvSpPr/>
            <p:nvPr/>
          </p:nvSpPr>
          <p:spPr>
            <a:xfrm>
              <a:off x="3360" y="1104"/>
              <a:ext cx="1473" cy="0"/>
            </a:xfrm>
            <a:prstGeom prst="line">
              <a:avLst/>
            </a:prstGeom>
            <a:ln w="25400" cap="flat" cmpd="sng">
              <a:solidFill>
                <a:srgbClr val="000000"/>
              </a:solidFill>
              <a:prstDash val="solid"/>
              <a:headEnd type="none" w="med" len="med"/>
              <a:tailEnd type="stealth" w="med" len="lg"/>
            </a:ln>
          </p:spPr>
        </p:sp>
        <p:sp>
          <p:nvSpPr>
            <p:cNvPr id="83981" name="Line 19"/>
            <p:cNvSpPr/>
            <p:nvPr/>
          </p:nvSpPr>
          <p:spPr>
            <a:xfrm flipV="1">
              <a:off x="4122" y="692"/>
              <a:ext cx="0" cy="1102"/>
            </a:xfrm>
            <a:prstGeom prst="line">
              <a:avLst/>
            </a:prstGeom>
            <a:ln w="25400" cap="flat" cmpd="sng">
              <a:solidFill>
                <a:srgbClr val="000000"/>
              </a:solidFill>
              <a:prstDash val="solid"/>
              <a:headEnd type="none" w="med" len="med"/>
              <a:tailEnd type="stealth" w="med" len="lg"/>
            </a:ln>
          </p:spPr>
        </p:sp>
        <p:sp>
          <p:nvSpPr>
            <p:cNvPr id="83982" name="Text Box 20"/>
            <p:cNvSpPr txBox="1"/>
            <p:nvPr/>
          </p:nvSpPr>
          <p:spPr>
            <a:xfrm>
              <a:off x="4176" y="455"/>
              <a:ext cx="288" cy="241"/>
            </a:xfrm>
            <a:prstGeom prst="rect">
              <a:avLst/>
            </a:prstGeom>
            <a:noFill/>
            <a:ln w="9525">
              <a:noFill/>
            </a:ln>
          </p:spPr>
          <p:txBody>
            <a:bodyPr anchor="ctr">
              <a:spAutoFit/>
            </a:bodyPr>
            <a:p>
              <a:pPr algn="ctr"/>
              <a:r>
                <a:rPr lang="en-US" altLang="zh-CN" sz="2400" i="1" dirty="0">
                  <a:latin typeface="Times New Roman" panose="02020603050405020304" pitchFamily="18" charset="0"/>
                  <a:ea typeface="方正琥珀繁体" pitchFamily="2" charset="-122"/>
                </a:rPr>
                <a:t>i</a:t>
              </a:r>
              <a:endParaRPr lang="en-US" altLang="zh-CN" sz="2400" b="0" dirty="0">
                <a:latin typeface="Times New Roman" panose="02020603050405020304" pitchFamily="18" charset="0"/>
                <a:ea typeface="方正琥珀繁体" pitchFamily="2" charset="-122"/>
              </a:endParaRPr>
            </a:p>
          </p:txBody>
        </p:sp>
        <p:sp>
          <p:nvSpPr>
            <p:cNvPr id="83983" name="Text Box 21"/>
            <p:cNvSpPr txBox="1"/>
            <p:nvPr/>
          </p:nvSpPr>
          <p:spPr>
            <a:xfrm>
              <a:off x="4128" y="884"/>
              <a:ext cx="232" cy="209"/>
            </a:xfrm>
            <a:prstGeom prst="rect">
              <a:avLst/>
            </a:prstGeom>
            <a:noFill/>
            <a:ln w="9525">
              <a:noFill/>
            </a:ln>
          </p:spPr>
          <p:txBody>
            <a:bodyPr wrap="none" anchor="ctr">
              <a:spAutoFit/>
            </a:bodyPr>
            <a:p>
              <a:pPr algn="ctr"/>
              <a:r>
                <a:rPr lang="en-US" altLang="zh-CN" sz="2000" i="1" dirty="0">
                  <a:latin typeface="Times New Roman" panose="02020603050405020304" pitchFamily="18" charset="0"/>
                  <a:ea typeface="方正琥珀繁体" pitchFamily="2" charset="-122"/>
                </a:rPr>
                <a:t>O</a:t>
              </a:r>
              <a:endParaRPr lang="en-US" altLang="zh-CN" sz="2000" b="0" i="1" dirty="0">
                <a:latin typeface="Times New Roman" panose="02020603050405020304" pitchFamily="18" charset="0"/>
                <a:ea typeface="方正琥珀繁体" pitchFamily="2" charset="-122"/>
              </a:endParaRPr>
            </a:p>
          </p:txBody>
        </p:sp>
        <p:sp>
          <p:nvSpPr>
            <p:cNvPr id="83984" name="Freeform 22"/>
            <p:cNvSpPr/>
            <p:nvPr/>
          </p:nvSpPr>
          <p:spPr>
            <a:xfrm>
              <a:off x="3360" y="1152"/>
              <a:ext cx="1248" cy="288"/>
            </a:xfrm>
            <a:custGeom>
              <a:avLst/>
              <a:gdLst>
                <a:gd name="txL" fmla="*/ 0 w 1332"/>
                <a:gd name="txT" fmla="*/ 0 h 228"/>
                <a:gd name="txR" fmla="*/ 1332 w 1332"/>
                <a:gd name="txB" fmla="*/ 228 h 228"/>
              </a:gdLst>
              <a:ahLst/>
              <a:cxnLst>
                <a:cxn ang="0">
                  <a:pos x="570" y="0"/>
                </a:cxn>
                <a:cxn ang="0">
                  <a:pos x="531" y="1993"/>
                </a:cxn>
                <a:cxn ang="0">
                  <a:pos x="447" y="3763"/>
                </a:cxn>
                <a:cxn ang="0">
                  <a:pos x="293" y="4509"/>
                </a:cxn>
                <a:cxn ang="0">
                  <a:pos x="0" y="4756"/>
                </a:cxn>
              </a:cxnLst>
              <a:rect l="txL" t="txT" r="txR" b="txB"/>
              <a:pathLst>
                <a:path w="1332" h="228">
                  <a:moveTo>
                    <a:pt x="1332" y="0"/>
                  </a:moveTo>
                  <a:cubicBezTo>
                    <a:pt x="1300" y="36"/>
                    <a:pt x="1284" y="66"/>
                    <a:pt x="1236" y="96"/>
                  </a:cubicBezTo>
                  <a:cubicBezTo>
                    <a:pt x="1188" y="126"/>
                    <a:pt x="1136" y="160"/>
                    <a:pt x="1044" y="180"/>
                  </a:cubicBezTo>
                  <a:cubicBezTo>
                    <a:pt x="952" y="200"/>
                    <a:pt x="858" y="208"/>
                    <a:pt x="684" y="216"/>
                  </a:cubicBezTo>
                  <a:cubicBezTo>
                    <a:pt x="510" y="224"/>
                    <a:pt x="142" y="226"/>
                    <a:pt x="0" y="228"/>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83985" name="Line 23"/>
            <p:cNvSpPr/>
            <p:nvPr/>
          </p:nvSpPr>
          <p:spPr>
            <a:xfrm flipV="1">
              <a:off x="4608" y="672"/>
              <a:ext cx="48" cy="672"/>
            </a:xfrm>
            <a:prstGeom prst="line">
              <a:avLst/>
            </a:prstGeom>
            <a:ln w="38100" cap="flat" cmpd="sng">
              <a:solidFill>
                <a:srgbClr val="FF0066"/>
              </a:solidFill>
              <a:prstDash val="solid"/>
              <a:headEnd type="none" w="med" len="med"/>
              <a:tailEnd type="none" w="med" len="med"/>
            </a:ln>
          </p:spPr>
        </p:sp>
        <p:sp>
          <p:nvSpPr>
            <p:cNvPr id="83986" name="Freeform 24"/>
            <p:cNvSpPr/>
            <p:nvPr/>
          </p:nvSpPr>
          <p:spPr>
            <a:xfrm>
              <a:off x="3312" y="912"/>
              <a:ext cx="1344" cy="288"/>
            </a:xfrm>
            <a:custGeom>
              <a:avLst/>
              <a:gdLst>
                <a:gd name="txL" fmla="*/ 0 w 1332"/>
                <a:gd name="txT" fmla="*/ 0 h 228"/>
                <a:gd name="txR" fmla="*/ 1332 w 1332"/>
                <a:gd name="txB" fmla="*/ 228 h 228"/>
              </a:gdLst>
              <a:ahLst/>
              <a:cxnLst>
                <a:cxn ang="0">
                  <a:pos x="1496" y="0"/>
                </a:cxn>
                <a:cxn ang="0">
                  <a:pos x="1388" y="1993"/>
                </a:cxn>
                <a:cxn ang="0">
                  <a:pos x="1172" y="3763"/>
                </a:cxn>
                <a:cxn ang="0">
                  <a:pos x="768" y="4509"/>
                </a:cxn>
                <a:cxn ang="0">
                  <a:pos x="0" y="4756"/>
                </a:cxn>
              </a:cxnLst>
              <a:rect l="txL" t="txT" r="txR" b="txB"/>
              <a:pathLst>
                <a:path w="1332" h="228">
                  <a:moveTo>
                    <a:pt x="1332" y="0"/>
                  </a:moveTo>
                  <a:cubicBezTo>
                    <a:pt x="1300" y="36"/>
                    <a:pt x="1284" y="66"/>
                    <a:pt x="1236" y="96"/>
                  </a:cubicBezTo>
                  <a:cubicBezTo>
                    <a:pt x="1188" y="126"/>
                    <a:pt x="1136" y="160"/>
                    <a:pt x="1044" y="180"/>
                  </a:cubicBezTo>
                  <a:cubicBezTo>
                    <a:pt x="952" y="200"/>
                    <a:pt x="858" y="208"/>
                    <a:pt x="684" y="216"/>
                  </a:cubicBezTo>
                  <a:cubicBezTo>
                    <a:pt x="510" y="224"/>
                    <a:pt x="142" y="226"/>
                    <a:pt x="0" y="228"/>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83987" name="Freeform 25"/>
            <p:cNvSpPr/>
            <p:nvPr/>
          </p:nvSpPr>
          <p:spPr>
            <a:xfrm>
              <a:off x="3360" y="1344"/>
              <a:ext cx="1248" cy="288"/>
            </a:xfrm>
            <a:custGeom>
              <a:avLst/>
              <a:gdLst>
                <a:gd name="txL" fmla="*/ 0 w 1332"/>
                <a:gd name="txT" fmla="*/ 0 h 228"/>
                <a:gd name="txR" fmla="*/ 1332 w 1332"/>
                <a:gd name="txB" fmla="*/ 228 h 228"/>
              </a:gdLst>
              <a:ahLst/>
              <a:cxnLst>
                <a:cxn ang="0">
                  <a:pos x="570" y="0"/>
                </a:cxn>
                <a:cxn ang="0">
                  <a:pos x="531" y="1993"/>
                </a:cxn>
                <a:cxn ang="0">
                  <a:pos x="447" y="3763"/>
                </a:cxn>
                <a:cxn ang="0">
                  <a:pos x="293" y="4509"/>
                </a:cxn>
                <a:cxn ang="0">
                  <a:pos x="0" y="4756"/>
                </a:cxn>
              </a:cxnLst>
              <a:rect l="txL" t="txT" r="txR" b="txB"/>
              <a:pathLst>
                <a:path w="1332" h="228">
                  <a:moveTo>
                    <a:pt x="1332" y="0"/>
                  </a:moveTo>
                  <a:cubicBezTo>
                    <a:pt x="1300" y="36"/>
                    <a:pt x="1284" y="66"/>
                    <a:pt x="1236" y="96"/>
                  </a:cubicBezTo>
                  <a:cubicBezTo>
                    <a:pt x="1188" y="126"/>
                    <a:pt x="1136" y="160"/>
                    <a:pt x="1044" y="180"/>
                  </a:cubicBezTo>
                  <a:cubicBezTo>
                    <a:pt x="952" y="200"/>
                    <a:pt x="858" y="208"/>
                    <a:pt x="684" y="216"/>
                  </a:cubicBezTo>
                  <a:cubicBezTo>
                    <a:pt x="510" y="224"/>
                    <a:pt x="142" y="226"/>
                    <a:pt x="0" y="228"/>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83988" name="Line 26"/>
            <p:cNvSpPr/>
            <p:nvPr/>
          </p:nvSpPr>
          <p:spPr>
            <a:xfrm>
              <a:off x="3600" y="912"/>
              <a:ext cx="240" cy="240"/>
            </a:xfrm>
            <a:prstGeom prst="line">
              <a:avLst/>
            </a:prstGeom>
            <a:ln w="19050" cap="flat" cmpd="sng">
              <a:solidFill>
                <a:schemeClr val="tx1"/>
              </a:solidFill>
              <a:prstDash val="solid"/>
              <a:headEnd type="none" w="med" len="med"/>
              <a:tailEnd type="none" w="med" len="med"/>
            </a:ln>
          </p:spPr>
        </p:sp>
        <p:sp>
          <p:nvSpPr>
            <p:cNvPr id="83989" name="Rectangle 27"/>
            <p:cNvSpPr/>
            <p:nvPr/>
          </p:nvSpPr>
          <p:spPr>
            <a:xfrm>
              <a:off x="3072" y="672"/>
              <a:ext cx="1008" cy="273"/>
            </a:xfrm>
            <a:prstGeom prst="rect">
              <a:avLst/>
            </a:prstGeom>
            <a:noFill/>
            <a:ln w="9525">
              <a:noFill/>
            </a:ln>
          </p:spPr>
          <p:txBody>
            <a:bodyPr>
              <a:spAutoFit/>
            </a:bodyPr>
            <a:p>
              <a:endParaRPr lang="zh-CN" altLang="zh-CN" dirty="0">
                <a:latin typeface="Times New Roman" panose="02020603050405020304" pitchFamily="18" charset="0"/>
                <a:ea typeface="隶书" panose="02010509060101010101" pitchFamily="49" charset="-122"/>
              </a:endParaRPr>
            </a:p>
          </p:txBody>
        </p:sp>
        <p:sp>
          <p:nvSpPr>
            <p:cNvPr id="83990" name="Text Box 28"/>
            <p:cNvSpPr txBox="1"/>
            <p:nvPr/>
          </p:nvSpPr>
          <p:spPr>
            <a:xfrm>
              <a:off x="2976" y="1152"/>
              <a:ext cx="1258" cy="241"/>
            </a:xfrm>
            <a:prstGeom prst="rect">
              <a:avLst/>
            </a:prstGeom>
            <a:noFill/>
            <a:ln w="9525">
              <a:noFill/>
            </a:ln>
          </p:spPr>
          <p:txBody>
            <a:bodyPr>
              <a:spAutoFit/>
            </a:bodyPr>
            <a:p>
              <a:r>
                <a:rPr lang="en-US" altLang="zh-CN" sz="2400" i="1" dirty="0">
                  <a:latin typeface="Times New Roman" panose="02020603050405020304" pitchFamily="18" charset="0"/>
                </a:rPr>
                <a:t>E</a:t>
              </a:r>
              <a:r>
                <a:rPr lang="en-US" altLang="zh-CN" sz="2400" dirty="0">
                  <a:latin typeface="Times New Roman" panose="02020603050405020304" pitchFamily="18" charset="0"/>
                </a:rPr>
                <a:t> = 200 lx</a:t>
              </a:r>
              <a:endParaRPr lang="en-US" altLang="zh-CN" sz="2400" dirty="0">
                <a:latin typeface="Times New Roman" panose="02020603050405020304" pitchFamily="18" charset="0"/>
              </a:endParaRPr>
            </a:p>
          </p:txBody>
        </p:sp>
        <p:sp>
          <p:nvSpPr>
            <p:cNvPr id="83991" name="Text Box 29"/>
            <p:cNvSpPr txBox="1"/>
            <p:nvPr/>
          </p:nvSpPr>
          <p:spPr>
            <a:xfrm>
              <a:off x="3024" y="1440"/>
              <a:ext cx="1258" cy="241"/>
            </a:xfrm>
            <a:prstGeom prst="rect">
              <a:avLst/>
            </a:prstGeom>
            <a:noFill/>
            <a:ln w="9525">
              <a:noFill/>
            </a:ln>
          </p:spPr>
          <p:txBody>
            <a:bodyPr>
              <a:spAutoFit/>
            </a:bodyPr>
            <a:p>
              <a:r>
                <a:rPr lang="en-US" altLang="zh-CN" sz="2400" i="1" dirty="0">
                  <a:latin typeface="Times New Roman" panose="02020603050405020304" pitchFamily="18" charset="0"/>
                </a:rPr>
                <a:t>E</a:t>
              </a:r>
              <a:r>
                <a:rPr lang="en-US" altLang="zh-CN" sz="2400" dirty="0">
                  <a:latin typeface="Times New Roman" panose="02020603050405020304" pitchFamily="18" charset="0"/>
                </a:rPr>
                <a:t> = 400 lx</a:t>
              </a:r>
              <a:endParaRPr lang="en-US" altLang="zh-CN" sz="2400" dirty="0">
                <a:latin typeface="Times New Roman" panose="02020603050405020304" pitchFamily="18" charset="0"/>
              </a:endParaRPr>
            </a:p>
          </p:txBody>
        </p:sp>
      </p:grpSp>
      <p:sp>
        <p:nvSpPr>
          <p:cNvPr id="83975" name="Rectangle 30"/>
          <p:cNvSpPr/>
          <p:nvPr/>
        </p:nvSpPr>
        <p:spPr>
          <a:xfrm>
            <a:off x="7019925" y="5373688"/>
            <a:ext cx="1000125" cy="579437"/>
          </a:xfrm>
          <a:prstGeom prst="rect">
            <a:avLst/>
          </a:prstGeom>
          <a:noFill/>
          <a:ln w="9525">
            <a:noFill/>
          </a:ln>
        </p:spPr>
        <p:txBody>
          <a:bodyPr wrap="none">
            <a:spAutoFit/>
          </a:bodyPr>
          <a:p>
            <a:r>
              <a:rPr lang="zh-CN" altLang="en-US" dirty="0">
                <a:solidFill>
                  <a:srgbClr val="0033CC"/>
                </a:solidFill>
                <a:latin typeface="Arial" panose="020B0604020202020204" pitchFamily="34" charset="0"/>
              </a:rPr>
              <a:t>特性</a:t>
            </a:r>
            <a:endParaRPr lang="zh-CN" altLang="en-US" dirty="0">
              <a:solidFill>
                <a:srgbClr val="0033CC"/>
              </a:solidFill>
              <a:latin typeface="Arial" panose="020B0604020202020204" pitchFamily="34" charset="0"/>
            </a:endParaRPr>
          </a:p>
        </p:txBody>
      </p:sp>
      <p:sp>
        <p:nvSpPr>
          <p:cNvPr id="83976" name="Rectangle 31"/>
          <p:cNvSpPr/>
          <p:nvPr/>
        </p:nvSpPr>
        <p:spPr>
          <a:xfrm>
            <a:off x="323850" y="2708275"/>
            <a:ext cx="2224088" cy="579438"/>
          </a:xfrm>
          <a:prstGeom prst="rect">
            <a:avLst/>
          </a:prstGeom>
          <a:noFill/>
          <a:ln w="9525">
            <a:noFill/>
          </a:ln>
        </p:spPr>
        <p:txBody>
          <a:bodyPr wrap="none">
            <a:spAutoFit/>
          </a:bodyPr>
          <a:p>
            <a:r>
              <a:rPr lang="zh-CN" altLang="en-US" dirty="0">
                <a:latin typeface="Arial" panose="020B0604020202020204" pitchFamily="34" charset="0"/>
              </a:rPr>
              <a:t>工作原理：</a:t>
            </a:r>
            <a:endParaRPr lang="zh-CN" altLang="en-US" dirty="0">
              <a:latin typeface="Arial" panose="020B0604020202020204" pitchFamily="34" charset="0"/>
            </a:endParaRPr>
          </a:p>
        </p:txBody>
      </p:sp>
      <p:sp>
        <p:nvSpPr>
          <p:cNvPr id="83977" name="Rectangle 32"/>
          <p:cNvSpPr/>
          <p:nvPr/>
        </p:nvSpPr>
        <p:spPr>
          <a:xfrm>
            <a:off x="539750" y="3500438"/>
            <a:ext cx="4572000" cy="2041525"/>
          </a:xfrm>
          <a:prstGeom prst="rect">
            <a:avLst/>
          </a:prstGeom>
          <a:noFill/>
          <a:ln w="9525">
            <a:noFill/>
          </a:ln>
        </p:spPr>
        <p:txBody>
          <a:bodyPr>
            <a:spAutoFit/>
          </a:bodyPr>
          <a:p>
            <a:r>
              <a:rPr lang="zh-CN" altLang="en-US" dirty="0">
                <a:latin typeface="Arial" panose="020B0604020202020204" pitchFamily="34" charset="0"/>
              </a:rPr>
              <a:t>无光照时，与普通二极管一样。</a:t>
            </a:r>
            <a:endParaRPr lang="zh-CN" altLang="en-US" dirty="0">
              <a:latin typeface="Arial" panose="020B0604020202020204" pitchFamily="34" charset="0"/>
            </a:endParaRPr>
          </a:p>
          <a:p>
            <a:r>
              <a:rPr lang="zh-CN" altLang="en-US" dirty="0">
                <a:latin typeface="Arial" panose="020B0604020202020204" pitchFamily="34" charset="0"/>
              </a:rPr>
              <a:t>有光照时，分布在第三、四象限。</a:t>
            </a:r>
            <a:endParaRPr lang="zh-CN" altLang="en-US" dirty="0">
              <a:latin typeface="Arial" panose="020B0604020202020204" pitchFamily="34" charset="0"/>
            </a:endParaRPr>
          </a:p>
        </p:txBody>
      </p:sp>
      <p:sp>
        <p:nvSpPr>
          <p:cNvPr id="83978" name="灯片编号占位符 3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矩形 1"/>
          <p:cNvSpPr/>
          <p:nvPr/>
        </p:nvSpPr>
        <p:spPr>
          <a:xfrm>
            <a:off x="684213" y="549275"/>
            <a:ext cx="6983412" cy="584200"/>
          </a:xfrm>
          <a:prstGeom prst="rect">
            <a:avLst/>
          </a:prstGeom>
          <a:noFill/>
          <a:ln w="9525">
            <a:noFill/>
          </a:ln>
        </p:spPr>
        <p:txBody>
          <a:bodyPr>
            <a:spAutoFit/>
          </a:bodyPr>
          <a:p>
            <a:pPr>
              <a:spcBef>
                <a:spcPct val="50000"/>
              </a:spcBef>
            </a:pPr>
            <a:r>
              <a:rPr lang="en-US" altLang="zh-CN" sz="3200" dirty="0">
                <a:solidFill>
                  <a:srgbClr val="C00000"/>
                </a:solidFill>
                <a:latin typeface="Arial" panose="020B0604020202020204" pitchFamily="34" charset="0"/>
              </a:rPr>
              <a:t>3. </a:t>
            </a:r>
            <a:r>
              <a:rPr lang="zh-CN" altLang="zh-CN" dirty="0">
                <a:solidFill>
                  <a:srgbClr val="C00000"/>
                </a:solidFill>
                <a:latin typeface="Arial" panose="020B0604020202020204" pitchFamily="34" charset="0"/>
              </a:rPr>
              <a:t>发光二极管</a:t>
            </a:r>
            <a:r>
              <a:rPr lang="en-US" altLang="zh-CN" dirty="0">
                <a:solidFill>
                  <a:schemeClr val="tx2"/>
                </a:solidFill>
                <a:latin typeface="Arial" panose="020B0604020202020204" pitchFamily="34" charset="0"/>
              </a:rPr>
              <a:t>LED (Light Emitting Diode)</a:t>
            </a:r>
            <a:endParaRPr lang="en-US" altLang="zh-CN" dirty="0">
              <a:solidFill>
                <a:schemeClr val="tx2"/>
              </a:solidFill>
              <a:latin typeface="Arial" panose="020B0604020202020204" pitchFamily="34" charset="0"/>
            </a:endParaRPr>
          </a:p>
        </p:txBody>
      </p:sp>
      <p:grpSp>
        <p:nvGrpSpPr>
          <p:cNvPr id="84995" name="Group 3"/>
          <p:cNvGrpSpPr/>
          <p:nvPr/>
        </p:nvGrpSpPr>
        <p:grpSpPr>
          <a:xfrm>
            <a:off x="6948488" y="1628775"/>
            <a:ext cx="720725" cy="1008063"/>
            <a:chOff x="2688" y="1488"/>
            <a:chExt cx="432" cy="528"/>
          </a:xfrm>
        </p:grpSpPr>
        <p:grpSp>
          <p:nvGrpSpPr>
            <p:cNvPr id="85020" name="Group 4"/>
            <p:cNvGrpSpPr/>
            <p:nvPr/>
          </p:nvGrpSpPr>
          <p:grpSpPr>
            <a:xfrm>
              <a:off x="2688" y="1488"/>
              <a:ext cx="199" cy="528"/>
              <a:chOff x="2905" y="2041"/>
              <a:chExt cx="240" cy="640"/>
            </a:xfrm>
          </p:grpSpPr>
          <p:sp>
            <p:nvSpPr>
              <p:cNvPr id="85023" name="Oval 5"/>
              <p:cNvSpPr/>
              <p:nvPr/>
            </p:nvSpPr>
            <p:spPr>
              <a:xfrm>
                <a:off x="2993" y="2041"/>
                <a:ext cx="54" cy="54"/>
              </a:xfrm>
              <a:prstGeom prst="ellipse">
                <a:avLst/>
              </a:prstGeom>
              <a:noFill/>
              <a:ln w="1905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85024" name="Group 6"/>
              <p:cNvGrpSpPr/>
              <p:nvPr/>
            </p:nvGrpSpPr>
            <p:grpSpPr>
              <a:xfrm flipV="1">
                <a:off x="2905" y="2102"/>
                <a:ext cx="240" cy="552"/>
                <a:chOff x="2932" y="2227"/>
                <a:chExt cx="240" cy="552"/>
              </a:xfrm>
            </p:grpSpPr>
            <p:sp>
              <p:nvSpPr>
                <p:cNvPr id="85026" name="Line 7"/>
                <p:cNvSpPr/>
                <p:nvPr/>
              </p:nvSpPr>
              <p:spPr>
                <a:xfrm>
                  <a:off x="2932" y="2436"/>
                  <a:ext cx="240" cy="0"/>
                </a:xfrm>
                <a:prstGeom prst="line">
                  <a:avLst/>
                </a:prstGeom>
                <a:ln w="38100" cap="flat" cmpd="sng">
                  <a:solidFill>
                    <a:schemeClr val="tx1"/>
                  </a:solidFill>
                  <a:prstDash val="solid"/>
                  <a:headEnd type="none" w="med" len="med"/>
                  <a:tailEnd type="none" w="med" len="med"/>
                </a:ln>
              </p:spPr>
            </p:sp>
            <p:sp>
              <p:nvSpPr>
                <p:cNvPr id="85027" name="AutoShape 8"/>
                <p:cNvSpPr/>
                <p:nvPr/>
              </p:nvSpPr>
              <p:spPr>
                <a:xfrm>
                  <a:off x="2932" y="2436"/>
                  <a:ext cx="240" cy="192"/>
                </a:xfrm>
                <a:prstGeom prst="triangle">
                  <a:avLst>
                    <a:gd name="adj" fmla="val 50000"/>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5028" name="Line 9"/>
                <p:cNvSpPr/>
                <p:nvPr/>
              </p:nvSpPr>
              <p:spPr>
                <a:xfrm>
                  <a:off x="3047" y="2227"/>
                  <a:ext cx="0" cy="552"/>
                </a:xfrm>
                <a:prstGeom prst="line">
                  <a:avLst/>
                </a:prstGeom>
                <a:ln w="28575" cap="flat" cmpd="sng">
                  <a:solidFill>
                    <a:schemeClr val="tx1"/>
                  </a:solidFill>
                  <a:prstDash val="solid"/>
                  <a:headEnd type="none" w="med" len="med"/>
                  <a:tailEnd type="none" w="med" len="med"/>
                </a:ln>
              </p:spPr>
            </p:sp>
          </p:grpSp>
          <p:sp>
            <p:nvSpPr>
              <p:cNvPr id="85025" name="Oval 10"/>
              <p:cNvSpPr/>
              <p:nvPr/>
            </p:nvSpPr>
            <p:spPr>
              <a:xfrm>
                <a:off x="2993" y="2627"/>
                <a:ext cx="54" cy="54"/>
              </a:xfrm>
              <a:prstGeom prst="ellipse">
                <a:avLst/>
              </a:prstGeom>
              <a:solidFill>
                <a:schemeClr val="bg1"/>
              </a:solidFill>
              <a:ln w="1905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85021" name="Line 11"/>
            <p:cNvSpPr/>
            <p:nvPr/>
          </p:nvSpPr>
          <p:spPr>
            <a:xfrm>
              <a:off x="2880" y="1872"/>
              <a:ext cx="192" cy="144"/>
            </a:xfrm>
            <a:prstGeom prst="line">
              <a:avLst/>
            </a:prstGeom>
            <a:ln w="19050" cap="flat" cmpd="sng">
              <a:solidFill>
                <a:schemeClr val="tx1"/>
              </a:solidFill>
              <a:prstDash val="solid"/>
              <a:headEnd type="none" w="med" len="med"/>
              <a:tailEnd type="stealth" w="med" len="lg"/>
            </a:ln>
          </p:spPr>
        </p:sp>
        <p:sp>
          <p:nvSpPr>
            <p:cNvPr id="85022" name="Line 12"/>
            <p:cNvSpPr/>
            <p:nvPr/>
          </p:nvSpPr>
          <p:spPr>
            <a:xfrm>
              <a:off x="2928" y="1824"/>
              <a:ext cx="192" cy="144"/>
            </a:xfrm>
            <a:prstGeom prst="line">
              <a:avLst/>
            </a:prstGeom>
            <a:ln w="19050" cap="flat" cmpd="sng">
              <a:solidFill>
                <a:schemeClr val="tx1"/>
              </a:solidFill>
              <a:prstDash val="solid"/>
              <a:headEnd type="none" w="med" len="med"/>
              <a:tailEnd type="stealth" w="med" len="lg"/>
            </a:ln>
          </p:spPr>
        </p:sp>
      </p:grpSp>
      <p:sp>
        <p:nvSpPr>
          <p:cNvPr id="84996" name="Rectangle 13"/>
          <p:cNvSpPr/>
          <p:nvPr/>
        </p:nvSpPr>
        <p:spPr>
          <a:xfrm>
            <a:off x="5724525" y="1700213"/>
            <a:ext cx="898525" cy="519112"/>
          </a:xfrm>
          <a:prstGeom prst="rect">
            <a:avLst/>
          </a:prstGeom>
          <a:noFill/>
          <a:ln w="9525">
            <a:noFill/>
          </a:ln>
        </p:spPr>
        <p:txBody>
          <a:bodyPr wrap="none">
            <a:spAutoFit/>
          </a:bodyPr>
          <a:p>
            <a:r>
              <a:rPr lang="zh-CN" altLang="en-US" dirty="0">
                <a:solidFill>
                  <a:srgbClr val="0033CC"/>
                </a:solidFill>
                <a:latin typeface="Times New Roman" panose="02020603050405020304" pitchFamily="18" charset="0"/>
                <a:ea typeface="隶书" panose="02010509060101010101" pitchFamily="49" charset="-122"/>
              </a:rPr>
              <a:t>符号</a:t>
            </a:r>
            <a:endParaRPr lang="zh-CN" altLang="en-US" dirty="0">
              <a:solidFill>
                <a:srgbClr val="0033CC"/>
              </a:solidFill>
              <a:latin typeface="Times New Roman" panose="02020603050405020304" pitchFamily="18" charset="0"/>
              <a:ea typeface="隶书" panose="02010509060101010101" pitchFamily="49" charset="-122"/>
            </a:endParaRPr>
          </a:p>
        </p:txBody>
      </p:sp>
      <p:sp>
        <p:nvSpPr>
          <p:cNvPr id="84997" name="Rectangle 14"/>
          <p:cNvSpPr/>
          <p:nvPr/>
        </p:nvSpPr>
        <p:spPr>
          <a:xfrm>
            <a:off x="827088" y="1628775"/>
            <a:ext cx="3856037" cy="579438"/>
          </a:xfrm>
          <a:prstGeom prst="rect">
            <a:avLst/>
          </a:prstGeom>
          <a:noFill/>
          <a:ln w="9525">
            <a:noFill/>
          </a:ln>
        </p:spPr>
        <p:txBody>
          <a:bodyPr wrap="none">
            <a:spAutoFit/>
          </a:bodyPr>
          <a:p>
            <a:r>
              <a:rPr lang="zh-CN" altLang="en-US" dirty="0">
                <a:solidFill>
                  <a:srgbClr val="0033CC"/>
                </a:solidFill>
                <a:latin typeface="Arial" panose="020B0604020202020204" pitchFamily="34" charset="0"/>
              </a:rPr>
              <a:t>工作条件：</a:t>
            </a:r>
            <a:r>
              <a:rPr lang="zh-CN" altLang="en-US" dirty="0">
                <a:solidFill>
                  <a:srgbClr val="FF0066"/>
                </a:solidFill>
                <a:latin typeface="Arial" panose="020B0604020202020204" pitchFamily="34" charset="0"/>
              </a:rPr>
              <a:t>正向偏置</a:t>
            </a:r>
            <a:endParaRPr lang="zh-CN" altLang="en-US" dirty="0">
              <a:solidFill>
                <a:srgbClr val="FF0066"/>
              </a:solidFill>
              <a:latin typeface="Arial" panose="020B0604020202020204" pitchFamily="34" charset="0"/>
            </a:endParaRPr>
          </a:p>
        </p:txBody>
      </p:sp>
      <p:sp>
        <p:nvSpPr>
          <p:cNvPr id="84998" name="Rectangle 15"/>
          <p:cNvSpPr/>
          <p:nvPr/>
        </p:nvSpPr>
        <p:spPr>
          <a:xfrm>
            <a:off x="755650" y="2420938"/>
            <a:ext cx="5257800" cy="523875"/>
          </a:xfrm>
          <a:prstGeom prst="rect">
            <a:avLst/>
          </a:prstGeom>
          <a:noFill/>
          <a:ln w="9525">
            <a:noFill/>
          </a:ln>
        </p:spPr>
        <p:txBody>
          <a:bodyPr wrap="none">
            <a:spAutoFit/>
          </a:bodyPr>
          <a:p>
            <a:r>
              <a:rPr lang="zh-CN" altLang="en-US" dirty="0">
                <a:latin typeface="Arial" panose="020B0604020202020204" pitchFamily="34" charset="0"/>
              </a:rPr>
              <a:t>一般工作电流几十 </a:t>
            </a:r>
            <a:r>
              <a:rPr lang="en-US" altLang="zh-CN" dirty="0">
                <a:latin typeface="Arial" panose="020B0604020202020204" pitchFamily="34" charset="0"/>
              </a:rPr>
              <a:t>mA~</a:t>
            </a:r>
            <a:r>
              <a:rPr lang="zh-CN" altLang="en-US" dirty="0">
                <a:latin typeface="Arial" panose="020B0604020202020204" pitchFamily="34" charset="0"/>
              </a:rPr>
              <a:t>几</a:t>
            </a:r>
            <a:r>
              <a:rPr lang="zh-CN" altLang="zh-CN" dirty="0">
                <a:latin typeface="Arial" panose="020B0604020202020204" pitchFamily="34" charset="0"/>
              </a:rPr>
              <a:t>百</a:t>
            </a:r>
            <a:r>
              <a:rPr lang="en-US" altLang="zh-CN" dirty="0">
                <a:latin typeface="Arial" panose="020B0604020202020204" pitchFamily="34" charset="0"/>
              </a:rPr>
              <a:t>mA</a:t>
            </a:r>
            <a:endParaRPr lang="zh-CN" altLang="en-US" dirty="0">
              <a:latin typeface="Arial" panose="020B0604020202020204" pitchFamily="34" charset="0"/>
            </a:endParaRPr>
          </a:p>
        </p:txBody>
      </p:sp>
      <p:sp>
        <p:nvSpPr>
          <p:cNvPr id="84999" name="Rectangle 16"/>
          <p:cNvSpPr/>
          <p:nvPr/>
        </p:nvSpPr>
        <p:spPr>
          <a:xfrm>
            <a:off x="900113" y="3141663"/>
            <a:ext cx="3402012" cy="523875"/>
          </a:xfrm>
          <a:prstGeom prst="rect">
            <a:avLst/>
          </a:prstGeom>
          <a:noFill/>
          <a:ln w="9525">
            <a:noFill/>
          </a:ln>
        </p:spPr>
        <p:txBody>
          <a:bodyPr wrap="none">
            <a:spAutoFit/>
          </a:bodyPr>
          <a:p>
            <a:r>
              <a:rPr lang="zh-CN" altLang="en-US" dirty="0">
                <a:latin typeface="Arial" panose="020B0604020202020204" pitchFamily="34" charset="0"/>
              </a:rPr>
              <a:t>导通电压 </a:t>
            </a:r>
            <a:r>
              <a:rPr lang="en-US" altLang="zh-CN" dirty="0">
                <a:latin typeface="Arial" panose="020B0604020202020204" pitchFamily="34" charset="0"/>
              </a:rPr>
              <a:t>(1 </a:t>
            </a:r>
            <a:r>
              <a:rPr lang="en-US" altLang="zh-CN" dirty="0">
                <a:latin typeface="Arial" panose="020B0604020202020204" pitchFamily="34" charset="0"/>
                <a:sym typeface="Symbol" panose="05050102010706020507" pitchFamily="18" charset="2"/>
              </a:rPr>
              <a:t> </a:t>
            </a:r>
            <a:r>
              <a:rPr lang="en-US" altLang="zh-CN" dirty="0">
                <a:latin typeface="Arial" panose="020B0604020202020204" pitchFamily="34" charset="0"/>
              </a:rPr>
              <a:t>3.5) V</a:t>
            </a:r>
            <a:endParaRPr lang="en-US" altLang="zh-CN" dirty="0">
              <a:latin typeface="Arial" panose="020B0604020202020204" pitchFamily="34" charset="0"/>
            </a:endParaRPr>
          </a:p>
        </p:txBody>
      </p:sp>
      <p:grpSp>
        <p:nvGrpSpPr>
          <p:cNvPr id="85000" name="Group 17"/>
          <p:cNvGrpSpPr/>
          <p:nvPr/>
        </p:nvGrpSpPr>
        <p:grpSpPr>
          <a:xfrm>
            <a:off x="5148263" y="3141663"/>
            <a:ext cx="3381375" cy="2133600"/>
            <a:chOff x="3168" y="960"/>
            <a:chExt cx="2130" cy="1344"/>
          </a:xfrm>
        </p:grpSpPr>
        <p:sp>
          <p:nvSpPr>
            <p:cNvPr id="85006" name="Text Box 18"/>
            <p:cNvSpPr txBox="1"/>
            <p:nvPr/>
          </p:nvSpPr>
          <p:spPr>
            <a:xfrm>
              <a:off x="4704" y="1920"/>
              <a:ext cx="594" cy="288"/>
            </a:xfrm>
            <a:prstGeom prst="rect">
              <a:avLst/>
            </a:prstGeom>
            <a:noFill/>
            <a:ln w="9525">
              <a:noFill/>
            </a:ln>
          </p:spPr>
          <p:txBody>
            <a:bodyPr anchor="ctr">
              <a:spAutoFit/>
            </a:bodyPr>
            <a:p>
              <a:pPr algn="ctr"/>
              <a:r>
                <a:rPr lang="en-US" altLang="zh-CN" sz="2400" i="1" dirty="0">
                  <a:latin typeface="Times New Roman" panose="02020603050405020304" pitchFamily="18" charset="0"/>
                  <a:ea typeface="方正琥珀繁体" pitchFamily="2" charset="-122"/>
                </a:rPr>
                <a:t>u </a:t>
              </a:r>
              <a:r>
                <a:rPr lang="en-US" altLang="zh-CN" sz="2400" dirty="0">
                  <a:latin typeface="Times New Roman" panose="02020603050405020304" pitchFamily="18" charset="0"/>
                  <a:ea typeface="方正琥珀繁体" pitchFamily="2" charset="-122"/>
                </a:rPr>
                <a:t>/V</a:t>
              </a:r>
              <a:endParaRPr lang="en-US" altLang="zh-CN" sz="2400" dirty="0">
                <a:latin typeface="Times New Roman" panose="02020603050405020304" pitchFamily="18" charset="0"/>
                <a:ea typeface="方正琥珀繁体" pitchFamily="2" charset="-122"/>
              </a:endParaRPr>
            </a:p>
          </p:txBody>
        </p:sp>
        <p:sp>
          <p:nvSpPr>
            <p:cNvPr id="85007" name="Line 19"/>
            <p:cNvSpPr/>
            <p:nvPr/>
          </p:nvSpPr>
          <p:spPr>
            <a:xfrm>
              <a:off x="3168" y="2049"/>
              <a:ext cx="1665" cy="0"/>
            </a:xfrm>
            <a:prstGeom prst="line">
              <a:avLst/>
            </a:prstGeom>
            <a:ln w="25400" cap="flat" cmpd="sng">
              <a:solidFill>
                <a:srgbClr val="000000"/>
              </a:solidFill>
              <a:prstDash val="solid"/>
              <a:headEnd type="none" w="med" len="med"/>
              <a:tailEnd type="stealth" w="med" len="lg"/>
            </a:ln>
          </p:spPr>
        </p:sp>
        <p:sp>
          <p:nvSpPr>
            <p:cNvPr id="85008" name="Line 20"/>
            <p:cNvSpPr/>
            <p:nvPr/>
          </p:nvSpPr>
          <p:spPr>
            <a:xfrm flipV="1">
              <a:off x="4170" y="1172"/>
              <a:ext cx="0" cy="1102"/>
            </a:xfrm>
            <a:prstGeom prst="line">
              <a:avLst/>
            </a:prstGeom>
            <a:ln w="25400" cap="flat" cmpd="sng">
              <a:solidFill>
                <a:srgbClr val="000000"/>
              </a:solidFill>
              <a:prstDash val="solid"/>
              <a:headEnd type="none" w="med" len="med"/>
              <a:tailEnd type="stealth" w="med" len="lg"/>
            </a:ln>
          </p:spPr>
        </p:sp>
        <p:grpSp>
          <p:nvGrpSpPr>
            <p:cNvPr id="85009" name="Group 21"/>
            <p:cNvGrpSpPr/>
            <p:nvPr/>
          </p:nvGrpSpPr>
          <p:grpSpPr>
            <a:xfrm>
              <a:off x="4170" y="1296"/>
              <a:ext cx="529" cy="753"/>
              <a:chOff x="3504" y="696"/>
              <a:chExt cx="708" cy="1320"/>
            </a:xfrm>
          </p:grpSpPr>
          <p:sp>
            <p:nvSpPr>
              <p:cNvPr id="85017" name="Freeform 22"/>
              <p:cNvSpPr/>
              <p:nvPr/>
            </p:nvSpPr>
            <p:spPr>
              <a:xfrm>
                <a:off x="3792" y="1716"/>
                <a:ext cx="288" cy="288"/>
              </a:xfrm>
              <a:custGeom>
                <a:avLst/>
                <a:gdLst>
                  <a:gd name="txL" fmla="*/ 0 w 288"/>
                  <a:gd name="txT" fmla="*/ 0 h 288"/>
                  <a:gd name="txR" fmla="*/ 288 w 288"/>
                  <a:gd name="txB" fmla="*/ 288 h 288"/>
                </a:gdLst>
                <a:ahLst/>
                <a:cxnLst>
                  <a:cxn ang="0">
                    <a:pos x="0" y="288"/>
                  </a:cxn>
                  <a:cxn ang="0">
                    <a:pos x="168" y="240"/>
                  </a:cxn>
                  <a:cxn ang="0">
                    <a:pos x="192" y="204"/>
                  </a:cxn>
                  <a:cxn ang="0">
                    <a:pos x="228" y="180"/>
                  </a:cxn>
                  <a:cxn ang="0">
                    <a:pos x="252" y="108"/>
                  </a:cxn>
                  <a:cxn ang="0">
                    <a:pos x="276" y="36"/>
                  </a:cxn>
                  <a:cxn ang="0">
                    <a:pos x="288" y="0"/>
                  </a:cxn>
                </a:cxnLst>
                <a:rect l="txL" t="txT" r="txR" b="txB"/>
                <a:pathLst>
                  <a:path w="288" h="288">
                    <a:moveTo>
                      <a:pt x="0" y="288"/>
                    </a:moveTo>
                    <a:cubicBezTo>
                      <a:pt x="62" y="278"/>
                      <a:pt x="115" y="275"/>
                      <a:pt x="168" y="240"/>
                    </a:cubicBezTo>
                    <a:cubicBezTo>
                      <a:pt x="176" y="228"/>
                      <a:pt x="182" y="214"/>
                      <a:pt x="192" y="204"/>
                    </a:cubicBezTo>
                    <a:cubicBezTo>
                      <a:pt x="202" y="194"/>
                      <a:pt x="220" y="192"/>
                      <a:pt x="228" y="180"/>
                    </a:cubicBezTo>
                    <a:cubicBezTo>
                      <a:pt x="241" y="159"/>
                      <a:pt x="244" y="132"/>
                      <a:pt x="252" y="108"/>
                    </a:cubicBezTo>
                    <a:cubicBezTo>
                      <a:pt x="260" y="84"/>
                      <a:pt x="268" y="60"/>
                      <a:pt x="276" y="36"/>
                    </a:cubicBezTo>
                    <a:cubicBezTo>
                      <a:pt x="280" y="24"/>
                      <a:pt x="288" y="0"/>
                      <a:pt x="288" y="0"/>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85018" name="Line 23"/>
              <p:cNvSpPr/>
              <p:nvPr/>
            </p:nvSpPr>
            <p:spPr>
              <a:xfrm flipV="1">
                <a:off x="4068" y="696"/>
                <a:ext cx="144" cy="1056"/>
              </a:xfrm>
              <a:prstGeom prst="line">
                <a:avLst/>
              </a:prstGeom>
              <a:ln w="38100" cap="flat" cmpd="sng">
                <a:solidFill>
                  <a:srgbClr val="FF0066"/>
                </a:solidFill>
                <a:prstDash val="solid"/>
                <a:headEnd type="none" w="med" len="med"/>
                <a:tailEnd type="none" w="med" len="med"/>
              </a:ln>
            </p:spPr>
          </p:sp>
          <p:sp>
            <p:nvSpPr>
              <p:cNvPr id="85019" name="Line 24"/>
              <p:cNvSpPr/>
              <p:nvPr/>
            </p:nvSpPr>
            <p:spPr>
              <a:xfrm>
                <a:off x="3504" y="2016"/>
                <a:ext cx="288" cy="0"/>
              </a:xfrm>
              <a:prstGeom prst="line">
                <a:avLst/>
              </a:prstGeom>
              <a:ln w="38100" cap="flat" cmpd="sng">
                <a:solidFill>
                  <a:srgbClr val="FF0066"/>
                </a:solidFill>
                <a:prstDash val="solid"/>
                <a:headEnd type="none" w="med" len="med"/>
                <a:tailEnd type="none" w="med" len="med"/>
              </a:ln>
            </p:spPr>
          </p:sp>
        </p:grpSp>
        <p:sp>
          <p:nvSpPr>
            <p:cNvPr id="85010" name="Text Box 25"/>
            <p:cNvSpPr txBox="1"/>
            <p:nvPr/>
          </p:nvSpPr>
          <p:spPr>
            <a:xfrm>
              <a:off x="4098" y="960"/>
              <a:ext cx="601" cy="288"/>
            </a:xfrm>
            <a:prstGeom prst="rect">
              <a:avLst/>
            </a:prstGeom>
            <a:noFill/>
            <a:ln w="9525">
              <a:noFill/>
            </a:ln>
          </p:spPr>
          <p:txBody>
            <a:bodyPr wrap="none" anchor="ctr">
              <a:spAutoFit/>
            </a:bodyPr>
            <a:p>
              <a:pPr algn="ctr"/>
              <a:r>
                <a:rPr lang="en-US" altLang="zh-CN" sz="2400" i="1" dirty="0">
                  <a:latin typeface="Times New Roman" panose="02020603050405020304" pitchFamily="18" charset="0"/>
                  <a:ea typeface="方正琥珀繁体" pitchFamily="2" charset="-122"/>
                </a:rPr>
                <a:t>i </a:t>
              </a:r>
              <a:r>
                <a:rPr lang="en-US" altLang="zh-CN" sz="2400" baseline="-25000" dirty="0">
                  <a:latin typeface="Times New Roman" panose="02020603050405020304" pitchFamily="18" charset="0"/>
                  <a:ea typeface="方正琥珀繁体" pitchFamily="2" charset="-122"/>
                </a:rPr>
                <a:t> </a:t>
              </a:r>
              <a:r>
                <a:rPr lang="en-US" altLang="zh-CN" sz="2400" dirty="0">
                  <a:latin typeface="Times New Roman" panose="02020603050405020304" pitchFamily="18" charset="0"/>
                  <a:ea typeface="方正琥珀繁体" pitchFamily="2" charset="-122"/>
                </a:rPr>
                <a:t>/mA</a:t>
              </a:r>
              <a:endParaRPr lang="en-US" altLang="zh-CN" sz="2400" b="0" dirty="0">
                <a:latin typeface="Times New Roman" panose="02020603050405020304" pitchFamily="18" charset="0"/>
                <a:ea typeface="方正琥珀繁体" pitchFamily="2" charset="-122"/>
              </a:endParaRPr>
            </a:p>
          </p:txBody>
        </p:sp>
        <p:sp>
          <p:nvSpPr>
            <p:cNvPr id="85011" name="Text Box 26"/>
            <p:cNvSpPr txBox="1"/>
            <p:nvPr/>
          </p:nvSpPr>
          <p:spPr>
            <a:xfrm>
              <a:off x="4132" y="1988"/>
              <a:ext cx="232" cy="250"/>
            </a:xfrm>
            <a:prstGeom prst="rect">
              <a:avLst/>
            </a:prstGeom>
            <a:noFill/>
            <a:ln w="9525">
              <a:noFill/>
            </a:ln>
          </p:spPr>
          <p:txBody>
            <a:bodyPr wrap="none" anchor="ctr">
              <a:spAutoFit/>
            </a:bodyPr>
            <a:p>
              <a:pPr algn="ctr"/>
              <a:r>
                <a:rPr lang="en-US" altLang="zh-CN" sz="2000" i="1" dirty="0">
                  <a:latin typeface="Times New Roman" panose="02020603050405020304" pitchFamily="18" charset="0"/>
                  <a:ea typeface="方正琥珀繁体" pitchFamily="2" charset="-122"/>
                </a:rPr>
                <a:t>O</a:t>
              </a:r>
              <a:endParaRPr lang="en-US" altLang="zh-CN" sz="2000" b="0" i="1" dirty="0">
                <a:latin typeface="Times New Roman" panose="02020603050405020304" pitchFamily="18" charset="0"/>
                <a:ea typeface="方正琥珀繁体" pitchFamily="2" charset="-122"/>
              </a:endParaRPr>
            </a:p>
          </p:txBody>
        </p:sp>
        <p:grpSp>
          <p:nvGrpSpPr>
            <p:cNvPr id="85012" name="Group 27"/>
            <p:cNvGrpSpPr/>
            <p:nvPr/>
          </p:nvGrpSpPr>
          <p:grpSpPr>
            <a:xfrm>
              <a:off x="3408" y="2054"/>
              <a:ext cx="773" cy="106"/>
              <a:chOff x="3195" y="2017"/>
              <a:chExt cx="1114" cy="1296"/>
            </a:xfrm>
          </p:grpSpPr>
          <p:sp>
            <p:nvSpPr>
              <p:cNvPr id="85014" name="Line 28"/>
              <p:cNvSpPr/>
              <p:nvPr/>
            </p:nvSpPr>
            <p:spPr>
              <a:xfrm flipH="1">
                <a:off x="3402" y="2017"/>
                <a:ext cx="907" cy="48"/>
              </a:xfrm>
              <a:prstGeom prst="line">
                <a:avLst/>
              </a:prstGeom>
              <a:ln w="38100" cap="flat" cmpd="sng">
                <a:solidFill>
                  <a:schemeClr val="accent2"/>
                </a:solidFill>
                <a:prstDash val="solid"/>
                <a:headEnd type="none" w="med" len="med"/>
                <a:tailEnd type="none" w="med" len="med"/>
              </a:ln>
            </p:spPr>
          </p:sp>
          <p:sp>
            <p:nvSpPr>
              <p:cNvPr id="85015" name="Freeform 29"/>
              <p:cNvSpPr/>
              <p:nvPr/>
            </p:nvSpPr>
            <p:spPr>
              <a:xfrm>
                <a:off x="3294" y="2063"/>
                <a:ext cx="118" cy="182"/>
              </a:xfrm>
              <a:custGeom>
                <a:avLst/>
                <a:gdLst>
                  <a:gd name="txL" fmla="*/ 0 w 144"/>
                  <a:gd name="txT" fmla="*/ 0 h 182"/>
                  <a:gd name="txR" fmla="*/ 144 w 144"/>
                  <a:gd name="txB" fmla="*/ 182 h 182"/>
                </a:gdLst>
                <a:ahLst/>
                <a:cxnLst>
                  <a:cxn ang="0">
                    <a:pos x="11" y="2"/>
                  </a:cxn>
                  <a:cxn ang="0">
                    <a:pos x="5" y="14"/>
                  </a:cxn>
                  <a:cxn ang="0">
                    <a:pos x="0" y="182"/>
                  </a:cxn>
                </a:cxnLst>
                <a:rect l="txL" t="txT" r="txR" b="txB"/>
                <a:pathLst>
                  <a:path w="144" h="182">
                    <a:moveTo>
                      <a:pt x="144" y="2"/>
                    </a:moveTo>
                    <a:cubicBezTo>
                      <a:pt x="120" y="6"/>
                      <a:pt x="92" y="0"/>
                      <a:pt x="72" y="14"/>
                    </a:cubicBezTo>
                    <a:cubicBezTo>
                      <a:pt x="28" y="45"/>
                      <a:pt x="0" y="131"/>
                      <a:pt x="0" y="182"/>
                    </a:cubicBezTo>
                  </a:path>
                </a:pathLst>
              </a:custGeom>
              <a:noFill/>
              <a:ln w="38100" cap="flat" cmpd="sng">
                <a:solidFill>
                  <a:schemeClr val="accent2">
                    <a:alpha val="100000"/>
                  </a:schemeClr>
                </a:solidFill>
                <a:prstDash val="solid"/>
                <a:round/>
                <a:headEnd type="none" w="med" len="med"/>
                <a:tailEnd type="none" w="med" len="med"/>
              </a:ln>
            </p:spPr>
            <p:txBody>
              <a:bodyPr/>
              <a:p>
                <a:endParaRPr lang="zh-CN" altLang="en-US"/>
              </a:p>
            </p:txBody>
          </p:sp>
          <p:sp>
            <p:nvSpPr>
              <p:cNvPr id="85016" name="Line 30"/>
              <p:cNvSpPr/>
              <p:nvPr/>
            </p:nvSpPr>
            <p:spPr>
              <a:xfrm flipH="1">
                <a:off x="3195" y="2245"/>
                <a:ext cx="99" cy="1068"/>
              </a:xfrm>
              <a:prstGeom prst="line">
                <a:avLst/>
              </a:prstGeom>
              <a:ln w="38100" cap="flat" cmpd="sng">
                <a:solidFill>
                  <a:schemeClr val="accent2"/>
                </a:solidFill>
                <a:prstDash val="solid"/>
                <a:headEnd type="none" w="med" len="med"/>
                <a:tailEnd type="none" w="sm" len="lg"/>
              </a:ln>
            </p:spPr>
          </p:sp>
        </p:grpSp>
        <p:sp>
          <p:nvSpPr>
            <p:cNvPr id="85013" name="Text Box 31"/>
            <p:cNvSpPr txBox="1"/>
            <p:nvPr/>
          </p:nvSpPr>
          <p:spPr>
            <a:xfrm>
              <a:off x="4416" y="2016"/>
              <a:ext cx="212" cy="288"/>
            </a:xfrm>
            <a:prstGeom prst="rect">
              <a:avLst/>
            </a:prstGeom>
            <a:noFill/>
            <a:ln w="9525">
              <a:noFill/>
            </a:ln>
          </p:spPr>
          <p:txBody>
            <a:bodyPr wrap="none">
              <a:spAutoFit/>
            </a:bodyPr>
            <a:p>
              <a:r>
                <a:rPr lang="en-US" altLang="zh-CN" sz="2400" dirty="0">
                  <a:solidFill>
                    <a:srgbClr val="0033CC"/>
                  </a:solidFill>
                  <a:latin typeface="Times New Roman" panose="02020603050405020304" pitchFamily="18" charset="0"/>
                </a:rPr>
                <a:t>2</a:t>
              </a:r>
              <a:endParaRPr lang="en-US" altLang="zh-CN" sz="2400" dirty="0">
                <a:solidFill>
                  <a:srgbClr val="0033CC"/>
                </a:solidFill>
                <a:latin typeface="Times New Roman" panose="02020603050405020304" pitchFamily="18" charset="0"/>
              </a:endParaRPr>
            </a:p>
          </p:txBody>
        </p:sp>
      </p:grpSp>
      <p:sp>
        <p:nvSpPr>
          <p:cNvPr id="85001" name="Rectangle 32"/>
          <p:cNvSpPr/>
          <p:nvPr/>
        </p:nvSpPr>
        <p:spPr>
          <a:xfrm>
            <a:off x="6300788" y="5516563"/>
            <a:ext cx="898525" cy="519112"/>
          </a:xfrm>
          <a:prstGeom prst="rect">
            <a:avLst/>
          </a:prstGeom>
          <a:noFill/>
          <a:ln w="9525">
            <a:noFill/>
          </a:ln>
        </p:spPr>
        <p:txBody>
          <a:bodyPr wrap="none">
            <a:spAutoFit/>
          </a:bodyPr>
          <a:p>
            <a:r>
              <a:rPr lang="zh-CN" altLang="en-US" dirty="0">
                <a:solidFill>
                  <a:srgbClr val="0033CC"/>
                </a:solidFill>
                <a:latin typeface="Times New Roman" panose="02020603050405020304" pitchFamily="18" charset="0"/>
                <a:ea typeface="隶书" panose="02010509060101010101" pitchFamily="49" charset="-122"/>
              </a:rPr>
              <a:t>特性</a:t>
            </a:r>
            <a:endParaRPr lang="zh-CN" altLang="en-US" dirty="0">
              <a:solidFill>
                <a:srgbClr val="0033CC"/>
              </a:solidFill>
              <a:latin typeface="Times New Roman" panose="02020603050405020304" pitchFamily="18" charset="0"/>
              <a:ea typeface="隶书" panose="02010509060101010101" pitchFamily="49" charset="-122"/>
            </a:endParaRPr>
          </a:p>
        </p:txBody>
      </p:sp>
      <p:sp>
        <p:nvSpPr>
          <p:cNvPr id="85002" name="Rectangle 33"/>
          <p:cNvSpPr/>
          <p:nvPr/>
        </p:nvSpPr>
        <p:spPr>
          <a:xfrm>
            <a:off x="468313" y="3933825"/>
            <a:ext cx="1816100" cy="579438"/>
          </a:xfrm>
          <a:prstGeom prst="rect">
            <a:avLst/>
          </a:prstGeom>
          <a:noFill/>
          <a:ln w="9525">
            <a:noFill/>
          </a:ln>
        </p:spPr>
        <p:txBody>
          <a:bodyPr wrap="none">
            <a:spAutoFit/>
          </a:bodyPr>
          <a:p>
            <a:r>
              <a:rPr lang="zh-CN" altLang="en-US" dirty="0">
                <a:solidFill>
                  <a:srgbClr val="FF0066"/>
                </a:solidFill>
                <a:latin typeface="Arial" panose="020B0604020202020204" pitchFamily="34" charset="0"/>
              </a:rPr>
              <a:t>发光类型</a:t>
            </a:r>
            <a:endParaRPr lang="zh-CN" altLang="en-US" dirty="0">
              <a:solidFill>
                <a:srgbClr val="FF0066"/>
              </a:solidFill>
              <a:latin typeface="Arial" panose="020B0604020202020204" pitchFamily="34" charset="0"/>
            </a:endParaRPr>
          </a:p>
        </p:txBody>
      </p:sp>
      <p:sp>
        <p:nvSpPr>
          <p:cNvPr id="85003" name="Rectangle 34"/>
          <p:cNvSpPr/>
          <p:nvPr/>
        </p:nvSpPr>
        <p:spPr>
          <a:xfrm>
            <a:off x="539750" y="4581525"/>
            <a:ext cx="4151313" cy="954088"/>
          </a:xfrm>
          <a:prstGeom prst="rect">
            <a:avLst/>
          </a:prstGeom>
          <a:noFill/>
          <a:ln w="9525">
            <a:noFill/>
          </a:ln>
        </p:spPr>
        <p:txBody>
          <a:bodyPr wrap="none">
            <a:spAutoFit/>
          </a:bodyPr>
          <a:p>
            <a:r>
              <a:rPr lang="zh-CN" altLang="en-US" dirty="0">
                <a:solidFill>
                  <a:srgbClr val="0033CC"/>
                </a:solidFill>
                <a:latin typeface="Arial" panose="020B0604020202020204" pitchFamily="34" charset="0"/>
              </a:rPr>
              <a:t>可见光：</a:t>
            </a:r>
            <a:r>
              <a:rPr lang="zh-CN" altLang="en-US" dirty="0">
                <a:latin typeface="Arial" panose="020B0604020202020204" pitchFamily="34" charset="0"/>
              </a:rPr>
              <a:t>红、黄、绿、</a:t>
            </a:r>
            <a:r>
              <a:rPr lang="zh-CN" altLang="zh-CN" dirty="0">
                <a:latin typeface="Arial" panose="020B0604020202020204" pitchFamily="34" charset="0"/>
              </a:rPr>
              <a:t>白</a:t>
            </a:r>
            <a:endParaRPr lang="zh-CN" altLang="zh-CN" dirty="0">
              <a:latin typeface="Arial" panose="020B0604020202020204" pitchFamily="34" charset="0"/>
            </a:endParaRPr>
          </a:p>
          <a:p>
            <a:endParaRPr lang="zh-CN" altLang="en-US" dirty="0">
              <a:latin typeface="Arial" panose="020B0604020202020204" pitchFamily="34" charset="0"/>
            </a:endParaRPr>
          </a:p>
        </p:txBody>
      </p:sp>
      <p:sp>
        <p:nvSpPr>
          <p:cNvPr id="85004" name="Text Box 35"/>
          <p:cNvSpPr txBox="1"/>
          <p:nvPr/>
        </p:nvSpPr>
        <p:spPr>
          <a:xfrm>
            <a:off x="539750" y="5300663"/>
            <a:ext cx="4752975" cy="579437"/>
          </a:xfrm>
          <a:prstGeom prst="rect">
            <a:avLst/>
          </a:prstGeom>
          <a:noFill/>
          <a:ln w="9525">
            <a:noFill/>
          </a:ln>
        </p:spPr>
        <p:txBody>
          <a:bodyPr>
            <a:spAutoFit/>
          </a:bodyPr>
          <a:p>
            <a:r>
              <a:rPr lang="zh-CN" altLang="en-US" dirty="0">
                <a:solidFill>
                  <a:srgbClr val="0033CC"/>
                </a:solidFill>
                <a:latin typeface="Arial" panose="020B0604020202020204" pitchFamily="34" charset="0"/>
              </a:rPr>
              <a:t>不可见光：</a:t>
            </a:r>
            <a:r>
              <a:rPr lang="zh-CN" altLang="en-US" dirty="0">
                <a:latin typeface="Arial" panose="020B0604020202020204" pitchFamily="34" charset="0"/>
              </a:rPr>
              <a:t>红外光</a:t>
            </a:r>
            <a:endParaRPr lang="zh-CN" altLang="en-US" dirty="0">
              <a:latin typeface="Arial" panose="020B0604020202020204" pitchFamily="34" charset="0"/>
            </a:endParaRPr>
          </a:p>
        </p:txBody>
      </p:sp>
      <p:sp>
        <p:nvSpPr>
          <p:cNvPr id="85005" name="灯片编号占位符 3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684213" y="620713"/>
            <a:ext cx="4264025" cy="579437"/>
          </a:xfrm>
          <a:prstGeom prst="rect">
            <a:avLst/>
          </a:prstGeom>
          <a:noFill/>
          <a:ln w="9525">
            <a:noFill/>
          </a:ln>
        </p:spPr>
        <p:txBody>
          <a:bodyPr wrap="none">
            <a:spAutoFit/>
          </a:bodyPr>
          <a:p>
            <a:r>
              <a:rPr lang="zh-CN" altLang="en-US" dirty="0">
                <a:solidFill>
                  <a:schemeClr val="hlink"/>
                </a:solidFill>
                <a:latin typeface="Arial" panose="020B0604020202020204" pitchFamily="34" charset="0"/>
              </a:rPr>
              <a:t>本征半导体二种载流子</a:t>
            </a:r>
            <a:endParaRPr lang="zh-CN" altLang="en-US" dirty="0">
              <a:solidFill>
                <a:schemeClr val="hlink"/>
              </a:solidFill>
              <a:latin typeface="Arial" panose="020B0604020202020204" pitchFamily="34" charset="0"/>
            </a:endParaRPr>
          </a:p>
        </p:txBody>
      </p:sp>
      <p:sp>
        <p:nvSpPr>
          <p:cNvPr id="43011" name="Rectangle 3"/>
          <p:cNvSpPr/>
          <p:nvPr/>
        </p:nvSpPr>
        <p:spPr>
          <a:xfrm>
            <a:off x="539750" y="1268413"/>
            <a:ext cx="6173788" cy="579437"/>
          </a:xfrm>
          <a:prstGeom prst="rect">
            <a:avLst/>
          </a:prstGeom>
          <a:noFill/>
          <a:ln w="9525">
            <a:noFill/>
          </a:ln>
        </p:spPr>
        <p:txBody>
          <a:bodyPr wrap="none">
            <a:spAutoFit/>
          </a:bodyPr>
          <a:p>
            <a:r>
              <a:rPr lang="zh-CN" altLang="en-US" dirty="0">
                <a:latin typeface="Arial" panose="020B0604020202020204" pitchFamily="34" charset="0"/>
              </a:rPr>
              <a:t>温度</a:t>
            </a:r>
            <a:r>
              <a:rPr lang="en-US" altLang="zh-CN" b="0" dirty="0">
                <a:latin typeface="Arial" panose="020B0604020202020204" pitchFamily="34" charset="0"/>
              </a:rPr>
              <a:t>T=0</a:t>
            </a:r>
            <a:r>
              <a:rPr lang="en-US" altLang="zh-CN" b="0" i="1" dirty="0">
                <a:latin typeface="Arial" panose="020B0604020202020204" pitchFamily="34" charset="0"/>
              </a:rPr>
              <a:t>K</a:t>
            </a:r>
            <a:r>
              <a:rPr lang="en-US" altLang="zh-CN" b="0" dirty="0">
                <a:latin typeface="Arial" panose="020B0604020202020204" pitchFamily="34" charset="0"/>
              </a:rPr>
              <a:t> </a:t>
            </a:r>
            <a:r>
              <a:rPr lang="zh-CN" altLang="en-US" dirty="0">
                <a:latin typeface="Arial" panose="020B0604020202020204" pitchFamily="34" charset="0"/>
              </a:rPr>
              <a:t>时本征半导体结构图</a:t>
            </a:r>
            <a:r>
              <a:rPr lang="zh-CN" altLang="en-US" b="0" dirty="0">
                <a:latin typeface="Arial" panose="020B0604020202020204" pitchFamily="34" charset="0"/>
              </a:rPr>
              <a:t>：</a:t>
            </a:r>
            <a:endParaRPr lang="zh-CN" altLang="en-US" b="0" dirty="0">
              <a:latin typeface="Arial" panose="020B0604020202020204" pitchFamily="34" charset="0"/>
            </a:endParaRPr>
          </a:p>
        </p:txBody>
      </p:sp>
      <p:grpSp>
        <p:nvGrpSpPr>
          <p:cNvPr id="2" name="Group 4"/>
          <p:cNvGrpSpPr/>
          <p:nvPr/>
        </p:nvGrpSpPr>
        <p:grpSpPr>
          <a:xfrm>
            <a:off x="323850" y="2060575"/>
            <a:ext cx="3916363" cy="4149725"/>
            <a:chOff x="476" y="1525"/>
            <a:chExt cx="2467" cy="2614"/>
          </a:xfrm>
        </p:grpSpPr>
        <p:sp>
          <p:nvSpPr>
            <p:cNvPr id="43015" name="Oval 5"/>
            <p:cNvSpPr/>
            <p:nvPr/>
          </p:nvSpPr>
          <p:spPr>
            <a:xfrm>
              <a:off x="724" y="1780"/>
              <a:ext cx="1172" cy="1190"/>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3016" name="Oval 6"/>
            <p:cNvSpPr/>
            <p:nvPr/>
          </p:nvSpPr>
          <p:spPr>
            <a:xfrm>
              <a:off x="1645" y="1780"/>
              <a:ext cx="1172" cy="1190"/>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3017" name="Oval 7"/>
            <p:cNvSpPr/>
            <p:nvPr/>
          </p:nvSpPr>
          <p:spPr>
            <a:xfrm>
              <a:off x="724" y="2701"/>
              <a:ext cx="1172" cy="1190"/>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3018" name="Oval 8"/>
            <p:cNvSpPr/>
            <p:nvPr/>
          </p:nvSpPr>
          <p:spPr>
            <a:xfrm>
              <a:off x="1645" y="2701"/>
              <a:ext cx="1172" cy="1190"/>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3019" name="Oval 9"/>
            <p:cNvSpPr/>
            <p:nvPr/>
          </p:nvSpPr>
          <p:spPr>
            <a:xfrm>
              <a:off x="1143" y="2205"/>
              <a:ext cx="335" cy="340"/>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20" name="Oval 10"/>
            <p:cNvSpPr/>
            <p:nvPr/>
          </p:nvSpPr>
          <p:spPr>
            <a:xfrm>
              <a:off x="2063" y="2205"/>
              <a:ext cx="335" cy="340"/>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21" name="Oval 11"/>
            <p:cNvSpPr/>
            <p:nvPr/>
          </p:nvSpPr>
          <p:spPr>
            <a:xfrm>
              <a:off x="1143" y="3140"/>
              <a:ext cx="335" cy="340"/>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22" name="Oval 12"/>
            <p:cNvSpPr/>
            <p:nvPr/>
          </p:nvSpPr>
          <p:spPr>
            <a:xfrm>
              <a:off x="2063" y="3140"/>
              <a:ext cx="335" cy="340"/>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23" name="Text Box 13"/>
            <p:cNvSpPr txBox="1"/>
            <p:nvPr/>
          </p:nvSpPr>
          <p:spPr>
            <a:xfrm>
              <a:off x="2101" y="2223"/>
              <a:ext cx="335" cy="269"/>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3024" name="Text Box 14"/>
            <p:cNvSpPr txBox="1"/>
            <p:nvPr/>
          </p:nvSpPr>
          <p:spPr>
            <a:xfrm>
              <a:off x="1181" y="2223"/>
              <a:ext cx="335" cy="269"/>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3025" name="Text Box 15"/>
            <p:cNvSpPr txBox="1"/>
            <p:nvPr/>
          </p:nvSpPr>
          <p:spPr>
            <a:xfrm>
              <a:off x="1181" y="3165"/>
              <a:ext cx="335" cy="269"/>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3026" name="Text Box 16"/>
            <p:cNvSpPr txBox="1"/>
            <p:nvPr/>
          </p:nvSpPr>
          <p:spPr>
            <a:xfrm>
              <a:off x="2087" y="3165"/>
              <a:ext cx="335" cy="269"/>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3027" name="Oval 17"/>
            <p:cNvSpPr>
              <a:spLocks noChangeAspect="1"/>
            </p:cNvSpPr>
            <p:nvPr/>
          </p:nvSpPr>
          <p:spPr>
            <a:xfrm>
              <a:off x="1715" y="2191"/>
              <a:ext cx="98"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28" name="Oval 18"/>
            <p:cNvSpPr>
              <a:spLocks noChangeAspect="1"/>
            </p:cNvSpPr>
            <p:nvPr/>
          </p:nvSpPr>
          <p:spPr>
            <a:xfrm>
              <a:off x="1715" y="2439"/>
              <a:ext cx="98"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29" name="Oval 19"/>
            <p:cNvSpPr>
              <a:spLocks noChangeAspect="1"/>
            </p:cNvSpPr>
            <p:nvPr/>
          </p:nvSpPr>
          <p:spPr>
            <a:xfrm>
              <a:off x="1715" y="3140"/>
              <a:ext cx="98"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30" name="Oval 20"/>
            <p:cNvSpPr>
              <a:spLocks noChangeAspect="1"/>
            </p:cNvSpPr>
            <p:nvPr/>
          </p:nvSpPr>
          <p:spPr>
            <a:xfrm>
              <a:off x="1715" y="3388"/>
              <a:ext cx="98"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31" name="Oval 21"/>
            <p:cNvSpPr>
              <a:spLocks noChangeAspect="1"/>
            </p:cNvSpPr>
            <p:nvPr/>
          </p:nvSpPr>
          <p:spPr>
            <a:xfrm>
              <a:off x="1129" y="2786"/>
              <a:ext cx="98"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32" name="Oval 22"/>
            <p:cNvSpPr>
              <a:spLocks noChangeAspect="1"/>
            </p:cNvSpPr>
            <p:nvPr/>
          </p:nvSpPr>
          <p:spPr>
            <a:xfrm>
              <a:off x="1401" y="2786"/>
              <a:ext cx="98"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33" name="Oval 23"/>
            <p:cNvSpPr>
              <a:spLocks noChangeAspect="1"/>
            </p:cNvSpPr>
            <p:nvPr/>
          </p:nvSpPr>
          <p:spPr>
            <a:xfrm>
              <a:off x="2049" y="2786"/>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34" name="Oval 24"/>
            <p:cNvSpPr>
              <a:spLocks noChangeAspect="1"/>
            </p:cNvSpPr>
            <p:nvPr/>
          </p:nvSpPr>
          <p:spPr>
            <a:xfrm>
              <a:off x="2321" y="2786"/>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35" name="Arc 25"/>
            <p:cNvSpPr/>
            <p:nvPr/>
          </p:nvSpPr>
          <p:spPr>
            <a:xfrm rot="600000">
              <a:off x="476" y="1946"/>
              <a:ext cx="502" cy="939"/>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3036" name="Arc 26"/>
            <p:cNvSpPr/>
            <p:nvPr/>
          </p:nvSpPr>
          <p:spPr>
            <a:xfrm rot="600000">
              <a:off x="476" y="2913"/>
              <a:ext cx="502" cy="940"/>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3037" name="Arc 27"/>
            <p:cNvSpPr/>
            <p:nvPr/>
          </p:nvSpPr>
          <p:spPr>
            <a:xfrm rot="-10200000">
              <a:off x="2580" y="1916"/>
              <a:ext cx="363" cy="906"/>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3038" name="Arc 28"/>
            <p:cNvSpPr/>
            <p:nvPr/>
          </p:nvSpPr>
          <p:spPr>
            <a:xfrm rot="-10200000">
              <a:off x="2580" y="2836"/>
              <a:ext cx="363" cy="906"/>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3039" name="Oval 29"/>
            <p:cNvSpPr>
              <a:spLocks noChangeAspect="1"/>
            </p:cNvSpPr>
            <p:nvPr/>
          </p:nvSpPr>
          <p:spPr>
            <a:xfrm>
              <a:off x="787" y="2191"/>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40" name="Oval 30"/>
            <p:cNvSpPr>
              <a:spLocks noChangeAspect="1"/>
            </p:cNvSpPr>
            <p:nvPr/>
          </p:nvSpPr>
          <p:spPr>
            <a:xfrm>
              <a:off x="787" y="2439"/>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41" name="Oval 31"/>
            <p:cNvSpPr>
              <a:spLocks noChangeAspect="1"/>
            </p:cNvSpPr>
            <p:nvPr/>
          </p:nvSpPr>
          <p:spPr>
            <a:xfrm>
              <a:off x="2649" y="2191"/>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42" name="Oval 32"/>
            <p:cNvSpPr>
              <a:spLocks noChangeAspect="1"/>
            </p:cNvSpPr>
            <p:nvPr/>
          </p:nvSpPr>
          <p:spPr>
            <a:xfrm>
              <a:off x="2649" y="2439"/>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43" name="Oval 33"/>
            <p:cNvSpPr>
              <a:spLocks noChangeAspect="1"/>
            </p:cNvSpPr>
            <p:nvPr/>
          </p:nvSpPr>
          <p:spPr>
            <a:xfrm>
              <a:off x="787" y="3140"/>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44" name="Oval 34"/>
            <p:cNvSpPr>
              <a:spLocks noChangeAspect="1"/>
            </p:cNvSpPr>
            <p:nvPr/>
          </p:nvSpPr>
          <p:spPr>
            <a:xfrm>
              <a:off x="787" y="3388"/>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45" name="Oval 35"/>
            <p:cNvSpPr>
              <a:spLocks noChangeAspect="1"/>
            </p:cNvSpPr>
            <p:nvPr/>
          </p:nvSpPr>
          <p:spPr>
            <a:xfrm>
              <a:off x="2649" y="3140"/>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46" name="Oval 36"/>
            <p:cNvSpPr>
              <a:spLocks noChangeAspect="1"/>
            </p:cNvSpPr>
            <p:nvPr/>
          </p:nvSpPr>
          <p:spPr>
            <a:xfrm>
              <a:off x="2649" y="3388"/>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47" name="Arc 37"/>
            <p:cNvSpPr/>
            <p:nvPr/>
          </p:nvSpPr>
          <p:spPr>
            <a:xfrm rot="6000000">
              <a:off x="1011" y="1317"/>
              <a:ext cx="510" cy="925"/>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3048" name="Arc 38"/>
            <p:cNvSpPr/>
            <p:nvPr/>
          </p:nvSpPr>
          <p:spPr>
            <a:xfrm rot="6000000">
              <a:off x="1954" y="1317"/>
              <a:ext cx="510" cy="925"/>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3049" name="Arc 39"/>
            <p:cNvSpPr/>
            <p:nvPr/>
          </p:nvSpPr>
          <p:spPr>
            <a:xfrm rot="-4800000">
              <a:off x="1085" y="3421"/>
              <a:ext cx="510" cy="925"/>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3050" name="Arc 40"/>
            <p:cNvSpPr/>
            <p:nvPr/>
          </p:nvSpPr>
          <p:spPr>
            <a:xfrm rot="-4800000">
              <a:off x="2019" y="3421"/>
              <a:ext cx="510" cy="925"/>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3051" name="Oval 41"/>
            <p:cNvSpPr>
              <a:spLocks noChangeAspect="1"/>
            </p:cNvSpPr>
            <p:nvPr/>
          </p:nvSpPr>
          <p:spPr>
            <a:xfrm>
              <a:off x="1108" y="1858"/>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52" name="Oval 42"/>
            <p:cNvSpPr>
              <a:spLocks noChangeAspect="1"/>
            </p:cNvSpPr>
            <p:nvPr/>
          </p:nvSpPr>
          <p:spPr>
            <a:xfrm>
              <a:off x="1380" y="1858"/>
              <a:ext cx="98"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53" name="Oval 43"/>
            <p:cNvSpPr>
              <a:spLocks noChangeAspect="1"/>
            </p:cNvSpPr>
            <p:nvPr/>
          </p:nvSpPr>
          <p:spPr>
            <a:xfrm>
              <a:off x="2049" y="1858"/>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54" name="Oval 44"/>
            <p:cNvSpPr>
              <a:spLocks noChangeAspect="1"/>
            </p:cNvSpPr>
            <p:nvPr/>
          </p:nvSpPr>
          <p:spPr>
            <a:xfrm>
              <a:off x="2321" y="1858"/>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55" name="Oval 45"/>
            <p:cNvSpPr>
              <a:spLocks noChangeAspect="1"/>
            </p:cNvSpPr>
            <p:nvPr/>
          </p:nvSpPr>
          <p:spPr>
            <a:xfrm>
              <a:off x="2056" y="3721"/>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56" name="Oval 46"/>
            <p:cNvSpPr>
              <a:spLocks noChangeAspect="1"/>
            </p:cNvSpPr>
            <p:nvPr/>
          </p:nvSpPr>
          <p:spPr>
            <a:xfrm>
              <a:off x="2328" y="3721"/>
              <a:ext cx="99"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57" name="Oval 47"/>
            <p:cNvSpPr>
              <a:spLocks noChangeAspect="1"/>
            </p:cNvSpPr>
            <p:nvPr/>
          </p:nvSpPr>
          <p:spPr>
            <a:xfrm>
              <a:off x="1122" y="3721"/>
              <a:ext cx="98"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3058" name="Oval 48"/>
            <p:cNvSpPr>
              <a:spLocks noChangeAspect="1"/>
            </p:cNvSpPr>
            <p:nvPr/>
          </p:nvSpPr>
          <p:spPr>
            <a:xfrm>
              <a:off x="1394" y="3721"/>
              <a:ext cx="98" cy="100"/>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29745" name="Text Box 49"/>
          <p:cNvSpPr txBox="1"/>
          <p:nvPr/>
        </p:nvSpPr>
        <p:spPr>
          <a:xfrm>
            <a:off x="4716463" y="2276475"/>
            <a:ext cx="3960812" cy="3932238"/>
          </a:xfrm>
          <a:prstGeom prst="rect">
            <a:avLst/>
          </a:prstGeom>
          <a:solidFill>
            <a:srgbClr val="FFFF99"/>
          </a:solidFill>
          <a:ln w="38100" cap="flat" cmpd="sng">
            <a:solidFill>
              <a:srgbClr val="CC3300"/>
            </a:solidFill>
            <a:prstDash val="solid"/>
            <a:miter/>
            <a:headEnd type="none" w="sm" len="sm"/>
            <a:tailEnd type="none" w="sm" len="sm"/>
          </a:ln>
        </p:spPr>
        <p:txBody>
          <a:bodyPr lIns="90000" tIns="0" rIns="90000" bIns="46800" anchor="ctr">
            <a:spAutoFit/>
          </a:bodyPr>
          <a:p>
            <a:pPr eaLnBrk="0" hangingPunct="0">
              <a:lnSpc>
                <a:spcPct val="150000"/>
              </a:lnSpc>
            </a:pPr>
            <a:r>
              <a:rPr lang="zh-CN" altLang="en-US" b="0" dirty="0">
                <a:latin typeface="隶书" panose="02010509060101010101" pitchFamily="49" charset="-122"/>
                <a:ea typeface="隶书" panose="02010509060101010101" pitchFamily="49" charset="-122"/>
              </a:rPr>
              <a:t>在绝对温度</a:t>
            </a:r>
            <a:r>
              <a:rPr lang="en-US" altLang="zh-CN" b="0" dirty="0">
                <a:latin typeface="隶书" panose="02010509060101010101" pitchFamily="49" charset="-122"/>
                <a:ea typeface="隶书" panose="02010509060101010101" pitchFamily="49" charset="-122"/>
              </a:rPr>
              <a:t>T=0</a:t>
            </a:r>
            <a:r>
              <a:rPr lang="en-US" altLang="zh-CN" b="0" i="1" dirty="0">
                <a:latin typeface="隶书" panose="02010509060101010101" pitchFamily="49" charset="-122"/>
                <a:ea typeface="隶书" panose="02010509060101010101" pitchFamily="49" charset="-122"/>
              </a:rPr>
              <a:t>K </a:t>
            </a:r>
            <a:r>
              <a:rPr lang="zh-CN" altLang="en-US" b="0" dirty="0">
                <a:latin typeface="隶书" panose="02010509060101010101" pitchFamily="49" charset="-122"/>
                <a:ea typeface="隶书" panose="02010509060101010101" pitchFamily="49" charset="-122"/>
              </a:rPr>
              <a:t>时，所有的价电子都被共价键紧紧束缚其中，不能成为</a:t>
            </a:r>
            <a:r>
              <a:rPr lang="zh-CN" altLang="en-US" b="0" dirty="0">
                <a:solidFill>
                  <a:srgbClr val="FF3300"/>
                </a:solidFill>
                <a:latin typeface="隶书" panose="02010509060101010101" pitchFamily="49" charset="-122"/>
                <a:ea typeface="隶书" panose="02010509060101010101" pitchFamily="49" charset="-122"/>
              </a:rPr>
              <a:t>自由电子</a:t>
            </a:r>
            <a:r>
              <a:rPr lang="zh-CN" altLang="en-US" b="0" dirty="0">
                <a:latin typeface="隶书" panose="02010509060101010101" pitchFamily="49" charset="-122"/>
                <a:ea typeface="隶书" panose="02010509060101010101" pitchFamily="49" charset="-122"/>
              </a:rPr>
              <a:t>，</a:t>
            </a:r>
            <a:r>
              <a:rPr lang="zh-CN" altLang="en-US" b="0" u="sng" dirty="0">
                <a:solidFill>
                  <a:srgbClr val="0000FF"/>
                </a:solidFill>
                <a:latin typeface="隶书" panose="02010509060101010101" pitchFamily="49" charset="-122"/>
                <a:ea typeface="隶书" panose="02010509060101010101" pitchFamily="49" charset="-122"/>
              </a:rPr>
              <a:t>因此本征半导体的导电能力很弱，接近绝缘体。</a:t>
            </a:r>
            <a:endParaRPr lang="zh-CN" altLang="en-US" b="0" dirty="0">
              <a:solidFill>
                <a:srgbClr val="0000FF"/>
              </a:solidFill>
              <a:latin typeface="隶书" panose="02010509060101010101" pitchFamily="49" charset="-122"/>
              <a:ea typeface="隶书" panose="02010509060101010101" pitchFamily="49" charset="-122"/>
            </a:endParaRPr>
          </a:p>
        </p:txBody>
      </p:sp>
      <p:sp>
        <p:nvSpPr>
          <p:cNvPr id="43014" name="灯片编号占位符 49"/>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45"/>
                                        </p:tgtEl>
                                        <p:attrNameLst>
                                          <p:attrName>style.visibility</p:attrName>
                                        </p:attrNameLst>
                                      </p:cBhvr>
                                      <p:to>
                                        <p:strVal val="visible"/>
                                      </p:to>
                                    </p:set>
                                    <p:animEffect transition="in" filter="box(in)">
                                      <p:cBhvr>
                                        <p:cTn id="12" dur="1000"/>
                                        <p:tgtEl>
                                          <p:spTgt spid="29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p:nvPr/>
        </p:nvSpPr>
        <p:spPr>
          <a:xfrm>
            <a:off x="611188" y="692150"/>
            <a:ext cx="4598987" cy="579438"/>
          </a:xfrm>
          <a:prstGeom prst="rect">
            <a:avLst/>
          </a:prstGeom>
          <a:noFill/>
          <a:ln w="9525">
            <a:noFill/>
          </a:ln>
        </p:spPr>
        <p:txBody>
          <a:bodyPr wrap="none">
            <a:spAutoFit/>
          </a:bodyPr>
          <a:p>
            <a:r>
              <a:rPr lang="zh-CN" altLang="en-US" dirty="0">
                <a:solidFill>
                  <a:srgbClr val="FF0066"/>
                </a:solidFill>
                <a:latin typeface="Arial" panose="020B0604020202020204" pitchFamily="34" charset="0"/>
              </a:rPr>
              <a:t>显示类型： </a:t>
            </a:r>
            <a:r>
              <a:rPr lang="zh-CN" altLang="en-US" dirty="0">
                <a:latin typeface="Arial" panose="020B0604020202020204" pitchFamily="34" charset="0"/>
              </a:rPr>
              <a:t>普通 </a:t>
            </a:r>
            <a:r>
              <a:rPr lang="en-US" altLang="zh-CN" dirty="0">
                <a:latin typeface="Arial" panose="020B0604020202020204" pitchFamily="34" charset="0"/>
              </a:rPr>
              <a:t>LED </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3" name="Rectangle 3"/>
          <p:cNvSpPr/>
          <p:nvPr/>
        </p:nvSpPr>
        <p:spPr>
          <a:xfrm>
            <a:off x="4859338" y="692150"/>
            <a:ext cx="2141537" cy="579438"/>
          </a:xfrm>
          <a:prstGeom prst="rect">
            <a:avLst/>
          </a:prstGeom>
          <a:noFill/>
          <a:ln w="9525">
            <a:noFill/>
          </a:ln>
        </p:spPr>
        <p:txBody>
          <a:bodyPr wrap="none">
            <a:spAutoFit/>
          </a:bodyPr>
          <a:p>
            <a:r>
              <a:rPr lang="zh-CN" altLang="en-US" dirty="0">
                <a:latin typeface="Times New Roman" panose="02020603050405020304" pitchFamily="18" charset="0"/>
              </a:rPr>
              <a:t>七段 </a:t>
            </a:r>
            <a:r>
              <a:rPr lang="en-US" altLang="zh-CN" dirty="0">
                <a:latin typeface="Times New Roman" panose="02020603050405020304" pitchFamily="18" charset="0"/>
              </a:rPr>
              <a:t>LED ,</a:t>
            </a:r>
            <a:endParaRPr lang="en-US" altLang="zh-CN" dirty="0">
              <a:latin typeface="Times New Roman" panose="02020603050405020304" pitchFamily="18" charset="0"/>
            </a:endParaRPr>
          </a:p>
        </p:txBody>
      </p:sp>
      <p:sp>
        <p:nvSpPr>
          <p:cNvPr id="86020" name="Rectangle 4"/>
          <p:cNvSpPr/>
          <p:nvPr/>
        </p:nvSpPr>
        <p:spPr>
          <a:xfrm>
            <a:off x="6877050" y="692150"/>
            <a:ext cx="1925638" cy="579438"/>
          </a:xfrm>
          <a:prstGeom prst="rect">
            <a:avLst/>
          </a:prstGeom>
          <a:noFill/>
          <a:ln w="9525">
            <a:noFill/>
          </a:ln>
        </p:spPr>
        <p:txBody>
          <a:bodyPr wrap="none">
            <a:spAutoFit/>
          </a:bodyPr>
          <a:p>
            <a:r>
              <a:rPr lang="zh-CN" altLang="en-US" dirty="0">
                <a:latin typeface="Arial" panose="020B0604020202020204" pitchFamily="34" charset="0"/>
              </a:rPr>
              <a:t>点阵 </a:t>
            </a:r>
            <a:r>
              <a:rPr lang="en-US" altLang="zh-CN" dirty="0">
                <a:latin typeface="Arial" panose="020B0604020202020204" pitchFamily="34" charset="0"/>
              </a:rPr>
              <a:t>LED</a:t>
            </a:r>
            <a:endParaRPr lang="en-US" altLang="zh-CN" dirty="0">
              <a:latin typeface="Arial" panose="020B0604020202020204" pitchFamily="34" charset="0"/>
            </a:endParaRPr>
          </a:p>
        </p:txBody>
      </p:sp>
      <p:pic>
        <p:nvPicPr>
          <p:cNvPr id="5" name="Picture 5" descr="D03"/>
          <p:cNvPicPr>
            <a:picLocks noChangeAspect="1"/>
          </p:cNvPicPr>
          <p:nvPr/>
        </p:nvPicPr>
        <p:blipFill>
          <a:blip r:embed="rId1"/>
          <a:stretch>
            <a:fillRect/>
          </a:stretch>
        </p:blipFill>
        <p:spPr>
          <a:xfrm>
            <a:off x="539750" y="1268413"/>
            <a:ext cx="4038600" cy="3733800"/>
          </a:xfrm>
          <a:prstGeom prst="rect">
            <a:avLst/>
          </a:prstGeom>
          <a:noFill/>
          <a:ln w="9525">
            <a:noFill/>
          </a:ln>
        </p:spPr>
      </p:pic>
      <p:pic>
        <p:nvPicPr>
          <p:cNvPr id="6" name="Picture 6" descr="D01"/>
          <p:cNvPicPr>
            <a:picLocks noChangeAspect="1"/>
          </p:cNvPicPr>
          <p:nvPr/>
        </p:nvPicPr>
        <p:blipFill>
          <a:blip r:embed="rId2"/>
          <a:stretch>
            <a:fillRect/>
          </a:stretch>
        </p:blipFill>
        <p:spPr>
          <a:xfrm>
            <a:off x="4859338" y="1341438"/>
            <a:ext cx="3968750" cy="3657600"/>
          </a:xfrm>
          <a:prstGeom prst="rect">
            <a:avLst/>
          </a:prstGeom>
          <a:noFill/>
          <a:ln w="9525">
            <a:noFill/>
          </a:ln>
        </p:spPr>
      </p:pic>
      <p:sp>
        <p:nvSpPr>
          <p:cNvPr id="86023" name="灯片编号占位符 6"/>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86024" name="矩形 7"/>
          <p:cNvSpPr/>
          <p:nvPr/>
        </p:nvSpPr>
        <p:spPr>
          <a:xfrm>
            <a:off x="971550" y="5300663"/>
            <a:ext cx="6696075" cy="954087"/>
          </a:xfrm>
          <a:prstGeom prst="rect">
            <a:avLst/>
          </a:prstGeom>
          <a:noFill/>
          <a:ln w="9525">
            <a:noFill/>
          </a:ln>
        </p:spPr>
        <p:txBody>
          <a:bodyPr>
            <a:spAutoFit/>
          </a:bodyPr>
          <a:p>
            <a:r>
              <a:rPr lang="zh-CN" altLang="en-US" dirty="0">
                <a:latin typeface="Arial" panose="020B0604020202020204" pitchFamily="34" charset="0"/>
              </a:rPr>
              <a:t>另外还有</a:t>
            </a:r>
            <a:endParaRPr lang="zh-CN" altLang="en-US" dirty="0">
              <a:latin typeface="Arial" panose="020B0604020202020204" pitchFamily="34" charset="0"/>
            </a:endParaRPr>
          </a:p>
          <a:p>
            <a:r>
              <a:rPr lang="zh-CN" altLang="en-US" dirty="0">
                <a:solidFill>
                  <a:schemeClr val="tx2"/>
                </a:solidFill>
                <a:latin typeface="Arial" panose="020B0604020202020204" pitchFamily="34" charset="0"/>
              </a:rPr>
              <a:t>变容二极管</a:t>
            </a:r>
            <a:r>
              <a:rPr lang="zh-CN" altLang="en-US" dirty="0">
                <a:latin typeface="Arial" panose="020B0604020202020204" pitchFamily="34" charset="0"/>
              </a:rPr>
              <a:t>、</a:t>
            </a:r>
            <a:r>
              <a:rPr lang="zh-CN" altLang="en-US" dirty="0">
                <a:solidFill>
                  <a:schemeClr val="tx2"/>
                </a:solidFill>
                <a:latin typeface="Arial" panose="020B0604020202020204" pitchFamily="34" charset="0"/>
              </a:rPr>
              <a:t>隧道二极管</a:t>
            </a:r>
            <a:r>
              <a:rPr lang="zh-CN" altLang="en-US" dirty="0">
                <a:latin typeface="Arial" panose="020B0604020202020204" pitchFamily="34" charset="0"/>
              </a:rPr>
              <a:t>、</a:t>
            </a:r>
            <a:r>
              <a:rPr lang="zh-CN" altLang="en-US" dirty="0">
                <a:solidFill>
                  <a:schemeClr val="tx2"/>
                </a:solidFill>
                <a:latin typeface="Arial" panose="020B0604020202020204" pitchFamily="34" charset="0"/>
              </a:rPr>
              <a:t>肖特基二极管。</a:t>
            </a:r>
            <a:endParaRPr lang="zh-CN" altLang="en-US" dirty="0">
              <a:solidFill>
                <a:schemeClr val="tx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charRg st="0" end="9"/>
                                            </p:txEl>
                                          </p:spTgt>
                                        </p:tgtEl>
                                        <p:attrNameLst>
                                          <p:attrName>style.visibility</p:attrName>
                                        </p:attrNameLst>
                                      </p:cBhvr>
                                      <p:to>
                                        <p:strVal val="visible"/>
                                      </p:to>
                                    </p:set>
                                    <p:animEffect transition="in" filter="wipe(left)">
                                      <p:cBhvr>
                                        <p:cTn id="7" dur="500"/>
                                        <p:tgtEl>
                                          <p:spTgt spid="3">
                                            <p:txEl>
                                              <p:charRg st="0" end="9"/>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100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4"/>
          <p:cNvGrpSpPr/>
          <p:nvPr/>
        </p:nvGrpSpPr>
        <p:grpSpPr>
          <a:xfrm>
            <a:off x="685800" y="1524000"/>
            <a:ext cx="7772400" cy="4303713"/>
            <a:chOff x="432" y="960"/>
            <a:chExt cx="4896" cy="2711"/>
          </a:xfrm>
        </p:grpSpPr>
        <p:graphicFrame>
          <p:nvGraphicFramePr>
            <p:cNvPr id="13315" name="Object 5"/>
            <p:cNvGraphicFramePr/>
            <p:nvPr/>
          </p:nvGraphicFramePr>
          <p:xfrm>
            <a:off x="911" y="1488"/>
            <a:ext cx="4417" cy="1901"/>
          </p:xfrm>
          <a:graphic>
            <a:graphicData uri="http://schemas.openxmlformats.org/presentationml/2006/ole">
              <mc:AlternateContent xmlns:mc="http://schemas.openxmlformats.org/markup-compatibility/2006">
                <mc:Choice xmlns:v="urn:schemas-microsoft-com:vml" Requires="v">
                  <p:oleObj spid="_x0000_s3090" name="" r:id="rId1" imgW="7015480" imgH="3014345" progId="Paint.Picture">
                    <p:embed/>
                  </p:oleObj>
                </mc:Choice>
                <mc:Fallback>
                  <p:oleObj name="" r:id="rId1" imgW="7015480" imgH="3014345" progId="Paint.Picture">
                    <p:embed/>
                    <p:pic>
                      <p:nvPicPr>
                        <p:cNvPr id="0" name="图片 3089"/>
                        <p:cNvPicPr/>
                        <p:nvPr/>
                      </p:nvPicPr>
                      <p:blipFill>
                        <a:blip r:embed="rId2"/>
                        <a:stretch>
                          <a:fillRect/>
                        </a:stretch>
                      </p:blipFill>
                      <p:spPr>
                        <a:xfrm>
                          <a:off x="911" y="1488"/>
                          <a:ext cx="4417" cy="1901"/>
                        </a:xfrm>
                        <a:prstGeom prst="rect">
                          <a:avLst/>
                        </a:prstGeom>
                        <a:noFill/>
                        <a:ln w="38100">
                          <a:noFill/>
                          <a:miter/>
                        </a:ln>
                      </p:spPr>
                    </p:pic>
                  </p:oleObj>
                </mc:Fallback>
              </mc:AlternateContent>
            </a:graphicData>
          </a:graphic>
        </p:graphicFrame>
        <p:sp>
          <p:nvSpPr>
            <p:cNvPr id="13330" name="Rectangle 6"/>
            <p:cNvSpPr/>
            <p:nvPr/>
          </p:nvSpPr>
          <p:spPr>
            <a:xfrm>
              <a:off x="432" y="960"/>
              <a:ext cx="4896" cy="2711"/>
            </a:xfrm>
            <a:prstGeom prst="rect">
              <a:avLst/>
            </a:prstGeom>
            <a:noFill/>
            <a:ln w="9525">
              <a:noFill/>
            </a:ln>
          </p:spPr>
          <p:txBody>
            <a:bodyPr lIns="92075" tIns="46038" rIns="92075" bIns="46038">
              <a:spAutoFit/>
            </a:bodyPr>
            <a:p>
              <a:pPr marL="342900" indent="-342900">
                <a:spcBef>
                  <a:spcPct val="20000"/>
                </a:spcBef>
                <a:buClr>
                  <a:schemeClr val="hlink"/>
                </a:buClr>
                <a:buSzPct val="70000"/>
                <a:buFont typeface="Wingdings" panose="05000000000000000000" pitchFamily="2" charset="2"/>
                <a:buNone/>
              </a:pPr>
              <a:r>
                <a:rPr lang="en-US" altLang="zh-CN" sz="2400" dirty="0">
                  <a:latin typeface="Arial" panose="020B0604020202020204" pitchFamily="34" charset="0"/>
                </a:rPr>
                <a:t>         </a:t>
              </a:r>
              <a:r>
                <a:rPr lang="zh-CN" altLang="en-US" sz="2400" dirty="0">
                  <a:latin typeface="Arial" panose="020B0604020202020204" pitchFamily="34" charset="0"/>
                </a:rPr>
                <a:t>半导体三极管的结构示意图如图所示。它有两种类型</a:t>
              </a:r>
              <a:r>
                <a:rPr lang="en-US" altLang="zh-CN" sz="2400" dirty="0">
                  <a:latin typeface="Arial" panose="020B0604020202020204" pitchFamily="34" charset="0"/>
                </a:rPr>
                <a:t>:</a:t>
              </a:r>
              <a:r>
                <a:rPr lang="en-US" altLang="zh-CN" sz="2400" dirty="0">
                  <a:solidFill>
                    <a:srgbClr val="FF0000"/>
                  </a:solidFill>
                  <a:latin typeface="Arial" panose="020B0604020202020204" pitchFamily="34" charset="0"/>
                </a:rPr>
                <a:t>NPN</a:t>
              </a:r>
              <a:r>
                <a:rPr lang="zh-CN" altLang="en-US" sz="2400" dirty="0">
                  <a:latin typeface="Arial" panose="020B0604020202020204" pitchFamily="34" charset="0"/>
                </a:rPr>
                <a:t>型和</a:t>
              </a:r>
              <a:r>
                <a:rPr lang="en-US" altLang="zh-CN" sz="2400" dirty="0">
                  <a:solidFill>
                    <a:srgbClr val="0066FF"/>
                  </a:solidFill>
                  <a:latin typeface="Arial" panose="020B0604020202020204" pitchFamily="34" charset="0"/>
                </a:rPr>
                <a:t>PNP</a:t>
              </a:r>
              <a:r>
                <a:rPr lang="zh-CN" altLang="en-US" sz="2400" dirty="0">
                  <a:latin typeface="Arial" panose="020B0604020202020204" pitchFamily="34" charset="0"/>
                </a:rPr>
                <a:t>型。</a:t>
              </a:r>
              <a:endParaRPr lang="zh-CN" altLang="en-US" sz="2400" dirty="0">
                <a:latin typeface="Arial" panose="020B0604020202020204" pitchFamily="34" charset="0"/>
              </a:endParaRPr>
            </a:p>
            <a:p>
              <a:pPr marL="342900" indent="-342900">
                <a:spcBef>
                  <a:spcPct val="20000"/>
                </a:spcBef>
                <a:buClr>
                  <a:schemeClr val="hlink"/>
                </a:buClr>
                <a:buSzPct val="70000"/>
                <a:buFont typeface="Wingdings" panose="05000000000000000000" pitchFamily="2" charset="2"/>
                <a:buNone/>
              </a:pPr>
              <a:endParaRPr lang="zh-CN" altLang="en-US" sz="2400" dirty="0">
                <a:latin typeface="Arial" panose="020B0604020202020204" pitchFamily="34" charset="0"/>
              </a:endParaRPr>
            </a:p>
            <a:p>
              <a:pPr marL="342900" indent="-342900">
                <a:spcBef>
                  <a:spcPct val="20000"/>
                </a:spcBef>
                <a:buClr>
                  <a:schemeClr val="hlink"/>
                </a:buClr>
                <a:buSzPct val="70000"/>
                <a:buFont typeface="Wingdings" panose="05000000000000000000" pitchFamily="2" charset="2"/>
                <a:buNone/>
              </a:pPr>
              <a:endParaRPr lang="zh-CN" altLang="en-US" sz="2400" dirty="0">
                <a:latin typeface="Arial" panose="020B0604020202020204" pitchFamily="34" charset="0"/>
              </a:endParaRPr>
            </a:p>
            <a:p>
              <a:pPr marL="342900" indent="-342900">
                <a:spcBef>
                  <a:spcPct val="20000"/>
                </a:spcBef>
                <a:buClr>
                  <a:schemeClr val="hlink"/>
                </a:buClr>
                <a:buSzPct val="70000"/>
                <a:buFont typeface="Wingdings" panose="05000000000000000000" pitchFamily="2" charset="2"/>
                <a:buNone/>
              </a:pPr>
              <a:endParaRPr lang="zh-CN" altLang="en-US" sz="2400" dirty="0">
                <a:latin typeface="Arial" panose="020B0604020202020204" pitchFamily="34" charset="0"/>
              </a:endParaRPr>
            </a:p>
            <a:p>
              <a:pPr marL="342900" indent="-342900">
                <a:spcBef>
                  <a:spcPct val="20000"/>
                </a:spcBef>
                <a:buClr>
                  <a:schemeClr val="hlink"/>
                </a:buClr>
                <a:buSzPct val="70000"/>
                <a:buFont typeface="Wingdings" panose="05000000000000000000" pitchFamily="2" charset="2"/>
                <a:buNone/>
              </a:pPr>
              <a:endParaRPr lang="zh-CN" altLang="en-US" sz="2400" dirty="0">
                <a:latin typeface="Arial" panose="020B0604020202020204" pitchFamily="34" charset="0"/>
              </a:endParaRPr>
            </a:p>
            <a:p>
              <a:pPr marL="342900" indent="-342900">
                <a:spcBef>
                  <a:spcPct val="20000"/>
                </a:spcBef>
                <a:buClr>
                  <a:schemeClr val="hlink"/>
                </a:buClr>
                <a:buSzPct val="70000"/>
                <a:buFont typeface="Wingdings" panose="05000000000000000000" pitchFamily="2" charset="2"/>
                <a:buNone/>
              </a:pPr>
              <a:endParaRPr lang="zh-CN" altLang="en-US" sz="2400" dirty="0">
                <a:latin typeface="Arial" panose="020B0604020202020204" pitchFamily="34" charset="0"/>
              </a:endParaRPr>
            </a:p>
            <a:p>
              <a:pPr marL="342900" indent="-342900">
                <a:spcBef>
                  <a:spcPct val="20000"/>
                </a:spcBef>
                <a:buClr>
                  <a:schemeClr val="hlink"/>
                </a:buClr>
                <a:buSzPct val="70000"/>
                <a:buFont typeface="Wingdings" panose="05000000000000000000" pitchFamily="2" charset="2"/>
                <a:buNone/>
              </a:pPr>
              <a:endParaRPr lang="zh-CN" altLang="en-US" sz="2400" dirty="0">
                <a:latin typeface="Arial" panose="020B0604020202020204" pitchFamily="34" charset="0"/>
              </a:endParaRPr>
            </a:p>
            <a:p>
              <a:pPr marL="342900" indent="-342900">
                <a:spcBef>
                  <a:spcPct val="20000"/>
                </a:spcBef>
                <a:buClr>
                  <a:schemeClr val="hlink"/>
                </a:buClr>
                <a:buSzPct val="70000"/>
                <a:buFont typeface="Wingdings" panose="05000000000000000000" pitchFamily="2" charset="2"/>
                <a:buNone/>
              </a:pPr>
              <a:endParaRPr lang="zh-CN" altLang="en-US" sz="2400" dirty="0">
                <a:latin typeface="Arial" panose="020B0604020202020204" pitchFamily="34" charset="0"/>
              </a:endParaRPr>
            </a:p>
            <a:p>
              <a:pPr marL="342900" indent="-342900" algn="ctr">
                <a:spcBef>
                  <a:spcPct val="20000"/>
                </a:spcBef>
                <a:buClr>
                  <a:schemeClr val="hlink"/>
                </a:buClr>
                <a:buSzPct val="70000"/>
                <a:buFont typeface="Wingdings" panose="05000000000000000000" pitchFamily="2" charset="2"/>
                <a:buNone/>
              </a:pPr>
              <a:r>
                <a:rPr lang="zh-CN" altLang="en-US" sz="2000" dirty="0">
                  <a:solidFill>
                    <a:srgbClr val="0000FF"/>
                  </a:solidFill>
                  <a:latin typeface="宋体" panose="02010600030101010101" pitchFamily="2" charset="-122"/>
                </a:rPr>
                <a:t>两种类型的三极管</a:t>
              </a:r>
              <a:endParaRPr lang="zh-CN" altLang="en-US" sz="2000" dirty="0">
                <a:latin typeface="宋体" panose="02010600030101010101" pitchFamily="2" charset="-122"/>
              </a:endParaRPr>
            </a:p>
          </p:txBody>
        </p:sp>
      </p:grpSp>
      <p:sp>
        <p:nvSpPr>
          <p:cNvPr id="9223" name="AutoShape 7" descr="40%"/>
          <p:cNvSpPr/>
          <p:nvPr/>
        </p:nvSpPr>
        <p:spPr>
          <a:xfrm>
            <a:off x="1295400" y="3962400"/>
            <a:ext cx="1719263" cy="501650"/>
          </a:xfrm>
          <a:prstGeom prst="wedgeRoundRectCallout">
            <a:avLst>
              <a:gd name="adj1" fmla="val 40120"/>
              <a:gd name="adj2" fmla="val -100634"/>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p>
            <a:pPr algn="ctr"/>
            <a:r>
              <a:rPr lang="zh-CN" altLang="en-US" sz="2400" dirty="0">
                <a:solidFill>
                  <a:srgbClr val="FF0000"/>
                </a:solidFill>
                <a:latin typeface="Times New Roman" panose="02020603050405020304" pitchFamily="18" charset="0"/>
                <a:ea typeface="黑体" panose="02010609060101010101" pitchFamily="49" charset="-122"/>
              </a:rPr>
              <a:t>发射结</a:t>
            </a:r>
            <a:r>
              <a:rPr lang="en-US" altLang="zh-CN" sz="2400" dirty="0">
                <a:solidFill>
                  <a:srgbClr val="FF0000"/>
                </a:solidFill>
                <a:latin typeface="Times New Roman" panose="02020603050405020304" pitchFamily="18" charset="0"/>
                <a:ea typeface="黑体" panose="02010609060101010101" pitchFamily="49" charset="-122"/>
              </a:rPr>
              <a:t>(Je)</a:t>
            </a:r>
            <a:endParaRPr lang="en-US" altLang="zh-CN" sz="2400" b="0" dirty="0">
              <a:latin typeface="Times New Roman" panose="02020603050405020304" pitchFamily="18" charset="0"/>
              <a:ea typeface="黑体" panose="02010609060101010101" pitchFamily="49" charset="-122"/>
            </a:endParaRPr>
          </a:p>
        </p:txBody>
      </p:sp>
      <p:sp>
        <p:nvSpPr>
          <p:cNvPr id="9224" name="AutoShape 8" descr="30%"/>
          <p:cNvSpPr/>
          <p:nvPr/>
        </p:nvSpPr>
        <p:spPr>
          <a:xfrm>
            <a:off x="3465513" y="4114800"/>
            <a:ext cx="1792287" cy="501650"/>
          </a:xfrm>
          <a:prstGeom prst="wedgeRoundRectCallout">
            <a:avLst>
              <a:gd name="adj1" fmla="val -53926"/>
              <a:gd name="adj2" fmla="val -129690"/>
              <a:gd name="adj3" fmla="val 16667"/>
            </a:avLst>
          </a:prstGeom>
          <a:pattFill prst="pct3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p>
            <a:pPr algn="ctr"/>
            <a:r>
              <a:rPr lang="en-US" altLang="zh-CN" sz="2400" b="0" dirty="0">
                <a:latin typeface="Times New Roman" panose="02020603050405020304" pitchFamily="18" charset="0"/>
              </a:rPr>
              <a:t> </a:t>
            </a:r>
            <a:r>
              <a:rPr lang="zh-CN" altLang="en-US" sz="2400" dirty="0">
                <a:solidFill>
                  <a:srgbClr val="FF0000"/>
                </a:solidFill>
                <a:latin typeface="Times New Roman" panose="02020603050405020304" pitchFamily="18" charset="0"/>
                <a:ea typeface="黑体" panose="02010609060101010101" pitchFamily="49" charset="-122"/>
              </a:rPr>
              <a:t>集电结</a:t>
            </a:r>
            <a:r>
              <a:rPr lang="en-US" altLang="zh-CN" sz="2400" dirty="0">
                <a:solidFill>
                  <a:srgbClr val="FF0000"/>
                </a:solidFill>
                <a:latin typeface="Times New Roman" panose="02020603050405020304" pitchFamily="18" charset="0"/>
                <a:ea typeface="黑体" panose="02010609060101010101" pitchFamily="49" charset="-122"/>
              </a:rPr>
              <a:t>(Jc)</a:t>
            </a:r>
            <a:endParaRPr lang="en-US" altLang="zh-CN" sz="2400" b="0" dirty="0">
              <a:latin typeface="Times New Roman" panose="02020603050405020304" pitchFamily="18" charset="0"/>
            </a:endParaRPr>
          </a:p>
        </p:txBody>
      </p:sp>
      <p:sp>
        <p:nvSpPr>
          <p:cNvPr id="9225" name="AutoShape 9" descr="40%"/>
          <p:cNvSpPr/>
          <p:nvPr/>
        </p:nvSpPr>
        <p:spPr>
          <a:xfrm>
            <a:off x="917575" y="4267200"/>
            <a:ext cx="4256088" cy="501650"/>
          </a:xfrm>
          <a:prstGeom prst="wedgeRoundRectCallout">
            <a:avLst>
              <a:gd name="adj1" fmla="val 2083"/>
              <a:gd name="adj2" fmla="val -120514"/>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p>
            <a:pPr algn="ctr"/>
            <a:r>
              <a:rPr lang="en-US" altLang="zh-CN" sz="2400" b="0" dirty="0">
                <a:latin typeface="Times New Roman" panose="02020603050405020304" pitchFamily="18" charset="0"/>
              </a:rPr>
              <a:t> </a:t>
            </a:r>
            <a:r>
              <a:rPr lang="zh-CN" altLang="en-US" sz="2400" dirty="0">
                <a:solidFill>
                  <a:srgbClr val="FF0000"/>
                </a:solidFill>
                <a:latin typeface="Times New Roman" panose="02020603050405020304" pitchFamily="18" charset="0"/>
                <a:ea typeface="黑体" panose="02010609060101010101" pitchFamily="49" charset="-122"/>
              </a:rPr>
              <a:t>基极</a:t>
            </a:r>
            <a:r>
              <a:rPr lang="zh-CN" altLang="en-US" sz="2400" b="0" dirty="0">
                <a:latin typeface="Times New Roman" panose="02020603050405020304" pitchFamily="18" charset="0"/>
                <a:ea typeface="黑体" panose="02010609060101010101" pitchFamily="49" charset="-122"/>
              </a:rPr>
              <a:t>，</a:t>
            </a:r>
            <a:r>
              <a:rPr lang="zh-CN" altLang="en-US" sz="2400" b="0" dirty="0">
                <a:latin typeface="Times New Roman" panose="02020603050405020304" pitchFamily="18" charset="0"/>
              </a:rPr>
              <a:t>用</a:t>
            </a:r>
            <a:r>
              <a:rPr lang="en-US" altLang="zh-CN" sz="2400" b="0" dirty="0">
                <a:latin typeface="Times New Roman" panose="02020603050405020304" pitchFamily="18" charset="0"/>
              </a:rPr>
              <a:t>B</a:t>
            </a:r>
            <a:r>
              <a:rPr lang="zh-CN" altLang="en-US" sz="2400" b="0" dirty="0">
                <a:latin typeface="Times New Roman" panose="02020603050405020304" pitchFamily="18" charset="0"/>
              </a:rPr>
              <a:t>或</a:t>
            </a:r>
            <a:r>
              <a:rPr lang="en-US" altLang="zh-CN" sz="2400" b="0" dirty="0">
                <a:latin typeface="Times New Roman" panose="02020603050405020304" pitchFamily="18" charset="0"/>
              </a:rPr>
              <a:t>b</a:t>
            </a:r>
            <a:r>
              <a:rPr lang="zh-CN" altLang="en-US" sz="2400" b="0" dirty="0">
                <a:latin typeface="Times New Roman" panose="02020603050405020304" pitchFamily="18" charset="0"/>
              </a:rPr>
              <a:t>表示（</a:t>
            </a:r>
            <a:r>
              <a:rPr lang="en-US" altLang="zh-CN" sz="2400" b="0" dirty="0">
                <a:latin typeface="Times New Roman" panose="02020603050405020304" pitchFamily="18" charset="0"/>
              </a:rPr>
              <a:t>Base</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sp>
        <p:nvSpPr>
          <p:cNvPr id="9226" name="AutoShape 10" descr="40%"/>
          <p:cNvSpPr/>
          <p:nvPr/>
        </p:nvSpPr>
        <p:spPr>
          <a:xfrm>
            <a:off x="228600" y="1752600"/>
            <a:ext cx="2514600" cy="914400"/>
          </a:xfrm>
          <a:prstGeom prst="wedgeRoundRectCallout">
            <a:avLst>
              <a:gd name="adj1" fmla="val 22537"/>
              <a:gd name="adj2" fmla="val 111458"/>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p>
            <a:pPr algn="ctr"/>
            <a:r>
              <a:rPr lang="en-US" altLang="zh-CN" sz="2400" b="0" dirty="0">
                <a:solidFill>
                  <a:srgbClr val="FF5050"/>
                </a:solidFill>
                <a:latin typeface="Times New Roman" panose="02020603050405020304" pitchFamily="18" charset="0"/>
              </a:rPr>
              <a:t> </a:t>
            </a:r>
            <a:r>
              <a:rPr lang="zh-CN" altLang="en-US" sz="2400" dirty="0">
                <a:solidFill>
                  <a:srgbClr val="FF5050"/>
                </a:solidFill>
                <a:latin typeface="Times New Roman" panose="02020603050405020304" pitchFamily="18" charset="0"/>
                <a:ea typeface="黑体" panose="02010609060101010101" pitchFamily="49" charset="-122"/>
              </a:rPr>
              <a:t>发射极</a:t>
            </a:r>
            <a:r>
              <a:rPr lang="zh-CN" altLang="en-US" sz="2400" b="0" dirty="0">
                <a:latin typeface="Times New Roman" panose="02020603050405020304" pitchFamily="18" charset="0"/>
                <a:ea typeface="黑体" panose="02010609060101010101" pitchFamily="49" charset="-122"/>
              </a:rPr>
              <a:t>，</a:t>
            </a:r>
            <a:r>
              <a:rPr lang="zh-CN" altLang="en-US" sz="2400" b="0" dirty="0">
                <a:latin typeface="Times New Roman" panose="02020603050405020304" pitchFamily="18" charset="0"/>
              </a:rPr>
              <a:t>用</a:t>
            </a:r>
            <a:r>
              <a:rPr lang="en-US" altLang="zh-CN" sz="2400" b="0" dirty="0">
                <a:latin typeface="Times New Roman" panose="02020603050405020304" pitchFamily="18" charset="0"/>
              </a:rPr>
              <a:t>E</a:t>
            </a:r>
            <a:r>
              <a:rPr lang="zh-CN" altLang="en-US" sz="2400" b="0" dirty="0">
                <a:latin typeface="Times New Roman" panose="02020603050405020304" pitchFamily="18" charset="0"/>
              </a:rPr>
              <a:t>或</a:t>
            </a:r>
            <a:r>
              <a:rPr lang="en-US" altLang="zh-CN" sz="2400" b="0" dirty="0">
                <a:latin typeface="Times New Roman" panose="02020603050405020304" pitchFamily="18" charset="0"/>
              </a:rPr>
              <a:t>e</a:t>
            </a:r>
            <a:endParaRPr lang="en-US" altLang="zh-CN" sz="2400" b="0" dirty="0">
              <a:latin typeface="Times New Roman" panose="02020603050405020304" pitchFamily="18" charset="0"/>
            </a:endParaRPr>
          </a:p>
          <a:p>
            <a:pPr algn="ctr"/>
            <a:r>
              <a:rPr lang="zh-CN" altLang="en-US" sz="2400" b="0" dirty="0">
                <a:latin typeface="Times New Roman" panose="02020603050405020304" pitchFamily="18" charset="0"/>
              </a:rPr>
              <a:t>表示（</a:t>
            </a:r>
            <a:r>
              <a:rPr lang="en-US" altLang="zh-CN" sz="2400" b="0" dirty="0">
                <a:latin typeface="Times New Roman" panose="02020603050405020304" pitchFamily="18" charset="0"/>
              </a:rPr>
              <a:t>Emitter</a:t>
            </a:r>
            <a:r>
              <a:rPr lang="zh-CN" altLang="en-US" sz="2400" b="0" dirty="0">
                <a:latin typeface="Times New Roman" panose="02020603050405020304" pitchFamily="18" charset="0"/>
              </a:rPr>
              <a:t>）；</a:t>
            </a:r>
            <a:endParaRPr lang="zh-CN" altLang="en-US" sz="2000" b="0" dirty="0">
              <a:latin typeface="Times New Roman" panose="02020603050405020304" pitchFamily="18" charset="0"/>
            </a:endParaRPr>
          </a:p>
        </p:txBody>
      </p:sp>
      <p:sp>
        <p:nvSpPr>
          <p:cNvPr id="9227" name="AutoShape 11" descr="40%"/>
          <p:cNvSpPr/>
          <p:nvPr/>
        </p:nvSpPr>
        <p:spPr>
          <a:xfrm>
            <a:off x="5364163" y="1916113"/>
            <a:ext cx="3055937" cy="895350"/>
          </a:xfrm>
          <a:prstGeom prst="wedgeRoundRectCallout">
            <a:avLst>
              <a:gd name="adj1" fmla="val -49616"/>
              <a:gd name="adj2" fmla="val 139759"/>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p>
            <a:pPr algn="ctr"/>
            <a:r>
              <a:rPr lang="zh-CN" altLang="en-US" sz="2400" dirty="0">
                <a:solidFill>
                  <a:srgbClr val="FF0000"/>
                </a:solidFill>
                <a:latin typeface="Times New Roman" panose="02020603050405020304" pitchFamily="18" charset="0"/>
                <a:ea typeface="黑体" panose="02010609060101010101" pitchFamily="49" charset="-122"/>
              </a:rPr>
              <a:t>集电极</a:t>
            </a:r>
            <a:r>
              <a:rPr lang="zh-CN" altLang="en-US" sz="2400" b="0" dirty="0">
                <a:latin typeface="Times New Roman" panose="02020603050405020304" pitchFamily="18" charset="0"/>
                <a:ea typeface="黑体" panose="02010609060101010101" pitchFamily="49" charset="-122"/>
              </a:rPr>
              <a:t>，</a:t>
            </a:r>
            <a:r>
              <a:rPr lang="zh-CN" altLang="en-US" sz="2400" b="0" dirty="0">
                <a:latin typeface="Times New Roman" panose="02020603050405020304" pitchFamily="18" charset="0"/>
              </a:rPr>
              <a:t>用</a:t>
            </a:r>
            <a:r>
              <a:rPr lang="en-US" altLang="zh-CN" sz="2400" b="0" dirty="0">
                <a:latin typeface="Times New Roman" panose="02020603050405020304" pitchFamily="18" charset="0"/>
              </a:rPr>
              <a:t>C</a:t>
            </a:r>
            <a:r>
              <a:rPr lang="zh-CN" altLang="en-US" sz="2400" b="0" dirty="0">
                <a:latin typeface="Times New Roman" panose="02020603050405020304" pitchFamily="18" charset="0"/>
              </a:rPr>
              <a:t>或</a:t>
            </a:r>
            <a:r>
              <a:rPr lang="en-US" altLang="zh-CN" sz="2400" b="0" dirty="0">
                <a:latin typeface="Times New Roman" panose="02020603050405020304" pitchFamily="18" charset="0"/>
              </a:rPr>
              <a:t>c</a:t>
            </a:r>
            <a:endParaRPr lang="en-US" altLang="zh-CN" sz="2400" b="0" dirty="0">
              <a:latin typeface="Times New Roman" panose="02020603050405020304" pitchFamily="18" charset="0"/>
            </a:endParaRPr>
          </a:p>
          <a:p>
            <a:pPr algn="ctr"/>
            <a:r>
              <a:rPr lang="zh-CN" altLang="en-US" sz="2400" b="0" dirty="0">
                <a:latin typeface="Times New Roman" panose="02020603050405020304" pitchFamily="18" charset="0"/>
              </a:rPr>
              <a:t>表示（</a:t>
            </a:r>
            <a:r>
              <a:rPr lang="en-US" altLang="zh-CN" sz="2400" b="0" dirty="0">
                <a:latin typeface="Times New Roman" panose="02020603050405020304" pitchFamily="18" charset="0"/>
              </a:rPr>
              <a:t>Collector</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sp>
        <p:nvSpPr>
          <p:cNvPr id="9228" name="AutoShape 12" descr="40%"/>
          <p:cNvSpPr/>
          <p:nvPr/>
        </p:nvSpPr>
        <p:spPr>
          <a:xfrm>
            <a:off x="1295400" y="2133600"/>
            <a:ext cx="1276350" cy="501650"/>
          </a:xfrm>
          <a:prstGeom prst="wedgeRoundRectCallout">
            <a:avLst>
              <a:gd name="adj1" fmla="val 38060"/>
              <a:gd name="adj2" fmla="val 133861"/>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p>
            <a:pPr algn="ctr"/>
            <a:r>
              <a:rPr lang="en-US" altLang="zh-CN" sz="2400" dirty="0">
                <a:latin typeface="Times New Roman" panose="02020603050405020304" pitchFamily="18" charset="0"/>
              </a:rPr>
              <a:t> </a:t>
            </a:r>
            <a:r>
              <a:rPr lang="zh-CN" altLang="en-US" sz="2400" dirty="0">
                <a:solidFill>
                  <a:srgbClr val="FF5050"/>
                </a:solidFill>
                <a:latin typeface="Times New Roman" panose="02020603050405020304" pitchFamily="18" charset="0"/>
              </a:rPr>
              <a:t>发射区</a:t>
            </a:r>
            <a:endParaRPr lang="zh-CN" altLang="en-US" sz="2000" b="0" dirty="0">
              <a:latin typeface="Times New Roman" panose="02020603050405020304" pitchFamily="18" charset="0"/>
            </a:endParaRPr>
          </a:p>
        </p:txBody>
      </p:sp>
      <p:sp>
        <p:nvSpPr>
          <p:cNvPr id="9229" name="AutoShape 13" descr="40%"/>
          <p:cNvSpPr/>
          <p:nvPr/>
        </p:nvSpPr>
        <p:spPr>
          <a:xfrm>
            <a:off x="3657600" y="2057400"/>
            <a:ext cx="1193800" cy="501650"/>
          </a:xfrm>
          <a:prstGeom prst="wedgeRoundRectCallout">
            <a:avLst>
              <a:gd name="adj1" fmla="val -49616"/>
              <a:gd name="adj2" fmla="val 139759"/>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p>
            <a:pPr algn="ctr"/>
            <a:r>
              <a:rPr lang="zh-CN" altLang="en-US" sz="2400" dirty="0">
                <a:solidFill>
                  <a:srgbClr val="FF5050"/>
                </a:solidFill>
                <a:latin typeface="Times New Roman" panose="02020603050405020304" pitchFamily="18" charset="0"/>
              </a:rPr>
              <a:t>集电区</a:t>
            </a:r>
            <a:endParaRPr lang="zh-CN" altLang="en-US" sz="2400" b="0" dirty="0">
              <a:latin typeface="Times New Roman" panose="02020603050405020304" pitchFamily="18" charset="0"/>
            </a:endParaRPr>
          </a:p>
        </p:txBody>
      </p:sp>
      <p:sp>
        <p:nvSpPr>
          <p:cNvPr id="9230" name="AutoShape 14" descr="40%"/>
          <p:cNvSpPr/>
          <p:nvPr/>
        </p:nvSpPr>
        <p:spPr>
          <a:xfrm>
            <a:off x="1825625" y="3657600"/>
            <a:ext cx="863600" cy="501650"/>
          </a:xfrm>
          <a:prstGeom prst="wedgeRoundRectCallout">
            <a:avLst>
              <a:gd name="adj1" fmla="val 90926"/>
              <a:gd name="adj2" fmla="val -90190"/>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p>
            <a:pPr algn="ctr"/>
            <a:r>
              <a:rPr lang="zh-CN" altLang="en-US" sz="2400" dirty="0">
                <a:solidFill>
                  <a:srgbClr val="FF5050"/>
                </a:solidFill>
                <a:latin typeface="Times New Roman" panose="02020603050405020304" pitchFamily="18" charset="0"/>
              </a:rPr>
              <a:t>基区</a:t>
            </a:r>
            <a:endParaRPr lang="zh-CN" altLang="en-US" sz="2400" b="0" dirty="0">
              <a:latin typeface="Times New Roman" panose="02020603050405020304" pitchFamily="18" charset="0"/>
            </a:endParaRPr>
          </a:p>
        </p:txBody>
      </p:sp>
      <p:sp>
        <p:nvSpPr>
          <p:cNvPr id="9231" name="AutoShape 15" descr="40%"/>
          <p:cNvSpPr/>
          <p:nvPr/>
        </p:nvSpPr>
        <p:spPr>
          <a:xfrm>
            <a:off x="758825" y="5486400"/>
            <a:ext cx="1860550" cy="501650"/>
          </a:xfrm>
          <a:prstGeom prst="wedgeRoundRectCallout">
            <a:avLst>
              <a:gd name="adj1" fmla="val 62102"/>
              <a:gd name="adj2" fmla="val -125949"/>
              <a:gd name="adj3" fmla="val 16667"/>
            </a:avLst>
          </a:prstGeom>
          <a:pattFill prst="pct40">
            <a:fgClr>
              <a:srgbClr val="66FF99"/>
            </a:fgClr>
            <a:bgClr>
              <a:srgbClr val="FFFFFF"/>
            </a:bgClr>
          </a:pattFill>
          <a:ln w="12700" cap="sq" cmpd="sng">
            <a:solidFill>
              <a:schemeClr val="tx1"/>
            </a:solidFill>
            <a:prstDash val="solid"/>
            <a:miter/>
            <a:headEnd type="none" w="sm" len="sm"/>
            <a:tailEnd type="none" w="sm" len="sm"/>
          </a:ln>
        </p:spPr>
        <p:txBody>
          <a:bodyPr wrap="none" anchor="ctr">
            <a:spAutoFit/>
          </a:bodyPr>
          <a:p>
            <a:pPr algn="ctr"/>
            <a:r>
              <a:rPr lang="zh-CN" altLang="en-US" sz="2400" dirty="0">
                <a:solidFill>
                  <a:srgbClr val="FF5050"/>
                </a:solidFill>
                <a:latin typeface="Times New Roman" panose="02020603050405020304" pitchFamily="18" charset="0"/>
              </a:rPr>
              <a:t>三极管符号</a:t>
            </a:r>
            <a:endParaRPr lang="zh-CN" altLang="en-US" sz="1800" dirty="0">
              <a:latin typeface="Times New Roman" panose="02020603050405020304" pitchFamily="18" charset="0"/>
            </a:endParaRPr>
          </a:p>
        </p:txBody>
      </p:sp>
      <p:grpSp>
        <p:nvGrpSpPr>
          <p:cNvPr id="3" name="Group 16"/>
          <p:cNvGrpSpPr/>
          <p:nvPr/>
        </p:nvGrpSpPr>
        <p:grpSpPr>
          <a:xfrm>
            <a:off x="1331913" y="2781300"/>
            <a:ext cx="7010400" cy="3200400"/>
            <a:chOff x="1200" y="576"/>
            <a:chExt cx="4416" cy="2016"/>
          </a:xfrm>
        </p:grpSpPr>
        <p:sp>
          <p:nvSpPr>
            <p:cNvPr id="13329" name="AutoShape 17"/>
            <p:cNvSpPr/>
            <p:nvPr/>
          </p:nvSpPr>
          <p:spPr>
            <a:xfrm>
              <a:off x="1200" y="576"/>
              <a:ext cx="4416" cy="2016"/>
            </a:xfrm>
            <a:prstGeom prst="roundRect">
              <a:avLst>
                <a:gd name="adj" fmla="val 16667"/>
              </a:avLst>
            </a:prstGeom>
            <a:solidFill>
              <a:schemeClr val="bg1"/>
            </a:solidFill>
            <a:ln w="9525">
              <a:noFill/>
            </a:ln>
          </p:spPr>
          <p:txBody>
            <a:bodyPr wrap="none" anchor="ctr"/>
            <a:p>
              <a:endParaRPr lang="zh-CN" altLang="en-US" dirty="0">
                <a:latin typeface="Arial" panose="020B0604020202020204" pitchFamily="34" charset="0"/>
              </a:endParaRPr>
            </a:p>
          </p:txBody>
        </p:sp>
        <p:graphicFrame>
          <p:nvGraphicFramePr>
            <p:cNvPr id="13314" name="Object 18"/>
            <p:cNvGraphicFramePr/>
            <p:nvPr/>
          </p:nvGraphicFramePr>
          <p:xfrm>
            <a:off x="1488" y="864"/>
            <a:ext cx="3768" cy="1536"/>
          </p:xfrm>
          <a:graphic>
            <a:graphicData uri="http://schemas.openxmlformats.org/presentationml/2006/ole">
              <mc:AlternateContent xmlns:mc="http://schemas.openxmlformats.org/markup-compatibility/2006">
                <mc:Choice xmlns:v="urn:schemas-microsoft-com:vml" Requires="v">
                  <p:oleObj spid="_x0000_s3091" name="" r:id="rId3" imgW="2990850" imgH="1219200" progId="Word.Picture.8">
                    <p:embed/>
                  </p:oleObj>
                </mc:Choice>
                <mc:Fallback>
                  <p:oleObj name="" r:id="rId3" imgW="2990850" imgH="1219200" progId="Word.Picture.8">
                    <p:embed/>
                    <p:pic>
                      <p:nvPicPr>
                        <p:cNvPr id="0" name="图片 3090"/>
                        <p:cNvPicPr/>
                        <p:nvPr/>
                      </p:nvPicPr>
                      <p:blipFill>
                        <a:blip r:embed="rId4"/>
                        <a:stretch>
                          <a:fillRect/>
                        </a:stretch>
                      </p:blipFill>
                      <p:spPr>
                        <a:xfrm>
                          <a:off x="1488" y="864"/>
                          <a:ext cx="3768" cy="1536"/>
                        </a:xfrm>
                        <a:prstGeom prst="rect">
                          <a:avLst/>
                        </a:prstGeom>
                        <a:noFill/>
                        <a:ln w="38100">
                          <a:noFill/>
                          <a:miter/>
                        </a:ln>
                      </p:spPr>
                    </p:pic>
                  </p:oleObj>
                </mc:Fallback>
              </mc:AlternateContent>
            </a:graphicData>
          </a:graphic>
        </p:graphicFrame>
      </p:grpSp>
      <p:sp>
        <p:nvSpPr>
          <p:cNvPr id="13328" name="矩形 1"/>
          <p:cNvSpPr/>
          <p:nvPr/>
        </p:nvSpPr>
        <p:spPr>
          <a:xfrm>
            <a:off x="900113" y="549275"/>
            <a:ext cx="4572000" cy="954088"/>
          </a:xfrm>
          <a:prstGeom prst="rect">
            <a:avLst/>
          </a:prstGeom>
          <a:noFill/>
          <a:ln w="9525">
            <a:noFill/>
          </a:ln>
        </p:spPr>
        <p:txBody>
          <a:bodyPr>
            <a:spAutoFit/>
          </a:bodyPr>
          <a:p>
            <a:r>
              <a:rPr lang="en-US" altLang="zh-CN" dirty="0">
                <a:latin typeface="Arial" panose="020B0604020202020204" pitchFamily="34" charset="0"/>
              </a:rPr>
              <a:t>2.2 </a:t>
            </a:r>
            <a:r>
              <a:rPr lang="zh-CN" altLang="zh-CN" dirty="0">
                <a:latin typeface="Arial" panose="020B0604020202020204" pitchFamily="34" charset="0"/>
              </a:rPr>
              <a:t>晶体管</a:t>
            </a:r>
            <a:r>
              <a:rPr lang="en-US" altLang="zh-CN" dirty="0">
                <a:latin typeface="Arial" panose="020B0604020202020204" pitchFamily="34" charset="0"/>
              </a:rPr>
              <a:t> (</a:t>
            </a:r>
            <a:r>
              <a:rPr lang="zh-CN" altLang="en-US" dirty="0">
                <a:latin typeface="Arial" panose="020B0604020202020204" pitchFamily="34" charset="0"/>
              </a:rPr>
              <a:t>双极型三极管</a:t>
            </a:r>
            <a:r>
              <a:rPr lang="en-US" altLang="zh-CN" dirty="0">
                <a:latin typeface="Arial" panose="020B0604020202020204" pitchFamily="34" charset="0"/>
              </a:rPr>
              <a:t>)      </a:t>
            </a:r>
            <a:endParaRPr lang="en-US" altLang="zh-CN" dirty="0">
              <a:latin typeface="Arial" panose="020B0604020202020204" pitchFamily="34" charset="0"/>
            </a:endParaRPr>
          </a:p>
          <a:p>
            <a:r>
              <a:rPr lang="en-US" altLang="zh-CN" dirty="0">
                <a:latin typeface="Arial" panose="020B0604020202020204" pitchFamily="34" charset="0"/>
              </a:rPr>
              <a:t>   2.2.1 </a:t>
            </a:r>
            <a:r>
              <a:rPr lang="zh-CN" altLang="zh-CN" dirty="0">
                <a:latin typeface="Arial" panose="020B0604020202020204" pitchFamily="34" charset="0"/>
              </a:rPr>
              <a:t>基本结构</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9228"/>
                                        </p:tgtEl>
                                        <p:attrNameLst>
                                          <p:attrName>style.visibility</p:attrName>
                                        </p:attrNameLst>
                                      </p:cBhvr>
                                      <p:to>
                                        <p:strVal val="visible"/>
                                      </p:to>
                                    </p:set>
                                    <p:anim calcmode="lin" valueType="num">
                                      <p:cBhvr additive="base">
                                        <p:cTn id="17" dur="500" fill="hold"/>
                                        <p:tgtEl>
                                          <p:spTgt spid="9228"/>
                                        </p:tgtEl>
                                        <p:attrNameLst>
                                          <p:attrName>ppt_x</p:attrName>
                                        </p:attrNameLst>
                                      </p:cBhvr>
                                      <p:tavLst>
                                        <p:tav tm="0">
                                          <p:val>
                                            <p:strVal val="0-#ppt_w/2"/>
                                          </p:val>
                                        </p:tav>
                                        <p:tav tm="100000">
                                          <p:val>
                                            <p:strVal val="#ppt_x"/>
                                          </p:val>
                                        </p:tav>
                                      </p:tavLst>
                                    </p:anim>
                                    <p:anim calcmode="lin" valueType="num">
                                      <p:cBhvr additive="base">
                                        <p:cTn id="18" dur="500" fill="hold"/>
                                        <p:tgtEl>
                                          <p:spTgt spid="922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22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9226"/>
                                        </p:tgtEl>
                                        <p:attrNameLst>
                                          <p:attrName>style.visibility</p:attrName>
                                        </p:attrNameLst>
                                      </p:cBhvr>
                                      <p:to>
                                        <p:strVal val="visible"/>
                                      </p:to>
                                    </p:set>
                                    <p:anim calcmode="lin" valueType="num">
                                      <p:cBhvr additive="base">
                                        <p:cTn id="23" dur="500" fill="hold"/>
                                        <p:tgtEl>
                                          <p:spTgt spid="9226"/>
                                        </p:tgtEl>
                                        <p:attrNameLst>
                                          <p:attrName>ppt_x</p:attrName>
                                        </p:attrNameLst>
                                      </p:cBhvr>
                                      <p:tavLst>
                                        <p:tav tm="0">
                                          <p:val>
                                            <p:strVal val="0-#ppt_w/2"/>
                                          </p:val>
                                        </p:tav>
                                        <p:tav tm="100000">
                                          <p:val>
                                            <p:strVal val="#ppt_x"/>
                                          </p:val>
                                        </p:tav>
                                      </p:tavLst>
                                    </p:anim>
                                    <p:anim calcmode="lin" valueType="num">
                                      <p:cBhvr additive="base">
                                        <p:cTn id="24" dur="500" fill="hold"/>
                                        <p:tgtEl>
                                          <p:spTgt spid="9226"/>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22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30"/>
                                        </p:tgtEl>
                                        <p:attrNameLst>
                                          <p:attrName>style.visibility</p:attrName>
                                        </p:attrNameLst>
                                      </p:cBhvr>
                                      <p:to>
                                        <p:strVal val="visible"/>
                                      </p:to>
                                    </p:set>
                                    <p:anim calcmode="lin" valueType="num">
                                      <p:cBhvr additive="base">
                                        <p:cTn id="29" dur="500" fill="hold"/>
                                        <p:tgtEl>
                                          <p:spTgt spid="9230"/>
                                        </p:tgtEl>
                                        <p:attrNameLst>
                                          <p:attrName>ppt_x</p:attrName>
                                        </p:attrNameLst>
                                      </p:cBhvr>
                                      <p:tavLst>
                                        <p:tav tm="0">
                                          <p:val>
                                            <p:strVal val="#ppt_x"/>
                                          </p:val>
                                        </p:tav>
                                        <p:tav tm="100000">
                                          <p:val>
                                            <p:strVal val="#ppt_x"/>
                                          </p:val>
                                        </p:tav>
                                      </p:tavLst>
                                    </p:anim>
                                    <p:anim calcmode="lin" valueType="num">
                                      <p:cBhvr additive="base">
                                        <p:cTn id="30" dur="500" fill="hold"/>
                                        <p:tgtEl>
                                          <p:spTgt spid="923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3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225"/>
                                        </p:tgtEl>
                                        <p:attrNameLst>
                                          <p:attrName>style.visibility</p:attrName>
                                        </p:attrNameLst>
                                      </p:cBhvr>
                                      <p:to>
                                        <p:strVal val="visible"/>
                                      </p:to>
                                    </p:set>
                                    <p:anim calcmode="lin" valueType="num">
                                      <p:cBhvr additive="base">
                                        <p:cTn id="35" dur="500" fill="hold"/>
                                        <p:tgtEl>
                                          <p:spTgt spid="9225"/>
                                        </p:tgtEl>
                                        <p:attrNameLst>
                                          <p:attrName>ppt_x</p:attrName>
                                        </p:attrNameLst>
                                      </p:cBhvr>
                                      <p:tavLst>
                                        <p:tav tm="0">
                                          <p:val>
                                            <p:strVal val="#ppt_x"/>
                                          </p:val>
                                        </p:tav>
                                        <p:tav tm="100000">
                                          <p:val>
                                            <p:strVal val="#ppt_x"/>
                                          </p:val>
                                        </p:tav>
                                      </p:tavLst>
                                    </p:anim>
                                    <p:anim calcmode="lin" valueType="num">
                                      <p:cBhvr additive="base">
                                        <p:cTn id="36" dur="500" fill="hold"/>
                                        <p:tgtEl>
                                          <p:spTgt spid="922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25"/>
                                        </p:tgtEl>
                                        <p:attrNameLst>
                                          <p:attrName>style.visibility</p:attrName>
                                        </p:attrNameLst>
                                      </p:cBhvr>
                                      <p:to>
                                        <p:strVal val="hidden"/>
                                      </p:to>
                                    </p:set>
                                    <p:cmd type="evt" cmd="onstopaudio">
                                      <p:cBhvr>
                                        <p:cTn display="0" masterRel="sameClick">
                                          <p:stCondLst>
                                            <p:cond evt="begin" delay="0">
                                              <p:tn val="33"/>
                                            </p:cond>
                                          </p:stCondLst>
                                        </p:cTn>
                                        <p:tgtEl>
                                          <p:sldTgt/>
                                        </p:tgtEl>
                                      </p:cBhvr>
                                    </p:cmd>
                                  </p:subTnLst>
                                </p:cTn>
                              </p:par>
                            </p:childTnLst>
                          </p:cTn>
                        </p:par>
                      </p:childTnLst>
                    </p:cTn>
                  </p:par>
                  <p:par>
                    <p:cTn id="37" fill="hold">
                      <p:stCondLst>
                        <p:cond delay="indefinite"/>
                      </p:stCondLst>
                      <p:childTnLst>
                        <p:par>
                          <p:cTn id="38" fill="hold">
                            <p:stCondLst>
                              <p:cond delay="0"/>
                            </p:stCondLst>
                            <p:childTnLst>
                              <p:par>
                                <p:cTn id="39" presetID="2" presetClass="entr" presetSubtype="3" fill="hold" grpId="0" nodeType="clickEffect">
                                  <p:stCondLst>
                                    <p:cond delay="0"/>
                                  </p:stCondLst>
                                  <p:childTnLst>
                                    <p:set>
                                      <p:cBhvr>
                                        <p:cTn id="40" dur="1" fill="hold">
                                          <p:stCondLst>
                                            <p:cond delay="0"/>
                                          </p:stCondLst>
                                        </p:cTn>
                                        <p:tgtEl>
                                          <p:spTgt spid="9229"/>
                                        </p:tgtEl>
                                        <p:attrNameLst>
                                          <p:attrName>style.visibility</p:attrName>
                                        </p:attrNameLst>
                                      </p:cBhvr>
                                      <p:to>
                                        <p:strVal val="visible"/>
                                      </p:to>
                                    </p:set>
                                    <p:anim calcmode="lin" valueType="num">
                                      <p:cBhvr additive="base">
                                        <p:cTn id="41" dur="500" fill="hold"/>
                                        <p:tgtEl>
                                          <p:spTgt spid="9229"/>
                                        </p:tgtEl>
                                        <p:attrNameLst>
                                          <p:attrName>ppt_x</p:attrName>
                                        </p:attrNameLst>
                                      </p:cBhvr>
                                      <p:tavLst>
                                        <p:tav tm="0">
                                          <p:val>
                                            <p:strVal val="1+#ppt_w/2"/>
                                          </p:val>
                                        </p:tav>
                                        <p:tav tm="100000">
                                          <p:val>
                                            <p:strVal val="#ppt_x"/>
                                          </p:val>
                                        </p:tav>
                                      </p:tavLst>
                                    </p:anim>
                                    <p:anim calcmode="lin" valueType="num">
                                      <p:cBhvr additive="base">
                                        <p:cTn id="42" dur="500" fill="hold"/>
                                        <p:tgtEl>
                                          <p:spTgt spid="922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22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 presetClass="entr" presetSubtype="3" fill="hold" grpId="0" nodeType="clickEffect">
                                  <p:stCondLst>
                                    <p:cond delay="0"/>
                                  </p:stCondLst>
                                  <p:childTnLst>
                                    <p:set>
                                      <p:cBhvr>
                                        <p:cTn id="46" dur="1" fill="hold">
                                          <p:stCondLst>
                                            <p:cond delay="0"/>
                                          </p:stCondLst>
                                        </p:cTn>
                                        <p:tgtEl>
                                          <p:spTgt spid="9227"/>
                                        </p:tgtEl>
                                        <p:attrNameLst>
                                          <p:attrName>style.visibility</p:attrName>
                                        </p:attrNameLst>
                                      </p:cBhvr>
                                      <p:to>
                                        <p:strVal val="visible"/>
                                      </p:to>
                                    </p:set>
                                    <p:anim calcmode="lin" valueType="num">
                                      <p:cBhvr additive="base">
                                        <p:cTn id="47" dur="500" fill="hold"/>
                                        <p:tgtEl>
                                          <p:spTgt spid="9227"/>
                                        </p:tgtEl>
                                        <p:attrNameLst>
                                          <p:attrName>ppt_x</p:attrName>
                                        </p:attrNameLst>
                                      </p:cBhvr>
                                      <p:tavLst>
                                        <p:tav tm="0">
                                          <p:val>
                                            <p:strVal val="1+#ppt_w/2"/>
                                          </p:val>
                                        </p:tav>
                                        <p:tav tm="100000">
                                          <p:val>
                                            <p:strVal val="#ppt_x"/>
                                          </p:val>
                                        </p:tav>
                                      </p:tavLst>
                                    </p:anim>
                                    <p:anim calcmode="lin" valueType="num">
                                      <p:cBhvr additive="base">
                                        <p:cTn id="48" dur="500" fill="hold"/>
                                        <p:tgtEl>
                                          <p:spTgt spid="922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227"/>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9223"/>
                                        </p:tgtEl>
                                        <p:attrNameLst>
                                          <p:attrName>style.visibility</p:attrName>
                                        </p:attrNameLst>
                                      </p:cBhvr>
                                      <p:to>
                                        <p:strVal val="visible"/>
                                      </p:to>
                                    </p:set>
                                    <p:animEffect transition="in" filter="wipe(up)">
                                      <p:cBhvr>
                                        <p:cTn id="53" dur="500"/>
                                        <p:tgtEl>
                                          <p:spTgt spid="9223"/>
                                        </p:tgtEl>
                                      </p:cBhvr>
                                    </p:animEffect>
                                  </p:childTnLst>
                                  <p:subTnLst>
                                    <p:set>
                                      <p:cBhvr override="childStyle">
                                        <p:cTn dur="1" fill="hold" display="0" masterRel="nextClick" afterEffect="1"/>
                                        <p:tgtEl>
                                          <p:spTgt spid="9223"/>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9224"/>
                                        </p:tgtEl>
                                        <p:attrNameLst>
                                          <p:attrName>style.visibility</p:attrName>
                                        </p:attrNameLst>
                                      </p:cBhvr>
                                      <p:to>
                                        <p:strVal val="visible"/>
                                      </p:to>
                                    </p:set>
                                    <p:animEffect transition="in" filter="wipe(up)">
                                      <p:cBhvr>
                                        <p:cTn id="58" dur="500"/>
                                        <p:tgtEl>
                                          <p:spTgt spid="9224"/>
                                        </p:tgtEl>
                                      </p:cBhvr>
                                    </p:animEffect>
                                  </p:childTnLst>
                                  <p:subTnLst>
                                    <p:set>
                                      <p:cBhvr override="childStyle">
                                        <p:cTn dur="1" fill="hold" display="0" masterRel="nextClick" afterEffect="1"/>
                                        <p:tgtEl>
                                          <p:spTgt spid="9224"/>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 presetClass="entr" presetSubtype="12" fill="hold" grpId="0" nodeType="clickEffect">
                                  <p:stCondLst>
                                    <p:cond delay="0"/>
                                  </p:stCondLst>
                                  <p:childTnLst>
                                    <p:set>
                                      <p:cBhvr>
                                        <p:cTn id="62" dur="1" fill="hold">
                                          <p:stCondLst>
                                            <p:cond delay="0"/>
                                          </p:stCondLst>
                                        </p:cTn>
                                        <p:tgtEl>
                                          <p:spTgt spid="9231"/>
                                        </p:tgtEl>
                                        <p:attrNameLst>
                                          <p:attrName>style.visibility</p:attrName>
                                        </p:attrNameLst>
                                      </p:cBhvr>
                                      <p:to>
                                        <p:strVal val="visible"/>
                                      </p:to>
                                    </p:set>
                                    <p:anim calcmode="lin" valueType="num">
                                      <p:cBhvr additive="base">
                                        <p:cTn id="63" dur="500" fill="hold"/>
                                        <p:tgtEl>
                                          <p:spTgt spid="9231"/>
                                        </p:tgtEl>
                                        <p:attrNameLst>
                                          <p:attrName>ppt_x</p:attrName>
                                        </p:attrNameLst>
                                      </p:cBhvr>
                                      <p:tavLst>
                                        <p:tav tm="0">
                                          <p:val>
                                            <p:strVal val="0-#ppt_w/2"/>
                                          </p:val>
                                        </p:tav>
                                        <p:tav tm="100000">
                                          <p:val>
                                            <p:strVal val="#ppt_x"/>
                                          </p:val>
                                        </p:tav>
                                      </p:tavLst>
                                    </p:anim>
                                    <p:anim calcmode="lin" valueType="num">
                                      <p:cBhvr additive="base">
                                        <p:cTn id="64" dur="500" fill="hold"/>
                                        <p:tgtEl>
                                          <p:spTgt spid="923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animBg="1"/>
      <p:bldP spid="9224" grpId="0" animBg="1"/>
      <p:bldP spid="9225" grpId="0" animBg="1"/>
      <p:bldP spid="9226" grpId="0" animBg="1"/>
      <p:bldP spid="9227" grpId="0" animBg="1"/>
      <p:bldP spid="9228" grpId="0" animBg="1"/>
      <p:bldP spid="9229" grpId="0" animBg="1"/>
      <p:bldP spid="9230" grpId="0" animBg="1"/>
      <p:bldP spid="923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p:nvPr/>
        </p:nvSpPr>
        <p:spPr>
          <a:xfrm>
            <a:off x="2141538" y="442913"/>
            <a:ext cx="4924425" cy="641350"/>
          </a:xfrm>
          <a:prstGeom prst="rect">
            <a:avLst/>
          </a:prstGeom>
          <a:noFill/>
          <a:ln w="9525">
            <a:noFill/>
          </a:ln>
        </p:spPr>
        <p:txBody>
          <a:bodyPr anchor="ctr"/>
          <a:p>
            <a:pPr algn="ctr"/>
            <a:r>
              <a:rPr lang="zh-CN" altLang="en-US" sz="3600" b="0" dirty="0">
                <a:solidFill>
                  <a:srgbClr val="FF0000"/>
                </a:solidFill>
                <a:latin typeface="Arial" panose="020B0604020202020204" pitchFamily="34" charset="0"/>
                <a:ea typeface="华文新魏" panose="02010800040101010101" pitchFamily="2" charset="-122"/>
              </a:rPr>
              <a:t>几种常见三极管实物图</a:t>
            </a:r>
            <a:endParaRPr lang="zh-CN" altLang="en-US" sz="3600" b="0" dirty="0">
              <a:solidFill>
                <a:srgbClr val="FF0000"/>
              </a:solidFill>
              <a:latin typeface="Arial" panose="020B0604020202020204" pitchFamily="34" charset="0"/>
              <a:ea typeface="华文新魏" panose="02010800040101010101" pitchFamily="2" charset="-122"/>
            </a:endParaRPr>
          </a:p>
        </p:txBody>
      </p:sp>
      <p:pic>
        <p:nvPicPr>
          <p:cNvPr id="87043" name="Picture 3" descr="三极管1"/>
          <p:cNvPicPr>
            <a:picLocks noChangeAspect="1"/>
          </p:cNvPicPr>
          <p:nvPr/>
        </p:nvPicPr>
        <p:blipFill>
          <a:blip r:embed="rId1"/>
          <a:stretch>
            <a:fillRect/>
          </a:stretch>
        </p:blipFill>
        <p:spPr>
          <a:xfrm>
            <a:off x="1042988" y="1268413"/>
            <a:ext cx="2089150" cy="1573212"/>
          </a:xfrm>
          <a:prstGeom prst="rect">
            <a:avLst/>
          </a:prstGeom>
          <a:noFill/>
          <a:ln w="9525">
            <a:noFill/>
          </a:ln>
        </p:spPr>
      </p:pic>
      <p:pic>
        <p:nvPicPr>
          <p:cNvPr id="87044" name="Picture 4" descr="三极管2"/>
          <p:cNvPicPr>
            <a:picLocks noChangeAspect="1"/>
          </p:cNvPicPr>
          <p:nvPr/>
        </p:nvPicPr>
        <p:blipFill>
          <a:blip r:embed="rId2"/>
          <a:stretch>
            <a:fillRect/>
          </a:stretch>
        </p:blipFill>
        <p:spPr>
          <a:xfrm>
            <a:off x="3367088" y="3995738"/>
            <a:ext cx="2106612" cy="1449387"/>
          </a:xfrm>
          <a:prstGeom prst="rect">
            <a:avLst/>
          </a:prstGeom>
          <a:noFill/>
          <a:ln w="9525">
            <a:noFill/>
          </a:ln>
        </p:spPr>
      </p:pic>
      <p:pic>
        <p:nvPicPr>
          <p:cNvPr id="87045" name="Picture 5" descr="三极管3"/>
          <p:cNvPicPr>
            <a:picLocks noChangeAspect="1"/>
          </p:cNvPicPr>
          <p:nvPr/>
        </p:nvPicPr>
        <p:blipFill>
          <a:blip r:embed="rId3"/>
          <a:stretch>
            <a:fillRect/>
          </a:stretch>
        </p:blipFill>
        <p:spPr>
          <a:xfrm>
            <a:off x="5995988" y="4011613"/>
            <a:ext cx="2108200" cy="1449387"/>
          </a:xfrm>
          <a:prstGeom prst="rect">
            <a:avLst/>
          </a:prstGeom>
          <a:noFill/>
          <a:ln w="9525">
            <a:noFill/>
          </a:ln>
        </p:spPr>
      </p:pic>
      <p:pic>
        <p:nvPicPr>
          <p:cNvPr id="87046" name="Picture 6" descr="三极管4"/>
          <p:cNvPicPr>
            <a:picLocks noChangeAspect="1"/>
          </p:cNvPicPr>
          <p:nvPr/>
        </p:nvPicPr>
        <p:blipFill>
          <a:blip r:embed="rId4"/>
          <a:stretch>
            <a:fillRect/>
          </a:stretch>
        </p:blipFill>
        <p:spPr>
          <a:xfrm>
            <a:off x="1042988" y="4013200"/>
            <a:ext cx="2076450" cy="1563688"/>
          </a:xfrm>
          <a:prstGeom prst="rect">
            <a:avLst/>
          </a:prstGeom>
          <a:noFill/>
          <a:ln w="9525">
            <a:noFill/>
          </a:ln>
        </p:spPr>
      </p:pic>
      <p:pic>
        <p:nvPicPr>
          <p:cNvPr id="87047" name="Picture 7" descr="三极管5"/>
          <p:cNvPicPr>
            <a:picLocks noChangeAspect="1"/>
          </p:cNvPicPr>
          <p:nvPr/>
        </p:nvPicPr>
        <p:blipFill>
          <a:blip r:embed="rId5"/>
          <a:stretch>
            <a:fillRect/>
          </a:stretch>
        </p:blipFill>
        <p:spPr>
          <a:xfrm>
            <a:off x="3719513" y="1285875"/>
            <a:ext cx="2076450" cy="1563688"/>
          </a:xfrm>
          <a:prstGeom prst="rect">
            <a:avLst/>
          </a:prstGeom>
          <a:noFill/>
          <a:ln w="9525">
            <a:noFill/>
          </a:ln>
        </p:spPr>
      </p:pic>
      <p:pic>
        <p:nvPicPr>
          <p:cNvPr id="87048" name="Picture 8" descr="三极管6"/>
          <p:cNvPicPr>
            <a:picLocks noChangeAspect="1"/>
          </p:cNvPicPr>
          <p:nvPr/>
        </p:nvPicPr>
        <p:blipFill>
          <a:blip r:embed="rId6"/>
          <a:stretch>
            <a:fillRect/>
          </a:stretch>
        </p:blipFill>
        <p:spPr>
          <a:xfrm>
            <a:off x="6383338" y="1285875"/>
            <a:ext cx="2076450" cy="1563688"/>
          </a:xfrm>
          <a:prstGeom prst="rect">
            <a:avLst/>
          </a:prstGeom>
          <a:noFill/>
          <a:ln w="9525">
            <a:noFill/>
          </a:ln>
        </p:spPr>
      </p:pic>
      <p:sp>
        <p:nvSpPr>
          <p:cNvPr id="87049" name="Text Box 9"/>
          <p:cNvSpPr txBox="1"/>
          <p:nvPr/>
        </p:nvSpPr>
        <p:spPr>
          <a:xfrm>
            <a:off x="1166813" y="2924175"/>
            <a:ext cx="2016125" cy="457200"/>
          </a:xfrm>
          <a:prstGeom prst="rect">
            <a:avLst/>
          </a:prstGeom>
          <a:noFill/>
          <a:ln w="9525">
            <a:noFill/>
          </a:ln>
        </p:spPr>
        <p:txBody>
          <a:bodyPr lIns="0" rIns="0">
            <a:spAutoFit/>
          </a:bodyPr>
          <a:p>
            <a:pPr>
              <a:spcBef>
                <a:spcPct val="50000"/>
              </a:spcBef>
            </a:pPr>
            <a:r>
              <a:rPr lang="zh-CN" altLang="en-US" sz="2400" dirty="0">
                <a:latin typeface="Verdana" panose="020B0604030504040204" pitchFamily="34" charset="0"/>
              </a:rPr>
              <a:t>大功率三极管</a:t>
            </a:r>
            <a:endParaRPr lang="zh-CN" altLang="en-US" sz="2400" dirty="0">
              <a:latin typeface="Verdana" panose="020B0604030504040204" pitchFamily="34" charset="0"/>
            </a:endParaRPr>
          </a:p>
        </p:txBody>
      </p:sp>
      <p:sp>
        <p:nvSpPr>
          <p:cNvPr id="87050" name="Text Box 10"/>
          <p:cNvSpPr txBox="1"/>
          <p:nvPr/>
        </p:nvSpPr>
        <p:spPr>
          <a:xfrm>
            <a:off x="6624638" y="2924175"/>
            <a:ext cx="1657350" cy="457200"/>
          </a:xfrm>
          <a:prstGeom prst="rect">
            <a:avLst/>
          </a:prstGeom>
          <a:noFill/>
          <a:ln w="9525">
            <a:noFill/>
          </a:ln>
        </p:spPr>
        <p:txBody>
          <a:bodyPr lIns="0" rIns="0">
            <a:spAutoFit/>
          </a:bodyPr>
          <a:p>
            <a:pPr>
              <a:spcBef>
                <a:spcPct val="50000"/>
              </a:spcBef>
            </a:pPr>
            <a:r>
              <a:rPr lang="zh-CN" altLang="en-US" sz="2400" dirty="0">
                <a:latin typeface="Verdana" panose="020B0604030504040204" pitchFamily="34" charset="0"/>
              </a:rPr>
              <a:t>功率三极管</a:t>
            </a:r>
            <a:endParaRPr lang="zh-CN" altLang="en-US" sz="2400" dirty="0">
              <a:latin typeface="Verdana" panose="020B0604030504040204" pitchFamily="34" charset="0"/>
            </a:endParaRPr>
          </a:p>
        </p:txBody>
      </p:sp>
      <p:sp>
        <p:nvSpPr>
          <p:cNvPr id="87051" name="Text Box 11"/>
          <p:cNvSpPr txBox="1"/>
          <p:nvPr/>
        </p:nvSpPr>
        <p:spPr>
          <a:xfrm>
            <a:off x="3733800" y="5780088"/>
            <a:ext cx="2232025" cy="457200"/>
          </a:xfrm>
          <a:prstGeom prst="rect">
            <a:avLst/>
          </a:prstGeom>
          <a:noFill/>
          <a:ln w="9525">
            <a:noFill/>
          </a:ln>
        </p:spPr>
        <p:txBody>
          <a:bodyPr lIns="0" rIns="0">
            <a:spAutoFit/>
          </a:bodyPr>
          <a:p>
            <a:pPr>
              <a:spcBef>
                <a:spcPct val="50000"/>
              </a:spcBef>
            </a:pPr>
            <a:r>
              <a:rPr lang="zh-CN" altLang="en-US" sz="2400" dirty="0">
                <a:latin typeface="Verdana" panose="020B0604030504040204" pitchFamily="34" charset="0"/>
              </a:rPr>
              <a:t>普通塑封三极管</a:t>
            </a:r>
            <a:endParaRPr lang="zh-CN" altLang="en-US" sz="2400" dirty="0">
              <a:latin typeface="Verdana" panose="020B0604030504040204" pitchFamily="34" charset="0"/>
            </a:endParaRPr>
          </a:p>
        </p:txBody>
      </p:sp>
      <p:sp>
        <p:nvSpPr>
          <p:cNvPr id="87052" name="灯片编号占位符 1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4340" name="Rectangle 2"/>
          <p:cNvSpPr/>
          <p:nvPr/>
        </p:nvSpPr>
        <p:spPr>
          <a:xfrm>
            <a:off x="788988" y="292100"/>
            <a:ext cx="2978150" cy="579438"/>
          </a:xfrm>
          <a:prstGeom prst="rect">
            <a:avLst/>
          </a:prstGeom>
          <a:noFill/>
          <a:ln w="9525">
            <a:noFill/>
          </a:ln>
        </p:spPr>
        <p:txBody>
          <a:bodyPr lIns="92075" tIns="46038" rIns="92075" bIns="46038">
            <a:spAutoFit/>
          </a:bodyPr>
          <a:p>
            <a:pPr marL="190500" indent="-190500">
              <a:spcBef>
                <a:spcPct val="20000"/>
              </a:spcBef>
              <a:buClr>
                <a:schemeClr val="hlink"/>
              </a:buClr>
              <a:buSzPct val="70000"/>
              <a:buFont typeface="Wingdings" panose="05000000000000000000" pitchFamily="2" charset="2"/>
              <a:buNone/>
            </a:pPr>
            <a:r>
              <a:rPr lang="en-US" altLang="zh-CN" u="sng" dirty="0">
                <a:solidFill>
                  <a:srgbClr val="FF5050"/>
                </a:solidFill>
                <a:latin typeface="Arial" panose="020B0604020202020204" pitchFamily="34" charset="0"/>
              </a:rPr>
              <a:t>  </a:t>
            </a:r>
            <a:r>
              <a:rPr lang="zh-CN" altLang="en-US" u="sng" dirty="0">
                <a:solidFill>
                  <a:srgbClr val="FF5050"/>
                </a:solidFill>
                <a:latin typeface="Arial" panose="020B0604020202020204" pitchFamily="34" charset="0"/>
                <a:ea typeface="黑体" panose="02010609060101010101" pitchFamily="49" charset="-122"/>
              </a:rPr>
              <a:t>结构特点：</a:t>
            </a:r>
            <a:endParaRPr lang="zh-CN" altLang="en-US" dirty="0">
              <a:solidFill>
                <a:srgbClr val="FF5050"/>
              </a:solidFill>
              <a:latin typeface="Arial" panose="020B0604020202020204" pitchFamily="34" charset="0"/>
            </a:endParaRPr>
          </a:p>
        </p:txBody>
      </p:sp>
      <p:sp>
        <p:nvSpPr>
          <p:cNvPr id="66563" name="Rectangle 3"/>
          <p:cNvSpPr/>
          <p:nvPr/>
        </p:nvSpPr>
        <p:spPr>
          <a:xfrm>
            <a:off x="719138" y="901700"/>
            <a:ext cx="7696200" cy="579438"/>
          </a:xfrm>
          <a:prstGeom prst="rect">
            <a:avLst/>
          </a:prstGeom>
          <a:noFill/>
          <a:ln w="9525">
            <a:noFill/>
          </a:ln>
        </p:spPr>
        <p:txBody>
          <a:bodyPr lIns="92075" tIns="46038" rIns="92075" bIns="46038">
            <a:spAutoFit/>
          </a:bodyPr>
          <a:p>
            <a:pPr marL="190500" indent="-190500">
              <a:spcBef>
                <a:spcPct val="20000"/>
              </a:spcBef>
              <a:buClr>
                <a:schemeClr val="hlink"/>
              </a:buClr>
              <a:buSzPct val="70000"/>
              <a:buFont typeface="Wingdings" panose="05000000000000000000" pitchFamily="2" charset="2"/>
              <a:buNone/>
            </a:pPr>
            <a:r>
              <a:rPr lang="en-US" altLang="zh-CN" dirty="0">
                <a:solidFill>
                  <a:srgbClr val="0000FF"/>
                </a:solidFill>
                <a:latin typeface="Arial" panose="020B0604020202020204" pitchFamily="34" charset="0"/>
              </a:rPr>
              <a:t>• </a:t>
            </a:r>
            <a:r>
              <a:rPr lang="zh-CN" altLang="en-US" dirty="0">
                <a:latin typeface="Arial" panose="020B0604020202020204" pitchFamily="34" charset="0"/>
              </a:rPr>
              <a:t>发射区的掺杂浓度最高；</a:t>
            </a:r>
            <a:endParaRPr lang="zh-CN" altLang="en-US" dirty="0">
              <a:solidFill>
                <a:srgbClr val="FF5050"/>
              </a:solidFill>
              <a:latin typeface="Arial" panose="020B0604020202020204" pitchFamily="34" charset="0"/>
            </a:endParaRPr>
          </a:p>
        </p:txBody>
      </p:sp>
      <p:sp>
        <p:nvSpPr>
          <p:cNvPr id="66564" name="Rectangle 4"/>
          <p:cNvSpPr/>
          <p:nvPr/>
        </p:nvSpPr>
        <p:spPr>
          <a:xfrm>
            <a:off x="719138" y="1435100"/>
            <a:ext cx="7813675" cy="579438"/>
          </a:xfrm>
          <a:prstGeom prst="rect">
            <a:avLst/>
          </a:prstGeom>
          <a:noFill/>
          <a:ln w="9525">
            <a:noFill/>
          </a:ln>
        </p:spPr>
        <p:txBody>
          <a:bodyPr lIns="92075" tIns="46038" rIns="92075" bIns="46038">
            <a:spAutoFit/>
          </a:bodyPr>
          <a:p>
            <a:pPr marL="190500" indent="-190500">
              <a:spcBef>
                <a:spcPct val="20000"/>
              </a:spcBef>
              <a:buClr>
                <a:schemeClr val="hlink"/>
              </a:buClr>
              <a:buSzPct val="70000"/>
              <a:buFont typeface="Wingdings" panose="05000000000000000000" pitchFamily="2" charset="2"/>
              <a:buNone/>
            </a:pPr>
            <a:r>
              <a:rPr lang="en-US" altLang="zh-CN" dirty="0">
                <a:solidFill>
                  <a:srgbClr val="0000FF"/>
                </a:solidFill>
                <a:latin typeface="Arial" panose="020B0604020202020204" pitchFamily="34" charset="0"/>
              </a:rPr>
              <a:t>• </a:t>
            </a:r>
            <a:r>
              <a:rPr lang="zh-CN" altLang="en-US" dirty="0">
                <a:latin typeface="Arial" panose="020B0604020202020204" pitchFamily="34" charset="0"/>
              </a:rPr>
              <a:t>集电区掺杂浓度低于发射区，且面积大；</a:t>
            </a:r>
            <a:endParaRPr lang="zh-CN" altLang="en-US" dirty="0">
              <a:solidFill>
                <a:srgbClr val="FF5050"/>
              </a:solidFill>
              <a:latin typeface="Arial" panose="020B0604020202020204" pitchFamily="34" charset="0"/>
            </a:endParaRPr>
          </a:p>
        </p:txBody>
      </p:sp>
      <p:sp>
        <p:nvSpPr>
          <p:cNvPr id="66565" name="Rectangle 5"/>
          <p:cNvSpPr/>
          <p:nvPr/>
        </p:nvSpPr>
        <p:spPr>
          <a:xfrm>
            <a:off x="684213" y="2060575"/>
            <a:ext cx="7696200" cy="1066800"/>
          </a:xfrm>
          <a:prstGeom prst="rect">
            <a:avLst/>
          </a:prstGeom>
          <a:noFill/>
          <a:ln w="9525">
            <a:noFill/>
          </a:ln>
        </p:spPr>
        <p:txBody>
          <a:bodyPr lIns="92075" tIns="46038" rIns="92075" bIns="46038">
            <a:spAutoFit/>
          </a:bodyPr>
          <a:p>
            <a:pPr marL="190500" indent="-190500">
              <a:spcBef>
                <a:spcPct val="20000"/>
              </a:spcBef>
              <a:buClr>
                <a:schemeClr val="hlink"/>
              </a:buClr>
              <a:buSzPct val="70000"/>
              <a:buFont typeface="Wingdings" panose="05000000000000000000" pitchFamily="2" charset="2"/>
              <a:buNone/>
            </a:pPr>
            <a:r>
              <a:rPr lang="en-US" altLang="zh-CN" dirty="0">
                <a:solidFill>
                  <a:srgbClr val="0000FF"/>
                </a:solidFill>
                <a:latin typeface="Arial" panose="020B0604020202020204" pitchFamily="34" charset="0"/>
              </a:rPr>
              <a:t>• </a:t>
            </a:r>
            <a:r>
              <a:rPr lang="zh-CN" altLang="en-US" dirty="0">
                <a:latin typeface="Arial" panose="020B0604020202020204" pitchFamily="34" charset="0"/>
              </a:rPr>
              <a:t>基区很薄，一般在几个微米至几十个微米，且掺杂浓度最低。</a:t>
            </a:r>
            <a:endParaRPr lang="zh-CN" altLang="en-US" dirty="0">
              <a:solidFill>
                <a:srgbClr val="FF5050"/>
              </a:solidFill>
              <a:latin typeface="Arial" panose="020B0604020202020204" pitchFamily="34" charset="0"/>
            </a:endParaRPr>
          </a:p>
        </p:txBody>
      </p:sp>
      <p:grpSp>
        <p:nvGrpSpPr>
          <p:cNvPr id="2" name="Group 11"/>
          <p:cNvGrpSpPr/>
          <p:nvPr/>
        </p:nvGrpSpPr>
        <p:grpSpPr>
          <a:xfrm>
            <a:off x="1835150" y="3141663"/>
            <a:ext cx="4625975" cy="3406775"/>
            <a:chOff x="1423" y="1896"/>
            <a:chExt cx="2914" cy="2146"/>
          </a:xfrm>
        </p:grpSpPr>
        <p:sp>
          <p:nvSpPr>
            <p:cNvPr id="14345" name="Rectangle 12"/>
            <p:cNvSpPr/>
            <p:nvPr/>
          </p:nvSpPr>
          <p:spPr>
            <a:xfrm>
              <a:off x="1920" y="3792"/>
              <a:ext cx="2112" cy="250"/>
            </a:xfrm>
            <a:prstGeom prst="rect">
              <a:avLst/>
            </a:prstGeom>
            <a:noFill/>
            <a:ln w="9525">
              <a:noFill/>
            </a:ln>
          </p:spPr>
          <p:txBody>
            <a:bodyPr lIns="92075" tIns="46038" rIns="92075" bIns="46038">
              <a:spAutoFit/>
            </a:bodyPr>
            <a:p>
              <a:pPr marL="190500" indent="-190500" algn="ctr">
                <a:spcBef>
                  <a:spcPct val="20000"/>
                </a:spcBef>
                <a:buClr>
                  <a:schemeClr val="hlink"/>
                </a:buClr>
                <a:buSzPct val="70000"/>
                <a:buFont typeface="Wingdings" panose="05000000000000000000" pitchFamily="2" charset="2"/>
                <a:buNone/>
              </a:pPr>
              <a:r>
                <a:rPr lang="zh-CN" altLang="en-US" sz="2000" dirty="0">
                  <a:solidFill>
                    <a:srgbClr val="0000FF"/>
                  </a:solidFill>
                  <a:latin typeface="Arial" panose="020B0604020202020204" pitchFamily="34" charset="0"/>
                </a:rPr>
                <a:t>管芯结构剖面图</a:t>
              </a:r>
              <a:endParaRPr lang="zh-CN" altLang="en-US" sz="2000" dirty="0">
                <a:latin typeface="Arial" panose="020B0604020202020204" pitchFamily="34" charset="0"/>
              </a:endParaRPr>
            </a:p>
          </p:txBody>
        </p:sp>
        <p:graphicFrame>
          <p:nvGraphicFramePr>
            <p:cNvPr id="14338" name="Object 13"/>
            <p:cNvGraphicFramePr/>
            <p:nvPr/>
          </p:nvGraphicFramePr>
          <p:xfrm>
            <a:off x="1423" y="1896"/>
            <a:ext cx="2914" cy="1896"/>
          </p:xfrm>
          <a:graphic>
            <a:graphicData uri="http://schemas.openxmlformats.org/presentationml/2006/ole">
              <mc:AlternateContent xmlns:mc="http://schemas.openxmlformats.org/markup-compatibility/2006">
                <mc:Choice xmlns:v="urn:schemas-microsoft-com:vml" Requires="v">
                  <p:oleObj spid="_x0000_s3092" name="" r:id="rId1" imgW="4610735" imgH="3006725" progId="Paint.Picture">
                    <p:embed/>
                  </p:oleObj>
                </mc:Choice>
                <mc:Fallback>
                  <p:oleObj name="" r:id="rId1" imgW="4610735" imgH="3006725" progId="Paint.Picture">
                    <p:embed/>
                    <p:pic>
                      <p:nvPicPr>
                        <p:cNvPr id="0" name="图片 3091"/>
                        <p:cNvPicPr/>
                        <p:nvPr/>
                      </p:nvPicPr>
                      <p:blipFill>
                        <a:blip r:embed="rId2"/>
                        <a:stretch>
                          <a:fillRect/>
                        </a:stretch>
                      </p:blipFill>
                      <p:spPr>
                        <a:xfrm>
                          <a:off x="1423" y="1896"/>
                          <a:ext cx="2914" cy="189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6563"/>
                                        </p:tgtEl>
                                        <p:attrNameLst>
                                          <p:attrName>style.visibility</p:attrName>
                                        </p:attrNameLst>
                                      </p:cBhvr>
                                      <p:to>
                                        <p:strVal val="visible"/>
                                      </p:to>
                                    </p:set>
                                    <p:anim calcmode="lin" valueType="num">
                                      <p:cBhvr additive="base">
                                        <p:cTn id="12" dur="500" fill="hold"/>
                                        <p:tgtEl>
                                          <p:spTgt spid="66563"/>
                                        </p:tgtEl>
                                        <p:attrNameLst>
                                          <p:attrName>ppt_x</p:attrName>
                                        </p:attrNameLst>
                                      </p:cBhvr>
                                      <p:tavLst>
                                        <p:tav tm="0">
                                          <p:val>
                                            <p:strVal val="1+#ppt_w/2"/>
                                          </p:val>
                                        </p:tav>
                                        <p:tav tm="100000">
                                          <p:val>
                                            <p:strVal val="#ppt_x"/>
                                          </p:val>
                                        </p:tav>
                                      </p:tavLst>
                                    </p:anim>
                                    <p:anim calcmode="lin" valueType="num">
                                      <p:cBhvr additive="base">
                                        <p:cTn id="13"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6564"/>
                                        </p:tgtEl>
                                        <p:attrNameLst>
                                          <p:attrName>style.visibility</p:attrName>
                                        </p:attrNameLst>
                                      </p:cBhvr>
                                      <p:to>
                                        <p:strVal val="visible"/>
                                      </p:to>
                                    </p:set>
                                    <p:anim calcmode="lin" valueType="num">
                                      <p:cBhvr additive="base">
                                        <p:cTn id="18" dur="500" fill="hold"/>
                                        <p:tgtEl>
                                          <p:spTgt spid="66564"/>
                                        </p:tgtEl>
                                        <p:attrNameLst>
                                          <p:attrName>ppt_x</p:attrName>
                                        </p:attrNameLst>
                                      </p:cBhvr>
                                      <p:tavLst>
                                        <p:tav tm="0">
                                          <p:val>
                                            <p:strVal val="1+#ppt_w/2"/>
                                          </p:val>
                                        </p:tav>
                                        <p:tav tm="100000">
                                          <p:val>
                                            <p:strVal val="#ppt_x"/>
                                          </p:val>
                                        </p:tav>
                                      </p:tavLst>
                                    </p:anim>
                                    <p:anim calcmode="lin" valueType="num">
                                      <p:cBhvr additive="base">
                                        <p:cTn id="19"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66565"/>
                                        </p:tgtEl>
                                        <p:attrNameLst>
                                          <p:attrName>style.visibility</p:attrName>
                                        </p:attrNameLst>
                                      </p:cBhvr>
                                      <p:to>
                                        <p:strVal val="visible"/>
                                      </p:to>
                                    </p:set>
                                    <p:anim calcmode="lin" valueType="num">
                                      <p:cBhvr additive="base">
                                        <p:cTn id="24" dur="500" fill="hold"/>
                                        <p:tgtEl>
                                          <p:spTgt spid="66565"/>
                                        </p:tgtEl>
                                        <p:attrNameLst>
                                          <p:attrName>ppt_x</p:attrName>
                                        </p:attrNameLst>
                                      </p:cBhvr>
                                      <p:tavLst>
                                        <p:tav tm="0">
                                          <p:val>
                                            <p:strVal val="1+#ppt_w/2"/>
                                          </p:val>
                                        </p:tav>
                                        <p:tav tm="100000">
                                          <p:val>
                                            <p:strVal val="#ppt_x"/>
                                          </p:val>
                                        </p:tav>
                                      </p:tavLst>
                                    </p:anim>
                                    <p:anim calcmode="lin" valueType="num">
                                      <p:cBhvr additive="base">
                                        <p:cTn id="25" dur="500" fill="hold"/>
                                        <p:tgtEl>
                                          <p:spTgt spid="66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p:bldP spid="6656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80898" name="Text Box 2"/>
          <p:cNvSpPr txBox="1"/>
          <p:nvPr/>
        </p:nvSpPr>
        <p:spPr>
          <a:xfrm>
            <a:off x="909638" y="5594350"/>
            <a:ext cx="75438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黑体" panose="02010609060101010101" pitchFamily="49" charset="-122"/>
              </a:rPr>
              <a:t>图 </a:t>
            </a:r>
            <a:r>
              <a:rPr lang="en-US" altLang="zh-CN" sz="2400" dirty="0">
                <a:latin typeface="Times New Roman" panose="02020603050405020304" pitchFamily="18" charset="0"/>
                <a:ea typeface="黑体" panose="02010609060101010101" pitchFamily="49" charset="-122"/>
              </a:rPr>
              <a:t>2.3.2(b)</a:t>
            </a:r>
            <a:r>
              <a:rPr lang="zh-CN" altLang="en-US" sz="2400" dirty="0">
                <a:latin typeface="Times New Roman" panose="02020603050405020304" pitchFamily="18" charset="0"/>
                <a:ea typeface="黑体" panose="02010609060101010101" pitchFamily="49" charset="-122"/>
              </a:rPr>
              <a:t>　三极管结构示意图和符号　　</a:t>
            </a:r>
            <a:r>
              <a:rPr lang="en-US" altLang="zh-CN" sz="2200" dirty="0">
                <a:latin typeface="Times New Roman" panose="02020603050405020304" pitchFamily="18" charset="0"/>
              </a:rPr>
              <a:t>NPN </a:t>
            </a:r>
            <a:r>
              <a:rPr lang="zh-CN" altLang="en-US" sz="2200" dirty="0">
                <a:latin typeface="Times New Roman" panose="02020603050405020304" pitchFamily="18" charset="0"/>
              </a:rPr>
              <a:t>型</a:t>
            </a:r>
            <a:endParaRPr lang="zh-CN" altLang="en-US" sz="2200" dirty="0">
              <a:latin typeface="Times New Roman" panose="02020603050405020304" pitchFamily="18" charset="0"/>
              <a:ea typeface="黑体" panose="02010609060101010101" pitchFamily="49" charset="-122"/>
            </a:endParaRPr>
          </a:p>
        </p:txBody>
      </p:sp>
      <p:grpSp>
        <p:nvGrpSpPr>
          <p:cNvPr id="2" name="Group 3"/>
          <p:cNvGrpSpPr/>
          <p:nvPr/>
        </p:nvGrpSpPr>
        <p:grpSpPr>
          <a:xfrm>
            <a:off x="6624638" y="1801813"/>
            <a:ext cx="1752600" cy="3081337"/>
            <a:chOff x="4224" y="1728"/>
            <a:chExt cx="1104" cy="1941"/>
          </a:xfrm>
        </p:grpSpPr>
        <p:sp>
          <p:nvSpPr>
            <p:cNvPr id="88102" name="Text Box 4"/>
            <p:cNvSpPr txBox="1"/>
            <p:nvPr/>
          </p:nvSpPr>
          <p:spPr>
            <a:xfrm>
              <a:off x="5081" y="3017"/>
              <a:ext cx="201" cy="288"/>
            </a:xfrm>
            <a:prstGeom prst="rect">
              <a:avLst/>
            </a:prstGeom>
            <a:noFill/>
            <a:ln w="9525">
              <a:noFill/>
            </a:ln>
          </p:spPr>
          <p:txBody>
            <a:bodyPr wrap="none" anchor="ctr">
              <a:spAutoFit/>
            </a:bodyPr>
            <a:p>
              <a:pPr algn="ctr"/>
              <a:r>
                <a:rPr lang="en-US" altLang="zh-CN" sz="2400" dirty="0">
                  <a:solidFill>
                    <a:srgbClr val="FF3300"/>
                  </a:solidFill>
                  <a:latin typeface="Times New Roman" panose="02020603050405020304" pitchFamily="18" charset="0"/>
                </a:rPr>
                <a:t>e</a:t>
              </a:r>
              <a:endParaRPr lang="en-US" altLang="zh-CN" sz="2400" b="0" dirty="0">
                <a:solidFill>
                  <a:srgbClr val="FF3300"/>
                </a:solidFill>
                <a:latin typeface="Times New Roman" panose="02020603050405020304" pitchFamily="18" charset="0"/>
              </a:endParaRPr>
            </a:p>
          </p:txBody>
        </p:sp>
        <p:sp>
          <p:nvSpPr>
            <p:cNvPr id="88103" name="Text Box 5"/>
            <p:cNvSpPr txBox="1"/>
            <p:nvPr/>
          </p:nvSpPr>
          <p:spPr>
            <a:xfrm>
              <a:off x="4988" y="1728"/>
              <a:ext cx="340" cy="288"/>
            </a:xfrm>
            <a:prstGeom prst="rect">
              <a:avLst/>
            </a:prstGeom>
            <a:noFill/>
            <a:ln w="9525">
              <a:noFill/>
            </a:ln>
          </p:spPr>
          <p:txBody>
            <a:bodyPr anchor="ctr">
              <a:spAutoFit/>
            </a:bodyPr>
            <a:p>
              <a:pPr algn="ctr"/>
              <a:r>
                <a:rPr lang="en-US" altLang="zh-CN" sz="2400" dirty="0">
                  <a:solidFill>
                    <a:srgbClr val="FF3300"/>
                  </a:solidFill>
                  <a:latin typeface="Times New Roman" panose="02020603050405020304" pitchFamily="18" charset="0"/>
                </a:rPr>
                <a:t>c</a:t>
              </a:r>
              <a:endParaRPr lang="en-US" altLang="zh-CN" sz="2400" b="0" dirty="0">
                <a:solidFill>
                  <a:srgbClr val="FF3300"/>
                </a:solidFill>
                <a:latin typeface="Times New Roman" panose="02020603050405020304" pitchFamily="18" charset="0"/>
              </a:endParaRPr>
            </a:p>
          </p:txBody>
        </p:sp>
        <p:sp>
          <p:nvSpPr>
            <p:cNvPr id="88104" name="Text Box 6"/>
            <p:cNvSpPr txBox="1"/>
            <p:nvPr/>
          </p:nvSpPr>
          <p:spPr>
            <a:xfrm>
              <a:off x="4224" y="2544"/>
              <a:ext cx="223" cy="288"/>
            </a:xfrm>
            <a:prstGeom prst="rect">
              <a:avLst/>
            </a:prstGeom>
            <a:noFill/>
            <a:ln w="9525">
              <a:noFill/>
            </a:ln>
          </p:spPr>
          <p:txBody>
            <a:bodyPr wrap="none" anchor="ctr">
              <a:spAutoFit/>
            </a:bodyPr>
            <a:p>
              <a:pPr algn="ctr"/>
              <a:r>
                <a:rPr lang="en-US" altLang="zh-CN" sz="2400" dirty="0">
                  <a:solidFill>
                    <a:srgbClr val="FF3300"/>
                  </a:solidFill>
                  <a:latin typeface="Times New Roman" panose="02020603050405020304" pitchFamily="18" charset="0"/>
                </a:rPr>
                <a:t>b</a:t>
              </a:r>
              <a:endParaRPr lang="en-US" altLang="zh-CN" sz="2400" b="0" dirty="0">
                <a:solidFill>
                  <a:srgbClr val="FF3300"/>
                </a:solidFill>
                <a:latin typeface="Times New Roman" panose="02020603050405020304" pitchFamily="18" charset="0"/>
              </a:endParaRPr>
            </a:p>
          </p:txBody>
        </p:sp>
        <p:sp>
          <p:nvSpPr>
            <p:cNvPr id="88105" name="Oval 7"/>
            <p:cNvSpPr/>
            <p:nvPr/>
          </p:nvSpPr>
          <p:spPr>
            <a:xfrm>
              <a:off x="4244" y="2450"/>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106" name="Line 8"/>
            <p:cNvSpPr/>
            <p:nvPr/>
          </p:nvSpPr>
          <p:spPr>
            <a:xfrm>
              <a:off x="4628" y="2294"/>
              <a:ext cx="0" cy="432"/>
            </a:xfrm>
            <a:prstGeom prst="line">
              <a:avLst/>
            </a:prstGeom>
            <a:ln w="38100" cap="flat" cmpd="sng">
              <a:solidFill>
                <a:schemeClr val="tx1"/>
              </a:solidFill>
              <a:prstDash val="solid"/>
              <a:headEnd type="none" w="med" len="med"/>
              <a:tailEnd type="none" w="med" len="med"/>
            </a:ln>
          </p:spPr>
        </p:sp>
        <p:sp>
          <p:nvSpPr>
            <p:cNvPr id="88107" name="Line 9"/>
            <p:cNvSpPr/>
            <p:nvPr/>
          </p:nvSpPr>
          <p:spPr>
            <a:xfrm flipV="1">
              <a:off x="4628" y="2306"/>
              <a:ext cx="336" cy="144"/>
            </a:xfrm>
            <a:prstGeom prst="line">
              <a:avLst/>
            </a:prstGeom>
            <a:ln w="38100" cap="flat" cmpd="sng">
              <a:solidFill>
                <a:schemeClr val="tx1"/>
              </a:solidFill>
              <a:prstDash val="solid"/>
              <a:headEnd type="none" w="med" len="med"/>
              <a:tailEnd type="none" w="med" len="med"/>
            </a:ln>
          </p:spPr>
        </p:sp>
        <p:sp>
          <p:nvSpPr>
            <p:cNvPr id="88108" name="Line 10"/>
            <p:cNvSpPr/>
            <p:nvPr/>
          </p:nvSpPr>
          <p:spPr>
            <a:xfrm>
              <a:off x="4628" y="2546"/>
              <a:ext cx="336" cy="144"/>
            </a:xfrm>
            <a:prstGeom prst="line">
              <a:avLst/>
            </a:prstGeom>
            <a:ln w="38100" cap="flat" cmpd="sng">
              <a:solidFill>
                <a:schemeClr val="tx1"/>
              </a:solidFill>
              <a:prstDash val="solid"/>
              <a:headEnd type="none" w="med" len="med"/>
              <a:tailEnd type="stealth" w="med" len="lg"/>
            </a:ln>
          </p:spPr>
        </p:sp>
        <p:sp>
          <p:nvSpPr>
            <p:cNvPr id="88109" name="Line 11"/>
            <p:cNvSpPr/>
            <p:nvPr/>
          </p:nvSpPr>
          <p:spPr>
            <a:xfrm flipH="1">
              <a:off x="4340" y="2498"/>
              <a:ext cx="288" cy="0"/>
            </a:xfrm>
            <a:prstGeom prst="line">
              <a:avLst/>
            </a:prstGeom>
            <a:ln w="25400" cap="flat" cmpd="sng">
              <a:solidFill>
                <a:schemeClr val="tx1"/>
              </a:solidFill>
              <a:prstDash val="solid"/>
              <a:headEnd type="none" w="med" len="med"/>
              <a:tailEnd type="none" w="med" len="med"/>
            </a:ln>
          </p:spPr>
        </p:sp>
        <p:sp>
          <p:nvSpPr>
            <p:cNvPr id="88110" name="Line 12"/>
            <p:cNvSpPr/>
            <p:nvPr/>
          </p:nvSpPr>
          <p:spPr>
            <a:xfrm flipV="1">
              <a:off x="4964" y="1922"/>
              <a:ext cx="0" cy="384"/>
            </a:xfrm>
            <a:prstGeom prst="line">
              <a:avLst/>
            </a:prstGeom>
            <a:ln w="25400" cap="flat" cmpd="sng">
              <a:solidFill>
                <a:schemeClr val="tx1"/>
              </a:solidFill>
              <a:prstDash val="solid"/>
              <a:headEnd type="none" w="med" len="med"/>
              <a:tailEnd type="none" w="med" len="med"/>
            </a:ln>
          </p:spPr>
        </p:sp>
        <p:sp>
          <p:nvSpPr>
            <p:cNvPr id="88111" name="Line 13"/>
            <p:cNvSpPr/>
            <p:nvPr/>
          </p:nvSpPr>
          <p:spPr>
            <a:xfrm>
              <a:off x="4952" y="2678"/>
              <a:ext cx="0" cy="432"/>
            </a:xfrm>
            <a:prstGeom prst="line">
              <a:avLst/>
            </a:prstGeom>
            <a:ln w="25400" cap="flat" cmpd="sng">
              <a:solidFill>
                <a:schemeClr val="tx1"/>
              </a:solidFill>
              <a:prstDash val="solid"/>
              <a:headEnd type="none" w="med" len="med"/>
              <a:tailEnd type="none" w="med" len="med"/>
            </a:ln>
          </p:spPr>
        </p:sp>
        <p:sp>
          <p:nvSpPr>
            <p:cNvPr id="88112" name="Oval 14"/>
            <p:cNvSpPr/>
            <p:nvPr/>
          </p:nvSpPr>
          <p:spPr>
            <a:xfrm>
              <a:off x="4916" y="1826"/>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113" name="Oval 15"/>
            <p:cNvSpPr/>
            <p:nvPr/>
          </p:nvSpPr>
          <p:spPr>
            <a:xfrm>
              <a:off x="4916" y="3122"/>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114" name="Text Box 16"/>
            <p:cNvSpPr txBox="1"/>
            <p:nvPr/>
          </p:nvSpPr>
          <p:spPr>
            <a:xfrm>
              <a:off x="4478" y="3381"/>
              <a:ext cx="500" cy="288"/>
            </a:xfrm>
            <a:prstGeom prst="rect">
              <a:avLst/>
            </a:prstGeom>
            <a:noFill/>
            <a:ln w="9525">
              <a:noFill/>
            </a:ln>
          </p:spPr>
          <p:txBody>
            <a:bodyPr wrap="none" anchor="ctr">
              <a:spAutoFit/>
            </a:bodyPr>
            <a:p>
              <a:pPr algn="ctr"/>
              <a:r>
                <a:rPr lang="zh-CN" altLang="en-US" sz="2400" dirty="0">
                  <a:latin typeface="Times New Roman" panose="02020603050405020304" pitchFamily="18" charset="0"/>
                </a:rPr>
                <a:t>符号</a:t>
              </a:r>
              <a:endParaRPr lang="zh-CN" altLang="en-US" sz="2400" dirty="0">
                <a:latin typeface="Times New Roman" panose="02020603050405020304" pitchFamily="18" charset="0"/>
              </a:endParaRPr>
            </a:p>
          </p:txBody>
        </p:sp>
      </p:grpSp>
      <p:sp>
        <p:nvSpPr>
          <p:cNvPr id="80913" name="Text Box 17"/>
          <p:cNvSpPr txBox="1"/>
          <p:nvPr/>
        </p:nvSpPr>
        <p:spPr>
          <a:xfrm>
            <a:off x="5253038" y="1208088"/>
            <a:ext cx="1143000" cy="457200"/>
          </a:xfrm>
          <a:prstGeom prst="rect">
            <a:avLst/>
          </a:prstGeom>
          <a:noFill/>
          <a:ln w="9525">
            <a:noFill/>
          </a:ln>
        </p:spPr>
        <p:txBody>
          <a:bodyPr anchor="ctr">
            <a:spAutoFit/>
          </a:bodyPr>
          <a:p>
            <a:r>
              <a:rPr lang="zh-CN" altLang="en-US" sz="2400" dirty="0">
                <a:latin typeface="Times New Roman" panose="02020603050405020304" pitchFamily="18" charset="0"/>
              </a:rPr>
              <a:t>集电区</a:t>
            </a:r>
            <a:endParaRPr lang="zh-CN" altLang="en-US" sz="1800" dirty="0">
              <a:latin typeface="Times New Roman" panose="02020603050405020304" pitchFamily="18" charset="0"/>
            </a:endParaRPr>
          </a:p>
        </p:txBody>
      </p:sp>
      <p:sp>
        <p:nvSpPr>
          <p:cNvPr id="80914" name="Text Box 18"/>
          <p:cNvSpPr txBox="1"/>
          <p:nvPr/>
        </p:nvSpPr>
        <p:spPr>
          <a:xfrm>
            <a:off x="5216525" y="1954213"/>
            <a:ext cx="1103313" cy="457200"/>
          </a:xfrm>
          <a:prstGeom prst="rect">
            <a:avLst/>
          </a:prstGeom>
          <a:noFill/>
          <a:ln w="9525">
            <a:noFill/>
          </a:ln>
        </p:spPr>
        <p:txBody>
          <a:bodyPr wrap="none" anchor="ctr">
            <a:spAutoFit/>
          </a:bodyPr>
          <a:p>
            <a:pPr algn="ctr"/>
            <a:r>
              <a:rPr lang="zh-CN" altLang="en-US" sz="2400" dirty="0">
                <a:solidFill>
                  <a:srgbClr val="FF0000"/>
                </a:solidFill>
                <a:latin typeface="Times New Roman" panose="02020603050405020304" pitchFamily="18" charset="0"/>
              </a:rPr>
              <a:t>集电结</a:t>
            </a:r>
            <a:endParaRPr lang="zh-CN" altLang="en-US" sz="2400" b="0" dirty="0">
              <a:latin typeface="Times New Roman" panose="02020603050405020304" pitchFamily="18" charset="0"/>
            </a:endParaRPr>
          </a:p>
        </p:txBody>
      </p:sp>
      <p:sp>
        <p:nvSpPr>
          <p:cNvPr id="80915" name="Text Box 19"/>
          <p:cNvSpPr txBox="1"/>
          <p:nvPr/>
        </p:nvSpPr>
        <p:spPr>
          <a:xfrm>
            <a:off x="5438775" y="2595563"/>
            <a:ext cx="793750" cy="457200"/>
          </a:xfrm>
          <a:prstGeom prst="rect">
            <a:avLst/>
          </a:prstGeom>
          <a:noFill/>
          <a:ln w="9525">
            <a:noFill/>
          </a:ln>
        </p:spPr>
        <p:txBody>
          <a:bodyPr wrap="none" anchor="ctr">
            <a:spAutoFit/>
          </a:bodyPr>
          <a:p>
            <a:pPr algn="ctr"/>
            <a:r>
              <a:rPr lang="zh-CN" altLang="en-US" sz="2400" dirty="0">
                <a:latin typeface="Times New Roman" panose="02020603050405020304" pitchFamily="18" charset="0"/>
              </a:rPr>
              <a:t>基区</a:t>
            </a:r>
            <a:endParaRPr lang="zh-CN" altLang="en-US" sz="2400" dirty="0">
              <a:latin typeface="Times New Roman" panose="02020603050405020304" pitchFamily="18" charset="0"/>
            </a:endParaRPr>
          </a:p>
        </p:txBody>
      </p:sp>
      <p:sp>
        <p:nvSpPr>
          <p:cNvPr id="80916" name="Text Box 20"/>
          <p:cNvSpPr txBox="1"/>
          <p:nvPr/>
        </p:nvSpPr>
        <p:spPr>
          <a:xfrm>
            <a:off x="5138738" y="3173413"/>
            <a:ext cx="1103312" cy="457200"/>
          </a:xfrm>
          <a:prstGeom prst="rect">
            <a:avLst/>
          </a:prstGeom>
          <a:noFill/>
          <a:ln w="9525">
            <a:noFill/>
          </a:ln>
        </p:spPr>
        <p:txBody>
          <a:bodyPr wrap="none" anchor="ctr">
            <a:spAutoFit/>
          </a:bodyPr>
          <a:p>
            <a:pPr algn="ctr"/>
            <a:r>
              <a:rPr lang="zh-CN" altLang="en-US" sz="2400" dirty="0">
                <a:solidFill>
                  <a:srgbClr val="FF0000"/>
                </a:solidFill>
                <a:latin typeface="Times New Roman" panose="02020603050405020304" pitchFamily="18" charset="0"/>
              </a:rPr>
              <a:t>发射结</a:t>
            </a:r>
            <a:endParaRPr lang="zh-CN" altLang="en-US" sz="2400" dirty="0">
              <a:latin typeface="Times New Roman" panose="02020603050405020304" pitchFamily="18" charset="0"/>
            </a:endParaRPr>
          </a:p>
        </p:txBody>
      </p:sp>
      <p:sp>
        <p:nvSpPr>
          <p:cNvPr id="80917" name="Text Box 21"/>
          <p:cNvSpPr txBox="1"/>
          <p:nvPr/>
        </p:nvSpPr>
        <p:spPr>
          <a:xfrm>
            <a:off x="5214938" y="4011613"/>
            <a:ext cx="1103312" cy="457200"/>
          </a:xfrm>
          <a:prstGeom prst="rect">
            <a:avLst/>
          </a:prstGeom>
          <a:noFill/>
          <a:ln w="9525">
            <a:noFill/>
          </a:ln>
        </p:spPr>
        <p:txBody>
          <a:bodyPr wrap="none" anchor="ctr">
            <a:spAutoFit/>
          </a:bodyPr>
          <a:p>
            <a:pPr algn="ctr"/>
            <a:r>
              <a:rPr lang="zh-CN" altLang="en-US" sz="2400" dirty="0">
                <a:latin typeface="Times New Roman" panose="02020603050405020304" pitchFamily="18" charset="0"/>
              </a:rPr>
              <a:t>发射区</a:t>
            </a:r>
            <a:endParaRPr lang="zh-CN" altLang="en-US" sz="2400" dirty="0">
              <a:latin typeface="Times New Roman" panose="02020603050405020304" pitchFamily="18" charset="0"/>
            </a:endParaRPr>
          </a:p>
        </p:txBody>
      </p:sp>
      <p:sp>
        <p:nvSpPr>
          <p:cNvPr id="80918" name="Line 22"/>
          <p:cNvSpPr/>
          <p:nvPr/>
        </p:nvSpPr>
        <p:spPr>
          <a:xfrm flipV="1">
            <a:off x="4354513" y="1511300"/>
            <a:ext cx="898525" cy="549275"/>
          </a:xfrm>
          <a:prstGeom prst="line">
            <a:avLst/>
          </a:prstGeom>
          <a:ln w="9525" cap="flat" cmpd="sng">
            <a:solidFill>
              <a:schemeClr val="tx1"/>
            </a:solidFill>
            <a:prstDash val="solid"/>
            <a:headEnd type="none" w="med" len="med"/>
            <a:tailEnd type="none" w="med" len="med"/>
          </a:ln>
        </p:spPr>
      </p:sp>
      <p:sp>
        <p:nvSpPr>
          <p:cNvPr id="80919" name="Line 23"/>
          <p:cNvSpPr/>
          <p:nvPr/>
        </p:nvSpPr>
        <p:spPr>
          <a:xfrm flipV="1">
            <a:off x="4278313" y="2273300"/>
            <a:ext cx="974725" cy="244475"/>
          </a:xfrm>
          <a:prstGeom prst="line">
            <a:avLst/>
          </a:prstGeom>
          <a:ln w="9525" cap="flat" cmpd="sng">
            <a:solidFill>
              <a:schemeClr val="tx1"/>
            </a:solidFill>
            <a:prstDash val="solid"/>
            <a:headEnd type="none" w="med" len="med"/>
            <a:tailEnd type="none" w="med" len="med"/>
          </a:ln>
        </p:spPr>
      </p:sp>
      <p:sp>
        <p:nvSpPr>
          <p:cNvPr id="80920" name="Line 24"/>
          <p:cNvSpPr/>
          <p:nvPr/>
        </p:nvSpPr>
        <p:spPr>
          <a:xfrm flipV="1">
            <a:off x="4278313" y="2868613"/>
            <a:ext cx="1087437" cy="106362"/>
          </a:xfrm>
          <a:prstGeom prst="line">
            <a:avLst/>
          </a:prstGeom>
          <a:ln w="9525" cap="flat" cmpd="sng">
            <a:solidFill>
              <a:schemeClr val="tx1"/>
            </a:solidFill>
            <a:prstDash val="solid"/>
            <a:headEnd type="none" w="med" len="med"/>
            <a:tailEnd type="none" w="med" len="med"/>
          </a:ln>
        </p:spPr>
      </p:sp>
      <p:sp>
        <p:nvSpPr>
          <p:cNvPr id="80921" name="Line 25"/>
          <p:cNvSpPr/>
          <p:nvPr/>
        </p:nvSpPr>
        <p:spPr>
          <a:xfrm>
            <a:off x="4278313" y="3203575"/>
            <a:ext cx="898525" cy="136525"/>
          </a:xfrm>
          <a:prstGeom prst="line">
            <a:avLst/>
          </a:prstGeom>
          <a:ln w="9525" cap="flat" cmpd="sng">
            <a:solidFill>
              <a:schemeClr val="tx1"/>
            </a:solidFill>
            <a:prstDash val="solid"/>
            <a:headEnd type="none" w="med" len="med"/>
            <a:tailEnd type="none" w="med" len="med"/>
          </a:ln>
        </p:spPr>
      </p:sp>
      <p:sp>
        <p:nvSpPr>
          <p:cNvPr id="80922" name="Line 26"/>
          <p:cNvSpPr/>
          <p:nvPr/>
        </p:nvSpPr>
        <p:spPr>
          <a:xfrm>
            <a:off x="4278313" y="3584575"/>
            <a:ext cx="1050925" cy="669925"/>
          </a:xfrm>
          <a:prstGeom prst="line">
            <a:avLst/>
          </a:prstGeom>
          <a:ln w="9525" cap="flat" cmpd="sng">
            <a:solidFill>
              <a:schemeClr val="tx1"/>
            </a:solidFill>
            <a:prstDash val="solid"/>
            <a:headEnd type="none" w="med" len="med"/>
            <a:tailEnd type="none" w="med" len="med"/>
          </a:ln>
        </p:spPr>
      </p:sp>
      <p:sp>
        <p:nvSpPr>
          <p:cNvPr id="80923" name="Text Box 27"/>
          <p:cNvSpPr txBox="1"/>
          <p:nvPr/>
        </p:nvSpPr>
        <p:spPr>
          <a:xfrm>
            <a:off x="3544888" y="506413"/>
            <a:ext cx="1314450" cy="457200"/>
          </a:xfrm>
          <a:prstGeom prst="rect">
            <a:avLst/>
          </a:prstGeom>
          <a:noFill/>
          <a:ln w="9525">
            <a:noFill/>
          </a:ln>
        </p:spPr>
        <p:txBody>
          <a:bodyPr wrap="none" anchor="ctr">
            <a:spAutoFit/>
          </a:bodyPr>
          <a:p>
            <a:pPr algn="ctr"/>
            <a:r>
              <a:rPr lang="zh-CN" altLang="en-US" sz="2400" dirty="0">
                <a:solidFill>
                  <a:srgbClr val="3333FF"/>
                </a:solidFill>
                <a:latin typeface="Times New Roman" panose="02020603050405020304" pitchFamily="18" charset="0"/>
              </a:rPr>
              <a:t>集电极 </a:t>
            </a:r>
            <a:r>
              <a:rPr lang="en-US" altLang="zh-CN" sz="2400" dirty="0">
                <a:solidFill>
                  <a:srgbClr val="3333FF"/>
                </a:solidFill>
                <a:latin typeface="Times New Roman" panose="02020603050405020304" pitchFamily="18" charset="0"/>
              </a:rPr>
              <a:t>c</a:t>
            </a:r>
            <a:endParaRPr lang="en-US" altLang="zh-CN" sz="2400" b="0" dirty="0">
              <a:latin typeface="Times New Roman" panose="02020603050405020304" pitchFamily="18" charset="0"/>
            </a:endParaRPr>
          </a:p>
        </p:txBody>
      </p:sp>
      <p:sp>
        <p:nvSpPr>
          <p:cNvPr id="80924" name="Text Box 28"/>
          <p:cNvSpPr txBox="1"/>
          <p:nvPr/>
        </p:nvSpPr>
        <p:spPr>
          <a:xfrm>
            <a:off x="1384300" y="2259013"/>
            <a:ext cx="1039813" cy="457200"/>
          </a:xfrm>
          <a:prstGeom prst="rect">
            <a:avLst/>
          </a:prstGeom>
          <a:noFill/>
          <a:ln w="9525">
            <a:noFill/>
          </a:ln>
        </p:spPr>
        <p:txBody>
          <a:bodyPr wrap="none" anchor="ctr">
            <a:spAutoFit/>
          </a:bodyPr>
          <a:p>
            <a:pPr algn="ctr"/>
            <a:r>
              <a:rPr lang="zh-CN" altLang="en-US" sz="2400" dirty="0">
                <a:solidFill>
                  <a:srgbClr val="3333FF"/>
                </a:solidFill>
                <a:latin typeface="Times New Roman" panose="02020603050405020304" pitchFamily="18" charset="0"/>
              </a:rPr>
              <a:t>基极 </a:t>
            </a:r>
            <a:r>
              <a:rPr lang="en-US" altLang="zh-CN" sz="2400" dirty="0">
                <a:solidFill>
                  <a:srgbClr val="3333FF"/>
                </a:solidFill>
                <a:latin typeface="Times New Roman" panose="02020603050405020304" pitchFamily="18" charset="0"/>
              </a:rPr>
              <a:t>b</a:t>
            </a:r>
            <a:endParaRPr lang="en-US" altLang="zh-CN" sz="2400" b="0" dirty="0">
              <a:latin typeface="Times New Roman" panose="02020603050405020304" pitchFamily="18" charset="0"/>
            </a:endParaRPr>
          </a:p>
        </p:txBody>
      </p:sp>
      <p:sp>
        <p:nvSpPr>
          <p:cNvPr id="80925" name="Text Box 29"/>
          <p:cNvSpPr txBox="1"/>
          <p:nvPr/>
        </p:nvSpPr>
        <p:spPr>
          <a:xfrm>
            <a:off x="3609975" y="5078413"/>
            <a:ext cx="1314450" cy="457200"/>
          </a:xfrm>
          <a:prstGeom prst="rect">
            <a:avLst/>
          </a:prstGeom>
          <a:noFill/>
          <a:ln w="9525">
            <a:noFill/>
          </a:ln>
        </p:spPr>
        <p:txBody>
          <a:bodyPr wrap="none" anchor="ctr">
            <a:spAutoFit/>
          </a:bodyPr>
          <a:p>
            <a:pPr algn="ctr"/>
            <a:r>
              <a:rPr lang="zh-CN" altLang="en-US" sz="2400" dirty="0">
                <a:solidFill>
                  <a:srgbClr val="3333FF"/>
                </a:solidFill>
                <a:latin typeface="Times New Roman" panose="02020603050405020304" pitchFamily="18" charset="0"/>
              </a:rPr>
              <a:t>发射极 </a:t>
            </a:r>
            <a:r>
              <a:rPr lang="en-US" altLang="zh-CN" sz="2400" dirty="0">
                <a:solidFill>
                  <a:srgbClr val="3333FF"/>
                </a:solidFill>
                <a:latin typeface="Times New Roman" panose="02020603050405020304" pitchFamily="18" charset="0"/>
              </a:rPr>
              <a:t>e</a:t>
            </a:r>
            <a:endParaRPr lang="en-US" altLang="zh-CN" sz="1800" dirty="0">
              <a:latin typeface="Times New Roman" panose="02020603050405020304" pitchFamily="18" charset="0"/>
            </a:endParaRPr>
          </a:p>
        </p:txBody>
      </p:sp>
      <p:grpSp>
        <p:nvGrpSpPr>
          <p:cNvPr id="3" name="Group 30"/>
          <p:cNvGrpSpPr/>
          <p:nvPr/>
        </p:nvGrpSpPr>
        <p:grpSpPr>
          <a:xfrm>
            <a:off x="1763713" y="765175"/>
            <a:ext cx="2667000" cy="4648200"/>
            <a:chOff x="1162" y="682"/>
            <a:chExt cx="1680" cy="2928"/>
          </a:xfrm>
        </p:grpSpPr>
        <p:sp>
          <p:nvSpPr>
            <p:cNvPr id="88083" name="Rectangle 31"/>
            <p:cNvSpPr/>
            <p:nvPr/>
          </p:nvSpPr>
          <p:spPr>
            <a:xfrm>
              <a:off x="1680" y="1104"/>
              <a:ext cx="1152" cy="1920"/>
            </a:xfrm>
            <a:prstGeom prst="rect">
              <a:avLst/>
            </a:prstGeom>
            <a:solidFill>
              <a:srgbClr val="CCFFFF"/>
            </a:solidFill>
            <a:ln w="38100" cap="flat" cmpd="sng">
              <a:solidFill>
                <a:schemeClr val="tx1"/>
              </a:solidFill>
              <a:prstDash val="solid"/>
              <a:miter/>
              <a:headEnd type="none" w="med" len="med"/>
              <a:tailEnd type="none" w="med" len="med"/>
            </a:ln>
          </p:spPr>
          <p:txBody>
            <a:bodyPr wrap="none" anchor="ctr"/>
            <a:p>
              <a:pPr algn="ctr"/>
              <a:endParaRPr lang="zh-CN" altLang="zh-CN" sz="1600" b="0" dirty="0">
                <a:latin typeface="Times New Roman" panose="02020603050405020304" pitchFamily="18" charset="0"/>
              </a:endParaRPr>
            </a:p>
          </p:txBody>
        </p:sp>
        <p:sp>
          <p:nvSpPr>
            <p:cNvPr id="88084" name="Line 32"/>
            <p:cNvSpPr/>
            <p:nvPr/>
          </p:nvSpPr>
          <p:spPr>
            <a:xfrm>
              <a:off x="1690" y="1786"/>
              <a:ext cx="1152" cy="1"/>
            </a:xfrm>
            <a:prstGeom prst="line">
              <a:avLst/>
            </a:prstGeom>
            <a:ln w="28575" cap="flat" cmpd="sng">
              <a:solidFill>
                <a:schemeClr val="tx1"/>
              </a:solidFill>
              <a:prstDash val="solid"/>
              <a:headEnd type="none" w="med" len="med"/>
              <a:tailEnd type="none" w="med" len="med"/>
            </a:ln>
          </p:spPr>
        </p:sp>
        <p:sp>
          <p:nvSpPr>
            <p:cNvPr id="88085" name="Line 33"/>
            <p:cNvSpPr/>
            <p:nvPr/>
          </p:nvSpPr>
          <p:spPr>
            <a:xfrm>
              <a:off x="1690" y="2218"/>
              <a:ext cx="1152" cy="1"/>
            </a:xfrm>
            <a:prstGeom prst="line">
              <a:avLst/>
            </a:prstGeom>
            <a:ln w="28575" cap="flat" cmpd="sng">
              <a:solidFill>
                <a:schemeClr val="tx1"/>
              </a:solidFill>
              <a:prstDash val="solid"/>
              <a:headEnd type="none" w="med" len="med"/>
              <a:tailEnd type="none" w="med" len="med"/>
            </a:ln>
          </p:spPr>
        </p:sp>
        <p:sp>
          <p:nvSpPr>
            <p:cNvPr id="88086" name="Line 34"/>
            <p:cNvSpPr/>
            <p:nvPr/>
          </p:nvSpPr>
          <p:spPr>
            <a:xfrm flipV="1">
              <a:off x="2286" y="759"/>
              <a:ext cx="1" cy="336"/>
            </a:xfrm>
            <a:prstGeom prst="line">
              <a:avLst/>
            </a:prstGeom>
            <a:ln w="38100" cap="flat" cmpd="sng">
              <a:solidFill>
                <a:schemeClr val="tx1"/>
              </a:solidFill>
              <a:prstDash val="solid"/>
              <a:headEnd type="none" w="med" len="med"/>
              <a:tailEnd type="none" w="med" len="med"/>
            </a:ln>
          </p:spPr>
        </p:sp>
        <p:sp>
          <p:nvSpPr>
            <p:cNvPr id="88087" name="Line 35"/>
            <p:cNvSpPr/>
            <p:nvPr/>
          </p:nvSpPr>
          <p:spPr>
            <a:xfrm>
              <a:off x="2272" y="3034"/>
              <a:ext cx="1" cy="480"/>
            </a:xfrm>
            <a:prstGeom prst="line">
              <a:avLst/>
            </a:prstGeom>
            <a:ln w="38100" cap="flat" cmpd="sng">
              <a:solidFill>
                <a:schemeClr val="tx1"/>
              </a:solidFill>
              <a:prstDash val="solid"/>
              <a:headEnd type="none" w="med" len="med"/>
              <a:tailEnd type="none" w="med" len="med"/>
            </a:ln>
          </p:spPr>
        </p:sp>
        <p:sp>
          <p:nvSpPr>
            <p:cNvPr id="88088" name="Line 36"/>
            <p:cNvSpPr/>
            <p:nvPr/>
          </p:nvSpPr>
          <p:spPr>
            <a:xfrm flipH="1">
              <a:off x="1258" y="1978"/>
              <a:ext cx="432" cy="1"/>
            </a:xfrm>
            <a:prstGeom prst="line">
              <a:avLst/>
            </a:prstGeom>
            <a:ln w="38100" cap="flat" cmpd="sng">
              <a:solidFill>
                <a:schemeClr val="tx1"/>
              </a:solidFill>
              <a:prstDash val="solid"/>
              <a:headEnd type="none" w="med" len="med"/>
              <a:tailEnd type="none" w="med" len="med"/>
            </a:ln>
          </p:spPr>
        </p:sp>
        <p:sp>
          <p:nvSpPr>
            <p:cNvPr id="88089" name="Line 37"/>
            <p:cNvSpPr/>
            <p:nvPr/>
          </p:nvSpPr>
          <p:spPr>
            <a:xfrm>
              <a:off x="1690" y="1738"/>
              <a:ext cx="1152" cy="1"/>
            </a:xfrm>
            <a:prstGeom prst="line">
              <a:avLst/>
            </a:prstGeom>
            <a:ln w="28575" cap="flat" cmpd="sng">
              <a:solidFill>
                <a:srgbClr val="FF00FF"/>
              </a:solidFill>
              <a:prstDash val="dash"/>
              <a:headEnd type="none" w="med" len="med"/>
              <a:tailEnd type="none" w="med" len="med"/>
            </a:ln>
          </p:spPr>
        </p:sp>
        <p:sp>
          <p:nvSpPr>
            <p:cNvPr id="88090" name="Line 38"/>
            <p:cNvSpPr/>
            <p:nvPr/>
          </p:nvSpPr>
          <p:spPr>
            <a:xfrm>
              <a:off x="1690" y="2170"/>
              <a:ext cx="1152" cy="1"/>
            </a:xfrm>
            <a:prstGeom prst="line">
              <a:avLst/>
            </a:prstGeom>
            <a:ln w="28575" cap="flat" cmpd="sng">
              <a:solidFill>
                <a:srgbClr val="FF00FF"/>
              </a:solidFill>
              <a:prstDash val="dash"/>
              <a:headEnd type="none" w="med" len="med"/>
              <a:tailEnd type="none" w="med" len="med"/>
            </a:ln>
          </p:spPr>
        </p:sp>
        <p:sp>
          <p:nvSpPr>
            <p:cNvPr id="88091" name="Line 39"/>
            <p:cNvSpPr/>
            <p:nvPr/>
          </p:nvSpPr>
          <p:spPr>
            <a:xfrm>
              <a:off x="1690" y="2266"/>
              <a:ext cx="1152" cy="1"/>
            </a:xfrm>
            <a:prstGeom prst="line">
              <a:avLst/>
            </a:prstGeom>
            <a:ln w="28575" cap="flat" cmpd="sng">
              <a:solidFill>
                <a:srgbClr val="FF00FF"/>
              </a:solidFill>
              <a:prstDash val="dash"/>
              <a:headEnd type="none" w="med" len="med"/>
              <a:tailEnd type="none" w="med" len="med"/>
            </a:ln>
          </p:spPr>
        </p:sp>
        <p:sp>
          <p:nvSpPr>
            <p:cNvPr id="88092" name="Line 40"/>
            <p:cNvSpPr/>
            <p:nvPr/>
          </p:nvSpPr>
          <p:spPr>
            <a:xfrm>
              <a:off x="1690" y="1834"/>
              <a:ext cx="1152" cy="1"/>
            </a:xfrm>
            <a:prstGeom prst="line">
              <a:avLst/>
            </a:prstGeom>
            <a:ln w="28575" cap="flat" cmpd="sng">
              <a:solidFill>
                <a:srgbClr val="FF00FF"/>
              </a:solidFill>
              <a:prstDash val="dash"/>
              <a:headEnd type="none" w="med" len="med"/>
              <a:tailEnd type="none" w="med" len="med"/>
            </a:ln>
          </p:spPr>
        </p:sp>
        <p:sp>
          <p:nvSpPr>
            <p:cNvPr id="88093" name="Oval 41"/>
            <p:cNvSpPr/>
            <p:nvPr/>
          </p:nvSpPr>
          <p:spPr>
            <a:xfrm>
              <a:off x="1162" y="1930"/>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094" name="Oval 42"/>
            <p:cNvSpPr/>
            <p:nvPr/>
          </p:nvSpPr>
          <p:spPr>
            <a:xfrm>
              <a:off x="2248" y="682"/>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095" name="Oval 43"/>
            <p:cNvSpPr/>
            <p:nvPr/>
          </p:nvSpPr>
          <p:spPr>
            <a:xfrm>
              <a:off x="2224" y="3514"/>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096" name="Text Box 44"/>
            <p:cNvSpPr txBox="1"/>
            <p:nvPr/>
          </p:nvSpPr>
          <p:spPr>
            <a:xfrm>
              <a:off x="2136" y="1298"/>
              <a:ext cx="278" cy="327"/>
            </a:xfrm>
            <a:prstGeom prst="rect">
              <a:avLst/>
            </a:prstGeom>
            <a:noFill/>
            <a:ln w="9525">
              <a:noFill/>
            </a:ln>
          </p:spPr>
          <p:txBody>
            <a:bodyPr wrap="none" anchor="ctr">
              <a:spAutoFit/>
            </a:bodyPr>
            <a:p>
              <a:pPr algn="ctr"/>
              <a:r>
                <a:rPr lang="en-US" altLang="zh-CN" dirty="0">
                  <a:solidFill>
                    <a:srgbClr val="FF0000"/>
                  </a:solidFill>
                  <a:latin typeface="Times New Roman" panose="02020603050405020304" pitchFamily="18" charset="0"/>
                </a:rPr>
                <a:t>N</a:t>
              </a:r>
              <a:endParaRPr lang="en-US" altLang="zh-CN" dirty="0">
                <a:latin typeface="Times New Roman" panose="02020603050405020304" pitchFamily="18" charset="0"/>
              </a:endParaRPr>
            </a:p>
          </p:txBody>
        </p:sp>
        <p:sp>
          <p:nvSpPr>
            <p:cNvPr id="88097" name="Text Box 45"/>
            <p:cNvSpPr txBox="1"/>
            <p:nvPr/>
          </p:nvSpPr>
          <p:spPr>
            <a:xfrm>
              <a:off x="2136" y="2402"/>
              <a:ext cx="278" cy="327"/>
            </a:xfrm>
            <a:prstGeom prst="rect">
              <a:avLst/>
            </a:prstGeom>
            <a:noFill/>
            <a:ln w="9525">
              <a:noFill/>
            </a:ln>
          </p:spPr>
          <p:txBody>
            <a:bodyPr wrap="none" anchor="ctr">
              <a:spAutoFit/>
            </a:bodyPr>
            <a:p>
              <a:pPr algn="ctr"/>
              <a:r>
                <a:rPr lang="en-US" altLang="zh-CN" dirty="0">
                  <a:solidFill>
                    <a:srgbClr val="FF0000"/>
                  </a:solidFill>
                  <a:latin typeface="Times New Roman" panose="02020603050405020304" pitchFamily="18" charset="0"/>
                </a:rPr>
                <a:t>N</a:t>
              </a:r>
              <a:endParaRPr lang="en-US" altLang="zh-CN" sz="1600" b="0" dirty="0">
                <a:latin typeface="Times New Roman" panose="02020603050405020304" pitchFamily="18" charset="0"/>
              </a:endParaRPr>
            </a:p>
          </p:txBody>
        </p:sp>
        <p:sp>
          <p:nvSpPr>
            <p:cNvPr id="88098" name="Rectangle 46"/>
            <p:cNvSpPr/>
            <p:nvPr/>
          </p:nvSpPr>
          <p:spPr>
            <a:xfrm>
              <a:off x="1680" y="1776"/>
              <a:ext cx="1152" cy="432"/>
            </a:xfrm>
            <a:prstGeom prst="rect">
              <a:avLst/>
            </a:prstGeom>
            <a:solidFill>
              <a:srgbClr val="FFFF00"/>
            </a:solidFill>
            <a:ln w="9525" cap="flat" cmpd="sng">
              <a:solidFill>
                <a:srgbClr val="00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8099" name="Text Box 47"/>
            <p:cNvSpPr txBox="1"/>
            <p:nvPr/>
          </p:nvSpPr>
          <p:spPr>
            <a:xfrm>
              <a:off x="2154" y="1824"/>
              <a:ext cx="253" cy="327"/>
            </a:xfrm>
            <a:prstGeom prst="rect">
              <a:avLst/>
            </a:prstGeom>
            <a:noFill/>
            <a:ln w="9525">
              <a:noFill/>
            </a:ln>
          </p:spPr>
          <p:txBody>
            <a:bodyPr wrap="none" anchor="ctr">
              <a:spAutoFit/>
            </a:bodyPr>
            <a:p>
              <a:pPr algn="ctr"/>
              <a:r>
                <a:rPr lang="en-US" altLang="zh-CN" dirty="0">
                  <a:solidFill>
                    <a:srgbClr val="FF0000"/>
                  </a:solidFill>
                  <a:latin typeface="Times New Roman" panose="02020603050405020304" pitchFamily="18" charset="0"/>
                </a:rPr>
                <a:t>P</a:t>
              </a:r>
              <a:endParaRPr lang="en-US" altLang="zh-CN" sz="2400" dirty="0">
                <a:latin typeface="Times New Roman" panose="02020603050405020304" pitchFamily="18" charset="0"/>
              </a:endParaRPr>
            </a:p>
          </p:txBody>
        </p:sp>
        <p:sp>
          <p:nvSpPr>
            <p:cNvPr id="88100" name="Line 48"/>
            <p:cNvSpPr/>
            <p:nvPr/>
          </p:nvSpPr>
          <p:spPr>
            <a:xfrm>
              <a:off x="1680" y="1824"/>
              <a:ext cx="1152" cy="1"/>
            </a:xfrm>
            <a:prstGeom prst="line">
              <a:avLst/>
            </a:prstGeom>
            <a:ln w="9525" cap="flat" cmpd="sng">
              <a:solidFill>
                <a:srgbClr val="000000"/>
              </a:solidFill>
              <a:prstDash val="dash"/>
              <a:headEnd type="none" w="med" len="med"/>
              <a:tailEnd type="none" w="med" len="med"/>
            </a:ln>
          </p:spPr>
        </p:sp>
        <p:sp>
          <p:nvSpPr>
            <p:cNvPr id="88101" name="Line 49"/>
            <p:cNvSpPr/>
            <p:nvPr/>
          </p:nvSpPr>
          <p:spPr>
            <a:xfrm>
              <a:off x="1680" y="2160"/>
              <a:ext cx="1152" cy="1"/>
            </a:xfrm>
            <a:prstGeom prst="line">
              <a:avLst/>
            </a:prstGeom>
            <a:ln w="9525" cap="flat" cmpd="sng">
              <a:solidFill>
                <a:srgbClr val="000000"/>
              </a:solidFill>
              <a:prstDash val="dash"/>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dissolve">
                                      <p:cBhvr>
                                        <p:cTn id="7" dur="500"/>
                                        <p:tgtEl>
                                          <p:spTgt spid="808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80922"/>
                                        </p:tgtEl>
                                        <p:attrNameLst>
                                          <p:attrName>style.visibility</p:attrName>
                                        </p:attrNameLst>
                                      </p:cBhvr>
                                      <p:to>
                                        <p:strVal val="visible"/>
                                      </p:to>
                                    </p:set>
                                    <p:anim calcmode="lin" valueType="num">
                                      <p:cBhvr>
                                        <p:cTn id="17" dur="500" fill="hold"/>
                                        <p:tgtEl>
                                          <p:spTgt spid="80922"/>
                                        </p:tgtEl>
                                        <p:attrNameLst>
                                          <p:attrName>ppt_x</p:attrName>
                                        </p:attrNameLst>
                                      </p:cBhvr>
                                      <p:tavLst>
                                        <p:tav tm="0">
                                          <p:val>
                                            <p:strVal val="#ppt_x-#ppt_w/2"/>
                                          </p:val>
                                        </p:tav>
                                        <p:tav tm="100000">
                                          <p:val>
                                            <p:strVal val="#ppt_x"/>
                                          </p:val>
                                        </p:tav>
                                      </p:tavLst>
                                    </p:anim>
                                    <p:anim calcmode="lin" valueType="num">
                                      <p:cBhvr>
                                        <p:cTn id="18" dur="500" fill="hold"/>
                                        <p:tgtEl>
                                          <p:spTgt spid="80922"/>
                                        </p:tgtEl>
                                        <p:attrNameLst>
                                          <p:attrName>ppt_y</p:attrName>
                                        </p:attrNameLst>
                                      </p:cBhvr>
                                      <p:tavLst>
                                        <p:tav tm="0">
                                          <p:val>
                                            <p:strVal val="#ppt_y"/>
                                          </p:val>
                                        </p:tav>
                                        <p:tav tm="100000">
                                          <p:val>
                                            <p:strVal val="#ppt_y"/>
                                          </p:val>
                                        </p:tav>
                                      </p:tavLst>
                                    </p:anim>
                                    <p:anim calcmode="lin" valueType="num">
                                      <p:cBhvr>
                                        <p:cTn id="19" dur="500" fill="hold"/>
                                        <p:tgtEl>
                                          <p:spTgt spid="80922"/>
                                        </p:tgtEl>
                                        <p:attrNameLst>
                                          <p:attrName>ppt_w</p:attrName>
                                        </p:attrNameLst>
                                      </p:cBhvr>
                                      <p:tavLst>
                                        <p:tav tm="0">
                                          <p:val>
                                            <p:fltVal val="0.000000"/>
                                          </p:val>
                                        </p:tav>
                                        <p:tav tm="100000">
                                          <p:val>
                                            <p:strVal val="#ppt_w"/>
                                          </p:val>
                                        </p:tav>
                                      </p:tavLst>
                                    </p:anim>
                                    <p:anim calcmode="lin" valueType="num">
                                      <p:cBhvr>
                                        <p:cTn id="20" dur="500" fill="hold"/>
                                        <p:tgtEl>
                                          <p:spTgt spid="80922"/>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2" presetClass="entr" presetSubtype="6" fill="hold" grpId="0" nodeType="afterEffect">
                                  <p:stCondLst>
                                    <p:cond delay="0"/>
                                  </p:stCondLst>
                                  <p:childTnLst>
                                    <p:set>
                                      <p:cBhvr>
                                        <p:cTn id="23" dur="1" fill="hold">
                                          <p:stCondLst>
                                            <p:cond delay="0"/>
                                          </p:stCondLst>
                                        </p:cTn>
                                        <p:tgtEl>
                                          <p:spTgt spid="80917"/>
                                        </p:tgtEl>
                                        <p:attrNameLst>
                                          <p:attrName>style.visibility</p:attrName>
                                        </p:attrNameLst>
                                      </p:cBhvr>
                                      <p:to>
                                        <p:strVal val="visible"/>
                                      </p:to>
                                    </p:set>
                                    <p:anim calcmode="lin" valueType="num">
                                      <p:cBhvr additive="base">
                                        <p:cTn id="24" dur="500" fill="hold"/>
                                        <p:tgtEl>
                                          <p:spTgt spid="80917"/>
                                        </p:tgtEl>
                                        <p:attrNameLst>
                                          <p:attrName>ppt_x</p:attrName>
                                        </p:attrNameLst>
                                      </p:cBhvr>
                                      <p:tavLst>
                                        <p:tav tm="0">
                                          <p:val>
                                            <p:strVal val="1+#ppt_w/2"/>
                                          </p:val>
                                        </p:tav>
                                        <p:tav tm="100000">
                                          <p:val>
                                            <p:strVal val="#ppt_x"/>
                                          </p:val>
                                        </p:tav>
                                      </p:tavLst>
                                    </p:anim>
                                    <p:anim calcmode="lin" valueType="num">
                                      <p:cBhvr additive="base">
                                        <p:cTn id="25" dur="500" fill="hold"/>
                                        <p:tgtEl>
                                          <p:spTgt spid="809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17" presetClass="entr" presetSubtype="8" fill="hold" nodeType="afterEffect">
                                  <p:stCondLst>
                                    <p:cond delay="1000"/>
                                  </p:stCondLst>
                                  <p:childTnLst>
                                    <p:set>
                                      <p:cBhvr>
                                        <p:cTn id="28" dur="1" fill="hold">
                                          <p:stCondLst>
                                            <p:cond delay="0"/>
                                          </p:stCondLst>
                                        </p:cTn>
                                        <p:tgtEl>
                                          <p:spTgt spid="80920"/>
                                        </p:tgtEl>
                                        <p:attrNameLst>
                                          <p:attrName>style.visibility</p:attrName>
                                        </p:attrNameLst>
                                      </p:cBhvr>
                                      <p:to>
                                        <p:strVal val="visible"/>
                                      </p:to>
                                    </p:set>
                                    <p:anim calcmode="lin" valueType="num">
                                      <p:cBhvr>
                                        <p:cTn id="29" dur="500" fill="hold"/>
                                        <p:tgtEl>
                                          <p:spTgt spid="80920"/>
                                        </p:tgtEl>
                                        <p:attrNameLst>
                                          <p:attrName>ppt_x</p:attrName>
                                        </p:attrNameLst>
                                      </p:cBhvr>
                                      <p:tavLst>
                                        <p:tav tm="0">
                                          <p:val>
                                            <p:strVal val="#ppt_x-#ppt_w/2"/>
                                          </p:val>
                                        </p:tav>
                                        <p:tav tm="100000">
                                          <p:val>
                                            <p:strVal val="#ppt_x"/>
                                          </p:val>
                                        </p:tav>
                                      </p:tavLst>
                                    </p:anim>
                                    <p:anim calcmode="lin" valueType="num">
                                      <p:cBhvr>
                                        <p:cTn id="30" dur="500" fill="hold"/>
                                        <p:tgtEl>
                                          <p:spTgt spid="80920"/>
                                        </p:tgtEl>
                                        <p:attrNameLst>
                                          <p:attrName>ppt_y</p:attrName>
                                        </p:attrNameLst>
                                      </p:cBhvr>
                                      <p:tavLst>
                                        <p:tav tm="0">
                                          <p:val>
                                            <p:strVal val="#ppt_y"/>
                                          </p:val>
                                        </p:tav>
                                        <p:tav tm="100000">
                                          <p:val>
                                            <p:strVal val="#ppt_y"/>
                                          </p:val>
                                        </p:tav>
                                      </p:tavLst>
                                    </p:anim>
                                    <p:anim calcmode="lin" valueType="num">
                                      <p:cBhvr>
                                        <p:cTn id="31" dur="500" fill="hold"/>
                                        <p:tgtEl>
                                          <p:spTgt spid="80920"/>
                                        </p:tgtEl>
                                        <p:attrNameLst>
                                          <p:attrName>ppt_w</p:attrName>
                                        </p:attrNameLst>
                                      </p:cBhvr>
                                      <p:tavLst>
                                        <p:tav tm="0">
                                          <p:val>
                                            <p:fltVal val="0.000000"/>
                                          </p:val>
                                        </p:tav>
                                        <p:tav tm="100000">
                                          <p:val>
                                            <p:strVal val="#ppt_w"/>
                                          </p:val>
                                        </p:tav>
                                      </p:tavLst>
                                    </p:anim>
                                    <p:anim calcmode="lin" valueType="num">
                                      <p:cBhvr>
                                        <p:cTn id="32" dur="500" fill="hold"/>
                                        <p:tgtEl>
                                          <p:spTgt spid="80920"/>
                                        </p:tgtEl>
                                        <p:attrNameLst>
                                          <p:attrName>ppt_h</p:attrName>
                                        </p:attrNameLst>
                                      </p:cBhvr>
                                      <p:tavLst>
                                        <p:tav tm="0">
                                          <p:val>
                                            <p:strVal val="#ppt_h"/>
                                          </p:val>
                                        </p:tav>
                                        <p:tav tm="100000">
                                          <p:val>
                                            <p:strVal val="#ppt_h"/>
                                          </p:val>
                                        </p:tav>
                                      </p:tavLst>
                                    </p:anim>
                                  </p:childTnLst>
                                </p:cTn>
                              </p:par>
                            </p:childTnLst>
                          </p:cTn>
                        </p:par>
                        <p:par>
                          <p:cTn id="33" fill="hold">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80915"/>
                                        </p:tgtEl>
                                        <p:attrNameLst>
                                          <p:attrName>style.visibility</p:attrName>
                                        </p:attrNameLst>
                                      </p:cBhvr>
                                      <p:to>
                                        <p:strVal val="visible"/>
                                      </p:to>
                                    </p:set>
                                    <p:anim calcmode="lin" valueType="num">
                                      <p:cBhvr additive="base">
                                        <p:cTn id="36" dur="500" fill="hold"/>
                                        <p:tgtEl>
                                          <p:spTgt spid="80915"/>
                                        </p:tgtEl>
                                        <p:attrNameLst>
                                          <p:attrName>ppt_x</p:attrName>
                                        </p:attrNameLst>
                                      </p:cBhvr>
                                      <p:tavLst>
                                        <p:tav tm="0">
                                          <p:val>
                                            <p:strVal val="1+#ppt_w/2"/>
                                          </p:val>
                                        </p:tav>
                                        <p:tav tm="100000">
                                          <p:val>
                                            <p:strVal val="#ppt_x"/>
                                          </p:val>
                                        </p:tav>
                                      </p:tavLst>
                                    </p:anim>
                                    <p:anim calcmode="lin" valueType="num">
                                      <p:cBhvr additive="base">
                                        <p:cTn id="37" dur="500" fill="hold"/>
                                        <p:tgtEl>
                                          <p:spTgt spid="80915"/>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17" presetClass="entr" presetSubtype="8" fill="hold" nodeType="afterEffect">
                                  <p:stCondLst>
                                    <p:cond delay="1000"/>
                                  </p:stCondLst>
                                  <p:childTnLst>
                                    <p:set>
                                      <p:cBhvr>
                                        <p:cTn id="40" dur="1" fill="hold">
                                          <p:stCondLst>
                                            <p:cond delay="0"/>
                                          </p:stCondLst>
                                        </p:cTn>
                                        <p:tgtEl>
                                          <p:spTgt spid="80918"/>
                                        </p:tgtEl>
                                        <p:attrNameLst>
                                          <p:attrName>style.visibility</p:attrName>
                                        </p:attrNameLst>
                                      </p:cBhvr>
                                      <p:to>
                                        <p:strVal val="visible"/>
                                      </p:to>
                                    </p:set>
                                    <p:anim calcmode="lin" valueType="num">
                                      <p:cBhvr>
                                        <p:cTn id="41" dur="500" fill="hold"/>
                                        <p:tgtEl>
                                          <p:spTgt spid="80918"/>
                                        </p:tgtEl>
                                        <p:attrNameLst>
                                          <p:attrName>ppt_x</p:attrName>
                                        </p:attrNameLst>
                                      </p:cBhvr>
                                      <p:tavLst>
                                        <p:tav tm="0">
                                          <p:val>
                                            <p:strVal val="#ppt_x-#ppt_w/2"/>
                                          </p:val>
                                        </p:tav>
                                        <p:tav tm="100000">
                                          <p:val>
                                            <p:strVal val="#ppt_x"/>
                                          </p:val>
                                        </p:tav>
                                      </p:tavLst>
                                    </p:anim>
                                    <p:anim calcmode="lin" valueType="num">
                                      <p:cBhvr>
                                        <p:cTn id="42" dur="500" fill="hold"/>
                                        <p:tgtEl>
                                          <p:spTgt spid="80918"/>
                                        </p:tgtEl>
                                        <p:attrNameLst>
                                          <p:attrName>ppt_y</p:attrName>
                                        </p:attrNameLst>
                                      </p:cBhvr>
                                      <p:tavLst>
                                        <p:tav tm="0">
                                          <p:val>
                                            <p:strVal val="#ppt_y"/>
                                          </p:val>
                                        </p:tav>
                                        <p:tav tm="100000">
                                          <p:val>
                                            <p:strVal val="#ppt_y"/>
                                          </p:val>
                                        </p:tav>
                                      </p:tavLst>
                                    </p:anim>
                                    <p:anim calcmode="lin" valueType="num">
                                      <p:cBhvr>
                                        <p:cTn id="43" dur="500" fill="hold"/>
                                        <p:tgtEl>
                                          <p:spTgt spid="80918"/>
                                        </p:tgtEl>
                                        <p:attrNameLst>
                                          <p:attrName>ppt_w</p:attrName>
                                        </p:attrNameLst>
                                      </p:cBhvr>
                                      <p:tavLst>
                                        <p:tav tm="0">
                                          <p:val>
                                            <p:fltVal val="0.000000"/>
                                          </p:val>
                                        </p:tav>
                                        <p:tav tm="100000">
                                          <p:val>
                                            <p:strVal val="#ppt_w"/>
                                          </p:val>
                                        </p:tav>
                                      </p:tavLst>
                                    </p:anim>
                                    <p:anim calcmode="lin" valueType="num">
                                      <p:cBhvr>
                                        <p:cTn id="44" dur="500" fill="hold"/>
                                        <p:tgtEl>
                                          <p:spTgt spid="80918"/>
                                        </p:tgtEl>
                                        <p:attrNameLst>
                                          <p:attrName>ppt_h</p:attrName>
                                        </p:attrNameLst>
                                      </p:cBhvr>
                                      <p:tavLst>
                                        <p:tav tm="0">
                                          <p:val>
                                            <p:strVal val="#ppt_h"/>
                                          </p:val>
                                        </p:tav>
                                        <p:tav tm="100000">
                                          <p:val>
                                            <p:strVal val="#ppt_h"/>
                                          </p:val>
                                        </p:tav>
                                      </p:tavLst>
                                    </p:anim>
                                  </p:childTnLst>
                                </p:cTn>
                              </p:par>
                            </p:childTnLst>
                          </p:cTn>
                        </p:par>
                        <p:par>
                          <p:cTn id="45" fill="hold">
                            <p:stCondLst>
                              <p:cond delay="4500"/>
                            </p:stCondLst>
                            <p:childTnLst>
                              <p:par>
                                <p:cTn id="46" presetID="2" presetClass="entr" presetSubtype="3" fill="hold" grpId="0" nodeType="afterEffect">
                                  <p:stCondLst>
                                    <p:cond delay="0"/>
                                  </p:stCondLst>
                                  <p:childTnLst>
                                    <p:set>
                                      <p:cBhvr>
                                        <p:cTn id="47" dur="1" fill="hold">
                                          <p:stCondLst>
                                            <p:cond delay="0"/>
                                          </p:stCondLst>
                                        </p:cTn>
                                        <p:tgtEl>
                                          <p:spTgt spid="80913"/>
                                        </p:tgtEl>
                                        <p:attrNameLst>
                                          <p:attrName>style.visibility</p:attrName>
                                        </p:attrNameLst>
                                      </p:cBhvr>
                                      <p:to>
                                        <p:strVal val="visible"/>
                                      </p:to>
                                    </p:set>
                                    <p:anim calcmode="lin" valueType="num">
                                      <p:cBhvr additive="base">
                                        <p:cTn id="48" dur="500" fill="hold"/>
                                        <p:tgtEl>
                                          <p:spTgt spid="80913"/>
                                        </p:tgtEl>
                                        <p:attrNameLst>
                                          <p:attrName>ppt_x</p:attrName>
                                        </p:attrNameLst>
                                      </p:cBhvr>
                                      <p:tavLst>
                                        <p:tav tm="0">
                                          <p:val>
                                            <p:strVal val="1+#ppt_w/2"/>
                                          </p:val>
                                        </p:tav>
                                        <p:tav tm="100000">
                                          <p:val>
                                            <p:strVal val="#ppt_x"/>
                                          </p:val>
                                        </p:tav>
                                      </p:tavLst>
                                    </p:anim>
                                    <p:anim calcmode="lin" valueType="num">
                                      <p:cBhvr additive="base">
                                        <p:cTn id="49" dur="500" fill="hold"/>
                                        <p:tgtEl>
                                          <p:spTgt spid="80913"/>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80925"/>
                                        </p:tgtEl>
                                        <p:attrNameLst>
                                          <p:attrName>style.visibility</p:attrName>
                                        </p:attrNameLst>
                                      </p:cBhvr>
                                      <p:to>
                                        <p:strVal val="visible"/>
                                      </p:to>
                                    </p:set>
                                    <p:anim calcmode="lin" valueType="num">
                                      <p:cBhvr additive="base">
                                        <p:cTn id="54" dur="500" fill="hold"/>
                                        <p:tgtEl>
                                          <p:spTgt spid="80925"/>
                                        </p:tgtEl>
                                        <p:attrNameLst>
                                          <p:attrName>ppt_x</p:attrName>
                                        </p:attrNameLst>
                                      </p:cBhvr>
                                      <p:tavLst>
                                        <p:tav tm="0">
                                          <p:val>
                                            <p:strVal val="#ppt_x"/>
                                          </p:val>
                                        </p:tav>
                                        <p:tav tm="100000">
                                          <p:val>
                                            <p:strVal val="#ppt_x"/>
                                          </p:val>
                                        </p:tav>
                                      </p:tavLst>
                                    </p:anim>
                                    <p:anim calcmode="lin" valueType="num">
                                      <p:cBhvr additive="base">
                                        <p:cTn id="55" dur="500" fill="hold"/>
                                        <p:tgtEl>
                                          <p:spTgt spid="80925"/>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12" fill="hold" grpId="0" nodeType="afterEffect">
                                  <p:stCondLst>
                                    <p:cond delay="0"/>
                                  </p:stCondLst>
                                  <p:childTnLst>
                                    <p:set>
                                      <p:cBhvr>
                                        <p:cTn id="58" dur="1" fill="hold">
                                          <p:stCondLst>
                                            <p:cond delay="0"/>
                                          </p:stCondLst>
                                        </p:cTn>
                                        <p:tgtEl>
                                          <p:spTgt spid="80924"/>
                                        </p:tgtEl>
                                        <p:attrNameLst>
                                          <p:attrName>style.visibility</p:attrName>
                                        </p:attrNameLst>
                                      </p:cBhvr>
                                      <p:to>
                                        <p:strVal val="visible"/>
                                      </p:to>
                                    </p:set>
                                    <p:anim calcmode="lin" valueType="num">
                                      <p:cBhvr additive="base">
                                        <p:cTn id="59" dur="500" fill="hold"/>
                                        <p:tgtEl>
                                          <p:spTgt spid="80924"/>
                                        </p:tgtEl>
                                        <p:attrNameLst>
                                          <p:attrName>ppt_x</p:attrName>
                                        </p:attrNameLst>
                                      </p:cBhvr>
                                      <p:tavLst>
                                        <p:tav tm="0">
                                          <p:val>
                                            <p:strVal val="0-#ppt_w/2"/>
                                          </p:val>
                                        </p:tav>
                                        <p:tav tm="100000">
                                          <p:val>
                                            <p:strVal val="#ppt_x"/>
                                          </p:val>
                                        </p:tav>
                                      </p:tavLst>
                                    </p:anim>
                                    <p:anim calcmode="lin" valueType="num">
                                      <p:cBhvr additive="base">
                                        <p:cTn id="60" dur="500" fill="hold"/>
                                        <p:tgtEl>
                                          <p:spTgt spid="80924"/>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1" fill="hold" grpId="0" nodeType="afterEffect">
                                  <p:stCondLst>
                                    <p:cond delay="0"/>
                                  </p:stCondLst>
                                  <p:childTnLst>
                                    <p:set>
                                      <p:cBhvr>
                                        <p:cTn id="63" dur="1" fill="hold">
                                          <p:stCondLst>
                                            <p:cond delay="0"/>
                                          </p:stCondLst>
                                        </p:cTn>
                                        <p:tgtEl>
                                          <p:spTgt spid="80923"/>
                                        </p:tgtEl>
                                        <p:attrNameLst>
                                          <p:attrName>style.visibility</p:attrName>
                                        </p:attrNameLst>
                                      </p:cBhvr>
                                      <p:to>
                                        <p:strVal val="visible"/>
                                      </p:to>
                                    </p:set>
                                    <p:anim calcmode="lin" valueType="num">
                                      <p:cBhvr additive="base">
                                        <p:cTn id="64" dur="500" fill="hold"/>
                                        <p:tgtEl>
                                          <p:spTgt spid="80923"/>
                                        </p:tgtEl>
                                        <p:attrNameLst>
                                          <p:attrName>ppt_x</p:attrName>
                                        </p:attrNameLst>
                                      </p:cBhvr>
                                      <p:tavLst>
                                        <p:tav tm="0">
                                          <p:val>
                                            <p:strVal val="#ppt_x"/>
                                          </p:val>
                                        </p:tav>
                                        <p:tav tm="100000">
                                          <p:val>
                                            <p:strVal val="#ppt_x"/>
                                          </p:val>
                                        </p:tav>
                                      </p:tavLst>
                                    </p:anim>
                                    <p:anim calcmode="lin" valueType="num">
                                      <p:cBhvr additive="base">
                                        <p:cTn id="65" dur="500" fill="hold"/>
                                        <p:tgtEl>
                                          <p:spTgt spid="80923"/>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8" fill="hold" nodeType="clickEffect">
                                  <p:stCondLst>
                                    <p:cond delay="0"/>
                                  </p:stCondLst>
                                  <p:childTnLst>
                                    <p:set>
                                      <p:cBhvr>
                                        <p:cTn id="69" dur="1" fill="hold">
                                          <p:stCondLst>
                                            <p:cond delay="0"/>
                                          </p:stCondLst>
                                        </p:cTn>
                                        <p:tgtEl>
                                          <p:spTgt spid="80921"/>
                                        </p:tgtEl>
                                        <p:attrNameLst>
                                          <p:attrName>style.visibility</p:attrName>
                                        </p:attrNameLst>
                                      </p:cBhvr>
                                      <p:to>
                                        <p:strVal val="visible"/>
                                      </p:to>
                                    </p:set>
                                    <p:anim calcmode="lin" valueType="num">
                                      <p:cBhvr>
                                        <p:cTn id="70" dur="500" fill="hold"/>
                                        <p:tgtEl>
                                          <p:spTgt spid="80921"/>
                                        </p:tgtEl>
                                        <p:attrNameLst>
                                          <p:attrName>ppt_x</p:attrName>
                                        </p:attrNameLst>
                                      </p:cBhvr>
                                      <p:tavLst>
                                        <p:tav tm="0">
                                          <p:val>
                                            <p:strVal val="#ppt_x-#ppt_w/2"/>
                                          </p:val>
                                        </p:tav>
                                        <p:tav tm="100000">
                                          <p:val>
                                            <p:strVal val="#ppt_x"/>
                                          </p:val>
                                        </p:tav>
                                      </p:tavLst>
                                    </p:anim>
                                    <p:anim calcmode="lin" valueType="num">
                                      <p:cBhvr>
                                        <p:cTn id="71" dur="500" fill="hold"/>
                                        <p:tgtEl>
                                          <p:spTgt spid="80921"/>
                                        </p:tgtEl>
                                        <p:attrNameLst>
                                          <p:attrName>ppt_y</p:attrName>
                                        </p:attrNameLst>
                                      </p:cBhvr>
                                      <p:tavLst>
                                        <p:tav tm="0">
                                          <p:val>
                                            <p:strVal val="#ppt_y"/>
                                          </p:val>
                                        </p:tav>
                                        <p:tav tm="100000">
                                          <p:val>
                                            <p:strVal val="#ppt_y"/>
                                          </p:val>
                                        </p:tav>
                                      </p:tavLst>
                                    </p:anim>
                                    <p:anim calcmode="lin" valueType="num">
                                      <p:cBhvr>
                                        <p:cTn id="72" dur="500" fill="hold"/>
                                        <p:tgtEl>
                                          <p:spTgt spid="80921"/>
                                        </p:tgtEl>
                                        <p:attrNameLst>
                                          <p:attrName>ppt_w</p:attrName>
                                        </p:attrNameLst>
                                      </p:cBhvr>
                                      <p:tavLst>
                                        <p:tav tm="0">
                                          <p:val>
                                            <p:fltVal val="0.000000"/>
                                          </p:val>
                                        </p:tav>
                                        <p:tav tm="100000">
                                          <p:val>
                                            <p:strVal val="#ppt_w"/>
                                          </p:val>
                                        </p:tav>
                                      </p:tavLst>
                                    </p:anim>
                                    <p:anim calcmode="lin" valueType="num">
                                      <p:cBhvr>
                                        <p:cTn id="73" dur="500" fill="hold"/>
                                        <p:tgtEl>
                                          <p:spTgt spid="80921"/>
                                        </p:tgtEl>
                                        <p:attrNameLst>
                                          <p:attrName>ppt_h</p:attrName>
                                        </p:attrNameLst>
                                      </p:cBhvr>
                                      <p:tavLst>
                                        <p:tav tm="0">
                                          <p:val>
                                            <p:strVal val="#ppt_h"/>
                                          </p:val>
                                        </p:tav>
                                        <p:tav tm="100000">
                                          <p:val>
                                            <p:strVal val="#ppt_h"/>
                                          </p:val>
                                        </p:tav>
                                      </p:tavLst>
                                    </p:anim>
                                  </p:childTnLst>
                                </p:cTn>
                              </p:par>
                            </p:childTnLst>
                          </p:cTn>
                        </p:par>
                        <p:par>
                          <p:cTn id="74" fill="hold">
                            <p:stCondLst>
                              <p:cond delay="500"/>
                            </p:stCondLst>
                            <p:childTnLst>
                              <p:par>
                                <p:cTn id="75" presetID="15" presetClass="entr" presetSubtype="0" fill="hold" grpId="0" nodeType="afterEffect">
                                  <p:stCondLst>
                                    <p:cond delay="0"/>
                                  </p:stCondLst>
                                  <p:childTnLst>
                                    <p:set>
                                      <p:cBhvr>
                                        <p:cTn id="76" dur="1" fill="hold">
                                          <p:stCondLst>
                                            <p:cond delay="0"/>
                                          </p:stCondLst>
                                        </p:cTn>
                                        <p:tgtEl>
                                          <p:spTgt spid="80916"/>
                                        </p:tgtEl>
                                        <p:attrNameLst>
                                          <p:attrName>style.visibility</p:attrName>
                                        </p:attrNameLst>
                                      </p:cBhvr>
                                      <p:to>
                                        <p:strVal val="visible"/>
                                      </p:to>
                                    </p:set>
                                    <p:anim calcmode="lin" valueType="num">
                                      <p:cBhvr>
                                        <p:cTn id="77" dur="1000" fill="hold"/>
                                        <p:tgtEl>
                                          <p:spTgt spid="80916"/>
                                        </p:tgtEl>
                                        <p:attrNameLst>
                                          <p:attrName>ppt_w</p:attrName>
                                        </p:attrNameLst>
                                      </p:cBhvr>
                                      <p:tavLst>
                                        <p:tav tm="0">
                                          <p:val>
                                            <p:fltVal val="0.000000"/>
                                          </p:val>
                                        </p:tav>
                                        <p:tav tm="100000">
                                          <p:val>
                                            <p:strVal val="#ppt_w"/>
                                          </p:val>
                                        </p:tav>
                                      </p:tavLst>
                                    </p:anim>
                                    <p:anim calcmode="lin" valueType="num">
                                      <p:cBhvr>
                                        <p:cTn id="78" dur="1000" fill="hold"/>
                                        <p:tgtEl>
                                          <p:spTgt spid="80916"/>
                                        </p:tgtEl>
                                        <p:attrNameLst>
                                          <p:attrName>ppt_h</p:attrName>
                                        </p:attrNameLst>
                                      </p:cBhvr>
                                      <p:tavLst>
                                        <p:tav tm="0">
                                          <p:val>
                                            <p:fltVal val="0.000000"/>
                                          </p:val>
                                        </p:tav>
                                        <p:tav tm="100000">
                                          <p:val>
                                            <p:strVal val="#ppt_h"/>
                                          </p:val>
                                        </p:tav>
                                      </p:tavLst>
                                    </p:anim>
                                    <p:anim calcmode="lin" valueType="num">
                                      <p:cBhvr>
                                        <p:cTn id="79" dur="1000" fill="hold"/>
                                        <p:tgtEl>
                                          <p:spTgt spid="80916"/>
                                        </p:tgtEl>
                                        <p:attrNameLst>
                                          <p:attrName>ppt_x</p:attrName>
                                        </p:attrNameLst>
                                      </p:cBhvr>
                                      <p:tavLst>
                                        <p:tav tm="0" fmla="#ppt_x+(cos(-2*pi*(1-$))*-#ppt_x-sin(-2*pi*(1-$))*(1-#ppt_y))*(1-$)">
                                          <p:val>
                                            <p:fltVal val="0.000000"/>
                                          </p:val>
                                        </p:tav>
                                        <p:tav tm="100000">
                                          <p:val>
                                            <p:fltVal val="1.000000"/>
                                          </p:val>
                                        </p:tav>
                                      </p:tavLst>
                                    </p:anim>
                                    <p:anim calcmode="lin" valueType="num">
                                      <p:cBhvr>
                                        <p:cTn id="80" dur="1000" fill="hold"/>
                                        <p:tgtEl>
                                          <p:spTgt spid="80916"/>
                                        </p:tgtEl>
                                        <p:attrNameLst>
                                          <p:attrName>ppt_y</p:attrName>
                                        </p:attrNameLst>
                                      </p:cBhvr>
                                      <p:tavLst>
                                        <p:tav tm="0" fmla="#ppt_y+(sin(-2*pi*(1-$))*-#ppt_x+cos(-2*pi*(1-$))*(1-#ppt_y))*(1-$)">
                                          <p:val>
                                            <p:fltVal val="0.000000"/>
                                          </p:val>
                                        </p:tav>
                                        <p:tav tm="100000">
                                          <p:val>
                                            <p:fltVal val="1.000000"/>
                                          </p:val>
                                        </p:tav>
                                      </p:tavLst>
                                    </p:anim>
                                  </p:childTnLst>
                                </p:cTn>
                              </p:par>
                            </p:childTnLst>
                          </p:cTn>
                        </p:par>
                        <p:par>
                          <p:cTn id="81" fill="hold">
                            <p:stCondLst>
                              <p:cond delay="1500"/>
                            </p:stCondLst>
                            <p:childTnLst>
                              <p:par>
                                <p:cTn id="82" presetID="17" presetClass="entr" presetSubtype="8" fill="hold" nodeType="afterEffect">
                                  <p:stCondLst>
                                    <p:cond delay="1000"/>
                                  </p:stCondLst>
                                  <p:childTnLst>
                                    <p:set>
                                      <p:cBhvr>
                                        <p:cTn id="83" dur="1" fill="hold">
                                          <p:stCondLst>
                                            <p:cond delay="0"/>
                                          </p:stCondLst>
                                        </p:cTn>
                                        <p:tgtEl>
                                          <p:spTgt spid="80919"/>
                                        </p:tgtEl>
                                        <p:attrNameLst>
                                          <p:attrName>style.visibility</p:attrName>
                                        </p:attrNameLst>
                                      </p:cBhvr>
                                      <p:to>
                                        <p:strVal val="visible"/>
                                      </p:to>
                                    </p:set>
                                    <p:anim calcmode="lin" valueType="num">
                                      <p:cBhvr>
                                        <p:cTn id="84" dur="500" fill="hold"/>
                                        <p:tgtEl>
                                          <p:spTgt spid="80919"/>
                                        </p:tgtEl>
                                        <p:attrNameLst>
                                          <p:attrName>ppt_x</p:attrName>
                                        </p:attrNameLst>
                                      </p:cBhvr>
                                      <p:tavLst>
                                        <p:tav tm="0">
                                          <p:val>
                                            <p:strVal val="#ppt_x-#ppt_w/2"/>
                                          </p:val>
                                        </p:tav>
                                        <p:tav tm="100000">
                                          <p:val>
                                            <p:strVal val="#ppt_x"/>
                                          </p:val>
                                        </p:tav>
                                      </p:tavLst>
                                    </p:anim>
                                    <p:anim calcmode="lin" valueType="num">
                                      <p:cBhvr>
                                        <p:cTn id="85" dur="500" fill="hold"/>
                                        <p:tgtEl>
                                          <p:spTgt spid="80919"/>
                                        </p:tgtEl>
                                        <p:attrNameLst>
                                          <p:attrName>ppt_y</p:attrName>
                                        </p:attrNameLst>
                                      </p:cBhvr>
                                      <p:tavLst>
                                        <p:tav tm="0">
                                          <p:val>
                                            <p:strVal val="#ppt_y"/>
                                          </p:val>
                                        </p:tav>
                                        <p:tav tm="100000">
                                          <p:val>
                                            <p:strVal val="#ppt_y"/>
                                          </p:val>
                                        </p:tav>
                                      </p:tavLst>
                                    </p:anim>
                                    <p:anim calcmode="lin" valueType="num">
                                      <p:cBhvr>
                                        <p:cTn id="86" dur="500" fill="hold"/>
                                        <p:tgtEl>
                                          <p:spTgt spid="80919"/>
                                        </p:tgtEl>
                                        <p:attrNameLst>
                                          <p:attrName>ppt_w</p:attrName>
                                        </p:attrNameLst>
                                      </p:cBhvr>
                                      <p:tavLst>
                                        <p:tav tm="0">
                                          <p:val>
                                            <p:fltVal val="0.000000"/>
                                          </p:val>
                                        </p:tav>
                                        <p:tav tm="100000">
                                          <p:val>
                                            <p:strVal val="#ppt_w"/>
                                          </p:val>
                                        </p:tav>
                                      </p:tavLst>
                                    </p:anim>
                                    <p:anim calcmode="lin" valueType="num">
                                      <p:cBhvr>
                                        <p:cTn id="87" dur="500" fill="hold"/>
                                        <p:tgtEl>
                                          <p:spTgt spid="80919"/>
                                        </p:tgtEl>
                                        <p:attrNameLst>
                                          <p:attrName>ppt_h</p:attrName>
                                        </p:attrNameLst>
                                      </p:cBhvr>
                                      <p:tavLst>
                                        <p:tav tm="0">
                                          <p:val>
                                            <p:strVal val="#ppt_h"/>
                                          </p:val>
                                        </p:tav>
                                        <p:tav tm="100000">
                                          <p:val>
                                            <p:strVal val="#ppt_h"/>
                                          </p:val>
                                        </p:tav>
                                      </p:tavLst>
                                    </p:anim>
                                  </p:childTnLst>
                                </p:cTn>
                              </p:par>
                            </p:childTnLst>
                          </p:cTn>
                        </p:par>
                        <p:par>
                          <p:cTn id="88" fill="hold">
                            <p:stCondLst>
                              <p:cond delay="3000"/>
                            </p:stCondLst>
                            <p:childTnLst>
                              <p:par>
                                <p:cTn id="89" presetID="15" presetClass="entr" presetSubtype="0" fill="hold" grpId="0" nodeType="afterEffect">
                                  <p:stCondLst>
                                    <p:cond delay="0"/>
                                  </p:stCondLst>
                                  <p:childTnLst>
                                    <p:set>
                                      <p:cBhvr>
                                        <p:cTn id="90" dur="1" fill="hold">
                                          <p:stCondLst>
                                            <p:cond delay="0"/>
                                          </p:stCondLst>
                                        </p:cTn>
                                        <p:tgtEl>
                                          <p:spTgt spid="80914"/>
                                        </p:tgtEl>
                                        <p:attrNameLst>
                                          <p:attrName>style.visibility</p:attrName>
                                        </p:attrNameLst>
                                      </p:cBhvr>
                                      <p:to>
                                        <p:strVal val="visible"/>
                                      </p:to>
                                    </p:set>
                                    <p:anim calcmode="lin" valueType="num">
                                      <p:cBhvr>
                                        <p:cTn id="91" dur="1000" fill="hold"/>
                                        <p:tgtEl>
                                          <p:spTgt spid="80914"/>
                                        </p:tgtEl>
                                        <p:attrNameLst>
                                          <p:attrName>ppt_w</p:attrName>
                                        </p:attrNameLst>
                                      </p:cBhvr>
                                      <p:tavLst>
                                        <p:tav tm="0">
                                          <p:val>
                                            <p:fltVal val="0.000000"/>
                                          </p:val>
                                        </p:tav>
                                        <p:tav tm="100000">
                                          <p:val>
                                            <p:strVal val="#ppt_w"/>
                                          </p:val>
                                        </p:tav>
                                      </p:tavLst>
                                    </p:anim>
                                    <p:anim calcmode="lin" valueType="num">
                                      <p:cBhvr>
                                        <p:cTn id="92" dur="1000" fill="hold"/>
                                        <p:tgtEl>
                                          <p:spTgt spid="80914"/>
                                        </p:tgtEl>
                                        <p:attrNameLst>
                                          <p:attrName>ppt_h</p:attrName>
                                        </p:attrNameLst>
                                      </p:cBhvr>
                                      <p:tavLst>
                                        <p:tav tm="0">
                                          <p:val>
                                            <p:fltVal val="0.000000"/>
                                          </p:val>
                                        </p:tav>
                                        <p:tav tm="100000">
                                          <p:val>
                                            <p:strVal val="#ppt_h"/>
                                          </p:val>
                                        </p:tav>
                                      </p:tavLst>
                                    </p:anim>
                                    <p:anim calcmode="lin" valueType="num">
                                      <p:cBhvr>
                                        <p:cTn id="93" dur="1000" fill="hold"/>
                                        <p:tgtEl>
                                          <p:spTgt spid="80914"/>
                                        </p:tgtEl>
                                        <p:attrNameLst>
                                          <p:attrName>ppt_x</p:attrName>
                                        </p:attrNameLst>
                                      </p:cBhvr>
                                      <p:tavLst>
                                        <p:tav tm="0" fmla="#ppt_x+(cos(-2*pi*(1-$))*-#ppt_x-sin(-2*pi*(1-$))*(1-#ppt_y))*(1-$)">
                                          <p:val>
                                            <p:fltVal val="0.000000"/>
                                          </p:val>
                                        </p:tav>
                                        <p:tav tm="100000">
                                          <p:val>
                                            <p:fltVal val="1.000000"/>
                                          </p:val>
                                        </p:tav>
                                      </p:tavLst>
                                    </p:anim>
                                    <p:anim calcmode="lin" valueType="num">
                                      <p:cBhvr>
                                        <p:cTn id="94" dur="1000" fill="hold"/>
                                        <p:tgtEl>
                                          <p:spTgt spid="8091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95" fill="hold">
                      <p:stCondLst>
                        <p:cond delay="indefinite"/>
                      </p:stCondLst>
                      <p:childTnLst>
                        <p:par>
                          <p:cTn id="96" fill="hold">
                            <p:stCondLst>
                              <p:cond delay="0"/>
                            </p:stCondLst>
                            <p:childTnLst>
                              <p:par>
                                <p:cTn id="97" presetID="23" presetClass="entr" presetSubtype="16" fill="hold" nodeType="clickEffect">
                                  <p:stCondLst>
                                    <p:cond delay="0"/>
                                  </p:stCondLst>
                                  <p:childTnLst>
                                    <p:set>
                                      <p:cBhvr>
                                        <p:cTn id="98" dur="1" fill="hold">
                                          <p:stCondLst>
                                            <p:cond delay="0"/>
                                          </p:stCondLst>
                                        </p:cTn>
                                        <p:tgtEl>
                                          <p:spTgt spid="2"/>
                                        </p:tgtEl>
                                        <p:attrNameLst>
                                          <p:attrName>style.visibility</p:attrName>
                                        </p:attrNameLst>
                                      </p:cBhvr>
                                      <p:to>
                                        <p:strVal val="visible"/>
                                      </p:to>
                                    </p:set>
                                    <p:anim calcmode="lin" valueType="num">
                                      <p:cBhvr>
                                        <p:cTn id="99" dur="500" fill="hold"/>
                                        <p:tgtEl>
                                          <p:spTgt spid="2"/>
                                        </p:tgtEl>
                                        <p:attrNameLst>
                                          <p:attrName>ppt_w</p:attrName>
                                        </p:attrNameLst>
                                      </p:cBhvr>
                                      <p:tavLst>
                                        <p:tav tm="0">
                                          <p:val>
                                            <p:fltVal val="0.000000"/>
                                          </p:val>
                                        </p:tav>
                                        <p:tav tm="100000">
                                          <p:val>
                                            <p:strVal val="#ppt_w"/>
                                          </p:val>
                                        </p:tav>
                                      </p:tavLst>
                                    </p:anim>
                                    <p:anim calcmode="lin" valueType="num">
                                      <p:cBhvr>
                                        <p:cTn id="100" dur="5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80913" grpId="0"/>
      <p:bldP spid="80914" grpId="0"/>
      <p:bldP spid="80915" grpId="0"/>
      <p:bldP spid="80916" grpId="0"/>
      <p:bldP spid="80917" grpId="0"/>
      <p:bldP spid="80923" grpId="0"/>
      <p:bldP spid="80924" grpId="0"/>
      <p:bldP spid="8092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9874" name="Text Box 2"/>
          <p:cNvSpPr txBox="1"/>
          <p:nvPr/>
        </p:nvSpPr>
        <p:spPr>
          <a:xfrm>
            <a:off x="5218113" y="1395413"/>
            <a:ext cx="2205037" cy="457200"/>
          </a:xfrm>
          <a:prstGeom prst="rect">
            <a:avLst/>
          </a:prstGeom>
          <a:noFill/>
          <a:ln w="9525">
            <a:noFill/>
          </a:ln>
        </p:spPr>
        <p:txBody>
          <a:bodyPr anchor="ctr">
            <a:spAutoFit/>
          </a:bodyPr>
          <a:p>
            <a:r>
              <a:rPr lang="zh-CN" altLang="en-US" sz="2400" dirty="0">
                <a:latin typeface="Times New Roman" panose="02020603050405020304" pitchFamily="18" charset="0"/>
              </a:rPr>
              <a:t>集电区</a:t>
            </a:r>
            <a:endParaRPr lang="zh-CN" altLang="en-US" sz="2400" dirty="0">
              <a:latin typeface="Times New Roman" panose="02020603050405020304" pitchFamily="18" charset="0"/>
            </a:endParaRPr>
          </a:p>
        </p:txBody>
      </p:sp>
      <p:sp>
        <p:nvSpPr>
          <p:cNvPr id="79875" name="Text Box 3"/>
          <p:cNvSpPr txBox="1"/>
          <p:nvPr/>
        </p:nvSpPr>
        <p:spPr>
          <a:xfrm>
            <a:off x="5216525" y="2187575"/>
            <a:ext cx="2054225" cy="457200"/>
          </a:xfrm>
          <a:prstGeom prst="rect">
            <a:avLst/>
          </a:prstGeom>
          <a:noFill/>
          <a:ln w="9525">
            <a:noFill/>
          </a:ln>
        </p:spPr>
        <p:txBody>
          <a:bodyPr anchor="ctr">
            <a:spAutoFit/>
          </a:bodyPr>
          <a:p>
            <a:r>
              <a:rPr lang="zh-CN" altLang="en-US" sz="2400" dirty="0">
                <a:solidFill>
                  <a:srgbClr val="FF0000"/>
                </a:solidFill>
                <a:latin typeface="Times New Roman" panose="02020603050405020304" pitchFamily="18" charset="0"/>
              </a:rPr>
              <a:t>集电结</a:t>
            </a:r>
            <a:endParaRPr lang="zh-CN" altLang="en-US" sz="1600" dirty="0">
              <a:latin typeface="Times New Roman" panose="02020603050405020304" pitchFamily="18" charset="0"/>
            </a:endParaRPr>
          </a:p>
        </p:txBody>
      </p:sp>
      <p:sp>
        <p:nvSpPr>
          <p:cNvPr id="79876" name="Text Box 4"/>
          <p:cNvSpPr txBox="1"/>
          <p:nvPr/>
        </p:nvSpPr>
        <p:spPr>
          <a:xfrm>
            <a:off x="5292725" y="2828925"/>
            <a:ext cx="1520825" cy="457200"/>
          </a:xfrm>
          <a:prstGeom prst="rect">
            <a:avLst/>
          </a:prstGeom>
          <a:noFill/>
          <a:ln w="9525">
            <a:noFill/>
          </a:ln>
        </p:spPr>
        <p:txBody>
          <a:bodyPr anchor="ctr">
            <a:spAutoFit/>
          </a:bodyPr>
          <a:p>
            <a:r>
              <a:rPr lang="zh-CN" altLang="en-US" sz="2400" dirty="0">
                <a:latin typeface="Times New Roman" panose="02020603050405020304" pitchFamily="18" charset="0"/>
              </a:rPr>
              <a:t>基区</a:t>
            </a:r>
            <a:endParaRPr lang="zh-CN" altLang="en-US" sz="2400" b="0" dirty="0">
              <a:latin typeface="Times New Roman" panose="02020603050405020304" pitchFamily="18" charset="0"/>
            </a:endParaRPr>
          </a:p>
        </p:txBody>
      </p:sp>
      <p:sp>
        <p:nvSpPr>
          <p:cNvPr id="79877" name="Text Box 5"/>
          <p:cNvSpPr txBox="1"/>
          <p:nvPr/>
        </p:nvSpPr>
        <p:spPr>
          <a:xfrm>
            <a:off x="5213350" y="3559175"/>
            <a:ext cx="1600200" cy="457200"/>
          </a:xfrm>
          <a:prstGeom prst="rect">
            <a:avLst/>
          </a:prstGeom>
          <a:noFill/>
          <a:ln w="9525">
            <a:noFill/>
          </a:ln>
        </p:spPr>
        <p:txBody>
          <a:bodyPr anchor="ctr">
            <a:spAutoFit/>
          </a:bodyPr>
          <a:p>
            <a:r>
              <a:rPr lang="zh-CN" altLang="en-US" sz="2400" dirty="0">
                <a:solidFill>
                  <a:srgbClr val="FF0000"/>
                </a:solidFill>
                <a:latin typeface="Times New Roman" panose="02020603050405020304" pitchFamily="18" charset="0"/>
              </a:rPr>
              <a:t>发射结</a:t>
            </a:r>
            <a:endParaRPr lang="zh-CN" altLang="en-US" sz="2400" dirty="0">
              <a:solidFill>
                <a:srgbClr val="FF0000"/>
              </a:solidFill>
              <a:latin typeface="Times New Roman" panose="02020603050405020304" pitchFamily="18" charset="0"/>
            </a:endParaRPr>
          </a:p>
        </p:txBody>
      </p:sp>
      <p:sp>
        <p:nvSpPr>
          <p:cNvPr id="79878" name="Text Box 6"/>
          <p:cNvSpPr txBox="1"/>
          <p:nvPr/>
        </p:nvSpPr>
        <p:spPr>
          <a:xfrm>
            <a:off x="5213350" y="4367213"/>
            <a:ext cx="1979613" cy="457200"/>
          </a:xfrm>
          <a:prstGeom prst="rect">
            <a:avLst/>
          </a:prstGeom>
          <a:noFill/>
          <a:ln w="9525">
            <a:noFill/>
          </a:ln>
        </p:spPr>
        <p:txBody>
          <a:bodyPr anchor="ctr">
            <a:spAutoFit/>
          </a:bodyPr>
          <a:p>
            <a:r>
              <a:rPr lang="zh-CN" altLang="en-US" sz="2400" dirty="0">
                <a:latin typeface="Times New Roman" panose="02020603050405020304" pitchFamily="18" charset="0"/>
              </a:rPr>
              <a:t>发射区</a:t>
            </a:r>
            <a:endParaRPr lang="zh-CN" altLang="en-US" sz="1600" dirty="0">
              <a:latin typeface="Times New Roman" panose="02020603050405020304" pitchFamily="18" charset="0"/>
            </a:endParaRPr>
          </a:p>
        </p:txBody>
      </p:sp>
      <p:sp>
        <p:nvSpPr>
          <p:cNvPr id="79879" name="Line 7"/>
          <p:cNvSpPr/>
          <p:nvPr/>
        </p:nvSpPr>
        <p:spPr>
          <a:xfrm flipV="1">
            <a:off x="4000500" y="1730375"/>
            <a:ext cx="1219200" cy="609600"/>
          </a:xfrm>
          <a:prstGeom prst="line">
            <a:avLst/>
          </a:prstGeom>
          <a:ln w="9525" cap="flat" cmpd="sng">
            <a:solidFill>
              <a:schemeClr val="tx1"/>
            </a:solidFill>
            <a:prstDash val="solid"/>
            <a:headEnd type="none" w="med" len="med"/>
            <a:tailEnd type="none" w="med" len="med"/>
          </a:ln>
        </p:spPr>
      </p:sp>
      <p:sp>
        <p:nvSpPr>
          <p:cNvPr id="79880" name="Line 8"/>
          <p:cNvSpPr/>
          <p:nvPr/>
        </p:nvSpPr>
        <p:spPr>
          <a:xfrm flipV="1">
            <a:off x="4000500" y="2644775"/>
            <a:ext cx="1143000" cy="152400"/>
          </a:xfrm>
          <a:prstGeom prst="line">
            <a:avLst/>
          </a:prstGeom>
          <a:ln w="9525" cap="flat" cmpd="sng">
            <a:solidFill>
              <a:schemeClr val="tx1"/>
            </a:solidFill>
            <a:prstDash val="solid"/>
            <a:headEnd type="none" w="med" len="med"/>
            <a:tailEnd type="none" w="med" len="med"/>
          </a:ln>
        </p:spPr>
      </p:sp>
      <p:sp>
        <p:nvSpPr>
          <p:cNvPr id="79881" name="Line 9"/>
          <p:cNvSpPr/>
          <p:nvPr/>
        </p:nvSpPr>
        <p:spPr>
          <a:xfrm>
            <a:off x="4000500" y="3025775"/>
            <a:ext cx="1219200" cy="0"/>
          </a:xfrm>
          <a:prstGeom prst="line">
            <a:avLst/>
          </a:prstGeom>
          <a:ln w="9525" cap="flat" cmpd="sng">
            <a:solidFill>
              <a:schemeClr val="tx1"/>
            </a:solidFill>
            <a:prstDash val="solid"/>
            <a:headEnd type="none" w="med" len="med"/>
            <a:tailEnd type="none" w="med" len="med"/>
          </a:ln>
        </p:spPr>
      </p:sp>
      <p:sp>
        <p:nvSpPr>
          <p:cNvPr id="79882" name="Line 10"/>
          <p:cNvSpPr/>
          <p:nvPr/>
        </p:nvSpPr>
        <p:spPr>
          <a:xfrm>
            <a:off x="4076700" y="3559175"/>
            <a:ext cx="1143000" cy="228600"/>
          </a:xfrm>
          <a:prstGeom prst="line">
            <a:avLst/>
          </a:prstGeom>
          <a:ln w="9525" cap="flat" cmpd="sng">
            <a:solidFill>
              <a:schemeClr val="tx1"/>
            </a:solidFill>
            <a:prstDash val="solid"/>
            <a:headEnd type="none" w="med" len="med"/>
            <a:tailEnd type="none" w="med" len="med"/>
          </a:ln>
        </p:spPr>
      </p:sp>
      <p:sp>
        <p:nvSpPr>
          <p:cNvPr id="79883" name="Line 11"/>
          <p:cNvSpPr/>
          <p:nvPr/>
        </p:nvSpPr>
        <p:spPr>
          <a:xfrm>
            <a:off x="4076700" y="4321175"/>
            <a:ext cx="1143000" cy="304800"/>
          </a:xfrm>
          <a:prstGeom prst="line">
            <a:avLst/>
          </a:prstGeom>
          <a:ln w="9525" cap="flat" cmpd="sng">
            <a:solidFill>
              <a:schemeClr val="tx1"/>
            </a:solidFill>
            <a:prstDash val="solid"/>
            <a:headEnd type="none" w="med" len="med"/>
            <a:tailEnd type="none" w="med" len="med"/>
          </a:ln>
        </p:spPr>
      </p:sp>
      <p:sp>
        <p:nvSpPr>
          <p:cNvPr id="79884" name="Text Box 12"/>
          <p:cNvSpPr txBox="1"/>
          <p:nvPr/>
        </p:nvSpPr>
        <p:spPr>
          <a:xfrm>
            <a:off x="3224213" y="862013"/>
            <a:ext cx="1912937" cy="457200"/>
          </a:xfrm>
          <a:prstGeom prst="rect">
            <a:avLst/>
          </a:prstGeom>
          <a:noFill/>
          <a:ln w="9525">
            <a:noFill/>
          </a:ln>
        </p:spPr>
        <p:txBody>
          <a:bodyPr anchor="ctr">
            <a:spAutoFit/>
          </a:bodyPr>
          <a:p>
            <a:r>
              <a:rPr lang="zh-CN" altLang="en-US" sz="2400" dirty="0">
                <a:latin typeface="Times New Roman" panose="02020603050405020304" pitchFamily="18" charset="0"/>
              </a:rPr>
              <a:t>集电极 </a:t>
            </a: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79885" name="Text Box 13"/>
          <p:cNvSpPr txBox="1"/>
          <p:nvPr/>
        </p:nvSpPr>
        <p:spPr>
          <a:xfrm>
            <a:off x="3308350" y="5006975"/>
            <a:ext cx="1597025" cy="457200"/>
          </a:xfrm>
          <a:prstGeom prst="rect">
            <a:avLst/>
          </a:prstGeom>
          <a:noFill/>
          <a:ln w="9525">
            <a:noFill/>
          </a:ln>
        </p:spPr>
        <p:txBody>
          <a:bodyPr anchor="ctr">
            <a:spAutoFit/>
          </a:bodyPr>
          <a:p>
            <a:r>
              <a:rPr lang="zh-CN" altLang="en-US" sz="2400" dirty="0">
                <a:latin typeface="Times New Roman" panose="02020603050405020304" pitchFamily="18" charset="0"/>
              </a:rPr>
              <a:t>发射极 </a:t>
            </a:r>
            <a:r>
              <a:rPr lang="en-US" altLang="zh-CN" sz="2400" dirty="0">
                <a:latin typeface="Times New Roman" panose="02020603050405020304" pitchFamily="18" charset="0"/>
              </a:rPr>
              <a:t>e</a:t>
            </a:r>
            <a:endParaRPr lang="en-US" altLang="zh-CN" sz="2400" b="0" dirty="0">
              <a:latin typeface="Times New Roman" panose="02020603050405020304" pitchFamily="18" charset="0"/>
            </a:endParaRPr>
          </a:p>
        </p:txBody>
      </p:sp>
      <p:sp>
        <p:nvSpPr>
          <p:cNvPr id="79886" name="Text Box 14"/>
          <p:cNvSpPr txBox="1"/>
          <p:nvPr/>
        </p:nvSpPr>
        <p:spPr>
          <a:xfrm>
            <a:off x="938213" y="2614613"/>
            <a:ext cx="1531937" cy="457200"/>
          </a:xfrm>
          <a:prstGeom prst="rect">
            <a:avLst/>
          </a:prstGeom>
          <a:noFill/>
          <a:ln w="9525">
            <a:noFill/>
          </a:ln>
        </p:spPr>
        <p:txBody>
          <a:bodyPr anchor="ctr">
            <a:spAutoFit/>
          </a:bodyPr>
          <a:p>
            <a:r>
              <a:rPr lang="zh-CN" altLang="en-US" sz="2400" dirty="0">
                <a:latin typeface="Times New Roman" panose="02020603050405020304" pitchFamily="18" charset="0"/>
              </a:rPr>
              <a:t>基极 </a:t>
            </a:r>
            <a:r>
              <a:rPr lang="en-US" altLang="zh-CN" sz="2400" dirty="0">
                <a:latin typeface="Times New Roman" panose="02020603050405020304" pitchFamily="18" charset="0"/>
              </a:rPr>
              <a:t>b</a:t>
            </a:r>
            <a:endParaRPr lang="en-US" altLang="zh-CN" sz="1600" dirty="0">
              <a:latin typeface="Times New Roman" panose="02020603050405020304" pitchFamily="18" charset="0"/>
            </a:endParaRPr>
          </a:p>
        </p:txBody>
      </p:sp>
      <p:grpSp>
        <p:nvGrpSpPr>
          <p:cNvPr id="2" name="Group 15"/>
          <p:cNvGrpSpPr/>
          <p:nvPr/>
        </p:nvGrpSpPr>
        <p:grpSpPr>
          <a:xfrm>
            <a:off x="1403350" y="1196975"/>
            <a:ext cx="6858000" cy="4908550"/>
            <a:chOff x="576" y="892"/>
            <a:chExt cx="4320" cy="3092"/>
          </a:xfrm>
        </p:grpSpPr>
        <p:grpSp>
          <p:nvGrpSpPr>
            <p:cNvPr id="89105" name="Group 16"/>
            <p:cNvGrpSpPr/>
            <p:nvPr/>
          </p:nvGrpSpPr>
          <p:grpSpPr>
            <a:xfrm>
              <a:off x="580" y="892"/>
              <a:ext cx="1680" cy="2544"/>
              <a:chOff x="580" y="892"/>
              <a:chExt cx="1680" cy="2544"/>
            </a:xfrm>
          </p:grpSpPr>
          <p:sp>
            <p:nvSpPr>
              <p:cNvPr id="89107" name="Line 17"/>
              <p:cNvSpPr/>
              <p:nvPr/>
            </p:nvSpPr>
            <p:spPr>
              <a:xfrm flipH="1">
                <a:off x="1696" y="3004"/>
                <a:ext cx="4" cy="404"/>
              </a:xfrm>
              <a:prstGeom prst="line">
                <a:avLst/>
              </a:prstGeom>
              <a:ln w="28575" cap="flat" cmpd="sng">
                <a:solidFill>
                  <a:schemeClr val="tx1"/>
                </a:solidFill>
                <a:prstDash val="solid"/>
                <a:headEnd type="none" w="med" len="med"/>
                <a:tailEnd type="none" w="med" len="med"/>
              </a:ln>
            </p:spPr>
          </p:sp>
          <p:sp>
            <p:nvSpPr>
              <p:cNvPr id="89108" name="Line 18"/>
              <p:cNvSpPr/>
              <p:nvPr/>
            </p:nvSpPr>
            <p:spPr>
              <a:xfrm flipH="1">
                <a:off x="676" y="2140"/>
                <a:ext cx="432" cy="0"/>
              </a:xfrm>
              <a:prstGeom prst="line">
                <a:avLst/>
              </a:prstGeom>
              <a:ln w="28575" cap="flat" cmpd="sng">
                <a:solidFill>
                  <a:schemeClr val="tx1"/>
                </a:solidFill>
                <a:prstDash val="solid"/>
                <a:headEnd type="none" w="med" len="med"/>
                <a:tailEnd type="none" w="med" len="med"/>
              </a:ln>
            </p:spPr>
          </p:sp>
          <p:sp>
            <p:nvSpPr>
              <p:cNvPr id="89109" name="Line 19"/>
              <p:cNvSpPr/>
              <p:nvPr/>
            </p:nvSpPr>
            <p:spPr>
              <a:xfrm flipV="1">
                <a:off x="1716" y="940"/>
                <a:ext cx="0" cy="384"/>
              </a:xfrm>
              <a:prstGeom prst="line">
                <a:avLst/>
              </a:prstGeom>
              <a:ln w="28575" cap="flat" cmpd="sng">
                <a:solidFill>
                  <a:schemeClr val="tx1"/>
                </a:solidFill>
                <a:prstDash val="solid"/>
                <a:headEnd type="none" w="med" len="med"/>
                <a:tailEnd type="none" w="med" len="med"/>
              </a:ln>
            </p:spPr>
          </p:sp>
          <p:sp>
            <p:nvSpPr>
              <p:cNvPr id="89110" name="Text Box 20"/>
              <p:cNvSpPr txBox="1"/>
              <p:nvPr/>
            </p:nvSpPr>
            <p:spPr>
              <a:xfrm>
                <a:off x="1144" y="2122"/>
                <a:ext cx="232" cy="250"/>
              </a:xfrm>
              <a:prstGeom prst="rect">
                <a:avLst/>
              </a:prstGeom>
              <a:noFill/>
              <a:ln w="9525">
                <a:noFill/>
              </a:ln>
            </p:spPr>
            <p:txBody>
              <a:bodyPr wrap="none" anchor="ctr">
                <a:spAutoFit/>
              </a:bodyPr>
              <a:p>
                <a:pPr algn="ctr"/>
                <a:r>
                  <a:rPr lang="en-US" altLang="zh-CN" sz="2000" b="0" dirty="0">
                    <a:solidFill>
                      <a:srgbClr val="FF00FF"/>
                    </a:solidFill>
                    <a:latin typeface="Times New Roman" panose="02020603050405020304" pitchFamily="18" charset="0"/>
                  </a:rPr>
                  <a:t>N</a:t>
                </a:r>
                <a:endParaRPr lang="en-US" altLang="zh-CN" sz="2000" b="0" dirty="0">
                  <a:solidFill>
                    <a:srgbClr val="FF00FF"/>
                  </a:solidFill>
                  <a:latin typeface="Times New Roman" panose="02020603050405020304" pitchFamily="18" charset="0"/>
                </a:endParaRPr>
              </a:p>
            </p:txBody>
          </p:sp>
          <p:sp>
            <p:nvSpPr>
              <p:cNvPr id="89111" name="Oval 21"/>
              <p:cNvSpPr/>
              <p:nvPr/>
            </p:nvSpPr>
            <p:spPr>
              <a:xfrm>
                <a:off x="1668" y="892"/>
                <a:ext cx="96" cy="96"/>
              </a:xfrm>
              <a:prstGeom prst="ellipse">
                <a:avLst/>
              </a:prstGeom>
              <a:solidFill>
                <a:schemeClr val="bg1"/>
              </a:solidFill>
              <a:ln w="38100" cap="flat" cmpd="sng">
                <a:solidFill>
                  <a:schemeClr val="tx1"/>
                </a:solidFill>
                <a:prstDash val="solid"/>
                <a:headEnd type="none" w="med" len="med"/>
                <a:tailEnd type="none" w="sm" len="lg"/>
              </a:ln>
            </p:spPr>
            <p:txBody>
              <a:bodyPr wrap="none" anchor="ctr"/>
              <a:p>
                <a:endParaRPr lang="zh-CN" altLang="en-US" dirty="0">
                  <a:latin typeface="Arial" panose="020B0604020202020204" pitchFamily="34" charset="0"/>
                </a:endParaRPr>
              </a:p>
            </p:txBody>
          </p:sp>
          <p:sp>
            <p:nvSpPr>
              <p:cNvPr id="89112" name="Oval 22"/>
              <p:cNvSpPr/>
              <p:nvPr/>
            </p:nvSpPr>
            <p:spPr>
              <a:xfrm>
                <a:off x="580" y="2092"/>
                <a:ext cx="96" cy="96"/>
              </a:xfrm>
              <a:prstGeom prst="ellipse">
                <a:avLst/>
              </a:prstGeom>
              <a:solidFill>
                <a:schemeClr val="bg1"/>
              </a:solidFill>
              <a:ln w="38100" cap="flat" cmpd="sng">
                <a:solidFill>
                  <a:schemeClr val="tx1"/>
                </a:solidFill>
                <a:prstDash val="solid"/>
                <a:headEnd type="none" w="med" len="med"/>
                <a:tailEnd type="none" w="sm" len="lg"/>
              </a:ln>
            </p:spPr>
            <p:txBody>
              <a:bodyPr wrap="none" anchor="ctr"/>
              <a:p>
                <a:endParaRPr lang="zh-CN" altLang="en-US" dirty="0">
                  <a:latin typeface="Arial" panose="020B0604020202020204" pitchFamily="34" charset="0"/>
                </a:endParaRPr>
              </a:p>
            </p:txBody>
          </p:sp>
          <p:sp>
            <p:nvSpPr>
              <p:cNvPr id="89113" name="Oval 23"/>
              <p:cNvSpPr/>
              <p:nvPr/>
            </p:nvSpPr>
            <p:spPr>
              <a:xfrm>
                <a:off x="1652" y="3340"/>
                <a:ext cx="96" cy="96"/>
              </a:xfrm>
              <a:prstGeom prst="ellipse">
                <a:avLst/>
              </a:prstGeom>
              <a:solidFill>
                <a:schemeClr val="bg1"/>
              </a:solidFill>
              <a:ln w="38100" cap="flat" cmpd="sng">
                <a:solidFill>
                  <a:schemeClr val="tx1"/>
                </a:solidFill>
                <a:prstDash val="solid"/>
                <a:headEnd type="none" w="med" len="med"/>
                <a:tailEnd type="none" w="sm" len="lg"/>
              </a:ln>
            </p:spPr>
            <p:txBody>
              <a:bodyPr wrap="none" anchor="ctr"/>
              <a:p>
                <a:endParaRPr lang="zh-CN" altLang="en-US" dirty="0">
                  <a:latin typeface="Arial" panose="020B0604020202020204" pitchFamily="34" charset="0"/>
                </a:endParaRPr>
              </a:p>
            </p:txBody>
          </p:sp>
          <p:sp>
            <p:nvSpPr>
              <p:cNvPr id="89114" name="Text Box 24"/>
              <p:cNvSpPr txBox="1"/>
              <p:nvPr/>
            </p:nvSpPr>
            <p:spPr>
              <a:xfrm>
                <a:off x="1540" y="1468"/>
                <a:ext cx="220" cy="231"/>
              </a:xfrm>
              <a:prstGeom prst="rect">
                <a:avLst/>
              </a:prstGeom>
              <a:noFill/>
              <a:ln w="9525">
                <a:noFill/>
              </a:ln>
            </p:spPr>
            <p:txBody>
              <a:bodyPr wrap="none" anchor="ctr">
                <a:spAutoFit/>
              </a:bodyPr>
              <a:p>
                <a:pPr algn="ctr"/>
                <a:r>
                  <a:rPr lang="en-US" altLang="zh-CN" sz="1800" dirty="0">
                    <a:latin typeface="Times New Roman" panose="02020603050405020304" pitchFamily="18" charset="0"/>
                  </a:rPr>
                  <a:t>N</a:t>
                </a:r>
                <a:endParaRPr lang="en-US" altLang="zh-CN" sz="1800" dirty="0">
                  <a:latin typeface="Times New Roman" panose="02020603050405020304" pitchFamily="18" charset="0"/>
                </a:endParaRPr>
              </a:p>
            </p:txBody>
          </p:sp>
          <p:sp>
            <p:nvSpPr>
              <p:cNvPr id="89115" name="Rectangle 25"/>
              <p:cNvSpPr/>
              <p:nvPr/>
            </p:nvSpPr>
            <p:spPr>
              <a:xfrm>
                <a:off x="1108" y="1324"/>
                <a:ext cx="1152" cy="624"/>
              </a:xfrm>
              <a:prstGeom prst="rect">
                <a:avLst/>
              </a:prstGeom>
              <a:solidFill>
                <a:srgbClr val="FFFF00"/>
              </a:solidFill>
              <a:ln w="38100" cap="flat" cmpd="sng">
                <a:solidFill>
                  <a:srgbClr val="00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9116" name="Rectangle 26"/>
              <p:cNvSpPr/>
              <p:nvPr/>
            </p:nvSpPr>
            <p:spPr>
              <a:xfrm>
                <a:off x="1108" y="2380"/>
                <a:ext cx="1152" cy="624"/>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9117" name="Rectangle 27"/>
              <p:cNvSpPr/>
              <p:nvPr/>
            </p:nvSpPr>
            <p:spPr>
              <a:xfrm>
                <a:off x="1108" y="1948"/>
                <a:ext cx="1152" cy="432"/>
              </a:xfrm>
              <a:prstGeom prst="rect">
                <a:avLst/>
              </a:prstGeom>
              <a:solidFill>
                <a:srgbClr val="99FFCC"/>
              </a:solidFill>
              <a:ln w="38100" cap="flat" cmpd="sng">
                <a:solidFill>
                  <a:srgbClr val="00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9118" name="Line 28"/>
              <p:cNvSpPr/>
              <p:nvPr/>
            </p:nvSpPr>
            <p:spPr>
              <a:xfrm>
                <a:off x="1108" y="1852"/>
                <a:ext cx="1152" cy="0"/>
              </a:xfrm>
              <a:prstGeom prst="line">
                <a:avLst/>
              </a:prstGeom>
              <a:ln w="28575" cap="flat" cmpd="sng">
                <a:solidFill>
                  <a:srgbClr val="000000"/>
                </a:solidFill>
                <a:prstDash val="dash"/>
                <a:headEnd type="none" w="med" len="med"/>
                <a:tailEnd type="none" w="med" len="med"/>
              </a:ln>
            </p:spPr>
          </p:sp>
          <p:sp>
            <p:nvSpPr>
              <p:cNvPr id="89119" name="Line 29"/>
              <p:cNvSpPr/>
              <p:nvPr/>
            </p:nvSpPr>
            <p:spPr>
              <a:xfrm>
                <a:off x="1108" y="1996"/>
                <a:ext cx="1152" cy="0"/>
              </a:xfrm>
              <a:prstGeom prst="line">
                <a:avLst/>
              </a:prstGeom>
              <a:ln w="28575" cap="flat" cmpd="sng">
                <a:solidFill>
                  <a:srgbClr val="000000"/>
                </a:solidFill>
                <a:prstDash val="dash"/>
                <a:headEnd type="none" w="med" len="med"/>
                <a:tailEnd type="none" w="med" len="med"/>
              </a:ln>
            </p:spPr>
          </p:sp>
          <p:sp>
            <p:nvSpPr>
              <p:cNvPr id="89120" name="Line 30"/>
              <p:cNvSpPr/>
              <p:nvPr/>
            </p:nvSpPr>
            <p:spPr>
              <a:xfrm>
                <a:off x="1108" y="2428"/>
                <a:ext cx="1152" cy="0"/>
              </a:xfrm>
              <a:prstGeom prst="line">
                <a:avLst/>
              </a:prstGeom>
              <a:ln w="28575" cap="flat" cmpd="sng">
                <a:solidFill>
                  <a:srgbClr val="000000"/>
                </a:solidFill>
                <a:prstDash val="dash"/>
                <a:headEnd type="none" w="med" len="med"/>
                <a:tailEnd type="none" w="med" len="med"/>
              </a:ln>
            </p:spPr>
          </p:sp>
          <p:sp>
            <p:nvSpPr>
              <p:cNvPr id="89121" name="Line 31"/>
              <p:cNvSpPr/>
              <p:nvPr/>
            </p:nvSpPr>
            <p:spPr>
              <a:xfrm>
                <a:off x="1108" y="2284"/>
                <a:ext cx="1152" cy="0"/>
              </a:xfrm>
              <a:prstGeom prst="line">
                <a:avLst/>
              </a:prstGeom>
              <a:ln w="28575" cap="flat" cmpd="sng">
                <a:solidFill>
                  <a:srgbClr val="000000"/>
                </a:solidFill>
                <a:prstDash val="dash"/>
                <a:headEnd type="none" w="med" len="med"/>
                <a:tailEnd type="none" w="med" len="med"/>
              </a:ln>
            </p:spPr>
          </p:sp>
          <p:sp>
            <p:nvSpPr>
              <p:cNvPr id="89122" name="Text Box 32"/>
              <p:cNvSpPr txBox="1"/>
              <p:nvPr/>
            </p:nvSpPr>
            <p:spPr>
              <a:xfrm>
                <a:off x="1595" y="1420"/>
                <a:ext cx="233" cy="288"/>
              </a:xfrm>
              <a:prstGeom prst="rect">
                <a:avLst/>
              </a:prstGeom>
              <a:noFill/>
              <a:ln w="38100">
                <a:noFill/>
              </a:ln>
            </p:spPr>
            <p:txBody>
              <a:bodyPr wrap="none" anchor="ctr">
                <a:spAutoFit/>
              </a:bodyPr>
              <a:p>
                <a:pPr algn="ctr">
                  <a:spcBef>
                    <a:spcPct val="50000"/>
                  </a:spcBef>
                </a:pPr>
                <a:r>
                  <a:rPr lang="en-US" altLang="zh-CN" sz="2400" dirty="0">
                    <a:latin typeface="Times New Roman" panose="02020603050405020304" pitchFamily="18" charset="0"/>
                    <a:ea typeface="方正琥珀繁体" pitchFamily="2" charset="-122"/>
                  </a:rPr>
                  <a:t>P</a:t>
                </a:r>
                <a:endParaRPr lang="en-US" altLang="zh-CN" sz="1800" dirty="0">
                  <a:latin typeface="Times New Roman" panose="02020603050405020304" pitchFamily="18" charset="0"/>
                  <a:ea typeface="方正琥珀繁体" pitchFamily="2" charset="-122"/>
                </a:endParaRPr>
              </a:p>
            </p:txBody>
          </p:sp>
          <p:sp>
            <p:nvSpPr>
              <p:cNvPr id="89123" name="Text Box 33"/>
              <p:cNvSpPr txBox="1"/>
              <p:nvPr/>
            </p:nvSpPr>
            <p:spPr>
              <a:xfrm>
                <a:off x="1588" y="2524"/>
                <a:ext cx="192" cy="288"/>
              </a:xfrm>
              <a:prstGeom prst="rect">
                <a:avLst/>
              </a:prstGeom>
              <a:noFill/>
              <a:ln w="38100">
                <a:noFill/>
              </a:ln>
            </p:spPr>
            <p:txBody>
              <a:bodyPr anchor="ctr">
                <a:spAutoFit/>
              </a:bodyPr>
              <a:p>
                <a:pPr algn="ctr">
                  <a:spcBef>
                    <a:spcPct val="50000"/>
                  </a:spcBef>
                </a:pPr>
                <a:r>
                  <a:rPr lang="en-US" altLang="zh-CN" sz="2400" dirty="0">
                    <a:latin typeface="Times New Roman" panose="02020603050405020304" pitchFamily="18" charset="0"/>
                    <a:ea typeface="方正琥珀繁体" pitchFamily="2" charset="-122"/>
                  </a:rPr>
                  <a:t>P</a:t>
                </a:r>
                <a:endParaRPr lang="en-US" altLang="zh-CN" sz="1800" dirty="0">
                  <a:latin typeface="Times New Roman" panose="02020603050405020304" pitchFamily="18" charset="0"/>
                  <a:ea typeface="方正琥珀繁体" pitchFamily="2" charset="-122"/>
                </a:endParaRPr>
              </a:p>
            </p:txBody>
          </p:sp>
          <p:sp>
            <p:nvSpPr>
              <p:cNvPr id="89124" name="Text Box 34"/>
              <p:cNvSpPr txBox="1"/>
              <p:nvPr/>
            </p:nvSpPr>
            <p:spPr>
              <a:xfrm>
                <a:off x="1573" y="1996"/>
                <a:ext cx="255" cy="288"/>
              </a:xfrm>
              <a:prstGeom prst="rect">
                <a:avLst/>
              </a:prstGeom>
              <a:noFill/>
              <a:ln w="38100">
                <a:noFill/>
              </a:ln>
            </p:spPr>
            <p:txBody>
              <a:bodyPr wrap="none" anchor="ctr">
                <a:spAutoFit/>
              </a:bodyPr>
              <a:p>
                <a:pPr algn="ctr"/>
                <a:r>
                  <a:rPr lang="en-US" altLang="zh-CN" sz="2400" dirty="0">
                    <a:latin typeface="Times New Roman" panose="02020603050405020304" pitchFamily="18" charset="0"/>
                    <a:ea typeface="方正琥珀繁体" pitchFamily="2" charset="-122"/>
                  </a:rPr>
                  <a:t>N</a:t>
                </a:r>
                <a:endParaRPr lang="en-US" altLang="zh-CN" sz="2400" dirty="0">
                  <a:latin typeface="Times New Roman" panose="02020603050405020304" pitchFamily="18" charset="0"/>
                  <a:ea typeface="方正琥珀繁体" pitchFamily="2" charset="-122"/>
                </a:endParaRPr>
              </a:p>
            </p:txBody>
          </p:sp>
        </p:grpSp>
        <p:sp>
          <p:nvSpPr>
            <p:cNvPr id="89106" name="Text Box 35"/>
            <p:cNvSpPr txBox="1"/>
            <p:nvPr/>
          </p:nvSpPr>
          <p:spPr>
            <a:xfrm>
              <a:off x="576" y="3696"/>
              <a:ext cx="4320" cy="288"/>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黑体" panose="02010609060101010101" pitchFamily="49" charset="-122"/>
                </a:rPr>
                <a:t>图 </a:t>
              </a:r>
              <a:r>
                <a:rPr lang="en-US" altLang="zh-CN" sz="2400" dirty="0">
                  <a:latin typeface="Times New Roman" panose="02020603050405020304" pitchFamily="18" charset="0"/>
                  <a:ea typeface="黑体" panose="02010609060101010101" pitchFamily="49" charset="-122"/>
                </a:rPr>
                <a:t>2.3.2©</a:t>
              </a:r>
              <a:r>
                <a:rPr lang="zh-CN" altLang="en-US" sz="2400" dirty="0">
                  <a:latin typeface="Times New Roman" panose="02020603050405020304" pitchFamily="18" charset="0"/>
                  <a:ea typeface="黑体" panose="02010609060101010101" pitchFamily="49" charset="-122"/>
                </a:rPr>
                <a:t>　三极管结构示意图和符号　</a:t>
              </a:r>
              <a:r>
                <a:rPr lang="en-US" altLang="zh-CN" sz="2200" dirty="0">
                  <a:latin typeface="宋体" panose="02010600030101010101" pitchFamily="2" charset="-122"/>
                </a:rPr>
                <a:t>(</a:t>
              </a:r>
              <a:r>
                <a:rPr lang="en-US" altLang="zh-CN" sz="2200" dirty="0">
                  <a:latin typeface="Times New Roman" panose="02020603050405020304" pitchFamily="18" charset="0"/>
                </a:rPr>
                <a:t>b</a:t>
              </a:r>
              <a:r>
                <a:rPr lang="en-US" altLang="zh-CN" sz="2200" dirty="0">
                  <a:latin typeface="宋体" panose="02010600030101010101" pitchFamily="2" charset="-122"/>
                </a:rPr>
                <a:t>)</a:t>
              </a:r>
              <a:r>
                <a:rPr lang="en-US" altLang="zh-CN" sz="2200" dirty="0">
                  <a:latin typeface="Times New Roman" panose="02020603050405020304" pitchFamily="18" charset="0"/>
                </a:rPr>
                <a:t>PNP </a:t>
              </a:r>
              <a:r>
                <a:rPr lang="zh-CN" altLang="en-US" sz="2200" dirty="0">
                  <a:latin typeface="Times New Roman" panose="02020603050405020304" pitchFamily="18" charset="0"/>
                </a:rPr>
                <a:t>型</a:t>
              </a:r>
              <a:endParaRPr lang="zh-CN" altLang="en-US" sz="22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79883"/>
                                        </p:tgtEl>
                                        <p:attrNameLst>
                                          <p:attrName>style.visibility</p:attrName>
                                        </p:attrNameLst>
                                      </p:cBhvr>
                                      <p:to>
                                        <p:strVal val="visible"/>
                                      </p:to>
                                    </p:set>
                                    <p:anim calcmode="lin" valueType="num">
                                      <p:cBhvr>
                                        <p:cTn id="12" dur="500" fill="hold"/>
                                        <p:tgtEl>
                                          <p:spTgt spid="79883"/>
                                        </p:tgtEl>
                                        <p:attrNameLst>
                                          <p:attrName>ppt_x</p:attrName>
                                        </p:attrNameLst>
                                      </p:cBhvr>
                                      <p:tavLst>
                                        <p:tav tm="0">
                                          <p:val>
                                            <p:strVal val="#ppt_x-#ppt_w/2"/>
                                          </p:val>
                                        </p:tav>
                                        <p:tav tm="100000">
                                          <p:val>
                                            <p:strVal val="#ppt_x"/>
                                          </p:val>
                                        </p:tav>
                                      </p:tavLst>
                                    </p:anim>
                                    <p:anim calcmode="lin" valueType="num">
                                      <p:cBhvr>
                                        <p:cTn id="13" dur="500" fill="hold"/>
                                        <p:tgtEl>
                                          <p:spTgt spid="79883"/>
                                        </p:tgtEl>
                                        <p:attrNameLst>
                                          <p:attrName>ppt_y</p:attrName>
                                        </p:attrNameLst>
                                      </p:cBhvr>
                                      <p:tavLst>
                                        <p:tav tm="0">
                                          <p:val>
                                            <p:strVal val="#ppt_y"/>
                                          </p:val>
                                        </p:tav>
                                        <p:tav tm="100000">
                                          <p:val>
                                            <p:strVal val="#ppt_y"/>
                                          </p:val>
                                        </p:tav>
                                      </p:tavLst>
                                    </p:anim>
                                    <p:anim calcmode="lin" valueType="num">
                                      <p:cBhvr>
                                        <p:cTn id="14" dur="500" fill="hold"/>
                                        <p:tgtEl>
                                          <p:spTgt spid="79883"/>
                                        </p:tgtEl>
                                        <p:attrNameLst>
                                          <p:attrName>ppt_w</p:attrName>
                                        </p:attrNameLst>
                                      </p:cBhvr>
                                      <p:tavLst>
                                        <p:tav tm="0">
                                          <p:val>
                                            <p:fltVal val="0.000000"/>
                                          </p:val>
                                        </p:tav>
                                        <p:tav tm="100000">
                                          <p:val>
                                            <p:strVal val="#ppt_w"/>
                                          </p:val>
                                        </p:tav>
                                      </p:tavLst>
                                    </p:anim>
                                    <p:anim calcmode="lin" valueType="num">
                                      <p:cBhvr>
                                        <p:cTn id="15" dur="500" fill="hold"/>
                                        <p:tgtEl>
                                          <p:spTgt spid="79883"/>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79878"/>
                                        </p:tgtEl>
                                        <p:attrNameLst>
                                          <p:attrName>style.visibility</p:attrName>
                                        </p:attrNameLst>
                                      </p:cBhvr>
                                      <p:to>
                                        <p:strVal val="visible"/>
                                      </p:to>
                                    </p:set>
                                    <p:animEffect transition="in" filter="dissolve">
                                      <p:cBhvr>
                                        <p:cTn id="19" dur="500"/>
                                        <p:tgtEl>
                                          <p:spTgt spid="79878"/>
                                        </p:tgtEl>
                                      </p:cBhvr>
                                    </p:animEffect>
                                  </p:childTnLst>
                                </p:cTn>
                              </p:par>
                            </p:childTnLst>
                          </p:cTn>
                        </p:par>
                        <p:par>
                          <p:cTn id="20" fill="hold">
                            <p:stCondLst>
                              <p:cond delay="1000"/>
                            </p:stCondLst>
                            <p:childTnLst>
                              <p:par>
                                <p:cTn id="21" presetID="17" presetClass="entr" presetSubtype="8" fill="hold" nodeType="afterEffect">
                                  <p:stCondLst>
                                    <p:cond delay="1000"/>
                                  </p:stCondLst>
                                  <p:childTnLst>
                                    <p:set>
                                      <p:cBhvr>
                                        <p:cTn id="22" dur="1" fill="hold">
                                          <p:stCondLst>
                                            <p:cond delay="0"/>
                                          </p:stCondLst>
                                        </p:cTn>
                                        <p:tgtEl>
                                          <p:spTgt spid="79881"/>
                                        </p:tgtEl>
                                        <p:attrNameLst>
                                          <p:attrName>style.visibility</p:attrName>
                                        </p:attrNameLst>
                                      </p:cBhvr>
                                      <p:to>
                                        <p:strVal val="visible"/>
                                      </p:to>
                                    </p:set>
                                    <p:anim calcmode="lin" valueType="num">
                                      <p:cBhvr>
                                        <p:cTn id="23" dur="500" fill="hold"/>
                                        <p:tgtEl>
                                          <p:spTgt spid="79881"/>
                                        </p:tgtEl>
                                        <p:attrNameLst>
                                          <p:attrName>ppt_x</p:attrName>
                                        </p:attrNameLst>
                                      </p:cBhvr>
                                      <p:tavLst>
                                        <p:tav tm="0">
                                          <p:val>
                                            <p:strVal val="#ppt_x-#ppt_w/2"/>
                                          </p:val>
                                        </p:tav>
                                        <p:tav tm="100000">
                                          <p:val>
                                            <p:strVal val="#ppt_x"/>
                                          </p:val>
                                        </p:tav>
                                      </p:tavLst>
                                    </p:anim>
                                    <p:anim calcmode="lin" valueType="num">
                                      <p:cBhvr>
                                        <p:cTn id="24" dur="500" fill="hold"/>
                                        <p:tgtEl>
                                          <p:spTgt spid="79881"/>
                                        </p:tgtEl>
                                        <p:attrNameLst>
                                          <p:attrName>ppt_y</p:attrName>
                                        </p:attrNameLst>
                                      </p:cBhvr>
                                      <p:tavLst>
                                        <p:tav tm="0">
                                          <p:val>
                                            <p:strVal val="#ppt_y"/>
                                          </p:val>
                                        </p:tav>
                                        <p:tav tm="100000">
                                          <p:val>
                                            <p:strVal val="#ppt_y"/>
                                          </p:val>
                                        </p:tav>
                                      </p:tavLst>
                                    </p:anim>
                                    <p:anim calcmode="lin" valueType="num">
                                      <p:cBhvr>
                                        <p:cTn id="25" dur="500" fill="hold"/>
                                        <p:tgtEl>
                                          <p:spTgt spid="79881"/>
                                        </p:tgtEl>
                                        <p:attrNameLst>
                                          <p:attrName>ppt_w</p:attrName>
                                        </p:attrNameLst>
                                      </p:cBhvr>
                                      <p:tavLst>
                                        <p:tav tm="0">
                                          <p:val>
                                            <p:fltVal val="0.000000"/>
                                          </p:val>
                                        </p:tav>
                                        <p:tav tm="100000">
                                          <p:val>
                                            <p:strVal val="#ppt_w"/>
                                          </p:val>
                                        </p:tav>
                                      </p:tavLst>
                                    </p:anim>
                                    <p:anim calcmode="lin" valueType="num">
                                      <p:cBhvr>
                                        <p:cTn id="26" dur="500" fill="hold"/>
                                        <p:tgtEl>
                                          <p:spTgt spid="79881"/>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9" presetClass="entr" presetSubtype="0" fill="hold" grpId="0" nodeType="afterEffect">
                                  <p:stCondLst>
                                    <p:cond delay="0"/>
                                  </p:stCondLst>
                                  <p:childTnLst>
                                    <p:set>
                                      <p:cBhvr>
                                        <p:cTn id="29" dur="1" fill="hold">
                                          <p:stCondLst>
                                            <p:cond delay="0"/>
                                          </p:stCondLst>
                                        </p:cTn>
                                        <p:tgtEl>
                                          <p:spTgt spid="79876"/>
                                        </p:tgtEl>
                                        <p:attrNameLst>
                                          <p:attrName>style.visibility</p:attrName>
                                        </p:attrNameLst>
                                      </p:cBhvr>
                                      <p:to>
                                        <p:strVal val="visible"/>
                                      </p:to>
                                    </p:set>
                                    <p:animEffect transition="in" filter="dissolve">
                                      <p:cBhvr>
                                        <p:cTn id="30" dur="500"/>
                                        <p:tgtEl>
                                          <p:spTgt spid="79876"/>
                                        </p:tgtEl>
                                      </p:cBhvr>
                                    </p:animEffect>
                                  </p:childTnLst>
                                </p:cTn>
                              </p:par>
                            </p:childTnLst>
                          </p:cTn>
                        </p:par>
                        <p:par>
                          <p:cTn id="31" fill="hold">
                            <p:stCondLst>
                              <p:cond delay="3000"/>
                            </p:stCondLst>
                            <p:childTnLst>
                              <p:par>
                                <p:cTn id="32" presetID="17" presetClass="entr" presetSubtype="8" fill="hold" nodeType="afterEffect">
                                  <p:stCondLst>
                                    <p:cond delay="1000"/>
                                  </p:stCondLst>
                                  <p:childTnLst>
                                    <p:set>
                                      <p:cBhvr>
                                        <p:cTn id="33" dur="1" fill="hold">
                                          <p:stCondLst>
                                            <p:cond delay="0"/>
                                          </p:stCondLst>
                                        </p:cTn>
                                        <p:tgtEl>
                                          <p:spTgt spid="79879"/>
                                        </p:tgtEl>
                                        <p:attrNameLst>
                                          <p:attrName>style.visibility</p:attrName>
                                        </p:attrNameLst>
                                      </p:cBhvr>
                                      <p:to>
                                        <p:strVal val="visible"/>
                                      </p:to>
                                    </p:set>
                                    <p:anim calcmode="lin" valueType="num">
                                      <p:cBhvr>
                                        <p:cTn id="34" dur="500" fill="hold"/>
                                        <p:tgtEl>
                                          <p:spTgt spid="79879"/>
                                        </p:tgtEl>
                                        <p:attrNameLst>
                                          <p:attrName>ppt_x</p:attrName>
                                        </p:attrNameLst>
                                      </p:cBhvr>
                                      <p:tavLst>
                                        <p:tav tm="0">
                                          <p:val>
                                            <p:strVal val="#ppt_x-#ppt_w/2"/>
                                          </p:val>
                                        </p:tav>
                                        <p:tav tm="100000">
                                          <p:val>
                                            <p:strVal val="#ppt_x"/>
                                          </p:val>
                                        </p:tav>
                                      </p:tavLst>
                                    </p:anim>
                                    <p:anim calcmode="lin" valueType="num">
                                      <p:cBhvr>
                                        <p:cTn id="35" dur="500" fill="hold"/>
                                        <p:tgtEl>
                                          <p:spTgt spid="79879"/>
                                        </p:tgtEl>
                                        <p:attrNameLst>
                                          <p:attrName>ppt_y</p:attrName>
                                        </p:attrNameLst>
                                      </p:cBhvr>
                                      <p:tavLst>
                                        <p:tav tm="0">
                                          <p:val>
                                            <p:strVal val="#ppt_y"/>
                                          </p:val>
                                        </p:tav>
                                        <p:tav tm="100000">
                                          <p:val>
                                            <p:strVal val="#ppt_y"/>
                                          </p:val>
                                        </p:tav>
                                      </p:tavLst>
                                    </p:anim>
                                    <p:anim calcmode="lin" valueType="num">
                                      <p:cBhvr>
                                        <p:cTn id="36" dur="500" fill="hold"/>
                                        <p:tgtEl>
                                          <p:spTgt spid="79879"/>
                                        </p:tgtEl>
                                        <p:attrNameLst>
                                          <p:attrName>ppt_w</p:attrName>
                                        </p:attrNameLst>
                                      </p:cBhvr>
                                      <p:tavLst>
                                        <p:tav tm="0">
                                          <p:val>
                                            <p:fltVal val="0.000000"/>
                                          </p:val>
                                        </p:tav>
                                        <p:tav tm="100000">
                                          <p:val>
                                            <p:strVal val="#ppt_w"/>
                                          </p:val>
                                        </p:tav>
                                      </p:tavLst>
                                    </p:anim>
                                    <p:anim calcmode="lin" valueType="num">
                                      <p:cBhvr>
                                        <p:cTn id="37" dur="500" fill="hold"/>
                                        <p:tgtEl>
                                          <p:spTgt spid="79879"/>
                                        </p:tgtEl>
                                        <p:attrNameLst>
                                          <p:attrName>ppt_h</p:attrName>
                                        </p:attrNameLst>
                                      </p:cBhvr>
                                      <p:tavLst>
                                        <p:tav tm="0">
                                          <p:val>
                                            <p:strVal val="#ppt_h"/>
                                          </p:val>
                                        </p:tav>
                                        <p:tav tm="100000">
                                          <p:val>
                                            <p:strVal val="#ppt_h"/>
                                          </p:val>
                                        </p:tav>
                                      </p:tavLst>
                                    </p:anim>
                                  </p:childTnLst>
                                </p:cTn>
                              </p:par>
                            </p:childTnLst>
                          </p:cTn>
                        </p:par>
                        <p:par>
                          <p:cTn id="38" fill="hold">
                            <p:stCondLst>
                              <p:cond delay="4500"/>
                            </p:stCondLst>
                            <p:childTnLst>
                              <p:par>
                                <p:cTn id="39" presetID="9" presetClass="entr" presetSubtype="0" fill="hold" grpId="0" nodeType="afterEffect">
                                  <p:stCondLst>
                                    <p:cond delay="0"/>
                                  </p:stCondLst>
                                  <p:childTnLst>
                                    <p:set>
                                      <p:cBhvr>
                                        <p:cTn id="40" dur="1" fill="hold">
                                          <p:stCondLst>
                                            <p:cond delay="0"/>
                                          </p:stCondLst>
                                        </p:cTn>
                                        <p:tgtEl>
                                          <p:spTgt spid="79874"/>
                                        </p:tgtEl>
                                        <p:attrNameLst>
                                          <p:attrName>style.visibility</p:attrName>
                                        </p:attrNameLst>
                                      </p:cBhvr>
                                      <p:to>
                                        <p:strVal val="visible"/>
                                      </p:to>
                                    </p:set>
                                    <p:animEffect transition="in" filter="dissolve">
                                      <p:cBhvr>
                                        <p:cTn id="41" dur="500"/>
                                        <p:tgtEl>
                                          <p:spTgt spid="7987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9885"/>
                                        </p:tgtEl>
                                        <p:attrNameLst>
                                          <p:attrName>style.visibility</p:attrName>
                                        </p:attrNameLst>
                                      </p:cBhvr>
                                      <p:to>
                                        <p:strVal val="visible"/>
                                      </p:to>
                                    </p:set>
                                    <p:animEffect transition="in" filter="dissolve">
                                      <p:cBhvr>
                                        <p:cTn id="46" dur="500"/>
                                        <p:tgtEl>
                                          <p:spTgt spid="79885"/>
                                        </p:tgtEl>
                                      </p:cBhvr>
                                    </p:animEffect>
                                  </p:childTnLst>
                                </p:cTn>
                              </p:par>
                            </p:childTnLst>
                          </p:cTn>
                        </p:par>
                        <p:par>
                          <p:cTn id="47" fill="hold">
                            <p:stCondLst>
                              <p:cond delay="500"/>
                            </p:stCondLst>
                            <p:childTnLst>
                              <p:par>
                                <p:cTn id="48" presetID="9" presetClass="entr" presetSubtype="0" fill="hold" grpId="0" nodeType="afterEffect">
                                  <p:stCondLst>
                                    <p:cond delay="1000"/>
                                  </p:stCondLst>
                                  <p:childTnLst>
                                    <p:set>
                                      <p:cBhvr>
                                        <p:cTn id="49" dur="1" fill="hold">
                                          <p:stCondLst>
                                            <p:cond delay="0"/>
                                          </p:stCondLst>
                                        </p:cTn>
                                        <p:tgtEl>
                                          <p:spTgt spid="79886"/>
                                        </p:tgtEl>
                                        <p:attrNameLst>
                                          <p:attrName>style.visibility</p:attrName>
                                        </p:attrNameLst>
                                      </p:cBhvr>
                                      <p:to>
                                        <p:strVal val="visible"/>
                                      </p:to>
                                    </p:set>
                                    <p:animEffect transition="in" filter="dissolve">
                                      <p:cBhvr>
                                        <p:cTn id="50" dur="500"/>
                                        <p:tgtEl>
                                          <p:spTgt spid="79886"/>
                                        </p:tgtEl>
                                      </p:cBhvr>
                                    </p:animEffect>
                                  </p:childTnLst>
                                </p:cTn>
                              </p:par>
                            </p:childTnLst>
                          </p:cTn>
                        </p:par>
                        <p:par>
                          <p:cTn id="51" fill="hold">
                            <p:stCondLst>
                              <p:cond delay="2000"/>
                            </p:stCondLst>
                            <p:childTnLst>
                              <p:par>
                                <p:cTn id="52" presetID="9" presetClass="entr" presetSubtype="0" fill="hold" grpId="0" nodeType="afterEffect">
                                  <p:stCondLst>
                                    <p:cond delay="1000"/>
                                  </p:stCondLst>
                                  <p:childTnLst>
                                    <p:set>
                                      <p:cBhvr>
                                        <p:cTn id="53" dur="1" fill="hold">
                                          <p:stCondLst>
                                            <p:cond delay="0"/>
                                          </p:stCondLst>
                                        </p:cTn>
                                        <p:tgtEl>
                                          <p:spTgt spid="79884"/>
                                        </p:tgtEl>
                                        <p:attrNameLst>
                                          <p:attrName>style.visibility</p:attrName>
                                        </p:attrNameLst>
                                      </p:cBhvr>
                                      <p:to>
                                        <p:strVal val="visible"/>
                                      </p:to>
                                    </p:set>
                                    <p:animEffect transition="in" filter="dissolve">
                                      <p:cBhvr>
                                        <p:cTn id="54" dur="500"/>
                                        <p:tgtEl>
                                          <p:spTgt spid="79884"/>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79882"/>
                                        </p:tgtEl>
                                        <p:attrNameLst>
                                          <p:attrName>style.visibility</p:attrName>
                                        </p:attrNameLst>
                                      </p:cBhvr>
                                      <p:to>
                                        <p:strVal val="visible"/>
                                      </p:to>
                                    </p:set>
                                    <p:anim calcmode="lin" valueType="num">
                                      <p:cBhvr>
                                        <p:cTn id="59" dur="500" fill="hold"/>
                                        <p:tgtEl>
                                          <p:spTgt spid="79882"/>
                                        </p:tgtEl>
                                        <p:attrNameLst>
                                          <p:attrName>ppt_x</p:attrName>
                                        </p:attrNameLst>
                                      </p:cBhvr>
                                      <p:tavLst>
                                        <p:tav tm="0">
                                          <p:val>
                                            <p:strVal val="#ppt_x-#ppt_w/2"/>
                                          </p:val>
                                        </p:tav>
                                        <p:tav tm="100000">
                                          <p:val>
                                            <p:strVal val="#ppt_x"/>
                                          </p:val>
                                        </p:tav>
                                      </p:tavLst>
                                    </p:anim>
                                    <p:anim calcmode="lin" valueType="num">
                                      <p:cBhvr>
                                        <p:cTn id="60" dur="500" fill="hold"/>
                                        <p:tgtEl>
                                          <p:spTgt spid="79882"/>
                                        </p:tgtEl>
                                        <p:attrNameLst>
                                          <p:attrName>ppt_y</p:attrName>
                                        </p:attrNameLst>
                                      </p:cBhvr>
                                      <p:tavLst>
                                        <p:tav tm="0">
                                          <p:val>
                                            <p:strVal val="#ppt_y"/>
                                          </p:val>
                                        </p:tav>
                                        <p:tav tm="100000">
                                          <p:val>
                                            <p:strVal val="#ppt_y"/>
                                          </p:val>
                                        </p:tav>
                                      </p:tavLst>
                                    </p:anim>
                                    <p:anim calcmode="lin" valueType="num">
                                      <p:cBhvr>
                                        <p:cTn id="61" dur="500" fill="hold"/>
                                        <p:tgtEl>
                                          <p:spTgt spid="79882"/>
                                        </p:tgtEl>
                                        <p:attrNameLst>
                                          <p:attrName>ppt_w</p:attrName>
                                        </p:attrNameLst>
                                      </p:cBhvr>
                                      <p:tavLst>
                                        <p:tav tm="0">
                                          <p:val>
                                            <p:fltVal val="0.000000"/>
                                          </p:val>
                                        </p:tav>
                                        <p:tav tm="100000">
                                          <p:val>
                                            <p:strVal val="#ppt_w"/>
                                          </p:val>
                                        </p:tav>
                                      </p:tavLst>
                                    </p:anim>
                                    <p:anim calcmode="lin" valueType="num">
                                      <p:cBhvr>
                                        <p:cTn id="62" dur="500" fill="hold"/>
                                        <p:tgtEl>
                                          <p:spTgt spid="79882"/>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79877"/>
                                        </p:tgtEl>
                                        <p:attrNameLst>
                                          <p:attrName>style.visibility</p:attrName>
                                        </p:attrNameLst>
                                      </p:cBhvr>
                                      <p:to>
                                        <p:strVal val="visible"/>
                                      </p:to>
                                    </p:set>
                                    <p:animEffect transition="in" filter="dissolve">
                                      <p:cBhvr>
                                        <p:cTn id="66" dur="500"/>
                                        <p:tgtEl>
                                          <p:spTgt spid="79877"/>
                                        </p:tgtEl>
                                      </p:cBhvr>
                                    </p:animEffect>
                                  </p:childTnLst>
                                </p:cTn>
                              </p:par>
                            </p:childTnLst>
                          </p:cTn>
                        </p:par>
                        <p:par>
                          <p:cTn id="67" fill="hold">
                            <p:stCondLst>
                              <p:cond delay="1000"/>
                            </p:stCondLst>
                            <p:childTnLst>
                              <p:par>
                                <p:cTn id="68" presetID="17" presetClass="entr" presetSubtype="8" fill="hold" nodeType="afterEffect">
                                  <p:stCondLst>
                                    <p:cond delay="1000"/>
                                  </p:stCondLst>
                                  <p:childTnLst>
                                    <p:set>
                                      <p:cBhvr>
                                        <p:cTn id="69" dur="1" fill="hold">
                                          <p:stCondLst>
                                            <p:cond delay="0"/>
                                          </p:stCondLst>
                                        </p:cTn>
                                        <p:tgtEl>
                                          <p:spTgt spid="79880"/>
                                        </p:tgtEl>
                                        <p:attrNameLst>
                                          <p:attrName>style.visibility</p:attrName>
                                        </p:attrNameLst>
                                      </p:cBhvr>
                                      <p:to>
                                        <p:strVal val="visible"/>
                                      </p:to>
                                    </p:set>
                                    <p:anim calcmode="lin" valueType="num">
                                      <p:cBhvr>
                                        <p:cTn id="70" dur="500" fill="hold"/>
                                        <p:tgtEl>
                                          <p:spTgt spid="79880"/>
                                        </p:tgtEl>
                                        <p:attrNameLst>
                                          <p:attrName>ppt_x</p:attrName>
                                        </p:attrNameLst>
                                      </p:cBhvr>
                                      <p:tavLst>
                                        <p:tav tm="0">
                                          <p:val>
                                            <p:strVal val="#ppt_x-#ppt_w/2"/>
                                          </p:val>
                                        </p:tav>
                                        <p:tav tm="100000">
                                          <p:val>
                                            <p:strVal val="#ppt_x"/>
                                          </p:val>
                                        </p:tav>
                                      </p:tavLst>
                                    </p:anim>
                                    <p:anim calcmode="lin" valueType="num">
                                      <p:cBhvr>
                                        <p:cTn id="71" dur="500" fill="hold"/>
                                        <p:tgtEl>
                                          <p:spTgt spid="79880"/>
                                        </p:tgtEl>
                                        <p:attrNameLst>
                                          <p:attrName>ppt_y</p:attrName>
                                        </p:attrNameLst>
                                      </p:cBhvr>
                                      <p:tavLst>
                                        <p:tav tm="0">
                                          <p:val>
                                            <p:strVal val="#ppt_y"/>
                                          </p:val>
                                        </p:tav>
                                        <p:tav tm="100000">
                                          <p:val>
                                            <p:strVal val="#ppt_y"/>
                                          </p:val>
                                        </p:tav>
                                      </p:tavLst>
                                    </p:anim>
                                    <p:anim calcmode="lin" valueType="num">
                                      <p:cBhvr>
                                        <p:cTn id="72" dur="500" fill="hold"/>
                                        <p:tgtEl>
                                          <p:spTgt spid="79880"/>
                                        </p:tgtEl>
                                        <p:attrNameLst>
                                          <p:attrName>ppt_w</p:attrName>
                                        </p:attrNameLst>
                                      </p:cBhvr>
                                      <p:tavLst>
                                        <p:tav tm="0">
                                          <p:val>
                                            <p:fltVal val="0.000000"/>
                                          </p:val>
                                        </p:tav>
                                        <p:tav tm="100000">
                                          <p:val>
                                            <p:strVal val="#ppt_w"/>
                                          </p:val>
                                        </p:tav>
                                      </p:tavLst>
                                    </p:anim>
                                    <p:anim calcmode="lin" valueType="num">
                                      <p:cBhvr>
                                        <p:cTn id="73" dur="500" fill="hold"/>
                                        <p:tgtEl>
                                          <p:spTgt spid="79880"/>
                                        </p:tgtEl>
                                        <p:attrNameLst>
                                          <p:attrName>ppt_h</p:attrName>
                                        </p:attrNameLst>
                                      </p:cBhvr>
                                      <p:tavLst>
                                        <p:tav tm="0">
                                          <p:val>
                                            <p:strVal val="#ppt_h"/>
                                          </p:val>
                                        </p:tav>
                                        <p:tav tm="100000">
                                          <p:val>
                                            <p:strVal val="#ppt_h"/>
                                          </p:val>
                                        </p:tav>
                                      </p:tavLst>
                                    </p:anim>
                                  </p:childTnLst>
                                </p:cTn>
                              </p:par>
                            </p:childTnLst>
                          </p:cTn>
                        </p:par>
                        <p:par>
                          <p:cTn id="74" fill="hold">
                            <p:stCondLst>
                              <p:cond delay="2500"/>
                            </p:stCondLst>
                            <p:childTnLst>
                              <p:par>
                                <p:cTn id="75" presetID="9" presetClass="entr" presetSubtype="0" fill="hold" grpId="0" nodeType="afterEffect">
                                  <p:stCondLst>
                                    <p:cond delay="1000"/>
                                  </p:stCondLst>
                                  <p:childTnLst>
                                    <p:set>
                                      <p:cBhvr>
                                        <p:cTn id="76" dur="1" fill="hold">
                                          <p:stCondLst>
                                            <p:cond delay="0"/>
                                          </p:stCondLst>
                                        </p:cTn>
                                        <p:tgtEl>
                                          <p:spTgt spid="79875"/>
                                        </p:tgtEl>
                                        <p:attrNameLst>
                                          <p:attrName>style.visibility</p:attrName>
                                        </p:attrNameLst>
                                      </p:cBhvr>
                                      <p:to>
                                        <p:strVal val="visible"/>
                                      </p:to>
                                    </p:set>
                                    <p:animEffect transition="in" filter="dissolve">
                                      <p:cBhvr>
                                        <p:cTn id="7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p:bldP spid="79876" grpId="0"/>
      <p:bldP spid="79877" grpId="0"/>
      <p:bldP spid="79878" grpId="0"/>
      <p:bldP spid="79884" grpId="0"/>
      <p:bldP spid="79885" grpId="0"/>
      <p:bldP spid="7988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0115" name="Rectangle 3"/>
          <p:cNvSpPr/>
          <p:nvPr/>
        </p:nvSpPr>
        <p:spPr>
          <a:xfrm>
            <a:off x="611188" y="620713"/>
            <a:ext cx="5954712" cy="523875"/>
          </a:xfrm>
          <a:prstGeom prst="rect">
            <a:avLst/>
          </a:prstGeom>
          <a:noFill/>
          <a:ln w="9525">
            <a:noFill/>
          </a:ln>
        </p:spPr>
        <p:txBody>
          <a:bodyPr wrap="none">
            <a:spAutoFit/>
          </a:bodyPr>
          <a:p>
            <a:r>
              <a:rPr lang="zh-CN" altLang="en-US" dirty="0">
                <a:solidFill>
                  <a:srgbClr val="7030A0"/>
                </a:solidFill>
                <a:latin typeface="Arial" panose="020B0604020202020204" pitchFamily="34" charset="0"/>
              </a:rPr>
              <a:t>三极管内部结构特点和外部连接条件</a:t>
            </a:r>
            <a:endParaRPr lang="zh-CN" altLang="en-US" dirty="0">
              <a:solidFill>
                <a:srgbClr val="7030A0"/>
              </a:solidFill>
              <a:latin typeface="Arial" panose="020B0604020202020204" pitchFamily="34" charset="0"/>
            </a:endParaRPr>
          </a:p>
        </p:txBody>
      </p:sp>
      <p:sp>
        <p:nvSpPr>
          <p:cNvPr id="90116" name="Rectangle 4"/>
          <p:cNvSpPr/>
          <p:nvPr/>
        </p:nvSpPr>
        <p:spPr>
          <a:xfrm>
            <a:off x="684213" y="2636838"/>
            <a:ext cx="4264025" cy="579437"/>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三极管内部结构要求：</a:t>
            </a:r>
            <a:endParaRPr lang="zh-CN" altLang="en-US" dirty="0">
              <a:solidFill>
                <a:srgbClr val="0000FF"/>
              </a:solidFill>
              <a:latin typeface="Arial" panose="020B0604020202020204" pitchFamily="34" charset="0"/>
            </a:endParaRPr>
          </a:p>
        </p:txBody>
      </p:sp>
      <p:sp>
        <p:nvSpPr>
          <p:cNvPr id="90117" name="Rectangle 6"/>
          <p:cNvSpPr/>
          <p:nvPr/>
        </p:nvSpPr>
        <p:spPr>
          <a:xfrm>
            <a:off x="827088" y="3284538"/>
            <a:ext cx="6346825" cy="579437"/>
          </a:xfrm>
          <a:prstGeom prst="rect">
            <a:avLst/>
          </a:prstGeom>
          <a:noFill/>
          <a:ln w="9525">
            <a:noFill/>
          </a:ln>
        </p:spPr>
        <p:txBody>
          <a:bodyPr wrap="none">
            <a:spAutoFit/>
          </a:bodyPr>
          <a:p>
            <a:r>
              <a:rPr lang="en-US" altLang="zh-CN" dirty="0">
                <a:latin typeface="Arial" panose="020B0604020202020204" pitchFamily="34" charset="0"/>
              </a:rPr>
              <a:t>1. </a:t>
            </a:r>
            <a:r>
              <a:rPr lang="zh-CN" altLang="en-US" dirty="0">
                <a:latin typeface="Arial" panose="020B0604020202020204" pitchFamily="34" charset="0"/>
              </a:rPr>
              <a:t>发射区高掺杂。即多子浓度高。</a:t>
            </a:r>
            <a:endParaRPr lang="zh-CN" altLang="en-US" dirty="0">
              <a:latin typeface="Arial" panose="020B0604020202020204" pitchFamily="34" charset="0"/>
            </a:endParaRPr>
          </a:p>
        </p:txBody>
      </p:sp>
      <p:sp>
        <p:nvSpPr>
          <p:cNvPr id="90118" name="Text Box 7"/>
          <p:cNvSpPr txBox="1"/>
          <p:nvPr/>
        </p:nvSpPr>
        <p:spPr>
          <a:xfrm>
            <a:off x="827088" y="3933825"/>
            <a:ext cx="7848600" cy="1066800"/>
          </a:xfrm>
          <a:prstGeom prst="rect">
            <a:avLst/>
          </a:prstGeom>
          <a:noFill/>
          <a:ln w="9525">
            <a:noFill/>
          </a:ln>
        </p:spPr>
        <p:txBody>
          <a:bodyPr>
            <a:spAutoFit/>
          </a:bodyPr>
          <a:p>
            <a:pPr>
              <a:spcBef>
                <a:spcPct val="50000"/>
              </a:spcBef>
            </a:pPr>
            <a:r>
              <a:rPr lang="en-US" altLang="zh-CN" dirty="0">
                <a:latin typeface="Arial" panose="020B0604020202020204" pitchFamily="34" charset="0"/>
              </a:rPr>
              <a:t>2. </a:t>
            </a:r>
            <a:r>
              <a:rPr lang="zh-CN" altLang="en-US" dirty="0">
                <a:latin typeface="Arial" panose="020B0604020202020204" pitchFamily="34" charset="0"/>
              </a:rPr>
              <a:t>基区做得很薄。通常只有几微米到几十微米，而且掺杂较少。</a:t>
            </a:r>
            <a:endParaRPr lang="zh-CN" altLang="en-US" dirty="0">
              <a:latin typeface="Arial" panose="020B0604020202020204" pitchFamily="34" charset="0"/>
            </a:endParaRPr>
          </a:p>
        </p:txBody>
      </p:sp>
      <p:sp>
        <p:nvSpPr>
          <p:cNvPr id="78857" name="Text Box 9"/>
          <p:cNvSpPr txBox="1"/>
          <p:nvPr/>
        </p:nvSpPr>
        <p:spPr>
          <a:xfrm>
            <a:off x="900113" y="5013325"/>
            <a:ext cx="3200400" cy="579438"/>
          </a:xfrm>
          <a:prstGeom prst="rect">
            <a:avLst/>
          </a:prstGeom>
          <a:noFill/>
          <a:ln w="9525">
            <a:noFill/>
          </a:ln>
        </p:spPr>
        <p:txBody>
          <a:bodyPr>
            <a:spAutoFit/>
          </a:bodyPr>
          <a:p>
            <a:pPr algn="just">
              <a:spcBef>
                <a:spcPct val="50000"/>
              </a:spcBef>
            </a:pPr>
            <a:r>
              <a:rPr lang="en-US" altLang="zh-CN" dirty="0">
                <a:latin typeface="Times New Roman" panose="02020603050405020304" pitchFamily="18" charset="0"/>
              </a:rPr>
              <a:t>3. </a:t>
            </a:r>
            <a:r>
              <a:rPr lang="zh-CN" altLang="en-US" dirty="0">
                <a:latin typeface="Times New Roman" panose="02020603050405020304" pitchFamily="18" charset="0"/>
              </a:rPr>
              <a:t>集电结面积大。</a:t>
            </a:r>
            <a:endParaRPr lang="zh-CN" altLang="en-US" dirty="0">
              <a:latin typeface="Times New Roman" panose="02020603050405020304" pitchFamily="18" charset="0"/>
            </a:endParaRPr>
          </a:p>
        </p:txBody>
      </p:sp>
      <p:sp>
        <p:nvSpPr>
          <p:cNvPr id="90120" name="Text Box 10"/>
          <p:cNvSpPr txBox="1"/>
          <p:nvPr/>
        </p:nvSpPr>
        <p:spPr>
          <a:xfrm>
            <a:off x="395288" y="1412875"/>
            <a:ext cx="7777162"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　三极管若实现放大，必须从三极管内部结构和外部所加电源的极性来保证。</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7"/>
                                        </p:tgtEl>
                                        <p:attrNameLst>
                                          <p:attrName>style.visibility</p:attrName>
                                        </p:attrNameLst>
                                      </p:cBhvr>
                                      <p:to>
                                        <p:strVal val="visible"/>
                                      </p:to>
                                    </p:set>
                                    <p:animEffect transition="in" filter="blinds(horizontal)">
                                      <p:cBhvr>
                                        <p:cTn id="7" dur="500"/>
                                        <p:tgtEl>
                                          <p:spTgt spid="7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1139" name="Text Box 2"/>
          <p:cNvSpPr txBox="1"/>
          <p:nvPr/>
        </p:nvSpPr>
        <p:spPr>
          <a:xfrm>
            <a:off x="684213" y="549275"/>
            <a:ext cx="7991475" cy="1554163"/>
          </a:xfrm>
          <a:prstGeom prst="rect">
            <a:avLst/>
          </a:prstGeom>
          <a:noFill/>
          <a:ln w="9525">
            <a:noFill/>
          </a:ln>
        </p:spPr>
        <p:txBody>
          <a:bodyPr>
            <a:spAutoFit/>
          </a:bodyPr>
          <a:p>
            <a:pPr>
              <a:spcBef>
                <a:spcPct val="50000"/>
              </a:spcBef>
            </a:pPr>
            <a:r>
              <a:rPr lang="zh-CN" altLang="en-US" dirty="0">
                <a:latin typeface="Arial" panose="020B0604020202020204" pitchFamily="34" charset="0"/>
              </a:rPr>
              <a:t>三极管放大的外部条件：外加电源的极性应使</a:t>
            </a:r>
            <a:r>
              <a:rPr lang="zh-CN" altLang="en-US" dirty="0">
                <a:solidFill>
                  <a:schemeClr val="hlink"/>
                </a:solidFill>
                <a:latin typeface="Arial" panose="020B0604020202020204" pitchFamily="34" charset="0"/>
              </a:rPr>
              <a:t>发射结处于正向偏置状态</a:t>
            </a:r>
            <a:r>
              <a:rPr lang="zh-CN" altLang="en-US" dirty="0">
                <a:latin typeface="Arial" panose="020B0604020202020204" pitchFamily="34" charset="0"/>
              </a:rPr>
              <a:t>，而</a:t>
            </a:r>
            <a:r>
              <a:rPr lang="zh-CN" altLang="en-US" dirty="0">
                <a:solidFill>
                  <a:schemeClr val="hlink"/>
                </a:solidFill>
                <a:latin typeface="Arial" panose="020B0604020202020204" pitchFamily="34" charset="0"/>
              </a:rPr>
              <a:t>集电结处于反向偏置状态</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91140" name="Text Box 3"/>
          <p:cNvSpPr txBox="1"/>
          <p:nvPr/>
        </p:nvSpPr>
        <p:spPr>
          <a:xfrm>
            <a:off x="468313" y="1989138"/>
            <a:ext cx="3887787" cy="2041525"/>
          </a:xfrm>
          <a:prstGeom prst="rect">
            <a:avLst/>
          </a:prstGeom>
          <a:noFill/>
          <a:ln w="9525">
            <a:noFill/>
          </a:ln>
        </p:spPr>
        <p:txBody>
          <a:bodyPr>
            <a:spAutoFit/>
          </a:bodyPr>
          <a:p>
            <a:pPr>
              <a:spcBef>
                <a:spcPct val="50000"/>
              </a:spcBef>
            </a:pPr>
            <a:r>
              <a:rPr lang="zh-CN" altLang="en-US" dirty="0">
                <a:latin typeface="Arial" panose="020B0604020202020204" pitchFamily="34" charset="0"/>
              </a:rPr>
              <a:t>即在满足内部结构要求的前提下，三极管要实现放大，必须连接成如下形式：</a:t>
            </a:r>
            <a:endParaRPr lang="zh-CN" altLang="en-US" dirty="0">
              <a:latin typeface="Arial" panose="020B0604020202020204" pitchFamily="34" charset="0"/>
            </a:endParaRPr>
          </a:p>
        </p:txBody>
      </p:sp>
      <p:grpSp>
        <p:nvGrpSpPr>
          <p:cNvPr id="2" name="Group 4"/>
          <p:cNvGrpSpPr/>
          <p:nvPr/>
        </p:nvGrpSpPr>
        <p:grpSpPr>
          <a:xfrm>
            <a:off x="4602163" y="2060575"/>
            <a:ext cx="4541837" cy="4202113"/>
            <a:chOff x="2219" y="1162"/>
            <a:chExt cx="3428" cy="3311"/>
          </a:xfrm>
        </p:grpSpPr>
        <p:sp>
          <p:nvSpPr>
            <p:cNvPr id="91146" name="Oval 5"/>
            <p:cNvSpPr>
              <a:spLocks noChangeAspect="1"/>
            </p:cNvSpPr>
            <p:nvPr/>
          </p:nvSpPr>
          <p:spPr>
            <a:xfrm rot="-5400000">
              <a:off x="3733" y="3419"/>
              <a:ext cx="34" cy="34"/>
            </a:xfrm>
            <a:prstGeom prst="ellipse">
              <a:avLst/>
            </a:prstGeom>
            <a:solidFill>
              <a:schemeClr val="tx1"/>
            </a:solidFill>
            <a:ln w="2857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91147" name="Line 6"/>
            <p:cNvSpPr/>
            <p:nvPr/>
          </p:nvSpPr>
          <p:spPr>
            <a:xfrm rot="-5400000" flipH="1">
              <a:off x="3646" y="1298"/>
              <a:ext cx="274" cy="1"/>
            </a:xfrm>
            <a:prstGeom prst="line">
              <a:avLst/>
            </a:prstGeom>
            <a:ln w="28575" cap="flat" cmpd="sng">
              <a:solidFill>
                <a:schemeClr val="tx1"/>
              </a:solidFill>
              <a:prstDash val="solid"/>
              <a:headEnd type="none" w="med" len="med"/>
              <a:tailEnd type="none" w="med" len="med"/>
            </a:ln>
          </p:spPr>
        </p:sp>
        <p:sp>
          <p:nvSpPr>
            <p:cNvPr id="91148" name="Line 7"/>
            <p:cNvSpPr/>
            <p:nvPr/>
          </p:nvSpPr>
          <p:spPr>
            <a:xfrm rot="-5400000">
              <a:off x="3616" y="3296"/>
              <a:ext cx="273" cy="1"/>
            </a:xfrm>
            <a:prstGeom prst="line">
              <a:avLst/>
            </a:prstGeom>
            <a:ln w="28575" cap="flat" cmpd="sng">
              <a:solidFill>
                <a:schemeClr val="tx1"/>
              </a:solidFill>
              <a:prstDash val="solid"/>
              <a:headEnd type="none" w="med" len="med"/>
              <a:tailEnd type="none" w="med" len="med"/>
            </a:ln>
          </p:spPr>
        </p:sp>
        <p:sp>
          <p:nvSpPr>
            <p:cNvPr id="91149" name="Line 8"/>
            <p:cNvSpPr/>
            <p:nvPr/>
          </p:nvSpPr>
          <p:spPr>
            <a:xfrm rot="-5400000">
              <a:off x="3024" y="2055"/>
              <a:ext cx="3" cy="544"/>
            </a:xfrm>
            <a:prstGeom prst="line">
              <a:avLst/>
            </a:prstGeom>
            <a:ln w="28575" cap="flat" cmpd="sng">
              <a:solidFill>
                <a:schemeClr val="tx1"/>
              </a:solidFill>
              <a:prstDash val="solid"/>
              <a:headEnd type="none" w="med" len="med"/>
              <a:tailEnd type="none" w="med" len="med"/>
            </a:ln>
          </p:spPr>
        </p:sp>
        <p:sp>
          <p:nvSpPr>
            <p:cNvPr id="91150" name="Rectangle 9"/>
            <p:cNvSpPr/>
            <p:nvPr/>
          </p:nvSpPr>
          <p:spPr>
            <a:xfrm>
              <a:off x="3624" y="2716"/>
              <a:ext cx="354" cy="673"/>
            </a:xfrm>
            <a:prstGeom prst="rect">
              <a:avLst/>
            </a:prstGeom>
            <a:noFill/>
            <a:ln w="9525">
              <a:noFill/>
            </a:ln>
          </p:spPr>
          <p:txBody>
            <a:bodyPr lIns="0" tIns="0" rIns="0" bIns="0">
              <a:spAutoFit/>
            </a:bodyPr>
            <a:p>
              <a:pPr eaLnBrk="0" hangingPunct="0"/>
              <a:r>
                <a:rPr lang="en-US" altLang="zh-CN" dirty="0">
                  <a:solidFill>
                    <a:srgbClr val="800080"/>
                  </a:solidFill>
                  <a:latin typeface="Times New Roman" panose="02020603050405020304" pitchFamily="18" charset="0"/>
                </a:rPr>
                <a:t>e</a:t>
              </a:r>
              <a:r>
                <a:rPr lang="zh-CN" altLang="en-US" dirty="0">
                  <a:solidFill>
                    <a:srgbClr val="800080"/>
                  </a:solidFill>
                  <a:latin typeface="Times New Roman" panose="02020603050405020304" pitchFamily="18" charset="0"/>
                </a:rPr>
                <a:t>区</a:t>
              </a:r>
              <a:endParaRPr lang="zh-CN" altLang="en-US" dirty="0">
                <a:solidFill>
                  <a:srgbClr val="800080"/>
                </a:solidFill>
                <a:latin typeface="Times New Roman" panose="02020603050405020304" pitchFamily="18" charset="0"/>
              </a:endParaRPr>
            </a:p>
          </p:txBody>
        </p:sp>
        <p:sp>
          <p:nvSpPr>
            <p:cNvPr id="91151" name="Rectangle 10"/>
            <p:cNvSpPr/>
            <p:nvPr/>
          </p:nvSpPr>
          <p:spPr>
            <a:xfrm>
              <a:off x="3634" y="1627"/>
              <a:ext cx="344" cy="673"/>
            </a:xfrm>
            <a:prstGeom prst="rect">
              <a:avLst/>
            </a:prstGeom>
            <a:noFill/>
            <a:ln w="9525">
              <a:noFill/>
            </a:ln>
          </p:spPr>
          <p:txBody>
            <a:bodyPr lIns="0" tIns="0" rIns="0" bIns="0">
              <a:spAutoFit/>
            </a:bodyPr>
            <a:p>
              <a:pPr eaLnBrk="0" hangingPunct="0"/>
              <a:r>
                <a:rPr lang="en-US" altLang="zh-CN" dirty="0">
                  <a:solidFill>
                    <a:srgbClr val="800080"/>
                  </a:solidFill>
                  <a:latin typeface="Times New Roman" panose="02020603050405020304" pitchFamily="18" charset="0"/>
                </a:rPr>
                <a:t>c</a:t>
              </a:r>
              <a:r>
                <a:rPr lang="zh-CN" altLang="en-US" dirty="0">
                  <a:solidFill>
                    <a:srgbClr val="800080"/>
                  </a:solidFill>
                  <a:latin typeface="Times New Roman" panose="02020603050405020304" pitchFamily="18" charset="0"/>
                </a:rPr>
                <a:t>区</a:t>
              </a:r>
              <a:endParaRPr lang="zh-CN" altLang="en-US" dirty="0">
                <a:solidFill>
                  <a:srgbClr val="800080"/>
                </a:solidFill>
                <a:latin typeface="Times New Roman" panose="02020603050405020304" pitchFamily="18" charset="0"/>
              </a:endParaRPr>
            </a:p>
          </p:txBody>
        </p:sp>
        <p:sp>
          <p:nvSpPr>
            <p:cNvPr id="91152" name="Rectangle 11"/>
            <p:cNvSpPr/>
            <p:nvPr/>
          </p:nvSpPr>
          <p:spPr>
            <a:xfrm>
              <a:off x="3615" y="2208"/>
              <a:ext cx="363" cy="673"/>
            </a:xfrm>
            <a:prstGeom prst="rect">
              <a:avLst/>
            </a:prstGeom>
            <a:noFill/>
            <a:ln w="9525">
              <a:noFill/>
            </a:ln>
          </p:spPr>
          <p:txBody>
            <a:bodyPr lIns="0" tIns="0" rIns="0" bIns="0">
              <a:spAutoFit/>
            </a:bodyPr>
            <a:p>
              <a:pPr eaLnBrk="0" hangingPunct="0"/>
              <a:r>
                <a:rPr lang="en-US" altLang="zh-CN" dirty="0">
                  <a:solidFill>
                    <a:srgbClr val="800080"/>
                  </a:solidFill>
                  <a:latin typeface="Times New Roman" panose="02020603050405020304" pitchFamily="18" charset="0"/>
                </a:rPr>
                <a:t>b</a:t>
              </a:r>
              <a:r>
                <a:rPr lang="zh-CN" altLang="en-US" dirty="0">
                  <a:solidFill>
                    <a:srgbClr val="800080"/>
                  </a:solidFill>
                  <a:latin typeface="Times New Roman" panose="02020603050405020304" pitchFamily="18" charset="0"/>
                </a:rPr>
                <a:t>区</a:t>
              </a:r>
              <a:endParaRPr lang="zh-CN" altLang="en-US" dirty="0">
                <a:solidFill>
                  <a:srgbClr val="800080"/>
                </a:solidFill>
                <a:latin typeface="Times New Roman" panose="02020603050405020304" pitchFamily="18" charset="0"/>
              </a:endParaRPr>
            </a:p>
          </p:txBody>
        </p:sp>
        <p:sp>
          <p:nvSpPr>
            <p:cNvPr id="91153" name="Rectangle 12"/>
            <p:cNvSpPr/>
            <p:nvPr/>
          </p:nvSpPr>
          <p:spPr>
            <a:xfrm>
              <a:off x="4341" y="2417"/>
              <a:ext cx="226" cy="336"/>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e</a:t>
              </a:r>
              <a:endParaRPr lang="en-US" altLang="zh-CN" dirty="0">
                <a:solidFill>
                  <a:schemeClr val="tx2"/>
                </a:solidFill>
                <a:latin typeface="Times New Roman" panose="02020603050405020304" pitchFamily="18" charset="0"/>
              </a:endParaRPr>
            </a:p>
          </p:txBody>
        </p:sp>
        <p:sp>
          <p:nvSpPr>
            <p:cNvPr id="91154" name="Rectangle 13"/>
            <p:cNvSpPr/>
            <p:nvPr/>
          </p:nvSpPr>
          <p:spPr>
            <a:xfrm>
              <a:off x="4341" y="1988"/>
              <a:ext cx="228" cy="336"/>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c</a:t>
              </a:r>
              <a:endParaRPr lang="en-US" altLang="zh-CN" dirty="0">
                <a:solidFill>
                  <a:schemeClr val="tx2"/>
                </a:solidFill>
                <a:latin typeface="Times New Roman" panose="02020603050405020304" pitchFamily="18" charset="0"/>
              </a:endParaRPr>
            </a:p>
          </p:txBody>
        </p:sp>
        <p:sp>
          <p:nvSpPr>
            <p:cNvPr id="91155" name="Rectangle 14"/>
            <p:cNvSpPr/>
            <p:nvPr/>
          </p:nvSpPr>
          <p:spPr>
            <a:xfrm>
              <a:off x="3571" y="3163"/>
              <a:ext cx="189" cy="337"/>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e</a:t>
              </a:r>
              <a:endParaRPr lang="en-US" altLang="zh-CN" dirty="0">
                <a:solidFill>
                  <a:srgbClr val="FF0000"/>
                </a:solidFill>
                <a:latin typeface="Times New Roman" panose="02020603050405020304" pitchFamily="18" charset="0"/>
              </a:endParaRPr>
            </a:p>
          </p:txBody>
        </p:sp>
        <p:sp>
          <p:nvSpPr>
            <p:cNvPr id="91156" name="Rectangle 15"/>
            <p:cNvSpPr/>
            <p:nvPr/>
          </p:nvSpPr>
          <p:spPr>
            <a:xfrm>
              <a:off x="3612" y="1168"/>
              <a:ext cx="139" cy="337"/>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c</a:t>
              </a:r>
              <a:endParaRPr lang="en-US" altLang="zh-CN" dirty="0">
                <a:solidFill>
                  <a:srgbClr val="FF0000"/>
                </a:solidFill>
                <a:latin typeface="Times New Roman" panose="02020603050405020304" pitchFamily="18" charset="0"/>
              </a:endParaRPr>
            </a:p>
          </p:txBody>
        </p:sp>
        <p:sp>
          <p:nvSpPr>
            <p:cNvPr id="91157" name="Rectangle 16"/>
            <p:cNvSpPr/>
            <p:nvPr/>
          </p:nvSpPr>
          <p:spPr>
            <a:xfrm>
              <a:off x="2787" y="2029"/>
              <a:ext cx="150" cy="336"/>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b</a:t>
              </a:r>
              <a:endParaRPr lang="en-US" altLang="zh-CN" dirty="0">
                <a:solidFill>
                  <a:srgbClr val="FF0000"/>
                </a:solidFill>
                <a:latin typeface="Times New Roman" panose="02020603050405020304" pitchFamily="18" charset="0"/>
              </a:endParaRPr>
            </a:p>
          </p:txBody>
        </p:sp>
        <p:sp>
          <p:nvSpPr>
            <p:cNvPr id="91158" name="Rectangle 17"/>
            <p:cNvSpPr/>
            <p:nvPr/>
          </p:nvSpPr>
          <p:spPr>
            <a:xfrm>
              <a:off x="4299" y="2707"/>
              <a:ext cx="194" cy="336"/>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1159" name="Rectangle 18"/>
            <p:cNvSpPr/>
            <p:nvPr/>
          </p:nvSpPr>
          <p:spPr>
            <a:xfrm>
              <a:off x="4299" y="1621"/>
              <a:ext cx="194" cy="337"/>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1160" name="Rectangle 19"/>
            <p:cNvSpPr/>
            <p:nvPr/>
          </p:nvSpPr>
          <p:spPr>
            <a:xfrm>
              <a:off x="4311" y="2208"/>
              <a:ext cx="164" cy="336"/>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P</a:t>
              </a:r>
              <a:endParaRPr lang="en-US" altLang="zh-CN" dirty="0">
                <a:solidFill>
                  <a:srgbClr val="FF0000"/>
                </a:solidFill>
                <a:latin typeface="Times New Roman" panose="02020603050405020304" pitchFamily="18" charset="0"/>
              </a:endParaRPr>
            </a:p>
          </p:txBody>
        </p:sp>
        <p:sp>
          <p:nvSpPr>
            <p:cNvPr id="91161" name="Rectangle 20"/>
            <p:cNvSpPr/>
            <p:nvPr/>
          </p:nvSpPr>
          <p:spPr>
            <a:xfrm>
              <a:off x="3298" y="1437"/>
              <a:ext cx="953" cy="1723"/>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1162" name="Rectangle 21" descr="宽下对角线"/>
            <p:cNvSpPr/>
            <p:nvPr/>
          </p:nvSpPr>
          <p:spPr>
            <a:xfrm>
              <a:off x="3298" y="2117"/>
              <a:ext cx="953" cy="90"/>
            </a:xfrm>
            <a:prstGeom prst="rect">
              <a:avLst/>
            </a:prstGeom>
            <a:pattFill prst="wdDnDiag">
              <a:fgClr>
                <a:srgbClr val="0080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1163" name="Rectangle 22" descr="宽下对角线"/>
            <p:cNvSpPr/>
            <p:nvPr/>
          </p:nvSpPr>
          <p:spPr>
            <a:xfrm>
              <a:off x="3298" y="2480"/>
              <a:ext cx="953" cy="91"/>
            </a:xfrm>
            <a:prstGeom prst="rect">
              <a:avLst/>
            </a:prstGeom>
            <a:pattFill prst="wdDnDiag">
              <a:fgClr>
                <a:srgbClr val="0099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1164" name="Line 23"/>
            <p:cNvSpPr/>
            <p:nvPr/>
          </p:nvSpPr>
          <p:spPr>
            <a:xfrm>
              <a:off x="2617" y="3052"/>
              <a:ext cx="272" cy="0"/>
            </a:xfrm>
            <a:prstGeom prst="line">
              <a:avLst/>
            </a:prstGeom>
            <a:ln w="28575" cap="flat" cmpd="sng">
              <a:solidFill>
                <a:schemeClr val="tx1"/>
              </a:solidFill>
              <a:prstDash val="solid"/>
              <a:miter/>
              <a:headEnd type="none" w="med" len="med"/>
              <a:tailEnd type="none" w="med" len="med"/>
            </a:ln>
          </p:spPr>
        </p:sp>
        <p:sp>
          <p:nvSpPr>
            <p:cNvPr id="91165" name="Line 24"/>
            <p:cNvSpPr/>
            <p:nvPr/>
          </p:nvSpPr>
          <p:spPr>
            <a:xfrm>
              <a:off x="2690" y="3098"/>
              <a:ext cx="136" cy="0"/>
            </a:xfrm>
            <a:prstGeom prst="line">
              <a:avLst/>
            </a:prstGeom>
            <a:ln w="28575" cap="flat" cmpd="sng">
              <a:solidFill>
                <a:schemeClr val="tx1"/>
              </a:solidFill>
              <a:prstDash val="solid"/>
              <a:miter/>
              <a:headEnd type="none" w="med" len="med"/>
              <a:tailEnd type="none" w="med" len="med"/>
            </a:ln>
          </p:spPr>
        </p:sp>
        <p:sp>
          <p:nvSpPr>
            <p:cNvPr id="91166" name="Line 25"/>
            <p:cNvSpPr/>
            <p:nvPr/>
          </p:nvSpPr>
          <p:spPr>
            <a:xfrm>
              <a:off x="2754" y="2317"/>
              <a:ext cx="0" cy="726"/>
            </a:xfrm>
            <a:prstGeom prst="line">
              <a:avLst/>
            </a:prstGeom>
            <a:ln w="28575" cap="flat" cmpd="sng">
              <a:solidFill>
                <a:schemeClr val="tx1"/>
              </a:solidFill>
              <a:prstDash val="solid"/>
              <a:miter/>
              <a:headEnd type="none" w="med" len="med"/>
              <a:tailEnd type="none" w="med" len="med"/>
            </a:ln>
          </p:spPr>
        </p:sp>
        <p:sp>
          <p:nvSpPr>
            <p:cNvPr id="91167" name="Line 26"/>
            <p:cNvSpPr/>
            <p:nvPr/>
          </p:nvSpPr>
          <p:spPr>
            <a:xfrm>
              <a:off x="2754" y="3095"/>
              <a:ext cx="0" cy="335"/>
            </a:xfrm>
            <a:prstGeom prst="line">
              <a:avLst/>
            </a:prstGeom>
            <a:ln w="28575" cap="flat" cmpd="sng">
              <a:solidFill>
                <a:schemeClr val="tx1"/>
              </a:solidFill>
              <a:prstDash val="solid"/>
              <a:miter/>
              <a:headEnd type="none" w="med" len="med"/>
              <a:tailEnd type="none" w="med" len="med"/>
            </a:ln>
          </p:spPr>
        </p:sp>
        <p:sp>
          <p:nvSpPr>
            <p:cNvPr id="91168" name="Line 27"/>
            <p:cNvSpPr/>
            <p:nvPr/>
          </p:nvSpPr>
          <p:spPr>
            <a:xfrm>
              <a:off x="2754" y="3432"/>
              <a:ext cx="2268" cy="0"/>
            </a:xfrm>
            <a:prstGeom prst="line">
              <a:avLst/>
            </a:prstGeom>
            <a:ln w="28575" cap="flat" cmpd="sng">
              <a:solidFill>
                <a:schemeClr val="tx1"/>
              </a:solidFill>
              <a:prstDash val="solid"/>
              <a:miter/>
              <a:headEnd type="none" w="med" len="med"/>
              <a:tailEnd type="none" w="med" len="med"/>
            </a:ln>
          </p:spPr>
        </p:sp>
        <p:sp>
          <p:nvSpPr>
            <p:cNvPr id="91169" name="Line 28"/>
            <p:cNvSpPr/>
            <p:nvPr/>
          </p:nvSpPr>
          <p:spPr>
            <a:xfrm>
              <a:off x="4876" y="2634"/>
              <a:ext cx="272" cy="0"/>
            </a:xfrm>
            <a:prstGeom prst="line">
              <a:avLst/>
            </a:prstGeom>
            <a:ln w="28575" cap="flat" cmpd="sng">
              <a:solidFill>
                <a:schemeClr val="tx1"/>
              </a:solidFill>
              <a:prstDash val="solid"/>
              <a:miter/>
              <a:headEnd type="none" w="med" len="med"/>
              <a:tailEnd type="none" w="med" len="med"/>
            </a:ln>
          </p:spPr>
        </p:sp>
        <p:sp>
          <p:nvSpPr>
            <p:cNvPr id="91170" name="Line 29"/>
            <p:cNvSpPr/>
            <p:nvPr/>
          </p:nvSpPr>
          <p:spPr>
            <a:xfrm>
              <a:off x="4949" y="2680"/>
              <a:ext cx="136" cy="0"/>
            </a:xfrm>
            <a:prstGeom prst="line">
              <a:avLst/>
            </a:prstGeom>
            <a:ln w="28575" cap="flat" cmpd="sng">
              <a:solidFill>
                <a:schemeClr val="tx1"/>
              </a:solidFill>
              <a:prstDash val="solid"/>
              <a:miter/>
              <a:headEnd type="none" w="med" len="med"/>
              <a:tailEnd type="none" w="med" len="med"/>
            </a:ln>
          </p:spPr>
        </p:sp>
        <p:sp>
          <p:nvSpPr>
            <p:cNvPr id="91171" name="Line 30"/>
            <p:cNvSpPr/>
            <p:nvPr/>
          </p:nvSpPr>
          <p:spPr>
            <a:xfrm>
              <a:off x="4876" y="2742"/>
              <a:ext cx="272" cy="0"/>
            </a:xfrm>
            <a:prstGeom prst="line">
              <a:avLst/>
            </a:prstGeom>
            <a:ln w="28575" cap="flat" cmpd="sng">
              <a:solidFill>
                <a:schemeClr val="tx1"/>
              </a:solidFill>
              <a:prstDash val="solid"/>
              <a:miter/>
              <a:headEnd type="none" w="med" len="med"/>
              <a:tailEnd type="none" w="med" len="med"/>
            </a:ln>
          </p:spPr>
        </p:sp>
        <p:sp>
          <p:nvSpPr>
            <p:cNvPr id="91172" name="Line 31"/>
            <p:cNvSpPr/>
            <p:nvPr/>
          </p:nvSpPr>
          <p:spPr>
            <a:xfrm>
              <a:off x="4949" y="2788"/>
              <a:ext cx="136" cy="0"/>
            </a:xfrm>
            <a:prstGeom prst="line">
              <a:avLst/>
            </a:prstGeom>
            <a:ln w="28575" cap="flat" cmpd="sng">
              <a:solidFill>
                <a:schemeClr val="tx1"/>
              </a:solidFill>
              <a:prstDash val="solid"/>
              <a:miter/>
              <a:headEnd type="none" w="med" len="med"/>
              <a:tailEnd type="none" w="med" len="med"/>
            </a:ln>
          </p:spPr>
        </p:sp>
        <p:sp>
          <p:nvSpPr>
            <p:cNvPr id="91173" name="Line 32"/>
            <p:cNvSpPr/>
            <p:nvPr/>
          </p:nvSpPr>
          <p:spPr>
            <a:xfrm>
              <a:off x="3797" y="1164"/>
              <a:ext cx="1225" cy="0"/>
            </a:xfrm>
            <a:prstGeom prst="line">
              <a:avLst/>
            </a:prstGeom>
            <a:ln w="28575" cap="flat" cmpd="sng">
              <a:solidFill>
                <a:schemeClr val="tx1"/>
              </a:solidFill>
              <a:prstDash val="solid"/>
              <a:miter/>
              <a:headEnd type="none" w="med" len="med"/>
              <a:tailEnd type="none" w="med" len="med"/>
            </a:ln>
          </p:spPr>
        </p:sp>
        <p:sp>
          <p:nvSpPr>
            <p:cNvPr id="91174" name="Line 33"/>
            <p:cNvSpPr/>
            <p:nvPr/>
          </p:nvSpPr>
          <p:spPr>
            <a:xfrm>
              <a:off x="5022" y="1164"/>
              <a:ext cx="0" cy="1462"/>
            </a:xfrm>
            <a:prstGeom prst="line">
              <a:avLst/>
            </a:prstGeom>
            <a:ln w="28575" cap="flat" cmpd="sng">
              <a:solidFill>
                <a:schemeClr val="tx1"/>
              </a:solidFill>
              <a:prstDash val="solid"/>
              <a:miter/>
              <a:headEnd type="none" w="med" len="med"/>
              <a:tailEnd type="none" w="med" len="med"/>
            </a:ln>
          </p:spPr>
        </p:sp>
        <p:sp>
          <p:nvSpPr>
            <p:cNvPr id="91175" name="Line 34"/>
            <p:cNvSpPr/>
            <p:nvPr/>
          </p:nvSpPr>
          <p:spPr>
            <a:xfrm>
              <a:off x="5022" y="2797"/>
              <a:ext cx="0" cy="635"/>
            </a:xfrm>
            <a:prstGeom prst="line">
              <a:avLst/>
            </a:prstGeom>
            <a:ln w="28575" cap="flat" cmpd="sng">
              <a:solidFill>
                <a:schemeClr val="tx1"/>
              </a:solidFill>
              <a:prstDash val="solid"/>
              <a:miter/>
              <a:headEnd type="none" w="med" len="med"/>
              <a:tailEnd type="none" w="med" len="med"/>
            </a:ln>
          </p:spPr>
        </p:sp>
        <p:sp>
          <p:nvSpPr>
            <p:cNvPr id="91176" name="Rectangle 35"/>
            <p:cNvSpPr/>
            <p:nvPr/>
          </p:nvSpPr>
          <p:spPr>
            <a:xfrm>
              <a:off x="2681" y="2525"/>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1177" name="Rectangle 36"/>
            <p:cNvSpPr/>
            <p:nvPr/>
          </p:nvSpPr>
          <p:spPr>
            <a:xfrm>
              <a:off x="4949" y="1718"/>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1178" name="Line 37"/>
            <p:cNvSpPr/>
            <p:nvPr/>
          </p:nvSpPr>
          <p:spPr>
            <a:xfrm>
              <a:off x="3751" y="3432"/>
              <a:ext cx="0" cy="182"/>
            </a:xfrm>
            <a:prstGeom prst="line">
              <a:avLst/>
            </a:prstGeom>
            <a:ln w="28575" cap="flat" cmpd="sng">
              <a:solidFill>
                <a:schemeClr val="tx1"/>
              </a:solidFill>
              <a:prstDash val="solid"/>
              <a:miter/>
              <a:headEnd type="none" w="med" len="med"/>
              <a:tailEnd type="none" w="med" len="med"/>
            </a:ln>
          </p:spPr>
        </p:sp>
        <p:sp>
          <p:nvSpPr>
            <p:cNvPr id="91179" name="Line 38"/>
            <p:cNvSpPr/>
            <p:nvPr/>
          </p:nvSpPr>
          <p:spPr>
            <a:xfrm>
              <a:off x="3615" y="3614"/>
              <a:ext cx="272" cy="0"/>
            </a:xfrm>
            <a:prstGeom prst="line">
              <a:avLst/>
            </a:prstGeom>
            <a:ln w="28575" cap="flat" cmpd="sng">
              <a:solidFill>
                <a:schemeClr val="tx1"/>
              </a:solidFill>
              <a:prstDash val="solid"/>
              <a:miter/>
              <a:headEnd type="none" w="med" len="med"/>
              <a:tailEnd type="none" w="med" len="med"/>
            </a:ln>
          </p:spPr>
        </p:sp>
        <p:sp>
          <p:nvSpPr>
            <p:cNvPr id="91180" name="Rectangle 39"/>
            <p:cNvSpPr/>
            <p:nvPr/>
          </p:nvSpPr>
          <p:spPr>
            <a:xfrm>
              <a:off x="2219" y="2979"/>
              <a:ext cx="453" cy="337"/>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BB</a:t>
              </a:r>
              <a:endParaRPr lang="en-US" altLang="zh-CN" dirty="0">
                <a:latin typeface="Times New Roman" panose="02020603050405020304" pitchFamily="18" charset="0"/>
              </a:endParaRPr>
            </a:p>
          </p:txBody>
        </p:sp>
        <p:sp>
          <p:nvSpPr>
            <p:cNvPr id="91181" name="Rectangle 40"/>
            <p:cNvSpPr/>
            <p:nvPr/>
          </p:nvSpPr>
          <p:spPr>
            <a:xfrm>
              <a:off x="5194" y="2570"/>
              <a:ext cx="453" cy="673"/>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CC</a:t>
              </a:r>
              <a:endParaRPr lang="en-US" altLang="zh-CN" dirty="0">
                <a:latin typeface="Times New Roman" panose="02020603050405020304" pitchFamily="18" charset="0"/>
              </a:endParaRPr>
            </a:p>
          </p:txBody>
        </p:sp>
        <p:sp>
          <p:nvSpPr>
            <p:cNvPr id="91182" name="Rectangle 41"/>
            <p:cNvSpPr/>
            <p:nvPr/>
          </p:nvSpPr>
          <p:spPr>
            <a:xfrm>
              <a:off x="2345" y="2525"/>
              <a:ext cx="319" cy="337"/>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b</a:t>
              </a:r>
              <a:endParaRPr lang="en-US" altLang="zh-CN" dirty="0">
                <a:latin typeface="Times New Roman" panose="02020603050405020304" pitchFamily="18" charset="0"/>
              </a:endParaRPr>
            </a:p>
          </p:txBody>
        </p:sp>
        <p:sp>
          <p:nvSpPr>
            <p:cNvPr id="91183" name="Rectangle 42"/>
            <p:cNvSpPr/>
            <p:nvPr/>
          </p:nvSpPr>
          <p:spPr>
            <a:xfrm>
              <a:off x="5111" y="1709"/>
              <a:ext cx="319" cy="336"/>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c</a:t>
              </a:r>
              <a:endParaRPr lang="en-US" altLang="zh-CN" dirty="0">
                <a:latin typeface="Times New Roman" panose="02020603050405020304" pitchFamily="18" charset="0"/>
              </a:endParaRPr>
            </a:p>
          </p:txBody>
        </p:sp>
        <p:sp>
          <p:nvSpPr>
            <p:cNvPr id="91184" name="Rectangle 43"/>
            <p:cNvSpPr/>
            <p:nvPr/>
          </p:nvSpPr>
          <p:spPr>
            <a:xfrm>
              <a:off x="2908" y="2389"/>
              <a:ext cx="270" cy="337"/>
            </a:xfrm>
            <a:prstGeom prst="rect">
              <a:avLst/>
            </a:prstGeom>
            <a:noFill/>
            <a:ln w="9525">
              <a:noFill/>
            </a:ln>
          </p:spPr>
          <p:txBody>
            <a:bodyPr wrap="none" lIns="0" tIns="0" rIns="0" bIns="0">
              <a:spAutoFit/>
            </a:bodyPr>
            <a:p>
              <a:pPr algn="ctr" eaLnBrk="0" hangingPunct="0"/>
              <a:r>
                <a:rPr lang="zh-CN" altLang="en-US" dirty="0">
                  <a:solidFill>
                    <a:srgbClr val="FF0000"/>
                  </a:solidFill>
                  <a:latin typeface="Times New Roman" panose="02020603050405020304" pitchFamily="18" charset="0"/>
                </a:rPr>
                <a:t>＋</a:t>
              </a:r>
              <a:endParaRPr lang="zh-CN" altLang="en-US" dirty="0">
                <a:latin typeface="Times New Roman" panose="02020603050405020304" pitchFamily="18" charset="0"/>
              </a:endParaRPr>
            </a:p>
          </p:txBody>
        </p:sp>
        <p:sp>
          <p:nvSpPr>
            <p:cNvPr id="91185" name="Rectangle 44"/>
            <p:cNvSpPr/>
            <p:nvPr/>
          </p:nvSpPr>
          <p:spPr>
            <a:xfrm>
              <a:off x="2908" y="3115"/>
              <a:ext cx="270" cy="336"/>
            </a:xfrm>
            <a:prstGeom prst="rect">
              <a:avLst/>
            </a:prstGeom>
            <a:noFill/>
            <a:ln w="9525">
              <a:noFill/>
            </a:ln>
          </p:spPr>
          <p:txBody>
            <a:bodyPr wrap="none" lIns="0" tIns="0" rIns="0" bIns="0">
              <a:spAutoFit/>
            </a:bodyPr>
            <a:p>
              <a:pPr algn="ctr" eaLnBrk="0" hangingPunct="0"/>
              <a:r>
                <a:rPr lang="zh-CN" altLang="en-US" dirty="0">
                  <a:solidFill>
                    <a:srgbClr val="FF0000"/>
                  </a:solidFill>
                  <a:latin typeface="Times New Roman" panose="02020603050405020304" pitchFamily="18" charset="0"/>
                </a:rPr>
                <a:t>－</a:t>
              </a:r>
              <a:endParaRPr lang="zh-CN" altLang="en-US" dirty="0">
                <a:latin typeface="Times New Roman" panose="02020603050405020304" pitchFamily="18" charset="0"/>
              </a:endParaRPr>
            </a:p>
          </p:txBody>
        </p:sp>
        <p:sp>
          <p:nvSpPr>
            <p:cNvPr id="91186" name="Rectangle 45"/>
            <p:cNvSpPr/>
            <p:nvPr/>
          </p:nvSpPr>
          <p:spPr>
            <a:xfrm>
              <a:off x="2844" y="2752"/>
              <a:ext cx="453" cy="336"/>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V</a:t>
              </a:r>
              <a:r>
                <a:rPr lang="en-US" altLang="zh-CN" baseline="-25000" dirty="0">
                  <a:solidFill>
                    <a:srgbClr val="FF0000"/>
                  </a:solidFill>
                  <a:latin typeface="Times New Roman" panose="02020603050405020304" pitchFamily="18" charset="0"/>
                </a:rPr>
                <a:t>BE</a:t>
              </a:r>
              <a:endParaRPr lang="en-US" altLang="zh-CN" dirty="0">
                <a:solidFill>
                  <a:srgbClr val="FF0000"/>
                </a:solidFill>
                <a:latin typeface="Times New Roman" panose="02020603050405020304" pitchFamily="18" charset="0"/>
              </a:endParaRPr>
            </a:p>
          </p:txBody>
        </p:sp>
        <p:sp>
          <p:nvSpPr>
            <p:cNvPr id="91187" name="Rectangle 46"/>
            <p:cNvSpPr/>
            <p:nvPr/>
          </p:nvSpPr>
          <p:spPr>
            <a:xfrm>
              <a:off x="2955" y="1168"/>
              <a:ext cx="269" cy="337"/>
            </a:xfrm>
            <a:prstGeom prst="rect">
              <a:avLst/>
            </a:prstGeom>
            <a:noFill/>
            <a:ln w="9525">
              <a:noFill/>
            </a:ln>
          </p:spPr>
          <p:txBody>
            <a:bodyPr wrap="none" lIns="0" tIns="0" rIns="0" bIns="0">
              <a:spAutoFit/>
            </a:bodyPr>
            <a:p>
              <a:pPr algn="ctr" eaLnBrk="0" hangingPunct="0"/>
              <a:r>
                <a:rPr lang="zh-CN" altLang="en-US" dirty="0">
                  <a:solidFill>
                    <a:srgbClr val="FF0000"/>
                  </a:solidFill>
                  <a:latin typeface="Times New Roman" panose="02020603050405020304" pitchFamily="18" charset="0"/>
                </a:rPr>
                <a:t>＋</a:t>
              </a:r>
              <a:endParaRPr lang="zh-CN" altLang="en-US" dirty="0">
                <a:latin typeface="Times New Roman" panose="02020603050405020304" pitchFamily="18" charset="0"/>
              </a:endParaRPr>
            </a:p>
          </p:txBody>
        </p:sp>
        <p:sp>
          <p:nvSpPr>
            <p:cNvPr id="91188" name="Rectangle 47"/>
            <p:cNvSpPr/>
            <p:nvPr/>
          </p:nvSpPr>
          <p:spPr>
            <a:xfrm>
              <a:off x="2955" y="2075"/>
              <a:ext cx="269" cy="337"/>
            </a:xfrm>
            <a:prstGeom prst="rect">
              <a:avLst/>
            </a:prstGeom>
            <a:noFill/>
            <a:ln w="9525">
              <a:noFill/>
            </a:ln>
          </p:spPr>
          <p:txBody>
            <a:bodyPr wrap="none" lIns="0" tIns="0" rIns="0" bIns="0">
              <a:spAutoFit/>
            </a:bodyPr>
            <a:p>
              <a:pPr algn="ctr" eaLnBrk="0" hangingPunct="0"/>
              <a:r>
                <a:rPr lang="zh-CN" altLang="en-US" dirty="0">
                  <a:solidFill>
                    <a:srgbClr val="FF0000"/>
                  </a:solidFill>
                  <a:latin typeface="Times New Roman" panose="02020603050405020304" pitchFamily="18" charset="0"/>
                </a:rPr>
                <a:t>－</a:t>
              </a:r>
              <a:endParaRPr lang="zh-CN" altLang="en-US" dirty="0">
                <a:latin typeface="Times New Roman" panose="02020603050405020304" pitchFamily="18" charset="0"/>
              </a:endParaRPr>
            </a:p>
          </p:txBody>
        </p:sp>
        <p:sp>
          <p:nvSpPr>
            <p:cNvPr id="91189" name="Rectangle 48"/>
            <p:cNvSpPr/>
            <p:nvPr/>
          </p:nvSpPr>
          <p:spPr>
            <a:xfrm>
              <a:off x="2890" y="1712"/>
              <a:ext cx="453" cy="337"/>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V</a:t>
              </a:r>
              <a:r>
                <a:rPr lang="en-US" altLang="zh-CN" baseline="-25000" dirty="0">
                  <a:solidFill>
                    <a:srgbClr val="FF0000"/>
                  </a:solidFill>
                  <a:latin typeface="Times New Roman" panose="02020603050405020304" pitchFamily="18" charset="0"/>
                </a:rPr>
                <a:t>CB</a:t>
              </a:r>
              <a:endParaRPr lang="en-US" altLang="zh-CN" dirty="0">
                <a:solidFill>
                  <a:srgbClr val="FF0000"/>
                </a:solidFill>
                <a:latin typeface="Times New Roman" panose="02020603050405020304" pitchFamily="18" charset="0"/>
              </a:endParaRPr>
            </a:p>
          </p:txBody>
        </p:sp>
        <p:sp>
          <p:nvSpPr>
            <p:cNvPr id="91190" name="Rectangle 49"/>
            <p:cNvSpPr/>
            <p:nvPr/>
          </p:nvSpPr>
          <p:spPr>
            <a:xfrm>
              <a:off x="4546" y="1255"/>
              <a:ext cx="269" cy="336"/>
            </a:xfrm>
            <a:prstGeom prst="rect">
              <a:avLst/>
            </a:prstGeom>
            <a:noFill/>
            <a:ln w="9525">
              <a:noFill/>
            </a:ln>
          </p:spPr>
          <p:txBody>
            <a:bodyPr wrap="none" lIns="0" tIns="0" rIns="0" bIns="0">
              <a:spAutoFit/>
            </a:bodyPr>
            <a:p>
              <a:pPr algn="ctr" eaLnBrk="0" hangingPunct="0"/>
              <a:r>
                <a:rPr lang="zh-CN" altLang="en-US" dirty="0">
                  <a:solidFill>
                    <a:srgbClr val="FF0000"/>
                  </a:solidFill>
                  <a:latin typeface="Times New Roman" panose="02020603050405020304" pitchFamily="18" charset="0"/>
                </a:rPr>
                <a:t>＋</a:t>
              </a:r>
              <a:endParaRPr lang="zh-CN" altLang="en-US" dirty="0">
                <a:latin typeface="Times New Roman" panose="02020603050405020304" pitchFamily="18" charset="0"/>
              </a:endParaRPr>
            </a:p>
          </p:txBody>
        </p:sp>
        <p:sp>
          <p:nvSpPr>
            <p:cNvPr id="91191" name="Rectangle 50"/>
            <p:cNvSpPr/>
            <p:nvPr/>
          </p:nvSpPr>
          <p:spPr>
            <a:xfrm>
              <a:off x="4546" y="3115"/>
              <a:ext cx="269" cy="336"/>
            </a:xfrm>
            <a:prstGeom prst="rect">
              <a:avLst/>
            </a:prstGeom>
            <a:noFill/>
            <a:ln w="9525">
              <a:noFill/>
            </a:ln>
          </p:spPr>
          <p:txBody>
            <a:bodyPr wrap="none" lIns="0" tIns="0" rIns="0" bIns="0">
              <a:spAutoFit/>
            </a:bodyPr>
            <a:p>
              <a:pPr algn="ctr" eaLnBrk="0" hangingPunct="0"/>
              <a:r>
                <a:rPr lang="zh-CN" altLang="en-US" dirty="0">
                  <a:solidFill>
                    <a:srgbClr val="FF0000"/>
                  </a:solidFill>
                  <a:latin typeface="Times New Roman" panose="02020603050405020304" pitchFamily="18" charset="0"/>
                </a:rPr>
                <a:t>－</a:t>
              </a:r>
              <a:endParaRPr lang="zh-CN" altLang="en-US" dirty="0">
                <a:latin typeface="Times New Roman" panose="02020603050405020304" pitchFamily="18" charset="0"/>
              </a:endParaRPr>
            </a:p>
          </p:txBody>
        </p:sp>
        <p:sp>
          <p:nvSpPr>
            <p:cNvPr id="91192" name="Rectangle 51"/>
            <p:cNvSpPr/>
            <p:nvPr/>
          </p:nvSpPr>
          <p:spPr>
            <a:xfrm>
              <a:off x="4478" y="2344"/>
              <a:ext cx="452" cy="337"/>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V</a:t>
              </a:r>
              <a:r>
                <a:rPr lang="en-US" altLang="zh-CN" baseline="-25000" dirty="0">
                  <a:solidFill>
                    <a:srgbClr val="FF0000"/>
                  </a:solidFill>
                  <a:latin typeface="Times New Roman" panose="02020603050405020304" pitchFamily="18" charset="0"/>
                </a:rPr>
                <a:t>CE</a:t>
              </a:r>
              <a:endParaRPr lang="en-US" altLang="zh-CN" dirty="0">
                <a:solidFill>
                  <a:srgbClr val="FF0000"/>
                </a:solidFill>
                <a:latin typeface="Times New Roman" panose="02020603050405020304" pitchFamily="18" charset="0"/>
              </a:endParaRPr>
            </a:p>
          </p:txBody>
        </p:sp>
        <p:sp>
          <p:nvSpPr>
            <p:cNvPr id="91193" name="Text Box 52"/>
            <p:cNvSpPr txBox="1"/>
            <p:nvPr/>
          </p:nvSpPr>
          <p:spPr>
            <a:xfrm>
              <a:off x="3180" y="3825"/>
              <a:ext cx="1750" cy="648"/>
            </a:xfrm>
            <a:prstGeom prst="rect">
              <a:avLst/>
            </a:prstGeom>
            <a:noFill/>
            <a:ln w="27051">
              <a:noFill/>
            </a:ln>
          </p:spPr>
          <p:txBody>
            <a:bodyPr>
              <a:spAutoFit/>
            </a:bodyPr>
            <a:p>
              <a:pPr eaLnBrk="0" hangingPunct="0">
                <a:spcBef>
                  <a:spcPct val="50000"/>
                </a:spcBef>
              </a:pPr>
              <a:r>
                <a:rPr lang="en-US" altLang="zh-CN" sz="2400" dirty="0">
                  <a:latin typeface="Times New Roman" panose="02020603050405020304" pitchFamily="18" charset="0"/>
                </a:rPr>
                <a:t>NPN</a:t>
              </a:r>
              <a:r>
                <a:rPr lang="zh-CN" altLang="en-US" sz="2400" dirty="0">
                  <a:latin typeface="Times New Roman" panose="02020603050405020304" pitchFamily="18" charset="0"/>
                </a:rPr>
                <a:t>共发射极接法</a:t>
              </a:r>
              <a:endParaRPr lang="zh-CN" altLang="en-US" sz="2400" dirty="0">
                <a:latin typeface="Times New Roman" panose="02020603050405020304" pitchFamily="18" charset="0"/>
              </a:endParaRPr>
            </a:p>
          </p:txBody>
        </p:sp>
      </p:grpSp>
      <p:sp>
        <p:nvSpPr>
          <p:cNvPr id="91142" name="Rectangle 53"/>
          <p:cNvSpPr/>
          <p:nvPr/>
        </p:nvSpPr>
        <p:spPr>
          <a:xfrm>
            <a:off x="323850" y="4005263"/>
            <a:ext cx="4103688" cy="579437"/>
          </a:xfrm>
          <a:prstGeom prst="rect">
            <a:avLst/>
          </a:prstGeom>
          <a:noFill/>
          <a:ln w="9525">
            <a:noFill/>
          </a:ln>
        </p:spPr>
        <p:txBody>
          <a:bodyPr wrap="none">
            <a:spAutoFit/>
          </a:bodyPr>
          <a:p>
            <a:pPr eaLnBrk="0" hangingPunct="0">
              <a:spcBef>
                <a:spcPct val="50000"/>
              </a:spcBef>
            </a:pPr>
            <a:r>
              <a:rPr lang="zh-CN" altLang="en-US" dirty="0">
                <a:latin typeface="Arial" panose="020B0604020202020204" pitchFamily="34" charset="0"/>
              </a:rPr>
              <a:t>由</a:t>
            </a:r>
            <a:r>
              <a:rPr lang="en-US" altLang="zh-CN" dirty="0">
                <a:latin typeface="Arial" panose="020B0604020202020204" pitchFamily="34" charset="0"/>
              </a:rPr>
              <a:t>V</a:t>
            </a:r>
            <a:r>
              <a:rPr lang="en-US" altLang="zh-CN" baseline="-25000" dirty="0">
                <a:latin typeface="Arial" panose="020B0604020202020204" pitchFamily="34" charset="0"/>
              </a:rPr>
              <a:t>BB</a:t>
            </a:r>
            <a:r>
              <a:rPr lang="zh-CN" altLang="en-US" dirty="0">
                <a:latin typeface="Arial" panose="020B0604020202020204" pitchFamily="34" charset="0"/>
              </a:rPr>
              <a:t>保证</a:t>
            </a:r>
            <a:r>
              <a:rPr lang="zh-CN" altLang="en-US" dirty="0">
                <a:solidFill>
                  <a:schemeClr val="hlink"/>
                </a:solidFill>
                <a:latin typeface="Arial" panose="020B0604020202020204" pitchFamily="34" charset="0"/>
              </a:rPr>
              <a:t>发射结正偏</a:t>
            </a:r>
            <a:endParaRPr lang="zh-CN" altLang="en-US" dirty="0">
              <a:solidFill>
                <a:schemeClr val="hlink"/>
              </a:solidFill>
              <a:latin typeface="Arial" panose="020B0604020202020204" pitchFamily="34" charset="0"/>
            </a:endParaRPr>
          </a:p>
        </p:txBody>
      </p:sp>
      <p:sp>
        <p:nvSpPr>
          <p:cNvPr id="91143" name="Rectangle 54"/>
          <p:cNvSpPr/>
          <p:nvPr/>
        </p:nvSpPr>
        <p:spPr>
          <a:xfrm>
            <a:off x="323850" y="4724400"/>
            <a:ext cx="2224088" cy="579438"/>
          </a:xfrm>
          <a:prstGeom prst="rect">
            <a:avLst/>
          </a:prstGeom>
          <a:noFill/>
          <a:ln w="9525">
            <a:noFill/>
          </a:ln>
        </p:spPr>
        <p:txBody>
          <a:bodyPr wrap="none">
            <a:spAutoFit/>
          </a:bodyPr>
          <a:p>
            <a:r>
              <a:rPr lang="zh-CN" altLang="en-US" dirty="0">
                <a:solidFill>
                  <a:srgbClr val="FF0000"/>
                </a:solidFill>
                <a:latin typeface="Arial" panose="020B0604020202020204" pitchFamily="34" charset="0"/>
              </a:rPr>
              <a:t>集电结反偏</a:t>
            </a:r>
            <a:endParaRPr lang="zh-CN" altLang="en-US" dirty="0">
              <a:solidFill>
                <a:srgbClr val="FF0000"/>
              </a:solidFill>
              <a:latin typeface="Arial" panose="020B0604020202020204" pitchFamily="34" charset="0"/>
            </a:endParaRPr>
          </a:p>
        </p:txBody>
      </p:sp>
      <p:sp>
        <p:nvSpPr>
          <p:cNvPr id="91144" name="Rectangle 56"/>
          <p:cNvSpPr/>
          <p:nvPr/>
        </p:nvSpPr>
        <p:spPr>
          <a:xfrm>
            <a:off x="468313" y="5157788"/>
            <a:ext cx="3209925" cy="579437"/>
          </a:xfrm>
          <a:prstGeom prst="rect">
            <a:avLst/>
          </a:prstGeom>
          <a:noFill/>
          <a:ln w="9525">
            <a:noFill/>
          </a:ln>
        </p:spPr>
        <p:txBody>
          <a:bodyPr wrap="none">
            <a:spAutoFit/>
          </a:bodyPr>
          <a:p>
            <a:pPr eaLnBrk="0" hangingPunct="0">
              <a:spcBef>
                <a:spcPct val="50000"/>
              </a:spcBef>
            </a:pPr>
            <a:r>
              <a:rPr lang="zh-CN" altLang="en-US" dirty="0">
                <a:solidFill>
                  <a:srgbClr val="000000"/>
                </a:solidFill>
                <a:latin typeface="Times New Roman" panose="02020603050405020304" pitchFamily="18" charset="0"/>
              </a:rPr>
              <a:t>由</a:t>
            </a:r>
            <a:r>
              <a:rPr lang="en-US" altLang="zh-CN"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CC</a:t>
            </a:r>
            <a:r>
              <a:rPr lang="zh-CN" altLang="en-US" dirty="0">
                <a:solidFill>
                  <a:srgbClr val="000000"/>
                </a:solidFill>
                <a:latin typeface="Times New Roman" panose="02020603050405020304" pitchFamily="18" charset="0"/>
              </a:rPr>
              <a:t>、</a:t>
            </a:r>
            <a:r>
              <a:rPr lang="zh-CN" altLang="en-US"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BB</a:t>
            </a:r>
            <a:r>
              <a:rPr lang="zh-CN" altLang="en-US" dirty="0">
                <a:solidFill>
                  <a:srgbClr val="000000"/>
                </a:solidFill>
                <a:latin typeface="Times New Roman" panose="02020603050405020304" pitchFamily="18" charset="0"/>
              </a:rPr>
              <a:t>保证</a:t>
            </a:r>
            <a:endParaRPr lang="zh-CN" altLang="en-US" dirty="0">
              <a:solidFill>
                <a:srgbClr val="000000"/>
              </a:solidFill>
              <a:latin typeface="Times New Roman" panose="02020603050405020304" pitchFamily="18" charset="0"/>
            </a:endParaRPr>
          </a:p>
        </p:txBody>
      </p:sp>
      <p:sp>
        <p:nvSpPr>
          <p:cNvPr id="91145" name="Rectangle 58"/>
          <p:cNvSpPr/>
          <p:nvPr/>
        </p:nvSpPr>
        <p:spPr>
          <a:xfrm>
            <a:off x="468313" y="5734050"/>
            <a:ext cx="3298825" cy="579438"/>
          </a:xfrm>
          <a:prstGeom prst="rect">
            <a:avLst/>
          </a:prstGeom>
          <a:noFill/>
          <a:ln w="9525">
            <a:noFill/>
          </a:ln>
        </p:spPr>
        <p:txBody>
          <a:bodyPr wrap="none">
            <a:spAutoFit/>
          </a:bodyPr>
          <a:p>
            <a:pPr eaLnBrk="0" hangingPunct="0">
              <a:spcBef>
                <a:spcPct val="50000"/>
              </a:spcBef>
            </a:pPr>
            <a:r>
              <a:rPr lang="en-US" altLang="zh-CN"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CB</a:t>
            </a:r>
            <a:r>
              <a:rPr lang="en-US" altLang="zh-CN"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CE </a:t>
            </a:r>
            <a:r>
              <a:rPr lang="en-US" altLang="zh-CN" dirty="0">
                <a:solidFill>
                  <a:srgbClr val="000000"/>
                </a:solidFill>
                <a:latin typeface="Times New Roman" panose="02020603050405020304" pitchFamily="18" charset="0"/>
              </a:rPr>
              <a:t>- V</a:t>
            </a:r>
            <a:r>
              <a:rPr lang="en-US" altLang="zh-CN" baseline="-25000" dirty="0">
                <a:solidFill>
                  <a:srgbClr val="000000"/>
                </a:solidFill>
                <a:latin typeface="Times New Roman" panose="02020603050405020304" pitchFamily="18" charset="0"/>
              </a:rPr>
              <a:t>BE </a:t>
            </a:r>
            <a:r>
              <a:rPr lang="en-US" altLang="zh-CN" dirty="0">
                <a:solidFill>
                  <a:srgbClr val="000000"/>
                </a:solidFill>
                <a:latin typeface="Times New Roman" panose="02020603050405020304" pitchFamily="18" charset="0"/>
              </a:rPr>
              <a:t>&gt; 0</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2163" name="Rectangle 2"/>
          <p:cNvSpPr>
            <a:spLocks noGrp="1" noRot="1"/>
          </p:cNvSpPr>
          <p:nvPr>
            <p:ph type="title"/>
          </p:nvPr>
        </p:nvSpPr>
        <p:spPr>
          <a:xfrm>
            <a:off x="900113" y="1341438"/>
            <a:ext cx="6316662" cy="557212"/>
          </a:xfrm>
          <a:ln/>
        </p:spPr>
        <p:txBody>
          <a:bodyPr vert="horz" wrap="square" lIns="91440" tIns="45720" rIns="91440" bIns="45720" anchor="ctr"/>
          <a:p>
            <a:pPr eaLnBrk="1" hangingPunct="1"/>
            <a:r>
              <a:rPr lang="zh-CN" altLang="en-US" sz="2800" b="1" dirty="0">
                <a:ea typeface="隶书" panose="02010509060101010101" pitchFamily="49" charset="-122"/>
              </a:rPr>
              <a:t>三极管内部载流子运动分为三个过程：</a:t>
            </a:r>
            <a:endParaRPr lang="zh-CN" altLang="en-US" sz="2800" b="1" dirty="0">
              <a:ea typeface="隶书" panose="02010509060101010101" pitchFamily="49" charset="-122"/>
            </a:endParaRPr>
          </a:p>
        </p:txBody>
      </p:sp>
      <p:sp>
        <p:nvSpPr>
          <p:cNvPr id="92164" name="Rectangle 3"/>
          <p:cNvSpPr/>
          <p:nvPr/>
        </p:nvSpPr>
        <p:spPr>
          <a:xfrm>
            <a:off x="684213" y="981075"/>
            <a:ext cx="5580062" cy="519113"/>
          </a:xfrm>
          <a:prstGeom prst="rect">
            <a:avLst/>
          </a:prstGeom>
          <a:noFill/>
          <a:ln w="9525">
            <a:noFill/>
          </a:ln>
        </p:spPr>
        <p:txBody>
          <a:bodyPr anchor="b">
            <a:spAutoFit/>
          </a:bodyPr>
          <a:p>
            <a:pPr marL="838200" indent="-838200" algn="ctr"/>
            <a:r>
              <a:rPr lang="en-US" altLang="zh-CN" b="0" dirty="0">
                <a:solidFill>
                  <a:schemeClr val="tx2"/>
                </a:solidFill>
                <a:latin typeface="黑体" panose="02010609060101010101" pitchFamily="49" charset="-122"/>
                <a:ea typeface="黑体" panose="02010609060101010101" pitchFamily="49" charset="-122"/>
              </a:rPr>
              <a:t> </a:t>
            </a:r>
            <a:r>
              <a:rPr lang="zh-CN" altLang="en-US" b="0" dirty="0">
                <a:solidFill>
                  <a:srgbClr val="7030A0"/>
                </a:solidFill>
                <a:latin typeface="黑体" panose="02010609060101010101" pitchFamily="49" charset="-122"/>
                <a:ea typeface="黑体" panose="02010609060101010101" pitchFamily="49" charset="-122"/>
              </a:rPr>
              <a:t>晶体管内部载流子的运动</a:t>
            </a:r>
            <a:endParaRPr lang="zh-CN" altLang="en-US" b="0" dirty="0">
              <a:solidFill>
                <a:srgbClr val="7030A0"/>
              </a:solidFill>
              <a:latin typeface="黑体" panose="02010609060101010101" pitchFamily="49" charset="-122"/>
              <a:ea typeface="黑体" panose="02010609060101010101" pitchFamily="49" charset="-122"/>
            </a:endParaRPr>
          </a:p>
        </p:txBody>
      </p:sp>
      <p:sp>
        <p:nvSpPr>
          <p:cNvPr id="92165" name="Rectangle 4"/>
          <p:cNvSpPr/>
          <p:nvPr/>
        </p:nvSpPr>
        <p:spPr>
          <a:xfrm>
            <a:off x="8389938" y="4441825"/>
            <a:ext cx="719137" cy="427038"/>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CC</a:t>
            </a:r>
            <a:endParaRPr lang="en-US" altLang="zh-CN" dirty="0">
              <a:latin typeface="Times New Roman" panose="02020603050405020304" pitchFamily="18" charset="0"/>
            </a:endParaRPr>
          </a:p>
        </p:txBody>
      </p:sp>
      <p:grpSp>
        <p:nvGrpSpPr>
          <p:cNvPr id="92166" name="Group 5"/>
          <p:cNvGrpSpPr/>
          <p:nvPr/>
        </p:nvGrpSpPr>
        <p:grpSpPr>
          <a:xfrm>
            <a:off x="4948238" y="1844675"/>
            <a:ext cx="4033837" cy="4684713"/>
            <a:chOff x="3117" y="1162"/>
            <a:chExt cx="2541" cy="2951"/>
          </a:xfrm>
        </p:grpSpPr>
        <p:sp>
          <p:nvSpPr>
            <p:cNvPr id="92190" name="Oval 6"/>
            <p:cNvSpPr>
              <a:spLocks noChangeAspect="1"/>
            </p:cNvSpPr>
            <p:nvPr/>
          </p:nvSpPr>
          <p:spPr>
            <a:xfrm rot="-5400000">
              <a:off x="4233" y="3419"/>
              <a:ext cx="34" cy="34"/>
            </a:xfrm>
            <a:prstGeom prst="ellipse">
              <a:avLst/>
            </a:prstGeom>
            <a:solidFill>
              <a:schemeClr val="tx1"/>
            </a:solidFill>
            <a:ln w="2857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92191" name="Line 7"/>
            <p:cNvSpPr/>
            <p:nvPr/>
          </p:nvSpPr>
          <p:spPr>
            <a:xfrm rot="-5400000" flipH="1">
              <a:off x="4146" y="1298"/>
              <a:ext cx="274" cy="1"/>
            </a:xfrm>
            <a:prstGeom prst="line">
              <a:avLst/>
            </a:prstGeom>
            <a:ln w="28575" cap="flat" cmpd="sng">
              <a:solidFill>
                <a:schemeClr val="tx1"/>
              </a:solidFill>
              <a:prstDash val="solid"/>
              <a:headEnd type="none" w="med" len="med"/>
              <a:tailEnd type="none" w="med" len="med"/>
            </a:ln>
          </p:spPr>
        </p:sp>
        <p:sp>
          <p:nvSpPr>
            <p:cNvPr id="92192" name="Line 8"/>
            <p:cNvSpPr/>
            <p:nvPr/>
          </p:nvSpPr>
          <p:spPr>
            <a:xfrm rot="-5400000">
              <a:off x="4116" y="3296"/>
              <a:ext cx="273" cy="1"/>
            </a:xfrm>
            <a:prstGeom prst="line">
              <a:avLst/>
            </a:prstGeom>
            <a:ln w="28575" cap="flat" cmpd="sng">
              <a:solidFill>
                <a:schemeClr val="tx1"/>
              </a:solidFill>
              <a:prstDash val="solid"/>
              <a:headEnd type="none" w="med" len="med"/>
              <a:tailEnd type="none" w="med" len="med"/>
            </a:ln>
          </p:spPr>
        </p:sp>
        <p:sp>
          <p:nvSpPr>
            <p:cNvPr id="92193" name="Line 9"/>
            <p:cNvSpPr/>
            <p:nvPr/>
          </p:nvSpPr>
          <p:spPr>
            <a:xfrm rot="-5400000">
              <a:off x="3524" y="2055"/>
              <a:ext cx="3" cy="544"/>
            </a:xfrm>
            <a:prstGeom prst="line">
              <a:avLst/>
            </a:prstGeom>
            <a:ln w="28575" cap="flat" cmpd="sng">
              <a:solidFill>
                <a:schemeClr val="tx1"/>
              </a:solidFill>
              <a:prstDash val="solid"/>
              <a:headEnd type="none" w="med" len="med"/>
              <a:tailEnd type="none" w="med" len="med"/>
            </a:ln>
          </p:spPr>
        </p:sp>
        <p:sp>
          <p:nvSpPr>
            <p:cNvPr id="92194" name="Rectangle 10"/>
            <p:cNvSpPr/>
            <p:nvPr/>
          </p:nvSpPr>
          <p:spPr>
            <a:xfrm>
              <a:off x="4841" y="2417"/>
              <a:ext cx="227"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e</a:t>
              </a:r>
              <a:endParaRPr lang="en-US" altLang="zh-CN" dirty="0">
                <a:solidFill>
                  <a:schemeClr val="tx2"/>
                </a:solidFill>
                <a:latin typeface="Times New Roman" panose="02020603050405020304" pitchFamily="18" charset="0"/>
              </a:endParaRPr>
            </a:p>
          </p:txBody>
        </p:sp>
        <p:sp>
          <p:nvSpPr>
            <p:cNvPr id="92195" name="Rectangle 11"/>
            <p:cNvSpPr/>
            <p:nvPr/>
          </p:nvSpPr>
          <p:spPr>
            <a:xfrm>
              <a:off x="4841" y="1987"/>
              <a:ext cx="228"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c</a:t>
              </a:r>
              <a:endParaRPr lang="en-US" altLang="zh-CN" dirty="0">
                <a:solidFill>
                  <a:schemeClr val="tx2"/>
                </a:solidFill>
                <a:latin typeface="Times New Roman" panose="02020603050405020304" pitchFamily="18" charset="0"/>
              </a:endParaRPr>
            </a:p>
          </p:txBody>
        </p:sp>
        <p:sp>
          <p:nvSpPr>
            <p:cNvPr id="92196" name="Rectangle 12"/>
            <p:cNvSpPr/>
            <p:nvPr/>
          </p:nvSpPr>
          <p:spPr>
            <a:xfrm>
              <a:off x="4070" y="3163"/>
              <a:ext cx="190"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e</a:t>
              </a:r>
              <a:endParaRPr lang="en-US" altLang="zh-CN" dirty="0">
                <a:solidFill>
                  <a:srgbClr val="FF0000"/>
                </a:solidFill>
                <a:latin typeface="Times New Roman" panose="02020603050405020304" pitchFamily="18" charset="0"/>
              </a:endParaRPr>
            </a:p>
          </p:txBody>
        </p:sp>
        <p:sp>
          <p:nvSpPr>
            <p:cNvPr id="92197" name="Rectangle 13"/>
            <p:cNvSpPr/>
            <p:nvPr/>
          </p:nvSpPr>
          <p:spPr>
            <a:xfrm>
              <a:off x="4112" y="1168"/>
              <a:ext cx="139"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c</a:t>
              </a:r>
              <a:endParaRPr lang="en-US" altLang="zh-CN" dirty="0">
                <a:solidFill>
                  <a:srgbClr val="FF0000"/>
                </a:solidFill>
                <a:latin typeface="Times New Roman" panose="02020603050405020304" pitchFamily="18" charset="0"/>
              </a:endParaRPr>
            </a:p>
          </p:txBody>
        </p:sp>
        <p:sp>
          <p:nvSpPr>
            <p:cNvPr id="92198" name="Rectangle 14"/>
            <p:cNvSpPr/>
            <p:nvPr/>
          </p:nvSpPr>
          <p:spPr>
            <a:xfrm>
              <a:off x="3618" y="2341"/>
              <a:ext cx="125"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b</a:t>
              </a:r>
              <a:endParaRPr lang="en-US" altLang="zh-CN" dirty="0">
                <a:solidFill>
                  <a:srgbClr val="FF0000"/>
                </a:solidFill>
                <a:latin typeface="Times New Roman" panose="02020603050405020304" pitchFamily="18" charset="0"/>
              </a:endParaRPr>
            </a:p>
          </p:txBody>
        </p:sp>
        <p:sp>
          <p:nvSpPr>
            <p:cNvPr id="92199" name="Rectangle 15"/>
            <p:cNvSpPr/>
            <p:nvPr/>
          </p:nvSpPr>
          <p:spPr>
            <a:xfrm>
              <a:off x="4815" y="2707"/>
              <a:ext cx="162" cy="269"/>
            </a:xfrm>
            <a:prstGeom prst="rect">
              <a:avLst/>
            </a:prstGeom>
            <a:noFill/>
            <a:ln w="9525">
              <a:noFill/>
            </a:ln>
          </p:spPr>
          <p:txBody>
            <a:bodyPr wrap="none" lIns="0" tIns="0" rIns="0" bIns="0">
              <a:spAutoFit/>
            </a:bodyPr>
            <a:p>
              <a:pPr algn="ctr" eaLnBrk="0" hangingPunct="0"/>
              <a:r>
                <a:rPr lang="en-US" altLang="zh-CN" dirty="0">
                  <a:solidFill>
                    <a:srgbClr val="0033CC"/>
                  </a:solidFill>
                  <a:latin typeface="Times New Roman" panose="02020603050405020304" pitchFamily="18" charset="0"/>
                </a:rPr>
                <a:t>N</a:t>
              </a:r>
              <a:endParaRPr lang="en-US" altLang="zh-CN" dirty="0">
                <a:solidFill>
                  <a:srgbClr val="0033CC"/>
                </a:solidFill>
                <a:latin typeface="Times New Roman" panose="02020603050405020304" pitchFamily="18" charset="0"/>
              </a:endParaRPr>
            </a:p>
          </p:txBody>
        </p:sp>
        <p:sp>
          <p:nvSpPr>
            <p:cNvPr id="92200" name="Rectangle 16"/>
            <p:cNvSpPr/>
            <p:nvPr/>
          </p:nvSpPr>
          <p:spPr>
            <a:xfrm>
              <a:off x="4815" y="1621"/>
              <a:ext cx="162" cy="269"/>
            </a:xfrm>
            <a:prstGeom prst="rect">
              <a:avLst/>
            </a:prstGeom>
            <a:noFill/>
            <a:ln w="9525">
              <a:noFill/>
            </a:ln>
          </p:spPr>
          <p:txBody>
            <a:bodyPr wrap="none" lIns="0" tIns="0" rIns="0" bIns="0">
              <a:spAutoFit/>
            </a:bodyPr>
            <a:p>
              <a:pPr algn="ctr" eaLnBrk="0" hangingPunct="0"/>
              <a:r>
                <a:rPr lang="en-US" altLang="zh-CN" dirty="0">
                  <a:solidFill>
                    <a:srgbClr val="0033CC"/>
                  </a:solidFill>
                  <a:latin typeface="Times New Roman" panose="02020603050405020304" pitchFamily="18" charset="0"/>
                </a:rPr>
                <a:t>N</a:t>
              </a:r>
              <a:endParaRPr lang="en-US" altLang="zh-CN" dirty="0">
                <a:solidFill>
                  <a:srgbClr val="0033CC"/>
                </a:solidFill>
                <a:latin typeface="Times New Roman" panose="02020603050405020304" pitchFamily="18" charset="0"/>
              </a:endParaRPr>
            </a:p>
          </p:txBody>
        </p:sp>
        <p:sp>
          <p:nvSpPr>
            <p:cNvPr id="92201" name="Rectangle 17"/>
            <p:cNvSpPr/>
            <p:nvPr/>
          </p:nvSpPr>
          <p:spPr>
            <a:xfrm>
              <a:off x="4824" y="2208"/>
              <a:ext cx="137" cy="269"/>
            </a:xfrm>
            <a:prstGeom prst="rect">
              <a:avLst/>
            </a:prstGeom>
            <a:noFill/>
            <a:ln w="9525">
              <a:noFill/>
            </a:ln>
          </p:spPr>
          <p:txBody>
            <a:bodyPr wrap="none" lIns="0" tIns="0" rIns="0" bIns="0">
              <a:spAutoFit/>
            </a:bodyPr>
            <a:p>
              <a:pPr algn="ctr" eaLnBrk="0" hangingPunct="0"/>
              <a:r>
                <a:rPr lang="en-US" altLang="zh-CN" dirty="0">
                  <a:solidFill>
                    <a:srgbClr val="0033CC"/>
                  </a:solidFill>
                  <a:latin typeface="Times New Roman" panose="02020603050405020304" pitchFamily="18" charset="0"/>
                </a:rPr>
                <a:t>P</a:t>
              </a:r>
              <a:endParaRPr lang="en-US" altLang="zh-CN" dirty="0">
                <a:solidFill>
                  <a:srgbClr val="0033CC"/>
                </a:solidFill>
                <a:latin typeface="Times New Roman" panose="02020603050405020304" pitchFamily="18" charset="0"/>
              </a:endParaRPr>
            </a:p>
          </p:txBody>
        </p:sp>
        <p:sp>
          <p:nvSpPr>
            <p:cNvPr id="92202" name="Rectangle 18"/>
            <p:cNvSpPr/>
            <p:nvPr/>
          </p:nvSpPr>
          <p:spPr>
            <a:xfrm>
              <a:off x="3798" y="1437"/>
              <a:ext cx="953" cy="1723"/>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203" name="Rectangle 19" descr="宽下对角线"/>
            <p:cNvSpPr/>
            <p:nvPr/>
          </p:nvSpPr>
          <p:spPr>
            <a:xfrm>
              <a:off x="3798" y="2069"/>
              <a:ext cx="953" cy="90"/>
            </a:xfrm>
            <a:prstGeom prst="rect">
              <a:avLst/>
            </a:prstGeom>
            <a:pattFill prst="wdDnDiag">
              <a:fgClr>
                <a:srgbClr val="0080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204" name="Rectangle 20" descr="宽下对角线"/>
            <p:cNvSpPr/>
            <p:nvPr/>
          </p:nvSpPr>
          <p:spPr>
            <a:xfrm>
              <a:off x="3798" y="2523"/>
              <a:ext cx="953" cy="91"/>
            </a:xfrm>
            <a:prstGeom prst="rect">
              <a:avLst/>
            </a:prstGeom>
            <a:pattFill prst="wdDnDiag">
              <a:fgClr>
                <a:srgbClr val="0099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205" name="Line 21"/>
            <p:cNvSpPr/>
            <p:nvPr/>
          </p:nvSpPr>
          <p:spPr>
            <a:xfrm>
              <a:off x="3117" y="3052"/>
              <a:ext cx="272" cy="0"/>
            </a:xfrm>
            <a:prstGeom prst="line">
              <a:avLst/>
            </a:prstGeom>
            <a:ln w="28575" cap="flat" cmpd="sng">
              <a:solidFill>
                <a:schemeClr val="tx1"/>
              </a:solidFill>
              <a:prstDash val="solid"/>
              <a:miter/>
              <a:headEnd type="none" w="med" len="med"/>
              <a:tailEnd type="none" w="med" len="med"/>
            </a:ln>
          </p:spPr>
        </p:sp>
        <p:sp>
          <p:nvSpPr>
            <p:cNvPr id="92206" name="Line 22"/>
            <p:cNvSpPr/>
            <p:nvPr/>
          </p:nvSpPr>
          <p:spPr>
            <a:xfrm>
              <a:off x="3190" y="3098"/>
              <a:ext cx="136" cy="0"/>
            </a:xfrm>
            <a:prstGeom prst="line">
              <a:avLst/>
            </a:prstGeom>
            <a:ln w="28575" cap="flat" cmpd="sng">
              <a:solidFill>
                <a:schemeClr val="tx1"/>
              </a:solidFill>
              <a:prstDash val="solid"/>
              <a:miter/>
              <a:headEnd type="none" w="med" len="med"/>
              <a:tailEnd type="none" w="med" len="med"/>
            </a:ln>
          </p:spPr>
        </p:sp>
        <p:sp>
          <p:nvSpPr>
            <p:cNvPr id="92207" name="Line 23"/>
            <p:cNvSpPr/>
            <p:nvPr/>
          </p:nvSpPr>
          <p:spPr>
            <a:xfrm>
              <a:off x="3254" y="2317"/>
              <a:ext cx="0" cy="726"/>
            </a:xfrm>
            <a:prstGeom prst="line">
              <a:avLst/>
            </a:prstGeom>
            <a:ln w="28575" cap="flat" cmpd="sng">
              <a:solidFill>
                <a:schemeClr val="tx1"/>
              </a:solidFill>
              <a:prstDash val="solid"/>
              <a:miter/>
              <a:headEnd type="none" w="med" len="med"/>
              <a:tailEnd type="none" w="med" len="med"/>
            </a:ln>
          </p:spPr>
        </p:sp>
        <p:sp>
          <p:nvSpPr>
            <p:cNvPr id="92208" name="Line 24"/>
            <p:cNvSpPr/>
            <p:nvPr/>
          </p:nvSpPr>
          <p:spPr>
            <a:xfrm>
              <a:off x="3254" y="3095"/>
              <a:ext cx="0" cy="335"/>
            </a:xfrm>
            <a:prstGeom prst="line">
              <a:avLst/>
            </a:prstGeom>
            <a:ln w="28575" cap="flat" cmpd="sng">
              <a:solidFill>
                <a:schemeClr val="tx1"/>
              </a:solidFill>
              <a:prstDash val="solid"/>
              <a:miter/>
              <a:headEnd type="none" w="med" len="med"/>
              <a:tailEnd type="none" w="med" len="med"/>
            </a:ln>
          </p:spPr>
        </p:sp>
        <p:sp>
          <p:nvSpPr>
            <p:cNvPr id="92209" name="Line 25"/>
            <p:cNvSpPr/>
            <p:nvPr/>
          </p:nvSpPr>
          <p:spPr>
            <a:xfrm>
              <a:off x="3254" y="3432"/>
              <a:ext cx="1995" cy="0"/>
            </a:xfrm>
            <a:prstGeom prst="line">
              <a:avLst/>
            </a:prstGeom>
            <a:ln w="28575" cap="flat" cmpd="sng">
              <a:solidFill>
                <a:schemeClr val="tx1"/>
              </a:solidFill>
              <a:prstDash val="solid"/>
              <a:miter/>
              <a:headEnd type="none" w="med" len="med"/>
              <a:tailEnd type="none" w="med" len="med"/>
            </a:ln>
          </p:spPr>
        </p:sp>
        <p:sp>
          <p:nvSpPr>
            <p:cNvPr id="92210" name="Line 26"/>
            <p:cNvSpPr/>
            <p:nvPr/>
          </p:nvSpPr>
          <p:spPr>
            <a:xfrm>
              <a:off x="5104" y="2634"/>
              <a:ext cx="272" cy="0"/>
            </a:xfrm>
            <a:prstGeom prst="line">
              <a:avLst/>
            </a:prstGeom>
            <a:ln w="28575" cap="flat" cmpd="sng">
              <a:solidFill>
                <a:schemeClr val="tx1"/>
              </a:solidFill>
              <a:prstDash val="solid"/>
              <a:miter/>
              <a:headEnd type="none" w="med" len="med"/>
              <a:tailEnd type="none" w="med" len="med"/>
            </a:ln>
          </p:spPr>
        </p:sp>
        <p:sp>
          <p:nvSpPr>
            <p:cNvPr id="92211" name="Line 27"/>
            <p:cNvSpPr/>
            <p:nvPr/>
          </p:nvSpPr>
          <p:spPr>
            <a:xfrm>
              <a:off x="5177" y="2680"/>
              <a:ext cx="136" cy="0"/>
            </a:xfrm>
            <a:prstGeom prst="line">
              <a:avLst/>
            </a:prstGeom>
            <a:ln w="28575" cap="flat" cmpd="sng">
              <a:solidFill>
                <a:schemeClr val="tx1"/>
              </a:solidFill>
              <a:prstDash val="solid"/>
              <a:miter/>
              <a:headEnd type="none" w="med" len="med"/>
              <a:tailEnd type="none" w="med" len="med"/>
            </a:ln>
          </p:spPr>
        </p:sp>
        <p:sp>
          <p:nvSpPr>
            <p:cNvPr id="92212" name="Line 28"/>
            <p:cNvSpPr/>
            <p:nvPr/>
          </p:nvSpPr>
          <p:spPr>
            <a:xfrm>
              <a:off x="5104" y="2742"/>
              <a:ext cx="272" cy="0"/>
            </a:xfrm>
            <a:prstGeom prst="line">
              <a:avLst/>
            </a:prstGeom>
            <a:ln w="28575" cap="flat" cmpd="sng">
              <a:solidFill>
                <a:schemeClr val="tx1"/>
              </a:solidFill>
              <a:prstDash val="solid"/>
              <a:miter/>
              <a:headEnd type="none" w="med" len="med"/>
              <a:tailEnd type="none" w="med" len="med"/>
            </a:ln>
          </p:spPr>
        </p:sp>
        <p:sp>
          <p:nvSpPr>
            <p:cNvPr id="92213" name="Line 29"/>
            <p:cNvSpPr/>
            <p:nvPr/>
          </p:nvSpPr>
          <p:spPr>
            <a:xfrm>
              <a:off x="5177" y="2788"/>
              <a:ext cx="136" cy="0"/>
            </a:xfrm>
            <a:prstGeom prst="line">
              <a:avLst/>
            </a:prstGeom>
            <a:ln w="28575" cap="flat" cmpd="sng">
              <a:solidFill>
                <a:schemeClr val="tx1"/>
              </a:solidFill>
              <a:prstDash val="solid"/>
              <a:miter/>
              <a:headEnd type="none" w="med" len="med"/>
              <a:tailEnd type="none" w="med" len="med"/>
            </a:ln>
          </p:spPr>
        </p:sp>
        <p:sp>
          <p:nvSpPr>
            <p:cNvPr id="92214" name="Line 30"/>
            <p:cNvSpPr/>
            <p:nvPr/>
          </p:nvSpPr>
          <p:spPr>
            <a:xfrm>
              <a:off x="4297" y="1164"/>
              <a:ext cx="952" cy="0"/>
            </a:xfrm>
            <a:prstGeom prst="line">
              <a:avLst/>
            </a:prstGeom>
            <a:ln w="28575" cap="flat" cmpd="sng">
              <a:solidFill>
                <a:schemeClr val="tx1"/>
              </a:solidFill>
              <a:prstDash val="solid"/>
              <a:miter/>
              <a:headEnd type="none" w="med" len="med"/>
              <a:tailEnd type="none" w="med" len="med"/>
            </a:ln>
          </p:spPr>
        </p:sp>
        <p:sp>
          <p:nvSpPr>
            <p:cNvPr id="92215" name="Line 31"/>
            <p:cNvSpPr/>
            <p:nvPr/>
          </p:nvSpPr>
          <p:spPr>
            <a:xfrm>
              <a:off x="5250" y="1164"/>
              <a:ext cx="0" cy="1462"/>
            </a:xfrm>
            <a:prstGeom prst="line">
              <a:avLst/>
            </a:prstGeom>
            <a:ln w="28575" cap="flat" cmpd="sng">
              <a:solidFill>
                <a:schemeClr val="tx1"/>
              </a:solidFill>
              <a:prstDash val="solid"/>
              <a:miter/>
              <a:headEnd type="none" w="med" len="med"/>
              <a:tailEnd type="none" w="med" len="med"/>
            </a:ln>
          </p:spPr>
        </p:sp>
        <p:sp>
          <p:nvSpPr>
            <p:cNvPr id="92216" name="Line 32"/>
            <p:cNvSpPr/>
            <p:nvPr/>
          </p:nvSpPr>
          <p:spPr>
            <a:xfrm>
              <a:off x="5250" y="2797"/>
              <a:ext cx="0" cy="635"/>
            </a:xfrm>
            <a:prstGeom prst="line">
              <a:avLst/>
            </a:prstGeom>
            <a:ln w="28575" cap="flat" cmpd="sng">
              <a:solidFill>
                <a:schemeClr val="tx1"/>
              </a:solidFill>
              <a:prstDash val="solid"/>
              <a:miter/>
              <a:headEnd type="none" w="med" len="med"/>
              <a:tailEnd type="none" w="med" len="med"/>
            </a:ln>
          </p:spPr>
        </p:sp>
        <p:sp>
          <p:nvSpPr>
            <p:cNvPr id="92217" name="Rectangle 33"/>
            <p:cNvSpPr/>
            <p:nvPr/>
          </p:nvSpPr>
          <p:spPr>
            <a:xfrm>
              <a:off x="3181" y="2525"/>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218" name="Rectangle 34"/>
            <p:cNvSpPr/>
            <p:nvPr/>
          </p:nvSpPr>
          <p:spPr>
            <a:xfrm>
              <a:off x="5177" y="1718"/>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219" name="Line 35"/>
            <p:cNvSpPr/>
            <p:nvPr/>
          </p:nvSpPr>
          <p:spPr>
            <a:xfrm>
              <a:off x="4251" y="3432"/>
              <a:ext cx="0" cy="182"/>
            </a:xfrm>
            <a:prstGeom prst="line">
              <a:avLst/>
            </a:prstGeom>
            <a:ln w="28575" cap="flat" cmpd="sng">
              <a:solidFill>
                <a:schemeClr val="tx1"/>
              </a:solidFill>
              <a:prstDash val="solid"/>
              <a:miter/>
              <a:headEnd type="none" w="med" len="med"/>
              <a:tailEnd type="none" w="med" len="med"/>
            </a:ln>
          </p:spPr>
        </p:sp>
        <p:sp>
          <p:nvSpPr>
            <p:cNvPr id="92220" name="Line 36"/>
            <p:cNvSpPr/>
            <p:nvPr/>
          </p:nvSpPr>
          <p:spPr>
            <a:xfrm>
              <a:off x="4115" y="3614"/>
              <a:ext cx="272" cy="0"/>
            </a:xfrm>
            <a:prstGeom prst="line">
              <a:avLst/>
            </a:prstGeom>
            <a:ln w="28575" cap="flat" cmpd="sng">
              <a:solidFill>
                <a:schemeClr val="tx1"/>
              </a:solidFill>
              <a:prstDash val="solid"/>
              <a:miter/>
              <a:headEnd type="none" w="med" len="med"/>
              <a:tailEnd type="none" w="med" len="med"/>
            </a:ln>
          </p:spPr>
        </p:sp>
        <p:sp>
          <p:nvSpPr>
            <p:cNvPr id="92221" name="Rectangle 37"/>
            <p:cNvSpPr/>
            <p:nvPr/>
          </p:nvSpPr>
          <p:spPr>
            <a:xfrm>
              <a:off x="3289" y="3116"/>
              <a:ext cx="453"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BB</a:t>
              </a:r>
              <a:endParaRPr lang="en-US" altLang="zh-CN" dirty="0">
                <a:latin typeface="Times New Roman" panose="02020603050405020304" pitchFamily="18" charset="0"/>
              </a:endParaRPr>
            </a:p>
          </p:txBody>
        </p:sp>
        <p:sp>
          <p:nvSpPr>
            <p:cNvPr id="92222" name="Rectangle 38"/>
            <p:cNvSpPr/>
            <p:nvPr/>
          </p:nvSpPr>
          <p:spPr>
            <a:xfrm>
              <a:off x="3380" y="2525"/>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b</a:t>
              </a:r>
              <a:endParaRPr lang="en-US" altLang="zh-CN" dirty="0">
                <a:latin typeface="Times New Roman" panose="02020603050405020304" pitchFamily="18" charset="0"/>
              </a:endParaRPr>
            </a:p>
          </p:txBody>
        </p:sp>
        <p:sp>
          <p:nvSpPr>
            <p:cNvPr id="92223" name="Rectangle 39"/>
            <p:cNvSpPr/>
            <p:nvPr/>
          </p:nvSpPr>
          <p:spPr>
            <a:xfrm>
              <a:off x="5340" y="1709"/>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c</a:t>
              </a:r>
              <a:endParaRPr lang="en-US" altLang="zh-CN" dirty="0">
                <a:latin typeface="Times New Roman" panose="02020603050405020304" pitchFamily="18" charset="0"/>
              </a:endParaRPr>
            </a:p>
          </p:txBody>
        </p:sp>
        <p:sp>
          <p:nvSpPr>
            <p:cNvPr id="92224" name="Text Box 40"/>
            <p:cNvSpPr txBox="1"/>
            <p:nvPr/>
          </p:nvSpPr>
          <p:spPr>
            <a:xfrm>
              <a:off x="3680" y="3825"/>
              <a:ext cx="1751" cy="288"/>
            </a:xfrm>
            <a:prstGeom prst="rect">
              <a:avLst/>
            </a:prstGeom>
            <a:noFill/>
            <a:ln w="27051">
              <a:noFill/>
            </a:ln>
          </p:spPr>
          <p:txBody>
            <a:bodyPr>
              <a:spAutoFit/>
            </a:bodyPr>
            <a:p>
              <a:pPr eaLnBrk="0" hangingPunct="0">
                <a:spcBef>
                  <a:spcPct val="50000"/>
                </a:spcBef>
              </a:pPr>
              <a:r>
                <a:rPr lang="zh-CN" altLang="en-US" sz="2400" dirty="0">
                  <a:latin typeface="Times New Roman" panose="02020603050405020304" pitchFamily="18" charset="0"/>
                </a:rPr>
                <a:t>例：共发射极接法</a:t>
              </a:r>
              <a:endParaRPr lang="zh-CN" altLang="en-US" sz="2400" dirty="0">
                <a:latin typeface="Times New Roman" panose="02020603050405020304" pitchFamily="18" charset="0"/>
              </a:endParaRPr>
            </a:p>
          </p:txBody>
        </p:sp>
      </p:grpSp>
      <p:sp>
        <p:nvSpPr>
          <p:cNvPr id="92167" name="Oval 41"/>
          <p:cNvSpPr/>
          <p:nvPr/>
        </p:nvSpPr>
        <p:spPr>
          <a:xfrm>
            <a:off x="6732588" y="4725988"/>
            <a:ext cx="71437"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168" name="Oval 42"/>
          <p:cNvSpPr/>
          <p:nvPr/>
        </p:nvSpPr>
        <p:spPr>
          <a:xfrm>
            <a:off x="69469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169" name="Oval 43"/>
          <p:cNvSpPr/>
          <p:nvPr/>
        </p:nvSpPr>
        <p:spPr>
          <a:xfrm>
            <a:off x="71628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170" name="Oval 44"/>
          <p:cNvSpPr/>
          <p:nvPr/>
        </p:nvSpPr>
        <p:spPr>
          <a:xfrm>
            <a:off x="6518275"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3" name="Group 45"/>
          <p:cNvGrpSpPr/>
          <p:nvPr/>
        </p:nvGrpSpPr>
        <p:grpSpPr>
          <a:xfrm>
            <a:off x="6518275" y="3860800"/>
            <a:ext cx="715963" cy="865188"/>
            <a:chOff x="4106" y="2432"/>
            <a:chExt cx="451" cy="545"/>
          </a:xfrm>
        </p:grpSpPr>
        <p:sp>
          <p:nvSpPr>
            <p:cNvPr id="92182" name="Line 46"/>
            <p:cNvSpPr/>
            <p:nvPr/>
          </p:nvSpPr>
          <p:spPr>
            <a:xfrm flipV="1">
              <a:off x="4267" y="2478"/>
              <a:ext cx="0" cy="499"/>
            </a:xfrm>
            <a:prstGeom prst="line">
              <a:avLst/>
            </a:prstGeom>
            <a:ln w="28575" cap="flat" cmpd="sng">
              <a:solidFill>
                <a:srgbClr val="FF0066"/>
              </a:solidFill>
              <a:prstDash val="solid"/>
              <a:miter/>
              <a:headEnd type="none" w="med" len="med"/>
              <a:tailEnd type="triangle" w="med" len="lg"/>
            </a:ln>
          </p:spPr>
        </p:sp>
        <p:sp>
          <p:nvSpPr>
            <p:cNvPr id="92183" name="Line 47"/>
            <p:cNvSpPr/>
            <p:nvPr/>
          </p:nvSpPr>
          <p:spPr>
            <a:xfrm flipV="1">
              <a:off x="4403" y="2478"/>
              <a:ext cx="0" cy="499"/>
            </a:xfrm>
            <a:prstGeom prst="line">
              <a:avLst/>
            </a:prstGeom>
            <a:ln w="28575" cap="flat" cmpd="sng">
              <a:solidFill>
                <a:srgbClr val="FF0066"/>
              </a:solidFill>
              <a:prstDash val="solid"/>
              <a:miter/>
              <a:headEnd type="none" w="med" len="med"/>
              <a:tailEnd type="triangle" w="med" len="lg"/>
            </a:ln>
          </p:spPr>
        </p:sp>
        <p:sp>
          <p:nvSpPr>
            <p:cNvPr id="92184" name="Line 48"/>
            <p:cNvSpPr/>
            <p:nvPr/>
          </p:nvSpPr>
          <p:spPr>
            <a:xfrm flipV="1">
              <a:off x="4530" y="2478"/>
              <a:ext cx="0" cy="499"/>
            </a:xfrm>
            <a:prstGeom prst="line">
              <a:avLst/>
            </a:prstGeom>
            <a:ln w="28575" cap="flat" cmpd="sng">
              <a:solidFill>
                <a:srgbClr val="FF0066"/>
              </a:solidFill>
              <a:prstDash val="solid"/>
              <a:miter/>
              <a:headEnd type="none" w="med" len="med"/>
              <a:tailEnd type="triangle" w="med" len="lg"/>
            </a:ln>
          </p:spPr>
        </p:sp>
        <p:sp>
          <p:nvSpPr>
            <p:cNvPr id="92185" name="Oval 49"/>
            <p:cNvSpPr/>
            <p:nvPr/>
          </p:nvSpPr>
          <p:spPr>
            <a:xfrm>
              <a:off x="4241"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186" name="Oval 50"/>
            <p:cNvSpPr/>
            <p:nvPr/>
          </p:nvSpPr>
          <p:spPr>
            <a:xfrm>
              <a:off x="437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187" name="Oval 51"/>
            <p:cNvSpPr/>
            <p:nvPr/>
          </p:nvSpPr>
          <p:spPr>
            <a:xfrm>
              <a:off x="4512"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188" name="Line 52"/>
            <p:cNvSpPr/>
            <p:nvPr/>
          </p:nvSpPr>
          <p:spPr>
            <a:xfrm flipV="1">
              <a:off x="4132" y="2478"/>
              <a:ext cx="0" cy="499"/>
            </a:xfrm>
            <a:prstGeom prst="line">
              <a:avLst/>
            </a:prstGeom>
            <a:ln w="28575" cap="flat" cmpd="sng">
              <a:solidFill>
                <a:srgbClr val="FF0066"/>
              </a:solidFill>
              <a:prstDash val="solid"/>
              <a:miter/>
              <a:headEnd type="none" w="med" len="med"/>
              <a:tailEnd type="triangle" w="med" len="lg"/>
            </a:ln>
          </p:spPr>
        </p:sp>
        <p:sp>
          <p:nvSpPr>
            <p:cNvPr id="92189" name="Oval 53"/>
            <p:cNvSpPr/>
            <p:nvPr/>
          </p:nvSpPr>
          <p:spPr>
            <a:xfrm>
              <a:off x="410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4" name="Group 54"/>
          <p:cNvGrpSpPr/>
          <p:nvPr/>
        </p:nvGrpSpPr>
        <p:grpSpPr>
          <a:xfrm>
            <a:off x="7308850" y="3789363"/>
            <a:ext cx="71438" cy="935037"/>
            <a:chOff x="4604" y="2387"/>
            <a:chExt cx="45" cy="589"/>
          </a:xfrm>
        </p:grpSpPr>
        <p:sp>
          <p:nvSpPr>
            <p:cNvPr id="92180" name="Oval 55"/>
            <p:cNvSpPr/>
            <p:nvPr/>
          </p:nvSpPr>
          <p:spPr>
            <a:xfrm>
              <a:off x="4604" y="2387"/>
              <a:ext cx="45" cy="45"/>
            </a:xfrm>
            <a:prstGeom prst="ellipse">
              <a:avLst/>
            </a:prstGeom>
            <a:noFill/>
            <a:ln w="2857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181" name="Line 56"/>
            <p:cNvSpPr/>
            <p:nvPr/>
          </p:nvSpPr>
          <p:spPr>
            <a:xfrm>
              <a:off x="4631" y="2432"/>
              <a:ext cx="0" cy="544"/>
            </a:xfrm>
            <a:prstGeom prst="line">
              <a:avLst/>
            </a:prstGeom>
            <a:ln w="28575" cap="flat" cmpd="sng">
              <a:solidFill>
                <a:srgbClr val="800080"/>
              </a:solidFill>
              <a:prstDash val="solid"/>
              <a:miter/>
              <a:headEnd type="none" w="med" len="med"/>
              <a:tailEnd type="triangle" w="med" len="lg"/>
            </a:ln>
          </p:spPr>
        </p:sp>
      </p:grpSp>
      <p:sp>
        <p:nvSpPr>
          <p:cNvPr id="81977" name="Text Box 57"/>
          <p:cNvSpPr txBox="1"/>
          <p:nvPr/>
        </p:nvSpPr>
        <p:spPr>
          <a:xfrm>
            <a:off x="6630988" y="4135438"/>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EN</a:t>
            </a:r>
            <a:endParaRPr lang="en-US" altLang="zh-CN" sz="2400" dirty="0">
              <a:latin typeface="Times New Roman" panose="02020603050405020304" pitchFamily="18" charset="0"/>
            </a:endParaRPr>
          </a:p>
        </p:txBody>
      </p:sp>
      <p:sp>
        <p:nvSpPr>
          <p:cNvPr id="81978" name="Text Box 58"/>
          <p:cNvSpPr txBox="1"/>
          <p:nvPr/>
        </p:nvSpPr>
        <p:spPr>
          <a:xfrm>
            <a:off x="7092950" y="4724400"/>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EP</a:t>
            </a:r>
            <a:endParaRPr lang="en-US" altLang="zh-CN" sz="2400" dirty="0">
              <a:latin typeface="Times New Roman" panose="02020603050405020304" pitchFamily="18" charset="0"/>
            </a:endParaRPr>
          </a:p>
        </p:txBody>
      </p:sp>
      <p:grpSp>
        <p:nvGrpSpPr>
          <p:cNvPr id="5" name="Group 59"/>
          <p:cNvGrpSpPr/>
          <p:nvPr/>
        </p:nvGrpSpPr>
        <p:grpSpPr>
          <a:xfrm>
            <a:off x="611188" y="1801813"/>
            <a:ext cx="4103687" cy="5056187"/>
            <a:chOff x="431" y="971"/>
            <a:chExt cx="2585" cy="3185"/>
          </a:xfrm>
        </p:grpSpPr>
        <p:sp>
          <p:nvSpPr>
            <p:cNvPr id="92178" name="Rectangle 60"/>
            <p:cNvSpPr/>
            <p:nvPr/>
          </p:nvSpPr>
          <p:spPr>
            <a:xfrm>
              <a:off x="476" y="1026"/>
              <a:ext cx="2540" cy="3130"/>
            </a:xfrm>
            <a:prstGeom prst="rect">
              <a:avLst/>
            </a:prstGeom>
            <a:solidFill>
              <a:schemeClr val="bg1"/>
            </a:solidFill>
            <a:ln w="28575" cap="flat" cmpd="sng">
              <a:solidFill>
                <a:schemeClr va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2179" name="Text Box 61"/>
            <p:cNvSpPr txBox="1"/>
            <p:nvPr/>
          </p:nvSpPr>
          <p:spPr>
            <a:xfrm>
              <a:off x="431" y="971"/>
              <a:ext cx="2585" cy="1189"/>
            </a:xfrm>
            <a:prstGeom prst="rect">
              <a:avLst/>
            </a:prstGeom>
            <a:noFill/>
            <a:ln w="9525">
              <a:noFill/>
            </a:ln>
          </p:spPr>
          <p:txBody>
            <a:bodyPr>
              <a:spAutoFit/>
            </a:bodyPr>
            <a:p>
              <a:pPr marL="900430" indent="-900430">
                <a:lnSpc>
                  <a:spcPct val="140000"/>
                </a:lnSpc>
                <a:spcBef>
                  <a:spcPct val="50000"/>
                </a:spcBef>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）发射区向基区注入电子，从而形成发射极电流</a:t>
              </a:r>
              <a:r>
                <a:rPr lang="en-US" altLang="zh-CN" dirty="0">
                  <a:latin typeface="宋体" panose="02010600030101010101" pitchFamily="2" charset="-122"/>
                </a:rPr>
                <a:t>I</a:t>
              </a:r>
              <a:r>
                <a:rPr lang="en-US" altLang="zh-CN" baseline="-25000" dirty="0">
                  <a:latin typeface="宋体" panose="02010600030101010101" pitchFamily="2" charset="-122"/>
                </a:rPr>
                <a:t>E</a:t>
              </a:r>
              <a:r>
                <a:rPr lang="zh-CN" altLang="en-US" dirty="0">
                  <a:latin typeface="宋体" panose="02010600030101010101" pitchFamily="2" charset="-122"/>
                </a:rPr>
                <a:t>。</a:t>
              </a:r>
              <a:endParaRPr lang="zh-CN" altLang="en-US" dirty="0">
                <a:latin typeface="宋体" panose="02010600030101010101" pitchFamily="2" charset="-122"/>
              </a:endParaRPr>
            </a:p>
          </p:txBody>
        </p:sp>
      </p:grpSp>
      <p:sp>
        <p:nvSpPr>
          <p:cNvPr id="92176" name="Freeform 62"/>
          <p:cNvSpPr/>
          <p:nvPr/>
        </p:nvSpPr>
        <p:spPr>
          <a:xfrm>
            <a:off x="6562725" y="6480175"/>
            <a:ext cx="1273175" cy="165100"/>
          </a:xfrm>
          <a:custGeom>
            <a:avLst/>
            <a:gdLst>
              <a:gd name="txL" fmla="*/ 0 w 802"/>
              <a:gd name="txT" fmla="*/ 0 h 104"/>
              <a:gd name="txR" fmla="*/ 802 w 802"/>
              <a:gd name="txB" fmla="*/ 104 h 104"/>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02" h="104">
                <a:moveTo>
                  <a:pt x="0" y="34"/>
                </a:moveTo>
                <a:cubicBezTo>
                  <a:pt x="67" y="55"/>
                  <a:pt x="40" y="41"/>
                  <a:pt x="84" y="71"/>
                </a:cubicBezTo>
                <a:cubicBezTo>
                  <a:pt x="103" y="64"/>
                  <a:pt x="170" y="63"/>
                  <a:pt x="130" y="24"/>
                </a:cubicBezTo>
                <a:cubicBezTo>
                  <a:pt x="123" y="17"/>
                  <a:pt x="111" y="18"/>
                  <a:pt x="102" y="15"/>
                </a:cubicBezTo>
                <a:cubicBezTo>
                  <a:pt x="76" y="55"/>
                  <a:pt x="73" y="65"/>
                  <a:pt x="121" y="80"/>
                </a:cubicBezTo>
                <a:cubicBezTo>
                  <a:pt x="161" y="77"/>
                  <a:pt x="202" y="76"/>
                  <a:pt x="242" y="71"/>
                </a:cubicBezTo>
                <a:cubicBezTo>
                  <a:pt x="252" y="70"/>
                  <a:pt x="266" y="70"/>
                  <a:pt x="270" y="61"/>
                </a:cubicBezTo>
                <a:cubicBezTo>
                  <a:pt x="283" y="34"/>
                  <a:pt x="242" y="27"/>
                  <a:pt x="232" y="24"/>
                </a:cubicBezTo>
                <a:cubicBezTo>
                  <a:pt x="216" y="73"/>
                  <a:pt x="236" y="75"/>
                  <a:pt x="279" y="89"/>
                </a:cubicBezTo>
                <a:cubicBezTo>
                  <a:pt x="331" y="83"/>
                  <a:pt x="362" y="78"/>
                  <a:pt x="409" y="61"/>
                </a:cubicBezTo>
                <a:cubicBezTo>
                  <a:pt x="393" y="13"/>
                  <a:pt x="382" y="9"/>
                  <a:pt x="353" y="52"/>
                </a:cubicBezTo>
                <a:cubicBezTo>
                  <a:pt x="372" y="104"/>
                  <a:pt x="386" y="90"/>
                  <a:pt x="437" y="80"/>
                </a:cubicBezTo>
                <a:cubicBezTo>
                  <a:pt x="483" y="95"/>
                  <a:pt x="457" y="92"/>
                  <a:pt x="520" y="71"/>
                </a:cubicBezTo>
                <a:cubicBezTo>
                  <a:pt x="529" y="68"/>
                  <a:pt x="548" y="61"/>
                  <a:pt x="548" y="61"/>
                </a:cubicBezTo>
                <a:cubicBezTo>
                  <a:pt x="569" y="3"/>
                  <a:pt x="534" y="14"/>
                  <a:pt x="493" y="24"/>
                </a:cubicBezTo>
                <a:cubicBezTo>
                  <a:pt x="495" y="32"/>
                  <a:pt x="504" y="85"/>
                  <a:pt x="520" y="89"/>
                </a:cubicBezTo>
                <a:cubicBezTo>
                  <a:pt x="526" y="90"/>
                  <a:pt x="618" y="75"/>
                  <a:pt x="632" y="71"/>
                </a:cubicBezTo>
                <a:cubicBezTo>
                  <a:pt x="651" y="66"/>
                  <a:pt x="688" y="52"/>
                  <a:pt x="688" y="52"/>
                </a:cubicBezTo>
                <a:cubicBezTo>
                  <a:pt x="671" y="5"/>
                  <a:pt x="661" y="0"/>
                  <a:pt x="632" y="43"/>
                </a:cubicBezTo>
                <a:cubicBezTo>
                  <a:pt x="677" y="88"/>
                  <a:pt x="653" y="79"/>
                  <a:pt x="743" y="61"/>
                </a:cubicBezTo>
                <a:cubicBezTo>
                  <a:pt x="802" y="49"/>
                  <a:pt x="799" y="62"/>
                  <a:pt x="799" y="34"/>
                </a:cubicBezTo>
              </a:path>
            </a:pathLst>
          </a:custGeom>
          <a:noFill/>
          <a:ln w="28575" cap="flat" cmpd="sng">
            <a:solidFill>
              <a:srgbClr val="FF0000">
                <a:alpha val="100000"/>
              </a:srgbClr>
            </a:solidFill>
            <a:prstDash val="solid"/>
            <a:miter lim="800000"/>
            <a:headEnd type="none" w="med" len="med"/>
            <a:tailEnd type="none" w="med" len="med"/>
          </a:ln>
        </p:spPr>
        <p:txBody>
          <a:bodyPr/>
          <a:p>
            <a:endParaRPr lang="zh-CN" altLang="en-US"/>
          </a:p>
        </p:txBody>
      </p:sp>
      <p:sp>
        <p:nvSpPr>
          <p:cNvPr id="92177" name="矩形 1"/>
          <p:cNvSpPr/>
          <p:nvPr/>
        </p:nvSpPr>
        <p:spPr>
          <a:xfrm>
            <a:off x="900113" y="549275"/>
            <a:ext cx="3248025" cy="522288"/>
          </a:xfrm>
          <a:prstGeom prst="rect">
            <a:avLst/>
          </a:prstGeom>
          <a:noFill/>
          <a:ln w="9525">
            <a:noFill/>
          </a:ln>
        </p:spPr>
        <p:txBody>
          <a:bodyPr wrap="none">
            <a:spAutoFit/>
          </a:bodyPr>
          <a:p>
            <a:r>
              <a:rPr lang="en-US" altLang="zh-CN" dirty="0">
                <a:latin typeface="Arial" panose="020B0604020202020204" pitchFamily="34" charset="0"/>
              </a:rPr>
              <a:t>2.2.2 </a:t>
            </a:r>
            <a:r>
              <a:rPr lang="zh-CN" altLang="zh-CN" dirty="0">
                <a:latin typeface="Arial" panose="020B0604020202020204" pitchFamily="34" charset="0"/>
              </a:rPr>
              <a:t>电流放大原理</a:t>
            </a:r>
            <a:endParaRPr lang="zh-CN" altLang="en-US" dirty="0">
              <a:latin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1000"/>
                                        <p:tgtEl>
                                          <p:spTgt spid="3"/>
                                        </p:tgtEl>
                                      </p:cBhvr>
                                    </p:animEffect>
                                  </p:childTnLst>
                                </p:cTn>
                              </p:par>
                            </p:childTnLst>
                          </p:cTn>
                        </p:par>
                        <p:par>
                          <p:cTn id="13" fill="hold">
                            <p:stCondLst>
                              <p:cond delay="1000"/>
                            </p:stCondLst>
                            <p:childTnLst>
                              <p:par>
                                <p:cTn id="14" presetID="8" presetClass="entr" presetSubtype="16" fill="hold" grpId="0" nodeType="afterEffect">
                                  <p:stCondLst>
                                    <p:cond delay="0"/>
                                  </p:stCondLst>
                                  <p:childTnLst>
                                    <p:set>
                                      <p:cBhvr>
                                        <p:cTn id="15" dur="1" fill="hold">
                                          <p:stCondLst>
                                            <p:cond delay="0"/>
                                          </p:stCondLst>
                                        </p:cTn>
                                        <p:tgtEl>
                                          <p:spTgt spid="81977"/>
                                        </p:tgtEl>
                                        <p:attrNameLst>
                                          <p:attrName>style.visibility</p:attrName>
                                        </p:attrNameLst>
                                      </p:cBhvr>
                                      <p:to>
                                        <p:strVal val="visible"/>
                                      </p:to>
                                    </p:set>
                                    <p:animEffect transition="in" filter="diamond(in)">
                                      <p:cBhvr>
                                        <p:cTn id="16" dur="1000"/>
                                        <p:tgtEl>
                                          <p:spTgt spid="81977"/>
                                        </p:tgtEl>
                                      </p:cBhvr>
                                    </p:animEffect>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1000"/>
                                        <p:tgtEl>
                                          <p:spTgt spid="4"/>
                                        </p:tgtEl>
                                      </p:cBhvr>
                                    </p:animEffect>
                                  </p:childTnLst>
                                </p:cTn>
                              </p:par>
                            </p:childTnLst>
                          </p:cTn>
                        </p:par>
                        <p:par>
                          <p:cTn id="21" fill="hold">
                            <p:stCondLst>
                              <p:cond delay="3000"/>
                            </p:stCondLst>
                            <p:childTnLst>
                              <p:par>
                                <p:cTn id="22" presetID="8" presetClass="entr" presetSubtype="16" fill="hold" grpId="0" nodeType="afterEffect">
                                  <p:stCondLst>
                                    <p:cond delay="0"/>
                                  </p:stCondLst>
                                  <p:childTnLst>
                                    <p:set>
                                      <p:cBhvr>
                                        <p:cTn id="23" dur="1" fill="hold">
                                          <p:stCondLst>
                                            <p:cond delay="0"/>
                                          </p:stCondLst>
                                        </p:cTn>
                                        <p:tgtEl>
                                          <p:spTgt spid="81978"/>
                                        </p:tgtEl>
                                        <p:attrNameLst>
                                          <p:attrName>style.visibility</p:attrName>
                                        </p:attrNameLst>
                                      </p:cBhvr>
                                      <p:to>
                                        <p:strVal val="visible"/>
                                      </p:to>
                                    </p:set>
                                    <p:animEffect transition="in" filter="diamond(in)">
                                      <p:cBhvr>
                                        <p:cTn id="24" dur="1000"/>
                                        <p:tgtEl>
                                          <p:spTgt spid="81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7" grpId="0" animBg="1"/>
      <p:bldP spid="8197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93187" name="Group 2"/>
          <p:cNvGrpSpPr/>
          <p:nvPr/>
        </p:nvGrpSpPr>
        <p:grpSpPr>
          <a:xfrm>
            <a:off x="684213" y="1541463"/>
            <a:ext cx="4103687" cy="5056187"/>
            <a:chOff x="431" y="971"/>
            <a:chExt cx="2585" cy="3185"/>
          </a:xfrm>
        </p:grpSpPr>
        <p:sp>
          <p:nvSpPr>
            <p:cNvPr id="93248" name="Rectangle 3"/>
            <p:cNvSpPr/>
            <p:nvPr/>
          </p:nvSpPr>
          <p:spPr>
            <a:xfrm>
              <a:off x="476" y="1026"/>
              <a:ext cx="2540" cy="3130"/>
            </a:xfrm>
            <a:prstGeom prst="rect">
              <a:avLst/>
            </a:prstGeom>
            <a:solidFill>
              <a:schemeClr val="bg1"/>
            </a:solidFill>
            <a:ln w="28575" cap="flat" cmpd="sng">
              <a:solidFill>
                <a:schemeClr va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49" name="Text Box 4"/>
            <p:cNvSpPr txBox="1"/>
            <p:nvPr/>
          </p:nvSpPr>
          <p:spPr>
            <a:xfrm>
              <a:off x="431" y="971"/>
              <a:ext cx="2585" cy="1189"/>
            </a:xfrm>
            <a:prstGeom prst="rect">
              <a:avLst/>
            </a:prstGeom>
            <a:noFill/>
            <a:ln w="9525">
              <a:noFill/>
            </a:ln>
          </p:spPr>
          <p:txBody>
            <a:bodyPr>
              <a:spAutoFit/>
            </a:bodyPr>
            <a:p>
              <a:pPr marL="900430" indent="-900430">
                <a:lnSpc>
                  <a:spcPct val="140000"/>
                </a:lnSpc>
                <a:spcBef>
                  <a:spcPct val="50000"/>
                </a:spcBef>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）发射区向基区注入电子，从而形成发射极电流</a:t>
              </a:r>
              <a:r>
                <a:rPr lang="en-US" altLang="zh-CN" dirty="0">
                  <a:latin typeface="宋体" panose="02010600030101010101" pitchFamily="2" charset="-122"/>
                </a:rPr>
                <a:t>I</a:t>
              </a:r>
              <a:r>
                <a:rPr lang="en-US" altLang="zh-CN" baseline="-25000" dirty="0">
                  <a:latin typeface="宋体" panose="02010600030101010101" pitchFamily="2" charset="-122"/>
                </a:rPr>
                <a:t>E</a:t>
              </a:r>
              <a:r>
                <a:rPr lang="zh-CN" altLang="en-US" dirty="0">
                  <a:latin typeface="宋体" panose="02010600030101010101" pitchFamily="2" charset="-122"/>
                </a:rPr>
                <a:t>。</a:t>
              </a:r>
              <a:endParaRPr lang="zh-CN" altLang="en-US" dirty="0">
                <a:latin typeface="宋体" panose="02010600030101010101" pitchFamily="2" charset="-122"/>
              </a:endParaRPr>
            </a:p>
          </p:txBody>
        </p:sp>
      </p:grpSp>
      <p:sp>
        <p:nvSpPr>
          <p:cNvPr id="93188" name="Rectangle 5"/>
          <p:cNvSpPr/>
          <p:nvPr/>
        </p:nvSpPr>
        <p:spPr>
          <a:xfrm>
            <a:off x="8389938" y="4441825"/>
            <a:ext cx="719137" cy="427038"/>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CC</a:t>
            </a:r>
            <a:endParaRPr lang="en-US" altLang="zh-CN" dirty="0">
              <a:latin typeface="Times New Roman" panose="02020603050405020304" pitchFamily="18" charset="0"/>
            </a:endParaRPr>
          </a:p>
        </p:txBody>
      </p:sp>
      <p:grpSp>
        <p:nvGrpSpPr>
          <p:cNvPr id="93189" name="Group 6"/>
          <p:cNvGrpSpPr/>
          <p:nvPr/>
        </p:nvGrpSpPr>
        <p:grpSpPr>
          <a:xfrm>
            <a:off x="4948238" y="1844675"/>
            <a:ext cx="4033837" cy="4684713"/>
            <a:chOff x="3117" y="1162"/>
            <a:chExt cx="2541" cy="2951"/>
          </a:xfrm>
        </p:grpSpPr>
        <p:sp>
          <p:nvSpPr>
            <p:cNvPr id="93213" name="Oval 7"/>
            <p:cNvSpPr>
              <a:spLocks noChangeAspect="1"/>
            </p:cNvSpPr>
            <p:nvPr/>
          </p:nvSpPr>
          <p:spPr>
            <a:xfrm rot="-5400000">
              <a:off x="4233" y="3419"/>
              <a:ext cx="34" cy="34"/>
            </a:xfrm>
            <a:prstGeom prst="ellipse">
              <a:avLst/>
            </a:prstGeom>
            <a:solidFill>
              <a:schemeClr val="tx1"/>
            </a:solidFill>
            <a:ln w="2857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93214" name="Line 8"/>
            <p:cNvSpPr/>
            <p:nvPr/>
          </p:nvSpPr>
          <p:spPr>
            <a:xfrm rot="-5400000" flipH="1">
              <a:off x="4146" y="1298"/>
              <a:ext cx="274" cy="1"/>
            </a:xfrm>
            <a:prstGeom prst="line">
              <a:avLst/>
            </a:prstGeom>
            <a:ln w="28575" cap="flat" cmpd="sng">
              <a:solidFill>
                <a:schemeClr val="tx1"/>
              </a:solidFill>
              <a:prstDash val="solid"/>
              <a:headEnd type="none" w="med" len="med"/>
              <a:tailEnd type="none" w="med" len="med"/>
            </a:ln>
          </p:spPr>
        </p:sp>
        <p:sp>
          <p:nvSpPr>
            <p:cNvPr id="93215" name="Line 9"/>
            <p:cNvSpPr/>
            <p:nvPr/>
          </p:nvSpPr>
          <p:spPr>
            <a:xfrm rot="-5400000">
              <a:off x="4116" y="3296"/>
              <a:ext cx="273" cy="1"/>
            </a:xfrm>
            <a:prstGeom prst="line">
              <a:avLst/>
            </a:prstGeom>
            <a:ln w="28575" cap="flat" cmpd="sng">
              <a:solidFill>
                <a:schemeClr val="tx1"/>
              </a:solidFill>
              <a:prstDash val="solid"/>
              <a:headEnd type="none" w="med" len="med"/>
              <a:tailEnd type="none" w="med" len="med"/>
            </a:ln>
          </p:spPr>
        </p:sp>
        <p:sp>
          <p:nvSpPr>
            <p:cNvPr id="93216" name="Line 10"/>
            <p:cNvSpPr/>
            <p:nvPr/>
          </p:nvSpPr>
          <p:spPr>
            <a:xfrm rot="-5400000">
              <a:off x="3524" y="2055"/>
              <a:ext cx="3" cy="544"/>
            </a:xfrm>
            <a:prstGeom prst="line">
              <a:avLst/>
            </a:prstGeom>
            <a:ln w="28575" cap="flat" cmpd="sng">
              <a:solidFill>
                <a:schemeClr val="tx1"/>
              </a:solidFill>
              <a:prstDash val="solid"/>
              <a:headEnd type="none" w="med" len="med"/>
              <a:tailEnd type="none" w="med" len="med"/>
            </a:ln>
          </p:spPr>
        </p:sp>
        <p:sp>
          <p:nvSpPr>
            <p:cNvPr id="93217" name="Rectangle 11"/>
            <p:cNvSpPr/>
            <p:nvPr/>
          </p:nvSpPr>
          <p:spPr>
            <a:xfrm>
              <a:off x="4841" y="2417"/>
              <a:ext cx="227"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e</a:t>
              </a:r>
              <a:endParaRPr lang="en-US" altLang="zh-CN" dirty="0">
                <a:solidFill>
                  <a:schemeClr val="tx2"/>
                </a:solidFill>
                <a:latin typeface="Times New Roman" panose="02020603050405020304" pitchFamily="18" charset="0"/>
              </a:endParaRPr>
            </a:p>
          </p:txBody>
        </p:sp>
        <p:sp>
          <p:nvSpPr>
            <p:cNvPr id="93218" name="Rectangle 12"/>
            <p:cNvSpPr/>
            <p:nvPr/>
          </p:nvSpPr>
          <p:spPr>
            <a:xfrm>
              <a:off x="4841" y="1987"/>
              <a:ext cx="228"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c</a:t>
              </a:r>
              <a:endParaRPr lang="en-US" altLang="zh-CN" dirty="0">
                <a:solidFill>
                  <a:schemeClr val="tx2"/>
                </a:solidFill>
                <a:latin typeface="Times New Roman" panose="02020603050405020304" pitchFamily="18" charset="0"/>
              </a:endParaRPr>
            </a:p>
          </p:txBody>
        </p:sp>
        <p:sp>
          <p:nvSpPr>
            <p:cNvPr id="93219" name="Rectangle 13"/>
            <p:cNvSpPr/>
            <p:nvPr/>
          </p:nvSpPr>
          <p:spPr>
            <a:xfrm>
              <a:off x="4070" y="3163"/>
              <a:ext cx="190"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e</a:t>
              </a:r>
              <a:endParaRPr lang="en-US" altLang="zh-CN" dirty="0">
                <a:solidFill>
                  <a:srgbClr val="FF0000"/>
                </a:solidFill>
                <a:latin typeface="Times New Roman" panose="02020603050405020304" pitchFamily="18" charset="0"/>
              </a:endParaRPr>
            </a:p>
          </p:txBody>
        </p:sp>
        <p:sp>
          <p:nvSpPr>
            <p:cNvPr id="93220" name="Rectangle 14"/>
            <p:cNvSpPr/>
            <p:nvPr/>
          </p:nvSpPr>
          <p:spPr>
            <a:xfrm>
              <a:off x="4112" y="1168"/>
              <a:ext cx="139"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c</a:t>
              </a:r>
              <a:endParaRPr lang="en-US" altLang="zh-CN" dirty="0">
                <a:solidFill>
                  <a:srgbClr val="FF0000"/>
                </a:solidFill>
                <a:latin typeface="Times New Roman" panose="02020603050405020304" pitchFamily="18" charset="0"/>
              </a:endParaRPr>
            </a:p>
          </p:txBody>
        </p:sp>
        <p:sp>
          <p:nvSpPr>
            <p:cNvPr id="93221" name="Rectangle 15"/>
            <p:cNvSpPr/>
            <p:nvPr/>
          </p:nvSpPr>
          <p:spPr>
            <a:xfrm>
              <a:off x="3618" y="2341"/>
              <a:ext cx="125"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b</a:t>
              </a:r>
              <a:endParaRPr lang="en-US" altLang="zh-CN" dirty="0">
                <a:solidFill>
                  <a:srgbClr val="FF0000"/>
                </a:solidFill>
                <a:latin typeface="Times New Roman" panose="02020603050405020304" pitchFamily="18" charset="0"/>
              </a:endParaRPr>
            </a:p>
          </p:txBody>
        </p:sp>
        <p:sp>
          <p:nvSpPr>
            <p:cNvPr id="93222" name="Rectangle 16"/>
            <p:cNvSpPr/>
            <p:nvPr/>
          </p:nvSpPr>
          <p:spPr>
            <a:xfrm>
              <a:off x="4815" y="2707"/>
              <a:ext cx="162"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3223" name="Rectangle 17"/>
            <p:cNvSpPr/>
            <p:nvPr/>
          </p:nvSpPr>
          <p:spPr>
            <a:xfrm>
              <a:off x="4815" y="1621"/>
              <a:ext cx="162"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3224" name="Rectangle 18"/>
            <p:cNvSpPr/>
            <p:nvPr/>
          </p:nvSpPr>
          <p:spPr>
            <a:xfrm>
              <a:off x="4824" y="2208"/>
              <a:ext cx="137"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P</a:t>
              </a:r>
              <a:endParaRPr lang="en-US" altLang="zh-CN" dirty="0">
                <a:solidFill>
                  <a:srgbClr val="FF0000"/>
                </a:solidFill>
                <a:latin typeface="Times New Roman" panose="02020603050405020304" pitchFamily="18" charset="0"/>
              </a:endParaRPr>
            </a:p>
          </p:txBody>
        </p:sp>
        <p:sp>
          <p:nvSpPr>
            <p:cNvPr id="93225" name="Rectangle 19"/>
            <p:cNvSpPr/>
            <p:nvPr/>
          </p:nvSpPr>
          <p:spPr>
            <a:xfrm>
              <a:off x="3798" y="1437"/>
              <a:ext cx="953" cy="1723"/>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26" name="Rectangle 20" descr="宽下对角线"/>
            <p:cNvSpPr/>
            <p:nvPr/>
          </p:nvSpPr>
          <p:spPr>
            <a:xfrm>
              <a:off x="3798" y="2069"/>
              <a:ext cx="953" cy="90"/>
            </a:xfrm>
            <a:prstGeom prst="rect">
              <a:avLst/>
            </a:prstGeom>
            <a:pattFill prst="wdDnDiag">
              <a:fgClr>
                <a:srgbClr val="0080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27" name="Rectangle 21" descr="宽下对角线"/>
            <p:cNvSpPr/>
            <p:nvPr/>
          </p:nvSpPr>
          <p:spPr>
            <a:xfrm>
              <a:off x="3798" y="2523"/>
              <a:ext cx="953" cy="91"/>
            </a:xfrm>
            <a:prstGeom prst="rect">
              <a:avLst/>
            </a:prstGeom>
            <a:pattFill prst="wdDnDiag">
              <a:fgClr>
                <a:srgbClr val="0099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28" name="Line 22"/>
            <p:cNvSpPr/>
            <p:nvPr/>
          </p:nvSpPr>
          <p:spPr>
            <a:xfrm>
              <a:off x="3117" y="3052"/>
              <a:ext cx="272" cy="0"/>
            </a:xfrm>
            <a:prstGeom prst="line">
              <a:avLst/>
            </a:prstGeom>
            <a:ln w="28575" cap="flat" cmpd="sng">
              <a:solidFill>
                <a:schemeClr val="tx1"/>
              </a:solidFill>
              <a:prstDash val="solid"/>
              <a:miter/>
              <a:headEnd type="none" w="med" len="med"/>
              <a:tailEnd type="none" w="med" len="med"/>
            </a:ln>
          </p:spPr>
        </p:sp>
        <p:sp>
          <p:nvSpPr>
            <p:cNvPr id="93229" name="Line 23"/>
            <p:cNvSpPr/>
            <p:nvPr/>
          </p:nvSpPr>
          <p:spPr>
            <a:xfrm>
              <a:off x="3190" y="3098"/>
              <a:ext cx="136" cy="0"/>
            </a:xfrm>
            <a:prstGeom prst="line">
              <a:avLst/>
            </a:prstGeom>
            <a:ln w="28575" cap="flat" cmpd="sng">
              <a:solidFill>
                <a:schemeClr val="tx1"/>
              </a:solidFill>
              <a:prstDash val="solid"/>
              <a:miter/>
              <a:headEnd type="none" w="med" len="med"/>
              <a:tailEnd type="none" w="med" len="med"/>
            </a:ln>
          </p:spPr>
        </p:sp>
        <p:sp>
          <p:nvSpPr>
            <p:cNvPr id="93230" name="Line 24"/>
            <p:cNvSpPr/>
            <p:nvPr/>
          </p:nvSpPr>
          <p:spPr>
            <a:xfrm>
              <a:off x="3254" y="2317"/>
              <a:ext cx="0" cy="726"/>
            </a:xfrm>
            <a:prstGeom prst="line">
              <a:avLst/>
            </a:prstGeom>
            <a:ln w="28575" cap="flat" cmpd="sng">
              <a:solidFill>
                <a:schemeClr val="tx1"/>
              </a:solidFill>
              <a:prstDash val="solid"/>
              <a:miter/>
              <a:headEnd type="none" w="med" len="med"/>
              <a:tailEnd type="none" w="med" len="med"/>
            </a:ln>
          </p:spPr>
        </p:sp>
        <p:sp>
          <p:nvSpPr>
            <p:cNvPr id="93231" name="Line 25"/>
            <p:cNvSpPr/>
            <p:nvPr/>
          </p:nvSpPr>
          <p:spPr>
            <a:xfrm>
              <a:off x="3254" y="3095"/>
              <a:ext cx="0" cy="335"/>
            </a:xfrm>
            <a:prstGeom prst="line">
              <a:avLst/>
            </a:prstGeom>
            <a:ln w="28575" cap="flat" cmpd="sng">
              <a:solidFill>
                <a:schemeClr val="tx1"/>
              </a:solidFill>
              <a:prstDash val="solid"/>
              <a:miter/>
              <a:headEnd type="none" w="med" len="med"/>
              <a:tailEnd type="none" w="med" len="med"/>
            </a:ln>
          </p:spPr>
        </p:sp>
        <p:sp>
          <p:nvSpPr>
            <p:cNvPr id="93232" name="Line 26"/>
            <p:cNvSpPr/>
            <p:nvPr/>
          </p:nvSpPr>
          <p:spPr>
            <a:xfrm>
              <a:off x="3254" y="3432"/>
              <a:ext cx="1995" cy="0"/>
            </a:xfrm>
            <a:prstGeom prst="line">
              <a:avLst/>
            </a:prstGeom>
            <a:ln w="28575" cap="flat" cmpd="sng">
              <a:solidFill>
                <a:schemeClr val="tx1"/>
              </a:solidFill>
              <a:prstDash val="solid"/>
              <a:miter/>
              <a:headEnd type="none" w="med" len="med"/>
              <a:tailEnd type="none" w="med" len="med"/>
            </a:ln>
          </p:spPr>
        </p:sp>
        <p:sp>
          <p:nvSpPr>
            <p:cNvPr id="93233" name="Line 27"/>
            <p:cNvSpPr/>
            <p:nvPr/>
          </p:nvSpPr>
          <p:spPr>
            <a:xfrm>
              <a:off x="5104" y="2634"/>
              <a:ext cx="272" cy="0"/>
            </a:xfrm>
            <a:prstGeom prst="line">
              <a:avLst/>
            </a:prstGeom>
            <a:ln w="28575" cap="flat" cmpd="sng">
              <a:solidFill>
                <a:schemeClr val="tx1"/>
              </a:solidFill>
              <a:prstDash val="solid"/>
              <a:miter/>
              <a:headEnd type="none" w="med" len="med"/>
              <a:tailEnd type="none" w="med" len="med"/>
            </a:ln>
          </p:spPr>
        </p:sp>
        <p:sp>
          <p:nvSpPr>
            <p:cNvPr id="93234" name="Line 28"/>
            <p:cNvSpPr/>
            <p:nvPr/>
          </p:nvSpPr>
          <p:spPr>
            <a:xfrm>
              <a:off x="5177" y="2680"/>
              <a:ext cx="136" cy="0"/>
            </a:xfrm>
            <a:prstGeom prst="line">
              <a:avLst/>
            </a:prstGeom>
            <a:ln w="28575" cap="flat" cmpd="sng">
              <a:solidFill>
                <a:schemeClr val="tx1"/>
              </a:solidFill>
              <a:prstDash val="solid"/>
              <a:miter/>
              <a:headEnd type="none" w="med" len="med"/>
              <a:tailEnd type="none" w="med" len="med"/>
            </a:ln>
          </p:spPr>
        </p:sp>
        <p:sp>
          <p:nvSpPr>
            <p:cNvPr id="93235" name="Line 29"/>
            <p:cNvSpPr/>
            <p:nvPr/>
          </p:nvSpPr>
          <p:spPr>
            <a:xfrm>
              <a:off x="5104" y="2742"/>
              <a:ext cx="272" cy="0"/>
            </a:xfrm>
            <a:prstGeom prst="line">
              <a:avLst/>
            </a:prstGeom>
            <a:ln w="28575" cap="flat" cmpd="sng">
              <a:solidFill>
                <a:schemeClr val="tx1"/>
              </a:solidFill>
              <a:prstDash val="solid"/>
              <a:miter/>
              <a:headEnd type="none" w="med" len="med"/>
              <a:tailEnd type="none" w="med" len="med"/>
            </a:ln>
          </p:spPr>
        </p:sp>
        <p:sp>
          <p:nvSpPr>
            <p:cNvPr id="93236" name="Line 30"/>
            <p:cNvSpPr/>
            <p:nvPr/>
          </p:nvSpPr>
          <p:spPr>
            <a:xfrm>
              <a:off x="5177" y="2788"/>
              <a:ext cx="136" cy="0"/>
            </a:xfrm>
            <a:prstGeom prst="line">
              <a:avLst/>
            </a:prstGeom>
            <a:ln w="28575" cap="flat" cmpd="sng">
              <a:solidFill>
                <a:schemeClr val="tx1"/>
              </a:solidFill>
              <a:prstDash val="solid"/>
              <a:miter/>
              <a:headEnd type="none" w="med" len="med"/>
              <a:tailEnd type="none" w="med" len="med"/>
            </a:ln>
          </p:spPr>
        </p:sp>
        <p:sp>
          <p:nvSpPr>
            <p:cNvPr id="93237" name="Line 31"/>
            <p:cNvSpPr/>
            <p:nvPr/>
          </p:nvSpPr>
          <p:spPr>
            <a:xfrm>
              <a:off x="4297" y="1164"/>
              <a:ext cx="952" cy="0"/>
            </a:xfrm>
            <a:prstGeom prst="line">
              <a:avLst/>
            </a:prstGeom>
            <a:ln w="28575" cap="flat" cmpd="sng">
              <a:solidFill>
                <a:schemeClr val="tx1"/>
              </a:solidFill>
              <a:prstDash val="solid"/>
              <a:miter/>
              <a:headEnd type="none" w="med" len="med"/>
              <a:tailEnd type="none" w="med" len="med"/>
            </a:ln>
          </p:spPr>
        </p:sp>
        <p:sp>
          <p:nvSpPr>
            <p:cNvPr id="93238" name="Line 32"/>
            <p:cNvSpPr/>
            <p:nvPr/>
          </p:nvSpPr>
          <p:spPr>
            <a:xfrm>
              <a:off x="5250" y="1164"/>
              <a:ext cx="0" cy="1462"/>
            </a:xfrm>
            <a:prstGeom prst="line">
              <a:avLst/>
            </a:prstGeom>
            <a:ln w="28575" cap="flat" cmpd="sng">
              <a:solidFill>
                <a:schemeClr val="tx1"/>
              </a:solidFill>
              <a:prstDash val="solid"/>
              <a:miter/>
              <a:headEnd type="none" w="med" len="med"/>
              <a:tailEnd type="none" w="med" len="med"/>
            </a:ln>
          </p:spPr>
        </p:sp>
        <p:sp>
          <p:nvSpPr>
            <p:cNvPr id="93239" name="Line 33"/>
            <p:cNvSpPr/>
            <p:nvPr/>
          </p:nvSpPr>
          <p:spPr>
            <a:xfrm>
              <a:off x="5250" y="2797"/>
              <a:ext cx="0" cy="635"/>
            </a:xfrm>
            <a:prstGeom prst="line">
              <a:avLst/>
            </a:prstGeom>
            <a:ln w="28575" cap="flat" cmpd="sng">
              <a:solidFill>
                <a:schemeClr val="tx1"/>
              </a:solidFill>
              <a:prstDash val="solid"/>
              <a:miter/>
              <a:headEnd type="none" w="med" len="med"/>
              <a:tailEnd type="none" w="med" len="med"/>
            </a:ln>
          </p:spPr>
        </p:sp>
        <p:sp>
          <p:nvSpPr>
            <p:cNvPr id="93240" name="Rectangle 34"/>
            <p:cNvSpPr/>
            <p:nvPr/>
          </p:nvSpPr>
          <p:spPr>
            <a:xfrm>
              <a:off x="3181" y="2525"/>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41" name="Rectangle 35"/>
            <p:cNvSpPr/>
            <p:nvPr/>
          </p:nvSpPr>
          <p:spPr>
            <a:xfrm>
              <a:off x="5177" y="1718"/>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42" name="Line 36"/>
            <p:cNvSpPr/>
            <p:nvPr/>
          </p:nvSpPr>
          <p:spPr>
            <a:xfrm>
              <a:off x="4251" y="3432"/>
              <a:ext cx="0" cy="182"/>
            </a:xfrm>
            <a:prstGeom prst="line">
              <a:avLst/>
            </a:prstGeom>
            <a:ln w="28575" cap="flat" cmpd="sng">
              <a:solidFill>
                <a:schemeClr val="tx1"/>
              </a:solidFill>
              <a:prstDash val="solid"/>
              <a:miter/>
              <a:headEnd type="none" w="med" len="med"/>
              <a:tailEnd type="none" w="med" len="med"/>
            </a:ln>
          </p:spPr>
        </p:sp>
        <p:sp>
          <p:nvSpPr>
            <p:cNvPr id="93243" name="Line 37"/>
            <p:cNvSpPr/>
            <p:nvPr/>
          </p:nvSpPr>
          <p:spPr>
            <a:xfrm>
              <a:off x="4115" y="3614"/>
              <a:ext cx="272" cy="0"/>
            </a:xfrm>
            <a:prstGeom prst="line">
              <a:avLst/>
            </a:prstGeom>
            <a:ln w="28575" cap="flat" cmpd="sng">
              <a:solidFill>
                <a:schemeClr val="tx1"/>
              </a:solidFill>
              <a:prstDash val="solid"/>
              <a:miter/>
              <a:headEnd type="none" w="med" len="med"/>
              <a:tailEnd type="none" w="med" len="med"/>
            </a:ln>
          </p:spPr>
        </p:sp>
        <p:sp>
          <p:nvSpPr>
            <p:cNvPr id="93244" name="Rectangle 38"/>
            <p:cNvSpPr/>
            <p:nvPr/>
          </p:nvSpPr>
          <p:spPr>
            <a:xfrm>
              <a:off x="3289" y="3116"/>
              <a:ext cx="453"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BB</a:t>
              </a:r>
              <a:endParaRPr lang="en-US" altLang="zh-CN" dirty="0">
                <a:latin typeface="Times New Roman" panose="02020603050405020304" pitchFamily="18" charset="0"/>
              </a:endParaRPr>
            </a:p>
          </p:txBody>
        </p:sp>
        <p:sp>
          <p:nvSpPr>
            <p:cNvPr id="93245" name="Rectangle 39"/>
            <p:cNvSpPr/>
            <p:nvPr/>
          </p:nvSpPr>
          <p:spPr>
            <a:xfrm>
              <a:off x="3380" y="2525"/>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b</a:t>
              </a:r>
              <a:endParaRPr lang="en-US" altLang="zh-CN" dirty="0">
                <a:latin typeface="Times New Roman" panose="02020603050405020304" pitchFamily="18" charset="0"/>
              </a:endParaRPr>
            </a:p>
          </p:txBody>
        </p:sp>
        <p:sp>
          <p:nvSpPr>
            <p:cNvPr id="93246" name="Rectangle 40"/>
            <p:cNvSpPr/>
            <p:nvPr/>
          </p:nvSpPr>
          <p:spPr>
            <a:xfrm>
              <a:off x="5340" y="1709"/>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c</a:t>
              </a:r>
              <a:endParaRPr lang="en-US" altLang="zh-CN" dirty="0">
                <a:latin typeface="Times New Roman" panose="02020603050405020304" pitchFamily="18" charset="0"/>
              </a:endParaRPr>
            </a:p>
          </p:txBody>
        </p:sp>
        <p:sp>
          <p:nvSpPr>
            <p:cNvPr id="93247" name="Text Box 41"/>
            <p:cNvSpPr txBox="1"/>
            <p:nvPr/>
          </p:nvSpPr>
          <p:spPr>
            <a:xfrm>
              <a:off x="3680" y="3825"/>
              <a:ext cx="1751" cy="288"/>
            </a:xfrm>
            <a:prstGeom prst="rect">
              <a:avLst/>
            </a:prstGeom>
            <a:noFill/>
            <a:ln w="27051">
              <a:noFill/>
            </a:ln>
          </p:spPr>
          <p:txBody>
            <a:bodyPr>
              <a:spAutoFit/>
            </a:bodyPr>
            <a:p>
              <a:pPr eaLnBrk="0" hangingPunct="0">
                <a:spcBef>
                  <a:spcPct val="50000"/>
                </a:spcBef>
              </a:pPr>
              <a:r>
                <a:rPr lang="zh-CN" altLang="en-US" sz="2400" dirty="0">
                  <a:latin typeface="Times New Roman" panose="02020603050405020304" pitchFamily="18" charset="0"/>
                </a:rPr>
                <a:t>例：共发射极接法</a:t>
              </a:r>
              <a:endParaRPr lang="zh-CN" altLang="en-US" sz="2400" dirty="0">
                <a:latin typeface="Times New Roman" panose="02020603050405020304" pitchFamily="18" charset="0"/>
              </a:endParaRPr>
            </a:p>
          </p:txBody>
        </p:sp>
      </p:grpSp>
      <p:sp>
        <p:nvSpPr>
          <p:cNvPr id="93190" name="Oval 42"/>
          <p:cNvSpPr/>
          <p:nvPr/>
        </p:nvSpPr>
        <p:spPr>
          <a:xfrm>
            <a:off x="6732588" y="4725988"/>
            <a:ext cx="71437"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191" name="Oval 43"/>
          <p:cNvSpPr/>
          <p:nvPr/>
        </p:nvSpPr>
        <p:spPr>
          <a:xfrm>
            <a:off x="69469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192" name="Oval 44"/>
          <p:cNvSpPr/>
          <p:nvPr/>
        </p:nvSpPr>
        <p:spPr>
          <a:xfrm>
            <a:off x="71628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193" name="Oval 45"/>
          <p:cNvSpPr/>
          <p:nvPr/>
        </p:nvSpPr>
        <p:spPr>
          <a:xfrm>
            <a:off x="6518275"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93194" name="Group 46"/>
          <p:cNvGrpSpPr/>
          <p:nvPr/>
        </p:nvGrpSpPr>
        <p:grpSpPr>
          <a:xfrm>
            <a:off x="6518275" y="3860800"/>
            <a:ext cx="715963" cy="865188"/>
            <a:chOff x="4106" y="2432"/>
            <a:chExt cx="451" cy="545"/>
          </a:xfrm>
        </p:grpSpPr>
        <p:sp>
          <p:nvSpPr>
            <p:cNvPr id="93205" name="Line 47"/>
            <p:cNvSpPr/>
            <p:nvPr/>
          </p:nvSpPr>
          <p:spPr>
            <a:xfrm flipV="1">
              <a:off x="4267" y="2478"/>
              <a:ext cx="0" cy="499"/>
            </a:xfrm>
            <a:prstGeom prst="line">
              <a:avLst/>
            </a:prstGeom>
            <a:ln w="28575" cap="flat" cmpd="sng">
              <a:solidFill>
                <a:srgbClr val="FF0066"/>
              </a:solidFill>
              <a:prstDash val="solid"/>
              <a:miter/>
              <a:headEnd type="none" w="med" len="med"/>
              <a:tailEnd type="triangle" w="med" len="lg"/>
            </a:ln>
          </p:spPr>
        </p:sp>
        <p:sp>
          <p:nvSpPr>
            <p:cNvPr id="93206" name="Line 48"/>
            <p:cNvSpPr/>
            <p:nvPr/>
          </p:nvSpPr>
          <p:spPr>
            <a:xfrm flipV="1">
              <a:off x="4403" y="2478"/>
              <a:ext cx="0" cy="499"/>
            </a:xfrm>
            <a:prstGeom prst="line">
              <a:avLst/>
            </a:prstGeom>
            <a:ln w="28575" cap="flat" cmpd="sng">
              <a:solidFill>
                <a:srgbClr val="FF0066"/>
              </a:solidFill>
              <a:prstDash val="solid"/>
              <a:miter/>
              <a:headEnd type="none" w="med" len="med"/>
              <a:tailEnd type="triangle" w="med" len="lg"/>
            </a:ln>
          </p:spPr>
        </p:sp>
        <p:sp>
          <p:nvSpPr>
            <p:cNvPr id="93207" name="Line 49"/>
            <p:cNvSpPr/>
            <p:nvPr/>
          </p:nvSpPr>
          <p:spPr>
            <a:xfrm flipV="1">
              <a:off x="4530" y="2478"/>
              <a:ext cx="0" cy="499"/>
            </a:xfrm>
            <a:prstGeom prst="line">
              <a:avLst/>
            </a:prstGeom>
            <a:ln w="28575" cap="flat" cmpd="sng">
              <a:solidFill>
                <a:srgbClr val="FF0066"/>
              </a:solidFill>
              <a:prstDash val="solid"/>
              <a:miter/>
              <a:headEnd type="none" w="med" len="med"/>
              <a:tailEnd type="triangle" w="med" len="lg"/>
            </a:ln>
          </p:spPr>
        </p:sp>
        <p:sp>
          <p:nvSpPr>
            <p:cNvPr id="93208" name="Oval 50"/>
            <p:cNvSpPr/>
            <p:nvPr/>
          </p:nvSpPr>
          <p:spPr>
            <a:xfrm>
              <a:off x="4241"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09" name="Oval 51"/>
            <p:cNvSpPr/>
            <p:nvPr/>
          </p:nvSpPr>
          <p:spPr>
            <a:xfrm>
              <a:off x="437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10" name="Oval 52"/>
            <p:cNvSpPr/>
            <p:nvPr/>
          </p:nvSpPr>
          <p:spPr>
            <a:xfrm>
              <a:off x="4512"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11" name="Line 53"/>
            <p:cNvSpPr/>
            <p:nvPr/>
          </p:nvSpPr>
          <p:spPr>
            <a:xfrm flipV="1">
              <a:off x="4132" y="2478"/>
              <a:ext cx="0" cy="499"/>
            </a:xfrm>
            <a:prstGeom prst="line">
              <a:avLst/>
            </a:prstGeom>
            <a:ln w="28575" cap="flat" cmpd="sng">
              <a:solidFill>
                <a:srgbClr val="FF0066"/>
              </a:solidFill>
              <a:prstDash val="solid"/>
              <a:miter/>
              <a:headEnd type="none" w="med" len="med"/>
              <a:tailEnd type="triangle" w="med" len="lg"/>
            </a:ln>
          </p:spPr>
        </p:sp>
        <p:sp>
          <p:nvSpPr>
            <p:cNvPr id="93212" name="Oval 54"/>
            <p:cNvSpPr/>
            <p:nvPr/>
          </p:nvSpPr>
          <p:spPr>
            <a:xfrm>
              <a:off x="410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93195" name="Group 55"/>
          <p:cNvGrpSpPr/>
          <p:nvPr/>
        </p:nvGrpSpPr>
        <p:grpSpPr>
          <a:xfrm>
            <a:off x="7308850" y="3789363"/>
            <a:ext cx="71438" cy="592137"/>
            <a:chOff x="4604" y="2387"/>
            <a:chExt cx="45" cy="589"/>
          </a:xfrm>
        </p:grpSpPr>
        <p:sp>
          <p:nvSpPr>
            <p:cNvPr id="93203" name="Oval 56"/>
            <p:cNvSpPr/>
            <p:nvPr/>
          </p:nvSpPr>
          <p:spPr>
            <a:xfrm>
              <a:off x="4604" y="2387"/>
              <a:ext cx="45" cy="45"/>
            </a:xfrm>
            <a:prstGeom prst="ellipse">
              <a:avLst/>
            </a:prstGeom>
            <a:noFill/>
            <a:ln w="2857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3204" name="Line 57"/>
            <p:cNvSpPr/>
            <p:nvPr/>
          </p:nvSpPr>
          <p:spPr>
            <a:xfrm>
              <a:off x="4631" y="2432"/>
              <a:ext cx="0" cy="544"/>
            </a:xfrm>
            <a:prstGeom prst="line">
              <a:avLst/>
            </a:prstGeom>
            <a:ln w="28575" cap="flat" cmpd="sng">
              <a:solidFill>
                <a:srgbClr val="800080"/>
              </a:solidFill>
              <a:prstDash val="solid"/>
              <a:miter/>
              <a:headEnd type="none" w="med" len="med"/>
              <a:tailEnd type="triangle" w="med" len="lg"/>
            </a:ln>
          </p:spPr>
        </p:sp>
      </p:grpSp>
      <p:sp>
        <p:nvSpPr>
          <p:cNvPr id="83002" name="Text Box 58"/>
          <p:cNvSpPr txBox="1"/>
          <p:nvPr/>
        </p:nvSpPr>
        <p:spPr>
          <a:xfrm>
            <a:off x="6977063" y="5002213"/>
            <a:ext cx="403225"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E</a:t>
            </a:r>
            <a:endParaRPr lang="en-US" altLang="zh-CN" sz="2400" dirty="0">
              <a:solidFill>
                <a:srgbClr val="008000"/>
              </a:solidFill>
              <a:latin typeface="Times New Roman" panose="02020603050405020304" pitchFamily="18" charset="0"/>
            </a:endParaRPr>
          </a:p>
        </p:txBody>
      </p:sp>
      <p:sp>
        <p:nvSpPr>
          <p:cNvPr id="83003" name="Line 59"/>
          <p:cNvSpPr/>
          <p:nvPr/>
        </p:nvSpPr>
        <p:spPr>
          <a:xfrm>
            <a:off x="6877050" y="5084763"/>
            <a:ext cx="0" cy="360362"/>
          </a:xfrm>
          <a:prstGeom prst="line">
            <a:avLst/>
          </a:prstGeom>
          <a:ln w="57150" cap="flat" cmpd="sng">
            <a:solidFill>
              <a:srgbClr val="008000"/>
            </a:solidFill>
            <a:prstDash val="solid"/>
            <a:miter/>
            <a:headEnd type="none" w="med" len="med"/>
            <a:tailEnd type="stealth" w="lg" len="med"/>
          </a:ln>
        </p:spPr>
      </p:sp>
      <p:sp>
        <p:nvSpPr>
          <p:cNvPr id="83004" name="Text Box 60"/>
          <p:cNvSpPr txBox="1"/>
          <p:nvPr/>
        </p:nvSpPr>
        <p:spPr>
          <a:xfrm>
            <a:off x="7337425" y="5027613"/>
            <a:ext cx="1295400" cy="457200"/>
          </a:xfrm>
          <a:prstGeom prst="rect">
            <a:avLst/>
          </a:prstGeom>
          <a:solidFill>
            <a:srgbClr val="FFFF99"/>
          </a:solidFill>
          <a:ln w="9525">
            <a:noFill/>
          </a:ln>
        </p:spPr>
        <p:txBody>
          <a:bodyPr lIns="0" rIns="0">
            <a:spAutoFit/>
          </a:bodyPr>
          <a:p>
            <a:pP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EN</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EP</a:t>
            </a:r>
            <a:endParaRPr lang="en-US" altLang="zh-CN" sz="2400" dirty="0">
              <a:latin typeface="Times New Roman" panose="02020603050405020304" pitchFamily="18" charset="0"/>
            </a:endParaRPr>
          </a:p>
        </p:txBody>
      </p:sp>
      <p:sp>
        <p:nvSpPr>
          <p:cNvPr id="83005" name="Text Box 61"/>
          <p:cNvSpPr txBox="1"/>
          <p:nvPr/>
        </p:nvSpPr>
        <p:spPr>
          <a:xfrm>
            <a:off x="7337425" y="5473700"/>
            <a:ext cx="1295400" cy="457200"/>
          </a:xfrm>
          <a:prstGeom prst="rect">
            <a:avLst/>
          </a:prstGeom>
          <a:solidFill>
            <a:srgbClr val="FFFF99"/>
          </a:solidFill>
          <a:ln w="9525">
            <a:noFill/>
          </a:ln>
        </p:spPr>
        <p:txBody>
          <a:bodyPr lIns="0" rIns="0">
            <a:spAutoFit/>
          </a:bodyPr>
          <a:p>
            <a:pPr>
              <a:spcBef>
                <a:spcPct val="50000"/>
              </a:spcBef>
            </a:pPr>
            <a:r>
              <a:rPr lang="en-US" altLang="zh-CN" sz="2400" dirty="0">
                <a:solidFill>
                  <a:srgbClr val="008000"/>
                </a:solidFill>
                <a:latin typeface="Times New Roman" panose="02020603050405020304" pitchFamily="18" charset="0"/>
                <a:cs typeface="Times New Roman" panose="02020603050405020304" pitchFamily="18" charset="0"/>
              </a:rPr>
              <a:t>≈I</a:t>
            </a:r>
            <a:r>
              <a:rPr lang="en-US" altLang="zh-CN" sz="2400" baseline="-25000" dirty="0">
                <a:solidFill>
                  <a:srgbClr val="008000"/>
                </a:solidFill>
                <a:latin typeface="Times New Roman" panose="02020603050405020304" pitchFamily="18" charset="0"/>
                <a:cs typeface="Times New Roman" panose="02020603050405020304" pitchFamily="18" charset="0"/>
              </a:rPr>
              <a:t>EN</a:t>
            </a:r>
            <a:endParaRPr lang="en-US" altLang="zh-CN" sz="2400" dirty="0">
              <a:solidFill>
                <a:srgbClr val="008000"/>
              </a:solidFill>
              <a:latin typeface="Times New Roman" panose="02020603050405020304" pitchFamily="18" charset="0"/>
              <a:ea typeface="Times New Roman" panose="02020603050405020304" pitchFamily="18" charset="0"/>
            </a:endParaRPr>
          </a:p>
        </p:txBody>
      </p:sp>
      <p:sp>
        <p:nvSpPr>
          <p:cNvPr id="93200" name="Rectangle 62"/>
          <p:cNvSpPr>
            <a:spLocks noGrp="1"/>
          </p:cNvSpPr>
          <p:nvPr>
            <p:ph type="title"/>
          </p:nvPr>
        </p:nvSpPr>
        <p:spPr>
          <a:xfrm>
            <a:off x="644525" y="754063"/>
            <a:ext cx="6764338" cy="811212"/>
          </a:xfrm>
          <a:ln/>
        </p:spPr>
        <p:txBody>
          <a:bodyPr vert="horz" wrap="square" lIns="91440" tIns="45720" rIns="91440" bIns="45720" anchor="ctr"/>
          <a:p>
            <a:pPr eaLnBrk="1" hangingPunct="1"/>
            <a:r>
              <a:rPr lang="zh-CN" altLang="en-US" sz="2800" b="1" dirty="0">
                <a:ea typeface="隶书" panose="02010509060101010101" pitchFamily="49" charset="-122"/>
              </a:rPr>
              <a:t>三极管内部载流子运动分为三个过程：</a:t>
            </a:r>
            <a:endParaRPr lang="zh-CN" altLang="en-US" sz="2800" b="1" dirty="0">
              <a:ea typeface="隶书" panose="02010509060101010101" pitchFamily="49" charset="-122"/>
            </a:endParaRPr>
          </a:p>
        </p:txBody>
      </p:sp>
      <p:sp>
        <p:nvSpPr>
          <p:cNvPr id="83007" name="Text Box 63"/>
          <p:cNvSpPr txBox="1"/>
          <p:nvPr/>
        </p:nvSpPr>
        <p:spPr>
          <a:xfrm>
            <a:off x="6630988" y="4135438"/>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EN</a:t>
            </a:r>
            <a:endParaRPr lang="en-US" altLang="zh-CN" sz="2400" dirty="0">
              <a:latin typeface="Times New Roman" panose="02020603050405020304" pitchFamily="18" charset="0"/>
            </a:endParaRPr>
          </a:p>
        </p:txBody>
      </p:sp>
      <p:sp>
        <p:nvSpPr>
          <p:cNvPr id="83008" name="Text Box 64"/>
          <p:cNvSpPr txBox="1"/>
          <p:nvPr/>
        </p:nvSpPr>
        <p:spPr>
          <a:xfrm>
            <a:off x="7181850" y="4343400"/>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EP</a:t>
            </a:r>
            <a:endParaRPr lang="en-US" altLang="zh-CN"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3003"/>
                                        </p:tgtEl>
                                        <p:attrNameLst>
                                          <p:attrName>style.visibility</p:attrName>
                                        </p:attrNameLst>
                                      </p:cBhvr>
                                      <p:to>
                                        <p:strVal val="visible"/>
                                      </p:to>
                                    </p:set>
                                    <p:animEffect transition="in" filter="wipe(up)">
                                      <p:cBhvr>
                                        <p:cTn id="7" dur="1000"/>
                                        <p:tgtEl>
                                          <p:spTgt spid="83003"/>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83002"/>
                                        </p:tgtEl>
                                        <p:attrNameLst>
                                          <p:attrName>style.visibility</p:attrName>
                                        </p:attrNameLst>
                                      </p:cBhvr>
                                      <p:to>
                                        <p:strVal val="visible"/>
                                      </p:to>
                                    </p:set>
                                    <p:animEffect transition="in" filter="blinds(vertical)">
                                      <p:cBhvr>
                                        <p:cTn id="11" dur="1000"/>
                                        <p:tgtEl>
                                          <p:spTgt spid="83002"/>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3004"/>
                                        </p:tgtEl>
                                        <p:attrNameLst>
                                          <p:attrName>style.visibility</p:attrName>
                                        </p:attrNameLst>
                                      </p:cBhvr>
                                      <p:to>
                                        <p:strVal val="visible"/>
                                      </p:to>
                                    </p:set>
                                    <p:animEffect transition="in" filter="wipe(left)">
                                      <p:cBhvr>
                                        <p:cTn id="15" dur="1000"/>
                                        <p:tgtEl>
                                          <p:spTgt spid="83004"/>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83005"/>
                                        </p:tgtEl>
                                        <p:attrNameLst>
                                          <p:attrName>style.visibility</p:attrName>
                                        </p:attrNameLst>
                                      </p:cBhvr>
                                      <p:to>
                                        <p:strVal val="visible"/>
                                      </p:to>
                                    </p:set>
                                    <p:animEffect transition="in" filter="dissolve">
                                      <p:cBhvr>
                                        <p:cTn id="19" dur="1000"/>
                                        <p:tgtEl>
                                          <p:spTgt spid="83005"/>
                                        </p:tgtEl>
                                      </p:cBhvr>
                                    </p:animEffect>
                                  </p:childTnLst>
                                </p:cTn>
                              </p:par>
                            </p:childTnLst>
                          </p:cTn>
                        </p:par>
                        <p:par>
                          <p:cTn id="20" fill="hold">
                            <p:stCondLst>
                              <p:cond delay="4000"/>
                            </p:stCondLst>
                            <p:childTnLst>
                              <p:par>
                                <p:cTn id="21" presetID="8" presetClass="entr" presetSubtype="16" fill="hold" grpId="0" nodeType="afterEffect">
                                  <p:stCondLst>
                                    <p:cond delay="0"/>
                                  </p:stCondLst>
                                  <p:childTnLst>
                                    <p:set>
                                      <p:cBhvr>
                                        <p:cTn id="22" dur="1" fill="hold">
                                          <p:stCondLst>
                                            <p:cond delay="0"/>
                                          </p:stCondLst>
                                        </p:cTn>
                                        <p:tgtEl>
                                          <p:spTgt spid="83007"/>
                                        </p:tgtEl>
                                        <p:attrNameLst>
                                          <p:attrName>style.visibility</p:attrName>
                                        </p:attrNameLst>
                                      </p:cBhvr>
                                      <p:to>
                                        <p:strVal val="visible"/>
                                      </p:to>
                                    </p:set>
                                    <p:animEffect transition="in" filter="diamond(in)">
                                      <p:cBhvr>
                                        <p:cTn id="23" dur="1000"/>
                                        <p:tgtEl>
                                          <p:spTgt spid="83007"/>
                                        </p:tgtEl>
                                      </p:cBhvr>
                                    </p:animEffect>
                                  </p:childTnLst>
                                </p:cTn>
                              </p:par>
                            </p:childTnLst>
                          </p:cTn>
                        </p:par>
                        <p:par>
                          <p:cTn id="24" fill="hold">
                            <p:stCondLst>
                              <p:cond delay="5000"/>
                            </p:stCondLst>
                            <p:childTnLst>
                              <p:par>
                                <p:cTn id="25" presetID="8" presetClass="entr" presetSubtype="16" fill="hold" grpId="0" nodeType="afterEffect">
                                  <p:stCondLst>
                                    <p:cond delay="0"/>
                                  </p:stCondLst>
                                  <p:childTnLst>
                                    <p:set>
                                      <p:cBhvr>
                                        <p:cTn id="26" dur="1" fill="hold">
                                          <p:stCondLst>
                                            <p:cond delay="0"/>
                                          </p:stCondLst>
                                        </p:cTn>
                                        <p:tgtEl>
                                          <p:spTgt spid="83008"/>
                                        </p:tgtEl>
                                        <p:attrNameLst>
                                          <p:attrName>style.visibility</p:attrName>
                                        </p:attrNameLst>
                                      </p:cBhvr>
                                      <p:to>
                                        <p:strVal val="visible"/>
                                      </p:to>
                                    </p:set>
                                    <p:animEffect transition="in" filter="diamond(in)">
                                      <p:cBhvr>
                                        <p:cTn id="27" dur="1000"/>
                                        <p:tgtEl>
                                          <p:spTgt spid="83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02" grpId="0"/>
      <p:bldP spid="83004" grpId="0" animBg="1"/>
      <p:bldP spid="83005" grpId="0" animBg="1"/>
      <p:bldP spid="83007" grpId="0" animBg="1"/>
      <p:bldP spid="830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p:nvPr/>
        </p:nvSpPr>
        <p:spPr>
          <a:xfrm>
            <a:off x="1042988" y="692150"/>
            <a:ext cx="5895975" cy="579438"/>
          </a:xfrm>
          <a:prstGeom prst="rect">
            <a:avLst/>
          </a:prstGeom>
          <a:noFill/>
          <a:ln w="9525">
            <a:noFill/>
          </a:ln>
        </p:spPr>
        <p:txBody>
          <a:bodyPr wrap="none">
            <a:spAutoFit/>
          </a:bodyPr>
          <a:p>
            <a:r>
              <a:rPr lang="zh-CN" altLang="en-US" dirty="0">
                <a:latin typeface="Arial" panose="020B0604020202020204" pitchFamily="34" charset="0"/>
              </a:rPr>
              <a:t>温度升高后，本征半导体结构图</a:t>
            </a:r>
            <a:endParaRPr lang="zh-CN" altLang="en-US" dirty="0">
              <a:latin typeface="Arial" panose="020B0604020202020204" pitchFamily="34" charset="0"/>
            </a:endParaRPr>
          </a:p>
        </p:txBody>
      </p:sp>
      <p:grpSp>
        <p:nvGrpSpPr>
          <p:cNvPr id="44035" name="Group 3"/>
          <p:cNvGrpSpPr/>
          <p:nvPr/>
        </p:nvGrpSpPr>
        <p:grpSpPr>
          <a:xfrm>
            <a:off x="1908175" y="1268413"/>
            <a:ext cx="4105275" cy="4175125"/>
            <a:chOff x="3365" y="436"/>
            <a:chExt cx="2282" cy="2467"/>
          </a:xfrm>
        </p:grpSpPr>
        <p:sp>
          <p:nvSpPr>
            <p:cNvPr id="44040" name="Oval 4"/>
            <p:cNvSpPr>
              <a:spLocks noChangeAspect="1"/>
            </p:cNvSpPr>
            <p:nvPr/>
          </p:nvSpPr>
          <p:spPr>
            <a:xfrm>
              <a:off x="4221" y="1625"/>
              <a:ext cx="91" cy="95"/>
            </a:xfrm>
            <a:prstGeom prst="ellipse">
              <a:avLst/>
            </a:prstGeom>
            <a:no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41" name="Oval 5"/>
            <p:cNvSpPr/>
            <p:nvPr/>
          </p:nvSpPr>
          <p:spPr>
            <a:xfrm>
              <a:off x="3595" y="677"/>
              <a:ext cx="1084" cy="112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4042" name="Oval 6"/>
            <p:cNvSpPr/>
            <p:nvPr/>
          </p:nvSpPr>
          <p:spPr>
            <a:xfrm>
              <a:off x="4446" y="677"/>
              <a:ext cx="1084" cy="112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4043" name="Oval 7"/>
            <p:cNvSpPr/>
            <p:nvPr/>
          </p:nvSpPr>
          <p:spPr>
            <a:xfrm>
              <a:off x="3595" y="1546"/>
              <a:ext cx="1084" cy="112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4044" name="Oval 8"/>
            <p:cNvSpPr/>
            <p:nvPr/>
          </p:nvSpPr>
          <p:spPr>
            <a:xfrm>
              <a:off x="4446" y="1546"/>
              <a:ext cx="1084" cy="112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4045" name="Oval 9"/>
            <p:cNvSpPr/>
            <p:nvPr/>
          </p:nvSpPr>
          <p:spPr>
            <a:xfrm>
              <a:off x="3982" y="1078"/>
              <a:ext cx="310" cy="321"/>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46" name="Oval 10"/>
            <p:cNvSpPr/>
            <p:nvPr/>
          </p:nvSpPr>
          <p:spPr>
            <a:xfrm>
              <a:off x="4833" y="1078"/>
              <a:ext cx="310" cy="321"/>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47" name="Oval 11"/>
            <p:cNvSpPr/>
            <p:nvPr/>
          </p:nvSpPr>
          <p:spPr>
            <a:xfrm>
              <a:off x="3982" y="1960"/>
              <a:ext cx="310" cy="321"/>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48" name="Oval 12"/>
            <p:cNvSpPr/>
            <p:nvPr/>
          </p:nvSpPr>
          <p:spPr>
            <a:xfrm>
              <a:off x="4833" y="1960"/>
              <a:ext cx="310" cy="321"/>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49" name="Text Box 13"/>
            <p:cNvSpPr txBox="1"/>
            <p:nvPr/>
          </p:nvSpPr>
          <p:spPr>
            <a:xfrm>
              <a:off x="4873" y="1113"/>
              <a:ext cx="310" cy="253"/>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4050" name="Text Box 14"/>
            <p:cNvSpPr txBox="1"/>
            <p:nvPr/>
          </p:nvSpPr>
          <p:spPr>
            <a:xfrm>
              <a:off x="4013" y="1113"/>
              <a:ext cx="309" cy="253"/>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4051" name="Text Box 15"/>
            <p:cNvSpPr txBox="1"/>
            <p:nvPr/>
          </p:nvSpPr>
          <p:spPr>
            <a:xfrm>
              <a:off x="4022" y="2002"/>
              <a:ext cx="309" cy="252"/>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4052" name="Text Box 16"/>
            <p:cNvSpPr txBox="1"/>
            <p:nvPr/>
          </p:nvSpPr>
          <p:spPr>
            <a:xfrm>
              <a:off x="4869" y="1984"/>
              <a:ext cx="310" cy="252"/>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4053" name="Oval 17"/>
            <p:cNvSpPr>
              <a:spLocks noChangeAspect="1"/>
            </p:cNvSpPr>
            <p:nvPr/>
          </p:nvSpPr>
          <p:spPr>
            <a:xfrm>
              <a:off x="4511" y="106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54" name="Oval 18"/>
            <p:cNvSpPr>
              <a:spLocks noChangeAspect="1"/>
            </p:cNvSpPr>
            <p:nvPr/>
          </p:nvSpPr>
          <p:spPr>
            <a:xfrm>
              <a:off x="4511" y="1298"/>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55" name="Oval 19"/>
            <p:cNvSpPr>
              <a:spLocks noChangeAspect="1"/>
            </p:cNvSpPr>
            <p:nvPr/>
          </p:nvSpPr>
          <p:spPr>
            <a:xfrm>
              <a:off x="4511" y="196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56" name="Oval 20"/>
            <p:cNvSpPr>
              <a:spLocks noChangeAspect="1"/>
            </p:cNvSpPr>
            <p:nvPr/>
          </p:nvSpPr>
          <p:spPr>
            <a:xfrm>
              <a:off x="4511" y="219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57" name="Oval 21"/>
            <p:cNvSpPr>
              <a:spLocks noChangeAspect="1"/>
            </p:cNvSpPr>
            <p:nvPr/>
          </p:nvSpPr>
          <p:spPr>
            <a:xfrm>
              <a:off x="3969" y="1626"/>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58" name="Oval 22"/>
            <p:cNvSpPr>
              <a:spLocks noChangeAspect="1"/>
            </p:cNvSpPr>
            <p:nvPr/>
          </p:nvSpPr>
          <p:spPr>
            <a:xfrm>
              <a:off x="4220" y="1626"/>
              <a:ext cx="91" cy="94"/>
            </a:xfrm>
            <a:prstGeom prst="ellipse">
              <a:avLst/>
            </a:prstGeom>
            <a:no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59" name="Oval 23"/>
            <p:cNvSpPr>
              <a:spLocks noChangeAspect="1"/>
            </p:cNvSpPr>
            <p:nvPr/>
          </p:nvSpPr>
          <p:spPr>
            <a:xfrm>
              <a:off x="4820" y="1626"/>
              <a:ext cx="92"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60" name="Oval 24"/>
            <p:cNvSpPr>
              <a:spLocks noChangeAspect="1"/>
            </p:cNvSpPr>
            <p:nvPr/>
          </p:nvSpPr>
          <p:spPr>
            <a:xfrm>
              <a:off x="5072" y="1626"/>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61" name="Arc 25"/>
            <p:cNvSpPr/>
            <p:nvPr/>
          </p:nvSpPr>
          <p:spPr>
            <a:xfrm rot="600000">
              <a:off x="3365" y="833"/>
              <a:ext cx="464" cy="887"/>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4062" name="Arc 26"/>
            <p:cNvSpPr/>
            <p:nvPr/>
          </p:nvSpPr>
          <p:spPr>
            <a:xfrm rot="600000">
              <a:off x="3365" y="1746"/>
              <a:ext cx="464" cy="887"/>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4063" name="Arc 27"/>
            <p:cNvSpPr/>
            <p:nvPr/>
          </p:nvSpPr>
          <p:spPr>
            <a:xfrm rot="-10200000">
              <a:off x="5312" y="805"/>
              <a:ext cx="335" cy="855"/>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4064" name="Arc 28"/>
            <p:cNvSpPr/>
            <p:nvPr/>
          </p:nvSpPr>
          <p:spPr>
            <a:xfrm rot="-10200000">
              <a:off x="5312" y="1673"/>
              <a:ext cx="335" cy="856"/>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4065" name="Oval 29"/>
            <p:cNvSpPr>
              <a:spLocks noChangeAspect="1"/>
            </p:cNvSpPr>
            <p:nvPr/>
          </p:nvSpPr>
          <p:spPr>
            <a:xfrm>
              <a:off x="3653" y="106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66" name="Oval 30"/>
            <p:cNvSpPr>
              <a:spLocks noChangeAspect="1"/>
            </p:cNvSpPr>
            <p:nvPr/>
          </p:nvSpPr>
          <p:spPr>
            <a:xfrm>
              <a:off x="3653" y="1298"/>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67" name="Oval 31"/>
            <p:cNvSpPr>
              <a:spLocks noChangeAspect="1"/>
            </p:cNvSpPr>
            <p:nvPr/>
          </p:nvSpPr>
          <p:spPr>
            <a:xfrm>
              <a:off x="5375" y="106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68" name="Oval 32"/>
            <p:cNvSpPr>
              <a:spLocks noChangeAspect="1"/>
            </p:cNvSpPr>
            <p:nvPr/>
          </p:nvSpPr>
          <p:spPr>
            <a:xfrm>
              <a:off x="5375" y="1298"/>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69" name="Oval 33"/>
            <p:cNvSpPr>
              <a:spLocks noChangeAspect="1"/>
            </p:cNvSpPr>
            <p:nvPr/>
          </p:nvSpPr>
          <p:spPr>
            <a:xfrm>
              <a:off x="3653" y="196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70" name="Oval 34"/>
            <p:cNvSpPr>
              <a:spLocks noChangeAspect="1"/>
            </p:cNvSpPr>
            <p:nvPr/>
          </p:nvSpPr>
          <p:spPr>
            <a:xfrm>
              <a:off x="3653" y="219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71" name="Oval 35"/>
            <p:cNvSpPr>
              <a:spLocks noChangeAspect="1"/>
            </p:cNvSpPr>
            <p:nvPr/>
          </p:nvSpPr>
          <p:spPr>
            <a:xfrm>
              <a:off x="5375" y="196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72" name="Oval 36"/>
            <p:cNvSpPr>
              <a:spLocks noChangeAspect="1"/>
            </p:cNvSpPr>
            <p:nvPr/>
          </p:nvSpPr>
          <p:spPr>
            <a:xfrm>
              <a:off x="5375" y="219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73" name="Arc 37"/>
            <p:cNvSpPr/>
            <p:nvPr/>
          </p:nvSpPr>
          <p:spPr>
            <a:xfrm rot="6000000">
              <a:off x="3855" y="248"/>
              <a:ext cx="481" cy="856"/>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4074" name="Arc 38"/>
            <p:cNvSpPr/>
            <p:nvPr/>
          </p:nvSpPr>
          <p:spPr>
            <a:xfrm rot="6000000">
              <a:off x="4728" y="249"/>
              <a:ext cx="481" cy="855"/>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4075" name="Arc 39"/>
            <p:cNvSpPr/>
            <p:nvPr/>
          </p:nvSpPr>
          <p:spPr>
            <a:xfrm rot="-4800000">
              <a:off x="3924" y="2235"/>
              <a:ext cx="481" cy="855"/>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4076" name="Arc 40"/>
            <p:cNvSpPr/>
            <p:nvPr/>
          </p:nvSpPr>
          <p:spPr>
            <a:xfrm rot="-4800000">
              <a:off x="4788" y="2234"/>
              <a:ext cx="481" cy="856"/>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4077" name="Oval 41"/>
            <p:cNvSpPr>
              <a:spLocks noChangeAspect="1"/>
            </p:cNvSpPr>
            <p:nvPr/>
          </p:nvSpPr>
          <p:spPr>
            <a:xfrm>
              <a:off x="3950" y="75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78" name="Oval 42"/>
            <p:cNvSpPr>
              <a:spLocks noChangeAspect="1"/>
            </p:cNvSpPr>
            <p:nvPr/>
          </p:nvSpPr>
          <p:spPr>
            <a:xfrm>
              <a:off x="4201" y="75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79" name="Oval 43"/>
            <p:cNvSpPr>
              <a:spLocks noChangeAspect="1"/>
            </p:cNvSpPr>
            <p:nvPr/>
          </p:nvSpPr>
          <p:spPr>
            <a:xfrm>
              <a:off x="4820" y="750"/>
              <a:ext cx="92"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80" name="Oval 44"/>
            <p:cNvSpPr>
              <a:spLocks noChangeAspect="1"/>
            </p:cNvSpPr>
            <p:nvPr/>
          </p:nvSpPr>
          <p:spPr>
            <a:xfrm>
              <a:off x="5072" y="75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81" name="Oval 45"/>
            <p:cNvSpPr>
              <a:spLocks noChangeAspect="1"/>
            </p:cNvSpPr>
            <p:nvPr/>
          </p:nvSpPr>
          <p:spPr>
            <a:xfrm>
              <a:off x="4827" y="2509"/>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82" name="Oval 46"/>
            <p:cNvSpPr>
              <a:spLocks noChangeAspect="1"/>
            </p:cNvSpPr>
            <p:nvPr/>
          </p:nvSpPr>
          <p:spPr>
            <a:xfrm>
              <a:off x="5079" y="2509"/>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83" name="Oval 47"/>
            <p:cNvSpPr>
              <a:spLocks noChangeAspect="1"/>
            </p:cNvSpPr>
            <p:nvPr/>
          </p:nvSpPr>
          <p:spPr>
            <a:xfrm>
              <a:off x="3963" y="2509"/>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84" name="Oval 48"/>
            <p:cNvSpPr>
              <a:spLocks noChangeAspect="1"/>
            </p:cNvSpPr>
            <p:nvPr/>
          </p:nvSpPr>
          <p:spPr>
            <a:xfrm>
              <a:off x="4214" y="2509"/>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85" name="Oval 49"/>
            <p:cNvSpPr>
              <a:spLocks noChangeAspect="1"/>
            </p:cNvSpPr>
            <p:nvPr/>
          </p:nvSpPr>
          <p:spPr>
            <a:xfrm>
              <a:off x="4292" y="1359"/>
              <a:ext cx="91" cy="94"/>
            </a:xfrm>
            <a:prstGeom prst="ellipse">
              <a:avLst/>
            </a:prstGeom>
            <a:solidFill>
              <a:srgbClr val="FF00FF"/>
            </a:solidFill>
            <a:ln w="12700"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4086" name="Arc 50"/>
            <p:cNvSpPr/>
            <p:nvPr/>
          </p:nvSpPr>
          <p:spPr>
            <a:xfrm flipV="1">
              <a:off x="4292" y="1454"/>
              <a:ext cx="38" cy="160"/>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8575" cap="flat" cmpd="sng">
              <a:solidFill>
                <a:srgbClr val="FF3300">
                  <a:alpha val="100000"/>
                </a:srgbClr>
              </a:solidFill>
              <a:prstDash val="solid"/>
              <a:miter lim="800000"/>
              <a:headEnd type="none" w="med" len="med"/>
              <a:tailEnd type="stealth" w="med" len="med"/>
            </a:ln>
          </p:spPr>
          <p:txBody>
            <a:bodyPr/>
            <a:p>
              <a:endParaRPr lang="zh-CN" altLang="en-US"/>
            </a:p>
          </p:txBody>
        </p:sp>
      </p:grpSp>
      <p:sp>
        <p:nvSpPr>
          <p:cNvPr id="28723" name="AutoShape 51"/>
          <p:cNvSpPr/>
          <p:nvPr/>
        </p:nvSpPr>
        <p:spPr>
          <a:xfrm>
            <a:off x="4284663" y="2205038"/>
            <a:ext cx="1871662" cy="504825"/>
          </a:xfrm>
          <a:prstGeom prst="wedgeRoundRectCallout">
            <a:avLst>
              <a:gd name="adj1" fmla="val -74343"/>
              <a:gd name="adj2" fmla="val 138681"/>
              <a:gd name="adj3" fmla="val 16667"/>
            </a:avLst>
          </a:prstGeom>
          <a:solidFill>
            <a:srgbClr val="FFFF99"/>
          </a:solidFill>
          <a:ln w="28575" cap="flat" cmpd="sng">
            <a:solidFill>
              <a:srgbClr val="0080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自由电子</a:t>
            </a:r>
            <a:endParaRPr lang="zh-CN" altLang="en-US" b="0" dirty="0">
              <a:latin typeface="Verdana" panose="020B0604030504040204" pitchFamily="34" charset="0"/>
              <a:ea typeface="隶书" panose="02010509060101010101" pitchFamily="49" charset="-122"/>
            </a:endParaRPr>
          </a:p>
        </p:txBody>
      </p:sp>
      <p:sp>
        <p:nvSpPr>
          <p:cNvPr id="28724" name="AutoShape 52"/>
          <p:cNvSpPr/>
          <p:nvPr/>
        </p:nvSpPr>
        <p:spPr>
          <a:xfrm>
            <a:off x="4140200" y="4437063"/>
            <a:ext cx="1439863" cy="504825"/>
          </a:xfrm>
          <a:prstGeom prst="wedgeRoundRectCallout">
            <a:avLst>
              <a:gd name="adj1" fmla="val -77565"/>
              <a:gd name="adj2" fmla="val -190250"/>
              <a:gd name="adj3" fmla="val 16667"/>
            </a:avLst>
          </a:prstGeom>
          <a:solidFill>
            <a:srgbClr val="FFFF99"/>
          </a:solidFill>
          <a:ln w="28575" cap="flat" cmpd="sng">
            <a:solidFill>
              <a:srgbClr val="0080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空穴</a:t>
            </a:r>
            <a:endParaRPr lang="zh-CN" altLang="en-US" b="0" dirty="0">
              <a:latin typeface="Verdana" panose="020B0604030504040204" pitchFamily="34" charset="0"/>
              <a:ea typeface="隶书" panose="02010509060101010101" pitchFamily="49" charset="-122"/>
            </a:endParaRPr>
          </a:p>
        </p:txBody>
      </p:sp>
      <p:sp>
        <p:nvSpPr>
          <p:cNvPr id="44038" name="Text Box 53"/>
          <p:cNvSpPr txBox="1"/>
          <p:nvPr/>
        </p:nvSpPr>
        <p:spPr>
          <a:xfrm>
            <a:off x="5076825" y="5445125"/>
            <a:ext cx="2663825" cy="946150"/>
          </a:xfrm>
          <a:prstGeom prst="rect">
            <a:avLst/>
          </a:prstGeom>
          <a:noFill/>
          <a:ln w="9525">
            <a:noFill/>
          </a:ln>
        </p:spPr>
        <p:txBody>
          <a:bodyPr>
            <a:spAutoFit/>
          </a:bodyPr>
          <a:p>
            <a:pPr>
              <a:spcBef>
                <a:spcPct val="50000"/>
              </a:spcBef>
            </a:pPr>
            <a:r>
              <a:rPr lang="zh-CN" altLang="en-US" dirty="0">
                <a:solidFill>
                  <a:srgbClr val="FF0000"/>
                </a:solidFill>
                <a:latin typeface="Arial" panose="020B0604020202020204" pitchFamily="34" charset="0"/>
              </a:rPr>
              <a:t>空穴</a:t>
            </a:r>
            <a:r>
              <a:rPr lang="en-US" altLang="zh-CN" dirty="0">
                <a:latin typeface="Arial" panose="020B0604020202020204" pitchFamily="34" charset="0"/>
              </a:rPr>
              <a:t>——</a:t>
            </a:r>
            <a:r>
              <a:rPr lang="zh-CN" altLang="en-US" dirty="0">
                <a:latin typeface="Arial" panose="020B0604020202020204" pitchFamily="34" charset="0"/>
              </a:rPr>
              <a:t>共价键中的空位。</a:t>
            </a:r>
            <a:endParaRPr lang="zh-CN" altLang="en-US" dirty="0">
              <a:latin typeface="Arial" panose="020B0604020202020204" pitchFamily="34" charset="0"/>
            </a:endParaRPr>
          </a:p>
        </p:txBody>
      </p:sp>
      <p:sp>
        <p:nvSpPr>
          <p:cNvPr id="44039" name="灯片编号占位符 5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8723"/>
                                        </p:tgtEl>
                                        <p:attrNameLst>
                                          <p:attrName>style.visibility</p:attrName>
                                        </p:attrNameLst>
                                      </p:cBhvr>
                                      <p:to>
                                        <p:strVal val="visible"/>
                                      </p:to>
                                    </p:set>
                                    <p:animEffect transition="in" filter="wipe(right)">
                                      <p:cBhvr>
                                        <p:cTn id="7" dur="1000"/>
                                        <p:tgtEl>
                                          <p:spTgt spid="28723"/>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8724"/>
                                        </p:tgtEl>
                                        <p:attrNameLst>
                                          <p:attrName>style.visibility</p:attrName>
                                        </p:attrNameLst>
                                      </p:cBhvr>
                                      <p:to>
                                        <p:strVal val="visible"/>
                                      </p:to>
                                    </p:set>
                                    <p:animEffect transition="in" filter="wipe(down)">
                                      <p:cBhvr>
                                        <p:cTn id="11" dur="1000"/>
                                        <p:tgtEl>
                                          <p:spTgt spid="2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23" grpId="0" animBg="1"/>
      <p:bldP spid="2872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4211" name="Rectangle 2"/>
          <p:cNvSpPr/>
          <p:nvPr/>
        </p:nvSpPr>
        <p:spPr>
          <a:xfrm>
            <a:off x="755650" y="1628775"/>
            <a:ext cx="4032250" cy="4968875"/>
          </a:xfrm>
          <a:prstGeom prst="rect">
            <a:avLst/>
          </a:prstGeom>
          <a:solidFill>
            <a:schemeClr val="bg1"/>
          </a:solidFill>
          <a:ln w="28575" cap="flat" cmpd="sng">
            <a:solidFill>
              <a:schemeClr va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12" name="Text Box 3"/>
          <p:cNvSpPr txBox="1"/>
          <p:nvPr/>
        </p:nvSpPr>
        <p:spPr>
          <a:xfrm>
            <a:off x="684213" y="1541463"/>
            <a:ext cx="4103687" cy="946150"/>
          </a:xfrm>
          <a:prstGeom prst="rect">
            <a:avLst/>
          </a:prstGeom>
          <a:noFill/>
          <a:ln w="9525">
            <a:noFill/>
          </a:ln>
        </p:spPr>
        <p:txBody>
          <a:bodyPr>
            <a:spAutoFit/>
          </a:bodyPr>
          <a:p>
            <a:pPr marL="630555" indent="-630555">
              <a:lnSpc>
                <a:spcPct val="140000"/>
              </a:lnSpc>
              <a:spcBef>
                <a:spcPct val="50000"/>
              </a:spcBef>
            </a:pP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）发射区向基区注入电子，从而形成发射极电流</a:t>
            </a:r>
            <a:r>
              <a:rPr lang="en-US" altLang="zh-CN" sz="2000" dirty="0">
                <a:latin typeface="宋体" panose="02010600030101010101" pitchFamily="2" charset="-122"/>
              </a:rPr>
              <a:t>I</a:t>
            </a:r>
            <a:r>
              <a:rPr lang="en-US" altLang="zh-CN" sz="2000" baseline="-25000" dirty="0">
                <a:latin typeface="宋体" panose="02010600030101010101" pitchFamily="2" charset="-122"/>
              </a:rPr>
              <a:t>E</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94213" name="Rectangle 4"/>
          <p:cNvSpPr/>
          <p:nvPr/>
        </p:nvSpPr>
        <p:spPr>
          <a:xfrm>
            <a:off x="8389938" y="4441825"/>
            <a:ext cx="719137" cy="427038"/>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CC</a:t>
            </a:r>
            <a:endParaRPr lang="en-US" altLang="zh-CN" dirty="0">
              <a:latin typeface="Times New Roman" panose="02020603050405020304" pitchFamily="18" charset="0"/>
            </a:endParaRPr>
          </a:p>
        </p:txBody>
      </p:sp>
      <p:grpSp>
        <p:nvGrpSpPr>
          <p:cNvPr id="94214" name="Group 5"/>
          <p:cNvGrpSpPr/>
          <p:nvPr/>
        </p:nvGrpSpPr>
        <p:grpSpPr>
          <a:xfrm>
            <a:off x="4948238" y="1844675"/>
            <a:ext cx="4033837" cy="4684713"/>
            <a:chOff x="3117" y="1162"/>
            <a:chExt cx="2541" cy="2951"/>
          </a:xfrm>
        </p:grpSpPr>
        <p:sp>
          <p:nvSpPr>
            <p:cNvPr id="94258" name="Oval 6"/>
            <p:cNvSpPr>
              <a:spLocks noChangeAspect="1"/>
            </p:cNvSpPr>
            <p:nvPr/>
          </p:nvSpPr>
          <p:spPr>
            <a:xfrm rot="-5400000">
              <a:off x="4233" y="3419"/>
              <a:ext cx="34" cy="34"/>
            </a:xfrm>
            <a:prstGeom prst="ellipse">
              <a:avLst/>
            </a:prstGeom>
            <a:solidFill>
              <a:schemeClr val="tx1"/>
            </a:solidFill>
            <a:ln w="2857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94259" name="Line 7"/>
            <p:cNvSpPr/>
            <p:nvPr/>
          </p:nvSpPr>
          <p:spPr>
            <a:xfrm rot="-5400000" flipH="1">
              <a:off x="4146" y="1298"/>
              <a:ext cx="274" cy="1"/>
            </a:xfrm>
            <a:prstGeom prst="line">
              <a:avLst/>
            </a:prstGeom>
            <a:ln w="28575" cap="flat" cmpd="sng">
              <a:solidFill>
                <a:schemeClr val="tx1"/>
              </a:solidFill>
              <a:prstDash val="solid"/>
              <a:headEnd type="none" w="med" len="med"/>
              <a:tailEnd type="none" w="med" len="med"/>
            </a:ln>
          </p:spPr>
        </p:sp>
        <p:sp>
          <p:nvSpPr>
            <p:cNvPr id="94260" name="Line 8"/>
            <p:cNvSpPr/>
            <p:nvPr/>
          </p:nvSpPr>
          <p:spPr>
            <a:xfrm rot="-5400000">
              <a:off x="4116" y="3296"/>
              <a:ext cx="273" cy="1"/>
            </a:xfrm>
            <a:prstGeom prst="line">
              <a:avLst/>
            </a:prstGeom>
            <a:ln w="28575" cap="flat" cmpd="sng">
              <a:solidFill>
                <a:schemeClr val="tx1"/>
              </a:solidFill>
              <a:prstDash val="solid"/>
              <a:headEnd type="none" w="med" len="med"/>
              <a:tailEnd type="none" w="med" len="med"/>
            </a:ln>
          </p:spPr>
        </p:sp>
        <p:sp>
          <p:nvSpPr>
            <p:cNvPr id="94261" name="Line 9"/>
            <p:cNvSpPr/>
            <p:nvPr/>
          </p:nvSpPr>
          <p:spPr>
            <a:xfrm rot="-5400000">
              <a:off x="3524" y="2055"/>
              <a:ext cx="3" cy="544"/>
            </a:xfrm>
            <a:prstGeom prst="line">
              <a:avLst/>
            </a:prstGeom>
            <a:ln w="28575" cap="flat" cmpd="sng">
              <a:solidFill>
                <a:schemeClr val="tx1"/>
              </a:solidFill>
              <a:prstDash val="solid"/>
              <a:headEnd type="none" w="med" len="med"/>
              <a:tailEnd type="none" w="med" len="med"/>
            </a:ln>
          </p:spPr>
        </p:sp>
        <p:sp>
          <p:nvSpPr>
            <p:cNvPr id="94262" name="Rectangle 10"/>
            <p:cNvSpPr/>
            <p:nvPr/>
          </p:nvSpPr>
          <p:spPr>
            <a:xfrm>
              <a:off x="4841" y="2417"/>
              <a:ext cx="227"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e</a:t>
              </a:r>
              <a:endParaRPr lang="en-US" altLang="zh-CN" dirty="0">
                <a:solidFill>
                  <a:schemeClr val="tx2"/>
                </a:solidFill>
                <a:latin typeface="Times New Roman" panose="02020603050405020304" pitchFamily="18" charset="0"/>
              </a:endParaRPr>
            </a:p>
          </p:txBody>
        </p:sp>
        <p:sp>
          <p:nvSpPr>
            <p:cNvPr id="94263" name="Rectangle 11"/>
            <p:cNvSpPr/>
            <p:nvPr/>
          </p:nvSpPr>
          <p:spPr>
            <a:xfrm>
              <a:off x="4841" y="1987"/>
              <a:ext cx="228"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c</a:t>
              </a:r>
              <a:endParaRPr lang="en-US" altLang="zh-CN" dirty="0">
                <a:solidFill>
                  <a:schemeClr val="tx2"/>
                </a:solidFill>
                <a:latin typeface="Times New Roman" panose="02020603050405020304" pitchFamily="18" charset="0"/>
              </a:endParaRPr>
            </a:p>
          </p:txBody>
        </p:sp>
        <p:sp>
          <p:nvSpPr>
            <p:cNvPr id="94264" name="Rectangle 12"/>
            <p:cNvSpPr/>
            <p:nvPr/>
          </p:nvSpPr>
          <p:spPr>
            <a:xfrm>
              <a:off x="4070" y="3163"/>
              <a:ext cx="190"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e</a:t>
              </a:r>
              <a:endParaRPr lang="en-US" altLang="zh-CN" dirty="0">
                <a:solidFill>
                  <a:srgbClr val="FF0000"/>
                </a:solidFill>
                <a:latin typeface="Times New Roman" panose="02020603050405020304" pitchFamily="18" charset="0"/>
              </a:endParaRPr>
            </a:p>
          </p:txBody>
        </p:sp>
        <p:sp>
          <p:nvSpPr>
            <p:cNvPr id="94265" name="Rectangle 13"/>
            <p:cNvSpPr/>
            <p:nvPr/>
          </p:nvSpPr>
          <p:spPr>
            <a:xfrm>
              <a:off x="4112" y="1168"/>
              <a:ext cx="139"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c</a:t>
              </a:r>
              <a:endParaRPr lang="en-US" altLang="zh-CN" dirty="0">
                <a:solidFill>
                  <a:srgbClr val="FF0000"/>
                </a:solidFill>
                <a:latin typeface="Times New Roman" panose="02020603050405020304" pitchFamily="18" charset="0"/>
              </a:endParaRPr>
            </a:p>
          </p:txBody>
        </p:sp>
        <p:sp>
          <p:nvSpPr>
            <p:cNvPr id="94266" name="Rectangle 14"/>
            <p:cNvSpPr/>
            <p:nvPr/>
          </p:nvSpPr>
          <p:spPr>
            <a:xfrm>
              <a:off x="3618" y="2341"/>
              <a:ext cx="125" cy="269"/>
            </a:xfrm>
            <a:prstGeom prst="rect">
              <a:avLst/>
            </a:prstGeom>
            <a:noFill/>
            <a:ln w="9525">
              <a:noFill/>
            </a:ln>
          </p:spPr>
          <p:txBody>
            <a:bodyPr wrap="none" lIns="0" tIns="0" rIns="0" bIns="0">
              <a:spAutoFit/>
            </a:bodyPr>
            <a:p>
              <a:pPr algn="ctr" eaLnBrk="0" hangingPunct="0"/>
              <a:r>
                <a:rPr lang="en-US" altLang="zh-CN" dirty="0">
                  <a:solidFill>
                    <a:schemeClr val="folHlink"/>
                  </a:solidFill>
                  <a:latin typeface="Times New Roman" panose="02020603050405020304" pitchFamily="18" charset="0"/>
                </a:rPr>
                <a:t>b</a:t>
              </a:r>
              <a:endParaRPr lang="en-US" altLang="zh-CN" dirty="0">
                <a:solidFill>
                  <a:schemeClr val="folHlink"/>
                </a:solidFill>
                <a:latin typeface="Times New Roman" panose="02020603050405020304" pitchFamily="18" charset="0"/>
              </a:endParaRPr>
            </a:p>
          </p:txBody>
        </p:sp>
        <p:sp>
          <p:nvSpPr>
            <p:cNvPr id="94267" name="Rectangle 15"/>
            <p:cNvSpPr/>
            <p:nvPr/>
          </p:nvSpPr>
          <p:spPr>
            <a:xfrm>
              <a:off x="4815" y="2707"/>
              <a:ext cx="162"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4268" name="Rectangle 16"/>
            <p:cNvSpPr/>
            <p:nvPr/>
          </p:nvSpPr>
          <p:spPr>
            <a:xfrm>
              <a:off x="4815" y="1621"/>
              <a:ext cx="162"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4269" name="Rectangle 17"/>
            <p:cNvSpPr/>
            <p:nvPr/>
          </p:nvSpPr>
          <p:spPr>
            <a:xfrm>
              <a:off x="4824" y="2208"/>
              <a:ext cx="137"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P</a:t>
              </a:r>
              <a:endParaRPr lang="en-US" altLang="zh-CN" dirty="0">
                <a:solidFill>
                  <a:srgbClr val="FF0000"/>
                </a:solidFill>
                <a:latin typeface="Times New Roman" panose="02020603050405020304" pitchFamily="18" charset="0"/>
              </a:endParaRPr>
            </a:p>
          </p:txBody>
        </p:sp>
        <p:sp>
          <p:nvSpPr>
            <p:cNvPr id="94270" name="Rectangle 18"/>
            <p:cNvSpPr/>
            <p:nvPr/>
          </p:nvSpPr>
          <p:spPr>
            <a:xfrm>
              <a:off x="3798" y="1437"/>
              <a:ext cx="953" cy="1723"/>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71" name="Rectangle 19" descr="宽下对角线"/>
            <p:cNvSpPr/>
            <p:nvPr/>
          </p:nvSpPr>
          <p:spPr>
            <a:xfrm>
              <a:off x="3798" y="2069"/>
              <a:ext cx="953" cy="90"/>
            </a:xfrm>
            <a:prstGeom prst="rect">
              <a:avLst/>
            </a:prstGeom>
            <a:pattFill prst="wdDnDiag">
              <a:fgClr>
                <a:srgbClr val="0080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72" name="Rectangle 20" descr="宽下对角线"/>
            <p:cNvSpPr/>
            <p:nvPr/>
          </p:nvSpPr>
          <p:spPr>
            <a:xfrm>
              <a:off x="3798" y="2523"/>
              <a:ext cx="953" cy="91"/>
            </a:xfrm>
            <a:prstGeom prst="rect">
              <a:avLst/>
            </a:prstGeom>
            <a:pattFill prst="wdDnDiag">
              <a:fgClr>
                <a:srgbClr val="0099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73" name="Line 21"/>
            <p:cNvSpPr/>
            <p:nvPr/>
          </p:nvSpPr>
          <p:spPr>
            <a:xfrm>
              <a:off x="3117" y="3052"/>
              <a:ext cx="272" cy="0"/>
            </a:xfrm>
            <a:prstGeom prst="line">
              <a:avLst/>
            </a:prstGeom>
            <a:ln w="28575" cap="flat" cmpd="sng">
              <a:solidFill>
                <a:schemeClr val="tx1"/>
              </a:solidFill>
              <a:prstDash val="solid"/>
              <a:miter/>
              <a:headEnd type="none" w="med" len="med"/>
              <a:tailEnd type="none" w="med" len="med"/>
            </a:ln>
          </p:spPr>
        </p:sp>
        <p:sp>
          <p:nvSpPr>
            <p:cNvPr id="94274" name="Line 22"/>
            <p:cNvSpPr/>
            <p:nvPr/>
          </p:nvSpPr>
          <p:spPr>
            <a:xfrm>
              <a:off x="3190" y="3098"/>
              <a:ext cx="136" cy="0"/>
            </a:xfrm>
            <a:prstGeom prst="line">
              <a:avLst/>
            </a:prstGeom>
            <a:ln w="28575" cap="flat" cmpd="sng">
              <a:solidFill>
                <a:schemeClr val="tx1"/>
              </a:solidFill>
              <a:prstDash val="solid"/>
              <a:miter/>
              <a:headEnd type="none" w="med" len="med"/>
              <a:tailEnd type="none" w="med" len="med"/>
            </a:ln>
          </p:spPr>
        </p:sp>
        <p:sp>
          <p:nvSpPr>
            <p:cNvPr id="94275" name="Line 23"/>
            <p:cNvSpPr/>
            <p:nvPr/>
          </p:nvSpPr>
          <p:spPr>
            <a:xfrm>
              <a:off x="3254" y="2317"/>
              <a:ext cx="0" cy="726"/>
            </a:xfrm>
            <a:prstGeom prst="line">
              <a:avLst/>
            </a:prstGeom>
            <a:ln w="28575" cap="flat" cmpd="sng">
              <a:solidFill>
                <a:schemeClr val="tx1"/>
              </a:solidFill>
              <a:prstDash val="solid"/>
              <a:miter/>
              <a:headEnd type="none" w="med" len="med"/>
              <a:tailEnd type="none" w="med" len="med"/>
            </a:ln>
          </p:spPr>
        </p:sp>
        <p:sp>
          <p:nvSpPr>
            <p:cNvPr id="94276" name="Line 24"/>
            <p:cNvSpPr/>
            <p:nvPr/>
          </p:nvSpPr>
          <p:spPr>
            <a:xfrm>
              <a:off x="3254" y="3095"/>
              <a:ext cx="0" cy="335"/>
            </a:xfrm>
            <a:prstGeom prst="line">
              <a:avLst/>
            </a:prstGeom>
            <a:ln w="28575" cap="flat" cmpd="sng">
              <a:solidFill>
                <a:schemeClr val="tx1"/>
              </a:solidFill>
              <a:prstDash val="solid"/>
              <a:miter/>
              <a:headEnd type="none" w="med" len="med"/>
              <a:tailEnd type="none" w="med" len="med"/>
            </a:ln>
          </p:spPr>
        </p:sp>
        <p:sp>
          <p:nvSpPr>
            <p:cNvPr id="94277" name="Line 25"/>
            <p:cNvSpPr/>
            <p:nvPr/>
          </p:nvSpPr>
          <p:spPr>
            <a:xfrm>
              <a:off x="3254" y="3432"/>
              <a:ext cx="1995" cy="0"/>
            </a:xfrm>
            <a:prstGeom prst="line">
              <a:avLst/>
            </a:prstGeom>
            <a:ln w="28575" cap="flat" cmpd="sng">
              <a:solidFill>
                <a:schemeClr val="tx1"/>
              </a:solidFill>
              <a:prstDash val="solid"/>
              <a:miter/>
              <a:headEnd type="none" w="med" len="med"/>
              <a:tailEnd type="none" w="med" len="med"/>
            </a:ln>
          </p:spPr>
        </p:sp>
        <p:sp>
          <p:nvSpPr>
            <p:cNvPr id="94278" name="Line 26"/>
            <p:cNvSpPr/>
            <p:nvPr/>
          </p:nvSpPr>
          <p:spPr>
            <a:xfrm>
              <a:off x="5104" y="2634"/>
              <a:ext cx="272" cy="0"/>
            </a:xfrm>
            <a:prstGeom prst="line">
              <a:avLst/>
            </a:prstGeom>
            <a:ln w="28575" cap="flat" cmpd="sng">
              <a:solidFill>
                <a:schemeClr val="tx1"/>
              </a:solidFill>
              <a:prstDash val="solid"/>
              <a:miter/>
              <a:headEnd type="none" w="med" len="med"/>
              <a:tailEnd type="none" w="med" len="med"/>
            </a:ln>
          </p:spPr>
        </p:sp>
        <p:sp>
          <p:nvSpPr>
            <p:cNvPr id="94279" name="Line 27"/>
            <p:cNvSpPr/>
            <p:nvPr/>
          </p:nvSpPr>
          <p:spPr>
            <a:xfrm>
              <a:off x="5177" y="2680"/>
              <a:ext cx="136" cy="0"/>
            </a:xfrm>
            <a:prstGeom prst="line">
              <a:avLst/>
            </a:prstGeom>
            <a:ln w="28575" cap="flat" cmpd="sng">
              <a:solidFill>
                <a:schemeClr val="tx1"/>
              </a:solidFill>
              <a:prstDash val="solid"/>
              <a:miter/>
              <a:headEnd type="none" w="med" len="med"/>
              <a:tailEnd type="none" w="med" len="med"/>
            </a:ln>
          </p:spPr>
        </p:sp>
        <p:sp>
          <p:nvSpPr>
            <p:cNvPr id="94280" name="Line 28"/>
            <p:cNvSpPr/>
            <p:nvPr/>
          </p:nvSpPr>
          <p:spPr>
            <a:xfrm>
              <a:off x="5104" y="2742"/>
              <a:ext cx="272" cy="0"/>
            </a:xfrm>
            <a:prstGeom prst="line">
              <a:avLst/>
            </a:prstGeom>
            <a:ln w="28575" cap="flat" cmpd="sng">
              <a:solidFill>
                <a:schemeClr val="tx1"/>
              </a:solidFill>
              <a:prstDash val="solid"/>
              <a:miter/>
              <a:headEnd type="none" w="med" len="med"/>
              <a:tailEnd type="none" w="med" len="med"/>
            </a:ln>
          </p:spPr>
        </p:sp>
        <p:sp>
          <p:nvSpPr>
            <p:cNvPr id="94281" name="Line 29"/>
            <p:cNvSpPr/>
            <p:nvPr/>
          </p:nvSpPr>
          <p:spPr>
            <a:xfrm>
              <a:off x="5177" y="2788"/>
              <a:ext cx="136" cy="0"/>
            </a:xfrm>
            <a:prstGeom prst="line">
              <a:avLst/>
            </a:prstGeom>
            <a:ln w="28575" cap="flat" cmpd="sng">
              <a:solidFill>
                <a:schemeClr val="tx1"/>
              </a:solidFill>
              <a:prstDash val="solid"/>
              <a:miter/>
              <a:headEnd type="none" w="med" len="med"/>
              <a:tailEnd type="none" w="med" len="med"/>
            </a:ln>
          </p:spPr>
        </p:sp>
        <p:sp>
          <p:nvSpPr>
            <p:cNvPr id="94282" name="Line 30"/>
            <p:cNvSpPr/>
            <p:nvPr/>
          </p:nvSpPr>
          <p:spPr>
            <a:xfrm>
              <a:off x="4297" y="1164"/>
              <a:ext cx="952" cy="0"/>
            </a:xfrm>
            <a:prstGeom prst="line">
              <a:avLst/>
            </a:prstGeom>
            <a:ln w="28575" cap="flat" cmpd="sng">
              <a:solidFill>
                <a:schemeClr val="tx1"/>
              </a:solidFill>
              <a:prstDash val="solid"/>
              <a:miter/>
              <a:headEnd type="none" w="med" len="med"/>
              <a:tailEnd type="none" w="med" len="med"/>
            </a:ln>
          </p:spPr>
        </p:sp>
        <p:sp>
          <p:nvSpPr>
            <p:cNvPr id="94283" name="Line 31"/>
            <p:cNvSpPr/>
            <p:nvPr/>
          </p:nvSpPr>
          <p:spPr>
            <a:xfrm>
              <a:off x="5250" y="1164"/>
              <a:ext cx="0" cy="1462"/>
            </a:xfrm>
            <a:prstGeom prst="line">
              <a:avLst/>
            </a:prstGeom>
            <a:ln w="28575" cap="flat" cmpd="sng">
              <a:solidFill>
                <a:schemeClr val="tx1"/>
              </a:solidFill>
              <a:prstDash val="solid"/>
              <a:miter/>
              <a:headEnd type="none" w="med" len="med"/>
              <a:tailEnd type="none" w="med" len="med"/>
            </a:ln>
          </p:spPr>
        </p:sp>
        <p:sp>
          <p:nvSpPr>
            <p:cNvPr id="94284" name="Line 32"/>
            <p:cNvSpPr/>
            <p:nvPr/>
          </p:nvSpPr>
          <p:spPr>
            <a:xfrm>
              <a:off x="5250" y="2797"/>
              <a:ext cx="0" cy="635"/>
            </a:xfrm>
            <a:prstGeom prst="line">
              <a:avLst/>
            </a:prstGeom>
            <a:ln w="28575" cap="flat" cmpd="sng">
              <a:solidFill>
                <a:schemeClr val="tx1"/>
              </a:solidFill>
              <a:prstDash val="solid"/>
              <a:miter/>
              <a:headEnd type="none" w="med" len="med"/>
              <a:tailEnd type="none" w="med" len="med"/>
            </a:ln>
          </p:spPr>
        </p:sp>
        <p:sp>
          <p:nvSpPr>
            <p:cNvPr id="94285" name="Rectangle 33"/>
            <p:cNvSpPr/>
            <p:nvPr/>
          </p:nvSpPr>
          <p:spPr>
            <a:xfrm>
              <a:off x="3181" y="2525"/>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86" name="Rectangle 34"/>
            <p:cNvSpPr/>
            <p:nvPr/>
          </p:nvSpPr>
          <p:spPr>
            <a:xfrm>
              <a:off x="5177" y="1718"/>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87" name="Line 35"/>
            <p:cNvSpPr/>
            <p:nvPr/>
          </p:nvSpPr>
          <p:spPr>
            <a:xfrm>
              <a:off x="4251" y="3432"/>
              <a:ext cx="0" cy="182"/>
            </a:xfrm>
            <a:prstGeom prst="line">
              <a:avLst/>
            </a:prstGeom>
            <a:ln w="28575" cap="flat" cmpd="sng">
              <a:solidFill>
                <a:schemeClr val="tx1"/>
              </a:solidFill>
              <a:prstDash val="solid"/>
              <a:miter/>
              <a:headEnd type="none" w="med" len="med"/>
              <a:tailEnd type="none" w="med" len="med"/>
            </a:ln>
          </p:spPr>
        </p:sp>
        <p:sp>
          <p:nvSpPr>
            <p:cNvPr id="94288" name="Line 36"/>
            <p:cNvSpPr/>
            <p:nvPr/>
          </p:nvSpPr>
          <p:spPr>
            <a:xfrm>
              <a:off x="4115" y="3614"/>
              <a:ext cx="272" cy="0"/>
            </a:xfrm>
            <a:prstGeom prst="line">
              <a:avLst/>
            </a:prstGeom>
            <a:ln w="28575" cap="flat" cmpd="sng">
              <a:solidFill>
                <a:schemeClr val="tx1"/>
              </a:solidFill>
              <a:prstDash val="solid"/>
              <a:miter/>
              <a:headEnd type="none" w="med" len="med"/>
              <a:tailEnd type="none" w="med" len="med"/>
            </a:ln>
          </p:spPr>
        </p:sp>
        <p:sp>
          <p:nvSpPr>
            <p:cNvPr id="94289" name="Rectangle 37"/>
            <p:cNvSpPr/>
            <p:nvPr/>
          </p:nvSpPr>
          <p:spPr>
            <a:xfrm>
              <a:off x="3289" y="3116"/>
              <a:ext cx="453"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BB</a:t>
              </a:r>
              <a:endParaRPr lang="en-US" altLang="zh-CN" dirty="0">
                <a:latin typeface="Times New Roman" panose="02020603050405020304" pitchFamily="18" charset="0"/>
              </a:endParaRPr>
            </a:p>
          </p:txBody>
        </p:sp>
        <p:sp>
          <p:nvSpPr>
            <p:cNvPr id="94290" name="Rectangle 38"/>
            <p:cNvSpPr/>
            <p:nvPr/>
          </p:nvSpPr>
          <p:spPr>
            <a:xfrm>
              <a:off x="3380" y="2525"/>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b</a:t>
              </a:r>
              <a:endParaRPr lang="en-US" altLang="zh-CN" dirty="0">
                <a:latin typeface="Times New Roman" panose="02020603050405020304" pitchFamily="18" charset="0"/>
              </a:endParaRPr>
            </a:p>
          </p:txBody>
        </p:sp>
        <p:sp>
          <p:nvSpPr>
            <p:cNvPr id="94291" name="Rectangle 39"/>
            <p:cNvSpPr/>
            <p:nvPr/>
          </p:nvSpPr>
          <p:spPr>
            <a:xfrm>
              <a:off x="5340" y="1709"/>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c</a:t>
              </a:r>
              <a:endParaRPr lang="en-US" altLang="zh-CN" dirty="0">
                <a:latin typeface="Times New Roman" panose="02020603050405020304" pitchFamily="18" charset="0"/>
              </a:endParaRPr>
            </a:p>
          </p:txBody>
        </p:sp>
        <p:sp>
          <p:nvSpPr>
            <p:cNvPr id="94292" name="Text Box 40"/>
            <p:cNvSpPr txBox="1"/>
            <p:nvPr/>
          </p:nvSpPr>
          <p:spPr>
            <a:xfrm>
              <a:off x="3680" y="3825"/>
              <a:ext cx="1751" cy="288"/>
            </a:xfrm>
            <a:prstGeom prst="rect">
              <a:avLst/>
            </a:prstGeom>
            <a:noFill/>
            <a:ln w="27051">
              <a:noFill/>
            </a:ln>
          </p:spPr>
          <p:txBody>
            <a:bodyPr>
              <a:spAutoFit/>
            </a:bodyPr>
            <a:p>
              <a:pPr eaLnBrk="0" hangingPunct="0">
                <a:spcBef>
                  <a:spcPct val="50000"/>
                </a:spcBef>
              </a:pPr>
              <a:r>
                <a:rPr lang="zh-CN" altLang="en-US" sz="2400" dirty="0">
                  <a:latin typeface="Times New Roman" panose="02020603050405020304" pitchFamily="18" charset="0"/>
                </a:rPr>
                <a:t>例：共发射极接法</a:t>
              </a:r>
              <a:endParaRPr lang="zh-CN" altLang="en-US" sz="2400" dirty="0">
                <a:latin typeface="Times New Roman" panose="02020603050405020304" pitchFamily="18" charset="0"/>
              </a:endParaRPr>
            </a:p>
          </p:txBody>
        </p:sp>
      </p:grpSp>
      <p:sp>
        <p:nvSpPr>
          <p:cNvPr id="94215" name="Oval 41"/>
          <p:cNvSpPr/>
          <p:nvPr/>
        </p:nvSpPr>
        <p:spPr>
          <a:xfrm>
            <a:off x="6732588" y="4725988"/>
            <a:ext cx="71437"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16" name="Oval 42"/>
          <p:cNvSpPr/>
          <p:nvPr/>
        </p:nvSpPr>
        <p:spPr>
          <a:xfrm>
            <a:off x="69469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17" name="Oval 43"/>
          <p:cNvSpPr/>
          <p:nvPr/>
        </p:nvSpPr>
        <p:spPr>
          <a:xfrm>
            <a:off x="71628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18" name="Oval 44"/>
          <p:cNvSpPr/>
          <p:nvPr/>
        </p:nvSpPr>
        <p:spPr>
          <a:xfrm>
            <a:off x="6518275"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94219" name="Group 45"/>
          <p:cNvGrpSpPr/>
          <p:nvPr/>
        </p:nvGrpSpPr>
        <p:grpSpPr>
          <a:xfrm>
            <a:off x="6518275" y="3860800"/>
            <a:ext cx="715963" cy="865188"/>
            <a:chOff x="4106" y="2432"/>
            <a:chExt cx="451" cy="545"/>
          </a:xfrm>
        </p:grpSpPr>
        <p:sp>
          <p:nvSpPr>
            <p:cNvPr id="94250" name="Line 46"/>
            <p:cNvSpPr/>
            <p:nvPr/>
          </p:nvSpPr>
          <p:spPr>
            <a:xfrm flipV="1">
              <a:off x="4267" y="2478"/>
              <a:ext cx="0" cy="499"/>
            </a:xfrm>
            <a:prstGeom prst="line">
              <a:avLst/>
            </a:prstGeom>
            <a:ln w="28575" cap="flat" cmpd="sng">
              <a:solidFill>
                <a:srgbClr val="FF0066"/>
              </a:solidFill>
              <a:prstDash val="solid"/>
              <a:miter/>
              <a:headEnd type="none" w="med" len="med"/>
              <a:tailEnd type="triangle" w="med" len="lg"/>
            </a:ln>
          </p:spPr>
        </p:sp>
        <p:sp>
          <p:nvSpPr>
            <p:cNvPr id="94251" name="Line 47"/>
            <p:cNvSpPr/>
            <p:nvPr/>
          </p:nvSpPr>
          <p:spPr>
            <a:xfrm flipV="1">
              <a:off x="4403" y="2478"/>
              <a:ext cx="0" cy="499"/>
            </a:xfrm>
            <a:prstGeom prst="line">
              <a:avLst/>
            </a:prstGeom>
            <a:ln w="28575" cap="flat" cmpd="sng">
              <a:solidFill>
                <a:srgbClr val="FF0066"/>
              </a:solidFill>
              <a:prstDash val="solid"/>
              <a:miter/>
              <a:headEnd type="none" w="med" len="med"/>
              <a:tailEnd type="triangle" w="med" len="lg"/>
            </a:ln>
          </p:spPr>
        </p:sp>
        <p:sp>
          <p:nvSpPr>
            <p:cNvPr id="94252" name="Line 48"/>
            <p:cNvSpPr/>
            <p:nvPr/>
          </p:nvSpPr>
          <p:spPr>
            <a:xfrm flipV="1">
              <a:off x="4530" y="2478"/>
              <a:ext cx="0" cy="499"/>
            </a:xfrm>
            <a:prstGeom prst="line">
              <a:avLst/>
            </a:prstGeom>
            <a:ln w="28575" cap="flat" cmpd="sng">
              <a:solidFill>
                <a:srgbClr val="FF0066"/>
              </a:solidFill>
              <a:prstDash val="solid"/>
              <a:miter/>
              <a:headEnd type="none" w="med" len="med"/>
              <a:tailEnd type="triangle" w="med" len="lg"/>
            </a:ln>
          </p:spPr>
        </p:sp>
        <p:sp>
          <p:nvSpPr>
            <p:cNvPr id="94253" name="Oval 49"/>
            <p:cNvSpPr/>
            <p:nvPr/>
          </p:nvSpPr>
          <p:spPr>
            <a:xfrm>
              <a:off x="4241"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54" name="Oval 50"/>
            <p:cNvSpPr/>
            <p:nvPr/>
          </p:nvSpPr>
          <p:spPr>
            <a:xfrm>
              <a:off x="437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55" name="Oval 51"/>
            <p:cNvSpPr/>
            <p:nvPr/>
          </p:nvSpPr>
          <p:spPr>
            <a:xfrm>
              <a:off x="4512"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56" name="Line 52"/>
            <p:cNvSpPr/>
            <p:nvPr/>
          </p:nvSpPr>
          <p:spPr>
            <a:xfrm flipV="1">
              <a:off x="4132" y="2478"/>
              <a:ext cx="0" cy="499"/>
            </a:xfrm>
            <a:prstGeom prst="line">
              <a:avLst/>
            </a:prstGeom>
            <a:ln w="28575" cap="flat" cmpd="sng">
              <a:solidFill>
                <a:srgbClr val="FF0066"/>
              </a:solidFill>
              <a:prstDash val="solid"/>
              <a:miter/>
              <a:headEnd type="none" w="med" len="med"/>
              <a:tailEnd type="triangle" w="med" len="lg"/>
            </a:ln>
          </p:spPr>
        </p:sp>
        <p:sp>
          <p:nvSpPr>
            <p:cNvPr id="94257" name="Oval 53"/>
            <p:cNvSpPr/>
            <p:nvPr/>
          </p:nvSpPr>
          <p:spPr>
            <a:xfrm>
              <a:off x="410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4" name="Group 54"/>
          <p:cNvGrpSpPr/>
          <p:nvPr/>
        </p:nvGrpSpPr>
        <p:grpSpPr>
          <a:xfrm>
            <a:off x="6732588" y="3530600"/>
            <a:ext cx="490537" cy="358775"/>
            <a:chOff x="4241" y="2224"/>
            <a:chExt cx="309" cy="226"/>
          </a:xfrm>
        </p:grpSpPr>
        <p:sp>
          <p:nvSpPr>
            <p:cNvPr id="94244" name="Line 55"/>
            <p:cNvSpPr/>
            <p:nvPr/>
          </p:nvSpPr>
          <p:spPr>
            <a:xfrm flipV="1">
              <a:off x="4267" y="2269"/>
              <a:ext cx="0" cy="181"/>
            </a:xfrm>
            <a:prstGeom prst="line">
              <a:avLst/>
            </a:prstGeom>
            <a:ln w="28575" cap="flat" cmpd="sng">
              <a:solidFill>
                <a:srgbClr val="FF0066"/>
              </a:solidFill>
              <a:prstDash val="solid"/>
              <a:miter/>
              <a:headEnd type="none" w="med" len="med"/>
              <a:tailEnd type="triangle" w="med" len="lg"/>
            </a:ln>
          </p:spPr>
        </p:sp>
        <p:sp>
          <p:nvSpPr>
            <p:cNvPr id="94245" name="Oval 56"/>
            <p:cNvSpPr/>
            <p:nvPr/>
          </p:nvSpPr>
          <p:spPr>
            <a:xfrm>
              <a:off x="4241" y="2224"/>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46" name="Line 57"/>
            <p:cNvSpPr/>
            <p:nvPr/>
          </p:nvSpPr>
          <p:spPr>
            <a:xfrm flipV="1">
              <a:off x="4404" y="2269"/>
              <a:ext cx="0" cy="181"/>
            </a:xfrm>
            <a:prstGeom prst="line">
              <a:avLst/>
            </a:prstGeom>
            <a:ln w="28575" cap="flat" cmpd="sng">
              <a:solidFill>
                <a:srgbClr val="FF0066"/>
              </a:solidFill>
              <a:prstDash val="solid"/>
              <a:miter/>
              <a:headEnd type="none" w="med" len="med"/>
              <a:tailEnd type="triangle" w="med" len="lg"/>
            </a:ln>
          </p:spPr>
        </p:sp>
        <p:sp>
          <p:nvSpPr>
            <p:cNvPr id="94247" name="Oval 58"/>
            <p:cNvSpPr/>
            <p:nvPr/>
          </p:nvSpPr>
          <p:spPr>
            <a:xfrm>
              <a:off x="4378" y="2224"/>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48" name="Line 59"/>
            <p:cNvSpPr/>
            <p:nvPr/>
          </p:nvSpPr>
          <p:spPr>
            <a:xfrm flipV="1">
              <a:off x="4531" y="2269"/>
              <a:ext cx="0" cy="181"/>
            </a:xfrm>
            <a:prstGeom prst="line">
              <a:avLst/>
            </a:prstGeom>
            <a:ln w="28575" cap="flat" cmpd="sng">
              <a:solidFill>
                <a:srgbClr val="FF0066"/>
              </a:solidFill>
              <a:prstDash val="solid"/>
              <a:miter/>
              <a:headEnd type="none" w="med" len="med"/>
              <a:tailEnd type="triangle" w="med" len="lg"/>
            </a:ln>
          </p:spPr>
        </p:sp>
        <p:sp>
          <p:nvSpPr>
            <p:cNvPr id="94249" name="Oval 60"/>
            <p:cNvSpPr/>
            <p:nvPr/>
          </p:nvSpPr>
          <p:spPr>
            <a:xfrm>
              <a:off x="4505" y="2224"/>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5" name="Group 61"/>
          <p:cNvGrpSpPr/>
          <p:nvPr/>
        </p:nvGrpSpPr>
        <p:grpSpPr>
          <a:xfrm>
            <a:off x="6300788" y="3659188"/>
            <a:ext cx="214312" cy="200025"/>
            <a:chOff x="3969" y="2305"/>
            <a:chExt cx="135" cy="126"/>
          </a:xfrm>
        </p:grpSpPr>
        <p:sp>
          <p:nvSpPr>
            <p:cNvPr id="94242" name="Line 62"/>
            <p:cNvSpPr/>
            <p:nvPr/>
          </p:nvSpPr>
          <p:spPr>
            <a:xfrm flipH="1" flipV="1">
              <a:off x="4014" y="2341"/>
              <a:ext cx="90" cy="90"/>
            </a:xfrm>
            <a:prstGeom prst="line">
              <a:avLst/>
            </a:prstGeom>
            <a:ln w="28575" cap="flat" cmpd="sng">
              <a:solidFill>
                <a:srgbClr val="FF0066"/>
              </a:solidFill>
              <a:prstDash val="solid"/>
              <a:miter/>
              <a:headEnd type="none" w="med" len="med"/>
              <a:tailEnd type="triangle" w="med" len="med"/>
            </a:ln>
          </p:spPr>
        </p:sp>
        <p:sp>
          <p:nvSpPr>
            <p:cNvPr id="94243" name="Oval 63"/>
            <p:cNvSpPr/>
            <p:nvPr/>
          </p:nvSpPr>
          <p:spPr>
            <a:xfrm>
              <a:off x="3969" y="2305"/>
              <a:ext cx="45" cy="45"/>
            </a:xfrm>
            <a:prstGeom prst="ellipse">
              <a:avLst/>
            </a:prstGeom>
            <a:noFill/>
            <a:ln w="2857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94222" name="Group 64"/>
          <p:cNvGrpSpPr/>
          <p:nvPr/>
        </p:nvGrpSpPr>
        <p:grpSpPr>
          <a:xfrm>
            <a:off x="7308850" y="3789363"/>
            <a:ext cx="58738" cy="592137"/>
            <a:chOff x="4604" y="2387"/>
            <a:chExt cx="45" cy="589"/>
          </a:xfrm>
        </p:grpSpPr>
        <p:sp>
          <p:nvSpPr>
            <p:cNvPr id="94240" name="Oval 65"/>
            <p:cNvSpPr/>
            <p:nvPr/>
          </p:nvSpPr>
          <p:spPr>
            <a:xfrm>
              <a:off x="4604" y="2387"/>
              <a:ext cx="45" cy="45"/>
            </a:xfrm>
            <a:prstGeom prst="ellipse">
              <a:avLst/>
            </a:prstGeom>
            <a:noFill/>
            <a:ln w="2857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41" name="Line 66"/>
            <p:cNvSpPr/>
            <p:nvPr/>
          </p:nvSpPr>
          <p:spPr>
            <a:xfrm>
              <a:off x="4631" y="2432"/>
              <a:ext cx="0" cy="544"/>
            </a:xfrm>
            <a:prstGeom prst="line">
              <a:avLst/>
            </a:prstGeom>
            <a:ln w="28575" cap="flat" cmpd="sng">
              <a:solidFill>
                <a:srgbClr val="800080"/>
              </a:solidFill>
              <a:prstDash val="solid"/>
              <a:miter/>
              <a:headEnd type="none" w="med" len="med"/>
              <a:tailEnd type="triangle" w="med" len="lg"/>
            </a:ln>
          </p:spPr>
        </p:sp>
      </p:grpSp>
      <p:sp>
        <p:nvSpPr>
          <p:cNvPr id="94223" name="Text Box 67"/>
          <p:cNvSpPr txBox="1"/>
          <p:nvPr/>
        </p:nvSpPr>
        <p:spPr>
          <a:xfrm>
            <a:off x="6977063" y="5002213"/>
            <a:ext cx="403225"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E</a:t>
            </a:r>
            <a:endParaRPr lang="en-US" altLang="zh-CN" sz="2400" dirty="0">
              <a:solidFill>
                <a:srgbClr val="008000"/>
              </a:solidFill>
              <a:latin typeface="Times New Roman" panose="02020603050405020304" pitchFamily="18" charset="0"/>
            </a:endParaRPr>
          </a:p>
        </p:txBody>
      </p:sp>
      <p:sp>
        <p:nvSpPr>
          <p:cNvPr id="94224" name="Line 68"/>
          <p:cNvSpPr/>
          <p:nvPr/>
        </p:nvSpPr>
        <p:spPr>
          <a:xfrm>
            <a:off x="6877050" y="5084763"/>
            <a:ext cx="0" cy="360362"/>
          </a:xfrm>
          <a:prstGeom prst="line">
            <a:avLst/>
          </a:prstGeom>
          <a:ln w="57150" cap="flat" cmpd="sng">
            <a:solidFill>
              <a:srgbClr val="008000"/>
            </a:solidFill>
            <a:prstDash val="solid"/>
            <a:miter/>
            <a:headEnd type="none" w="med" len="med"/>
            <a:tailEnd type="stealth" w="lg" len="med"/>
          </a:ln>
        </p:spPr>
      </p:sp>
      <p:grpSp>
        <p:nvGrpSpPr>
          <p:cNvPr id="7" name="Group 69"/>
          <p:cNvGrpSpPr/>
          <p:nvPr/>
        </p:nvGrpSpPr>
        <p:grpSpPr>
          <a:xfrm>
            <a:off x="612775" y="2420938"/>
            <a:ext cx="4103688" cy="3687762"/>
            <a:chOff x="386" y="1525"/>
            <a:chExt cx="2585" cy="2323"/>
          </a:xfrm>
        </p:grpSpPr>
        <p:sp>
          <p:nvSpPr>
            <p:cNvPr id="94236" name="Text Box 70"/>
            <p:cNvSpPr txBox="1"/>
            <p:nvPr/>
          </p:nvSpPr>
          <p:spPr>
            <a:xfrm>
              <a:off x="386" y="1525"/>
              <a:ext cx="2267" cy="435"/>
            </a:xfrm>
            <a:prstGeom prst="rect">
              <a:avLst/>
            </a:prstGeom>
            <a:noFill/>
            <a:ln w="9525">
              <a:noFill/>
            </a:ln>
          </p:spPr>
          <p:txBody>
            <a:bodyPr>
              <a:spAutoFit/>
            </a:bodyPr>
            <a:p>
              <a:pPr marL="900430" indent="-900430">
                <a:lnSpc>
                  <a:spcPct val="140000"/>
                </a:lnSpc>
                <a:spcBef>
                  <a:spcPct val="50000"/>
                </a:spcBef>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）在基区中</a:t>
              </a:r>
              <a:endParaRPr lang="zh-CN" altLang="en-US" dirty="0">
                <a:latin typeface="宋体" panose="02010600030101010101" pitchFamily="2" charset="-122"/>
              </a:endParaRPr>
            </a:p>
          </p:txBody>
        </p:sp>
        <p:sp>
          <p:nvSpPr>
            <p:cNvPr id="94237" name="AutoShape 71"/>
            <p:cNvSpPr/>
            <p:nvPr/>
          </p:nvSpPr>
          <p:spPr>
            <a:xfrm>
              <a:off x="839" y="2069"/>
              <a:ext cx="91" cy="1724"/>
            </a:xfrm>
            <a:prstGeom prst="leftBrace">
              <a:avLst>
                <a:gd name="adj1" fmla="val 157875"/>
                <a:gd name="adj2" fmla="val 50000"/>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4238" name="Text Box 72"/>
            <p:cNvSpPr txBox="1"/>
            <p:nvPr/>
          </p:nvSpPr>
          <p:spPr>
            <a:xfrm>
              <a:off x="975" y="1892"/>
              <a:ext cx="1996" cy="812"/>
            </a:xfrm>
            <a:prstGeom prst="rect">
              <a:avLst/>
            </a:prstGeom>
            <a:noFill/>
            <a:ln w="9525">
              <a:noFill/>
            </a:ln>
          </p:spPr>
          <p:txBody>
            <a:bodyPr>
              <a:spAutoFit/>
            </a:bodyPr>
            <a:p>
              <a:pPr>
                <a:lnSpc>
                  <a:spcPct val="140000"/>
                </a:lnSpc>
                <a:spcBef>
                  <a:spcPct val="50000"/>
                </a:spcBef>
              </a:pPr>
              <a:r>
                <a:rPr lang="en-US" altLang="zh-CN" dirty="0">
                  <a:latin typeface="宋体" panose="02010600030101010101" pitchFamily="2" charset="-122"/>
                </a:rPr>
                <a:t>①</a:t>
              </a:r>
              <a:r>
                <a:rPr lang="zh-CN" altLang="en-US" dirty="0">
                  <a:latin typeface="宋体" panose="02010600030101010101" pitchFamily="2" charset="-122"/>
                </a:rPr>
                <a:t>电子继续向集电结扩散；</a:t>
              </a:r>
              <a:endParaRPr lang="zh-CN" altLang="en-US" dirty="0">
                <a:latin typeface="宋体" panose="02010600030101010101" pitchFamily="2" charset="-122"/>
              </a:endParaRPr>
            </a:p>
          </p:txBody>
        </p:sp>
        <p:sp>
          <p:nvSpPr>
            <p:cNvPr id="94239" name="Text Box 73"/>
            <p:cNvSpPr txBox="1"/>
            <p:nvPr/>
          </p:nvSpPr>
          <p:spPr>
            <a:xfrm>
              <a:off x="975" y="2659"/>
              <a:ext cx="1996" cy="1189"/>
            </a:xfrm>
            <a:prstGeom prst="rect">
              <a:avLst/>
            </a:prstGeom>
            <a:noFill/>
            <a:ln w="9525">
              <a:noFill/>
            </a:ln>
          </p:spPr>
          <p:txBody>
            <a:bodyPr>
              <a:spAutoFit/>
            </a:bodyPr>
            <a:p>
              <a:pPr>
                <a:lnSpc>
                  <a:spcPct val="140000"/>
                </a:lnSpc>
                <a:spcBef>
                  <a:spcPct val="50000"/>
                </a:spcBef>
              </a:pPr>
              <a:r>
                <a:rPr lang="en-US" altLang="zh-CN" dirty="0">
                  <a:latin typeface="宋体" panose="02010600030101010101" pitchFamily="2" charset="-122"/>
                </a:rPr>
                <a:t>②</a:t>
              </a:r>
              <a:r>
                <a:rPr lang="zh-CN" altLang="en-US" dirty="0">
                  <a:latin typeface="宋体" panose="02010600030101010101" pitchFamily="2" charset="-122"/>
                </a:rPr>
                <a:t>少数电子与基区空穴相复合，形成</a:t>
              </a:r>
              <a:r>
                <a:rPr lang="en-US" altLang="zh-CN" dirty="0">
                  <a:latin typeface="宋体" panose="02010600030101010101" pitchFamily="2" charset="-122"/>
                </a:rPr>
                <a:t>I</a:t>
              </a:r>
              <a:r>
                <a:rPr lang="en-US" altLang="zh-CN" baseline="-25000" dirty="0">
                  <a:latin typeface="宋体" panose="02010600030101010101" pitchFamily="2" charset="-122"/>
                </a:rPr>
                <a:t>B</a:t>
              </a:r>
              <a:r>
                <a:rPr lang="zh-CN" altLang="en-US" dirty="0">
                  <a:latin typeface="宋体" panose="02010600030101010101" pitchFamily="2" charset="-122"/>
                </a:rPr>
                <a:t>电流。</a:t>
              </a:r>
              <a:endParaRPr lang="zh-CN" altLang="en-US" dirty="0">
                <a:latin typeface="宋体" panose="02010600030101010101" pitchFamily="2" charset="-122"/>
              </a:endParaRPr>
            </a:p>
          </p:txBody>
        </p:sp>
      </p:grpSp>
      <p:sp>
        <p:nvSpPr>
          <p:cNvPr id="84042" name="Line 74"/>
          <p:cNvSpPr/>
          <p:nvPr/>
        </p:nvSpPr>
        <p:spPr>
          <a:xfrm>
            <a:off x="5148263" y="3500438"/>
            <a:ext cx="574675" cy="0"/>
          </a:xfrm>
          <a:prstGeom prst="line">
            <a:avLst/>
          </a:prstGeom>
          <a:ln w="57150" cap="flat" cmpd="sng">
            <a:solidFill>
              <a:srgbClr val="008000"/>
            </a:solidFill>
            <a:prstDash val="solid"/>
            <a:miter/>
            <a:headEnd type="none" w="med" len="med"/>
            <a:tailEnd type="stealth" w="lg" len="med"/>
          </a:ln>
        </p:spPr>
      </p:sp>
      <p:sp>
        <p:nvSpPr>
          <p:cNvPr id="84043" name="Text Box 75"/>
          <p:cNvSpPr txBox="1"/>
          <p:nvPr/>
        </p:nvSpPr>
        <p:spPr>
          <a:xfrm>
            <a:off x="4818063" y="2967038"/>
            <a:ext cx="403225"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B</a:t>
            </a:r>
            <a:endParaRPr lang="en-US" altLang="zh-CN" sz="2400" dirty="0">
              <a:solidFill>
                <a:srgbClr val="008000"/>
              </a:solidFill>
              <a:latin typeface="Times New Roman" panose="02020603050405020304" pitchFamily="18" charset="0"/>
            </a:endParaRPr>
          </a:p>
        </p:txBody>
      </p:sp>
      <p:sp>
        <p:nvSpPr>
          <p:cNvPr id="84044" name="Oval 76"/>
          <p:cNvSpPr/>
          <p:nvPr/>
        </p:nvSpPr>
        <p:spPr>
          <a:xfrm rot="3000000">
            <a:off x="6197600" y="3627438"/>
            <a:ext cx="503238" cy="360362"/>
          </a:xfrm>
          <a:prstGeom prst="ellipse">
            <a:avLst/>
          </a:prstGeom>
          <a:noFill/>
          <a:ln w="38100" cap="flat" cmpd="sng">
            <a:solidFill>
              <a:srgbClr val="008000"/>
            </a:solidFill>
            <a:prstDash val="sysDot"/>
            <a:miter/>
            <a:headEnd type="none" w="med" len="med"/>
            <a:tailEnd type="none" w="med" len="med"/>
          </a:ln>
        </p:spPr>
        <p:txBody>
          <a:bodyPr wrap="none" anchor="ctr"/>
          <a:p>
            <a:endParaRPr lang="zh-CN" altLang="en-US" dirty="0">
              <a:latin typeface="Arial" panose="020B0604020202020204" pitchFamily="34" charset="0"/>
            </a:endParaRPr>
          </a:p>
        </p:txBody>
      </p:sp>
      <p:sp>
        <p:nvSpPr>
          <p:cNvPr id="84045" name="Text Box 77"/>
          <p:cNvSpPr txBox="1"/>
          <p:nvPr/>
        </p:nvSpPr>
        <p:spPr>
          <a:xfrm>
            <a:off x="5940425" y="3213100"/>
            <a:ext cx="647700" cy="365125"/>
          </a:xfrm>
          <a:prstGeom prst="rect">
            <a:avLst/>
          </a:prstGeom>
          <a:solidFill>
            <a:srgbClr val="FFCC99"/>
          </a:solidFill>
          <a:ln w="9525">
            <a:noFill/>
          </a:ln>
        </p:spPr>
        <p:txBody>
          <a:bodyPr lIns="0" tIns="0" rIns="0" bIns="0">
            <a:spAutoFit/>
          </a:bodyPr>
          <a:p>
            <a:pPr algn="ctr">
              <a:spcBef>
                <a:spcPct val="50000"/>
              </a:spcBef>
            </a:pPr>
            <a:r>
              <a:rPr lang="zh-CN" altLang="en-US" sz="2400" b="0" dirty="0">
                <a:latin typeface="Verdana" panose="020B0604030504040204" pitchFamily="34" charset="0"/>
                <a:ea typeface="隶书" panose="02010509060101010101" pitchFamily="49" charset="-122"/>
              </a:rPr>
              <a:t>复合</a:t>
            </a:r>
            <a:endParaRPr lang="zh-CN" altLang="en-US" sz="2400" b="0" dirty="0">
              <a:latin typeface="Verdana" panose="020B0604030504040204" pitchFamily="34" charset="0"/>
              <a:ea typeface="隶书" panose="02010509060101010101" pitchFamily="49" charset="-122"/>
            </a:endParaRPr>
          </a:p>
        </p:txBody>
      </p:sp>
      <p:sp>
        <p:nvSpPr>
          <p:cNvPr id="84046" name="Text Box 78"/>
          <p:cNvSpPr txBox="1"/>
          <p:nvPr/>
        </p:nvSpPr>
        <p:spPr>
          <a:xfrm>
            <a:off x="5738813" y="3756025"/>
            <a:ext cx="508000" cy="393700"/>
          </a:xfrm>
          <a:prstGeom prst="rect">
            <a:avLst/>
          </a:prstGeom>
          <a:solidFill>
            <a:srgbClr val="FFFF99"/>
          </a:solidFill>
          <a:ln w="28575" cap="flat" cmpd="sng">
            <a:solidFill>
              <a:srgbClr val="008000"/>
            </a:solidFill>
            <a:prstDash val="solid"/>
            <a:miter/>
            <a:headEnd type="none" w="med" len="med"/>
            <a:tailEnd type="none" w="med" len="med"/>
          </a:ln>
        </p:spPr>
        <p:txBody>
          <a:bodyPr lIns="0" tIns="0" rIns="0" bIns="0">
            <a:spAutoFit/>
          </a:bodyPr>
          <a:p>
            <a:pPr>
              <a:spcBef>
                <a:spcPct val="50000"/>
              </a:spcBef>
            </a:pPr>
            <a:r>
              <a:rPr lang="en-US" altLang="zh-CN" sz="2400" b="0" dirty="0">
                <a:latin typeface="Verdana" panose="020B0604030504040204" pitchFamily="34" charset="0"/>
                <a:ea typeface="隶书" panose="02010509060101010101" pitchFamily="49" charset="-122"/>
              </a:rPr>
              <a:t>I</a:t>
            </a:r>
            <a:r>
              <a:rPr lang="en-US" altLang="zh-CN" sz="2400" b="0" baseline="-25000" dirty="0">
                <a:latin typeface="Verdana" panose="020B0604030504040204" pitchFamily="34" charset="0"/>
                <a:ea typeface="隶书" panose="02010509060101010101" pitchFamily="49" charset="-122"/>
              </a:rPr>
              <a:t>BN</a:t>
            </a:r>
            <a:endParaRPr lang="en-US" altLang="zh-CN" sz="2400" b="0" dirty="0">
              <a:latin typeface="Verdana" panose="020B0604030504040204" pitchFamily="34" charset="0"/>
              <a:ea typeface="隶书" panose="02010509060101010101" pitchFamily="49" charset="-122"/>
            </a:endParaRPr>
          </a:p>
        </p:txBody>
      </p:sp>
      <p:sp>
        <p:nvSpPr>
          <p:cNvPr id="84047" name="Text Box 79"/>
          <p:cNvSpPr txBox="1"/>
          <p:nvPr/>
        </p:nvSpPr>
        <p:spPr>
          <a:xfrm>
            <a:off x="5159375" y="3021013"/>
            <a:ext cx="811213" cy="365125"/>
          </a:xfrm>
          <a:prstGeom prst="rect">
            <a:avLst/>
          </a:prstGeom>
          <a:solidFill>
            <a:srgbClr val="FFFF99"/>
          </a:solidFill>
          <a:ln w="9525">
            <a:noFill/>
          </a:ln>
        </p:spPr>
        <p:txBody>
          <a:bodyPr lIns="0" tIns="0" rIns="0" bIns="0">
            <a:spAutoFit/>
          </a:bodyPr>
          <a:p>
            <a:pPr>
              <a:spcBef>
                <a:spcPct val="50000"/>
              </a:spcBef>
            </a:pPr>
            <a:r>
              <a:rPr lang="en-US" altLang="zh-CN" sz="2400" b="0" dirty="0">
                <a:latin typeface="Times New Roman" panose="02020603050405020304" pitchFamily="18" charset="0"/>
                <a:ea typeface="隶书" panose="02010509060101010101" pitchFamily="49" charset="-122"/>
              </a:rPr>
              <a:t>≈I</a:t>
            </a:r>
            <a:r>
              <a:rPr lang="en-US" altLang="zh-CN" sz="2400" b="0" baseline="-25000" dirty="0">
                <a:latin typeface="Times New Roman" panose="02020603050405020304" pitchFamily="18" charset="0"/>
                <a:ea typeface="隶书" panose="02010509060101010101" pitchFamily="49" charset="-122"/>
              </a:rPr>
              <a:t>BN</a:t>
            </a:r>
            <a:endParaRPr lang="en-US" altLang="zh-CN" sz="2400" b="0" dirty="0">
              <a:latin typeface="Verdana" panose="020B0604030504040204" pitchFamily="34" charset="0"/>
              <a:ea typeface="隶书" panose="02010509060101010101" pitchFamily="49" charset="-122"/>
            </a:endParaRPr>
          </a:p>
        </p:txBody>
      </p:sp>
      <p:sp>
        <p:nvSpPr>
          <p:cNvPr id="84048" name="Line 80"/>
          <p:cNvSpPr/>
          <p:nvPr/>
        </p:nvSpPr>
        <p:spPr>
          <a:xfrm>
            <a:off x="6400800" y="3730625"/>
            <a:ext cx="0" cy="360363"/>
          </a:xfrm>
          <a:prstGeom prst="line">
            <a:avLst/>
          </a:prstGeom>
          <a:ln w="57150" cap="flat" cmpd="sng">
            <a:solidFill>
              <a:srgbClr val="008000"/>
            </a:solidFill>
            <a:prstDash val="solid"/>
            <a:miter/>
            <a:headEnd type="none" w="med" len="med"/>
            <a:tailEnd type="stealth" w="lg" len="med"/>
          </a:ln>
        </p:spPr>
      </p:sp>
      <p:sp>
        <p:nvSpPr>
          <p:cNvPr id="94233" name="Rectangle 81"/>
          <p:cNvSpPr>
            <a:spLocks noGrp="1"/>
          </p:cNvSpPr>
          <p:nvPr>
            <p:ph type="title"/>
          </p:nvPr>
        </p:nvSpPr>
        <p:spPr>
          <a:xfrm>
            <a:off x="1092200" y="754063"/>
            <a:ext cx="6316663" cy="557212"/>
          </a:xfrm>
          <a:ln/>
        </p:spPr>
        <p:txBody>
          <a:bodyPr vert="horz" wrap="square" lIns="91440" tIns="45720" rIns="91440" bIns="45720" anchor="ctr"/>
          <a:p>
            <a:pPr eaLnBrk="1" hangingPunct="1"/>
            <a:r>
              <a:rPr lang="zh-CN" altLang="en-US" sz="2800" b="1" dirty="0">
                <a:ea typeface="隶书" panose="02010509060101010101" pitchFamily="49" charset="-122"/>
              </a:rPr>
              <a:t>三极管内部载流子运动分为三个过程：</a:t>
            </a:r>
            <a:endParaRPr lang="zh-CN" altLang="en-US" sz="2800" b="1" dirty="0">
              <a:ea typeface="隶书" panose="02010509060101010101" pitchFamily="49" charset="-122"/>
            </a:endParaRPr>
          </a:p>
        </p:txBody>
      </p:sp>
      <p:sp>
        <p:nvSpPr>
          <p:cNvPr id="84050" name="Text Box 82"/>
          <p:cNvSpPr txBox="1"/>
          <p:nvPr/>
        </p:nvSpPr>
        <p:spPr>
          <a:xfrm>
            <a:off x="7131050" y="4394200"/>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EP</a:t>
            </a:r>
            <a:endParaRPr lang="en-US" altLang="zh-CN" sz="2400" dirty="0">
              <a:latin typeface="Times New Roman" panose="02020603050405020304" pitchFamily="18" charset="0"/>
            </a:endParaRPr>
          </a:p>
        </p:txBody>
      </p:sp>
      <p:sp>
        <p:nvSpPr>
          <p:cNvPr id="84051" name="Text Box 83"/>
          <p:cNvSpPr txBox="1"/>
          <p:nvPr/>
        </p:nvSpPr>
        <p:spPr>
          <a:xfrm>
            <a:off x="6554788" y="4198938"/>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EN</a:t>
            </a:r>
            <a:endParaRPr lang="en-US" altLang="zh-CN"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84044"/>
                                        </p:tgtEl>
                                        <p:attrNameLst>
                                          <p:attrName>style.visibility</p:attrName>
                                        </p:attrNameLst>
                                      </p:cBhvr>
                                      <p:to>
                                        <p:strVal val="visible"/>
                                      </p:to>
                                    </p:set>
                                    <p:animEffect transition="in" filter="wipe(down)">
                                      <p:cBhvr>
                                        <p:cTn id="21" dur="1000"/>
                                        <p:tgtEl>
                                          <p:spTgt spid="84044"/>
                                        </p:tgtEl>
                                      </p:cBhvr>
                                    </p:animEffect>
                                  </p:childTnLst>
                                </p:cTn>
                              </p:par>
                            </p:childTnLst>
                          </p:cTn>
                        </p:par>
                        <p:par>
                          <p:cTn id="22" fill="hold">
                            <p:stCondLst>
                              <p:cond delay="2000"/>
                            </p:stCondLst>
                            <p:childTnLst>
                              <p:par>
                                <p:cTn id="23" presetID="21" presetClass="entr" presetSubtype="4" fill="hold" grpId="0" nodeType="afterEffect">
                                  <p:stCondLst>
                                    <p:cond delay="0"/>
                                  </p:stCondLst>
                                  <p:childTnLst>
                                    <p:set>
                                      <p:cBhvr>
                                        <p:cTn id="24" dur="1" fill="hold">
                                          <p:stCondLst>
                                            <p:cond delay="0"/>
                                          </p:stCondLst>
                                        </p:cTn>
                                        <p:tgtEl>
                                          <p:spTgt spid="84045"/>
                                        </p:tgtEl>
                                        <p:attrNameLst>
                                          <p:attrName>style.visibility</p:attrName>
                                        </p:attrNameLst>
                                      </p:cBhvr>
                                      <p:to>
                                        <p:strVal val="visible"/>
                                      </p:to>
                                    </p:set>
                                    <p:animEffect transition="in" filter="wheel(4)">
                                      <p:cBhvr>
                                        <p:cTn id="25" dur="1000"/>
                                        <p:tgtEl>
                                          <p:spTgt spid="84045"/>
                                        </p:tgtEl>
                                      </p:cBhvr>
                                    </p:animEffect>
                                  </p:childTnLst>
                                </p:cTn>
                              </p:par>
                            </p:childTnLst>
                          </p:cTn>
                        </p:par>
                        <p:par>
                          <p:cTn id="26" fill="hold">
                            <p:stCondLst>
                              <p:cond delay="3000"/>
                            </p:stCondLst>
                            <p:childTnLst>
                              <p:par>
                                <p:cTn id="27" presetID="22" presetClass="entr" presetSubtype="1" fill="hold" nodeType="afterEffect">
                                  <p:stCondLst>
                                    <p:cond delay="0"/>
                                  </p:stCondLst>
                                  <p:childTnLst>
                                    <p:set>
                                      <p:cBhvr>
                                        <p:cTn id="28" dur="1" fill="hold">
                                          <p:stCondLst>
                                            <p:cond delay="0"/>
                                          </p:stCondLst>
                                        </p:cTn>
                                        <p:tgtEl>
                                          <p:spTgt spid="84048"/>
                                        </p:tgtEl>
                                        <p:attrNameLst>
                                          <p:attrName>style.visibility</p:attrName>
                                        </p:attrNameLst>
                                      </p:cBhvr>
                                      <p:to>
                                        <p:strVal val="visible"/>
                                      </p:to>
                                    </p:set>
                                    <p:animEffect transition="in" filter="wipe(up)">
                                      <p:cBhvr>
                                        <p:cTn id="29" dur="1000"/>
                                        <p:tgtEl>
                                          <p:spTgt spid="84048"/>
                                        </p:tgtEl>
                                      </p:cBhvr>
                                    </p:animEffect>
                                  </p:childTnLst>
                                </p:cTn>
                              </p:par>
                            </p:childTnLst>
                          </p:cTn>
                        </p:par>
                        <p:par>
                          <p:cTn id="30" fill="hold">
                            <p:stCondLst>
                              <p:cond delay="4000"/>
                            </p:stCondLst>
                            <p:childTnLst>
                              <p:par>
                                <p:cTn id="31" presetID="21" presetClass="entr" presetSubtype="4" fill="hold" grpId="0" nodeType="afterEffect">
                                  <p:stCondLst>
                                    <p:cond delay="0"/>
                                  </p:stCondLst>
                                  <p:childTnLst>
                                    <p:set>
                                      <p:cBhvr>
                                        <p:cTn id="32" dur="1" fill="hold">
                                          <p:stCondLst>
                                            <p:cond delay="0"/>
                                          </p:stCondLst>
                                        </p:cTn>
                                        <p:tgtEl>
                                          <p:spTgt spid="84046"/>
                                        </p:tgtEl>
                                        <p:attrNameLst>
                                          <p:attrName>style.visibility</p:attrName>
                                        </p:attrNameLst>
                                      </p:cBhvr>
                                      <p:to>
                                        <p:strVal val="visible"/>
                                      </p:to>
                                    </p:set>
                                    <p:animEffect transition="in" filter="wheel(4)">
                                      <p:cBhvr>
                                        <p:cTn id="33" dur="1000"/>
                                        <p:tgtEl>
                                          <p:spTgt spid="84046"/>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84042"/>
                                        </p:tgtEl>
                                        <p:attrNameLst>
                                          <p:attrName>style.visibility</p:attrName>
                                        </p:attrNameLst>
                                      </p:cBhvr>
                                      <p:to>
                                        <p:strVal val="visible"/>
                                      </p:to>
                                    </p:set>
                                    <p:animEffect transition="in" filter="wipe(left)">
                                      <p:cBhvr>
                                        <p:cTn id="37" dur="1000"/>
                                        <p:tgtEl>
                                          <p:spTgt spid="84042"/>
                                        </p:tgtEl>
                                      </p:cBhvr>
                                    </p:animEffect>
                                  </p:childTnLst>
                                </p:cTn>
                              </p:par>
                            </p:childTnLst>
                          </p:cTn>
                        </p:par>
                        <p:par>
                          <p:cTn id="38" fill="hold">
                            <p:stCondLst>
                              <p:cond delay="6000"/>
                            </p:stCondLst>
                            <p:childTnLst>
                              <p:par>
                                <p:cTn id="39" presetID="3" presetClass="entr" presetSubtype="5" fill="hold" grpId="0" nodeType="afterEffect">
                                  <p:stCondLst>
                                    <p:cond delay="0"/>
                                  </p:stCondLst>
                                  <p:childTnLst>
                                    <p:set>
                                      <p:cBhvr>
                                        <p:cTn id="40" dur="1" fill="hold">
                                          <p:stCondLst>
                                            <p:cond delay="0"/>
                                          </p:stCondLst>
                                        </p:cTn>
                                        <p:tgtEl>
                                          <p:spTgt spid="84043"/>
                                        </p:tgtEl>
                                        <p:attrNameLst>
                                          <p:attrName>style.visibility</p:attrName>
                                        </p:attrNameLst>
                                      </p:cBhvr>
                                      <p:to>
                                        <p:strVal val="visible"/>
                                      </p:to>
                                    </p:set>
                                    <p:animEffect transition="in" filter="blinds(vertical)">
                                      <p:cBhvr>
                                        <p:cTn id="41" dur="1000"/>
                                        <p:tgtEl>
                                          <p:spTgt spid="84043"/>
                                        </p:tgtEl>
                                      </p:cBhvr>
                                    </p:animEffect>
                                  </p:childTnLst>
                                </p:cTn>
                              </p:par>
                            </p:childTnLst>
                          </p:cTn>
                        </p:par>
                        <p:par>
                          <p:cTn id="42" fill="hold">
                            <p:stCondLst>
                              <p:cond delay="7000"/>
                            </p:stCondLst>
                            <p:childTnLst>
                              <p:par>
                                <p:cTn id="43" presetID="22" presetClass="entr" presetSubtype="8" fill="hold" grpId="0" nodeType="afterEffect">
                                  <p:stCondLst>
                                    <p:cond delay="0"/>
                                  </p:stCondLst>
                                  <p:childTnLst>
                                    <p:set>
                                      <p:cBhvr>
                                        <p:cTn id="44" dur="1" fill="hold">
                                          <p:stCondLst>
                                            <p:cond delay="0"/>
                                          </p:stCondLst>
                                        </p:cTn>
                                        <p:tgtEl>
                                          <p:spTgt spid="84047"/>
                                        </p:tgtEl>
                                        <p:attrNameLst>
                                          <p:attrName>style.visibility</p:attrName>
                                        </p:attrNameLst>
                                      </p:cBhvr>
                                      <p:to>
                                        <p:strVal val="visible"/>
                                      </p:to>
                                    </p:set>
                                    <p:animEffect transition="in" filter="wipe(left)">
                                      <p:cBhvr>
                                        <p:cTn id="45" dur="1000"/>
                                        <p:tgtEl>
                                          <p:spTgt spid="84047"/>
                                        </p:tgtEl>
                                      </p:cBhvr>
                                    </p:animEffect>
                                  </p:childTnLst>
                                </p:cTn>
                              </p:par>
                            </p:childTnLst>
                          </p:cTn>
                        </p:par>
                        <p:par>
                          <p:cTn id="46" fill="hold">
                            <p:stCondLst>
                              <p:cond delay="8000"/>
                            </p:stCondLst>
                            <p:childTnLst>
                              <p:par>
                                <p:cTn id="47" presetID="8" presetClass="entr" presetSubtype="16" fill="hold" grpId="0" nodeType="afterEffect">
                                  <p:stCondLst>
                                    <p:cond delay="0"/>
                                  </p:stCondLst>
                                  <p:childTnLst>
                                    <p:set>
                                      <p:cBhvr>
                                        <p:cTn id="48" dur="1" fill="hold">
                                          <p:stCondLst>
                                            <p:cond delay="0"/>
                                          </p:stCondLst>
                                        </p:cTn>
                                        <p:tgtEl>
                                          <p:spTgt spid="84050"/>
                                        </p:tgtEl>
                                        <p:attrNameLst>
                                          <p:attrName>style.visibility</p:attrName>
                                        </p:attrNameLst>
                                      </p:cBhvr>
                                      <p:to>
                                        <p:strVal val="visible"/>
                                      </p:to>
                                    </p:set>
                                    <p:animEffect transition="in" filter="diamond(in)">
                                      <p:cBhvr>
                                        <p:cTn id="49" dur="1000"/>
                                        <p:tgtEl>
                                          <p:spTgt spid="84050"/>
                                        </p:tgtEl>
                                      </p:cBhvr>
                                    </p:animEffect>
                                  </p:childTnLst>
                                </p:cTn>
                              </p:par>
                            </p:childTnLst>
                          </p:cTn>
                        </p:par>
                        <p:par>
                          <p:cTn id="50" fill="hold">
                            <p:stCondLst>
                              <p:cond delay="9000"/>
                            </p:stCondLst>
                            <p:childTnLst>
                              <p:par>
                                <p:cTn id="51" presetID="8" presetClass="entr" presetSubtype="16" fill="hold" grpId="0" nodeType="afterEffect">
                                  <p:stCondLst>
                                    <p:cond delay="0"/>
                                  </p:stCondLst>
                                  <p:childTnLst>
                                    <p:set>
                                      <p:cBhvr>
                                        <p:cTn id="52" dur="1" fill="hold">
                                          <p:stCondLst>
                                            <p:cond delay="0"/>
                                          </p:stCondLst>
                                        </p:cTn>
                                        <p:tgtEl>
                                          <p:spTgt spid="84051"/>
                                        </p:tgtEl>
                                        <p:attrNameLst>
                                          <p:attrName>style.visibility</p:attrName>
                                        </p:attrNameLst>
                                      </p:cBhvr>
                                      <p:to>
                                        <p:strVal val="visible"/>
                                      </p:to>
                                    </p:set>
                                    <p:animEffect transition="in" filter="diamond(in)">
                                      <p:cBhvr>
                                        <p:cTn id="53" dur="1000"/>
                                        <p:tgtEl>
                                          <p:spTgt spid="8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43" grpId="0"/>
      <p:bldP spid="84044" grpId="0" animBg="1"/>
      <p:bldP spid="84045" grpId="0" animBg="1"/>
      <p:bldP spid="84046" grpId="0" animBg="1"/>
      <p:bldP spid="84047" grpId="0" animBg="1"/>
      <p:bldP spid="84050" grpId="0" animBg="1"/>
      <p:bldP spid="8405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5235" name="Rectangle 2"/>
          <p:cNvSpPr/>
          <p:nvPr/>
        </p:nvSpPr>
        <p:spPr>
          <a:xfrm>
            <a:off x="755650" y="1628775"/>
            <a:ext cx="4032250" cy="4968875"/>
          </a:xfrm>
          <a:prstGeom prst="rect">
            <a:avLst/>
          </a:prstGeom>
          <a:solidFill>
            <a:schemeClr val="bg1"/>
          </a:solidFill>
          <a:ln w="28575" cap="flat" cmpd="sng">
            <a:solidFill>
              <a:schemeClr va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36" name="Rectangle 3"/>
          <p:cNvSpPr>
            <a:spLocks noGrp="1" noRot="1"/>
          </p:cNvSpPr>
          <p:nvPr>
            <p:ph type="title"/>
          </p:nvPr>
        </p:nvSpPr>
        <p:spPr>
          <a:xfrm>
            <a:off x="301625" y="733425"/>
            <a:ext cx="6659563" cy="779463"/>
          </a:xfrm>
          <a:ln/>
        </p:spPr>
        <p:txBody>
          <a:bodyPr vert="horz" wrap="square" lIns="91440" tIns="45720" rIns="91440" bIns="45720" anchor="ctr"/>
          <a:p>
            <a:pPr eaLnBrk="1" hangingPunct="1"/>
            <a:r>
              <a:rPr lang="zh-CN" altLang="en-US" sz="2800" b="1" dirty="0">
                <a:ea typeface="隶书" panose="02010509060101010101" pitchFamily="49" charset="-122"/>
              </a:rPr>
              <a:t>三极管内部载流子运动分为三个过程：</a:t>
            </a:r>
            <a:endParaRPr lang="zh-CN" altLang="en-US" sz="2800" b="1" dirty="0">
              <a:ea typeface="隶书" panose="02010509060101010101" pitchFamily="49" charset="-122"/>
            </a:endParaRPr>
          </a:p>
        </p:txBody>
      </p:sp>
      <p:sp>
        <p:nvSpPr>
          <p:cNvPr id="95237" name="Text Box 4"/>
          <p:cNvSpPr txBox="1"/>
          <p:nvPr/>
        </p:nvSpPr>
        <p:spPr>
          <a:xfrm>
            <a:off x="684213" y="1541463"/>
            <a:ext cx="4103687" cy="946150"/>
          </a:xfrm>
          <a:prstGeom prst="rect">
            <a:avLst/>
          </a:prstGeom>
          <a:noFill/>
          <a:ln w="9525">
            <a:noFill/>
          </a:ln>
        </p:spPr>
        <p:txBody>
          <a:bodyPr>
            <a:spAutoFit/>
          </a:bodyPr>
          <a:p>
            <a:pPr marL="630555" indent="-630555">
              <a:lnSpc>
                <a:spcPct val="140000"/>
              </a:lnSpc>
              <a:spcBef>
                <a:spcPct val="50000"/>
              </a:spcBef>
            </a:pP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）发射区向基区注入电子，从而形成发射极电流</a:t>
            </a:r>
            <a:r>
              <a:rPr lang="en-US" altLang="zh-CN" sz="2000" dirty="0">
                <a:latin typeface="宋体" panose="02010600030101010101" pitchFamily="2" charset="-122"/>
              </a:rPr>
              <a:t>I</a:t>
            </a:r>
            <a:r>
              <a:rPr lang="en-US" altLang="zh-CN" sz="2000" baseline="-25000" dirty="0">
                <a:latin typeface="宋体" panose="02010600030101010101" pitchFamily="2" charset="-122"/>
              </a:rPr>
              <a:t>E</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95238" name="Rectangle 5"/>
          <p:cNvSpPr/>
          <p:nvPr/>
        </p:nvSpPr>
        <p:spPr>
          <a:xfrm>
            <a:off x="8389938" y="4441825"/>
            <a:ext cx="719137" cy="427038"/>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CC</a:t>
            </a:r>
            <a:endParaRPr lang="en-US" altLang="zh-CN" dirty="0">
              <a:latin typeface="Times New Roman" panose="02020603050405020304" pitchFamily="18" charset="0"/>
            </a:endParaRPr>
          </a:p>
        </p:txBody>
      </p:sp>
      <p:grpSp>
        <p:nvGrpSpPr>
          <p:cNvPr id="95239" name="Group 6"/>
          <p:cNvGrpSpPr/>
          <p:nvPr/>
        </p:nvGrpSpPr>
        <p:grpSpPr>
          <a:xfrm>
            <a:off x="4948238" y="1844675"/>
            <a:ext cx="4033837" cy="4684713"/>
            <a:chOff x="3117" y="1162"/>
            <a:chExt cx="2541" cy="2951"/>
          </a:xfrm>
        </p:grpSpPr>
        <p:sp>
          <p:nvSpPr>
            <p:cNvPr id="95291" name="Oval 7"/>
            <p:cNvSpPr>
              <a:spLocks noChangeAspect="1"/>
            </p:cNvSpPr>
            <p:nvPr/>
          </p:nvSpPr>
          <p:spPr>
            <a:xfrm rot="-5400000">
              <a:off x="4233" y="3419"/>
              <a:ext cx="34" cy="34"/>
            </a:xfrm>
            <a:prstGeom prst="ellipse">
              <a:avLst/>
            </a:prstGeom>
            <a:solidFill>
              <a:schemeClr val="tx1"/>
            </a:solidFill>
            <a:ln w="2857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95292" name="Line 8"/>
            <p:cNvSpPr/>
            <p:nvPr/>
          </p:nvSpPr>
          <p:spPr>
            <a:xfrm rot="-5400000" flipH="1">
              <a:off x="4146" y="1298"/>
              <a:ext cx="274" cy="1"/>
            </a:xfrm>
            <a:prstGeom prst="line">
              <a:avLst/>
            </a:prstGeom>
            <a:ln w="28575" cap="flat" cmpd="sng">
              <a:solidFill>
                <a:schemeClr val="tx1"/>
              </a:solidFill>
              <a:prstDash val="solid"/>
              <a:headEnd type="none" w="med" len="med"/>
              <a:tailEnd type="none" w="med" len="med"/>
            </a:ln>
          </p:spPr>
        </p:sp>
        <p:sp>
          <p:nvSpPr>
            <p:cNvPr id="95293" name="Line 9"/>
            <p:cNvSpPr/>
            <p:nvPr/>
          </p:nvSpPr>
          <p:spPr>
            <a:xfrm rot="-5400000">
              <a:off x="4116" y="3296"/>
              <a:ext cx="273" cy="1"/>
            </a:xfrm>
            <a:prstGeom prst="line">
              <a:avLst/>
            </a:prstGeom>
            <a:ln w="28575" cap="flat" cmpd="sng">
              <a:solidFill>
                <a:schemeClr val="tx1"/>
              </a:solidFill>
              <a:prstDash val="solid"/>
              <a:headEnd type="none" w="med" len="med"/>
              <a:tailEnd type="none" w="med" len="med"/>
            </a:ln>
          </p:spPr>
        </p:sp>
        <p:sp>
          <p:nvSpPr>
            <p:cNvPr id="95294" name="Line 10"/>
            <p:cNvSpPr/>
            <p:nvPr/>
          </p:nvSpPr>
          <p:spPr>
            <a:xfrm rot="-5400000">
              <a:off x="3524" y="2055"/>
              <a:ext cx="3" cy="544"/>
            </a:xfrm>
            <a:prstGeom prst="line">
              <a:avLst/>
            </a:prstGeom>
            <a:ln w="28575" cap="flat" cmpd="sng">
              <a:solidFill>
                <a:schemeClr val="tx1"/>
              </a:solidFill>
              <a:prstDash val="solid"/>
              <a:headEnd type="none" w="med" len="med"/>
              <a:tailEnd type="none" w="med" len="med"/>
            </a:ln>
          </p:spPr>
        </p:sp>
        <p:sp>
          <p:nvSpPr>
            <p:cNvPr id="95295" name="Rectangle 11"/>
            <p:cNvSpPr/>
            <p:nvPr/>
          </p:nvSpPr>
          <p:spPr>
            <a:xfrm>
              <a:off x="4841" y="2417"/>
              <a:ext cx="227"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e</a:t>
              </a:r>
              <a:endParaRPr lang="en-US" altLang="zh-CN" dirty="0">
                <a:solidFill>
                  <a:schemeClr val="tx2"/>
                </a:solidFill>
                <a:latin typeface="Times New Roman" panose="02020603050405020304" pitchFamily="18" charset="0"/>
              </a:endParaRPr>
            </a:p>
          </p:txBody>
        </p:sp>
        <p:sp>
          <p:nvSpPr>
            <p:cNvPr id="95296" name="Rectangle 12"/>
            <p:cNvSpPr/>
            <p:nvPr/>
          </p:nvSpPr>
          <p:spPr>
            <a:xfrm>
              <a:off x="4841" y="1987"/>
              <a:ext cx="228"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c</a:t>
              </a:r>
              <a:endParaRPr lang="en-US" altLang="zh-CN" dirty="0">
                <a:solidFill>
                  <a:schemeClr val="tx2"/>
                </a:solidFill>
                <a:latin typeface="Times New Roman" panose="02020603050405020304" pitchFamily="18" charset="0"/>
              </a:endParaRPr>
            </a:p>
          </p:txBody>
        </p:sp>
        <p:sp>
          <p:nvSpPr>
            <p:cNvPr id="95297" name="Rectangle 13"/>
            <p:cNvSpPr/>
            <p:nvPr/>
          </p:nvSpPr>
          <p:spPr>
            <a:xfrm>
              <a:off x="4070" y="3163"/>
              <a:ext cx="190"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e</a:t>
              </a:r>
              <a:endParaRPr lang="en-US" altLang="zh-CN" dirty="0">
                <a:solidFill>
                  <a:srgbClr val="FF0000"/>
                </a:solidFill>
                <a:latin typeface="Times New Roman" panose="02020603050405020304" pitchFamily="18" charset="0"/>
              </a:endParaRPr>
            </a:p>
          </p:txBody>
        </p:sp>
        <p:sp>
          <p:nvSpPr>
            <p:cNvPr id="95298" name="Rectangle 14"/>
            <p:cNvSpPr/>
            <p:nvPr/>
          </p:nvSpPr>
          <p:spPr>
            <a:xfrm>
              <a:off x="4112" y="1168"/>
              <a:ext cx="139"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c</a:t>
              </a:r>
              <a:endParaRPr lang="en-US" altLang="zh-CN" dirty="0">
                <a:solidFill>
                  <a:srgbClr val="FF0000"/>
                </a:solidFill>
                <a:latin typeface="Times New Roman" panose="02020603050405020304" pitchFamily="18" charset="0"/>
              </a:endParaRPr>
            </a:p>
          </p:txBody>
        </p:sp>
        <p:sp>
          <p:nvSpPr>
            <p:cNvPr id="95299" name="Rectangle 15"/>
            <p:cNvSpPr/>
            <p:nvPr/>
          </p:nvSpPr>
          <p:spPr>
            <a:xfrm>
              <a:off x="3618" y="2341"/>
              <a:ext cx="125" cy="269"/>
            </a:xfrm>
            <a:prstGeom prst="rect">
              <a:avLst/>
            </a:prstGeom>
            <a:noFill/>
            <a:ln w="9525">
              <a:noFill/>
            </a:ln>
          </p:spPr>
          <p:txBody>
            <a:bodyPr wrap="none" lIns="0" tIns="0" rIns="0" bIns="0">
              <a:spAutoFit/>
            </a:bodyPr>
            <a:p>
              <a:pPr algn="ctr" eaLnBrk="0" hangingPunct="0"/>
              <a:r>
                <a:rPr lang="en-US" altLang="zh-CN" dirty="0">
                  <a:solidFill>
                    <a:schemeClr val="folHlink"/>
                  </a:solidFill>
                  <a:latin typeface="Times New Roman" panose="02020603050405020304" pitchFamily="18" charset="0"/>
                </a:rPr>
                <a:t>b</a:t>
              </a:r>
              <a:endParaRPr lang="en-US" altLang="zh-CN" dirty="0">
                <a:solidFill>
                  <a:schemeClr val="folHlink"/>
                </a:solidFill>
                <a:latin typeface="Times New Roman" panose="02020603050405020304" pitchFamily="18" charset="0"/>
              </a:endParaRPr>
            </a:p>
          </p:txBody>
        </p:sp>
        <p:sp>
          <p:nvSpPr>
            <p:cNvPr id="95300" name="Rectangle 16"/>
            <p:cNvSpPr/>
            <p:nvPr/>
          </p:nvSpPr>
          <p:spPr>
            <a:xfrm>
              <a:off x="4815" y="2707"/>
              <a:ext cx="162"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5301" name="Rectangle 17"/>
            <p:cNvSpPr/>
            <p:nvPr/>
          </p:nvSpPr>
          <p:spPr>
            <a:xfrm>
              <a:off x="4815" y="1621"/>
              <a:ext cx="162"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5302" name="Rectangle 18"/>
            <p:cNvSpPr/>
            <p:nvPr/>
          </p:nvSpPr>
          <p:spPr>
            <a:xfrm>
              <a:off x="4824" y="2208"/>
              <a:ext cx="137"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P</a:t>
              </a:r>
              <a:endParaRPr lang="en-US" altLang="zh-CN" dirty="0">
                <a:solidFill>
                  <a:srgbClr val="FF0000"/>
                </a:solidFill>
                <a:latin typeface="Times New Roman" panose="02020603050405020304" pitchFamily="18" charset="0"/>
              </a:endParaRPr>
            </a:p>
          </p:txBody>
        </p:sp>
        <p:sp>
          <p:nvSpPr>
            <p:cNvPr id="95303" name="Rectangle 19"/>
            <p:cNvSpPr/>
            <p:nvPr/>
          </p:nvSpPr>
          <p:spPr>
            <a:xfrm>
              <a:off x="3798" y="1437"/>
              <a:ext cx="953" cy="1723"/>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304" name="Rectangle 20" descr="宽下对角线"/>
            <p:cNvSpPr/>
            <p:nvPr/>
          </p:nvSpPr>
          <p:spPr>
            <a:xfrm>
              <a:off x="3798" y="2069"/>
              <a:ext cx="953" cy="90"/>
            </a:xfrm>
            <a:prstGeom prst="rect">
              <a:avLst/>
            </a:prstGeom>
            <a:pattFill prst="wdDnDiag">
              <a:fgClr>
                <a:srgbClr val="0080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305" name="Rectangle 21" descr="宽下对角线"/>
            <p:cNvSpPr/>
            <p:nvPr/>
          </p:nvSpPr>
          <p:spPr>
            <a:xfrm>
              <a:off x="3798" y="2523"/>
              <a:ext cx="953" cy="91"/>
            </a:xfrm>
            <a:prstGeom prst="rect">
              <a:avLst/>
            </a:prstGeom>
            <a:pattFill prst="wdDnDiag">
              <a:fgClr>
                <a:srgbClr val="0099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306" name="Line 22"/>
            <p:cNvSpPr/>
            <p:nvPr/>
          </p:nvSpPr>
          <p:spPr>
            <a:xfrm>
              <a:off x="3117" y="3052"/>
              <a:ext cx="272" cy="0"/>
            </a:xfrm>
            <a:prstGeom prst="line">
              <a:avLst/>
            </a:prstGeom>
            <a:ln w="28575" cap="flat" cmpd="sng">
              <a:solidFill>
                <a:schemeClr val="tx1"/>
              </a:solidFill>
              <a:prstDash val="solid"/>
              <a:miter/>
              <a:headEnd type="none" w="med" len="med"/>
              <a:tailEnd type="none" w="med" len="med"/>
            </a:ln>
          </p:spPr>
        </p:sp>
        <p:sp>
          <p:nvSpPr>
            <p:cNvPr id="95307" name="Line 23"/>
            <p:cNvSpPr/>
            <p:nvPr/>
          </p:nvSpPr>
          <p:spPr>
            <a:xfrm>
              <a:off x="3190" y="3098"/>
              <a:ext cx="136" cy="0"/>
            </a:xfrm>
            <a:prstGeom prst="line">
              <a:avLst/>
            </a:prstGeom>
            <a:ln w="28575" cap="flat" cmpd="sng">
              <a:solidFill>
                <a:schemeClr val="tx1"/>
              </a:solidFill>
              <a:prstDash val="solid"/>
              <a:miter/>
              <a:headEnd type="none" w="med" len="med"/>
              <a:tailEnd type="none" w="med" len="med"/>
            </a:ln>
          </p:spPr>
        </p:sp>
        <p:sp>
          <p:nvSpPr>
            <p:cNvPr id="95308" name="Line 24"/>
            <p:cNvSpPr/>
            <p:nvPr/>
          </p:nvSpPr>
          <p:spPr>
            <a:xfrm>
              <a:off x="3254" y="2317"/>
              <a:ext cx="0" cy="726"/>
            </a:xfrm>
            <a:prstGeom prst="line">
              <a:avLst/>
            </a:prstGeom>
            <a:ln w="28575" cap="flat" cmpd="sng">
              <a:solidFill>
                <a:schemeClr val="tx1"/>
              </a:solidFill>
              <a:prstDash val="solid"/>
              <a:miter/>
              <a:headEnd type="none" w="med" len="med"/>
              <a:tailEnd type="none" w="med" len="med"/>
            </a:ln>
          </p:spPr>
        </p:sp>
        <p:sp>
          <p:nvSpPr>
            <p:cNvPr id="95309" name="Line 25"/>
            <p:cNvSpPr/>
            <p:nvPr/>
          </p:nvSpPr>
          <p:spPr>
            <a:xfrm>
              <a:off x="3254" y="3095"/>
              <a:ext cx="0" cy="335"/>
            </a:xfrm>
            <a:prstGeom prst="line">
              <a:avLst/>
            </a:prstGeom>
            <a:ln w="28575" cap="flat" cmpd="sng">
              <a:solidFill>
                <a:schemeClr val="tx1"/>
              </a:solidFill>
              <a:prstDash val="solid"/>
              <a:miter/>
              <a:headEnd type="none" w="med" len="med"/>
              <a:tailEnd type="none" w="med" len="med"/>
            </a:ln>
          </p:spPr>
        </p:sp>
        <p:sp>
          <p:nvSpPr>
            <p:cNvPr id="95310" name="Line 26"/>
            <p:cNvSpPr/>
            <p:nvPr/>
          </p:nvSpPr>
          <p:spPr>
            <a:xfrm>
              <a:off x="3254" y="3432"/>
              <a:ext cx="1995" cy="0"/>
            </a:xfrm>
            <a:prstGeom prst="line">
              <a:avLst/>
            </a:prstGeom>
            <a:ln w="28575" cap="flat" cmpd="sng">
              <a:solidFill>
                <a:schemeClr val="tx1"/>
              </a:solidFill>
              <a:prstDash val="solid"/>
              <a:miter/>
              <a:headEnd type="none" w="med" len="med"/>
              <a:tailEnd type="none" w="med" len="med"/>
            </a:ln>
          </p:spPr>
        </p:sp>
        <p:sp>
          <p:nvSpPr>
            <p:cNvPr id="95311" name="Line 27"/>
            <p:cNvSpPr/>
            <p:nvPr/>
          </p:nvSpPr>
          <p:spPr>
            <a:xfrm>
              <a:off x="5104" y="2634"/>
              <a:ext cx="272" cy="0"/>
            </a:xfrm>
            <a:prstGeom prst="line">
              <a:avLst/>
            </a:prstGeom>
            <a:ln w="28575" cap="flat" cmpd="sng">
              <a:solidFill>
                <a:schemeClr val="tx1"/>
              </a:solidFill>
              <a:prstDash val="solid"/>
              <a:miter/>
              <a:headEnd type="none" w="med" len="med"/>
              <a:tailEnd type="none" w="med" len="med"/>
            </a:ln>
          </p:spPr>
        </p:sp>
        <p:sp>
          <p:nvSpPr>
            <p:cNvPr id="95312" name="Line 28"/>
            <p:cNvSpPr/>
            <p:nvPr/>
          </p:nvSpPr>
          <p:spPr>
            <a:xfrm>
              <a:off x="5177" y="2680"/>
              <a:ext cx="136" cy="0"/>
            </a:xfrm>
            <a:prstGeom prst="line">
              <a:avLst/>
            </a:prstGeom>
            <a:ln w="28575" cap="flat" cmpd="sng">
              <a:solidFill>
                <a:schemeClr val="tx1"/>
              </a:solidFill>
              <a:prstDash val="solid"/>
              <a:miter/>
              <a:headEnd type="none" w="med" len="med"/>
              <a:tailEnd type="none" w="med" len="med"/>
            </a:ln>
          </p:spPr>
        </p:sp>
        <p:sp>
          <p:nvSpPr>
            <p:cNvPr id="95313" name="Line 29"/>
            <p:cNvSpPr/>
            <p:nvPr/>
          </p:nvSpPr>
          <p:spPr>
            <a:xfrm>
              <a:off x="5104" y="2742"/>
              <a:ext cx="272" cy="0"/>
            </a:xfrm>
            <a:prstGeom prst="line">
              <a:avLst/>
            </a:prstGeom>
            <a:ln w="28575" cap="flat" cmpd="sng">
              <a:solidFill>
                <a:schemeClr val="tx1"/>
              </a:solidFill>
              <a:prstDash val="solid"/>
              <a:miter/>
              <a:headEnd type="none" w="med" len="med"/>
              <a:tailEnd type="none" w="med" len="med"/>
            </a:ln>
          </p:spPr>
        </p:sp>
        <p:sp>
          <p:nvSpPr>
            <p:cNvPr id="95314" name="Line 30"/>
            <p:cNvSpPr/>
            <p:nvPr/>
          </p:nvSpPr>
          <p:spPr>
            <a:xfrm>
              <a:off x="5177" y="2788"/>
              <a:ext cx="136" cy="0"/>
            </a:xfrm>
            <a:prstGeom prst="line">
              <a:avLst/>
            </a:prstGeom>
            <a:ln w="28575" cap="flat" cmpd="sng">
              <a:solidFill>
                <a:schemeClr val="tx1"/>
              </a:solidFill>
              <a:prstDash val="solid"/>
              <a:miter/>
              <a:headEnd type="none" w="med" len="med"/>
              <a:tailEnd type="none" w="med" len="med"/>
            </a:ln>
          </p:spPr>
        </p:sp>
        <p:sp>
          <p:nvSpPr>
            <p:cNvPr id="95315" name="Line 31"/>
            <p:cNvSpPr/>
            <p:nvPr/>
          </p:nvSpPr>
          <p:spPr>
            <a:xfrm>
              <a:off x="4297" y="1164"/>
              <a:ext cx="952" cy="0"/>
            </a:xfrm>
            <a:prstGeom prst="line">
              <a:avLst/>
            </a:prstGeom>
            <a:ln w="28575" cap="flat" cmpd="sng">
              <a:solidFill>
                <a:schemeClr val="tx1"/>
              </a:solidFill>
              <a:prstDash val="solid"/>
              <a:miter/>
              <a:headEnd type="none" w="med" len="med"/>
              <a:tailEnd type="none" w="med" len="med"/>
            </a:ln>
          </p:spPr>
        </p:sp>
        <p:sp>
          <p:nvSpPr>
            <p:cNvPr id="95316" name="Line 32"/>
            <p:cNvSpPr/>
            <p:nvPr/>
          </p:nvSpPr>
          <p:spPr>
            <a:xfrm>
              <a:off x="5250" y="1164"/>
              <a:ext cx="0" cy="1462"/>
            </a:xfrm>
            <a:prstGeom prst="line">
              <a:avLst/>
            </a:prstGeom>
            <a:ln w="28575" cap="flat" cmpd="sng">
              <a:solidFill>
                <a:schemeClr val="tx1"/>
              </a:solidFill>
              <a:prstDash val="solid"/>
              <a:miter/>
              <a:headEnd type="none" w="med" len="med"/>
              <a:tailEnd type="none" w="med" len="med"/>
            </a:ln>
          </p:spPr>
        </p:sp>
        <p:sp>
          <p:nvSpPr>
            <p:cNvPr id="95317" name="Line 33"/>
            <p:cNvSpPr/>
            <p:nvPr/>
          </p:nvSpPr>
          <p:spPr>
            <a:xfrm>
              <a:off x="5250" y="2797"/>
              <a:ext cx="0" cy="635"/>
            </a:xfrm>
            <a:prstGeom prst="line">
              <a:avLst/>
            </a:prstGeom>
            <a:ln w="28575" cap="flat" cmpd="sng">
              <a:solidFill>
                <a:schemeClr val="tx1"/>
              </a:solidFill>
              <a:prstDash val="solid"/>
              <a:miter/>
              <a:headEnd type="none" w="med" len="med"/>
              <a:tailEnd type="none" w="med" len="med"/>
            </a:ln>
          </p:spPr>
        </p:sp>
        <p:sp>
          <p:nvSpPr>
            <p:cNvPr id="95318" name="Rectangle 34"/>
            <p:cNvSpPr/>
            <p:nvPr/>
          </p:nvSpPr>
          <p:spPr>
            <a:xfrm>
              <a:off x="3181" y="2525"/>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319" name="Rectangle 35"/>
            <p:cNvSpPr/>
            <p:nvPr/>
          </p:nvSpPr>
          <p:spPr>
            <a:xfrm>
              <a:off x="5177" y="1718"/>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320" name="Line 36"/>
            <p:cNvSpPr/>
            <p:nvPr/>
          </p:nvSpPr>
          <p:spPr>
            <a:xfrm>
              <a:off x="4251" y="3432"/>
              <a:ext cx="0" cy="182"/>
            </a:xfrm>
            <a:prstGeom prst="line">
              <a:avLst/>
            </a:prstGeom>
            <a:ln w="28575" cap="flat" cmpd="sng">
              <a:solidFill>
                <a:schemeClr val="tx1"/>
              </a:solidFill>
              <a:prstDash val="solid"/>
              <a:miter/>
              <a:headEnd type="none" w="med" len="med"/>
              <a:tailEnd type="none" w="med" len="med"/>
            </a:ln>
          </p:spPr>
        </p:sp>
        <p:sp>
          <p:nvSpPr>
            <p:cNvPr id="95321" name="Line 37"/>
            <p:cNvSpPr/>
            <p:nvPr/>
          </p:nvSpPr>
          <p:spPr>
            <a:xfrm>
              <a:off x="4115" y="3614"/>
              <a:ext cx="272" cy="0"/>
            </a:xfrm>
            <a:prstGeom prst="line">
              <a:avLst/>
            </a:prstGeom>
            <a:ln w="28575" cap="flat" cmpd="sng">
              <a:solidFill>
                <a:schemeClr val="tx1"/>
              </a:solidFill>
              <a:prstDash val="solid"/>
              <a:miter/>
              <a:headEnd type="none" w="med" len="med"/>
              <a:tailEnd type="none" w="med" len="med"/>
            </a:ln>
          </p:spPr>
        </p:sp>
        <p:sp>
          <p:nvSpPr>
            <p:cNvPr id="95322" name="Rectangle 38"/>
            <p:cNvSpPr/>
            <p:nvPr/>
          </p:nvSpPr>
          <p:spPr>
            <a:xfrm>
              <a:off x="3289" y="3116"/>
              <a:ext cx="453"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BB</a:t>
              </a:r>
              <a:endParaRPr lang="en-US" altLang="zh-CN" dirty="0">
                <a:latin typeface="Times New Roman" panose="02020603050405020304" pitchFamily="18" charset="0"/>
              </a:endParaRPr>
            </a:p>
          </p:txBody>
        </p:sp>
        <p:sp>
          <p:nvSpPr>
            <p:cNvPr id="95323" name="Rectangle 39"/>
            <p:cNvSpPr/>
            <p:nvPr/>
          </p:nvSpPr>
          <p:spPr>
            <a:xfrm>
              <a:off x="3380" y="2525"/>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b</a:t>
              </a:r>
              <a:endParaRPr lang="en-US" altLang="zh-CN" dirty="0">
                <a:latin typeface="Times New Roman" panose="02020603050405020304" pitchFamily="18" charset="0"/>
              </a:endParaRPr>
            </a:p>
          </p:txBody>
        </p:sp>
        <p:sp>
          <p:nvSpPr>
            <p:cNvPr id="95324" name="Rectangle 40"/>
            <p:cNvSpPr/>
            <p:nvPr/>
          </p:nvSpPr>
          <p:spPr>
            <a:xfrm>
              <a:off x="5340" y="1709"/>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c</a:t>
              </a:r>
              <a:endParaRPr lang="en-US" altLang="zh-CN" dirty="0">
                <a:latin typeface="Times New Roman" panose="02020603050405020304" pitchFamily="18" charset="0"/>
              </a:endParaRPr>
            </a:p>
          </p:txBody>
        </p:sp>
        <p:sp>
          <p:nvSpPr>
            <p:cNvPr id="95325" name="Text Box 41"/>
            <p:cNvSpPr txBox="1"/>
            <p:nvPr/>
          </p:nvSpPr>
          <p:spPr>
            <a:xfrm>
              <a:off x="3680" y="3825"/>
              <a:ext cx="1751" cy="288"/>
            </a:xfrm>
            <a:prstGeom prst="rect">
              <a:avLst/>
            </a:prstGeom>
            <a:noFill/>
            <a:ln w="27051">
              <a:noFill/>
            </a:ln>
          </p:spPr>
          <p:txBody>
            <a:bodyPr>
              <a:spAutoFit/>
            </a:bodyPr>
            <a:p>
              <a:pPr eaLnBrk="0" hangingPunct="0">
                <a:spcBef>
                  <a:spcPct val="50000"/>
                </a:spcBef>
              </a:pPr>
              <a:r>
                <a:rPr lang="zh-CN" altLang="en-US" sz="2400" dirty="0">
                  <a:latin typeface="Times New Roman" panose="02020603050405020304" pitchFamily="18" charset="0"/>
                </a:rPr>
                <a:t>例：共发射极接法</a:t>
              </a:r>
              <a:endParaRPr lang="zh-CN" altLang="en-US" sz="2400" dirty="0">
                <a:latin typeface="Times New Roman" panose="02020603050405020304" pitchFamily="18" charset="0"/>
              </a:endParaRPr>
            </a:p>
          </p:txBody>
        </p:sp>
      </p:grpSp>
      <p:sp>
        <p:nvSpPr>
          <p:cNvPr id="95240" name="Oval 42"/>
          <p:cNvSpPr/>
          <p:nvPr/>
        </p:nvSpPr>
        <p:spPr>
          <a:xfrm>
            <a:off x="6732588" y="4725988"/>
            <a:ext cx="71437"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41" name="Oval 43"/>
          <p:cNvSpPr/>
          <p:nvPr/>
        </p:nvSpPr>
        <p:spPr>
          <a:xfrm>
            <a:off x="69469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42" name="Oval 44"/>
          <p:cNvSpPr/>
          <p:nvPr/>
        </p:nvSpPr>
        <p:spPr>
          <a:xfrm>
            <a:off x="71628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43" name="Oval 45"/>
          <p:cNvSpPr/>
          <p:nvPr/>
        </p:nvSpPr>
        <p:spPr>
          <a:xfrm>
            <a:off x="6518275"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95244" name="Group 46"/>
          <p:cNvGrpSpPr/>
          <p:nvPr/>
        </p:nvGrpSpPr>
        <p:grpSpPr>
          <a:xfrm>
            <a:off x="6518275" y="3860800"/>
            <a:ext cx="715963" cy="865188"/>
            <a:chOff x="4106" y="2432"/>
            <a:chExt cx="451" cy="545"/>
          </a:xfrm>
        </p:grpSpPr>
        <p:sp>
          <p:nvSpPr>
            <p:cNvPr id="95283" name="Line 47"/>
            <p:cNvSpPr/>
            <p:nvPr/>
          </p:nvSpPr>
          <p:spPr>
            <a:xfrm flipV="1">
              <a:off x="4267" y="2478"/>
              <a:ext cx="0" cy="499"/>
            </a:xfrm>
            <a:prstGeom prst="line">
              <a:avLst/>
            </a:prstGeom>
            <a:ln w="28575" cap="flat" cmpd="sng">
              <a:solidFill>
                <a:srgbClr val="FF0066"/>
              </a:solidFill>
              <a:prstDash val="solid"/>
              <a:miter/>
              <a:headEnd type="none" w="med" len="med"/>
              <a:tailEnd type="triangle" w="med" len="lg"/>
            </a:ln>
          </p:spPr>
        </p:sp>
        <p:sp>
          <p:nvSpPr>
            <p:cNvPr id="95284" name="Line 48"/>
            <p:cNvSpPr/>
            <p:nvPr/>
          </p:nvSpPr>
          <p:spPr>
            <a:xfrm flipV="1">
              <a:off x="4403" y="2478"/>
              <a:ext cx="0" cy="499"/>
            </a:xfrm>
            <a:prstGeom prst="line">
              <a:avLst/>
            </a:prstGeom>
            <a:ln w="28575" cap="flat" cmpd="sng">
              <a:solidFill>
                <a:srgbClr val="FF0066"/>
              </a:solidFill>
              <a:prstDash val="solid"/>
              <a:miter/>
              <a:headEnd type="none" w="med" len="med"/>
              <a:tailEnd type="triangle" w="med" len="lg"/>
            </a:ln>
          </p:spPr>
        </p:sp>
        <p:sp>
          <p:nvSpPr>
            <p:cNvPr id="95285" name="Line 49"/>
            <p:cNvSpPr/>
            <p:nvPr/>
          </p:nvSpPr>
          <p:spPr>
            <a:xfrm flipV="1">
              <a:off x="4530" y="2478"/>
              <a:ext cx="0" cy="499"/>
            </a:xfrm>
            <a:prstGeom prst="line">
              <a:avLst/>
            </a:prstGeom>
            <a:ln w="28575" cap="flat" cmpd="sng">
              <a:solidFill>
                <a:srgbClr val="FF0066"/>
              </a:solidFill>
              <a:prstDash val="solid"/>
              <a:miter/>
              <a:headEnd type="none" w="med" len="med"/>
              <a:tailEnd type="triangle" w="med" len="lg"/>
            </a:ln>
          </p:spPr>
        </p:sp>
        <p:sp>
          <p:nvSpPr>
            <p:cNvPr id="95286" name="Oval 50"/>
            <p:cNvSpPr/>
            <p:nvPr/>
          </p:nvSpPr>
          <p:spPr>
            <a:xfrm>
              <a:off x="4241"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87" name="Oval 51"/>
            <p:cNvSpPr/>
            <p:nvPr/>
          </p:nvSpPr>
          <p:spPr>
            <a:xfrm>
              <a:off x="437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88" name="Oval 52"/>
            <p:cNvSpPr/>
            <p:nvPr/>
          </p:nvSpPr>
          <p:spPr>
            <a:xfrm>
              <a:off x="4512"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89" name="Line 53"/>
            <p:cNvSpPr/>
            <p:nvPr/>
          </p:nvSpPr>
          <p:spPr>
            <a:xfrm flipV="1">
              <a:off x="4132" y="2478"/>
              <a:ext cx="0" cy="499"/>
            </a:xfrm>
            <a:prstGeom prst="line">
              <a:avLst/>
            </a:prstGeom>
            <a:ln w="28575" cap="flat" cmpd="sng">
              <a:solidFill>
                <a:srgbClr val="FF0066"/>
              </a:solidFill>
              <a:prstDash val="solid"/>
              <a:miter/>
              <a:headEnd type="none" w="med" len="med"/>
              <a:tailEnd type="triangle" w="med" len="lg"/>
            </a:ln>
          </p:spPr>
        </p:sp>
        <p:sp>
          <p:nvSpPr>
            <p:cNvPr id="95290" name="Oval 54"/>
            <p:cNvSpPr/>
            <p:nvPr/>
          </p:nvSpPr>
          <p:spPr>
            <a:xfrm>
              <a:off x="410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95245" name="Group 55"/>
          <p:cNvGrpSpPr/>
          <p:nvPr/>
        </p:nvGrpSpPr>
        <p:grpSpPr>
          <a:xfrm>
            <a:off x="6732588" y="3530600"/>
            <a:ext cx="490537" cy="358775"/>
            <a:chOff x="4241" y="2224"/>
            <a:chExt cx="309" cy="226"/>
          </a:xfrm>
        </p:grpSpPr>
        <p:sp>
          <p:nvSpPr>
            <p:cNvPr id="95277" name="Line 56"/>
            <p:cNvSpPr/>
            <p:nvPr/>
          </p:nvSpPr>
          <p:spPr>
            <a:xfrm flipV="1">
              <a:off x="4267" y="2269"/>
              <a:ext cx="0" cy="181"/>
            </a:xfrm>
            <a:prstGeom prst="line">
              <a:avLst/>
            </a:prstGeom>
            <a:ln w="28575" cap="flat" cmpd="sng">
              <a:solidFill>
                <a:srgbClr val="FF0066"/>
              </a:solidFill>
              <a:prstDash val="solid"/>
              <a:miter/>
              <a:headEnd type="none" w="med" len="med"/>
              <a:tailEnd type="triangle" w="med" len="lg"/>
            </a:ln>
          </p:spPr>
        </p:sp>
        <p:sp>
          <p:nvSpPr>
            <p:cNvPr id="95278" name="Oval 57"/>
            <p:cNvSpPr/>
            <p:nvPr/>
          </p:nvSpPr>
          <p:spPr>
            <a:xfrm>
              <a:off x="4241" y="2224"/>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79" name="Line 58"/>
            <p:cNvSpPr/>
            <p:nvPr/>
          </p:nvSpPr>
          <p:spPr>
            <a:xfrm flipV="1">
              <a:off x="4404" y="2269"/>
              <a:ext cx="0" cy="181"/>
            </a:xfrm>
            <a:prstGeom prst="line">
              <a:avLst/>
            </a:prstGeom>
            <a:ln w="28575" cap="flat" cmpd="sng">
              <a:solidFill>
                <a:srgbClr val="FF0066"/>
              </a:solidFill>
              <a:prstDash val="solid"/>
              <a:miter/>
              <a:headEnd type="none" w="med" len="med"/>
              <a:tailEnd type="triangle" w="med" len="lg"/>
            </a:ln>
          </p:spPr>
        </p:sp>
        <p:sp>
          <p:nvSpPr>
            <p:cNvPr id="95280" name="Oval 59"/>
            <p:cNvSpPr/>
            <p:nvPr/>
          </p:nvSpPr>
          <p:spPr>
            <a:xfrm>
              <a:off x="4378" y="2224"/>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81" name="Line 60"/>
            <p:cNvSpPr/>
            <p:nvPr/>
          </p:nvSpPr>
          <p:spPr>
            <a:xfrm flipV="1">
              <a:off x="4531" y="2269"/>
              <a:ext cx="0" cy="181"/>
            </a:xfrm>
            <a:prstGeom prst="line">
              <a:avLst/>
            </a:prstGeom>
            <a:ln w="28575" cap="flat" cmpd="sng">
              <a:solidFill>
                <a:srgbClr val="FF0066"/>
              </a:solidFill>
              <a:prstDash val="solid"/>
              <a:miter/>
              <a:headEnd type="none" w="med" len="med"/>
              <a:tailEnd type="triangle" w="med" len="lg"/>
            </a:ln>
          </p:spPr>
        </p:sp>
        <p:sp>
          <p:nvSpPr>
            <p:cNvPr id="95282" name="Oval 61"/>
            <p:cNvSpPr/>
            <p:nvPr/>
          </p:nvSpPr>
          <p:spPr>
            <a:xfrm>
              <a:off x="4505" y="2224"/>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95246" name="Group 62"/>
          <p:cNvGrpSpPr/>
          <p:nvPr/>
        </p:nvGrpSpPr>
        <p:grpSpPr>
          <a:xfrm>
            <a:off x="6300788" y="3659188"/>
            <a:ext cx="214312" cy="200025"/>
            <a:chOff x="3969" y="2305"/>
            <a:chExt cx="135" cy="126"/>
          </a:xfrm>
        </p:grpSpPr>
        <p:sp>
          <p:nvSpPr>
            <p:cNvPr id="95275" name="Line 63"/>
            <p:cNvSpPr/>
            <p:nvPr/>
          </p:nvSpPr>
          <p:spPr>
            <a:xfrm flipH="1" flipV="1">
              <a:off x="4014" y="2341"/>
              <a:ext cx="90" cy="90"/>
            </a:xfrm>
            <a:prstGeom prst="line">
              <a:avLst/>
            </a:prstGeom>
            <a:ln w="28575" cap="flat" cmpd="sng">
              <a:solidFill>
                <a:srgbClr val="FF0066"/>
              </a:solidFill>
              <a:prstDash val="solid"/>
              <a:miter/>
              <a:headEnd type="none" w="med" len="med"/>
              <a:tailEnd type="triangle" w="med" len="med"/>
            </a:ln>
          </p:spPr>
        </p:sp>
        <p:sp>
          <p:nvSpPr>
            <p:cNvPr id="95276" name="Oval 64"/>
            <p:cNvSpPr/>
            <p:nvPr/>
          </p:nvSpPr>
          <p:spPr>
            <a:xfrm>
              <a:off x="3969" y="2305"/>
              <a:ext cx="45" cy="45"/>
            </a:xfrm>
            <a:prstGeom prst="ellipse">
              <a:avLst/>
            </a:prstGeom>
            <a:noFill/>
            <a:ln w="2857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95247" name="Group 65"/>
          <p:cNvGrpSpPr/>
          <p:nvPr/>
        </p:nvGrpSpPr>
        <p:grpSpPr>
          <a:xfrm>
            <a:off x="7308850" y="3789363"/>
            <a:ext cx="71438" cy="935037"/>
            <a:chOff x="4604" y="2387"/>
            <a:chExt cx="45" cy="589"/>
          </a:xfrm>
        </p:grpSpPr>
        <p:sp>
          <p:nvSpPr>
            <p:cNvPr id="95273" name="Oval 66"/>
            <p:cNvSpPr/>
            <p:nvPr/>
          </p:nvSpPr>
          <p:spPr>
            <a:xfrm>
              <a:off x="4604" y="2387"/>
              <a:ext cx="45" cy="45"/>
            </a:xfrm>
            <a:prstGeom prst="ellipse">
              <a:avLst/>
            </a:prstGeom>
            <a:noFill/>
            <a:ln w="2857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74" name="Line 67"/>
            <p:cNvSpPr/>
            <p:nvPr/>
          </p:nvSpPr>
          <p:spPr>
            <a:xfrm>
              <a:off x="4631" y="2432"/>
              <a:ext cx="0" cy="544"/>
            </a:xfrm>
            <a:prstGeom prst="line">
              <a:avLst/>
            </a:prstGeom>
            <a:ln w="28575" cap="flat" cmpd="sng">
              <a:solidFill>
                <a:srgbClr val="800080"/>
              </a:solidFill>
              <a:prstDash val="solid"/>
              <a:miter/>
              <a:headEnd type="none" w="med" len="med"/>
              <a:tailEnd type="triangle" w="med" len="lg"/>
            </a:ln>
          </p:spPr>
        </p:sp>
      </p:grpSp>
      <p:sp>
        <p:nvSpPr>
          <p:cNvPr id="95248" name="Text Box 68"/>
          <p:cNvSpPr txBox="1"/>
          <p:nvPr/>
        </p:nvSpPr>
        <p:spPr>
          <a:xfrm>
            <a:off x="6977063" y="5002213"/>
            <a:ext cx="403225"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E</a:t>
            </a:r>
            <a:endParaRPr lang="en-US" altLang="zh-CN" sz="2400" dirty="0">
              <a:solidFill>
                <a:srgbClr val="008000"/>
              </a:solidFill>
              <a:latin typeface="Times New Roman" panose="02020603050405020304" pitchFamily="18" charset="0"/>
            </a:endParaRPr>
          </a:p>
        </p:txBody>
      </p:sp>
      <p:sp>
        <p:nvSpPr>
          <p:cNvPr id="95249" name="Line 69"/>
          <p:cNvSpPr/>
          <p:nvPr/>
        </p:nvSpPr>
        <p:spPr>
          <a:xfrm>
            <a:off x="6877050" y="5084763"/>
            <a:ext cx="0" cy="360362"/>
          </a:xfrm>
          <a:prstGeom prst="line">
            <a:avLst/>
          </a:prstGeom>
          <a:ln w="57150" cap="flat" cmpd="sng">
            <a:solidFill>
              <a:srgbClr val="008000"/>
            </a:solidFill>
            <a:prstDash val="solid"/>
            <a:miter/>
            <a:headEnd type="none" w="med" len="med"/>
            <a:tailEnd type="stealth" w="lg" len="med"/>
          </a:ln>
        </p:spPr>
      </p:sp>
      <p:sp>
        <p:nvSpPr>
          <p:cNvPr id="95250" name="Text Box 70"/>
          <p:cNvSpPr txBox="1"/>
          <p:nvPr/>
        </p:nvSpPr>
        <p:spPr>
          <a:xfrm>
            <a:off x="684213" y="2420938"/>
            <a:ext cx="2014537" cy="519112"/>
          </a:xfrm>
          <a:prstGeom prst="rect">
            <a:avLst/>
          </a:prstGeom>
          <a:noFill/>
          <a:ln w="9525">
            <a:noFill/>
          </a:ln>
        </p:spPr>
        <p:txBody>
          <a:bodyPr>
            <a:spAutoFit/>
          </a:bodyPr>
          <a:p>
            <a:pPr marL="900430" indent="-900430">
              <a:lnSpc>
                <a:spcPct val="140000"/>
              </a:lnSpc>
              <a:spcBef>
                <a:spcPct val="50000"/>
              </a:spcBef>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）在基区中</a:t>
            </a:r>
            <a:endParaRPr lang="zh-CN" altLang="en-US" sz="2000" dirty="0">
              <a:latin typeface="宋体" panose="02010600030101010101" pitchFamily="2" charset="-122"/>
            </a:endParaRPr>
          </a:p>
        </p:txBody>
      </p:sp>
      <p:sp>
        <p:nvSpPr>
          <p:cNvPr id="95251" name="AutoShape 71"/>
          <p:cNvSpPr/>
          <p:nvPr/>
        </p:nvSpPr>
        <p:spPr>
          <a:xfrm>
            <a:off x="1187450" y="3090863"/>
            <a:ext cx="71438" cy="1087437"/>
          </a:xfrm>
          <a:prstGeom prst="leftBrace">
            <a:avLst>
              <a:gd name="adj1" fmla="val 126850"/>
              <a:gd name="adj2" fmla="val 50000"/>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52" name="Text Box 72"/>
          <p:cNvSpPr txBox="1"/>
          <p:nvPr/>
        </p:nvSpPr>
        <p:spPr>
          <a:xfrm>
            <a:off x="1303338" y="2852738"/>
            <a:ext cx="3384550" cy="519112"/>
          </a:xfrm>
          <a:prstGeom prst="rect">
            <a:avLst/>
          </a:prstGeom>
          <a:noFill/>
          <a:ln w="9525">
            <a:noFill/>
          </a:ln>
        </p:spPr>
        <p:txBody>
          <a:bodyPr>
            <a:spAutoFit/>
          </a:bodyPr>
          <a:p>
            <a:pPr>
              <a:lnSpc>
                <a:spcPct val="140000"/>
              </a:lnSpc>
              <a:spcBef>
                <a:spcPct val="50000"/>
              </a:spcBef>
            </a:pPr>
            <a:r>
              <a:rPr lang="en-US" altLang="zh-CN" sz="2000" dirty="0">
                <a:latin typeface="宋体" panose="02010600030101010101" pitchFamily="2" charset="-122"/>
              </a:rPr>
              <a:t>①</a:t>
            </a:r>
            <a:r>
              <a:rPr lang="zh-CN" altLang="en-US" sz="2000" dirty="0">
                <a:latin typeface="宋体" panose="02010600030101010101" pitchFamily="2" charset="-122"/>
              </a:rPr>
              <a:t>电子继续向集电结扩散；</a:t>
            </a:r>
            <a:endParaRPr lang="zh-CN" altLang="en-US" sz="2000" dirty="0">
              <a:latin typeface="宋体" panose="02010600030101010101" pitchFamily="2" charset="-122"/>
            </a:endParaRPr>
          </a:p>
        </p:txBody>
      </p:sp>
      <p:sp>
        <p:nvSpPr>
          <p:cNvPr id="95253" name="Text Box 73"/>
          <p:cNvSpPr txBox="1"/>
          <p:nvPr/>
        </p:nvSpPr>
        <p:spPr>
          <a:xfrm>
            <a:off x="1303338" y="3286125"/>
            <a:ext cx="3311525" cy="946150"/>
          </a:xfrm>
          <a:prstGeom prst="rect">
            <a:avLst/>
          </a:prstGeom>
          <a:noFill/>
          <a:ln w="9525">
            <a:noFill/>
          </a:ln>
        </p:spPr>
        <p:txBody>
          <a:bodyPr>
            <a:spAutoFit/>
          </a:bodyPr>
          <a:p>
            <a:pPr>
              <a:lnSpc>
                <a:spcPct val="140000"/>
              </a:lnSpc>
              <a:spcBef>
                <a:spcPct val="50000"/>
              </a:spcBef>
            </a:pPr>
            <a:r>
              <a:rPr lang="en-US" altLang="zh-CN" sz="2000" dirty="0">
                <a:latin typeface="宋体" panose="02010600030101010101" pitchFamily="2" charset="-122"/>
              </a:rPr>
              <a:t>②</a:t>
            </a:r>
            <a:r>
              <a:rPr lang="zh-CN" altLang="en-US" sz="2000" dirty="0">
                <a:latin typeface="宋体" panose="02010600030101010101" pitchFamily="2" charset="-122"/>
              </a:rPr>
              <a:t>少数电子与基区空穴相复合，形成</a:t>
            </a:r>
            <a:r>
              <a:rPr lang="en-US" altLang="zh-CN" sz="2000" dirty="0">
                <a:latin typeface="宋体" panose="02010600030101010101" pitchFamily="2" charset="-122"/>
              </a:rPr>
              <a:t>I</a:t>
            </a:r>
            <a:r>
              <a:rPr lang="en-US" altLang="zh-CN" sz="2000" baseline="-25000" dirty="0">
                <a:latin typeface="宋体" panose="02010600030101010101" pitchFamily="2" charset="-122"/>
              </a:rPr>
              <a:t>B</a:t>
            </a:r>
            <a:r>
              <a:rPr lang="zh-CN" altLang="en-US" sz="2000" dirty="0">
                <a:latin typeface="宋体" panose="02010600030101010101" pitchFamily="2" charset="-122"/>
              </a:rPr>
              <a:t>电流。</a:t>
            </a:r>
            <a:endParaRPr lang="zh-CN" altLang="en-US" sz="2000" dirty="0">
              <a:latin typeface="宋体" panose="02010600030101010101" pitchFamily="2" charset="-122"/>
            </a:endParaRPr>
          </a:p>
        </p:txBody>
      </p:sp>
      <p:sp>
        <p:nvSpPr>
          <p:cNvPr id="95254" name="Line 74"/>
          <p:cNvSpPr/>
          <p:nvPr/>
        </p:nvSpPr>
        <p:spPr>
          <a:xfrm>
            <a:off x="5292725" y="3500438"/>
            <a:ext cx="574675" cy="0"/>
          </a:xfrm>
          <a:prstGeom prst="line">
            <a:avLst/>
          </a:prstGeom>
          <a:ln w="57150" cap="flat" cmpd="sng">
            <a:solidFill>
              <a:srgbClr val="008000"/>
            </a:solidFill>
            <a:prstDash val="solid"/>
            <a:miter/>
            <a:headEnd type="none" w="med" len="med"/>
            <a:tailEnd type="stealth" w="lg" len="med"/>
          </a:ln>
        </p:spPr>
      </p:sp>
      <p:sp>
        <p:nvSpPr>
          <p:cNvPr id="95255" name="Text Box 75"/>
          <p:cNvSpPr txBox="1"/>
          <p:nvPr/>
        </p:nvSpPr>
        <p:spPr>
          <a:xfrm>
            <a:off x="5321300" y="2967038"/>
            <a:ext cx="403225"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B</a:t>
            </a:r>
            <a:endParaRPr lang="en-US" altLang="zh-CN" sz="2400" dirty="0">
              <a:solidFill>
                <a:srgbClr val="008000"/>
              </a:solidFill>
              <a:latin typeface="Times New Roman" panose="02020603050405020304" pitchFamily="18" charset="0"/>
            </a:endParaRPr>
          </a:p>
        </p:txBody>
      </p:sp>
      <p:sp>
        <p:nvSpPr>
          <p:cNvPr id="85068" name="Text Box 76"/>
          <p:cNvSpPr txBox="1"/>
          <p:nvPr/>
        </p:nvSpPr>
        <p:spPr>
          <a:xfrm>
            <a:off x="684213" y="4365625"/>
            <a:ext cx="3887787" cy="1887538"/>
          </a:xfrm>
          <a:prstGeom prst="rect">
            <a:avLst/>
          </a:prstGeom>
          <a:noFill/>
          <a:ln w="9525">
            <a:noFill/>
          </a:ln>
        </p:spPr>
        <p:txBody>
          <a:bodyPr>
            <a:spAutoFit/>
          </a:bodyPr>
          <a:p>
            <a:pPr marL="900430" indent="-900430">
              <a:lnSpc>
                <a:spcPct val="140000"/>
              </a:lnSpc>
              <a:spcBef>
                <a:spcPct val="50000"/>
              </a:spcBef>
            </a:pPr>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）集电区收集大部分的电子，形成</a:t>
            </a:r>
            <a:r>
              <a:rPr lang="en-US" altLang="zh-CN" dirty="0">
                <a:latin typeface="宋体" panose="02010600030101010101" pitchFamily="2" charset="-122"/>
              </a:rPr>
              <a:t>I</a:t>
            </a:r>
            <a:r>
              <a:rPr lang="en-US" altLang="zh-CN" baseline="-25000" dirty="0">
                <a:latin typeface="宋体" panose="02010600030101010101" pitchFamily="2" charset="-122"/>
              </a:rPr>
              <a:t>C</a:t>
            </a:r>
            <a:r>
              <a:rPr lang="zh-CN" altLang="en-US" dirty="0">
                <a:latin typeface="宋体" panose="02010600030101010101" pitchFamily="2" charset="-122"/>
              </a:rPr>
              <a:t>电流。</a:t>
            </a:r>
            <a:endParaRPr lang="zh-CN" altLang="en-US" dirty="0">
              <a:latin typeface="宋体" panose="02010600030101010101" pitchFamily="2" charset="-122"/>
            </a:endParaRPr>
          </a:p>
        </p:txBody>
      </p:sp>
      <p:grpSp>
        <p:nvGrpSpPr>
          <p:cNvPr id="7" name="Group 77"/>
          <p:cNvGrpSpPr/>
          <p:nvPr/>
        </p:nvGrpSpPr>
        <p:grpSpPr>
          <a:xfrm>
            <a:off x="6732588" y="2651125"/>
            <a:ext cx="501650" cy="865188"/>
            <a:chOff x="4241" y="1670"/>
            <a:chExt cx="316" cy="545"/>
          </a:xfrm>
        </p:grpSpPr>
        <p:sp>
          <p:nvSpPr>
            <p:cNvPr id="95267" name="Line 78"/>
            <p:cNvSpPr/>
            <p:nvPr/>
          </p:nvSpPr>
          <p:spPr>
            <a:xfrm flipV="1">
              <a:off x="4267" y="1716"/>
              <a:ext cx="0" cy="499"/>
            </a:xfrm>
            <a:prstGeom prst="line">
              <a:avLst/>
            </a:prstGeom>
            <a:ln w="28575" cap="flat" cmpd="sng">
              <a:solidFill>
                <a:srgbClr val="FF0066"/>
              </a:solidFill>
              <a:prstDash val="solid"/>
              <a:miter/>
              <a:headEnd type="none" w="med" len="med"/>
              <a:tailEnd type="triangle" w="med" len="lg"/>
            </a:ln>
          </p:spPr>
        </p:sp>
        <p:sp>
          <p:nvSpPr>
            <p:cNvPr id="95268" name="Line 79"/>
            <p:cNvSpPr/>
            <p:nvPr/>
          </p:nvSpPr>
          <p:spPr>
            <a:xfrm flipV="1">
              <a:off x="4403" y="1716"/>
              <a:ext cx="0" cy="499"/>
            </a:xfrm>
            <a:prstGeom prst="line">
              <a:avLst/>
            </a:prstGeom>
            <a:ln w="28575" cap="flat" cmpd="sng">
              <a:solidFill>
                <a:srgbClr val="FF0066"/>
              </a:solidFill>
              <a:prstDash val="solid"/>
              <a:miter/>
              <a:headEnd type="none" w="med" len="med"/>
              <a:tailEnd type="triangle" w="med" len="lg"/>
            </a:ln>
          </p:spPr>
        </p:sp>
        <p:sp>
          <p:nvSpPr>
            <p:cNvPr id="95269" name="Line 80"/>
            <p:cNvSpPr/>
            <p:nvPr/>
          </p:nvSpPr>
          <p:spPr>
            <a:xfrm flipV="1">
              <a:off x="4530" y="1716"/>
              <a:ext cx="0" cy="499"/>
            </a:xfrm>
            <a:prstGeom prst="line">
              <a:avLst/>
            </a:prstGeom>
            <a:ln w="28575" cap="flat" cmpd="sng">
              <a:solidFill>
                <a:srgbClr val="FF0066"/>
              </a:solidFill>
              <a:prstDash val="solid"/>
              <a:miter/>
              <a:headEnd type="none" w="med" len="med"/>
              <a:tailEnd type="triangle" w="med" len="lg"/>
            </a:ln>
          </p:spPr>
        </p:sp>
        <p:sp>
          <p:nvSpPr>
            <p:cNvPr id="95270" name="Oval 81"/>
            <p:cNvSpPr/>
            <p:nvPr/>
          </p:nvSpPr>
          <p:spPr>
            <a:xfrm>
              <a:off x="4241" y="1670"/>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71" name="Oval 82"/>
            <p:cNvSpPr/>
            <p:nvPr/>
          </p:nvSpPr>
          <p:spPr>
            <a:xfrm>
              <a:off x="4376" y="1670"/>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5272" name="Oval 83"/>
            <p:cNvSpPr/>
            <p:nvPr/>
          </p:nvSpPr>
          <p:spPr>
            <a:xfrm>
              <a:off x="4512" y="1670"/>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85076" name="Text Box 84"/>
          <p:cNvSpPr txBox="1"/>
          <p:nvPr/>
        </p:nvSpPr>
        <p:spPr>
          <a:xfrm>
            <a:off x="7064375" y="1801813"/>
            <a:ext cx="403225"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C</a:t>
            </a:r>
            <a:endParaRPr lang="en-US" altLang="zh-CN" sz="2400" dirty="0">
              <a:solidFill>
                <a:srgbClr val="008000"/>
              </a:solidFill>
              <a:latin typeface="Times New Roman" panose="02020603050405020304" pitchFamily="18" charset="0"/>
            </a:endParaRPr>
          </a:p>
        </p:txBody>
      </p:sp>
      <p:sp>
        <p:nvSpPr>
          <p:cNvPr id="85077" name="Line 85"/>
          <p:cNvSpPr/>
          <p:nvPr/>
        </p:nvSpPr>
        <p:spPr>
          <a:xfrm>
            <a:off x="6948488" y="1870075"/>
            <a:ext cx="0" cy="360363"/>
          </a:xfrm>
          <a:prstGeom prst="line">
            <a:avLst/>
          </a:prstGeom>
          <a:ln w="57150" cap="flat" cmpd="sng">
            <a:solidFill>
              <a:srgbClr val="008000"/>
            </a:solidFill>
            <a:prstDash val="solid"/>
            <a:miter/>
            <a:headEnd type="none" w="med" len="med"/>
            <a:tailEnd type="stealth" w="lg" len="med"/>
          </a:ln>
        </p:spPr>
      </p:sp>
      <p:sp>
        <p:nvSpPr>
          <p:cNvPr id="85078" name="Text Box 86"/>
          <p:cNvSpPr txBox="1"/>
          <p:nvPr/>
        </p:nvSpPr>
        <p:spPr>
          <a:xfrm>
            <a:off x="6732588" y="2824163"/>
            <a:ext cx="503237" cy="393700"/>
          </a:xfrm>
          <a:prstGeom prst="rect">
            <a:avLst/>
          </a:prstGeom>
          <a:solidFill>
            <a:srgbClr val="FFFF99"/>
          </a:solidFill>
          <a:ln w="28575" cap="flat" cmpd="sng">
            <a:solidFill>
              <a:srgbClr val="008000"/>
            </a:solidFill>
            <a:prstDash val="solid"/>
            <a:miter/>
            <a:headEnd type="none" w="med" len="med"/>
            <a:tailEnd type="none" w="med" len="med"/>
          </a:ln>
        </p:spPr>
        <p:txBody>
          <a:bodyPr lIns="0" tIns="0" rIns="0" b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CN</a:t>
            </a:r>
            <a:endParaRPr lang="en-US" altLang="zh-CN" sz="2400" dirty="0">
              <a:latin typeface="Times New Roman" panose="02020603050405020304" pitchFamily="18" charset="0"/>
            </a:endParaRPr>
          </a:p>
        </p:txBody>
      </p:sp>
      <p:sp>
        <p:nvSpPr>
          <p:cNvPr id="85079" name="Text Box 87"/>
          <p:cNvSpPr txBox="1"/>
          <p:nvPr/>
        </p:nvSpPr>
        <p:spPr>
          <a:xfrm>
            <a:off x="7451725" y="1844675"/>
            <a:ext cx="865188" cy="365125"/>
          </a:xfrm>
          <a:prstGeom prst="rect">
            <a:avLst/>
          </a:prstGeom>
          <a:solidFill>
            <a:srgbClr val="FFFF99"/>
          </a:solidFill>
          <a:ln w="28575">
            <a:noFill/>
          </a:ln>
        </p:spPr>
        <p:txBody>
          <a:bodyPr lIns="0" tIns="0" rIns="0" bIns="0">
            <a:spAutoFit/>
          </a:bodyPr>
          <a:p>
            <a:pPr>
              <a:spcBef>
                <a:spcPct val="50000"/>
              </a:spcBef>
            </a:pPr>
            <a:r>
              <a:rPr lang="en-US" altLang="zh-CN" sz="2400" dirty="0">
                <a:latin typeface="Times New Roman" panose="02020603050405020304" pitchFamily="18" charset="0"/>
                <a:cs typeface="Times New Roman" panose="02020603050405020304" pitchFamily="18" charset="0"/>
              </a:rPr>
              <a:t>≈I</a:t>
            </a:r>
            <a:r>
              <a:rPr lang="en-US" altLang="zh-CN" sz="2400" baseline="-25000" dirty="0">
                <a:latin typeface="Times New Roman" panose="02020603050405020304" pitchFamily="18" charset="0"/>
                <a:cs typeface="Times New Roman" panose="02020603050405020304" pitchFamily="18" charset="0"/>
              </a:rPr>
              <a:t>CN</a:t>
            </a:r>
            <a:endParaRPr lang="en-US" altLang="zh-CN" sz="2400" dirty="0">
              <a:latin typeface="Times New Roman" panose="02020603050405020304" pitchFamily="18" charset="0"/>
              <a:ea typeface="Times New Roman" panose="02020603050405020304" pitchFamily="18" charset="0"/>
            </a:endParaRPr>
          </a:p>
        </p:txBody>
      </p:sp>
      <p:sp>
        <p:nvSpPr>
          <p:cNvPr id="95262" name="Line 88"/>
          <p:cNvSpPr/>
          <p:nvPr/>
        </p:nvSpPr>
        <p:spPr>
          <a:xfrm>
            <a:off x="6400800" y="3730625"/>
            <a:ext cx="0" cy="360363"/>
          </a:xfrm>
          <a:prstGeom prst="line">
            <a:avLst/>
          </a:prstGeom>
          <a:ln w="57150" cap="flat" cmpd="sng">
            <a:solidFill>
              <a:srgbClr val="008000"/>
            </a:solidFill>
            <a:prstDash val="solid"/>
            <a:miter/>
            <a:headEnd type="none" w="med" len="med"/>
            <a:tailEnd type="stealth" w="lg" len="med"/>
          </a:ln>
        </p:spPr>
      </p:sp>
      <p:sp>
        <p:nvSpPr>
          <p:cNvPr id="95263" name="Text Box 89"/>
          <p:cNvSpPr txBox="1"/>
          <p:nvPr/>
        </p:nvSpPr>
        <p:spPr>
          <a:xfrm>
            <a:off x="5726113" y="3756025"/>
            <a:ext cx="520700" cy="393700"/>
          </a:xfrm>
          <a:prstGeom prst="rect">
            <a:avLst/>
          </a:prstGeom>
          <a:solidFill>
            <a:srgbClr val="FFFF99"/>
          </a:solidFill>
          <a:ln w="28575" cap="flat" cmpd="sng">
            <a:solidFill>
              <a:srgbClr val="008000"/>
            </a:solidFill>
            <a:prstDash val="solid"/>
            <a:miter/>
            <a:headEnd type="none" w="med" len="med"/>
            <a:tailEnd type="none" w="med" len="med"/>
          </a:ln>
        </p:spPr>
        <p:txBody>
          <a:bodyPr lIns="0" tIns="0" rIns="0" bIns="0">
            <a:spAutoFit/>
          </a:bodyPr>
          <a:p>
            <a:pPr>
              <a:spcBef>
                <a:spcPct val="50000"/>
              </a:spcBef>
            </a:pPr>
            <a:r>
              <a:rPr lang="en-US" altLang="zh-CN" sz="2400" b="0" dirty="0">
                <a:latin typeface="Verdana" panose="020B0604030504040204" pitchFamily="34" charset="0"/>
                <a:ea typeface="隶书" panose="02010509060101010101" pitchFamily="49" charset="-122"/>
              </a:rPr>
              <a:t>I</a:t>
            </a:r>
            <a:r>
              <a:rPr lang="en-US" altLang="zh-CN" sz="2400" b="0" baseline="-25000" dirty="0">
                <a:latin typeface="Verdana" panose="020B0604030504040204" pitchFamily="34" charset="0"/>
                <a:ea typeface="隶书" panose="02010509060101010101" pitchFamily="49" charset="-122"/>
              </a:rPr>
              <a:t>BN</a:t>
            </a:r>
            <a:endParaRPr lang="en-US" altLang="zh-CN" sz="2400" b="0" dirty="0">
              <a:latin typeface="Verdana" panose="020B0604030504040204" pitchFamily="34" charset="0"/>
              <a:ea typeface="隶书" panose="02010509060101010101" pitchFamily="49" charset="-122"/>
            </a:endParaRPr>
          </a:p>
        </p:txBody>
      </p:sp>
      <p:sp>
        <p:nvSpPr>
          <p:cNvPr id="95264" name="Oval 90"/>
          <p:cNvSpPr/>
          <p:nvPr/>
        </p:nvSpPr>
        <p:spPr>
          <a:xfrm rot="3000000">
            <a:off x="6197600" y="3627438"/>
            <a:ext cx="503238" cy="360362"/>
          </a:xfrm>
          <a:prstGeom prst="ellipse">
            <a:avLst/>
          </a:prstGeom>
          <a:noFill/>
          <a:ln w="38100" cap="flat" cmpd="sng">
            <a:solidFill>
              <a:srgbClr val="008000"/>
            </a:solidFill>
            <a:prstDash val="sysDot"/>
            <a:miter/>
            <a:headEnd type="none" w="med" len="med"/>
            <a:tailEnd type="none" w="med" len="med"/>
          </a:ln>
        </p:spPr>
        <p:txBody>
          <a:bodyPr wrap="none" anchor="ctr"/>
          <a:p>
            <a:endParaRPr lang="zh-CN" altLang="en-US" dirty="0">
              <a:latin typeface="Arial" panose="020B0604020202020204" pitchFamily="34" charset="0"/>
            </a:endParaRPr>
          </a:p>
        </p:txBody>
      </p:sp>
      <p:sp>
        <p:nvSpPr>
          <p:cNvPr id="85083" name="Text Box 91"/>
          <p:cNvSpPr txBox="1"/>
          <p:nvPr/>
        </p:nvSpPr>
        <p:spPr>
          <a:xfrm>
            <a:off x="7524750" y="4749800"/>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EP</a:t>
            </a:r>
            <a:endParaRPr lang="en-US" altLang="zh-CN" sz="2400" dirty="0">
              <a:latin typeface="Times New Roman" panose="02020603050405020304" pitchFamily="18" charset="0"/>
            </a:endParaRPr>
          </a:p>
        </p:txBody>
      </p:sp>
      <p:sp>
        <p:nvSpPr>
          <p:cNvPr id="85084" name="Text Box 92"/>
          <p:cNvSpPr txBox="1"/>
          <p:nvPr/>
        </p:nvSpPr>
        <p:spPr>
          <a:xfrm>
            <a:off x="6737350" y="4178300"/>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EN</a:t>
            </a:r>
            <a:endParaRPr lang="en-US" altLang="zh-CN"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85068"/>
                                        </p:tgtEl>
                                        <p:attrNameLst>
                                          <p:attrName>style.visibility</p:attrName>
                                        </p:attrNameLst>
                                      </p:cBhvr>
                                      <p:to>
                                        <p:strVal val="visible"/>
                                      </p:to>
                                    </p:set>
                                    <p:animEffect transition="in" filter="diamond(out)">
                                      <p:cBhvr>
                                        <p:cTn id="7" dur="1000"/>
                                        <p:tgtEl>
                                          <p:spTgt spid="850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par>
                          <p:cTn id="13" fill="hold">
                            <p:stCondLst>
                              <p:cond delay="1000"/>
                            </p:stCondLst>
                            <p:childTnLst>
                              <p:par>
                                <p:cTn id="14" presetID="8" presetClass="entr" presetSubtype="16" fill="hold" grpId="0" nodeType="afterEffect">
                                  <p:stCondLst>
                                    <p:cond delay="0"/>
                                  </p:stCondLst>
                                  <p:childTnLst>
                                    <p:set>
                                      <p:cBhvr>
                                        <p:cTn id="15" dur="1" fill="hold">
                                          <p:stCondLst>
                                            <p:cond delay="0"/>
                                          </p:stCondLst>
                                        </p:cTn>
                                        <p:tgtEl>
                                          <p:spTgt spid="85078"/>
                                        </p:tgtEl>
                                        <p:attrNameLst>
                                          <p:attrName>style.visibility</p:attrName>
                                        </p:attrNameLst>
                                      </p:cBhvr>
                                      <p:to>
                                        <p:strVal val="visible"/>
                                      </p:to>
                                    </p:set>
                                    <p:animEffect transition="in" filter="diamond(in)">
                                      <p:cBhvr>
                                        <p:cTn id="16" dur="1000"/>
                                        <p:tgtEl>
                                          <p:spTgt spid="85078"/>
                                        </p:tgtEl>
                                      </p:cBhvr>
                                    </p:animEffect>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85077"/>
                                        </p:tgtEl>
                                        <p:attrNameLst>
                                          <p:attrName>style.visibility</p:attrName>
                                        </p:attrNameLst>
                                      </p:cBhvr>
                                      <p:to>
                                        <p:strVal val="visible"/>
                                      </p:to>
                                    </p:set>
                                    <p:animEffect transition="in" filter="wipe(up)">
                                      <p:cBhvr>
                                        <p:cTn id="20" dur="1000"/>
                                        <p:tgtEl>
                                          <p:spTgt spid="85077"/>
                                        </p:tgtEl>
                                      </p:cBhvr>
                                    </p:animEffect>
                                  </p:childTnLst>
                                </p:cTn>
                              </p:par>
                            </p:childTnLst>
                          </p:cTn>
                        </p:par>
                        <p:par>
                          <p:cTn id="21" fill="hold">
                            <p:stCondLst>
                              <p:cond delay="3000"/>
                            </p:stCondLst>
                            <p:childTnLst>
                              <p:par>
                                <p:cTn id="22" presetID="3" presetClass="entr" presetSubtype="5" fill="hold" grpId="0" nodeType="afterEffect">
                                  <p:stCondLst>
                                    <p:cond delay="0"/>
                                  </p:stCondLst>
                                  <p:childTnLst>
                                    <p:set>
                                      <p:cBhvr>
                                        <p:cTn id="23" dur="1" fill="hold">
                                          <p:stCondLst>
                                            <p:cond delay="0"/>
                                          </p:stCondLst>
                                        </p:cTn>
                                        <p:tgtEl>
                                          <p:spTgt spid="85076"/>
                                        </p:tgtEl>
                                        <p:attrNameLst>
                                          <p:attrName>style.visibility</p:attrName>
                                        </p:attrNameLst>
                                      </p:cBhvr>
                                      <p:to>
                                        <p:strVal val="visible"/>
                                      </p:to>
                                    </p:set>
                                    <p:animEffect transition="in" filter="blinds(vertical)">
                                      <p:cBhvr>
                                        <p:cTn id="24" dur="1000"/>
                                        <p:tgtEl>
                                          <p:spTgt spid="85076"/>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85079"/>
                                        </p:tgtEl>
                                        <p:attrNameLst>
                                          <p:attrName>style.visibility</p:attrName>
                                        </p:attrNameLst>
                                      </p:cBhvr>
                                      <p:to>
                                        <p:strVal val="visible"/>
                                      </p:to>
                                    </p:set>
                                    <p:animEffect transition="in" filter="wipe(left)">
                                      <p:cBhvr>
                                        <p:cTn id="28" dur="1000"/>
                                        <p:tgtEl>
                                          <p:spTgt spid="85079"/>
                                        </p:tgtEl>
                                      </p:cBhvr>
                                    </p:animEffect>
                                  </p:childTnLst>
                                </p:cTn>
                              </p:par>
                            </p:childTnLst>
                          </p:cTn>
                        </p:par>
                        <p:par>
                          <p:cTn id="29" fill="hold">
                            <p:stCondLst>
                              <p:cond delay="5000"/>
                            </p:stCondLst>
                            <p:childTnLst>
                              <p:par>
                                <p:cTn id="30" presetID="8" presetClass="entr" presetSubtype="16" fill="hold" grpId="0" nodeType="afterEffect">
                                  <p:stCondLst>
                                    <p:cond delay="0"/>
                                  </p:stCondLst>
                                  <p:childTnLst>
                                    <p:set>
                                      <p:cBhvr>
                                        <p:cTn id="31" dur="1" fill="hold">
                                          <p:stCondLst>
                                            <p:cond delay="0"/>
                                          </p:stCondLst>
                                        </p:cTn>
                                        <p:tgtEl>
                                          <p:spTgt spid="85083"/>
                                        </p:tgtEl>
                                        <p:attrNameLst>
                                          <p:attrName>style.visibility</p:attrName>
                                        </p:attrNameLst>
                                      </p:cBhvr>
                                      <p:to>
                                        <p:strVal val="visible"/>
                                      </p:to>
                                    </p:set>
                                    <p:animEffect transition="in" filter="diamond(in)">
                                      <p:cBhvr>
                                        <p:cTn id="32" dur="1000"/>
                                        <p:tgtEl>
                                          <p:spTgt spid="85083"/>
                                        </p:tgtEl>
                                      </p:cBhvr>
                                    </p:animEffect>
                                  </p:childTnLst>
                                </p:cTn>
                              </p:par>
                            </p:childTnLst>
                          </p:cTn>
                        </p:par>
                        <p:par>
                          <p:cTn id="33" fill="hold">
                            <p:stCondLst>
                              <p:cond delay="6000"/>
                            </p:stCondLst>
                            <p:childTnLst>
                              <p:par>
                                <p:cTn id="34" presetID="8" presetClass="entr" presetSubtype="16" fill="hold" grpId="0" nodeType="afterEffect">
                                  <p:stCondLst>
                                    <p:cond delay="0"/>
                                  </p:stCondLst>
                                  <p:childTnLst>
                                    <p:set>
                                      <p:cBhvr>
                                        <p:cTn id="35" dur="1" fill="hold">
                                          <p:stCondLst>
                                            <p:cond delay="0"/>
                                          </p:stCondLst>
                                        </p:cTn>
                                        <p:tgtEl>
                                          <p:spTgt spid="85084"/>
                                        </p:tgtEl>
                                        <p:attrNameLst>
                                          <p:attrName>style.visibility</p:attrName>
                                        </p:attrNameLst>
                                      </p:cBhvr>
                                      <p:to>
                                        <p:strVal val="visible"/>
                                      </p:to>
                                    </p:set>
                                    <p:animEffect transition="in" filter="diamond(in)">
                                      <p:cBhvr>
                                        <p:cTn id="36" dur="1000"/>
                                        <p:tgtEl>
                                          <p:spTgt spid="85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68" grpId="0"/>
      <p:bldP spid="85076" grpId="0"/>
      <p:bldP spid="85078" grpId="0" animBg="1"/>
      <p:bldP spid="85079" grpId="0" animBg="1"/>
      <p:bldP spid="85083" grpId="0" animBg="1"/>
      <p:bldP spid="8508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6259" name="Rectangle 2"/>
          <p:cNvSpPr/>
          <p:nvPr/>
        </p:nvSpPr>
        <p:spPr>
          <a:xfrm>
            <a:off x="755650" y="1628775"/>
            <a:ext cx="4032250" cy="4968875"/>
          </a:xfrm>
          <a:prstGeom prst="rect">
            <a:avLst/>
          </a:prstGeom>
          <a:solidFill>
            <a:schemeClr val="bg1"/>
          </a:solidFill>
          <a:ln w="28575" cap="flat" cmpd="sng">
            <a:solidFill>
              <a:schemeClr va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260" name="Rectangle 3"/>
          <p:cNvSpPr>
            <a:spLocks noGrp="1" noRot="1"/>
          </p:cNvSpPr>
          <p:nvPr>
            <p:ph type="title"/>
          </p:nvPr>
        </p:nvSpPr>
        <p:spPr>
          <a:xfrm>
            <a:off x="301625" y="733425"/>
            <a:ext cx="6659563" cy="779463"/>
          </a:xfrm>
          <a:ln/>
        </p:spPr>
        <p:txBody>
          <a:bodyPr vert="horz" wrap="square" lIns="91440" tIns="45720" rIns="91440" bIns="45720" anchor="ctr"/>
          <a:p>
            <a:pPr eaLnBrk="1" hangingPunct="1"/>
            <a:r>
              <a:rPr lang="zh-CN" altLang="en-US" sz="2800" b="1" dirty="0">
                <a:ea typeface="隶书" panose="02010509060101010101" pitchFamily="49" charset="-122"/>
              </a:rPr>
              <a:t>三极管内部载流子运动分为三个过程：</a:t>
            </a:r>
            <a:endParaRPr lang="zh-CN" altLang="en-US" sz="2800" b="1" dirty="0">
              <a:ea typeface="隶书" panose="02010509060101010101" pitchFamily="49" charset="-122"/>
            </a:endParaRPr>
          </a:p>
        </p:txBody>
      </p:sp>
      <p:sp>
        <p:nvSpPr>
          <p:cNvPr id="96261" name="Text Box 4"/>
          <p:cNvSpPr txBox="1"/>
          <p:nvPr/>
        </p:nvSpPr>
        <p:spPr>
          <a:xfrm>
            <a:off x="684213" y="1541463"/>
            <a:ext cx="4103687" cy="946150"/>
          </a:xfrm>
          <a:prstGeom prst="rect">
            <a:avLst/>
          </a:prstGeom>
          <a:noFill/>
          <a:ln w="9525">
            <a:noFill/>
          </a:ln>
        </p:spPr>
        <p:txBody>
          <a:bodyPr>
            <a:spAutoFit/>
          </a:bodyPr>
          <a:p>
            <a:pPr marL="630555" indent="-630555">
              <a:lnSpc>
                <a:spcPct val="140000"/>
              </a:lnSpc>
              <a:spcBef>
                <a:spcPct val="50000"/>
              </a:spcBef>
            </a:pP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）发射区向基区注入电子，从而形成发射极电流</a:t>
            </a:r>
            <a:r>
              <a:rPr lang="en-US" altLang="zh-CN" sz="2000" dirty="0">
                <a:latin typeface="宋体" panose="02010600030101010101" pitchFamily="2" charset="-122"/>
              </a:rPr>
              <a:t>I</a:t>
            </a:r>
            <a:r>
              <a:rPr lang="en-US" altLang="zh-CN" sz="2000" baseline="-25000" dirty="0">
                <a:latin typeface="宋体" panose="02010600030101010101" pitchFamily="2" charset="-122"/>
              </a:rPr>
              <a:t>E</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96262" name="Rectangle 5"/>
          <p:cNvSpPr/>
          <p:nvPr/>
        </p:nvSpPr>
        <p:spPr>
          <a:xfrm>
            <a:off x="8389938" y="4441825"/>
            <a:ext cx="719137" cy="427038"/>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CC</a:t>
            </a:r>
            <a:endParaRPr lang="en-US" altLang="zh-CN" dirty="0">
              <a:latin typeface="Times New Roman" panose="02020603050405020304" pitchFamily="18" charset="0"/>
            </a:endParaRPr>
          </a:p>
        </p:txBody>
      </p:sp>
      <p:grpSp>
        <p:nvGrpSpPr>
          <p:cNvPr id="96263" name="Group 6"/>
          <p:cNvGrpSpPr/>
          <p:nvPr/>
        </p:nvGrpSpPr>
        <p:grpSpPr>
          <a:xfrm>
            <a:off x="4948238" y="1844675"/>
            <a:ext cx="4033837" cy="4684713"/>
            <a:chOff x="3117" y="1162"/>
            <a:chExt cx="2541" cy="2951"/>
          </a:xfrm>
        </p:grpSpPr>
        <p:sp>
          <p:nvSpPr>
            <p:cNvPr id="96322" name="Oval 7"/>
            <p:cNvSpPr>
              <a:spLocks noChangeAspect="1"/>
            </p:cNvSpPr>
            <p:nvPr/>
          </p:nvSpPr>
          <p:spPr>
            <a:xfrm rot="-5400000">
              <a:off x="4233" y="3419"/>
              <a:ext cx="34" cy="34"/>
            </a:xfrm>
            <a:prstGeom prst="ellipse">
              <a:avLst/>
            </a:prstGeom>
            <a:solidFill>
              <a:schemeClr val="tx1"/>
            </a:solidFill>
            <a:ln w="2857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96323" name="Line 8"/>
            <p:cNvSpPr/>
            <p:nvPr/>
          </p:nvSpPr>
          <p:spPr>
            <a:xfrm rot="-5400000" flipH="1">
              <a:off x="4146" y="1298"/>
              <a:ext cx="274" cy="1"/>
            </a:xfrm>
            <a:prstGeom prst="line">
              <a:avLst/>
            </a:prstGeom>
            <a:ln w="28575" cap="flat" cmpd="sng">
              <a:solidFill>
                <a:schemeClr val="tx1"/>
              </a:solidFill>
              <a:prstDash val="solid"/>
              <a:headEnd type="none" w="med" len="med"/>
              <a:tailEnd type="none" w="med" len="med"/>
            </a:ln>
          </p:spPr>
        </p:sp>
        <p:sp>
          <p:nvSpPr>
            <p:cNvPr id="96324" name="Line 9"/>
            <p:cNvSpPr/>
            <p:nvPr/>
          </p:nvSpPr>
          <p:spPr>
            <a:xfrm rot="-5400000">
              <a:off x="4116" y="3296"/>
              <a:ext cx="273" cy="1"/>
            </a:xfrm>
            <a:prstGeom prst="line">
              <a:avLst/>
            </a:prstGeom>
            <a:ln w="28575" cap="flat" cmpd="sng">
              <a:solidFill>
                <a:schemeClr val="tx1"/>
              </a:solidFill>
              <a:prstDash val="solid"/>
              <a:headEnd type="none" w="med" len="med"/>
              <a:tailEnd type="none" w="med" len="med"/>
            </a:ln>
          </p:spPr>
        </p:sp>
        <p:sp>
          <p:nvSpPr>
            <p:cNvPr id="96325" name="Line 10"/>
            <p:cNvSpPr/>
            <p:nvPr/>
          </p:nvSpPr>
          <p:spPr>
            <a:xfrm rot="-5400000">
              <a:off x="3524" y="2055"/>
              <a:ext cx="3" cy="544"/>
            </a:xfrm>
            <a:prstGeom prst="line">
              <a:avLst/>
            </a:prstGeom>
            <a:ln w="28575" cap="flat" cmpd="sng">
              <a:solidFill>
                <a:schemeClr val="tx1"/>
              </a:solidFill>
              <a:prstDash val="solid"/>
              <a:headEnd type="none" w="med" len="med"/>
              <a:tailEnd type="none" w="med" len="med"/>
            </a:ln>
          </p:spPr>
        </p:sp>
        <p:sp>
          <p:nvSpPr>
            <p:cNvPr id="96326" name="Rectangle 11"/>
            <p:cNvSpPr/>
            <p:nvPr/>
          </p:nvSpPr>
          <p:spPr>
            <a:xfrm>
              <a:off x="4841" y="2417"/>
              <a:ext cx="227"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e</a:t>
              </a:r>
              <a:endParaRPr lang="en-US" altLang="zh-CN" dirty="0">
                <a:solidFill>
                  <a:schemeClr val="tx2"/>
                </a:solidFill>
                <a:latin typeface="Times New Roman" panose="02020603050405020304" pitchFamily="18" charset="0"/>
              </a:endParaRPr>
            </a:p>
          </p:txBody>
        </p:sp>
        <p:sp>
          <p:nvSpPr>
            <p:cNvPr id="96327" name="Rectangle 12"/>
            <p:cNvSpPr/>
            <p:nvPr/>
          </p:nvSpPr>
          <p:spPr>
            <a:xfrm>
              <a:off x="4841" y="1987"/>
              <a:ext cx="228" cy="269"/>
            </a:xfrm>
            <a:prstGeom prst="rect">
              <a:avLst/>
            </a:prstGeom>
            <a:noFill/>
            <a:ln w="9525">
              <a:noFill/>
            </a:ln>
          </p:spPr>
          <p:txBody>
            <a:bodyPr lIns="0" tIns="0" rIns="0" bIns="0">
              <a:spAutoFit/>
            </a:bodyPr>
            <a:p>
              <a:pPr eaLnBrk="0" hangingPunct="0"/>
              <a:r>
                <a:rPr lang="en-US" altLang="zh-CN" dirty="0">
                  <a:solidFill>
                    <a:schemeClr val="tx2"/>
                  </a:solidFill>
                  <a:latin typeface="Times New Roman" panose="02020603050405020304" pitchFamily="18" charset="0"/>
                </a:rPr>
                <a:t>J</a:t>
              </a:r>
              <a:r>
                <a:rPr lang="en-US" altLang="zh-CN" baseline="-25000" dirty="0">
                  <a:solidFill>
                    <a:schemeClr val="tx2"/>
                  </a:solidFill>
                  <a:latin typeface="Times New Roman" panose="02020603050405020304" pitchFamily="18" charset="0"/>
                </a:rPr>
                <a:t>c</a:t>
              </a:r>
              <a:endParaRPr lang="en-US" altLang="zh-CN" dirty="0">
                <a:solidFill>
                  <a:schemeClr val="tx2"/>
                </a:solidFill>
                <a:latin typeface="Times New Roman" panose="02020603050405020304" pitchFamily="18" charset="0"/>
              </a:endParaRPr>
            </a:p>
          </p:txBody>
        </p:sp>
        <p:sp>
          <p:nvSpPr>
            <p:cNvPr id="96328" name="Rectangle 13"/>
            <p:cNvSpPr/>
            <p:nvPr/>
          </p:nvSpPr>
          <p:spPr>
            <a:xfrm>
              <a:off x="4070" y="3163"/>
              <a:ext cx="190"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e</a:t>
              </a:r>
              <a:endParaRPr lang="en-US" altLang="zh-CN" dirty="0">
                <a:solidFill>
                  <a:srgbClr val="FF0000"/>
                </a:solidFill>
                <a:latin typeface="Times New Roman" panose="02020603050405020304" pitchFamily="18" charset="0"/>
              </a:endParaRPr>
            </a:p>
          </p:txBody>
        </p:sp>
        <p:sp>
          <p:nvSpPr>
            <p:cNvPr id="96329" name="Rectangle 14"/>
            <p:cNvSpPr/>
            <p:nvPr/>
          </p:nvSpPr>
          <p:spPr>
            <a:xfrm>
              <a:off x="4112" y="1168"/>
              <a:ext cx="139" cy="269"/>
            </a:xfrm>
            <a:prstGeom prst="rect">
              <a:avLst/>
            </a:prstGeom>
            <a:noFill/>
            <a:ln w="9525">
              <a:noFill/>
            </a:ln>
          </p:spPr>
          <p:txBody>
            <a:bodyPr lIns="0" tIns="0" rIns="0" bIns="0">
              <a:spAutoFit/>
            </a:bodyPr>
            <a:p>
              <a:pPr eaLnBrk="0" hangingPunct="0"/>
              <a:r>
                <a:rPr lang="en-US" altLang="zh-CN" dirty="0">
                  <a:solidFill>
                    <a:srgbClr val="FF0000"/>
                  </a:solidFill>
                  <a:latin typeface="Times New Roman" panose="02020603050405020304" pitchFamily="18" charset="0"/>
                </a:rPr>
                <a:t>c</a:t>
              </a:r>
              <a:endParaRPr lang="en-US" altLang="zh-CN" dirty="0">
                <a:solidFill>
                  <a:srgbClr val="FF0000"/>
                </a:solidFill>
                <a:latin typeface="Times New Roman" panose="02020603050405020304" pitchFamily="18" charset="0"/>
              </a:endParaRPr>
            </a:p>
          </p:txBody>
        </p:sp>
        <p:sp>
          <p:nvSpPr>
            <p:cNvPr id="96330" name="Rectangle 15"/>
            <p:cNvSpPr/>
            <p:nvPr/>
          </p:nvSpPr>
          <p:spPr>
            <a:xfrm>
              <a:off x="3618" y="2341"/>
              <a:ext cx="125" cy="269"/>
            </a:xfrm>
            <a:prstGeom prst="rect">
              <a:avLst/>
            </a:prstGeom>
            <a:noFill/>
            <a:ln w="9525">
              <a:noFill/>
            </a:ln>
          </p:spPr>
          <p:txBody>
            <a:bodyPr wrap="none" lIns="0" tIns="0" rIns="0" bIns="0">
              <a:spAutoFit/>
            </a:bodyPr>
            <a:p>
              <a:pPr algn="ctr" eaLnBrk="0" hangingPunct="0"/>
              <a:r>
                <a:rPr lang="en-US" altLang="zh-CN" dirty="0">
                  <a:solidFill>
                    <a:schemeClr val="folHlink"/>
                  </a:solidFill>
                  <a:latin typeface="Times New Roman" panose="02020603050405020304" pitchFamily="18" charset="0"/>
                </a:rPr>
                <a:t>b</a:t>
              </a:r>
              <a:endParaRPr lang="en-US" altLang="zh-CN" dirty="0">
                <a:solidFill>
                  <a:schemeClr val="folHlink"/>
                </a:solidFill>
                <a:latin typeface="Times New Roman" panose="02020603050405020304" pitchFamily="18" charset="0"/>
              </a:endParaRPr>
            </a:p>
          </p:txBody>
        </p:sp>
        <p:sp>
          <p:nvSpPr>
            <p:cNvPr id="96331" name="Rectangle 16"/>
            <p:cNvSpPr/>
            <p:nvPr/>
          </p:nvSpPr>
          <p:spPr>
            <a:xfrm>
              <a:off x="4815" y="2707"/>
              <a:ext cx="162"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6332" name="Rectangle 17"/>
            <p:cNvSpPr/>
            <p:nvPr/>
          </p:nvSpPr>
          <p:spPr>
            <a:xfrm>
              <a:off x="4815" y="1621"/>
              <a:ext cx="162"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N</a:t>
              </a:r>
              <a:endParaRPr lang="en-US" altLang="zh-CN" dirty="0">
                <a:solidFill>
                  <a:srgbClr val="FF0000"/>
                </a:solidFill>
                <a:latin typeface="Times New Roman" panose="02020603050405020304" pitchFamily="18" charset="0"/>
              </a:endParaRPr>
            </a:p>
          </p:txBody>
        </p:sp>
        <p:sp>
          <p:nvSpPr>
            <p:cNvPr id="96333" name="Rectangle 18"/>
            <p:cNvSpPr/>
            <p:nvPr/>
          </p:nvSpPr>
          <p:spPr>
            <a:xfrm>
              <a:off x="4824" y="2208"/>
              <a:ext cx="137" cy="269"/>
            </a:xfrm>
            <a:prstGeom prst="rect">
              <a:avLst/>
            </a:prstGeom>
            <a:noFill/>
            <a:ln w="9525">
              <a:noFill/>
            </a:ln>
          </p:spPr>
          <p:txBody>
            <a:bodyPr wrap="none" lIns="0" tIns="0" rIns="0" bIns="0">
              <a:spAutoFit/>
            </a:bodyPr>
            <a:p>
              <a:pPr algn="ctr" eaLnBrk="0" hangingPunct="0"/>
              <a:r>
                <a:rPr lang="en-US" altLang="zh-CN" dirty="0">
                  <a:solidFill>
                    <a:srgbClr val="FF0000"/>
                  </a:solidFill>
                  <a:latin typeface="Times New Roman" panose="02020603050405020304" pitchFamily="18" charset="0"/>
                </a:rPr>
                <a:t>P</a:t>
              </a:r>
              <a:endParaRPr lang="en-US" altLang="zh-CN" dirty="0">
                <a:solidFill>
                  <a:srgbClr val="FF0000"/>
                </a:solidFill>
                <a:latin typeface="Times New Roman" panose="02020603050405020304" pitchFamily="18" charset="0"/>
              </a:endParaRPr>
            </a:p>
          </p:txBody>
        </p:sp>
        <p:sp>
          <p:nvSpPr>
            <p:cNvPr id="96334" name="Rectangle 19"/>
            <p:cNvSpPr/>
            <p:nvPr/>
          </p:nvSpPr>
          <p:spPr>
            <a:xfrm>
              <a:off x="3798" y="1437"/>
              <a:ext cx="953" cy="1723"/>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35" name="Rectangle 20" descr="宽下对角线"/>
            <p:cNvSpPr/>
            <p:nvPr/>
          </p:nvSpPr>
          <p:spPr>
            <a:xfrm>
              <a:off x="3798" y="2069"/>
              <a:ext cx="953" cy="90"/>
            </a:xfrm>
            <a:prstGeom prst="rect">
              <a:avLst/>
            </a:prstGeom>
            <a:pattFill prst="wdDnDiag">
              <a:fgClr>
                <a:srgbClr val="0080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36" name="Rectangle 21" descr="宽下对角线"/>
            <p:cNvSpPr/>
            <p:nvPr/>
          </p:nvSpPr>
          <p:spPr>
            <a:xfrm>
              <a:off x="3798" y="2523"/>
              <a:ext cx="953" cy="91"/>
            </a:xfrm>
            <a:prstGeom prst="rect">
              <a:avLst/>
            </a:prstGeom>
            <a:pattFill prst="wdDnDiag">
              <a:fgClr>
                <a:srgbClr val="009900"/>
              </a:fgClr>
              <a:bgClr>
                <a:schemeClr val="bg1"/>
              </a:bgClr>
            </a:patt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37" name="Line 22"/>
            <p:cNvSpPr/>
            <p:nvPr/>
          </p:nvSpPr>
          <p:spPr>
            <a:xfrm>
              <a:off x="3117" y="3052"/>
              <a:ext cx="272" cy="0"/>
            </a:xfrm>
            <a:prstGeom prst="line">
              <a:avLst/>
            </a:prstGeom>
            <a:ln w="28575" cap="flat" cmpd="sng">
              <a:solidFill>
                <a:schemeClr val="tx1"/>
              </a:solidFill>
              <a:prstDash val="solid"/>
              <a:miter/>
              <a:headEnd type="none" w="med" len="med"/>
              <a:tailEnd type="none" w="med" len="med"/>
            </a:ln>
          </p:spPr>
        </p:sp>
        <p:sp>
          <p:nvSpPr>
            <p:cNvPr id="96338" name="Line 23"/>
            <p:cNvSpPr/>
            <p:nvPr/>
          </p:nvSpPr>
          <p:spPr>
            <a:xfrm>
              <a:off x="3190" y="3098"/>
              <a:ext cx="136" cy="0"/>
            </a:xfrm>
            <a:prstGeom prst="line">
              <a:avLst/>
            </a:prstGeom>
            <a:ln w="28575" cap="flat" cmpd="sng">
              <a:solidFill>
                <a:schemeClr val="tx1"/>
              </a:solidFill>
              <a:prstDash val="solid"/>
              <a:miter/>
              <a:headEnd type="none" w="med" len="med"/>
              <a:tailEnd type="none" w="med" len="med"/>
            </a:ln>
          </p:spPr>
        </p:sp>
        <p:sp>
          <p:nvSpPr>
            <p:cNvPr id="96339" name="Line 24"/>
            <p:cNvSpPr/>
            <p:nvPr/>
          </p:nvSpPr>
          <p:spPr>
            <a:xfrm>
              <a:off x="3254" y="2317"/>
              <a:ext cx="0" cy="726"/>
            </a:xfrm>
            <a:prstGeom prst="line">
              <a:avLst/>
            </a:prstGeom>
            <a:ln w="28575" cap="flat" cmpd="sng">
              <a:solidFill>
                <a:schemeClr val="tx1"/>
              </a:solidFill>
              <a:prstDash val="solid"/>
              <a:miter/>
              <a:headEnd type="none" w="med" len="med"/>
              <a:tailEnd type="none" w="med" len="med"/>
            </a:ln>
          </p:spPr>
        </p:sp>
        <p:sp>
          <p:nvSpPr>
            <p:cNvPr id="96340" name="Line 25"/>
            <p:cNvSpPr/>
            <p:nvPr/>
          </p:nvSpPr>
          <p:spPr>
            <a:xfrm>
              <a:off x="3254" y="3095"/>
              <a:ext cx="0" cy="335"/>
            </a:xfrm>
            <a:prstGeom prst="line">
              <a:avLst/>
            </a:prstGeom>
            <a:ln w="28575" cap="flat" cmpd="sng">
              <a:solidFill>
                <a:schemeClr val="tx1"/>
              </a:solidFill>
              <a:prstDash val="solid"/>
              <a:miter/>
              <a:headEnd type="none" w="med" len="med"/>
              <a:tailEnd type="none" w="med" len="med"/>
            </a:ln>
          </p:spPr>
        </p:sp>
        <p:sp>
          <p:nvSpPr>
            <p:cNvPr id="96341" name="Line 26"/>
            <p:cNvSpPr/>
            <p:nvPr/>
          </p:nvSpPr>
          <p:spPr>
            <a:xfrm>
              <a:off x="3254" y="3432"/>
              <a:ext cx="1995" cy="0"/>
            </a:xfrm>
            <a:prstGeom prst="line">
              <a:avLst/>
            </a:prstGeom>
            <a:ln w="28575" cap="flat" cmpd="sng">
              <a:solidFill>
                <a:schemeClr val="tx1"/>
              </a:solidFill>
              <a:prstDash val="solid"/>
              <a:miter/>
              <a:headEnd type="none" w="med" len="med"/>
              <a:tailEnd type="none" w="med" len="med"/>
            </a:ln>
          </p:spPr>
        </p:sp>
        <p:sp>
          <p:nvSpPr>
            <p:cNvPr id="96342" name="Line 27"/>
            <p:cNvSpPr/>
            <p:nvPr/>
          </p:nvSpPr>
          <p:spPr>
            <a:xfrm>
              <a:off x="5104" y="2634"/>
              <a:ext cx="272" cy="0"/>
            </a:xfrm>
            <a:prstGeom prst="line">
              <a:avLst/>
            </a:prstGeom>
            <a:ln w="28575" cap="flat" cmpd="sng">
              <a:solidFill>
                <a:schemeClr val="tx1"/>
              </a:solidFill>
              <a:prstDash val="solid"/>
              <a:miter/>
              <a:headEnd type="none" w="med" len="med"/>
              <a:tailEnd type="none" w="med" len="med"/>
            </a:ln>
          </p:spPr>
        </p:sp>
        <p:sp>
          <p:nvSpPr>
            <p:cNvPr id="96343" name="Line 28"/>
            <p:cNvSpPr/>
            <p:nvPr/>
          </p:nvSpPr>
          <p:spPr>
            <a:xfrm>
              <a:off x="5177" y="2680"/>
              <a:ext cx="136" cy="0"/>
            </a:xfrm>
            <a:prstGeom prst="line">
              <a:avLst/>
            </a:prstGeom>
            <a:ln w="28575" cap="flat" cmpd="sng">
              <a:solidFill>
                <a:schemeClr val="tx1"/>
              </a:solidFill>
              <a:prstDash val="solid"/>
              <a:miter/>
              <a:headEnd type="none" w="med" len="med"/>
              <a:tailEnd type="none" w="med" len="med"/>
            </a:ln>
          </p:spPr>
        </p:sp>
        <p:sp>
          <p:nvSpPr>
            <p:cNvPr id="96344" name="Line 29"/>
            <p:cNvSpPr/>
            <p:nvPr/>
          </p:nvSpPr>
          <p:spPr>
            <a:xfrm>
              <a:off x="5104" y="2742"/>
              <a:ext cx="272" cy="0"/>
            </a:xfrm>
            <a:prstGeom prst="line">
              <a:avLst/>
            </a:prstGeom>
            <a:ln w="28575" cap="flat" cmpd="sng">
              <a:solidFill>
                <a:schemeClr val="tx1"/>
              </a:solidFill>
              <a:prstDash val="solid"/>
              <a:miter/>
              <a:headEnd type="none" w="med" len="med"/>
              <a:tailEnd type="none" w="med" len="med"/>
            </a:ln>
          </p:spPr>
        </p:sp>
        <p:sp>
          <p:nvSpPr>
            <p:cNvPr id="96345" name="Line 30"/>
            <p:cNvSpPr/>
            <p:nvPr/>
          </p:nvSpPr>
          <p:spPr>
            <a:xfrm>
              <a:off x="5177" y="2788"/>
              <a:ext cx="136" cy="0"/>
            </a:xfrm>
            <a:prstGeom prst="line">
              <a:avLst/>
            </a:prstGeom>
            <a:ln w="28575" cap="flat" cmpd="sng">
              <a:solidFill>
                <a:schemeClr val="tx1"/>
              </a:solidFill>
              <a:prstDash val="solid"/>
              <a:miter/>
              <a:headEnd type="none" w="med" len="med"/>
              <a:tailEnd type="none" w="med" len="med"/>
            </a:ln>
          </p:spPr>
        </p:sp>
        <p:sp>
          <p:nvSpPr>
            <p:cNvPr id="96346" name="Line 31"/>
            <p:cNvSpPr/>
            <p:nvPr/>
          </p:nvSpPr>
          <p:spPr>
            <a:xfrm>
              <a:off x="4297" y="1164"/>
              <a:ext cx="952" cy="0"/>
            </a:xfrm>
            <a:prstGeom prst="line">
              <a:avLst/>
            </a:prstGeom>
            <a:ln w="28575" cap="flat" cmpd="sng">
              <a:solidFill>
                <a:schemeClr val="tx1"/>
              </a:solidFill>
              <a:prstDash val="solid"/>
              <a:miter/>
              <a:headEnd type="none" w="med" len="med"/>
              <a:tailEnd type="none" w="med" len="med"/>
            </a:ln>
          </p:spPr>
        </p:sp>
        <p:sp>
          <p:nvSpPr>
            <p:cNvPr id="96347" name="Line 32"/>
            <p:cNvSpPr/>
            <p:nvPr/>
          </p:nvSpPr>
          <p:spPr>
            <a:xfrm>
              <a:off x="5250" y="1164"/>
              <a:ext cx="0" cy="1462"/>
            </a:xfrm>
            <a:prstGeom prst="line">
              <a:avLst/>
            </a:prstGeom>
            <a:ln w="28575" cap="flat" cmpd="sng">
              <a:solidFill>
                <a:schemeClr val="tx1"/>
              </a:solidFill>
              <a:prstDash val="solid"/>
              <a:miter/>
              <a:headEnd type="none" w="med" len="med"/>
              <a:tailEnd type="none" w="med" len="med"/>
            </a:ln>
          </p:spPr>
        </p:sp>
        <p:sp>
          <p:nvSpPr>
            <p:cNvPr id="96348" name="Line 33"/>
            <p:cNvSpPr/>
            <p:nvPr/>
          </p:nvSpPr>
          <p:spPr>
            <a:xfrm>
              <a:off x="5250" y="2797"/>
              <a:ext cx="0" cy="635"/>
            </a:xfrm>
            <a:prstGeom prst="line">
              <a:avLst/>
            </a:prstGeom>
            <a:ln w="28575" cap="flat" cmpd="sng">
              <a:solidFill>
                <a:schemeClr val="tx1"/>
              </a:solidFill>
              <a:prstDash val="solid"/>
              <a:miter/>
              <a:headEnd type="none" w="med" len="med"/>
              <a:tailEnd type="none" w="med" len="med"/>
            </a:ln>
          </p:spPr>
        </p:sp>
        <p:sp>
          <p:nvSpPr>
            <p:cNvPr id="96349" name="Rectangle 34"/>
            <p:cNvSpPr/>
            <p:nvPr/>
          </p:nvSpPr>
          <p:spPr>
            <a:xfrm>
              <a:off x="3181" y="2525"/>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50" name="Rectangle 35"/>
            <p:cNvSpPr/>
            <p:nvPr/>
          </p:nvSpPr>
          <p:spPr>
            <a:xfrm>
              <a:off x="5177" y="1718"/>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51" name="Line 36"/>
            <p:cNvSpPr/>
            <p:nvPr/>
          </p:nvSpPr>
          <p:spPr>
            <a:xfrm>
              <a:off x="4251" y="3432"/>
              <a:ext cx="0" cy="182"/>
            </a:xfrm>
            <a:prstGeom prst="line">
              <a:avLst/>
            </a:prstGeom>
            <a:ln w="28575" cap="flat" cmpd="sng">
              <a:solidFill>
                <a:schemeClr val="tx1"/>
              </a:solidFill>
              <a:prstDash val="solid"/>
              <a:miter/>
              <a:headEnd type="none" w="med" len="med"/>
              <a:tailEnd type="none" w="med" len="med"/>
            </a:ln>
          </p:spPr>
        </p:sp>
        <p:sp>
          <p:nvSpPr>
            <p:cNvPr id="96352" name="Line 37"/>
            <p:cNvSpPr/>
            <p:nvPr/>
          </p:nvSpPr>
          <p:spPr>
            <a:xfrm>
              <a:off x="4115" y="3614"/>
              <a:ext cx="272" cy="0"/>
            </a:xfrm>
            <a:prstGeom prst="line">
              <a:avLst/>
            </a:prstGeom>
            <a:ln w="28575" cap="flat" cmpd="sng">
              <a:solidFill>
                <a:schemeClr val="tx1"/>
              </a:solidFill>
              <a:prstDash val="solid"/>
              <a:miter/>
              <a:headEnd type="none" w="med" len="med"/>
              <a:tailEnd type="none" w="med" len="med"/>
            </a:ln>
          </p:spPr>
        </p:sp>
        <p:sp>
          <p:nvSpPr>
            <p:cNvPr id="96353" name="Rectangle 38"/>
            <p:cNvSpPr/>
            <p:nvPr/>
          </p:nvSpPr>
          <p:spPr>
            <a:xfrm>
              <a:off x="3289" y="3116"/>
              <a:ext cx="453"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BB</a:t>
              </a:r>
              <a:endParaRPr lang="en-US" altLang="zh-CN" dirty="0">
                <a:latin typeface="Times New Roman" panose="02020603050405020304" pitchFamily="18" charset="0"/>
              </a:endParaRPr>
            </a:p>
          </p:txBody>
        </p:sp>
        <p:sp>
          <p:nvSpPr>
            <p:cNvPr id="96354" name="Rectangle 39"/>
            <p:cNvSpPr/>
            <p:nvPr/>
          </p:nvSpPr>
          <p:spPr>
            <a:xfrm>
              <a:off x="3380" y="2525"/>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b</a:t>
              </a:r>
              <a:endParaRPr lang="en-US" altLang="zh-CN" dirty="0">
                <a:latin typeface="Times New Roman" panose="02020603050405020304" pitchFamily="18" charset="0"/>
              </a:endParaRPr>
            </a:p>
          </p:txBody>
        </p:sp>
        <p:sp>
          <p:nvSpPr>
            <p:cNvPr id="96355" name="Rectangle 40"/>
            <p:cNvSpPr/>
            <p:nvPr/>
          </p:nvSpPr>
          <p:spPr>
            <a:xfrm>
              <a:off x="5340" y="1709"/>
              <a:ext cx="318" cy="269"/>
            </a:xfrm>
            <a:prstGeom prst="rect">
              <a:avLst/>
            </a:prstGeom>
            <a:noFill/>
            <a:ln w="9525">
              <a:noFill/>
            </a:ln>
          </p:spPr>
          <p:txBody>
            <a:bodyPr lIns="0" tIns="0" rIns="0" bIns="0">
              <a:spAutoFit/>
            </a:bodyPr>
            <a:p>
              <a:pPr eaLnBrk="0" hangingPunct="0"/>
              <a:r>
                <a:rPr lang="en-US" altLang="zh-CN" dirty="0">
                  <a:latin typeface="Times New Roman" panose="02020603050405020304" pitchFamily="18" charset="0"/>
                </a:rPr>
                <a:t>R</a:t>
              </a:r>
              <a:r>
                <a:rPr lang="en-US" altLang="zh-CN" baseline="-25000" dirty="0">
                  <a:latin typeface="Times New Roman" panose="02020603050405020304" pitchFamily="18" charset="0"/>
                </a:rPr>
                <a:t>c</a:t>
              </a:r>
              <a:endParaRPr lang="en-US" altLang="zh-CN" dirty="0">
                <a:latin typeface="Times New Roman" panose="02020603050405020304" pitchFamily="18" charset="0"/>
              </a:endParaRPr>
            </a:p>
          </p:txBody>
        </p:sp>
        <p:sp>
          <p:nvSpPr>
            <p:cNvPr id="96356" name="Text Box 41"/>
            <p:cNvSpPr txBox="1"/>
            <p:nvPr/>
          </p:nvSpPr>
          <p:spPr>
            <a:xfrm>
              <a:off x="3680" y="3825"/>
              <a:ext cx="1751" cy="288"/>
            </a:xfrm>
            <a:prstGeom prst="rect">
              <a:avLst/>
            </a:prstGeom>
            <a:noFill/>
            <a:ln w="27051">
              <a:noFill/>
            </a:ln>
          </p:spPr>
          <p:txBody>
            <a:bodyPr>
              <a:spAutoFit/>
            </a:bodyPr>
            <a:p>
              <a:pPr eaLnBrk="0" hangingPunct="0">
                <a:spcBef>
                  <a:spcPct val="50000"/>
                </a:spcBef>
              </a:pPr>
              <a:r>
                <a:rPr lang="zh-CN" altLang="en-US" sz="2400" dirty="0">
                  <a:latin typeface="Times New Roman" panose="02020603050405020304" pitchFamily="18" charset="0"/>
                </a:rPr>
                <a:t>例：共发射极接法</a:t>
              </a:r>
              <a:endParaRPr lang="zh-CN" altLang="en-US" sz="2400" dirty="0">
                <a:latin typeface="Times New Roman" panose="02020603050405020304" pitchFamily="18" charset="0"/>
              </a:endParaRPr>
            </a:p>
          </p:txBody>
        </p:sp>
      </p:grpSp>
      <p:sp>
        <p:nvSpPr>
          <p:cNvPr id="96264" name="Oval 42"/>
          <p:cNvSpPr/>
          <p:nvPr/>
        </p:nvSpPr>
        <p:spPr>
          <a:xfrm>
            <a:off x="6732588" y="4725988"/>
            <a:ext cx="71437"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265" name="Oval 43"/>
          <p:cNvSpPr/>
          <p:nvPr/>
        </p:nvSpPr>
        <p:spPr>
          <a:xfrm>
            <a:off x="69469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266" name="Oval 44"/>
          <p:cNvSpPr/>
          <p:nvPr/>
        </p:nvSpPr>
        <p:spPr>
          <a:xfrm>
            <a:off x="7162800"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267" name="Oval 45"/>
          <p:cNvSpPr/>
          <p:nvPr/>
        </p:nvSpPr>
        <p:spPr>
          <a:xfrm>
            <a:off x="6518275" y="4725988"/>
            <a:ext cx="71438" cy="71437"/>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96268" name="Group 46"/>
          <p:cNvGrpSpPr/>
          <p:nvPr/>
        </p:nvGrpSpPr>
        <p:grpSpPr>
          <a:xfrm>
            <a:off x="6518275" y="3860800"/>
            <a:ext cx="715963" cy="865188"/>
            <a:chOff x="4106" y="2432"/>
            <a:chExt cx="451" cy="545"/>
          </a:xfrm>
        </p:grpSpPr>
        <p:sp>
          <p:nvSpPr>
            <p:cNvPr id="96314" name="Line 47"/>
            <p:cNvSpPr/>
            <p:nvPr/>
          </p:nvSpPr>
          <p:spPr>
            <a:xfrm flipV="1">
              <a:off x="4267" y="2478"/>
              <a:ext cx="0" cy="499"/>
            </a:xfrm>
            <a:prstGeom prst="line">
              <a:avLst/>
            </a:prstGeom>
            <a:ln w="28575" cap="flat" cmpd="sng">
              <a:solidFill>
                <a:srgbClr val="FF0066"/>
              </a:solidFill>
              <a:prstDash val="solid"/>
              <a:miter/>
              <a:headEnd type="none" w="med" len="med"/>
              <a:tailEnd type="triangle" w="med" len="lg"/>
            </a:ln>
          </p:spPr>
        </p:sp>
        <p:sp>
          <p:nvSpPr>
            <p:cNvPr id="96315" name="Line 48"/>
            <p:cNvSpPr/>
            <p:nvPr/>
          </p:nvSpPr>
          <p:spPr>
            <a:xfrm flipV="1">
              <a:off x="4403" y="2478"/>
              <a:ext cx="0" cy="499"/>
            </a:xfrm>
            <a:prstGeom prst="line">
              <a:avLst/>
            </a:prstGeom>
            <a:ln w="28575" cap="flat" cmpd="sng">
              <a:solidFill>
                <a:srgbClr val="FF0066"/>
              </a:solidFill>
              <a:prstDash val="solid"/>
              <a:miter/>
              <a:headEnd type="none" w="med" len="med"/>
              <a:tailEnd type="triangle" w="med" len="lg"/>
            </a:ln>
          </p:spPr>
        </p:sp>
        <p:sp>
          <p:nvSpPr>
            <p:cNvPr id="96316" name="Line 49"/>
            <p:cNvSpPr/>
            <p:nvPr/>
          </p:nvSpPr>
          <p:spPr>
            <a:xfrm flipV="1">
              <a:off x="4530" y="2478"/>
              <a:ext cx="0" cy="499"/>
            </a:xfrm>
            <a:prstGeom prst="line">
              <a:avLst/>
            </a:prstGeom>
            <a:ln w="28575" cap="flat" cmpd="sng">
              <a:solidFill>
                <a:srgbClr val="FF0066"/>
              </a:solidFill>
              <a:prstDash val="solid"/>
              <a:miter/>
              <a:headEnd type="none" w="med" len="med"/>
              <a:tailEnd type="triangle" w="med" len="lg"/>
            </a:ln>
          </p:spPr>
        </p:sp>
        <p:sp>
          <p:nvSpPr>
            <p:cNvPr id="96317" name="Oval 50"/>
            <p:cNvSpPr/>
            <p:nvPr/>
          </p:nvSpPr>
          <p:spPr>
            <a:xfrm>
              <a:off x="4241"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18" name="Oval 51"/>
            <p:cNvSpPr/>
            <p:nvPr/>
          </p:nvSpPr>
          <p:spPr>
            <a:xfrm>
              <a:off x="437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19" name="Oval 52"/>
            <p:cNvSpPr/>
            <p:nvPr/>
          </p:nvSpPr>
          <p:spPr>
            <a:xfrm>
              <a:off x="4512"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20" name="Line 53"/>
            <p:cNvSpPr/>
            <p:nvPr/>
          </p:nvSpPr>
          <p:spPr>
            <a:xfrm flipV="1">
              <a:off x="4132" y="2478"/>
              <a:ext cx="0" cy="499"/>
            </a:xfrm>
            <a:prstGeom prst="line">
              <a:avLst/>
            </a:prstGeom>
            <a:ln w="28575" cap="flat" cmpd="sng">
              <a:solidFill>
                <a:srgbClr val="FF0066"/>
              </a:solidFill>
              <a:prstDash val="solid"/>
              <a:miter/>
              <a:headEnd type="none" w="med" len="med"/>
              <a:tailEnd type="triangle" w="med" len="lg"/>
            </a:ln>
          </p:spPr>
        </p:sp>
        <p:sp>
          <p:nvSpPr>
            <p:cNvPr id="96321" name="Oval 54"/>
            <p:cNvSpPr/>
            <p:nvPr/>
          </p:nvSpPr>
          <p:spPr>
            <a:xfrm>
              <a:off x="4106" y="2432"/>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96269" name="Group 55"/>
          <p:cNvGrpSpPr/>
          <p:nvPr/>
        </p:nvGrpSpPr>
        <p:grpSpPr>
          <a:xfrm>
            <a:off x="6732588" y="3530600"/>
            <a:ext cx="490537" cy="358775"/>
            <a:chOff x="4241" y="2224"/>
            <a:chExt cx="309" cy="226"/>
          </a:xfrm>
        </p:grpSpPr>
        <p:sp>
          <p:nvSpPr>
            <p:cNvPr id="96308" name="Line 56"/>
            <p:cNvSpPr/>
            <p:nvPr/>
          </p:nvSpPr>
          <p:spPr>
            <a:xfrm flipV="1">
              <a:off x="4267" y="2269"/>
              <a:ext cx="0" cy="181"/>
            </a:xfrm>
            <a:prstGeom prst="line">
              <a:avLst/>
            </a:prstGeom>
            <a:ln w="28575" cap="flat" cmpd="sng">
              <a:solidFill>
                <a:srgbClr val="FF0066"/>
              </a:solidFill>
              <a:prstDash val="solid"/>
              <a:miter/>
              <a:headEnd type="none" w="med" len="med"/>
              <a:tailEnd type="triangle" w="med" len="lg"/>
            </a:ln>
          </p:spPr>
        </p:sp>
        <p:sp>
          <p:nvSpPr>
            <p:cNvPr id="96309" name="Oval 57"/>
            <p:cNvSpPr/>
            <p:nvPr/>
          </p:nvSpPr>
          <p:spPr>
            <a:xfrm>
              <a:off x="4241" y="2224"/>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10" name="Line 58"/>
            <p:cNvSpPr/>
            <p:nvPr/>
          </p:nvSpPr>
          <p:spPr>
            <a:xfrm flipV="1">
              <a:off x="4404" y="2269"/>
              <a:ext cx="0" cy="181"/>
            </a:xfrm>
            <a:prstGeom prst="line">
              <a:avLst/>
            </a:prstGeom>
            <a:ln w="28575" cap="flat" cmpd="sng">
              <a:solidFill>
                <a:srgbClr val="FF0066"/>
              </a:solidFill>
              <a:prstDash val="solid"/>
              <a:miter/>
              <a:headEnd type="none" w="med" len="med"/>
              <a:tailEnd type="triangle" w="med" len="lg"/>
            </a:ln>
          </p:spPr>
        </p:sp>
        <p:sp>
          <p:nvSpPr>
            <p:cNvPr id="96311" name="Oval 59"/>
            <p:cNvSpPr/>
            <p:nvPr/>
          </p:nvSpPr>
          <p:spPr>
            <a:xfrm>
              <a:off x="4378" y="2224"/>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12" name="Line 60"/>
            <p:cNvSpPr/>
            <p:nvPr/>
          </p:nvSpPr>
          <p:spPr>
            <a:xfrm flipV="1">
              <a:off x="4531" y="2269"/>
              <a:ext cx="0" cy="181"/>
            </a:xfrm>
            <a:prstGeom prst="line">
              <a:avLst/>
            </a:prstGeom>
            <a:ln w="28575" cap="flat" cmpd="sng">
              <a:solidFill>
                <a:srgbClr val="FF0066"/>
              </a:solidFill>
              <a:prstDash val="solid"/>
              <a:miter/>
              <a:headEnd type="none" w="med" len="med"/>
              <a:tailEnd type="triangle" w="med" len="lg"/>
            </a:ln>
          </p:spPr>
        </p:sp>
        <p:sp>
          <p:nvSpPr>
            <p:cNvPr id="96313" name="Oval 61"/>
            <p:cNvSpPr/>
            <p:nvPr/>
          </p:nvSpPr>
          <p:spPr>
            <a:xfrm>
              <a:off x="4505" y="2224"/>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96270" name="Group 62"/>
          <p:cNvGrpSpPr/>
          <p:nvPr/>
        </p:nvGrpSpPr>
        <p:grpSpPr>
          <a:xfrm>
            <a:off x="6300788" y="3659188"/>
            <a:ext cx="214312" cy="200025"/>
            <a:chOff x="3969" y="2305"/>
            <a:chExt cx="135" cy="126"/>
          </a:xfrm>
        </p:grpSpPr>
        <p:sp>
          <p:nvSpPr>
            <p:cNvPr id="96306" name="Line 63"/>
            <p:cNvSpPr/>
            <p:nvPr/>
          </p:nvSpPr>
          <p:spPr>
            <a:xfrm flipH="1" flipV="1">
              <a:off x="4014" y="2341"/>
              <a:ext cx="90" cy="90"/>
            </a:xfrm>
            <a:prstGeom prst="line">
              <a:avLst/>
            </a:prstGeom>
            <a:ln w="28575" cap="flat" cmpd="sng">
              <a:solidFill>
                <a:srgbClr val="FF0066"/>
              </a:solidFill>
              <a:prstDash val="solid"/>
              <a:miter/>
              <a:headEnd type="none" w="med" len="med"/>
              <a:tailEnd type="triangle" w="med" len="med"/>
            </a:ln>
          </p:spPr>
        </p:sp>
        <p:sp>
          <p:nvSpPr>
            <p:cNvPr id="96307" name="Oval 64"/>
            <p:cNvSpPr/>
            <p:nvPr/>
          </p:nvSpPr>
          <p:spPr>
            <a:xfrm>
              <a:off x="3969" y="2305"/>
              <a:ext cx="45" cy="45"/>
            </a:xfrm>
            <a:prstGeom prst="ellipse">
              <a:avLst/>
            </a:prstGeom>
            <a:noFill/>
            <a:ln w="2857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96271" name="Text Box 65"/>
          <p:cNvSpPr txBox="1"/>
          <p:nvPr/>
        </p:nvSpPr>
        <p:spPr>
          <a:xfrm>
            <a:off x="6977063" y="5002213"/>
            <a:ext cx="403225"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E</a:t>
            </a:r>
            <a:endParaRPr lang="en-US" altLang="zh-CN" sz="2400" dirty="0">
              <a:solidFill>
                <a:srgbClr val="008000"/>
              </a:solidFill>
              <a:latin typeface="Times New Roman" panose="02020603050405020304" pitchFamily="18" charset="0"/>
            </a:endParaRPr>
          </a:p>
        </p:txBody>
      </p:sp>
      <p:sp>
        <p:nvSpPr>
          <p:cNvPr id="96272" name="Line 66"/>
          <p:cNvSpPr/>
          <p:nvPr/>
        </p:nvSpPr>
        <p:spPr>
          <a:xfrm>
            <a:off x="6877050" y="5084763"/>
            <a:ext cx="0" cy="360362"/>
          </a:xfrm>
          <a:prstGeom prst="line">
            <a:avLst/>
          </a:prstGeom>
          <a:ln w="57150" cap="flat" cmpd="sng">
            <a:solidFill>
              <a:srgbClr val="008000"/>
            </a:solidFill>
            <a:prstDash val="solid"/>
            <a:miter/>
            <a:headEnd type="none" w="med" len="med"/>
            <a:tailEnd type="stealth" w="lg" len="med"/>
          </a:ln>
        </p:spPr>
      </p:sp>
      <p:sp>
        <p:nvSpPr>
          <p:cNvPr id="96273" name="Text Box 67"/>
          <p:cNvSpPr txBox="1"/>
          <p:nvPr/>
        </p:nvSpPr>
        <p:spPr>
          <a:xfrm>
            <a:off x="684213" y="2420938"/>
            <a:ext cx="2014537" cy="519112"/>
          </a:xfrm>
          <a:prstGeom prst="rect">
            <a:avLst/>
          </a:prstGeom>
          <a:noFill/>
          <a:ln w="9525">
            <a:noFill/>
          </a:ln>
        </p:spPr>
        <p:txBody>
          <a:bodyPr>
            <a:spAutoFit/>
          </a:bodyPr>
          <a:p>
            <a:pPr marL="900430" indent="-900430">
              <a:lnSpc>
                <a:spcPct val="140000"/>
              </a:lnSpc>
              <a:spcBef>
                <a:spcPct val="50000"/>
              </a:spcBef>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）在基区中</a:t>
            </a:r>
            <a:endParaRPr lang="zh-CN" altLang="en-US" sz="2000" dirty="0">
              <a:latin typeface="宋体" panose="02010600030101010101" pitchFamily="2" charset="-122"/>
            </a:endParaRPr>
          </a:p>
        </p:txBody>
      </p:sp>
      <p:sp>
        <p:nvSpPr>
          <p:cNvPr id="96274" name="AutoShape 68"/>
          <p:cNvSpPr/>
          <p:nvPr/>
        </p:nvSpPr>
        <p:spPr>
          <a:xfrm>
            <a:off x="1187450" y="3090863"/>
            <a:ext cx="71438" cy="1087437"/>
          </a:xfrm>
          <a:prstGeom prst="leftBrace">
            <a:avLst>
              <a:gd name="adj1" fmla="val 126850"/>
              <a:gd name="adj2" fmla="val 50000"/>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275" name="Text Box 69"/>
          <p:cNvSpPr txBox="1"/>
          <p:nvPr/>
        </p:nvSpPr>
        <p:spPr>
          <a:xfrm>
            <a:off x="1303338" y="2852738"/>
            <a:ext cx="3384550" cy="519112"/>
          </a:xfrm>
          <a:prstGeom prst="rect">
            <a:avLst/>
          </a:prstGeom>
          <a:noFill/>
          <a:ln w="9525">
            <a:noFill/>
          </a:ln>
        </p:spPr>
        <p:txBody>
          <a:bodyPr>
            <a:spAutoFit/>
          </a:bodyPr>
          <a:p>
            <a:pPr>
              <a:lnSpc>
                <a:spcPct val="140000"/>
              </a:lnSpc>
              <a:spcBef>
                <a:spcPct val="50000"/>
              </a:spcBef>
            </a:pPr>
            <a:r>
              <a:rPr lang="en-US" altLang="zh-CN" sz="2000" dirty="0">
                <a:latin typeface="宋体" panose="02010600030101010101" pitchFamily="2" charset="-122"/>
              </a:rPr>
              <a:t>①</a:t>
            </a:r>
            <a:r>
              <a:rPr lang="zh-CN" altLang="en-US" sz="2000" dirty="0">
                <a:latin typeface="宋体" panose="02010600030101010101" pitchFamily="2" charset="-122"/>
              </a:rPr>
              <a:t>电子继续向集电结扩散；</a:t>
            </a:r>
            <a:endParaRPr lang="zh-CN" altLang="en-US" sz="2000" dirty="0">
              <a:latin typeface="宋体" panose="02010600030101010101" pitchFamily="2" charset="-122"/>
            </a:endParaRPr>
          </a:p>
        </p:txBody>
      </p:sp>
      <p:sp>
        <p:nvSpPr>
          <p:cNvPr id="96276" name="Text Box 70"/>
          <p:cNvSpPr txBox="1"/>
          <p:nvPr/>
        </p:nvSpPr>
        <p:spPr>
          <a:xfrm>
            <a:off x="1303338" y="3286125"/>
            <a:ext cx="3311525" cy="946150"/>
          </a:xfrm>
          <a:prstGeom prst="rect">
            <a:avLst/>
          </a:prstGeom>
          <a:noFill/>
          <a:ln w="9525">
            <a:noFill/>
          </a:ln>
        </p:spPr>
        <p:txBody>
          <a:bodyPr>
            <a:spAutoFit/>
          </a:bodyPr>
          <a:p>
            <a:pPr>
              <a:lnSpc>
                <a:spcPct val="140000"/>
              </a:lnSpc>
              <a:spcBef>
                <a:spcPct val="50000"/>
              </a:spcBef>
            </a:pPr>
            <a:r>
              <a:rPr lang="en-US" altLang="zh-CN" sz="2000" dirty="0">
                <a:latin typeface="宋体" panose="02010600030101010101" pitchFamily="2" charset="-122"/>
              </a:rPr>
              <a:t>②</a:t>
            </a:r>
            <a:r>
              <a:rPr lang="zh-CN" altLang="en-US" sz="2000" dirty="0">
                <a:latin typeface="宋体" panose="02010600030101010101" pitchFamily="2" charset="-122"/>
              </a:rPr>
              <a:t>少数电子与基区空穴相复合，形成</a:t>
            </a:r>
            <a:r>
              <a:rPr lang="en-US" altLang="zh-CN" sz="2000" dirty="0">
                <a:latin typeface="宋体" panose="02010600030101010101" pitchFamily="2" charset="-122"/>
              </a:rPr>
              <a:t>I</a:t>
            </a:r>
            <a:r>
              <a:rPr lang="en-US" altLang="zh-CN" sz="2000" baseline="-25000" dirty="0">
                <a:latin typeface="宋体" panose="02010600030101010101" pitchFamily="2" charset="-122"/>
              </a:rPr>
              <a:t>B</a:t>
            </a:r>
            <a:r>
              <a:rPr lang="zh-CN" altLang="en-US" sz="2000" dirty="0">
                <a:latin typeface="宋体" panose="02010600030101010101" pitchFamily="2" charset="-122"/>
              </a:rPr>
              <a:t>电流。</a:t>
            </a:r>
            <a:endParaRPr lang="zh-CN" altLang="en-US" sz="2000" dirty="0">
              <a:latin typeface="宋体" panose="02010600030101010101" pitchFamily="2" charset="-122"/>
            </a:endParaRPr>
          </a:p>
        </p:txBody>
      </p:sp>
      <p:sp>
        <p:nvSpPr>
          <p:cNvPr id="96277" name="Line 71"/>
          <p:cNvSpPr/>
          <p:nvPr/>
        </p:nvSpPr>
        <p:spPr>
          <a:xfrm>
            <a:off x="5292725" y="3500438"/>
            <a:ext cx="574675" cy="0"/>
          </a:xfrm>
          <a:prstGeom prst="line">
            <a:avLst/>
          </a:prstGeom>
          <a:ln w="57150" cap="flat" cmpd="sng">
            <a:solidFill>
              <a:srgbClr val="008000"/>
            </a:solidFill>
            <a:prstDash val="solid"/>
            <a:miter/>
            <a:headEnd type="none" w="med" len="med"/>
            <a:tailEnd type="stealth" w="lg" len="med"/>
          </a:ln>
        </p:spPr>
      </p:sp>
      <p:sp>
        <p:nvSpPr>
          <p:cNvPr id="96278" name="Text Box 72"/>
          <p:cNvSpPr txBox="1"/>
          <p:nvPr/>
        </p:nvSpPr>
        <p:spPr>
          <a:xfrm>
            <a:off x="5321300" y="2967038"/>
            <a:ext cx="403225"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B</a:t>
            </a:r>
            <a:endParaRPr lang="en-US" altLang="zh-CN" sz="2400" dirty="0">
              <a:solidFill>
                <a:srgbClr val="008000"/>
              </a:solidFill>
              <a:latin typeface="Times New Roman" panose="02020603050405020304" pitchFamily="18" charset="0"/>
            </a:endParaRPr>
          </a:p>
        </p:txBody>
      </p:sp>
      <p:sp>
        <p:nvSpPr>
          <p:cNvPr id="96279" name="Text Box 73"/>
          <p:cNvSpPr txBox="1"/>
          <p:nvPr/>
        </p:nvSpPr>
        <p:spPr>
          <a:xfrm>
            <a:off x="684213" y="4211638"/>
            <a:ext cx="3959225" cy="946150"/>
          </a:xfrm>
          <a:prstGeom prst="rect">
            <a:avLst/>
          </a:prstGeom>
          <a:noFill/>
          <a:ln w="9525">
            <a:noFill/>
          </a:ln>
        </p:spPr>
        <p:txBody>
          <a:bodyPr>
            <a:spAutoFit/>
          </a:bodyPr>
          <a:p>
            <a:pPr marL="630555" indent="-630555">
              <a:lnSpc>
                <a:spcPct val="140000"/>
              </a:lnSpc>
              <a:spcBef>
                <a:spcPct val="50000"/>
              </a:spcBef>
            </a:pPr>
            <a:r>
              <a:rPr lang="zh-CN" altLang="en-US" sz="2000" dirty="0">
                <a:latin typeface="宋体" panose="02010600030101010101" pitchFamily="2" charset="-122"/>
              </a:rPr>
              <a:t>（</a:t>
            </a:r>
            <a:r>
              <a:rPr lang="en-US" altLang="zh-CN" sz="2000" dirty="0">
                <a:latin typeface="宋体" panose="02010600030101010101" pitchFamily="2" charset="-122"/>
              </a:rPr>
              <a:t>3</a:t>
            </a:r>
            <a:r>
              <a:rPr lang="zh-CN" altLang="en-US" sz="2000" dirty="0">
                <a:latin typeface="宋体" panose="02010600030101010101" pitchFamily="2" charset="-122"/>
              </a:rPr>
              <a:t>）集电区收集大部分的电子，形成</a:t>
            </a:r>
            <a:r>
              <a:rPr lang="en-US" altLang="zh-CN" sz="2000" dirty="0">
                <a:latin typeface="宋体" panose="02010600030101010101" pitchFamily="2" charset="-122"/>
              </a:rPr>
              <a:t>I</a:t>
            </a:r>
            <a:r>
              <a:rPr lang="en-US" altLang="zh-CN" sz="2000" baseline="-25000" dirty="0">
                <a:latin typeface="宋体" panose="02010600030101010101" pitchFamily="2" charset="-122"/>
              </a:rPr>
              <a:t>C</a:t>
            </a:r>
            <a:r>
              <a:rPr lang="zh-CN" altLang="en-US" sz="2000" dirty="0">
                <a:latin typeface="宋体" panose="02010600030101010101" pitchFamily="2" charset="-122"/>
              </a:rPr>
              <a:t>电流。</a:t>
            </a:r>
            <a:endParaRPr lang="zh-CN" altLang="en-US" sz="2000" dirty="0">
              <a:latin typeface="宋体" panose="02010600030101010101" pitchFamily="2" charset="-122"/>
            </a:endParaRPr>
          </a:p>
        </p:txBody>
      </p:sp>
      <p:grpSp>
        <p:nvGrpSpPr>
          <p:cNvPr id="96280" name="Group 74"/>
          <p:cNvGrpSpPr/>
          <p:nvPr/>
        </p:nvGrpSpPr>
        <p:grpSpPr>
          <a:xfrm>
            <a:off x="6732588" y="2651125"/>
            <a:ext cx="501650" cy="865188"/>
            <a:chOff x="4241" y="1670"/>
            <a:chExt cx="316" cy="545"/>
          </a:xfrm>
        </p:grpSpPr>
        <p:sp>
          <p:nvSpPr>
            <p:cNvPr id="96300" name="Line 75"/>
            <p:cNvSpPr/>
            <p:nvPr/>
          </p:nvSpPr>
          <p:spPr>
            <a:xfrm flipV="1">
              <a:off x="4267" y="1716"/>
              <a:ext cx="0" cy="499"/>
            </a:xfrm>
            <a:prstGeom prst="line">
              <a:avLst/>
            </a:prstGeom>
            <a:ln w="28575" cap="flat" cmpd="sng">
              <a:solidFill>
                <a:srgbClr val="FF0066"/>
              </a:solidFill>
              <a:prstDash val="solid"/>
              <a:miter/>
              <a:headEnd type="none" w="med" len="med"/>
              <a:tailEnd type="triangle" w="med" len="lg"/>
            </a:ln>
          </p:spPr>
        </p:sp>
        <p:sp>
          <p:nvSpPr>
            <p:cNvPr id="96301" name="Line 76"/>
            <p:cNvSpPr/>
            <p:nvPr/>
          </p:nvSpPr>
          <p:spPr>
            <a:xfrm flipV="1">
              <a:off x="4403" y="1716"/>
              <a:ext cx="0" cy="499"/>
            </a:xfrm>
            <a:prstGeom prst="line">
              <a:avLst/>
            </a:prstGeom>
            <a:ln w="28575" cap="flat" cmpd="sng">
              <a:solidFill>
                <a:srgbClr val="FF0066"/>
              </a:solidFill>
              <a:prstDash val="solid"/>
              <a:miter/>
              <a:headEnd type="none" w="med" len="med"/>
              <a:tailEnd type="triangle" w="med" len="lg"/>
            </a:ln>
          </p:spPr>
        </p:sp>
        <p:sp>
          <p:nvSpPr>
            <p:cNvPr id="96302" name="Line 77"/>
            <p:cNvSpPr/>
            <p:nvPr/>
          </p:nvSpPr>
          <p:spPr>
            <a:xfrm flipV="1">
              <a:off x="4530" y="1716"/>
              <a:ext cx="0" cy="499"/>
            </a:xfrm>
            <a:prstGeom prst="line">
              <a:avLst/>
            </a:prstGeom>
            <a:ln w="28575" cap="flat" cmpd="sng">
              <a:solidFill>
                <a:srgbClr val="FF0066"/>
              </a:solidFill>
              <a:prstDash val="solid"/>
              <a:miter/>
              <a:headEnd type="none" w="med" len="med"/>
              <a:tailEnd type="triangle" w="med" len="lg"/>
            </a:ln>
          </p:spPr>
        </p:sp>
        <p:sp>
          <p:nvSpPr>
            <p:cNvPr id="96303" name="Oval 78"/>
            <p:cNvSpPr/>
            <p:nvPr/>
          </p:nvSpPr>
          <p:spPr>
            <a:xfrm>
              <a:off x="4241" y="1670"/>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04" name="Oval 79"/>
            <p:cNvSpPr/>
            <p:nvPr/>
          </p:nvSpPr>
          <p:spPr>
            <a:xfrm>
              <a:off x="4376" y="1670"/>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305" name="Oval 80"/>
            <p:cNvSpPr/>
            <p:nvPr/>
          </p:nvSpPr>
          <p:spPr>
            <a:xfrm>
              <a:off x="4512" y="1670"/>
              <a:ext cx="45" cy="45"/>
            </a:xfrm>
            <a:prstGeom prst="ellipse">
              <a:avLst/>
            </a:prstGeom>
            <a:solidFill>
              <a:srgbClr val="FF0066"/>
            </a:solidFill>
            <a:ln w="28575" cap="flat" cmpd="sng">
              <a:solidFill>
                <a:srgbClr val="FF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96281" name="Text Box 81"/>
          <p:cNvSpPr txBox="1"/>
          <p:nvPr/>
        </p:nvSpPr>
        <p:spPr>
          <a:xfrm>
            <a:off x="7064375" y="1801813"/>
            <a:ext cx="403225"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C</a:t>
            </a:r>
            <a:endParaRPr lang="en-US" altLang="zh-CN" sz="2400" dirty="0">
              <a:solidFill>
                <a:srgbClr val="008000"/>
              </a:solidFill>
              <a:latin typeface="Times New Roman" panose="02020603050405020304" pitchFamily="18" charset="0"/>
            </a:endParaRPr>
          </a:p>
        </p:txBody>
      </p:sp>
      <p:sp>
        <p:nvSpPr>
          <p:cNvPr id="96282" name="Line 82"/>
          <p:cNvSpPr/>
          <p:nvPr/>
        </p:nvSpPr>
        <p:spPr>
          <a:xfrm>
            <a:off x="6948488" y="1870075"/>
            <a:ext cx="0" cy="360363"/>
          </a:xfrm>
          <a:prstGeom prst="line">
            <a:avLst/>
          </a:prstGeom>
          <a:ln w="57150" cap="flat" cmpd="sng">
            <a:solidFill>
              <a:srgbClr val="008000"/>
            </a:solidFill>
            <a:prstDash val="solid"/>
            <a:miter/>
            <a:headEnd type="none" w="med" len="med"/>
            <a:tailEnd type="stealth" w="lg" len="med"/>
          </a:ln>
        </p:spPr>
      </p:sp>
      <p:sp>
        <p:nvSpPr>
          <p:cNvPr id="86099" name="Rectangle 83"/>
          <p:cNvSpPr/>
          <p:nvPr/>
        </p:nvSpPr>
        <p:spPr>
          <a:xfrm>
            <a:off x="819150" y="5157788"/>
            <a:ext cx="3954463" cy="1152525"/>
          </a:xfrm>
          <a:prstGeom prst="rect">
            <a:avLst/>
          </a:prstGeom>
          <a:noFill/>
          <a:ln w="9525">
            <a:noFill/>
          </a:ln>
        </p:spPr>
        <p:txBody>
          <a:bodyPr lIns="92075" tIns="46038" rIns="92075" bIns="46038" anchor="b"/>
          <a:p>
            <a:pPr>
              <a:lnSpc>
                <a:spcPct val="125000"/>
              </a:lnSpc>
            </a:pPr>
            <a:r>
              <a:rPr lang="zh-CN" altLang="en-US" dirty="0">
                <a:latin typeface="Times New Roman" panose="02020603050405020304" pitchFamily="18" charset="0"/>
              </a:rPr>
              <a:t>另外，集电区的少子形成反向饱和电流</a:t>
            </a:r>
            <a:r>
              <a:rPr lang="en-US" altLang="zh-CN" i="1" dirty="0">
                <a:latin typeface="Times New Roman" panose="02020603050405020304" pitchFamily="18" charset="0"/>
              </a:rPr>
              <a:t>I</a:t>
            </a:r>
            <a:r>
              <a:rPr lang="en-US" altLang="zh-CN" baseline="-25000" dirty="0">
                <a:latin typeface="Times New Roman" panose="02020603050405020304" pitchFamily="18" charset="0"/>
              </a:rPr>
              <a:t>CBO</a:t>
            </a:r>
            <a:endParaRPr lang="en-US" altLang="zh-CN" b="0" dirty="0">
              <a:latin typeface="Times New Roman" panose="02020603050405020304" pitchFamily="18" charset="0"/>
            </a:endParaRPr>
          </a:p>
        </p:txBody>
      </p:sp>
      <p:grpSp>
        <p:nvGrpSpPr>
          <p:cNvPr id="7" name="Group 84"/>
          <p:cNvGrpSpPr/>
          <p:nvPr/>
        </p:nvGrpSpPr>
        <p:grpSpPr>
          <a:xfrm>
            <a:off x="6084888" y="2693988"/>
            <a:ext cx="503237" cy="879475"/>
            <a:chOff x="3860" y="1652"/>
            <a:chExt cx="363" cy="680"/>
          </a:xfrm>
        </p:grpSpPr>
        <p:sp>
          <p:nvSpPr>
            <p:cNvPr id="96295" name="AutoShape 85"/>
            <p:cNvSpPr/>
            <p:nvPr/>
          </p:nvSpPr>
          <p:spPr>
            <a:xfrm>
              <a:off x="3860" y="1652"/>
              <a:ext cx="363" cy="680"/>
            </a:xfrm>
            <a:prstGeom prst="downArrow">
              <a:avLst>
                <a:gd name="adj1" fmla="val 50000"/>
                <a:gd name="adj2" fmla="val 46831"/>
              </a:avLst>
            </a:prstGeom>
            <a:solidFill>
              <a:srgbClr val="FFFF99"/>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296" name="Oval 86"/>
            <p:cNvSpPr/>
            <p:nvPr/>
          </p:nvSpPr>
          <p:spPr>
            <a:xfrm>
              <a:off x="3969" y="1797"/>
              <a:ext cx="45" cy="45"/>
            </a:xfrm>
            <a:prstGeom prst="ellipse">
              <a:avLst/>
            </a:prstGeom>
            <a:noFill/>
            <a:ln w="2857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297" name="Line 87"/>
            <p:cNvSpPr/>
            <p:nvPr/>
          </p:nvSpPr>
          <p:spPr>
            <a:xfrm>
              <a:off x="3996" y="1842"/>
              <a:ext cx="0" cy="409"/>
            </a:xfrm>
            <a:prstGeom prst="line">
              <a:avLst/>
            </a:prstGeom>
            <a:ln w="28575" cap="flat" cmpd="sng">
              <a:solidFill>
                <a:srgbClr val="800080"/>
              </a:solidFill>
              <a:prstDash val="solid"/>
              <a:miter/>
              <a:headEnd type="none" w="med" len="med"/>
              <a:tailEnd type="triangle" w="med" len="lg"/>
            </a:ln>
          </p:spPr>
        </p:sp>
        <p:sp>
          <p:nvSpPr>
            <p:cNvPr id="96298" name="Oval 88"/>
            <p:cNvSpPr/>
            <p:nvPr/>
          </p:nvSpPr>
          <p:spPr>
            <a:xfrm>
              <a:off x="4059" y="2205"/>
              <a:ext cx="45" cy="45"/>
            </a:xfrm>
            <a:prstGeom prst="ellipse">
              <a:avLst/>
            </a:prstGeom>
            <a:solidFill>
              <a:srgbClr val="FF0000"/>
            </a:solidFill>
            <a:ln w="2857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299" name="Line 89"/>
            <p:cNvSpPr/>
            <p:nvPr/>
          </p:nvSpPr>
          <p:spPr>
            <a:xfrm>
              <a:off x="4077" y="1788"/>
              <a:ext cx="0" cy="409"/>
            </a:xfrm>
            <a:prstGeom prst="line">
              <a:avLst/>
            </a:prstGeom>
            <a:ln w="28575" cap="flat" cmpd="sng">
              <a:solidFill>
                <a:srgbClr val="FF0000"/>
              </a:solidFill>
              <a:prstDash val="solid"/>
              <a:miter/>
              <a:headEnd type="triangle" w="med" len="lg"/>
              <a:tailEnd type="none" w="med" len="lg"/>
            </a:ln>
          </p:spPr>
        </p:sp>
      </p:grpSp>
      <p:sp>
        <p:nvSpPr>
          <p:cNvPr id="86106" name="Text Box 90"/>
          <p:cNvSpPr txBox="1"/>
          <p:nvPr/>
        </p:nvSpPr>
        <p:spPr>
          <a:xfrm>
            <a:off x="6084888" y="2179638"/>
            <a:ext cx="647700" cy="457200"/>
          </a:xfrm>
          <a:prstGeom prst="rect">
            <a:avLst/>
          </a:prstGeom>
          <a:noFill/>
          <a:ln w="28575">
            <a:noFill/>
          </a:ln>
        </p:spPr>
        <p:txBody>
          <a:bodyPr lIns="0" rIns="0">
            <a:spAutoFit/>
          </a:bodyPr>
          <a:p>
            <a:pPr algn="ctr">
              <a:spcBef>
                <a:spcPct val="50000"/>
              </a:spcBef>
            </a:pPr>
            <a:r>
              <a:rPr lang="en-US" altLang="zh-CN" sz="2400" dirty="0">
                <a:solidFill>
                  <a:srgbClr val="008000"/>
                </a:solidFill>
                <a:latin typeface="Times New Roman" panose="02020603050405020304" pitchFamily="18" charset="0"/>
              </a:rPr>
              <a:t>I</a:t>
            </a:r>
            <a:r>
              <a:rPr lang="en-US" altLang="zh-CN" sz="2400" baseline="-25000" dirty="0">
                <a:solidFill>
                  <a:srgbClr val="008000"/>
                </a:solidFill>
                <a:latin typeface="Times New Roman" panose="02020603050405020304" pitchFamily="18" charset="0"/>
              </a:rPr>
              <a:t>CBO</a:t>
            </a:r>
            <a:endParaRPr lang="en-US" altLang="zh-CN" sz="2400" dirty="0">
              <a:solidFill>
                <a:srgbClr val="008000"/>
              </a:solidFill>
              <a:latin typeface="Times New Roman" panose="02020603050405020304" pitchFamily="18" charset="0"/>
            </a:endParaRPr>
          </a:p>
        </p:txBody>
      </p:sp>
      <p:sp>
        <p:nvSpPr>
          <p:cNvPr id="96286" name="Text Box 91"/>
          <p:cNvSpPr txBox="1"/>
          <p:nvPr/>
        </p:nvSpPr>
        <p:spPr>
          <a:xfrm>
            <a:off x="6732588" y="2824163"/>
            <a:ext cx="503237" cy="393700"/>
          </a:xfrm>
          <a:prstGeom prst="rect">
            <a:avLst/>
          </a:prstGeom>
          <a:solidFill>
            <a:srgbClr val="FFFF99"/>
          </a:solidFill>
          <a:ln w="28575" cap="flat" cmpd="sng">
            <a:solidFill>
              <a:srgbClr val="008000"/>
            </a:solidFill>
            <a:prstDash val="solid"/>
            <a:miter/>
            <a:headEnd type="none" w="med" len="med"/>
            <a:tailEnd type="none" w="med" len="med"/>
          </a:ln>
        </p:spPr>
        <p:txBody>
          <a:bodyPr lIns="0" tIns="0" rIns="0" b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CN</a:t>
            </a:r>
            <a:endParaRPr lang="en-US" altLang="zh-CN" sz="2400" dirty="0">
              <a:latin typeface="Times New Roman" panose="02020603050405020304" pitchFamily="18" charset="0"/>
            </a:endParaRPr>
          </a:p>
        </p:txBody>
      </p:sp>
      <p:sp>
        <p:nvSpPr>
          <p:cNvPr id="96287" name="Oval 92"/>
          <p:cNvSpPr/>
          <p:nvPr/>
        </p:nvSpPr>
        <p:spPr>
          <a:xfrm rot="3000000">
            <a:off x="6197600" y="3627438"/>
            <a:ext cx="503238" cy="360362"/>
          </a:xfrm>
          <a:prstGeom prst="ellipse">
            <a:avLst/>
          </a:prstGeom>
          <a:noFill/>
          <a:ln w="38100" cap="flat" cmpd="sng">
            <a:solidFill>
              <a:srgbClr val="008000"/>
            </a:solidFill>
            <a:prstDash val="sysDot"/>
            <a:miter/>
            <a:headEnd type="none" w="med" len="med"/>
            <a:tailEnd type="none" w="med" len="med"/>
          </a:ln>
        </p:spPr>
        <p:txBody>
          <a:bodyPr wrap="none" anchor="ctr"/>
          <a:p>
            <a:endParaRPr lang="zh-CN" altLang="en-US" dirty="0">
              <a:latin typeface="Arial" panose="020B0604020202020204" pitchFamily="34" charset="0"/>
            </a:endParaRPr>
          </a:p>
        </p:txBody>
      </p:sp>
      <p:sp>
        <p:nvSpPr>
          <p:cNvPr id="96288" name="Line 93"/>
          <p:cNvSpPr/>
          <p:nvPr/>
        </p:nvSpPr>
        <p:spPr>
          <a:xfrm>
            <a:off x="6400800" y="3730625"/>
            <a:ext cx="0" cy="360363"/>
          </a:xfrm>
          <a:prstGeom prst="line">
            <a:avLst/>
          </a:prstGeom>
          <a:ln w="57150" cap="flat" cmpd="sng">
            <a:solidFill>
              <a:srgbClr val="008000"/>
            </a:solidFill>
            <a:prstDash val="solid"/>
            <a:miter/>
            <a:headEnd type="none" w="med" len="med"/>
            <a:tailEnd type="stealth" w="lg" len="med"/>
          </a:ln>
        </p:spPr>
      </p:sp>
      <p:sp>
        <p:nvSpPr>
          <p:cNvPr id="96289" name="Text Box 94"/>
          <p:cNvSpPr txBox="1"/>
          <p:nvPr/>
        </p:nvSpPr>
        <p:spPr>
          <a:xfrm>
            <a:off x="5726113" y="3756025"/>
            <a:ext cx="520700" cy="393700"/>
          </a:xfrm>
          <a:prstGeom prst="rect">
            <a:avLst/>
          </a:prstGeom>
          <a:solidFill>
            <a:srgbClr val="FFFF99"/>
          </a:solidFill>
          <a:ln w="28575" cap="flat" cmpd="sng">
            <a:solidFill>
              <a:srgbClr val="008000"/>
            </a:solidFill>
            <a:prstDash val="solid"/>
            <a:miter/>
            <a:headEnd type="none" w="med" len="med"/>
            <a:tailEnd type="none" w="med" len="med"/>
          </a:ln>
        </p:spPr>
        <p:txBody>
          <a:bodyPr lIns="0" tIns="0" rIns="0" bIns="0">
            <a:spAutoFit/>
          </a:bodyPr>
          <a:p>
            <a:pPr>
              <a:spcBef>
                <a:spcPct val="50000"/>
              </a:spcBef>
            </a:pPr>
            <a:r>
              <a:rPr lang="en-US" altLang="zh-CN" sz="2400" b="0" dirty="0">
                <a:latin typeface="Verdana" panose="020B0604030504040204" pitchFamily="34" charset="0"/>
                <a:ea typeface="隶书" panose="02010509060101010101" pitchFamily="49" charset="-122"/>
              </a:rPr>
              <a:t>I</a:t>
            </a:r>
            <a:r>
              <a:rPr lang="en-US" altLang="zh-CN" sz="2400" b="0" baseline="-25000" dirty="0">
                <a:latin typeface="Verdana" panose="020B0604030504040204" pitchFamily="34" charset="0"/>
                <a:ea typeface="隶书" panose="02010509060101010101" pitchFamily="49" charset="-122"/>
              </a:rPr>
              <a:t>BN</a:t>
            </a:r>
            <a:endParaRPr lang="en-US" altLang="zh-CN" sz="2400" b="0" dirty="0">
              <a:latin typeface="Verdana" panose="020B0604030504040204" pitchFamily="34" charset="0"/>
              <a:ea typeface="隶书" panose="02010509060101010101" pitchFamily="49" charset="-122"/>
            </a:endParaRPr>
          </a:p>
        </p:txBody>
      </p:sp>
      <p:grpSp>
        <p:nvGrpSpPr>
          <p:cNvPr id="96290" name="Group 95"/>
          <p:cNvGrpSpPr/>
          <p:nvPr/>
        </p:nvGrpSpPr>
        <p:grpSpPr>
          <a:xfrm>
            <a:off x="7308850" y="3789363"/>
            <a:ext cx="71438" cy="935037"/>
            <a:chOff x="4604" y="2387"/>
            <a:chExt cx="45" cy="589"/>
          </a:xfrm>
        </p:grpSpPr>
        <p:sp>
          <p:nvSpPr>
            <p:cNvPr id="96293" name="Oval 96"/>
            <p:cNvSpPr/>
            <p:nvPr/>
          </p:nvSpPr>
          <p:spPr>
            <a:xfrm>
              <a:off x="4604" y="2387"/>
              <a:ext cx="45" cy="45"/>
            </a:xfrm>
            <a:prstGeom prst="ellipse">
              <a:avLst/>
            </a:prstGeom>
            <a:noFill/>
            <a:ln w="28575" cap="flat" cmpd="sng">
              <a:solidFill>
                <a:srgbClr val="80008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6294" name="Line 97"/>
            <p:cNvSpPr/>
            <p:nvPr/>
          </p:nvSpPr>
          <p:spPr>
            <a:xfrm>
              <a:off x="4631" y="2432"/>
              <a:ext cx="0" cy="544"/>
            </a:xfrm>
            <a:prstGeom prst="line">
              <a:avLst/>
            </a:prstGeom>
            <a:ln w="28575" cap="flat" cmpd="sng">
              <a:solidFill>
                <a:srgbClr val="800080"/>
              </a:solidFill>
              <a:prstDash val="solid"/>
              <a:miter/>
              <a:headEnd type="none" w="med" len="med"/>
              <a:tailEnd type="triangle" w="med" len="lg"/>
            </a:ln>
          </p:spPr>
        </p:sp>
      </p:grpSp>
      <p:sp>
        <p:nvSpPr>
          <p:cNvPr id="86114" name="Text Box 98"/>
          <p:cNvSpPr txBox="1"/>
          <p:nvPr/>
        </p:nvSpPr>
        <p:spPr>
          <a:xfrm>
            <a:off x="6737350" y="4178300"/>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EN</a:t>
            </a:r>
            <a:endParaRPr lang="en-US" altLang="zh-CN" sz="2400" dirty="0">
              <a:latin typeface="Times New Roman" panose="02020603050405020304" pitchFamily="18" charset="0"/>
            </a:endParaRPr>
          </a:p>
        </p:txBody>
      </p:sp>
      <p:sp>
        <p:nvSpPr>
          <p:cNvPr id="86115" name="Text Box 99"/>
          <p:cNvSpPr txBox="1"/>
          <p:nvPr/>
        </p:nvSpPr>
        <p:spPr>
          <a:xfrm>
            <a:off x="7435850" y="4660900"/>
            <a:ext cx="504825" cy="485775"/>
          </a:xfrm>
          <a:prstGeom prst="rect">
            <a:avLst/>
          </a:prstGeom>
          <a:solidFill>
            <a:srgbClr val="FFFF99"/>
          </a:solidFill>
          <a:ln w="28575" cap="flat" cmpd="sng">
            <a:solidFill>
              <a:srgbClr val="008000"/>
            </a:solidFill>
            <a:prstDash val="solid"/>
            <a:miter/>
            <a:headEnd type="none" w="med" len="med"/>
            <a:tailEnd type="none" w="med" len="med"/>
          </a:ln>
        </p:spPr>
        <p:txBody>
          <a:bodyPr lIns="0" rIns="0">
            <a:spAutoFit/>
          </a:bodyPr>
          <a:p>
            <a:pPr algn="ctr">
              <a:spcBef>
                <a:spcPct val="50000"/>
              </a:spcBef>
            </a:pP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EP</a:t>
            </a:r>
            <a:endParaRPr lang="en-US" altLang="zh-CN"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86099"/>
                                        </p:tgtEl>
                                        <p:attrNameLst>
                                          <p:attrName>style.visibility</p:attrName>
                                        </p:attrNameLst>
                                      </p:cBhvr>
                                      <p:to>
                                        <p:strVal val="visible"/>
                                      </p:to>
                                    </p:set>
                                    <p:animEffect transition="in" filter="blinds(vertical)">
                                      <p:cBhvr>
                                        <p:cTn id="7" dur="1000"/>
                                        <p:tgtEl>
                                          <p:spTgt spid="86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86106"/>
                                        </p:tgtEl>
                                        <p:attrNameLst>
                                          <p:attrName>style.visibility</p:attrName>
                                        </p:attrNameLst>
                                      </p:cBhvr>
                                      <p:to>
                                        <p:strVal val="visible"/>
                                      </p:to>
                                    </p:set>
                                    <p:animEffect transition="in" filter="blinds(horizontal)">
                                      <p:cBhvr>
                                        <p:cTn id="16" dur="1000"/>
                                        <p:tgtEl>
                                          <p:spTgt spid="86106"/>
                                        </p:tgtEl>
                                      </p:cBhvr>
                                    </p:animEffect>
                                  </p:childTnLst>
                                </p:cTn>
                              </p:par>
                            </p:childTnLst>
                          </p:cTn>
                        </p:par>
                        <p:par>
                          <p:cTn id="17" fill="hold">
                            <p:stCondLst>
                              <p:cond delay="2000"/>
                            </p:stCondLst>
                            <p:childTnLst>
                              <p:par>
                                <p:cTn id="18" presetID="8" presetClass="entr" presetSubtype="16" fill="hold" grpId="0" nodeType="afterEffect">
                                  <p:stCondLst>
                                    <p:cond delay="0"/>
                                  </p:stCondLst>
                                  <p:childTnLst>
                                    <p:set>
                                      <p:cBhvr>
                                        <p:cTn id="19" dur="1" fill="hold">
                                          <p:stCondLst>
                                            <p:cond delay="0"/>
                                          </p:stCondLst>
                                        </p:cTn>
                                        <p:tgtEl>
                                          <p:spTgt spid="86114"/>
                                        </p:tgtEl>
                                        <p:attrNameLst>
                                          <p:attrName>style.visibility</p:attrName>
                                        </p:attrNameLst>
                                      </p:cBhvr>
                                      <p:to>
                                        <p:strVal val="visible"/>
                                      </p:to>
                                    </p:set>
                                    <p:animEffect transition="in" filter="diamond(in)">
                                      <p:cBhvr>
                                        <p:cTn id="20" dur="1000"/>
                                        <p:tgtEl>
                                          <p:spTgt spid="86114"/>
                                        </p:tgtEl>
                                      </p:cBhvr>
                                    </p:animEffect>
                                  </p:childTnLst>
                                </p:cTn>
                              </p:par>
                            </p:childTnLst>
                          </p:cTn>
                        </p:par>
                        <p:par>
                          <p:cTn id="21" fill="hold">
                            <p:stCondLst>
                              <p:cond delay="3000"/>
                            </p:stCondLst>
                            <p:childTnLst>
                              <p:par>
                                <p:cTn id="22" presetID="8" presetClass="entr" presetSubtype="16" fill="hold" grpId="0" nodeType="afterEffect">
                                  <p:stCondLst>
                                    <p:cond delay="0"/>
                                  </p:stCondLst>
                                  <p:childTnLst>
                                    <p:set>
                                      <p:cBhvr>
                                        <p:cTn id="23" dur="1" fill="hold">
                                          <p:stCondLst>
                                            <p:cond delay="0"/>
                                          </p:stCondLst>
                                        </p:cTn>
                                        <p:tgtEl>
                                          <p:spTgt spid="86115"/>
                                        </p:tgtEl>
                                        <p:attrNameLst>
                                          <p:attrName>style.visibility</p:attrName>
                                        </p:attrNameLst>
                                      </p:cBhvr>
                                      <p:to>
                                        <p:strVal val="visible"/>
                                      </p:to>
                                    </p:set>
                                    <p:animEffect transition="in" filter="diamond(in)">
                                      <p:cBhvr>
                                        <p:cTn id="24" dur="1000"/>
                                        <p:tgtEl>
                                          <p:spTgt spid="86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99" grpId="0"/>
      <p:bldP spid="86106" grpId="0"/>
      <p:bldP spid="86114" grpId="0" animBg="1"/>
      <p:bldP spid="8611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366" name="Rectangle 2"/>
          <p:cNvSpPr/>
          <p:nvPr/>
        </p:nvSpPr>
        <p:spPr>
          <a:xfrm>
            <a:off x="1116013" y="644525"/>
            <a:ext cx="3790950" cy="523875"/>
          </a:xfrm>
          <a:prstGeom prst="rect">
            <a:avLst/>
          </a:prstGeom>
          <a:noFill/>
          <a:ln w="9525">
            <a:noFill/>
          </a:ln>
        </p:spPr>
        <p:txBody>
          <a:bodyPr wrap="none">
            <a:spAutoFit/>
          </a:bodyPr>
          <a:p>
            <a:r>
              <a:rPr lang="zh-CN" altLang="en-US" dirty="0">
                <a:solidFill>
                  <a:srgbClr val="7030A0"/>
                </a:solidFill>
                <a:latin typeface="Arial" panose="020B0604020202020204" pitchFamily="34" charset="0"/>
              </a:rPr>
              <a:t>晶体管的电流分配关系</a:t>
            </a:r>
            <a:endParaRPr lang="zh-CN" altLang="en-US" dirty="0">
              <a:solidFill>
                <a:srgbClr val="7030A0"/>
              </a:solidFill>
              <a:latin typeface="Arial" panose="020B0604020202020204" pitchFamily="34" charset="0"/>
            </a:endParaRPr>
          </a:p>
        </p:txBody>
      </p:sp>
      <p:sp>
        <p:nvSpPr>
          <p:cNvPr id="15367" name="Rectangle 3"/>
          <p:cNvSpPr/>
          <p:nvPr/>
        </p:nvSpPr>
        <p:spPr>
          <a:xfrm>
            <a:off x="392113" y="1484313"/>
            <a:ext cx="8751887" cy="579437"/>
          </a:xfrm>
          <a:prstGeom prst="rect">
            <a:avLst/>
          </a:prstGeom>
          <a:noFill/>
          <a:ln w="9525">
            <a:noFill/>
          </a:ln>
        </p:spPr>
        <p:txBody>
          <a:bodyPr wrap="none">
            <a:spAutoFit/>
          </a:bodyPr>
          <a:p>
            <a:r>
              <a:rPr lang="zh-CN" altLang="en-US" dirty="0">
                <a:latin typeface="Arial" panose="020B0604020202020204" pitchFamily="34" charset="0"/>
              </a:rPr>
              <a:t>将三极管看成一个广义的节点（如下图），有：</a:t>
            </a:r>
            <a:endParaRPr lang="zh-CN" altLang="en-US" dirty="0">
              <a:latin typeface="Arial" panose="020B0604020202020204" pitchFamily="34" charset="0"/>
            </a:endParaRPr>
          </a:p>
        </p:txBody>
      </p:sp>
      <p:grpSp>
        <p:nvGrpSpPr>
          <p:cNvPr id="2" name="Group 4"/>
          <p:cNvGrpSpPr/>
          <p:nvPr/>
        </p:nvGrpSpPr>
        <p:grpSpPr>
          <a:xfrm>
            <a:off x="6084888" y="2349500"/>
            <a:ext cx="1368425" cy="2693988"/>
            <a:chOff x="1202" y="2432"/>
            <a:chExt cx="862" cy="1697"/>
          </a:xfrm>
        </p:grpSpPr>
        <p:sp>
          <p:nvSpPr>
            <p:cNvPr id="15372" name="Line 5"/>
            <p:cNvSpPr/>
            <p:nvPr/>
          </p:nvSpPr>
          <p:spPr>
            <a:xfrm>
              <a:off x="1973" y="2758"/>
              <a:ext cx="0" cy="998"/>
            </a:xfrm>
            <a:prstGeom prst="line">
              <a:avLst/>
            </a:prstGeom>
            <a:ln w="28575" cap="flat" cmpd="sng">
              <a:solidFill>
                <a:srgbClr val="FF9900"/>
              </a:solidFill>
              <a:prstDash val="solid"/>
              <a:miter/>
              <a:headEnd type="none" w="med" len="med"/>
              <a:tailEnd type="none" w="med" len="med"/>
            </a:ln>
          </p:spPr>
        </p:sp>
        <p:sp>
          <p:nvSpPr>
            <p:cNvPr id="15373" name="Line 6"/>
            <p:cNvSpPr/>
            <p:nvPr/>
          </p:nvSpPr>
          <p:spPr>
            <a:xfrm>
              <a:off x="1792" y="2767"/>
              <a:ext cx="0" cy="431"/>
            </a:xfrm>
            <a:prstGeom prst="line">
              <a:avLst/>
            </a:prstGeom>
            <a:ln w="28575" cap="flat" cmpd="sng">
              <a:solidFill>
                <a:srgbClr val="FF9900"/>
              </a:solidFill>
              <a:prstDash val="solid"/>
              <a:miter/>
              <a:headEnd type="none" w="med" len="med"/>
              <a:tailEnd type="none" w="med" len="med"/>
            </a:ln>
          </p:spPr>
        </p:sp>
        <p:sp>
          <p:nvSpPr>
            <p:cNvPr id="15374" name="Line 7"/>
            <p:cNvSpPr/>
            <p:nvPr/>
          </p:nvSpPr>
          <p:spPr>
            <a:xfrm>
              <a:off x="1429" y="3193"/>
              <a:ext cx="363" cy="0"/>
            </a:xfrm>
            <a:prstGeom prst="line">
              <a:avLst/>
            </a:prstGeom>
            <a:ln w="28575" cap="flat" cmpd="sng">
              <a:solidFill>
                <a:srgbClr val="FF9900"/>
              </a:solidFill>
              <a:prstDash val="solid"/>
              <a:miter/>
              <a:headEnd type="none" w="med" len="med"/>
              <a:tailEnd type="none" w="med" len="med"/>
            </a:ln>
          </p:spPr>
        </p:sp>
        <p:sp>
          <p:nvSpPr>
            <p:cNvPr id="15375" name="Line 8"/>
            <p:cNvSpPr/>
            <p:nvPr/>
          </p:nvSpPr>
          <p:spPr>
            <a:xfrm>
              <a:off x="1429" y="3348"/>
              <a:ext cx="363" cy="0"/>
            </a:xfrm>
            <a:prstGeom prst="line">
              <a:avLst/>
            </a:prstGeom>
            <a:ln w="28575" cap="flat" cmpd="sng">
              <a:solidFill>
                <a:srgbClr val="FF9900"/>
              </a:solidFill>
              <a:prstDash val="solid"/>
              <a:miter/>
              <a:headEnd type="none" w="med" len="med"/>
              <a:tailEnd type="none" w="med" len="med"/>
            </a:ln>
          </p:spPr>
        </p:sp>
        <p:sp>
          <p:nvSpPr>
            <p:cNvPr id="15376" name="Line 9"/>
            <p:cNvSpPr/>
            <p:nvPr/>
          </p:nvSpPr>
          <p:spPr>
            <a:xfrm>
              <a:off x="1792" y="3348"/>
              <a:ext cx="0" cy="408"/>
            </a:xfrm>
            <a:prstGeom prst="line">
              <a:avLst/>
            </a:prstGeom>
            <a:ln w="28575" cap="flat" cmpd="sng">
              <a:solidFill>
                <a:srgbClr val="FF9900"/>
              </a:solidFill>
              <a:prstDash val="solid"/>
              <a:miter/>
              <a:headEnd type="none" w="med" len="med"/>
              <a:tailEnd type="none" w="med" len="med"/>
            </a:ln>
          </p:spPr>
        </p:sp>
        <p:sp>
          <p:nvSpPr>
            <p:cNvPr id="15377" name="Line 10"/>
            <p:cNvSpPr/>
            <p:nvPr/>
          </p:nvSpPr>
          <p:spPr>
            <a:xfrm>
              <a:off x="1702" y="3656"/>
              <a:ext cx="181" cy="182"/>
            </a:xfrm>
            <a:prstGeom prst="line">
              <a:avLst/>
            </a:prstGeom>
            <a:ln w="28575" cap="flat" cmpd="sng">
              <a:solidFill>
                <a:srgbClr val="FF9900"/>
              </a:solidFill>
              <a:prstDash val="solid"/>
              <a:miter/>
              <a:headEnd type="none" w="med" len="med"/>
              <a:tailEnd type="none" w="med" len="med"/>
            </a:ln>
          </p:spPr>
        </p:sp>
        <p:sp>
          <p:nvSpPr>
            <p:cNvPr id="15378" name="Line 11"/>
            <p:cNvSpPr/>
            <p:nvPr/>
          </p:nvSpPr>
          <p:spPr>
            <a:xfrm flipH="1">
              <a:off x="1883" y="3666"/>
              <a:ext cx="181" cy="181"/>
            </a:xfrm>
            <a:prstGeom prst="line">
              <a:avLst/>
            </a:prstGeom>
            <a:ln w="28575" cap="flat" cmpd="sng">
              <a:solidFill>
                <a:srgbClr val="FF9900"/>
              </a:solidFill>
              <a:prstDash val="solid"/>
              <a:miter/>
              <a:headEnd type="none" w="med" len="med"/>
              <a:tailEnd type="none" w="med" len="med"/>
            </a:ln>
          </p:spPr>
        </p:sp>
        <p:sp>
          <p:nvSpPr>
            <p:cNvPr id="15379" name="Oval 12"/>
            <p:cNvSpPr>
              <a:spLocks noChangeAspect="1"/>
            </p:cNvSpPr>
            <p:nvPr/>
          </p:nvSpPr>
          <p:spPr>
            <a:xfrm>
              <a:off x="1837" y="3239"/>
              <a:ext cx="68" cy="68"/>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5380" name="Line 13"/>
            <p:cNvSpPr/>
            <p:nvPr/>
          </p:nvSpPr>
          <p:spPr>
            <a:xfrm>
              <a:off x="1873" y="3058"/>
              <a:ext cx="0" cy="680"/>
            </a:xfrm>
            <a:prstGeom prst="line">
              <a:avLst/>
            </a:prstGeom>
            <a:ln w="28575" cap="flat" cmpd="sng">
              <a:solidFill>
                <a:schemeClr val="tx1"/>
              </a:solidFill>
              <a:prstDash val="solid"/>
              <a:miter/>
              <a:headEnd type="none" w="med" len="med"/>
              <a:tailEnd type="stealth" w="med" len="lg"/>
            </a:ln>
          </p:spPr>
        </p:sp>
        <p:sp>
          <p:nvSpPr>
            <p:cNvPr id="15381" name="Line 14"/>
            <p:cNvSpPr/>
            <p:nvPr/>
          </p:nvSpPr>
          <p:spPr>
            <a:xfrm>
              <a:off x="1492" y="3275"/>
              <a:ext cx="363" cy="0"/>
            </a:xfrm>
            <a:prstGeom prst="line">
              <a:avLst/>
            </a:prstGeom>
            <a:ln w="28575" cap="flat" cmpd="sng">
              <a:solidFill>
                <a:schemeClr val="tx1"/>
              </a:solidFill>
              <a:prstDash val="solid"/>
              <a:miter/>
              <a:headEnd type="none" w="med" len="med"/>
              <a:tailEnd type="stealth" w="med" len="lg"/>
            </a:ln>
          </p:spPr>
        </p:sp>
        <p:sp>
          <p:nvSpPr>
            <p:cNvPr id="15382" name="Line 15"/>
            <p:cNvSpPr/>
            <p:nvPr/>
          </p:nvSpPr>
          <p:spPr>
            <a:xfrm>
              <a:off x="1873" y="2822"/>
              <a:ext cx="0" cy="336"/>
            </a:xfrm>
            <a:prstGeom prst="line">
              <a:avLst/>
            </a:prstGeom>
            <a:ln w="28575" cap="flat" cmpd="sng">
              <a:solidFill>
                <a:schemeClr val="tx1"/>
              </a:solidFill>
              <a:prstDash val="solid"/>
              <a:miter/>
              <a:headEnd type="none" w="med" len="med"/>
              <a:tailEnd type="stealth" w="med" len="lg"/>
            </a:ln>
          </p:spPr>
        </p:sp>
        <p:sp>
          <p:nvSpPr>
            <p:cNvPr id="15383" name="Text Box 16"/>
            <p:cNvSpPr txBox="1"/>
            <p:nvPr/>
          </p:nvSpPr>
          <p:spPr>
            <a:xfrm>
              <a:off x="1782" y="2432"/>
              <a:ext cx="245"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I</a:t>
              </a:r>
              <a:r>
                <a:rPr lang="en-US" altLang="zh-CN" baseline="-25000" dirty="0">
                  <a:latin typeface="Times New Roman" panose="02020603050405020304" pitchFamily="18" charset="0"/>
                </a:rPr>
                <a:t>C</a:t>
              </a:r>
              <a:endParaRPr lang="en-US" altLang="zh-CN" dirty="0">
                <a:latin typeface="Times New Roman" panose="02020603050405020304" pitchFamily="18" charset="0"/>
              </a:endParaRPr>
            </a:p>
          </p:txBody>
        </p:sp>
        <p:sp>
          <p:nvSpPr>
            <p:cNvPr id="15384" name="Text Box 17"/>
            <p:cNvSpPr txBox="1"/>
            <p:nvPr/>
          </p:nvSpPr>
          <p:spPr>
            <a:xfrm>
              <a:off x="1202" y="3103"/>
              <a:ext cx="245"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I</a:t>
              </a:r>
              <a:r>
                <a:rPr lang="en-US" altLang="zh-CN" baseline="-25000" dirty="0">
                  <a:latin typeface="Times New Roman" panose="02020603050405020304" pitchFamily="18" charset="0"/>
                </a:rPr>
                <a:t>B</a:t>
              </a:r>
              <a:endParaRPr lang="en-US" altLang="zh-CN" dirty="0">
                <a:latin typeface="Times New Roman" panose="02020603050405020304" pitchFamily="18" charset="0"/>
              </a:endParaRPr>
            </a:p>
          </p:txBody>
        </p:sp>
        <p:sp>
          <p:nvSpPr>
            <p:cNvPr id="15385" name="Text Box 18"/>
            <p:cNvSpPr txBox="1"/>
            <p:nvPr/>
          </p:nvSpPr>
          <p:spPr>
            <a:xfrm>
              <a:off x="1773" y="3802"/>
              <a:ext cx="245" cy="327"/>
            </a:xfrm>
            <a:prstGeom prst="rect">
              <a:avLst/>
            </a:prstGeom>
            <a:noFill/>
            <a:ln w="9525">
              <a:noFill/>
            </a:ln>
          </p:spPr>
          <p:txBody>
            <a:bodyPr lIns="0" rIns="0">
              <a:spAutoFit/>
            </a:bodyPr>
            <a:p>
              <a:pPr>
                <a:spcBef>
                  <a:spcPct val="50000"/>
                </a:spcBef>
              </a:pPr>
              <a:r>
                <a:rPr lang="en-US" altLang="zh-CN" dirty="0">
                  <a:latin typeface="Times New Roman" panose="02020603050405020304" pitchFamily="18" charset="0"/>
                </a:rPr>
                <a:t>I</a:t>
              </a:r>
              <a:r>
                <a:rPr lang="en-US" altLang="zh-CN" baseline="-25000" dirty="0">
                  <a:latin typeface="Times New Roman" panose="02020603050405020304" pitchFamily="18" charset="0"/>
                </a:rPr>
                <a:t>E</a:t>
              </a:r>
              <a:endParaRPr lang="en-US" altLang="zh-CN" dirty="0">
                <a:latin typeface="Times New Roman" panose="02020603050405020304" pitchFamily="18" charset="0"/>
              </a:endParaRPr>
            </a:p>
          </p:txBody>
        </p:sp>
      </p:grpSp>
      <p:sp>
        <p:nvSpPr>
          <p:cNvPr id="15369" name="Rectangle 19"/>
          <p:cNvSpPr/>
          <p:nvPr/>
        </p:nvSpPr>
        <p:spPr>
          <a:xfrm>
            <a:off x="971550" y="2276475"/>
            <a:ext cx="2651125" cy="579438"/>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由</a:t>
            </a:r>
            <a:r>
              <a:rPr lang="en-US" altLang="zh-CN" dirty="0">
                <a:latin typeface="Arial" panose="020B0604020202020204" pitchFamily="34" charset="0"/>
              </a:rPr>
              <a:t>KCL</a:t>
            </a:r>
            <a:r>
              <a:rPr lang="zh-CN" altLang="en-US" dirty="0">
                <a:latin typeface="Arial" panose="020B0604020202020204" pitchFamily="34" charset="0"/>
              </a:rPr>
              <a:t>，有：</a:t>
            </a:r>
            <a:endParaRPr lang="zh-CN" altLang="en-US" dirty="0">
              <a:latin typeface="Arial" panose="020B0604020202020204" pitchFamily="34" charset="0"/>
            </a:endParaRPr>
          </a:p>
        </p:txBody>
      </p:sp>
      <p:sp>
        <p:nvSpPr>
          <p:cNvPr id="15370" name="Rectangle 21"/>
          <p:cNvSpPr/>
          <p:nvPr/>
        </p:nvSpPr>
        <p:spPr>
          <a:xfrm>
            <a:off x="1042988" y="2924175"/>
            <a:ext cx="1500187" cy="519113"/>
          </a:xfrm>
          <a:prstGeom prst="rect">
            <a:avLst/>
          </a:prstGeom>
          <a:noFill/>
          <a:ln w="9525">
            <a:noFill/>
          </a:ln>
        </p:spPr>
        <p:txBody>
          <a:bodyPr wrap="none">
            <a:spAutoFit/>
          </a:bodyPr>
          <a:p>
            <a:pPr>
              <a:spcBef>
                <a:spcPct val="50000"/>
              </a:spcBef>
            </a:pPr>
            <a:r>
              <a:rPr lang="en-US" altLang="zh-CN"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C</a:t>
            </a:r>
            <a:r>
              <a:rPr lang="en-US" altLang="zh-CN"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B</a:t>
            </a:r>
            <a:endParaRPr lang="en-US" altLang="zh-CN" baseline="-25000" dirty="0">
              <a:solidFill>
                <a:srgbClr val="000000"/>
              </a:solidFill>
              <a:latin typeface="Times New Roman" panose="02020603050405020304" pitchFamily="18" charset="0"/>
            </a:endParaRPr>
          </a:p>
        </p:txBody>
      </p:sp>
      <p:graphicFrame>
        <p:nvGraphicFramePr>
          <p:cNvPr id="15362" name="Object 22"/>
          <p:cNvGraphicFramePr/>
          <p:nvPr/>
        </p:nvGraphicFramePr>
        <p:xfrm>
          <a:off x="1187450" y="4149725"/>
          <a:ext cx="2557463" cy="622300"/>
        </p:xfrm>
        <a:graphic>
          <a:graphicData uri="http://schemas.openxmlformats.org/presentationml/2006/ole">
            <mc:AlternateContent xmlns:mc="http://schemas.openxmlformats.org/markup-compatibility/2006">
              <mc:Choice xmlns:v="urn:schemas-microsoft-com:vml" Requires="v">
                <p:oleObj spid="_x0000_s3116" name="" r:id="rId1" imgW="939800" imgH="228600" progId="Equation.3">
                  <p:embed/>
                </p:oleObj>
              </mc:Choice>
              <mc:Fallback>
                <p:oleObj name="" r:id="rId1" imgW="939800" imgH="228600" progId="Equation.3">
                  <p:embed/>
                  <p:pic>
                    <p:nvPicPr>
                      <p:cNvPr id="0" name="图片 3115"/>
                      <p:cNvPicPr/>
                      <p:nvPr/>
                    </p:nvPicPr>
                    <p:blipFill>
                      <a:blip r:embed="rId2"/>
                      <a:stretch>
                        <a:fillRect/>
                      </a:stretch>
                    </p:blipFill>
                    <p:spPr>
                      <a:xfrm>
                        <a:off x="1187450" y="4149725"/>
                        <a:ext cx="2557463" cy="622300"/>
                      </a:xfrm>
                      <a:prstGeom prst="rect">
                        <a:avLst/>
                      </a:prstGeom>
                      <a:noFill/>
                      <a:ln w="38100">
                        <a:noFill/>
                        <a:miter/>
                      </a:ln>
                    </p:spPr>
                  </p:pic>
                </p:oleObj>
              </mc:Fallback>
            </mc:AlternateContent>
          </a:graphicData>
        </a:graphic>
      </p:graphicFrame>
      <p:graphicFrame>
        <p:nvGraphicFramePr>
          <p:cNvPr id="15363" name="Object 23"/>
          <p:cNvGraphicFramePr/>
          <p:nvPr/>
        </p:nvGraphicFramePr>
        <p:xfrm>
          <a:off x="755650" y="4868863"/>
          <a:ext cx="4341813" cy="517525"/>
        </p:xfrm>
        <a:graphic>
          <a:graphicData uri="http://schemas.openxmlformats.org/presentationml/2006/ole">
            <mc:AlternateContent xmlns:mc="http://schemas.openxmlformats.org/markup-compatibility/2006">
              <mc:Choice xmlns:v="urn:schemas-microsoft-com:vml" Requires="v">
                <p:oleObj spid="_x0000_s3105" name="" r:id="rId3" imgW="1917700" imgH="228600" progId="Equation.3">
                  <p:embed/>
                </p:oleObj>
              </mc:Choice>
              <mc:Fallback>
                <p:oleObj name="" r:id="rId3" imgW="1917700" imgH="228600" progId="Equation.3">
                  <p:embed/>
                  <p:pic>
                    <p:nvPicPr>
                      <p:cNvPr id="0" name="图片 3104"/>
                      <p:cNvPicPr/>
                      <p:nvPr/>
                    </p:nvPicPr>
                    <p:blipFill>
                      <a:blip r:embed="rId4"/>
                      <a:stretch>
                        <a:fillRect/>
                      </a:stretch>
                    </p:blipFill>
                    <p:spPr>
                      <a:xfrm>
                        <a:off x="755650" y="4868863"/>
                        <a:ext cx="4341813" cy="517525"/>
                      </a:xfrm>
                      <a:prstGeom prst="rect">
                        <a:avLst/>
                      </a:prstGeom>
                      <a:noFill/>
                      <a:ln w="38100">
                        <a:noFill/>
                        <a:miter/>
                      </a:ln>
                    </p:spPr>
                  </p:pic>
                </p:oleObj>
              </mc:Fallback>
            </mc:AlternateContent>
          </a:graphicData>
        </a:graphic>
      </p:graphicFrame>
      <p:sp>
        <p:nvSpPr>
          <p:cNvPr id="15371" name="Rectangle 24"/>
          <p:cNvSpPr/>
          <p:nvPr/>
        </p:nvSpPr>
        <p:spPr>
          <a:xfrm>
            <a:off x="755650" y="3500438"/>
            <a:ext cx="4264025" cy="579437"/>
          </a:xfrm>
          <a:prstGeom prst="rect">
            <a:avLst/>
          </a:prstGeom>
          <a:noFill/>
          <a:ln w="9525">
            <a:noFill/>
          </a:ln>
        </p:spPr>
        <p:txBody>
          <a:bodyPr wrap="none">
            <a:spAutoFit/>
          </a:bodyPr>
          <a:p>
            <a:r>
              <a:rPr lang="zh-CN" altLang="en-US" dirty="0">
                <a:solidFill>
                  <a:schemeClr val="tx2"/>
                </a:solidFill>
                <a:latin typeface="Arial" panose="020B0604020202020204" pitchFamily="34" charset="0"/>
              </a:rPr>
              <a:t>从内部载流子运动分看</a:t>
            </a:r>
            <a:endParaRPr lang="zh-CN" altLang="en-US" dirty="0">
              <a:solidFill>
                <a:schemeClr val="tx2"/>
              </a:solidFill>
              <a:latin typeface="Arial" panose="020B0604020202020204" pitchFamily="34" charset="0"/>
            </a:endParaRPr>
          </a:p>
        </p:txBody>
      </p:sp>
      <p:graphicFrame>
        <p:nvGraphicFramePr>
          <p:cNvPr id="15364" name="Object 25"/>
          <p:cNvGraphicFramePr/>
          <p:nvPr/>
        </p:nvGraphicFramePr>
        <p:xfrm>
          <a:off x="1692275" y="5589588"/>
          <a:ext cx="1585913" cy="649287"/>
        </p:xfrm>
        <a:graphic>
          <a:graphicData uri="http://schemas.openxmlformats.org/presentationml/2006/ole">
            <mc:AlternateContent xmlns:mc="http://schemas.openxmlformats.org/markup-compatibility/2006">
              <mc:Choice xmlns:v="urn:schemas-microsoft-com:vml" Requires="v">
                <p:oleObj spid="_x0000_s3115" name="" r:id="rId5" imgW="558800" imgH="228600" progId="Equation.3">
                  <p:embed/>
                </p:oleObj>
              </mc:Choice>
              <mc:Fallback>
                <p:oleObj name="" r:id="rId5" imgW="558800" imgH="228600" progId="Equation.3">
                  <p:embed/>
                  <p:pic>
                    <p:nvPicPr>
                      <p:cNvPr id="0" name="图片 3114"/>
                      <p:cNvPicPr/>
                      <p:nvPr/>
                    </p:nvPicPr>
                    <p:blipFill>
                      <a:blip r:embed="rId6"/>
                      <a:stretch>
                        <a:fillRect/>
                      </a:stretch>
                    </p:blipFill>
                    <p:spPr>
                      <a:xfrm>
                        <a:off x="1692275" y="5589588"/>
                        <a:ext cx="1585913" cy="649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6393" name="Rectangle 2"/>
          <p:cNvSpPr/>
          <p:nvPr/>
        </p:nvSpPr>
        <p:spPr>
          <a:xfrm>
            <a:off x="827088" y="692150"/>
            <a:ext cx="4264025" cy="579438"/>
          </a:xfrm>
          <a:prstGeom prst="rect">
            <a:avLst/>
          </a:prstGeom>
          <a:noFill/>
          <a:ln w="9525">
            <a:noFill/>
          </a:ln>
        </p:spPr>
        <p:txBody>
          <a:bodyPr wrap="none">
            <a:spAutoFit/>
          </a:bodyPr>
          <a:p>
            <a:r>
              <a:rPr lang="zh-CN" altLang="en-US" dirty="0">
                <a:solidFill>
                  <a:schemeClr val="tx2"/>
                </a:solidFill>
                <a:latin typeface="Arial" panose="020B0604020202020204" pitchFamily="34" charset="0"/>
              </a:rPr>
              <a:t>共射直流电流放大系数</a:t>
            </a:r>
            <a:endParaRPr lang="zh-CN" altLang="en-US" dirty="0">
              <a:solidFill>
                <a:schemeClr val="tx2"/>
              </a:solidFill>
              <a:latin typeface="Arial" panose="020B0604020202020204" pitchFamily="34" charset="0"/>
            </a:endParaRPr>
          </a:p>
        </p:txBody>
      </p:sp>
      <p:graphicFrame>
        <p:nvGraphicFramePr>
          <p:cNvPr id="16386" name="Object 3"/>
          <p:cNvGraphicFramePr/>
          <p:nvPr/>
        </p:nvGraphicFramePr>
        <p:xfrm>
          <a:off x="1547813" y="1484313"/>
          <a:ext cx="3525837" cy="622300"/>
        </p:xfrm>
        <a:graphic>
          <a:graphicData uri="http://schemas.openxmlformats.org/presentationml/2006/ole">
            <mc:AlternateContent xmlns:mc="http://schemas.openxmlformats.org/markup-compatibility/2006">
              <mc:Choice xmlns:v="urn:schemas-microsoft-com:vml" Requires="v">
                <p:oleObj spid="_x0000_s3106" name="" r:id="rId1" imgW="1295400" imgH="228600" progId="Equation.3">
                  <p:embed/>
                </p:oleObj>
              </mc:Choice>
              <mc:Fallback>
                <p:oleObj name="" r:id="rId1" imgW="1295400" imgH="228600" progId="Equation.3">
                  <p:embed/>
                  <p:pic>
                    <p:nvPicPr>
                      <p:cNvPr id="0" name="图片 3105"/>
                      <p:cNvPicPr/>
                      <p:nvPr/>
                    </p:nvPicPr>
                    <p:blipFill>
                      <a:blip r:embed="rId2"/>
                      <a:stretch>
                        <a:fillRect/>
                      </a:stretch>
                    </p:blipFill>
                    <p:spPr>
                      <a:xfrm>
                        <a:off x="1547813" y="1484313"/>
                        <a:ext cx="3525837" cy="622300"/>
                      </a:xfrm>
                      <a:prstGeom prst="rect">
                        <a:avLst/>
                      </a:prstGeom>
                      <a:noFill/>
                      <a:ln w="38100">
                        <a:noFill/>
                        <a:miter/>
                      </a:ln>
                    </p:spPr>
                  </p:pic>
                </p:oleObj>
              </mc:Fallback>
            </mc:AlternateContent>
          </a:graphicData>
        </a:graphic>
      </p:graphicFrame>
      <p:graphicFrame>
        <p:nvGraphicFramePr>
          <p:cNvPr id="16387" name="Object 4"/>
          <p:cNvGraphicFramePr/>
          <p:nvPr/>
        </p:nvGraphicFramePr>
        <p:xfrm>
          <a:off x="1692275" y="2133600"/>
          <a:ext cx="2592388" cy="630238"/>
        </p:xfrm>
        <a:graphic>
          <a:graphicData uri="http://schemas.openxmlformats.org/presentationml/2006/ole">
            <mc:AlternateContent xmlns:mc="http://schemas.openxmlformats.org/markup-compatibility/2006">
              <mc:Choice xmlns:v="urn:schemas-microsoft-com:vml" Requires="v">
                <p:oleObj spid="_x0000_s3108" name="" r:id="rId3" imgW="939800" imgH="228600" progId="Equation.3">
                  <p:embed/>
                </p:oleObj>
              </mc:Choice>
              <mc:Fallback>
                <p:oleObj name="" r:id="rId3" imgW="939800" imgH="228600" progId="Equation.3">
                  <p:embed/>
                  <p:pic>
                    <p:nvPicPr>
                      <p:cNvPr id="0" name="图片 3107"/>
                      <p:cNvPicPr/>
                      <p:nvPr/>
                    </p:nvPicPr>
                    <p:blipFill>
                      <a:blip r:embed="rId4"/>
                      <a:stretch>
                        <a:fillRect/>
                      </a:stretch>
                    </p:blipFill>
                    <p:spPr>
                      <a:xfrm>
                        <a:off x="1692275" y="2133600"/>
                        <a:ext cx="2592388" cy="630238"/>
                      </a:xfrm>
                      <a:prstGeom prst="rect">
                        <a:avLst/>
                      </a:prstGeom>
                      <a:noFill/>
                      <a:ln w="9525" cap="flat" cmpd="sng">
                        <a:solidFill>
                          <a:schemeClr val="bg1"/>
                        </a:solidFill>
                        <a:prstDash val="solid"/>
                        <a:miter/>
                        <a:headEnd type="none" w="med" len="med"/>
                        <a:tailEnd type="none" w="med" len="med"/>
                      </a:ln>
                    </p:spPr>
                  </p:pic>
                </p:oleObj>
              </mc:Fallback>
            </mc:AlternateContent>
          </a:graphicData>
        </a:graphic>
      </p:graphicFrame>
      <p:graphicFrame>
        <p:nvGraphicFramePr>
          <p:cNvPr id="16388" name="Object 5"/>
          <p:cNvGraphicFramePr/>
          <p:nvPr/>
        </p:nvGraphicFramePr>
        <p:xfrm>
          <a:off x="1476375" y="2708275"/>
          <a:ext cx="2881313" cy="931863"/>
        </p:xfrm>
        <a:graphic>
          <a:graphicData uri="http://schemas.openxmlformats.org/presentationml/2006/ole">
            <mc:AlternateContent xmlns:mc="http://schemas.openxmlformats.org/markup-compatibility/2006">
              <mc:Choice xmlns:v="urn:schemas-microsoft-com:vml" Requires="v">
                <p:oleObj spid="_x0000_s3107" name="" r:id="rId5" imgW="888365" imgH="431800" progId="Equation.3">
                  <p:embed/>
                </p:oleObj>
              </mc:Choice>
              <mc:Fallback>
                <p:oleObj name="" r:id="rId5" imgW="888365" imgH="431800" progId="Equation.3">
                  <p:embed/>
                  <p:pic>
                    <p:nvPicPr>
                      <p:cNvPr id="0" name="图片 3106"/>
                      <p:cNvPicPr/>
                      <p:nvPr/>
                    </p:nvPicPr>
                    <p:blipFill>
                      <a:blip r:embed="rId6">
                        <a:clrChange>
                          <a:clrFrom>
                            <a:srgbClr val="000000"/>
                          </a:clrFrom>
                          <a:clrTo>
                            <a:srgbClr val="FF0000"/>
                          </a:clrTo>
                        </a:clrChange>
                      </a:blip>
                      <a:stretch>
                        <a:fillRect/>
                      </a:stretch>
                    </p:blipFill>
                    <p:spPr>
                      <a:xfrm>
                        <a:off x="1476375" y="2708275"/>
                        <a:ext cx="2881313" cy="931863"/>
                      </a:xfrm>
                      <a:prstGeom prst="rect">
                        <a:avLst/>
                      </a:prstGeom>
                      <a:noFill/>
                      <a:ln w="9525" cap="flat" cmpd="sng">
                        <a:solidFill>
                          <a:schemeClr val="bg1"/>
                        </a:solidFill>
                        <a:prstDash val="solid"/>
                        <a:miter/>
                        <a:headEnd type="none" w="med" len="med"/>
                        <a:tailEnd type="none" w="med" len="med"/>
                      </a:ln>
                    </p:spPr>
                  </p:pic>
                </p:oleObj>
              </mc:Fallback>
            </mc:AlternateContent>
          </a:graphicData>
        </a:graphic>
      </p:graphicFrame>
      <p:sp>
        <p:nvSpPr>
          <p:cNvPr id="16394" name="Rectangle 6"/>
          <p:cNvSpPr/>
          <p:nvPr/>
        </p:nvSpPr>
        <p:spPr>
          <a:xfrm>
            <a:off x="611188" y="3716338"/>
            <a:ext cx="2224087" cy="579437"/>
          </a:xfrm>
          <a:prstGeom prst="rect">
            <a:avLst/>
          </a:prstGeom>
          <a:noFill/>
          <a:ln w="9525">
            <a:noFill/>
          </a:ln>
        </p:spPr>
        <p:txBody>
          <a:bodyPr wrap="none">
            <a:spAutoFit/>
          </a:bodyPr>
          <a:p>
            <a:pPr>
              <a:spcBef>
                <a:spcPct val="50000"/>
              </a:spcBef>
            </a:pPr>
            <a:r>
              <a:rPr lang="zh-CN" altLang="en-US" dirty="0">
                <a:solidFill>
                  <a:schemeClr val="tx2"/>
                </a:solidFill>
                <a:latin typeface="Arial" panose="020B0604020202020204" pitchFamily="34" charset="0"/>
              </a:rPr>
              <a:t>整理可得：</a:t>
            </a:r>
            <a:endParaRPr lang="zh-CN" altLang="en-US" dirty="0">
              <a:solidFill>
                <a:schemeClr val="tx2"/>
              </a:solidFill>
              <a:latin typeface="Arial" panose="020B0604020202020204" pitchFamily="34" charset="0"/>
            </a:endParaRPr>
          </a:p>
        </p:txBody>
      </p:sp>
      <p:graphicFrame>
        <p:nvGraphicFramePr>
          <p:cNvPr id="16389" name="Object 7"/>
          <p:cNvGraphicFramePr/>
          <p:nvPr/>
        </p:nvGraphicFramePr>
        <p:xfrm>
          <a:off x="2771775" y="3841750"/>
          <a:ext cx="4824413" cy="625475"/>
        </p:xfrm>
        <a:graphic>
          <a:graphicData uri="http://schemas.openxmlformats.org/presentationml/2006/ole">
            <mc:AlternateContent xmlns:mc="http://schemas.openxmlformats.org/markup-compatibility/2006">
              <mc:Choice xmlns:v="urn:schemas-microsoft-com:vml" Requires="v">
                <p:oleObj spid="_x0000_s3109" name="" r:id="rId7" imgW="2767330" imgH="292100" progId="Equation.3">
                  <p:embed/>
                </p:oleObj>
              </mc:Choice>
              <mc:Fallback>
                <p:oleObj name="" r:id="rId7" imgW="2767330" imgH="292100" progId="Equation.3">
                  <p:embed/>
                  <p:pic>
                    <p:nvPicPr>
                      <p:cNvPr id="0" name="图片 3108"/>
                      <p:cNvPicPr/>
                      <p:nvPr/>
                    </p:nvPicPr>
                    <p:blipFill>
                      <a:blip r:embed="rId8"/>
                      <a:stretch>
                        <a:fillRect/>
                      </a:stretch>
                    </p:blipFill>
                    <p:spPr>
                      <a:xfrm>
                        <a:off x="2771775" y="3841750"/>
                        <a:ext cx="4824413" cy="625475"/>
                      </a:xfrm>
                      <a:prstGeom prst="rect">
                        <a:avLst/>
                      </a:prstGeom>
                      <a:noFill/>
                      <a:ln w="38100">
                        <a:noFill/>
                        <a:miter/>
                      </a:ln>
                    </p:spPr>
                  </p:pic>
                </p:oleObj>
              </mc:Fallback>
            </mc:AlternateContent>
          </a:graphicData>
        </a:graphic>
      </p:graphicFrame>
      <p:graphicFrame>
        <p:nvGraphicFramePr>
          <p:cNvPr id="16390" name="Object 8"/>
          <p:cNvGraphicFramePr/>
          <p:nvPr/>
        </p:nvGraphicFramePr>
        <p:xfrm>
          <a:off x="1042988" y="5516563"/>
          <a:ext cx="1944687" cy="712787"/>
        </p:xfrm>
        <a:graphic>
          <a:graphicData uri="http://schemas.openxmlformats.org/presentationml/2006/ole">
            <mc:AlternateContent xmlns:mc="http://schemas.openxmlformats.org/markup-compatibility/2006">
              <mc:Choice xmlns:v="urn:schemas-microsoft-com:vml" Requires="v">
                <p:oleObj spid="_x0000_s3110" name="" r:id="rId9" imgW="545465" imgH="254000" progId="Equation.3">
                  <p:embed/>
                </p:oleObj>
              </mc:Choice>
              <mc:Fallback>
                <p:oleObj name="" r:id="rId9" imgW="545465" imgH="254000" progId="Equation.3">
                  <p:embed/>
                  <p:pic>
                    <p:nvPicPr>
                      <p:cNvPr id="0" name="图片 3109"/>
                      <p:cNvPicPr/>
                      <p:nvPr/>
                    </p:nvPicPr>
                    <p:blipFill>
                      <a:blip r:embed="rId10"/>
                      <a:stretch>
                        <a:fillRect/>
                      </a:stretch>
                    </p:blipFill>
                    <p:spPr>
                      <a:xfrm>
                        <a:off x="1042988" y="5516563"/>
                        <a:ext cx="1944687" cy="712787"/>
                      </a:xfrm>
                      <a:prstGeom prst="rect">
                        <a:avLst/>
                      </a:prstGeom>
                      <a:noFill/>
                      <a:ln w="9525" cap="flat" cmpd="sng">
                        <a:solidFill>
                          <a:schemeClr val="bg1"/>
                        </a:solidFill>
                        <a:prstDash val="solid"/>
                        <a:miter/>
                        <a:headEnd type="none" w="med" len="med"/>
                        <a:tailEnd type="none" w="med" len="med"/>
                      </a:ln>
                    </p:spPr>
                  </p:pic>
                </p:oleObj>
              </mc:Fallback>
            </mc:AlternateContent>
          </a:graphicData>
        </a:graphic>
      </p:graphicFrame>
      <p:graphicFrame>
        <p:nvGraphicFramePr>
          <p:cNvPr id="16391" name="Object 9"/>
          <p:cNvGraphicFramePr/>
          <p:nvPr/>
        </p:nvGraphicFramePr>
        <p:xfrm>
          <a:off x="3995738" y="5445125"/>
          <a:ext cx="2881312" cy="750888"/>
        </p:xfrm>
        <a:graphic>
          <a:graphicData uri="http://schemas.openxmlformats.org/presentationml/2006/ole">
            <mc:AlternateContent xmlns:mc="http://schemas.openxmlformats.org/markup-compatibility/2006">
              <mc:Choice xmlns:v="urn:schemas-microsoft-com:vml" Requires="v">
                <p:oleObj spid="_x0000_s3111" name="" r:id="rId11" imgW="925830" imgH="215900" progId="Equation.3">
                  <p:embed/>
                </p:oleObj>
              </mc:Choice>
              <mc:Fallback>
                <p:oleObj name="" r:id="rId11" imgW="925830" imgH="215900" progId="Equation.3">
                  <p:embed/>
                  <p:pic>
                    <p:nvPicPr>
                      <p:cNvPr id="0" name="图片 3110"/>
                      <p:cNvPicPr/>
                      <p:nvPr/>
                    </p:nvPicPr>
                    <p:blipFill>
                      <a:blip r:embed="rId12"/>
                      <a:stretch>
                        <a:fillRect/>
                      </a:stretch>
                    </p:blipFill>
                    <p:spPr>
                      <a:xfrm>
                        <a:off x="3995738" y="5445125"/>
                        <a:ext cx="2881312" cy="750888"/>
                      </a:xfrm>
                      <a:prstGeom prst="rect">
                        <a:avLst/>
                      </a:prstGeom>
                      <a:noFill/>
                      <a:ln w="9525" cap="flat" cmpd="sng">
                        <a:solidFill>
                          <a:schemeClr val="bg1"/>
                        </a:solidFill>
                        <a:prstDash val="solid"/>
                        <a:miter/>
                        <a:headEnd type="none" w="med" len="med"/>
                        <a:tailEnd type="none" w="med" len="med"/>
                      </a:ln>
                    </p:spPr>
                  </p:pic>
                </p:oleObj>
              </mc:Fallback>
            </mc:AlternateContent>
          </a:graphicData>
        </a:graphic>
      </p:graphicFrame>
      <p:sp>
        <p:nvSpPr>
          <p:cNvPr id="16395" name="矩形 10"/>
          <p:cNvSpPr/>
          <p:nvPr/>
        </p:nvSpPr>
        <p:spPr>
          <a:xfrm>
            <a:off x="900113" y="4508500"/>
            <a:ext cx="904875" cy="523875"/>
          </a:xfrm>
          <a:prstGeom prst="rect">
            <a:avLst/>
          </a:prstGeom>
          <a:noFill/>
          <a:ln w="9525">
            <a:noFill/>
          </a:ln>
        </p:spPr>
        <p:txBody>
          <a:bodyPr wrap="none">
            <a:spAutoFit/>
          </a:bodyPr>
          <a:p>
            <a:r>
              <a:rPr lang="zh-CN" altLang="zh-CN" dirty="0">
                <a:solidFill>
                  <a:srgbClr val="000000"/>
                </a:solidFill>
                <a:latin typeface="Arial" panose="020B0604020202020204" pitchFamily="34" charset="0"/>
              </a:rPr>
              <a:t>且令</a:t>
            </a:r>
            <a:endParaRPr lang="zh-CN" altLang="zh-CN" sz="3200" dirty="0">
              <a:latin typeface="Arial" panose="020B0604020202020204" pitchFamily="34" charset="0"/>
            </a:endParaRPr>
          </a:p>
        </p:txBody>
      </p:sp>
      <p:sp>
        <p:nvSpPr>
          <p:cNvPr id="16396" name="Text Box 20"/>
          <p:cNvSpPr txBox="1"/>
          <p:nvPr/>
        </p:nvSpPr>
        <p:spPr>
          <a:xfrm>
            <a:off x="1908175" y="4508500"/>
            <a:ext cx="3095625" cy="523875"/>
          </a:xfrm>
          <a:prstGeom prst="rect">
            <a:avLst/>
          </a:prstGeom>
          <a:noFill/>
          <a:ln w="9525">
            <a:noFill/>
          </a:ln>
        </p:spPr>
        <p:txBody>
          <a:bodyPr>
            <a:spAutoFit/>
          </a:bodyPr>
          <a:p>
            <a:r>
              <a:rPr lang="zh-CN" altLang="zh-CN" i="1" dirty="0">
                <a:solidFill>
                  <a:srgbClr val="000000"/>
                </a:solidFill>
                <a:latin typeface="Arial" panose="020B0604020202020204" pitchFamily="34" charset="0"/>
              </a:rPr>
              <a:t>I</a:t>
            </a:r>
            <a:r>
              <a:rPr lang="zh-CN" altLang="zh-CN" baseline="-25000" dirty="0">
                <a:solidFill>
                  <a:srgbClr val="000000"/>
                </a:solidFill>
                <a:latin typeface="Arial" panose="020B0604020202020204" pitchFamily="34" charset="0"/>
              </a:rPr>
              <a:t>CEO</a:t>
            </a:r>
            <a:r>
              <a:rPr lang="zh-CN" altLang="zh-CN" dirty="0">
                <a:solidFill>
                  <a:srgbClr val="000000"/>
                </a:solidFill>
                <a:latin typeface="Arial" panose="020B0604020202020204" pitchFamily="34" charset="0"/>
              </a:rPr>
              <a:t>= (1+ </a:t>
            </a:r>
            <a:r>
              <a:rPr lang="zh-CN" altLang="zh-CN" i="1" dirty="0">
                <a:solidFill>
                  <a:srgbClr val="000000"/>
                </a:solidFill>
                <a:latin typeface="Arial" panose="020B0604020202020204" pitchFamily="34" charset="0"/>
                <a:sym typeface="Symbol" panose="05050102010706020507" pitchFamily="18" charset="2"/>
              </a:rPr>
              <a:t></a:t>
            </a:r>
            <a:r>
              <a:rPr lang="zh-CN" altLang="zh-CN" dirty="0">
                <a:solidFill>
                  <a:srgbClr val="000000"/>
                </a:solidFill>
                <a:latin typeface="Arial" panose="020B0604020202020204" pitchFamily="34" charset="0"/>
              </a:rPr>
              <a:t>  ) </a:t>
            </a:r>
            <a:r>
              <a:rPr lang="zh-CN" altLang="zh-CN" i="1" dirty="0">
                <a:solidFill>
                  <a:srgbClr val="000000"/>
                </a:solidFill>
                <a:latin typeface="Arial" panose="020B0604020202020204" pitchFamily="34" charset="0"/>
              </a:rPr>
              <a:t>I</a:t>
            </a:r>
            <a:r>
              <a:rPr lang="zh-CN" altLang="zh-CN" baseline="-25000" dirty="0">
                <a:solidFill>
                  <a:srgbClr val="000000"/>
                </a:solidFill>
                <a:latin typeface="Arial" panose="020B0604020202020204" pitchFamily="34" charset="0"/>
              </a:rPr>
              <a:t>CBO</a:t>
            </a:r>
            <a:endParaRPr lang="zh-CN" altLang="zh-CN" baseline="-25000" dirty="0">
              <a:solidFill>
                <a:srgbClr val="000000"/>
              </a:solidFill>
              <a:latin typeface="Arial" panose="020B0604020202020204" pitchFamily="34" charset="0"/>
            </a:endParaRPr>
          </a:p>
        </p:txBody>
      </p:sp>
      <p:sp>
        <p:nvSpPr>
          <p:cNvPr id="16397" name="矩形 13"/>
          <p:cNvSpPr/>
          <p:nvPr/>
        </p:nvSpPr>
        <p:spPr>
          <a:xfrm>
            <a:off x="5003800" y="4581525"/>
            <a:ext cx="2349500" cy="522288"/>
          </a:xfrm>
          <a:prstGeom prst="rect">
            <a:avLst/>
          </a:prstGeom>
          <a:noFill/>
          <a:ln w="9525">
            <a:noFill/>
          </a:ln>
        </p:spPr>
        <p:txBody>
          <a:bodyPr wrap="none">
            <a:spAutoFit/>
          </a:bodyPr>
          <a:p>
            <a:r>
              <a:rPr lang="zh-CN" altLang="zh-CN" dirty="0">
                <a:solidFill>
                  <a:srgbClr val="000000"/>
                </a:solidFill>
                <a:latin typeface="Arial" panose="020B0604020202020204" pitchFamily="34" charset="0"/>
              </a:rPr>
              <a:t>（穿透电流）</a:t>
            </a:r>
            <a:endParaRPr lang="zh-CN" altLang="zh-CN" sz="3200" dirty="0">
              <a:latin typeface="Arial" panose="020B0604020202020204" pitchFamily="34" charset="0"/>
            </a:endParaRPr>
          </a:p>
        </p:txBody>
      </p:sp>
      <p:sp>
        <p:nvSpPr>
          <p:cNvPr id="16398" name="Text Box 17"/>
          <p:cNvSpPr txBox="1"/>
          <p:nvPr/>
        </p:nvSpPr>
        <p:spPr>
          <a:xfrm>
            <a:off x="5435600" y="1557338"/>
            <a:ext cx="2952750" cy="522287"/>
          </a:xfrm>
          <a:prstGeom prst="rect">
            <a:avLst/>
          </a:prstGeom>
          <a:noFill/>
          <a:ln w="9525">
            <a:noFill/>
          </a:ln>
        </p:spPr>
        <p:txBody>
          <a:bodyPr>
            <a:spAutoFit/>
          </a:bodyPr>
          <a:p>
            <a:r>
              <a:rPr lang="zh-CN" altLang="en-US" dirty="0">
                <a:solidFill>
                  <a:srgbClr val="000000"/>
                </a:solidFill>
                <a:latin typeface="Arial" panose="020B0604020202020204" pitchFamily="34" charset="0"/>
              </a:rPr>
              <a:t>通常</a:t>
            </a:r>
            <a:r>
              <a:rPr lang="zh-CN" altLang="en-US" i="1" dirty="0">
                <a:solidFill>
                  <a:srgbClr val="000000"/>
                </a:solidFill>
                <a:latin typeface="Arial" panose="020B0604020202020204" pitchFamily="34" charset="0"/>
              </a:rPr>
              <a:t>   I</a:t>
            </a:r>
            <a:r>
              <a:rPr lang="zh-CN" altLang="en-US" baseline="-25000" dirty="0">
                <a:solidFill>
                  <a:srgbClr val="000000"/>
                </a:solidFill>
                <a:latin typeface="Arial" panose="020B0604020202020204" pitchFamily="34" charset="0"/>
              </a:rPr>
              <a:t>C </a:t>
            </a:r>
            <a:r>
              <a:rPr lang="zh-CN" altLang="en-US" dirty="0">
                <a:solidFill>
                  <a:srgbClr val="000000"/>
                </a:solidFill>
                <a:latin typeface="Arial" panose="020B0604020202020204" pitchFamily="34" charset="0"/>
              </a:rPr>
              <a:t>&gt;&gt; </a:t>
            </a:r>
            <a:r>
              <a:rPr lang="zh-CN" altLang="en-US" i="1" dirty="0">
                <a:solidFill>
                  <a:srgbClr val="000000"/>
                </a:solidFill>
                <a:latin typeface="Arial" panose="020B0604020202020204" pitchFamily="34" charset="0"/>
              </a:rPr>
              <a:t>I</a:t>
            </a:r>
            <a:r>
              <a:rPr lang="zh-CN" altLang="en-US" baseline="-25000" dirty="0">
                <a:solidFill>
                  <a:srgbClr val="000000"/>
                </a:solidFill>
                <a:latin typeface="Arial" panose="020B0604020202020204" pitchFamily="34" charset="0"/>
              </a:rPr>
              <a:t>CBO</a:t>
            </a:r>
            <a:endParaRPr lang="zh-CN" altLang="en-US" baseline="-25000" dirty="0">
              <a:solidFill>
                <a:srgbClr val="000000"/>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8"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17410" name="Object 12"/>
          <p:cNvGraphicFramePr>
            <a:graphicFrameLocks noChangeAspect="1"/>
          </p:cNvGraphicFramePr>
          <p:nvPr/>
        </p:nvGraphicFramePr>
        <p:xfrm>
          <a:off x="539750" y="549275"/>
          <a:ext cx="4373563" cy="908050"/>
        </p:xfrm>
        <a:graphic>
          <a:graphicData uri="http://schemas.openxmlformats.org/presentationml/2006/ole">
            <mc:AlternateContent xmlns:mc="http://schemas.openxmlformats.org/markup-compatibility/2006">
              <mc:Choice xmlns:v="urn:schemas-microsoft-com:vml" Requires="v">
                <p:oleObj spid="_x0000_s3112" name="" r:id="rId1" imgW="1980565" imgH="444500" progId="Equation.3">
                  <p:embed/>
                </p:oleObj>
              </mc:Choice>
              <mc:Fallback>
                <p:oleObj name="" r:id="rId1" imgW="1980565" imgH="444500" progId="Equation.3">
                  <p:embed/>
                  <p:pic>
                    <p:nvPicPr>
                      <p:cNvPr id="0" name="图片 3111"/>
                      <p:cNvPicPr/>
                      <p:nvPr/>
                    </p:nvPicPr>
                    <p:blipFill>
                      <a:blip r:embed="rId2"/>
                      <a:stretch>
                        <a:fillRect/>
                      </a:stretch>
                    </p:blipFill>
                    <p:spPr>
                      <a:xfrm>
                        <a:off x="539750" y="549275"/>
                        <a:ext cx="4373563" cy="908050"/>
                      </a:xfrm>
                      <a:prstGeom prst="rect">
                        <a:avLst/>
                      </a:prstGeom>
                      <a:noFill/>
                      <a:ln w="38100">
                        <a:noFill/>
                        <a:miter/>
                      </a:ln>
                    </p:spPr>
                  </p:pic>
                </p:oleObj>
              </mc:Fallback>
            </mc:AlternateContent>
          </a:graphicData>
        </a:graphic>
      </p:graphicFrame>
      <p:graphicFrame>
        <p:nvGraphicFramePr>
          <p:cNvPr id="17411" name="Object 13"/>
          <p:cNvGraphicFramePr>
            <a:graphicFrameLocks noChangeAspect="1"/>
          </p:cNvGraphicFramePr>
          <p:nvPr/>
        </p:nvGraphicFramePr>
        <p:xfrm>
          <a:off x="4787900" y="549275"/>
          <a:ext cx="1836738" cy="963613"/>
        </p:xfrm>
        <a:graphic>
          <a:graphicData uri="http://schemas.openxmlformats.org/presentationml/2006/ole">
            <mc:AlternateContent xmlns:mc="http://schemas.openxmlformats.org/markup-compatibility/2006">
              <mc:Choice xmlns:v="urn:schemas-microsoft-com:vml" Requires="v">
                <p:oleObj spid="_x0000_s3113" name="" r:id="rId3" imgW="723900" imgH="431800" progId="Equation.3">
                  <p:embed/>
                </p:oleObj>
              </mc:Choice>
              <mc:Fallback>
                <p:oleObj name="" r:id="rId3" imgW="723900" imgH="431800" progId="Equation.3">
                  <p:embed/>
                  <p:pic>
                    <p:nvPicPr>
                      <p:cNvPr id="0" name="图片 3112"/>
                      <p:cNvPicPr/>
                      <p:nvPr/>
                    </p:nvPicPr>
                    <p:blipFill>
                      <a:blip r:embed="rId4"/>
                      <a:stretch>
                        <a:fillRect/>
                      </a:stretch>
                    </p:blipFill>
                    <p:spPr>
                      <a:xfrm>
                        <a:off x="4787900" y="549275"/>
                        <a:ext cx="1836738" cy="963613"/>
                      </a:xfrm>
                      <a:prstGeom prst="rect">
                        <a:avLst/>
                      </a:prstGeom>
                      <a:noFill/>
                      <a:ln w="38100">
                        <a:noFill/>
                        <a:miter/>
                      </a:ln>
                    </p:spPr>
                  </p:pic>
                </p:oleObj>
              </mc:Fallback>
            </mc:AlternateContent>
          </a:graphicData>
        </a:graphic>
      </p:graphicFrame>
      <p:sp>
        <p:nvSpPr>
          <p:cNvPr id="17419" name="矩形 6"/>
          <p:cNvSpPr/>
          <p:nvPr/>
        </p:nvSpPr>
        <p:spPr>
          <a:xfrm>
            <a:off x="755650" y="1628775"/>
            <a:ext cx="6769100" cy="1384300"/>
          </a:xfrm>
          <a:prstGeom prst="rect">
            <a:avLst/>
          </a:prstGeom>
          <a:noFill/>
          <a:ln w="9525">
            <a:noFill/>
          </a:ln>
        </p:spPr>
        <p:txBody>
          <a:bodyPr>
            <a:spAutoFit/>
          </a:bodyPr>
          <a:p>
            <a:r>
              <a:rPr lang="zh-CN" altLang="en-US" dirty="0">
                <a:solidFill>
                  <a:srgbClr val="000000"/>
                </a:solidFill>
                <a:latin typeface="Arial" panose="020B0604020202020204" pitchFamily="34" charset="0"/>
                <a:sym typeface="Symbol" panose="05050102010706020507" pitchFamily="18" charset="2"/>
              </a:rPr>
              <a:t> 为共基直流电流放大系数，</a:t>
            </a:r>
            <a:r>
              <a:rPr lang="zh-CN" altLang="en-US" dirty="0">
                <a:solidFill>
                  <a:srgbClr val="FF5050"/>
                </a:solidFill>
                <a:latin typeface="Arial" panose="020B0604020202020204" pitchFamily="34" charset="0"/>
                <a:sym typeface="Symbol" panose="05050102010706020507" pitchFamily="18" charset="2"/>
              </a:rPr>
              <a:t>它只与管子的结构尺寸和掺杂浓度有关，与外加电压无关</a:t>
            </a:r>
            <a:r>
              <a:rPr lang="zh-CN" altLang="en-US" dirty="0">
                <a:solidFill>
                  <a:srgbClr val="000000"/>
                </a:solidFill>
                <a:latin typeface="Arial" panose="020B0604020202020204" pitchFamily="34" charset="0"/>
                <a:sym typeface="Symbol" panose="05050102010706020507" pitchFamily="18" charset="2"/>
              </a:rPr>
              <a:t>。一般</a:t>
            </a:r>
            <a:r>
              <a:rPr lang="zh-CN" altLang="en-US" i="1"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sym typeface="Symbol" panose="05050102010706020507" pitchFamily="18" charset="2"/>
              </a:rPr>
              <a:t>= 0.90.99</a:t>
            </a:r>
            <a:endParaRPr lang="zh-CN" altLang="en-US" dirty="0">
              <a:latin typeface="Arial" panose="020B0604020202020204" pitchFamily="34" charset="0"/>
            </a:endParaRPr>
          </a:p>
        </p:txBody>
      </p:sp>
      <p:graphicFrame>
        <p:nvGraphicFramePr>
          <p:cNvPr id="17412" name="Object 23"/>
          <p:cNvGraphicFramePr>
            <a:graphicFrameLocks noChangeAspect="1"/>
          </p:cNvGraphicFramePr>
          <p:nvPr/>
        </p:nvGraphicFramePr>
        <p:xfrm>
          <a:off x="539750" y="1628775"/>
          <a:ext cx="398463" cy="471488"/>
        </p:xfrm>
        <a:graphic>
          <a:graphicData uri="http://schemas.openxmlformats.org/presentationml/2006/ole">
            <mc:AlternateContent xmlns:mc="http://schemas.openxmlformats.org/markup-compatibility/2006">
              <mc:Choice xmlns:v="urn:schemas-microsoft-com:vml" Requires="v">
                <p:oleObj spid="_x0000_s3114" name="" r:id="rId5" imgW="152400" imgH="215900" progId="Equation.3">
                  <p:embed/>
                </p:oleObj>
              </mc:Choice>
              <mc:Fallback>
                <p:oleObj name="" r:id="rId5" imgW="152400" imgH="215900" progId="Equation.3">
                  <p:embed/>
                  <p:pic>
                    <p:nvPicPr>
                      <p:cNvPr id="0" name="图片 3113"/>
                      <p:cNvPicPr/>
                      <p:nvPr/>
                    </p:nvPicPr>
                    <p:blipFill>
                      <a:blip r:embed="rId6"/>
                      <a:stretch>
                        <a:fillRect/>
                      </a:stretch>
                    </p:blipFill>
                    <p:spPr>
                      <a:xfrm>
                        <a:off x="539750" y="1628775"/>
                        <a:ext cx="398463" cy="471488"/>
                      </a:xfrm>
                      <a:prstGeom prst="rect">
                        <a:avLst/>
                      </a:prstGeom>
                      <a:noFill/>
                      <a:ln w="38100">
                        <a:noFill/>
                        <a:miter/>
                      </a:ln>
                    </p:spPr>
                  </p:pic>
                </p:oleObj>
              </mc:Fallback>
            </mc:AlternateContent>
          </a:graphicData>
        </a:graphic>
      </p:graphicFrame>
      <p:graphicFrame>
        <p:nvGraphicFramePr>
          <p:cNvPr id="17413" name="Object 5"/>
          <p:cNvGraphicFramePr>
            <a:graphicFrameLocks noChangeAspect="1"/>
          </p:cNvGraphicFramePr>
          <p:nvPr/>
        </p:nvGraphicFramePr>
        <p:xfrm>
          <a:off x="2268538" y="2492375"/>
          <a:ext cx="398462" cy="471488"/>
        </p:xfrm>
        <a:graphic>
          <a:graphicData uri="http://schemas.openxmlformats.org/presentationml/2006/ole">
            <mc:AlternateContent xmlns:mc="http://schemas.openxmlformats.org/markup-compatibility/2006">
              <mc:Choice xmlns:v="urn:schemas-microsoft-com:vml" Requires="v">
                <p:oleObj spid="_x0000_s3119" name="" r:id="rId7" imgW="152400" imgH="215900" progId="Equation.3">
                  <p:embed/>
                </p:oleObj>
              </mc:Choice>
              <mc:Fallback>
                <p:oleObj name="" r:id="rId7" imgW="152400" imgH="215900" progId="Equation.3">
                  <p:embed/>
                  <p:pic>
                    <p:nvPicPr>
                      <p:cNvPr id="0" name="图片 3118"/>
                      <p:cNvPicPr/>
                      <p:nvPr/>
                    </p:nvPicPr>
                    <p:blipFill>
                      <a:blip r:embed="rId6"/>
                      <a:stretch>
                        <a:fillRect/>
                      </a:stretch>
                    </p:blipFill>
                    <p:spPr>
                      <a:xfrm>
                        <a:off x="2268538" y="2492375"/>
                        <a:ext cx="398462" cy="471488"/>
                      </a:xfrm>
                      <a:prstGeom prst="rect">
                        <a:avLst/>
                      </a:prstGeom>
                      <a:noFill/>
                      <a:ln w="38100">
                        <a:noFill/>
                        <a:miter/>
                      </a:ln>
                    </p:spPr>
                  </p:pic>
                </p:oleObj>
              </mc:Fallback>
            </mc:AlternateContent>
          </a:graphicData>
        </a:graphic>
      </p:graphicFrame>
      <p:graphicFrame>
        <p:nvGraphicFramePr>
          <p:cNvPr id="17414" name="Object 34"/>
          <p:cNvGraphicFramePr>
            <a:graphicFrameLocks noChangeAspect="1"/>
          </p:cNvGraphicFramePr>
          <p:nvPr/>
        </p:nvGraphicFramePr>
        <p:xfrm>
          <a:off x="3132138" y="2924175"/>
          <a:ext cx="1373187" cy="882650"/>
        </p:xfrm>
        <a:graphic>
          <a:graphicData uri="http://schemas.openxmlformats.org/presentationml/2006/ole">
            <mc:AlternateContent xmlns:mc="http://schemas.openxmlformats.org/markup-compatibility/2006">
              <mc:Choice xmlns:v="urn:schemas-microsoft-com:vml" Requires="v">
                <p:oleObj spid="_x0000_s3118" name="" r:id="rId8" imgW="1244600" imgH="800100" progId="Equation.DSMT4">
                  <p:embed/>
                </p:oleObj>
              </mc:Choice>
              <mc:Fallback>
                <p:oleObj name="" r:id="rId8" imgW="1244600" imgH="800100" progId="Equation.DSMT4">
                  <p:embed/>
                  <p:pic>
                    <p:nvPicPr>
                      <p:cNvPr id="0" name="图片 3117"/>
                      <p:cNvPicPr/>
                      <p:nvPr/>
                    </p:nvPicPr>
                    <p:blipFill>
                      <a:blip r:embed="rId9"/>
                      <a:stretch>
                        <a:fillRect/>
                      </a:stretch>
                    </p:blipFill>
                    <p:spPr>
                      <a:xfrm>
                        <a:off x="3132138" y="2924175"/>
                        <a:ext cx="1373187" cy="882650"/>
                      </a:xfrm>
                      <a:prstGeom prst="rect">
                        <a:avLst/>
                      </a:prstGeom>
                      <a:noFill/>
                      <a:ln w="38100">
                        <a:noFill/>
                        <a:miter/>
                      </a:ln>
                    </p:spPr>
                  </p:pic>
                </p:oleObj>
              </mc:Fallback>
            </mc:AlternateContent>
          </a:graphicData>
        </a:graphic>
      </p:graphicFrame>
      <p:sp>
        <p:nvSpPr>
          <p:cNvPr id="17420" name="矩形 10"/>
          <p:cNvSpPr/>
          <p:nvPr/>
        </p:nvSpPr>
        <p:spPr>
          <a:xfrm>
            <a:off x="611188" y="3860800"/>
            <a:ext cx="7921625" cy="1385888"/>
          </a:xfrm>
          <a:prstGeom prst="rect">
            <a:avLst/>
          </a:prstGeom>
          <a:noFill/>
          <a:ln w="9525">
            <a:noFill/>
          </a:ln>
        </p:spPr>
        <p:txBody>
          <a:bodyPr>
            <a:spAutoFit/>
          </a:bodyPr>
          <a:p>
            <a:r>
              <a:rPr lang="zh-CN" altLang="en-US" dirty="0">
                <a:solidFill>
                  <a:srgbClr val="000000"/>
                </a:solidFill>
                <a:latin typeface="Arial" panose="020B0604020202020204" pitchFamily="34" charset="0"/>
                <a:sym typeface="Symbol" panose="05050102010706020507" pitchFamily="18" charset="2"/>
              </a:rPr>
              <a:t>     是共射直流电流放大系数，</a:t>
            </a:r>
            <a:r>
              <a:rPr lang="zh-CN" altLang="en-US" dirty="0">
                <a:solidFill>
                  <a:srgbClr val="FF5050"/>
                </a:solidFill>
                <a:latin typeface="Arial" panose="020B0604020202020204" pitchFamily="34" charset="0"/>
                <a:sym typeface="Symbol" panose="05050102010706020507" pitchFamily="18" charset="2"/>
              </a:rPr>
              <a:t>同样，它也只与管子的结构尺寸和掺杂浓度有关，与外加电压无关。</a:t>
            </a:r>
            <a:r>
              <a:rPr lang="zh-CN" altLang="en-US" dirty="0">
                <a:solidFill>
                  <a:srgbClr val="000000"/>
                </a:solidFill>
                <a:latin typeface="Arial" panose="020B0604020202020204" pitchFamily="34" charset="0"/>
                <a:sym typeface="Symbol" panose="05050102010706020507" pitchFamily="18" charset="2"/>
              </a:rPr>
              <a:t>一般</a:t>
            </a:r>
            <a:endParaRPr lang="zh-CN" altLang="en-US" dirty="0">
              <a:latin typeface="Arial" panose="020B0604020202020204" pitchFamily="34" charset="0"/>
            </a:endParaRPr>
          </a:p>
        </p:txBody>
      </p:sp>
      <p:graphicFrame>
        <p:nvGraphicFramePr>
          <p:cNvPr id="17415" name="Object 24"/>
          <p:cNvGraphicFramePr>
            <a:graphicFrameLocks noChangeAspect="1"/>
          </p:cNvGraphicFramePr>
          <p:nvPr/>
        </p:nvGraphicFramePr>
        <p:xfrm>
          <a:off x="827088" y="3933825"/>
          <a:ext cx="342900" cy="476250"/>
        </p:xfrm>
        <a:graphic>
          <a:graphicData uri="http://schemas.openxmlformats.org/presentationml/2006/ole">
            <mc:AlternateContent xmlns:mc="http://schemas.openxmlformats.org/markup-compatibility/2006">
              <mc:Choice xmlns:v="urn:schemas-microsoft-com:vml" Requires="v">
                <p:oleObj spid="_x0000_s3121" name="" r:id="rId10" imgW="165100" imgH="241300" progId="Equation.3">
                  <p:embed/>
                </p:oleObj>
              </mc:Choice>
              <mc:Fallback>
                <p:oleObj name="" r:id="rId10" imgW="165100" imgH="241300" progId="Equation.3">
                  <p:embed/>
                  <p:pic>
                    <p:nvPicPr>
                      <p:cNvPr id="0" name="图片 3120"/>
                      <p:cNvPicPr/>
                      <p:nvPr/>
                    </p:nvPicPr>
                    <p:blipFill>
                      <a:blip r:embed="rId11"/>
                      <a:stretch>
                        <a:fillRect/>
                      </a:stretch>
                    </p:blipFill>
                    <p:spPr>
                      <a:xfrm>
                        <a:off x="827088" y="3933825"/>
                        <a:ext cx="342900" cy="476250"/>
                      </a:xfrm>
                      <a:prstGeom prst="rect">
                        <a:avLst/>
                      </a:prstGeom>
                      <a:noFill/>
                      <a:ln w="38100">
                        <a:noFill/>
                        <a:miter/>
                      </a:ln>
                    </p:spPr>
                  </p:pic>
                </p:oleObj>
              </mc:Fallback>
            </mc:AlternateContent>
          </a:graphicData>
        </a:graphic>
      </p:graphicFrame>
      <p:graphicFrame>
        <p:nvGraphicFramePr>
          <p:cNvPr id="17416" name="Object 27"/>
          <p:cNvGraphicFramePr>
            <a:graphicFrameLocks noChangeAspect="1"/>
          </p:cNvGraphicFramePr>
          <p:nvPr/>
        </p:nvGraphicFramePr>
        <p:xfrm>
          <a:off x="620713" y="5319713"/>
          <a:ext cx="8075612" cy="892175"/>
        </p:xfrm>
        <a:graphic>
          <a:graphicData uri="http://schemas.openxmlformats.org/presentationml/2006/ole">
            <mc:AlternateContent xmlns:mc="http://schemas.openxmlformats.org/markup-compatibility/2006">
              <mc:Choice xmlns:v="urn:schemas-microsoft-com:vml" Requires="v">
                <p:oleObj spid="_x0000_s3122" name="" r:id="rId12" imgW="3618230" imgH="444500" progId="Equation.3">
                  <p:embed/>
                </p:oleObj>
              </mc:Choice>
              <mc:Fallback>
                <p:oleObj name="" r:id="rId12" imgW="3618230" imgH="444500" progId="Equation.3">
                  <p:embed/>
                  <p:pic>
                    <p:nvPicPr>
                      <p:cNvPr id="0" name="图片 3121"/>
                      <p:cNvPicPr/>
                      <p:nvPr/>
                    </p:nvPicPr>
                    <p:blipFill>
                      <a:blip r:embed="rId13"/>
                      <a:stretch>
                        <a:fillRect/>
                      </a:stretch>
                    </p:blipFill>
                    <p:spPr>
                      <a:xfrm>
                        <a:off x="620713" y="5319713"/>
                        <a:ext cx="8075612" cy="892175"/>
                      </a:xfrm>
                      <a:prstGeom prst="rect">
                        <a:avLst/>
                      </a:prstGeom>
                      <a:noFill/>
                      <a:ln w="38100">
                        <a:noFill/>
                        <a:miter/>
                      </a:ln>
                    </p:spPr>
                  </p:pic>
                </p:oleObj>
              </mc:Fallback>
            </mc:AlternateContent>
          </a:graphicData>
        </a:graphic>
      </p:graphicFrame>
      <p:graphicFrame>
        <p:nvGraphicFramePr>
          <p:cNvPr id="17417" name="Object 25"/>
          <p:cNvGraphicFramePr>
            <a:graphicFrameLocks noChangeAspect="1"/>
          </p:cNvGraphicFramePr>
          <p:nvPr/>
        </p:nvGraphicFramePr>
        <p:xfrm>
          <a:off x="1547813" y="4797425"/>
          <a:ext cx="977900" cy="476250"/>
        </p:xfrm>
        <a:graphic>
          <a:graphicData uri="http://schemas.openxmlformats.org/presentationml/2006/ole">
            <mc:AlternateContent xmlns:mc="http://schemas.openxmlformats.org/markup-compatibility/2006">
              <mc:Choice xmlns:v="urn:schemas-microsoft-com:vml" Requires="v">
                <p:oleObj spid="_x0000_s3120" name="" r:id="rId14" imgW="469900" imgH="241300" progId="Equation.3">
                  <p:embed/>
                </p:oleObj>
              </mc:Choice>
              <mc:Fallback>
                <p:oleObj name="" r:id="rId14" imgW="469900" imgH="241300" progId="Equation.3">
                  <p:embed/>
                  <p:pic>
                    <p:nvPicPr>
                      <p:cNvPr id="0" name="图片 3119"/>
                      <p:cNvPicPr/>
                      <p:nvPr/>
                    </p:nvPicPr>
                    <p:blipFill>
                      <a:blip r:embed="rId15"/>
                      <a:stretch>
                        <a:fillRect/>
                      </a:stretch>
                    </p:blipFill>
                    <p:spPr>
                      <a:xfrm>
                        <a:off x="1547813" y="4797425"/>
                        <a:ext cx="977900" cy="476250"/>
                      </a:xfrm>
                      <a:prstGeom prst="rect">
                        <a:avLst/>
                      </a:prstGeom>
                      <a:noFill/>
                      <a:ln w="38100">
                        <a:noFill/>
                        <a:miter/>
                      </a:ln>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Box 21"/>
          <p:cNvSpPr txBox="1"/>
          <p:nvPr/>
        </p:nvSpPr>
        <p:spPr>
          <a:xfrm>
            <a:off x="900113" y="530225"/>
            <a:ext cx="6048375" cy="522288"/>
          </a:xfrm>
          <a:prstGeom prst="rect">
            <a:avLst/>
          </a:prstGeom>
          <a:noFill/>
          <a:ln w="9525">
            <a:noFill/>
          </a:ln>
        </p:spPr>
        <p:txBody>
          <a:bodyPr>
            <a:spAutoFit/>
          </a:bodyPr>
          <a:p>
            <a:r>
              <a:rPr lang="en-US" altLang="zh-CN" dirty="0">
                <a:latin typeface="Arial" panose="020B0604020202020204" pitchFamily="34" charset="0"/>
              </a:rPr>
              <a:t>2.2.3 </a:t>
            </a:r>
            <a:r>
              <a:rPr lang="zh-CN" altLang="zh-CN" dirty="0">
                <a:latin typeface="Arial" panose="020B0604020202020204" pitchFamily="34" charset="0"/>
              </a:rPr>
              <a:t>晶体管的伏安特性曲线</a:t>
            </a:r>
            <a:endParaRPr lang="zh-CN" altLang="en-US" dirty="0">
              <a:latin typeface="Arial" panose="020B0604020202020204" pitchFamily="34" charset="0"/>
            </a:endParaRPr>
          </a:p>
        </p:txBody>
      </p:sp>
      <p:sp>
        <p:nvSpPr>
          <p:cNvPr id="97283"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7284" name="Rectangle 4"/>
          <p:cNvSpPr/>
          <p:nvPr/>
        </p:nvSpPr>
        <p:spPr>
          <a:xfrm>
            <a:off x="539750" y="1052513"/>
            <a:ext cx="3630613" cy="523875"/>
          </a:xfrm>
          <a:prstGeom prst="rect">
            <a:avLst/>
          </a:prstGeom>
          <a:noFill/>
          <a:ln w="9525">
            <a:noFill/>
          </a:ln>
        </p:spPr>
        <p:txBody>
          <a:bodyPr wrap="none">
            <a:spAutoFit/>
          </a:bodyPr>
          <a:p>
            <a:r>
              <a:rPr lang="en-US" altLang="zh-CN" dirty="0">
                <a:latin typeface="Arial" panose="020B0604020202020204" pitchFamily="34" charset="0"/>
              </a:rPr>
              <a:t>1</a:t>
            </a:r>
            <a:r>
              <a:rPr lang="zh-CN" altLang="en-US" dirty="0">
                <a:latin typeface="Arial" panose="020B0604020202020204" pitchFamily="34" charset="0"/>
              </a:rPr>
              <a:t>、输入</a:t>
            </a:r>
            <a:r>
              <a:rPr lang="zh-CN" altLang="zh-CN" dirty="0">
                <a:latin typeface="Arial" panose="020B0604020202020204" pitchFamily="34" charset="0"/>
              </a:rPr>
              <a:t>伏安</a:t>
            </a:r>
            <a:r>
              <a:rPr lang="zh-CN" altLang="en-US" dirty="0">
                <a:latin typeface="Arial" panose="020B0604020202020204" pitchFamily="34" charset="0"/>
              </a:rPr>
              <a:t>特性曲线</a:t>
            </a:r>
            <a:endParaRPr lang="zh-CN" altLang="en-US" dirty="0">
              <a:latin typeface="Arial" panose="020B0604020202020204" pitchFamily="34" charset="0"/>
            </a:endParaRPr>
          </a:p>
        </p:txBody>
      </p:sp>
      <p:sp>
        <p:nvSpPr>
          <p:cNvPr id="97285" name="Text Box 5"/>
          <p:cNvSpPr txBox="1"/>
          <p:nvPr/>
        </p:nvSpPr>
        <p:spPr>
          <a:xfrm>
            <a:off x="323850" y="1557338"/>
            <a:ext cx="8424863" cy="3013075"/>
          </a:xfrm>
          <a:prstGeom prst="rect">
            <a:avLst/>
          </a:prstGeom>
          <a:noFill/>
          <a:ln w="9525">
            <a:noFill/>
          </a:ln>
        </p:spPr>
        <p:txBody>
          <a:bodyPr>
            <a:spAutoFit/>
          </a:bodyPr>
          <a:p>
            <a:pPr>
              <a:lnSpc>
                <a:spcPct val="120000"/>
              </a:lnSpc>
              <a:buClr>
                <a:schemeClr val="bg2"/>
              </a:buClr>
              <a:buSzPct val="75000"/>
              <a:buFont typeface="Wingdings" panose="05000000000000000000" pitchFamily="2" charset="2"/>
              <a:buNone/>
            </a:pPr>
            <a:r>
              <a:rPr lang="en-US" altLang="zh-CN" dirty="0">
                <a:latin typeface="Arial" panose="020B0604020202020204" pitchFamily="34" charset="0"/>
              </a:rPr>
              <a:t>       </a:t>
            </a:r>
            <a:r>
              <a:rPr lang="zh-CN" altLang="en-US" dirty="0">
                <a:latin typeface="Arial" panose="020B0604020202020204" pitchFamily="34" charset="0"/>
              </a:rPr>
              <a:t>简单地看，输入特性曲线类似于发射结的伏安特性曲线，即讨论</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B</a:t>
            </a:r>
            <a:r>
              <a:rPr lang="zh-CN" altLang="en-US" dirty="0">
                <a:latin typeface="Arial" panose="020B0604020202020204" pitchFamily="34" charset="0"/>
              </a:rPr>
              <a:t>与</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BE</a:t>
            </a:r>
            <a:r>
              <a:rPr lang="zh-CN" altLang="en-US" dirty="0">
                <a:latin typeface="Arial" panose="020B0604020202020204" pitchFamily="34" charset="0"/>
              </a:rPr>
              <a:t>之间的函数关系。因为有集电结电压的影响，它与一个单独的</a:t>
            </a:r>
            <a:r>
              <a:rPr lang="en-US" altLang="zh-CN" dirty="0">
                <a:latin typeface="Times New Roman" panose="02020603050405020304" pitchFamily="18" charset="0"/>
              </a:rPr>
              <a:t>PN</a:t>
            </a:r>
            <a:r>
              <a:rPr lang="zh-CN" altLang="en-US" dirty="0">
                <a:latin typeface="Arial" panose="020B0604020202020204" pitchFamily="34" charset="0"/>
              </a:rPr>
              <a:t>结的伏安特性曲线不同。为了排除</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zh-CN" altLang="en-US" dirty="0">
                <a:latin typeface="Arial" panose="020B0604020202020204" pitchFamily="34" charset="0"/>
              </a:rPr>
              <a:t>的影响，在讨论输入特性曲线时，应使</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en-US" altLang="zh-CN" dirty="0">
                <a:latin typeface="Times New Roman" panose="02020603050405020304" pitchFamily="18" charset="0"/>
              </a:rPr>
              <a:t>=</a:t>
            </a:r>
            <a:r>
              <a:rPr lang="zh-CN" altLang="en-US" dirty="0">
                <a:latin typeface="Arial" panose="020B0604020202020204" pitchFamily="34" charset="0"/>
              </a:rPr>
              <a:t>常数。</a:t>
            </a:r>
            <a:endParaRPr lang="zh-CN" altLang="en-US" dirty="0">
              <a:latin typeface="Arial" panose="020B0604020202020204" pitchFamily="34" charset="0"/>
            </a:endParaRPr>
          </a:p>
        </p:txBody>
      </p:sp>
      <p:sp>
        <p:nvSpPr>
          <p:cNvPr id="97286" name="Text Box 6"/>
          <p:cNvSpPr txBox="1"/>
          <p:nvPr/>
        </p:nvSpPr>
        <p:spPr>
          <a:xfrm>
            <a:off x="323850" y="4797425"/>
            <a:ext cx="8280400" cy="1066800"/>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     v</a:t>
            </a:r>
            <a:r>
              <a:rPr lang="en-US" altLang="zh-CN" i="1" baseline="-25000" dirty="0">
                <a:latin typeface="Times New Roman" panose="02020603050405020304" pitchFamily="18" charset="0"/>
              </a:rPr>
              <a:t>CE</a:t>
            </a:r>
            <a:r>
              <a:rPr lang="zh-CN" altLang="en-US" dirty="0">
                <a:latin typeface="宋体" panose="02010600030101010101" pitchFamily="2" charset="-122"/>
              </a:rPr>
              <a:t>的影响，可以用三极管的内部反馈作用解释，即</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zh-CN" altLang="en-US" dirty="0">
                <a:latin typeface="宋体" panose="02010600030101010101" pitchFamily="2" charset="-122"/>
              </a:rPr>
              <a:t>对</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B</a:t>
            </a:r>
            <a:r>
              <a:rPr lang="zh-CN" altLang="en-US" dirty="0">
                <a:latin typeface="宋体" panose="02010600030101010101" pitchFamily="2" charset="-122"/>
              </a:rPr>
              <a:t>的影响。</a:t>
            </a:r>
            <a:endParaRPr lang="zh-CN" altLang="en-US" dirty="0">
              <a:latin typeface="宋体" panose="02010600030101010101" pitchFamily="2" charset="-122"/>
            </a:endParaRPr>
          </a:p>
        </p:txBody>
      </p:sp>
      <p:sp>
        <p:nvSpPr>
          <p:cNvPr id="97287" name="Text Box 13"/>
          <p:cNvSpPr txBox="1"/>
          <p:nvPr/>
        </p:nvSpPr>
        <p:spPr>
          <a:xfrm>
            <a:off x="4211638" y="1052513"/>
            <a:ext cx="3422650" cy="519112"/>
          </a:xfrm>
          <a:prstGeom prst="rect">
            <a:avLst/>
          </a:prstGeom>
          <a:noFill/>
          <a:ln w="9525">
            <a:noFill/>
          </a:ln>
        </p:spPr>
        <p:txBody>
          <a:bodyPr>
            <a:spAutoFit/>
          </a:bodyPr>
          <a:p>
            <a:r>
              <a:rPr lang="zh-CN" altLang="zh-CN" dirty="0">
                <a:latin typeface="Arial" panose="020B0604020202020204" pitchFamily="34" charset="0"/>
                <a:ea typeface="黑体" panose="02010609060101010101" pitchFamily="49" charset="-122"/>
              </a:rPr>
              <a:t> </a:t>
            </a:r>
            <a:r>
              <a:rPr lang="zh-CN" altLang="zh-CN" i="1" dirty="0">
                <a:latin typeface="Arial" panose="020B0604020202020204" pitchFamily="34" charset="0"/>
                <a:ea typeface="黑体" panose="02010609060101010101" pitchFamily="49" charset="-122"/>
              </a:rPr>
              <a:t>i</a:t>
            </a:r>
            <a:r>
              <a:rPr lang="zh-CN" altLang="zh-CN" baseline="-25000" dirty="0">
                <a:latin typeface="Arial" panose="020B0604020202020204" pitchFamily="34" charset="0"/>
                <a:ea typeface="黑体" panose="02010609060101010101" pitchFamily="49" charset="-122"/>
              </a:rPr>
              <a:t>B</a:t>
            </a:r>
            <a:r>
              <a:rPr lang="zh-CN" altLang="zh-CN" dirty="0">
                <a:latin typeface="Arial" panose="020B0604020202020204" pitchFamily="34" charset="0"/>
                <a:ea typeface="黑体" panose="02010609060101010101" pitchFamily="49" charset="-122"/>
              </a:rPr>
              <a:t>=</a:t>
            </a:r>
            <a:r>
              <a:rPr lang="zh-CN" altLang="zh-CN" i="1" dirty="0">
                <a:latin typeface="Arial" panose="020B0604020202020204" pitchFamily="34" charset="0"/>
                <a:ea typeface="黑体" panose="02010609060101010101" pitchFamily="49" charset="-122"/>
              </a:rPr>
              <a:t>f</a:t>
            </a:r>
            <a:r>
              <a:rPr lang="zh-CN" altLang="zh-CN" dirty="0">
                <a:latin typeface="Arial" panose="020B0604020202020204" pitchFamily="34" charset="0"/>
                <a:ea typeface="黑体" panose="02010609060101010101" pitchFamily="49" charset="-122"/>
              </a:rPr>
              <a:t>(</a:t>
            </a:r>
            <a:r>
              <a:rPr lang="zh-CN" altLang="zh-CN" i="1" dirty="0">
                <a:latin typeface="Arial" panose="020B0604020202020204" pitchFamily="34" charset="0"/>
                <a:ea typeface="黑体" panose="02010609060101010101" pitchFamily="49" charset="-122"/>
              </a:rPr>
              <a:t>v</a:t>
            </a:r>
            <a:r>
              <a:rPr lang="zh-CN" altLang="zh-CN" baseline="-25000" dirty="0">
                <a:latin typeface="Arial" panose="020B0604020202020204" pitchFamily="34" charset="0"/>
                <a:ea typeface="黑体" panose="02010609060101010101" pitchFamily="49" charset="-122"/>
              </a:rPr>
              <a:t>BE</a:t>
            </a:r>
            <a:r>
              <a:rPr lang="zh-CN" altLang="zh-CN" dirty="0">
                <a:latin typeface="Arial" panose="020B0604020202020204" pitchFamily="34" charset="0"/>
                <a:ea typeface="黑体" panose="02010609060101010101" pitchFamily="49" charset="-122"/>
              </a:rPr>
              <a:t>)</a:t>
            </a:r>
            <a:r>
              <a:rPr lang="zh-CN" altLang="zh-CN" dirty="0">
                <a:latin typeface="Arial" panose="020B0604020202020204" pitchFamily="34" charset="0"/>
                <a:ea typeface="黑体" panose="02010609060101010101" pitchFamily="49" charset="-122"/>
                <a:sym typeface="Symbol" panose="05050102010706020507" pitchFamily="18" charset="2"/>
              </a:rPr>
              <a:t></a:t>
            </a:r>
            <a:r>
              <a:rPr lang="zh-CN" altLang="zh-CN" dirty="0">
                <a:latin typeface="Arial" panose="020B0604020202020204" pitchFamily="34" charset="0"/>
                <a:ea typeface="黑体" panose="02010609060101010101" pitchFamily="49" charset="-122"/>
              </a:rPr>
              <a:t> </a:t>
            </a:r>
            <a:r>
              <a:rPr lang="zh-CN" altLang="zh-CN" i="1" baseline="-10000" dirty="0">
                <a:latin typeface="Arial" panose="020B0604020202020204" pitchFamily="34" charset="0"/>
                <a:ea typeface="黑体" panose="02010609060101010101" pitchFamily="49" charset="-122"/>
              </a:rPr>
              <a:t>v</a:t>
            </a:r>
            <a:r>
              <a:rPr lang="zh-CN" altLang="zh-CN" sz="2000" baseline="-30000" dirty="0">
                <a:latin typeface="Arial" panose="020B0604020202020204" pitchFamily="34" charset="0"/>
                <a:ea typeface="黑体" panose="02010609060101010101" pitchFamily="49" charset="-122"/>
              </a:rPr>
              <a:t>CE</a:t>
            </a:r>
            <a:r>
              <a:rPr lang="zh-CN" altLang="zh-CN" baseline="-10000" dirty="0">
                <a:latin typeface="Arial" panose="020B0604020202020204" pitchFamily="34" charset="0"/>
                <a:ea typeface="黑体" panose="02010609060101010101" pitchFamily="49" charset="-122"/>
              </a:rPr>
              <a:t>=const</a:t>
            </a:r>
            <a:endParaRPr lang="zh-CN" altLang="zh-CN" dirty="0">
              <a:latin typeface="Arial" panose="020B0604020202020204" pitchFamily="34" charset="0"/>
              <a:ea typeface="黑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8436" name="Rectangle 2"/>
          <p:cNvSpPr/>
          <p:nvPr/>
        </p:nvSpPr>
        <p:spPr>
          <a:xfrm>
            <a:off x="3602038" y="6216650"/>
            <a:ext cx="5175250" cy="457200"/>
          </a:xfrm>
          <a:prstGeom prst="rect">
            <a:avLst/>
          </a:prstGeom>
          <a:noFill/>
          <a:ln w="9525">
            <a:noFill/>
          </a:ln>
        </p:spPr>
        <p:txBody>
          <a:bodyPr anchor="ctr"/>
          <a:p>
            <a:pPr algn="ctr"/>
            <a:r>
              <a:rPr lang="en-US" altLang="zh-CN" sz="2400" dirty="0">
                <a:solidFill>
                  <a:schemeClr val="tx2"/>
                </a:solidFill>
                <a:latin typeface="宋体" panose="02010600030101010101" pitchFamily="2" charset="-122"/>
              </a:rPr>
              <a:t> </a:t>
            </a:r>
            <a:r>
              <a:rPr lang="zh-CN" altLang="en-US" sz="2400" dirty="0">
                <a:solidFill>
                  <a:schemeClr val="tx2"/>
                </a:solidFill>
                <a:latin typeface="宋体" panose="02010600030101010101" pitchFamily="2" charset="-122"/>
              </a:rPr>
              <a:t>共射接法的输入特性曲线</a:t>
            </a:r>
            <a:endParaRPr lang="zh-CN" altLang="en-US" sz="2400" dirty="0">
              <a:solidFill>
                <a:schemeClr val="tx2"/>
              </a:solidFill>
              <a:latin typeface="宋体" panose="02010600030101010101" pitchFamily="2" charset="-122"/>
            </a:endParaRPr>
          </a:p>
        </p:txBody>
      </p:sp>
      <p:sp>
        <p:nvSpPr>
          <p:cNvPr id="18437" name="Text Box 3"/>
          <p:cNvSpPr txBox="1"/>
          <p:nvPr/>
        </p:nvSpPr>
        <p:spPr>
          <a:xfrm>
            <a:off x="1403350" y="404813"/>
            <a:ext cx="2089150" cy="519112"/>
          </a:xfrm>
          <a:prstGeom prst="rect">
            <a:avLst/>
          </a:prstGeom>
          <a:noFill/>
          <a:ln w="9525">
            <a:noFill/>
          </a:ln>
        </p:spPr>
        <p:txBody>
          <a:bodyPr>
            <a:spAutoFit/>
          </a:bodyPr>
          <a:p>
            <a:pPr>
              <a:spcBef>
                <a:spcPct val="50000"/>
              </a:spcBef>
            </a:pPr>
            <a:r>
              <a:rPr lang="zh-CN" altLang="en-US" dirty="0">
                <a:latin typeface="Verdana" panose="020B0604030504040204" pitchFamily="34" charset="0"/>
              </a:rPr>
              <a:t>分三部分：</a:t>
            </a:r>
            <a:endParaRPr lang="zh-CN" altLang="en-US" dirty="0">
              <a:latin typeface="Verdana" panose="020B0604030504040204" pitchFamily="34" charset="0"/>
            </a:endParaRPr>
          </a:p>
        </p:txBody>
      </p:sp>
      <p:sp>
        <p:nvSpPr>
          <p:cNvPr id="18438" name="Text Box 4"/>
          <p:cNvSpPr txBox="1"/>
          <p:nvPr/>
        </p:nvSpPr>
        <p:spPr>
          <a:xfrm>
            <a:off x="827088" y="966788"/>
            <a:ext cx="2089150" cy="519112"/>
          </a:xfrm>
          <a:prstGeom prst="rect">
            <a:avLst/>
          </a:prstGeom>
          <a:noFill/>
          <a:ln w="9525">
            <a:noFill/>
          </a:ln>
        </p:spPr>
        <p:txBody>
          <a:bodyPr>
            <a:spAutoFit/>
          </a:bodyPr>
          <a:p>
            <a:pPr>
              <a:spcBef>
                <a:spcPct val="50000"/>
              </a:spcBef>
            </a:pPr>
            <a:r>
              <a:rPr lang="en-US" altLang="zh-CN" dirty="0">
                <a:solidFill>
                  <a:srgbClr val="FF0000"/>
                </a:solidFill>
                <a:latin typeface="宋体" panose="02010600030101010101" pitchFamily="2" charset="-122"/>
              </a:rPr>
              <a:t>① </a:t>
            </a:r>
            <a:r>
              <a:rPr lang="zh-CN" altLang="en-US" dirty="0">
                <a:solidFill>
                  <a:srgbClr val="FF0000"/>
                </a:solidFill>
                <a:latin typeface="宋体" panose="02010600030101010101" pitchFamily="2" charset="-122"/>
              </a:rPr>
              <a:t>死区</a:t>
            </a:r>
            <a:endParaRPr lang="zh-CN" altLang="en-US" dirty="0">
              <a:solidFill>
                <a:srgbClr val="FF0000"/>
              </a:solidFill>
              <a:latin typeface="宋体" panose="02010600030101010101" pitchFamily="2" charset="-122"/>
            </a:endParaRPr>
          </a:p>
        </p:txBody>
      </p:sp>
      <p:sp>
        <p:nvSpPr>
          <p:cNvPr id="18439" name="Text Box 5"/>
          <p:cNvSpPr txBox="1"/>
          <p:nvPr/>
        </p:nvSpPr>
        <p:spPr>
          <a:xfrm>
            <a:off x="827088" y="1614488"/>
            <a:ext cx="2449512" cy="519112"/>
          </a:xfrm>
          <a:prstGeom prst="rect">
            <a:avLst/>
          </a:prstGeom>
          <a:noFill/>
          <a:ln w="9525">
            <a:noFill/>
          </a:ln>
        </p:spPr>
        <p:txBody>
          <a:bodyPr>
            <a:spAutoFit/>
          </a:bodyPr>
          <a:p>
            <a:pPr>
              <a:spcBef>
                <a:spcPct val="50000"/>
              </a:spcBef>
            </a:pPr>
            <a:r>
              <a:rPr lang="en-US" altLang="zh-CN" dirty="0">
                <a:solidFill>
                  <a:srgbClr val="0000CC"/>
                </a:solidFill>
                <a:latin typeface="宋体" panose="02010600030101010101" pitchFamily="2" charset="-122"/>
              </a:rPr>
              <a:t>② </a:t>
            </a:r>
            <a:r>
              <a:rPr lang="zh-CN" altLang="en-US" dirty="0">
                <a:solidFill>
                  <a:srgbClr val="0000CC"/>
                </a:solidFill>
                <a:latin typeface="宋体" panose="02010600030101010101" pitchFamily="2" charset="-122"/>
              </a:rPr>
              <a:t>非线性区</a:t>
            </a:r>
            <a:endParaRPr lang="zh-CN" altLang="en-US" dirty="0">
              <a:solidFill>
                <a:srgbClr val="0000CC"/>
              </a:solidFill>
              <a:latin typeface="宋体" panose="02010600030101010101" pitchFamily="2" charset="-122"/>
            </a:endParaRPr>
          </a:p>
        </p:txBody>
      </p:sp>
      <p:sp>
        <p:nvSpPr>
          <p:cNvPr id="18440" name="Text Box 6"/>
          <p:cNvSpPr txBox="1"/>
          <p:nvPr/>
        </p:nvSpPr>
        <p:spPr>
          <a:xfrm>
            <a:off x="827088" y="2262188"/>
            <a:ext cx="2449512" cy="519112"/>
          </a:xfrm>
          <a:prstGeom prst="rect">
            <a:avLst/>
          </a:prstGeom>
          <a:noFill/>
          <a:ln w="9525">
            <a:noFill/>
          </a:ln>
        </p:spPr>
        <p:txBody>
          <a:bodyPr>
            <a:spAutoFit/>
          </a:bodyPr>
          <a:p>
            <a:pPr>
              <a:spcBef>
                <a:spcPct val="50000"/>
              </a:spcBef>
            </a:pPr>
            <a:r>
              <a:rPr lang="en-US" altLang="zh-CN" dirty="0">
                <a:solidFill>
                  <a:srgbClr val="008000"/>
                </a:solidFill>
                <a:latin typeface="宋体" panose="02010600030101010101" pitchFamily="2" charset="-122"/>
              </a:rPr>
              <a:t>③ </a:t>
            </a:r>
            <a:r>
              <a:rPr lang="zh-CN" altLang="en-US" dirty="0">
                <a:solidFill>
                  <a:srgbClr val="008000"/>
                </a:solidFill>
                <a:latin typeface="宋体" panose="02010600030101010101" pitchFamily="2" charset="-122"/>
              </a:rPr>
              <a:t>线性区</a:t>
            </a:r>
            <a:endParaRPr lang="zh-CN" altLang="en-US" dirty="0">
              <a:solidFill>
                <a:srgbClr val="008000"/>
              </a:solidFill>
              <a:latin typeface="宋体" panose="02010600030101010101" pitchFamily="2" charset="-122"/>
            </a:endParaRPr>
          </a:p>
        </p:txBody>
      </p:sp>
      <p:grpSp>
        <p:nvGrpSpPr>
          <p:cNvPr id="18441" name="Group 7"/>
          <p:cNvGrpSpPr/>
          <p:nvPr/>
        </p:nvGrpSpPr>
        <p:grpSpPr>
          <a:xfrm>
            <a:off x="3059113" y="1557338"/>
            <a:ext cx="4968875" cy="4392612"/>
            <a:chOff x="1927" y="981"/>
            <a:chExt cx="3130" cy="2767"/>
          </a:xfrm>
        </p:grpSpPr>
        <p:graphicFrame>
          <p:nvGraphicFramePr>
            <p:cNvPr id="18434" name="Object 8"/>
            <p:cNvGraphicFramePr/>
            <p:nvPr/>
          </p:nvGraphicFramePr>
          <p:xfrm>
            <a:off x="2336" y="981"/>
            <a:ext cx="2709" cy="2592"/>
          </p:xfrm>
          <a:graphic>
            <a:graphicData uri="http://schemas.openxmlformats.org/presentationml/2006/ole">
              <mc:AlternateContent xmlns:mc="http://schemas.openxmlformats.org/markup-compatibility/2006">
                <mc:Choice xmlns:v="urn:schemas-microsoft-com:vml" Requires="v">
                  <p:oleObj spid="_x0000_s3117" name="" r:id="rId1" imgW="10182225" imgH="9744075" progId="MSPhotoEd.3">
                    <p:embed/>
                  </p:oleObj>
                </mc:Choice>
                <mc:Fallback>
                  <p:oleObj name="" r:id="rId1" imgW="10182225" imgH="9744075" progId="MSPhotoEd.3">
                    <p:embed/>
                    <p:pic>
                      <p:nvPicPr>
                        <p:cNvPr id="0" name="图片 3116"/>
                        <p:cNvPicPr/>
                        <p:nvPr/>
                      </p:nvPicPr>
                      <p:blipFill>
                        <a:blip r:embed="rId2"/>
                        <a:stretch>
                          <a:fillRect/>
                        </a:stretch>
                      </p:blipFill>
                      <p:spPr>
                        <a:xfrm>
                          <a:off x="2336" y="981"/>
                          <a:ext cx="2709" cy="2592"/>
                        </a:xfrm>
                        <a:prstGeom prst="rect">
                          <a:avLst/>
                        </a:prstGeom>
                        <a:noFill/>
                        <a:ln w="38100">
                          <a:noFill/>
                          <a:miter/>
                        </a:ln>
                      </p:spPr>
                    </p:pic>
                  </p:oleObj>
                </mc:Fallback>
              </mc:AlternateContent>
            </a:graphicData>
          </a:graphic>
        </p:graphicFrame>
        <p:sp>
          <p:nvSpPr>
            <p:cNvPr id="18464" name="Rectangle 9"/>
            <p:cNvSpPr/>
            <p:nvPr/>
          </p:nvSpPr>
          <p:spPr>
            <a:xfrm>
              <a:off x="4740" y="3430"/>
              <a:ext cx="317" cy="182"/>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sp>
          <p:nvSpPr>
            <p:cNvPr id="18465" name="Rectangle 10"/>
            <p:cNvSpPr/>
            <p:nvPr/>
          </p:nvSpPr>
          <p:spPr>
            <a:xfrm>
              <a:off x="2336" y="3566"/>
              <a:ext cx="2721" cy="182"/>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sp>
          <p:nvSpPr>
            <p:cNvPr id="18466" name="Rectangle 11"/>
            <p:cNvSpPr/>
            <p:nvPr/>
          </p:nvSpPr>
          <p:spPr>
            <a:xfrm>
              <a:off x="1927" y="981"/>
              <a:ext cx="409" cy="2767"/>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sp>
          <p:nvSpPr>
            <p:cNvPr id="18467" name="Rectangle 12"/>
            <p:cNvSpPr/>
            <p:nvPr/>
          </p:nvSpPr>
          <p:spPr>
            <a:xfrm>
              <a:off x="2290" y="981"/>
              <a:ext cx="182" cy="226"/>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sp>
          <p:nvSpPr>
            <p:cNvPr id="18468" name="Rectangle 13"/>
            <p:cNvSpPr/>
            <p:nvPr/>
          </p:nvSpPr>
          <p:spPr>
            <a:xfrm>
              <a:off x="3107" y="1207"/>
              <a:ext cx="544" cy="273"/>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sp>
          <p:nvSpPr>
            <p:cNvPr id="18469" name="Rectangle 14"/>
            <p:cNvSpPr/>
            <p:nvPr/>
          </p:nvSpPr>
          <p:spPr>
            <a:xfrm>
              <a:off x="3742" y="981"/>
              <a:ext cx="544" cy="272"/>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sp>
          <p:nvSpPr>
            <p:cNvPr id="18470" name="Rectangle 15"/>
            <p:cNvSpPr/>
            <p:nvPr/>
          </p:nvSpPr>
          <p:spPr>
            <a:xfrm>
              <a:off x="4241" y="1253"/>
              <a:ext cx="544" cy="272"/>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sp>
          <p:nvSpPr>
            <p:cNvPr id="18471" name="Text Box 16"/>
            <p:cNvSpPr txBox="1"/>
            <p:nvPr/>
          </p:nvSpPr>
          <p:spPr>
            <a:xfrm>
              <a:off x="2018" y="1026"/>
              <a:ext cx="544" cy="192"/>
            </a:xfrm>
            <a:prstGeom prst="rect">
              <a:avLst/>
            </a:prstGeom>
            <a:noFill/>
            <a:ln w="9525">
              <a:noFill/>
            </a:ln>
          </p:spPr>
          <p:txBody>
            <a:bodyPr lIns="0" tIns="0" rIns="0" bIns="0">
              <a:spAutoFit/>
            </a:bodyPr>
            <a:p>
              <a:pPr>
                <a:spcBef>
                  <a:spcPct val="50000"/>
                </a:spcBef>
              </a:pPr>
              <a:r>
                <a:rPr lang="en-US" altLang="zh-CN" sz="2000" i="1" dirty="0">
                  <a:latin typeface="Times New Roman" panose="02020603050405020304" pitchFamily="18" charset="0"/>
                </a:rPr>
                <a:t>i</a:t>
              </a:r>
              <a:r>
                <a:rPr lang="en-US" altLang="zh-CN" sz="2000" i="1" baseline="-25000" dirty="0">
                  <a:latin typeface="Times New Roman" panose="02020603050405020304" pitchFamily="18" charset="0"/>
                </a:rPr>
                <a:t>B</a:t>
              </a:r>
              <a:r>
                <a:rPr lang="en-US" altLang="zh-CN" sz="2000" i="1" dirty="0">
                  <a:latin typeface="Times New Roman" panose="02020603050405020304" pitchFamily="18" charset="0"/>
                </a:rPr>
                <a:t> /μA</a:t>
              </a:r>
              <a:endParaRPr lang="en-US" altLang="zh-CN" sz="2000" i="1" dirty="0">
                <a:latin typeface="Times New Roman" panose="02020603050405020304" pitchFamily="18" charset="0"/>
              </a:endParaRPr>
            </a:p>
          </p:txBody>
        </p:sp>
        <p:sp>
          <p:nvSpPr>
            <p:cNvPr id="18472" name="Text Box 17"/>
            <p:cNvSpPr txBox="1"/>
            <p:nvPr/>
          </p:nvSpPr>
          <p:spPr>
            <a:xfrm>
              <a:off x="4468" y="3430"/>
              <a:ext cx="544" cy="192"/>
            </a:xfrm>
            <a:prstGeom prst="rect">
              <a:avLst/>
            </a:prstGeom>
            <a:noFill/>
            <a:ln w="9525">
              <a:noFill/>
            </a:ln>
          </p:spPr>
          <p:txBody>
            <a:bodyPr lIns="0" tIns="0" rIns="0" bIns="0">
              <a:spAutoFit/>
            </a:bodyPr>
            <a:p>
              <a:pPr>
                <a:spcBef>
                  <a:spcPct val="50000"/>
                </a:spcBef>
              </a:pPr>
              <a:r>
                <a:rPr lang="en-US" altLang="zh-CN" sz="2000" i="1" dirty="0">
                  <a:latin typeface="Times New Roman" panose="02020603050405020304" pitchFamily="18" charset="0"/>
                </a:rPr>
                <a:t>v</a:t>
              </a:r>
              <a:r>
                <a:rPr lang="en-US" altLang="zh-CN" sz="2000" i="1" baseline="-25000" dirty="0">
                  <a:latin typeface="Times New Roman" panose="02020603050405020304" pitchFamily="18" charset="0"/>
                </a:rPr>
                <a:t>BE</a:t>
              </a:r>
              <a:r>
                <a:rPr lang="en-US" altLang="zh-CN" sz="2000" i="1" dirty="0">
                  <a:latin typeface="Times New Roman" panose="02020603050405020304" pitchFamily="18" charset="0"/>
                </a:rPr>
                <a:t> /V</a:t>
              </a:r>
              <a:endParaRPr lang="en-US" altLang="zh-CN" sz="2000" i="1" dirty="0">
                <a:latin typeface="Times New Roman" panose="02020603050405020304" pitchFamily="18" charset="0"/>
              </a:endParaRPr>
            </a:p>
          </p:txBody>
        </p:sp>
      </p:grpSp>
      <p:sp>
        <p:nvSpPr>
          <p:cNvPr id="71698" name="Line 18"/>
          <p:cNvSpPr/>
          <p:nvPr/>
        </p:nvSpPr>
        <p:spPr>
          <a:xfrm flipH="1">
            <a:off x="6516688" y="2693988"/>
            <a:ext cx="792162" cy="590550"/>
          </a:xfrm>
          <a:prstGeom prst="line">
            <a:avLst/>
          </a:prstGeom>
          <a:ln w="28575" cap="flat" cmpd="sng">
            <a:solidFill>
              <a:schemeClr val="folHlink"/>
            </a:solidFill>
            <a:prstDash val="solid"/>
            <a:miter/>
            <a:headEnd type="none" w="med" len="med"/>
            <a:tailEnd type="stealth" w="med" len="lg"/>
          </a:ln>
        </p:spPr>
      </p:sp>
      <p:sp>
        <p:nvSpPr>
          <p:cNvPr id="71699" name="Line 19"/>
          <p:cNvSpPr/>
          <p:nvPr/>
        </p:nvSpPr>
        <p:spPr>
          <a:xfrm>
            <a:off x="3981450" y="5387975"/>
            <a:ext cx="863600" cy="0"/>
          </a:xfrm>
          <a:prstGeom prst="line">
            <a:avLst/>
          </a:prstGeom>
          <a:ln w="57150" cap="flat" cmpd="sng">
            <a:solidFill>
              <a:srgbClr val="FF0000"/>
            </a:solidFill>
            <a:prstDash val="solid"/>
            <a:miter/>
            <a:headEnd type="none" w="med" len="med"/>
            <a:tailEnd type="none" w="med" len="med"/>
          </a:ln>
        </p:spPr>
      </p:sp>
      <p:sp>
        <p:nvSpPr>
          <p:cNvPr id="71700" name="Text Box 20"/>
          <p:cNvSpPr txBox="1"/>
          <p:nvPr/>
        </p:nvSpPr>
        <p:spPr>
          <a:xfrm>
            <a:off x="4140200" y="4868863"/>
            <a:ext cx="576263" cy="519112"/>
          </a:xfrm>
          <a:prstGeom prst="rect">
            <a:avLst/>
          </a:prstGeom>
          <a:noFill/>
          <a:ln w="9525">
            <a:noFill/>
          </a:ln>
        </p:spPr>
        <p:txBody>
          <a:bodyPr>
            <a:spAutoFit/>
          </a:bodyPr>
          <a:p>
            <a:pPr>
              <a:spcBef>
                <a:spcPct val="50000"/>
              </a:spcBef>
            </a:pPr>
            <a:r>
              <a:rPr lang="en-US" altLang="zh-CN" dirty="0">
                <a:solidFill>
                  <a:srgbClr val="FF0000"/>
                </a:solidFill>
                <a:latin typeface="宋体" panose="02010600030101010101" pitchFamily="2" charset="-122"/>
              </a:rPr>
              <a:t>①</a:t>
            </a:r>
            <a:endParaRPr lang="en-US" altLang="zh-CN" dirty="0">
              <a:solidFill>
                <a:srgbClr val="FF0000"/>
              </a:solidFill>
              <a:latin typeface="宋体" panose="02010600030101010101" pitchFamily="2" charset="-122"/>
            </a:endParaRPr>
          </a:p>
        </p:txBody>
      </p:sp>
      <p:sp>
        <p:nvSpPr>
          <p:cNvPr id="71701" name="Line 21"/>
          <p:cNvSpPr/>
          <p:nvPr/>
        </p:nvSpPr>
        <p:spPr>
          <a:xfrm flipH="1">
            <a:off x="5507038" y="2060575"/>
            <a:ext cx="360362" cy="2447925"/>
          </a:xfrm>
          <a:prstGeom prst="line">
            <a:avLst/>
          </a:prstGeom>
          <a:ln w="57150" cap="flat" cmpd="sng">
            <a:solidFill>
              <a:srgbClr val="008000"/>
            </a:solidFill>
            <a:prstDash val="solid"/>
            <a:miter/>
            <a:headEnd type="none" w="med" len="med"/>
            <a:tailEnd type="none" w="med" len="med"/>
          </a:ln>
        </p:spPr>
      </p:sp>
      <p:sp>
        <p:nvSpPr>
          <p:cNvPr id="71702" name="Text Box 22"/>
          <p:cNvSpPr txBox="1"/>
          <p:nvPr/>
        </p:nvSpPr>
        <p:spPr>
          <a:xfrm>
            <a:off x="5003800" y="3429000"/>
            <a:ext cx="576263" cy="519113"/>
          </a:xfrm>
          <a:prstGeom prst="rect">
            <a:avLst/>
          </a:prstGeom>
          <a:noFill/>
          <a:ln w="9525">
            <a:noFill/>
          </a:ln>
        </p:spPr>
        <p:txBody>
          <a:bodyPr>
            <a:spAutoFit/>
          </a:bodyPr>
          <a:p>
            <a:pPr>
              <a:spcBef>
                <a:spcPct val="50000"/>
              </a:spcBef>
            </a:pPr>
            <a:r>
              <a:rPr lang="en-US" altLang="zh-CN" dirty="0">
                <a:solidFill>
                  <a:srgbClr val="008000"/>
                </a:solidFill>
                <a:latin typeface="宋体" panose="02010600030101010101" pitchFamily="2" charset="-122"/>
              </a:rPr>
              <a:t>③</a:t>
            </a:r>
            <a:endParaRPr lang="en-US" altLang="zh-CN" dirty="0">
              <a:solidFill>
                <a:srgbClr val="008000"/>
              </a:solidFill>
              <a:latin typeface="宋体" panose="02010600030101010101" pitchFamily="2" charset="-122"/>
            </a:endParaRPr>
          </a:p>
        </p:txBody>
      </p:sp>
      <p:sp>
        <p:nvSpPr>
          <p:cNvPr id="71703" name="Freeform 23"/>
          <p:cNvSpPr/>
          <p:nvPr/>
        </p:nvSpPr>
        <p:spPr>
          <a:xfrm>
            <a:off x="4859338" y="4505325"/>
            <a:ext cx="617537" cy="868363"/>
          </a:xfrm>
          <a:custGeom>
            <a:avLst/>
            <a:gdLst>
              <a:gd name="txL" fmla="*/ 0 w 389"/>
              <a:gd name="txT" fmla="*/ 0 h 547"/>
              <a:gd name="txR" fmla="*/ 389 w 389"/>
              <a:gd name="txB" fmla="*/ 547 h 547"/>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389" h="547">
                <a:moveTo>
                  <a:pt x="0" y="547"/>
                </a:moveTo>
                <a:cubicBezTo>
                  <a:pt x="30" y="535"/>
                  <a:pt x="61" y="524"/>
                  <a:pt x="91" y="501"/>
                </a:cubicBezTo>
                <a:cubicBezTo>
                  <a:pt x="121" y="478"/>
                  <a:pt x="157" y="441"/>
                  <a:pt x="182" y="411"/>
                </a:cubicBezTo>
                <a:cubicBezTo>
                  <a:pt x="207" y="381"/>
                  <a:pt x="224" y="347"/>
                  <a:pt x="239" y="324"/>
                </a:cubicBezTo>
                <a:cubicBezTo>
                  <a:pt x="254" y="301"/>
                  <a:pt x="260" y="298"/>
                  <a:pt x="273" y="275"/>
                </a:cubicBezTo>
                <a:cubicBezTo>
                  <a:pt x="286" y="252"/>
                  <a:pt x="303" y="214"/>
                  <a:pt x="318" y="184"/>
                </a:cubicBezTo>
                <a:cubicBezTo>
                  <a:pt x="333" y="154"/>
                  <a:pt x="352" y="115"/>
                  <a:pt x="363" y="93"/>
                </a:cubicBezTo>
                <a:cubicBezTo>
                  <a:pt x="374" y="71"/>
                  <a:pt x="379" y="69"/>
                  <a:pt x="383" y="54"/>
                </a:cubicBezTo>
                <a:cubicBezTo>
                  <a:pt x="387" y="39"/>
                  <a:pt x="388" y="11"/>
                  <a:pt x="389" y="0"/>
                </a:cubicBezTo>
              </a:path>
            </a:pathLst>
          </a:custGeom>
          <a:noFill/>
          <a:ln w="57150" cap="flat" cmpd="sng">
            <a:solidFill>
              <a:srgbClr val="0000CC">
                <a:alpha val="100000"/>
              </a:srgbClr>
            </a:solidFill>
            <a:prstDash val="solid"/>
            <a:miter lim="800000"/>
            <a:headEnd type="none" w="med" len="med"/>
            <a:tailEnd type="none" w="med" len="med"/>
          </a:ln>
        </p:spPr>
        <p:txBody>
          <a:bodyPr/>
          <a:p>
            <a:endParaRPr lang="zh-CN" altLang="en-US"/>
          </a:p>
        </p:txBody>
      </p:sp>
      <p:sp>
        <p:nvSpPr>
          <p:cNvPr id="71704" name="Text Box 24"/>
          <p:cNvSpPr txBox="1"/>
          <p:nvPr/>
        </p:nvSpPr>
        <p:spPr>
          <a:xfrm>
            <a:off x="4759325" y="4524375"/>
            <a:ext cx="576263" cy="519113"/>
          </a:xfrm>
          <a:prstGeom prst="rect">
            <a:avLst/>
          </a:prstGeom>
          <a:noFill/>
          <a:ln w="9525">
            <a:noFill/>
          </a:ln>
        </p:spPr>
        <p:txBody>
          <a:bodyPr>
            <a:spAutoFit/>
          </a:bodyPr>
          <a:p>
            <a:pPr>
              <a:spcBef>
                <a:spcPct val="50000"/>
              </a:spcBef>
            </a:pPr>
            <a:r>
              <a:rPr lang="en-US" altLang="zh-CN" dirty="0">
                <a:solidFill>
                  <a:srgbClr val="0000CC"/>
                </a:solidFill>
                <a:latin typeface="宋体" panose="02010600030101010101" pitchFamily="2" charset="-122"/>
              </a:rPr>
              <a:t>②</a:t>
            </a:r>
            <a:endParaRPr lang="en-US" altLang="zh-CN" dirty="0">
              <a:solidFill>
                <a:srgbClr val="0000CC"/>
              </a:solidFill>
              <a:latin typeface="宋体" panose="02010600030101010101" pitchFamily="2" charset="-122"/>
            </a:endParaRPr>
          </a:p>
        </p:txBody>
      </p:sp>
      <p:sp>
        <p:nvSpPr>
          <p:cNvPr id="71705" name="Text Box 25"/>
          <p:cNvSpPr txBox="1"/>
          <p:nvPr/>
        </p:nvSpPr>
        <p:spPr>
          <a:xfrm>
            <a:off x="5580063" y="1557338"/>
            <a:ext cx="1368425" cy="427037"/>
          </a:xfrm>
          <a:prstGeom prst="rect">
            <a:avLst/>
          </a:prstGeom>
          <a:solidFill>
            <a:srgbClr val="FFCC99"/>
          </a:solid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en-US" altLang="zh-CN" i="1" dirty="0">
                <a:latin typeface="Times New Roman" panose="02020603050405020304" pitchFamily="18" charset="0"/>
              </a:rPr>
              <a:t> </a:t>
            </a:r>
            <a:r>
              <a:rPr lang="en-US" altLang="zh-CN" dirty="0">
                <a:latin typeface="Times New Roman" panose="02020603050405020304" pitchFamily="18" charset="0"/>
              </a:rPr>
              <a:t>=1V</a:t>
            </a:r>
            <a:endParaRPr lang="en-US" altLang="zh-CN" dirty="0">
              <a:latin typeface="Times New Roman" panose="02020603050405020304" pitchFamily="18" charset="0"/>
            </a:endParaRPr>
          </a:p>
        </p:txBody>
      </p:sp>
      <p:sp>
        <p:nvSpPr>
          <p:cNvPr id="71706" name="Line 26"/>
          <p:cNvSpPr/>
          <p:nvPr/>
        </p:nvSpPr>
        <p:spPr>
          <a:xfrm>
            <a:off x="6053138" y="1989138"/>
            <a:ext cx="319087" cy="719137"/>
          </a:xfrm>
          <a:prstGeom prst="line">
            <a:avLst/>
          </a:prstGeom>
          <a:ln w="28575" cap="flat" cmpd="sng">
            <a:solidFill>
              <a:schemeClr val="folHlink"/>
            </a:solidFill>
            <a:prstDash val="solid"/>
            <a:miter/>
            <a:headEnd type="none" w="med" len="med"/>
            <a:tailEnd type="stealth" w="med" len="lg"/>
          </a:ln>
        </p:spPr>
      </p:sp>
      <p:sp>
        <p:nvSpPr>
          <p:cNvPr id="71707" name="Text Box 27"/>
          <p:cNvSpPr txBox="1"/>
          <p:nvPr/>
        </p:nvSpPr>
        <p:spPr>
          <a:xfrm>
            <a:off x="6659563" y="2276475"/>
            <a:ext cx="1368425" cy="427038"/>
          </a:xfrm>
          <a:prstGeom prst="rect">
            <a:avLst/>
          </a:prstGeom>
          <a:solidFill>
            <a:srgbClr val="CCFF99"/>
          </a:solid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en-US" altLang="zh-CN" i="1" dirty="0">
                <a:latin typeface="Times New Roman" panose="02020603050405020304" pitchFamily="18" charset="0"/>
              </a:rPr>
              <a:t> </a:t>
            </a:r>
            <a:r>
              <a:rPr lang="en-US" altLang="zh-CN" dirty="0">
                <a:latin typeface="Times New Roman" panose="02020603050405020304" pitchFamily="18" charset="0"/>
              </a:rPr>
              <a:t>&gt;1V</a:t>
            </a:r>
            <a:endParaRPr lang="en-US" altLang="zh-CN" dirty="0">
              <a:latin typeface="Times New Roman" panose="02020603050405020304" pitchFamily="18" charset="0"/>
            </a:endParaRPr>
          </a:p>
        </p:txBody>
      </p:sp>
      <p:sp>
        <p:nvSpPr>
          <p:cNvPr id="18452" name="Line 28"/>
          <p:cNvSpPr/>
          <p:nvPr/>
        </p:nvSpPr>
        <p:spPr>
          <a:xfrm>
            <a:off x="4932363" y="2717800"/>
            <a:ext cx="719137" cy="639763"/>
          </a:xfrm>
          <a:prstGeom prst="line">
            <a:avLst/>
          </a:prstGeom>
          <a:ln w="28575" cap="flat" cmpd="sng">
            <a:solidFill>
              <a:schemeClr val="folHlink"/>
            </a:solidFill>
            <a:prstDash val="solid"/>
            <a:miter/>
            <a:headEnd type="none" w="med" len="med"/>
            <a:tailEnd type="stealth" w="med" len="lg"/>
          </a:ln>
        </p:spPr>
      </p:sp>
      <p:sp>
        <p:nvSpPr>
          <p:cNvPr id="18453" name="Text Box 29"/>
          <p:cNvSpPr txBox="1"/>
          <p:nvPr/>
        </p:nvSpPr>
        <p:spPr>
          <a:xfrm>
            <a:off x="4356100" y="2333625"/>
            <a:ext cx="1368425" cy="427038"/>
          </a:xfrm>
          <a:prstGeom prst="rect">
            <a:avLst/>
          </a:prstGeom>
          <a:solidFill>
            <a:srgbClr val="FFFF99"/>
          </a:solid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en-US" altLang="zh-CN" i="1" dirty="0">
                <a:latin typeface="Times New Roman" panose="02020603050405020304" pitchFamily="18" charset="0"/>
              </a:rPr>
              <a:t> </a:t>
            </a:r>
            <a:r>
              <a:rPr lang="en-US" altLang="zh-CN" dirty="0">
                <a:latin typeface="Times New Roman" panose="02020603050405020304" pitchFamily="18" charset="0"/>
              </a:rPr>
              <a:t>=0V</a:t>
            </a:r>
            <a:endParaRPr lang="en-US" altLang="zh-CN" dirty="0">
              <a:latin typeface="Times New Roman" panose="02020603050405020304" pitchFamily="18" charset="0"/>
            </a:endParaRPr>
          </a:p>
        </p:txBody>
      </p:sp>
      <p:sp>
        <p:nvSpPr>
          <p:cNvPr id="71710" name="Line 30"/>
          <p:cNvSpPr/>
          <p:nvPr/>
        </p:nvSpPr>
        <p:spPr>
          <a:xfrm>
            <a:off x="6227763" y="3530600"/>
            <a:ext cx="0" cy="1871663"/>
          </a:xfrm>
          <a:prstGeom prst="line">
            <a:avLst/>
          </a:prstGeom>
          <a:ln w="38100" cap="flat" cmpd="sng">
            <a:solidFill>
              <a:srgbClr val="FF0000"/>
            </a:solidFill>
            <a:prstDash val="solid"/>
            <a:miter/>
            <a:headEnd type="none" w="med" len="med"/>
            <a:tailEnd type="none" w="med" len="med"/>
          </a:ln>
        </p:spPr>
      </p:sp>
      <p:sp>
        <p:nvSpPr>
          <p:cNvPr id="71711" name="Line 31"/>
          <p:cNvSpPr/>
          <p:nvPr/>
        </p:nvSpPr>
        <p:spPr>
          <a:xfrm flipH="1">
            <a:off x="3995738" y="3933825"/>
            <a:ext cx="2232025" cy="0"/>
          </a:xfrm>
          <a:prstGeom prst="line">
            <a:avLst/>
          </a:prstGeom>
          <a:ln w="28575" cap="flat" cmpd="sng">
            <a:solidFill>
              <a:srgbClr val="FF0000"/>
            </a:solidFill>
            <a:prstDash val="solid"/>
            <a:miter/>
            <a:headEnd type="none" w="med" len="med"/>
            <a:tailEnd type="none" w="med" len="med"/>
          </a:ln>
        </p:spPr>
      </p:sp>
      <p:sp>
        <p:nvSpPr>
          <p:cNvPr id="71712" name="Line 32"/>
          <p:cNvSpPr/>
          <p:nvPr/>
        </p:nvSpPr>
        <p:spPr>
          <a:xfrm flipH="1">
            <a:off x="3995738" y="4524375"/>
            <a:ext cx="2232025" cy="0"/>
          </a:xfrm>
          <a:prstGeom prst="line">
            <a:avLst/>
          </a:prstGeom>
          <a:ln w="28575" cap="flat" cmpd="sng">
            <a:solidFill>
              <a:srgbClr val="FF0000"/>
            </a:solidFill>
            <a:prstDash val="solid"/>
            <a:miter/>
            <a:headEnd type="none" w="med" len="med"/>
            <a:tailEnd type="none" w="med" len="med"/>
          </a:ln>
        </p:spPr>
      </p:sp>
      <p:sp>
        <p:nvSpPr>
          <p:cNvPr id="71713" name="Oval 33"/>
          <p:cNvSpPr/>
          <p:nvPr/>
        </p:nvSpPr>
        <p:spPr>
          <a:xfrm>
            <a:off x="6156325" y="5314950"/>
            <a:ext cx="144463" cy="144463"/>
          </a:xfrm>
          <a:prstGeom prst="ellipse">
            <a:avLst/>
          </a:prstGeom>
          <a:solidFill>
            <a:srgbClr val="FF0000"/>
          </a:solidFill>
          <a:ln w="952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1714" name="Oval 34"/>
          <p:cNvSpPr/>
          <p:nvPr/>
        </p:nvSpPr>
        <p:spPr>
          <a:xfrm>
            <a:off x="6156325" y="4437063"/>
            <a:ext cx="144463" cy="144462"/>
          </a:xfrm>
          <a:prstGeom prst="ellipse">
            <a:avLst/>
          </a:prstGeom>
          <a:solidFill>
            <a:srgbClr val="FF0000"/>
          </a:solidFill>
          <a:ln w="952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1715" name="Oval 35"/>
          <p:cNvSpPr/>
          <p:nvPr/>
        </p:nvSpPr>
        <p:spPr>
          <a:xfrm>
            <a:off x="6156325" y="3860800"/>
            <a:ext cx="144463" cy="144463"/>
          </a:xfrm>
          <a:prstGeom prst="ellipse">
            <a:avLst/>
          </a:prstGeom>
          <a:solidFill>
            <a:srgbClr val="FF0000"/>
          </a:solidFill>
          <a:ln w="952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1716" name="Text Box 36"/>
          <p:cNvSpPr txBox="1"/>
          <p:nvPr/>
        </p:nvSpPr>
        <p:spPr>
          <a:xfrm>
            <a:off x="827088" y="3068638"/>
            <a:ext cx="1368425" cy="547687"/>
          </a:xfrm>
          <a:prstGeom prst="rect">
            <a:avLst/>
          </a:prstGeom>
          <a:solidFill>
            <a:srgbClr val="FFFF99"/>
          </a:solidFill>
          <a:ln w="28575" cap="flat" cmpd="sng">
            <a:solidFill>
              <a:schemeClr val="folHlink"/>
            </a:solidFill>
            <a:prstDash val="solid"/>
            <a:miter/>
            <a:headEnd type="none" w="med" len="med"/>
            <a:tailEnd type="none" w="med" len="med"/>
          </a:ln>
        </p:spPr>
        <p:txBody>
          <a:bodyPr>
            <a:spAutoFit/>
          </a:bodyPr>
          <a:p>
            <a:pPr>
              <a:spcBef>
                <a:spcPct val="50000"/>
              </a:spcBef>
            </a:pPr>
            <a:r>
              <a:rPr lang="zh-CN" altLang="en-US" b="0" dirty="0">
                <a:latin typeface="Verdana" panose="020B0604030504040204" pitchFamily="34" charset="0"/>
                <a:ea typeface="隶书" panose="02010509060101010101" pitchFamily="49" charset="-122"/>
              </a:rPr>
              <a:t>记住：</a:t>
            </a:r>
            <a:endParaRPr lang="zh-CN" altLang="en-US" b="0" dirty="0">
              <a:latin typeface="Verdana" panose="020B0604030504040204" pitchFamily="34" charset="0"/>
              <a:ea typeface="隶书" panose="02010509060101010101" pitchFamily="49" charset="-122"/>
            </a:endParaRPr>
          </a:p>
        </p:txBody>
      </p:sp>
      <p:sp>
        <p:nvSpPr>
          <p:cNvPr id="71717" name="Text Box 37"/>
          <p:cNvSpPr txBox="1"/>
          <p:nvPr/>
        </p:nvSpPr>
        <p:spPr>
          <a:xfrm>
            <a:off x="827088" y="3789363"/>
            <a:ext cx="2665412" cy="1373187"/>
          </a:xfrm>
          <a:prstGeom prst="rect">
            <a:avLst/>
          </a:prstGeom>
          <a:noFill/>
          <a:ln w="9525">
            <a:noFill/>
          </a:ln>
        </p:spPr>
        <p:txBody>
          <a:bodyPr>
            <a:spAutoFit/>
          </a:bodyPr>
          <a:p>
            <a:pPr>
              <a:spcBef>
                <a:spcPct val="50000"/>
              </a:spcBef>
            </a:pPr>
            <a:r>
              <a:rPr lang="en-US" altLang="zh-CN" b="0" dirty="0">
                <a:latin typeface="隶书" panose="02010509060101010101" pitchFamily="49" charset="-122"/>
                <a:ea typeface="隶书" panose="02010509060101010101" pitchFamily="49" charset="-122"/>
              </a:rPr>
              <a:t>①</a:t>
            </a:r>
            <a:r>
              <a:rPr lang="zh-CN" altLang="en-US" b="0" dirty="0">
                <a:latin typeface="隶书" panose="02010509060101010101" pitchFamily="49" charset="-122"/>
                <a:ea typeface="隶书" panose="02010509060101010101" pitchFamily="49" charset="-122"/>
              </a:rPr>
              <a:t>当</a:t>
            </a:r>
            <a:r>
              <a:rPr lang="en-US" altLang="zh-CN" b="0" dirty="0">
                <a:latin typeface="隶书" panose="02010509060101010101" pitchFamily="49" charset="-122"/>
                <a:ea typeface="隶书" panose="02010509060101010101" pitchFamily="49" charset="-122"/>
              </a:rPr>
              <a:t>v</a:t>
            </a:r>
            <a:r>
              <a:rPr lang="en-US" altLang="zh-CN" b="0" baseline="-25000" dirty="0">
                <a:latin typeface="隶书" panose="02010509060101010101" pitchFamily="49" charset="-122"/>
                <a:ea typeface="隶书" panose="02010509060101010101" pitchFamily="49" charset="-122"/>
              </a:rPr>
              <a:t>CE</a:t>
            </a:r>
            <a:r>
              <a:rPr lang="en-US" altLang="zh-CN" b="0" dirty="0">
                <a:latin typeface="隶书" panose="02010509060101010101" pitchFamily="49" charset="-122"/>
                <a:ea typeface="隶书" panose="02010509060101010101" pitchFamily="49" charset="-122"/>
              </a:rPr>
              <a:t>&gt;1</a:t>
            </a:r>
            <a:r>
              <a:rPr lang="zh-CN" altLang="en-US" b="0" dirty="0">
                <a:latin typeface="隶书" panose="02010509060101010101" pitchFamily="49" charset="-122"/>
                <a:ea typeface="隶书" panose="02010509060101010101" pitchFamily="49" charset="-122"/>
              </a:rPr>
              <a:t>时，各条特性曲线基本重合。</a:t>
            </a:r>
            <a:endParaRPr lang="zh-CN" altLang="en-US" b="0" dirty="0">
              <a:latin typeface="隶书" panose="02010509060101010101" pitchFamily="49" charset="-122"/>
              <a:ea typeface="隶书" panose="02010509060101010101" pitchFamily="49" charset="-122"/>
            </a:endParaRPr>
          </a:p>
        </p:txBody>
      </p:sp>
      <p:sp>
        <p:nvSpPr>
          <p:cNvPr id="71718" name="Text Box 38"/>
          <p:cNvSpPr txBox="1"/>
          <p:nvPr/>
        </p:nvSpPr>
        <p:spPr>
          <a:xfrm>
            <a:off x="827088" y="5229225"/>
            <a:ext cx="2665412" cy="1373188"/>
          </a:xfrm>
          <a:prstGeom prst="rect">
            <a:avLst/>
          </a:prstGeom>
          <a:noFill/>
          <a:ln w="9525">
            <a:noFill/>
          </a:ln>
        </p:spPr>
        <p:txBody>
          <a:bodyPr>
            <a:spAutoFit/>
          </a:bodyPr>
          <a:p>
            <a:pPr>
              <a:spcBef>
                <a:spcPct val="50000"/>
              </a:spcBef>
            </a:pPr>
            <a:r>
              <a:rPr lang="en-US" altLang="zh-CN" b="0" dirty="0">
                <a:latin typeface="宋体" panose="02010600030101010101" pitchFamily="2" charset="-122"/>
              </a:rPr>
              <a:t>②</a:t>
            </a:r>
            <a:r>
              <a:rPr lang="zh-CN" altLang="en-US" b="0" dirty="0">
                <a:latin typeface="隶书" panose="02010509060101010101" pitchFamily="49" charset="-122"/>
                <a:ea typeface="隶书" panose="02010509060101010101" pitchFamily="49" charset="-122"/>
              </a:rPr>
              <a:t>当</a:t>
            </a:r>
            <a:r>
              <a:rPr lang="en-US" altLang="zh-CN" b="0" dirty="0">
                <a:latin typeface="隶书" panose="02010509060101010101" pitchFamily="49" charset="-122"/>
                <a:ea typeface="隶书" panose="02010509060101010101" pitchFamily="49" charset="-122"/>
              </a:rPr>
              <a:t>v</a:t>
            </a:r>
            <a:r>
              <a:rPr lang="en-US" altLang="zh-CN" b="0" baseline="-25000" dirty="0">
                <a:latin typeface="隶书" panose="02010509060101010101" pitchFamily="49" charset="-122"/>
                <a:ea typeface="隶书" panose="02010509060101010101" pitchFamily="49" charset="-122"/>
              </a:rPr>
              <a:t>CE</a:t>
            </a:r>
            <a:r>
              <a:rPr lang="zh-CN" altLang="en-US" b="0" dirty="0">
                <a:latin typeface="隶书" panose="02010509060101010101" pitchFamily="49" charset="-122"/>
                <a:ea typeface="隶书" panose="02010509060101010101" pitchFamily="49" charset="-122"/>
              </a:rPr>
              <a:t>增大时特性曲线相应的右移。</a:t>
            </a:r>
            <a:endParaRPr lang="zh-CN" altLang="en-US" b="0" dirty="0">
              <a:latin typeface="隶书" panose="02010509060101010101" pitchFamily="49" charset="-122"/>
              <a:ea typeface="隶书" panose="02010509060101010101" pitchFamily="49" charset="-122"/>
            </a:endParaRPr>
          </a:p>
        </p:txBody>
      </p:sp>
      <p:sp>
        <p:nvSpPr>
          <p:cNvPr id="18463" name="Text Box 39"/>
          <p:cNvSpPr txBox="1"/>
          <p:nvPr/>
        </p:nvSpPr>
        <p:spPr>
          <a:xfrm>
            <a:off x="7092950" y="1628775"/>
            <a:ext cx="719138" cy="393700"/>
          </a:xfrm>
          <a:prstGeom prst="rect">
            <a:avLst/>
          </a:prstGeom>
          <a:solidFill>
            <a:schemeClr val="accent2"/>
          </a:solidFill>
          <a:ln w="28575" cap="flat" cmpd="sng">
            <a:solidFill>
              <a:srgbClr val="0000CC"/>
            </a:solidFill>
            <a:prstDash val="solid"/>
            <a:miter/>
            <a:headEnd type="none" w="med" len="med"/>
            <a:tailEnd type="none" w="med" len="med"/>
          </a:ln>
        </p:spPr>
        <p:txBody>
          <a:bodyPr lIns="0" tIns="0" rIns="0" bIns="0">
            <a:spAutoFit/>
          </a:bodyPr>
          <a:p>
            <a:pPr algn="ctr">
              <a:spcBef>
                <a:spcPct val="50000"/>
              </a:spcBef>
            </a:pPr>
            <a:r>
              <a:rPr lang="en-US" altLang="zh-CN" sz="2400" dirty="0">
                <a:solidFill>
                  <a:schemeClr val="folHlink"/>
                </a:solidFill>
                <a:latin typeface="Times New Roman" panose="02020603050405020304" pitchFamily="18" charset="0"/>
              </a:rPr>
              <a:t>25</a:t>
            </a:r>
            <a:r>
              <a:rPr lang="en-US" altLang="zh-CN" sz="2400" dirty="0">
                <a:solidFill>
                  <a:schemeClr val="folHlink"/>
                </a:solidFill>
                <a:latin typeface="Verdana" panose="020B0604030504040204" pitchFamily="34" charset="0"/>
              </a:rPr>
              <a:t>℃</a:t>
            </a:r>
            <a:endParaRPr lang="en-US" altLang="zh-CN" sz="2400" dirty="0">
              <a:solidFill>
                <a:schemeClr val="folHlink"/>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99"/>
                                        </p:tgtEl>
                                        <p:attrNameLst>
                                          <p:attrName>style.visibility</p:attrName>
                                        </p:attrNameLst>
                                      </p:cBhvr>
                                      <p:to>
                                        <p:strVal val="visible"/>
                                      </p:to>
                                    </p:set>
                                    <p:animEffect transition="in" filter="wipe(left)">
                                      <p:cBhvr>
                                        <p:cTn id="7" dur="1000"/>
                                        <p:tgtEl>
                                          <p:spTgt spid="71699"/>
                                        </p:tgtEl>
                                      </p:cBhvr>
                                    </p:animEffect>
                                  </p:childTnLst>
                                </p:cTn>
                              </p:par>
                            </p:childTnLst>
                          </p:cTn>
                        </p:par>
                        <p:par>
                          <p:cTn id="8" fill="hold">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71700"/>
                                        </p:tgtEl>
                                        <p:attrNameLst>
                                          <p:attrName>style.visibility</p:attrName>
                                        </p:attrNameLst>
                                      </p:cBhvr>
                                      <p:to>
                                        <p:strVal val="visible"/>
                                      </p:to>
                                    </p:set>
                                    <p:animEffect transition="in" filter="diamond(in)">
                                      <p:cBhvr>
                                        <p:cTn id="11" dur="1000"/>
                                        <p:tgtEl>
                                          <p:spTgt spid="717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1703"/>
                                        </p:tgtEl>
                                        <p:attrNameLst>
                                          <p:attrName>style.visibility</p:attrName>
                                        </p:attrNameLst>
                                      </p:cBhvr>
                                      <p:to>
                                        <p:strVal val="visible"/>
                                      </p:to>
                                    </p:set>
                                    <p:animEffect transition="in" filter="wipe(down)">
                                      <p:cBhvr>
                                        <p:cTn id="16" dur="1000"/>
                                        <p:tgtEl>
                                          <p:spTgt spid="71703"/>
                                        </p:tgtEl>
                                      </p:cBhvr>
                                    </p:animEffect>
                                  </p:childTnLst>
                                </p:cTn>
                              </p:par>
                            </p:childTnLst>
                          </p:cTn>
                        </p:par>
                        <p:par>
                          <p:cTn id="17" fill="hold">
                            <p:stCondLst>
                              <p:cond delay="1000"/>
                            </p:stCondLst>
                            <p:childTnLst>
                              <p:par>
                                <p:cTn id="18" presetID="21" presetClass="entr" presetSubtype="4" fill="hold" grpId="0" nodeType="afterEffect">
                                  <p:stCondLst>
                                    <p:cond delay="0"/>
                                  </p:stCondLst>
                                  <p:childTnLst>
                                    <p:set>
                                      <p:cBhvr>
                                        <p:cTn id="19" dur="1" fill="hold">
                                          <p:stCondLst>
                                            <p:cond delay="0"/>
                                          </p:stCondLst>
                                        </p:cTn>
                                        <p:tgtEl>
                                          <p:spTgt spid="71704"/>
                                        </p:tgtEl>
                                        <p:attrNameLst>
                                          <p:attrName>style.visibility</p:attrName>
                                        </p:attrNameLst>
                                      </p:cBhvr>
                                      <p:to>
                                        <p:strVal val="visible"/>
                                      </p:to>
                                    </p:set>
                                    <p:animEffect transition="in" filter="wheel(4)">
                                      <p:cBhvr>
                                        <p:cTn id="20" dur="1000"/>
                                        <p:tgtEl>
                                          <p:spTgt spid="717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1701"/>
                                        </p:tgtEl>
                                        <p:attrNameLst>
                                          <p:attrName>style.visibility</p:attrName>
                                        </p:attrNameLst>
                                      </p:cBhvr>
                                      <p:to>
                                        <p:strVal val="visible"/>
                                      </p:to>
                                    </p:set>
                                    <p:animEffect transition="in" filter="wipe(down)">
                                      <p:cBhvr>
                                        <p:cTn id="25" dur="1000"/>
                                        <p:tgtEl>
                                          <p:spTgt spid="71701"/>
                                        </p:tgtEl>
                                      </p:cBhvr>
                                    </p:animEffect>
                                  </p:childTnLst>
                                </p:cTn>
                              </p:par>
                            </p:childTnLst>
                          </p:cTn>
                        </p:par>
                        <p:par>
                          <p:cTn id="26" fill="hold">
                            <p:stCondLst>
                              <p:cond delay="1000"/>
                            </p:stCondLst>
                            <p:childTnLst>
                              <p:par>
                                <p:cTn id="27" presetID="13" presetClass="entr" presetSubtype="16" fill="hold" grpId="0" nodeType="afterEffect">
                                  <p:stCondLst>
                                    <p:cond delay="0"/>
                                  </p:stCondLst>
                                  <p:childTnLst>
                                    <p:set>
                                      <p:cBhvr>
                                        <p:cTn id="28" dur="1" fill="hold">
                                          <p:stCondLst>
                                            <p:cond delay="0"/>
                                          </p:stCondLst>
                                        </p:cTn>
                                        <p:tgtEl>
                                          <p:spTgt spid="71702"/>
                                        </p:tgtEl>
                                        <p:attrNameLst>
                                          <p:attrName>style.visibility</p:attrName>
                                        </p:attrNameLst>
                                      </p:cBhvr>
                                      <p:to>
                                        <p:strVal val="visible"/>
                                      </p:to>
                                    </p:set>
                                    <p:animEffect transition="in" filter="plus(in)">
                                      <p:cBhvr>
                                        <p:cTn id="29" dur="1000"/>
                                        <p:tgtEl>
                                          <p:spTgt spid="7170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71705"/>
                                        </p:tgtEl>
                                        <p:attrNameLst>
                                          <p:attrName>style.visibility</p:attrName>
                                        </p:attrNameLst>
                                      </p:cBhvr>
                                      <p:to>
                                        <p:strVal val="visible"/>
                                      </p:to>
                                    </p:set>
                                    <p:animEffect transition="in" filter="blinds(vertical)">
                                      <p:cBhvr>
                                        <p:cTn id="34" dur="1000"/>
                                        <p:tgtEl>
                                          <p:spTgt spid="71705"/>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71706"/>
                                        </p:tgtEl>
                                        <p:attrNameLst>
                                          <p:attrName>style.visibility</p:attrName>
                                        </p:attrNameLst>
                                      </p:cBhvr>
                                      <p:to>
                                        <p:strVal val="visible"/>
                                      </p:to>
                                    </p:set>
                                    <p:animEffect transition="in" filter="wipe(up)">
                                      <p:cBhvr>
                                        <p:cTn id="38" dur="1000"/>
                                        <p:tgtEl>
                                          <p:spTgt spid="7170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71707"/>
                                        </p:tgtEl>
                                        <p:attrNameLst>
                                          <p:attrName>style.visibility</p:attrName>
                                        </p:attrNameLst>
                                      </p:cBhvr>
                                      <p:to>
                                        <p:strVal val="visible"/>
                                      </p:to>
                                    </p:set>
                                    <p:animEffect transition="in" filter="blinds(vertical)">
                                      <p:cBhvr>
                                        <p:cTn id="43" dur="1000"/>
                                        <p:tgtEl>
                                          <p:spTgt spid="71707"/>
                                        </p:tgtEl>
                                      </p:cBhvr>
                                    </p:animEffect>
                                  </p:childTnLst>
                                </p:cTn>
                              </p:par>
                            </p:childTnLst>
                          </p:cTn>
                        </p:par>
                        <p:par>
                          <p:cTn id="44" fill="hold">
                            <p:stCondLst>
                              <p:cond delay="1000"/>
                            </p:stCondLst>
                            <p:childTnLst>
                              <p:par>
                                <p:cTn id="45" presetID="22" presetClass="entr" presetSubtype="2" fill="hold" nodeType="afterEffect">
                                  <p:stCondLst>
                                    <p:cond delay="0"/>
                                  </p:stCondLst>
                                  <p:childTnLst>
                                    <p:set>
                                      <p:cBhvr>
                                        <p:cTn id="46" dur="1" fill="hold">
                                          <p:stCondLst>
                                            <p:cond delay="0"/>
                                          </p:stCondLst>
                                        </p:cTn>
                                        <p:tgtEl>
                                          <p:spTgt spid="71698"/>
                                        </p:tgtEl>
                                        <p:attrNameLst>
                                          <p:attrName>style.visibility</p:attrName>
                                        </p:attrNameLst>
                                      </p:cBhvr>
                                      <p:to>
                                        <p:strVal val="visible"/>
                                      </p:to>
                                    </p:set>
                                    <p:animEffect transition="in" filter="wipe(right)">
                                      <p:cBhvr>
                                        <p:cTn id="47" dur="1000"/>
                                        <p:tgtEl>
                                          <p:spTgt spid="7169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71713"/>
                                        </p:tgtEl>
                                        <p:attrNameLst>
                                          <p:attrName>style.visibility</p:attrName>
                                        </p:attrNameLst>
                                      </p:cBhvr>
                                      <p:to>
                                        <p:strVal val="visible"/>
                                      </p:to>
                                    </p:set>
                                    <p:animEffect transition="in" filter="box(in)">
                                      <p:cBhvr>
                                        <p:cTn id="52" dur="1000"/>
                                        <p:tgtEl>
                                          <p:spTgt spid="71713"/>
                                        </p:tgtEl>
                                      </p:cBhvr>
                                    </p:animEffect>
                                  </p:childTnLst>
                                </p:cTn>
                              </p:par>
                            </p:childTnLst>
                          </p:cTn>
                        </p:par>
                        <p:par>
                          <p:cTn id="53" fill="hold">
                            <p:stCondLst>
                              <p:cond delay="1000"/>
                            </p:stCondLst>
                            <p:childTnLst>
                              <p:par>
                                <p:cTn id="54" presetID="33" presetClass="emph" presetSubtype="0" fill="remove" grpId="1" nodeType="afterEffect">
                                  <p:stCondLst>
                                    <p:cond delay="0"/>
                                  </p:stCondLst>
                                  <p:childTnLst>
                                    <p:animClr clrSpc="rgb" dir="cw">
                                      <p:cBhvr override="childStyle">
                                        <p:cTn id="55" dur="1000" accel="50000" autoRev="1" tmFilter="0, 0; .33333, 1; 1, 1" fill="hold">
                                          <p:stCondLst>
                                            <p:cond delay="0"/>
                                          </p:stCondLst>
                                        </p:cTn>
                                        <p:tgtEl>
                                          <p:spTgt spid="71713"/>
                                        </p:tgtEl>
                                        <p:attrNameLst>
                                          <p:attrName>style.color</p:attrName>
                                        </p:attrNameLst>
                                      </p:cBhvr>
                                      <p:to>
                                        <a:schemeClr val="accent2"/>
                                      </p:to>
                                    </p:animClr>
                                    <p:animClr clrSpc="rgb" dir="cw">
                                      <p:cBhvr>
                                        <p:cTn id="56" dur="1000" accel="50000" autoRev="1" tmFilter="0, 0; .33333, 1; 1, 1" fill="hold">
                                          <p:stCondLst>
                                            <p:cond delay="0"/>
                                          </p:stCondLst>
                                        </p:cTn>
                                        <p:tgtEl>
                                          <p:spTgt spid="71713"/>
                                        </p:tgtEl>
                                        <p:attrNameLst>
                                          <p:attrName>fillcolor</p:attrName>
                                        </p:attrNameLst>
                                      </p:cBhvr>
                                      <p:to>
                                        <a:schemeClr val="accent2"/>
                                      </p:to>
                                    </p:animClr>
                                    <p:set>
                                      <p:cBhvr>
                                        <p:cTn id="57" dur="2000" fill="hold"/>
                                        <p:tgtEl>
                                          <p:spTgt spid="71713"/>
                                        </p:tgtEl>
                                        <p:attrNameLst>
                                          <p:attrName>fill.type</p:attrName>
                                        </p:attrNameLst>
                                      </p:cBhvr>
                                      <p:to>
                                        <p:strVal val="solid"/>
                                      </p:to>
                                    </p:set>
                                    <p:set>
                                      <p:cBhvr>
                                        <p:cTn id="58" dur="2000" fill="hold"/>
                                        <p:tgtEl>
                                          <p:spTgt spid="71713"/>
                                        </p:tgtEl>
                                        <p:attrNameLst>
                                          <p:attrName>fill.on</p:attrName>
                                        </p:attrNameLst>
                                      </p:cBhvr>
                                      <p:to>
                                        <p:strVal val="true"/>
                                      </p:to>
                                    </p:set>
                                    <p:animScale>
                                      <p:cBhvr>
                                        <p:cTn id="59" dur="1000" accel="50000" autoRev="1" tmFilter="0, 0; .33333, 1; 1, 1" fill="hold">
                                          <p:stCondLst>
                                            <p:cond delay="0"/>
                                          </p:stCondLst>
                                        </p:cTn>
                                        <p:tgtEl>
                                          <p:spTgt spid="71713"/>
                                        </p:tgtEl>
                                      </p:cBhvr>
                                      <p:from x="100000" y="100000"/>
                                      <p:to x="100000" y="140000"/>
                                    </p:animScale>
                                  </p:childTnLst>
                                </p:cTn>
                              </p:par>
                            </p:childTnLst>
                          </p:cTn>
                        </p:par>
                        <p:par>
                          <p:cTn id="60" fill="hold">
                            <p:stCondLst>
                              <p:cond delay="3000"/>
                            </p:stCondLst>
                            <p:childTnLst>
                              <p:par>
                                <p:cTn id="61" presetID="22" presetClass="entr" presetSubtype="4" fill="hold" nodeType="afterEffect">
                                  <p:stCondLst>
                                    <p:cond delay="0"/>
                                  </p:stCondLst>
                                  <p:childTnLst>
                                    <p:set>
                                      <p:cBhvr>
                                        <p:cTn id="62" dur="1" fill="hold">
                                          <p:stCondLst>
                                            <p:cond delay="0"/>
                                          </p:stCondLst>
                                        </p:cTn>
                                        <p:tgtEl>
                                          <p:spTgt spid="71710"/>
                                        </p:tgtEl>
                                        <p:attrNameLst>
                                          <p:attrName>style.visibility</p:attrName>
                                        </p:attrNameLst>
                                      </p:cBhvr>
                                      <p:to>
                                        <p:strVal val="visible"/>
                                      </p:to>
                                    </p:set>
                                    <p:animEffect transition="in" filter="wipe(down)">
                                      <p:cBhvr>
                                        <p:cTn id="63" dur="1000"/>
                                        <p:tgtEl>
                                          <p:spTgt spid="71710"/>
                                        </p:tgtEl>
                                      </p:cBhvr>
                                    </p:animEffect>
                                  </p:childTnLst>
                                </p:cTn>
                              </p:par>
                            </p:childTnLst>
                          </p:cTn>
                        </p:par>
                        <p:par>
                          <p:cTn id="64" fill="hold">
                            <p:stCondLst>
                              <p:cond delay="4000"/>
                            </p:stCondLst>
                            <p:childTnLst>
                              <p:par>
                                <p:cTn id="65" presetID="4" presetClass="entr" presetSubtype="16" fill="hold" grpId="0" nodeType="afterEffect">
                                  <p:stCondLst>
                                    <p:cond delay="0"/>
                                  </p:stCondLst>
                                  <p:childTnLst>
                                    <p:set>
                                      <p:cBhvr>
                                        <p:cTn id="66" dur="1" fill="hold">
                                          <p:stCondLst>
                                            <p:cond delay="0"/>
                                          </p:stCondLst>
                                        </p:cTn>
                                        <p:tgtEl>
                                          <p:spTgt spid="71714"/>
                                        </p:tgtEl>
                                        <p:attrNameLst>
                                          <p:attrName>style.visibility</p:attrName>
                                        </p:attrNameLst>
                                      </p:cBhvr>
                                      <p:to>
                                        <p:strVal val="visible"/>
                                      </p:to>
                                    </p:set>
                                    <p:animEffect transition="in" filter="box(in)">
                                      <p:cBhvr>
                                        <p:cTn id="67" dur="1000"/>
                                        <p:tgtEl>
                                          <p:spTgt spid="71714"/>
                                        </p:tgtEl>
                                      </p:cBhvr>
                                    </p:animEffect>
                                  </p:childTnLst>
                                </p:cTn>
                              </p:par>
                            </p:childTnLst>
                          </p:cTn>
                        </p:par>
                        <p:par>
                          <p:cTn id="68" fill="hold">
                            <p:stCondLst>
                              <p:cond delay="5000"/>
                            </p:stCondLst>
                            <p:childTnLst>
                              <p:par>
                                <p:cTn id="69" presetID="33" presetClass="emph" presetSubtype="0" fill="remove" grpId="1" nodeType="afterEffect">
                                  <p:stCondLst>
                                    <p:cond delay="0"/>
                                  </p:stCondLst>
                                  <p:childTnLst>
                                    <p:animClr clrSpc="rgb" dir="cw">
                                      <p:cBhvr override="childStyle">
                                        <p:cTn id="70" dur="500" accel="50000" autoRev="1" tmFilter="0, 0; .33333, 1; 1, 1" fill="hold">
                                          <p:stCondLst>
                                            <p:cond delay="0"/>
                                          </p:stCondLst>
                                        </p:cTn>
                                        <p:tgtEl>
                                          <p:spTgt spid="71714"/>
                                        </p:tgtEl>
                                        <p:attrNameLst>
                                          <p:attrName>style.color</p:attrName>
                                        </p:attrNameLst>
                                      </p:cBhvr>
                                      <p:to>
                                        <a:schemeClr val="accent2"/>
                                      </p:to>
                                    </p:animClr>
                                    <p:animClr clrSpc="rgb" dir="cw">
                                      <p:cBhvr>
                                        <p:cTn id="71" dur="500" accel="50000" autoRev="1" tmFilter="0, 0; .33333, 1; 1, 1" fill="hold">
                                          <p:stCondLst>
                                            <p:cond delay="0"/>
                                          </p:stCondLst>
                                        </p:cTn>
                                        <p:tgtEl>
                                          <p:spTgt spid="71714"/>
                                        </p:tgtEl>
                                        <p:attrNameLst>
                                          <p:attrName>fillcolor</p:attrName>
                                        </p:attrNameLst>
                                      </p:cBhvr>
                                      <p:to>
                                        <a:schemeClr val="accent2"/>
                                      </p:to>
                                    </p:animClr>
                                    <p:set>
                                      <p:cBhvr>
                                        <p:cTn id="72" dur="1000" fill="hold"/>
                                        <p:tgtEl>
                                          <p:spTgt spid="71714"/>
                                        </p:tgtEl>
                                        <p:attrNameLst>
                                          <p:attrName>fill.type</p:attrName>
                                        </p:attrNameLst>
                                      </p:cBhvr>
                                      <p:to>
                                        <p:strVal val="solid"/>
                                      </p:to>
                                    </p:set>
                                    <p:set>
                                      <p:cBhvr>
                                        <p:cTn id="73" dur="1000" fill="hold"/>
                                        <p:tgtEl>
                                          <p:spTgt spid="71714"/>
                                        </p:tgtEl>
                                        <p:attrNameLst>
                                          <p:attrName>fill.on</p:attrName>
                                        </p:attrNameLst>
                                      </p:cBhvr>
                                      <p:to>
                                        <p:strVal val="true"/>
                                      </p:to>
                                    </p:set>
                                    <p:animScale>
                                      <p:cBhvr>
                                        <p:cTn id="74" dur="500" accel="50000" autoRev="1" tmFilter="0, 0; .33333, 1; 1, 1" fill="hold">
                                          <p:stCondLst>
                                            <p:cond delay="0"/>
                                          </p:stCondLst>
                                        </p:cTn>
                                        <p:tgtEl>
                                          <p:spTgt spid="71714"/>
                                        </p:tgtEl>
                                      </p:cBhvr>
                                      <p:from x="100000" y="100000"/>
                                      <p:to x="100000" y="140000"/>
                                    </p:animScale>
                                  </p:childTnLst>
                                </p:cTn>
                              </p:par>
                            </p:childTnLst>
                          </p:cTn>
                        </p:par>
                        <p:par>
                          <p:cTn id="75" fill="hold">
                            <p:stCondLst>
                              <p:cond delay="6000"/>
                            </p:stCondLst>
                            <p:childTnLst>
                              <p:par>
                                <p:cTn id="76" presetID="4" presetClass="entr" presetSubtype="16" fill="hold" grpId="0" nodeType="afterEffect">
                                  <p:stCondLst>
                                    <p:cond delay="0"/>
                                  </p:stCondLst>
                                  <p:childTnLst>
                                    <p:set>
                                      <p:cBhvr>
                                        <p:cTn id="77" dur="1" fill="hold">
                                          <p:stCondLst>
                                            <p:cond delay="0"/>
                                          </p:stCondLst>
                                        </p:cTn>
                                        <p:tgtEl>
                                          <p:spTgt spid="71715"/>
                                        </p:tgtEl>
                                        <p:attrNameLst>
                                          <p:attrName>style.visibility</p:attrName>
                                        </p:attrNameLst>
                                      </p:cBhvr>
                                      <p:to>
                                        <p:strVal val="visible"/>
                                      </p:to>
                                    </p:set>
                                    <p:animEffect transition="in" filter="box(in)">
                                      <p:cBhvr>
                                        <p:cTn id="78" dur="1000"/>
                                        <p:tgtEl>
                                          <p:spTgt spid="71715"/>
                                        </p:tgtEl>
                                      </p:cBhvr>
                                    </p:animEffect>
                                  </p:childTnLst>
                                </p:cTn>
                              </p:par>
                            </p:childTnLst>
                          </p:cTn>
                        </p:par>
                        <p:par>
                          <p:cTn id="79" fill="hold">
                            <p:stCondLst>
                              <p:cond delay="7000"/>
                            </p:stCondLst>
                            <p:childTnLst>
                              <p:par>
                                <p:cTn id="80" presetID="33" presetClass="emph" presetSubtype="0" fill="remove" grpId="1" nodeType="afterEffect">
                                  <p:stCondLst>
                                    <p:cond delay="0"/>
                                  </p:stCondLst>
                                  <p:childTnLst>
                                    <p:animClr clrSpc="rgb" dir="cw">
                                      <p:cBhvr override="childStyle">
                                        <p:cTn id="81" dur="1000" accel="50000" autoRev="1" tmFilter="0, 0; .33333, 1; 1, 1" fill="hold">
                                          <p:stCondLst>
                                            <p:cond delay="0"/>
                                          </p:stCondLst>
                                        </p:cTn>
                                        <p:tgtEl>
                                          <p:spTgt spid="71715"/>
                                        </p:tgtEl>
                                        <p:attrNameLst>
                                          <p:attrName>style.color</p:attrName>
                                        </p:attrNameLst>
                                      </p:cBhvr>
                                      <p:to>
                                        <a:schemeClr val="accent2"/>
                                      </p:to>
                                    </p:animClr>
                                    <p:animClr clrSpc="rgb" dir="cw">
                                      <p:cBhvr>
                                        <p:cTn id="82" dur="1000" accel="50000" autoRev="1" tmFilter="0, 0; .33333, 1; 1, 1" fill="hold">
                                          <p:stCondLst>
                                            <p:cond delay="0"/>
                                          </p:stCondLst>
                                        </p:cTn>
                                        <p:tgtEl>
                                          <p:spTgt spid="71715"/>
                                        </p:tgtEl>
                                        <p:attrNameLst>
                                          <p:attrName>fillcolor</p:attrName>
                                        </p:attrNameLst>
                                      </p:cBhvr>
                                      <p:to>
                                        <a:schemeClr val="accent2"/>
                                      </p:to>
                                    </p:animClr>
                                    <p:set>
                                      <p:cBhvr>
                                        <p:cTn id="83" dur="2000" fill="hold"/>
                                        <p:tgtEl>
                                          <p:spTgt spid="71715"/>
                                        </p:tgtEl>
                                        <p:attrNameLst>
                                          <p:attrName>fill.type</p:attrName>
                                        </p:attrNameLst>
                                      </p:cBhvr>
                                      <p:to>
                                        <p:strVal val="solid"/>
                                      </p:to>
                                    </p:set>
                                    <p:set>
                                      <p:cBhvr>
                                        <p:cTn id="84" dur="2000" fill="hold"/>
                                        <p:tgtEl>
                                          <p:spTgt spid="71715"/>
                                        </p:tgtEl>
                                        <p:attrNameLst>
                                          <p:attrName>fill.on</p:attrName>
                                        </p:attrNameLst>
                                      </p:cBhvr>
                                      <p:to>
                                        <p:strVal val="true"/>
                                      </p:to>
                                    </p:set>
                                    <p:animScale>
                                      <p:cBhvr>
                                        <p:cTn id="85" dur="1000" accel="50000" autoRev="1" tmFilter="0, 0; .33333, 1; 1, 1" fill="hold">
                                          <p:stCondLst>
                                            <p:cond delay="0"/>
                                          </p:stCondLst>
                                        </p:cTn>
                                        <p:tgtEl>
                                          <p:spTgt spid="71715"/>
                                        </p:tgtEl>
                                      </p:cBhvr>
                                      <p:from x="100000" y="100000"/>
                                      <p:to x="100000" y="140000"/>
                                    </p:animScale>
                                  </p:childTnLst>
                                </p:cTn>
                              </p:par>
                            </p:childTnLst>
                          </p:cTn>
                        </p:par>
                        <p:par>
                          <p:cTn id="86" fill="hold">
                            <p:stCondLst>
                              <p:cond delay="9000"/>
                            </p:stCondLst>
                            <p:childTnLst>
                              <p:par>
                                <p:cTn id="87" presetID="22" presetClass="entr" presetSubtype="2" fill="hold" nodeType="afterEffect">
                                  <p:stCondLst>
                                    <p:cond delay="0"/>
                                  </p:stCondLst>
                                  <p:childTnLst>
                                    <p:set>
                                      <p:cBhvr>
                                        <p:cTn id="88" dur="1" fill="hold">
                                          <p:stCondLst>
                                            <p:cond delay="0"/>
                                          </p:stCondLst>
                                        </p:cTn>
                                        <p:tgtEl>
                                          <p:spTgt spid="71712"/>
                                        </p:tgtEl>
                                        <p:attrNameLst>
                                          <p:attrName>style.visibility</p:attrName>
                                        </p:attrNameLst>
                                      </p:cBhvr>
                                      <p:to>
                                        <p:strVal val="visible"/>
                                      </p:to>
                                    </p:set>
                                    <p:animEffect transition="in" filter="wipe(right)">
                                      <p:cBhvr>
                                        <p:cTn id="89" dur="1000"/>
                                        <p:tgtEl>
                                          <p:spTgt spid="71712"/>
                                        </p:tgtEl>
                                      </p:cBhvr>
                                    </p:animEffect>
                                  </p:childTnLst>
                                </p:cTn>
                              </p:par>
                            </p:childTnLst>
                          </p:cTn>
                        </p:par>
                        <p:par>
                          <p:cTn id="90" fill="hold">
                            <p:stCondLst>
                              <p:cond delay="10000"/>
                            </p:stCondLst>
                            <p:childTnLst>
                              <p:par>
                                <p:cTn id="91" presetID="22" presetClass="entr" presetSubtype="2" fill="hold" nodeType="afterEffect">
                                  <p:stCondLst>
                                    <p:cond delay="0"/>
                                  </p:stCondLst>
                                  <p:childTnLst>
                                    <p:set>
                                      <p:cBhvr>
                                        <p:cTn id="92" dur="1" fill="hold">
                                          <p:stCondLst>
                                            <p:cond delay="0"/>
                                          </p:stCondLst>
                                        </p:cTn>
                                        <p:tgtEl>
                                          <p:spTgt spid="71711"/>
                                        </p:tgtEl>
                                        <p:attrNameLst>
                                          <p:attrName>style.visibility</p:attrName>
                                        </p:attrNameLst>
                                      </p:cBhvr>
                                      <p:to>
                                        <p:strVal val="visible"/>
                                      </p:to>
                                    </p:set>
                                    <p:animEffect transition="in" filter="wipe(right)">
                                      <p:cBhvr>
                                        <p:cTn id="93" dur="1000"/>
                                        <p:tgtEl>
                                          <p:spTgt spid="71711"/>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71716"/>
                                        </p:tgtEl>
                                        <p:attrNameLst>
                                          <p:attrName>style.visibility</p:attrName>
                                        </p:attrNameLst>
                                      </p:cBhvr>
                                      <p:to>
                                        <p:strVal val="visible"/>
                                      </p:to>
                                    </p:set>
                                    <p:animEffect transition="in" filter="checkerboard(across)">
                                      <p:cBhvr>
                                        <p:cTn id="98" dur="1000"/>
                                        <p:tgtEl>
                                          <p:spTgt spid="71716"/>
                                        </p:tgtEl>
                                      </p:cBhvr>
                                    </p:animEffect>
                                  </p:childTnLst>
                                </p:cTn>
                              </p:par>
                            </p:childTnLst>
                          </p:cTn>
                        </p:par>
                      </p:childTnLst>
                    </p:cTn>
                  </p:par>
                  <p:par>
                    <p:cTn id="99" fill="hold">
                      <p:stCondLst>
                        <p:cond delay="indefinite"/>
                      </p:stCondLst>
                      <p:childTnLst>
                        <p:par>
                          <p:cTn id="100" fill="hold">
                            <p:stCondLst>
                              <p:cond delay="0"/>
                            </p:stCondLst>
                            <p:childTnLst>
                              <p:par>
                                <p:cTn id="101" presetID="21" presetClass="entr" presetSubtype="4" fill="hold" grpId="0" nodeType="clickEffect">
                                  <p:stCondLst>
                                    <p:cond delay="0"/>
                                  </p:stCondLst>
                                  <p:childTnLst>
                                    <p:set>
                                      <p:cBhvr>
                                        <p:cTn id="102" dur="1" fill="hold">
                                          <p:stCondLst>
                                            <p:cond delay="0"/>
                                          </p:stCondLst>
                                        </p:cTn>
                                        <p:tgtEl>
                                          <p:spTgt spid="71717"/>
                                        </p:tgtEl>
                                        <p:attrNameLst>
                                          <p:attrName>style.visibility</p:attrName>
                                        </p:attrNameLst>
                                      </p:cBhvr>
                                      <p:to>
                                        <p:strVal val="visible"/>
                                      </p:to>
                                    </p:set>
                                    <p:animEffect transition="in" filter="wheel(4)">
                                      <p:cBhvr>
                                        <p:cTn id="103" dur="1000"/>
                                        <p:tgtEl>
                                          <p:spTgt spid="71717"/>
                                        </p:tgtEl>
                                      </p:cBhvr>
                                    </p:animEffect>
                                  </p:childTnLst>
                                </p:cTn>
                              </p:par>
                            </p:childTnLst>
                          </p:cTn>
                        </p:par>
                      </p:childTnLst>
                    </p:cTn>
                  </p:par>
                  <p:par>
                    <p:cTn id="104" fill="hold">
                      <p:stCondLst>
                        <p:cond delay="indefinite"/>
                      </p:stCondLst>
                      <p:childTnLst>
                        <p:par>
                          <p:cTn id="105" fill="hold">
                            <p:stCondLst>
                              <p:cond delay="0"/>
                            </p:stCondLst>
                            <p:childTnLst>
                              <p:par>
                                <p:cTn id="106" presetID="13" presetClass="entr" presetSubtype="32" fill="hold" grpId="0" nodeType="clickEffect">
                                  <p:stCondLst>
                                    <p:cond delay="0"/>
                                  </p:stCondLst>
                                  <p:childTnLst>
                                    <p:set>
                                      <p:cBhvr>
                                        <p:cTn id="107" dur="1" fill="hold">
                                          <p:stCondLst>
                                            <p:cond delay="0"/>
                                          </p:stCondLst>
                                        </p:cTn>
                                        <p:tgtEl>
                                          <p:spTgt spid="71718"/>
                                        </p:tgtEl>
                                        <p:attrNameLst>
                                          <p:attrName>style.visibility</p:attrName>
                                        </p:attrNameLst>
                                      </p:cBhvr>
                                      <p:to>
                                        <p:strVal val="visible"/>
                                      </p:to>
                                    </p:set>
                                    <p:animEffect transition="in" filter="plus(out)">
                                      <p:cBhvr>
                                        <p:cTn id="108" dur="1000"/>
                                        <p:tgtEl>
                                          <p:spTgt spid="71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0" grpId="0"/>
      <p:bldP spid="71702" grpId="0"/>
      <p:bldP spid="71704" grpId="0"/>
      <p:bldP spid="71705" grpId="0" animBg="1"/>
      <p:bldP spid="71707" grpId="0" animBg="1"/>
      <p:bldP spid="71713" grpId="0" animBg="1"/>
      <p:bldP spid="71713" grpId="1" animBg="1"/>
      <p:bldP spid="71714" grpId="0" animBg="1"/>
      <p:bldP spid="71714" grpId="1" animBg="1"/>
      <p:bldP spid="71715" grpId="0" animBg="1"/>
      <p:bldP spid="71715" grpId="1" animBg="1"/>
      <p:bldP spid="71716" grpId="0" animBg="1"/>
      <p:bldP spid="71717" grpId="0"/>
      <p:bldP spid="717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9460" name="Rectangle 2"/>
          <p:cNvSpPr/>
          <p:nvPr/>
        </p:nvSpPr>
        <p:spPr>
          <a:xfrm>
            <a:off x="2051050" y="188913"/>
            <a:ext cx="3376613" cy="579437"/>
          </a:xfrm>
          <a:prstGeom prst="rect">
            <a:avLst/>
          </a:prstGeom>
          <a:noFill/>
          <a:ln w="9525">
            <a:noFill/>
          </a:ln>
        </p:spPr>
        <p:txBody>
          <a:bodyPr wrap="none">
            <a:spAutoFit/>
          </a:bodyPr>
          <a:p>
            <a:r>
              <a:rPr lang="en-US" altLang="zh-CN" b="0" dirty="0">
                <a:latin typeface="Arial" panose="020B0604020202020204" pitchFamily="34" charset="0"/>
              </a:rPr>
              <a:t>2</a:t>
            </a:r>
            <a:r>
              <a:rPr lang="zh-CN" altLang="en-US" b="0" dirty="0">
                <a:latin typeface="Arial" panose="020B0604020202020204" pitchFamily="34" charset="0"/>
              </a:rPr>
              <a:t>、 </a:t>
            </a:r>
            <a:r>
              <a:rPr lang="zh-CN" altLang="en-US" dirty="0">
                <a:latin typeface="Arial" panose="020B0604020202020204" pitchFamily="34" charset="0"/>
              </a:rPr>
              <a:t>输出特性曲线</a:t>
            </a:r>
            <a:endParaRPr lang="zh-CN" altLang="en-US" dirty="0">
              <a:latin typeface="Arial" panose="020B0604020202020204" pitchFamily="34" charset="0"/>
            </a:endParaRPr>
          </a:p>
        </p:txBody>
      </p:sp>
      <p:sp>
        <p:nvSpPr>
          <p:cNvPr id="19461" name="Rectangle 4"/>
          <p:cNvSpPr/>
          <p:nvPr/>
        </p:nvSpPr>
        <p:spPr>
          <a:xfrm>
            <a:off x="755650" y="765175"/>
            <a:ext cx="6594475" cy="579438"/>
          </a:xfrm>
          <a:prstGeom prst="rect">
            <a:avLst/>
          </a:prstGeom>
          <a:noFill/>
          <a:ln w="9525">
            <a:noFill/>
          </a:ln>
        </p:spPr>
        <p:txBody>
          <a:bodyPr wrap="none">
            <a:spAutoFit/>
          </a:bodyPr>
          <a:p>
            <a:r>
              <a:rPr lang="zh-CN" altLang="en-US" dirty="0">
                <a:latin typeface="宋体" panose="02010600030101010101" pitchFamily="2" charset="-122"/>
              </a:rPr>
              <a:t>它是以</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B</a:t>
            </a:r>
            <a:r>
              <a:rPr lang="zh-CN" altLang="en-US" dirty="0">
                <a:latin typeface="宋体" panose="02010600030101010101" pitchFamily="2" charset="-122"/>
              </a:rPr>
              <a:t>为参变量的一族特性曲线。</a:t>
            </a:r>
            <a:endParaRPr lang="zh-CN" altLang="en-US" dirty="0">
              <a:latin typeface="宋体" panose="02010600030101010101" pitchFamily="2" charset="-122"/>
            </a:endParaRPr>
          </a:p>
        </p:txBody>
      </p:sp>
      <p:sp>
        <p:nvSpPr>
          <p:cNvPr id="19462" name="Rectangle 6"/>
          <p:cNvSpPr/>
          <p:nvPr/>
        </p:nvSpPr>
        <p:spPr>
          <a:xfrm>
            <a:off x="1692275" y="1341438"/>
            <a:ext cx="2782888" cy="519112"/>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ea typeface="黑体" panose="02010609060101010101" pitchFamily="49" charset="-122"/>
              </a:rPr>
              <a:t>i</a:t>
            </a:r>
            <a:r>
              <a:rPr lang="en-US" altLang="zh-CN" baseline="-25000" dirty="0">
                <a:solidFill>
                  <a:srgbClr val="000000"/>
                </a:solidFill>
                <a:latin typeface="Times New Roman" panose="02020603050405020304" pitchFamily="18" charset="0"/>
                <a:ea typeface="黑体" panose="02010609060101010101" pitchFamily="49" charset="-122"/>
              </a:rPr>
              <a:t>C</a:t>
            </a:r>
            <a:r>
              <a:rPr lang="en-US" altLang="zh-CN" dirty="0">
                <a:solidFill>
                  <a:srgbClr val="000000"/>
                </a:solidFill>
                <a:latin typeface="Times New Roman" panose="02020603050405020304" pitchFamily="18" charset="0"/>
                <a:ea typeface="黑体" panose="02010609060101010101" pitchFamily="49" charset="-122"/>
              </a:rPr>
              <a:t>=</a:t>
            </a:r>
            <a:r>
              <a:rPr lang="en-US" altLang="zh-CN" i="1" dirty="0">
                <a:solidFill>
                  <a:srgbClr val="000000"/>
                </a:solidFill>
                <a:latin typeface="Times New Roman" panose="02020603050405020304" pitchFamily="18" charset="0"/>
                <a:ea typeface="黑体" panose="02010609060101010101" pitchFamily="49" charset="-122"/>
              </a:rPr>
              <a:t>f</a:t>
            </a:r>
            <a:r>
              <a:rPr lang="en-US" altLang="zh-CN" dirty="0">
                <a:solidFill>
                  <a:srgbClr val="000000"/>
                </a:solidFill>
                <a:latin typeface="Times New Roman" panose="02020603050405020304" pitchFamily="18" charset="0"/>
                <a:ea typeface="黑体" panose="02010609060101010101" pitchFamily="49" charset="-122"/>
              </a:rPr>
              <a:t>(</a:t>
            </a:r>
            <a:r>
              <a:rPr lang="en-US" altLang="zh-CN" i="1" dirty="0">
                <a:solidFill>
                  <a:srgbClr val="000000"/>
                </a:solidFill>
                <a:latin typeface="Times New Roman" panose="02020603050405020304" pitchFamily="18" charset="0"/>
                <a:ea typeface="黑体" panose="02010609060101010101" pitchFamily="49" charset="-122"/>
              </a:rPr>
              <a:t>u</a:t>
            </a:r>
            <a:r>
              <a:rPr lang="en-US" altLang="zh-CN" baseline="-25000" dirty="0">
                <a:solidFill>
                  <a:srgbClr val="000000"/>
                </a:solidFill>
                <a:latin typeface="Times New Roman" panose="02020603050405020304" pitchFamily="18" charset="0"/>
                <a:ea typeface="黑体" panose="02010609060101010101" pitchFamily="49" charset="-122"/>
              </a:rPr>
              <a:t>CE</a:t>
            </a:r>
            <a:r>
              <a:rPr lang="en-US" altLang="zh-CN" dirty="0">
                <a:solidFill>
                  <a:srgbClr val="000000"/>
                </a:solidFill>
                <a:latin typeface="Times New Roman" panose="02020603050405020304" pitchFamily="18" charset="0"/>
                <a:ea typeface="黑体" panose="02010609060101010101" pitchFamily="49" charset="-122"/>
              </a:rPr>
              <a:t>)</a:t>
            </a:r>
            <a:r>
              <a:rPr lang="en-US" altLang="zh-CN"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dirty="0">
                <a:solidFill>
                  <a:srgbClr val="000000"/>
                </a:solidFill>
                <a:latin typeface="Times New Roman" panose="02020603050405020304" pitchFamily="18" charset="0"/>
                <a:ea typeface="黑体" panose="02010609060101010101" pitchFamily="49" charset="-122"/>
              </a:rPr>
              <a:t> </a:t>
            </a:r>
            <a:r>
              <a:rPr lang="en-US" altLang="zh-CN" i="1" baseline="-10000" dirty="0">
                <a:solidFill>
                  <a:srgbClr val="000000"/>
                </a:solidFill>
                <a:latin typeface="Times New Roman" panose="02020603050405020304" pitchFamily="18" charset="0"/>
                <a:ea typeface="黑体" panose="02010609060101010101" pitchFamily="49" charset="-122"/>
              </a:rPr>
              <a:t>I</a:t>
            </a:r>
            <a:r>
              <a:rPr lang="en-US" altLang="zh-CN" baseline="-30000" dirty="0">
                <a:solidFill>
                  <a:srgbClr val="000000"/>
                </a:solidFill>
                <a:latin typeface="Times New Roman" panose="02020603050405020304" pitchFamily="18" charset="0"/>
                <a:ea typeface="黑体" panose="02010609060101010101" pitchFamily="49" charset="-122"/>
              </a:rPr>
              <a:t>B</a:t>
            </a:r>
            <a:r>
              <a:rPr lang="en-US" altLang="zh-CN" baseline="-10000" dirty="0">
                <a:solidFill>
                  <a:srgbClr val="000000"/>
                </a:solidFill>
                <a:latin typeface="Times New Roman" panose="02020603050405020304" pitchFamily="18" charset="0"/>
                <a:ea typeface="黑体" panose="02010609060101010101" pitchFamily="49" charset="-122"/>
              </a:rPr>
              <a:t>=const</a:t>
            </a:r>
            <a:endParaRPr lang="en-US" altLang="zh-CN" baseline="-10000" dirty="0">
              <a:solidFill>
                <a:srgbClr val="000000"/>
              </a:solidFill>
              <a:latin typeface="Times New Roman" panose="02020603050405020304" pitchFamily="18" charset="0"/>
              <a:ea typeface="黑体" panose="02010609060101010101" pitchFamily="49" charset="-122"/>
            </a:endParaRPr>
          </a:p>
        </p:txBody>
      </p:sp>
      <p:sp>
        <p:nvSpPr>
          <p:cNvPr id="19463" name="Rectangle 8"/>
          <p:cNvSpPr/>
          <p:nvPr/>
        </p:nvSpPr>
        <p:spPr>
          <a:xfrm>
            <a:off x="468313" y="1844675"/>
            <a:ext cx="4630737" cy="519113"/>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现以</a:t>
            </a: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B</a:t>
            </a:r>
            <a:r>
              <a:rPr lang="en-US" altLang="zh-CN" dirty="0">
                <a:solidFill>
                  <a:srgbClr val="000000"/>
                </a:solidFill>
                <a:latin typeface="宋体" panose="02010600030101010101" pitchFamily="2" charset="-122"/>
              </a:rPr>
              <a:t>=40</a:t>
            </a:r>
            <a:r>
              <a:rPr lang="en-US" altLang="zh-CN" i="1" dirty="0">
                <a:solidFill>
                  <a:srgbClr val="000000"/>
                </a:solidFill>
                <a:latin typeface="Times New Roman" panose="02020603050405020304" pitchFamily="18" charset="0"/>
              </a:rPr>
              <a:t>uA</a:t>
            </a:r>
            <a:r>
              <a:rPr lang="zh-CN" altLang="en-US" dirty="0">
                <a:solidFill>
                  <a:srgbClr val="000000"/>
                </a:solidFill>
                <a:latin typeface="宋体" panose="02010600030101010101" pitchFamily="2" charset="-122"/>
              </a:rPr>
              <a:t>一条加以说明：</a:t>
            </a:r>
            <a:endParaRPr lang="zh-CN" altLang="en-US" dirty="0">
              <a:solidFill>
                <a:srgbClr val="000000"/>
              </a:solidFill>
              <a:latin typeface="宋体" panose="02010600030101010101" pitchFamily="2" charset="-122"/>
            </a:endParaRPr>
          </a:p>
        </p:txBody>
      </p:sp>
      <p:grpSp>
        <p:nvGrpSpPr>
          <p:cNvPr id="19464" name="Group 9"/>
          <p:cNvGrpSpPr/>
          <p:nvPr/>
        </p:nvGrpSpPr>
        <p:grpSpPr>
          <a:xfrm>
            <a:off x="4211638" y="3068638"/>
            <a:ext cx="4681537" cy="3251200"/>
            <a:chOff x="2653" y="1797"/>
            <a:chExt cx="2949" cy="2048"/>
          </a:xfrm>
        </p:grpSpPr>
        <p:sp>
          <p:nvSpPr>
            <p:cNvPr id="19467" name="Rectangle 10"/>
            <p:cNvSpPr/>
            <p:nvPr/>
          </p:nvSpPr>
          <p:spPr>
            <a:xfrm>
              <a:off x="5330" y="1797"/>
              <a:ext cx="272" cy="2041"/>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grpSp>
          <p:nvGrpSpPr>
            <p:cNvPr id="19468" name="Group 11"/>
            <p:cNvGrpSpPr/>
            <p:nvPr/>
          </p:nvGrpSpPr>
          <p:grpSpPr>
            <a:xfrm>
              <a:off x="2654" y="1797"/>
              <a:ext cx="2721" cy="2048"/>
              <a:chOff x="1043" y="1198"/>
              <a:chExt cx="3742" cy="2647"/>
            </a:xfrm>
          </p:grpSpPr>
          <p:sp>
            <p:nvSpPr>
              <p:cNvPr id="19476" name="Rectangle 12"/>
              <p:cNvSpPr/>
              <p:nvPr/>
            </p:nvSpPr>
            <p:spPr>
              <a:xfrm>
                <a:off x="4490" y="1207"/>
                <a:ext cx="295" cy="2631"/>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graphicFrame>
            <p:nvGraphicFramePr>
              <p:cNvPr id="19458" name="Object 13"/>
              <p:cNvGraphicFramePr/>
              <p:nvPr/>
            </p:nvGraphicFramePr>
            <p:xfrm>
              <a:off x="1451" y="1198"/>
              <a:ext cx="3039" cy="2647"/>
            </p:xfrm>
            <a:graphic>
              <a:graphicData uri="http://schemas.openxmlformats.org/presentationml/2006/ole">
                <mc:AlternateContent xmlns:mc="http://schemas.openxmlformats.org/markup-compatibility/2006">
                  <mc:Choice xmlns:v="urn:schemas-microsoft-com:vml" Requires="v">
                    <p:oleObj spid="_x0000_s3123" name="" r:id="rId1" imgW="12125325" imgH="10563225" progId="MSPhotoEd.3">
                      <p:embed/>
                    </p:oleObj>
                  </mc:Choice>
                  <mc:Fallback>
                    <p:oleObj name="" r:id="rId1" imgW="12125325" imgH="10563225" progId="MSPhotoEd.3">
                      <p:embed/>
                      <p:pic>
                        <p:nvPicPr>
                          <p:cNvPr id="0" name="图片 3122"/>
                          <p:cNvPicPr/>
                          <p:nvPr/>
                        </p:nvPicPr>
                        <p:blipFill>
                          <a:blip r:embed="rId2"/>
                          <a:stretch>
                            <a:fillRect/>
                          </a:stretch>
                        </p:blipFill>
                        <p:spPr>
                          <a:xfrm>
                            <a:off x="1451" y="1198"/>
                            <a:ext cx="3039" cy="2647"/>
                          </a:xfrm>
                          <a:prstGeom prst="rect">
                            <a:avLst/>
                          </a:prstGeom>
                          <a:noFill/>
                          <a:ln w="38100">
                            <a:noFill/>
                            <a:miter/>
                          </a:ln>
                        </p:spPr>
                      </p:pic>
                    </p:oleObj>
                  </mc:Fallback>
                </mc:AlternateContent>
              </a:graphicData>
            </a:graphic>
          </p:graphicFrame>
          <p:sp>
            <p:nvSpPr>
              <p:cNvPr id="19477" name="Rectangle 14"/>
              <p:cNvSpPr/>
              <p:nvPr/>
            </p:nvSpPr>
            <p:spPr>
              <a:xfrm>
                <a:off x="4173" y="3521"/>
                <a:ext cx="317" cy="181"/>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sp>
            <p:nvSpPr>
              <p:cNvPr id="19478" name="Rectangle 15"/>
              <p:cNvSpPr/>
              <p:nvPr/>
            </p:nvSpPr>
            <p:spPr>
              <a:xfrm>
                <a:off x="1587" y="1298"/>
                <a:ext cx="182" cy="182"/>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sp>
            <p:nvSpPr>
              <p:cNvPr id="19479" name="Rectangle 16"/>
              <p:cNvSpPr/>
              <p:nvPr/>
            </p:nvSpPr>
            <p:spPr>
              <a:xfrm>
                <a:off x="1043" y="1207"/>
                <a:ext cx="408" cy="2631"/>
              </a:xfrm>
              <a:prstGeom prst="rect">
                <a:avLst/>
              </a:prstGeom>
              <a:solidFill>
                <a:schemeClr val="accent1"/>
              </a:solidFill>
              <a:ln w="9525">
                <a:noFill/>
              </a:ln>
            </p:spPr>
            <p:txBody>
              <a:bodyPr wrap="none" anchor="ctr"/>
              <a:p>
                <a:endParaRPr lang="zh-CN" altLang="en-US" dirty="0">
                  <a:latin typeface="Arial" panose="020B0604020202020204" pitchFamily="34" charset="0"/>
                </a:endParaRPr>
              </a:p>
            </p:txBody>
          </p:sp>
        </p:grpSp>
        <p:sp>
          <p:nvSpPr>
            <p:cNvPr id="19469" name="Text Box 17"/>
            <p:cNvSpPr txBox="1"/>
            <p:nvPr/>
          </p:nvSpPr>
          <p:spPr>
            <a:xfrm>
              <a:off x="4831" y="3563"/>
              <a:ext cx="544" cy="230"/>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CE  </a:t>
              </a:r>
              <a:r>
                <a:rPr lang="en-US" altLang="zh-CN" sz="2400" i="1" dirty="0">
                  <a:latin typeface="Times New Roman" panose="02020603050405020304" pitchFamily="18" charset="0"/>
                </a:rPr>
                <a:t>/V</a:t>
              </a:r>
              <a:endParaRPr lang="en-US" altLang="zh-CN" sz="2400" i="1" dirty="0">
                <a:latin typeface="Times New Roman" panose="02020603050405020304" pitchFamily="18" charset="0"/>
              </a:endParaRPr>
            </a:p>
          </p:txBody>
        </p:sp>
        <p:sp>
          <p:nvSpPr>
            <p:cNvPr id="19470" name="Text Box 18"/>
            <p:cNvSpPr txBox="1"/>
            <p:nvPr/>
          </p:nvSpPr>
          <p:spPr>
            <a:xfrm>
              <a:off x="2654" y="1797"/>
              <a:ext cx="544" cy="230"/>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C </a:t>
              </a:r>
              <a:r>
                <a:rPr lang="en-US" altLang="zh-CN" sz="2400" i="1" dirty="0">
                  <a:latin typeface="Times New Roman" panose="02020603050405020304" pitchFamily="18" charset="0"/>
                </a:rPr>
                <a:t>/mA</a:t>
              </a:r>
              <a:endParaRPr lang="en-US" altLang="zh-CN" sz="2400" i="1" dirty="0">
                <a:latin typeface="Times New Roman" panose="02020603050405020304" pitchFamily="18" charset="0"/>
              </a:endParaRPr>
            </a:p>
          </p:txBody>
        </p:sp>
        <p:sp>
          <p:nvSpPr>
            <p:cNvPr id="19471" name="Text Box 19"/>
            <p:cNvSpPr txBox="1"/>
            <p:nvPr/>
          </p:nvSpPr>
          <p:spPr>
            <a:xfrm>
              <a:off x="2653" y="3566"/>
              <a:ext cx="409" cy="210"/>
            </a:xfrm>
            <a:prstGeom prst="rect">
              <a:avLst/>
            </a:prstGeom>
            <a:solidFill>
              <a:schemeClr val="accent2"/>
            </a:solidFill>
            <a:ln w="28575" cap="flat" cmpd="sng">
              <a:solidFill>
                <a:srgbClr val="0000CC"/>
              </a:solidFill>
              <a:prstDash val="solid"/>
              <a:miter/>
              <a:headEnd type="none" w="med" len="med"/>
              <a:tailEnd type="none" w="med" len="med"/>
            </a:ln>
          </p:spPr>
          <p:txBody>
            <a:bodyPr lIns="0" tIns="0" rIns="0" bIns="0">
              <a:spAutoFit/>
            </a:bodyPr>
            <a:p>
              <a:pPr algn="ctr">
                <a:spcBef>
                  <a:spcPct val="50000"/>
                </a:spcBef>
              </a:pPr>
              <a:r>
                <a:rPr lang="en-US" altLang="zh-CN" sz="2000" dirty="0">
                  <a:solidFill>
                    <a:schemeClr val="folHlink"/>
                  </a:solidFill>
                  <a:latin typeface="Times New Roman" panose="02020603050405020304" pitchFamily="18" charset="0"/>
                </a:rPr>
                <a:t>25</a:t>
              </a:r>
              <a:r>
                <a:rPr lang="en-US" altLang="zh-CN" sz="2000" dirty="0">
                  <a:solidFill>
                    <a:schemeClr val="folHlink"/>
                  </a:solidFill>
                  <a:latin typeface="Verdana" panose="020B0604030504040204" pitchFamily="34" charset="0"/>
                </a:rPr>
                <a:t>℃</a:t>
              </a:r>
              <a:endParaRPr lang="en-US" altLang="zh-CN" sz="2000" dirty="0">
                <a:solidFill>
                  <a:schemeClr val="folHlink"/>
                </a:solidFill>
                <a:latin typeface="Verdana" panose="020B0604030504040204" pitchFamily="34" charset="0"/>
              </a:endParaRPr>
            </a:p>
          </p:txBody>
        </p:sp>
        <p:sp>
          <p:nvSpPr>
            <p:cNvPr id="19472" name="Text Box 20"/>
            <p:cNvSpPr txBox="1"/>
            <p:nvPr/>
          </p:nvSpPr>
          <p:spPr>
            <a:xfrm>
              <a:off x="4977" y="2995"/>
              <a:ext cx="544" cy="192"/>
            </a:xfrm>
            <a:prstGeom prst="rect">
              <a:avLst/>
            </a:prstGeom>
            <a:noFill/>
            <a:ln w="9525">
              <a:noFill/>
            </a:ln>
          </p:spPr>
          <p:txBody>
            <a:bodyPr lIns="0" tIns="0" rIns="0" bIns="0">
              <a:spAutoFit/>
            </a:bodyPr>
            <a:p>
              <a:pPr>
                <a:spcBef>
                  <a:spcPct val="50000"/>
                </a:spcBef>
              </a:pPr>
              <a:r>
                <a:rPr lang="en-US" altLang="zh-CN" sz="2000" dirty="0">
                  <a:latin typeface="Times New Roman" panose="02020603050405020304" pitchFamily="18" charset="0"/>
                </a:rPr>
                <a:t>=20μA</a:t>
              </a:r>
              <a:endParaRPr lang="en-US" altLang="zh-CN" sz="2000" dirty="0">
                <a:latin typeface="Times New Roman" panose="02020603050405020304" pitchFamily="18" charset="0"/>
              </a:endParaRPr>
            </a:p>
          </p:txBody>
        </p:sp>
        <p:sp>
          <p:nvSpPr>
            <p:cNvPr id="19473" name="Text Box 21"/>
            <p:cNvSpPr txBox="1"/>
            <p:nvPr/>
          </p:nvSpPr>
          <p:spPr>
            <a:xfrm>
              <a:off x="4904" y="2605"/>
              <a:ext cx="544" cy="192"/>
            </a:xfrm>
            <a:prstGeom prst="rect">
              <a:avLst/>
            </a:prstGeom>
            <a:noFill/>
            <a:ln w="9525">
              <a:noFill/>
            </a:ln>
          </p:spPr>
          <p:txBody>
            <a:bodyPr lIns="0" tIns="0" rIns="0" bIns="0">
              <a:spAutoFit/>
            </a:bodyPr>
            <a:p>
              <a:pPr>
                <a:spcBef>
                  <a:spcPct val="50000"/>
                </a:spcBef>
              </a:pPr>
              <a:r>
                <a:rPr lang="en-US" altLang="zh-CN" sz="2000" dirty="0">
                  <a:latin typeface="Times New Roman" panose="02020603050405020304" pitchFamily="18" charset="0"/>
                </a:rPr>
                <a:t>=40μA</a:t>
              </a:r>
              <a:endParaRPr lang="en-US" altLang="zh-CN" sz="2000" dirty="0">
                <a:latin typeface="Times New Roman" panose="02020603050405020304" pitchFamily="18" charset="0"/>
              </a:endParaRPr>
            </a:p>
          </p:txBody>
        </p:sp>
        <p:sp>
          <p:nvSpPr>
            <p:cNvPr id="19474" name="Text Box 22"/>
            <p:cNvSpPr txBox="1"/>
            <p:nvPr/>
          </p:nvSpPr>
          <p:spPr>
            <a:xfrm>
              <a:off x="4832" y="2224"/>
              <a:ext cx="544" cy="192"/>
            </a:xfrm>
            <a:prstGeom prst="rect">
              <a:avLst/>
            </a:prstGeom>
            <a:noFill/>
            <a:ln w="9525">
              <a:noFill/>
            </a:ln>
          </p:spPr>
          <p:txBody>
            <a:bodyPr lIns="0" tIns="0" rIns="0" bIns="0">
              <a:spAutoFit/>
            </a:bodyPr>
            <a:p>
              <a:pPr>
                <a:spcBef>
                  <a:spcPct val="50000"/>
                </a:spcBef>
              </a:pPr>
              <a:r>
                <a:rPr lang="en-US" altLang="zh-CN" sz="2000" dirty="0">
                  <a:latin typeface="Times New Roman" panose="02020603050405020304" pitchFamily="18" charset="0"/>
                </a:rPr>
                <a:t>=60μA</a:t>
              </a:r>
              <a:endParaRPr lang="en-US" altLang="zh-CN" sz="2000" dirty="0">
                <a:latin typeface="Times New Roman" panose="02020603050405020304" pitchFamily="18" charset="0"/>
              </a:endParaRPr>
            </a:p>
          </p:txBody>
        </p:sp>
        <p:sp>
          <p:nvSpPr>
            <p:cNvPr id="19475" name="Text Box 23"/>
            <p:cNvSpPr txBox="1"/>
            <p:nvPr/>
          </p:nvSpPr>
          <p:spPr>
            <a:xfrm>
              <a:off x="4777" y="1861"/>
              <a:ext cx="544" cy="192"/>
            </a:xfrm>
            <a:prstGeom prst="rect">
              <a:avLst/>
            </a:prstGeom>
            <a:noFill/>
            <a:ln w="9525">
              <a:noFill/>
            </a:ln>
          </p:spPr>
          <p:txBody>
            <a:bodyPr lIns="0" tIns="0" rIns="0" bIns="0">
              <a:spAutoFit/>
            </a:bodyPr>
            <a:p>
              <a:pPr>
                <a:spcBef>
                  <a:spcPct val="50000"/>
                </a:spcBef>
              </a:pPr>
              <a:r>
                <a:rPr lang="en-US" altLang="zh-CN" sz="2000" dirty="0">
                  <a:latin typeface="Times New Roman" panose="02020603050405020304" pitchFamily="18" charset="0"/>
                </a:rPr>
                <a:t>=80μA</a:t>
              </a:r>
              <a:endParaRPr lang="en-US" altLang="zh-CN" sz="2000" dirty="0">
                <a:latin typeface="Times New Roman" panose="02020603050405020304" pitchFamily="18" charset="0"/>
              </a:endParaRPr>
            </a:p>
          </p:txBody>
        </p:sp>
      </p:grpSp>
      <p:sp>
        <p:nvSpPr>
          <p:cNvPr id="19465" name="Text Box 24"/>
          <p:cNvSpPr txBox="1"/>
          <p:nvPr/>
        </p:nvSpPr>
        <p:spPr>
          <a:xfrm>
            <a:off x="395288" y="2276475"/>
            <a:ext cx="3384550" cy="1554163"/>
          </a:xfrm>
          <a:prstGeom prst="rect">
            <a:avLst/>
          </a:prstGeom>
          <a:noFill/>
          <a:ln w="9525">
            <a:noFill/>
          </a:ln>
        </p:spPr>
        <p:txBody>
          <a:bodyPr>
            <a:spAutoFit/>
          </a:bodyPr>
          <a:p>
            <a:pPr>
              <a:spcBef>
                <a:spcPct val="50000"/>
              </a:spcBef>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）当</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en-US" altLang="zh-CN" dirty="0">
                <a:latin typeface="宋体" panose="02010600030101010101" pitchFamily="2" charset="-122"/>
              </a:rPr>
              <a:t>=</a:t>
            </a:r>
            <a:r>
              <a:rPr lang="en-US" altLang="zh-CN" dirty="0">
                <a:latin typeface="Times New Roman" panose="02020603050405020304" pitchFamily="18" charset="0"/>
              </a:rPr>
              <a:t>0V</a:t>
            </a:r>
            <a:r>
              <a:rPr lang="zh-CN" altLang="en-US" dirty="0">
                <a:latin typeface="宋体" panose="02010600030101010101" pitchFamily="2" charset="-122"/>
              </a:rPr>
              <a:t>时，因集电极无收集作用，</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C</a:t>
            </a:r>
            <a:r>
              <a:rPr lang="en-US" altLang="zh-CN" dirty="0">
                <a:latin typeface="宋体" panose="02010600030101010101" pitchFamily="2" charset="-122"/>
              </a:rPr>
              <a:t>=0</a:t>
            </a:r>
            <a:r>
              <a:rPr lang="zh-CN" altLang="en-US" dirty="0">
                <a:latin typeface="宋体" panose="02010600030101010101" pitchFamily="2" charset="-122"/>
              </a:rPr>
              <a:t>。</a:t>
            </a:r>
            <a:endParaRPr lang="zh-CN" altLang="en-US" dirty="0">
              <a:latin typeface="Arial" panose="020B0604020202020204" pitchFamily="34" charset="0"/>
            </a:endParaRPr>
          </a:p>
        </p:txBody>
      </p:sp>
      <p:sp>
        <p:nvSpPr>
          <p:cNvPr id="19466" name="Text Box 25"/>
          <p:cNvSpPr txBox="1"/>
          <p:nvPr/>
        </p:nvSpPr>
        <p:spPr>
          <a:xfrm>
            <a:off x="323850" y="3644900"/>
            <a:ext cx="3455988" cy="3013075"/>
          </a:xfrm>
          <a:prstGeom prst="rect">
            <a:avLst/>
          </a:prstGeom>
          <a:noFill/>
          <a:ln w="9525">
            <a:noFill/>
          </a:ln>
        </p:spPr>
        <p:txBody>
          <a:bodyPr>
            <a:spAutoFit/>
          </a:bodyPr>
          <a:p>
            <a:pPr>
              <a:lnSpc>
                <a:spcPct val="120000"/>
              </a:lnSpc>
              <a:spcBef>
                <a:spcPct val="50000"/>
              </a:spcBef>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）当</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zh-CN" altLang="en-US" dirty="0">
                <a:latin typeface="宋体" panose="02010600030101010101" pitchFamily="2" charset="-122"/>
              </a:rPr>
              <a:t>稍增大时，发射结虽处于正向电压之下，但集电结反偏电压很小，如：</a:t>
            </a:r>
            <a:endParaRPr lang="zh-CN" altLang="en-US" dirty="0">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8307" name="Rectangle 3"/>
          <p:cNvSpPr/>
          <p:nvPr/>
        </p:nvSpPr>
        <p:spPr>
          <a:xfrm>
            <a:off x="1619250" y="476250"/>
            <a:ext cx="4572000" cy="579438"/>
          </a:xfrm>
          <a:prstGeom prst="rect">
            <a:avLst/>
          </a:prstGeom>
          <a:noFill/>
          <a:ln w="9525">
            <a:noFill/>
          </a:ln>
        </p:spPr>
        <p:txBody>
          <a:bodyPr>
            <a:spAutoFit/>
          </a:bodyPr>
          <a:p>
            <a:pPr>
              <a:spcBef>
                <a:spcPct val="50000"/>
              </a:spcBef>
            </a:pP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CE</a:t>
            </a:r>
            <a:r>
              <a:rPr lang="en-US" altLang="zh-CN" dirty="0">
                <a:solidFill>
                  <a:srgbClr val="000000"/>
                </a:solidFill>
                <a:latin typeface="Times New Roman" panose="02020603050405020304" pitchFamily="18" charset="0"/>
              </a:rPr>
              <a:t>&lt;1V   </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BE</a:t>
            </a:r>
            <a:r>
              <a:rPr lang="en-US" altLang="zh-CN" dirty="0">
                <a:solidFill>
                  <a:srgbClr val="000000"/>
                </a:solidFill>
                <a:latin typeface="Times New Roman" panose="02020603050405020304" pitchFamily="18" charset="0"/>
              </a:rPr>
              <a:t>=0.7V</a:t>
            </a:r>
            <a:endParaRPr lang="en-US" altLang="zh-CN" dirty="0">
              <a:solidFill>
                <a:srgbClr val="000000"/>
              </a:solidFill>
              <a:latin typeface="Times New Roman" panose="02020603050405020304" pitchFamily="18" charset="0"/>
            </a:endParaRPr>
          </a:p>
        </p:txBody>
      </p:sp>
      <p:sp>
        <p:nvSpPr>
          <p:cNvPr id="98308" name="Rectangle 5"/>
          <p:cNvSpPr/>
          <p:nvPr/>
        </p:nvSpPr>
        <p:spPr>
          <a:xfrm>
            <a:off x="1763713" y="1125538"/>
            <a:ext cx="3471862" cy="579437"/>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CB</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CE</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BE</a:t>
            </a:r>
            <a:r>
              <a:rPr lang="en-US" altLang="zh-CN" dirty="0">
                <a:solidFill>
                  <a:srgbClr val="000000"/>
                </a:solidFill>
                <a:latin typeface="Times New Roman" panose="02020603050405020304" pitchFamily="18" charset="0"/>
              </a:rPr>
              <a:t>≤0.7V</a:t>
            </a:r>
            <a:endParaRPr lang="en-US" altLang="zh-CN" dirty="0">
              <a:solidFill>
                <a:srgbClr val="000000"/>
              </a:solidFill>
              <a:latin typeface="Times New Roman" panose="02020603050405020304" pitchFamily="18" charset="0"/>
            </a:endParaRPr>
          </a:p>
        </p:txBody>
      </p:sp>
      <p:sp>
        <p:nvSpPr>
          <p:cNvPr id="98309" name="Text Box 6"/>
          <p:cNvSpPr txBox="1"/>
          <p:nvPr/>
        </p:nvSpPr>
        <p:spPr>
          <a:xfrm>
            <a:off x="539750" y="1700213"/>
            <a:ext cx="8207375" cy="1260475"/>
          </a:xfrm>
          <a:prstGeom prst="rect">
            <a:avLst/>
          </a:prstGeom>
          <a:noFill/>
          <a:ln w="9525">
            <a:noFill/>
          </a:ln>
        </p:spPr>
        <p:txBody>
          <a:bodyPr>
            <a:spAutoFit/>
          </a:bodyPr>
          <a:p>
            <a:pPr>
              <a:lnSpc>
                <a:spcPct val="120000"/>
              </a:lnSpc>
              <a:spcBef>
                <a:spcPct val="50000"/>
              </a:spcBef>
            </a:pPr>
            <a:r>
              <a:rPr lang="zh-CN" altLang="en-US" dirty="0">
                <a:solidFill>
                  <a:srgbClr val="000000"/>
                </a:solidFill>
                <a:latin typeface="Times New Roman" panose="02020603050405020304" pitchFamily="18" charset="0"/>
              </a:rPr>
              <a:t>集电区收集电子的能力很弱，</a:t>
            </a:r>
            <a:r>
              <a:rPr lang="en-US" altLang="zh-CN" i="1" dirty="0">
                <a:solidFill>
                  <a:srgbClr val="FF0000"/>
                </a:solidFill>
                <a:latin typeface="Times New Roman" panose="02020603050405020304" pitchFamily="18" charset="0"/>
              </a:rPr>
              <a:t>i</a:t>
            </a:r>
            <a:r>
              <a:rPr lang="en-US" altLang="zh-CN" i="1" baseline="-25000" dirty="0">
                <a:solidFill>
                  <a:srgbClr val="FF0000"/>
                </a:solidFill>
                <a:latin typeface="Times New Roman" panose="02020603050405020304" pitchFamily="18" charset="0"/>
              </a:rPr>
              <a:t>C</a:t>
            </a:r>
            <a:r>
              <a:rPr lang="zh-CN" altLang="en-US" dirty="0">
                <a:solidFill>
                  <a:srgbClr val="FF0000"/>
                </a:solidFill>
                <a:latin typeface="Times New Roman" panose="02020603050405020304" pitchFamily="18" charset="0"/>
              </a:rPr>
              <a:t>主要由</a:t>
            </a:r>
            <a:r>
              <a:rPr lang="en-US" altLang="zh-CN" i="1" dirty="0">
                <a:solidFill>
                  <a:srgbClr val="FF0000"/>
                </a:solidFill>
                <a:latin typeface="Times New Roman" panose="02020603050405020304" pitchFamily="18" charset="0"/>
              </a:rPr>
              <a:t>v</a:t>
            </a:r>
            <a:r>
              <a:rPr lang="en-US" altLang="zh-CN" i="1" baseline="-25000" dirty="0">
                <a:solidFill>
                  <a:srgbClr val="FF0000"/>
                </a:solidFill>
                <a:latin typeface="Times New Roman" panose="02020603050405020304" pitchFamily="18" charset="0"/>
              </a:rPr>
              <a:t>CE</a:t>
            </a:r>
            <a:r>
              <a:rPr lang="zh-CN" altLang="en-US" dirty="0">
                <a:solidFill>
                  <a:srgbClr val="FF0000"/>
                </a:solidFill>
                <a:latin typeface="Times New Roman" panose="02020603050405020304" pitchFamily="18" charset="0"/>
              </a:rPr>
              <a:t>决定：</a:t>
            </a:r>
            <a:r>
              <a:rPr lang="en-US" altLang="zh-CN" i="1" dirty="0">
                <a:solidFill>
                  <a:srgbClr val="FF0000"/>
                </a:solidFill>
                <a:latin typeface="Times New Roman" panose="02020603050405020304" pitchFamily="18" charset="0"/>
              </a:rPr>
              <a:t>v</a:t>
            </a:r>
            <a:r>
              <a:rPr lang="en-US" altLang="zh-CN" i="1" baseline="-25000" dirty="0">
                <a:solidFill>
                  <a:srgbClr val="FF0000"/>
                </a:solidFill>
                <a:latin typeface="Times New Roman" panose="02020603050405020304" pitchFamily="18" charset="0"/>
              </a:rPr>
              <a:t>CE</a:t>
            </a:r>
            <a:r>
              <a:rPr lang="en-US" altLang="zh-CN" dirty="0">
                <a:solidFill>
                  <a:srgbClr val="FF0000"/>
                </a:solidFill>
                <a:latin typeface="Verdana" panose="020B0604030504040204" pitchFamily="34" charset="0"/>
              </a:rPr>
              <a:t>↑→</a:t>
            </a:r>
            <a:r>
              <a:rPr lang="en-US" altLang="zh-CN" i="1" dirty="0">
                <a:solidFill>
                  <a:srgbClr val="FF0000"/>
                </a:solidFill>
                <a:latin typeface="Times New Roman" panose="02020603050405020304" pitchFamily="18" charset="0"/>
              </a:rPr>
              <a:t>i</a:t>
            </a:r>
            <a:r>
              <a:rPr lang="en-US" altLang="zh-CN" i="1" baseline="-25000" dirty="0">
                <a:solidFill>
                  <a:srgbClr val="FF0000"/>
                </a:solidFill>
                <a:latin typeface="Times New Roman" panose="02020603050405020304" pitchFamily="18" charset="0"/>
              </a:rPr>
              <a:t>c</a:t>
            </a:r>
            <a:r>
              <a:rPr lang="en-US" altLang="zh-CN" dirty="0">
                <a:solidFill>
                  <a:srgbClr val="FF0000"/>
                </a:solidFill>
                <a:latin typeface="Verdana" panose="020B0604030504040204" pitchFamily="34" charset="0"/>
              </a:rPr>
              <a:t>↑</a:t>
            </a:r>
            <a:endParaRPr lang="en-US" altLang="zh-CN" dirty="0">
              <a:latin typeface="Arial" panose="020B0604020202020204" pitchFamily="34" charset="0"/>
            </a:endParaRPr>
          </a:p>
        </p:txBody>
      </p:sp>
      <p:sp>
        <p:nvSpPr>
          <p:cNvPr id="98310" name="Text Box 7"/>
          <p:cNvSpPr txBox="1"/>
          <p:nvPr/>
        </p:nvSpPr>
        <p:spPr>
          <a:xfrm>
            <a:off x="468313" y="2924175"/>
            <a:ext cx="8353425" cy="1260475"/>
          </a:xfrm>
          <a:prstGeom prst="rect">
            <a:avLst/>
          </a:prstGeom>
          <a:noFill/>
          <a:ln w="9525">
            <a:noFill/>
          </a:ln>
        </p:spPr>
        <p:txBody>
          <a:bodyPr>
            <a:spAutoFit/>
          </a:bodyPr>
          <a:p>
            <a:pPr>
              <a:lnSpc>
                <a:spcPct val="120000"/>
              </a:lnSpc>
              <a:spcBef>
                <a:spcPct val="50000"/>
              </a:spcBef>
            </a:pPr>
            <a:r>
              <a:rPr lang="zh-CN" altLang="en-US" dirty="0">
                <a:solidFill>
                  <a:srgbClr val="000000"/>
                </a:solidFill>
                <a:latin typeface="宋体" panose="02010600030101010101" pitchFamily="2" charset="-122"/>
              </a:rPr>
              <a:t>（</a:t>
            </a:r>
            <a:r>
              <a:rPr lang="en-US" altLang="zh-CN" dirty="0">
                <a:solidFill>
                  <a:srgbClr val="000000"/>
                </a:solidFill>
                <a:latin typeface="宋体" panose="02010600030101010101" pitchFamily="2" charset="-122"/>
              </a:rPr>
              <a:t>3</a:t>
            </a:r>
            <a:r>
              <a:rPr lang="zh-CN" altLang="en-US" dirty="0">
                <a:solidFill>
                  <a:srgbClr val="000000"/>
                </a:solidFill>
                <a:latin typeface="宋体" panose="02010600030101010101" pitchFamily="2" charset="-122"/>
              </a:rPr>
              <a:t>）当</a:t>
            </a:r>
            <a:r>
              <a:rPr lang="en-US" altLang="zh-CN" i="1" dirty="0">
                <a:solidFill>
                  <a:srgbClr val="000000"/>
                </a:solidFill>
                <a:latin typeface="Times New Roman" panose="02020603050405020304" pitchFamily="18" charset="0"/>
              </a:rPr>
              <a:t>u</a:t>
            </a:r>
            <a:r>
              <a:rPr lang="en-US" altLang="zh-CN" i="1" baseline="-25000" dirty="0">
                <a:solidFill>
                  <a:srgbClr val="000000"/>
                </a:solidFill>
                <a:latin typeface="Times New Roman" panose="02020603050405020304" pitchFamily="18" charset="0"/>
              </a:rPr>
              <a:t>CE</a:t>
            </a:r>
            <a:r>
              <a:rPr lang="zh-CN" altLang="en-US" dirty="0">
                <a:solidFill>
                  <a:srgbClr val="000000"/>
                </a:solidFill>
                <a:latin typeface="宋体" panose="02010600030101010101" pitchFamily="2" charset="-122"/>
              </a:rPr>
              <a:t>增加到使集电结反偏电压较大时，如：</a:t>
            </a:r>
            <a:endParaRPr lang="zh-CN" altLang="en-US" dirty="0">
              <a:latin typeface="Arial" panose="020B0604020202020204" pitchFamily="34" charset="0"/>
            </a:endParaRPr>
          </a:p>
        </p:txBody>
      </p:sp>
      <p:sp>
        <p:nvSpPr>
          <p:cNvPr id="98311" name="Rectangle 9"/>
          <p:cNvSpPr/>
          <p:nvPr/>
        </p:nvSpPr>
        <p:spPr>
          <a:xfrm>
            <a:off x="2339975" y="3716338"/>
            <a:ext cx="3702050" cy="519112"/>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CE</a:t>
            </a:r>
            <a:r>
              <a:rPr lang="en-US" altLang="zh-CN" dirty="0">
                <a:solidFill>
                  <a:srgbClr val="000000"/>
                </a:solidFill>
                <a:latin typeface="Times New Roman" panose="02020603050405020304" pitchFamily="18" charset="0"/>
              </a:rPr>
              <a:t>≥1V        </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CB</a:t>
            </a:r>
            <a:r>
              <a:rPr lang="en-US" altLang="zh-CN" dirty="0">
                <a:solidFill>
                  <a:srgbClr val="000000"/>
                </a:solidFill>
                <a:latin typeface="Times New Roman" panose="02020603050405020304" pitchFamily="18" charset="0"/>
              </a:rPr>
              <a:t>≥0.7V</a:t>
            </a:r>
            <a:endParaRPr lang="en-US" altLang="zh-CN" dirty="0">
              <a:solidFill>
                <a:srgbClr val="000000"/>
              </a:solidFill>
              <a:latin typeface="Times New Roman" panose="02020603050405020304" pitchFamily="18" charset="0"/>
            </a:endParaRPr>
          </a:p>
        </p:txBody>
      </p:sp>
      <p:sp>
        <p:nvSpPr>
          <p:cNvPr id="98312" name="Text Box 10"/>
          <p:cNvSpPr txBox="1"/>
          <p:nvPr/>
        </p:nvSpPr>
        <p:spPr>
          <a:xfrm>
            <a:off x="468313" y="4292600"/>
            <a:ext cx="8135937" cy="1554163"/>
          </a:xfrm>
          <a:prstGeom prst="rect">
            <a:avLst/>
          </a:prstGeom>
          <a:noFill/>
          <a:ln w="9525">
            <a:noFill/>
          </a:ln>
        </p:spPr>
        <p:txBody>
          <a:bodyPr>
            <a:spAutoFit/>
          </a:bodyPr>
          <a:p>
            <a:pPr>
              <a:spcBef>
                <a:spcPct val="50000"/>
              </a:spcBef>
            </a:pPr>
            <a:r>
              <a:rPr lang="zh-CN" altLang="en-US" dirty="0">
                <a:latin typeface="Arial" panose="020B0604020202020204" pitchFamily="34" charset="0"/>
              </a:rPr>
              <a:t>运动到集电结的电子基本上都可以被集电区</a:t>
            </a:r>
            <a:r>
              <a:rPr lang="zh-CN" altLang="en-US" dirty="0">
                <a:latin typeface="Verdana" panose="020B0604030504040204" pitchFamily="34" charset="0"/>
              </a:rPr>
              <a:t>收集，此后</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en-US" altLang="zh-CN" dirty="0">
                <a:latin typeface="Verdana" panose="020B0604030504040204" pitchFamily="34" charset="0"/>
              </a:rPr>
              <a:t> </a:t>
            </a:r>
            <a:r>
              <a:rPr lang="zh-CN" altLang="en-US" dirty="0">
                <a:latin typeface="Verdana" panose="020B0604030504040204" pitchFamily="34" charset="0"/>
              </a:rPr>
              <a:t>再增加，电流也没有明显得增加，特性曲线进入与</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zh-CN" altLang="en-US" dirty="0">
                <a:latin typeface="Verdana" panose="020B0604030504040204" pitchFamily="34" charset="0"/>
              </a:rPr>
              <a:t>轴基本平行的区域。</a:t>
            </a:r>
            <a:endParaRPr lang="zh-CN" altLang="en-US" dirty="0">
              <a:latin typeface="Verdana" panose="020B0604030504040204" pitchFamily="34" charset="0"/>
            </a:endParaRPr>
          </a:p>
        </p:txBody>
      </p:sp>
      <p:sp>
        <p:nvSpPr>
          <p:cNvPr id="98313" name="Text Box 11"/>
          <p:cNvSpPr txBox="1"/>
          <p:nvPr/>
        </p:nvSpPr>
        <p:spPr>
          <a:xfrm>
            <a:off x="539750" y="5876925"/>
            <a:ext cx="7488238" cy="579438"/>
          </a:xfrm>
          <a:prstGeom prst="rect">
            <a:avLst/>
          </a:prstGeom>
          <a:noFill/>
          <a:ln w="9525">
            <a:noFill/>
          </a:ln>
        </p:spPr>
        <p:txBody>
          <a:bodyPr>
            <a:spAutoFit/>
          </a:bodyPr>
          <a:p>
            <a:pPr>
              <a:spcBef>
                <a:spcPct val="50000"/>
              </a:spcBef>
            </a:pPr>
            <a:r>
              <a:rPr lang="zh-CN" altLang="en-US" dirty="0">
                <a:solidFill>
                  <a:srgbClr val="3333CC"/>
                </a:solidFill>
                <a:latin typeface="Verdana" panose="020B0604030504040204" pitchFamily="34" charset="0"/>
              </a:rPr>
              <a:t>同理，可作出</a:t>
            </a:r>
            <a:r>
              <a:rPr lang="en-US" altLang="zh-CN" i="1" dirty="0">
                <a:solidFill>
                  <a:srgbClr val="3333CC"/>
                </a:solidFill>
                <a:latin typeface="Times New Roman" panose="02020603050405020304" pitchFamily="18" charset="0"/>
              </a:rPr>
              <a:t>i</a:t>
            </a:r>
            <a:r>
              <a:rPr lang="en-US" altLang="zh-CN" baseline="-25000" dirty="0">
                <a:solidFill>
                  <a:srgbClr val="3333CC"/>
                </a:solidFill>
                <a:latin typeface="Times New Roman" panose="02020603050405020304" pitchFamily="18" charset="0"/>
              </a:rPr>
              <a:t>B</a:t>
            </a:r>
            <a:r>
              <a:rPr lang="en-US" altLang="zh-CN" dirty="0">
                <a:solidFill>
                  <a:srgbClr val="3333CC"/>
                </a:solidFill>
                <a:latin typeface="Times New Roman" panose="02020603050405020304" pitchFamily="18" charset="0"/>
              </a:rPr>
              <a:t>=</a:t>
            </a:r>
            <a:r>
              <a:rPr lang="zh-CN" altLang="en-US" dirty="0">
                <a:solidFill>
                  <a:srgbClr val="3333CC"/>
                </a:solidFill>
                <a:latin typeface="Verdana" panose="020B0604030504040204" pitchFamily="34" charset="0"/>
              </a:rPr>
              <a:t>其他值的曲线。</a:t>
            </a:r>
            <a:endParaRPr lang="zh-CN" altLang="en-US" dirty="0">
              <a:solidFill>
                <a:srgbClr val="3333CC"/>
              </a:solidFill>
              <a:latin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45059" name="Rectangle 2"/>
          <p:cNvSpPr/>
          <p:nvPr/>
        </p:nvSpPr>
        <p:spPr>
          <a:xfrm>
            <a:off x="901700" y="517525"/>
            <a:ext cx="5653088" cy="519113"/>
          </a:xfrm>
          <a:prstGeom prst="rect">
            <a:avLst/>
          </a:prstGeom>
          <a:noFill/>
          <a:ln w="9525">
            <a:noFill/>
          </a:ln>
        </p:spPr>
        <p:txBody>
          <a:bodyPr anchor="ctr"/>
          <a:p>
            <a:pPr algn="ctr"/>
            <a:r>
              <a:rPr lang="zh-CN" altLang="en-US" b="0" dirty="0">
                <a:solidFill>
                  <a:schemeClr val="tx2"/>
                </a:solidFill>
                <a:latin typeface="Arial" panose="020B0604020202020204" pitchFamily="34" charset="0"/>
                <a:ea typeface="华文新魏" panose="02010800040101010101" pitchFamily="2" charset="-122"/>
              </a:rPr>
              <a:t>温度升高后，本征半导体结构图</a:t>
            </a:r>
            <a:endParaRPr lang="zh-CN" altLang="en-US" sz="2400" b="0" dirty="0">
              <a:solidFill>
                <a:schemeClr val="tx2"/>
              </a:solidFill>
              <a:latin typeface="华文新魏" panose="02010800040101010101" pitchFamily="2" charset="-122"/>
              <a:ea typeface="华文新魏" panose="02010800040101010101" pitchFamily="2" charset="-122"/>
            </a:endParaRPr>
          </a:p>
        </p:txBody>
      </p:sp>
      <p:grpSp>
        <p:nvGrpSpPr>
          <p:cNvPr id="45060" name="Group 3"/>
          <p:cNvGrpSpPr/>
          <p:nvPr/>
        </p:nvGrpSpPr>
        <p:grpSpPr>
          <a:xfrm>
            <a:off x="2195513" y="981075"/>
            <a:ext cx="4105275" cy="4175125"/>
            <a:chOff x="3365" y="436"/>
            <a:chExt cx="2282" cy="2467"/>
          </a:xfrm>
        </p:grpSpPr>
        <p:sp>
          <p:nvSpPr>
            <p:cNvPr id="45068" name="Oval 4"/>
            <p:cNvSpPr>
              <a:spLocks noChangeAspect="1"/>
            </p:cNvSpPr>
            <p:nvPr/>
          </p:nvSpPr>
          <p:spPr>
            <a:xfrm>
              <a:off x="4221" y="1625"/>
              <a:ext cx="91" cy="95"/>
            </a:xfrm>
            <a:prstGeom prst="ellipse">
              <a:avLst/>
            </a:prstGeom>
            <a:no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69" name="Oval 5"/>
            <p:cNvSpPr/>
            <p:nvPr/>
          </p:nvSpPr>
          <p:spPr>
            <a:xfrm>
              <a:off x="3595" y="677"/>
              <a:ext cx="1084" cy="112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5070" name="Oval 6"/>
            <p:cNvSpPr/>
            <p:nvPr/>
          </p:nvSpPr>
          <p:spPr>
            <a:xfrm>
              <a:off x="4446" y="677"/>
              <a:ext cx="1084" cy="112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5071" name="Oval 7"/>
            <p:cNvSpPr/>
            <p:nvPr/>
          </p:nvSpPr>
          <p:spPr>
            <a:xfrm>
              <a:off x="3595" y="1546"/>
              <a:ext cx="1084" cy="112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5072" name="Oval 8"/>
            <p:cNvSpPr/>
            <p:nvPr/>
          </p:nvSpPr>
          <p:spPr>
            <a:xfrm>
              <a:off x="4446" y="1546"/>
              <a:ext cx="1084" cy="1123"/>
            </a:xfrm>
            <a:prstGeom prst="ellipse">
              <a:avLst/>
            </a:prstGeom>
            <a:noFill/>
            <a:ln w="38100" cap="flat" cmpd="sng">
              <a:solidFill>
                <a:schemeClr val="tx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45073" name="Oval 9"/>
            <p:cNvSpPr/>
            <p:nvPr/>
          </p:nvSpPr>
          <p:spPr>
            <a:xfrm>
              <a:off x="3982" y="1078"/>
              <a:ext cx="310" cy="321"/>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74" name="Oval 10"/>
            <p:cNvSpPr/>
            <p:nvPr/>
          </p:nvSpPr>
          <p:spPr>
            <a:xfrm>
              <a:off x="4833" y="1078"/>
              <a:ext cx="310" cy="321"/>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75" name="Oval 11"/>
            <p:cNvSpPr/>
            <p:nvPr/>
          </p:nvSpPr>
          <p:spPr>
            <a:xfrm>
              <a:off x="3982" y="1960"/>
              <a:ext cx="310" cy="321"/>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76" name="Oval 12"/>
            <p:cNvSpPr/>
            <p:nvPr/>
          </p:nvSpPr>
          <p:spPr>
            <a:xfrm>
              <a:off x="4833" y="1960"/>
              <a:ext cx="310" cy="321"/>
            </a:xfrm>
            <a:prstGeom prst="ellipse">
              <a:avLst/>
            </a:prstGeom>
            <a:solidFill>
              <a:srgbClr val="FF993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77" name="Text Box 13"/>
            <p:cNvSpPr txBox="1"/>
            <p:nvPr/>
          </p:nvSpPr>
          <p:spPr>
            <a:xfrm>
              <a:off x="4873" y="1113"/>
              <a:ext cx="310" cy="253"/>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5078" name="Text Box 14"/>
            <p:cNvSpPr txBox="1"/>
            <p:nvPr/>
          </p:nvSpPr>
          <p:spPr>
            <a:xfrm>
              <a:off x="4013" y="1113"/>
              <a:ext cx="309" cy="253"/>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5079" name="Text Box 15"/>
            <p:cNvSpPr txBox="1"/>
            <p:nvPr/>
          </p:nvSpPr>
          <p:spPr>
            <a:xfrm>
              <a:off x="4022" y="2002"/>
              <a:ext cx="309" cy="252"/>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5080" name="Text Box 16"/>
            <p:cNvSpPr txBox="1"/>
            <p:nvPr/>
          </p:nvSpPr>
          <p:spPr>
            <a:xfrm>
              <a:off x="4869" y="1984"/>
              <a:ext cx="310" cy="252"/>
            </a:xfrm>
            <a:prstGeom prst="rect">
              <a:avLst/>
            </a:prstGeom>
            <a:noFill/>
            <a:ln w="9525">
              <a:noFill/>
            </a:ln>
          </p:spPr>
          <p:txBody>
            <a:bodyPr lIns="0" tIns="0" rIns="0" bIns="0">
              <a:spAutoFit/>
            </a:bodyPr>
            <a:p>
              <a:pP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45081" name="Oval 17"/>
            <p:cNvSpPr>
              <a:spLocks noChangeAspect="1"/>
            </p:cNvSpPr>
            <p:nvPr/>
          </p:nvSpPr>
          <p:spPr>
            <a:xfrm>
              <a:off x="4511" y="106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82" name="Oval 18"/>
            <p:cNvSpPr>
              <a:spLocks noChangeAspect="1"/>
            </p:cNvSpPr>
            <p:nvPr/>
          </p:nvSpPr>
          <p:spPr>
            <a:xfrm>
              <a:off x="4511" y="1298"/>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83" name="Oval 19"/>
            <p:cNvSpPr>
              <a:spLocks noChangeAspect="1"/>
            </p:cNvSpPr>
            <p:nvPr/>
          </p:nvSpPr>
          <p:spPr>
            <a:xfrm>
              <a:off x="4511" y="196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84" name="Oval 20"/>
            <p:cNvSpPr>
              <a:spLocks noChangeAspect="1"/>
            </p:cNvSpPr>
            <p:nvPr/>
          </p:nvSpPr>
          <p:spPr>
            <a:xfrm>
              <a:off x="4511" y="219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85" name="Oval 21"/>
            <p:cNvSpPr>
              <a:spLocks noChangeAspect="1"/>
            </p:cNvSpPr>
            <p:nvPr/>
          </p:nvSpPr>
          <p:spPr>
            <a:xfrm>
              <a:off x="3969" y="1626"/>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86" name="Oval 22"/>
            <p:cNvSpPr>
              <a:spLocks noChangeAspect="1"/>
            </p:cNvSpPr>
            <p:nvPr/>
          </p:nvSpPr>
          <p:spPr>
            <a:xfrm>
              <a:off x="4220" y="1626"/>
              <a:ext cx="91" cy="94"/>
            </a:xfrm>
            <a:prstGeom prst="ellipse">
              <a:avLst/>
            </a:prstGeom>
            <a:no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87" name="Oval 23"/>
            <p:cNvSpPr>
              <a:spLocks noChangeAspect="1"/>
            </p:cNvSpPr>
            <p:nvPr/>
          </p:nvSpPr>
          <p:spPr>
            <a:xfrm>
              <a:off x="4820" y="1626"/>
              <a:ext cx="92"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88" name="Oval 24"/>
            <p:cNvSpPr>
              <a:spLocks noChangeAspect="1"/>
            </p:cNvSpPr>
            <p:nvPr/>
          </p:nvSpPr>
          <p:spPr>
            <a:xfrm>
              <a:off x="5072" y="1626"/>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89" name="Arc 25"/>
            <p:cNvSpPr/>
            <p:nvPr/>
          </p:nvSpPr>
          <p:spPr>
            <a:xfrm rot="600000">
              <a:off x="3365" y="833"/>
              <a:ext cx="464" cy="887"/>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5090" name="Arc 26"/>
            <p:cNvSpPr/>
            <p:nvPr/>
          </p:nvSpPr>
          <p:spPr>
            <a:xfrm rot="600000">
              <a:off x="3365" y="1746"/>
              <a:ext cx="464" cy="887"/>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5091" name="Arc 27"/>
            <p:cNvSpPr/>
            <p:nvPr/>
          </p:nvSpPr>
          <p:spPr>
            <a:xfrm rot="-10200000">
              <a:off x="5312" y="805"/>
              <a:ext cx="335" cy="855"/>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5092" name="Arc 28"/>
            <p:cNvSpPr/>
            <p:nvPr/>
          </p:nvSpPr>
          <p:spPr>
            <a:xfrm rot="-10200000">
              <a:off x="5312" y="1673"/>
              <a:ext cx="335" cy="856"/>
            </a:xfrm>
            <a:custGeom>
              <a:avLst/>
              <a:gdLst>
                <a:gd name="txL" fmla="*/ 0 w 22004"/>
                <a:gd name="txT" fmla="*/ 0 h 38184"/>
                <a:gd name="txR" fmla="*/ 22004 w 22004"/>
                <a:gd name="txB" fmla="*/ 38184 h 38184"/>
              </a:gdLst>
              <a:ahLst/>
              <a:cxnLst>
                <a:cxn ang="0">
                  <a:pos x="0" y="0"/>
                </a:cxn>
                <a:cxn ang="0">
                  <a:pos x="0" y="0"/>
                </a:cxn>
                <a:cxn ang="0">
                  <a:pos x="0" y="0"/>
                </a:cxn>
              </a:cxnLst>
              <a:rect l="txL" t="txT" r="txR" b="txB"/>
              <a:pathLst>
                <a:path w="22004" h="38184" fill="none">
                  <a:moveTo>
                    <a:pt x="-1" y="3"/>
                  </a:moveTo>
                  <a:cubicBezTo>
                    <a:pt x="134" y="1"/>
                    <a:pt x="269" y="-1"/>
                    <a:pt x="404" y="0"/>
                  </a:cubicBezTo>
                  <a:cubicBezTo>
                    <a:pt x="12333" y="0"/>
                    <a:pt x="22004" y="9670"/>
                    <a:pt x="22004" y="21600"/>
                  </a:cubicBezTo>
                  <a:cubicBezTo>
                    <a:pt x="22004" y="28005"/>
                    <a:pt x="19161" y="34079"/>
                    <a:pt x="14243" y="38183"/>
                  </a:cubicBezTo>
                </a:path>
                <a:path w="22004" h="38184" stroke="0">
                  <a:moveTo>
                    <a:pt x="-1" y="3"/>
                  </a:moveTo>
                  <a:cubicBezTo>
                    <a:pt x="134" y="1"/>
                    <a:pt x="269" y="-1"/>
                    <a:pt x="404" y="0"/>
                  </a:cubicBezTo>
                  <a:cubicBezTo>
                    <a:pt x="12333" y="0"/>
                    <a:pt x="22004" y="9670"/>
                    <a:pt x="22004" y="21600"/>
                  </a:cubicBezTo>
                  <a:cubicBezTo>
                    <a:pt x="22004" y="28005"/>
                    <a:pt x="19161" y="34079"/>
                    <a:pt x="14243" y="38183"/>
                  </a:cubicBezTo>
                  <a:lnTo>
                    <a:pt x="404" y="21600"/>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5093" name="Oval 29"/>
            <p:cNvSpPr>
              <a:spLocks noChangeAspect="1"/>
            </p:cNvSpPr>
            <p:nvPr/>
          </p:nvSpPr>
          <p:spPr>
            <a:xfrm>
              <a:off x="3653" y="106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94" name="Oval 30"/>
            <p:cNvSpPr>
              <a:spLocks noChangeAspect="1"/>
            </p:cNvSpPr>
            <p:nvPr/>
          </p:nvSpPr>
          <p:spPr>
            <a:xfrm>
              <a:off x="3653" y="1298"/>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95" name="Oval 31"/>
            <p:cNvSpPr>
              <a:spLocks noChangeAspect="1"/>
            </p:cNvSpPr>
            <p:nvPr/>
          </p:nvSpPr>
          <p:spPr>
            <a:xfrm>
              <a:off x="5375" y="106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96" name="Oval 32"/>
            <p:cNvSpPr>
              <a:spLocks noChangeAspect="1"/>
            </p:cNvSpPr>
            <p:nvPr/>
          </p:nvSpPr>
          <p:spPr>
            <a:xfrm>
              <a:off x="5375" y="1298"/>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97" name="Oval 33"/>
            <p:cNvSpPr>
              <a:spLocks noChangeAspect="1"/>
            </p:cNvSpPr>
            <p:nvPr/>
          </p:nvSpPr>
          <p:spPr>
            <a:xfrm>
              <a:off x="3653" y="196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98" name="Oval 34"/>
            <p:cNvSpPr>
              <a:spLocks noChangeAspect="1"/>
            </p:cNvSpPr>
            <p:nvPr/>
          </p:nvSpPr>
          <p:spPr>
            <a:xfrm>
              <a:off x="3653" y="219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99" name="Oval 35"/>
            <p:cNvSpPr>
              <a:spLocks noChangeAspect="1"/>
            </p:cNvSpPr>
            <p:nvPr/>
          </p:nvSpPr>
          <p:spPr>
            <a:xfrm>
              <a:off x="5375" y="196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00" name="Oval 36"/>
            <p:cNvSpPr>
              <a:spLocks noChangeAspect="1"/>
            </p:cNvSpPr>
            <p:nvPr/>
          </p:nvSpPr>
          <p:spPr>
            <a:xfrm>
              <a:off x="5375" y="2194"/>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01" name="Arc 37"/>
            <p:cNvSpPr/>
            <p:nvPr/>
          </p:nvSpPr>
          <p:spPr>
            <a:xfrm rot="6000000">
              <a:off x="3855" y="248"/>
              <a:ext cx="481" cy="856"/>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5102" name="Arc 38"/>
            <p:cNvSpPr/>
            <p:nvPr/>
          </p:nvSpPr>
          <p:spPr>
            <a:xfrm rot="6000000">
              <a:off x="4728" y="249"/>
              <a:ext cx="481" cy="855"/>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5103" name="Arc 39"/>
            <p:cNvSpPr/>
            <p:nvPr/>
          </p:nvSpPr>
          <p:spPr>
            <a:xfrm rot="-4800000">
              <a:off x="3924" y="2235"/>
              <a:ext cx="481" cy="855"/>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5104" name="Arc 40"/>
            <p:cNvSpPr/>
            <p:nvPr/>
          </p:nvSpPr>
          <p:spPr>
            <a:xfrm rot="-4800000">
              <a:off x="4788" y="2234"/>
              <a:ext cx="481" cy="856"/>
            </a:xfrm>
            <a:custGeom>
              <a:avLst/>
              <a:gdLst>
                <a:gd name="txL" fmla="*/ 0 w 21600"/>
                <a:gd name="txT" fmla="*/ 0 h 39800"/>
                <a:gd name="txR" fmla="*/ 21600 w 21600"/>
                <a:gd name="txB" fmla="*/ 39800 h 39800"/>
              </a:gdLst>
              <a:ahLst/>
              <a:cxnLst>
                <a:cxn ang="0">
                  <a:pos x="0" y="0"/>
                </a:cxn>
                <a:cxn ang="0">
                  <a:pos x="0" y="0"/>
                </a:cxn>
                <a:cxn ang="0">
                  <a:pos x="0" y="0"/>
                </a:cxn>
              </a:cxnLst>
              <a:rect l="txL" t="txT" r="txR" b="txB"/>
              <a:pathLst>
                <a:path w="21600" h="39800" fill="none">
                  <a:moveTo>
                    <a:pt x="4838" y="0"/>
                  </a:moveTo>
                  <a:cubicBezTo>
                    <a:pt x="14648" y="2254"/>
                    <a:pt x="21600" y="10985"/>
                    <a:pt x="21600" y="21051"/>
                  </a:cubicBezTo>
                  <a:cubicBezTo>
                    <a:pt x="21600" y="28798"/>
                    <a:pt x="17450" y="35953"/>
                    <a:pt x="10725" y="39800"/>
                  </a:cubicBezTo>
                </a:path>
                <a:path w="21600" h="39800" stroke="0">
                  <a:moveTo>
                    <a:pt x="4838" y="0"/>
                  </a:moveTo>
                  <a:cubicBezTo>
                    <a:pt x="14648" y="2254"/>
                    <a:pt x="21600" y="10985"/>
                    <a:pt x="21600" y="21051"/>
                  </a:cubicBezTo>
                  <a:cubicBezTo>
                    <a:pt x="21600" y="28798"/>
                    <a:pt x="17450" y="35953"/>
                    <a:pt x="10725" y="39800"/>
                  </a:cubicBezTo>
                  <a:lnTo>
                    <a:pt x="0" y="21051"/>
                  </a:lnTo>
                  <a:close/>
                </a:path>
              </a:pathLst>
            </a:custGeom>
            <a:noFill/>
            <a:ln w="38100" cap="flat" cmpd="sng">
              <a:solidFill>
                <a:schemeClr val="tx1">
                  <a:alpha val="100000"/>
                </a:schemeClr>
              </a:solidFill>
              <a:prstDash val="dash"/>
              <a:miter lim="800000"/>
              <a:headEnd type="none" w="med" len="med"/>
              <a:tailEnd type="none" w="med" len="med"/>
            </a:ln>
          </p:spPr>
          <p:txBody>
            <a:bodyPr/>
            <a:p>
              <a:endParaRPr lang="zh-CN" altLang="en-US"/>
            </a:p>
          </p:txBody>
        </p:sp>
        <p:sp>
          <p:nvSpPr>
            <p:cNvPr id="45105" name="Oval 41"/>
            <p:cNvSpPr>
              <a:spLocks noChangeAspect="1"/>
            </p:cNvSpPr>
            <p:nvPr/>
          </p:nvSpPr>
          <p:spPr>
            <a:xfrm>
              <a:off x="3950" y="75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06" name="Oval 42"/>
            <p:cNvSpPr>
              <a:spLocks noChangeAspect="1"/>
            </p:cNvSpPr>
            <p:nvPr/>
          </p:nvSpPr>
          <p:spPr>
            <a:xfrm>
              <a:off x="4201" y="75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07" name="Oval 43"/>
            <p:cNvSpPr>
              <a:spLocks noChangeAspect="1"/>
            </p:cNvSpPr>
            <p:nvPr/>
          </p:nvSpPr>
          <p:spPr>
            <a:xfrm>
              <a:off x="4820" y="750"/>
              <a:ext cx="92"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08" name="Oval 44"/>
            <p:cNvSpPr>
              <a:spLocks noChangeAspect="1"/>
            </p:cNvSpPr>
            <p:nvPr/>
          </p:nvSpPr>
          <p:spPr>
            <a:xfrm>
              <a:off x="5072" y="750"/>
              <a:ext cx="91" cy="95"/>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09" name="Oval 45"/>
            <p:cNvSpPr>
              <a:spLocks noChangeAspect="1"/>
            </p:cNvSpPr>
            <p:nvPr/>
          </p:nvSpPr>
          <p:spPr>
            <a:xfrm>
              <a:off x="4827" y="2509"/>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10" name="Oval 46"/>
            <p:cNvSpPr>
              <a:spLocks noChangeAspect="1"/>
            </p:cNvSpPr>
            <p:nvPr/>
          </p:nvSpPr>
          <p:spPr>
            <a:xfrm>
              <a:off x="5079" y="2509"/>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11" name="Oval 47"/>
            <p:cNvSpPr>
              <a:spLocks noChangeAspect="1"/>
            </p:cNvSpPr>
            <p:nvPr/>
          </p:nvSpPr>
          <p:spPr>
            <a:xfrm>
              <a:off x="3963" y="2509"/>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12" name="Oval 48"/>
            <p:cNvSpPr>
              <a:spLocks noChangeAspect="1"/>
            </p:cNvSpPr>
            <p:nvPr/>
          </p:nvSpPr>
          <p:spPr>
            <a:xfrm>
              <a:off x="4214" y="2509"/>
              <a:ext cx="91" cy="94"/>
            </a:xfrm>
            <a:prstGeom prst="ellipse">
              <a:avLst/>
            </a:prstGeom>
            <a:solidFill>
              <a:srgbClr val="FF0000"/>
            </a:solidFill>
            <a:ln w="28575"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13" name="Oval 49"/>
            <p:cNvSpPr>
              <a:spLocks noChangeAspect="1"/>
            </p:cNvSpPr>
            <p:nvPr/>
          </p:nvSpPr>
          <p:spPr>
            <a:xfrm>
              <a:off x="4292" y="1359"/>
              <a:ext cx="91" cy="94"/>
            </a:xfrm>
            <a:prstGeom prst="ellipse">
              <a:avLst/>
            </a:prstGeom>
            <a:solidFill>
              <a:srgbClr val="FF00FF"/>
            </a:solidFill>
            <a:ln w="12700" cap="flat" cmpd="sng">
              <a:solidFill>
                <a:srgbClr val="FF9933"/>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114" name="Arc 50"/>
            <p:cNvSpPr/>
            <p:nvPr/>
          </p:nvSpPr>
          <p:spPr>
            <a:xfrm flipV="1">
              <a:off x="4292" y="1454"/>
              <a:ext cx="38" cy="160"/>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8575" cap="flat" cmpd="sng">
              <a:solidFill>
                <a:srgbClr val="FF3300">
                  <a:alpha val="100000"/>
                </a:srgbClr>
              </a:solidFill>
              <a:prstDash val="solid"/>
              <a:miter lim="800000"/>
              <a:headEnd type="none" w="med" len="med"/>
              <a:tailEnd type="stealth" w="med" len="med"/>
            </a:ln>
          </p:spPr>
          <p:txBody>
            <a:bodyPr/>
            <a:p>
              <a:endParaRPr lang="zh-CN" altLang="en-US"/>
            </a:p>
          </p:txBody>
        </p:sp>
      </p:grpSp>
      <p:sp>
        <p:nvSpPr>
          <p:cNvPr id="27699" name="AutoShape 51"/>
          <p:cNvSpPr/>
          <p:nvPr/>
        </p:nvSpPr>
        <p:spPr>
          <a:xfrm>
            <a:off x="755650" y="5013325"/>
            <a:ext cx="2303463" cy="1511300"/>
          </a:xfrm>
          <a:prstGeom prst="wedgeRectCallout">
            <a:avLst>
              <a:gd name="adj1" fmla="val 86389"/>
              <a:gd name="adj2" fmla="val -64074"/>
            </a:avLst>
          </a:prstGeom>
          <a:solidFill>
            <a:srgbClr val="FFFF99"/>
          </a:solidFill>
          <a:ln w="28575" cap="flat" cmpd="sng">
            <a:solidFill>
              <a:srgbClr val="CC3300"/>
            </a:solidFill>
            <a:prstDash val="solid"/>
            <a:miter/>
            <a:headEnd type="none" w="med" len="med"/>
            <a:tailEnd type="none" w="med" len="med"/>
          </a:ln>
        </p:spPr>
        <p:txBody>
          <a:bodyPr wrap="none" anchor="ctr"/>
          <a:p>
            <a:r>
              <a:rPr lang="zh-CN" altLang="en-US" b="0" dirty="0">
                <a:latin typeface="Times New Roman" panose="02020603050405020304" pitchFamily="18" charset="0"/>
                <a:ea typeface="隶书" panose="02010509060101010101" pitchFamily="49" charset="-122"/>
              </a:rPr>
              <a:t>这一现象称为</a:t>
            </a:r>
            <a:endParaRPr lang="zh-CN" altLang="en-US" b="0" dirty="0">
              <a:latin typeface="Times New Roman" panose="02020603050405020304" pitchFamily="18" charset="0"/>
              <a:ea typeface="隶书" panose="02010509060101010101" pitchFamily="49" charset="-122"/>
            </a:endParaRPr>
          </a:p>
          <a:p>
            <a:r>
              <a:rPr lang="zh-CN" altLang="en-US" b="0" dirty="0">
                <a:solidFill>
                  <a:srgbClr val="FF0000"/>
                </a:solidFill>
                <a:latin typeface="Times New Roman" panose="02020603050405020304" pitchFamily="18" charset="0"/>
                <a:ea typeface="隶书" panose="02010509060101010101" pitchFamily="49" charset="-122"/>
              </a:rPr>
              <a:t>本征激发，</a:t>
            </a:r>
            <a:r>
              <a:rPr lang="zh-CN" altLang="en-US" b="0" dirty="0">
                <a:solidFill>
                  <a:srgbClr val="000000"/>
                </a:solidFill>
                <a:latin typeface="Times New Roman" panose="02020603050405020304" pitchFamily="18" charset="0"/>
                <a:ea typeface="隶书" panose="02010509060101010101" pitchFamily="49" charset="-122"/>
              </a:rPr>
              <a:t>也</a:t>
            </a:r>
            <a:endParaRPr lang="zh-CN" altLang="en-US" b="0" dirty="0">
              <a:solidFill>
                <a:srgbClr val="000000"/>
              </a:solidFill>
              <a:latin typeface="Times New Roman" panose="02020603050405020304" pitchFamily="18" charset="0"/>
              <a:ea typeface="隶书" panose="02010509060101010101" pitchFamily="49" charset="-122"/>
            </a:endParaRPr>
          </a:p>
          <a:p>
            <a:r>
              <a:rPr lang="zh-CN" altLang="en-US" b="0" dirty="0">
                <a:solidFill>
                  <a:srgbClr val="000000"/>
                </a:solidFill>
                <a:latin typeface="Times New Roman" panose="02020603050405020304" pitchFamily="18" charset="0"/>
                <a:ea typeface="隶书" panose="02010509060101010101" pitchFamily="49" charset="-122"/>
              </a:rPr>
              <a:t>称</a:t>
            </a:r>
            <a:r>
              <a:rPr lang="zh-CN" altLang="en-US" b="0" dirty="0">
                <a:solidFill>
                  <a:srgbClr val="FF0000"/>
                </a:solidFill>
                <a:latin typeface="Times New Roman" panose="02020603050405020304" pitchFamily="18" charset="0"/>
                <a:ea typeface="隶书" panose="02010509060101010101" pitchFamily="49" charset="-122"/>
              </a:rPr>
              <a:t>热激发</a:t>
            </a:r>
            <a:r>
              <a:rPr lang="zh-CN" altLang="en-US" b="0" dirty="0">
                <a:latin typeface="Times New Roman" panose="02020603050405020304" pitchFamily="18" charset="0"/>
                <a:ea typeface="隶书" panose="02010509060101010101" pitchFamily="49" charset="-122"/>
              </a:rPr>
              <a:t>。</a:t>
            </a:r>
            <a:endParaRPr lang="zh-CN" altLang="en-US" b="0" dirty="0">
              <a:latin typeface="Times New Roman" panose="02020603050405020304" pitchFamily="18" charset="0"/>
              <a:ea typeface="隶书" panose="02010509060101010101" pitchFamily="49" charset="-122"/>
            </a:endParaRPr>
          </a:p>
        </p:txBody>
      </p:sp>
      <p:grpSp>
        <p:nvGrpSpPr>
          <p:cNvPr id="3" name="Group 52"/>
          <p:cNvGrpSpPr/>
          <p:nvPr/>
        </p:nvGrpSpPr>
        <p:grpSpPr>
          <a:xfrm>
            <a:off x="6826250" y="1557338"/>
            <a:ext cx="1922463" cy="4176712"/>
            <a:chOff x="4300" y="981"/>
            <a:chExt cx="1211" cy="2631"/>
          </a:xfrm>
        </p:grpSpPr>
        <p:sp>
          <p:nvSpPr>
            <p:cNvPr id="45066" name="AutoShape 53"/>
            <p:cNvSpPr/>
            <p:nvPr/>
          </p:nvSpPr>
          <p:spPr>
            <a:xfrm>
              <a:off x="4332" y="981"/>
              <a:ext cx="1179" cy="2631"/>
            </a:xfrm>
            <a:prstGeom prst="flowChartAlternateProcess">
              <a:avLst/>
            </a:prstGeom>
            <a:solidFill>
              <a:srgbClr val="FFFF99"/>
            </a:solid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5067" name="Text Box 54"/>
            <p:cNvSpPr txBox="1"/>
            <p:nvPr/>
          </p:nvSpPr>
          <p:spPr>
            <a:xfrm>
              <a:off x="4300" y="1026"/>
              <a:ext cx="1192" cy="2540"/>
            </a:xfrm>
            <a:prstGeom prst="rect">
              <a:avLst/>
            </a:prstGeom>
            <a:noFill/>
            <a:ln w="9525">
              <a:noFill/>
            </a:ln>
          </p:spPr>
          <p:txBody>
            <a:bodyPr vert="eaVert">
              <a:spAutoFit/>
            </a:bodyPr>
            <a:p>
              <a:pPr>
                <a:spcBef>
                  <a:spcPct val="50000"/>
                </a:spcBef>
              </a:pPr>
              <a:r>
                <a:rPr lang="zh-CN" altLang="en-US" b="0" dirty="0">
                  <a:latin typeface="Verdana" panose="020B0604030504040204" pitchFamily="34" charset="0"/>
                  <a:ea typeface="隶书" panose="02010509060101010101" pitchFamily="49" charset="-122"/>
                </a:rPr>
                <a:t>所谓</a:t>
              </a:r>
              <a:r>
                <a:rPr lang="zh-CN" altLang="en-US" b="0" dirty="0">
                  <a:solidFill>
                    <a:schemeClr val="tx2"/>
                  </a:solidFill>
                  <a:latin typeface="Verdana" panose="020B0604030504040204" pitchFamily="34" charset="0"/>
                  <a:ea typeface="隶书" panose="02010509060101010101" pitchFamily="49" charset="-122"/>
                </a:rPr>
                <a:t>本征激发</a:t>
              </a:r>
              <a:r>
                <a:rPr lang="zh-CN" altLang="en-US" b="0" dirty="0">
                  <a:latin typeface="Verdana" panose="020B0604030504040204" pitchFamily="34" charset="0"/>
                  <a:ea typeface="隶书" panose="02010509060101010101" pitchFamily="49" charset="-122"/>
                </a:rPr>
                <a:t>，就是由于随机热振动致使共价键被打破而产生电子</a:t>
              </a:r>
              <a:r>
                <a:rPr lang="en-US" altLang="zh-CN" b="0" dirty="0">
                  <a:latin typeface="Times New Roman" panose="02020603050405020304" pitchFamily="18" charset="0"/>
                  <a:ea typeface="隶书" panose="02010509060101010101" pitchFamily="49" charset="-122"/>
                </a:rPr>
                <a:t>—</a:t>
              </a:r>
              <a:r>
                <a:rPr lang="zh-CN" altLang="en-US" b="0" dirty="0">
                  <a:latin typeface="Verdana" panose="020B0604030504040204" pitchFamily="34" charset="0"/>
                  <a:ea typeface="隶书" panose="02010509060101010101" pitchFamily="49" charset="-122"/>
                </a:rPr>
                <a:t>空穴对的过程。</a:t>
              </a:r>
              <a:endParaRPr lang="zh-CN" altLang="en-US" b="0" dirty="0">
                <a:latin typeface="Verdana" panose="020B0604030504040204" pitchFamily="34" charset="0"/>
                <a:ea typeface="隶书" panose="02010509060101010101" pitchFamily="49" charset="-122"/>
              </a:endParaRPr>
            </a:p>
          </p:txBody>
        </p:sp>
      </p:grpSp>
      <p:sp>
        <p:nvSpPr>
          <p:cNvPr id="27703" name="Oval 55"/>
          <p:cNvSpPr/>
          <p:nvPr/>
        </p:nvSpPr>
        <p:spPr>
          <a:xfrm>
            <a:off x="3565525" y="2349500"/>
            <a:ext cx="647700" cy="1008063"/>
          </a:xfrm>
          <a:prstGeom prst="ellipse">
            <a:avLst/>
          </a:prstGeom>
          <a:noFill/>
          <a:ln w="57150" cap="flat" cmpd="sng">
            <a:solidFill>
              <a:srgbClr val="008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7704" name="AutoShape 56"/>
          <p:cNvSpPr/>
          <p:nvPr/>
        </p:nvSpPr>
        <p:spPr>
          <a:xfrm>
            <a:off x="1116013" y="1484313"/>
            <a:ext cx="576262" cy="2376487"/>
          </a:xfrm>
          <a:prstGeom prst="wedgeRoundRectCallout">
            <a:avLst>
              <a:gd name="adj1" fmla="val 378926"/>
              <a:gd name="adj2" fmla="val 4444"/>
              <a:gd name="adj3" fmla="val 16667"/>
            </a:avLst>
          </a:prstGeom>
          <a:solidFill>
            <a:srgbClr val="FFFF99"/>
          </a:solidFill>
          <a:ln w="28575" cap="flat" cmpd="sng">
            <a:solidFill>
              <a:srgbClr val="008000"/>
            </a:solidFill>
            <a:prstDash val="solid"/>
            <a:miter/>
            <a:headEnd type="none" w="med" len="med"/>
            <a:tailEnd type="none" w="med" len="med"/>
          </a:ln>
        </p:spPr>
        <p:txBody>
          <a:bodyPr tIns="0"/>
          <a:p>
            <a:pPr algn="ctr"/>
            <a:r>
              <a:rPr lang="zh-CN" altLang="en-US" b="0" dirty="0">
                <a:latin typeface="Verdana" panose="020B0604030504040204" pitchFamily="34" charset="0"/>
                <a:ea typeface="隶书" panose="02010509060101010101" pitchFamily="49" charset="-122"/>
              </a:rPr>
              <a:t>电子空穴对</a:t>
            </a:r>
            <a:endParaRPr lang="zh-CN" altLang="en-US" b="0" dirty="0">
              <a:latin typeface="Verdana" panose="020B0604030504040204" pitchFamily="34" charset="0"/>
              <a:ea typeface="隶书" panose="02010509060101010101" pitchFamily="49" charset="-122"/>
            </a:endParaRPr>
          </a:p>
        </p:txBody>
      </p:sp>
      <p:sp>
        <p:nvSpPr>
          <p:cNvPr id="45065" name="Text Box 57"/>
          <p:cNvSpPr txBox="1"/>
          <p:nvPr/>
        </p:nvSpPr>
        <p:spPr>
          <a:xfrm>
            <a:off x="3924300" y="5445125"/>
            <a:ext cx="2663825" cy="946150"/>
          </a:xfrm>
          <a:prstGeom prst="rect">
            <a:avLst/>
          </a:prstGeom>
          <a:noFill/>
          <a:ln w="9525">
            <a:noFill/>
          </a:ln>
        </p:spPr>
        <p:txBody>
          <a:bodyPr>
            <a:spAutoFit/>
          </a:bodyPr>
          <a:p>
            <a:pPr>
              <a:spcBef>
                <a:spcPct val="50000"/>
              </a:spcBef>
            </a:pPr>
            <a:r>
              <a:rPr lang="zh-CN" altLang="en-US" dirty="0">
                <a:solidFill>
                  <a:srgbClr val="FF0000"/>
                </a:solidFill>
                <a:latin typeface="Arial" panose="020B0604020202020204" pitchFamily="34" charset="0"/>
              </a:rPr>
              <a:t>空穴</a:t>
            </a:r>
            <a:r>
              <a:rPr lang="en-US" altLang="zh-CN" dirty="0">
                <a:latin typeface="Arial" panose="020B0604020202020204" pitchFamily="34" charset="0"/>
              </a:rPr>
              <a:t>——</a:t>
            </a:r>
            <a:r>
              <a:rPr lang="zh-CN" altLang="en-US" dirty="0">
                <a:latin typeface="Arial" panose="020B0604020202020204" pitchFamily="34" charset="0"/>
              </a:rPr>
              <a:t>共价键中的空位。</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703"/>
                                        </p:tgtEl>
                                        <p:attrNameLst>
                                          <p:attrName>style.visibility</p:attrName>
                                        </p:attrNameLst>
                                      </p:cBhvr>
                                      <p:to>
                                        <p:strVal val="visible"/>
                                      </p:to>
                                    </p:set>
                                    <p:animEffect transition="in" filter="wipe(up)">
                                      <p:cBhvr>
                                        <p:cTn id="7" dur="1000"/>
                                        <p:tgtEl>
                                          <p:spTgt spid="2770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7704"/>
                                        </p:tgtEl>
                                        <p:attrNameLst>
                                          <p:attrName>style.visibility</p:attrName>
                                        </p:attrNameLst>
                                      </p:cBhvr>
                                      <p:to>
                                        <p:strVal val="visible"/>
                                      </p:to>
                                    </p:set>
                                    <p:animEffect transition="in" filter="wipe(left)">
                                      <p:cBhvr>
                                        <p:cTn id="11" dur="1000"/>
                                        <p:tgtEl>
                                          <p:spTgt spid="2770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7699"/>
                                        </p:tgtEl>
                                        <p:attrNameLst>
                                          <p:attrName>style.visibility</p:attrName>
                                        </p:attrNameLst>
                                      </p:cBhvr>
                                      <p:to>
                                        <p:strVal val="visible"/>
                                      </p:to>
                                    </p:set>
                                    <p:animEffect transition="in" filter="wipe(down)">
                                      <p:cBhvr>
                                        <p:cTn id="16" dur="1000"/>
                                        <p:tgtEl>
                                          <p:spTgt spid="27699"/>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9" grpId="0" animBg="1"/>
      <p:bldP spid="27703" grpId="0" animBg="1"/>
      <p:bldP spid="2770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0484" name="Rectangle 2"/>
          <p:cNvSpPr/>
          <p:nvPr/>
        </p:nvSpPr>
        <p:spPr>
          <a:xfrm>
            <a:off x="611188" y="692150"/>
            <a:ext cx="6711950" cy="579438"/>
          </a:xfrm>
          <a:prstGeom prst="rect">
            <a:avLst/>
          </a:prstGeom>
          <a:noFill/>
          <a:ln w="9525">
            <a:noFill/>
          </a:ln>
        </p:spPr>
        <p:txBody>
          <a:bodyPr wrap="none">
            <a:spAutoFit/>
          </a:bodyPr>
          <a:p>
            <a:r>
              <a:rPr lang="zh-CN" altLang="en-US" dirty="0">
                <a:latin typeface="Arial" panose="020B0604020202020204" pitchFamily="34" charset="0"/>
              </a:rPr>
              <a:t>输出特性曲线可以划分为三个区域：</a:t>
            </a:r>
            <a:endParaRPr lang="zh-CN" altLang="en-US" dirty="0">
              <a:latin typeface="Arial" panose="020B0604020202020204" pitchFamily="34" charset="0"/>
            </a:endParaRPr>
          </a:p>
        </p:txBody>
      </p:sp>
      <p:sp>
        <p:nvSpPr>
          <p:cNvPr id="20485" name="Text Box 3"/>
          <p:cNvSpPr txBox="1"/>
          <p:nvPr/>
        </p:nvSpPr>
        <p:spPr>
          <a:xfrm>
            <a:off x="323850" y="1268413"/>
            <a:ext cx="4608513" cy="2678112"/>
          </a:xfrm>
          <a:prstGeom prst="rect">
            <a:avLst/>
          </a:prstGeom>
          <a:noFill/>
          <a:ln w="9525">
            <a:noFill/>
          </a:ln>
        </p:spPr>
        <p:txBody>
          <a:bodyPr>
            <a:spAutoFit/>
          </a:bodyPr>
          <a:p>
            <a:pPr>
              <a:lnSpc>
                <a:spcPct val="120000"/>
              </a:lnSpc>
            </a:pPr>
            <a:r>
              <a:rPr lang="zh-CN" altLang="en-US" dirty="0">
                <a:solidFill>
                  <a:srgbClr val="FF0000"/>
                </a:solidFill>
                <a:latin typeface="Verdana" panose="020B0604030504040204" pitchFamily="34" charset="0"/>
                <a:ea typeface="华文新魏" panose="02010800040101010101" pitchFamily="2" charset="-122"/>
              </a:rPr>
              <a:t>饱和区</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i</a:t>
            </a:r>
            <a:r>
              <a:rPr lang="en-US" altLang="zh-CN" i="1" baseline="-25000" dirty="0">
                <a:solidFill>
                  <a:srgbClr val="000000"/>
                </a:solidFill>
                <a:latin typeface="Times New Roman" panose="02020603050405020304" pitchFamily="18" charset="0"/>
              </a:rPr>
              <a:t>C</a:t>
            </a:r>
            <a:r>
              <a:rPr lang="zh-CN" altLang="en-US" dirty="0">
                <a:solidFill>
                  <a:srgbClr val="000000"/>
                </a:solidFill>
                <a:latin typeface="Verdana" panose="020B0604030504040204" pitchFamily="34" charset="0"/>
              </a:rPr>
              <a:t>受</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CE</a:t>
            </a:r>
            <a:r>
              <a:rPr lang="zh-CN" altLang="en-US" dirty="0">
                <a:solidFill>
                  <a:srgbClr val="000000"/>
                </a:solidFill>
                <a:latin typeface="Verdana" panose="020B0604030504040204" pitchFamily="34" charset="0"/>
              </a:rPr>
              <a:t>显著控制的区域，该区域内</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CE</a:t>
            </a:r>
            <a:r>
              <a:rPr lang="zh-CN" altLang="en-US" dirty="0">
                <a:solidFill>
                  <a:srgbClr val="000000"/>
                </a:solidFill>
                <a:latin typeface="Verdana" panose="020B0604030504040204" pitchFamily="34" charset="0"/>
              </a:rPr>
              <a:t>的数值较小，一般</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CE</a:t>
            </a:r>
            <a:r>
              <a:rPr lang="en-US" altLang="zh-CN" i="1" dirty="0">
                <a:solidFill>
                  <a:srgbClr val="000000"/>
                </a:solidFill>
                <a:latin typeface="Times New Roman" panose="02020603050405020304" pitchFamily="18" charset="0"/>
              </a:rPr>
              <a:t>&lt;</a:t>
            </a:r>
            <a:r>
              <a:rPr lang="en-US" altLang="zh-CN" dirty="0">
                <a:solidFill>
                  <a:srgbClr val="000000"/>
                </a:solidFill>
                <a:latin typeface="Times New Roman" panose="02020603050405020304" pitchFamily="18" charset="0"/>
              </a:rPr>
              <a:t>0.7V</a:t>
            </a:r>
            <a:r>
              <a:rPr lang="zh-CN" altLang="en-US" dirty="0">
                <a:solidFill>
                  <a:srgbClr val="000000"/>
                </a:solidFill>
                <a:latin typeface="Verdana" panose="020B0604030504040204" pitchFamily="34" charset="0"/>
              </a:rPr>
              <a:t>（硅管）。此时</a:t>
            </a:r>
            <a:r>
              <a:rPr lang="en-US" altLang="zh-CN" dirty="0">
                <a:solidFill>
                  <a:srgbClr val="FF0000"/>
                </a:solidFill>
                <a:latin typeface="Times New Roman" panose="02020603050405020304" pitchFamily="18" charset="0"/>
              </a:rPr>
              <a:t>J</a:t>
            </a:r>
            <a:r>
              <a:rPr lang="en-US" altLang="zh-CN" baseline="-25000" dirty="0">
                <a:solidFill>
                  <a:srgbClr val="FF0000"/>
                </a:solidFill>
                <a:latin typeface="Times New Roman" panose="02020603050405020304" pitchFamily="18" charset="0"/>
              </a:rPr>
              <a:t>e</a:t>
            </a:r>
            <a:r>
              <a:rPr lang="zh-CN" altLang="en-US" dirty="0">
                <a:solidFill>
                  <a:srgbClr val="FF0000"/>
                </a:solidFill>
                <a:latin typeface="Verdana" panose="020B0604030504040204" pitchFamily="34" charset="0"/>
              </a:rPr>
              <a:t>正偏，</a:t>
            </a:r>
            <a:r>
              <a:rPr lang="en-US" altLang="zh-CN" dirty="0">
                <a:solidFill>
                  <a:srgbClr val="FF0000"/>
                </a:solidFill>
                <a:latin typeface="Times New Roman" panose="02020603050405020304" pitchFamily="18" charset="0"/>
              </a:rPr>
              <a:t>J</a:t>
            </a:r>
            <a:r>
              <a:rPr lang="en-US" altLang="zh-CN" baseline="-25000" dirty="0">
                <a:solidFill>
                  <a:srgbClr val="FF0000"/>
                </a:solidFill>
                <a:latin typeface="Times New Roman" panose="02020603050405020304" pitchFamily="18" charset="0"/>
              </a:rPr>
              <a:t>c</a:t>
            </a:r>
            <a:r>
              <a:rPr lang="zh-CN" altLang="en-US" dirty="0">
                <a:solidFill>
                  <a:srgbClr val="FF0000"/>
                </a:solidFill>
                <a:latin typeface="Verdana" panose="020B0604030504040204" pitchFamily="34" charset="0"/>
              </a:rPr>
              <a:t>正偏</a:t>
            </a:r>
            <a:r>
              <a:rPr lang="zh-CN" altLang="en-US" dirty="0">
                <a:solidFill>
                  <a:srgbClr val="000000"/>
                </a:solidFill>
                <a:latin typeface="Verdana" panose="020B0604030504040204" pitchFamily="34" charset="0"/>
              </a:rPr>
              <a:t>或反偏电压很小。</a:t>
            </a:r>
            <a:endParaRPr lang="zh-CN" altLang="en-US" dirty="0">
              <a:latin typeface="Arial" panose="020B0604020202020204" pitchFamily="34" charset="0"/>
            </a:endParaRPr>
          </a:p>
        </p:txBody>
      </p:sp>
      <p:sp>
        <p:nvSpPr>
          <p:cNvPr id="20486" name="Text Box 6"/>
          <p:cNvSpPr txBox="1"/>
          <p:nvPr/>
        </p:nvSpPr>
        <p:spPr>
          <a:xfrm>
            <a:off x="323850" y="3860800"/>
            <a:ext cx="4679950" cy="1643063"/>
          </a:xfrm>
          <a:prstGeom prst="rect">
            <a:avLst/>
          </a:prstGeom>
          <a:noFill/>
          <a:ln w="9525">
            <a:noFill/>
          </a:ln>
        </p:spPr>
        <p:txBody>
          <a:bodyPr>
            <a:spAutoFit/>
          </a:bodyPr>
          <a:p>
            <a:pPr algn="just">
              <a:lnSpc>
                <a:spcPct val="120000"/>
              </a:lnSpc>
            </a:pPr>
            <a:r>
              <a:rPr lang="zh-CN" altLang="en-US" dirty="0">
                <a:solidFill>
                  <a:srgbClr val="0000FF"/>
                </a:solidFill>
                <a:latin typeface="Times New Roman" panose="02020603050405020304" pitchFamily="18" charset="0"/>
              </a:rPr>
              <a:t>特点</a:t>
            </a:r>
            <a:r>
              <a:rPr lang="zh-CN" altLang="en-US" dirty="0">
                <a:solidFill>
                  <a:srgbClr val="3333CC"/>
                </a:solidFill>
                <a:latin typeface="Times New Roman" panose="02020603050405020304" pitchFamily="18" charset="0"/>
              </a:rPr>
              <a:t>：</a:t>
            </a: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C </a:t>
            </a:r>
            <a:r>
              <a:rPr lang="zh-CN" altLang="en-US" dirty="0">
                <a:solidFill>
                  <a:srgbClr val="000000"/>
                </a:solidFill>
                <a:latin typeface="Times New Roman" panose="02020603050405020304" pitchFamily="18" charset="0"/>
              </a:rPr>
              <a:t>基本上不随 </a:t>
            </a: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B </a:t>
            </a:r>
            <a:r>
              <a:rPr lang="zh-CN" altLang="en-US" dirty="0">
                <a:solidFill>
                  <a:srgbClr val="000000"/>
                </a:solidFill>
                <a:latin typeface="Times New Roman" panose="02020603050405020304" pitchFamily="18" charset="0"/>
              </a:rPr>
              <a:t>而变化，在饱和区三极管失去放大作用。 </a:t>
            </a:r>
            <a:r>
              <a:rPr lang="en-US" altLang="zh-CN" i="1" dirty="0">
                <a:solidFill>
                  <a:srgbClr val="FF3300"/>
                </a:solidFill>
                <a:latin typeface="Times New Roman" panose="02020603050405020304" pitchFamily="18" charset="0"/>
              </a:rPr>
              <a:t>I</a:t>
            </a:r>
            <a:r>
              <a:rPr lang="en-US" altLang="zh-CN" baseline="-25000" dirty="0">
                <a:solidFill>
                  <a:srgbClr val="FF3300"/>
                </a:solidFill>
                <a:latin typeface="Times New Roman" panose="02020603050405020304" pitchFamily="18" charset="0"/>
              </a:rPr>
              <a:t> C</a:t>
            </a:r>
            <a:r>
              <a:rPr lang="en-US" altLang="zh-CN" dirty="0">
                <a:solidFill>
                  <a:srgbClr val="FF3300"/>
                </a:solidFill>
                <a:latin typeface="Times New Roman" panose="02020603050405020304" pitchFamily="18" charset="0"/>
              </a:rPr>
              <a:t> </a:t>
            </a:r>
            <a:r>
              <a:rPr lang="en-US" altLang="zh-CN" dirty="0">
                <a:solidFill>
                  <a:srgbClr val="FF3300"/>
                </a:solidFill>
                <a:latin typeface="Times New Roman" panose="02020603050405020304" pitchFamily="18" charset="0"/>
                <a:sym typeface="Symbol" panose="05050102010706020507" pitchFamily="18" charset="2"/>
              </a:rPr>
              <a:t></a:t>
            </a:r>
            <a:r>
              <a:rPr lang="en-US" altLang="zh-CN" dirty="0">
                <a:solidFill>
                  <a:srgbClr val="FF3300"/>
                </a:solidFill>
                <a:latin typeface="Times New Roman" panose="02020603050405020304" pitchFamily="18" charset="0"/>
              </a:rPr>
              <a:t>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i="1" dirty="0">
                <a:solidFill>
                  <a:srgbClr val="FF3300"/>
                </a:solidFill>
                <a:latin typeface="Times New Roman" panose="02020603050405020304" pitchFamily="18" charset="0"/>
              </a:rPr>
              <a:t> I</a:t>
            </a:r>
            <a:r>
              <a:rPr lang="en-US" altLang="zh-CN" baseline="-25000" dirty="0">
                <a:solidFill>
                  <a:srgbClr val="FF3300"/>
                </a:solidFill>
                <a:latin typeface="Times New Roman" panose="02020603050405020304" pitchFamily="18" charset="0"/>
              </a:rPr>
              <a:t>B</a:t>
            </a:r>
            <a:r>
              <a:rPr lang="zh-CN" altLang="en-US" i="1" baseline="-25000" dirty="0">
                <a:solidFill>
                  <a:srgbClr val="000000"/>
                </a:solidFill>
                <a:latin typeface="Times New Roman" panose="02020603050405020304" pitchFamily="18" charset="0"/>
              </a:rPr>
              <a:t>。</a:t>
            </a:r>
            <a:endParaRPr lang="zh-CN" altLang="en-US" dirty="0">
              <a:latin typeface="Arial" panose="020B0604020202020204" pitchFamily="34" charset="0"/>
            </a:endParaRPr>
          </a:p>
        </p:txBody>
      </p:sp>
      <p:sp>
        <p:nvSpPr>
          <p:cNvPr id="20487" name="Text Box 7"/>
          <p:cNvSpPr txBox="1"/>
          <p:nvPr/>
        </p:nvSpPr>
        <p:spPr>
          <a:xfrm>
            <a:off x="323850" y="5445125"/>
            <a:ext cx="5399088" cy="954088"/>
          </a:xfrm>
          <a:prstGeom prst="rect">
            <a:avLst/>
          </a:prstGeom>
          <a:noFill/>
          <a:ln w="9525">
            <a:noFill/>
          </a:ln>
        </p:spPr>
        <p:txBody>
          <a:bodyPr>
            <a:spAutoFit/>
          </a:bodyPr>
          <a:p>
            <a:pPr>
              <a:spcBef>
                <a:spcPct val="50000"/>
              </a:spcBef>
            </a:pPr>
            <a:r>
              <a:rPr lang="zh-CN" altLang="en-US" dirty="0">
                <a:solidFill>
                  <a:srgbClr val="000000"/>
                </a:solidFill>
                <a:latin typeface="Times New Roman" panose="02020603050405020304" pitchFamily="18" charset="0"/>
              </a:rPr>
              <a:t>当 </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CE</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BE</a:t>
            </a:r>
            <a:r>
              <a:rPr lang="zh-CN" altLang="en-US" dirty="0">
                <a:solidFill>
                  <a:srgbClr val="000000"/>
                </a:solidFill>
                <a:latin typeface="Times New Roman" panose="02020603050405020304" pitchFamily="18" charset="0"/>
              </a:rPr>
              <a:t>，即 </a:t>
            </a:r>
            <a:r>
              <a:rPr lang="en-US" altLang="zh-CN" i="1"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CB </a:t>
            </a:r>
            <a:r>
              <a:rPr lang="en-US" altLang="zh-CN" dirty="0">
                <a:solidFill>
                  <a:srgbClr val="000000"/>
                </a:solidFill>
                <a:latin typeface="Times New Roman" panose="02020603050405020304" pitchFamily="18" charset="0"/>
              </a:rPr>
              <a:t>= 0 </a:t>
            </a:r>
            <a:r>
              <a:rPr lang="zh-CN" altLang="en-US" dirty="0">
                <a:solidFill>
                  <a:srgbClr val="000000"/>
                </a:solidFill>
                <a:latin typeface="Times New Roman" panose="02020603050405020304" pitchFamily="18" charset="0"/>
              </a:rPr>
              <a:t>时，称</a:t>
            </a:r>
            <a:r>
              <a:rPr lang="zh-CN" altLang="en-US" dirty="0">
                <a:solidFill>
                  <a:srgbClr val="3333CC"/>
                </a:solidFill>
                <a:latin typeface="Times New Roman" panose="02020603050405020304" pitchFamily="18" charset="0"/>
              </a:rPr>
              <a:t>临界饱和</a:t>
            </a:r>
            <a:r>
              <a:rPr lang="zh-CN" altLang="en-US"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CE</a:t>
            </a:r>
            <a:r>
              <a:rPr lang="en-US" altLang="zh-CN"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sym typeface="Symbol" panose="05050102010706020507" pitchFamily="18" charset="2"/>
              </a:rPr>
              <a:t>&lt;</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BE</a:t>
            </a:r>
            <a:r>
              <a:rPr lang="zh-CN" altLang="en-US" dirty="0">
                <a:solidFill>
                  <a:srgbClr val="000000"/>
                </a:solidFill>
                <a:latin typeface="Times New Roman" panose="02020603050405020304" pitchFamily="18" charset="0"/>
              </a:rPr>
              <a:t>时称为</a:t>
            </a:r>
            <a:r>
              <a:rPr lang="zh-CN" altLang="en-US" dirty="0">
                <a:solidFill>
                  <a:srgbClr val="FF3300"/>
                </a:solidFill>
                <a:latin typeface="Times New Roman" panose="02020603050405020304" pitchFamily="18" charset="0"/>
              </a:rPr>
              <a:t>过饱和</a:t>
            </a:r>
            <a:r>
              <a:rPr lang="zh-CN" altLang="en-US"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p:txBody>
      </p:sp>
      <p:grpSp>
        <p:nvGrpSpPr>
          <p:cNvPr id="20488" name="Group 19"/>
          <p:cNvGrpSpPr/>
          <p:nvPr/>
        </p:nvGrpSpPr>
        <p:grpSpPr>
          <a:xfrm>
            <a:off x="5119688" y="1628775"/>
            <a:ext cx="4024312" cy="3016250"/>
            <a:chOff x="0" y="0"/>
            <a:chExt cx="2535" cy="1900"/>
          </a:xfrm>
        </p:grpSpPr>
        <p:graphicFrame>
          <p:nvGraphicFramePr>
            <p:cNvPr id="20482" name="Object 20"/>
            <p:cNvGraphicFramePr>
              <a:graphicFrameLocks noChangeAspect="1"/>
            </p:cNvGraphicFramePr>
            <p:nvPr/>
          </p:nvGraphicFramePr>
          <p:xfrm>
            <a:off x="0" y="0"/>
            <a:ext cx="2535" cy="1900"/>
          </p:xfrm>
          <a:graphic>
            <a:graphicData uri="http://schemas.openxmlformats.org/presentationml/2006/ole">
              <mc:AlternateContent xmlns:mc="http://schemas.openxmlformats.org/markup-compatibility/2006">
                <mc:Choice xmlns:v="urn:schemas-microsoft-com:vml" Requires="v">
                  <p:oleObj spid="_x0000_s3124" name="" r:id="rId1" imgW="1699260" imgH="1348740" progId="Paint.Picture">
                    <p:embed/>
                  </p:oleObj>
                </mc:Choice>
                <mc:Fallback>
                  <p:oleObj name="" r:id="rId1" imgW="1699260" imgH="1348740" progId="Paint.Picture">
                    <p:embed/>
                    <p:pic>
                      <p:nvPicPr>
                        <p:cNvPr id="0" name="图片 3123"/>
                        <p:cNvPicPr/>
                        <p:nvPr/>
                      </p:nvPicPr>
                      <p:blipFill>
                        <a:blip r:embed="rId2"/>
                        <a:stretch>
                          <a:fillRect/>
                        </a:stretch>
                      </p:blipFill>
                      <p:spPr>
                        <a:xfrm>
                          <a:off x="0" y="0"/>
                          <a:ext cx="2535" cy="1900"/>
                        </a:xfrm>
                        <a:prstGeom prst="rect">
                          <a:avLst/>
                        </a:prstGeom>
                        <a:noFill/>
                        <a:ln w="38100">
                          <a:noFill/>
                          <a:miter/>
                        </a:ln>
                      </p:spPr>
                    </p:pic>
                  </p:oleObj>
                </mc:Fallback>
              </mc:AlternateContent>
            </a:graphicData>
          </a:graphic>
        </p:graphicFrame>
        <p:sp>
          <p:nvSpPr>
            <p:cNvPr id="20489" name="Text Box 21"/>
            <p:cNvSpPr txBox="1"/>
            <p:nvPr/>
          </p:nvSpPr>
          <p:spPr>
            <a:xfrm>
              <a:off x="1408" y="213"/>
              <a:ext cx="699" cy="288"/>
            </a:xfrm>
            <a:prstGeom prst="rect">
              <a:avLst/>
            </a:prstGeom>
            <a:noFill/>
            <a:ln w="9525">
              <a:noFill/>
            </a:ln>
          </p:spPr>
          <p:txBody>
            <a:bodyPr>
              <a:spAutoFit/>
            </a:bodyPr>
            <a:p>
              <a:pPr algn="ctr">
                <a:spcBef>
                  <a:spcPct val="50000"/>
                </a:spcBef>
              </a:pPr>
              <a:endParaRPr lang="zh-CN" altLang="zh-CN" dirty="0">
                <a:solidFill>
                  <a:srgbClr val="FF66FF"/>
                </a:solidFill>
                <a:latin typeface="Arial" panose="020B0604020202020204" pitchFamily="34" charset="0"/>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1508" name="Text Box 2"/>
          <p:cNvSpPr txBox="1"/>
          <p:nvPr/>
        </p:nvSpPr>
        <p:spPr>
          <a:xfrm>
            <a:off x="755650" y="1844675"/>
            <a:ext cx="7993063" cy="1554163"/>
          </a:xfrm>
          <a:prstGeom prst="rect">
            <a:avLst/>
          </a:prstGeom>
          <a:noFill/>
          <a:ln w="9525">
            <a:noFill/>
          </a:ln>
        </p:spPr>
        <p:txBody>
          <a:bodyPr>
            <a:spAutoFit/>
          </a:bodyPr>
          <a:p>
            <a:pPr>
              <a:spcBef>
                <a:spcPct val="50000"/>
              </a:spcBef>
            </a:pPr>
            <a:r>
              <a:rPr lang="zh-CN" altLang="en-US" dirty="0">
                <a:solidFill>
                  <a:srgbClr val="FF0000"/>
                </a:solidFill>
                <a:latin typeface="Verdana" panose="020B0604030504040204" pitchFamily="34" charset="0"/>
                <a:ea typeface="华文新魏" panose="02010800040101010101" pitchFamily="2" charset="-122"/>
              </a:rPr>
              <a:t>放大区</a:t>
            </a:r>
            <a:r>
              <a:rPr lang="en-US" altLang="zh-CN" dirty="0">
                <a:solidFill>
                  <a:srgbClr val="000000"/>
                </a:solidFill>
                <a:latin typeface="宋体" panose="02010600030101010101" pitchFamily="2" charset="-122"/>
              </a:rPr>
              <a:t>——</a:t>
            </a: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C</a:t>
            </a:r>
            <a:r>
              <a:rPr lang="zh-CN" altLang="en-US" dirty="0">
                <a:solidFill>
                  <a:srgbClr val="000000"/>
                </a:solidFill>
                <a:latin typeface="宋体" panose="02010600030101010101" pitchFamily="2" charset="-122"/>
              </a:rPr>
              <a:t>平行于</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CE</a:t>
            </a:r>
            <a:r>
              <a:rPr lang="zh-CN" altLang="en-US" dirty="0">
                <a:solidFill>
                  <a:srgbClr val="000000"/>
                </a:solidFill>
                <a:latin typeface="宋体" panose="02010600030101010101" pitchFamily="2" charset="-122"/>
              </a:rPr>
              <a:t>轴的区域，</a:t>
            </a:r>
            <a:r>
              <a:rPr lang="zh-CN" altLang="en-US" dirty="0">
                <a:solidFill>
                  <a:srgbClr val="000000"/>
                </a:solidFill>
                <a:latin typeface="Verdana" panose="020B0604030504040204" pitchFamily="34" charset="0"/>
              </a:rPr>
              <a:t>曲线基本平行等距。</a:t>
            </a:r>
            <a:r>
              <a:rPr lang="zh-CN" altLang="en-US" dirty="0">
                <a:solidFill>
                  <a:srgbClr val="CCCCE6"/>
                </a:solidFill>
                <a:latin typeface="Verdana" panose="020B0604030504040204" pitchFamily="34" charset="0"/>
              </a:rPr>
              <a:t> </a:t>
            </a:r>
            <a:r>
              <a:rPr lang="zh-CN" altLang="en-US" dirty="0">
                <a:solidFill>
                  <a:srgbClr val="000000"/>
                </a:solidFill>
                <a:latin typeface="宋体" panose="02010600030101010101" pitchFamily="2" charset="-122"/>
              </a:rPr>
              <a:t>此时</a:t>
            </a:r>
            <a:r>
              <a:rPr lang="en-US" altLang="zh-CN" dirty="0">
                <a:solidFill>
                  <a:srgbClr val="FF0000"/>
                </a:solidFill>
                <a:latin typeface="宋体" panose="02010600030101010101" pitchFamily="2" charset="-122"/>
              </a:rPr>
              <a:t>J</a:t>
            </a:r>
            <a:r>
              <a:rPr lang="en-US" altLang="zh-CN" baseline="-25000" dirty="0">
                <a:solidFill>
                  <a:srgbClr val="FF0000"/>
                </a:solidFill>
                <a:latin typeface="宋体" panose="02010600030101010101" pitchFamily="2" charset="-122"/>
              </a:rPr>
              <a:t>e</a:t>
            </a:r>
            <a:r>
              <a:rPr lang="zh-CN" altLang="en-US" dirty="0">
                <a:solidFill>
                  <a:srgbClr val="FF0000"/>
                </a:solidFill>
                <a:latin typeface="宋体" panose="02010600030101010101" pitchFamily="2" charset="-122"/>
              </a:rPr>
              <a:t>正偏，</a:t>
            </a:r>
            <a:r>
              <a:rPr lang="en-US" altLang="zh-CN" dirty="0">
                <a:solidFill>
                  <a:srgbClr val="FF0000"/>
                </a:solidFill>
                <a:latin typeface="宋体" panose="02010600030101010101" pitchFamily="2" charset="-122"/>
              </a:rPr>
              <a:t>J</a:t>
            </a:r>
            <a:r>
              <a:rPr lang="en-US" altLang="zh-CN" baseline="-25000" dirty="0">
                <a:solidFill>
                  <a:srgbClr val="FF0000"/>
                </a:solidFill>
                <a:latin typeface="宋体" panose="02010600030101010101" pitchFamily="2" charset="-122"/>
              </a:rPr>
              <a:t>c</a:t>
            </a:r>
            <a:r>
              <a:rPr lang="zh-CN" altLang="en-US" dirty="0">
                <a:solidFill>
                  <a:srgbClr val="FF0000"/>
                </a:solidFill>
                <a:latin typeface="宋体" panose="02010600030101010101" pitchFamily="2" charset="-122"/>
              </a:rPr>
              <a:t>反偏</a:t>
            </a:r>
            <a:r>
              <a:rPr lang="zh-CN" altLang="en-US" dirty="0">
                <a:solidFill>
                  <a:srgbClr val="000000"/>
                </a:solidFill>
                <a:latin typeface="宋体" panose="02010600030101010101" pitchFamily="2" charset="-122"/>
              </a:rPr>
              <a:t>。电压大于</a:t>
            </a:r>
            <a:r>
              <a:rPr lang="en-US" altLang="zh-CN" dirty="0">
                <a:solidFill>
                  <a:srgbClr val="000000"/>
                </a:solidFill>
                <a:latin typeface="宋体" panose="02010600030101010101" pitchFamily="2" charset="-122"/>
              </a:rPr>
              <a:t>0.7V</a:t>
            </a:r>
            <a:r>
              <a:rPr lang="zh-CN" altLang="en-US" dirty="0">
                <a:solidFill>
                  <a:srgbClr val="000000"/>
                </a:solidFill>
                <a:latin typeface="宋体" panose="02010600030101010101" pitchFamily="2" charset="-122"/>
              </a:rPr>
              <a:t>左右（硅管）。</a:t>
            </a:r>
            <a:endParaRPr lang="zh-CN" altLang="en-US" dirty="0">
              <a:solidFill>
                <a:srgbClr val="000000"/>
              </a:solidFill>
              <a:latin typeface="宋体" panose="02010600030101010101" pitchFamily="2" charset="-122"/>
            </a:endParaRPr>
          </a:p>
        </p:txBody>
      </p:sp>
      <p:sp>
        <p:nvSpPr>
          <p:cNvPr id="21509" name="Text Box 3"/>
          <p:cNvSpPr txBox="1"/>
          <p:nvPr/>
        </p:nvSpPr>
        <p:spPr>
          <a:xfrm>
            <a:off x="755650" y="620713"/>
            <a:ext cx="7777163" cy="1260475"/>
          </a:xfrm>
          <a:prstGeom prst="rect">
            <a:avLst/>
          </a:prstGeom>
          <a:noFill/>
          <a:ln w="9525">
            <a:noFill/>
          </a:ln>
        </p:spPr>
        <p:txBody>
          <a:bodyPr>
            <a:spAutoFit/>
          </a:bodyPr>
          <a:p>
            <a:pPr>
              <a:lnSpc>
                <a:spcPct val="120000"/>
              </a:lnSpc>
            </a:pPr>
            <a:r>
              <a:rPr lang="zh-CN" altLang="en-US" dirty="0">
                <a:solidFill>
                  <a:srgbClr val="FF0000"/>
                </a:solidFill>
                <a:latin typeface="Verdana" panose="020B0604030504040204" pitchFamily="34" charset="0"/>
                <a:ea typeface="华文新魏" panose="02010800040101010101" pitchFamily="2" charset="-122"/>
              </a:rPr>
              <a:t>截止区</a:t>
            </a:r>
            <a:r>
              <a:rPr lang="en-US" altLang="zh-CN" dirty="0">
                <a:solidFill>
                  <a:srgbClr val="000000"/>
                </a:solidFill>
                <a:latin typeface="宋体" panose="02010600030101010101" pitchFamily="2" charset="-122"/>
              </a:rPr>
              <a:t>——</a:t>
            </a: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C</a:t>
            </a:r>
            <a:r>
              <a:rPr lang="zh-CN" altLang="en-US" dirty="0">
                <a:solidFill>
                  <a:srgbClr val="000000"/>
                </a:solidFill>
                <a:latin typeface="宋体" panose="02010600030101010101" pitchFamily="2" charset="-122"/>
              </a:rPr>
              <a:t>接近零的区域，相当</a:t>
            </a: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B</a:t>
            </a:r>
            <a:r>
              <a:rPr lang="en-US" altLang="zh-CN" dirty="0">
                <a:solidFill>
                  <a:srgbClr val="000000"/>
                </a:solidFill>
                <a:latin typeface="宋体" panose="02010600030101010101" pitchFamily="2" charset="-122"/>
              </a:rPr>
              <a:t>=0</a:t>
            </a:r>
            <a:r>
              <a:rPr lang="zh-CN" altLang="en-US" dirty="0">
                <a:solidFill>
                  <a:srgbClr val="000000"/>
                </a:solidFill>
                <a:latin typeface="宋体" panose="02010600030101010101" pitchFamily="2" charset="-122"/>
              </a:rPr>
              <a:t>的曲线的下方。此时</a:t>
            </a:r>
            <a:r>
              <a:rPr lang="en-US" altLang="zh-CN" dirty="0">
                <a:solidFill>
                  <a:srgbClr val="FF0000"/>
                </a:solidFill>
                <a:latin typeface="宋体" panose="02010600030101010101" pitchFamily="2" charset="-122"/>
              </a:rPr>
              <a:t>J</a:t>
            </a:r>
            <a:r>
              <a:rPr lang="en-US" altLang="zh-CN" baseline="-25000" dirty="0">
                <a:solidFill>
                  <a:srgbClr val="FF0000"/>
                </a:solidFill>
                <a:latin typeface="宋体" panose="02010600030101010101" pitchFamily="2" charset="-122"/>
              </a:rPr>
              <a:t>e</a:t>
            </a:r>
            <a:r>
              <a:rPr lang="zh-CN" altLang="en-US" dirty="0">
                <a:solidFill>
                  <a:srgbClr val="FF0000"/>
                </a:solidFill>
                <a:latin typeface="宋体" panose="02010600030101010101" pitchFamily="2" charset="-122"/>
              </a:rPr>
              <a:t>反偏，</a:t>
            </a:r>
            <a:r>
              <a:rPr lang="en-US" altLang="zh-CN" dirty="0">
                <a:solidFill>
                  <a:srgbClr val="FF0000"/>
                </a:solidFill>
                <a:latin typeface="宋体" panose="02010600030101010101" pitchFamily="2" charset="-122"/>
              </a:rPr>
              <a:t>J</a:t>
            </a:r>
            <a:r>
              <a:rPr lang="en-US" altLang="zh-CN" baseline="-25000" dirty="0">
                <a:solidFill>
                  <a:srgbClr val="FF0000"/>
                </a:solidFill>
                <a:latin typeface="宋体" panose="02010600030101010101" pitchFamily="2" charset="-122"/>
              </a:rPr>
              <a:t>c</a:t>
            </a:r>
            <a:r>
              <a:rPr lang="zh-CN" altLang="en-US" dirty="0">
                <a:solidFill>
                  <a:srgbClr val="FF0000"/>
                </a:solidFill>
                <a:latin typeface="宋体" panose="02010600030101010101" pitchFamily="2" charset="-122"/>
              </a:rPr>
              <a:t>反偏</a:t>
            </a:r>
            <a:r>
              <a:rPr lang="zh-CN" altLang="en-US" dirty="0">
                <a:solidFill>
                  <a:srgbClr val="000000"/>
                </a:solidFill>
                <a:latin typeface="宋体" panose="02010600030101010101" pitchFamily="2" charset="-122"/>
              </a:rPr>
              <a:t>。</a:t>
            </a:r>
            <a:endParaRPr lang="zh-CN" altLang="en-US" dirty="0">
              <a:latin typeface="Arial" panose="020B0604020202020204" pitchFamily="34" charset="0"/>
            </a:endParaRPr>
          </a:p>
        </p:txBody>
      </p:sp>
      <p:sp>
        <p:nvSpPr>
          <p:cNvPr id="21510" name="Text Box 4"/>
          <p:cNvSpPr txBox="1"/>
          <p:nvPr/>
        </p:nvSpPr>
        <p:spPr>
          <a:xfrm>
            <a:off x="827088" y="3284538"/>
            <a:ext cx="7777162" cy="1066800"/>
          </a:xfrm>
          <a:prstGeom prst="rect">
            <a:avLst/>
          </a:prstGeom>
          <a:noFill/>
          <a:ln w="9525">
            <a:noFill/>
          </a:ln>
        </p:spPr>
        <p:txBody>
          <a:bodyPr>
            <a:spAutoFit/>
          </a:bodyPr>
          <a:p>
            <a:pPr>
              <a:spcBef>
                <a:spcPct val="50000"/>
              </a:spcBef>
            </a:pPr>
            <a:r>
              <a:rPr lang="zh-CN" altLang="en-US" dirty="0">
                <a:solidFill>
                  <a:srgbClr val="0000FF"/>
                </a:solidFill>
                <a:latin typeface="Times New Roman" panose="02020603050405020304" pitchFamily="18" charset="0"/>
              </a:rPr>
              <a:t>特点</a:t>
            </a:r>
            <a:r>
              <a:rPr lang="zh-CN" altLang="en-US" dirty="0">
                <a:solidFill>
                  <a:srgbClr val="800080"/>
                </a:solidFill>
                <a:latin typeface="Times New Roman" panose="02020603050405020304" pitchFamily="18" charset="0"/>
              </a:rPr>
              <a:t>：</a:t>
            </a:r>
            <a:r>
              <a:rPr lang="zh-CN" altLang="en-US" dirty="0">
                <a:solidFill>
                  <a:srgbClr val="000000"/>
                </a:solidFill>
                <a:latin typeface="Times New Roman" panose="02020603050405020304" pitchFamily="18" charset="0"/>
              </a:rPr>
              <a:t>各条输出特性曲线比较平坦，近似为水平线，且等间隔。</a:t>
            </a:r>
            <a:endParaRPr lang="zh-CN" altLang="en-US" dirty="0">
              <a:solidFill>
                <a:srgbClr val="000000"/>
              </a:solidFill>
              <a:latin typeface="Times New Roman" panose="02020603050405020304" pitchFamily="18" charset="0"/>
            </a:endParaRPr>
          </a:p>
        </p:txBody>
      </p:sp>
      <p:sp>
        <p:nvSpPr>
          <p:cNvPr id="21511" name="Text Box 5"/>
          <p:cNvSpPr txBox="1"/>
          <p:nvPr/>
        </p:nvSpPr>
        <p:spPr>
          <a:xfrm>
            <a:off x="611188" y="4221163"/>
            <a:ext cx="8064500" cy="676275"/>
          </a:xfrm>
          <a:prstGeom prst="rect">
            <a:avLst/>
          </a:prstGeom>
          <a:noFill/>
          <a:ln w="9525">
            <a:noFill/>
          </a:ln>
        </p:spPr>
        <p:txBody>
          <a:bodyPr>
            <a:spAutoFit/>
          </a:bodyPr>
          <a:p>
            <a:pPr algn="just">
              <a:lnSpc>
                <a:spcPct val="120000"/>
              </a:lnSpc>
            </a:pPr>
            <a:r>
              <a:rPr lang="zh-CN" altLang="en-US" dirty="0">
                <a:solidFill>
                  <a:srgbClr val="FF3300"/>
                </a:solidFill>
                <a:latin typeface="Times New Roman" panose="02020603050405020304" pitchFamily="18" charset="0"/>
              </a:rPr>
              <a:t>集电极电流和基极电流体现放大作用，即</a:t>
            </a:r>
            <a:endParaRPr lang="zh-CN" altLang="en-US" dirty="0">
              <a:latin typeface="Arial" panose="020B0604020202020204" pitchFamily="34" charset="0"/>
            </a:endParaRPr>
          </a:p>
        </p:txBody>
      </p:sp>
      <p:graphicFrame>
        <p:nvGraphicFramePr>
          <p:cNvPr id="87046" name="Object 6"/>
          <p:cNvGraphicFramePr/>
          <p:nvPr/>
        </p:nvGraphicFramePr>
        <p:xfrm>
          <a:off x="2484438" y="4797425"/>
          <a:ext cx="3529012" cy="852488"/>
        </p:xfrm>
        <a:graphic>
          <a:graphicData uri="http://schemas.openxmlformats.org/presentationml/2006/ole">
            <mc:AlternateContent xmlns:mc="http://schemas.openxmlformats.org/markup-compatibility/2006">
              <mc:Choice xmlns:v="urn:schemas-microsoft-com:vml" Requires="v">
                <p:oleObj spid="_x0000_s3125" name="" r:id="rId1" imgW="1687830" imgH="405765" progId="Equation.3">
                  <p:embed/>
                </p:oleObj>
              </mc:Choice>
              <mc:Fallback>
                <p:oleObj name="" r:id="rId1" imgW="1687830" imgH="405765" progId="Equation.3">
                  <p:embed/>
                  <p:pic>
                    <p:nvPicPr>
                      <p:cNvPr id="0" name="图片 3124"/>
                      <p:cNvPicPr/>
                      <p:nvPr/>
                    </p:nvPicPr>
                    <p:blipFill>
                      <a:blip r:embed="rId2">
                        <a:clrChange>
                          <a:clrFrom>
                            <a:srgbClr val="000000"/>
                          </a:clrFrom>
                          <a:clrTo>
                            <a:srgbClr val="006600"/>
                          </a:clrTo>
                        </a:clrChange>
                      </a:blip>
                      <a:stretch>
                        <a:fillRect/>
                      </a:stretch>
                    </p:blipFill>
                    <p:spPr>
                      <a:xfrm>
                        <a:off x="2484438" y="4797425"/>
                        <a:ext cx="3529012" cy="852488"/>
                      </a:xfrm>
                      <a:prstGeom prst="rect">
                        <a:avLst/>
                      </a:prstGeom>
                      <a:noFill/>
                      <a:ln w="38100">
                        <a:noFill/>
                        <a:miter/>
                      </a:ln>
                    </p:spPr>
                  </p:pic>
                </p:oleObj>
              </mc:Fallback>
            </mc:AlternateContent>
          </a:graphicData>
        </a:graphic>
      </p:graphicFrame>
      <p:sp>
        <p:nvSpPr>
          <p:cNvPr id="21512" name="Text Box 2"/>
          <p:cNvSpPr txBox="1"/>
          <p:nvPr/>
        </p:nvSpPr>
        <p:spPr>
          <a:xfrm>
            <a:off x="611188" y="5661025"/>
            <a:ext cx="7632700" cy="954088"/>
          </a:xfrm>
          <a:prstGeom prst="rect">
            <a:avLst/>
          </a:prstGeom>
          <a:noFill/>
          <a:ln w="9525">
            <a:noFill/>
          </a:ln>
        </p:spPr>
        <p:txBody>
          <a:bodyPr>
            <a:spAutoFit/>
          </a:bodyPr>
          <a:p>
            <a:pPr>
              <a:spcBef>
                <a:spcPct val="50000"/>
              </a:spcBef>
            </a:pPr>
            <a:r>
              <a:rPr lang="zh-CN" altLang="en-US" dirty="0">
                <a:solidFill>
                  <a:srgbClr val="000000"/>
                </a:solidFill>
                <a:latin typeface="宋体" panose="02010600030101010101" pitchFamily="2" charset="-122"/>
              </a:rPr>
              <a:t>当</a:t>
            </a:r>
            <a:r>
              <a:rPr lang="en-US" altLang="zh-CN" i="1" dirty="0">
                <a:solidFill>
                  <a:srgbClr val="000000"/>
                </a:solidFill>
                <a:latin typeface="宋体" panose="02010600030101010101" pitchFamily="2" charset="-122"/>
              </a:rPr>
              <a:t>v</a:t>
            </a:r>
            <a:r>
              <a:rPr lang="en-US" altLang="zh-CN" i="1" baseline="-25000" dirty="0">
                <a:solidFill>
                  <a:srgbClr val="000000"/>
                </a:solidFill>
                <a:latin typeface="宋体" panose="02010600030101010101" pitchFamily="2" charset="-122"/>
              </a:rPr>
              <a:t>CE</a:t>
            </a:r>
            <a:r>
              <a:rPr lang="zh-CN" altLang="en-US" dirty="0">
                <a:solidFill>
                  <a:srgbClr val="000000"/>
                </a:solidFill>
                <a:latin typeface="宋体" panose="02010600030101010101" pitchFamily="2" charset="-122"/>
              </a:rPr>
              <a:t>大于一定的数值时，</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只与</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B</a:t>
            </a:r>
            <a:r>
              <a:rPr lang="zh-CN" altLang="en-US" dirty="0">
                <a:solidFill>
                  <a:srgbClr val="000000"/>
                </a:solidFill>
                <a:latin typeface="宋体" panose="02010600030101010101" pitchFamily="2" charset="-122"/>
              </a:rPr>
              <a:t>有关</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满足</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C</a:t>
            </a:r>
            <a:r>
              <a:rPr lang="en-US" altLang="zh-CN" dirty="0">
                <a:solidFill>
                  <a:srgbClr val="000000"/>
                </a:solidFill>
                <a:latin typeface="宋体" panose="02010600030101010101" pitchFamily="2" charset="-122"/>
              </a:rPr>
              <a:t>=βI</a:t>
            </a:r>
            <a:r>
              <a:rPr lang="en-US" altLang="zh-CN" baseline="-25000" dirty="0">
                <a:solidFill>
                  <a:srgbClr val="000000"/>
                </a:solidFill>
                <a:latin typeface="宋体" panose="02010600030101010101" pitchFamily="2" charset="-122"/>
              </a:rPr>
              <a:t>B</a:t>
            </a:r>
            <a:r>
              <a:rPr lang="zh-CN" altLang="en-US" dirty="0">
                <a:solidFill>
                  <a:srgbClr val="000000"/>
                </a:solidFill>
                <a:latin typeface="宋体" panose="02010600030101010101" pitchFamily="2" charset="-122"/>
              </a:rPr>
              <a:t>关系，该区域称为</a:t>
            </a:r>
            <a:r>
              <a:rPr lang="zh-CN" altLang="en-US" dirty="0">
                <a:solidFill>
                  <a:srgbClr val="FF0000"/>
                </a:solidFill>
                <a:latin typeface="宋体" panose="02010600030101010101" pitchFamily="2" charset="-122"/>
              </a:rPr>
              <a:t>线性区</a:t>
            </a:r>
            <a:r>
              <a:rPr lang="zh-CN" altLang="en-US" dirty="0">
                <a:solidFill>
                  <a:srgbClr val="000000"/>
                </a:solidFill>
                <a:latin typeface="宋体" panose="02010600030101010101" pitchFamily="2" charset="-122"/>
              </a:rPr>
              <a:t>（即</a:t>
            </a:r>
            <a:r>
              <a:rPr lang="zh-CN" altLang="en-US" dirty="0">
                <a:solidFill>
                  <a:srgbClr val="FF0000"/>
                </a:solidFill>
                <a:latin typeface="宋体" panose="02010600030101010101" pitchFamily="2" charset="-122"/>
              </a:rPr>
              <a:t>放大区</a:t>
            </a:r>
            <a:r>
              <a:rPr lang="zh-CN" altLang="en-US" dirty="0">
                <a:solidFill>
                  <a:srgbClr val="000000"/>
                </a:solidFill>
                <a:latin typeface="宋体" panose="02010600030101010101" pitchFamily="2" charset="-122"/>
              </a:rPr>
              <a:t>）。</a:t>
            </a:r>
            <a:endParaRPr lang="zh-CN" altLang="en-US"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046"/>
                                        </p:tgtEl>
                                        <p:attrNameLst>
                                          <p:attrName>style.visibility</p:attrName>
                                        </p:attrNameLst>
                                      </p:cBhvr>
                                      <p:to>
                                        <p:strVal val="visible"/>
                                      </p:to>
                                    </p:set>
                                    <p:animEffect transition="in" filter="wipe(left)">
                                      <p:cBhvr>
                                        <p:cTn id="7" dur="500"/>
                                        <p:tgtEl>
                                          <p:spTgt spid="8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矩形 1"/>
          <p:cNvSpPr/>
          <p:nvPr/>
        </p:nvSpPr>
        <p:spPr>
          <a:xfrm>
            <a:off x="893763" y="549275"/>
            <a:ext cx="2525712" cy="522288"/>
          </a:xfrm>
          <a:prstGeom prst="rect">
            <a:avLst/>
          </a:prstGeom>
          <a:noFill/>
          <a:ln w="9525">
            <a:noFill/>
          </a:ln>
        </p:spPr>
        <p:txBody>
          <a:bodyPr wrap="none">
            <a:spAutoFit/>
          </a:bodyPr>
          <a:p>
            <a:r>
              <a:rPr lang="en-US" altLang="zh-CN" dirty="0">
                <a:latin typeface="Arial" panose="020B0604020202020204" pitchFamily="34" charset="0"/>
              </a:rPr>
              <a:t>2.2.4 </a:t>
            </a:r>
            <a:r>
              <a:rPr lang="zh-CN" altLang="zh-CN" dirty="0">
                <a:latin typeface="Arial" panose="020B0604020202020204" pitchFamily="34" charset="0"/>
              </a:rPr>
              <a:t>主要参数</a:t>
            </a:r>
            <a:endParaRPr lang="zh-CN" altLang="en-US" dirty="0">
              <a:latin typeface="Arial" panose="020B0604020202020204" pitchFamily="34" charset="0"/>
            </a:endParaRPr>
          </a:p>
        </p:txBody>
      </p:sp>
      <p:sp>
        <p:nvSpPr>
          <p:cNvPr id="99331"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9332" name="Rectangle 4"/>
          <p:cNvSpPr/>
          <p:nvPr/>
        </p:nvSpPr>
        <p:spPr>
          <a:xfrm>
            <a:off x="827088" y="1268413"/>
            <a:ext cx="3535362" cy="579437"/>
          </a:xfrm>
          <a:prstGeom prst="rect">
            <a:avLst/>
          </a:prstGeom>
          <a:noFill/>
          <a:ln w="9525">
            <a:noFill/>
          </a:ln>
        </p:spPr>
        <p:txBody>
          <a:bodyPr wrap="none">
            <a:spAutoFit/>
          </a:bodyPr>
          <a:p>
            <a:pPr>
              <a:spcBef>
                <a:spcPct val="50000"/>
              </a:spcBef>
            </a:pPr>
            <a:r>
              <a:rPr lang="en-US" altLang="zh-CN" dirty="0">
                <a:latin typeface="Arial" panose="020B0604020202020204" pitchFamily="34" charset="0"/>
              </a:rPr>
              <a:t>(1)</a:t>
            </a:r>
            <a:r>
              <a:rPr lang="zh-CN" altLang="en-US" dirty="0">
                <a:latin typeface="Arial" panose="020B0604020202020204" pitchFamily="34" charset="0"/>
              </a:rPr>
              <a:t>、电流放大系数</a:t>
            </a:r>
            <a:endParaRPr lang="zh-CN" altLang="en-US" dirty="0">
              <a:latin typeface="Arial" panose="020B0604020202020204" pitchFamily="34" charset="0"/>
            </a:endParaRPr>
          </a:p>
        </p:txBody>
      </p:sp>
      <p:sp>
        <p:nvSpPr>
          <p:cNvPr id="99333" name="Rectangle 5"/>
          <p:cNvSpPr/>
          <p:nvPr/>
        </p:nvSpPr>
        <p:spPr>
          <a:xfrm>
            <a:off x="827088" y="1989138"/>
            <a:ext cx="7273925" cy="523875"/>
          </a:xfrm>
          <a:prstGeom prst="rect">
            <a:avLst/>
          </a:prstGeom>
          <a:noFill/>
          <a:ln w="9525">
            <a:noFill/>
          </a:ln>
        </p:spPr>
        <p:txBody>
          <a:bodyPr>
            <a:spAutoFit/>
          </a:bodyPr>
          <a:p>
            <a:pPr>
              <a:spcBef>
                <a:spcPct val="50000"/>
              </a:spcBef>
            </a:pPr>
            <a:r>
              <a:rPr lang="en-US" altLang="zh-CN" dirty="0">
                <a:latin typeface="Arial" panose="020B0604020202020204" pitchFamily="34" charset="0"/>
              </a:rPr>
              <a:t>(2)</a:t>
            </a:r>
            <a:r>
              <a:rPr lang="zh-CN" altLang="en-US" dirty="0">
                <a:latin typeface="Arial" panose="020B0604020202020204" pitchFamily="34" charset="0"/>
              </a:rPr>
              <a:t>、集电极和基极之间的反向饱和电流 </a:t>
            </a:r>
            <a:r>
              <a:rPr lang="en-US" altLang="zh-CN" i="1" dirty="0">
                <a:latin typeface="Arial" panose="020B0604020202020204" pitchFamily="34" charset="0"/>
              </a:rPr>
              <a:t>I</a:t>
            </a:r>
            <a:r>
              <a:rPr lang="en-US" altLang="zh-CN" baseline="-25000" dirty="0">
                <a:latin typeface="Arial" panose="020B0604020202020204" pitchFamily="34" charset="0"/>
              </a:rPr>
              <a:t>CBO</a:t>
            </a:r>
            <a:endParaRPr lang="en-US" altLang="zh-CN" baseline="-25000" dirty="0">
              <a:latin typeface="Arial" panose="020B0604020202020204" pitchFamily="34" charset="0"/>
            </a:endParaRPr>
          </a:p>
        </p:txBody>
      </p:sp>
      <p:sp>
        <p:nvSpPr>
          <p:cNvPr id="99334" name="Text Box 6"/>
          <p:cNvSpPr txBox="1"/>
          <p:nvPr/>
        </p:nvSpPr>
        <p:spPr>
          <a:xfrm>
            <a:off x="827088" y="2781300"/>
            <a:ext cx="7418387" cy="522288"/>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(3)</a:t>
            </a:r>
            <a:r>
              <a:rPr lang="zh-CN" altLang="en-US" dirty="0">
                <a:latin typeface="Times New Roman" panose="02020603050405020304" pitchFamily="18" charset="0"/>
              </a:rPr>
              <a:t>、集电极和发射极之间的反向饱和电流 </a:t>
            </a:r>
            <a:r>
              <a:rPr lang="en-US" altLang="zh-CN" i="1" dirty="0">
                <a:latin typeface="Times New Roman" panose="02020603050405020304" pitchFamily="18" charset="0"/>
              </a:rPr>
              <a:t>I</a:t>
            </a:r>
            <a:r>
              <a:rPr lang="en-US" altLang="zh-CN" baseline="-25000" dirty="0">
                <a:latin typeface="Times New Roman" panose="02020603050405020304" pitchFamily="18" charset="0"/>
              </a:rPr>
              <a:t>CEO</a:t>
            </a:r>
            <a:endParaRPr lang="en-US" altLang="zh-CN" dirty="0">
              <a:latin typeface="Arial" panose="020B0604020202020204" pitchFamily="34" charset="0"/>
            </a:endParaRPr>
          </a:p>
        </p:txBody>
      </p:sp>
      <p:sp>
        <p:nvSpPr>
          <p:cNvPr id="99335" name="Rectangle 2"/>
          <p:cNvSpPr/>
          <p:nvPr/>
        </p:nvSpPr>
        <p:spPr>
          <a:xfrm>
            <a:off x="1044575" y="3500438"/>
            <a:ext cx="2719388" cy="579437"/>
          </a:xfrm>
          <a:prstGeom prst="rect">
            <a:avLst/>
          </a:prstGeom>
          <a:noFill/>
          <a:ln w="9525">
            <a:noFill/>
          </a:ln>
        </p:spPr>
        <p:txBody>
          <a:bodyPr wrap="none">
            <a:spAutoFit/>
          </a:bodyPr>
          <a:p>
            <a:r>
              <a:rPr lang="en-US" altLang="zh-CN" dirty="0">
                <a:latin typeface="Arial" panose="020B0604020202020204" pitchFamily="34" charset="0"/>
              </a:rPr>
              <a:t>(4)</a:t>
            </a:r>
            <a:r>
              <a:rPr lang="zh-CN" altLang="en-US" dirty="0">
                <a:latin typeface="Arial" panose="020B0604020202020204" pitchFamily="34" charset="0"/>
              </a:rPr>
              <a:t>、极限参数</a:t>
            </a:r>
            <a:endParaRPr lang="zh-CN" altLang="en-US" dirty="0">
              <a:latin typeface="Arial" panose="020B0604020202020204" pitchFamily="34" charset="0"/>
            </a:endParaRPr>
          </a:p>
        </p:txBody>
      </p:sp>
      <p:sp>
        <p:nvSpPr>
          <p:cNvPr id="99336" name="Rectangle 3"/>
          <p:cNvSpPr/>
          <p:nvPr/>
        </p:nvSpPr>
        <p:spPr>
          <a:xfrm>
            <a:off x="1547813" y="4076700"/>
            <a:ext cx="4535487" cy="579438"/>
          </a:xfrm>
          <a:prstGeom prst="rect">
            <a:avLst/>
          </a:prstGeom>
          <a:noFill/>
          <a:ln w="9525">
            <a:noFill/>
          </a:ln>
        </p:spPr>
        <p:txBody>
          <a:bodyPr wrap="none">
            <a:spAutoFit/>
          </a:bodyPr>
          <a:p>
            <a:pPr>
              <a:spcBef>
                <a:spcPct val="50000"/>
              </a:spcBef>
            </a:pPr>
            <a:r>
              <a:rPr lang="zh-CN" altLang="en-US" dirty="0">
                <a:solidFill>
                  <a:srgbClr val="FF3300"/>
                </a:solidFill>
                <a:latin typeface="宋体" panose="02010600030101010101" pitchFamily="2" charset="-122"/>
              </a:rPr>
              <a:t>集电极最大允许电流 </a:t>
            </a:r>
            <a:r>
              <a:rPr lang="en-US" altLang="zh-CN" i="1" dirty="0">
                <a:solidFill>
                  <a:srgbClr val="FF3300"/>
                </a:solidFill>
                <a:latin typeface="宋体" panose="02010600030101010101" pitchFamily="2" charset="-122"/>
              </a:rPr>
              <a:t>I</a:t>
            </a:r>
            <a:r>
              <a:rPr lang="en-US" altLang="zh-CN" baseline="-25000" dirty="0">
                <a:solidFill>
                  <a:srgbClr val="FF3300"/>
                </a:solidFill>
                <a:latin typeface="宋体" panose="02010600030101010101" pitchFamily="2" charset="-122"/>
              </a:rPr>
              <a:t>CM</a:t>
            </a:r>
            <a:endParaRPr lang="en-US" altLang="zh-CN" baseline="-25000" dirty="0">
              <a:solidFill>
                <a:srgbClr val="FF3300"/>
              </a:solidFill>
              <a:latin typeface="宋体" panose="02010600030101010101" pitchFamily="2" charset="-122"/>
            </a:endParaRPr>
          </a:p>
        </p:txBody>
      </p:sp>
      <p:sp>
        <p:nvSpPr>
          <p:cNvPr id="99337" name="Rectangle 5"/>
          <p:cNvSpPr/>
          <p:nvPr/>
        </p:nvSpPr>
        <p:spPr>
          <a:xfrm>
            <a:off x="1547813" y="4652963"/>
            <a:ext cx="5465762" cy="579437"/>
          </a:xfrm>
          <a:prstGeom prst="rect">
            <a:avLst/>
          </a:prstGeom>
          <a:noFill/>
          <a:ln w="9525">
            <a:noFill/>
          </a:ln>
        </p:spPr>
        <p:txBody>
          <a:bodyPr wrap="none">
            <a:spAutoFit/>
          </a:bodyPr>
          <a:p>
            <a:pPr>
              <a:spcBef>
                <a:spcPct val="50000"/>
              </a:spcBef>
            </a:pPr>
            <a:r>
              <a:rPr lang="zh-CN" altLang="en-US" dirty="0">
                <a:solidFill>
                  <a:srgbClr val="FF3300"/>
                </a:solidFill>
                <a:latin typeface="Times New Roman" panose="02020603050405020304" pitchFamily="18" charset="0"/>
              </a:rPr>
              <a:t>集电极最大允许耗散功率</a:t>
            </a:r>
            <a:r>
              <a:rPr lang="zh-CN" altLang="en-US" i="1" dirty="0">
                <a:solidFill>
                  <a:srgbClr val="FF3300"/>
                </a:solidFill>
                <a:latin typeface="Times New Roman" panose="02020603050405020304" pitchFamily="18" charset="0"/>
              </a:rPr>
              <a:t> </a:t>
            </a:r>
            <a:r>
              <a:rPr lang="en-US" altLang="zh-CN" i="1" dirty="0">
                <a:solidFill>
                  <a:srgbClr val="FF3300"/>
                </a:solidFill>
                <a:latin typeface="Times New Roman" panose="02020603050405020304" pitchFamily="18" charset="0"/>
              </a:rPr>
              <a:t>P</a:t>
            </a:r>
            <a:r>
              <a:rPr lang="en-US" altLang="zh-CN" baseline="-25000" dirty="0">
                <a:solidFill>
                  <a:srgbClr val="FF3300"/>
                </a:solidFill>
                <a:latin typeface="Times New Roman" panose="02020603050405020304" pitchFamily="18" charset="0"/>
              </a:rPr>
              <a:t>CM</a:t>
            </a:r>
            <a:endParaRPr lang="en-US" altLang="zh-CN" baseline="-25000" dirty="0">
              <a:solidFill>
                <a:srgbClr val="FF3300"/>
              </a:solidFill>
              <a:latin typeface="Times New Roman" panose="02020603050405020304" pitchFamily="18" charset="0"/>
            </a:endParaRPr>
          </a:p>
        </p:txBody>
      </p:sp>
      <p:sp>
        <p:nvSpPr>
          <p:cNvPr id="99338" name="Rectangle 9"/>
          <p:cNvSpPr/>
          <p:nvPr/>
        </p:nvSpPr>
        <p:spPr>
          <a:xfrm>
            <a:off x="1547813" y="5229225"/>
            <a:ext cx="3448050" cy="579438"/>
          </a:xfrm>
          <a:prstGeom prst="rect">
            <a:avLst/>
          </a:prstGeom>
          <a:noFill/>
          <a:ln w="9525">
            <a:noFill/>
          </a:ln>
        </p:spPr>
        <p:txBody>
          <a:bodyPr wrap="none">
            <a:spAutoFit/>
          </a:bodyPr>
          <a:p>
            <a:r>
              <a:rPr lang="zh-CN" altLang="en-US" dirty="0">
                <a:solidFill>
                  <a:srgbClr val="FF3300"/>
                </a:solidFill>
                <a:latin typeface="Arial" panose="020B0604020202020204" pitchFamily="34" charset="0"/>
              </a:rPr>
              <a:t>极间反向击穿电压</a:t>
            </a:r>
            <a:endParaRPr lang="zh-CN" altLang="en-US" dirty="0">
              <a:solidFill>
                <a:srgbClr val="FF3300"/>
              </a:solidFill>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00355" name="Text Box 10"/>
          <p:cNvSpPr txBox="1"/>
          <p:nvPr/>
        </p:nvSpPr>
        <p:spPr>
          <a:xfrm>
            <a:off x="719138" y="692150"/>
            <a:ext cx="8424862" cy="579438"/>
          </a:xfrm>
          <a:prstGeom prst="rect">
            <a:avLst/>
          </a:prstGeom>
          <a:noFill/>
          <a:ln w="9525">
            <a:noFill/>
          </a:ln>
        </p:spPr>
        <p:txBody>
          <a:bodyPr>
            <a:spAutoFit/>
          </a:bodyPr>
          <a:p>
            <a:pPr>
              <a:spcBef>
                <a:spcPct val="50000"/>
              </a:spcBef>
            </a:pPr>
            <a:r>
              <a:rPr lang="en-US" altLang="zh-CN" dirty="0">
                <a:solidFill>
                  <a:srgbClr val="000000"/>
                </a:solidFill>
                <a:latin typeface="宋体" panose="02010600030101010101" pitchFamily="2" charset="-122"/>
                <a:sym typeface="Symbol" panose="05050102010706020507" pitchFamily="18" charset="2"/>
              </a:rPr>
              <a:t>U</a:t>
            </a:r>
            <a:r>
              <a:rPr lang="en-US" altLang="zh-CN" baseline="-25000" dirty="0">
                <a:solidFill>
                  <a:srgbClr val="000000"/>
                </a:solidFill>
                <a:latin typeface="宋体" panose="02010600030101010101" pitchFamily="2" charset="-122"/>
              </a:rPr>
              <a:t>CBO</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发射极</a:t>
            </a:r>
            <a:r>
              <a:rPr lang="zh-CN" altLang="en-US" dirty="0">
                <a:solidFill>
                  <a:srgbClr val="000000"/>
                </a:solidFill>
                <a:latin typeface="Arial" panose="020B0604020202020204" pitchFamily="34" charset="0"/>
              </a:rPr>
              <a:t>开路时的集电结反向击穿电压</a:t>
            </a:r>
            <a:r>
              <a:rPr lang="zh-CN" altLang="en-US" sz="2400" dirty="0">
                <a:solidFill>
                  <a:srgbClr val="000000"/>
                </a:solidFill>
                <a:latin typeface="Arial" panose="020B0604020202020204" pitchFamily="34" charset="0"/>
              </a:rPr>
              <a:t>	        　</a:t>
            </a:r>
            <a:endParaRPr lang="zh-CN" altLang="en-US" sz="2400" dirty="0">
              <a:solidFill>
                <a:srgbClr val="000000"/>
              </a:solidFill>
              <a:latin typeface="Arial" panose="020B0604020202020204" pitchFamily="34" charset="0"/>
            </a:endParaRPr>
          </a:p>
        </p:txBody>
      </p:sp>
      <p:sp>
        <p:nvSpPr>
          <p:cNvPr id="100356" name="Text Box 11"/>
          <p:cNvSpPr txBox="1"/>
          <p:nvPr/>
        </p:nvSpPr>
        <p:spPr>
          <a:xfrm>
            <a:off x="719138" y="1195388"/>
            <a:ext cx="7993062" cy="550862"/>
          </a:xfrm>
          <a:prstGeom prst="rect">
            <a:avLst/>
          </a:prstGeom>
          <a:noFill/>
          <a:ln w="9525">
            <a:noFill/>
          </a:ln>
        </p:spPr>
        <p:txBody>
          <a:bodyPr>
            <a:spAutoFit/>
          </a:bodyPr>
          <a:p>
            <a:pPr>
              <a:lnSpc>
                <a:spcPct val="120000"/>
              </a:lnSpc>
            </a:pPr>
            <a:r>
              <a:rPr lang="en-US" altLang="zh-CN" dirty="0">
                <a:solidFill>
                  <a:srgbClr val="000000"/>
                </a:solidFill>
                <a:latin typeface="宋体" panose="02010600030101010101" pitchFamily="2" charset="-122"/>
              </a:rPr>
              <a:t>U</a:t>
            </a:r>
            <a:r>
              <a:rPr lang="en-US" altLang="zh-CN" baseline="-25000" dirty="0">
                <a:solidFill>
                  <a:srgbClr val="000000"/>
                </a:solidFill>
                <a:latin typeface="宋体" panose="02010600030101010101" pitchFamily="2" charset="-122"/>
              </a:rPr>
              <a:t>CEO</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基极开路时集电极和发射极间的击穿电压</a:t>
            </a:r>
            <a:r>
              <a:rPr lang="zh-CN" altLang="en-US"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                     </a:t>
            </a:r>
            <a:endParaRPr lang="zh-CN" altLang="en-US" dirty="0">
              <a:latin typeface="Arial" panose="020B0604020202020204" pitchFamily="34" charset="0"/>
            </a:endParaRPr>
          </a:p>
        </p:txBody>
      </p:sp>
      <p:sp>
        <p:nvSpPr>
          <p:cNvPr id="100357" name="Text Box 12"/>
          <p:cNvSpPr txBox="1"/>
          <p:nvPr/>
        </p:nvSpPr>
        <p:spPr>
          <a:xfrm>
            <a:off x="755650" y="1844675"/>
            <a:ext cx="7920038" cy="541338"/>
          </a:xfrm>
          <a:prstGeom prst="rect">
            <a:avLst/>
          </a:prstGeom>
          <a:noFill/>
          <a:ln w="9525">
            <a:noFill/>
          </a:ln>
        </p:spPr>
        <p:txBody>
          <a:bodyPr>
            <a:spAutoFit/>
          </a:bodyPr>
          <a:p>
            <a:pPr>
              <a:lnSpc>
                <a:spcPct val="120000"/>
              </a:lnSpc>
            </a:pPr>
            <a:r>
              <a:rPr lang="en-US" altLang="zh-CN" dirty="0">
                <a:solidFill>
                  <a:srgbClr val="000000"/>
                </a:solidFill>
                <a:latin typeface="宋体" panose="02010600030101010101" pitchFamily="2" charset="-122"/>
                <a:sym typeface="Symbol" panose="05050102010706020507" pitchFamily="18" charset="2"/>
              </a:rPr>
              <a:t>U</a:t>
            </a:r>
            <a:r>
              <a:rPr lang="en-US" altLang="zh-CN" baseline="-25000" dirty="0">
                <a:solidFill>
                  <a:srgbClr val="000000"/>
                </a:solidFill>
                <a:latin typeface="宋体" panose="02010600030101010101" pitchFamily="2" charset="-122"/>
              </a:rPr>
              <a:t>EBO</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集电极开路时发射结的反 向击穿电压。</a:t>
            </a:r>
            <a:endParaRPr lang="en-US" altLang="zh-CN" dirty="0">
              <a:solidFill>
                <a:srgbClr val="000000"/>
              </a:solidFill>
              <a:latin typeface="宋体" panose="02010600030101010101" pitchFamily="2" charset="-122"/>
            </a:endParaRPr>
          </a:p>
        </p:txBody>
      </p:sp>
      <p:sp>
        <p:nvSpPr>
          <p:cNvPr id="100358" name="Text Box 2"/>
          <p:cNvSpPr txBox="1"/>
          <p:nvPr/>
        </p:nvSpPr>
        <p:spPr>
          <a:xfrm>
            <a:off x="827088" y="3644900"/>
            <a:ext cx="7416800" cy="609600"/>
          </a:xfrm>
          <a:prstGeom prst="rect">
            <a:avLst/>
          </a:prstGeom>
          <a:noFill/>
          <a:ln w="9525">
            <a:noFill/>
          </a:ln>
        </p:spPr>
        <p:txBody>
          <a:bodyPr>
            <a:spAutoFit/>
          </a:bodyPr>
          <a:p>
            <a:pPr algn="just">
              <a:lnSpc>
                <a:spcPct val="120000"/>
              </a:lnSpc>
            </a:pPr>
            <a:r>
              <a:rPr lang="zh-CN" altLang="en-US" dirty="0">
                <a:solidFill>
                  <a:schemeClr val="hlink"/>
                </a:solidFill>
                <a:latin typeface="Times New Roman" panose="02020603050405020304" pitchFamily="18" charset="0"/>
              </a:rPr>
              <a:t>安全工作区</a:t>
            </a:r>
            <a:r>
              <a:rPr lang="zh-CN" altLang="en-US" dirty="0">
                <a:latin typeface="Times New Roman" panose="02020603050405020304" pitchFamily="18" charset="0"/>
              </a:rPr>
              <a:t>同时要受 </a:t>
            </a:r>
            <a:r>
              <a:rPr lang="en-US" altLang="zh-CN" i="1" dirty="0">
                <a:latin typeface="Times New Roman" panose="02020603050405020304" pitchFamily="18" charset="0"/>
              </a:rPr>
              <a:t>P</a:t>
            </a:r>
            <a:r>
              <a:rPr lang="en-US" altLang="zh-CN" baseline="-25000" dirty="0">
                <a:latin typeface="Times New Roman" panose="02020603050405020304" pitchFamily="18" charset="0"/>
              </a:rPr>
              <a:t>CM</a:t>
            </a:r>
            <a:r>
              <a:rPr lang="zh-CN" altLang="en-US" dirty="0">
                <a:latin typeface="Times New Roman" panose="02020603050405020304" pitchFamily="18" charset="0"/>
              </a:rPr>
              <a:t>、</a:t>
            </a:r>
            <a:r>
              <a:rPr lang="en-US" altLang="zh-CN" i="1" dirty="0">
                <a:latin typeface="Times New Roman" panose="02020603050405020304" pitchFamily="18" charset="0"/>
              </a:rPr>
              <a:t>I</a:t>
            </a:r>
            <a:r>
              <a:rPr lang="en-US" altLang="zh-CN" baseline="-25000" dirty="0">
                <a:latin typeface="Times New Roman" panose="02020603050405020304" pitchFamily="18" charset="0"/>
              </a:rPr>
              <a:t>CM </a:t>
            </a:r>
            <a:r>
              <a:rPr lang="zh-CN" altLang="en-US" dirty="0">
                <a:latin typeface="Times New Roman" panose="02020603050405020304" pitchFamily="18" charset="0"/>
              </a:rPr>
              <a:t>和</a:t>
            </a:r>
            <a:r>
              <a:rPr lang="en-US" altLang="zh-CN" i="1" dirty="0">
                <a:latin typeface="Times New Roman" panose="02020603050405020304" pitchFamily="18" charset="0"/>
              </a:rPr>
              <a:t>U</a:t>
            </a:r>
            <a:r>
              <a:rPr lang="en-US" altLang="zh-CN" baseline="-25000" dirty="0">
                <a:latin typeface="Times New Roman" panose="02020603050405020304" pitchFamily="18" charset="0"/>
              </a:rPr>
              <a:t>(BR)CEO</a:t>
            </a:r>
            <a:r>
              <a:rPr lang="zh-CN" altLang="en-US" dirty="0">
                <a:latin typeface="Times New Roman" panose="02020603050405020304" pitchFamily="18" charset="0"/>
              </a:rPr>
              <a:t>限制。</a:t>
            </a:r>
            <a:endParaRPr lang="zh-CN" altLang="en-US" dirty="0">
              <a:latin typeface="Arial" panose="020B0604020202020204" pitchFamily="34" charset="0"/>
            </a:endParaRPr>
          </a:p>
        </p:txBody>
      </p:sp>
      <p:sp>
        <p:nvSpPr>
          <p:cNvPr id="100359" name="Text Box 3"/>
          <p:cNvSpPr txBox="1"/>
          <p:nvPr/>
        </p:nvSpPr>
        <p:spPr>
          <a:xfrm>
            <a:off x="684213" y="2636838"/>
            <a:ext cx="7200900" cy="541337"/>
          </a:xfrm>
          <a:prstGeom prst="rect">
            <a:avLst/>
          </a:prstGeom>
          <a:noFill/>
          <a:ln w="9525">
            <a:noFill/>
          </a:ln>
        </p:spPr>
        <p:txBody>
          <a:bodyPr>
            <a:spAutoFit/>
          </a:bodyPr>
          <a:p>
            <a:pPr>
              <a:lnSpc>
                <a:spcPct val="120000"/>
              </a:lnSpc>
            </a:pPr>
            <a:r>
              <a:rPr lang="zh-CN" altLang="en-US" dirty="0">
                <a:solidFill>
                  <a:srgbClr val="FF0000"/>
                </a:solidFill>
                <a:latin typeface="宋体" panose="02010600030101010101" pitchFamily="2" charset="-122"/>
              </a:rPr>
              <a:t>几个击穿电压有如下关系  </a:t>
            </a:r>
            <a:r>
              <a:rPr lang="en-US" altLang="zh-CN" dirty="0">
                <a:solidFill>
                  <a:srgbClr val="FF0000"/>
                </a:solidFill>
                <a:latin typeface="宋体" panose="02010600030101010101" pitchFamily="2" charset="-122"/>
              </a:rPr>
              <a:t>U</a:t>
            </a:r>
            <a:r>
              <a:rPr lang="en-US" altLang="zh-CN" baseline="-25000" dirty="0">
                <a:solidFill>
                  <a:srgbClr val="FF0000"/>
                </a:solidFill>
                <a:latin typeface="宋体" panose="02010600030101010101" pitchFamily="2" charset="-122"/>
              </a:rPr>
              <a:t>CBO</a:t>
            </a: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U</a:t>
            </a:r>
            <a:r>
              <a:rPr lang="en-US" altLang="zh-CN" baseline="-25000" dirty="0">
                <a:solidFill>
                  <a:srgbClr val="FF0000"/>
                </a:solidFill>
                <a:latin typeface="宋体" panose="02010600030101010101" pitchFamily="2" charset="-122"/>
              </a:rPr>
              <a:t>CEO</a:t>
            </a: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U</a:t>
            </a:r>
            <a:r>
              <a:rPr lang="en-US" altLang="zh-CN" baseline="-25000" dirty="0">
                <a:solidFill>
                  <a:srgbClr val="FF0000"/>
                </a:solidFill>
                <a:latin typeface="宋体" panose="02010600030101010101" pitchFamily="2" charset="-122"/>
              </a:rPr>
              <a:t>EBO</a:t>
            </a:r>
            <a:endParaRPr lang="en-US" altLang="zh-CN" baseline="-25000" dirty="0">
              <a:solidFill>
                <a:srgbClr val="FF0000"/>
              </a:solidFill>
              <a:latin typeface="宋体" panose="02010600030101010101" pitchFamily="2" charset="-122"/>
            </a:endParaRPr>
          </a:p>
        </p:txBody>
      </p:sp>
      <p:sp>
        <p:nvSpPr>
          <p:cNvPr id="100360" name="Text Box 4"/>
          <p:cNvSpPr txBox="1"/>
          <p:nvPr/>
        </p:nvSpPr>
        <p:spPr>
          <a:xfrm>
            <a:off x="900113" y="4797425"/>
            <a:ext cx="7058025" cy="1066800"/>
          </a:xfrm>
          <a:prstGeom prst="rect">
            <a:avLst/>
          </a:prstGeom>
          <a:noFill/>
          <a:ln w="9525">
            <a:noFill/>
          </a:ln>
        </p:spPr>
        <p:txBody>
          <a:bodyPr>
            <a:spAutoFit/>
          </a:bodyPr>
          <a:p>
            <a:pPr>
              <a:spcBef>
                <a:spcPct val="50000"/>
              </a:spcBef>
            </a:pPr>
            <a:r>
              <a:rPr lang="zh-CN" altLang="en-US" dirty="0">
                <a:latin typeface="宋体" panose="02010600030101010101" pitchFamily="2" charset="-122"/>
              </a:rPr>
              <a:t>由</a:t>
            </a:r>
            <a:r>
              <a:rPr lang="en-US" altLang="zh-CN" i="1" dirty="0">
                <a:latin typeface="宋体" panose="02010600030101010101" pitchFamily="2" charset="-122"/>
              </a:rPr>
              <a:t>P</a:t>
            </a:r>
            <a:r>
              <a:rPr lang="en-US" altLang="zh-CN" baseline="-25000" dirty="0">
                <a:latin typeface="宋体" panose="02010600030101010101" pitchFamily="2" charset="-122"/>
              </a:rPr>
              <a:t>CM</a:t>
            </a:r>
            <a:r>
              <a:rPr lang="zh-CN" altLang="en-US" baseline="-25000" dirty="0">
                <a:latin typeface="宋体" panose="02010600030101010101" pitchFamily="2" charset="-122"/>
              </a:rPr>
              <a:t>、 </a:t>
            </a:r>
            <a:r>
              <a:rPr lang="en-US" altLang="zh-CN" i="1" dirty="0">
                <a:latin typeface="宋体" panose="02010600030101010101" pitchFamily="2" charset="-122"/>
              </a:rPr>
              <a:t>I</a:t>
            </a:r>
            <a:r>
              <a:rPr lang="en-US" altLang="zh-CN" baseline="-25000" dirty="0">
                <a:latin typeface="宋体" panose="02010600030101010101" pitchFamily="2" charset="-122"/>
              </a:rPr>
              <a:t>CM</a:t>
            </a:r>
            <a:r>
              <a:rPr lang="zh-CN" altLang="en-US" dirty="0">
                <a:latin typeface="宋体" panose="02010600030101010101" pitchFamily="2" charset="-122"/>
              </a:rPr>
              <a:t>和</a:t>
            </a:r>
            <a:r>
              <a:rPr lang="en-US" altLang="zh-CN" dirty="0">
                <a:latin typeface="宋体" panose="02010600030101010101" pitchFamily="2" charset="-122"/>
              </a:rPr>
              <a:t>U</a:t>
            </a:r>
            <a:r>
              <a:rPr lang="en-US" altLang="zh-CN" baseline="-25000" dirty="0">
                <a:latin typeface="宋体" panose="02010600030101010101" pitchFamily="2" charset="-122"/>
              </a:rPr>
              <a:t>CEO</a:t>
            </a:r>
            <a:r>
              <a:rPr lang="zh-CN" altLang="en-US" dirty="0">
                <a:latin typeface="宋体" panose="02010600030101010101" pitchFamily="2" charset="-122"/>
              </a:rPr>
              <a:t>在输出特性曲线上可以确定过损耗区、过电流区和击穿区。</a:t>
            </a:r>
            <a:endParaRPr lang="zh-CN" altLang="en-US" dirty="0">
              <a:latin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2532" name="Rectangle 14"/>
          <p:cNvSpPr/>
          <p:nvPr/>
        </p:nvSpPr>
        <p:spPr>
          <a:xfrm>
            <a:off x="4878388" y="4684713"/>
            <a:ext cx="1169987" cy="396875"/>
          </a:xfrm>
          <a:prstGeom prst="rect">
            <a:avLst/>
          </a:prstGeom>
          <a:solidFill>
            <a:schemeClr val="bg1"/>
          </a:solidFill>
          <a:ln w="9525">
            <a:noFill/>
          </a:ln>
        </p:spPr>
        <p:txBody>
          <a:bodyPr wrap="none">
            <a:spAutoFit/>
          </a:bodyPr>
          <a:p>
            <a:r>
              <a:rPr lang="en-US" altLang="zh-CN" sz="2000" dirty="0">
                <a:latin typeface="Times New Roman" panose="02020603050405020304" pitchFamily="18" charset="0"/>
              </a:rPr>
              <a:t>U </a:t>
            </a:r>
            <a:r>
              <a:rPr lang="en-US" altLang="zh-CN" sz="2000" baseline="-25000" dirty="0">
                <a:latin typeface="Times New Roman" panose="02020603050405020304" pitchFamily="18" charset="0"/>
              </a:rPr>
              <a:t>(BR) CEO</a:t>
            </a:r>
            <a:endParaRPr lang="en-US" altLang="zh-CN" sz="2000" baseline="-25000" dirty="0">
              <a:latin typeface="Times New Roman" panose="02020603050405020304" pitchFamily="18" charset="0"/>
            </a:endParaRPr>
          </a:p>
        </p:txBody>
      </p:sp>
      <p:sp>
        <p:nvSpPr>
          <p:cNvPr id="22533" name="Rectangle 15"/>
          <p:cNvSpPr/>
          <p:nvPr/>
        </p:nvSpPr>
        <p:spPr>
          <a:xfrm>
            <a:off x="6399213" y="4575175"/>
            <a:ext cx="990600" cy="457200"/>
          </a:xfrm>
          <a:prstGeom prst="rect">
            <a:avLst/>
          </a:prstGeom>
          <a:solidFill>
            <a:schemeClr val="bg1"/>
          </a:solidFill>
          <a:ln w="9525">
            <a:noFill/>
          </a:ln>
        </p:spPr>
        <p:txBody>
          <a:bodyPr wrap="none">
            <a:spAutoFit/>
          </a:bodyPr>
          <a:p>
            <a:r>
              <a:rPr lang="en-US" altLang="zh-CN" sz="2400" dirty="0">
                <a:latin typeface="Times New Roman" panose="02020603050405020304" pitchFamily="18" charset="0"/>
              </a:rPr>
              <a:t>U</a:t>
            </a:r>
            <a:r>
              <a:rPr lang="en-US" altLang="zh-CN" sz="2400" baseline="-25000" dirty="0">
                <a:latin typeface="Times New Roman" panose="02020603050405020304" pitchFamily="18" charset="0"/>
              </a:rPr>
              <a:t>CE</a:t>
            </a:r>
            <a:r>
              <a:rPr lang="en-US" altLang="zh-CN" sz="2400" dirty="0">
                <a:latin typeface="Times New Roman" panose="02020603050405020304" pitchFamily="18" charset="0"/>
              </a:rPr>
              <a:t>/V</a:t>
            </a:r>
            <a:endParaRPr lang="en-US" altLang="zh-CN" sz="2400" dirty="0">
              <a:latin typeface="Times New Roman" panose="02020603050405020304" pitchFamily="18" charset="0"/>
            </a:endParaRPr>
          </a:p>
        </p:txBody>
      </p:sp>
      <p:sp>
        <p:nvSpPr>
          <p:cNvPr id="22534" name="Rectangle 16"/>
          <p:cNvSpPr/>
          <p:nvPr/>
        </p:nvSpPr>
        <p:spPr>
          <a:xfrm>
            <a:off x="1619250" y="5373688"/>
            <a:ext cx="5899150" cy="604837"/>
          </a:xfrm>
          <a:prstGeom prst="rect">
            <a:avLst/>
          </a:prstGeom>
          <a:noFill/>
          <a:ln w="9525">
            <a:noFill/>
          </a:ln>
        </p:spPr>
        <p:txBody>
          <a:bodyPr wrap="none">
            <a:spAutoFit/>
          </a:bodyPr>
          <a:p>
            <a:pPr>
              <a:lnSpc>
                <a:spcPct val="120000"/>
              </a:lnSpc>
              <a:spcBef>
                <a:spcPct val="20000"/>
              </a:spcBef>
              <a:buClr>
                <a:schemeClr val="hlink"/>
              </a:buClr>
              <a:buSzPct val="70000"/>
              <a:buFont typeface="Wingdings" panose="05000000000000000000" pitchFamily="2" charset="2"/>
              <a:buNone/>
            </a:pPr>
            <a:r>
              <a:rPr lang="zh-CN" altLang="en-US" dirty="0">
                <a:solidFill>
                  <a:srgbClr val="0033CC"/>
                </a:solidFill>
                <a:latin typeface="Arial" panose="020B0604020202020204" pitchFamily="34" charset="0"/>
              </a:rPr>
              <a:t>输出特性曲线上的过损耗区和击穿区</a:t>
            </a:r>
            <a:endParaRPr lang="zh-CN" altLang="en-US" dirty="0">
              <a:solidFill>
                <a:srgbClr val="0033CC"/>
              </a:solidFill>
              <a:latin typeface="Arial" panose="020B0604020202020204" pitchFamily="34" charset="0"/>
            </a:endParaRPr>
          </a:p>
        </p:txBody>
      </p:sp>
      <p:graphicFrame>
        <p:nvGraphicFramePr>
          <p:cNvPr id="22530" name="Object 12"/>
          <p:cNvGraphicFramePr/>
          <p:nvPr/>
        </p:nvGraphicFramePr>
        <p:xfrm>
          <a:off x="1824038" y="1743075"/>
          <a:ext cx="5319712" cy="3351213"/>
        </p:xfrm>
        <a:graphic>
          <a:graphicData uri="http://schemas.openxmlformats.org/presentationml/2006/ole">
            <mc:AlternateContent xmlns:mc="http://schemas.openxmlformats.org/markup-compatibility/2006">
              <mc:Choice xmlns:v="urn:schemas-microsoft-com:vml" Requires="v">
                <p:oleObj spid="_x0000_s3126" name="" r:id="rId1" imgW="2675255" imgH="1749425" progId="Paint.Picture">
                  <p:embed/>
                </p:oleObj>
              </mc:Choice>
              <mc:Fallback>
                <p:oleObj name="" r:id="rId1" imgW="2675255" imgH="1749425" progId="Paint.Picture">
                  <p:embed/>
                  <p:pic>
                    <p:nvPicPr>
                      <p:cNvPr id="0" name="图片 3125"/>
                      <p:cNvPicPr/>
                      <p:nvPr/>
                    </p:nvPicPr>
                    <p:blipFill>
                      <a:blip r:embed="rId2"/>
                      <a:stretch>
                        <a:fillRect/>
                      </a:stretch>
                    </p:blipFill>
                    <p:spPr>
                      <a:xfrm>
                        <a:off x="1824038" y="1743075"/>
                        <a:ext cx="5319712" cy="3351213"/>
                      </a:xfrm>
                      <a:prstGeom prst="rect">
                        <a:avLst/>
                      </a:prstGeom>
                      <a:noFill/>
                      <a:ln w="38100">
                        <a:noFill/>
                        <a:miter/>
                      </a:ln>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1641" name="Text Box 89"/>
          <p:cNvSpPr txBox="1">
            <a:spLocks noChangeArrowheads="1"/>
          </p:cNvSpPr>
          <p:nvPr/>
        </p:nvSpPr>
        <p:spPr bwMode="auto">
          <a:xfrm>
            <a:off x="395288" y="1125538"/>
            <a:ext cx="7467600" cy="2465388"/>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en-US" altLang="zh-CN" sz="2400" kern="1200" cap="none" spc="0" normalizeH="0" baseline="0" noProof="0">
                <a:solidFill>
                  <a:srgbClr val="FF0000"/>
                </a:solidFill>
                <a:latin typeface="Times New Roman" panose="02020603050405020304" pitchFamily="18" charset="0"/>
                <a:ea typeface="宋体" panose="02010600030101010101" pitchFamily="2" charset="-122"/>
                <a:cs typeface="+mn-cs"/>
              </a:rPr>
              <a:t>[</a:t>
            </a:r>
            <a:r>
              <a:rPr kumimoji="1" lang="zh-CN" altLang="en-US" sz="2400" kern="1200" cap="none" spc="0" normalizeH="0" baseline="0" noProof="0">
                <a:solidFill>
                  <a:srgbClr val="FF0000"/>
                </a:solidFill>
                <a:latin typeface="Times New Roman" panose="02020603050405020304" pitchFamily="18" charset="0"/>
                <a:ea typeface="宋体" panose="02010600030101010101" pitchFamily="2" charset="-122"/>
                <a:cs typeface="+mn-cs"/>
              </a:rPr>
              <a:t>例</a:t>
            </a:r>
            <a:r>
              <a:rPr kumimoji="1" lang="en-US" altLang="zh-CN" sz="2400" kern="1200" cap="none" spc="0" normalizeH="0" baseline="0" noProof="0">
                <a:solidFill>
                  <a:srgbClr val="FF0000"/>
                </a:solidFill>
                <a:latin typeface="Times New Roman" panose="02020603050405020304" pitchFamily="18" charset="0"/>
                <a:ea typeface="宋体" panose="02010600030101010101" pitchFamily="2" charset="-122"/>
                <a:cs typeface="+mn-cs"/>
              </a:rPr>
              <a:t>1]</a:t>
            </a:r>
            <a:r>
              <a:rPr kumimoji="1" lang="zh-CN" altLang="en-US" sz="2400" kern="1200" cap="none" spc="0" normalizeH="0" baseline="0" noProof="0">
                <a:solidFill>
                  <a:srgbClr val="FF0000"/>
                </a:solidFill>
                <a:latin typeface="Times New Roman" panose="02020603050405020304" pitchFamily="18" charset="0"/>
                <a:ea typeface="宋体" panose="02010600030101010101" pitchFamily="2" charset="-122"/>
                <a:cs typeface="+mn-cs"/>
              </a:rPr>
              <a:t>：</a:t>
            </a:r>
            <a:r>
              <a:rPr kumimoji="1" lang="zh-CN" altLang="en-US" sz="2400" kern="1200" cap="none" spc="0" normalizeH="0" baseline="0" noProof="0">
                <a:latin typeface="Times New Roman" panose="02020603050405020304" pitchFamily="18" charset="0"/>
                <a:ea typeface="宋体" panose="02010600030101010101" pitchFamily="2" charset="-122"/>
                <a:cs typeface="+mn-cs"/>
              </a:rPr>
              <a:t>测量某</a:t>
            </a:r>
            <a:r>
              <a:rPr kumimoji="1" lang="en-US" altLang="zh-CN" sz="2400" kern="1200" cap="none" spc="0" normalizeH="0" baseline="0" noProof="0">
                <a:latin typeface="Times New Roman" panose="02020603050405020304" pitchFamily="18" charset="0"/>
                <a:ea typeface="宋体" panose="02010600030101010101" pitchFamily="2" charset="-122"/>
                <a:cs typeface="+mn-cs"/>
              </a:rPr>
              <a:t>NPN</a:t>
            </a:r>
            <a:r>
              <a:rPr kumimoji="1" lang="zh-CN" altLang="en-US" sz="2400" kern="1200" cap="none" spc="0" normalizeH="0" baseline="0" noProof="0">
                <a:latin typeface="Times New Roman" panose="02020603050405020304" pitchFamily="18" charset="0"/>
                <a:ea typeface="宋体" panose="02010600030101010101" pitchFamily="2" charset="-122"/>
                <a:cs typeface="+mn-cs"/>
              </a:rPr>
              <a:t>型</a:t>
            </a:r>
            <a:r>
              <a:rPr kumimoji="1" lang="en-US" altLang="zh-CN" sz="2400" kern="1200" cap="none" spc="0" normalizeH="0" baseline="0" noProof="0">
                <a:latin typeface="Times New Roman" panose="02020603050405020304" pitchFamily="18" charset="0"/>
                <a:ea typeface="宋体" panose="02010600030101010101" pitchFamily="2" charset="-122"/>
                <a:cs typeface="+mn-cs"/>
              </a:rPr>
              <a:t>BJT</a:t>
            </a:r>
            <a:r>
              <a:rPr kumimoji="1" lang="zh-CN" altLang="en-US" sz="2400" kern="1200" cap="none" spc="0" normalizeH="0" baseline="0" noProof="0">
                <a:latin typeface="Times New Roman" panose="02020603050405020304" pitchFamily="18" charset="0"/>
                <a:ea typeface="宋体" panose="02010600030101010101" pitchFamily="2" charset="-122"/>
                <a:cs typeface="+mn-cs"/>
              </a:rPr>
              <a:t>各电极对地的电压值如下，试判别管子工作在什么区域？</a:t>
            </a:r>
            <a:endParaRPr kumimoji="1" lang="zh-CN" altLang="en-US" sz="2400" kern="1200" cap="none" spc="0" normalizeH="0" baseline="0" noProof="0">
              <a:latin typeface="Times New Roman" panose="02020603050405020304" pitchFamily="18" charset="0"/>
              <a:ea typeface="宋体" panose="02010600030101010101" pitchFamily="2" charset="-122"/>
              <a:cs typeface="+mn-cs"/>
            </a:endParaRPr>
          </a:p>
          <a:p>
            <a:pPr marR="0" defTabSz="914400">
              <a:spcBef>
                <a:spcPct val="50000"/>
              </a:spcBef>
              <a:buClrTx/>
              <a:buSzTx/>
              <a:buFontTx/>
              <a:buNone/>
              <a:defRPr/>
            </a:pP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400" b="0" kern="1200" cap="none" spc="0" normalizeH="0" baseline="0" noProof="0">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V</a:t>
            </a:r>
            <a:r>
              <a:rPr kumimoji="1"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6V  V</a:t>
            </a:r>
            <a:r>
              <a:rPr kumimoji="1"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0.7V  V</a:t>
            </a:r>
            <a:r>
              <a:rPr kumimoji="1"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0V</a:t>
            </a:r>
            <a:endPar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spcBef>
                <a:spcPct val="50000"/>
              </a:spcBef>
              <a:buClrTx/>
              <a:buSzTx/>
              <a:buFontTx/>
              <a:buNone/>
              <a:defRPr/>
            </a:pP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V</a:t>
            </a:r>
            <a:r>
              <a:rPr kumimoji="1"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6V  V</a:t>
            </a:r>
            <a:r>
              <a:rPr kumimoji="1"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4V   V</a:t>
            </a:r>
            <a:r>
              <a:rPr kumimoji="1"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3.8V</a:t>
            </a:r>
            <a:endPar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spcBef>
                <a:spcPct val="50000"/>
              </a:spcBef>
              <a:buClrTx/>
              <a:buSzTx/>
              <a:buFontTx/>
              <a:buNone/>
              <a:defRPr/>
            </a:pP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V</a:t>
            </a:r>
            <a:r>
              <a:rPr kumimoji="1"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3.6V V</a:t>
            </a:r>
            <a:r>
              <a:rPr kumimoji="1"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4V  V</a:t>
            </a:r>
            <a:r>
              <a:rPr kumimoji="1"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3.4V</a:t>
            </a:r>
            <a:endPar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51642" name="Text Box 90"/>
          <p:cNvSpPr txBox="1"/>
          <p:nvPr/>
        </p:nvSpPr>
        <p:spPr>
          <a:xfrm>
            <a:off x="304800" y="3657600"/>
            <a:ext cx="12954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解</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sp>
        <p:nvSpPr>
          <p:cNvPr id="151643" name="Rectangle 91"/>
          <p:cNvSpPr/>
          <p:nvPr/>
        </p:nvSpPr>
        <p:spPr>
          <a:xfrm>
            <a:off x="4611688" y="1752600"/>
            <a:ext cx="950912" cy="396875"/>
          </a:xfrm>
          <a:prstGeom prst="rect">
            <a:avLst/>
          </a:prstGeom>
          <a:noFill/>
          <a:ln w="9525">
            <a:noFill/>
          </a:ln>
        </p:spPr>
        <p:txBody>
          <a:bodyPr wrap="none">
            <a:spAutoFit/>
          </a:bodyPr>
          <a:p>
            <a:r>
              <a:rPr lang="zh-CN" altLang="en-US" sz="2000" dirty="0">
                <a:solidFill>
                  <a:srgbClr val="FF3300"/>
                </a:solidFill>
                <a:latin typeface="Times New Roman" panose="02020603050405020304" pitchFamily="18" charset="0"/>
              </a:rPr>
              <a:t>原则：</a:t>
            </a:r>
            <a:endParaRPr lang="zh-CN" altLang="en-US" sz="2000" dirty="0">
              <a:solidFill>
                <a:srgbClr val="FF3300"/>
              </a:solidFill>
              <a:latin typeface="Times New Roman" panose="02020603050405020304" pitchFamily="18" charset="0"/>
            </a:endParaRPr>
          </a:p>
        </p:txBody>
      </p:sp>
      <p:grpSp>
        <p:nvGrpSpPr>
          <p:cNvPr id="2" name="Group 92"/>
          <p:cNvGrpSpPr/>
          <p:nvPr/>
        </p:nvGrpSpPr>
        <p:grpSpPr>
          <a:xfrm>
            <a:off x="5334000" y="1828800"/>
            <a:ext cx="3505200" cy="1600200"/>
            <a:chOff x="2976" y="2448"/>
            <a:chExt cx="2592" cy="1152"/>
          </a:xfrm>
        </p:grpSpPr>
        <p:sp>
          <p:nvSpPr>
            <p:cNvPr id="101387" name="Rectangle 93"/>
            <p:cNvSpPr/>
            <p:nvPr/>
          </p:nvSpPr>
          <p:spPr>
            <a:xfrm>
              <a:off x="4992" y="3216"/>
              <a:ext cx="576"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solidFill>
                    <a:schemeClr val="tx2"/>
                  </a:solidFill>
                  <a:latin typeface="Arial" panose="020B0604020202020204" pitchFamily="34" charset="0"/>
                </a:rPr>
                <a:t>正偏</a:t>
              </a:r>
              <a:endParaRPr lang="zh-CN" altLang="en-US" sz="2000" dirty="0">
                <a:solidFill>
                  <a:schemeClr val="tx2"/>
                </a:solidFill>
                <a:latin typeface="Arial" panose="020B0604020202020204" pitchFamily="34" charset="0"/>
              </a:endParaRPr>
            </a:p>
          </p:txBody>
        </p:sp>
        <p:sp>
          <p:nvSpPr>
            <p:cNvPr id="101388" name="Rectangle 94"/>
            <p:cNvSpPr/>
            <p:nvPr/>
          </p:nvSpPr>
          <p:spPr>
            <a:xfrm>
              <a:off x="4368" y="3216"/>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latin typeface="Arial" panose="020B0604020202020204" pitchFamily="34" charset="0"/>
                </a:rPr>
                <a:t>反偏</a:t>
              </a:r>
              <a:endParaRPr lang="zh-CN" altLang="en-US" sz="2000" dirty="0">
                <a:latin typeface="Arial" panose="020B0604020202020204" pitchFamily="34" charset="0"/>
              </a:endParaRPr>
            </a:p>
          </p:txBody>
        </p:sp>
        <p:sp>
          <p:nvSpPr>
            <p:cNvPr id="101389" name="Rectangle 95"/>
            <p:cNvSpPr/>
            <p:nvPr/>
          </p:nvSpPr>
          <p:spPr>
            <a:xfrm>
              <a:off x="3744" y="3216"/>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latin typeface="Arial" panose="020B0604020202020204" pitchFamily="34" charset="0"/>
                </a:rPr>
                <a:t>反偏</a:t>
              </a:r>
              <a:endParaRPr lang="zh-CN" altLang="en-US" sz="2000" dirty="0">
                <a:latin typeface="Arial" panose="020B0604020202020204" pitchFamily="34" charset="0"/>
              </a:endParaRPr>
            </a:p>
          </p:txBody>
        </p:sp>
        <p:sp>
          <p:nvSpPr>
            <p:cNvPr id="101390" name="Rectangle 96"/>
            <p:cNvSpPr/>
            <p:nvPr/>
          </p:nvSpPr>
          <p:spPr>
            <a:xfrm>
              <a:off x="2976" y="3216"/>
              <a:ext cx="768"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solidFill>
                    <a:schemeClr val="accent2"/>
                  </a:solidFill>
                  <a:latin typeface="Arial" panose="020B0604020202020204" pitchFamily="34" charset="0"/>
                </a:rPr>
                <a:t>集电结</a:t>
              </a:r>
              <a:endParaRPr lang="zh-CN" altLang="en-US" sz="2000" dirty="0">
                <a:solidFill>
                  <a:schemeClr val="accent2"/>
                </a:solidFill>
                <a:latin typeface="Arial" panose="020B0604020202020204" pitchFamily="34" charset="0"/>
              </a:endParaRPr>
            </a:p>
          </p:txBody>
        </p:sp>
        <p:sp>
          <p:nvSpPr>
            <p:cNvPr id="101391" name="Rectangle 97"/>
            <p:cNvSpPr/>
            <p:nvPr/>
          </p:nvSpPr>
          <p:spPr>
            <a:xfrm>
              <a:off x="4992" y="2832"/>
              <a:ext cx="576"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solidFill>
                    <a:schemeClr val="tx2"/>
                  </a:solidFill>
                  <a:latin typeface="Arial" panose="020B0604020202020204" pitchFamily="34" charset="0"/>
                </a:rPr>
                <a:t>正偏</a:t>
              </a:r>
              <a:endParaRPr lang="zh-CN" altLang="en-US" sz="2000" dirty="0">
                <a:solidFill>
                  <a:schemeClr val="tx2"/>
                </a:solidFill>
                <a:latin typeface="Arial" panose="020B0604020202020204" pitchFamily="34" charset="0"/>
              </a:endParaRPr>
            </a:p>
          </p:txBody>
        </p:sp>
        <p:sp>
          <p:nvSpPr>
            <p:cNvPr id="101392" name="Rectangle 98"/>
            <p:cNvSpPr/>
            <p:nvPr/>
          </p:nvSpPr>
          <p:spPr>
            <a:xfrm>
              <a:off x="4368" y="2832"/>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latin typeface="Arial" panose="020B0604020202020204" pitchFamily="34" charset="0"/>
                </a:rPr>
                <a:t>正偏</a:t>
              </a:r>
              <a:endParaRPr lang="zh-CN" altLang="en-US" sz="2000" dirty="0">
                <a:latin typeface="Arial" panose="020B0604020202020204" pitchFamily="34" charset="0"/>
              </a:endParaRPr>
            </a:p>
          </p:txBody>
        </p:sp>
        <p:sp>
          <p:nvSpPr>
            <p:cNvPr id="101393" name="Rectangle 99"/>
            <p:cNvSpPr/>
            <p:nvPr/>
          </p:nvSpPr>
          <p:spPr>
            <a:xfrm>
              <a:off x="3744" y="2832"/>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latin typeface="Arial" panose="020B0604020202020204" pitchFamily="34" charset="0"/>
                </a:rPr>
                <a:t>反偏</a:t>
              </a:r>
              <a:endParaRPr lang="zh-CN" altLang="en-US" sz="2000" dirty="0">
                <a:latin typeface="Arial" panose="020B0604020202020204" pitchFamily="34" charset="0"/>
              </a:endParaRPr>
            </a:p>
          </p:txBody>
        </p:sp>
        <p:sp>
          <p:nvSpPr>
            <p:cNvPr id="101394" name="Rectangle 100"/>
            <p:cNvSpPr/>
            <p:nvPr/>
          </p:nvSpPr>
          <p:spPr>
            <a:xfrm>
              <a:off x="2976" y="2832"/>
              <a:ext cx="768"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solidFill>
                    <a:schemeClr val="accent2"/>
                  </a:solidFill>
                  <a:latin typeface="Arial" panose="020B0604020202020204" pitchFamily="34" charset="0"/>
                </a:rPr>
                <a:t>发射结</a:t>
              </a:r>
              <a:endParaRPr lang="zh-CN" altLang="en-US" sz="2000" dirty="0">
                <a:solidFill>
                  <a:schemeClr val="accent2"/>
                </a:solidFill>
                <a:latin typeface="Arial" panose="020B0604020202020204" pitchFamily="34" charset="0"/>
              </a:endParaRPr>
            </a:p>
          </p:txBody>
        </p:sp>
        <p:sp>
          <p:nvSpPr>
            <p:cNvPr id="101395" name="Rectangle 101"/>
            <p:cNvSpPr/>
            <p:nvPr/>
          </p:nvSpPr>
          <p:spPr>
            <a:xfrm>
              <a:off x="4992" y="2448"/>
              <a:ext cx="576"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solidFill>
                    <a:srgbClr val="FF3300"/>
                  </a:solidFill>
                  <a:latin typeface="Arial" panose="020B0604020202020204" pitchFamily="34" charset="0"/>
                </a:rPr>
                <a:t>饱和</a:t>
              </a:r>
              <a:endParaRPr lang="zh-CN" altLang="en-US" sz="2000" dirty="0">
                <a:solidFill>
                  <a:srgbClr val="FF3300"/>
                </a:solidFill>
                <a:latin typeface="Arial" panose="020B0604020202020204" pitchFamily="34" charset="0"/>
              </a:endParaRPr>
            </a:p>
          </p:txBody>
        </p:sp>
        <p:sp>
          <p:nvSpPr>
            <p:cNvPr id="101396" name="Rectangle 102"/>
            <p:cNvSpPr/>
            <p:nvPr/>
          </p:nvSpPr>
          <p:spPr>
            <a:xfrm>
              <a:off x="4368" y="2448"/>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solidFill>
                    <a:srgbClr val="FF3300"/>
                  </a:solidFill>
                  <a:latin typeface="Arial" panose="020B0604020202020204" pitchFamily="34" charset="0"/>
                </a:rPr>
                <a:t>放大</a:t>
              </a:r>
              <a:endParaRPr lang="zh-CN" altLang="en-US" sz="2000" dirty="0">
                <a:solidFill>
                  <a:srgbClr val="FF3300"/>
                </a:solidFill>
                <a:latin typeface="Arial" panose="020B0604020202020204" pitchFamily="34" charset="0"/>
              </a:endParaRPr>
            </a:p>
          </p:txBody>
        </p:sp>
        <p:sp>
          <p:nvSpPr>
            <p:cNvPr id="101397" name="Rectangle 103"/>
            <p:cNvSpPr/>
            <p:nvPr/>
          </p:nvSpPr>
          <p:spPr>
            <a:xfrm>
              <a:off x="3744" y="2448"/>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000" dirty="0">
                  <a:solidFill>
                    <a:srgbClr val="FF3300"/>
                  </a:solidFill>
                  <a:latin typeface="Arial" panose="020B0604020202020204" pitchFamily="34" charset="0"/>
                </a:rPr>
                <a:t>截止</a:t>
              </a:r>
              <a:endParaRPr lang="zh-CN" altLang="en-US" sz="2000" dirty="0">
                <a:solidFill>
                  <a:srgbClr val="FF3300"/>
                </a:solidFill>
                <a:latin typeface="Arial" panose="020B0604020202020204" pitchFamily="34" charset="0"/>
              </a:endParaRPr>
            </a:p>
          </p:txBody>
        </p:sp>
        <p:sp>
          <p:nvSpPr>
            <p:cNvPr id="101398" name="Rectangle 104"/>
            <p:cNvSpPr/>
            <p:nvPr/>
          </p:nvSpPr>
          <p:spPr>
            <a:xfrm>
              <a:off x="2976" y="2448"/>
              <a:ext cx="768"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endParaRPr lang="zh-CN" altLang="zh-CN" sz="2000" dirty="0">
                <a:solidFill>
                  <a:schemeClr val="tx2"/>
                </a:solidFill>
                <a:latin typeface="Arial" panose="020B0604020202020204" pitchFamily="34" charset="0"/>
              </a:endParaRPr>
            </a:p>
          </p:txBody>
        </p:sp>
        <p:sp>
          <p:nvSpPr>
            <p:cNvPr id="101399" name="Line 105"/>
            <p:cNvSpPr/>
            <p:nvPr/>
          </p:nvSpPr>
          <p:spPr>
            <a:xfrm>
              <a:off x="2976" y="2832"/>
              <a:ext cx="2592" cy="0"/>
            </a:xfrm>
            <a:prstGeom prst="line">
              <a:avLst/>
            </a:prstGeom>
            <a:ln w="12700" cap="flat" cmpd="sng">
              <a:solidFill>
                <a:schemeClr val="tx1"/>
              </a:solidFill>
              <a:prstDash val="solid"/>
              <a:headEnd type="none" w="med" len="med"/>
              <a:tailEnd type="none" w="med" len="med"/>
            </a:ln>
          </p:spPr>
        </p:sp>
        <p:sp>
          <p:nvSpPr>
            <p:cNvPr id="101400" name="Line 106"/>
            <p:cNvSpPr/>
            <p:nvPr/>
          </p:nvSpPr>
          <p:spPr>
            <a:xfrm>
              <a:off x="2976" y="3216"/>
              <a:ext cx="2592" cy="0"/>
            </a:xfrm>
            <a:prstGeom prst="line">
              <a:avLst/>
            </a:prstGeom>
            <a:ln w="12700" cap="flat" cmpd="sng">
              <a:solidFill>
                <a:schemeClr val="tx1"/>
              </a:solidFill>
              <a:prstDash val="solid"/>
              <a:headEnd type="none" w="med" len="med"/>
              <a:tailEnd type="none" w="med" len="med"/>
            </a:ln>
          </p:spPr>
        </p:sp>
        <p:sp>
          <p:nvSpPr>
            <p:cNvPr id="101401" name="Line 107"/>
            <p:cNvSpPr/>
            <p:nvPr/>
          </p:nvSpPr>
          <p:spPr>
            <a:xfrm>
              <a:off x="2976" y="3600"/>
              <a:ext cx="2592" cy="0"/>
            </a:xfrm>
            <a:prstGeom prst="line">
              <a:avLst/>
            </a:prstGeom>
            <a:ln w="12700" cap="sq" cmpd="sng">
              <a:solidFill>
                <a:schemeClr val="tx1"/>
              </a:solidFill>
              <a:prstDash val="solid"/>
              <a:headEnd type="none" w="med" len="med"/>
              <a:tailEnd type="none" w="med" len="med"/>
            </a:ln>
          </p:spPr>
        </p:sp>
        <p:sp>
          <p:nvSpPr>
            <p:cNvPr id="101402" name="Line 108"/>
            <p:cNvSpPr/>
            <p:nvPr/>
          </p:nvSpPr>
          <p:spPr>
            <a:xfrm>
              <a:off x="3744" y="2448"/>
              <a:ext cx="0" cy="1152"/>
            </a:xfrm>
            <a:prstGeom prst="line">
              <a:avLst/>
            </a:prstGeom>
            <a:ln w="12700" cap="flat" cmpd="sng">
              <a:solidFill>
                <a:schemeClr val="tx1"/>
              </a:solidFill>
              <a:prstDash val="solid"/>
              <a:headEnd type="none" w="med" len="med"/>
              <a:tailEnd type="none" w="med" len="med"/>
            </a:ln>
          </p:spPr>
        </p:sp>
        <p:sp>
          <p:nvSpPr>
            <p:cNvPr id="101403" name="Line 109"/>
            <p:cNvSpPr/>
            <p:nvPr/>
          </p:nvSpPr>
          <p:spPr>
            <a:xfrm>
              <a:off x="4368" y="2448"/>
              <a:ext cx="0" cy="1152"/>
            </a:xfrm>
            <a:prstGeom prst="line">
              <a:avLst/>
            </a:prstGeom>
            <a:ln w="12700" cap="flat" cmpd="sng">
              <a:solidFill>
                <a:schemeClr val="tx1"/>
              </a:solidFill>
              <a:prstDash val="solid"/>
              <a:headEnd type="none" w="med" len="med"/>
              <a:tailEnd type="none" w="med" len="med"/>
            </a:ln>
          </p:spPr>
        </p:sp>
        <p:sp>
          <p:nvSpPr>
            <p:cNvPr id="101404" name="Line 110"/>
            <p:cNvSpPr/>
            <p:nvPr/>
          </p:nvSpPr>
          <p:spPr>
            <a:xfrm>
              <a:off x="4992" y="2448"/>
              <a:ext cx="0" cy="1152"/>
            </a:xfrm>
            <a:prstGeom prst="line">
              <a:avLst/>
            </a:prstGeom>
            <a:ln w="12700" cap="flat" cmpd="sng">
              <a:solidFill>
                <a:schemeClr val="tx1"/>
              </a:solidFill>
              <a:prstDash val="solid"/>
              <a:headEnd type="none" w="med" len="med"/>
              <a:tailEnd type="none" w="med" len="med"/>
            </a:ln>
          </p:spPr>
        </p:sp>
        <p:sp>
          <p:nvSpPr>
            <p:cNvPr id="101405" name="Line 111"/>
            <p:cNvSpPr/>
            <p:nvPr/>
          </p:nvSpPr>
          <p:spPr>
            <a:xfrm>
              <a:off x="2976" y="2448"/>
              <a:ext cx="2592" cy="0"/>
            </a:xfrm>
            <a:prstGeom prst="line">
              <a:avLst/>
            </a:prstGeom>
            <a:ln w="12700" cap="sq" cmpd="sng">
              <a:solidFill>
                <a:schemeClr val="tx1"/>
              </a:solidFill>
              <a:prstDash val="solid"/>
              <a:headEnd type="none" w="med" len="med"/>
              <a:tailEnd type="none" w="med" len="med"/>
            </a:ln>
          </p:spPr>
        </p:sp>
        <p:sp>
          <p:nvSpPr>
            <p:cNvPr id="101406" name="Line 112"/>
            <p:cNvSpPr/>
            <p:nvPr/>
          </p:nvSpPr>
          <p:spPr>
            <a:xfrm>
              <a:off x="2976" y="2448"/>
              <a:ext cx="0" cy="1152"/>
            </a:xfrm>
            <a:prstGeom prst="line">
              <a:avLst/>
            </a:prstGeom>
            <a:ln w="12700" cap="sq" cmpd="sng">
              <a:solidFill>
                <a:schemeClr val="tx1"/>
              </a:solidFill>
              <a:prstDash val="solid"/>
              <a:headEnd type="none" w="med" len="med"/>
              <a:tailEnd type="none" w="med" len="med"/>
            </a:ln>
          </p:spPr>
        </p:sp>
        <p:sp>
          <p:nvSpPr>
            <p:cNvPr id="101407" name="Line 113"/>
            <p:cNvSpPr/>
            <p:nvPr/>
          </p:nvSpPr>
          <p:spPr>
            <a:xfrm>
              <a:off x="5568" y="2448"/>
              <a:ext cx="0" cy="1152"/>
            </a:xfrm>
            <a:prstGeom prst="line">
              <a:avLst/>
            </a:prstGeom>
            <a:ln w="12700" cap="sq" cmpd="sng">
              <a:solidFill>
                <a:schemeClr val="tx1"/>
              </a:solidFill>
              <a:prstDash val="solid"/>
              <a:headEnd type="none" w="med" len="med"/>
              <a:tailEnd type="none" w="med" len="med"/>
            </a:ln>
          </p:spPr>
        </p:sp>
      </p:grpSp>
      <p:sp>
        <p:nvSpPr>
          <p:cNvPr id="101383" name="Text Box 114"/>
          <p:cNvSpPr txBox="1"/>
          <p:nvPr/>
        </p:nvSpPr>
        <p:spPr>
          <a:xfrm>
            <a:off x="1066800" y="3276600"/>
            <a:ext cx="5867400" cy="396875"/>
          </a:xfrm>
          <a:prstGeom prst="rect">
            <a:avLst/>
          </a:prstGeom>
          <a:noFill/>
          <a:ln w="9525">
            <a:noFill/>
          </a:ln>
        </p:spPr>
        <p:txBody>
          <a:bodyPr anchor="t" anchorCtr="1">
            <a:spAutoFit/>
          </a:bodyPr>
          <a:p>
            <a:pPr>
              <a:spcBef>
                <a:spcPct val="50000"/>
              </a:spcBef>
            </a:pPr>
            <a:endParaRPr lang="zh-CN" altLang="zh-CN" sz="2000" b="0" dirty="0">
              <a:latin typeface="Times New Roman" panose="02020603050405020304" pitchFamily="18" charset="0"/>
            </a:endParaRPr>
          </a:p>
        </p:txBody>
      </p:sp>
      <p:sp>
        <p:nvSpPr>
          <p:cNvPr id="151667" name="Text Box 115"/>
          <p:cNvSpPr txBox="1">
            <a:spLocks noChangeArrowheads="1"/>
          </p:cNvSpPr>
          <p:nvPr/>
        </p:nvSpPr>
        <p:spPr bwMode="auto">
          <a:xfrm>
            <a:off x="990600" y="3657600"/>
            <a:ext cx="5943600" cy="1016000"/>
          </a:xfrm>
          <a:prstGeom prst="rect">
            <a:avLst/>
          </a:prstGeom>
          <a:noFill/>
          <a:ln w="9525">
            <a:noFill/>
            <a:miter lim="800000"/>
          </a:ln>
          <a:effectLst/>
        </p:spPr>
        <p:txBody>
          <a:bodyPr anchorCtr="1">
            <a:spAutoFit/>
          </a:bodyPr>
          <a:lstStyle/>
          <a:p>
            <a:pPr marR="0" defTabSz="914400">
              <a:spcBef>
                <a:spcPct val="50000"/>
              </a:spcBef>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对</a:t>
            </a:r>
            <a:r>
              <a:rPr kumimoji="1" lang="en-US" altLang="zh-CN" sz="2400" kern="1200" cap="none" spc="0" normalizeH="0" baseline="0" noProof="0" dirty="0">
                <a:latin typeface="Times New Roman" panose="02020603050405020304" pitchFamily="18" charset="0"/>
                <a:ea typeface="宋体" panose="02010600030101010101" pitchFamily="2" charset="-122"/>
                <a:cs typeface="+mn-cs"/>
              </a:rPr>
              <a:t>NPN</a:t>
            </a: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管而言，放大时</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V</a:t>
            </a:r>
            <a:r>
              <a:rPr kumimoji="1" lang="en-US" altLang="zh-CN" sz="2400"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V</a:t>
            </a:r>
            <a:r>
              <a:rPr kumimoji="1" lang="en-US" altLang="zh-CN" sz="2400"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V</a:t>
            </a:r>
            <a:r>
              <a:rPr kumimoji="1" lang="en-US" altLang="zh-CN" sz="2400"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spcBef>
                <a:spcPct val="50000"/>
              </a:spcBef>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对</a:t>
            </a:r>
            <a:r>
              <a:rPr kumimoji="1" lang="en-US" altLang="zh-CN" sz="2400" kern="1200" cap="none" spc="0" normalizeH="0" baseline="0" noProof="0" dirty="0">
                <a:latin typeface="Times New Roman" panose="02020603050405020304" pitchFamily="18" charset="0"/>
                <a:ea typeface="宋体" panose="02010600030101010101" pitchFamily="2" charset="-122"/>
                <a:cs typeface="+mn-cs"/>
              </a:rPr>
              <a:t>PNP</a:t>
            </a: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管而言，放大时</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V</a:t>
            </a:r>
            <a:r>
              <a:rPr kumimoji="1" lang="en-US" altLang="zh-CN" sz="2400"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V</a:t>
            </a:r>
            <a:r>
              <a:rPr kumimoji="1" lang="en-US" altLang="zh-CN" sz="2400"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V</a:t>
            </a:r>
            <a:r>
              <a:rPr kumimoji="1" lang="en-US" altLang="zh-CN" sz="2400"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a:t>
            </a:r>
            <a:r>
              <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51668" name="Text Box 116"/>
          <p:cNvSpPr txBox="1"/>
          <p:nvPr/>
        </p:nvSpPr>
        <p:spPr>
          <a:xfrm>
            <a:off x="609600" y="4772025"/>
            <a:ext cx="6019800" cy="1552575"/>
          </a:xfrm>
          <a:prstGeom prst="rect">
            <a:avLst/>
          </a:prstGeom>
          <a:noFill/>
          <a:ln w="9525">
            <a:noFill/>
          </a:ln>
        </p:spPr>
        <p:txBody>
          <a:bodyPr anchor="t" anchorCtr="1">
            <a:spAutoFit/>
          </a:bodyPr>
          <a:p>
            <a:pPr>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）放大区</a:t>
            </a:r>
            <a:endParaRPr lang="zh-CN" altLang="en-US" sz="2400" dirty="0">
              <a:latin typeface="Times New Roman" panose="02020603050405020304" pitchFamily="18" charset="0"/>
            </a:endParaRPr>
          </a:p>
          <a:p>
            <a:pPr>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）截止区</a:t>
            </a:r>
            <a:endParaRPr lang="zh-CN" altLang="en-US" sz="2400" dirty="0">
              <a:latin typeface="Times New Roman" panose="02020603050405020304" pitchFamily="18" charset="0"/>
            </a:endParaRPr>
          </a:p>
          <a:p>
            <a:pPr>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）饱和区</a:t>
            </a:r>
            <a:endParaRPr lang="zh-CN" altLang="en-US" sz="2400" dirty="0">
              <a:latin typeface="Times New Roman" panose="02020603050405020304" pitchFamily="18" charset="0"/>
            </a:endParaRPr>
          </a:p>
        </p:txBody>
      </p:sp>
      <p:sp>
        <p:nvSpPr>
          <p:cNvPr id="101386" name="矩形 1"/>
          <p:cNvSpPr/>
          <p:nvPr/>
        </p:nvSpPr>
        <p:spPr>
          <a:xfrm>
            <a:off x="900113" y="530225"/>
            <a:ext cx="3968750" cy="522288"/>
          </a:xfrm>
          <a:prstGeom prst="rect">
            <a:avLst/>
          </a:prstGeom>
          <a:noFill/>
          <a:ln w="9525">
            <a:noFill/>
          </a:ln>
        </p:spPr>
        <p:txBody>
          <a:bodyPr wrap="none">
            <a:spAutoFit/>
          </a:bodyPr>
          <a:p>
            <a:r>
              <a:rPr lang="en-US" altLang="zh-CN" dirty="0">
                <a:latin typeface="Arial" panose="020B0604020202020204" pitchFamily="34" charset="0"/>
              </a:rPr>
              <a:t>2.2.5 </a:t>
            </a:r>
            <a:r>
              <a:rPr lang="zh-CN" altLang="zh-CN" dirty="0">
                <a:latin typeface="Arial" panose="020B0604020202020204" pitchFamily="34" charset="0"/>
              </a:rPr>
              <a:t>晶体管电极的判别</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1642">
                                            <p:txEl>
                                              <p:charRg st="0" end="3"/>
                                            </p:txEl>
                                          </p:spTgt>
                                        </p:tgtEl>
                                        <p:attrNameLst>
                                          <p:attrName>style.visibility</p:attrName>
                                        </p:attrNameLst>
                                      </p:cBhvr>
                                      <p:to>
                                        <p:strVal val="visible"/>
                                      </p:to>
                                    </p:set>
                                    <p:animEffect transition="in" filter="box(out)">
                                      <p:cBhvr>
                                        <p:cTn id="7" dur="500"/>
                                        <p:tgtEl>
                                          <p:spTgt spid="151642">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1643">
                                            <p:txEl>
                                              <p:charRg st="0" end="4"/>
                                            </p:txEl>
                                          </p:spTgt>
                                        </p:tgtEl>
                                        <p:attrNameLst>
                                          <p:attrName>style.visibility</p:attrName>
                                        </p:attrNameLst>
                                      </p:cBhvr>
                                      <p:to>
                                        <p:strVal val="visible"/>
                                      </p:to>
                                    </p:set>
                                    <p:animEffect transition="in" filter="box(out)">
                                      <p:cBhvr>
                                        <p:cTn id="12" dur="500"/>
                                        <p:tgtEl>
                                          <p:spTgt spid="151643">
                                            <p:txEl>
                                              <p:charRg st="0"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1667">
                                            <p:txEl>
                                              <p:charRg st="0" end="25"/>
                                            </p:txEl>
                                          </p:spTgt>
                                        </p:tgtEl>
                                        <p:attrNameLst>
                                          <p:attrName>style.visibility</p:attrName>
                                        </p:attrNameLst>
                                      </p:cBhvr>
                                      <p:to>
                                        <p:strVal val="visible"/>
                                      </p:to>
                                    </p:set>
                                    <p:animEffect transition="in" filter="box(out)">
                                      <p:cBhvr>
                                        <p:cTn id="22" dur="500"/>
                                        <p:tgtEl>
                                          <p:spTgt spid="151667">
                                            <p:txEl>
                                              <p:charRg st="0"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1667">
                                            <p:txEl>
                                              <p:charRg st="25" end="49"/>
                                            </p:txEl>
                                          </p:spTgt>
                                        </p:tgtEl>
                                        <p:attrNameLst>
                                          <p:attrName>style.visibility</p:attrName>
                                        </p:attrNameLst>
                                      </p:cBhvr>
                                      <p:to>
                                        <p:strVal val="visible"/>
                                      </p:to>
                                    </p:set>
                                    <p:animEffect transition="in" filter="box(out)">
                                      <p:cBhvr>
                                        <p:cTn id="27" dur="500"/>
                                        <p:tgtEl>
                                          <p:spTgt spid="151667">
                                            <p:txEl>
                                              <p:charRg st="25" end="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1668">
                                            <p:txEl>
                                              <p:charRg st="0" end="7"/>
                                            </p:txEl>
                                          </p:spTgt>
                                        </p:tgtEl>
                                        <p:attrNameLst>
                                          <p:attrName>style.visibility</p:attrName>
                                        </p:attrNameLst>
                                      </p:cBhvr>
                                      <p:to>
                                        <p:strVal val="visible"/>
                                      </p:to>
                                    </p:set>
                                    <p:animEffect transition="in" filter="box(out)">
                                      <p:cBhvr>
                                        <p:cTn id="32" dur="500"/>
                                        <p:tgtEl>
                                          <p:spTgt spid="151668">
                                            <p:txEl>
                                              <p:charRg st="0"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51668">
                                            <p:txEl>
                                              <p:charRg st="7" end="14"/>
                                            </p:txEl>
                                          </p:spTgt>
                                        </p:tgtEl>
                                        <p:attrNameLst>
                                          <p:attrName>style.visibility</p:attrName>
                                        </p:attrNameLst>
                                      </p:cBhvr>
                                      <p:to>
                                        <p:strVal val="visible"/>
                                      </p:to>
                                    </p:set>
                                    <p:animEffect transition="in" filter="box(out)">
                                      <p:cBhvr>
                                        <p:cTn id="37" dur="500"/>
                                        <p:tgtEl>
                                          <p:spTgt spid="151668">
                                            <p:txEl>
                                              <p:charRg st="7"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51668">
                                            <p:txEl>
                                              <p:charRg st="14" end="21"/>
                                            </p:txEl>
                                          </p:spTgt>
                                        </p:tgtEl>
                                        <p:attrNameLst>
                                          <p:attrName>style.visibility</p:attrName>
                                        </p:attrNameLst>
                                      </p:cBhvr>
                                      <p:to>
                                        <p:strVal val="visible"/>
                                      </p:to>
                                    </p:set>
                                    <p:animEffect transition="in" filter="box(out)">
                                      <p:cBhvr>
                                        <p:cTn id="42" dur="500"/>
                                        <p:tgtEl>
                                          <p:spTgt spid="151668">
                                            <p:txEl>
                                              <p:charRg st="14"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42" grpId="0" build="p"/>
      <p:bldP spid="151643" grpId="0" build="p"/>
      <p:bldP spid="151667" grpId="0" build="p"/>
      <p:bldP spid="15166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0248" name="Text Box 8"/>
          <p:cNvSpPr txBox="1">
            <a:spLocks noChangeArrowheads="1"/>
          </p:cNvSpPr>
          <p:nvPr/>
        </p:nvSpPr>
        <p:spPr bwMode="auto">
          <a:xfrm>
            <a:off x="611188" y="620713"/>
            <a:ext cx="7993063" cy="3508375"/>
          </a:xfrm>
          <a:prstGeom prst="rect">
            <a:avLst/>
          </a:prstGeom>
          <a:noFill/>
          <a:ln w="38100">
            <a:noFill/>
            <a:miter lim="800000"/>
          </a:ln>
          <a:effectLst/>
        </p:spPr>
        <p:txBody>
          <a:bodyPr>
            <a:spAutoFit/>
          </a:bodyPr>
          <a:lstStyle/>
          <a:p>
            <a:pPr marR="0" algn="just" defTabSz="914400">
              <a:buClrTx/>
              <a:buSzTx/>
              <a:buFontTx/>
              <a:buNone/>
              <a:defRPr/>
            </a:pPr>
            <a:r>
              <a:rPr kumimoji="1" lang="zh-CN" altLang="en-US"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例</a:t>
            </a:r>
            <a:r>
              <a:rPr kumimoji="1" lang="en-US" altLang="zh-CN"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测得工作在</a:t>
            </a:r>
            <a:r>
              <a:rPr kumimoji="1" lang="zh-CN" altLang="en-US"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放大电路中</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几个晶体管三个电极的电位</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分别为：</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zh-CN" altLang="en-US" b="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=3.5V</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=2.8V</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=12V</a:t>
            </a:r>
            <a:endPar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=3V</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=2.8V</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=12V</a:t>
            </a:r>
            <a:endPar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=6V</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=11.3V</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=12V</a:t>
            </a:r>
            <a:endPar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=6V</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=11.8V</a:t>
            </a:r>
            <a:r>
              <a:rPr kumimoji="1" lang="zh-CN" altLang="en-US"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a:t>
            </a:r>
            <a:r>
              <a:rPr kumimoji="1" lang="en-US" altLang="zh-CN" b="0" kern="1200" cap="none" spc="0" normalizeH="0" baseline="-2500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=12V</a:t>
            </a:r>
            <a:endParaRPr kumimoji="1" lang="en-US" altLang="zh-CN" b="0" kern="1200" cap="none" spc="0" normalizeH="0" baseline="0" noProof="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zh-CN" altLang="en-US"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判断它们是</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NPN</a:t>
            </a:r>
            <a:r>
              <a:rPr kumimoji="1" lang="zh-CN" altLang="en-US"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型还是</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PNP</a:t>
            </a:r>
            <a:r>
              <a:rPr kumimoji="1" lang="zh-CN" altLang="en-US"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型？是硅管还是锗管？并确定</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a:t>
            </a:r>
            <a:r>
              <a:rPr kumimoji="1" lang="zh-CN" altLang="en-US"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1" lang="zh-CN" altLang="en-US"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1" lang="zh-CN" altLang="en-US"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0249" name="Text Box 9"/>
          <p:cNvSpPr txBox="1">
            <a:spLocks noChangeArrowheads="1"/>
          </p:cNvSpPr>
          <p:nvPr/>
        </p:nvSpPr>
        <p:spPr bwMode="auto">
          <a:xfrm>
            <a:off x="457200" y="4724400"/>
            <a:ext cx="7772400" cy="519113"/>
          </a:xfrm>
          <a:prstGeom prst="rect">
            <a:avLst/>
          </a:prstGeom>
          <a:noFill/>
          <a:ln w="9525">
            <a:noFill/>
            <a:miter lim="800000"/>
          </a:ln>
          <a:effectLst/>
        </p:spPr>
        <p:txBody>
          <a:bodyPr>
            <a:spAutoFit/>
          </a:bodyPr>
          <a:lstStyle/>
          <a:p>
            <a:pPr marR="0" defTabSz="914400">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0250" name="Rectangle 10"/>
          <p:cNvSpPr>
            <a:spLocks noChangeArrowheads="1"/>
          </p:cNvSpPr>
          <p:nvPr/>
        </p:nvSpPr>
        <p:spPr bwMode="auto">
          <a:xfrm>
            <a:off x="395288" y="4292600"/>
            <a:ext cx="8388350" cy="19716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1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原则：先求</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BE</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，若等于</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0.6-0.7V</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，为硅管；若等于</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0.2-0.3V</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，为锗管。发射结正偏，集电结反偏。</a:t>
            </a:r>
            <a:endPar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NPN</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管　</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BE</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BC</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，即</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E</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PNP</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管　 </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BE</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BC </a:t>
            </a:r>
            <a:r>
              <a:rPr kumimoji="1" lang="zh-CN" alt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，即</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E</a:t>
            </a:r>
            <a:r>
              <a:rPr kumimoji="1"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51" name="Rectangle 11"/>
          <p:cNvSpPr>
            <a:spLocks noChangeArrowheads="1"/>
          </p:cNvSpPr>
          <p:nvPr/>
        </p:nvSpPr>
        <p:spPr bwMode="auto">
          <a:xfrm>
            <a:off x="250825" y="3933825"/>
            <a:ext cx="898525"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解：</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50">
                                            <p:txEl>
                                              <p:charRg st="0" end="54"/>
                                            </p:txEl>
                                          </p:spTgt>
                                        </p:tgtEl>
                                        <p:attrNameLst>
                                          <p:attrName>style.visibility</p:attrName>
                                        </p:attrNameLst>
                                      </p:cBhvr>
                                      <p:to>
                                        <p:strVal val="visible"/>
                                      </p:to>
                                    </p:set>
                                    <p:animEffect transition="in" filter="box(out)">
                                      <p:cBhvr>
                                        <p:cTn id="7" dur="500"/>
                                        <p:tgtEl>
                                          <p:spTgt spid="10250">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50">
                                            <p:txEl>
                                              <p:charRg st="54" end="89"/>
                                            </p:txEl>
                                          </p:spTgt>
                                        </p:tgtEl>
                                        <p:attrNameLst>
                                          <p:attrName>style.visibility</p:attrName>
                                        </p:attrNameLst>
                                      </p:cBhvr>
                                      <p:to>
                                        <p:strVal val="visible"/>
                                      </p:to>
                                    </p:set>
                                    <p:animEffect transition="in" filter="box(out)">
                                      <p:cBhvr>
                                        <p:cTn id="12" dur="500"/>
                                        <p:tgtEl>
                                          <p:spTgt spid="10250">
                                            <p:txEl>
                                              <p:charRg st="54"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50">
                                            <p:txEl>
                                              <p:charRg st="89" end="127"/>
                                            </p:txEl>
                                          </p:spTgt>
                                        </p:tgtEl>
                                        <p:attrNameLst>
                                          <p:attrName>style.visibility</p:attrName>
                                        </p:attrNameLst>
                                      </p:cBhvr>
                                      <p:to>
                                        <p:strVal val="visible"/>
                                      </p:to>
                                    </p:set>
                                    <p:animEffect transition="in" filter="box(out)">
                                      <p:cBhvr>
                                        <p:cTn id="17" dur="500"/>
                                        <p:tgtEl>
                                          <p:spTgt spid="10250">
                                            <p:txEl>
                                              <p:charRg st="89" end="1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249">
                                            <p:txEl>
                                              <p:charRg st="0" end="2"/>
                                            </p:txEl>
                                          </p:spTgt>
                                        </p:tgtEl>
                                        <p:attrNameLst>
                                          <p:attrName>style.visibility</p:attrName>
                                        </p:attrNameLst>
                                      </p:cBhvr>
                                      <p:to>
                                        <p:strVal val="visible"/>
                                      </p:to>
                                    </p:set>
                                    <p:animEffect transition="in" filter="box(out)">
                                      <p:cBhvr>
                                        <p:cTn id="22" dur="500"/>
                                        <p:tgtEl>
                                          <p:spTgt spid="10249">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build="p"/>
      <p:bldP spid="10250"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3603" name="Rectangle 3"/>
          <p:cNvSpPr>
            <a:spLocks noChangeArrowheads="1"/>
          </p:cNvSpPr>
          <p:nvPr/>
        </p:nvSpPr>
        <p:spPr bwMode="auto">
          <a:xfrm>
            <a:off x="684213" y="1557338"/>
            <a:ext cx="7632700" cy="2143125"/>
          </a:xfrm>
          <a:prstGeom prst="rect">
            <a:avLst/>
          </a:prstGeom>
          <a:noFill/>
          <a:ln w="9525">
            <a:noFill/>
            <a:miter lim="800000"/>
          </a:ln>
          <a:effectLst/>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b</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e</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3</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c   NPN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硅</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b</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e</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3</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c   NPN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锗</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c</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b</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3</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e   PNP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硅</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4</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c</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b</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a:t>
            </a:r>
            <a:r>
              <a:rPr kumimoji="1" lang="en-US" altLang="zh-CN" sz="2800" b="1" i="0" u="none" strike="noStrike" kern="1200" cap="none" spc="0" normalizeH="0" baseline="-2500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3</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e   PNP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锗</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04451" name="Text Box 3"/>
          <p:cNvSpPr txBox="1"/>
          <p:nvPr/>
        </p:nvSpPr>
        <p:spPr>
          <a:xfrm>
            <a:off x="684213" y="1052513"/>
            <a:ext cx="7848600" cy="1373187"/>
          </a:xfrm>
          <a:prstGeom prst="rect">
            <a:avLst/>
          </a:prstGeom>
          <a:noFill/>
          <a:ln w="9525">
            <a:noFill/>
          </a:ln>
        </p:spPr>
        <p:txBody>
          <a:bodyPr>
            <a:spAutoFit/>
          </a:bodyPr>
          <a:p>
            <a:pPr>
              <a:spcBef>
                <a:spcPct val="50000"/>
              </a:spcBef>
            </a:pPr>
            <a:r>
              <a:rPr lang="zh-CN" altLang="en-US" dirty="0">
                <a:solidFill>
                  <a:srgbClr val="000000"/>
                </a:solidFill>
                <a:latin typeface="Arial" panose="020B0604020202020204" pitchFamily="34" charset="0"/>
              </a:rPr>
              <a:t>场效应管：一种载流子参与导电，利用输入回路的电场效应来控制输出回路电流的三极管，又称单极型三极管。</a:t>
            </a:r>
            <a:endParaRPr lang="zh-CN" altLang="en-US" dirty="0">
              <a:solidFill>
                <a:srgbClr val="000000"/>
              </a:solidFill>
              <a:latin typeface="Arial" panose="020B0604020202020204" pitchFamily="34" charset="0"/>
            </a:endParaRPr>
          </a:p>
        </p:txBody>
      </p:sp>
      <p:pic>
        <p:nvPicPr>
          <p:cNvPr id="152580" name="Picture 4" descr="27047717">
            <a:hlinkClick r:id="rId1"/>
          </p:cNvPr>
          <p:cNvPicPr>
            <a:picLocks noChangeAspect="1"/>
          </p:cNvPicPr>
          <p:nvPr/>
        </p:nvPicPr>
        <p:blipFill>
          <a:blip r:embed="rId2"/>
          <a:stretch>
            <a:fillRect/>
          </a:stretch>
        </p:blipFill>
        <p:spPr>
          <a:xfrm>
            <a:off x="611188" y="2781300"/>
            <a:ext cx="2822575" cy="2117725"/>
          </a:xfrm>
          <a:prstGeom prst="rect">
            <a:avLst/>
          </a:prstGeom>
          <a:noFill/>
          <a:ln w="9525">
            <a:noFill/>
          </a:ln>
        </p:spPr>
      </p:pic>
      <p:pic>
        <p:nvPicPr>
          <p:cNvPr id="104453" name="Picture 5" descr="9716283">
            <a:hlinkClick r:id="rId3"/>
          </p:cNvPr>
          <p:cNvPicPr>
            <a:picLocks noChangeAspect="1"/>
          </p:cNvPicPr>
          <p:nvPr/>
        </p:nvPicPr>
        <p:blipFill>
          <a:blip r:embed="rId4"/>
          <a:stretch>
            <a:fillRect/>
          </a:stretch>
        </p:blipFill>
        <p:spPr>
          <a:xfrm>
            <a:off x="3995738" y="2997200"/>
            <a:ext cx="2020887" cy="2695575"/>
          </a:xfrm>
          <a:prstGeom prst="rect">
            <a:avLst/>
          </a:prstGeom>
          <a:noFill/>
          <a:ln w="9525">
            <a:noFill/>
          </a:ln>
        </p:spPr>
      </p:pic>
      <p:pic>
        <p:nvPicPr>
          <p:cNvPr id="104454" name="Picture 6" descr="29621597">
            <a:hlinkClick r:id="rId5"/>
          </p:cNvPr>
          <p:cNvPicPr>
            <a:picLocks noChangeAspect="1"/>
          </p:cNvPicPr>
          <p:nvPr/>
        </p:nvPicPr>
        <p:blipFill>
          <a:blip r:embed="rId6"/>
          <a:stretch>
            <a:fillRect/>
          </a:stretch>
        </p:blipFill>
        <p:spPr>
          <a:xfrm>
            <a:off x="6227763" y="3789363"/>
            <a:ext cx="2392362" cy="1793875"/>
          </a:xfrm>
          <a:prstGeom prst="rect">
            <a:avLst/>
          </a:prstGeom>
          <a:noFill/>
          <a:ln w="9525">
            <a:noFill/>
          </a:ln>
        </p:spPr>
      </p:pic>
      <p:pic>
        <p:nvPicPr>
          <p:cNvPr id="104455" name="Picture 7" descr="11299539">
            <a:hlinkClick r:id="rId7"/>
          </p:cNvPr>
          <p:cNvPicPr>
            <a:picLocks noChangeAspect="1"/>
          </p:cNvPicPr>
          <p:nvPr/>
        </p:nvPicPr>
        <p:blipFill>
          <a:blip r:embed="rId8"/>
          <a:stretch>
            <a:fillRect/>
          </a:stretch>
        </p:blipFill>
        <p:spPr>
          <a:xfrm>
            <a:off x="900113" y="4941888"/>
            <a:ext cx="2238375" cy="1550987"/>
          </a:xfrm>
          <a:prstGeom prst="rect">
            <a:avLst/>
          </a:prstGeom>
          <a:noFill/>
          <a:ln w="9525">
            <a:noFill/>
          </a:ln>
        </p:spPr>
      </p:pic>
      <p:sp>
        <p:nvSpPr>
          <p:cNvPr id="104456" name="矩形 1"/>
          <p:cNvSpPr/>
          <p:nvPr/>
        </p:nvSpPr>
        <p:spPr>
          <a:xfrm>
            <a:off x="900113" y="549275"/>
            <a:ext cx="6480175" cy="523875"/>
          </a:xfrm>
          <a:prstGeom prst="rect">
            <a:avLst/>
          </a:prstGeom>
          <a:noFill/>
          <a:ln w="9525">
            <a:noFill/>
          </a:ln>
        </p:spPr>
        <p:txBody>
          <a:bodyPr>
            <a:spAutoFit/>
          </a:bodyPr>
          <a:p>
            <a:r>
              <a:rPr lang="en-US" altLang="zh-CN" dirty="0">
                <a:latin typeface="Arial" panose="020B0604020202020204" pitchFamily="34" charset="0"/>
              </a:rPr>
              <a:t>2.2.6 </a:t>
            </a:r>
            <a:r>
              <a:rPr lang="zh-CN" altLang="zh-CN" dirty="0">
                <a:latin typeface="Arial" panose="020B0604020202020204" pitchFamily="34" charset="0"/>
              </a:rPr>
              <a:t>场效应晶体管简介</a:t>
            </a:r>
            <a:r>
              <a:rPr lang="en-US" altLang="zh-CN" dirty="0">
                <a:latin typeface="Arial" panose="020B0604020202020204" pitchFamily="34" charset="0"/>
              </a:rPr>
              <a:t>(</a:t>
            </a:r>
            <a:r>
              <a:rPr lang="zh-CN" altLang="en-US" dirty="0">
                <a:latin typeface="Arial" panose="020B0604020202020204" pitchFamily="34" charset="0"/>
              </a:rPr>
              <a:t>单极型三极管</a:t>
            </a:r>
            <a:r>
              <a:rPr lang="en-US" altLang="zh-CN"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checkerboard(across)">
                                      <p:cBhvr>
                                        <p:cTn id="7"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1138" name="Rectangle 2"/>
          <p:cNvSpPr/>
          <p:nvPr/>
        </p:nvSpPr>
        <p:spPr>
          <a:xfrm>
            <a:off x="965200" y="269875"/>
            <a:ext cx="2278063" cy="933450"/>
          </a:xfrm>
          <a:prstGeom prst="rect">
            <a:avLst/>
          </a:prstGeom>
          <a:noFill/>
          <a:ln w="9525">
            <a:noFill/>
          </a:ln>
        </p:spPr>
        <p:txBody>
          <a:bodyPr anchor="ctr"/>
          <a:p>
            <a:pPr algn="ctr"/>
            <a:r>
              <a:rPr lang="en-US" altLang="zh-CN" b="0" dirty="0">
                <a:solidFill>
                  <a:schemeClr val="tx2"/>
                </a:solidFill>
                <a:latin typeface="黑体" panose="02010609060101010101" pitchFamily="49" charset="-122"/>
                <a:ea typeface="黑体" panose="02010609060101010101" pitchFamily="49" charset="-122"/>
              </a:rPr>
              <a:t>FET</a:t>
            </a:r>
            <a:r>
              <a:rPr lang="zh-CN" altLang="en-US" b="0" dirty="0">
                <a:solidFill>
                  <a:schemeClr val="tx2"/>
                </a:solidFill>
                <a:latin typeface="黑体" panose="02010609060101010101" pitchFamily="49" charset="-122"/>
                <a:ea typeface="黑体" panose="02010609060101010101" pitchFamily="49" charset="-122"/>
              </a:rPr>
              <a:t>的分类：</a:t>
            </a:r>
            <a:endParaRPr lang="zh-CN" altLang="en-US" b="0" dirty="0">
              <a:solidFill>
                <a:schemeClr val="tx2"/>
              </a:solidFill>
              <a:latin typeface="黑体" panose="02010609060101010101" pitchFamily="49" charset="-122"/>
              <a:ea typeface="黑体" panose="02010609060101010101" pitchFamily="49" charset="-122"/>
            </a:endParaRPr>
          </a:p>
        </p:txBody>
      </p:sp>
      <p:sp>
        <p:nvSpPr>
          <p:cNvPr id="91139" name="Rectangle 3"/>
          <p:cNvSpPr/>
          <p:nvPr/>
        </p:nvSpPr>
        <p:spPr>
          <a:xfrm>
            <a:off x="912813" y="1123950"/>
            <a:ext cx="4595812" cy="576263"/>
          </a:xfrm>
          <a:prstGeom prst="rect">
            <a:avLst/>
          </a:prstGeom>
          <a:noFill/>
          <a:ln w="9525">
            <a:noFill/>
          </a:ln>
        </p:spPr>
        <p:txBody>
          <a:bodyPr/>
          <a:p>
            <a:pPr marL="342900" indent="-342900">
              <a:spcBef>
                <a:spcPct val="20000"/>
              </a:spcBef>
              <a:buClr>
                <a:schemeClr val="hlink"/>
              </a:buClr>
              <a:buSzPct val="70000"/>
              <a:buFont typeface="Wingdings" panose="05000000000000000000" pitchFamily="2" charset="2"/>
              <a:buNone/>
            </a:pPr>
            <a:r>
              <a:rPr lang="zh-CN" altLang="en-US" dirty="0">
                <a:latin typeface="Arial" panose="020B0604020202020204" pitchFamily="34" charset="0"/>
              </a:rPr>
              <a:t>根据结构不同，可分为：</a:t>
            </a:r>
            <a:endParaRPr lang="zh-CN" altLang="en-US" dirty="0">
              <a:latin typeface="Arial" panose="020B0604020202020204" pitchFamily="34" charset="0"/>
            </a:endParaRPr>
          </a:p>
        </p:txBody>
      </p:sp>
      <p:sp>
        <p:nvSpPr>
          <p:cNvPr id="91140" name="AutoShape 4"/>
          <p:cNvSpPr/>
          <p:nvPr/>
        </p:nvSpPr>
        <p:spPr>
          <a:xfrm>
            <a:off x="1258888" y="1917700"/>
            <a:ext cx="217487" cy="3671888"/>
          </a:xfrm>
          <a:prstGeom prst="leftBrace">
            <a:avLst>
              <a:gd name="adj1" fmla="val 140693"/>
              <a:gd name="adj2" fmla="val 50000"/>
            </a:avLst>
          </a:prstGeom>
          <a:noFill/>
          <a:ln w="28575" cap="flat" cmpd="sng">
            <a:solidFill>
              <a:srgbClr val="0000CC"/>
            </a:solidFill>
            <a:prstDash val="solid"/>
            <a:miter/>
            <a:headEnd type="none" w="med" len="med"/>
            <a:tailEnd type="none" w="med" len="med"/>
          </a:ln>
        </p:spPr>
        <p:txBody>
          <a:bodyPr wrap="none" anchor="ctr"/>
          <a:p>
            <a:pPr algn="ctr"/>
            <a:endParaRPr lang="zh-CN" altLang="zh-CN" sz="2400" b="0" dirty="0">
              <a:latin typeface="Verdana" panose="020B0604030504040204" pitchFamily="34" charset="0"/>
            </a:endParaRPr>
          </a:p>
        </p:txBody>
      </p:sp>
      <p:sp>
        <p:nvSpPr>
          <p:cNvPr id="91141" name="Text Box 5"/>
          <p:cNvSpPr txBox="1"/>
          <p:nvPr/>
        </p:nvSpPr>
        <p:spPr>
          <a:xfrm>
            <a:off x="1619250" y="1917700"/>
            <a:ext cx="6264275" cy="946150"/>
          </a:xfrm>
          <a:prstGeom prst="rect">
            <a:avLst/>
          </a:prstGeom>
          <a:noFill/>
          <a:ln w="9525">
            <a:noFill/>
          </a:ln>
        </p:spPr>
        <p:txBody>
          <a:bodyPr>
            <a:spAutoFit/>
          </a:bodyPr>
          <a:p>
            <a:pPr>
              <a:spcBef>
                <a:spcPct val="50000"/>
              </a:spcBef>
            </a:pPr>
            <a:r>
              <a:rPr lang="zh-CN" altLang="en-US" dirty="0">
                <a:latin typeface="Verdana" panose="020B0604030504040204" pitchFamily="34" charset="0"/>
              </a:rPr>
              <a:t>结型场效应管（</a:t>
            </a:r>
            <a:r>
              <a:rPr lang="en-US" altLang="zh-CN" dirty="0">
                <a:latin typeface="Times New Roman" panose="02020603050405020304" pitchFamily="18" charset="0"/>
              </a:rPr>
              <a:t>JFET——Junction type Field Effect Transistor</a:t>
            </a:r>
            <a:r>
              <a:rPr lang="zh-CN" altLang="en-US" dirty="0">
                <a:latin typeface="Verdana" panose="020B0604030504040204" pitchFamily="34" charset="0"/>
              </a:rPr>
              <a:t>）</a:t>
            </a:r>
            <a:endParaRPr lang="zh-CN" altLang="en-US" dirty="0">
              <a:latin typeface="Verdana" panose="020B0604030504040204" pitchFamily="34" charset="0"/>
            </a:endParaRPr>
          </a:p>
        </p:txBody>
      </p:sp>
      <p:sp>
        <p:nvSpPr>
          <p:cNvPr id="91142" name="Text Box 6"/>
          <p:cNvSpPr txBox="1"/>
          <p:nvPr/>
        </p:nvSpPr>
        <p:spPr>
          <a:xfrm>
            <a:off x="1619250" y="3429000"/>
            <a:ext cx="6264275" cy="1800225"/>
          </a:xfrm>
          <a:prstGeom prst="rect">
            <a:avLst/>
          </a:prstGeom>
          <a:noFill/>
          <a:ln w="9525">
            <a:noFill/>
          </a:ln>
        </p:spPr>
        <p:txBody>
          <a:bodyPr>
            <a:spAutoFit/>
          </a:bodyPr>
          <a:p>
            <a:pPr>
              <a:spcBef>
                <a:spcPct val="50000"/>
              </a:spcBef>
            </a:pPr>
            <a:r>
              <a:rPr lang="zh-CN" altLang="en-US" dirty="0">
                <a:solidFill>
                  <a:schemeClr val="hlink"/>
                </a:solidFill>
                <a:latin typeface="Verdana" panose="020B0604030504040204" pitchFamily="34" charset="0"/>
              </a:rPr>
              <a:t>金属－氧化物－半导体场效应管</a:t>
            </a:r>
            <a:r>
              <a:rPr lang="zh-CN" altLang="en-US" dirty="0">
                <a:latin typeface="Verdana" panose="020B0604030504040204" pitchFamily="34" charset="0"/>
              </a:rPr>
              <a:t>（</a:t>
            </a:r>
            <a:r>
              <a:rPr lang="en-US" altLang="zh-CN" dirty="0">
                <a:latin typeface="Times New Roman" panose="02020603050405020304" pitchFamily="18" charset="0"/>
              </a:rPr>
              <a:t>MOSFET——Metal Oxide-Semiconductor type Field Effect Transistor</a:t>
            </a:r>
            <a:r>
              <a:rPr lang="zh-CN" altLang="en-US" dirty="0">
                <a:latin typeface="Verdana" panose="020B0604030504040204" pitchFamily="34" charset="0"/>
              </a:rPr>
              <a:t>）</a:t>
            </a:r>
            <a:endParaRPr lang="zh-CN" altLang="en-US" dirty="0">
              <a:latin typeface="Verdana" panose="020B0604030504040204" pitchFamily="34" charset="0"/>
            </a:endParaRPr>
          </a:p>
        </p:txBody>
      </p:sp>
      <p:grpSp>
        <p:nvGrpSpPr>
          <p:cNvPr id="2" name="Group 7"/>
          <p:cNvGrpSpPr/>
          <p:nvPr/>
        </p:nvGrpSpPr>
        <p:grpSpPr>
          <a:xfrm>
            <a:off x="7235825" y="1844675"/>
            <a:ext cx="1296988" cy="1152525"/>
            <a:chOff x="4558" y="1162"/>
            <a:chExt cx="817" cy="726"/>
          </a:xfrm>
        </p:grpSpPr>
        <p:sp>
          <p:nvSpPr>
            <p:cNvPr id="105493" name="AutoShape 8"/>
            <p:cNvSpPr/>
            <p:nvPr/>
          </p:nvSpPr>
          <p:spPr>
            <a:xfrm>
              <a:off x="4558" y="1298"/>
              <a:ext cx="91" cy="523"/>
            </a:xfrm>
            <a:prstGeom prst="leftBrace">
              <a:avLst>
                <a:gd name="adj1" fmla="val 47893"/>
                <a:gd name="adj2" fmla="val 50000"/>
              </a:avLst>
            </a:prstGeom>
            <a:noFill/>
            <a:ln w="2857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05494" name="Text Box 9"/>
            <p:cNvSpPr txBox="1"/>
            <p:nvPr/>
          </p:nvSpPr>
          <p:spPr>
            <a:xfrm>
              <a:off x="4650" y="1162"/>
              <a:ext cx="725" cy="327"/>
            </a:xfrm>
            <a:prstGeom prst="rect">
              <a:avLst/>
            </a:prstGeom>
            <a:noFill/>
            <a:ln w="27051">
              <a:noFill/>
            </a:ln>
          </p:spPr>
          <p:txBody>
            <a:bodyPr>
              <a:spAutoFit/>
            </a:bodyPr>
            <a:p>
              <a:pPr eaLnBrk="0" hangingPunct="0">
                <a:spcBef>
                  <a:spcPct val="50000"/>
                </a:spcBef>
              </a:pPr>
              <a:r>
                <a:rPr lang="en-US" altLang="zh-CN" dirty="0">
                  <a:latin typeface="宋体" panose="02010600030101010101" pitchFamily="2" charset="-122"/>
                </a:rPr>
                <a:t>N</a:t>
              </a:r>
              <a:r>
                <a:rPr lang="zh-CN" altLang="en-US" dirty="0">
                  <a:latin typeface="宋体" panose="02010600030101010101" pitchFamily="2" charset="-122"/>
                </a:rPr>
                <a:t>沟道</a:t>
              </a:r>
              <a:endParaRPr lang="zh-CN" altLang="en-US" dirty="0">
                <a:latin typeface="宋体" panose="02010600030101010101" pitchFamily="2" charset="-122"/>
              </a:endParaRPr>
            </a:p>
          </p:txBody>
        </p:sp>
        <p:sp>
          <p:nvSpPr>
            <p:cNvPr id="105495" name="Text Box 10"/>
            <p:cNvSpPr txBox="1"/>
            <p:nvPr/>
          </p:nvSpPr>
          <p:spPr>
            <a:xfrm>
              <a:off x="4649" y="1561"/>
              <a:ext cx="726" cy="327"/>
            </a:xfrm>
            <a:prstGeom prst="rect">
              <a:avLst/>
            </a:prstGeom>
            <a:noFill/>
            <a:ln w="27051">
              <a:noFill/>
            </a:ln>
          </p:spPr>
          <p:txBody>
            <a:bodyPr>
              <a:spAutoFit/>
            </a:bodyPr>
            <a:p>
              <a:pPr eaLnBrk="0" hangingPunct="0">
                <a:spcBef>
                  <a:spcPct val="50000"/>
                </a:spcBef>
              </a:pPr>
              <a:r>
                <a:rPr lang="en-US" altLang="zh-CN" dirty="0">
                  <a:latin typeface="宋体" panose="02010600030101010101" pitchFamily="2" charset="-122"/>
                </a:rPr>
                <a:t>P</a:t>
              </a:r>
              <a:r>
                <a:rPr lang="zh-CN" altLang="en-US" dirty="0">
                  <a:latin typeface="宋体" panose="02010600030101010101" pitchFamily="2" charset="-122"/>
                </a:rPr>
                <a:t>沟道</a:t>
              </a:r>
              <a:endParaRPr lang="zh-CN" altLang="en-US" dirty="0">
                <a:latin typeface="宋体" panose="02010600030101010101" pitchFamily="2" charset="-122"/>
              </a:endParaRPr>
            </a:p>
          </p:txBody>
        </p:sp>
      </p:grpSp>
      <p:grpSp>
        <p:nvGrpSpPr>
          <p:cNvPr id="3" name="Group 11"/>
          <p:cNvGrpSpPr/>
          <p:nvPr/>
        </p:nvGrpSpPr>
        <p:grpSpPr>
          <a:xfrm>
            <a:off x="5695950" y="4508500"/>
            <a:ext cx="2836863" cy="1985963"/>
            <a:chOff x="3588" y="2976"/>
            <a:chExt cx="1787" cy="1251"/>
          </a:xfrm>
        </p:grpSpPr>
        <p:sp>
          <p:nvSpPr>
            <p:cNvPr id="105484" name="Text Box 12"/>
            <p:cNvSpPr txBox="1"/>
            <p:nvPr/>
          </p:nvSpPr>
          <p:spPr>
            <a:xfrm>
              <a:off x="4558" y="3900"/>
              <a:ext cx="816" cy="327"/>
            </a:xfrm>
            <a:prstGeom prst="rect">
              <a:avLst/>
            </a:prstGeom>
            <a:noFill/>
            <a:ln w="27051">
              <a:noFill/>
            </a:ln>
          </p:spPr>
          <p:txBody>
            <a:bodyPr>
              <a:spAutoFit/>
            </a:bodyPr>
            <a:p>
              <a:pPr eaLnBrk="0" hangingPunct="0">
                <a:spcBef>
                  <a:spcPct val="50000"/>
                </a:spcBef>
              </a:pPr>
              <a:r>
                <a:rPr lang="en-US" altLang="zh-CN" dirty="0">
                  <a:latin typeface="Times New Roman" panose="02020603050405020304" pitchFamily="18" charset="0"/>
                </a:rPr>
                <a:t>P</a:t>
              </a:r>
              <a:r>
                <a:rPr lang="zh-CN" altLang="en-US" dirty="0">
                  <a:latin typeface="Times New Roman" panose="02020603050405020304" pitchFamily="18" charset="0"/>
                </a:rPr>
                <a:t>沟道</a:t>
              </a:r>
              <a:endParaRPr lang="zh-CN" altLang="en-US" dirty="0">
                <a:latin typeface="Times New Roman" panose="02020603050405020304" pitchFamily="18" charset="0"/>
              </a:endParaRPr>
            </a:p>
          </p:txBody>
        </p:sp>
        <p:sp>
          <p:nvSpPr>
            <p:cNvPr id="105485" name="Text Box 13"/>
            <p:cNvSpPr txBox="1"/>
            <p:nvPr/>
          </p:nvSpPr>
          <p:spPr>
            <a:xfrm>
              <a:off x="4559" y="3612"/>
              <a:ext cx="816" cy="327"/>
            </a:xfrm>
            <a:prstGeom prst="rect">
              <a:avLst/>
            </a:prstGeom>
            <a:noFill/>
            <a:ln w="27051">
              <a:noFill/>
            </a:ln>
          </p:spPr>
          <p:txBody>
            <a:bodyPr>
              <a:spAutoFit/>
            </a:bodyPr>
            <a:p>
              <a:pPr eaLnBrk="0" hangingPunct="0">
                <a:spcBef>
                  <a:spcPct val="50000"/>
                </a:spcBef>
              </a:pPr>
              <a:r>
                <a:rPr lang="en-US" altLang="zh-CN" dirty="0">
                  <a:latin typeface="Times New Roman" panose="02020603050405020304" pitchFamily="18" charset="0"/>
                </a:rPr>
                <a:t>N</a:t>
              </a:r>
              <a:r>
                <a:rPr lang="zh-CN" altLang="en-US" dirty="0">
                  <a:latin typeface="Times New Roman" panose="02020603050405020304" pitchFamily="18" charset="0"/>
                </a:rPr>
                <a:t>沟道</a:t>
              </a:r>
              <a:endParaRPr lang="zh-CN" altLang="en-US" dirty="0">
                <a:latin typeface="Times New Roman" panose="02020603050405020304" pitchFamily="18" charset="0"/>
              </a:endParaRPr>
            </a:p>
          </p:txBody>
        </p:sp>
        <p:sp>
          <p:nvSpPr>
            <p:cNvPr id="105486" name="Text Box 14"/>
            <p:cNvSpPr txBox="1"/>
            <p:nvPr/>
          </p:nvSpPr>
          <p:spPr>
            <a:xfrm>
              <a:off x="4559" y="2976"/>
              <a:ext cx="816" cy="327"/>
            </a:xfrm>
            <a:prstGeom prst="rect">
              <a:avLst/>
            </a:prstGeom>
            <a:noFill/>
            <a:ln w="27051">
              <a:noFill/>
            </a:ln>
          </p:spPr>
          <p:txBody>
            <a:bodyPr>
              <a:spAutoFit/>
            </a:bodyPr>
            <a:p>
              <a:pPr eaLnBrk="0" hangingPunct="0">
                <a:spcBef>
                  <a:spcPct val="50000"/>
                </a:spcBef>
              </a:pPr>
              <a:r>
                <a:rPr lang="en-US" altLang="zh-CN" dirty="0">
                  <a:latin typeface="Times New Roman" panose="02020603050405020304" pitchFamily="18" charset="0"/>
                </a:rPr>
                <a:t>N</a:t>
              </a:r>
              <a:r>
                <a:rPr lang="zh-CN" altLang="en-US" dirty="0">
                  <a:latin typeface="Times New Roman" panose="02020603050405020304" pitchFamily="18" charset="0"/>
                </a:rPr>
                <a:t>沟道</a:t>
              </a:r>
              <a:endParaRPr lang="zh-CN" altLang="en-US" dirty="0">
                <a:latin typeface="Times New Roman" panose="02020603050405020304" pitchFamily="18" charset="0"/>
              </a:endParaRPr>
            </a:p>
          </p:txBody>
        </p:sp>
        <p:sp>
          <p:nvSpPr>
            <p:cNvPr id="105487" name="Text Box 15"/>
            <p:cNvSpPr txBox="1"/>
            <p:nvPr/>
          </p:nvSpPr>
          <p:spPr>
            <a:xfrm>
              <a:off x="4558" y="3305"/>
              <a:ext cx="816" cy="327"/>
            </a:xfrm>
            <a:prstGeom prst="rect">
              <a:avLst/>
            </a:prstGeom>
            <a:noFill/>
            <a:ln w="27051">
              <a:noFill/>
            </a:ln>
          </p:spPr>
          <p:txBody>
            <a:bodyPr>
              <a:spAutoFit/>
            </a:bodyPr>
            <a:p>
              <a:pPr eaLnBrk="0" hangingPunct="0">
                <a:spcBef>
                  <a:spcPct val="50000"/>
                </a:spcBef>
              </a:pPr>
              <a:r>
                <a:rPr lang="en-US" altLang="zh-CN" dirty="0">
                  <a:latin typeface="Times New Roman" panose="02020603050405020304" pitchFamily="18" charset="0"/>
                </a:rPr>
                <a:t>P</a:t>
              </a:r>
              <a:r>
                <a:rPr lang="zh-CN" altLang="en-US" dirty="0">
                  <a:latin typeface="Times New Roman" panose="02020603050405020304" pitchFamily="18" charset="0"/>
                </a:rPr>
                <a:t>沟道</a:t>
              </a:r>
              <a:endParaRPr lang="zh-CN" altLang="en-US" dirty="0">
                <a:latin typeface="Times New Roman" panose="02020603050405020304" pitchFamily="18" charset="0"/>
              </a:endParaRPr>
            </a:p>
          </p:txBody>
        </p:sp>
        <p:sp>
          <p:nvSpPr>
            <p:cNvPr id="105488" name="AutoShape 16"/>
            <p:cNvSpPr/>
            <p:nvPr/>
          </p:nvSpPr>
          <p:spPr>
            <a:xfrm>
              <a:off x="3588" y="3260"/>
              <a:ext cx="108" cy="745"/>
            </a:xfrm>
            <a:prstGeom prst="leftBrace">
              <a:avLst>
                <a:gd name="adj1" fmla="val 57484"/>
                <a:gd name="adj2" fmla="val 50000"/>
              </a:avLst>
            </a:prstGeom>
            <a:noFill/>
            <a:ln w="27051" cap="flat" cmpd="sng">
              <a:solidFill>
                <a:srgbClr val="0000FF"/>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05489" name="Text Box 17"/>
            <p:cNvSpPr txBox="1"/>
            <p:nvPr/>
          </p:nvSpPr>
          <p:spPr>
            <a:xfrm>
              <a:off x="3604" y="3209"/>
              <a:ext cx="912" cy="327"/>
            </a:xfrm>
            <a:prstGeom prst="rect">
              <a:avLst/>
            </a:prstGeom>
            <a:noFill/>
            <a:ln w="27051">
              <a:noFill/>
            </a:ln>
          </p:spPr>
          <p:txBody>
            <a:bodyPr>
              <a:spAutoFit/>
            </a:bodyPr>
            <a:p>
              <a:pPr algn="ctr" eaLnBrk="0" hangingPunct="0">
                <a:spcBef>
                  <a:spcPct val="50000"/>
                </a:spcBef>
              </a:pPr>
              <a:r>
                <a:rPr lang="zh-CN" altLang="en-US" dirty="0">
                  <a:latin typeface="Times New Roman" panose="02020603050405020304" pitchFamily="18" charset="0"/>
                </a:rPr>
                <a:t>增强型</a:t>
              </a:r>
              <a:endParaRPr lang="zh-CN" altLang="en-US" dirty="0">
                <a:latin typeface="Times New Roman" panose="02020603050405020304" pitchFamily="18" charset="0"/>
              </a:endParaRPr>
            </a:p>
          </p:txBody>
        </p:sp>
        <p:sp>
          <p:nvSpPr>
            <p:cNvPr id="105490" name="Text Box 18"/>
            <p:cNvSpPr txBox="1"/>
            <p:nvPr/>
          </p:nvSpPr>
          <p:spPr>
            <a:xfrm>
              <a:off x="3684" y="3743"/>
              <a:ext cx="874" cy="327"/>
            </a:xfrm>
            <a:prstGeom prst="rect">
              <a:avLst/>
            </a:prstGeom>
            <a:noFill/>
            <a:ln w="27051">
              <a:noFill/>
            </a:ln>
          </p:spPr>
          <p:txBody>
            <a:bodyPr>
              <a:spAutoFit/>
            </a:bodyPr>
            <a:p>
              <a:pPr eaLnBrk="0" hangingPunct="0">
                <a:spcBef>
                  <a:spcPct val="50000"/>
                </a:spcBef>
              </a:pPr>
              <a:r>
                <a:rPr lang="zh-CN" altLang="en-US" dirty="0">
                  <a:latin typeface="Times New Roman" panose="02020603050405020304" pitchFamily="18" charset="0"/>
                </a:rPr>
                <a:t>耗尽型</a:t>
              </a:r>
              <a:endParaRPr lang="zh-CN" altLang="en-US" dirty="0">
                <a:latin typeface="Times New Roman" panose="02020603050405020304" pitchFamily="18" charset="0"/>
              </a:endParaRPr>
            </a:p>
          </p:txBody>
        </p:sp>
        <p:sp>
          <p:nvSpPr>
            <p:cNvPr id="105491" name="AutoShape 19"/>
            <p:cNvSpPr/>
            <p:nvPr/>
          </p:nvSpPr>
          <p:spPr>
            <a:xfrm>
              <a:off x="4468" y="3113"/>
              <a:ext cx="90" cy="432"/>
            </a:xfrm>
            <a:prstGeom prst="leftBrace">
              <a:avLst>
                <a:gd name="adj1" fmla="val 40000"/>
                <a:gd name="adj2" fmla="val 50000"/>
              </a:avLst>
            </a:prstGeom>
            <a:noFill/>
            <a:ln w="27051" cap="flat" cmpd="sng">
              <a:solidFill>
                <a:srgbClr val="0000FF"/>
              </a:solidFill>
              <a:prstDash val="solid"/>
              <a:headEnd type="none" w="med" len="med"/>
              <a:tailEnd type="none" w="med" len="med"/>
            </a:ln>
          </p:spPr>
          <p:txBody>
            <a:bodyPr wrap="none" anchor="ctr"/>
            <a:p>
              <a:pPr algn="ctr"/>
              <a:endParaRPr lang="zh-CN" altLang="zh-CN" sz="2400" b="0" dirty="0">
                <a:latin typeface="Verdana" panose="020B0604030504040204" pitchFamily="34" charset="0"/>
              </a:endParaRPr>
            </a:p>
          </p:txBody>
        </p:sp>
        <p:sp>
          <p:nvSpPr>
            <p:cNvPr id="105492" name="AutoShape 20"/>
            <p:cNvSpPr/>
            <p:nvPr/>
          </p:nvSpPr>
          <p:spPr>
            <a:xfrm>
              <a:off x="4468" y="3729"/>
              <a:ext cx="90" cy="432"/>
            </a:xfrm>
            <a:prstGeom prst="leftBrace">
              <a:avLst>
                <a:gd name="adj1" fmla="val 40000"/>
                <a:gd name="adj2" fmla="val 50000"/>
              </a:avLst>
            </a:prstGeom>
            <a:noFill/>
            <a:ln w="27051" cap="flat" cmpd="sng">
              <a:solidFill>
                <a:srgbClr val="0000FF"/>
              </a:solidFill>
              <a:prstDash val="solid"/>
              <a:headEnd type="none" w="med" len="med"/>
              <a:tailEnd type="none" w="med" len="med"/>
            </a:ln>
          </p:spPr>
          <p:txBody>
            <a:bodyPr wrap="none" anchor="ctr"/>
            <a:p>
              <a:pPr algn="ctr"/>
              <a:endParaRPr lang="zh-CN" altLang="zh-CN" sz="2400" b="0" dirty="0">
                <a:latin typeface="Verdana" panose="020B0604030504040204" pitchFamily="34" charset="0"/>
              </a:endParaRPr>
            </a:p>
          </p:txBody>
        </p:sp>
      </p:grpSp>
      <p:sp>
        <p:nvSpPr>
          <p:cNvPr id="91157" name="Line 21"/>
          <p:cNvSpPr/>
          <p:nvPr/>
        </p:nvSpPr>
        <p:spPr>
          <a:xfrm>
            <a:off x="4787900" y="5084763"/>
            <a:ext cx="0" cy="576262"/>
          </a:xfrm>
          <a:prstGeom prst="line">
            <a:avLst/>
          </a:prstGeom>
          <a:ln w="76200" cap="flat" cmpd="sng">
            <a:solidFill>
              <a:srgbClr val="0000FF"/>
            </a:solidFill>
            <a:prstDash val="solid"/>
            <a:miter/>
            <a:headEnd type="none" w="med" len="med"/>
            <a:tailEnd type="none" w="med" len="med"/>
          </a:ln>
        </p:spPr>
      </p:sp>
      <p:sp>
        <p:nvSpPr>
          <p:cNvPr id="91158" name="Line 22"/>
          <p:cNvSpPr/>
          <p:nvPr/>
        </p:nvSpPr>
        <p:spPr>
          <a:xfrm>
            <a:off x="4772025" y="5632450"/>
            <a:ext cx="792163" cy="0"/>
          </a:xfrm>
          <a:prstGeom prst="line">
            <a:avLst/>
          </a:prstGeom>
          <a:ln w="76200" cap="flat" cmpd="sng">
            <a:solidFill>
              <a:srgbClr val="0000FF"/>
            </a:solidFill>
            <a:prstDash val="solid"/>
            <a:miter/>
            <a:headEnd type="none" w="med" len="med"/>
            <a:tailEnd type="stealth"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wipe(left)">
                                      <p:cBhvr>
                                        <p:cTn id="7" dur="1000"/>
                                        <p:tgtEl>
                                          <p:spTgt spid="91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charRg st="0" end="12"/>
                                            </p:txEl>
                                          </p:spTgt>
                                        </p:tgtEl>
                                        <p:attrNameLst>
                                          <p:attrName>style.visibility</p:attrName>
                                        </p:attrNameLst>
                                      </p:cBhvr>
                                      <p:to>
                                        <p:strVal val="visible"/>
                                      </p:to>
                                    </p:set>
                                    <p:animEffect transition="in" filter="wipe(left)">
                                      <p:cBhvr>
                                        <p:cTn id="12" dur="1000"/>
                                        <p:tgtEl>
                                          <p:spTgt spid="91139">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1140"/>
                                        </p:tgtEl>
                                        <p:attrNameLst>
                                          <p:attrName>style.visibility</p:attrName>
                                        </p:attrNameLst>
                                      </p:cBhvr>
                                      <p:to>
                                        <p:strVal val="visible"/>
                                      </p:to>
                                    </p:set>
                                    <p:animEffect transition="in" filter="wipe(up)">
                                      <p:cBhvr>
                                        <p:cTn id="17" dur="1000"/>
                                        <p:tgtEl>
                                          <p:spTgt spid="91140"/>
                                        </p:tgtEl>
                                      </p:cBhvr>
                                    </p:animEffec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91141"/>
                                        </p:tgtEl>
                                        <p:attrNameLst>
                                          <p:attrName>style.visibility</p:attrName>
                                        </p:attrNameLst>
                                      </p:cBhvr>
                                      <p:to>
                                        <p:strVal val="visible"/>
                                      </p:to>
                                    </p:set>
                                    <p:animEffect transition="in" filter="blinds(horizontal)">
                                      <p:cBhvr>
                                        <p:cTn id="21" dur="500"/>
                                        <p:tgtEl>
                                          <p:spTgt spid="91141"/>
                                        </p:tgtEl>
                                      </p:cBhvr>
                                    </p:animEffect>
                                  </p:childTnLst>
                                </p:cTn>
                              </p:par>
                            </p:childTnLst>
                          </p:cTn>
                        </p:par>
                        <p:par>
                          <p:cTn id="22" fill="hold">
                            <p:stCondLst>
                              <p:cond delay="1500"/>
                            </p:stCondLst>
                            <p:childTnLst>
                              <p:par>
                                <p:cTn id="23" presetID="3" presetClass="entr" presetSubtype="10" fill="hold" grpId="0" nodeType="afterEffect">
                                  <p:stCondLst>
                                    <p:cond delay="0"/>
                                  </p:stCondLst>
                                  <p:childTnLst>
                                    <p:set>
                                      <p:cBhvr>
                                        <p:cTn id="24" dur="1" fill="hold">
                                          <p:stCondLst>
                                            <p:cond delay="0"/>
                                          </p:stCondLst>
                                        </p:cTn>
                                        <p:tgtEl>
                                          <p:spTgt spid="91142"/>
                                        </p:tgtEl>
                                        <p:attrNameLst>
                                          <p:attrName>style.visibility</p:attrName>
                                        </p:attrNameLst>
                                      </p:cBhvr>
                                      <p:to>
                                        <p:strVal val="visible"/>
                                      </p:to>
                                    </p:set>
                                    <p:animEffect transition="in" filter="blinds(horizontal)">
                                      <p:cBhvr>
                                        <p:cTn id="25" dur="500"/>
                                        <p:tgtEl>
                                          <p:spTgt spid="91142"/>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amond(in)">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1157"/>
                                        </p:tgtEl>
                                        <p:attrNameLst>
                                          <p:attrName>style.visibility</p:attrName>
                                        </p:attrNameLst>
                                      </p:cBhvr>
                                      <p:to>
                                        <p:strVal val="visible"/>
                                      </p:to>
                                    </p:set>
                                    <p:animEffect transition="in" filter="wipe(up)">
                                      <p:cBhvr>
                                        <p:cTn id="35" dur="1000"/>
                                        <p:tgtEl>
                                          <p:spTgt spid="91157"/>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91158"/>
                                        </p:tgtEl>
                                        <p:attrNameLst>
                                          <p:attrName>style.visibility</p:attrName>
                                        </p:attrNameLst>
                                      </p:cBhvr>
                                      <p:to>
                                        <p:strVal val="visible"/>
                                      </p:to>
                                    </p:set>
                                    <p:animEffect transition="in" filter="wipe(left)">
                                      <p:cBhvr>
                                        <p:cTn id="39" dur="1000"/>
                                        <p:tgtEl>
                                          <p:spTgt spid="91158"/>
                                        </p:tgtEl>
                                      </p:cBhvr>
                                    </p:animEffect>
                                  </p:childTnLst>
                                </p:cTn>
                              </p:par>
                            </p:childTnLst>
                          </p:cTn>
                        </p:par>
                        <p:par>
                          <p:cTn id="40" fill="hold">
                            <p:stCondLst>
                              <p:cond delay="2000"/>
                            </p:stCondLst>
                            <p:childTnLst>
                              <p:par>
                                <p:cTn id="41" presetID="4"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ox(in)">
                                      <p:cBhvr>
                                        <p:cTn id="4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build="p"/>
      <p:bldP spid="91140" grpId="0" animBg="1"/>
      <p:bldP spid="91141" grpId="0"/>
      <p:bldP spid="911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46083" name="Text Box 2"/>
          <p:cNvSpPr txBox="1"/>
          <p:nvPr/>
        </p:nvSpPr>
        <p:spPr>
          <a:xfrm>
            <a:off x="684213" y="981075"/>
            <a:ext cx="7704137" cy="1212850"/>
          </a:xfrm>
          <a:prstGeom prst="rect">
            <a:avLst/>
          </a:prstGeom>
          <a:noFill/>
          <a:ln w="9525">
            <a:noFill/>
          </a:ln>
        </p:spPr>
        <p:txBody>
          <a:bodyPr>
            <a:spAutoFit/>
          </a:bodyPr>
          <a:p>
            <a:pPr eaLnBrk="0" hangingPunct="0">
              <a:lnSpc>
                <a:spcPct val="130000"/>
              </a:lnSpc>
            </a:pPr>
            <a:r>
              <a:rPr lang="zh-CN" altLang="en-US" dirty="0">
                <a:solidFill>
                  <a:srgbClr val="FF0000"/>
                </a:solidFill>
                <a:latin typeface="Arial" panose="020B0604020202020204" pitchFamily="34" charset="0"/>
              </a:rPr>
              <a:t>复合</a:t>
            </a:r>
            <a:r>
              <a:rPr lang="zh-CN" altLang="en-US" dirty="0">
                <a:solidFill>
                  <a:schemeClr val="folHlink"/>
                </a:solidFill>
                <a:latin typeface="Arial" panose="020B0604020202020204" pitchFamily="34" charset="0"/>
              </a:rPr>
              <a:t>：</a:t>
            </a:r>
            <a:r>
              <a:rPr lang="zh-CN" altLang="en-US" dirty="0">
                <a:latin typeface="Arial" panose="020B0604020202020204" pitchFamily="34" charset="0"/>
              </a:rPr>
              <a:t>与本征激发现象相反，即自由电子遇到空穴并填补空穴，从而使两者同时消失的现象。</a:t>
            </a:r>
            <a:endParaRPr lang="zh-CN" altLang="en-US" dirty="0">
              <a:latin typeface="Arial" panose="020B0604020202020204" pitchFamily="34" charset="0"/>
            </a:endParaRPr>
          </a:p>
        </p:txBody>
      </p:sp>
      <p:sp>
        <p:nvSpPr>
          <p:cNvPr id="46084" name="Text Box 3"/>
          <p:cNvSpPr txBox="1"/>
          <p:nvPr/>
        </p:nvSpPr>
        <p:spPr>
          <a:xfrm>
            <a:off x="611188" y="4149725"/>
            <a:ext cx="7561262" cy="1844675"/>
          </a:xfrm>
          <a:prstGeom prst="rect">
            <a:avLst/>
          </a:prstGeom>
          <a:noFill/>
          <a:ln w="9525">
            <a:noFill/>
          </a:ln>
        </p:spPr>
        <p:txBody>
          <a:bodyPr>
            <a:spAutoFit/>
          </a:bodyPr>
          <a:p>
            <a:pPr eaLnBrk="0" hangingPunct="0">
              <a:lnSpc>
                <a:spcPct val="120000"/>
              </a:lnSpc>
            </a:pPr>
            <a:r>
              <a:rPr lang="zh-CN" altLang="en-US" dirty="0">
                <a:latin typeface="Arial" panose="020B0604020202020204" pitchFamily="34" charset="0"/>
              </a:rPr>
              <a:t>在一定温度下，本征激发与复合这二者产生的电子－空穴对数目相等，达到一种</a:t>
            </a:r>
            <a:r>
              <a:rPr lang="zh-CN" altLang="en-US" dirty="0">
                <a:solidFill>
                  <a:srgbClr val="FF0000"/>
                </a:solidFill>
                <a:latin typeface="Arial" panose="020B0604020202020204" pitchFamily="34" charset="0"/>
              </a:rPr>
              <a:t>动态平衡</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35845" name="Text Box 4"/>
          <p:cNvSpPr txBox="1">
            <a:spLocks noChangeArrowheads="1"/>
          </p:cNvSpPr>
          <p:nvPr/>
        </p:nvSpPr>
        <p:spPr bwMode="auto">
          <a:xfrm>
            <a:off x="611188" y="2781300"/>
            <a:ext cx="7705725" cy="1212640"/>
          </a:xfrm>
          <a:prstGeom prst="rect">
            <a:avLst/>
          </a:prstGeom>
          <a:noFill/>
          <a:ln w="9525">
            <a:noFill/>
            <a:miter lim="800000"/>
          </a:ln>
          <a:effectLst>
            <a:glow rad="63500">
              <a:schemeClr val="accent6">
                <a:satMod val="175000"/>
                <a:alpha val="40000"/>
              </a:schemeClr>
            </a:glow>
          </a:effectLst>
        </p:spPr>
        <p:txBody>
          <a:bodyPr>
            <a:spAutoFit/>
          </a:bodyPr>
          <a:lstStyle/>
          <a:p>
            <a:pPr marR="0" defTabSz="914400">
              <a:lnSpc>
                <a:spcPct val="130000"/>
              </a:lnSpc>
              <a:buClrTx/>
              <a:buSzTx/>
              <a:buFontTx/>
              <a:buNone/>
              <a:defRPr/>
            </a:pPr>
            <a:r>
              <a:rPr kumimoji="1" lang="zh-CN" altLang="en-US" u="sng" kern="1200" cap="none" spc="0" normalizeH="0" baseline="0" noProof="0" dirty="0">
                <a:solidFill>
                  <a:srgbClr val="FF0000"/>
                </a:solidFill>
                <a:latin typeface="Arial" panose="020B0604020202020204" pitchFamily="34" charset="0"/>
                <a:ea typeface="宋体" panose="02010600030101010101" pitchFamily="2" charset="-122"/>
                <a:cs typeface="+mn-cs"/>
              </a:rPr>
              <a:t>空穴的移动</a:t>
            </a:r>
            <a:r>
              <a:rPr kumimoji="1" lang="en-US" altLang="zh-CN" kern="1200" cap="none" spc="0" normalizeH="0" baseline="0" noProof="0" dirty="0">
                <a:latin typeface="Arial" panose="020B0604020202020204" pitchFamily="34" charset="0"/>
                <a:ea typeface="宋体" panose="02010600030101010101" pitchFamily="2" charset="-122"/>
                <a:cs typeface="+mn-cs"/>
              </a:rPr>
              <a:t>——</a:t>
            </a:r>
            <a:r>
              <a:rPr kumimoji="1" lang="zh-CN" altLang="en-US" kern="1200" cap="none" spc="0" normalizeH="0" baseline="0" noProof="0" dirty="0">
                <a:latin typeface="Arial" panose="020B0604020202020204" pitchFamily="34" charset="0"/>
                <a:ea typeface="宋体" panose="02010600030101010101" pitchFamily="2" charset="-122"/>
                <a:cs typeface="+mn-cs"/>
              </a:rPr>
              <a:t>空穴的运动是靠相邻共价键中的</a:t>
            </a:r>
            <a:r>
              <a:rPr kumimoji="1" lang="zh-CN" altLang="en-US" kern="1200" cap="none" spc="0" normalizeH="0" baseline="0" noProof="0" dirty="0">
                <a:solidFill>
                  <a:srgbClr val="00B050"/>
                </a:solidFill>
                <a:latin typeface="Arial" panose="020B0604020202020204" pitchFamily="34" charset="0"/>
                <a:ea typeface="宋体" panose="02010600030101010101" pitchFamily="2" charset="-122"/>
                <a:cs typeface="+mn-cs"/>
              </a:rPr>
              <a:t>价电子</a:t>
            </a:r>
            <a:r>
              <a:rPr kumimoji="1" lang="zh-CN" altLang="en-US" kern="1200" cap="none" spc="0" normalizeH="0" baseline="0" noProof="0" dirty="0">
                <a:latin typeface="Arial" panose="020B0604020202020204" pitchFamily="34" charset="0"/>
                <a:ea typeface="宋体" panose="02010600030101010101" pitchFamily="2" charset="-122"/>
                <a:cs typeface="+mn-cs"/>
              </a:rPr>
              <a:t>依次充填空穴来实现的。</a:t>
            </a:r>
            <a:endParaRPr kumimoji="0" lang="zh-CN" altLang="en-US"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5234" name="Text Box 2"/>
          <p:cNvSpPr txBox="1"/>
          <p:nvPr/>
        </p:nvSpPr>
        <p:spPr>
          <a:xfrm>
            <a:off x="1404938" y="1862138"/>
            <a:ext cx="6696075" cy="2774950"/>
          </a:xfrm>
          <a:prstGeom prst="rect">
            <a:avLst/>
          </a:prstGeom>
          <a:noFill/>
          <a:ln w="9525">
            <a:noFill/>
          </a:ln>
        </p:spPr>
        <p:txBody>
          <a:bodyPr>
            <a:spAutoFit/>
          </a:bodyPr>
          <a:p>
            <a:pPr marL="1706880" indent="-1706880">
              <a:spcBef>
                <a:spcPct val="50000"/>
              </a:spcBef>
            </a:pPr>
            <a:r>
              <a:rPr lang="zh-CN" altLang="en-US" dirty="0">
                <a:latin typeface="Verdana" panose="020B0604030504040204" pitchFamily="34" charset="0"/>
              </a:rPr>
              <a:t>功耗低</a:t>
            </a:r>
            <a:endParaRPr lang="zh-CN" altLang="en-US" dirty="0">
              <a:latin typeface="Verdana" panose="020B0604030504040204" pitchFamily="34" charset="0"/>
            </a:endParaRPr>
          </a:p>
          <a:p>
            <a:pPr marL="1706880" indent="-1706880">
              <a:spcBef>
                <a:spcPct val="50000"/>
              </a:spcBef>
            </a:pPr>
            <a:r>
              <a:rPr lang="zh-CN" altLang="en-US" dirty="0">
                <a:latin typeface="Verdana" panose="020B0604030504040204" pitchFamily="34" charset="0"/>
              </a:rPr>
              <a:t>输入阻抗大</a:t>
            </a:r>
            <a:r>
              <a:rPr lang="zh-CN" altLang="en-US" dirty="0">
                <a:solidFill>
                  <a:srgbClr val="000000"/>
                </a:solidFill>
                <a:latin typeface="Verdana" panose="020B0604030504040204" pitchFamily="34" charset="0"/>
              </a:rPr>
              <a:t>（</a:t>
            </a:r>
            <a:r>
              <a:rPr lang="en-US" altLang="zh-CN" dirty="0">
                <a:solidFill>
                  <a:srgbClr val="000000"/>
                </a:solidFill>
                <a:latin typeface="宋体" panose="02010600030101010101" pitchFamily="2" charset="-122"/>
              </a:rPr>
              <a:t>10</a:t>
            </a:r>
            <a:r>
              <a:rPr lang="en-US" altLang="zh-CN" baseline="30000" dirty="0">
                <a:solidFill>
                  <a:srgbClr val="000000"/>
                </a:solidFill>
                <a:latin typeface="宋体" panose="02010600030101010101" pitchFamily="2" charset="-122"/>
              </a:rPr>
              <a:t>7</a:t>
            </a:r>
            <a:r>
              <a:rPr lang="zh-CN" altLang="en-US" dirty="0">
                <a:solidFill>
                  <a:srgbClr val="000000"/>
                </a:solidFill>
                <a:latin typeface="宋体" panose="02010600030101010101" pitchFamily="2" charset="-122"/>
              </a:rPr>
              <a:t>～</a:t>
            </a:r>
            <a:r>
              <a:rPr lang="en-US" altLang="zh-CN" dirty="0">
                <a:solidFill>
                  <a:srgbClr val="000000"/>
                </a:solidFill>
                <a:latin typeface="宋体" panose="02010600030101010101" pitchFamily="2" charset="-122"/>
              </a:rPr>
              <a:t>10</a:t>
            </a:r>
            <a:r>
              <a:rPr lang="en-US" altLang="zh-CN" baseline="30000" dirty="0">
                <a:solidFill>
                  <a:srgbClr val="000000"/>
                </a:solidFill>
                <a:latin typeface="宋体" panose="02010600030101010101" pitchFamily="2" charset="-122"/>
              </a:rPr>
              <a:t>12</a:t>
            </a:r>
            <a:r>
              <a:rPr lang="en-US" altLang="zh-CN" dirty="0">
                <a:solidFill>
                  <a:srgbClr val="000000"/>
                </a:solidFill>
                <a:latin typeface="Verdana" panose="020B0604030504040204" pitchFamily="34" charset="0"/>
                <a:sym typeface="Symbol" panose="05050102010706020507" pitchFamily="18" charset="2"/>
              </a:rPr>
              <a:t></a:t>
            </a:r>
            <a:r>
              <a:rPr lang="zh-CN" altLang="en-US" dirty="0">
                <a:solidFill>
                  <a:srgbClr val="000000"/>
                </a:solidFill>
                <a:latin typeface="Verdana" panose="020B0604030504040204" pitchFamily="34" charset="0"/>
                <a:sym typeface="Symbol" panose="05050102010706020507" pitchFamily="18" charset="2"/>
              </a:rPr>
              <a:t>）</a:t>
            </a:r>
            <a:endParaRPr lang="zh-CN" altLang="en-US" dirty="0">
              <a:latin typeface="Verdana" panose="020B0604030504040204" pitchFamily="34" charset="0"/>
            </a:endParaRPr>
          </a:p>
          <a:p>
            <a:pPr marL="1706880" indent="-1706880">
              <a:spcBef>
                <a:spcPct val="50000"/>
              </a:spcBef>
            </a:pPr>
            <a:r>
              <a:rPr lang="zh-CN" altLang="en-US" dirty="0">
                <a:latin typeface="Verdana" panose="020B0604030504040204" pitchFamily="34" charset="0"/>
              </a:rPr>
              <a:t>热稳定性好（与环境温度关系不大）</a:t>
            </a:r>
            <a:endParaRPr lang="zh-CN" altLang="en-US" dirty="0">
              <a:latin typeface="Verdana" panose="020B0604030504040204" pitchFamily="34" charset="0"/>
            </a:endParaRPr>
          </a:p>
          <a:p>
            <a:pPr marL="1706880" indent="-1706880">
              <a:spcBef>
                <a:spcPct val="50000"/>
              </a:spcBef>
            </a:pPr>
            <a:r>
              <a:rPr lang="zh-CN" altLang="en-US" dirty="0">
                <a:latin typeface="Verdana" panose="020B0604030504040204" pitchFamily="34" charset="0"/>
              </a:rPr>
              <a:t>抗干扰能力强</a:t>
            </a:r>
            <a:endParaRPr lang="zh-CN" altLang="en-US" dirty="0">
              <a:latin typeface="Verdana" panose="020B0604030504040204" pitchFamily="34" charset="0"/>
            </a:endParaRPr>
          </a:p>
        </p:txBody>
      </p:sp>
      <p:sp>
        <p:nvSpPr>
          <p:cNvPr id="95235" name="Text Box 3"/>
          <p:cNvSpPr txBox="1"/>
          <p:nvPr/>
        </p:nvSpPr>
        <p:spPr>
          <a:xfrm>
            <a:off x="1042988" y="5157788"/>
            <a:ext cx="3168650" cy="579437"/>
          </a:xfrm>
          <a:prstGeom prst="rect">
            <a:avLst/>
          </a:prstGeom>
          <a:noFill/>
          <a:ln w="9525">
            <a:noFill/>
          </a:ln>
        </p:spPr>
        <p:txBody>
          <a:bodyPr>
            <a:spAutoFit/>
          </a:bodyPr>
          <a:p>
            <a:pPr>
              <a:spcBef>
                <a:spcPct val="50000"/>
              </a:spcBef>
            </a:pPr>
            <a:r>
              <a:rPr lang="zh-CN" altLang="en-US" b="0" dirty="0">
                <a:latin typeface="Verdana" panose="020B0604030504040204" pitchFamily="34" charset="0"/>
                <a:ea typeface="黑体" panose="02010609060101010101" pitchFamily="49" charset="-122"/>
              </a:rPr>
              <a:t>缺点：</a:t>
            </a:r>
            <a:r>
              <a:rPr lang="zh-CN" altLang="en-US" dirty="0">
                <a:latin typeface="Verdana" panose="020B0604030504040204" pitchFamily="34" charset="0"/>
                <a:ea typeface="黑体" panose="02010609060101010101" pitchFamily="49" charset="-122"/>
              </a:rPr>
              <a:t>速度低。</a:t>
            </a:r>
            <a:endParaRPr lang="zh-CN" altLang="en-US" dirty="0">
              <a:latin typeface="Verdana" panose="020B0604030504040204" pitchFamily="34" charset="0"/>
              <a:ea typeface="黑体" panose="02010609060101010101" pitchFamily="49" charset="-122"/>
            </a:endParaRPr>
          </a:p>
        </p:txBody>
      </p:sp>
      <p:sp>
        <p:nvSpPr>
          <p:cNvPr id="95236" name="Rectangle 4"/>
          <p:cNvSpPr/>
          <p:nvPr/>
        </p:nvSpPr>
        <p:spPr>
          <a:xfrm>
            <a:off x="558800" y="374650"/>
            <a:ext cx="2322513" cy="935038"/>
          </a:xfrm>
          <a:prstGeom prst="rect">
            <a:avLst/>
          </a:prstGeom>
          <a:noFill/>
          <a:ln w="9525">
            <a:noFill/>
          </a:ln>
        </p:spPr>
        <p:txBody>
          <a:bodyPr anchor="ctr"/>
          <a:p>
            <a:pPr algn="ctr"/>
            <a:r>
              <a:rPr lang="en-US" altLang="zh-CN" b="0" dirty="0">
                <a:solidFill>
                  <a:schemeClr val="tx2"/>
                </a:solidFill>
                <a:latin typeface="黑体" panose="02010609060101010101" pitchFamily="49" charset="-122"/>
                <a:ea typeface="黑体" panose="02010609060101010101" pitchFamily="49" charset="-122"/>
              </a:rPr>
              <a:t>FET</a:t>
            </a:r>
            <a:r>
              <a:rPr lang="zh-CN" altLang="en-US" b="0" dirty="0">
                <a:solidFill>
                  <a:schemeClr val="tx2"/>
                </a:solidFill>
                <a:latin typeface="黑体" panose="02010609060101010101" pitchFamily="49" charset="-122"/>
                <a:ea typeface="黑体" panose="02010609060101010101" pitchFamily="49" charset="-122"/>
              </a:rPr>
              <a:t>的特点：</a:t>
            </a:r>
            <a:endParaRPr lang="zh-CN" altLang="en-US" b="0" dirty="0">
              <a:solidFill>
                <a:schemeClr val="tx2"/>
              </a:solidFill>
              <a:latin typeface="黑体" panose="02010609060101010101" pitchFamily="49" charset="-122"/>
              <a:ea typeface="黑体" panose="02010609060101010101" pitchFamily="49" charset="-122"/>
            </a:endParaRPr>
          </a:p>
        </p:txBody>
      </p:sp>
      <p:sp>
        <p:nvSpPr>
          <p:cNvPr id="95237" name="Text Box 5"/>
          <p:cNvSpPr txBox="1"/>
          <p:nvPr/>
        </p:nvSpPr>
        <p:spPr>
          <a:xfrm>
            <a:off x="1403350" y="1196975"/>
            <a:ext cx="6911975" cy="579438"/>
          </a:xfrm>
          <a:prstGeom prst="rect">
            <a:avLst/>
          </a:prstGeom>
          <a:noFill/>
          <a:ln w="9525">
            <a:noFill/>
          </a:ln>
        </p:spPr>
        <p:txBody>
          <a:bodyPr>
            <a:spAutoFit/>
          </a:bodyPr>
          <a:p>
            <a:pPr>
              <a:spcBef>
                <a:spcPct val="50000"/>
              </a:spcBef>
            </a:pPr>
            <a:r>
              <a:rPr lang="zh-CN" altLang="en-US" dirty="0">
                <a:latin typeface="Verdana" panose="020B0604030504040204" pitchFamily="34" charset="0"/>
              </a:rPr>
              <a:t>体积小，重量轻，价格低，寿命长；</a:t>
            </a:r>
            <a:endParaRPr lang="zh-CN" altLang="en-US"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wipe(left)">
                                      <p:cBhvr>
                                        <p:cTn id="7" dur="1000"/>
                                        <p:tgtEl>
                                          <p:spTgt spid="952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7"/>
                                        </p:tgtEl>
                                        <p:attrNameLst>
                                          <p:attrName>style.visibility</p:attrName>
                                        </p:attrNameLst>
                                      </p:cBhvr>
                                      <p:to>
                                        <p:strVal val="visible"/>
                                      </p:to>
                                    </p:set>
                                    <p:animEffect transition="in" filter="wipe(left)">
                                      <p:cBhvr>
                                        <p:cTn id="12" dur="1000"/>
                                        <p:tgtEl>
                                          <p:spTgt spid="952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4"/>
                                        </p:tgtEl>
                                        <p:attrNameLst>
                                          <p:attrName>style.visibility</p:attrName>
                                        </p:attrNameLst>
                                      </p:cBhvr>
                                      <p:to>
                                        <p:strVal val="visible"/>
                                      </p:to>
                                    </p:set>
                                    <p:animEffect transition="in" filter="blinds(horizontal)">
                                      <p:cBhvr>
                                        <p:cTn id="17" dur="500"/>
                                        <p:tgtEl>
                                          <p:spTgt spid="952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35"/>
                                        </p:tgtEl>
                                        <p:attrNameLst>
                                          <p:attrName>style.visibility</p:attrName>
                                        </p:attrNameLst>
                                      </p:cBhvr>
                                      <p:to>
                                        <p:strVal val="visible"/>
                                      </p:to>
                                    </p:set>
                                    <p:animEffect transition="in" filter="wipe(left)">
                                      <p:cBhvr>
                                        <p:cTn id="22" dur="1000"/>
                                        <p:tgtEl>
                                          <p:spTgt spid="9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35" grpId="0"/>
      <p:bldP spid="95236" grpId="0"/>
      <p:bldP spid="9523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07523" name="Rectangle 2"/>
          <p:cNvSpPr/>
          <p:nvPr/>
        </p:nvSpPr>
        <p:spPr>
          <a:xfrm>
            <a:off x="827088" y="692150"/>
            <a:ext cx="4667250" cy="579438"/>
          </a:xfrm>
          <a:prstGeom prst="rect">
            <a:avLst/>
          </a:prstGeom>
          <a:noFill/>
          <a:ln w="9525">
            <a:noFill/>
          </a:ln>
        </p:spPr>
        <p:txBody>
          <a:bodyPr wrap="none">
            <a:spAutoFit/>
          </a:bodyPr>
          <a:p>
            <a:r>
              <a:rPr lang="zh-CN" altLang="en-US" dirty="0">
                <a:latin typeface="Arial" panose="020B0604020202020204" pitchFamily="34" charset="0"/>
              </a:rPr>
              <a:t>一、</a:t>
            </a:r>
            <a:r>
              <a:rPr lang="en-US" altLang="zh-CN" dirty="0">
                <a:latin typeface="Arial" panose="020B0604020202020204" pitchFamily="34" charset="0"/>
              </a:rPr>
              <a:t>N</a:t>
            </a:r>
            <a:r>
              <a:rPr lang="zh-CN" altLang="en-US" dirty="0">
                <a:latin typeface="Arial" panose="020B0604020202020204" pitchFamily="34" charset="0"/>
              </a:rPr>
              <a:t>沟道增强型</a:t>
            </a:r>
            <a:r>
              <a:rPr lang="en-US" altLang="zh-CN" dirty="0">
                <a:latin typeface="Arial" panose="020B0604020202020204" pitchFamily="34" charset="0"/>
              </a:rPr>
              <a:t>MOS</a:t>
            </a:r>
            <a:r>
              <a:rPr lang="zh-CN" altLang="en-US" dirty="0">
                <a:latin typeface="Arial" panose="020B0604020202020204" pitchFamily="34" charset="0"/>
              </a:rPr>
              <a:t>管</a:t>
            </a:r>
            <a:endParaRPr lang="zh-CN" altLang="en-US" dirty="0">
              <a:latin typeface="Arial" panose="020B0604020202020204" pitchFamily="34" charset="0"/>
            </a:endParaRPr>
          </a:p>
        </p:txBody>
      </p:sp>
      <p:sp>
        <p:nvSpPr>
          <p:cNvPr id="107524" name="Text Box 3"/>
          <p:cNvSpPr txBox="1"/>
          <p:nvPr/>
        </p:nvSpPr>
        <p:spPr>
          <a:xfrm>
            <a:off x="684213" y="1341438"/>
            <a:ext cx="7632700" cy="2041525"/>
          </a:xfrm>
          <a:prstGeom prst="rect">
            <a:avLst/>
          </a:prstGeom>
          <a:noFill/>
          <a:ln w="9525">
            <a:noFill/>
          </a:ln>
        </p:spPr>
        <p:txBody>
          <a:bodyPr>
            <a:spAutoFit/>
          </a:bodyPr>
          <a:p>
            <a:pPr>
              <a:spcBef>
                <a:spcPct val="50000"/>
              </a:spcBef>
            </a:pPr>
            <a:r>
              <a:rPr lang="en-US" altLang="zh-CN" dirty="0">
                <a:latin typeface="宋体" panose="02010600030101010101" pitchFamily="2" charset="-122"/>
              </a:rPr>
              <a:t>   </a:t>
            </a:r>
            <a:r>
              <a:rPr lang="zh-CN" altLang="en-US" dirty="0">
                <a:latin typeface="宋体" panose="02010600030101010101" pitchFamily="2" charset="-122"/>
              </a:rPr>
              <a:t>所谓“增强型”：指</a:t>
            </a:r>
            <a:r>
              <a:rPr lang="en-US" altLang="zh-CN" i="1" dirty="0">
                <a:latin typeface="宋体" panose="02010600030101010101" pitchFamily="2" charset="-122"/>
              </a:rPr>
              <a:t>v</a:t>
            </a:r>
            <a:r>
              <a:rPr lang="en-US" altLang="zh-CN" i="1" baseline="-25000" dirty="0">
                <a:latin typeface="宋体" panose="02010600030101010101" pitchFamily="2" charset="-122"/>
              </a:rPr>
              <a:t>GS</a:t>
            </a:r>
            <a:r>
              <a:rPr lang="en-US" altLang="zh-CN" i="1" dirty="0">
                <a:latin typeface="宋体" panose="02010600030101010101" pitchFamily="2" charset="-122"/>
              </a:rPr>
              <a:t>=0</a:t>
            </a:r>
            <a:r>
              <a:rPr lang="zh-CN" altLang="en-US" dirty="0">
                <a:latin typeface="宋体" panose="02010600030101010101" pitchFamily="2" charset="-122"/>
              </a:rPr>
              <a:t>时，没有导电沟道，即</a:t>
            </a:r>
            <a:r>
              <a:rPr lang="en-US" altLang="zh-CN" i="1" dirty="0">
                <a:latin typeface="宋体" panose="02010600030101010101" pitchFamily="2" charset="-122"/>
              </a:rPr>
              <a:t>i</a:t>
            </a:r>
            <a:r>
              <a:rPr lang="en-US" altLang="zh-CN" i="1" baseline="-25000" dirty="0">
                <a:latin typeface="宋体" panose="02010600030101010101" pitchFamily="2" charset="-122"/>
              </a:rPr>
              <a:t>D</a:t>
            </a:r>
            <a:r>
              <a:rPr lang="en-US" altLang="zh-CN" i="1" dirty="0">
                <a:latin typeface="宋体" panose="02010600030101010101" pitchFamily="2" charset="-122"/>
              </a:rPr>
              <a:t>=0</a:t>
            </a:r>
            <a:r>
              <a:rPr lang="zh-CN" altLang="en-US" dirty="0">
                <a:latin typeface="宋体" panose="02010600030101010101" pitchFamily="2" charset="-122"/>
              </a:rPr>
              <a:t>，而必须依靠栅源电压</a:t>
            </a:r>
            <a:r>
              <a:rPr lang="en-US" altLang="zh-CN" i="1" dirty="0">
                <a:latin typeface="宋体" panose="02010600030101010101" pitchFamily="2" charset="-122"/>
              </a:rPr>
              <a:t>v</a:t>
            </a:r>
            <a:r>
              <a:rPr lang="en-US" altLang="zh-CN" i="1" baseline="-25000" dirty="0">
                <a:latin typeface="宋体" panose="02010600030101010101" pitchFamily="2" charset="-122"/>
              </a:rPr>
              <a:t>GS</a:t>
            </a:r>
            <a:r>
              <a:rPr lang="zh-CN" altLang="en-US" dirty="0">
                <a:latin typeface="宋体" panose="02010600030101010101" pitchFamily="2" charset="-122"/>
              </a:rPr>
              <a:t>的作用，才形成感生沟道的</a:t>
            </a:r>
            <a:r>
              <a:rPr lang="en-US" altLang="zh-CN" dirty="0">
                <a:latin typeface="宋体" panose="02010600030101010101" pitchFamily="2" charset="-122"/>
              </a:rPr>
              <a:t>FET</a:t>
            </a:r>
            <a:r>
              <a:rPr lang="zh-CN" altLang="en-US" dirty="0">
                <a:latin typeface="宋体" panose="02010600030101010101" pitchFamily="2" charset="-122"/>
              </a:rPr>
              <a:t>，称为增强型</a:t>
            </a:r>
            <a:r>
              <a:rPr lang="en-US" altLang="zh-CN" dirty="0">
                <a:latin typeface="宋体" panose="02010600030101010101" pitchFamily="2" charset="-122"/>
              </a:rPr>
              <a:t>FET</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00356" name="Text Box 4"/>
          <p:cNvSpPr txBox="1">
            <a:spLocks noChangeArrowheads="1"/>
          </p:cNvSpPr>
          <p:nvPr/>
        </p:nvSpPr>
        <p:spPr bwMode="auto">
          <a:xfrm>
            <a:off x="1116013" y="4149725"/>
            <a:ext cx="1944688" cy="523875"/>
          </a:xfrm>
          <a:prstGeom prst="rect">
            <a:avLst/>
          </a:prstGeom>
          <a:solidFill>
            <a:schemeClr val="accent3">
              <a:lumMod val="95000"/>
            </a:schemeClr>
          </a:solidFill>
          <a:ln w="9525">
            <a:noFill/>
            <a:miter lim="800000"/>
          </a:ln>
        </p:spPr>
        <p:txBody>
          <a:bodyPr>
            <a:spAutoFit/>
          </a:bodyPr>
          <a:lstStyle/>
          <a:p>
            <a:pPr marL="457200" marR="0" indent="-457200" defTabSz="914400">
              <a:spcBef>
                <a:spcPct val="50000"/>
              </a:spcBef>
              <a:buClrTx/>
              <a:buSzTx/>
              <a:buFontTx/>
              <a:buNone/>
              <a:defRPr/>
            </a:pPr>
            <a:r>
              <a:rPr kumimoji="1" lang="en-US" altLang="zh-CN" kern="1200" cap="none" spc="0" normalizeH="0" baseline="0" noProof="0" dirty="0">
                <a:solidFill>
                  <a:srgbClr val="FF9900"/>
                </a:solidFill>
                <a:latin typeface="Verdana" panose="020B0604030504040204" pitchFamily="34" charset="0"/>
                <a:ea typeface="宋体" panose="02010600030101010101" pitchFamily="2" charset="-122"/>
                <a:cs typeface="+mn-cs"/>
              </a:rPr>
              <a:t>1</a:t>
            </a:r>
            <a:r>
              <a:rPr kumimoji="1" lang="zh-CN" altLang="en-US" kern="1200" cap="none" spc="0" normalizeH="0" baseline="0" noProof="0" dirty="0">
                <a:solidFill>
                  <a:srgbClr val="FF9900"/>
                </a:solidFill>
                <a:latin typeface="Verdana" panose="020B0604030504040204" pitchFamily="34" charset="0"/>
                <a:ea typeface="宋体" panose="02010600030101010101" pitchFamily="2" charset="-122"/>
                <a:cs typeface="+mn-cs"/>
              </a:rPr>
              <a:t>、结构</a:t>
            </a:r>
            <a:endParaRPr kumimoji="1" lang="zh-CN" altLang="en-US" kern="1200" cap="none" spc="0" normalizeH="0" baseline="0" noProof="0" dirty="0">
              <a:solidFill>
                <a:srgbClr val="FF9900"/>
              </a:solidFill>
              <a:latin typeface="Verdana" panose="020B0604030504040204" pitchFamily="34" charset="0"/>
              <a:ea typeface="宋体" panose="02010600030101010101" pitchFamily="2" charset="-122"/>
              <a:cs typeface="+mn-cs"/>
            </a:endParaRPr>
          </a:p>
        </p:txBody>
      </p:sp>
      <p:grpSp>
        <p:nvGrpSpPr>
          <p:cNvPr id="107526" name="Group 17"/>
          <p:cNvGrpSpPr/>
          <p:nvPr/>
        </p:nvGrpSpPr>
        <p:grpSpPr>
          <a:xfrm>
            <a:off x="3779838" y="3068638"/>
            <a:ext cx="3455987" cy="3789362"/>
            <a:chOff x="2381" y="1933"/>
            <a:chExt cx="2177" cy="2387"/>
          </a:xfrm>
        </p:grpSpPr>
        <p:grpSp>
          <p:nvGrpSpPr>
            <p:cNvPr id="107527" name="Group 5"/>
            <p:cNvGrpSpPr/>
            <p:nvPr/>
          </p:nvGrpSpPr>
          <p:grpSpPr>
            <a:xfrm>
              <a:off x="2925" y="2116"/>
              <a:ext cx="1633" cy="2204"/>
              <a:chOff x="839" y="1201"/>
              <a:chExt cx="2449" cy="2859"/>
            </a:xfrm>
          </p:grpSpPr>
          <p:pic>
            <p:nvPicPr>
              <p:cNvPr id="107536" name="Picture 6"/>
              <p:cNvPicPr>
                <a:picLocks noChangeAspect="1"/>
              </p:cNvPicPr>
              <p:nvPr/>
            </p:nvPicPr>
            <p:blipFill>
              <a:blip r:embed="rId1"/>
              <a:stretch>
                <a:fillRect/>
              </a:stretch>
            </p:blipFill>
            <p:spPr>
              <a:xfrm>
                <a:off x="884" y="1201"/>
                <a:ext cx="2143" cy="2365"/>
              </a:xfrm>
              <a:prstGeom prst="rect">
                <a:avLst/>
              </a:prstGeom>
              <a:noFill/>
              <a:ln w="12700">
                <a:noFill/>
              </a:ln>
            </p:spPr>
          </p:pic>
          <p:sp>
            <p:nvSpPr>
              <p:cNvPr id="107537" name="Text Box 7"/>
              <p:cNvSpPr txBox="1"/>
              <p:nvPr/>
            </p:nvSpPr>
            <p:spPr>
              <a:xfrm>
                <a:off x="839" y="3686"/>
                <a:ext cx="2449" cy="374"/>
              </a:xfrm>
              <a:prstGeom prst="rect">
                <a:avLst/>
              </a:prstGeom>
              <a:noFill/>
              <a:ln w="9525">
                <a:noFill/>
              </a:ln>
            </p:spPr>
            <p:txBody>
              <a:bodyPr>
                <a:spAutoFit/>
              </a:bodyPr>
              <a:p>
                <a:pPr>
                  <a:spcBef>
                    <a:spcPct val="50000"/>
                  </a:spcBef>
                </a:pPr>
                <a:endParaRPr lang="zh-CN" altLang="zh-CN" sz="2400" b="0" dirty="0">
                  <a:solidFill>
                    <a:schemeClr val="folHlink"/>
                  </a:solidFill>
                  <a:latin typeface="华文新魏" panose="02010800040101010101" pitchFamily="2" charset="-122"/>
                  <a:ea typeface="华文新魏" panose="02010800040101010101" pitchFamily="2" charset="-122"/>
                </a:endParaRPr>
              </a:p>
            </p:txBody>
          </p:sp>
        </p:grpSp>
        <p:sp>
          <p:nvSpPr>
            <p:cNvPr id="107528" name="Line 9"/>
            <p:cNvSpPr/>
            <p:nvPr/>
          </p:nvSpPr>
          <p:spPr>
            <a:xfrm flipH="1" flipV="1">
              <a:off x="2880" y="2478"/>
              <a:ext cx="181" cy="245"/>
            </a:xfrm>
            <a:prstGeom prst="line">
              <a:avLst/>
            </a:prstGeom>
            <a:ln w="28575" cap="flat" cmpd="sng">
              <a:solidFill>
                <a:schemeClr val="folHlink"/>
              </a:solidFill>
              <a:prstDash val="solid"/>
              <a:miter/>
              <a:headEnd type="none" w="med" len="med"/>
              <a:tailEnd type="none" w="med" len="med"/>
            </a:ln>
          </p:spPr>
        </p:sp>
        <p:sp>
          <p:nvSpPr>
            <p:cNvPr id="107529" name="Text Box 10"/>
            <p:cNvSpPr txBox="1"/>
            <p:nvPr/>
          </p:nvSpPr>
          <p:spPr>
            <a:xfrm>
              <a:off x="2517" y="2069"/>
              <a:ext cx="453" cy="634"/>
            </a:xfrm>
            <a:prstGeom prst="rect">
              <a:avLst/>
            </a:prstGeom>
            <a:noFill/>
            <a:ln w="9525">
              <a:noFill/>
            </a:ln>
          </p:spPr>
          <p:txBody>
            <a:bodyPr>
              <a:spAutoFit/>
            </a:bodyPr>
            <a:p>
              <a:r>
                <a:rPr lang="en-US" altLang="zh-CN" sz="2000" dirty="0">
                  <a:solidFill>
                    <a:srgbClr val="0000FF"/>
                  </a:solidFill>
                  <a:latin typeface="Times New Roman" panose="02020603050405020304" pitchFamily="18" charset="0"/>
                </a:rPr>
                <a:t>SiO</a:t>
              </a:r>
              <a:r>
                <a:rPr lang="en-US" altLang="zh-CN" sz="2000" baseline="-25000" dirty="0">
                  <a:solidFill>
                    <a:srgbClr val="0000FF"/>
                  </a:solidFill>
                  <a:latin typeface="Times New Roman" panose="02020603050405020304" pitchFamily="18" charset="0"/>
                </a:rPr>
                <a:t>2</a:t>
              </a:r>
              <a:endParaRPr lang="en-US" altLang="zh-CN" sz="2000" baseline="-25000" dirty="0">
                <a:solidFill>
                  <a:srgbClr val="0000FF"/>
                </a:solidFill>
                <a:latin typeface="Times New Roman" panose="02020603050405020304" pitchFamily="18" charset="0"/>
              </a:endParaRPr>
            </a:p>
            <a:p>
              <a:r>
                <a:rPr lang="zh-CN" altLang="en-US" sz="2000" dirty="0">
                  <a:solidFill>
                    <a:srgbClr val="0000FF"/>
                  </a:solidFill>
                  <a:latin typeface="Times New Roman" panose="02020603050405020304" pitchFamily="18" charset="0"/>
                </a:rPr>
                <a:t>绝缘层</a:t>
              </a:r>
              <a:endParaRPr lang="zh-CN" altLang="en-US" sz="2000" dirty="0">
                <a:solidFill>
                  <a:srgbClr val="0000FF"/>
                </a:solidFill>
                <a:latin typeface="Times New Roman" panose="02020603050405020304" pitchFamily="18" charset="0"/>
              </a:endParaRPr>
            </a:p>
          </p:txBody>
        </p:sp>
        <p:grpSp>
          <p:nvGrpSpPr>
            <p:cNvPr id="107530" name="Group 11"/>
            <p:cNvGrpSpPr/>
            <p:nvPr/>
          </p:nvGrpSpPr>
          <p:grpSpPr>
            <a:xfrm>
              <a:off x="3696" y="1933"/>
              <a:ext cx="817" cy="636"/>
              <a:chOff x="2109" y="935"/>
              <a:chExt cx="726" cy="907"/>
            </a:xfrm>
          </p:grpSpPr>
          <p:sp>
            <p:nvSpPr>
              <p:cNvPr id="107534" name="Line 12"/>
              <p:cNvSpPr/>
              <p:nvPr/>
            </p:nvSpPr>
            <p:spPr>
              <a:xfrm flipV="1">
                <a:off x="2109" y="1162"/>
                <a:ext cx="317" cy="680"/>
              </a:xfrm>
              <a:prstGeom prst="line">
                <a:avLst/>
              </a:prstGeom>
              <a:ln w="28575" cap="flat" cmpd="sng">
                <a:solidFill>
                  <a:schemeClr val="folHlink"/>
                </a:solidFill>
                <a:prstDash val="solid"/>
                <a:miter/>
                <a:headEnd type="none" w="med" len="med"/>
                <a:tailEnd type="none" w="med" len="med"/>
              </a:ln>
            </p:spPr>
          </p:sp>
          <p:sp>
            <p:nvSpPr>
              <p:cNvPr id="107535" name="Text Box 13"/>
              <p:cNvSpPr txBox="1"/>
              <p:nvPr/>
            </p:nvSpPr>
            <p:spPr>
              <a:xfrm>
                <a:off x="2156" y="935"/>
                <a:ext cx="679" cy="357"/>
              </a:xfrm>
              <a:prstGeom prst="rect">
                <a:avLst/>
              </a:prstGeom>
              <a:noFill/>
              <a:ln w="9525">
                <a:noFill/>
              </a:ln>
            </p:spPr>
            <p:txBody>
              <a:bodyPr>
                <a:spAutoFit/>
              </a:bodyPr>
              <a:p>
                <a:r>
                  <a:rPr lang="zh-CN" altLang="en-US" sz="2000" dirty="0">
                    <a:solidFill>
                      <a:srgbClr val="0000FF"/>
                    </a:solidFill>
                    <a:latin typeface="Times New Roman" panose="02020603050405020304" pitchFamily="18" charset="0"/>
                  </a:rPr>
                  <a:t>铝电极</a:t>
                </a:r>
                <a:endParaRPr lang="zh-CN" altLang="en-US" sz="2000" dirty="0">
                  <a:solidFill>
                    <a:srgbClr val="0000FF"/>
                  </a:solidFill>
                  <a:latin typeface="Times New Roman" panose="02020603050405020304" pitchFamily="18" charset="0"/>
                </a:endParaRPr>
              </a:p>
            </p:txBody>
          </p:sp>
        </p:grpSp>
        <p:grpSp>
          <p:nvGrpSpPr>
            <p:cNvPr id="107531" name="Group 14"/>
            <p:cNvGrpSpPr/>
            <p:nvPr/>
          </p:nvGrpSpPr>
          <p:grpSpPr>
            <a:xfrm>
              <a:off x="2381" y="3294"/>
              <a:ext cx="756" cy="495"/>
              <a:chOff x="612" y="2795"/>
              <a:chExt cx="726" cy="642"/>
            </a:xfrm>
          </p:grpSpPr>
          <p:sp>
            <p:nvSpPr>
              <p:cNvPr id="107532" name="Line 15"/>
              <p:cNvSpPr/>
              <p:nvPr/>
            </p:nvSpPr>
            <p:spPr>
              <a:xfrm flipH="1">
                <a:off x="975" y="2795"/>
                <a:ext cx="363" cy="363"/>
              </a:xfrm>
              <a:prstGeom prst="line">
                <a:avLst/>
              </a:prstGeom>
              <a:ln w="28575" cap="flat" cmpd="sng">
                <a:solidFill>
                  <a:schemeClr val="folHlink"/>
                </a:solidFill>
                <a:prstDash val="solid"/>
                <a:miter/>
                <a:headEnd type="none" w="med" len="med"/>
                <a:tailEnd type="none" w="med" len="med"/>
              </a:ln>
            </p:spPr>
          </p:sp>
          <p:sp>
            <p:nvSpPr>
              <p:cNvPr id="107533" name="Text Box 16"/>
              <p:cNvSpPr txBox="1"/>
              <p:nvPr/>
            </p:nvSpPr>
            <p:spPr>
              <a:xfrm>
                <a:off x="612" y="3113"/>
                <a:ext cx="680" cy="324"/>
              </a:xfrm>
              <a:prstGeom prst="rect">
                <a:avLst/>
              </a:prstGeom>
              <a:noFill/>
              <a:ln w="9525">
                <a:noFill/>
              </a:ln>
            </p:spPr>
            <p:txBody>
              <a:bodyPr>
                <a:spAutoFit/>
              </a:bodyPr>
              <a:p>
                <a:r>
                  <a:rPr lang="zh-CN" altLang="en-US" sz="2000" dirty="0">
                    <a:solidFill>
                      <a:srgbClr val="0000FF"/>
                    </a:solidFill>
                    <a:latin typeface="Times New Roman" panose="02020603050405020304" pitchFamily="18" charset="0"/>
                  </a:rPr>
                  <a:t>半导体</a:t>
                </a:r>
                <a:endParaRPr lang="zh-CN" altLang="en-US" sz="2000" dirty="0">
                  <a:solidFill>
                    <a:srgbClr val="0000FF"/>
                  </a:solidFill>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wipe(left)">
                                      <p:cBhvr>
                                        <p:cTn id="7" dur="10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3557" name="Rectangle 2"/>
          <p:cNvSpPr/>
          <p:nvPr/>
        </p:nvSpPr>
        <p:spPr>
          <a:xfrm>
            <a:off x="684213" y="620713"/>
            <a:ext cx="1408112" cy="579437"/>
          </a:xfrm>
          <a:prstGeom prst="rect">
            <a:avLst/>
          </a:prstGeom>
          <a:noFill/>
          <a:ln w="9525">
            <a:noFill/>
          </a:ln>
        </p:spPr>
        <p:txBody>
          <a:bodyPr wrap="none">
            <a:spAutoFit/>
          </a:bodyPr>
          <a:p>
            <a:r>
              <a:rPr lang="zh-CN" altLang="en-US" dirty="0">
                <a:latin typeface="Arial" panose="020B0604020202020204" pitchFamily="34" charset="0"/>
              </a:rPr>
              <a:t>符号：</a:t>
            </a:r>
            <a:endParaRPr lang="zh-CN" altLang="en-US" dirty="0">
              <a:latin typeface="Arial" panose="020B0604020202020204" pitchFamily="34" charset="0"/>
            </a:endParaRPr>
          </a:p>
        </p:txBody>
      </p:sp>
      <p:graphicFrame>
        <p:nvGraphicFramePr>
          <p:cNvPr id="23554" name="Object 3"/>
          <p:cNvGraphicFramePr/>
          <p:nvPr/>
        </p:nvGraphicFramePr>
        <p:xfrm>
          <a:off x="2124075" y="476250"/>
          <a:ext cx="1944688" cy="2232025"/>
        </p:xfrm>
        <a:graphic>
          <a:graphicData uri="http://schemas.openxmlformats.org/presentationml/2006/ole">
            <mc:AlternateContent xmlns:mc="http://schemas.openxmlformats.org/markup-compatibility/2006">
              <mc:Choice xmlns:v="urn:schemas-microsoft-com:vml" Requires="v">
                <p:oleObj spid="_x0000_s3128" name="" r:id="rId1" imgW="26698575" imgH="10163175" progId="MSPhotoEd.3">
                  <p:embed/>
                </p:oleObj>
              </mc:Choice>
              <mc:Fallback>
                <p:oleObj name="" r:id="rId1" imgW="26698575" imgH="10163175" progId="MSPhotoEd.3">
                  <p:embed/>
                  <p:pic>
                    <p:nvPicPr>
                      <p:cNvPr id="0" name="图片 3127"/>
                      <p:cNvPicPr/>
                      <p:nvPr/>
                    </p:nvPicPr>
                    <p:blipFill>
                      <a:blip r:embed="rId2"/>
                      <a:srcRect l="51340" t="16757" r="24678" b="9210"/>
                      <a:stretch>
                        <a:fillRect/>
                      </a:stretch>
                    </p:blipFill>
                    <p:spPr>
                      <a:xfrm>
                        <a:off x="2124075" y="476250"/>
                        <a:ext cx="1944688" cy="2232025"/>
                      </a:xfrm>
                      <a:prstGeom prst="rect">
                        <a:avLst/>
                      </a:prstGeom>
                      <a:noFill/>
                      <a:ln w="28575" cap="flat" cmpd="sng">
                        <a:pattFill prst="pct40">
                          <a:fgClr>
                            <a:srgbClr val="33CCCC"/>
                          </a:fgClr>
                          <a:bgClr>
                            <a:srgbClr val="FFFFFF"/>
                          </a:bgClr>
                        </a:pattFill>
                        <a:prstDash val="solid"/>
                        <a:miter/>
                        <a:headEnd type="none" w="med" len="med"/>
                        <a:tailEnd type="none" w="med" len="med"/>
                      </a:ln>
                    </p:spPr>
                  </p:pic>
                </p:oleObj>
              </mc:Fallback>
            </mc:AlternateContent>
          </a:graphicData>
        </a:graphic>
      </p:graphicFrame>
      <p:graphicFrame>
        <p:nvGraphicFramePr>
          <p:cNvPr id="23555" name="Object 4"/>
          <p:cNvGraphicFramePr/>
          <p:nvPr/>
        </p:nvGraphicFramePr>
        <p:xfrm>
          <a:off x="4356100" y="404813"/>
          <a:ext cx="1930400" cy="2305050"/>
        </p:xfrm>
        <a:graphic>
          <a:graphicData uri="http://schemas.openxmlformats.org/presentationml/2006/ole">
            <mc:AlternateContent xmlns:mc="http://schemas.openxmlformats.org/markup-compatibility/2006">
              <mc:Choice xmlns:v="urn:schemas-microsoft-com:vml" Requires="v">
                <p:oleObj spid="_x0000_s3127" name="" r:id="rId3" imgW="26698575" imgH="10163175" progId="MSPhotoEd.3">
                  <p:embed/>
                </p:oleObj>
              </mc:Choice>
              <mc:Fallback>
                <p:oleObj name="" r:id="rId3" imgW="26698575" imgH="10163175" progId="MSPhotoEd.3">
                  <p:embed/>
                  <p:pic>
                    <p:nvPicPr>
                      <p:cNvPr id="0" name="图片 3126"/>
                      <p:cNvPicPr/>
                      <p:nvPr/>
                    </p:nvPicPr>
                    <p:blipFill>
                      <a:blip r:embed="rId2"/>
                      <a:srcRect l="77097" t="14313" b="9210"/>
                      <a:stretch>
                        <a:fillRect/>
                      </a:stretch>
                    </p:blipFill>
                    <p:spPr>
                      <a:xfrm>
                        <a:off x="4356100" y="404813"/>
                        <a:ext cx="1930400" cy="2305050"/>
                      </a:xfrm>
                      <a:prstGeom prst="rect">
                        <a:avLst/>
                      </a:prstGeom>
                      <a:noFill/>
                      <a:ln w="28575" cap="flat" cmpd="sng">
                        <a:pattFill prst="pct40">
                          <a:fgClr>
                            <a:srgbClr val="33CCCC"/>
                          </a:fgClr>
                          <a:bgClr>
                            <a:srgbClr val="FFFFFF"/>
                          </a:bgClr>
                        </a:pattFill>
                        <a:prstDash val="solid"/>
                        <a:miter/>
                        <a:headEnd type="none" w="med" len="med"/>
                        <a:tailEnd type="none" w="med" len="med"/>
                      </a:ln>
                    </p:spPr>
                  </p:pic>
                </p:oleObj>
              </mc:Fallback>
            </mc:AlternateContent>
          </a:graphicData>
        </a:graphic>
      </p:graphicFrame>
      <p:sp>
        <p:nvSpPr>
          <p:cNvPr id="17414" name="Rectangle 5"/>
          <p:cNvSpPr>
            <a:spLocks noChangeArrowheads="1"/>
          </p:cNvSpPr>
          <p:nvPr/>
        </p:nvSpPr>
        <p:spPr bwMode="auto">
          <a:xfrm>
            <a:off x="611188" y="3789363"/>
            <a:ext cx="2027238" cy="523875"/>
          </a:xfrm>
          <a:prstGeom prst="rect">
            <a:avLst/>
          </a:prstGeom>
          <a:solidFill>
            <a:schemeClr val="accent3">
              <a:lumMod val="95000"/>
            </a:schemeClr>
          </a:solid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9900"/>
                </a:solidFill>
                <a:effectLst/>
                <a:uLnTx/>
                <a:uFillTx/>
                <a:latin typeface="Arial" panose="020B0604020202020204" pitchFamily="34" charset="0"/>
                <a:ea typeface="宋体" panose="02010600030101010101" pitchFamily="2" charset="-122"/>
                <a:cs typeface="+mn-cs"/>
              </a:rPr>
              <a:t>2</a:t>
            </a:r>
            <a:r>
              <a:rPr kumimoji="1" lang="en-US" altLang="zh-CN" sz="2800" b="0" i="0" u="none" strike="noStrike" kern="1200" cap="none" spc="0" normalizeH="0" baseline="0" noProof="0" dirty="0">
                <a:ln>
                  <a:noFill/>
                </a:ln>
                <a:solidFill>
                  <a:srgbClr val="FF9900"/>
                </a:solidFill>
                <a:effectLst/>
                <a:uLnTx/>
                <a:uFillTx/>
                <a:latin typeface="Arial" panose="020B0604020202020204" pitchFamily="34"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FF9900"/>
                </a:solidFill>
                <a:effectLst/>
                <a:uLnTx/>
                <a:uFillTx/>
                <a:latin typeface="Arial" panose="020B0604020202020204" pitchFamily="34" charset="0"/>
                <a:ea typeface="宋体" panose="02010600030101010101" pitchFamily="2" charset="-122"/>
                <a:cs typeface="+mn-cs"/>
              </a:rPr>
              <a:t>工作原理</a:t>
            </a:r>
            <a:endParaRPr kumimoji="1" lang="zh-CN" altLang="en-US" sz="2800" b="1" i="0" u="none" strike="noStrike" kern="1200" cap="none" spc="0" normalizeH="0" baseline="0" noProof="0" dirty="0">
              <a:ln>
                <a:noFill/>
              </a:ln>
              <a:solidFill>
                <a:srgbClr val="FF9900"/>
              </a:solidFill>
              <a:effectLst/>
              <a:uLnTx/>
              <a:uFillTx/>
              <a:latin typeface="Arial" panose="020B0604020202020204" pitchFamily="34" charset="0"/>
              <a:ea typeface="宋体" panose="02010600030101010101" pitchFamily="2" charset="-122"/>
              <a:cs typeface="+mn-cs"/>
            </a:endParaRPr>
          </a:p>
        </p:txBody>
      </p:sp>
      <p:pic>
        <p:nvPicPr>
          <p:cNvPr id="99337" name="Picture 9"/>
          <p:cNvPicPr>
            <a:picLocks noChangeAspect="1"/>
          </p:cNvPicPr>
          <p:nvPr/>
        </p:nvPicPr>
        <p:blipFill>
          <a:blip r:embed="rId4"/>
          <a:stretch>
            <a:fillRect/>
          </a:stretch>
        </p:blipFill>
        <p:spPr>
          <a:xfrm>
            <a:off x="4140200" y="2924175"/>
            <a:ext cx="3889375" cy="3508375"/>
          </a:xfrm>
          <a:prstGeom prst="rect">
            <a:avLst/>
          </a:prstGeom>
          <a:noFill/>
          <a:ln w="12700">
            <a:noFill/>
          </a:ln>
        </p:spPr>
      </p:pic>
      <p:sp>
        <p:nvSpPr>
          <p:cNvPr id="23560" name="矩形 7"/>
          <p:cNvSpPr/>
          <p:nvPr/>
        </p:nvSpPr>
        <p:spPr>
          <a:xfrm>
            <a:off x="5786438" y="2428875"/>
            <a:ext cx="1341437" cy="584200"/>
          </a:xfrm>
          <a:prstGeom prst="rect">
            <a:avLst/>
          </a:prstGeom>
          <a:noFill/>
          <a:ln w="9525">
            <a:noFill/>
          </a:ln>
        </p:spPr>
        <p:txBody>
          <a:bodyPr wrap="none">
            <a:spAutoFit/>
          </a:bodyPr>
          <a:p>
            <a:r>
              <a:rPr lang="zh-CN" altLang="en-US" dirty="0">
                <a:latin typeface="Verdana" panose="020B0604030504040204" pitchFamily="34" charset="0"/>
              </a:rPr>
              <a:t>栅极</a:t>
            </a:r>
            <a:r>
              <a:rPr lang="en-US" altLang="zh-CN" dirty="0">
                <a:latin typeface="Verdana" panose="020B0604030504040204" pitchFamily="34" charset="0"/>
              </a:rPr>
              <a:t>g</a:t>
            </a:r>
            <a:endParaRPr lang="zh-CN" altLang="en-US" dirty="0">
              <a:latin typeface="Arial" panose="020B0604020202020204" pitchFamily="34" charset="0"/>
            </a:endParaRPr>
          </a:p>
        </p:txBody>
      </p:sp>
      <p:sp>
        <p:nvSpPr>
          <p:cNvPr id="23561" name="矩形 9"/>
          <p:cNvSpPr/>
          <p:nvPr/>
        </p:nvSpPr>
        <p:spPr>
          <a:xfrm>
            <a:off x="7500938" y="2928938"/>
            <a:ext cx="1295400" cy="584200"/>
          </a:xfrm>
          <a:prstGeom prst="rect">
            <a:avLst/>
          </a:prstGeom>
          <a:noFill/>
          <a:ln w="9525">
            <a:noFill/>
          </a:ln>
        </p:spPr>
        <p:txBody>
          <a:bodyPr wrap="none">
            <a:spAutoFit/>
          </a:bodyPr>
          <a:p>
            <a:r>
              <a:rPr lang="zh-CN" altLang="en-US" dirty="0">
                <a:latin typeface="Verdana" panose="020B0604030504040204" pitchFamily="34" charset="0"/>
              </a:rPr>
              <a:t>漏极</a:t>
            </a:r>
            <a:r>
              <a:rPr lang="en-US" altLang="zh-CN" dirty="0">
                <a:latin typeface="Verdana" panose="020B0604030504040204" pitchFamily="34" charset="0"/>
              </a:rPr>
              <a:t>d</a:t>
            </a:r>
            <a:endParaRPr lang="zh-CN" altLang="en-US" dirty="0">
              <a:latin typeface="Arial" panose="020B0604020202020204" pitchFamily="34" charset="0"/>
            </a:endParaRPr>
          </a:p>
        </p:txBody>
      </p:sp>
      <p:sp>
        <p:nvSpPr>
          <p:cNvPr id="23562" name="矩形 10"/>
          <p:cNvSpPr/>
          <p:nvPr/>
        </p:nvSpPr>
        <p:spPr>
          <a:xfrm>
            <a:off x="3571875" y="2786063"/>
            <a:ext cx="1300163" cy="584200"/>
          </a:xfrm>
          <a:prstGeom prst="rect">
            <a:avLst/>
          </a:prstGeom>
          <a:noFill/>
          <a:ln w="9525">
            <a:noFill/>
          </a:ln>
        </p:spPr>
        <p:txBody>
          <a:bodyPr wrap="none">
            <a:spAutoFit/>
          </a:bodyPr>
          <a:p>
            <a:r>
              <a:rPr lang="zh-CN" altLang="en-US" dirty="0">
                <a:latin typeface="Verdana" panose="020B0604030504040204" pitchFamily="34" charset="0"/>
              </a:rPr>
              <a:t>源极</a:t>
            </a:r>
            <a:r>
              <a:rPr lang="en-US" altLang="zh-CN" dirty="0">
                <a:latin typeface="Verdana" panose="020B0604030504040204" pitchFamily="34" charset="0"/>
              </a:rPr>
              <a:t>s</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amond(in)">
                                      <p:cBhvr>
                                        <p:cTn id="7" dur="10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box(in)">
                                      <p:cBhvr>
                                        <p:cTn id="12" dur="1000"/>
                                        <p:tgtEl>
                                          <p:spTgt spid="235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337"/>
                                        </p:tgtEl>
                                        <p:attrNameLst>
                                          <p:attrName>style.visibility</p:attrName>
                                        </p:attrNameLst>
                                      </p:cBhvr>
                                      <p:to>
                                        <p:strVal val="visible"/>
                                      </p:to>
                                    </p:set>
                                    <p:animEffect transition="in" filter="wipe(left)">
                                      <p:cBhvr>
                                        <p:cTn id="17" dur="500"/>
                                        <p:tgtEl>
                                          <p:spTgt spid="99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08547" name="Text Box 2"/>
          <p:cNvSpPr txBox="1"/>
          <p:nvPr/>
        </p:nvSpPr>
        <p:spPr>
          <a:xfrm>
            <a:off x="684213" y="692150"/>
            <a:ext cx="7632700" cy="2238375"/>
          </a:xfrm>
          <a:prstGeom prst="rect">
            <a:avLst/>
          </a:prstGeom>
          <a:noFill/>
          <a:ln w="9525">
            <a:noFill/>
          </a:ln>
        </p:spPr>
        <p:txBody>
          <a:bodyPr>
            <a:spAutoFit/>
          </a:bodyPr>
          <a:p>
            <a:pPr algn="just">
              <a:lnSpc>
                <a:spcPct val="110000"/>
              </a:lnSpc>
            </a:pPr>
            <a:r>
              <a:rPr lang="zh-CN" altLang="en-US" dirty="0">
                <a:latin typeface="宋体" panose="02010600030101010101" pitchFamily="2" charset="-122"/>
              </a:rPr>
              <a:t>绝缘栅场效应管利用 </a:t>
            </a:r>
            <a:r>
              <a:rPr lang="en-US" altLang="zh-CN" i="1" dirty="0">
                <a:latin typeface="宋体" panose="02010600030101010101" pitchFamily="2" charset="-122"/>
              </a:rPr>
              <a:t>U</a:t>
            </a:r>
            <a:r>
              <a:rPr lang="en-US" altLang="zh-CN" baseline="-25000" dirty="0">
                <a:latin typeface="宋体" panose="02010600030101010101" pitchFamily="2" charset="-122"/>
              </a:rPr>
              <a:t>GS</a:t>
            </a:r>
            <a:r>
              <a:rPr lang="en-US" altLang="zh-CN" dirty="0">
                <a:latin typeface="宋体" panose="02010600030101010101" pitchFamily="2" charset="-122"/>
              </a:rPr>
              <a:t> </a:t>
            </a:r>
            <a:r>
              <a:rPr lang="zh-CN" altLang="en-US" dirty="0">
                <a:latin typeface="宋体" panose="02010600030101010101" pitchFamily="2" charset="-122"/>
              </a:rPr>
              <a:t>来控制“感应电荷”的多少，改变由这些“感应电荷”形成的导电沟道的状况，以控制漏极电流 </a:t>
            </a:r>
            <a:r>
              <a:rPr lang="en-US" altLang="zh-CN" i="1" dirty="0">
                <a:latin typeface="宋体" panose="02010600030101010101" pitchFamily="2" charset="-122"/>
              </a:rPr>
              <a:t>I</a:t>
            </a:r>
            <a:r>
              <a:rPr lang="en-US" altLang="zh-CN" baseline="-25000" dirty="0">
                <a:latin typeface="宋体" panose="02010600030101010101" pitchFamily="2" charset="-122"/>
              </a:rPr>
              <a:t>D</a:t>
            </a:r>
            <a:r>
              <a:rPr lang="zh-CN" altLang="en-US" baseline="-25000" dirty="0">
                <a:latin typeface="宋体" panose="02010600030101010101" pitchFamily="2" charset="-122"/>
              </a:rPr>
              <a:t>。</a:t>
            </a:r>
            <a:endParaRPr lang="zh-CN" altLang="en-US" dirty="0">
              <a:latin typeface="宋体" panose="02010600030101010101" pitchFamily="2" charset="-122"/>
            </a:endParaRPr>
          </a:p>
        </p:txBody>
      </p:sp>
      <p:sp>
        <p:nvSpPr>
          <p:cNvPr id="108548" name="Rectangle 3"/>
          <p:cNvSpPr/>
          <p:nvPr/>
        </p:nvSpPr>
        <p:spPr>
          <a:xfrm>
            <a:off x="684213" y="2924175"/>
            <a:ext cx="6769100" cy="676275"/>
          </a:xfrm>
          <a:prstGeom prst="rect">
            <a:avLst/>
          </a:prstGeom>
          <a:noFill/>
          <a:ln w="9525">
            <a:noFill/>
          </a:ln>
        </p:spPr>
        <p:txBody>
          <a:bodyPr>
            <a:spAutoFit/>
          </a:bodyPr>
          <a:p>
            <a:pPr eaLnBrk="0" hangingPunct="0">
              <a:lnSpc>
                <a:spcPct val="120000"/>
              </a:lnSpc>
            </a:pPr>
            <a:r>
              <a:rPr lang="en-US" altLang="zh-CN" dirty="0">
                <a:solidFill>
                  <a:srgbClr val="0000FF"/>
                </a:solidFill>
                <a:latin typeface="Arial" panose="020B0604020202020204" pitchFamily="34" charset="0"/>
              </a:rPr>
              <a:t>① </a:t>
            </a:r>
            <a:r>
              <a:rPr lang="zh-CN" altLang="en-US" dirty="0">
                <a:solidFill>
                  <a:srgbClr val="0000FF"/>
                </a:solidFill>
                <a:latin typeface="Arial" panose="020B0604020202020204" pitchFamily="34" charset="0"/>
              </a:rPr>
              <a:t>栅源电压</a:t>
            </a:r>
            <a:r>
              <a:rPr lang="en-US" altLang="zh-CN" i="1" dirty="0">
                <a:solidFill>
                  <a:srgbClr val="0000FF"/>
                </a:solidFill>
                <a:latin typeface="Arial" panose="020B0604020202020204" pitchFamily="34" charset="0"/>
              </a:rPr>
              <a:t>v</a:t>
            </a:r>
            <a:r>
              <a:rPr lang="en-US" altLang="zh-CN" baseline="-25000" dirty="0">
                <a:solidFill>
                  <a:srgbClr val="0000FF"/>
                </a:solidFill>
                <a:latin typeface="Arial" panose="020B0604020202020204" pitchFamily="34" charset="0"/>
              </a:rPr>
              <a:t>GS</a:t>
            </a:r>
            <a:r>
              <a:rPr lang="zh-CN" altLang="en-US" dirty="0">
                <a:solidFill>
                  <a:srgbClr val="0000FF"/>
                </a:solidFill>
                <a:latin typeface="Arial" panose="020B0604020202020204" pitchFamily="34" charset="0"/>
              </a:rPr>
              <a:t>的控制作用</a:t>
            </a:r>
            <a:endParaRPr lang="zh-CN" altLang="en-US" dirty="0">
              <a:solidFill>
                <a:srgbClr val="0000FF"/>
              </a:solidFill>
              <a:latin typeface="Arial" panose="020B0604020202020204" pitchFamily="34" charset="0"/>
            </a:endParaRPr>
          </a:p>
        </p:txBody>
      </p:sp>
      <p:sp>
        <p:nvSpPr>
          <p:cNvPr id="108549" name="Rectangle 4"/>
          <p:cNvSpPr/>
          <p:nvPr/>
        </p:nvSpPr>
        <p:spPr>
          <a:xfrm>
            <a:off x="1331913" y="3573463"/>
            <a:ext cx="2497137" cy="579437"/>
          </a:xfrm>
          <a:prstGeom prst="rect">
            <a:avLst/>
          </a:prstGeom>
          <a:noFill/>
          <a:ln w="9525">
            <a:noFill/>
          </a:ln>
        </p:spPr>
        <p:txBody>
          <a:bodyPr wrap="none">
            <a:spAutoFit/>
          </a:bodyPr>
          <a:p>
            <a:r>
              <a:rPr lang="zh-CN" altLang="en-US" dirty="0">
                <a:latin typeface="宋体" panose="02010600030101010101" pitchFamily="2" charset="-122"/>
              </a:rPr>
              <a:t>当</a:t>
            </a:r>
            <a:r>
              <a:rPr lang="en-US" altLang="zh-CN" i="1" dirty="0">
                <a:latin typeface="宋体" panose="02010600030101010101" pitchFamily="2" charset="-122"/>
              </a:rPr>
              <a:t>v</a:t>
            </a:r>
            <a:r>
              <a:rPr lang="en-US" altLang="zh-CN" baseline="-25000" dirty="0">
                <a:latin typeface="宋体" panose="02010600030101010101" pitchFamily="2" charset="-122"/>
              </a:rPr>
              <a:t>GS</a:t>
            </a:r>
            <a:r>
              <a:rPr lang="en-US" altLang="zh-CN" dirty="0">
                <a:latin typeface="宋体" panose="02010600030101010101" pitchFamily="2" charset="-122"/>
              </a:rPr>
              <a:t>=0V</a:t>
            </a:r>
            <a:r>
              <a:rPr lang="zh-CN" altLang="en-US" dirty="0">
                <a:latin typeface="宋体" panose="02010600030101010101" pitchFamily="2" charset="-122"/>
              </a:rPr>
              <a:t>时：</a:t>
            </a:r>
            <a:endParaRPr lang="zh-CN" altLang="en-US" dirty="0">
              <a:latin typeface="宋体" panose="02010600030101010101" pitchFamily="2" charset="-122"/>
            </a:endParaRPr>
          </a:p>
        </p:txBody>
      </p:sp>
      <p:sp>
        <p:nvSpPr>
          <p:cNvPr id="108550" name="Rectangle 5"/>
          <p:cNvSpPr/>
          <p:nvPr/>
        </p:nvSpPr>
        <p:spPr>
          <a:xfrm>
            <a:off x="755650" y="4076700"/>
            <a:ext cx="4537075" cy="2238375"/>
          </a:xfrm>
          <a:prstGeom prst="rect">
            <a:avLst/>
          </a:prstGeom>
          <a:noFill/>
          <a:ln w="9525">
            <a:noFill/>
          </a:ln>
        </p:spPr>
        <p:txBody>
          <a:bodyPr>
            <a:spAutoFit/>
          </a:bodyPr>
          <a:p>
            <a:pPr>
              <a:lnSpc>
                <a:spcPct val="110000"/>
              </a:lnSpc>
            </a:pPr>
            <a:r>
              <a:rPr lang="zh-CN" altLang="en-US" dirty="0">
                <a:latin typeface="Arial" panose="020B0604020202020204" pitchFamily="34" charset="0"/>
              </a:rPr>
              <a:t>漏源之间相当于两个背靠背的 </a:t>
            </a:r>
            <a:r>
              <a:rPr lang="en-US" altLang="zh-CN" dirty="0">
                <a:latin typeface="Arial" panose="020B0604020202020204" pitchFamily="34" charset="0"/>
              </a:rPr>
              <a:t>PN </a:t>
            </a:r>
            <a:r>
              <a:rPr lang="zh-CN" altLang="en-US" dirty="0">
                <a:latin typeface="Arial" panose="020B0604020202020204" pitchFamily="34" charset="0"/>
              </a:rPr>
              <a:t>结，无论漏源之间加何种极性电压，</a:t>
            </a:r>
            <a:r>
              <a:rPr lang="zh-CN" altLang="en-US" dirty="0">
                <a:solidFill>
                  <a:srgbClr val="9900CC"/>
                </a:solidFill>
                <a:latin typeface="Arial" panose="020B0604020202020204" pitchFamily="34" charset="0"/>
              </a:rPr>
              <a:t>总是不导电</a:t>
            </a:r>
            <a:r>
              <a:rPr lang="zh-CN" altLang="en-US" dirty="0">
                <a:latin typeface="Arial" panose="020B0604020202020204" pitchFamily="34" charset="0"/>
              </a:rPr>
              <a:t>。</a:t>
            </a:r>
            <a:endParaRPr lang="zh-CN" altLang="en-US" dirty="0">
              <a:latin typeface="Arial" panose="020B0604020202020204" pitchFamily="34" charset="0"/>
            </a:endParaRPr>
          </a:p>
        </p:txBody>
      </p:sp>
      <p:grpSp>
        <p:nvGrpSpPr>
          <p:cNvPr id="2" name="Group 6"/>
          <p:cNvGrpSpPr/>
          <p:nvPr/>
        </p:nvGrpSpPr>
        <p:grpSpPr>
          <a:xfrm>
            <a:off x="5292725" y="3789363"/>
            <a:ext cx="3200400" cy="2316162"/>
            <a:chOff x="3408" y="2208"/>
            <a:chExt cx="2016" cy="1459"/>
          </a:xfrm>
        </p:grpSpPr>
        <p:grpSp>
          <p:nvGrpSpPr>
            <p:cNvPr id="108552" name="Group 7"/>
            <p:cNvGrpSpPr/>
            <p:nvPr/>
          </p:nvGrpSpPr>
          <p:grpSpPr>
            <a:xfrm>
              <a:off x="3408" y="2208"/>
              <a:ext cx="2016" cy="1104"/>
              <a:chOff x="3504" y="2976"/>
              <a:chExt cx="2016" cy="1104"/>
            </a:xfrm>
          </p:grpSpPr>
          <p:sp>
            <p:nvSpPr>
              <p:cNvPr id="108554" name="Line 8"/>
              <p:cNvSpPr/>
              <p:nvPr/>
            </p:nvSpPr>
            <p:spPr>
              <a:xfrm>
                <a:off x="3600" y="3216"/>
                <a:ext cx="1776" cy="0"/>
              </a:xfrm>
              <a:prstGeom prst="line">
                <a:avLst/>
              </a:prstGeom>
              <a:ln w="19050" cap="flat" cmpd="sng">
                <a:solidFill>
                  <a:schemeClr val="tx1"/>
                </a:solidFill>
                <a:prstDash val="solid"/>
                <a:headEnd type="none" w="med" len="med"/>
                <a:tailEnd type="none" w="med" len="med"/>
              </a:ln>
            </p:spPr>
          </p:sp>
          <p:sp>
            <p:nvSpPr>
              <p:cNvPr id="108555" name="Oval 9"/>
              <p:cNvSpPr/>
              <p:nvPr/>
            </p:nvSpPr>
            <p:spPr>
              <a:xfrm>
                <a:off x="3556" y="3204"/>
                <a:ext cx="48" cy="48"/>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08556" name="Oval 10"/>
              <p:cNvSpPr/>
              <p:nvPr/>
            </p:nvSpPr>
            <p:spPr>
              <a:xfrm>
                <a:off x="5353" y="3205"/>
                <a:ext cx="48" cy="48"/>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08557" name="Line 11"/>
              <p:cNvSpPr/>
              <p:nvPr/>
            </p:nvSpPr>
            <p:spPr>
              <a:xfrm>
                <a:off x="4512" y="3216"/>
                <a:ext cx="0" cy="720"/>
              </a:xfrm>
              <a:prstGeom prst="line">
                <a:avLst/>
              </a:prstGeom>
              <a:ln w="19050" cap="flat" cmpd="sng">
                <a:solidFill>
                  <a:schemeClr val="tx1"/>
                </a:solidFill>
                <a:prstDash val="solid"/>
                <a:headEnd type="none" w="med" len="med"/>
                <a:tailEnd type="none" w="med" len="med"/>
              </a:ln>
            </p:spPr>
          </p:sp>
          <p:sp>
            <p:nvSpPr>
              <p:cNvPr id="108558" name="Oval 12"/>
              <p:cNvSpPr/>
              <p:nvPr/>
            </p:nvSpPr>
            <p:spPr>
              <a:xfrm>
                <a:off x="4478" y="3907"/>
                <a:ext cx="48" cy="48"/>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08559" name="Line 13"/>
              <p:cNvSpPr/>
              <p:nvPr/>
            </p:nvSpPr>
            <p:spPr>
              <a:xfrm>
                <a:off x="4800" y="3120"/>
                <a:ext cx="0" cy="192"/>
              </a:xfrm>
              <a:prstGeom prst="line">
                <a:avLst/>
              </a:prstGeom>
              <a:ln w="38100" cap="flat" cmpd="sng">
                <a:solidFill>
                  <a:srgbClr val="0000FF"/>
                </a:solidFill>
                <a:prstDash val="solid"/>
                <a:headEnd type="none" w="med" len="med"/>
                <a:tailEnd type="none" w="med" len="med"/>
              </a:ln>
            </p:spPr>
          </p:sp>
          <p:sp>
            <p:nvSpPr>
              <p:cNvPr id="108560" name="Line 14"/>
              <p:cNvSpPr/>
              <p:nvPr/>
            </p:nvSpPr>
            <p:spPr>
              <a:xfrm>
                <a:off x="4224" y="3120"/>
                <a:ext cx="0" cy="192"/>
              </a:xfrm>
              <a:prstGeom prst="line">
                <a:avLst/>
              </a:prstGeom>
              <a:ln w="38100" cap="flat" cmpd="sng">
                <a:solidFill>
                  <a:srgbClr val="0000FF"/>
                </a:solidFill>
                <a:prstDash val="solid"/>
                <a:headEnd type="none" w="med" len="med"/>
                <a:tailEnd type="none" w="med" len="med"/>
              </a:ln>
            </p:spPr>
          </p:sp>
          <p:sp>
            <p:nvSpPr>
              <p:cNvPr id="108561" name="Line 15"/>
              <p:cNvSpPr/>
              <p:nvPr/>
            </p:nvSpPr>
            <p:spPr>
              <a:xfrm flipH="1">
                <a:off x="4080" y="3120"/>
                <a:ext cx="144" cy="83"/>
              </a:xfrm>
              <a:prstGeom prst="line">
                <a:avLst/>
              </a:prstGeom>
              <a:ln w="38100" cap="flat" cmpd="sng">
                <a:solidFill>
                  <a:srgbClr val="0000FF"/>
                </a:solidFill>
                <a:prstDash val="solid"/>
                <a:headEnd type="none" w="med" len="med"/>
                <a:tailEnd type="none" w="med" len="med"/>
              </a:ln>
            </p:spPr>
          </p:sp>
          <p:sp>
            <p:nvSpPr>
              <p:cNvPr id="108562" name="Line 16"/>
              <p:cNvSpPr/>
              <p:nvPr/>
            </p:nvSpPr>
            <p:spPr>
              <a:xfrm flipH="1" flipV="1">
                <a:off x="4080" y="3229"/>
                <a:ext cx="144" cy="83"/>
              </a:xfrm>
              <a:prstGeom prst="line">
                <a:avLst/>
              </a:prstGeom>
              <a:ln w="38100" cap="flat" cmpd="sng">
                <a:solidFill>
                  <a:srgbClr val="0000FF"/>
                </a:solidFill>
                <a:prstDash val="solid"/>
                <a:headEnd type="none" w="med" len="med"/>
                <a:tailEnd type="none" w="med" len="med"/>
              </a:ln>
            </p:spPr>
          </p:sp>
          <p:sp>
            <p:nvSpPr>
              <p:cNvPr id="108563" name="Line 17"/>
              <p:cNvSpPr/>
              <p:nvPr/>
            </p:nvSpPr>
            <p:spPr>
              <a:xfrm>
                <a:off x="4080" y="3120"/>
                <a:ext cx="0" cy="192"/>
              </a:xfrm>
              <a:prstGeom prst="line">
                <a:avLst/>
              </a:prstGeom>
              <a:ln w="38100" cap="flat" cmpd="sng">
                <a:solidFill>
                  <a:srgbClr val="0000FF"/>
                </a:solidFill>
                <a:prstDash val="solid"/>
                <a:headEnd type="none" w="med" len="med"/>
                <a:tailEnd type="none" w="med" len="med"/>
              </a:ln>
            </p:spPr>
          </p:sp>
          <p:sp>
            <p:nvSpPr>
              <p:cNvPr id="108564" name="Line 18"/>
              <p:cNvSpPr/>
              <p:nvPr/>
            </p:nvSpPr>
            <p:spPr>
              <a:xfrm flipH="1">
                <a:off x="4800" y="3216"/>
                <a:ext cx="144" cy="83"/>
              </a:xfrm>
              <a:prstGeom prst="line">
                <a:avLst/>
              </a:prstGeom>
              <a:ln w="38100" cap="flat" cmpd="sng">
                <a:solidFill>
                  <a:srgbClr val="0000FF"/>
                </a:solidFill>
                <a:prstDash val="solid"/>
                <a:headEnd type="none" w="med" len="med"/>
                <a:tailEnd type="none" w="med" len="med"/>
              </a:ln>
            </p:spPr>
          </p:sp>
          <p:sp>
            <p:nvSpPr>
              <p:cNvPr id="108565" name="Line 19"/>
              <p:cNvSpPr/>
              <p:nvPr/>
            </p:nvSpPr>
            <p:spPr>
              <a:xfrm flipH="1" flipV="1">
                <a:off x="4800" y="3120"/>
                <a:ext cx="144" cy="83"/>
              </a:xfrm>
              <a:prstGeom prst="line">
                <a:avLst/>
              </a:prstGeom>
              <a:ln w="38100" cap="flat" cmpd="sng">
                <a:solidFill>
                  <a:srgbClr val="0000FF"/>
                </a:solidFill>
                <a:prstDash val="solid"/>
                <a:headEnd type="none" w="med" len="med"/>
                <a:tailEnd type="none" w="med" len="med"/>
              </a:ln>
            </p:spPr>
          </p:sp>
          <p:sp>
            <p:nvSpPr>
              <p:cNvPr id="108566" name="Line 20"/>
              <p:cNvSpPr/>
              <p:nvPr/>
            </p:nvSpPr>
            <p:spPr>
              <a:xfrm>
                <a:off x="4944" y="3120"/>
                <a:ext cx="0" cy="192"/>
              </a:xfrm>
              <a:prstGeom prst="line">
                <a:avLst/>
              </a:prstGeom>
              <a:ln w="38100" cap="flat" cmpd="sng">
                <a:solidFill>
                  <a:srgbClr val="0000FF"/>
                </a:solidFill>
                <a:prstDash val="solid"/>
                <a:headEnd type="none" w="med" len="med"/>
                <a:tailEnd type="none" w="med" len="med"/>
              </a:ln>
            </p:spPr>
          </p:sp>
          <p:sp>
            <p:nvSpPr>
              <p:cNvPr id="108567" name="Text Box 21"/>
              <p:cNvSpPr txBox="1"/>
              <p:nvPr/>
            </p:nvSpPr>
            <p:spPr>
              <a:xfrm>
                <a:off x="3504" y="2976"/>
                <a:ext cx="336"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S</a:t>
                </a:r>
                <a:endParaRPr lang="en-US" altLang="zh-CN" sz="2400" dirty="0">
                  <a:latin typeface="Times New Roman" panose="02020603050405020304" pitchFamily="18" charset="0"/>
                </a:endParaRPr>
              </a:p>
            </p:txBody>
          </p:sp>
          <p:sp>
            <p:nvSpPr>
              <p:cNvPr id="108568" name="Text Box 22"/>
              <p:cNvSpPr txBox="1"/>
              <p:nvPr/>
            </p:nvSpPr>
            <p:spPr>
              <a:xfrm>
                <a:off x="4512" y="3792"/>
                <a:ext cx="336"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08569" name="Text Box 23"/>
              <p:cNvSpPr txBox="1"/>
              <p:nvPr/>
            </p:nvSpPr>
            <p:spPr>
              <a:xfrm>
                <a:off x="5184" y="2976"/>
                <a:ext cx="336"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08570" name="Oval 24"/>
              <p:cNvSpPr/>
              <p:nvPr/>
            </p:nvSpPr>
            <p:spPr>
              <a:xfrm>
                <a:off x="4484" y="3193"/>
                <a:ext cx="48" cy="48"/>
              </a:xfrm>
              <a:prstGeom prst="ellipse">
                <a:avLst/>
              </a:prstGeom>
              <a:solidFill>
                <a:schemeClr val="tx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08553" name="Text Box 25"/>
            <p:cNvSpPr txBox="1"/>
            <p:nvPr/>
          </p:nvSpPr>
          <p:spPr>
            <a:xfrm>
              <a:off x="3792" y="3379"/>
              <a:ext cx="1248" cy="288"/>
            </a:xfrm>
            <a:prstGeom prst="rect">
              <a:avLst/>
            </a:prstGeom>
            <a:noFill/>
            <a:ln w="9525">
              <a:noFill/>
            </a:ln>
          </p:spPr>
          <p:txBody>
            <a:bodyPr>
              <a:spAutoFit/>
            </a:bodyPr>
            <a:p>
              <a:pPr algn="ctr">
                <a:spcBef>
                  <a:spcPct val="50000"/>
                </a:spcBef>
              </a:pPr>
              <a:endParaRPr lang="zh-CN" altLang="zh-CN" sz="2400" dirty="0">
                <a:solidFill>
                  <a:srgbClr val="FF00FF"/>
                </a:solidFill>
                <a:latin typeface="Times New Roman" panose="02020603050405020304" pitchFamily="18"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28002" name="Text Box 2"/>
          <p:cNvSpPr txBox="1"/>
          <p:nvPr/>
        </p:nvSpPr>
        <p:spPr>
          <a:xfrm>
            <a:off x="827088" y="1052513"/>
            <a:ext cx="7058025" cy="1374775"/>
          </a:xfrm>
          <a:prstGeom prst="rect">
            <a:avLst/>
          </a:prstGeom>
          <a:noFill/>
          <a:ln w="9525">
            <a:noFill/>
          </a:ln>
        </p:spPr>
        <p:txBody>
          <a:bodyPr>
            <a:spAutoFit/>
          </a:bodyPr>
          <a:p>
            <a:pPr>
              <a:lnSpc>
                <a:spcPct val="150000"/>
              </a:lnSpc>
            </a:pPr>
            <a:r>
              <a:rPr lang="zh-CN" altLang="en-US" dirty="0">
                <a:solidFill>
                  <a:srgbClr val="CC0066"/>
                </a:solidFill>
                <a:latin typeface="幼圆" panose="02010509060101010101" pitchFamily="49" charset="-122"/>
                <a:ea typeface="幼圆" panose="02010509060101010101" pitchFamily="49" charset="-122"/>
              </a:rPr>
              <a:t>当</a:t>
            </a:r>
            <a:r>
              <a:rPr lang="en-US" altLang="zh-CN" i="1" dirty="0">
                <a:solidFill>
                  <a:srgbClr val="CC0066"/>
                </a:solidFill>
                <a:latin typeface="Times New Roman" panose="02020603050405020304" pitchFamily="18" charset="0"/>
                <a:ea typeface="幼圆" panose="02010509060101010101" pitchFamily="49" charset="-122"/>
              </a:rPr>
              <a:t>v</a:t>
            </a:r>
            <a:r>
              <a:rPr lang="en-US" altLang="zh-CN" baseline="-25000" dirty="0">
                <a:solidFill>
                  <a:srgbClr val="CC0066"/>
                </a:solidFill>
                <a:latin typeface="Times New Roman" panose="02020603050405020304" pitchFamily="18" charset="0"/>
                <a:ea typeface="幼圆" panose="02010509060101010101" pitchFamily="49" charset="-122"/>
              </a:rPr>
              <a:t>GS</a:t>
            </a:r>
            <a:r>
              <a:rPr lang="zh-CN" altLang="en-US" dirty="0">
                <a:solidFill>
                  <a:srgbClr val="CC0066"/>
                </a:solidFill>
                <a:latin typeface="幼圆" panose="02010509060101010101" pitchFamily="49" charset="-122"/>
                <a:ea typeface="幼圆" panose="02010509060101010101" pitchFamily="49" charset="-122"/>
              </a:rPr>
              <a:t>＞</a:t>
            </a:r>
            <a:r>
              <a:rPr lang="en-US" altLang="zh-CN" dirty="0">
                <a:solidFill>
                  <a:srgbClr val="CC0066"/>
                </a:solidFill>
                <a:latin typeface="幼圆" panose="02010509060101010101" pitchFamily="49" charset="-122"/>
                <a:ea typeface="幼圆" panose="02010509060101010101" pitchFamily="49" charset="-122"/>
              </a:rPr>
              <a:t>0V</a:t>
            </a:r>
            <a:r>
              <a:rPr lang="zh-CN" altLang="en-US" dirty="0">
                <a:solidFill>
                  <a:srgbClr val="CC0066"/>
                </a:solidFill>
                <a:latin typeface="幼圆" panose="02010509060101010101" pitchFamily="49" charset="-122"/>
                <a:ea typeface="幼圆" panose="02010509060101010101" pitchFamily="49" charset="-122"/>
              </a:rPr>
              <a:t>时</a:t>
            </a:r>
            <a:r>
              <a:rPr lang="zh-CN" altLang="en-US" dirty="0">
                <a:solidFill>
                  <a:srgbClr val="FF0000"/>
                </a:solidFill>
                <a:latin typeface="Verdana" panose="020B0604030504040204" pitchFamily="34" charset="0"/>
              </a:rPr>
              <a:t>→</a:t>
            </a:r>
            <a:r>
              <a:rPr lang="zh-CN" altLang="en-US" dirty="0">
                <a:latin typeface="Verdana" panose="020B0604030504040204" pitchFamily="34" charset="0"/>
              </a:rPr>
              <a:t>认为金属极板（铝）与</a:t>
            </a:r>
            <a:r>
              <a:rPr lang="en-US" altLang="zh-CN" dirty="0">
                <a:latin typeface="Times New Roman" panose="02020603050405020304" pitchFamily="18" charset="0"/>
              </a:rPr>
              <a:t>P</a:t>
            </a:r>
            <a:r>
              <a:rPr lang="zh-CN" altLang="en-US" dirty="0">
                <a:latin typeface="Verdana" panose="020B0604030504040204" pitchFamily="34" charset="0"/>
              </a:rPr>
              <a:t>型衬底间构成一个平板电容</a:t>
            </a:r>
            <a:endParaRPr lang="zh-CN" altLang="en-US" dirty="0">
              <a:latin typeface="Verdana" panose="020B0604030504040204" pitchFamily="34" charset="0"/>
            </a:endParaRPr>
          </a:p>
        </p:txBody>
      </p:sp>
      <p:sp>
        <p:nvSpPr>
          <p:cNvPr id="128003" name="Text Box 3"/>
          <p:cNvSpPr txBox="1"/>
          <p:nvPr/>
        </p:nvSpPr>
        <p:spPr>
          <a:xfrm>
            <a:off x="755650" y="549275"/>
            <a:ext cx="7416800" cy="519113"/>
          </a:xfrm>
          <a:prstGeom prst="rect">
            <a:avLst/>
          </a:prstGeom>
          <a:noFill/>
          <a:ln w="9525">
            <a:noFill/>
          </a:ln>
        </p:spPr>
        <p:txBody>
          <a:bodyPr>
            <a:spAutoFit/>
          </a:bodyPr>
          <a:p>
            <a:pPr>
              <a:spcBef>
                <a:spcPct val="50000"/>
              </a:spcBef>
              <a:buClr>
                <a:srgbClr val="008000"/>
              </a:buClr>
              <a:buFont typeface="Wingdings" panose="05000000000000000000" pitchFamily="2" charset="2"/>
              <a:buChar char="Ñ"/>
            </a:pPr>
            <a:r>
              <a:rPr lang="en-US" altLang="zh-CN" dirty="0">
                <a:latin typeface="Verdana" panose="020B0604030504040204" pitchFamily="34" charset="0"/>
              </a:rPr>
              <a:t> </a:t>
            </a:r>
            <a:r>
              <a:rPr lang="zh-CN" altLang="en-US" dirty="0">
                <a:latin typeface="Verdana" panose="020B0604030504040204" pitchFamily="34" charset="0"/>
              </a:rPr>
              <a:t>现假设</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=0V</a:t>
            </a:r>
            <a:r>
              <a:rPr lang="zh-CN" altLang="en-US" dirty="0">
                <a:latin typeface="Times New Roman" panose="02020603050405020304" pitchFamily="18" charset="0"/>
              </a:rPr>
              <a:t>，在</a:t>
            </a:r>
            <a:r>
              <a:rPr lang="en-US" altLang="zh-CN" dirty="0">
                <a:latin typeface="Times New Roman" panose="02020603050405020304" pitchFamily="18" charset="0"/>
              </a:rPr>
              <a:t>s</a:t>
            </a:r>
            <a:r>
              <a:rPr lang="zh-CN" altLang="en-US" dirty="0">
                <a:latin typeface="Times New Roman" panose="02020603050405020304" pitchFamily="18" charset="0"/>
              </a:rPr>
              <a:t>、</a:t>
            </a:r>
            <a:r>
              <a:rPr lang="en-US" altLang="zh-CN" dirty="0">
                <a:latin typeface="Times New Roman" panose="02020603050405020304" pitchFamily="18" charset="0"/>
              </a:rPr>
              <a:t>g</a:t>
            </a:r>
            <a:r>
              <a:rPr lang="zh-CN" altLang="en-US" dirty="0">
                <a:latin typeface="Times New Roman" panose="02020603050405020304" pitchFamily="18" charset="0"/>
              </a:rPr>
              <a:t>间加一电压</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zh-CN" altLang="en-US" dirty="0">
                <a:latin typeface="Times New Roman" panose="02020603050405020304" pitchFamily="18" charset="0"/>
              </a:rPr>
              <a:t>＞</a:t>
            </a:r>
            <a:r>
              <a:rPr lang="en-US" altLang="zh-CN" dirty="0">
                <a:latin typeface="Times New Roman" panose="02020603050405020304" pitchFamily="18" charset="0"/>
              </a:rPr>
              <a:t>0V</a:t>
            </a:r>
            <a:endParaRPr lang="en-US" altLang="zh-CN" dirty="0">
              <a:latin typeface="Times New Roman" panose="02020603050405020304" pitchFamily="18" charset="0"/>
            </a:endParaRPr>
          </a:p>
        </p:txBody>
      </p:sp>
      <p:grpSp>
        <p:nvGrpSpPr>
          <p:cNvPr id="2" name="Group 4"/>
          <p:cNvGrpSpPr/>
          <p:nvPr/>
        </p:nvGrpSpPr>
        <p:grpSpPr>
          <a:xfrm>
            <a:off x="4613275" y="2517775"/>
            <a:ext cx="3859213" cy="3067050"/>
            <a:chOff x="2906" y="1586"/>
            <a:chExt cx="2431" cy="1932"/>
          </a:xfrm>
        </p:grpSpPr>
        <p:graphicFrame>
          <p:nvGraphicFramePr>
            <p:cNvPr id="24578" name="Object 5"/>
            <p:cNvGraphicFramePr/>
            <p:nvPr/>
          </p:nvGraphicFramePr>
          <p:xfrm>
            <a:off x="2906" y="1586"/>
            <a:ext cx="2431" cy="1856"/>
          </p:xfrm>
          <a:graphic>
            <a:graphicData uri="http://schemas.openxmlformats.org/presentationml/2006/ole">
              <mc:AlternateContent xmlns:mc="http://schemas.openxmlformats.org/markup-compatibility/2006">
                <mc:Choice xmlns:v="urn:schemas-microsoft-com:vml" Requires="v">
                  <p:oleObj spid="_x0000_s3094" name="" r:id="rId1" imgW="19326225" imgH="8982075" progId="MSPhotoEd.3">
                    <p:embed/>
                  </p:oleObj>
                </mc:Choice>
                <mc:Fallback>
                  <p:oleObj name="" r:id="rId1" imgW="19326225" imgH="8982075" progId="MSPhotoEd.3">
                    <p:embed/>
                    <p:pic>
                      <p:nvPicPr>
                        <p:cNvPr id="0" name="图片 3093"/>
                        <p:cNvPicPr/>
                        <p:nvPr/>
                      </p:nvPicPr>
                      <p:blipFill>
                        <a:blip r:embed="rId2"/>
                        <a:srcRect r="52840" b="12044"/>
                        <a:stretch>
                          <a:fillRect/>
                        </a:stretch>
                      </p:blipFill>
                      <p:spPr>
                        <a:xfrm>
                          <a:off x="2906" y="1586"/>
                          <a:ext cx="2431" cy="1856"/>
                        </a:xfrm>
                        <a:prstGeom prst="rect">
                          <a:avLst/>
                        </a:prstGeom>
                        <a:noFill/>
                        <a:ln w="38100">
                          <a:noFill/>
                          <a:miter/>
                        </a:ln>
                      </p:spPr>
                    </p:pic>
                  </p:oleObj>
                </mc:Fallback>
              </mc:AlternateContent>
            </a:graphicData>
          </a:graphic>
        </p:graphicFrame>
        <p:sp>
          <p:nvSpPr>
            <p:cNvPr id="24586" name="Text Box 6"/>
            <p:cNvSpPr txBox="1"/>
            <p:nvPr/>
          </p:nvSpPr>
          <p:spPr>
            <a:xfrm>
              <a:off x="4269" y="2006"/>
              <a:ext cx="272" cy="288"/>
            </a:xfrm>
            <a:prstGeom prst="rect">
              <a:avLst/>
            </a:prstGeom>
            <a:noFill/>
            <a:ln w="9525">
              <a:noFill/>
            </a:ln>
          </p:spPr>
          <p:txBody>
            <a:bodyPr>
              <a:spAutoFit/>
            </a:bodyPr>
            <a:p>
              <a:pPr>
                <a:spcBef>
                  <a:spcPct val="50000"/>
                </a:spcBef>
              </a:pPr>
              <a:r>
                <a:rPr lang="en-US" altLang="zh-CN" sz="2400" dirty="0">
                  <a:solidFill>
                    <a:srgbClr val="FF0000"/>
                  </a:solidFill>
                  <a:latin typeface="Verdana" panose="020B0604030504040204" pitchFamily="34" charset="0"/>
                </a:rPr>
                <a:t>+</a:t>
              </a:r>
              <a:endParaRPr lang="en-US" altLang="zh-CN" sz="2400" dirty="0">
                <a:solidFill>
                  <a:srgbClr val="FF0000"/>
                </a:solidFill>
                <a:latin typeface="Verdana" panose="020B0604030504040204" pitchFamily="34" charset="0"/>
              </a:endParaRPr>
            </a:p>
          </p:txBody>
        </p:sp>
        <p:sp>
          <p:nvSpPr>
            <p:cNvPr id="24587" name="Text Box 7"/>
            <p:cNvSpPr txBox="1"/>
            <p:nvPr/>
          </p:nvSpPr>
          <p:spPr>
            <a:xfrm>
              <a:off x="4123" y="3230"/>
              <a:ext cx="272" cy="288"/>
            </a:xfrm>
            <a:prstGeom prst="rect">
              <a:avLst/>
            </a:prstGeom>
            <a:noFill/>
            <a:ln w="9525">
              <a:noFill/>
            </a:ln>
          </p:spPr>
          <p:txBody>
            <a:bodyPr>
              <a:spAutoFit/>
            </a:bodyPr>
            <a:p>
              <a:pPr>
                <a:spcBef>
                  <a:spcPct val="50000"/>
                </a:spcBef>
              </a:pPr>
              <a:r>
                <a:rPr lang="en-US" altLang="zh-CN" sz="2400" dirty="0">
                  <a:solidFill>
                    <a:srgbClr val="FF0000"/>
                  </a:solidFill>
                  <a:latin typeface="Verdana" panose="020B0604030504040204" pitchFamily="34" charset="0"/>
                </a:rPr>
                <a:t>-</a:t>
              </a:r>
              <a:endParaRPr lang="en-US" altLang="zh-CN" sz="2400" dirty="0">
                <a:solidFill>
                  <a:srgbClr val="FF0000"/>
                </a:solidFill>
                <a:latin typeface="Verdana" panose="020B0604030504040204" pitchFamily="34" charset="0"/>
              </a:endParaRPr>
            </a:p>
          </p:txBody>
        </p:sp>
      </p:grpSp>
      <p:sp>
        <p:nvSpPr>
          <p:cNvPr id="128008" name="Text Box 8"/>
          <p:cNvSpPr txBox="1"/>
          <p:nvPr/>
        </p:nvSpPr>
        <p:spPr>
          <a:xfrm>
            <a:off x="900113" y="2565400"/>
            <a:ext cx="3887787" cy="1374775"/>
          </a:xfrm>
          <a:prstGeom prst="rect">
            <a:avLst/>
          </a:prstGeom>
          <a:noFill/>
          <a:ln w="9525">
            <a:noFill/>
          </a:ln>
        </p:spPr>
        <p:txBody>
          <a:bodyPr>
            <a:spAutoFit/>
          </a:bodyPr>
          <a:p>
            <a:pPr>
              <a:lnSpc>
                <a:spcPct val="150000"/>
              </a:lnSpc>
              <a:spcBef>
                <a:spcPct val="50000"/>
              </a:spcBef>
            </a:pPr>
            <a:r>
              <a:rPr lang="en-US" altLang="zh-CN" dirty="0">
                <a:solidFill>
                  <a:srgbClr val="FF0000"/>
                </a:solidFill>
                <a:latin typeface="Verdana" panose="020B0604030504040204" pitchFamily="34" charset="0"/>
              </a:rPr>
              <a:t>→</a:t>
            </a:r>
            <a:r>
              <a:rPr lang="zh-CN" altLang="en-US" dirty="0">
                <a:latin typeface="Verdana" panose="020B0604030504040204" pitchFamily="34" charset="0"/>
              </a:rPr>
              <a:t>形成由栅极指向</a:t>
            </a:r>
            <a:r>
              <a:rPr lang="en-US" altLang="zh-CN" dirty="0">
                <a:latin typeface="Times New Roman" panose="02020603050405020304" pitchFamily="18" charset="0"/>
              </a:rPr>
              <a:t>P</a:t>
            </a:r>
            <a:r>
              <a:rPr lang="zh-CN" altLang="en-US" dirty="0">
                <a:latin typeface="Verdana" panose="020B0604030504040204" pitchFamily="34" charset="0"/>
              </a:rPr>
              <a:t>型衬底的纵向电场</a:t>
            </a:r>
            <a:endParaRPr lang="zh-CN" altLang="en-US" dirty="0">
              <a:latin typeface="Verdana" panose="020B0604030504040204" pitchFamily="34" charset="0"/>
            </a:endParaRPr>
          </a:p>
        </p:txBody>
      </p:sp>
      <p:sp>
        <p:nvSpPr>
          <p:cNvPr id="128009" name="Text Box 9"/>
          <p:cNvSpPr txBox="1"/>
          <p:nvPr/>
        </p:nvSpPr>
        <p:spPr>
          <a:xfrm>
            <a:off x="900113" y="4076700"/>
            <a:ext cx="3887787" cy="1374775"/>
          </a:xfrm>
          <a:prstGeom prst="rect">
            <a:avLst/>
          </a:prstGeom>
          <a:noFill/>
          <a:ln w="9525">
            <a:noFill/>
          </a:ln>
        </p:spPr>
        <p:txBody>
          <a:bodyPr>
            <a:spAutoFit/>
          </a:bodyPr>
          <a:p>
            <a:pPr>
              <a:lnSpc>
                <a:spcPct val="150000"/>
              </a:lnSpc>
              <a:spcBef>
                <a:spcPct val="50000"/>
              </a:spcBef>
            </a:pPr>
            <a:r>
              <a:rPr lang="en-US" altLang="zh-CN" dirty="0">
                <a:solidFill>
                  <a:srgbClr val="FF0000"/>
                </a:solidFill>
                <a:latin typeface="Verdana" panose="020B0604030504040204" pitchFamily="34" charset="0"/>
              </a:rPr>
              <a:t>→</a:t>
            </a:r>
            <a:r>
              <a:rPr lang="zh-CN" altLang="en-US" dirty="0">
                <a:latin typeface="Verdana" panose="020B0604030504040204" pitchFamily="34" charset="0"/>
              </a:rPr>
              <a:t>将靠近栅极下方的空穴向下排斥</a:t>
            </a:r>
            <a:endParaRPr lang="zh-CN" altLang="en-US" dirty="0">
              <a:latin typeface="Verdana" panose="020B0604030504040204" pitchFamily="34" charset="0"/>
            </a:endParaRPr>
          </a:p>
        </p:txBody>
      </p:sp>
      <p:sp>
        <p:nvSpPr>
          <p:cNvPr id="128010" name="Text Box 10"/>
          <p:cNvSpPr txBox="1"/>
          <p:nvPr/>
        </p:nvSpPr>
        <p:spPr>
          <a:xfrm>
            <a:off x="900113" y="5575300"/>
            <a:ext cx="2808287" cy="733425"/>
          </a:xfrm>
          <a:prstGeom prst="rect">
            <a:avLst/>
          </a:prstGeom>
          <a:noFill/>
          <a:ln w="9525">
            <a:noFill/>
          </a:ln>
        </p:spPr>
        <p:txBody>
          <a:bodyPr>
            <a:spAutoFit/>
          </a:bodyPr>
          <a:p>
            <a:pPr>
              <a:lnSpc>
                <a:spcPct val="150000"/>
              </a:lnSpc>
              <a:spcBef>
                <a:spcPct val="50000"/>
              </a:spcBef>
            </a:pPr>
            <a:r>
              <a:rPr lang="en-US" altLang="zh-CN" dirty="0">
                <a:solidFill>
                  <a:srgbClr val="FF0000"/>
                </a:solidFill>
                <a:latin typeface="Verdana" panose="020B0604030504040204" pitchFamily="34" charset="0"/>
              </a:rPr>
              <a:t>→</a:t>
            </a:r>
            <a:r>
              <a:rPr lang="zh-CN" altLang="en-US" dirty="0">
                <a:latin typeface="Verdana" panose="020B0604030504040204" pitchFamily="34" charset="0"/>
              </a:rPr>
              <a:t>形成耗尽层。</a:t>
            </a:r>
            <a:endParaRPr lang="zh-CN" altLang="en-US" dirty="0">
              <a:latin typeface="Verdana" panose="020B0604030504040204" pitchFamily="34"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blinds(horizontal)">
                                      <p:cBhvr>
                                        <p:cTn id="7" dur="500"/>
                                        <p:tgtEl>
                                          <p:spTgt spid="12800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28002"/>
                                        </p:tgtEl>
                                        <p:attrNameLst>
                                          <p:attrName>style.visibility</p:attrName>
                                        </p:attrNameLst>
                                      </p:cBhvr>
                                      <p:to>
                                        <p:strVal val="visible"/>
                                      </p:to>
                                    </p:set>
                                    <p:animEffect transition="in" filter="checkerboard(across)">
                                      <p:cBhvr>
                                        <p:cTn id="16" dur="500"/>
                                        <p:tgtEl>
                                          <p:spTgt spid="12800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8008"/>
                                        </p:tgtEl>
                                        <p:attrNameLst>
                                          <p:attrName>style.visibility</p:attrName>
                                        </p:attrNameLst>
                                      </p:cBhvr>
                                      <p:to>
                                        <p:strVal val="visible"/>
                                      </p:to>
                                    </p:set>
                                    <p:animEffect transition="in" filter="wipe(left)">
                                      <p:cBhvr>
                                        <p:cTn id="21" dur="1000"/>
                                        <p:tgtEl>
                                          <p:spTgt spid="1280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8009"/>
                                        </p:tgtEl>
                                        <p:attrNameLst>
                                          <p:attrName>style.visibility</p:attrName>
                                        </p:attrNameLst>
                                      </p:cBhvr>
                                      <p:to>
                                        <p:strVal val="visible"/>
                                      </p:to>
                                    </p:set>
                                    <p:animEffect transition="in" filter="wipe(left)">
                                      <p:cBhvr>
                                        <p:cTn id="26" dur="1000"/>
                                        <p:tgtEl>
                                          <p:spTgt spid="12800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8010"/>
                                        </p:tgtEl>
                                        <p:attrNameLst>
                                          <p:attrName>style.visibility</p:attrName>
                                        </p:attrNameLst>
                                      </p:cBhvr>
                                      <p:to>
                                        <p:strVal val="visible"/>
                                      </p:to>
                                    </p:set>
                                    <p:animEffect transition="in" filter="wipe(left)">
                                      <p:cBhvr>
                                        <p:cTn id="31" dur="1000"/>
                                        <p:tgtEl>
                                          <p:spTgt spid="128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128003" grpId="0"/>
      <p:bldP spid="128008" grpId="0"/>
      <p:bldP spid="128009" grpId="0"/>
      <p:bldP spid="12801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5604" name="Text Box 2"/>
          <p:cNvSpPr txBox="1"/>
          <p:nvPr/>
        </p:nvSpPr>
        <p:spPr>
          <a:xfrm>
            <a:off x="755650" y="549275"/>
            <a:ext cx="7416800" cy="519113"/>
          </a:xfrm>
          <a:prstGeom prst="rect">
            <a:avLst/>
          </a:prstGeom>
          <a:noFill/>
          <a:ln w="9525">
            <a:noFill/>
          </a:ln>
        </p:spPr>
        <p:txBody>
          <a:bodyPr>
            <a:spAutoFit/>
          </a:bodyPr>
          <a:p>
            <a:pPr>
              <a:spcBef>
                <a:spcPct val="50000"/>
              </a:spcBef>
              <a:buClr>
                <a:srgbClr val="008000"/>
              </a:buClr>
              <a:buFont typeface="Wingdings" panose="05000000000000000000" pitchFamily="2" charset="2"/>
              <a:buChar char="Ñ"/>
            </a:pPr>
            <a:r>
              <a:rPr lang="en-US" altLang="zh-CN" dirty="0">
                <a:latin typeface="Verdana" panose="020B0604030504040204" pitchFamily="34" charset="0"/>
              </a:rPr>
              <a:t> </a:t>
            </a:r>
            <a:r>
              <a:rPr lang="zh-CN" altLang="en-US" dirty="0">
                <a:latin typeface="Verdana" panose="020B0604030504040204" pitchFamily="34" charset="0"/>
              </a:rPr>
              <a:t>现假设</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=0V</a:t>
            </a:r>
            <a:r>
              <a:rPr lang="zh-CN" altLang="en-US" dirty="0">
                <a:latin typeface="Times New Roman" panose="02020603050405020304" pitchFamily="18" charset="0"/>
              </a:rPr>
              <a:t>，在</a:t>
            </a:r>
            <a:r>
              <a:rPr lang="en-US" altLang="zh-CN" dirty="0">
                <a:latin typeface="Times New Roman" panose="02020603050405020304" pitchFamily="18" charset="0"/>
              </a:rPr>
              <a:t>s</a:t>
            </a:r>
            <a:r>
              <a:rPr lang="zh-CN" altLang="en-US" dirty="0">
                <a:latin typeface="Times New Roman" panose="02020603050405020304" pitchFamily="18" charset="0"/>
              </a:rPr>
              <a:t>、</a:t>
            </a:r>
            <a:r>
              <a:rPr lang="en-US" altLang="zh-CN" dirty="0">
                <a:latin typeface="Times New Roman" panose="02020603050405020304" pitchFamily="18" charset="0"/>
              </a:rPr>
              <a:t>g</a:t>
            </a:r>
            <a:r>
              <a:rPr lang="zh-CN" altLang="en-US" dirty="0">
                <a:latin typeface="Times New Roman" panose="02020603050405020304" pitchFamily="18" charset="0"/>
              </a:rPr>
              <a:t>间加一电压</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zh-CN" altLang="en-US" dirty="0">
                <a:latin typeface="Times New Roman" panose="02020603050405020304" pitchFamily="18" charset="0"/>
              </a:rPr>
              <a:t>＞</a:t>
            </a:r>
            <a:r>
              <a:rPr lang="en-US" altLang="zh-CN" dirty="0">
                <a:latin typeface="Times New Roman" panose="02020603050405020304" pitchFamily="18" charset="0"/>
              </a:rPr>
              <a:t>0V</a:t>
            </a:r>
            <a:endParaRPr lang="en-US" altLang="zh-CN" dirty="0">
              <a:latin typeface="Times New Roman" panose="02020603050405020304" pitchFamily="18" charset="0"/>
            </a:endParaRPr>
          </a:p>
        </p:txBody>
      </p:sp>
      <p:graphicFrame>
        <p:nvGraphicFramePr>
          <p:cNvPr id="133123" name="Object 3"/>
          <p:cNvGraphicFramePr>
            <a:graphicFrameLocks noGrp="1"/>
          </p:cNvGraphicFramePr>
          <p:nvPr>
            <p:ph idx="1"/>
          </p:nvPr>
        </p:nvGraphicFramePr>
        <p:xfrm>
          <a:off x="5051425" y="2052638"/>
          <a:ext cx="3792538" cy="3011487"/>
        </p:xfrm>
        <a:graphic>
          <a:graphicData uri="http://schemas.openxmlformats.org/presentationml/2006/ole">
            <mc:AlternateContent xmlns:mc="http://schemas.openxmlformats.org/markup-compatibility/2006">
              <mc:Choice xmlns:v="urn:schemas-microsoft-com:vml" Requires="v">
                <p:oleObj spid="_x0000_s3093" name="" r:id="rId1" imgW="19326225" imgH="8982075" progId="MSPhotoEd.3">
                  <p:embed/>
                </p:oleObj>
              </mc:Choice>
              <mc:Fallback>
                <p:oleObj name="" r:id="rId1" imgW="19326225" imgH="8982075" progId="MSPhotoEd.3">
                  <p:embed/>
                  <p:pic>
                    <p:nvPicPr>
                      <p:cNvPr id="0" name="图片 3092"/>
                      <p:cNvPicPr/>
                      <p:nvPr/>
                    </p:nvPicPr>
                    <p:blipFill>
                      <a:blip r:embed="rId2"/>
                      <a:srcRect l="53656" b="10066"/>
                      <a:stretch>
                        <a:fillRect/>
                      </a:stretch>
                    </p:blipFill>
                    <p:spPr>
                      <a:xfrm>
                        <a:off x="5051425" y="2052638"/>
                        <a:ext cx="3792538" cy="3011487"/>
                      </a:xfrm>
                      <a:prstGeom prst="rect">
                        <a:avLst/>
                      </a:prstGeom>
                      <a:noFill/>
                      <a:ln w="38100">
                        <a:miter/>
                      </a:ln>
                    </p:spPr>
                  </p:pic>
                </p:oleObj>
              </mc:Fallback>
            </mc:AlternateContent>
          </a:graphicData>
        </a:graphic>
      </p:graphicFrame>
      <p:grpSp>
        <p:nvGrpSpPr>
          <p:cNvPr id="2" name="Group 4"/>
          <p:cNvGrpSpPr/>
          <p:nvPr/>
        </p:nvGrpSpPr>
        <p:grpSpPr>
          <a:xfrm>
            <a:off x="827088" y="1196975"/>
            <a:ext cx="7561262" cy="3017838"/>
            <a:chOff x="521" y="663"/>
            <a:chExt cx="4763" cy="1901"/>
          </a:xfrm>
        </p:grpSpPr>
        <p:sp>
          <p:nvSpPr>
            <p:cNvPr id="25609" name="Text Box 5"/>
            <p:cNvSpPr txBox="1"/>
            <p:nvPr/>
          </p:nvSpPr>
          <p:spPr>
            <a:xfrm>
              <a:off x="567" y="663"/>
              <a:ext cx="4717" cy="462"/>
            </a:xfrm>
            <a:prstGeom prst="rect">
              <a:avLst/>
            </a:prstGeom>
            <a:noFill/>
            <a:ln w="9525">
              <a:noFill/>
            </a:ln>
          </p:spPr>
          <p:txBody>
            <a:bodyPr>
              <a:spAutoFit/>
            </a:bodyPr>
            <a:p>
              <a:pPr>
                <a:lnSpc>
                  <a:spcPct val="150000"/>
                </a:lnSpc>
              </a:pPr>
              <a:r>
                <a:rPr lang="zh-CN" altLang="en-US" dirty="0">
                  <a:solidFill>
                    <a:srgbClr val="CC0066"/>
                  </a:solidFill>
                  <a:latin typeface="幼圆" panose="02010509060101010101" pitchFamily="49" charset="-122"/>
                  <a:ea typeface="幼圆" panose="02010509060101010101" pitchFamily="49" charset="-122"/>
                </a:rPr>
                <a:t>当</a:t>
              </a:r>
              <a:r>
                <a:rPr lang="en-US" altLang="zh-CN" i="1" dirty="0">
                  <a:solidFill>
                    <a:srgbClr val="CC0066"/>
                  </a:solidFill>
                  <a:latin typeface="Times New Roman" panose="02020603050405020304" pitchFamily="18" charset="0"/>
                  <a:ea typeface="幼圆" panose="02010509060101010101" pitchFamily="49" charset="-122"/>
                </a:rPr>
                <a:t>v</a:t>
              </a:r>
              <a:r>
                <a:rPr lang="en-US" altLang="zh-CN" baseline="-25000" dirty="0">
                  <a:solidFill>
                    <a:srgbClr val="CC0066"/>
                  </a:solidFill>
                  <a:latin typeface="Times New Roman" panose="02020603050405020304" pitchFamily="18" charset="0"/>
                  <a:ea typeface="幼圆" panose="02010509060101010101" pitchFamily="49" charset="-122"/>
                </a:rPr>
                <a:t>GS</a:t>
              </a:r>
              <a:r>
                <a:rPr lang="zh-CN" altLang="en-US" dirty="0">
                  <a:solidFill>
                    <a:srgbClr val="CC0066"/>
                  </a:solidFill>
                  <a:latin typeface="幼圆" panose="02010509060101010101" pitchFamily="49" charset="-122"/>
                  <a:ea typeface="幼圆" panose="02010509060101010101" pitchFamily="49" charset="-122"/>
                </a:rPr>
                <a:t>增大时</a:t>
              </a:r>
              <a:r>
                <a:rPr lang="zh-CN" altLang="en-US" dirty="0">
                  <a:solidFill>
                    <a:srgbClr val="FF0000"/>
                  </a:solidFill>
                  <a:latin typeface="Verdana" panose="020B0604030504040204" pitchFamily="34" charset="0"/>
                </a:rPr>
                <a:t>→</a:t>
              </a:r>
              <a:r>
                <a:rPr lang="zh-CN" altLang="en-US" dirty="0">
                  <a:latin typeface="Verdana" panose="020B0604030504040204" pitchFamily="34" charset="0"/>
                </a:rPr>
                <a:t>耗尽层增宽，并且该大电场会</a:t>
              </a:r>
              <a:endParaRPr lang="zh-CN" altLang="en-US" dirty="0">
                <a:latin typeface="Verdana" panose="020B0604030504040204" pitchFamily="34" charset="0"/>
              </a:endParaRPr>
            </a:p>
          </p:txBody>
        </p:sp>
        <p:sp>
          <p:nvSpPr>
            <p:cNvPr id="25610" name="Text Box 6"/>
            <p:cNvSpPr txBox="1"/>
            <p:nvPr/>
          </p:nvSpPr>
          <p:spPr>
            <a:xfrm>
              <a:off x="521" y="1026"/>
              <a:ext cx="2631" cy="1538"/>
            </a:xfrm>
            <a:prstGeom prst="rect">
              <a:avLst/>
            </a:prstGeom>
            <a:noFill/>
            <a:ln w="9525">
              <a:noFill/>
            </a:ln>
          </p:spPr>
          <p:txBody>
            <a:bodyPr>
              <a:spAutoFit/>
            </a:bodyPr>
            <a:p>
              <a:pPr>
                <a:lnSpc>
                  <a:spcPct val="110000"/>
                </a:lnSpc>
              </a:pPr>
              <a:r>
                <a:rPr lang="zh-CN" altLang="en-US" dirty="0">
                  <a:latin typeface="Verdana" panose="020B0604030504040204" pitchFamily="34" charset="0"/>
                </a:rPr>
                <a:t>把衬底的自由电子吸引到耗尽层与绝缘层之间，形成一</a:t>
              </a:r>
              <a:r>
                <a:rPr lang="en-US" altLang="zh-CN" dirty="0">
                  <a:latin typeface="Times New Roman" panose="02020603050405020304" pitchFamily="18" charset="0"/>
                </a:rPr>
                <a:t>N</a:t>
              </a:r>
              <a:r>
                <a:rPr lang="zh-CN" altLang="en-US" dirty="0">
                  <a:latin typeface="Verdana" panose="020B0604030504040204" pitchFamily="34" charset="0"/>
                </a:rPr>
                <a:t>型薄层，构成漏</a:t>
              </a:r>
              <a:r>
                <a:rPr lang="en-US" altLang="zh-CN" dirty="0">
                  <a:latin typeface="Times New Roman" panose="02020603050405020304" pitchFamily="18" charset="0"/>
                </a:rPr>
                <a:t>-</a:t>
              </a:r>
              <a:r>
                <a:rPr lang="zh-CN" altLang="en-US" dirty="0">
                  <a:latin typeface="Verdana" panose="020B0604030504040204" pitchFamily="34" charset="0"/>
                </a:rPr>
                <a:t>源之间的导电沟道，称为</a:t>
              </a:r>
              <a:r>
                <a:rPr lang="zh-CN" altLang="en-US" u="sng" dirty="0">
                  <a:solidFill>
                    <a:srgbClr val="CC0066"/>
                  </a:solidFill>
                  <a:latin typeface="Verdana" panose="020B0604030504040204" pitchFamily="34" charset="0"/>
                </a:rPr>
                <a:t>反型层（也称感生沟道）</a:t>
              </a:r>
              <a:r>
                <a:rPr lang="zh-CN" altLang="en-US" dirty="0">
                  <a:latin typeface="Verdana" panose="020B0604030504040204" pitchFamily="34" charset="0"/>
                </a:rPr>
                <a:t>。</a:t>
              </a:r>
              <a:endParaRPr lang="zh-CN" altLang="en-US" dirty="0">
                <a:latin typeface="Verdana" panose="020B0604030504040204" pitchFamily="34" charset="0"/>
              </a:endParaRPr>
            </a:p>
          </p:txBody>
        </p:sp>
      </p:grpSp>
      <p:sp>
        <p:nvSpPr>
          <p:cNvPr id="133127" name="Text Box 7"/>
          <p:cNvSpPr txBox="1"/>
          <p:nvPr/>
        </p:nvSpPr>
        <p:spPr>
          <a:xfrm>
            <a:off x="971550" y="4149725"/>
            <a:ext cx="3313113" cy="733425"/>
          </a:xfrm>
          <a:prstGeom prst="rect">
            <a:avLst/>
          </a:prstGeom>
          <a:noFill/>
          <a:ln w="9525">
            <a:noFill/>
          </a:ln>
        </p:spPr>
        <p:txBody>
          <a:bodyPr>
            <a:spAutoFit/>
          </a:bodyPr>
          <a:p>
            <a:pPr>
              <a:lnSpc>
                <a:spcPct val="150000"/>
              </a:lnSpc>
              <a:spcBef>
                <a:spcPct val="50000"/>
              </a:spcBef>
            </a:pP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en-US" altLang="zh-CN" dirty="0">
                <a:latin typeface="Times New Roman" panose="02020603050405020304" pitchFamily="18" charset="0"/>
                <a:cs typeface="Times New Roman" panose="02020603050405020304" pitchFamily="18" charset="0"/>
              </a:rPr>
              <a:t>↑</a:t>
            </a:r>
            <a:r>
              <a:rPr lang="en-US" altLang="zh-CN" dirty="0">
                <a:solidFill>
                  <a:srgbClr val="008000"/>
                </a:solidFill>
                <a:latin typeface="宋体" panose="02010600030101010101" pitchFamily="2" charset="-122"/>
                <a:cs typeface="Times New Roman" panose="02020603050405020304" pitchFamily="18" charset="0"/>
              </a:rPr>
              <a:t>→</a:t>
            </a:r>
            <a:r>
              <a:rPr lang="zh-CN" altLang="en-US" dirty="0">
                <a:latin typeface="宋体" panose="02010600030101010101" pitchFamily="2" charset="-122"/>
                <a:cs typeface="Times New Roman" panose="02020603050405020304" pitchFamily="18" charset="0"/>
              </a:rPr>
              <a:t>反型层越厚</a:t>
            </a:r>
            <a:endParaRPr lang="en-US" altLang="en-US" dirty="0">
              <a:solidFill>
                <a:srgbClr val="008000"/>
              </a:solidFill>
              <a:latin typeface="宋体" panose="02010600030101010101" pitchFamily="2" charset="-122"/>
              <a:ea typeface="Times New Roman" panose="02020603050405020304" pitchFamily="18" charset="0"/>
            </a:endParaRPr>
          </a:p>
        </p:txBody>
      </p:sp>
      <p:sp>
        <p:nvSpPr>
          <p:cNvPr id="133128" name="Text Box 8"/>
          <p:cNvSpPr txBox="1"/>
          <p:nvPr/>
        </p:nvSpPr>
        <p:spPr>
          <a:xfrm>
            <a:off x="1042988" y="4941888"/>
            <a:ext cx="7777162" cy="733425"/>
          </a:xfrm>
          <a:prstGeom prst="rect">
            <a:avLst/>
          </a:prstGeom>
          <a:noFill/>
          <a:ln w="9525">
            <a:noFill/>
          </a:ln>
        </p:spPr>
        <p:txBody>
          <a:bodyPr>
            <a:spAutoFit/>
          </a:bodyPr>
          <a:p>
            <a:pPr>
              <a:lnSpc>
                <a:spcPct val="150000"/>
              </a:lnSpc>
              <a:spcBef>
                <a:spcPct val="50000"/>
              </a:spcBef>
            </a:pPr>
            <a:r>
              <a:rPr lang="en-US" altLang="zh-CN" dirty="0">
                <a:solidFill>
                  <a:srgbClr val="008000"/>
                </a:solidFill>
                <a:latin typeface="Verdana" panose="020B0604030504040204" pitchFamily="34" charset="0"/>
              </a:rPr>
              <a:t>→</a:t>
            </a:r>
            <a:r>
              <a:rPr lang="zh-CN" altLang="en-US" dirty="0">
                <a:latin typeface="Verdana" panose="020B0604030504040204" pitchFamily="34" charset="0"/>
              </a:rPr>
              <a:t>沟道电阻↓</a:t>
            </a:r>
            <a:r>
              <a:rPr lang="zh-CN" altLang="en-US" dirty="0">
                <a:solidFill>
                  <a:srgbClr val="008000"/>
                </a:solidFill>
                <a:latin typeface="Verdana" panose="020B0604030504040204" pitchFamily="34" charset="0"/>
              </a:rPr>
              <a:t>→</a:t>
            </a:r>
            <a:r>
              <a:rPr lang="zh-CN" altLang="en-US" dirty="0">
                <a:latin typeface="Verdana" panose="020B0604030504040204" pitchFamily="34" charset="0"/>
              </a:rPr>
              <a:t>两个</a:t>
            </a:r>
            <a:r>
              <a:rPr lang="en-US" altLang="zh-CN" dirty="0">
                <a:latin typeface="Times New Roman" panose="02020603050405020304" pitchFamily="18" charset="0"/>
              </a:rPr>
              <a:t>N</a:t>
            </a:r>
            <a:r>
              <a:rPr lang="en-US" altLang="zh-CN" baseline="30000" dirty="0">
                <a:latin typeface="Verdana" panose="020B0604030504040204" pitchFamily="34" charset="0"/>
              </a:rPr>
              <a:t>+</a:t>
            </a:r>
            <a:r>
              <a:rPr lang="zh-CN" altLang="en-US" dirty="0">
                <a:latin typeface="Verdana" panose="020B0604030504040204" pitchFamily="34" charset="0"/>
              </a:rPr>
              <a:t>区被感生沟道连在一起</a:t>
            </a:r>
            <a:endParaRPr lang="en-US" altLang="en-US" dirty="0">
              <a:latin typeface="Verdana" panose="020B0604030504040204" pitchFamily="34" charset="0"/>
            </a:endParaRPr>
          </a:p>
        </p:txBody>
      </p:sp>
      <p:sp>
        <p:nvSpPr>
          <p:cNvPr id="133129" name="Text Box 9"/>
          <p:cNvSpPr txBox="1"/>
          <p:nvPr/>
        </p:nvSpPr>
        <p:spPr>
          <a:xfrm>
            <a:off x="1042988" y="5734050"/>
            <a:ext cx="3313112" cy="519113"/>
          </a:xfrm>
          <a:prstGeom prst="rect">
            <a:avLst/>
          </a:prstGeom>
          <a:noFill/>
          <a:ln w="9525">
            <a:noFill/>
          </a:ln>
        </p:spPr>
        <p:txBody>
          <a:bodyPr>
            <a:spAutoFit/>
          </a:bodyPr>
          <a:p>
            <a:pPr>
              <a:spcBef>
                <a:spcPct val="50000"/>
              </a:spcBef>
            </a:pPr>
            <a:r>
              <a:rPr lang="en-US" altLang="zh-CN" dirty="0">
                <a:latin typeface="宋体" panose="02010600030101010101" pitchFamily="2" charset="-122"/>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=0</a:t>
            </a:r>
            <a:r>
              <a:rPr lang="en-US" altLang="zh-CN" baseline="-25000" dirty="0">
                <a:latin typeface="Times New Roman" panose="02020603050405020304" pitchFamily="18" charset="0"/>
              </a:rPr>
              <a:t>     </a:t>
            </a:r>
            <a:r>
              <a:rPr lang="en-US" altLang="zh-CN" dirty="0">
                <a:latin typeface="宋体" panose="02010600030101010101" pitchFamily="2" charset="-122"/>
              </a:rPr>
              <a:t>∴</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dissolve">
                                      <p:cBhvr>
                                        <p:cTn id="7" dur="500"/>
                                        <p:tgtEl>
                                          <p:spTgt spid="1331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7"/>
                                        </p:tgtEl>
                                        <p:attrNameLst>
                                          <p:attrName>style.visibility</p:attrName>
                                        </p:attrNameLst>
                                      </p:cBhvr>
                                      <p:to>
                                        <p:strVal val="visible"/>
                                      </p:to>
                                    </p:set>
                                    <p:animEffect transition="in" filter="wipe(left)">
                                      <p:cBhvr>
                                        <p:cTn id="17" dur="1000"/>
                                        <p:tgtEl>
                                          <p:spTgt spid="1331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8"/>
                                        </p:tgtEl>
                                        <p:attrNameLst>
                                          <p:attrName>style.visibility</p:attrName>
                                        </p:attrNameLst>
                                      </p:cBhvr>
                                      <p:to>
                                        <p:strVal val="visible"/>
                                      </p:to>
                                    </p:set>
                                    <p:animEffect transition="in" filter="wipe(left)">
                                      <p:cBhvr>
                                        <p:cTn id="22" dur="1000"/>
                                        <p:tgtEl>
                                          <p:spTgt spid="1331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29"/>
                                        </p:tgtEl>
                                        <p:attrNameLst>
                                          <p:attrName>style.visibility</p:attrName>
                                        </p:attrNameLst>
                                      </p:cBhvr>
                                      <p:to>
                                        <p:strVal val="visible"/>
                                      </p:to>
                                    </p:set>
                                    <p:animEffect transition="in" filter="wipe(left)">
                                      <p:cBhvr>
                                        <p:cTn id="27" dur="1000"/>
                                        <p:tgtEl>
                                          <p:spTgt spid="133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p:bldP spid="133128" grpId="0"/>
      <p:bldP spid="13312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34146" name="Text Box 2"/>
          <p:cNvSpPr txBox="1"/>
          <p:nvPr/>
        </p:nvSpPr>
        <p:spPr>
          <a:xfrm>
            <a:off x="971550" y="1052513"/>
            <a:ext cx="7847013" cy="1246187"/>
          </a:xfrm>
          <a:prstGeom prst="rect">
            <a:avLst/>
          </a:prstGeom>
          <a:noFill/>
          <a:ln w="9525">
            <a:noFill/>
          </a:ln>
        </p:spPr>
        <p:txBody>
          <a:bodyPr>
            <a:spAutoFit/>
          </a:bodyPr>
          <a:p>
            <a:pPr eaLnBrk="0" hangingPunct="0">
              <a:lnSpc>
                <a:spcPct val="140000"/>
              </a:lnSpc>
            </a:pPr>
            <a:r>
              <a:rPr lang="zh-CN" altLang="en-US" dirty="0">
                <a:latin typeface="Times New Roman" panose="02020603050405020304" pitchFamily="18" charset="0"/>
              </a:rPr>
              <a:t>刚刚产生沟道所需的栅源电压</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zh-CN" altLang="en-US" dirty="0">
                <a:latin typeface="Times New Roman" panose="02020603050405020304" pitchFamily="18" charset="0"/>
              </a:rPr>
              <a:t>，用</a:t>
            </a:r>
            <a:r>
              <a:rPr lang="en-US" altLang="zh-CN" i="1" dirty="0">
                <a:latin typeface="Times New Roman" panose="02020603050405020304" pitchFamily="18" charset="0"/>
              </a:rPr>
              <a:t>V</a:t>
            </a:r>
            <a:r>
              <a:rPr lang="en-US" altLang="zh-CN" baseline="-25000" dirty="0">
                <a:latin typeface="Times New Roman" panose="02020603050405020304" pitchFamily="18" charset="0"/>
              </a:rPr>
              <a:t>TH</a:t>
            </a:r>
            <a:r>
              <a:rPr lang="zh-CN" altLang="en-US" dirty="0">
                <a:latin typeface="Times New Roman" panose="02020603050405020304" pitchFamily="18" charset="0"/>
              </a:rPr>
              <a:t>表示</a:t>
            </a:r>
            <a:r>
              <a:rPr lang="zh-CN" altLang="en-US" b="0" dirty="0">
                <a:latin typeface="Verdana" panose="020B0604030504040204" pitchFamily="34" charset="0"/>
              </a:rPr>
              <a:t>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10000"/>
              </a:lnSpc>
              <a:spcBef>
                <a:spcPct val="20000"/>
              </a:spcBef>
            </a:pP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zh-CN" altLang="en-US" dirty="0">
                <a:latin typeface="Verdana" panose="020B0604030504040204" pitchFamily="34" charset="0"/>
              </a:rPr>
              <a:t>越大，反型层越宽，导电沟道电阻越小。</a:t>
            </a:r>
            <a:endParaRPr lang="zh-CN" altLang="en-US" dirty="0">
              <a:latin typeface="Times New Roman" panose="02020603050405020304" pitchFamily="18" charset="0"/>
            </a:endParaRPr>
          </a:p>
        </p:txBody>
      </p:sp>
      <p:sp>
        <p:nvSpPr>
          <p:cNvPr id="134147" name="Text Box 3"/>
          <p:cNvSpPr txBox="1"/>
          <p:nvPr/>
        </p:nvSpPr>
        <p:spPr>
          <a:xfrm>
            <a:off x="971550" y="2276475"/>
            <a:ext cx="6769100" cy="3505200"/>
          </a:xfrm>
          <a:prstGeom prst="rect">
            <a:avLst/>
          </a:prstGeom>
          <a:noFill/>
          <a:ln w="9525">
            <a:noFill/>
          </a:ln>
        </p:spPr>
        <p:txBody>
          <a:bodyPr>
            <a:spAutoFit/>
          </a:bodyPr>
          <a:p>
            <a:pPr marL="898525" indent="-898525" eaLnBrk="0" hangingPunct="0">
              <a:lnSpc>
                <a:spcPct val="160000"/>
              </a:lnSpc>
            </a:pPr>
            <a:r>
              <a:rPr lang="en-US" altLang="zh-CN" dirty="0">
                <a:solidFill>
                  <a:srgbClr val="3333CC"/>
                </a:solidFill>
                <a:latin typeface="Times New Roman" panose="02020603050405020304" pitchFamily="18" charset="0"/>
              </a:rPr>
              <a:t>N</a:t>
            </a:r>
            <a:r>
              <a:rPr lang="zh-CN" altLang="en-US" dirty="0">
                <a:solidFill>
                  <a:srgbClr val="3333CC"/>
                </a:solidFill>
                <a:latin typeface="Times New Roman" panose="02020603050405020304" pitchFamily="18" charset="0"/>
                <a:ea typeface="幼圆" panose="02010509060101010101" pitchFamily="49" charset="-122"/>
              </a:rPr>
              <a:t>沟道增强型</a:t>
            </a:r>
            <a:r>
              <a:rPr lang="en-US" altLang="zh-CN" dirty="0">
                <a:solidFill>
                  <a:srgbClr val="3333CC"/>
                </a:solidFill>
                <a:latin typeface="Times New Roman" panose="02020603050405020304" pitchFamily="18" charset="0"/>
              </a:rPr>
              <a:t>MOS</a:t>
            </a:r>
            <a:r>
              <a:rPr lang="zh-CN" altLang="en-US" dirty="0">
                <a:solidFill>
                  <a:srgbClr val="3333CC"/>
                </a:solidFill>
                <a:latin typeface="Times New Roman" panose="02020603050405020304" pitchFamily="18" charset="0"/>
              </a:rPr>
              <a:t>管的基本特性：</a:t>
            </a:r>
            <a:endParaRPr lang="zh-CN" altLang="en-US" dirty="0">
              <a:solidFill>
                <a:srgbClr val="3333CC"/>
              </a:solidFill>
              <a:latin typeface="Times New Roman" panose="02020603050405020304" pitchFamily="18" charset="0"/>
            </a:endParaRPr>
          </a:p>
          <a:p>
            <a:pPr marL="898525" indent="-898525" eaLnBrk="0" hangingPunct="0">
              <a:lnSpc>
                <a:spcPct val="160000"/>
              </a:lnSpc>
            </a:pPr>
            <a:r>
              <a:rPr lang="zh-CN" altLang="zh-CN" i="1" dirty="0">
                <a:solidFill>
                  <a:srgbClr val="FF3399"/>
                </a:solidFill>
                <a:latin typeface="Times New Roman" panose="02020603050405020304" pitchFamily="18" charset="0"/>
              </a:rPr>
              <a:t>   </a:t>
            </a:r>
            <a:r>
              <a:rPr lang="en-US" altLang="zh-CN" i="1" dirty="0">
                <a:solidFill>
                  <a:srgbClr val="FF0066"/>
                </a:solidFill>
                <a:latin typeface="Times New Roman" panose="02020603050405020304" pitchFamily="18" charset="0"/>
              </a:rPr>
              <a:t>v</a:t>
            </a:r>
            <a:r>
              <a:rPr lang="en-US" altLang="zh-CN" baseline="-25000" dirty="0">
                <a:solidFill>
                  <a:srgbClr val="FF0066"/>
                </a:solidFill>
                <a:latin typeface="Times New Roman" panose="02020603050405020304" pitchFamily="18" charset="0"/>
              </a:rPr>
              <a:t>GS</a:t>
            </a:r>
            <a:r>
              <a:rPr lang="en-US" altLang="zh-CN" dirty="0">
                <a:solidFill>
                  <a:srgbClr val="FF0066"/>
                </a:solidFill>
                <a:latin typeface="Times New Roman" panose="02020603050405020304" pitchFamily="18" charset="0"/>
              </a:rPr>
              <a:t> </a:t>
            </a:r>
            <a:r>
              <a:rPr lang="zh-CN" altLang="en-US" dirty="0">
                <a:solidFill>
                  <a:srgbClr val="FF0066"/>
                </a:solidFill>
                <a:latin typeface="Times New Roman" panose="02020603050405020304" pitchFamily="18" charset="0"/>
              </a:rPr>
              <a:t>＜ </a:t>
            </a:r>
            <a:r>
              <a:rPr lang="en-US" altLang="zh-CN" i="1" dirty="0">
                <a:solidFill>
                  <a:srgbClr val="FF0066"/>
                </a:solidFill>
                <a:latin typeface="Times New Roman" panose="02020603050405020304" pitchFamily="18" charset="0"/>
              </a:rPr>
              <a:t>V</a:t>
            </a:r>
            <a:r>
              <a:rPr lang="en-US" altLang="zh-CN" baseline="-25000" dirty="0">
                <a:solidFill>
                  <a:srgbClr val="FF0066"/>
                </a:solidFill>
                <a:latin typeface="Times New Roman" panose="02020603050405020304" pitchFamily="18" charset="0"/>
              </a:rPr>
              <a:t>TH</a:t>
            </a:r>
            <a:r>
              <a:rPr lang="zh-CN" altLang="en-US" dirty="0">
                <a:solidFill>
                  <a:srgbClr val="FF0066"/>
                </a:solidFill>
                <a:latin typeface="Times New Roman" panose="02020603050405020304" pitchFamily="18" charset="0"/>
              </a:rPr>
              <a:t>，管子截止，</a:t>
            </a:r>
            <a:endParaRPr lang="zh-CN" altLang="en-US" dirty="0">
              <a:solidFill>
                <a:srgbClr val="FF0066"/>
              </a:solidFill>
              <a:latin typeface="Times New Roman" panose="02020603050405020304" pitchFamily="18" charset="0"/>
            </a:endParaRPr>
          </a:p>
          <a:p>
            <a:pPr marL="898525" indent="-898525" eaLnBrk="0" hangingPunct="0">
              <a:lnSpc>
                <a:spcPct val="160000"/>
              </a:lnSpc>
            </a:pPr>
            <a:r>
              <a:rPr lang="zh-CN" altLang="zh-CN" i="1" dirty="0">
                <a:solidFill>
                  <a:srgbClr val="FF0066"/>
                </a:solidFill>
                <a:latin typeface="Times New Roman" panose="02020603050405020304" pitchFamily="18" charset="0"/>
              </a:rPr>
              <a:t>    </a:t>
            </a:r>
            <a:r>
              <a:rPr lang="en-US" altLang="zh-CN" i="1" dirty="0">
                <a:solidFill>
                  <a:srgbClr val="FF0066"/>
                </a:solidFill>
                <a:latin typeface="Times New Roman" panose="02020603050405020304" pitchFamily="18" charset="0"/>
              </a:rPr>
              <a:t>v</a:t>
            </a:r>
            <a:r>
              <a:rPr lang="en-US" altLang="zh-CN" baseline="-25000" dirty="0">
                <a:solidFill>
                  <a:srgbClr val="FF0066"/>
                </a:solidFill>
                <a:latin typeface="Times New Roman" panose="02020603050405020304" pitchFamily="18" charset="0"/>
              </a:rPr>
              <a:t>GS</a:t>
            </a:r>
            <a:r>
              <a:rPr lang="en-US" altLang="zh-CN" dirty="0">
                <a:solidFill>
                  <a:srgbClr val="FF0066"/>
                </a:solidFill>
                <a:latin typeface="Times New Roman" panose="02020603050405020304" pitchFamily="18" charset="0"/>
              </a:rPr>
              <a:t> </a:t>
            </a:r>
            <a:r>
              <a:rPr lang="zh-CN" altLang="en-US" dirty="0">
                <a:solidFill>
                  <a:srgbClr val="FF0066"/>
                </a:solidFill>
                <a:latin typeface="Times New Roman" panose="02020603050405020304" pitchFamily="18" charset="0"/>
              </a:rPr>
              <a:t>＞</a:t>
            </a:r>
            <a:r>
              <a:rPr lang="en-US" altLang="zh-CN" i="1" dirty="0">
                <a:solidFill>
                  <a:srgbClr val="FF0066"/>
                </a:solidFill>
                <a:latin typeface="Times New Roman" panose="02020603050405020304" pitchFamily="18" charset="0"/>
              </a:rPr>
              <a:t>V</a:t>
            </a:r>
            <a:r>
              <a:rPr lang="en-US" altLang="zh-CN" baseline="-25000" dirty="0">
                <a:solidFill>
                  <a:srgbClr val="FF0066"/>
                </a:solidFill>
                <a:latin typeface="Times New Roman" panose="02020603050405020304" pitchFamily="18" charset="0"/>
              </a:rPr>
              <a:t>TH</a:t>
            </a:r>
            <a:r>
              <a:rPr lang="zh-CN" altLang="en-US" dirty="0">
                <a:solidFill>
                  <a:srgbClr val="FF0066"/>
                </a:solidFill>
                <a:latin typeface="Times New Roman" panose="02020603050405020304" pitchFamily="18" charset="0"/>
              </a:rPr>
              <a:t>，管子导通。</a:t>
            </a:r>
            <a:endParaRPr lang="zh-CN" altLang="en-US" dirty="0">
              <a:solidFill>
                <a:srgbClr val="FF0066"/>
              </a:solidFill>
              <a:latin typeface="Times New Roman" panose="02020603050405020304" pitchFamily="18" charset="0"/>
            </a:endParaRPr>
          </a:p>
          <a:p>
            <a:pPr marL="898525" indent="-898525" eaLnBrk="0" hangingPunct="0">
              <a:lnSpc>
                <a:spcPct val="160000"/>
              </a:lnSpc>
            </a:pPr>
            <a:r>
              <a:rPr lang="zh-CN" altLang="zh-CN" i="1" dirty="0">
                <a:solidFill>
                  <a:srgbClr val="FF0066"/>
                </a:solidFill>
                <a:latin typeface="Times New Roman" panose="02020603050405020304" pitchFamily="18" charset="0"/>
              </a:rPr>
              <a:t>    </a:t>
            </a:r>
            <a:r>
              <a:rPr lang="en-US" altLang="zh-CN" i="1" dirty="0">
                <a:solidFill>
                  <a:srgbClr val="FF0066"/>
                </a:solidFill>
                <a:latin typeface="Times New Roman" panose="02020603050405020304" pitchFamily="18" charset="0"/>
              </a:rPr>
              <a:t>v</a:t>
            </a:r>
            <a:r>
              <a:rPr lang="en-US" altLang="zh-CN" baseline="-25000" dirty="0">
                <a:solidFill>
                  <a:srgbClr val="FF0066"/>
                </a:solidFill>
                <a:latin typeface="Times New Roman" panose="02020603050405020304" pitchFamily="18" charset="0"/>
              </a:rPr>
              <a:t>GS</a:t>
            </a:r>
            <a:r>
              <a:rPr lang="en-US" altLang="zh-CN" dirty="0">
                <a:solidFill>
                  <a:srgbClr val="FF0066"/>
                </a:solidFill>
                <a:latin typeface="Times New Roman" panose="02020603050405020304" pitchFamily="18" charset="0"/>
              </a:rPr>
              <a:t> </a:t>
            </a:r>
            <a:r>
              <a:rPr lang="zh-CN" altLang="en-US" dirty="0">
                <a:solidFill>
                  <a:srgbClr val="FF0066"/>
                </a:solidFill>
                <a:latin typeface="Times New Roman" panose="02020603050405020304" pitchFamily="18" charset="0"/>
              </a:rPr>
              <a:t>越大，沟道越宽，在漏源电压</a:t>
            </a:r>
            <a:r>
              <a:rPr lang="en-US" altLang="zh-CN" i="1" dirty="0">
                <a:solidFill>
                  <a:srgbClr val="FF0066"/>
                </a:solidFill>
                <a:latin typeface="Times New Roman" panose="02020603050405020304" pitchFamily="18" charset="0"/>
              </a:rPr>
              <a:t>v</a:t>
            </a:r>
            <a:r>
              <a:rPr lang="en-US" altLang="zh-CN" baseline="-25000" dirty="0">
                <a:solidFill>
                  <a:srgbClr val="FF0066"/>
                </a:solidFill>
                <a:latin typeface="Times New Roman" panose="02020603050405020304" pitchFamily="18" charset="0"/>
              </a:rPr>
              <a:t>DS</a:t>
            </a:r>
            <a:r>
              <a:rPr lang="zh-CN" altLang="en-US" dirty="0">
                <a:solidFill>
                  <a:srgbClr val="FF0066"/>
                </a:solidFill>
                <a:latin typeface="Times New Roman" panose="02020603050405020304" pitchFamily="18" charset="0"/>
              </a:rPr>
              <a:t>＝</a:t>
            </a:r>
            <a:r>
              <a:rPr lang="en-US" altLang="zh-CN" dirty="0">
                <a:solidFill>
                  <a:srgbClr val="FF0066"/>
                </a:solidFill>
                <a:latin typeface="Times New Roman" panose="02020603050405020304" pitchFamily="18" charset="0"/>
              </a:rPr>
              <a:t>0</a:t>
            </a:r>
            <a:r>
              <a:rPr lang="zh-CN" altLang="en-US" dirty="0">
                <a:solidFill>
                  <a:srgbClr val="FF0066"/>
                </a:solidFill>
                <a:latin typeface="Times New Roman" panose="02020603050405020304" pitchFamily="18" charset="0"/>
              </a:rPr>
              <a:t>时，漏极电流</a:t>
            </a:r>
            <a:r>
              <a:rPr lang="en-US" altLang="zh-CN" i="1" dirty="0">
                <a:solidFill>
                  <a:srgbClr val="FF0066"/>
                </a:solidFill>
                <a:latin typeface="Times New Roman" panose="02020603050405020304" pitchFamily="18" charset="0"/>
              </a:rPr>
              <a:t>I</a:t>
            </a:r>
            <a:r>
              <a:rPr lang="en-US" altLang="zh-CN" baseline="-25000" dirty="0">
                <a:solidFill>
                  <a:srgbClr val="FF0066"/>
                </a:solidFill>
                <a:latin typeface="Times New Roman" panose="02020603050405020304" pitchFamily="18" charset="0"/>
              </a:rPr>
              <a:t>D</a:t>
            </a:r>
            <a:r>
              <a:rPr lang="zh-CN" altLang="en-US" dirty="0">
                <a:solidFill>
                  <a:srgbClr val="FF0066"/>
                </a:solidFill>
                <a:latin typeface="Times New Roman" panose="02020603050405020304" pitchFamily="18" charset="0"/>
              </a:rPr>
              <a:t>始终为</a:t>
            </a:r>
            <a:r>
              <a:rPr lang="en-US" altLang="zh-CN" dirty="0">
                <a:solidFill>
                  <a:srgbClr val="FF0066"/>
                </a:solidFill>
                <a:latin typeface="Times New Roman" panose="02020603050405020304" pitchFamily="18" charset="0"/>
              </a:rPr>
              <a:t>0</a:t>
            </a:r>
            <a:r>
              <a:rPr lang="zh-CN" altLang="en-US" dirty="0">
                <a:solidFill>
                  <a:srgbClr val="FF0066"/>
                </a:solidFill>
                <a:latin typeface="Times New Roman" panose="02020603050405020304" pitchFamily="18" charset="0"/>
              </a:rPr>
              <a:t>。</a:t>
            </a:r>
            <a:endParaRPr lang="zh-CN" altLang="en-US" b="0" baseline="-25000" dirty="0">
              <a:solidFill>
                <a:srgbClr val="FF0066"/>
              </a:solidFill>
              <a:latin typeface="Times New Roman" panose="02020603050405020304" pitchFamily="18" charset="0"/>
            </a:endParaRPr>
          </a:p>
        </p:txBody>
      </p:sp>
      <p:sp>
        <p:nvSpPr>
          <p:cNvPr id="134148" name="Text Box 4"/>
          <p:cNvSpPr txBox="1"/>
          <p:nvPr/>
        </p:nvSpPr>
        <p:spPr>
          <a:xfrm>
            <a:off x="900113" y="549275"/>
            <a:ext cx="4248150" cy="519113"/>
          </a:xfrm>
          <a:prstGeom prst="rect">
            <a:avLst/>
          </a:prstGeom>
          <a:noFill/>
          <a:ln w="9525">
            <a:noFill/>
          </a:ln>
        </p:spPr>
        <p:txBody>
          <a:bodyPr>
            <a:spAutoFit/>
          </a:bodyPr>
          <a:p>
            <a:pPr>
              <a:spcBef>
                <a:spcPct val="50000"/>
              </a:spcBef>
            </a:pPr>
            <a:r>
              <a:rPr lang="zh-CN" altLang="en-US" dirty="0">
                <a:solidFill>
                  <a:srgbClr val="0000CC"/>
                </a:solidFill>
                <a:latin typeface="Verdana" panose="020B0604030504040204" pitchFamily="34" charset="0"/>
                <a:ea typeface="幼圆" panose="02010509060101010101" pitchFamily="49" charset="-122"/>
              </a:rPr>
              <a:t>关于</a:t>
            </a:r>
            <a:r>
              <a:rPr lang="zh-CN" altLang="en-US" dirty="0">
                <a:solidFill>
                  <a:srgbClr val="0000CC"/>
                </a:solidFill>
                <a:latin typeface="Times New Roman" panose="02020603050405020304" pitchFamily="18" charset="0"/>
                <a:ea typeface="幼圆" panose="02010509060101010101" pitchFamily="49" charset="-122"/>
              </a:rPr>
              <a:t>“</a:t>
            </a:r>
            <a:r>
              <a:rPr lang="zh-CN" altLang="en-US" dirty="0">
                <a:solidFill>
                  <a:srgbClr val="0000CC"/>
                </a:solidFill>
                <a:latin typeface="Verdana" panose="020B0604030504040204" pitchFamily="34" charset="0"/>
                <a:ea typeface="幼圆" panose="02010509060101010101" pitchFamily="49" charset="-122"/>
              </a:rPr>
              <a:t>开启电压</a:t>
            </a:r>
            <a:r>
              <a:rPr lang="zh-CN" altLang="en-US" dirty="0">
                <a:solidFill>
                  <a:srgbClr val="0000CC"/>
                </a:solidFill>
                <a:latin typeface="Times New Roman" panose="02020603050405020304" pitchFamily="18" charset="0"/>
                <a:ea typeface="幼圆" panose="02010509060101010101" pitchFamily="49" charset="-122"/>
              </a:rPr>
              <a:t>”</a:t>
            </a:r>
            <a:r>
              <a:rPr lang="zh-CN" altLang="en-US" dirty="0">
                <a:solidFill>
                  <a:srgbClr val="0000CC"/>
                </a:solidFill>
                <a:latin typeface="Verdana" panose="020B0604030504040204" pitchFamily="34" charset="0"/>
                <a:ea typeface="幼圆" panose="02010509060101010101" pitchFamily="49" charset="-122"/>
              </a:rPr>
              <a:t>的定义</a:t>
            </a:r>
            <a:endParaRPr lang="zh-CN" altLang="en-US" dirty="0">
              <a:solidFill>
                <a:srgbClr val="0000CC"/>
              </a:solidFill>
              <a:latin typeface="Verdana" panose="020B0604030504040204" pitchFamily="34" charset="0"/>
              <a:ea typeface="幼圆"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blinds(horizontal)">
                                      <p:cBhvr>
                                        <p:cTn id="7" dur="500"/>
                                        <p:tgtEl>
                                          <p:spTgt spid="134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6"/>
                                        </p:tgtEl>
                                        <p:attrNameLst>
                                          <p:attrName>style.visibility</p:attrName>
                                        </p:attrNameLst>
                                      </p:cBhvr>
                                      <p:to>
                                        <p:strVal val="visible"/>
                                      </p:to>
                                    </p:set>
                                    <p:animEffect transition="in" filter="wipe(left)">
                                      <p:cBhvr>
                                        <p:cTn id="12" dur="2000"/>
                                        <p:tgtEl>
                                          <p:spTgt spid="1341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4147"/>
                                        </p:tgtEl>
                                        <p:attrNameLst>
                                          <p:attrName>style.visibility</p:attrName>
                                        </p:attrNameLst>
                                      </p:cBhvr>
                                      <p:to>
                                        <p:strVal val="visible"/>
                                      </p:to>
                                    </p:set>
                                    <p:animEffect transition="in" filter="dissolve">
                                      <p:cBhvr>
                                        <p:cTn id="17" dur="500"/>
                                        <p:tgtEl>
                                          <p:spTgt spid="13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p:bldP spid="13414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6628" name="Rectangle 2"/>
          <p:cNvSpPr>
            <a:spLocks noGrp="1" noRot="1"/>
          </p:cNvSpPr>
          <p:nvPr>
            <p:ph type="title"/>
          </p:nvPr>
        </p:nvSpPr>
        <p:spPr>
          <a:xfrm>
            <a:off x="611188" y="404813"/>
            <a:ext cx="6986587" cy="519112"/>
          </a:xfrm>
          <a:ln/>
        </p:spPr>
        <p:txBody>
          <a:bodyPr vert="horz" wrap="square" lIns="91440" tIns="45720" rIns="91440" bIns="45720" anchor="ctr"/>
          <a:p>
            <a:pPr eaLnBrk="1" hangingPunct="1"/>
            <a:r>
              <a:rPr lang="en-US" altLang="zh-CN" sz="2800" b="1" dirty="0">
                <a:solidFill>
                  <a:srgbClr val="0000FF"/>
                </a:solidFill>
                <a:latin typeface="幼圆" panose="02010509060101010101" pitchFamily="49" charset="-122"/>
                <a:ea typeface="幼圆" panose="02010509060101010101" pitchFamily="49" charset="-122"/>
              </a:rPr>
              <a:t>② </a:t>
            </a:r>
            <a:r>
              <a:rPr lang="zh-CN" altLang="en-US" sz="2800" b="1" dirty="0">
                <a:solidFill>
                  <a:srgbClr val="0000FF"/>
                </a:solidFill>
                <a:latin typeface="幼圆" panose="02010509060101010101" pitchFamily="49" charset="-122"/>
                <a:ea typeface="幼圆" panose="02010509060101010101" pitchFamily="49" charset="-122"/>
              </a:rPr>
              <a:t>漏源电压</a:t>
            </a:r>
            <a:r>
              <a:rPr lang="en-US" altLang="zh-CN" sz="2800" b="1" i="1" dirty="0">
                <a:solidFill>
                  <a:srgbClr val="0000FF"/>
                </a:solidFill>
                <a:latin typeface="Times New Roman" panose="02020603050405020304" pitchFamily="18" charset="0"/>
                <a:ea typeface="幼圆" panose="02010509060101010101" pitchFamily="49" charset="-122"/>
              </a:rPr>
              <a:t>v</a:t>
            </a:r>
            <a:r>
              <a:rPr lang="en-US" altLang="zh-CN" sz="2800" b="1" baseline="-25000" dirty="0">
                <a:solidFill>
                  <a:srgbClr val="0000FF"/>
                </a:solidFill>
                <a:latin typeface="Times New Roman" panose="02020603050405020304" pitchFamily="18" charset="0"/>
                <a:ea typeface="幼圆" panose="02010509060101010101" pitchFamily="49" charset="-122"/>
              </a:rPr>
              <a:t>DS</a:t>
            </a:r>
            <a:r>
              <a:rPr lang="zh-CN" altLang="en-US" sz="2800" b="1" dirty="0">
                <a:solidFill>
                  <a:srgbClr val="0000FF"/>
                </a:solidFill>
                <a:latin typeface="幼圆" panose="02010509060101010101" pitchFamily="49" charset="-122"/>
                <a:ea typeface="幼圆" panose="02010509060101010101" pitchFamily="49" charset="-122"/>
              </a:rPr>
              <a:t>对漏极电流</a:t>
            </a:r>
            <a:r>
              <a:rPr lang="en-US" altLang="zh-CN" sz="2800" b="1" i="1" dirty="0">
                <a:solidFill>
                  <a:srgbClr val="0000FF"/>
                </a:solidFill>
                <a:latin typeface="Times New Roman" panose="02020603050405020304" pitchFamily="18" charset="0"/>
                <a:ea typeface="幼圆" panose="02010509060101010101" pitchFamily="49" charset="-122"/>
              </a:rPr>
              <a:t>i</a:t>
            </a:r>
            <a:r>
              <a:rPr lang="en-US" altLang="zh-CN" sz="2800" b="1" baseline="-25000" dirty="0">
                <a:solidFill>
                  <a:srgbClr val="0000FF"/>
                </a:solidFill>
                <a:latin typeface="Times New Roman" panose="02020603050405020304" pitchFamily="18" charset="0"/>
                <a:ea typeface="幼圆" panose="02010509060101010101" pitchFamily="49" charset="-122"/>
              </a:rPr>
              <a:t>d</a:t>
            </a:r>
            <a:r>
              <a:rPr lang="zh-CN" altLang="en-US" sz="2800" b="1" dirty="0">
                <a:solidFill>
                  <a:srgbClr val="0000FF"/>
                </a:solidFill>
                <a:latin typeface="幼圆" panose="02010509060101010101" pitchFamily="49" charset="-122"/>
                <a:ea typeface="幼圆" panose="02010509060101010101" pitchFamily="49" charset="-122"/>
              </a:rPr>
              <a:t>的控制作用</a:t>
            </a:r>
            <a:endParaRPr lang="zh-CN" altLang="en-US" sz="2800" b="1" dirty="0">
              <a:solidFill>
                <a:srgbClr val="0000FF"/>
              </a:solidFill>
              <a:latin typeface="幼圆" panose="02010509060101010101" pitchFamily="49" charset="-122"/>
              <a:ea typeface="幼圆" panose="02010509060101010101" pitchFamily="49" charset="-122"/>
            </a:endParaRPr>
          </a:p>
        </p:txBody>
      </p:sp>
      <p:grpSp>
        <p:nvGrpSpPr>
          <p:cNvPr id="26629" name="Group 3"/>
          <p:cNvGrpSpPr/>
          <p:nvPr/>
        </p:nvGrpSpPr>
        <p:grpSpPr>
          <a:xfrm>
            <a:off x="4495800" y="1981200"/>
            <a:ext cx="4648200" cy="3841750"/>
            <a:chOff x="2736" y="1584"/>
            <a:chExt cx="3024" cy="2420"/>
          </a:xfrm>
        </p:grpSpPr>
        <p:graphicFrame>
          <p:nvGraphicFramePr>
            <p:cNvPr id="26626" name="Object 4"/>
            <p:cNvGraphicFramePr/>
            <p:nvPr/>
          </p:nvGraphicFramePr>
          <p:xfrm>
            <a:off x="2736" y="1584"/>
            <a:ext cx="3024" cy="2412"/>
          </p:xfrm>
          <a:graphic>
            <a:graphicData uri="http://schemas.openxmlformats.org/presentationml/2006/ole">
              <mc:AlternateContent xmlns:mc="http://schemas.openxmlformats.org/markup-compatibility/2006">
                <mc:Choice xmlns:v="urn:schemas-microsoft-com:vml" Requires="v">
                  <p:oleObj spid="_x0000_s3096" name="" r:id="rId1" imgW="1685925" imgH="1162050" progId="Paint.Picture">
                    <p:embed/>
                  </p:oleObj>
                </mc:Choice>
                <mc:Fallback>
                  <p:oleObj name="" r:id="rId1" imgW="1685925" imgH="1162050" progId="Paint.Picture">
                    <p:embed/>
                    <p:pic>
                      <p:nvPicPr>
                        <p:cNvPr id="0" name="图片 3095"/>
                        <p:cNvPicPr/>
                        <p:nvPr/>
                      </p:nvPicPr>
                      <p:blipFill>
                        <a:blip r:embed="rId2"/>
                        <a:stretch>
                          <a:fillRect/>
                        </a:stretch>
                      </p:blipFill>
                      <p:spPr>
                        <a:xfrm>
                          <a:off x="2736" y="1584"/>
                          <a:ext cx="3024" cy="2412"/>
                        </a:xfrm>
                        <a:prstGeom prst="rect">
                          <a:avLst/>
                        </a:prstGeom>
                        <a:noFill/>
                        <a:ln w="38100">
                          <a:noFill/>
                          <a:miter/>
                        </a:ln>
                      </p:spPr>
                    </p:pic>
                  </p:oleObj>
                </mc:Fallback>
              </mc:AlternateContent>
            </a:graphicData>
          </a:graphic>
        </p:graphicFrame>
        <p:pic>
          <p:nvPicPr>
            <p:cNvPr id="26637" name="Picture 5"/>
            <p:cNvPicPr>
              <a:picLocks noChangeAspect="1"/>
            </p:cNvPicPr>
            <p:nvPr/>
          </p:nvPicPr>
          <p:blipFill>
            <a:blip r:embed="rId3"/>
            <a:stretch>
              <a:fillRect/>
            </a:stretch>
          </p:blipFill>
          <p:spPr>
            <a:xfrm>
              <a:off x="2976" y="1632"/>
              <a:ext cx="2631" cy="2372"/>
            </a:xfrm>
            <a:prstGeom prst="rect">
              <a:avLst/>
            </a:prstGeom>
            <a:noFill/>
            <a:ln w="12700">
              <a:noFill/>
            </a:ln>
          </p:spPr>
        </p:pic>
      </p:grpSp>
      <p:sp>
        <p:nvSpPr>
          <p:cNvPr id="26630" name="Text Box 6"/>
          <p:cNvSpPr txBox="1"/>
          <p:nvPr/>
        </p:nvSpPr>
        <p:spPr>
          <a:xfrm>
            <a:off x="900113" y="836613"/>
            <a:ext cx="7775575" cy="1374775"/>
          </a:xfrm>
          <a:prstGeom prst="rect">
            <a:avLst/>
          </a:prstGeom>
          <a:noFill/>
          <a:ln w="9525">
            <a:noFill/>
          </a:ln>
        </p:spPr>
        <p:txBody>
          <a:bodyPr>
            <a:spAutoFit/>
          </a:bodyPr>
          <a:p>
            <a:pPr>
              <a:lnSpc>
                <a:spcPct val="150000"/>
              </a:lnSpc>
            </a:pPr>
            <a:r>
              <a:rPr lang="zh-CN" altLang="en-US" dirty="0">
                <a:latin typeface="Verdana" panose="020B0604030504040204" pitchFamily="34" charset="0"/>
              </a:rPr>
              <a:t>假设</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TH</a:t>
            </a:r>
            <a:r>
              <a:rPr lang="zh-CN" altLang="en-US" dirty="0">
                <a:latin typeface="Verdana" panose="020B0604030504040204" pitchFamily="34" charset="0"/>
              </a:rPr>
              <a:t>且为一固定值时，并在漏－源之间加上正电压</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26631" name="Text Box 7"/>
          <p:cNvSpPr txBox="1"/>
          <p:nvPr/>
        </p:nvSpPr>
        <p:spPr>
          <a:xfrm>
            <a:off x="755650" y="3068638"/>
            <a:ext cx="3384550" cy="519112"/>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(b) </a:t>
            </a:r>
            <a:r>
              <a:rPr lang="zh-CN" altLang="en-US" dirty="0">
                <a:latin typeface="Verdana" panose="020B0604030504040204" pitchFamily="34" charset="0"/>
              </a:rPr>
              <a:t>外加</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zh-CN" altLang="en-US" dirty="0">
                <a:latin typeface="Times New Roman" panose="02020603050405020304" pitchFamily="18" charset="0"/>
              </a:rPr>
              <a:t>较小时</a:t>
            </a:r>
            <a:endParaRPr lang="zh-CN" altLang="en-US" baseline="-25000" dirty="0">
              <a:latin typeface="Times New Roman" panose="02020603050405020304" pitchFamily="18" charset="0"/>
            </a:endParaRPr>
          </a:p>
        </p:txBody>
      </p:sp>
      <p:grpSp>
        <p:nvGrpSpPr>
          <p:cNvPr id="26632" name="Group 8"/>
          <p:cNvGrpSpPr/>
          <p:nvPr/>
        </p:nvGrpSpPr>
        <p:grpSpPr>
          <a:xfrm>
            <a:off x="1116013" y="3644900"/>
            <a:ext cx="3349625" cy="1160463"/>
            <a:chOff x="703" y="2296"/>
            <a:chExt cx="2110" cy="731"/>
          </a:xfrm>
        </p:grpSpPr>
        <p:sp>
          <p:nvSpPr>
            <p:cNvPr id="26634" name="Text Box 9"/>
            <p:cNvSpPr txBox="1"/>
            <p:nvPr/>
          </p:nvSpPr>
          <p:spPr>
            <a:xfrm>
              <a:off x="749" y="2296"/>
              <a:ext cx="1950" cy="731"/>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&lt;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TH</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spcBef>
                  <a:spcPct val="50000"/>
                </a:spcBef>
              </a:pPr>
              <a:r>
                <a:rPr lang="zh-CN" altLang="en-US" dirty="0">
                  <a:latin typeface="Times New Roman" panose="02020603050405020304" pitchFamily="18" charset="0"/>
                </a:rPr>
                <a:t>即</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GD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&gt;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TH</a:t>
              </a:r>
              <a:endParaRPr lang="en-US" altLang="zh-CN" i="1" baseline="-25000" dirty="0">
                <a:latin typeface="Times New Roman" panose="02020603050405020304" pitchFamily="18" charset="0"/>
              </a:endParaRPr>
            </a:p>
          </p:txBody>
        </p:sp>
        <p:sp>
          <p:nvSpPr>
            <p:cNvPr id="26635" name="AutoShape 10"/>
            <p:cNvSpPr/>
            <p:nvPr/>
          </p:nvSpPr>
          <p:spPr>
            <a:xfrm>
              <a:off x="703" y="2392"/>
              <a:ext cx="90" cy="635"/>
            </a:xfrm>
            <a:prstGeom prst="leftBracket">
              <a:avLst>
                <a:gd name="adj" fmla="val 58796"/>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6636" name="AutoShape 11"/>
            <p:cNvSpPr/>
            <p:nvPr/>
          </p:nvSpPr>
          <p:spPr>
            <a:xfrm>
              <a:off x="2722" y="2347"/>
              <a:ext cx="91" cy="635"/>
            </a:xfrm>
            <a:prstGeom prst="rightBracket">
              <a:avLst>
                <a:gd name="adj" fmla="val 58150"/>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26633" name="Text Box 12"/>
          <p:cNvSpPr txBox="1"/>
          <p:nvPr/>
        </p:nvSpPr>
        <p:spPr>
          <a:xfrm>
            <a:off x="755650" y="2349500"/>
            <a:ext cx="3095625" cy="519113"/>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(a) </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=0</a:t>
            </a:r>
            <a:r>
              <a:rPr lang="zh-CN" altLang="en-US" dirty="0">
                <a:latin typeface="Times New Roman" panose="02020603050405020304" pitchFamily="18" charset="0"/>
              </a:rPr>
              <a:t>时，</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en-US" altLang="zh-CN" dirty="0">
                <a:latin typeface="Times New Roman" panose="02020603050405020304" pitchFamily="18" charset="0"/>
              </a:rPr>
              <a:t>=0</a:t>
            </a:r>
            <a:endParaRPr lang="en-US" altLang="zh-CN" baseline="-25000" dirty="0">
              <a:latin typeface="Times New Roman" panose="02020603050405020304" pitchFamily="18" charset="0"/>
            </a:endParaRPr>
          </a:p>
        </p:txBody>
      </p:sp>
    </p:spTree>
  </p:cSld>
  <p:clrMapOvr>
    <a:masterClrMapping/>
  </p:clrMapOvr>
  <p:transition spd="med">
    <p:split orient="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7652" name="Rectangle 2"/>
          <p:cNvSpPr>
            <a:spLocks noGrp="1" noRot="1"/>
          </p:cNvSpPr>
          <p:nvPr>
            <p:ph type="title"/>
          </p:nvPr>
        </p:nvSpPr>
        <p:spPr>
          <a:xfrm>
            <a:off x="611188" y="404813"/>
            <a:ext cx="6986587" cy="519112"/>
          </a:xfrm>
          <a:ln/>
        </p:spPr>
        <p:txBody>
          <a:bodyPr vert="horz" wrap="square" lIns="91440" tIns="45720" rIns="91440" bIns="45720" anchor="ctr"/>
          <a:p>
            <a:pPr eaLnBrk="1" hangingPunct="1"/>
            <a:r>
              <a:rPr lang="en-US" altLang="zh-CN" sz="2800" b="1" dirty="0">
                <a:solidFill>
                  <a:srgbClr val="0000FF"/>
                </a:solidFill>
                <a:latin typeface="幼圆" panose="02010509060101010101" pitchFamily="49" charset="-122"/>
                <a:ea typeface="幼圆" panose="02010509060101010101" pitchFamily="49" charset="-122"/>
              </a:rPr>
              <a:t>② </a:t>
            </a:r>
            <a:r>
              <a:rPr lang="zh-CN" altLang="en-US" sz="2800" b="1" dirty="0">
                <a:solidFill>
                  <a:srgbClr val="0000FF"/>
                </a:solidFill>
                <a:latin typeface="幼圆" panose="02010509060101010101" pitchFamily="49" charset="-122"/>
                <a:ea typeface="幼圆" panose="02010509060101010101" pitchFamily="49" charset="-122"/>
              </a:rPr>
              <a:t>漏源电压</a:t>
            </a:r>
            <a:r>
              <a:rPr lang="en-US" altLang="zh-CN" sz="2800" b="1" i="1" dirty="0">
                <a:solidFill>
                  <a:srgbClr val="0000FF"/>
                </a:solidFill>
                <a:latin typeface="Times New Roman" panose="02020603050405020304" pitchFamily="18" charset="0"/>
                <a:ea typeface="幼圆" panose="02010509060101010101" pitchFamily="49" charset="-122"/>
              </a:rPr>
              <a:t>v</a:t>
            </a:r>
            <a:r>
              <a:rPr lang="en-US" altLang="zh-CN" sz="2800" b="1" baseline="-25000" dirty="0">
                <a:solidFill>
                  <a:srgbClr val="0000FF"/>
                </a:solidFill>
                <a:latin typeface="Times New Roman" panose="02020603050405020304" pitchFamily="18" charset="0"/>
                <a:ea typeface="幼圆" panose="02010509060101010101" pitchFamily="49" charset="-122"/>
              </a:rPr>
              <a:t>DS</a:t>
            </a:r>
            <a:r>
              <a:rPr lang="zh-CN" altLang="en-US" sz="2800" b="1" dirty="0">
                <a:solidFill>
                  <a:srgbClr val="0000FF"/>
                </a:solidFill>
                <a:latin typeface="幼圆" panose="02010509060101010101" pitchFamily="49" charset="-122"/>
                <a:ea typeface="幼圆" panose="02010509060101010101" pitchFamily="49" charset="-122"/>
              </a:rPr>
              <a:t>对漏极电流</a:t>
            </a:r>
            <a:r>
              <a:rPr lang="en-US" altLang="zh-CN" sz="2800" b="1" i="1" dirty="0">
                <a:solidFill>
                  <a:srgbClr val="0000FF"/>
                </a:solidFill>
                <a:latin typeface="Times New Roman" panose="02020603050405020304" pitchFamily="18" charset="0"/>
                <a:ea typeface="幼圆" panose="02010509060101010101" pitchFamily="49" charset="-122"/>
              </a:rPr>
              <a:t>i</a:t>
            </a:r>
            <a:r>
              <a:rPr lang="en-US" altLang="zh-CN" sz="2800" b="1" baseline="-25000" dirty="0">
                <a:solidFill>
                  <a:srgbClr val="0000FF"/>
                </a:solidFill>
                <a:latin typeface="Times New Roman" panose="02020603050405020304" pitchFamily="18" charset="0"/>
                <a:ea typeface="幼圆" panose="02010509060101010101" pitchFamily="49" charset="-122"/>
              </a:rPr>
              <a:t>d</a:t>
            </a:r>
            <a:r>
              <a:rPr lang="zh-CN" altLang="en-US" sz="2800" b="1" dirty="0">
                <a:solidFill>
                  <a:srgbClr val="0000FF"/>
                </a:solidFill>
                <a:latin typeface="幼圆" panose="02010509060101010101" pitchFamily="49" charset="-122"/>
                <a:ea typeface="幼圆" panose="02010509060101010101" pitchFamily="49" charset="-122"/>
              </a:rPr>
              <a:t>的控制作用</a:t>
            </a:r>
            <a:endParaRPr lang="zh-CN" altLang="en-US" sz="2800" b="1" dirty="0">
              <a:solidFill>
                <a:srgbClr val="0000FF"/>
              </a:solidFill>
              <a:latin typeface="幼圆" panose="02010509060101010101" pitchFamily="49" charset="-122"/>
              <a:ea typeface="幼圆" panose="02010509060101010101" pitchFamily="49" charset="-122"/>
            </a:endParaRPr>
          </a:p>
        </p:txBody>
      </p:sp>
      <p:sp>
        <p:nvSpPr>
          <p:cNvPr id="27653" name="Text Box 3"/>
          <p:cNvSpPr txBox="1"/>
          <p:nvPr/>
        </p:nvSpPr>
        <p:spPr>
          <a:xfrm>
            <a:off x="900113" y="836613"/>
            <a:ext cx="7775575" cy="1374775"/>
          </a:xfrm>
          <a:prstGeom prst="rect">
            <a:avLst/>
          </a:prstGeom>
          <a:noFill/>
          <a:ln w="9525">
            <a:noFill/>
          </a:ln>
        </p:spPr>
        <p:txBody>
          <a:bodyPr>
            <a:spAutoFit/>
          </a:bodyPr>
          <a:p>
            <a:pPr>
              <a:lnSpc>
                <a:spcPct val="150000"/>
              </a:lnSpc>
            </a:pPr>
            <a:r>
              <a:rPr lang="zh-CN" altLang="en-US" dirty="0">
                <a:latin typeface="Verdana" panose="020B0604030504040204" pitchFamily="34" charset="0"/>
              </a:rPr>
              <a:t>假设</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TH</a:t>
            </a:r>
            <a:r>
              <a:rPr lang="zh-CN" altLang="en-US" dirty="0">
                <a:latin typeface="Verdana" panose="020B0604030504040204" pitchFamily="34" charset="0"/>
              </a:rPr>
              <a:t>且为一固定值时，并在漏－源之间加上正电压</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27654" name="Text Box 4"/>
          <p:cNvSpPr txBox="1"/>
          <p:nvPr/>
        </p:nvSpPr>
        <p:spPr>
          <a:xfrm>
            <a:off x="1042988" y="4862513"/>
            <a:ext cx="3241675" cy="1374775"/>
          </a:xfrm>
          <a:prstGeom prst="rect">
            <a:avLst/>
          </a:prstGeom>
          <a:noFill/>
          <a:ln w="9525">
            <a:noFill/>
          </a:ln>
        </p:spPr>
        <p:txBody>
          <a:bodyPr>
            <a:spAutoFit/>
          </a:bodyPr>
          <a:p>
            <a:pPr>
              <a:lnSpc>
                <a:spcPct val="150000"/>
              </a:lnSpc>
            </a:pP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Verdana" panose="020B0604030504040204" pitchFamily="34" charset="0"/>
              </a:rPr>
              <a:t>↑→</a:t>
            </a:r>
            <a:r>
              <a:rPr lang="en-US" altLang="zh-CN" i="1" dirty="0">
                <a:latin typeface="Times New Roman" panose="02020603050405020304" pitchFamily="18" charset="0"/>
              </a:rPr>
              <a:t>i</a:t>
            </a:r>
            <a:r>
              <a:rPr lang="en-US" altLang="zh-CN" baseline="-25000" dirty="0">
                <a:latin typeface="Times New Roman" panose="02020603050405020304" pitchFamily="18" charset="0"/>
              </a:rPr>
              <a:t>d</a:t>
            </a:r>
            <a:r>
              <a:rPr lang="en-US" altLang="zh-CN" dirty="0">
                <a:latin typeface="Verdana" panose="020B0604030504040204" pitchFamily="34" charset="0"/>
              </a:rPr>
              <a:t>↑</a:t>
            </a:r>
            <a:r>
              <a:rPr lang="zh-CN" altLang="en-US" dirty="0">
                <a:latin typeface="Verdana" panose="020B0604030504040204" pitchFamily="34" charset="0"/>
              </a:rPr>
              <a:t>；同时沟道靠漏区变窄</a:t>
            </a:r>
            <a:endParaRPr lang="zh-CN" altLang="en-US" dirty="0">
              <a:latin typeface="Verdana" panose="020B0604030504040204" pitchFamily="34" charset="0"/>
            </a:endParaRPr>
          </a:p>
        </p:txBody>
      </p:sp>
      <p:grpSp>
        <p:nvGrpSpPr>
          <p:cNvPr id="27655" name="Group 5"/>
          <p:cNvGrpSpPr/>
          <p:nvPr/>
        </p:nvGrpSpPr>
        <p:grpSpPr>
          <a:xfrm>
            <a:off x="4572000" y="1981200"/>
            <a:ext cx="4572000" cy="4159250"/>
            <a:chOff x="2880" y="1392"/>
            <a:chExt cx="2880" cy="2620"/>
          </a:xfrm>
        </p:grpSpPr>
        <p:graphicFrame>
          <p:nvGraphicFramePr>
            <p:cNvPr id="27650" name="Object 6"/>
            <p:cNvGraphicFramePr/>
            <p:nvPr/>
          </p:nvGraphicFramePr>
          <p:xfrm>
            <a:off x="2880" y="1392"/>
            <a:ext cx="2880" cy="2412"/>
          </p:xfrm>
          <a:graphic>
            <a:graphicData uri="http://schemas.openxmlformats.org/presentationml/2006/ole">
              <mc:AlternateContent xmlns:mc="http://schemas.openxmlformats.org/markup-compatibility/2006">
                <mc:Choice xmlns:v="urn:schemas-microsoft-com:vml" Requires="v">
                  <p:oleObj spid="_x0000_s3095" name="" r:id="rId1" imgW="1685925" imgH="1162050" progId="Paint.Picture">
                    <p:embed/>
                  </p:oleObj>
                </mc:Choice>
                <mc:Fallback>
                  <p:oleObj name="" r:id="rId1" imgW="1685925" imgH="1162050" progId="Paint.Picture">
                    <p:embed/>
                    <p:pic>
                      <p:nvPicPr>
                        <p:cNvPr id="0" name="图片 3094"/>
                        <p:cNvPicPr/>
                        <p:nvPr/>
                      </p:nvPicPr>
                      <p:blipFill>
                        <a:blip r:embed="rId2"/>
                        <a:stretch>
                          <a:fillRect/>
                        </a:stretch>
                      </p:blipFill>
                      <p:spPr>
                        <a:xfrm>
                          <a:off x="2880" y="1392"/>
                          <a:ext cx="2880" cy="2412"/>
                        </a:xfrm>
                        <a:prstGeom prst="rect">
                          <a:avLst/>
                        </a:prstGeom>
                        <a:noFill/>
                        <a:ln w="38100">
                          <a:noFill/>
                          <a:miter/>
                        </a:ln>
                      </p:spPr>
                    </p:pic>
                  </p:oleObj>
                </mc:Fallback>
              </mc:AlternateContent>
            </a:graphicData>
          </a:graphic>
        </p:graphicFrame>
        <p:pic>
          <p:nvPicPr>
            <p:cNvPr id="27662" name="Picture 7"/>
            <p:cNvPicPr>
              <a:picLocks noChangeAspect="1"/>
            </p:cNvPicPr>
            <p:nvPr/>
          </p:nvPicPr>
          <p:blipFill>
            <a:blip r:embed="rId3"/>
            <a:stretch>
              <a:fillRect/>
            </a:stretch>
          </p:blipFill>
          <p:spPr>
            <a:xfrm>
              <a:off x="2976" y="1632"/>
              <a:ext cx="2640" cy="2380"/>
            </a:xfrm>
            <a:prstGeom prst="rect">
              <a:avLst/>
            </a:prstGeom>
            <a:noFill/>
            <a:ln w="12700">
              <a:noFill/>
            </a:ln>
          </p:spPr>
        </p:pic>
      </p:grpSp>
      <p:sp>
        <p:nvSpPr>
          <p:cNvPr id="27656" name="Text Box 8"/>
          <p:cNvSpPr txBox="1"/>
          <p:nvPr/>
        </p:nvSpPr>
        <p:spPr>
          <a:xfrm>
            <a:off x="755650" y="3068638"/>
            <a:ext cx="3384550" cy="519112"/>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(b) </a:t>
            </a:r>
            <a:r>
              <a:rPr lang="zh-CN" altLang="en-US" dirty="0">
                <a:latin typeface="Verdana" panose="020B0604030504040204" pitchFamily="34" charset="0"/>
              </a:rPr>
              <a:t>外加</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zh-CN" altLang="en-US" dirty="0">
                <a:latin typeface="Times New Roman" panose="02020603050405020304" pitchFamily="18" charset="0"/>
              </a:rPr>
              <a:t>较小时</a:t>
            </a:r>
            <a:endParaRPr lang="zh-CN" altLang="en-US" baseline="-25000" dirty="0">
              <a:latin typeface="Times New Roman" panose="02020603050405020304" pitchFamily="18" charset="0"/>
            </a:endParaRPr>
          </a:p>
        </p:txBody>
      </p:sp>
      <p:grpSp>
        <p:nvGrpSpPr>
          <p:cNvPr id="27657" name="Group 9"/>
          <p:cNvGrpSpPr/>
          <p:nvPr/>
        </p:nvGrpSpPr>
        <p:grpSpPr>
          <a:xfrm>
            <a:off x="1116013" y="3644900"/>
            <a:ext cx="3168650" cy="1160463"/>
            <a:chOff x="703" y="1973"/>
            <a:chExt cx="1996" cy="731"/>
          </a:xfrm>
        </p:grpSpPr>
        <p:sp>
          <p:nvSpPr>
            <p:cNvPr id="27659" name="Text Box 10"/>
            <p:cNvSpPr txBox="1"/>
            <p:nvPr/>
          </p:nvSpPr>
          <p:spPr>
            <a:xfrm>
              <a:off x="749" y="1973"/>
              <a:ext cx="1950" cy="731"/>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&lt;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TH</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spcBef>
                  <a:spcPct val="50000"/>
                </a:spcBef>
              </a:pPr>
              <a:r>
                <a:rPr lang="zh-CN" altLang="en-US" dirty="0">
                  <a:latin typeface="Times New Roman" panose="02020603050405020304" pitchFamily="18" charset="0"/>
                </a:rPr>
                <a:t>即</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GD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GS</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&gt;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TH</a:t>
              </a:r>
              <a:endParaRPr lang="en-US" altLang="zh-CN" i="1" baseline="-25000" dirty="0">
                <a:latin typeface="Times New Roman" panose="02020603050405020304" pitchFamily="18" charset="0"/>
              </a:endParaRPr>
            </a:p>
          </p:txBody>
        </p:sp>
        <p:sp>
          <p:nvSpPr>
            <p:cNvPr id="27660" name="AutoShape 11"/>
            <p:cNvSpPr/>
            <p:nvPr/>
          </p:nvSpPr>
          <p:spPr>
            <a:xfrm>
              <a:off x="703" y="2069"/>
              <a:ext cx="90" cy="635"/>
            </a:xfrm>
            <a:prstGeom prst="leftBracket">
              <a:avLst>
                <a:gd name="adj" fmla="val 58796"/>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7661" name="AutoShape 12"/>
            <p:cNvSpPr/>
            <p:nvPr/>
          </p:nvSpPr>
          <p:spPr>
            <a:xfrm>
              <a:off x="2562" y="2024"/>
              <a:ext cx="91" cy="635"/>
            </a:xfrm>
            <a:prstGeom prst="rightBracket">
              <a:avLst>
                <a:gd name="adj" fmla="val 58150"/>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27658" name="Text Box 13"/>
          <p:cNvSpPr txBox="1"/>
          <p:nvPr/>
        </p:nvSpPr>
        <p:spPr>
          <a:xfrm>
            <a:off x="755650" y="2349500"/>
            <a:ext cx="3095625" cy="519113"/>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(a) </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en-US" altLang="zh-CN" dirty="0">
                <a:latin typeface="Times New Roman" panose="02020603050405020304" pitchFamily="18" charset="0"/>
              </a:rPr>
              <a:t>=0</a:t>
            </a:r>
            <a:r>
              <a:rPr lang="zh-CN" altLang="en-US" dirty="0">
                <a:latin typeface="Times New Roman" panose="02020603050405020304" pitchFamily="18" charset="0"/>
              </a:rPr>
              <a:t>时，</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D</a:t>
            </a:r>
            <a:r>
              <a:rPr lang="en-US" altLang="zh-CN" dirty="0">
                <a:latin typeface="Times New Roman" panose="02020603050405020304" pitchFamily="18" charset="0"/>
              </a:rPr>
              <a:t>=0</a:t>
            </a:r>
            <a:endParaRPr lang="en-US" altLang="zh-CN" baseline="-25000" dirty="0">
              <a:latin typeface="Times New Roman" panose="02020603050405020304" pitchFamily="18"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8676" name="Rectangle 2"/>
          <p:cNvSpPr>
            <a:spLocks noGrp="1" noRot="1"/>
          </p:cNvSpPr>
          <p:nvPr>
            <p:ph type="title"/>
          </p:nvPr>
        </p:nvSpPr>
        <p:spPr>
          <a:xfrm>
            <a:off x="609600" y="404813"/>
            <a:ext cx="6986588" cy="519112"/>
          </a:xfrm>
          <a:ln/>
        </p:spPr>
        <p:txBody>
          <a:bodyPr vert="horz" wrap="square" lIns="91440" tIns="45720" rIns="91440" bIns="45720" anchor="ctr"/>
          <a:p>
            <a:pPr eaLnBrk="1" hangingPunct="1"/>
            <a:r>
              <a:rPr lang="en-US" altLang="zh-CN" sz="2800" b="1" dirty="0">
                <a:solidFill>
                  <a:srgbClr val="0000FF"/>
                </a:solidFill>
                <a:latin typeface="幼圆" panose="02010509060101010101" pitchFamily="49" charset="-122"/>
                <a:ea typeface="幼圆" panose="02010509060101010101" pitchFamily="49" charset="-122"/>
              </a:rPr>
              <a:t>② </a:t>
            </a:r>
            <a:r>
              <a:rPr lang="zh-CN" altLang="en-US" sz="2800" b="1" dirty="0">
                <a:solidFill>
                  <a:srgbClr val="0000FF"/>
                </a:solidFill>
                <a:latin typeface="幼圆" panose="02010509060101010101" pitchFamily="49" charset="-122"/>
                <a:ea typeface="幼圆" panose="02010509060101010101" pitchFamily="49" charset="-122"/>
              </a:rPr>
              <a:t>漏源电压</a:t>
            </a:r>
            <a:r>
              <a:rPr lang="en-US" altLang="zh-CN" sz="2800" b="1" i="1" dirty="0">
                <a:solidFill>
                  <a:srgbClr val="0000FF"/>
                </a:solidFill>
                <a:latin typeface="Times New Roman" panose="02020603050405020304" pitchFamily="18" charset="0"/>
                <a:ea typeface="幼圆" panose="02010509060101010101" pitchFamily="49" charset="-122"/>
              </a:rPr>
              <a:t>v</a:t>
            </a:r>
            <a:r>
              <a:rPr lang="en-US" altLang="zh-CN" sz="2800" b="1" baseline="-25000" dirty="0">
                <a:solidFill>
                  <a:srgbClr val="0000FF"/>
                </a:solidFill>
                <a:latin typeface="Times New Roman" panose="02020603050405020304" pitchFamily="18" charset="0"/>
                <a:ea typeface="幼圆" panose="02010509060101010101" pitchFamily="49" charset="-122"/>
              </a:rPr>
              <a:t>DS</a:t>
            </a:r>
            <a:r>
              <a:rPr lang="zh-CN" altLang="en-US" sz="2800" b="1" dirty="0">
                <a:solidFill>
                  <a:srgbClr val="0000FF"/>
                </a:solidFill>
                <a:latin typeface="幼圆" panose="02010509060101010101" pitchFamily="49" charset="-122"/>
                <a:ea typeface="幼圆" panose="02010509060101010101" pitchFamily="49" charset="-122"/>
              </a:rPr>
              <a:t>对漏极电流</a:t>
            </a:r>
            <a:r>
              <a:rPr lang="en-US" altLang="zh-CN" sz="2800" b="1" i="1" dirty="0">
                <a:solidFill>
                  <a:srgbClr val="0000FF"/>
                </a:solidFill>
                <a:latin typeface="Times New Roman" panose="02020603050405020304" pitchFamily="18" charset="0"/>
                <a:ea typeface="幼圆" panose="02010509060101010101" pitchFamily="49" charset="-122"/>
              </a:rPr>
              <a:t>i</a:t>
            </a:r>
            <a:r>
              <a:rPr lang="en-US" altLang="zh-CN" sz="2800" b="1" baseline="-25000" dirty="0">
                <a:solidFill>
                  <a:srgbClr val="0000FF"/>
                </a:solidFill>
                <a:latin typeface="Times New Roman" panose="02020603050405020304" pitchFamily="18" charset="0"/>
                <a:ea typeface="幼圆" panose="02010509060101010101" pitchFamily="49" charset="-122"/>
              </a:rPr>
              <a:t>d</a:t>
            </a:r>
            <a:r>
              <a:rPr lang="zh-CN" altLang="en-US" sz="2800" b="1" dirty="0">
                <a:solidFill>
                  <a:srgbClr val="0000FF"/>
                </a:solidFill>
                <a:latin typeface="幼圆" panose="02010509060101010101" pitchFamily="49" charset="-122"/>
                <a:ea typeface="幼圆" panose="02010509060101010101" pitchFamily="49" charset="-122"/>
              </a:rPr>
              <a:t>的控制作用</a:t>
            </a:r>
            <a:endParaRPr lang="zh-CN" altLang="en-US" sz="2800" b="1" dirty="0">
              <a:solidFill>
                <a:srgbClr val="0000FF"/>
              </a:solidFill>
              <a:latin typeface="幼圆" panose="02010509060101010101" pitchFamily="49" charset="-122"/>
              <a:ea typeface="幼圆" panose="02010509060101010101" pitchFamily="49" charset="-122"/>
            </a:endParaRPr>
          </a:p>
        </p:txBody>
      </p:sp>
      <p:sp>
        <p:nvSpPr>
          <p:cNvPr id="137219" name="Text Box 3"/>
          <p:cNvSpPr txBox="1"/>
          <p:nvPr/>
        </p:nvSpPr>
        <p:spPr>
          <a:xfrm>
            <a:off x="684213" y="981075"/>
            <a:ext cx="7416800" cy="1374775"/>
          </a:xfrm>
          <a:prstGeom prst="rect">
            <a:avLst/>
          </a:prstGeom>
          <a:noFill/>
          <a:ln w="9525">
            <a:noFill/>
          </a:ln>
        </p:spPr>
        <p:txBody>
          <a:bodyPr>
            <a:spAutoFit/>
          </a:bodyPr>
          <a:p>
            <a:pPr marL="898525" indent="-898525" eaLnBrk="0" hangingPunct="0">
              <a:lnSpc>
                <a:spcPct val="150000"/>
              </a:lnSpc>
            </a:pPr>
            <a:r>
              <a:rPr lang="zh-CN" altLang="en-US" dirty="0">
                <a:latin typeface="Times New Roman" panose="02020603050405020304" pitchFamily="18" charset="0"/>
              </a:rPr>
              <a:t>（</a:t>
            </a:r>
            <a:r>
              <a:rPr lang="en-US" altLang="zh-CN" dirty="0">
                <a:latin typeface="Times New Roman" panose="02020603050405020304" pitchFamily="18" charset="0"/>
              </a:rPr>
              <a:t>c</a:t>
            </a:r>
            <a:r>
              <a:rPr lang="zh-CN" altLang="en-US" dirty="0">
                <a:latin typeface="Times New Roman" panose="02020603050405020304" pitchFamily="18" charset="0"/>
              </a:rPr>
              <a:t>）当</a:t>
            </a:r>
            <a:r>
              <a:rPr lang="en-US" altLang="zh-CN" i="1" dirty="0">
                <a:latin typeface="Times New Roman" panose="02020603050405020304" pitchFamily="18" charset="0"/>
              </a:rPr>
              <a:t>v</a:t>
            </a:r>
            <a:r>
              <a:rPr lang="en-US" altLang="zh-CN" baseline="-25000" dirty="0">
                <a:latin typeface="Times New Roman" panose="02020603050405020304" pitchFamily="18" charset="0"/>
              </a:rPr>
              <a:t>DS</a:t>
            </a:r>
            <a:r>
              <a:rPr lang="zh-CN" altLang="en-US" dirty="0">
                <a:latin typeface="Times New Roman" panose="02020603050405020304" pitchFamily="18" charset="0"/>
              </a:rPr>
              <a:t>增加到使</a:t>
            </a:r>
            <a:r>
              <a:rPr lang="en-US" altLang="zh-CN" i="1" dirty="0">
                <a:latin typeface="Times New Roman" panose="02020603050405020304" pitchFamily="18" charset="0"/>
              </a:rPr>
              <a:t>v</a:t>
            </a:r>
            <a:r>
              <a:rPr lang="en-US" altLang="zh-CN" baseline="-25000" dirty="0">
                <a:latin typeface="Times New Roman" panose="02020603050405020304" pitchFamily="18" charset="0"/>
              </a:rPr>
              <a:t>GD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TH</a:t>
            </a:r>
            <a:r>
              <a:rPr lang="zh-CN" altLang="en-US" dirty="0">
                <a:latin typeface="Times New Roman" panose="02020603050405020304" pitchFamily="18" charset="0"/>
              </a:rPr>
              <a:t>时，沟道靠漏区夹断，称为</a:t>
            </a:r>
            <a:r>
              <a:rPr lang="zh-CN" altLang="en-US" dirty="0">
                <a:solidFill>
                  <a:srgbClr val="FF0000"/>
                </a:solidFill>
                <a:latin typeface="Times New Roman" panose="02020603050405020304" pitchFamily="18" charset="0"/>
              </a:rPr>
              <a:t>预夹断</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nvGrpSpPr>
          <p:cNvPr id="2" name="Group 4"/>
          <p:cNvGrpSpPr/>
          <p:nvPr/>
        </p:nvGrpSpPr>
        <p:grpSpPr>
          <a:xfrm>
            <a:off x="4572000" y="2362200"/>
            <a:ext cx="4572000" cy="3981450"/>
            <a:chOff x="2880" y="1488"/>
            <a:chExt cx="2880" cy="2508"/>
          </a:xfrm>
        </p:grpSpPr>
        <p:graphicFrame>
          <p:nvGraphicFramePr>
            <p:cNvPr id="28674" name="Object 5"/>
            <p:cNvGraphicFramePr/>
            <p:nvPr/>
          </p:nvGraphicFramePr>
          <p:xfrm>
            <a:off x="2880" y="1584"/>
            <a:ext cx="2880" cy="2412"/>
          </p:xfrm>
          <a:graphic>
            <a:graphicData uri="http://schemas.openxmlformats.org/presentationml/2006/ole">
              <mc:AlternateContent xmlns:mc="http://schemas.openxmlformats.org/markup-compatibility/2006">
                <mc:Choice xmlns:v="urn:schemas-microsoft-com:vml" Requires="v">
                  <p:oleObj spid="_x0000_s3097" name="" r:id="rId1" imgW="1685925" imgH="1162050" progId="Paint.Picture">
                    <p:embed/>
                  </p:oleObj>
                </mc:Choice>
                <mc:Fallback>
                  <p:oleObj name="" r:id="rId1" imgW="1685925" imgH="1162050" progId="Paint.Picture">
                    <p:embed/>
                    <p:pic>
                      <p:nvPicPr>
                        <p:cNvPr id="0" name="图片 3096"/>
                        <p:cNvPicPr/>
                        <p:nvPr/>
                      </p:nvPicPr>
                      <p:blipFill>
                        <a:blip r:embed="rId2"/>
                        <a:stretch>
                          <a:fillRect/>
                        </a:stretch>
                      </p:blipFill>
                      <p:spPr>
                        <a:xfrm>
                          <a:off x="2880" y="1584"/>
                          <a:ext cx="2880" cy="2412"/>
                        </a:xfrm>
                        <a:prstGeom prst="rect">
                          <a:avLst/>
                        </a:prstGeom>
                        <a:noFill/>
                        <a:ln w="38100">
                          <a:noFill/>
                          <a:miter/>
                        </a:ln>
                      </p:spPr>
                    </p:pic>
                  </p:oleObj>
                </mc:Fallback>
              </mc:AlternateContent>
            </a:graphicData>
          </a:graphic>
        </p:graphicFrame>
        <p:pic>
          <p:nvPicPr>
            <p:cNvPr id="28679" name="Picture 6"/>
            <p:cNvPicPr>
              <a:picLocks noChangeAspect="1"/>
            </p:cNvPicPr>
            <p:nvPr/>
          </p:nvPicPr>
          <p:blipFill>
            <a:blip r:embed="rId3"/>
            <a:stretch>
              <a:fillRect/>
            </a:stretch>
          </p:blipFill>
          <p:spPr>
            <a:xfrm>
              <a:off x="2976" y="1488"/>
              <a:ext cx="2640" cy="2380"/>
            </a:xfrm>
            <a:prstGeom prst="rect">
              <a:avLst/>
            </a:prstGeom>
            <a:noFill/>
            <a:ln w="12700">
              <a:noFill/>
            </a:ln>
          </p:spPr>
        </p:pic>
      </p:gr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blinds(horizontal)">
                                      <p:cBhvr>
                                        <p:cTn id="12"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14273</Words>
  <Application>WPS 演示</Application>
  <PresentationFormat>全屏显示(4:3)</PresentationFormat>
  <Paragraphs>2947</Paragraphs>
  <Slides>124</Slides>
  <Notes>0</Notes>
  <HiddenSlides>0</HiddenSlides>
  <MMClips>1</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56</vt:i4>
      </vt:variant>
      <vt:variant>
        <vt:lpstr>幻灯片标题</vt:lpstr>
      </vt:variant>
      <vt:variant>
        <vt:i4>124</vt:i4>
      </vt:variant>
    </vt:vector>
  </HeadingPairs>
  <TitlesOfParts>
    <vt:vector size="203" baseType="lpstr">
      <vt:lpstr>Arial</vt:lpstr>
      <vt:lpstr>宋体</vt:lpstr>
      <vt:lpstr>Wingdings</vt:lpstr>
      <vt:lpstr>Calibri</vt:lpstr>
      <vt:lpstr>华文琥珀</vt:lpstr>
      <vt:lpstr>TVIQWG+STXingkai</vt:lpstr>
      <vt:lpstr>华文行楷</vt:lpstr>
      <vt:lpstr>Times New Roman</vt:lpstr>
      <vt:lpstr>Verdana</vt:lpstr>
      <vt:lpstr>隶书</vt:lpstr>
      <vt:lpstr>华文新魏</vt:lpstr>
      <vt:lpstr>Symbol</vt:lpstr>
      <vt:lpstr>黑体</vt:lpstr>
      <vt:lpstr>楷体_GB2312</vt:lpstr>
      <vt:lpstr>方正琥珀繁体</vt:lpstr>
      <vt:lpstr>幼圆</vt:lpstr>
      <vt:lpstr>宋体-方正超大字符集</vt:lpstr>
      <vt:lpstr>Segoe Print</vt:lpstr>
      <vt:lpstr>新宋体</vt:lpstr>
      <vt:lpstr>Constantia</vt:lpstr>
      <vt:lpstr>微软雅黑</vt:lpstr>
      <vt:lpstr>Arial Unicode MS</vt:lpstr>
      <vt:lpstr>古瓶荷花</vt:lpstr>
      <vt:lpstr>Equation.3</vt:lpstr>
      <vt:lpstr>Paint.Picture</vt:lpstr>
      <vt:lpstr>Paint.Picture</vt:lpstr>
      <vt:lpstr>MSPhotoEd.3</vt:lpstr>
      <vt:lpstr>Paint.Picture</vt:lpstr>
      <vt:lpstr>Equation.3</vt:lpstr>
      <vt:lpstr>Paint.Picture</vt:lpstr>
      <vt:lpstr>Word.Picture.8</vt:lpstr>
      <vt:lpstr>Paint.Picture</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Equation.DSMT4</vt:lpstr>
      <vt:lpstr>Equation.3</vt:lpstr>
      <vt:lpstr>Equation.3</vt:lpstr>
      <vt:lpstr>Equation.3</vt:lpstr>
      <vt:lpstr>MSPhotoEd.3</vt:lpstr>
      <vt:lpstr>MSPhotoEd.3</vt:lpstr>
      <vt:lpstr>Paint.Picture</vt:lpstr>
      <vt:lpstr>Equation.3</vt:lpstr>
      <vt:lpstr>Paint.Picture</vt:lpstr>
      <vt:lpstr>Paint.Picture</vt:lpstr>
      <vt:lpstr>MSPhotoEd.3</vt:lpstr>
      <vt:lpstr>MSPhotoEd.3</vt:lpstr>
      <vt:lpstr>MSPhotoEd.3</vt:lpstr>
      <vt:lpstr>MSPhotoEd.3</vt:lpstr>
      <vt:lpstr>Paint.Picture</vt:lpstr>
      <vt:lpstr>Paint.Picture</vt:lpstr>
      <vt:lpstr>Paint.Picture</vt:lpstr>
      <vt:lpstr>Paint.Picture</vt:lpstr>
      <vt:lpstr>MSPhotoEd.3</vt:lpstr>
      <vt:lpstr>Equation.3</vt:lpstr>
      <vt:lpstr>Word.Picture.8</vt:lpstr>
      <vt:lpstr>Equation.3</vt:lpstr>
      <vt:lpstr>Paint.Picture</vt:lpstr>
      <vt:lpstr>MSPhotoEd.3</vt:lpstr>
      <vt:lpstr>MSPhotoEd.3</vt:lpstr>
      <vt:lpstr>Equation.3</vt:lpstr>
      <vt:lpstr>Equation.3</vt:lpstr>
      <vt:lpstr>Equation.3</vt:lpstr>
      <vt:lpstr>Paint.Picture</vt:lpstr>
      <vt:lpstr>Word.Picture.8</vt:lpstr>
      <vt:lpstr>MSPhotoEd.3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电工学与电子技术</dc:title>
  <dc:creator>cm</dc:creator>
  <cp:lastModifiedBy>YFL</cp:lastModifiedBy>
  <cp:revision>78</cp:revision>
  <dcterms:created xsi:type="dcterms:W3CDTF">2010-09-12T01:13:43Z</dcterms:created>
  <dcterms:modified xsi:type="dcterms:W3CDTF">2019-09-12T02:48:45Z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