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files.pythonhosted.org/packages/a9/4f/8a247eee2958529a6a805d38fbacd9764fd566462fa0016aa2a2947ab2a6/Django-3.0.5-py3-none-any.whl" TargetMode="External"/><Relationship Id="rId3" Type="http://schemas.openxmlformats.org/officeDocument/2006/relationships/hyperlink" Target="https://files.pythonhosted.org/packages/68/00/25013f7310a56d17e1ab6fd885d5c1f216b7123b550d295c93f8e29d372a/asgiref-3.2.7-py2.py3-none-any.whl" TargetMode="External"/><Relationship Id="rId4" Type="http://schemas.openxmlformats.org/officeDocument/2006/relationships/hyperlink" Target="https://files.pythonhosted.org/packages/e7/f9/f0b53f88060247251bf481fa6ea62cd0d25bf1b11a87888e53ce5b7c8ad2/pytz-2019.3-py2.py3-none-any.whl" TargetMode="External"/><Relationship Id="rId5" Type="http://schemas.openxmlformats.org/officeDocument/2006/relationships/hyperlink" Target="https://files.pythonhosted.org/packages/85/ee/6e821932f413a5c4b76be9c5936e313e4fc626b33f16e027866e1d60f588/sqlparse-0.3.1-py2.py3-none-any.wh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58663"/>
            <a:ext cx="5753100" cy="85426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800" b="1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800" spc="-15" b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3292E"/>
                </a:solidFill>
                <a:latin typeface="Calibri"/>
                <a:cs typeface="Calibri"/>
              </a:rPr>
              <a:t>1</a:t>
            </a:r>
            <a:r>
              <a:rPr dirty="0" sz="1800" spc="-5" b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3292E"/>
                </a:solidFill>
                <a:latin typeface="Calibri"/>
                <a:cs typeface="Calibri"/>
              </a:rPr>
              <a:t>paskaita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600" b="1">
                <a:solidFill>
                  <a:srgbClr val="23292E"/>
                </a:solidFill>
                <a:latin typeface="Calibri"/>
                <a:cs typeface="Calibri"/>
              </a:rPr>
              <a:t>Įžanga,</a:t>
            </a:r>
            <a:r>
              <a:rPr dirty="0" sz="1600" spc="5" b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23292E"/>
                </a:solidFill>
                <a:latin typeface="Calibri"/>
                <a:cs typeface="Calibri"/>
              </a:rPr>
              <a:t>failų</a:t>
            </a:r>
            <a:r>
              <a:rPr dirty="0" sz="1600" spc="-30" b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23292E"/>
                </a:solidFill>
                <a:latin typeface="Calibri"/>
                <a:cs typeface="Calibri"/>
              </a:rPr>
              <a:t>sistema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yra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internetinių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puslapių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programų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framework'as.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Pasižymi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tokiomis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savybėmis: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Greitis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 geba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tvarkytis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labai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daug užklausų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per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sekundę.</a:t>
            </a:r>
            <a:endParaRPr sz="1200">
              <a:latin typeface="Calibri"/>
              <a:cs typeface="Calibri"/>
            </a:endParaRPr>
          </a:p>
          <a:p>
            <a:pPr marL="469900" marR="465455" indent="-228600">
              <a:lnSpc>
                <a:spcPct val="111100"/>
              </a:lnSpc>
              <a:spcBef>
                <a:spcPts val="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Išplečiamumas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(scalability)</a:t>
            </a:r>
            <a:r>
              <a:rPr dirty="0" sz="1200" spc="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 ateityje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savo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programai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galėsite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nesunkiai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pridėti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papildomo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funkcionalumo,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kitaip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tariant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leidžia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programai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augti.</a:t>
            </a:r>
            <a:endParaRPr sz="1200">
              <a:latin typeface="Calibri"/>
              <a:cs typeface="Calibri"/>
            </a:endParaRPr>
          </a:p>
          <a:p>
            <a:pPr marL="469900" marR="146050" indent="-228600">
              <a:lnSpc>
                <a:spcPct val="1113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Saugumas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 orientuotas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saugumą.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Jeigu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Flask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leidžia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jums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daryti,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ką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norite,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django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aplinkoje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susidursite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apribojimais,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jeigu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jūsų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sumanymas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nesaugus.</a:t>
            </a:r>
            <a:endParaRPr sz="1200">
              <a:latin typeface="Calibri"/>
              <a:cs typeface="Calibri"/>
            </a:endParaRPr>
          </a:p>
          <a:p>
            <a:pPr marL="469900" marR="330835" indent="-228600">
              <a:lnSpc>
                <a:spcPct val="1111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Batteries included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 django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praktiškai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viską,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</a:t>
            </a:r>
            <a:r>
              <a:rPr dirty="0" sz="1200" spc="-4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gali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prireikti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standartinei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web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aplikacijai.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Pvz.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administratoriaus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svetainę.</a:t>
            </a:r>
            <a:endParaRPr sz="1200">
              <a:latin typeface="Calibri"/>
              <a:cs typeface="Calibri"/>
            </a:endParaRPr>
          </a:p>
          <a:p>
            <a:pPr marL="469900" marR="187960" indent="-228600">
              <a:lnSpc>
                <a:spcPct val="1111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Populiarumas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pats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populiariausias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Python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web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kūrimo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įrankis.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Užstrigus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procese,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labai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tikėtina,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rasite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savo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problemos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sprendimą</a:t>
            </a:r>
            <a:r>
              <a:rPr dirty="0" sz="1200" spc="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internete.</a:t>
            </a:r>
            <a:endParaRPr sz="1200">
              <a:latin typeface="Calibri"/>
              <a:cs typeface="Calibri"/>
            </a:endParaRPr>
          </a:p>
          <a:p>
            <a:pPr marL="469900" marR="335915" indent="-228600">
              <a:lnSpc>
                <a:spcPct val="1111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Puikiai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dokumentuotas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 dokumentacijas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anksčiau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ar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vėliau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teks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pradėti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skaityti,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atveju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žymiai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maloniau,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negu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pvz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Odoo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:)</a:t>
            </a:r>
            <a:endParaRPr sz="1200">
              <a:latin typeface="Calibri"/>
              <a:cs typeface="Calibri"/>
            </a:endParaRPr>
          </a:p>
          <a:p>
            <a:pPr marL="469900" marR="170815" indent="-228600">
              <a:lnSpc>
                <a:spcPct val="1111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Turbūt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pagrindinis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greitas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rezultatas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(rapid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development).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Pramokus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web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projektus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darysite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greitai.</a:t>
            </a:r>
            <a:endParaRPr sz="1200">
              <a:latin typeface="Calibri"/>
              <a:cs typeface="Calibri"/>
            </a:endParaRPr>
          </a:p>
          <a:p>
            <a:pPr marL="12700" marR="200025">
              <a:lnSpc>
                <a:spcPct val="111200"/>
              </a:lnSpc>
              <a:spcBef>
                <a:spcPts val="77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Atkreipkite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dėmesį,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3.0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palaiko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Python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3.6,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3.7,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3.8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versijas.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3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neveiks,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jeigu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bandysite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naudoti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ankstesne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už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3.6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python</a:t>
            </a:r>
            <a:r>
              <a:rPr dirty="0" sz="1200" spc="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versija.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Instaliacija:</a:t>
            </a:r>
            <a:endParaRPr sz="1200">
              <a:latin typeface="Calibri"/>
              <a:cs typeface="Calibri"/>
            </a:endParaRPr>
          </a:p>
          <a:p>
            <a:pPr marL="12700" marR="4335145">
              <a:lnSpc>
                <a:spcPct val="104200"/>
              </a:lnSpc>
              <a:spcBef>
                <a:spcPts val="86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$ pip install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django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Collecting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django</a:t>
            </a:r>
            <a:endParaRPr sz="1000">
              <a:latin typeface="Consolas"/>
              <a:cs typeface="Consolas"/>
            </a:endParaRPr>
          </a:p>
          <a:p>
            <a:pPr marL="12700" marR="5080" indent="139700">
              <a:lnSpc>
                <a:spcPct val="105200"/>
              </a:lnSpc>
              <a:spcBef>
                <a:spcPts val="15"/>
              </a:spcBef>
            </a:pP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Downloading </a:t>
            </a:r>
            <a:r>
              <a:rPr dirty="0" u="sng" sz="1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2"/>
              </a:rPr>
              <a:t>https://files.pythonhosted.org/packages/a9/4f/8a247eee2958529a6a805d38fbacd9764fd5</a:t>
            </a:r>
            <a:r>
              <a:rPr dirty="0" sz="1000" spc="-10">
                <a:solidFill>
                  <a:srgbClr val="0462C1"/>
                </a:solidFill>
                <a:latin typeface="Consolas"/>
                <a:cs typeface="Consolas"/>
              </a:rPr>
              <a:t> </a:t>
            </a:r>
            <a:r>
              <a:rPr dirty="0" u="sng" sz="10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2"/>
              </a:rPr>
              <a:t>66462fa0016aa2a2947ab2a6/Django-3.0.5-py3-none-any.whl</a:t>
            </a:r>
            <a:r>
              <a:rPr dirty="0" sz="1000" spc="5">
                <a:solidFill>
                  <a:srgbClr val="0462C1"/>
                </a:solidFill>
                <a:latin typeface="Consolas"/>
                <a:cs typeface="Consolas"/>
              </a:rPr>
              <a:t>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(7.5MB)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5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100% |████████████████████████████████| 7.5MB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246kB/s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Collecting asgiref~=3.2 (from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django)</a:t>
            </a:r>
            <a:endParaRPr sz="1000">
              <a:latin typeface="Consolas"/>
              <a:cs typeface="Consolas"/>
            </a:endParaRPr>
          </a:p>
          <a:p>
            <a:pPr marL="12700" marR="5080" indent="139700">
              <a:lnSpc>
                <a:spcPct val="105200"/>
              </a:lnSpc>
              <a:spcBef>
                <a:spcPts val="15"/>
              </a:spcBef>
            </a:pP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Downloading </a:t>
            </a:r>
            <a:r>
              <a:rPr dirty="0" u="sng" sz="1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3"/>
              </a:rPr>
              <a:t>https://files.pythonhosted.org/packages/68/00/25013f7310a56d17e1ab6fd885d5c1f216b7</a:t>
            </a:r>
            <a:r>
              <a:rPr dirty="0" sz="1000" spc="-10">
                <a:solidFill>
                  <a:srgbClr val="0462C1"/>
                </a:solidFill>
                <a:latin typeface="Consolas"/>
                <a:cs typeface="Consolas"/>
              </a:rPr>
              <a:t> </a:t>
            </a:r>
            <a:r>
              <a:rPr dirty="0" u="sng" sz="10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3"/>
              </a:rPr>
              <a:t>123b550d295c93f8e29d372a/asgiref-3.2.7-py2.py3-none-</a:t>
            </a:r>
            <a:r>
              <a:rPr dirty="0" u="sng" sz="1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3"/>
              </a:rPr>
              <a:t>any.whl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Collecting pytz (from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django)</a:t>
            </a:r>
            <a:endParaRPr sz="1000">
              <a:latin typeface="Consolas"/>
              <a:cs typeface="Consolas"/>
            </a:endParaRPr>
          </a:p>
          <a:p>
            <a:pPr marL="12700" marR="5080" indent="139700">
              <a:lnSpc>
                <a:spcPct val="105300"/>
              </a:lnSpc>
              <a:spcBef>
                <a:spcPts val="10"/>
              </a:spcBef>
            </a:pP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Downloading </a:t>
            </a:r>
            <a:r>
              <a:rPr dirty="0" u="sng" sz="1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4"/>
              </a:rPr>
              <a:t>https://files.pythonhosted.org/packages/e7/f9/f0b53f88060247251bf481fa6ea62cd0d25b</a:t>
            </a:r>
            <a:r>
              <a:rPr dirty="0" sz="1000" spc="-10">
                <a:solidFill>
                  <a:srgbClr val="0462C1"/>
                </a:solidFill>
                <a:latin typeface="Consolas"/>
                <a:cs typeface="Consolas"/>
              </a:rPr>
              <a:t> </a:t>
            </a:r>
            <a:r>
              <a:rPr dirty="0" u="sng" sz="10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4"/>
              </a:rPr>
              <a:t>f1b11a87888e53ce5b7c8ad2/pytz-2019.3-py2.py3-none-any.whl</a:t>
            </a:r>
            <a:r>
              <a:rPr dirty="0" sz="1000" spc="5">
                <a:solidFill>
                  <a:srgbClr val="0462C1"/>
                </a:solidFill>
                <a:latin typeface="Consolas"/>
                <a:cs typeface="Consolas"/>
              </a:rPr>
              <a:t>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(509kB)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5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100% |████████████████████████████████| 512kB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2.5MB/s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Collecting sqlparse&gt;=0.2.2 (from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django)</a:t>
            </a:r>
            <a:endParaRPr sz="1000">
              <a:latin typeface="Consolas"/>
              <a:cs typeface="Consolas"/>
            </a:endParaRPr>
          </a:p>
          <a:p>
            <a:pPr marL="12700" marR="5080" indent="139700">
              <a:lnSpc>
                <a:spcPts val="1280"/>
              </a:lnSpc>
              <a:spcBef>
                <a:spcPts val="25"/>
              </a:spcBef>
            </a:pP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Downloading </a:t>
            </a:r>
            <a:r>
              <a:rPr dirty="0" u="sng" sz="1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5"/>
              </a:rPr>
              <a:t>https://files.pythonhosted.org/packages/85/ee/6e821932f413a5c4b76be9c5936e313e4fc6</a:t>
            </a:r>
            <a:r>
              <a:rPr dirty="0" sz="1000" spc="-10">
                <a:solidFill>
                  <a:srgbClr val="0462C1"/>
                </a:solidFill>
                <a:latin typeface="Consolas"/>
                <a:cs typeface="Consolas"/>
              </a:rPr>
              <a:t> </a:t>
            </a:r>
            <a:r>
              <a:rPr dirty="0" u="sng" sz="10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5"/>
              </a:rPr>
              <a:t>26b33f16e027866e1d60f588/sqlparse-0.3.1-py2.py3-none-any.whl</a:t>
            </a:r>
            <a:r>
              <a:rPr dirty="0" sz="1000" spc="5">
                <a:solidFill>
                  <a:srgbClr val="0462C1"/>
                </a:solidFill>
                <a:latin typeface="Consolas"/>
                <a:cs typeface="Consolas"/>
              </a:rPr>
              <a:t>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(40kB)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ts val="1185"/>
              </a:lnSpc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100% |████████████████████████████████| 40kB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6.8MB/s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Installing collected packages: asgiref, pytz, sqlparse,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django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Successfully installed asgiref-3.2.7 django-3.0.5 pytz-2019.3 sqlparse-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0.3.1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pirmą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kartą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naudodami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turėsite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pasirūpinti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pradinio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karkaso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inicijavimu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(initial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setup):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$ django-admin startproject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mysite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78586"/>
            <a:ext cx="522986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konsolėje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nieko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neįvyko,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tačiau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atkreipkite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dėmesį,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ten,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iniciavote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komandą,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atsirado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katalogas mysite.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Čia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gulės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mūsų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projektas.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Jis turi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tokią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struktūrą: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2920746"/>
            <a:ext cx="5615305" cy="449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259715" indent="-228600">
              <a:lnSpc>
                <a:spcPct val="1111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manage.py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pagrindinis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komandinės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eilutės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failas,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per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jį</a:t>
            </a:r>
            <a:r>
              <a:rPr dirty="0" sz="1200" spc="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savo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projektui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siųsime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įvairias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komandas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susijusias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serverio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paleidimu,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migracijomis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t.t.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asgi.py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 wsgi.py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šie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failai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 naudingi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talpinant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gatavą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projektą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linux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serverį.</a:t>
            </a:r>
            <a:endParaRPr sz="1200">
              <a:latin typeface="Calibri"/>
              <a:cs typeface="Calibri"/>
            </a:endParaRPr>
          </a:p>
          <a:p>
            <a:pPr marL="469900" marR="224154" indent="-228600">
              <a:lnSpc>
                <a:spcPct val="109500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b="1">
                <a:solidFill>
                  <a:srgbClr val="23292E"/>
                </a:solidFill>
                <a:latin typeface="Calibri"/>
                <a:cs typeface="Calibri"/>
              </a:rPr>
              <a:t>init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.py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tuščias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failas,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nurodo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python'ui,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katalogas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/mysite(vidinis) 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yra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modulis,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 su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juo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reikia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elgtis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atitinkamai.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1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settings.py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pagrindinis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projekto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nustatymų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puslapis.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urls.py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jame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surašyti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URL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adresai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(</a:t>
            </a:r>
            <a:r>
              <a:rPr dirty="0" sz="1200" spc="-10" i="1">
                <a:solidFill>
                  <a:srgbClr val="23292E"/>
                </a:solidFill>
                <a:latin typeface="Calibri"/>
                <a:cs typeface="Calibri"/>
              </a:rPr>
              <a:t>endpoints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).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Mūsų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projektas jau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veikia lokaliame vystymo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(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development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)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serveryje: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$ python manage.py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runserver</a:t>
            </a:r>
            <a:endParaRPr sz="1000">
              <a:latin typeface="Consolas"/>
              <a:cs typeface="Consolas"/>
            </a:endParaRPr>
          </a:p>
          <a:p>
            <a:pPr marL="12700" marR="2590165">
              <a:lnSpc>
                <a:spcPct val="104200"/>
              </a:lnSpc>
              <a:spcBef>
                <a:spcPts val="2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Watching for file changes with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StatReloader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Performing system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checks...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System check identified no issues (0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silenced).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nsolas"/>
              <a:cs typeface="Consolas"/>
            </a:endParaRPr>
          </a:p>
          <a:p>
            <a:pPr marL="12700" marR="5080">
              <a:lnSpc>
                <a:spcPct val="106500"/>
              </a:lnSpc>
              <a:spcBef>
                <a:spcPts val="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You have 17 unapplied migration(s). Your project may not work properly until </a:t>
            </a:r>
            <a:r>
              <a:rPr dirty="0" sz="1000" spc="-25">
                <a:solidFill>
                  <a:srgbClr val="23292E"/>
                </a:solidFill>
                <a:latin typeface="Consolas"/>
                <a:cs typeface="Consolas"/>
              </a:rPr>
              <a:t>you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apply the migrations for app(s): admin, auth, contenttypes,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sessions.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Run 'python manage.py migrate' to apply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them.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April 06, 2020 -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17:50:02</a:t>
            </a:r>
            <a:endParaRPr sz="1000">
              <a:latin typeface="Consolas"/>
              <a:cs typeface="Consolas"/>
            </a:endParaRPr>
          </a:p>
          <a:p>
            <a:pPr marL="12700" marR="1821814">
              <a:lnSpc>
                <a:spcPct val="105300"/>
              </a:lnSpc>
              <a:spcBef>
                <a:spcPts val="1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Django version 3.0.5, using settings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'mysite.settings'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Starting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development server at </a:t>
            </a:r>
            <a:r>
              <a:rPr dirty="0" u="sng" sz="1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</a:rPr>
              <a:t>http://127.0.0.1:8000/</a:t>
            </a:r>
            <a:r>
              <a:rPr dirty="0" sz="1000" spc="-10">
                <a:solidFill>
                  <a:srgbClr val="0462C1"/>
                </a:solidFill>
                <a:latin typeface="Consolas"/>
                <a:cs typeface="Consolas"/>
              </a:rPr>
              <a:t>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Quit the server with CONTROL-</a:t>
            </a:r>
            <a:r>
              <a:rPr dirty="0" sz="1000" spc="-25">
                <a:solidFill>
                  <a:srgbClr val="23292E"/>
                </a:solidFill>
                <a:latin typeface="Consolas"/>
                <a:cs typeface="Consolas"/>
              </a:rPr>
              <a:t>C.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Pirmą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kartą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panaudojome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manage.py!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startinis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puslapis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atrodo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taip: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17574"/>
            <a:ext cx="157162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5023484"/>
            <a:ext cx="5753100" cy="2924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284480">
              <a:lnSpc>
                <a:spcPct val="107600"/>
              </a:lnSpc>
              <a:spcBef>
                <a:spcPts val="12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Išjungiame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serverį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(Ctrl-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C</a:t>
            </a:r>
            <a:r>
              <a:rPr dirty="0" sz="1200" spc="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arba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Ctrl-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Break), įvykdome,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prašo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pranešimas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(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Run</a:t>
            </a:r>
            <a:r>
              <a:rPr dirty="0" sz="1000" spc="5">
                <a:solidFill>
                  <a:srgbClr val="23292E"/>
                </a:solidFill>
                <a:latin typeface="Consolas"/>
                <a:cs typeface="Consolas"/>
              </a:rPr>
              <a:t>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'python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manage.py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migrate')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Suvykdome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pradinės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duomenų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bazės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sukūrimo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migraciją: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$ python manage.py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migrate</a:t>
            </a:r>
            <a:endParaRPr sz="1000">
              <a:latin typeface="Consolas"/>
              <a:cs typeface="Consolas"/>
            </a:endParaRPr>
          </a:p>
          <a:p>
            <a:pPr marL="12700" marR="15240">
              <a:lnSpc>
                <a:spcPct val="110000"/>
              </a:lnSpc>
              <a:spcBef>
                <a:spcPts val="76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Vienas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trūkumų - palyginti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didelė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failų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struktūra,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kurią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reikia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suprasti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tvarkingai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dėliotis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nuo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pat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pradžios.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Jeigu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Flask'as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leidžia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turėti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viską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viename faile,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django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tokie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dalykai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neišdegs.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Šis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kompromisas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neišvengiamas,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norint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greitai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daryti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didelės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apimties projektus.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Taigi,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vietoje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firminės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užsklandos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norime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matyti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kažką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savo,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gražesnio.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Susikurkime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app'są!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$ python manage.py startapp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library</a:t>
            </a:r>
            <a:endParaRPr sz="1000">
              <a:latin typeface="Consolas"/>
              <a:cs typeface="Consolas"/>
            </a:endParaRPr>
          </a:p>
          <a:p>
            <a:pPr marL="12700" marR="5080">
              <a:lnSpc>
                <a:spcPct val="109400"/>
              </a:lnSpc>
              <a:spcBef>
                <a:spcPts val="76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Dabar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turime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projektą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mysite,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jame app'są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library.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Vienas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projektas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gali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turėti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daug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app'sų.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Failų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struktūra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dabar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atrodo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taip: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79455"/>
            <a:ext cx="4572000" cy="3964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4201795"/>
            <a:ext cx="5407025" cy="5391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Kiekvieno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failo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paskirtį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išsiaiškinsime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eigoje.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Faile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views.py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sukurkime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tokį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įrašą: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from django.http import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HttpResponse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def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index(request):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return HttpResponse("Labas,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pasauli!")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Kataloge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/library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sukurkime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urls.py: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from django.urls import </a:t>
            </a:r>
            <a:r>
              <a:rPr dirty="0" sz="1000" spc="-20">
                <a:solidFill>
                  <a:srgbClr val="23292E"/>
                </a:solidFill>
                <a:latin typeface="Consolas"/>
                <a:cs typeface="Consolas"/>
              </a:rPr>
              <a:t>path</a:t>
            </a:r>
            <a:endParaRPr sz="1000">
              <a:latin typeface="Consolas"/>
              <a:cs typeface="Consolas"/>
            </a:endParaRPr>
          </a:p>
          <a:p>
            <a:pPr marL="12700" marR="4059554">
              <a:lnSpc>
                <a:spcPts val="2730"/>
              </a:lnSpc>
              <a:spcBef>
                <a:spcPts val="31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from . import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views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urlpatterns = </a:t>
            </a:r>
            <a:r>
              <a:rPr dirty="0" sz="1000" spc="-50">
                <a:solidFill>
                  <a:srgbClr val="23292E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ts val="900"/>
              </a:lnSpc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path('', views.index,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name='index'),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 marL="12700" marR="7620">
              <a:lnSpc>
                <a:spcPct val="110300"/>
              </a:lnSpc>
              <a:spcBef>
                <a:spcPts val="73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Taigi,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prie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standartinio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path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importuojame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failą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views.py,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kurį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rašėme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prieš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tai.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sąrašą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urlpatterns</a:t>
            </a:r>
            <a:r>
              <a:rPr dirty="0" sz="1200" spc="-5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dedame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django.urls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importuotą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funkciją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path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kurios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parametruose nurodome: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tuščias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kabutes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vadinasi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response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gausime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mūsų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app'so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reliatyviame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adrese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(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endpoint'e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)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'/'.</a:t>
            </a:r>
            <a:endParaRPr sz="1200">
              <a:latin typeface="Calibri"/>
              <a:cs typeface="Calibri"/>
            </a:endParaRPr>
          </a:p>
          <a:p>
            <a:pPr marL="469900" marR="41910" indent="-228600">
              <a:lnSpc>
                <a:spcPct val="1111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views.index</a:t>
            </a:r>
            <a:r>
              <a:rPr dirty="0" sz="1200" spc="-15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nurodome,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funkcija,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mums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grąžins</a:t>
            </a:r>
            <a:r>
              <a:rPr dirty="0" sz="1200" spc="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 i="1">
                <a:solidFill>
                  <a:srgbClr val="23292E"/>
                </a:solidFill>
                <a:latin typeface="Calibri"/>
                <a:cs typeface="Calibri"/>
              </a:rPr>
              <a:t>HttpResponse("Labas,</a:t>
            </a:r>
            <a:r>
              <a:rPr dirty="0" sz="1200" spc="-10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pasauli!")</a:t>
            </a:r>
            <a:r>
              <a:rPr dirty="0" sz="1200" spc="-10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yra faile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views</a:t>
            </a:r>
            <a:r>
              <a:rPr dirty="0" sz="1200" spc="10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 ji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vadinasi</a:t>
            </a:r>
            <a:r>
              <a:rPr dirty="0" sz="1200" spc="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 i="1">
                <a:solidFill>
                  <a:srgbClr val="23292E"/>
                </a:solidFill>
                <a:latin typeface="Calibri"/>
                <a:cs typeface="Calibri"/>
              </a:rPr>
              <a:t>index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205104" indent="-228600">
              <a:lnSpc>
                <a:spcPct val="1111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name='index'</a:t>
            </a:r>
            <a:r>
              <a:rPr dirty="0" sz="1200" spc="5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 suteikiame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pavdinimą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šiam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adresui.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Ateityje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naudinga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referuojant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jį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šablonų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(templates).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300"/>
              </a:lnSpc>
              <a:spcBef>
                <a:spcPts val="80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Sekantis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veiksmas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yra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sureguliuoti,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kaip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mūsų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app'sas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atrodys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kontekste.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Faile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urls.py,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yra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mysite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kataloge,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įrašykime 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tai: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22479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83031"/>
            <a:ext cx="5567680" cy="243459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from django.contrib import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admin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from django.urls import include, </a:t>
            </a:r>
            <a:r>
              <a:rPr dirty="0" sz="1000" spc="-20">
                <a:solidFill>
                  <a:srgbClr val="23292E"/>
                </a:solidFill>
                <a:latin typeface="Consolas"/>
                <a:cs typeface="Consolas"/>
              </a:rPr>
              <a:t>path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urlpatterns = </a:t>
            </a:r>
            <a:r>
              <a:rPr dirty="0" sz="1000" spc="-50">
                <a:solidFill>
                  <a:srgbClr val="23292E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 marL="292100" marR="2332990">
              <a:lnSpc>
                <a:spcPct val="104200"/>
              </a:lnSpc>
              <a:spcBef>
                <a:spcPts val="2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path('library/',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include('library.urls')), </a:t>
            </a: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path('admin/',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admin.site.urls),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 marL="12700" marR="5080">
              <a:lnSpc>
                <a:spcPct val="110300"/>
              </a:lnSpc>
              <a:spcBef>
                <a:spcPts val="73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Taip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pririšame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app'są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prie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projekto.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Projektas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mato</a:t>
            </a:r>
            <a:r>
              <a:rPr dirty="0" sz="1200" spc="-4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mūsų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aplikaciją</a:t>
            </a:r>
            <a:r>
              <a:rPr dirty="0" sz="1200" spc="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library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,kaip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modulį,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tą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galime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nuspėti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sintaksės.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Galime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kurti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daug aplikacijų,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pats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centrinis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modelis,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jos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pačios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viena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kitą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matys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kaip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modulius. Pamėginkime</a:t>
            </a:r>
            <a:r>
              <a:rPr dirty="0" sz="1200" spc="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paleisti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serverį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dar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kartą: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$ python manage.py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runserver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Užėję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127.0.0.1:8000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matome,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raketa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dingo, vietoj</a:t>
            </a:r>
            <a:r>
              <a:rPr dirty="0" sz="1200" spc="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jos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turime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klaidos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pranešimą: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4845303"/>
            <a:ext cx="5589270" cy="6254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pranešimai,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kuomet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settings.py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nustatytas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DEBUG</a:t>
            </a:r>
            <a:r>
              <a:rPr dirty="0" sz="1200" spc="-15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=</a:t>
            </a:r>
            <a:r>
              <a:rPr dirty="0" sz="1200" spc="-10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True</a:t>
            </a:r>
            <a:r>
              <a:rPr dirty="0" sz="1200" spc="5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yra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pakankamai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informatyvūs: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šią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klaidą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matome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todėl,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mysites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urls.py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yra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nurodyti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tik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galiniai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adresai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library/</a:t>
            </a:r>
            <a:r>
              <a:rPr dirty="0" sz="1200" spc="10" i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i="1">
                <a:solidFill>
                  <a:srgbClr val="23292E"/>
                </a:solidFill>
                <a:latin typeface="Calibri"/>
                <a:cs typeface="Calibri"/>
              </a:rPr>
              <a:t>admin/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.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Patikrinkim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juos: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6436359"/>
            <a:ext cx="4675505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pasididžiavimas,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vienas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batteries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included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komponentų,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puikioji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administratoriaus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svetainė: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437091"/>
            <a:ext cx="4572000" cy="13275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84799"/>
            <a:ext cx="2847975" cy="77040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973455"/>
            <a:ext cx="378142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5731"/>
            <a:ext cx="5736590" cy="70396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...apie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kurią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būtinai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kalbėsime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ateityje!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Tam,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visi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ateityje naudojami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įrankiai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atpažintų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mūsų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aplikaciją,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ją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reikia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užregistruoti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settings.py: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INSTALLED_APPS = </a:t>
            </a:r>
            <a:r>
              <a:rPr dirty="0" sz="1000" spc="-50">
                <a:solidFill>
                  <a:srgbClr val="23292E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50"/>
              </a:spcBef>
            </a:pP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'library',</a:t>
            </a:r>
            <a:endParaRPr sz="1000">
              <a:latin typeface="Consolas"/>
              <a:cs typeface="Consolas"/>
            </a:endParaRPr>
          </a:p>
          <a:p>
            <a:pPr marL="292100" marR="3340735">
              <a:lnSpc>
                <a:spcPct val="105500"/>
              </a:lnSpc>
              <a:spcBef>
                <a:spcPts val="10"/>
              </a:spcBef>
            </a:pP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'django.contrib.admin', 'django.contrib.auth', 'django.contrib.contenttypes', 'django.contrib.sessions', 'django.contrib.messages', 'django.contrib.staticfiles',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 marL="12700" marR="189865">
              <a:lnSpc>
                <a:spcPct val="109400"/>
              </a:lnSpc>
              <a:spcBef>
                <a:spcPts val="76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Kol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kas neturime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jokių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duomenų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bazės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modelių,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tačiau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jau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susikūrė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keletą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lentelių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vidiniam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vartojimui,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todėl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reikia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praleisti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migracijas: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$ python manage.py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makemigrations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solidFill>
                  <a:srgbClr val="23292E"/>
                </a:solidFill>
                <a:latin typeface="Consolas"/>
                <a:cs typeface="Consolas"/>
              </a:rPr>
              <a:t>$ python manage.py </a:t>
            </a:r>
            <a:r>
              <a:rPr dirty="0" sz="1000" spc="-10">
                <a:solidFill>
                  <a:srgbClr val="23292E"/>
                </a:solidFill>
                <a:latin typeface="Consolas"/>
                <a:cs typeface="Consolas"/>
              </a:rPr>
              <a:t>migrate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23292E"/>
                </a:solidFill>
                <a:latin typeface="Calibri"/>
                <a:cs typeface="Calibri"/>
              </a:rPr>
              <a:t>Rajono</a:t>
            </a:r>
            <a:r>
              <a:rPr dirty="0" sz="1100" spc="-25" b="1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23292E"/>
                </a:solidFill>
                <a:latin typeface="Calibri"/>
                <a:cs typeface="Calibri"/>
              </a:rPr>
              <a:t>biblioteka</a:t>
            </a:r>
            <a:endParaRPr sz="1100">
              <a:latin typeface="Calibri"/>
              <a:cs typeface="Calibri"/>
            </a:endParaRPr>
          </a:p>
          <a:p>
            <a:pPr marL="12700" marR="125730">
              <a:lnSpc>
                <a:spcPts val="1580"/>
              </a:lnSpc>
              <a:spcBef>
                <a:spcPts val="7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Tai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projektas,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kuris bus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jums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kaip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pavyzdys,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kaip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veikia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sistema.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Jame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nebūtinai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viskas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labai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logiška.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Pvz.,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jeigu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tarkime,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prireiks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kažkokio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komponento,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kuris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projektui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nebūtinas,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bet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mokymosi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procesui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naudingas,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mes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jį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įterpsime.</a:t>
            </a:r>
            <a:endParaRPr sz="1200">
              <a:latin typeface="Calibri"/>
              <a:cs typeface="Calibri"/>
            </a:endParaRPr>
          </a:p>
          <a:p>
            <a:pPr marL="12700" marR="189230">
              <a:lnSpc>
                <a:spcPct val="109400"/>
              </a:lnSpc>
              <a:spcBef>
                <a:spcPts val="80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Dizainas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-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visiškai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nesusijusi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tema,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todėl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vietų,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atrodančių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kiek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grubokai.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Sekdami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šį,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ar darydami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savo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projektą,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turėsite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pasirūpinti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frontendu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pagal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savo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estetikos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supratimą.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eigoje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įjungtas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paprasčiausias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Bootstrap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CSS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karkasas.</a:t>
            </a:r>
            <a:endParaRPr sz="1200">
              <a:latin typeface="Calibri"/>
              <a:cs typeface="Calibri"/>
            </a:endParaRPr>
          </a:p>
          <a:p>
            <a:pPr marL="12700" marR="150495">
              <a:lnSpc>
                <a:spcPct val="109400"/>
              </a:lnSpc>
              <a:spcBef>
                <a:spcPts val="82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Projektas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apie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vietinę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biblioteką,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kurioje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modeliai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knyga,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autorius,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apžvalga,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komentaras,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pan.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Bus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vartotojų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registracija ir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prisijungimai,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formos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 kiti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web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backend'o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karkasui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būdingi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atributai.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keletą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būdų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įgyvendinti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kurias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funkcijas,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jas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visas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stengsimės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pademonstruoti,</a:t>
            </a:r>
            <a:r>
              <a:rPr dirty="0" sz="1200" spc="-3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tačiau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realiam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gyvenime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turbūt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darytumėt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kuriuo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nors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vienu,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nuosekliai.</a:t>
            </a:r>
            <a:endParaRPr sz="1200">
              <a:latin typeface="Calibri"/>
              <a:cs typeface="Calibri"/>
            </a:endParaRPr>
          </a:p>
          <a:p>
            <a:pPr marL="12700" marR="414655">
              <a:lnSpc>
                <a:spcPct val="109400"/>
              </a:lnSpc>
              <a:spcBef>
                <a:spcPts val="83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Paskaitos padalintos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dalis, eigoje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stipriai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keisis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modeliai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 kiti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komponentai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iš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visiškai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paprastų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į kiek</a:t>
            </a:r>
            <a:r>
              <a:rPr dirty="0" sz="1200" spc="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sudėtingesnius.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800"/>
              </a:spcBef>
            </a:pP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Taip</a:t>
            </a:r>
            <a:r>
              <a:rPr dirty="0" sz="1200" spc="-2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pat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reikėtų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suprasti,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kad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Django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yra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labai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plati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tema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(apimtis</a:t>
            </a:r>
            <a:r>
              <a:rPr dirty="0" sz="1200" spc="-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turbūt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panaši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kaip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visos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python</a:t>
            </a:r>
            <a:r>
              <a:rPr dirty="0" sz="1200" spc="-3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kalbos),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todėl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nepamirškite</a:t>
            </a:r>
            <a:r>
              <a:rPr dirty="0" sz="1200" spc="-2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draugų -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stackoverflow,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dokumentacijos</a:t>
            </a:r>
            <a:r>
              <a:rPr dirty="0" sz="1200" spc="-15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ir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3292E"/>
                </a:solidFill>
                <a:latin typeface="Calibri"/>
                <a:cs typeface="Calibri"/>
              </a:rPr>
              <a:t>kitų:) </a:t>
            </a:r>
            <a:r>
              <a:rPr dirty="0" sz="1200" spc="-10">
                <a:solidFill>
                  <a:srgbClr val="23292E"/>
                </a:solidFill>
                <a:latin typeface="Calibri"/>
                <a:cs typeface="Calibri"/>
              </a:rPr>
              <a:t>Sėkmės!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Ramūnas Platūkis</dc:creator>
  <dcterms:created xsi:type="dcterms:W3CDTF">2023-01-30T19:32:13Z</dcterms:created>
  <dcterms:modified xsi:type="dcterms:W3CDTF">2023-01-30T19:32:13Z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2023-01-30T00:00:00Z</vt:filetime>
  </property>
</Properties>
</file>