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Goal is to identify factors that drive engagement using public Facebook Metrics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Wraps up with a summary of the entire capstone.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Describes the dataset features in detail for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Shows how the dataset was loaded and checked.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Details the data cleaning steps aligned with guidelines.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Explains the EDA techniques applied with clear visualisation plan.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are the key visuals created in the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Outlines hypothesis test procedure and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Highlights key findings from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Provides actionable suggestions for management.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Project by Innocentia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Facebook Page Metrics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Focus on high-quality Photos and Videos</a:t>
            </a:r>
          </a:p>
          <a:p>
            <a:pPr>
              <a:defRPr sz="2000"/>
            </a:pPr>
            <a:r>
              <a:t>- Conduct A/B testing for Paid promotion strategies</a:t>
            </a:r>
          </a:p>
          <a:p>
            <a:pPr>
              <a:defRPr sz="2000"/>
            </a:pPr>
            <a:r>
              <a:t>- Monitor Likes, Shares, Comments over time</a:t>
            </a:r>
          </a:p>
          <a:p>
            <a:pPr>
              <a:defRPr sz="2000"/>
            </a:pPr>
            <a:r>
              <a:t>- Consider predictive modelling in future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Cleaned, explored, and analysed Facebook Page data</a:t>
            </a:r>
          </a:p>
          <a:p>
            <a:pPr>
              <a:defRPr sz="2000"/>
            </a:pPr>
            <a:r>
              <a:t>- Identified actionable drivers of engagement</a:t>
            </a:r>
          </a:p>
          <a:p>
            <a:pPr>
              <a:defRPr sz="2000"/>
            </a:pPr>
            <a:r>
              <a:t>- Delivered clear recommendations to improve content strategy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Objective: Understand drivers of Facebook page engagement</a:t>
            </a:r>
          </a:p>
          <a:p>
            <a:pPr>
              <a:defRPr sz="2000"/>
            </a:pPr>
            <a:r>
              <a:t>Dataset: Facebook Page Posts Metrics (UCI)</a:t>
            </a:r>
          </a:p>
          <a:p>
            <a:pPr>
              <a:defRPr sz="2000"/>
            </a:pPr>
            <a:r>
              <a:t>Approach:</a:t>
            </a:r>
          </a:p>
          <a:p>
            <a:pPr>
              <a:defRPr sz="2000"/>
            </a:pPr>
            <a:r>
              <a:t>- Data collection and loading</a:t>
            </a:r>
          </a:p>
          <a:p>
            <a:pPr>
              <a:defRPr sz="2000"/>
            </a:pPr>
            <a:r>
              <a:t>- Cleaning and preprocessing</a:t>
            </a:r>
          </a:p>
          <a:p>
            <a:pPr>
              <a:defRPr sz="2000"/>
            </a:pPr>
            <a:r>
              <a:t>- Exploratory Data Analysis (EDA)</a:t>
            </a:r>
          </a:p>
          <a:p>
            <a:pPr>
              <a:defRPr sz="2000"/>
            </a:pPr>
            <a:r>
              <a:t>- Statistical testing</a:t>
            </a:r>
          </a:p>
          <a:p>
            <a:pPr>
              <a:defRPr sz="2000"/>
            </a:pPr>
            <a:r>
              <a:t>- Visualisation</a:t>
            </a:r>
          </a:p>
          <a:p>
            <a:pPr>
              <a:defRPr sz="2000"/>
            </a:pPr>
            <a:r>
              <a:t>- Reporting of business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Source: UCI Machine Learning Repository</a:t>
            </a:r>
          </a:p>
          <a:p>
            <a:pPr>
              <a:defRPr sz="2000"/>
            </a:pPr>
            <a:r>
              <a:t>~500 posts from a cosmetics brand's Facebook page</a:t>
            </a:r>
          </a:p>
          <a:p>
            <a:pPr>
              <a:defRPr sz="2000"/>
            </a:pPr>
            <a:r>
              <a:t>Features:</a:t>
            </a:r>
          </a:p>
          <a:p>
            <a:pPr>
              <a:defRPr sz="2000"/>
            </a:pPr>
            <a:r>
              <a:t>- Page total likes</a:t>
            </a:r>
          </a:p>
          <a:p>
            <a:pPr>
              <a:defRPr sz="2000"/>
            </a:pPr>
            <a:r>
              <a:t>- Post Type (Photo, Link, Status, Video)</a:t>
            </a:r>
          </a:p>
          <a:p>
            <a:pPr>
              <a:defRPr sz="2000"/>
            </a:pPr>
            <a:r>
              <a:t>- Category</a:t>
            </a:r>
          </a:p>
          <a:p>
            <a:pPr>
              <a:defRPr sz="2000"/>
            </a:pPr>
            <a:r>
              <a:t>- Paid / Unpaid indicator</a:t>
            </a:r>
          </a:p>
          <a:p>
            <a:pPr>
              <a:defRPr sz="2000"/>
            </a:pPr>
            <a:r>
              <a:t>- Post month/day/time</a:t>
            </a:r>
          </a:p>
          <a:p>
            <a:pPr>
              <a:defRPr sz="2000"/>
            </a:pPr>
            <a:r>
              <a:t>- Likes, Comments, Shares</a:t>
            </a:r>
          </a:p>
          <a:p>
            <a:pPr>
              <a:defRPr sz="2000"/>
            </a:pPr>
            <a:r>
              <a:t>- Total Interactions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Loaded CSV data using pandas</a:t>
            </a:r>
          </a:p>
          <a:p>
            <a:pPr>
              <a:defRPr sz="2000"/>
            </a:pPr>
            <a:r>
              <a:t>- Verified dataset shape and columns</a:t>
            </a:r>
          </a:p>
          <a:p>
            <a:pPr>
              <a:defRPr sz="2000"/>
            </a:pPr>
            <a:r>
              <a:t>- Described variables for context</a:t>
            </a:r>
          </a:p>
          <a:p>
            <a:pPr>
              <a:defRPr sz="2000"/>
            </a:pPr>
            <a:r>
              <a:t>- Ensured data was ready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Removed missing/null values</a:t>
            </a:r>
          </a:p>
          <a:p>
            <a:pPr>
              <a:defRPr sz="2000"/>
            </a:pPr>
            <a:r>
              <a:t>- Dropped duplicate rows</a:t>
            </a:r>
          </a:p>
          <a:p>
            <a:pPr>
              <a:defRPr sz="2000"/>
            </a:pPr>
            <a:r>
              <a:t>- Converted Paid column to binary (0/1)</a:t>
            </a:r>
          </a:p>
          <a:p>
            <a:pPr>
              <a:defRPr sz="2000"/>
            </a:pPr>
            <a:r>
              <a:t>- Checked and corrected data types</a:t>
            </a:r>
          </a:p>
          <a:p>
            <a:pPr>
              <a:defRPr sz="2000"/>
            </a:pPr>
            <a:r>
              <a:t>- Detected and handled outliers using IQR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Descriptive statistics for numeric features</a:t>
            </a:r>
          </a:p>
          <a:p>
            <a:pPr>
              <a:defRPr sz="2000"/>
            </a:pPr>
            <a:r>
              <a:t>- Distribution of Total Interactions (Histogram)</a:t>
            </a:r>
          </a:p>
          <a:p>
            <a:pPr>
              <a:defRPr sz="2000"/>
            </a:pPr>
            <a:r>
              <a:t>- Post Type counts (Bar chart)</a:t>
            </a:r>
          </a:p>
          <a:p>
            <a:pPr>
              <a:defRPr sz="2000"/>
            </a:pPr>
            <a:r>
              <a:t>- Boxplots of Total Interactions by Post Type</a:t>
            </a:r>
          </a:p>
          <a:p>
            <a:pPr>
              <a:defRPr sz="2000"/>
            </a:pPr>
            <a:r>
              <a:t>- Correlation heatmap for numeric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Histogram: Total Interactions</a:t>
            </a:r>
          </a:p>
          <a:p>
            <a:r>
              <a:t>- Boxplot: Interactions by Post Type</a:t>
            </a:r>
          </a:p>
          <a:p>
            <a:r>
              <a:t>- Correlation Heatmap</a:t>
            </a:r>
          </a:p>
        </p:txBody>
      </p:sp>
      <p:pic>
        <p:nvPicPr>
          <p:cNvPr id="4" name="Picture 3" descr="slide_histogram_total_intera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0"/>
            <a:ext cx="2926080" cy="1828800"/>
          </a:xfrm>
          <a:prstGeom prst="rect">
            <a:avLst/>
          </a:prstGeom>
        </p:spPr>
      </p:pic>
      <p:pic>
        <p:nvPicPr>
          <p:cNvPr id="5" name="Picture 4" descr="slide_boxplot_interactions_typ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286000"/>
            <a:ext cx="2926080" cy="1828800"/>
          </a:xfrm>
          <a:prstGeom prst="rect">
            <a:avLst/>
          </a:prstGeom>
        </p:spPr>
      </p:pic>
      <p:pic>
        <p:nvPicPr>
          <p:cNvPr id="6" name="Picture 5" descr="slide_correlation_heat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286000"/>
            <a:ext cx="2438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Hypothesis: Paid promotion increases Total Interactions</a:t>
            </a:r>
          </a:p>
          <a:p>
            <a:pPr>
              <a:defRPr sz="2000"/>
            </a:pPr>
            <a:r>
              <a:t>Method: Independent two-sample t-test</a:t>
            </a:r>
          </a:p>
          <a:p>
            <a:pPr>
              <a:defRPr sz="2000"/>
            </a:pPr>
            <a:r>
              <a:t>Result: P-value &gt; 0.05</a:t>
            </a:r>
          </a:p>
          <a:p>
            <a:pPr>
              <a:defRPr sz="2000"/>
            </a:pPr>
            <a:r>
              <a:t>Conclusion: No statistically significant difference between Paid and Unpaid posts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Post Type is a strong driver of engagement</a:t>
            </a:r>
          </a:p>
          <a:p>
            <a:pPr>
              <a:defRPr sz="2000"/>
            </a:pPr>
            <a:r>
              <a:t>  • Photos and Videos show higher median interactions</a:t>
            </a:r>
          </a:p>
          <a:p>
            <a:pPr>
              <a:defRPr sz="2000"/>
            </a:pPr>
            <a:r>
              <a:t>- Paid promotion did not show statistically significant improvement</a:t>
            </a:r>
          </a:p>
          <a:p>
            <a:pPr>
              <a:defRPr sz="2000"/>
            </a:pPr>
            <a:r>
              <a:t>- Suggests content strategy should prioritise high-performing formats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