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2" r:id="rId6"/>
    <p:sldId id="263" r:id="rId7"/>
    <p:sldId id="264" r:id="rId8"/>
    <p:sldId id="270" r:id="rId9"/>
    <p:sldId id="271" r:id="rId10"/>
    <p:sldId id="272" r:id="rId11"/>
    <p:sldId id="265" r:id="rId12"/>
    <p:sldId id="266" r:id="rId13"/>
    <p:sldId id="267" r:id="rId14"/>
    <p:sldId id="269" r:id="rId15"/>
    <p:sldId id="273" r:id="rId16"/>
    <p:sldId id="274" r:id="rId17"/>
    <p:sldId id="275" r:id="rId18"/>
    <p:sldId id="276" r:id="rId19"/>
    <p:sldId id="277"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2F"/>
    <a:srgbClr val="344529"/>
    <a:srgbClr val="2B3922"/>
    <a:srgbClr val="2E3722"/>
    <a:srgbClr val="FCF7F1"/>
    <a:srgbClr val="B8D233"/>
    <a:srgbClr val="5CC6D6"/>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DC90D-F626-47EE-A419-39AD25638D2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93303F9-2FC4-49F7-A1FD-696D90130B03}">
      <dgm:prSet/>
      <dgm:spPr/>
      <dgm:t>
        <a:bodyPr/>
        <a:lstStyle/>
        <a:p>
          <a:pPr>
            <a:lnSpc>
              <a:spcPct val="100000"/>
            </a:lnSpc>
          </a:pPr>
          <a:r>
            <a:rPr lang="en-US"/>
            <a:t>Dataset</a:t>
          </a:r>
        </a:p>
      </dgm:t>
    </dgm:pt>
    <dgm:pt modelId="{F92976B2-3B5B-42F4-81B3-E7976C986C5F}" type="parTrans" cxnId="{68253729-A6FA-4DF0-983A-6EBA22151CA0}">
      <dgm:prSet/>
      <dgm:spPr/>
      <dgm:t>
        <a:bodyPr/>
        <a:lstStyle/>
        <a:p>
          <a:endParaRPr lang="en-US"/>
        </a:p>
      </dgm:t>
    </dgm:pt>
    <dgm:pt modelId="{1B006D86-7B58-4FE5-99E0-A138EF33E7EA}" type="sibTrans" cxnId="{68253729-A6FA-4DF0-983A-6EBA22151CA0}">
      <dgm:prSet/>
      <dgm:spPr/>
      <dgm:t>
        <a:bodyPr/>
        <a:lstStyle/>
        <a:p>
          <a:endParaRPr lang="en-US"/>
        </a:p>
      </dgm:t>
    </dgm:pt>
    <dgm:pt modelId="{3880AC5A-B558-470A-960C-FD27F85221D7}">
      <dgm:prSet/>
      <dgm:spPr/>
      <dgm:t>
        <a:bodyPr/>
        <a:lstStyle/>
        <a:p>
          <a:pPr>
            <a:lnSpc>
              <a:spcPct val="100000"/>
            </a:lnSpc>
          </a:pPr>
          <a:r>
            <a:rPr lang="en-US" dirty="0"/>
            <a:t>Dataset: </a:t>
          </a:r>
          <a:r>
            <a:rPr lang="en-US" b="0" i="0" u="none" dirty="0" err="1"/>
            <a:t>MovieLens</a:t>
          </a:r>
          <a:r>
            <a:rPr lang="en-US" b="0" i="0" u="none" dirty="0"/>
            <a:t> movies</a:t>
          </a:r>
          <a:endParaRPr lang="en-US" dirty="0"/>
        </a:p>
      </dgm:t>
    </dgm:pt>
    <dgm:pt modelId="{1F3F45CE-EAC3-4824-B6F1-41E6658223B5}" type="parTrans" cxnId="{E26112FF-A38F-43C8-AD28-98E57E761A0F}">
      <dgm:prSet/>
      <dgm:spPr/>
      <dgm:t>
        <a:bodyPr/>
        <a:lstStyle/>
        <a:p>
          <a:endParaRPr lang="en-US"/>
        </a:p>
      </dgm:t>
    </dgm:pt>
    <dgm:pt modelId="{D2C03766-A9B2-49FC-9D1D-F8BFA7C2ECD3}" type="sibTrans" cxnId="{E26112FF-A38F-43C8-AD28-98E57E761A0F}">
      <dgm:prSet/>
      <dgm:spPr/>
      <dgm:t>
        <a:bodyPr/>
        <a:lstStyle/>
        <a:p>
          <a:endParaRPr lang="en-US"/>
        </a:p>
      </dgm:t>
    </dgm:pt>
    <dgm:pt modelId="{B2539760-D454-443F-9E26-C5FAE7143F4E}">
      <dgm:prSet/>
      <dgm:spPr/>
      <dgm:t>
        <a:bodyPr/>
        <a:lstStyle/>
        <a:p>
          <a:pPr>
            <a:lnSpc>
              <a:spcPct val="100000"/>
            </a:lnSpc>
          </a:pPr>
          <a:r>
            <a:rPr lang="en-US"/>
            <a:t>No of movies: Around 45,000</a:t>
          </a:r>
        </a:p>
      </dgm:t>
    </dgm:pt>
    <dgm:pt modelId="{9DC989B4-580E-41D0-B9DF-FB7B60C47550}" type="parTrans" cxnId="{C376B26E-1B4B-424E-9993-78F76A74FC75}">
      <dgm:prSet/>
      <dgm:spPr/>
      <dgm:t>
        <a:bodyPr/>
        <a:lstStyle/>
        <a:p>
          <a:endParaRPr lang="en-US"/>
        </a:p>
      </dgm:t>
    </dgm:pt>
    <dgm:pt modelId="{91FF9A9A-DDFD-4530-ADA6-ADFE3917AAF1}" type="sibTrans" cxnId="{C376B26E-1B4B-424E-9993-78F76A74FC75}">
      <dgm:prSet/>
      <dgm:spPr/>
      <dgm:t>
        <a:bodyPr/>
        <a:lstStyle/>
        <a:p>
          <a:endParaRPr lang="en-US"/>
        </a:p>
      </dgm:t>
    </dgm:pt>
    <dgm:pt modelId="{CFA6253B-0B6B-49EF-B4F7-60F8D6BA32F6}">
      <dgm:prSet/>
      <dgm:spPr/>
      <dgm:t>
        <a:bodyPr/>
        <a:lstStyle/>
        <a:p>
          <a:pPr>
            <a:lnSpc>
              <a:spcPct val="100000"/>
            </a:lnSpc>
          </a:pPr>
          <a:r>
            <a:rPr lang="en-US"/>
            <a:t>Releases: Until July 2017</a:t>
          </a:r>
        </a:p>
      </dgm:t>
    </dgm:pt>
    <dgm:pt modelId="{76386BF7-6CCF-43F1-8792-3A184774464A}" type="parTrans" cxnId="{8CB466DD-6A9A-4F12-9B57-D45E7A1295CD}">
      <dgm:prSet/>
      <dgm:spPr/>
      <dgm:t>
        <a:bodyPr/>
        <a:lstStyle/>
        <a:p>
          <a:endParaRPr lang="en-US"/>
        </a:p>
      </dgm:t>
    </dgm:pt>
    <dgm:pt modelId="{24A9D0FD-9A92-4A3B-8E29-7AFA63A825BF}" type="sibTrans" cxnId="{8CB466DD-6A9A-4F12-9B57-D45E7A1295CD}">
      <dgm:prSet/>
      <dgm:spPr/>
      <dgm:t>
        <a:bodyPr/>
        <a:lstStyle/>
        <a:p>
          <a:endParaRPr lang="en-US"/>
        </a:p>
      </dgm:t>
    </dgm:pt>
    <dgm:pt modelId="{E84E546B-7765-4520-AE63-8EC9DA3689F9}" type="pres">
      <dgm:prSet presAssocID="{CC2DC90D-F626-47EE-A419-39AD25638D2C}" presName="root" presStyleCnt="0">
        <dgm:presLayoutVars>
          <dgm:dir/>
          <dgm:resizeHandles val="exact"/>
        </dgm:presLayoutVars>
      </dgm:prSet>
      <dgm:spPr/>
    </dgm:pt>
    <dgm:pt modelId="{87AA2EE8-483F-4D45-9C9E-651DBEC3E836}" type="pres">
      <dgm:prSet presAssocID="{193303F9-2FC4-49F7-A1FD-696D90130B03}" presName="compNode" presStyleCnt="0"/>
      <dgm:spPr/>
    </dgm:pt>
    <dgm:pt modelId="{6DFFF69E-7F91-433C-B9A9-ABD2A22B94BF}" type="pres">
      <dgm:prSet presAssocID="{193303F9-2FC4-49F7-A1FD-696D90130B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C8D3DF6-297C-495D-B83C-EE12B6B32E1D}" type="pres">
      <dgm:prSet presAssocID="{193303F9-2FC4-49F7-A1FD-696D90130B03}" presName="spaceRect" presStyleCnt="0"/>
      <dgm:spPr/>
    </dgm:pt>
    <dgm:pt modelId="{58C46B56-571D-4DDB-B852-B84115B04384}" type="pres">
      <dgm:prSet presAssocID="{193303F9-2FC4-49F7-A1FD-696D90130B03}" presName="textRect" presStyleLbl="revTx" presStyleIdx="0" presStyleCnt="4">
        <dgm:presLayoutVars>
          <dgm:chMax val="1"/>
          <dgm:chPref val="1"/>
        </dgm:presLayoutVars>
      </dgm:prSet>
      <dgm:spPr/>
    </dgm:pt>
    <dgm:pt modelId="{F1E63868-D79E-47E6-83B8-F56FAC8ED373}" type="pres">
      <dgm:prSet presAssocID="{1B006D86-7B58-4FE5-99E0-A138EF33E7EA}" presName="sibTrans" presStyleCnt="0"/>
      <dgm:spPr/>
    </dgm:pt>
    <dgm:pt modelId="{9FCC9643-FC0E-4E91-916E-493A0702E2F9}" type="pres">
      <dgm:prSet presAssocID="{3880AC5A-B558-470A-960C-FD27F85221D7}" presName="compNode" presStyleCnt="0"/>
      <dgm:spPr/>
    </dgm:pt>
    <dgm:pt modelId="{11E6995E-61CF-40BF-9073-380740B7256D}" type="pres">
      <dgm:prSet presAssocID="{3880AC5A-B558-470A-960C-FD27F85221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m strip"/>
        </a:ext>
      </dgm:extLst>
    </dgm:pt>
    <dgm:pt modelId="{7A5185CB-C6B7-4089-84F7-B94DF9BB8DE1}" type="pres">
      <dgm:prSet presAssocID="{3880AC5A-B558-470A-960C-FD27F85221D7}" presName="spaceRect" presStyleCnt="0"/>
      <dgm:spPr/>
    </dgm:pt>
    <dgm:pt modelId="{E0D7A2BA-F57C-4672-A094-71FEA6638967}" type="pres">
      <dgm:prSet presAssocID="{3880AC5A-B558-470A-960C-FD27F85221D7}" presName="textRect" presStyleLbl="revTx" presStyleIdx="1" presStyleCnt="4">
        <dgm:presLayoutVars>
          <dgm:chMax val="1"/>
          <dgm:chPref val="1"/>
        </dgm:presLayoutVars>
      </dgm:prSet>
      <dgm:spPr/>
    </dgm:pt>
    <dgm:pt modelId="{2CC31ACD-62E7-4B68-AF0D-A304DCF447A1}" type="pres">
      <dgm:prSet presAssocID="{D2C03766-A9B2-49FC-9D1D-F8BFA7C2ECD3}" presName="sibTrans" presStyleCnt="0"/>
      <dgm:spPr/>
    </dgm:pt>
    <dgm:pt modelId="{778EEADE-9466-411F-A4E5-F8A08FBC230B}" type="pres">
      <dgm:prSet presAssocID="{B2539760-D454-443F-9E26-C5FAE7143F4E}" presName="compNode" presStyleCnt="0"/>
      <dgm:spPr/>
    </dgm:pt>
    <dgm:pt modelId="{3E4929A9-2455-48D9-B2D5-B731EF671C21}" type="pres">
      <dgm:prSet presAssocID="{B2539760-D454-443F-9E26-C5FAE7143F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ideo camera"/>
        </a:ext>
      </dgm:extLst>
    </dgm:pt>
    <dgm:pt modelId="{D25EEE03-825E-4171-A52F-D2B0F7DAEAD5}" type="pres">
      <dgm:prSet presAssocID="{B2539760-D454-443F-9E26-C5FAE7143F4E}" presName="spaceRect" presStyleCnt="0"/>
      <dgm:spPr/>
    </dgm:pt>
    <dgm:pt modelId="{785B00BF-5A25-4E0C-86E1-9248CA23DFB4}" type="pres">
      <dgm:prSet presAssocID="{B2539760-D454-443F-9E26-C5FAE7143F4E}" presName="textRect" presStyleLbl="revTx" presStyleIdx="2" presStyleCnt="4">
        <dgm:presLayoutVars>
          <dgm:chMax val="1"/>
          <dgm:chPref val="1"/>
        </dgm:presLayoutVars>
      </dgm:prSet>
      <dgm:spPr/>
    </dgm:pt>
    <dgm:pt modelId="{FC1047CA-05B6-4F5F-B55D-0D0A243EF66B}" type="pres">
      <dgm:prSet presAssocID="{91FF9A9A-DDFD-4530-ADA6-ADFE3917AAF1}" presName="sibTrans" presStyleCnt="0"/>
      <dgm:spPr/>
    </dgm:pt>
    <dgm:pt modelId="{D60B880D-5A39-4DDE-ACCB-C88ACEF9A2D6}" type="pres">
      <dgm:prSet presAssocID="{CFA6253B-0B6B-49EF-B4F7-60F8D6BA32F6}" presName="compNode" presStyleCnt="0"/>
      <dgm:spPr/>
    </dgm:pt>
    <dgm:pt modelId="{6A6BC7F8-0909-4887-916E-0065765A7F3A}" type="pres">
      <dgm:prSet presAssocID="{CFA6253B-0B6B-49EF-B4F7-60F8D6BA32F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recracker"/>
        </a:ext>
      </dgm:extLst>
    </dgm:pt>
    <dgm:pt modelId="{037AB3B5-DB02-46A6-8264-9F09F1F20598}" type="pres">
      <dgm:prSet presAssocID="{CFA6253B-0B6B-49EF-B4F7-60F8D6BA32F6}" presName="spaceRect" presStyleCnt="0"/>
      <dgm:spPr/>
    </dgm:pt>
    <dgm:pt modelId="{155703AE-0037-4F73-9620-20917B6FBFC0}" type="pres">
      <dgm:prSet presAssocID="{CFA6253B-0B6B-49EF-B4F7-60F8D6BA32F6}" presName="textRect" presStyleLbl="revTx" presStyleIdx="3" presStyleCnt="4">
        <dgm:presLayoutVars>
          <dgm:chMax val="1"/>
          <dgm:chPref val="1"/>
        </dgm:presLayoutVars>
      </dgm:prSet>
      <dgm:spPr/>
    </dgm:pt>
  </dgm:ptLst>
  <dgm:cxnLst>
    <dgm:cxn modelId="{0C66A303-0592-4F76-86EB-66E4C8CEFB8E}" type="presOf" srcId="{3880AC5A-B558-470A-960C-FD27F85221D7}" destId="{E0D7A2BA-F57C-4672-A094-71FEA6638967}" srcOrd="0" destOrd="0" presId="urn:microsoft.com/office/officeart/2018/2/layout/IconLabelList"/>
    <dgm:cxn modelId="{68253729-A6FA-4DF0-983A-6EBA22151CA0}" srcId="{CC2DC90D-F626-47EE-A419-39AD25638D2C}" destId="{193303F9-2FC4-49F7-A1FD-696D90130B03}" srcOrd="0" destOrd="0" parTransId="{F92976B2-3B5B-42F4-81B3-E7976C986C5F}" sibTransId="{1B006D86-7B58-4FE5-99E0-A138EF33E7EA}"/>
    <dgm:cxn modelId="{D6982F6C-EF94-4055-A9C7-9BB0C7E59B9C}" type="presOf" srcId="{193303F9-2FC4-49F7-A1FD-696D90130B03}" destId="{58C46B56-571D-4DDB-B852-B84115B04384}" srcOrd="0" destOrd="0" presId="urn:microsoft.com/office/officeart/2018/2/layout/IconLabelList"/>
    <dgm:cxn modelId="{C376B26E-1B4B-424E-9993-78F76A74FC75}" srcId="{CC2DC90D-F626-47EE-A419-39AD25638D2C}" destId="{B2539760-D454-443F-9E26-C5FAE7143F4E}" srcOrd="2" destOrd="0" parTransId="{9DC989B4-580E-41D0-B9DF-FB7B60C47550}" sibTransId="{91FF9A9A-DDFD-4530-ADA6-ADFE3917AAF1}"/>
    <dgm:cxn modelId="{F8451473-10E9-4958-9C23-2659DF7D2B15}" type="presOf" srcId="{CFA6253B-0B6B-49EF-B4F7-60F8D6BA32F6}" destId="{155703AE-0037-4F73-9620-20917B6FBFC0}" srcOrd="0" destOrd="0" presId="urn:microsoft.com/office/officeart/2018/2/layout/IconLabelList"/>
    <dgm:cxn modelId="{B2E56192-345C-4A40-AD00-11C04A9CDA6B}" type="presOf" srcId="{B2539760-D454-443F-9E26-C5FAE7143F4E}" destId="{785B00BF-5A25-4E0C-86E1-9248CA23DFB4}" srcOrd="0" destOrd="0" presId="urn:microsoft.com/office/officeart/2018/2/layout/IconLabelList"/>
    <dgm:cxn modelId="{A3B92BC6-8436-40A6-8B1A-577728D01C6B}" type="presOf" srcId="{CC2DC90D-F626-47EE-A419-39AD25638D2C}" destId="{E84E546B-7765-4520-AE63-8EC9DA3689F9}" srcOrd="0" destOrd="0" presId="urn:microsoft.com/office/officeart/2018/2/layout/IconLabelList"/>
    <dgm:cxn modelId="{8CB466DD-6A9A-4F12-9B57-D45E7A1295CD}" srcId="{CC2DC90D-F626-47EE-A419-39AD25638D2C}" destId="{CFA6253B-0B6B-49EF-B4F7-60F8D6BA32F6}" srcOrd="3" destOrd="0" parTransId="{76386BF7-6CCF-43F1-8792-3A184774464A}" sibTransId="{24A9D0FD-9A92-4A3B-8E29-7AFA63A825BF}"/>
    <dgm:cxn modelId="{E26112FF-A38F-43C8-AD28-98E57E761A0F}" srcId="{CC2DC90D-F626-47EE-A419-39AD25638D2C}" destId="{3880AC5A-B558-470A-960C-FD27F85221D7}" srcOrd="1" destOrd="0" parTransId="{1F3F45CE-EAC3-4824-B6F1-41E6658223B5}" sibTransId="{D2C03766-A9B2-49FC-9D1D-F8BFA7C2ECD3}"/>
    <dgm:cxn modelId="{6C428411-961C-4C01-9923-28D065DB1BC9}" type="presParOf" srcId="{E84E546B-7765-4520-AE63-8EC9DA3689F9}" destId="{87AA2EE8-483F-4D45-9C9E-651DBEC3E836}" srcOrd="0" destOrd="0" presId="urn:microsoft.com/office/officeart/2018/2/layout/IconLabelList"/>
    <dgm:cxn modelId="{9864AFC3-1B98-4FD3-BEDF-0C893D2C4979}" type="presParOf" srcId="{87AA2EE8-483F-4D45-9C9E-651DBEC3E836}" destId="{6DFFF69E-7F91-433C-B9A9-ABD2A22B94BF}" srcOrd="0" destOrd="0" presId="urn:microsoft.com/office/officeart/2018/2/layout/IconLabelList"/>
    <dgm:cxn modelId="{90F9489A-9DA4-408D-A922-C9D59DB158D6}" type="presParOf" srcId="{87AA2EE8-483F-4D45-9C9E-651DBEC3E836}" destId="{1C8D3DF6-297C-495D-B83C-EE12B6B32E1D}" srcOrd="1" destOrd="0" presId="urn:microsoft.com/office/officeart/2018/2/layout/IconLabelList"/>
    <dgm:cxn modelId="{C197FB48-DE07-46C1-95C1-3321C11B7D36}" type="presParOf" srcId="{87AA2EE8-483F-4D45-9C9E-651DBEC3E836}" destId="{58C46B56-571D-4DDB-B852-B84115B04384}" srcOrd="2" destOrd="0" presId="urn:microsoft.com/office/officeart/2018/2/layout/IconLabelList"/>
    <dgm:cxn modelId="{C909FDD8-6999-4FC4-B252-7DD78683F6AF}" type="presParOf" srcId="{E84E546B-7765-4520-AE63-8EC9DA3689F9}" destId="{F1E63868-D79E-47E6-83B8-F56FAC8ED373}" srcOrd="1" destOrd="0" presId="urn:microsoft.com/office/officeart/2018/2/layout/IconLabelList"/>
    <dgm:cxn modelId="{23ACFE48-6CB1-4F5B-AF7E-A569E2728BF7}" type="presParOf" srcId="{E84E546B-7765-4520-AE63-8EC9DA3689F9}" destId="{9FCC9643-FC0E-4E91-916E-493A0702E2F9}" srcOrd="2" destOrd="0" presId="urn:microsoft.com/office/officeart/2018/2/layout/IconLabelList"/>
    <dgm:cxn modelId="{82D51E8D-115F-4706-A8D1-4F6E9B69430D}" type="presParOf" srcId="{9FCC9643-FC0E-4E91-916E-493A0702E2F9}" destId="{11E6995E-61CF-40BF-9073-380740B7256D}" srcOrd="0" destOrd="0" presId="urn:microsoft.com/office/officeart/2018/2/layout/IconLabelList"/>
    <dgm:cxn modelId="{C05D12E3-B364-4267-BA93-FD533F9A16F0}" type="presParOf" srcId="{9FCC9643-FC0E-4E91-916E-493A0702E2F9}" destId="{7A5185CB-C6B7-4089-84F7-B94DF9BB8DE1}" srcOrd="1" destOrd="0" presId="urn:microsoft.com/office/officeart/2018/2/layout/IconLabelList"/>
    <dgm:cxn modelId="{1D6486EE-89D2-4F2C-99FF-834D94D2FA79}" type="presParOf" srcId="{9FCC9643-FC0E-4E91-916E-493A0702E2F9}" destId="{E0D7A2BA-F57C-4672-A094-71FEA6638967}" srcOrd="2" destOrd="0" presId="urn:microsoft.com/office/officeart/2018/2/layout/IconLabelList"/>
    <dgm:cxn modelId="{0EDF9349-BC2C-470A-A743-44076C094F55}" type="presParOf" srcId="{E84E546B-7765-4520-AE63-8EC9DA3689F9}" destId="{2CC31ACD-62E7-4B68-AF0D-A304DCF447A1}" srcOrd="3" destOrd="0" presId="urn:microsoft.com/office/officeart/2018/2/layout/IconLabelList"/>
    <dgm:cxn modelId="{997799A2-0EEB-4C88-8BB7-47F5DB1B7970}" type="presParOf" srcId="{E84E546B-7765-4520-AE63-8EC9DA3689F9}" destId="{778EEADE-9466-411F-A4E5-F8A08FBC230B}" srcOrd="4" destOrd="0" presId="urn:microsoft.com/office/officeart/2018/2/layout/IconLabelList"/>
    <dgm:cxn modelId="{3CB7640D-F03F-4063-A22F-0C5A2A9E0A5A}" type="presParOf" srcId="{778EEADE-9466-411F-A4E5-F8A08FBC230B}" destId="{3E4929A9-2455-48D9-B2D5-B731EF671C21}" srcOrd="0" destOrd="0" presId="urn:microsoft.com/office/officeart/2018/2/layout/IconLabelList"/>
    <dgm:cxn modelId="{5B8E548D-BAF7-4DEB-983F-EF8864181E1A}" type="presParOf" srcId="{778EEADE-9466-411F-A4E5-F8A08FBC230B}" destId="{D25EEE03-825E-4171-A52F-D2B0F7DAEAD5}" srcOrd="1" destOrd="0" presId="urn:microsoft.com/office/officeart/2018/2/layout/IconLabelList"/>
    <dgm:cxn modelId="{A1E04189-EF5E-4A34-B71C-661B2C0A5641}" type="presParOf" srcId="{778EEADE-9466-411F-A4E5-F8A08FBC230B}" destId="{785B00BF-5A25-4E0C-86E1-9248CA23DFB4}" srcOrd="2" destOrd="0" presId="urn:microsoft.com/office/officeart/2018/2/layout/IconLabelList"/>
    <dgm:cxn modelId="{80D847DB-7265-46FC-8379-C7062F08F7AE}" type="presParOf" srcId="{E84E546B-7765-4520-AE63-8EC9DA3689F9}" destId="{FC1047CA-05B6-4F5F-B55D-0D0A243EF66B}" srcOrd="5" destOrd="0" presId="urn:microsoft.com/office/officeart/2018/2/layout/IconLabelList"/>
    <dgm:cxn modelId="{240C5B05-91EC-4DCA-80C5-75123647BAFC}" type="presParOf" srcId="{E84E546B-7765-4520-AE63-8EC9DA3689F9}" destId="{D60B880D-5A39-4DDE-ACCB-C88ACEF9A2D6}" srcOrd="6" destOrd="0" presId="urn:microsoft.com/office/officeart/2018/2/layout/IconLabelList"/>
    <dgm:cxn modelId="{6E04F478-E6A2-4B4D-B642-B456A46FCAD1}" type="presParOf" srcId="{D60B880D-5A39-4DDE-ACCB-C88ACEF9A2D6}" destId="{6A6BC7F8-0909-4887-916E-0065765A7F3A}" srcOrd="0" destOrd="0" presId="urn:microsoft.com/office/officeart/2018/2/layout/IconLabelList"/>
    <dgm:cxn modelId="{CC732D1D-F77E-4119-B196-F0C98EBBAADC}" type="presParOf" srcId="{D60B880D-5A39-4DDE-ACCB-C88ACEF9A2D6}" destId="{037AB3B5-DB02-46A6-8264-9F09F1F20598}" srcOrd="1" destOrd="0" presId="urn:microsoft.com/office/officeart/2018/2/layout/IconLabelList"/>
    <dgm:cxn modelId="{A7CD93D1-572F-414D-9318-AD4191E3842B}" type="presParOf" srcId="{D60B880D-5A39-4DDE-ACCB-C88ACEF9A2D6}" destId="{155703AE-0037-4F73-9620-20917B6FBF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15890F-06F5-438F-963E-4743E11D885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BEF797A-1B26-444F-B24C-62F370ECEE12}">
      <dgm:prSet/>
      <dgm:spPr/>
      <dgm:t>
        <a:bodyPr/>
        <a:lstStyle/>
        <a:p>
          <a:r>
            <a:rPr lang="en-US" dirty="0"/>
            <a:t>Cast and crew</a:t>
          </a:r>
        </a:p>
      </dgm:t>
    </dgm:pt>
    <dgm:pt modelId="{B071720E-5940-4682-8374-0AA626F0127D}" type="parTrans" cxnId="{8F27947F-9592-4F61-B46F-307A83C64CC0}">
      <dgm:prSet/>
      <dgm:spPr/>
      <dgm:t>
        <a:bodyPr/>
        <a:lstStyle/>
        <a:p>
          <a:endParaRPr lang="en-US"/>
        </a:p>
      </dgm:t>
    </dgm:pt>
    <dgm:pt modelId="{59974EE4-E992-4678-B6CA-DDA317B87B99}" type="sibTrans" cxnId="{8F27947F-9592-4F61-B46F-307A83C64CC0}">
      <dgm:prSet/>
      <dgm:spPr/>
      <dgm:t>
        <a:bodyPr/>
        <a:lstStyle/>
        <a:p>
          <a:endParaRPr lang="en-US"/>
        </a:p>
      </dgm:t>
    </dgm:pt>
    <dgm:pt modelId="{91AE9210-7796-4FCB-B305-0715DEB6B045}">
      <dgm:prSet/>
      <dgm:spPr/>
      <dgm:t>
        <a:bodyPr/>
        <a:lstStyle/>
        <a:p>
          <a:r>
            <a:rPr lang="en-US"/>
            <a:t>Plot and Keywords</a:t>
          </a:r>
        </a:p>
      </dgm:t>
    </dgm:pt>
    <dgm:pt modelId="{DC5FDA2D-63DF-4D52-BF0A-A90801152F88}" type="parTrans" cxnId="{AD7AEAE9-F4B2-45BF-A612-C4A708A4D004}">
      <dgm:prSet/>
      <dgm:spPr/>
      <dgm:t>
        <a:bodyPr/>
        <a:lstStyle/>
        <a:p>
          <a:endParaRPr lang="en-US"/>
        </a:p>
      </dgm:t>
    </dgm:pt>
    <dgm:pt modelId="{A61E1E87-0796-4AFE-9C9C-41B895BC307C}" type="sibTrans" cxnId="{AD7AEAE9-F4B2-45BF-A612-C4A708A4D004}">
      <dgm:prSet/>
      <dgm:spPr/>
      <dgm:t>
        <a:bodyPr/>
        <a:lstStyle/>
        <a:p>
          <a:endParaRPr lang="en-US"/>
        </a:p>
      </dgm:t>
    </dgm:pt>
    <dgm:pt modelId="{307F436D-E375-4892-9572-7A108A1D9FEB}">
      <dgm:prSet/>
      <dgm:spPr/>
      <dgm:t>
        <a:bodyPr/>
        <a:lstStyle/>
        <a:p>
          <a:r>
            <a:rPr lang="en-US"/>
            <a:t>Languages</a:t>
          </a:r>
        </a:p>
      </dgm:t>
    </dgm:pt>
    <dgm:pt modelId="{9469C719-0EE7-4D8C-9BF4-5C64E488141C}" type="parTrans" cxnId="{BB74185F-A5FA-4820-915B-3078E00B77FE}">
      <dgm:prSet/>
      <dgm:spPr/>
      <dgm:t>
        <a:bodyPr/>
        <a:lstStyle/>
        <a:p>
          <a:endParaRPr lang="en-US"/>
        </a:p>
      </dgm:t>
    </dgm:pt>
    <dgm:pt modelId="{845F86A1-B2ED-48AB-9B40-5F6BB1F67504}" type="sibTrans" cxnId="{BB74185F-A5FA-4820-915B-3078E00B77FE}">
      <dgm:prSet/>
      <dgm:spPr/>
      <dgm:t>
        <a:bodyPr/>
        <a:lstStyle/>
        <a:p>
          <a:endParaRPr lang="en-US"/>
        </a:p>
      </dgm:t>
    </dgm:pt>
    <dgm:pt modelId="{86835776-5067-419A-8866-3C77CA2FC617}">
      <dgm:prSet/>
      <dgm:spPr/>
      <dgm:t>
        <a:bodyPr/>
        <a:lstStyle/>
        <a:p>
          <a:r>
            <a:rPr lang="en-US"/>
            <a:t>Vote count</a:t>
          </a:r>
        </a:p>
      </dgm:t>
    </dgm:pt>
    <dgm:pt modelId="{E437A062-C72B-4F43-93F1-73D90DDF459B}" type="parTrans" cxnId="{87C7724A-CEF2-4F6B-8925-1572B972B194}">
      <dgm:prSet/>
      <dgm:spPr/>
      <dgm:t>
        <a:bodyPr/>
        <a:lstStyle/>
        <a:p>
          <a:endParaRPr lang="en-US"/>
        </a:p>
      </dgm:t>
    </dgm:pt>
    <dgm:pt modelId="{3E88FFF7-5B23-40FB-AAA2-1B45EC8C0CC8}" type="sibTrans" cxnId="{87C7724A-CEF2-4F6B-8925-1572B972B194}">
      <dgm:prSet/>
      <dgm:spPr/>
      <dgm:t>
        <a:bodyPr/>
        <a:lstStyle/>
        <a:p>
          <a:endParaRPr lang="en-US"/>
        </a:p>
      </dgm:t>
    </dgm:pt>
    <dgm:pt modelId="{663660B6-5A50-4672-98FC-05B0DF506FAF}" type="pres">
      <dgm:prSet presAssocID="{7215890F-06F5-438F-963E-4743E11D8859}" presName="hierChild1" presStyleCnt="0">
        <dgm:presLayoutVars>
          <dgm:chPref val="1"/>
          <dgm:dir/>
          <dgm:animOne val="branch"/>
          <dgm:animLvl val="lvl"/>
          <dgm:resizeHandles/>
        </dgm:presLayoutVars>
      </dgm:prSet>
      <dgm:spPr/>
    </dgm:pt>
    <dgm:pt modelId="{7B08CF05-A838-46BA-92E5-7979A704B2AC}" type="pres">
      <dgm:prSet presAssocID="{ABEF797A-1B26-444F-B24C-62F370ECEE12}" presName="hierRoot1" presStyleCnt="0"/>
      <dgm:spPr/>
    </dgm:pt>
    <dgm:pt modelId="{149B759A-CA90-4373-9519-732FB6CA54A8}" type="pres">
      <dgm:prSet presAssocID="{ABEF797A-1B26-444F-B24C-62F370ECEE12}" presName="composite" presStyleCnt="0"/>
      <dgm:spPr/>
    </dgm:pt>
    <dgm:pt modelId="{BD8D8E73-002D-4CE3-B85D-18C275E36D92}" type="pres">
      <dgm:prSet presAssocID="{ABEF797A-1B26-444F-B24C-62F370ECEE12}" presName="background" presStyleLbl="node0" presStyleIdx="0" presStyleCnt="4"/>
      <dgm:spPr/>
    </dgm:pt>
    <dgm:pt modelId="{10688C6B-B892-401F-A792-1CFBC8401D28}" type="pres">
      <dgm:prSet presAssocID="{ABEF797A-1B26-444F-B24C-62F370ECEE12}" presName="text" presStyleLbl="fgAcc0" presStyleIdx="0" presStyleCnt="4">
        <dgm:presLayoutVars>
          <dgm:chPref val="3"/>
        </dgm:presLayoutVars>
      </dgm:prSet>
      <dgm:spPr/>
    </dgm:pt>
    <dgm:pt modelId="{E4D90AD6-200D-41EE-95CF-21AF111F4882}" type="pres">
      <dgm:prSet presAssocID="{ABEF797A-1B26-444F-B24C-62F370ECEE12}" presName="hierChild2" presStyleCnt="0"/>
      <dgm:spPr/>
    </dgm:pt>
    <dgm:pt modelId="{986F1232-CF65-4C1E-98C8-1D219C3944FE}" type="pres">
      <dgm:prSet presAssocID="{91AE9210-7796-4FCB-B305-0715DEB6B045}" presName="hierRoot1" presStyleCnt="0"/>
      <dgm:spPr/>
    </dgm:pt>
    <dgm:pt modelId="{4B6EF4E4-EFB5-4B23-8E56-4421DE082E29}" type="pres">
      <dgm:prSet presAssocID="{91AE9210-7796-4FCB-B305-0715DEB6B045}" presName="composite" presStyleCnt="0"/>
      <dgm:spPr/>
    </dgm:pt>
    <dgm:pt modelId="{A4F54A26-5236-4C77-9D37-0E50E8B9AE95}" type="pres">
      <dgm:prSet presAssocID="{91AE9210-7796-4FCB-B305-0715DEB6B045}" presName="background" presStyleLbl="node0" presStyleIdx="1" presStyleCnt="4"/>
      <dgm:spPr/>
    </dgm:pt>
    <dgm:pt modelId="{2174EB1B-BA17-4EED-840E-F4896388C1E5}" type="pres">
      <dgm:prSet presAssocID="{91AE9210-7796-4FCB-B305-0715DEB6B045}" presName="text" presStyleLbl="fgAcc0" presStyleIdx="1" presStyleCnt="4">
        <dgm:presLayoutVars>
          <dgm:chPref val="3"/>
        </dgm:presLayoutVars>
      </dgm:prSet>
      <dgm:spPr/>
    </dgm:pt>
    <dgm:pt modelId="{884C650F-7976-4EFD-BE0E-32E11EE72A43}" type="pres">
      <dgm:prSet presAssocID="{91AE9210-7796-4FCB-B305-0715DEB6B045}" presName="hierChild2" presStyleCnt="0"/>
      <dgm:spPr/>
    </dgm:pt>
    <dgm:pt modelId="{5C5238B1-88DB-4956-819F-AA2FA10CA276}" type="pres">
      <dgm:prSet presAssocID="{307F436D-E375-4892-9572-7A108A1D9FEB}" presName="hierRoot1" presStyleCnt="0"/>
      <dgm:spPr/>
    </dgm:pt>
    <dgm:pt modelId="{8F9442AE-8E1F-4E72-BD55-CC8670971648}" type="pres">
      <dgm:prSet presAssocID="{307F436D-E375-4892-9572-7A108A1D9FEB}" presName="composite" presStyleCnt="0"/>
      <dgm:spPr/>
    </dgm:pt>
    <dgm:pt modelId="{611FFDCC-11E5-4181-8447-C3B70E7B52E3}" type="pres">
      <dgm:prSet presAssocID="{307F436D-E375-4892-9572-7A108A1D9FEB}" presName="background" presStyleLbl="node0" presStyleIdx="2" presStyleCnt="4"/>
      <dgm:spPr/>
    </dgm:pt>
    <dgm:pt modelId="{77613912-ED87-47F5-A3FE-595DAB157A33}" type="pres">
      <dgm:prSet presAssocID="{307F436D-E375-4892-9572-7A108A1D9FEB}" presName="text" presStyleLbl="fgAcc0" presStyleIdx="2" presStyleCnt="4">
        <dgm:presLayoutVars>
          <dgm:chPref val="3"/>
        </dgm:presLayoutVars>
      </dgm:prSet>
      <dgm:spPr/>
    </dgm:pt>
    <dgm:pt modelId="{34A78A8F-D3D6-4552-8722-B6553D08AB11}" type="pres">
      <dgm:prSet presAssocID="{307F436D-E375-4892-9572-7A108A1D9FEB}" presName="hierChild2" presStyleCnt="0"/>
      <dgm:spPr/>
    </dgm:pt>
    <dgm:pt modelId="{FA70AB95-777E-4C7A-BF78-B60CAFC2A7A9}" type="pres">
      <dgm:prSet presAssocID="{86835776-5067-419A-8866-3C77CA2FC617}" presName="hierRoot1" presStyleCnt="0"/>
      <dgm:spPr/>
    </dgm:pt>
    <dgm:pt modelId="{52D85F21-3DF7-4486-96B4-20AA0E04B3CD}" type="pres">
      <dgm:prSet presAssocID="{86835776-5067-419A-8866-3C77CA2FC617}" presName="composite" presStyleCnt="0"/>
      <dgm:spPr/>
    </dgm:pt>
    <dgm:pt modelId="{D98D854C-8E61-4042-9F39-A7EE4C7BDA5D}" type="pres">
      <dgm:prSet presAssocID="{86835776-5067-419A-8866-3C77CA2FC617}" presName="background" presStyleLbl="node0" presStyleIdx="3" presStyleCnt="4"/>
      <dgm:spPr/>
    </dgm:pt>
    <dgm:pt modelId="{D2EEAB8D-D6EF-46DE-BC8F-2F654DEECC53}" type="pres">
      <dgm:prSet presAssocID="{86835776-5067-419A-8866-3C77CA2FC617}" presName="text" presStyleLbl="fgAcc0" presStyleIdx="3" presStyleCnt="4">
        <dgm:presLayoutVars>
          <dgm:chPref val="3"/>
        </dgm:presLayoutVars>
      </dgm:prSet>
      <dgm:spPr/>
    </dgm:pt>
    <dgm:pt modelId="{32CA2C18-E219-4F16-9F03-D56ABC5BD369}" type="pres">
      <dgm:prSet presAssocID="{86835776-5067-419A-8866-3C77CA2FC617}" presName="hierChild2" presStyleCnt="0"/>
      <dgm:spPr/>
    </dgm:pt>
  </dgm:ptLst>
  <dgm:cxnLst>
    <dgm:cxn modelId="{9B182D40-6C0A-4C32-8742-5A019FD08225}" type="presOf" srcId="{307F436D-E375-4892-9572-7A108A1D9FEB}" destId="{77613912-ED87-47F5-A3FE-595DAB157A33}" srcOrd="0" destOrd="0" presId="urn:microsoft.com/office/officeart/2005/8/layout/hierarchy1"/>
    <dgm:cxn modelId="{BB74185F-A5FA-4820-915B-3078E00B77FE}" srcId="{7215890F-06F5-438F-963E-4743E11D8859}" destId="{307F436D-E375-4892-9572-7A108A1D9FEB}" srcOrd="2" destOrd="0" parTransId="{9469C719-0EE7-4D8C-9BF4-5C64E488141C}" sibTransId="{845F86A1-B2ED-48AB-9B40-5F6BB1F67504}"/>
    <dgm:cxn modelId="{87C7724A-CEF2-4F6B-8925-1572B972B194}" srcId="{7215890F-06F5-438F-963E-4743E11D8859}" destId="{86835776-5067-419A-8866-3C77CA2FC617}" srcOrd="3" destOrd="0" parTransId="{E437A062-C72B-4F43-93F1-73D90DDF459B}" sibTransId="{3E88FFF7-5B23-40FB-AAA2-1B45EC8C0CC8}"/>
    <dgm:cxn modelId="{8F27947F-9592-4F61-B46F-307A83C64CC0}" srcId="{7215890F-06F5-438F-963E-4743E11D8859}" destId="{ABEF797A-1B26-444F-B24C-62F370ECEE12}" srcOrd="0" destOrd="0" parTransId="{B071720E-5940-4682-8374-0AA626F0127D}" sibTransId="{59974EE4-E992-4678-B6CA-DDA317B87B99}"/>
    <dgm:cxn modelId="{13AE4FA0-1EE3-4726-A017-DB98084A919F}" type="presOf" srcId="{ABEF797A-1B26-444F-B24C-62F370ECEE12}" destId="{10688C6B-B892-401F-A792-1CFBC8401D28}" srcOrd="0" destOrd="0" presId="urn:microsoft.com/office/officeart/2005/8/layout/hierarchy1"/>
    <dgm:cxn modelId="{43163DA1-B13A-4973-8EBA-F641E5CB12C1}" type="presOf" srcId="{86835776-5067-419A-8866-3C77CA2FC617}" destId="{D2EEAB8D-D6EF-46DE-BC8F-2F654DEECC53}" srcOrd="0" destOrd="0" presId="urn:microsoft.com/office/officeart/2005/8/layout/hierarchy1"/>
    <dgm:cxn modelId="{14957ACC-1F19-4CAE-BB49-CBB5970CC861}" type="presOf" srcId="{7215890F-06F5-438F-963E-4743E11D8859}" destId="{663660B6-5A50-4672-98FC-05B0DF506FAF}" srcOrd="0" destOrd="0" presId="urn:microsoft.com/office/officeart/2005/8/layout/hierarchy1"/>
    <dgm:cxn modelId="{7A898CD9-6E38-4C8F-9C1A-A6910731FC23}" type="presOf" srcId="{91AE9210-7796-4FCB-B305-0715DEB6B045}" destId="{2174EB1B-BA17-4EED-840E-F4896388C1E5}" srcOrd="0" destOrd="0" presId="urn:microsoft.com/office/officeart/2005/8/layout/hierarchy1"/>
    <dgm:cxn modelId="{AD7AEAE9-F4B2-45BF-A612-C4A708A4D004}" srcId="{7215890F-06F5-438F-963E-4743E11D8859}" destId="{91AE9210-7796-4FCB-B305-0715DEB6B045}" srcOrd="1" destOrd="0" parTransId="{DC5FDA2D-63DF-4D52-BF0A-A90801152F88}" sibTransId="{A61E1E87-0796-4AFE-9C9C-41B895BC307C}"/>
    <dgm:cxn modelId="{1BB3BAED-6C1E-40AA-BA98-D1E0D750EDED}" type="presParOf" srcId="{663660B6-5A50-4672-98FC-05B0DF506FAF}" destId="{7B08CF05-A838-46BA-92E5-7979A704B2AC}" srcOrd="0" destOrd="0" presId="urn:microsoft.com/office/officeart/2005/8/layout/hierarchy1"/>
    <dgm:cxn modelId="{592F8DAA-31D2-4762-831C-F98E2B7ED027}" type="presParOf" srcId="{7B08CF05-A838-46BA-92E5-7979A704B2AC}" destId="{149B759A-CA90-4373-9519-732FB6CA54A8}" srcOrd="0" destOrd="0" presId="urn:microsoft.com/office/officeart/2005/8/layout/hierarchy1"/>
    <dgm:cxn modelId="{EE7CF939-B822-4A31-8C32-579779E61414}" type="presParOf" srcId="{149B759A-CA90-4373-9519-732FB6CA54A8}" destId="{BD8D8E73-002D-4CE3-B85D-18C275E36D92}" srcOrd="0" destOrd="0" presId="urn:microsoft.com/office/officeart/2005/8/layout/hierarchy1"/>
    <dgm:cxn modelId="{8CA540E9-0097-4210-9C3E-4BE7ABD53EA3}" type="presParOf" srcId="{149B759A-CA90-4373-9519-732FB6CA54A8}" destId="{10688C6B-B892-401F-A792-1CFBC8401D28}" srcOrd="1" destOrd="0" presId="urn:microsoft.com/office/officeart/2005/8/layout/hierarchy1"/>
    <dgm:cxn modelId="{07D9F98B-6B85-4684-982F-C49ED0CE79D9}" type="presParOf" srcId="{7B08CF05-A838-46BA-92E5-7979A704B2AC}" destId="{E4D90AD6-200D-41EE-95CF-21AF111F4882}" srcOrd="1" destOrd="0" presId="urn:microsoft.com/office/officeart/2005/8/layout/hierarchy1"/>
    <dgm:cxn modelId="{37515BC5-A79E-414E-8FC9-15550F6DE9BC}" type="presParOf" srcId="{663660B6-5A50-4672-98FC-05B0DF506FAF}" destId="{986F1232-CF65-4C1E-98C8-1D219C3944FE}" srcOrd="1" destOrd="0" presId="urn:microsoft.com/office/officeart/2005/8/layout/hierarchy1"/>
    <dgm:cxn modelId="{9FBF2BE6-CD73-41A3-80BA-A1F380112A54}" type="presParOf" srcId="{986F1232-CF65-4C1E-98C8-1D219C3944FE}" destId="{4B6EF4E4-EFB5-4B23-8E56-4421DE082E29}" srcOrd="0" destOrd="0" presId="urn:microsoft.com/office/officeart/2005/8/layout/hierarchy1"/>
    <dgm:cxn modelId="{FC713CCE-729E-4BA5-99A7-35F5C2BABAED}" type="presParOf" srcId="{4B6EF4E4-EFB5-4B23-8E56-4421DE082E29}" destId="{A4F54A26-5236-4C77-9D37-0E50E8B9AE95}" srcOrd="0" destOrd="0" presId="urn:microsoft.com/office/officeart/2005/8/layout/hierarchy1"/>
    <dgm:cxn modelId="{395D9A47-8366-42E7-B940-1C1A6D0E5A8B}" type="presParOf" srcId="{4B6EF4E4-EFB5-4B23-8E56-4421DE082E29}" destId="{2174EB1B-BA17-4EED-840E-F4896388C1E5}" srcOrd="1" destOrd="0" presId="urn:microsoft.com/office/officeart/2005/8/layout/hierarchy1"/>
    <dgm:cxn modelId="{A952A214-E41F-4013-B5B2-59A9A77374F0}" type="presParOf" srcId="{986F1232-CF65-4C1E-98C8-1D219C3944FE}" destId="{884C650F-7976-4EFD-BE0E-32E11EE72A43}" srcOrd="1" destOrd="0" presId="urn:microsoft.com/office/officeart/2005/8/layout/hierarchy1"/>
    <dgm:cxn modelId="{772F0A3D-820C-41A1-81D0-150BF06DAC41}" type="presParOf" srcId="{663660B6-5A50-4672-98FC-05B0DF506FAF}" destId="{5C5238B1-88DB-4956-819F-AA2FA10CA276}" srcOrd="2" destOrd="0" presId="urn:microsoft.com/office/officeart/2005/8/layout/hierarchy1"/>
    <dgm:cxn modelId="{D5753CCA-7CF9-4F39-87AD-B19519FFE96E}" type="presParOf" srcId="{5C5238B1-88DB-4956-819F-AA2FA10CA276}" destId="{8F9442AE-8E1F-4E72-BD55-CC8670971648}" srcOrd="0" destOrd="0" presId="urn:microsoft.com/office/officeart/2005/8/layout/hierarchy1"/>
    <dgm:cxn modelId="{646449C0-78D1-435A-A011-530C09453211}" type="presParOf" srcId="{8F9442AE-8E1F-4E72-BD55-CC8670971648}" destId="{611FFDCC-11E5-4181-8447-C3B70E7B52E3}" srcOrd="0" destOrd="0" presId="urn:microsoft.com/office/officeart/2005/8/layout/hierarchy1"/>
    <dgm:cxn modelId="{710B25CA-BEAF-4C89-A901-3F05B5180A7E}" type="presParOf" srcId="{8F9442AE-8E1F-4E72-BD55-CC8670971648}" destId="{77613912-ED87-47F5-A3FE-595DAB157A33}" srcOrd="1" destOrd="0" presId="urn:microsoft.com/office/officeart/2005/8/layout/hierarchy1"/>
    <dgm:cxn modelId="{C693BA52-8201-4456-BA2B-5C0EF90FD0E4}" type="presParOf" srcId="{5C5238B1-88DB-4956-819F-AA2FA10CA276}" destId="{34A78A8F-D3D6-4552-8722-B6553D08AB11}" srcOrd="1" destOrd="0" presId="urn:microsoft.com/office/officeart/2005/8/layout/hierarchy1"/>
    <dgm:cxn modelId="{F0831533-5F57-4448-884E-B677D490218C}" type="presParOf" srcId="{663660B6-5A50-4672-98FC-05B0DF506FAF}" destId="{FA70AB95-777E-4C7A-BF78-B60CAFC2A7A9}" srcOrd="3" destOrd="0" presId="urn:microsoft.com/office/officeart/2005/8/layout/hierarchy1"/>
    <dgm:cxn modelId="{11CB9209-631C-48FB-BFB9-26F8B6B3F675}" type="presParOf" srcId="{FA70AB95-777E-4C7A-BF78-B60CAFC2A7A9}" destId="{52D85F21-3DF7-4486-96B4-20AA0E04B3CD}" srcOrd="0" destOrd="0" presId="urn:microsoft.com/office/officeart/2005/8/layout/hierarchy1"/>
    <dgm:cxn modelId="{586F68CD-6AD3-4EE5-A7FC-61882DB80A59}" type="presParOf" srcId="{52D85F21-3DF7-4486-96B4-20AA0E04B3CD}" destId="{D98D854C-8E61-4042-9F39-A7EE4C7BDA5D}" srcOrd="0" destOrd="0" presId="urn:microsoft.com/office/officeart/2005/8/layout/hierarchy1"/>
    <dgm:cxn modelId="{296937B9-EA1D-4001-A134-340183AF5C13}" type="presParOf" srcId="{52D85F21-3DF7-4486-96B4-20AA0E04B3CD}" destId="{D2EEAB8D-D6EF-46DE-BC8F-2F654DEECC53}" srcOrd="1" destOrd="0" presId="urn:microsoft.com/office/officeart/2005/8/layout/hierarchy1"/>
    <dgm:cxn modelId="{836267B7-845A-4369-B9EC-5C4026613B54}" type="presParOf" srcId="{FA70AB95-777E-4C7A-BF78-B60CAFC2A7A9}" destId="{32CA2C18-E219-4F16-9F03-D56ABC5BD36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F69E-7F91-433C-B9A9-ABD2A22B94BF}">
      <dsp:nvSpPr>
        <dsp:cNvPr id="0" name=""/>
        <dsp:cNvSpPr/>
      </dsp:nvSpPr>
      <dsp:spPr>
        <a:xfrm>
          <a:off x="790816" y="786379"/>
          <a:ext cx="1069582" cy="1069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46B56-571D-4DDB-B852-B84115B04384}">
      <dsp:nvSpPr>
        <dsp:cNvPr id="0" name=""/>
        <dsp:cNvSpPr/>
      </dsp:nvSpPr>
      <dsp:spPr>
        <a:xfrm>
          <a:off x="137182" y="2171923"/>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Dataset</a:t>
          </a:r>
        </a:p>
      </dsp:txBody>
      <dsp:txXfrm>
        <a:off x="137182" y="2171923"/>
        <a:ext cx="2376850" cy="720000"/>
      </dsp:txXfrm>
    </dsp:sp>
    <dsp:sp modelId="{11E6995E-61CF-40BF-9073-380740B7256D}">
      <dsp:nvSpPr>
        <dsp:cNvPr id="0" name=""/>
        <dsp:cNvSpPr/>
      </dsp:nvSpPr>
      <dsp:spPr>
        <a:xfrm>
          <a:off x="3583616" y="786379"/>
          <a:ext cx="1069582" cy="1069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7A2BA-F57C-4672-A094-71FEA6638967}">
      <dsp:nvSpPr>
        <dsp:cNvPr id="0" name=""/>
        <dsp:cNvSpPr/>
      </dsp:nvSpPr>
      <dsp:spPr>
        <a:xfrm>
          <a:off x="2929982" y="2171923"/>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Dataset: </a:t>
          </a:r>
          <a:r>
            <a:rPr lang="en-US" sz="2400" b="0" i="0" u="none" kern="1200" dirty="0" err="1"/>
            <a:t>MovieLens</a:t>
          </a:r>
          <a:r>
            <a:rPr lang="en-US" sz="2400" b="0" i="0" u="none" kern="1200" dirty="0"/>
            <a:t> movies</a:t>
          </a:r>
          <a:endParaRPr lang="en-US" sz="2400" kern="1200" dirty="0"/>
        </a:p>
      </dsp:txBody>
      <dsp:txXfrm>
        <a:off x="2929982" y="2171923"/>
        <a:ext cx="2376850" cy="720000"/>
      </dsp:txXfrm>
    </dsp:sp>
    <dsp:sp modelId="{3E4929A9-2455-48D9-B2D5-B731EF671C21}">
      <dsp:nvSpPr>
        <dsp:cNvPr id="0" name=""/>
        <dsp:cNvSpPr/>
      </dsp:nvSpPr>
      <dsp:spPr>
        <a:xfrm>
          <a:off x="6376415" y="786379"/>
          <a:ext cx="1069582" cy="10695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B00BF-5A25-4E0C-86E1-9248CA23DFB4}">
      <dsp:nvSpPr>
        <dsp:cNvPr id="0" name=""/>
        <dsp:cNvSpPr/>
      </dsp:nvSpPr>
      <dsp:spPr>
        <a:xfrm>
          <a:off x="5722781" y="2171923"/>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No of movies: Around 45,000</a:t>
          </a:r>
        </a:p>
      </dsp:txBody>
      <dsp:txXfrm>
        <a:off x="5722781" y="2171923"/>
        <a:ext cx="2376850" cy="720000"/>
      </dsp:txXfrm>
    </dsp:sp>
    <dsp:sp modelId="{6A6BC7F8-0909-4887-916E-0065765A7F3A}">
      <dsp:nvSpPr>
        <dsp:cNvPr id="0" name=""/>
        <dsp:cNvSpPr/>
      </dsp:nvSpPr>
      <dsp:spPr>
        <a:xfrm>
          <a:off x="9169215" y="786379"/>
          <a:ext cx="1069582" cy="10695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5703AE-0037-4F73-9620-20917B6FBFC0}">
      <dsp:nvSpPr>
        <dsp:cNvPr id="0" name=""/>
        <dsp:cNvSpPr/>
      </dsp:nvSpPr>
      <dsp:spPr>
        <a:xfrm>
          <a:off x="8515581" y="2171923"/>
          <a:ext cx="23768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Releases: Until July 2017</a:t>
          </a:r>
        </a:p>
      </dsp:txBody>
      <dsp:txXfrm>
        <a:off x="8515581" y="2171923"/>
        <a:ext cx="23768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D8E73-002D-4CE3-B85D-18C275E36D92}">
      <dsp:nvSpPr>
        <dsp:cNvPr id="0" name=""/>
        <dsp:cNvSpPr/>
      </dsp:nvSpPr>
      <dsp:spPr>
        <a:xfrm>
          <a:off x="3231"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688C6B-B892-401F-A792-1CFBC8401D28}">
      <dsp:nvSpPr>
        <dsp:cNvPr id="0" name=""/>
        <dsp:cNvSpPr/>
      </dsp:nvSpPr>
      <dsp:spPr>
        <a:xfrm>
          <a:off x="259591"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Cast and crew</a:t>
          </a:r>
        </a:p>
      </dsp:txBody>
      <dsp:txXfrm>
        <a:off x="302502" y="1271251"/>
        <a:ext cx="2221419" cy="1379276"/>
      </dsp:txXfrm>
    </dsp:sp>
    <dsp:sp modelId="{A4F54A26-5236-4C77-9D37-0E50E8B9AE95}">
      <dsp:nvSpPr>
        <dsp:cNvPr id="0" name=""/>
        <dsp:cNvSpPr/>
      </dsp:nvSpPr>
      <dsp:spPr>
        <a:xfrm>
          <a:off x="2823193"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4EB1B-BA17-4EED-840E-F4896388C1E5}">
      <dsp:nvSpPr>
        <dsp:cNvPr id="0" name=""/>
        <dsp:cNvSpPr/>
      </dsp:nvSpPr>
      <dsp:spPr>
        <a:xfrm>
          <a:off x="3079553"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Plot and Keywords</a:t>
          </a:r>
        </a:p>
      </dsp:txBody>
      <dsp:txXfrm>
        <a:off x="3122464" y="1271251"/>
        <a:ext cx="2221419" cy="1379276"/>
      </dsp:txXfrm>
    </dsp:sp>
    <dsp:sp modelId="{611FFDCC-11E5-4181-8447-C3B70E7B52E3}">
      <dsp:nvSpPr>
        <dsp:cNvPr id="0" name=""/>
        <dsp:cNvSpPr/>
      </dsp:nvSpPr>
      <dsp:spPr>
        <a:xfrm>
          <a:off x="5643155"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13912-ED87-47F5-A3FE-595DAB157A33}">
      <dsp:nvSpPr>
        <dsp:cNvPr id="0" name=""/>
        <dsp:cNvSpPr/>
      </dsp:nvSpPr>
      <dsp:spPr>
        <a:xfrm>
          <a:off x="5899515"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Languages</a:t>
          </a:r>
        </a:p>
      </dsp:txBody>
      <dsp:txXfrm>
        <a:off x="5942426" y="1271251"/>
        <a:ext cx="2221419" cy="1379276"/>
      </dsp:txXfrm>
    </dsp:sp>
    <dsp:sp modelId="{D98D854C-8E61-4042-9F39-A7EE4C7BDA5D}">
      <dsp:nvSpPr>
        <dsp:cNvPr id="0" name=""/>
        <dsp:cNvSpPr/>
      </dsp:nvSpPr>
      <dsp:spPr>
        <a:xfrm>
          <a:off x="8463116" y="984798"/>
          <a:ext cx="2307241" cy="146509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EEAB8D-D6EF-46DE-BC8F-2F654DEECC53}">
      <dsp:nvSpPr>
        <dsp:cNvPr id="0" name=""/>
        <dsp:cNvSpPr/>
      </dsp:nvSpPr>
      <dsp:spPr>
        <a:xfrm>
          <a:off x="8719477" y="1228340"/>
          <a:ext cx="2307241" cy="146509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Vote count</a:t>
          </a:r>
        </a:p>
      </dsp:txBody>
      <dsp:txXfrm>
        <a:off x="8762388" y="1271251"/>
        <a:ext cx="2221419" cy="13792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0C0817-A112-4847-8014-A94B7D2A4EA3}" type="datetime1">
              <a:rPr lang="en-US" smtClean="0"/>
              <a:t>1/5/2022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5196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076102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FA2B21-3FCD-4721-B95C-427943F61125}" type="datetime1">
              <a:rPr lang="en-US" smtClean="0"/>
              <a:t>1/5/2022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549603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39161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9C646AA-F36E-4540-911D-FFFC0A0EF24A}" type="datetime1">
              <a:rPr lang="en-US" smtClean="0"/>
              <a:t>1/5/2022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0285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2609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228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3685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054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E8D12A6-918A-48BD-8CB9-CA713993B0EA}" type="datetime1">
              <a:rPr lang="en-US" smtClean="0"/>
              <a:t>1/5/2022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7980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089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FA2B21-3FCD-4721-B95C-427943F61125}" type="datetime1">
              <a:rPr lang="en-US" smtClean="0"/>
              <a:t>1/5/2022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64079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80109" y="3237000"/>
            <a:ext cx="6844146" cy="1630907"/>
          </a:xfrm>
        </p:spPr>
        <p:txBody>
          <a:bodyPr>
            <a:noAutofit/>
          </a:bodyPr>
          <a:lstStyle/>
          <a:p>
            <a:r>
              <a:rPr lang="en-US" sz="5400" dirty="0">
                <a:solidFill>
                  <a:srgbClr val="002060"/>
                </a:solidFill>
              </a:rPr>
              <a:t>Movie recommendation system</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8C168-C2AD-4557-B94F-FF161D69725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Overcome the cold start problem</a:t>
            </a:r>
          </a:p>
        </p:txBody>
      </p:sp>
      <p:sp>
        <p:nvSpPr>
          <p:cNvPr id="3" name="Content Placeholder 2">
            <a:extLst>
              <a:ext uri="{FF2B5EF4-FFF2-40B4-BE49-F238E27FC236}">
                <a16:creationId xmlns:a16="http://schemas.microsoft.com/office/drawing/2014/main" id="{03B22758-B9F3-4178-AF0F-07017727B833}"/>
              </a:ext>
            </a:extLst>
          </p:cNvPr>
          <p:cNvSpPr>
            <a:spLocks noGrp="1"/>
          </p:cNvSpPr>
          <p:nvPr>
            <p:ph idx="1"/>
          </p:nvPr>
        </p:nvSpPr>
        <p:spPr>
          <a:xfrm>
            <a:off x="5155905" y="1113764"/>
            <a:ext cx="6108179" cy="4624327"/>
          </a:xfrm>
        </p:spPr>
        <p:txBody>
          <a:bodyPr anchor="ctr">
            <a:normAutofit/>
          </a:bodyPr>
          <a:lstStyle/>
          <a:p>
            <a:pPr marL="0" indent="0">
              <a:buNone/>
            </a:pPr>
            <a:r>
              <a:rPr lang="en-US" b="1" i="0" dirty="0">
                <a:effectLst/>
              </a:rPr>
              <a:t>NEW USER COLD START SOLUTIONS</a:t>
            </a:r>
          </a:p>
          <a:p>
            <a:r>
              <a:rPr lang="en-US" b="0" i="0" dirty="0">
                <a:effectLst/>
              </a:rPr>
              <a:t>Use implicit data</a:t>
            </a:r>
          </a:p>
          <a:p>
            <a:r>
              <a:rPr lang="en-US" b="0" i="0" dirty="0">
                <a:effectLst/>
              </a:rPr>
              <a:t>Recommend top sellers / do promotions</a:t>
            </a:r>
            <a:endParaRPr lang="en-US" dirty="0"/>
          </a:p>
          <a:p>
            <a:r>
              <a:rPr lang="en-US" b="0" i="0" dirty="0">
                <a:effectLst/>
              </a:rPr>
              <a:t> Interview the user</a:t>
            </a:r>
          </a:p>
          <a:p>
            <a:pPr marL="0" indent="0">
              <a:buNone/>
            </a:pPr>
            <a:r>
              <a:rPr lang="en-US" b="1" i="0" dirty="0">
                <a:effectLst/>
              </a:rPr>
              <a:t>NEW ITEM COLD START SOLUTIONS</a:t>
            </a:r>
          </a:p>
          <a:p>
            <a:r>
              <a:rPr lang="en-US" b="0" i="0" dirty="0">
                <a:effectLst/>
              </a:rPr>
              <a:t>Content-based Recommendations</a:t>
            </a:r>
          </a:p>
          <a:p>
            <a:r>
              <a:rPr lang="en-US" b="0" i="0" dirty="0">
                <a:effectLst/>
              </a:rPr>
              <a:t>Random Exploration</a:t>
            </a:r>
            <a:endParaRPr lang="en-US" dirty="0"/>
          </a:p>
          <a:p>
            <a:r>
              <a:rPr lang="en-US" b="0" i="0" dirty="0">
                <a:effectLst/>
              </a:rPr>
              <a:t>Map content attributes to hidden features found by matrix factorization</a:t>
            </a:r>
            <a:endParaRPr lang="en-US" dirty="0"/>
          </a:p>
        </p:txBody>
      </p:sp>
    </p:spTree>
    <p:extLst>
      <p:ext uri="{BB962C8B-B14F-4D97-AF65-F5344CB8AC3E}">
        <p14:creationId xmlns:p14="http://schemas.microsoft.com/office/powerpoint/2010/main" val="151561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61F6-B5EA-4F50-8CBF-A15FDC85F066}"/>
              </a:ext>
            </a:extLst>
          </p:cNvPr>
          <p:cNvSpPr>
            <a:spLocks noGrp="1"/>
          </p:cNvSpPr>
          <p:nvPr>
            <p:ph type="title"/>
          </p:nvPr>
        </p:nvSpPr>
        <p:spPr/>
        <p:txBody>
          <a:bodyPr/>
          <a:lstStyle/>
          <a:p>
            <a:r>
              <a:rPr lang="en-US" dirty="0"/>
              <a:t>Advantage and disadvantage of recommendation system</a:t>
            </a:r>
          </a:p>
        </p:txBody>
      </p:sp>
      <p:sp>
        <p:nvSpPr>
          <p:cNvPr id="3" name="Content Placeholder 2">
            <a:extLst>
              <a:ext uri="{FF2B5EF4-FFF2-40B4-BE49-F238E27FC236}">
                <a16:creationId xmlns:a16="http://schemas.microsoft.com/office/drawing/2014/main" id="{FE9CEA21-1B95-49A9-BE76-EB4ECE53C140}"/>
              </a:ext>
            </a:extLst>
          </p:cNvPr>
          <p:cNvSpPr>
            <a:spLocks noGrp="1"/>
          </p:cNvSpPr>
          <p:nvPr>
            <p:ph sz="half" idx="1"/>
          </p:nvPr>
        </p:nvSpPr>
        <p:spPr>
          <a:xfrm>
            <a:off x="581194" y="3088462"/>
            <a:ext cx="5422390" cy="3633047"/>
          </a:xfrm>
        </p:spPr>
        <p:txBody>
          <a:bodyPr>
            <a:normAutofit fontScale="92500" lnSpcReduction="20000"/>
          </a:bodyPr>
          <a:lstStyle/>
          <a:p>
            <a:pPr marL="0" indent="0" algn="l">
              <a:buNone/>
            </a:pPr>
            <a:r>
              <a:rPr lang="en-US" sz="2400" b="1" dirty="0">
                <a:solidFill>
                  <a:schemeClr val="tx1"/>
                </a:solidFill>
              </a:rPr>
              <a:t>Advantage for </a:t>
            </a:r>
            <a:r>
              <a:rPr lang="en-US" sz="2400" b="1" i="0" dirty="0">
                <a:solidFill>
                  <a:srgbClr val="000000"/>
                </a:solidFill>
                <a:effectLst/>
              </a:rPr>
              <a:t>Collaborative </a:t>
            </a:r>
          </a:p>
          <a:p>
            <a:pPr marL="0" indent="0" algn="l">
              <a:buNone/>
            </a:pPr>
            <a:r>
              <a:rPr lang="en-US" sz="2400" b="1" i="0" dirty="0">
                <a:solidFill>
                  <a:srgbClr val="000000"/>
                </a:solidFill>
                <a:effectLst/>
              </a:rPr>
              <a:t>recommendation </a:t>
            </a:r>
          </a:p>
          <a:p>
            <a:r>
              <a:rPr lang="en-US" i="0" dirty="0">
                <a:solidFill>
                  <a:srgbClr val="202124"/>
                </a:solidFill>
                <a:effectLst/>
              </a:rPr>
              <a:t>No domain knowledge necessary</a:t>
            </a:r>
          </a:p>
          <a:p>
            <a:pPr algn="l"/>
            <a:r>
              <a:rPr lang="en-US" b="0" i="0" dirty="0">
                <a:solidFill>
                  <a:srgbClr val="000000"/>
                </a:solidFill>
                <a:effectLst/>
              </a:rPr>
              <a:t>The system matches similar items between users. </a:t>
            </a:r>
          </a:p>
          <a:p>
            <a:pPr algn="l"/>
            <a:r>
              <a:rPr lang="en-US" i="0" dirty="0">
                <a:solidFill>
                  <a:srgbClr val="202124"/>
                </a:solidFill>
                <a:effectLst/>
              </a:rPr>
              <a:t>Great starting point</a:t>
            </a:r>
          </a:p>
          <a:p>
            <a:pPr marL="0" indent="0" algn="l">
              <a:buNone/>
            </a:pPr>
            <a:r>
              <a:rPr lang="en-US" sz="2400" b="1" dirty="0">
                <a:solidFill>
                  <a:schemeClr val="tx1"/>
                </a:solidFill>
              </a:rPr>
              <a:t>Advantage for Content Based</a:t>
            </a:r>
          </a:p>
          <a:p>
            <a:pPr algn="l"/>
            <a:r>
              <a:rPr lang="en-US" b="0" i="0" dirty="0">
                <a:solidFill>
                  <a:srgbClr val="000000"/>
                </a:solidFill>
                <a:effectLst/>
              </a:rPr>
              <a:t>The system didn’t use the user's data to recommend items. </a:t>
            </a:r>
          </a:p>
          <a:p>
            <a:pPr algn="l"/>
            <a:r>
              <a:rPr lang="en-US" b="0" i="0" dirty="0">
                <a:solidFill>
                  <a:srgbClr val="000000"/>
                </a:solidFill>
                <a:effectLst/>
              </a:rPr>
              <a:t>The system has the ability to recommend new items to the users based on similarity between items specifications.. </a:t>
            </a:r>
          </a:p>
          <a:p>
            <a:pPr algn="l"/>
            <a:endParaRPr lang="en-US" b="0" i="0" dirty="0">
              <a:solidFill>
                <a:srgbClr val="000000"/>
              </a:solidFill>
              <a:effectLst/>
              <a:latin typeface="ff1"/>
            </a:endParaRPr>
          </a:p>
          <a:p>
            <a:endParaRPr lang="en-US" i="0" dirty="0">
              <a:solidFill>
                <a:srgbClr val="000000"/>
              </a:solidFill>
              <a:effectLst/>
            </a:endParaRPr>
          </a:p>
          <a:p>
            <a:endParaRPr lang="en-US" dirty="0"/>
          </a:p>
          <a:p>
            <a:endParaRPr lang="en-US" sz="2400" dirty="0"/>
          </a:p>
          <a:p>
            <a:pPr marL="0" indent="0">
              <a:buNone/>
            </a:pPr>
            <a:endParaRPr lang="en-US" dirty="0"/>
          </a:p>
        </p:txBody>
      </p:sp>
      <p:sp>
        <p:nvSpPr>
          <p:cNvPr id="4" name="Content Placeholder 3">
            <a:extLst>
              <a:ext uri="{FF2B5EF4-FFF2-40B4-BE49-F238E27FC236}">
                <a16:creationId xmlns:a16="http://schemas.microsoft.com/office/drawing/2014/main" id="{AFA84FA7-9FEF-4B66-BBB6-815F34EEDCF1}"/>
              </a:ext>
            </a:extLst>
          </p:cNvPr>
          <p:cNvSpPr>
            <a:spLocks noGrp="1"/>
          </p:cNvSpPr>
          <p:nvPr>
            <p:ph sz="half" idx="2"/>
          </p:nvPr>
        </p:nvSpPr>
        <p:spPr/>
        <p:txBody>
          <a:bodyPr>
            <a:normAutofit fontScale="92500" lnSpcReduction="20000"/>
          </a:bodyPr>
          <a:lstStyle/>
          <a:p>
            <a:pPr marL="0" indent="0" algn="l">
              <a:buNone/>
            </a:pPr>
            <a:r>
              <a:rPr lang="en-US" sz="2400" b="1" dirty="0">
                <a:solidFill>
                  <a:schemeClr val="tx1"/>
                </a:solidFill>
              </a:rPr>
              <a:t>Disadvantage for </a:t>
            </a:r>
            <a:r>
              <a:rPr lang="en-US" sz="2400" b="1" i="0" dirty="0">
                <a:solidFill>
                  <a:srgbClr val="000000"/>
                </a:solidFill>
                <a:effectLst/>
              </a:rPr>
              <a:t>Collaborative </a:t>
            </a:r>
          </a:p>
          <a:p>
            <a:pPr marL="0" indent="0" algn="l">
              <a:buNone/>
            </a:pPr>
            <a:r>
              <a:rPr lang="en-US" sz="2400" b="1" i="0" dirty="0">
                <a:solidFill>
                  <a:srgbClr val="000000"/>
                </a:solidFill>
                <a:effectLst/>
              </a:rPr>
              <a:t>recommendation </a:t>
            </a:r>
          </a:p>
          <a:p>
            <a:r>
              <a:rPr lang="en-US" i="0" dirty="0">
                <a:solidFill>
                  <a:srgbClr val="202124"/>
                </a:solidFill>
                <a:effectLst/>
              </a:rPr>
              <a:t>Cannot handle fresh items</a:t>
            </a:r>
          </a:p>
          <a:p>
            <a:pPr algn="l"/>
            <a:r>
              <a:rPr lang="en-US" b="0" i="0" dirty="0">
                <a:solidFill>
                  <a:srgbClr val="000000"/>
                </a:solidFill>
                <a:effectLst/>
              </a:rPr>
              <a:t>The quality of the system depends on the highest rating item list. </a:t>
            </a:r>
          </a:p>
          <a:p>
            <a:pPr marL="0" indent="0">
              <a:buNone/>
            </a:pPr>
            <a:r>
              <a:rPr lang="en-US" sz="2400" b="1" dirty="0">
                <a:solidFill>
                  <a:schemeClr val="tx1"/>
                </a:solidFill>
              </a:rPr>
              <a:t>Disadvantage for Content Based</a:t>
            </a:r>
          </a:p>
          <a:p>
            <a:pPr algn="l"/>
            <a:r>
              <a:rPr lang="en-US" b="0" i="0" dirty="0">
                <a:solidFill>
                  <a:srgbClr val="000000"/>
                </a:solidFill>
                <a:effectLst/>
              </a:rPr>
              <a:t>We need for analysis and detect all item features to create a recommendation list </a:t>
            </a:r>
          </a:p>
          <a:p>
            <a:pPr marL="0" indent="0" algn="l">
              <a:buNone/>
            </a:pPr>
            <a:endParaRPr lang="en-US" b="0" i="0" dirty="0">
              <a:solidFill>
                <a:srgbClr val="000000"/>
              </a:solidFill>
              <a:effectLst/>
            </a:endParaRPr>
          </a:p>
          <a:p>
            <a:pPr marL="0" indent="0">
              <a:buNone/>
            </a:pPr>
            <a:endParaRPr lang="en-US" sz="1800" dirty="0"/>
          </a:p>
          <a:p>
            <a:endParaRPr lang="en-US" dirty="0"/>
          </a:p>
        </p:txBody>
      </p:sp>
    </p:spTree>
    <p:extLst>
      <p:ext uri="{BB962C8B-B14F-4D97-AF65-F5344CB8AC3E}">
        <p14:creationId xmlns:p14="http://schemas.microsoft.com/office/powerpoint/2010/main" val="358054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D27B-536E-4E71-905E-E858AE9CF2DC}"/>
              </a:ext>
            </a:extLst>
          </p:cNvPr>
          <p:cNvSpPr>
            <a:spLocks noGrp="1"/>
          </p:cNvSpPr>
          <p:nvPr>
            <p:ph type="title"/>
          </p:nvPr>
        </p:nvSpPr>
        <p:spPr/>
        <p:txBody>
          <a:bodyPr/>
          <a:lstStyle/>
          <a:p>
            <a:r>
              <a:rPr lang="en-US" dirty="0"/>
              <a:t>Advantage and disadvantage of recommendation system</a:t>
            </a:r>
          </a:p>
        </p:txBody>
      </p:sp>
      <p:sp>
        <p:nvSpPr>
          <p:cNvPr id="3" name="Text Placeholder 2">
            <a:extLst>
              <a:ext uri="{FF2B5EF4-FFF2-40B4-BE49-F238E27FC236}">
                <a16:creationId xmlns:a16="http://schemas.microsoft.com/office/drawing/2014/main" id="{A50EFBF8-FDEB-42D9-8F25-865E24F481A9}"/>
              </a:ext>
            </a:extLst>
          </p:cNvPr>
          <p:cNvSpPr>
            <a:spLocks noGrp="1"/>
          </p:cNvSpPr>
          <p:nvPr>
            <p:ph type="body" idx="1"/>
          </p:nvPr>
        </p:nvSpPr>
        <p:spPr/>
        <p:txBody>
          <a:bodyPr/>
          <a:lstStyle/>
          <a:p>
            <a:r>
              <a:rPr lang="en-US" dirty="0"/>
              <a:t>Advantage of Popularity based RS</a:t>
            </a:r>
          </a:p>
        </p:txBody>
      </p:sp>
      <p:sp>
        <p:nvSpPr>
          <p:cNvPr id="4" name="Content Placeholder 3">
            <a:extLst>
              <a:ext uri="{FF2B5EF4-FFF2-40B4-BE49-F238E27FC236}">
                <a16:creationId xmlns:a16="http://schemas.microsoft.com/office/drawing/2014/main" id="{66E045BA-793C-4A60-9F48-6F6A348B8D92}"/>
              </a:ext>
            </a:extLst>
          </p:cNvPr>
          <p:cNvSpPr>
            <a:spLocks noGrp="1"/>
          </p:cNvSpPr>
          <p:nvPr>
            <p:ph sz="half" idx="2"/>
          </p:nvPr>
        </p:nvSpPr>
        <p:spPr/>
        <p:txBody>
          <a:bodyPr/>
          <a:lstStyle/>
          <a:p>
            <a:r>
              <a:rPr lang="en-US" sz="2000" b="0" i="0" dirty="0">
                <a:solidFill>
                  <a:srgbClr val="000000"/>
                </a:solidFill>
                <a:effectLst/>
              </a:rPr>
              <a:t>It is not based on user-item ratings, it gives recommendation before user rated any item.</a:t>
            </a:r>
          </a:p>
          <a:p>
            <a:endParaRPr lang="en-US" dirty="0"/>
          </a:p>
        </p:txBody>
      </p:sp>
      <p:sp>
        <p:nvSpPr>
          <p:cNvPr id="5" name="Text Placeholder 4">
            <a:extLst>
              <a:ext uri="{FF2B5EF4-FFF2-40B4-BE49-F238E27FC236}">
                <a16:creationId xmlns:a16="http://schemas.microsoft.com/office/drawing/2014/main" id="{352FC4ED-AC6A-4593-8B5B-F08B238C1657}"/>
              </a:ext>
            </a:extLst>
          </p:cNvPr>
          <p:cNvSpPr>
            <a:spLocks noGrp="1"/>
          </p:cNvSpPr>
          <p:nvPr>
            <p:ph type="body" sz="quarter" idx="3"/>
          </p:nvPr>
        </p:nvSpPr>
        <p:spPr/>
        <p:txBody>
          <a:bodyPr/>
          <a:lstStyle/>
          <a:p>
            <a:r>
              <a:rPr lang="en-US" dirty="0"/>
              <a:t>Disadvantage of Popularity based RS</a:t>
            </a:r>
          </a:p>
        </p:txBody>
      </p:sp>
      <p:sp>
        <p:nvSpPr>
          <p:cNvPr id="6" name="Content Placeholder 5">
            <a:extLst>
              <a:ext uri="{FF2B5EF4-FFF2-40B4-BE49-F238E27FC236}">
                <a16:creationId xmlns:a16="http://schemas.microsoft.com/office/drawing/2014/main" id="{25138140-0844-494B-9874-7AA7068EAA08}"/>
              </a:ext>
            </a:extLst>
          </p:cNvPr>
          <p:cNvSpPr>
            <a:spLocks noGrp="1"/>
          </p:cNvSpPr>
          <p:nvPr>
            <p:ph sz="quarter" idx="4"/>
          </p:nvPr>
        </p:nvSpPr>
        <p:spPr/>
        <p:txBody>
          <a:bodyPr/>
          <a:lstStyle/>
          <a:p>
            <a:r>
              <a:rPr lang="en-US" sz="2000" b="0" i="0" dirty="0">
                <a:solidFill>
                  <a:srgbClr val="000000"/>
                </a:solidFill>
                <a:effectLst/>
              </a:rPr>
              <a:t>Gathering of popularity data leads to privacy issues. </a:t>
            </a:r>
          </a:p>
          <a:p>
            <a:endParaRPr lang="en-US" dirty="0"/>
          </a:p>
        </p:txBody>
      </p:sp>
    </p:spTree>
    <p:extLst>
      <p:ext uri="{BB962C8B-B14F-4D97-AF65-F5344CB8AC3E}">
        <p14:creationId xmlns:p14="http://schemas.microsoft.com/office/powerpoint/2010/main" val="248553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1DCC-D026-4DE7-92F8-E4CAAC21A6FB}"/>
              </a:ext>
            </a:extLst>
          </p:cNvPr>
          <p:cNvSpPr>
            <a:spLocks noGrp="1"/>
          </p:cNvSpPr>
          <p:nvPr>
            <p:ph type="title"/>
          </p:nvPr>
        </p:nvSpPr>
        <p:spPr/>
        <p:txBody>
          <a:bodyPr/>
          <a:lstStyle/>
          <a:p>
            <a:r>
              <a:rPr lang="en-US" dirty="0">
                <a:solidFill>
                  <a:schemeClr val="tx1"/>
                </a:solidFill>
              </a:rPr>
              <a:t>Understanding the dataset and action plan/approach FOR BULIDING THE PROJECT</a:t>
            </a:r>
            <a:endParaRPr lang="en-US" dirty="0"/>
          </a:p>
        </p:txBody>
      </p:sp>
      <p:graphicFrame>
        <p:nvGraphicFramePr>
          <p:cNvPr id="15" name="Content Placeholder 2">
            <a:extLst>
              <a:ext uri="{FF2B5EF4-FFF2-40B4-BE49-F238E27FC236}">
                <a16:creationId xmlns:a16="http://schemas.microsoft.com/office/drawing/2014/main" id="{4B056C76-4DE6-43F4-9FF7-41050A2922CC}"/>
              </a:ext>
            </a:extLst>
          </p:cNvPr>
          <p:cNvGraphicFramePr>
            <a:graphicFrameLocks noGrp="1"/>
          </p:cNvGraphicFramePr>
          <p:nvPr>
            <p:ph idx="1"/>
            <p:extLst>
              <p:ext uri="{D42A27DB-BD31-4B8C-83A1-F6EECF244321}">
                <p14:modId xmlns:p14="http://schemas.microsoft.com/office/powerpoint/2010/main" val="70434171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44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1C37-CAB9-455B-B7AA-F02D93C0C0C4}"/>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Understanding the dataset and action plan/approach FOR BULIDING THE PROJECT</a:t>
            </a:r>
          </a:p>
        </p:txBody>
      </p:sp>
      <p:graphicFrame>
        <p:nvGraphicFramePr>
          <p:cNvPr id="5" name="Content Placeholder 2">
            <a:extLst>
              <a:ext uri="{FF2B5EF4-FFF2-40B4-BE49-F238E27FC236}">
                <a16:creationId xmlns:a16="http://schemas.microsoft.com/office/drawing/2014/main" id="{6975DC11-D27C-4130-944A-9813F43DE963}"/>
              </a:ext>
            </a:extLst>
          </p:cNvPr>
          <p:cNvGraphicFramePr>
            <a:graphicFrameLocks noGrp="1"/>
          </p:cNvGraphicFramePr>
          <p:nvPr>
            <p:ph idx="1"/>
            <p:extLst>
              <p:ext uri="{D42A27DB-BD31-4B8C-83A1-F6EECF244321}">
                <p14:modId xmlns:p14="http://schemas.microsoft.com/office/powerpoint/2010/main" val="15008235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860DC23-7F79-4FAD-AB66-2E51513F9F3C}"/>
              </a:ext>
            </a:extLst>
          </p:cNvPr>
          <p:cNvSpPr txBox="1"/>
          <p:nvPr/>
        </p:nvSpPr>
        <p:spPr>
          <a:xfrm>
            <a:off x="858981" y="2181225"/>
            <a:ext cx="5237019" cy="646331"/>
          </a:xfrm>
          <a:prstGeom prst="rect">
            <a:avLst/>
          </a:prstGeom>
          <a:noFill/>
        </p:spPr>
        <p:txBody>
          <a:bodyPr wrap="square" rtlCol="0">
            <a:spAutoFit/>
          </a:bodyPr>
          <a:lstStyle/>
          <a:p>
            <a:r>
              <a:rPr lang="en-US" sz="3600" dirty="0"/>
              <a:t>What are Features?</a:t>
            </a:r>
            <a:endParaRPr lang="en-US" dirty="0"/>
          </a:p>
        </p:txBody>
      </p:sp>
    </p:spTree>
    <p:extLst>
      <p:ext uri="{BB962C8B-B14F-4D97-AF65-F5344CB8AC3E}">
        <p14:creationId xmlns:p14="http://schemas.microsoft.com/office/powerpoint/2010/main" val="381920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7A7C-396D-473C-B8D0-BAF6F157BFD3}"/>
              </a:ext>
            </a:extLst>
          </p:cNvPr>
          <p:cNvSpPr>
            <a:spLocks noGrp="1"/>
          </p:cNvSpPr>
          <p:nvPr>
            <p:ph type="title"/>
          </p:nvPr>
        </p:nvSpPr>
        <p:spPr/>
        <p:txBody>
          <a:bodyPr/>
          <a:lstStyle/>
          <a:p>
            <a:r>
              <a:rPr lang="en-US" dirty="0"/>
              <a:t>UNDERSTANDING THE DATASET</a:t>
            </a:r>
          </a:p>
        </p:txBody>
      </p:sp>
      <p:sp>
        <p:nvSpPr>
          <p:cNvPr id="3" name="Content Placeholder 2">
            <a:extLst>
              <a:ext uri="{FF2B5EF4-FFF2-40B4-BE49-F238E27FC236}">
                <a16:creationId xmlns:a16="http://schemas.microsoft.com/office/drawing/2014/main" id="{00682300-653C-433E-B91A-C26F892C3682}"/>
              </a:ext>
            </a:extLst>
          </p:cNvPr>
          <p:cNvSpPr>
            <a:spLocks noGrp="1"/>
          </p:cNvSpPr>
          <p:nvPr>
            <p:ph idx="1"/>
          </p:nvPr>
        </p:nvSpPr>
        <p:spPr/>
        <p:txBody>
          <a:bodyPr>
            <a:normAutofit/>
          </a:bodyPr>
          <a:lstStyle/>
          <a:p>
            <a:pPr>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movies_metadata.csv:</a:t>
            </a:r>
            <a:r>
              <a:rPr lang="en-US" sz="1800" b="0" i="0" u="none" strike="noStrike" dirty="0">
                <a:solidFill>
                  <a:srgbClr val="000000"/>
                </a:solidFill>
                <a:effectLst/>
                <a:latin typeface="Arial" panose="020B0604020202020204" pitchFamily="34" charset="0"/>
              </a:rPr>
              <a:t> Contains information about Release date, Languages etc.</a:t>
            </a:r>
          </a:p>
          <a:p>
            <a:pPr>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keywords.csv:</a:t>
            </a:r>
            <a:r>
              <a:rPr lang="en-US" sz="1800" b="0" i="0" u="none" strike="noStrike" dirty="0">
                <a:solidFill>
                  <a:srgbClr val="000000"/>
                </a:solidFill>
                <a:effectLst/>
                <a:latin typeface="Arial" panose="020B0604020202020204" pitchFamily="34" charset="0"/>
              </a:rPr>
              <a:t> Contains the movie plot keywords for our </a:t>
            </a:r>
            <a:r>
              <a:rPr lang="en-US" sz="1800" b="0" i="0" u="none" strike="noStrike" dirty="0" err="1">
                <a:solidFill>
                  <a:srgbClr val="000000"/>
                </a:solidFill>
                <a:effectLst/>
                <a:latin typeface="Arial" panose="020B0604020202020204" pitchFamily="34" charset="0"/>
              </a:rPr>
              <a:t>MovieLens</a:t>
            </a:r>
            <a:r>
              <a:rPr lang="en-US" sz="1800" b="0" i="0" u="none" strike="noStrike" dirty="0">
                <a:solidFill>
                  <a:srgbClr val="000000"/>
                </a:solidFill>
                <a:effectLst/>
                <a:latin typeface="Arial" panose="020B0604020202020204" pitchFamily="34" charset="0"/>
              </a:rPr>
              <a:t> movies.</a:t>
            </a:r>
          </a:p>
          <a:p>
            <a:pPr>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credits.csv:</a:t>
            </a:r>
            <a:r>
              <a:rPr lang="en-US" sz="1800" b="0" i="0" u="none" strike="noStrike" dirty="0">
                <a:solidFill>
                  <a:srgbClr val="000000"/>
                </a:solidFill>
                <a:effectLst/>
                <a:latin typeface="Arial" panose="020B0604020202020204" pitchFamily="34" charset="0"/>
              </a:rPr>
              <a:t> Consists of Cast and Crew Information for all our movies</a:t>
            </a:r>
            <a:r>
              <a:rPr lang="en-US" dirty="0">
                <a:solidFill>
                  <a:srgbClr val="000000"/>
                </a:solidFill>
                <a:latin typeface="Arial" panose="020B0604020202020204" pitchFamily="34" charset="0"/>
              </a:rPr>
              <a:t>.</a:t>
            </a:r>
          </a:p>
          <a:p>
            <a:pPr rtl="0">
              <a:spcBef>
                <a:spcPts val="800"/>
              </a:spcBef>
              <a:spcAft>
                <a:spcPts val="800"/>
              </a:spcAft>
              <a:buFont typeface="Wingdings" panose="05000000000000000000" pitchFamily="2" charset="2"/>
              <a:buChar char="Ø"/>
            </a:pPr>
            <a:r>
              <a:rPr lang="en-US" sz="1800" b="1" i="0" u="none" strike="noStrike" dirty="0" err="1">
                <a:solidFill>
                  <a:srgbClr val="000000"/>
                </a:solidFill>
                <a:effectLst/>
                <a:latin typeface="Arial" panose="020B0604020202020204" pitchFamily="34" charset="0"/>
              </a:rPr>
              <a:t>links.csv:</a:t>
            </a:r>
            <a:r>
              <a:rPr lang="en-US" sz="1800" b="0" i="0" u="none" strike="noStrike" dirty="0" err="1">
                <a:solidFill>
                  <a:srgbClr val="000000"/>
                </a:solidFill>
                <a:effectLst/>
                <a:latin typeface="Arial" panose="020B0604020202020204" pitchFamily="34" charset="0"/>
              </a:rPr>
              <a:t>contains</a:t>
            </a:r>
            <a:r>
              <a:rPr lang="en-US" sz="1800" b="0" i="0" u="none" strike="noStrike" dirty="0">
                <a:solidFill>
                  <a:srgbClr val="000000"/>
                </a:solidFill>
                <a:effectLst/>
                <a:latin typeface="Arial" panose="020B0604020202020204" pitchFamily="34" charset="0"/>
              </a:rPr>
              <a:t> the TMDB and IMDB IDs of all the movies featured in the Full </a:t>
            </a:r>
            <a:r>
              <a:rPr lang="en-US" sz="1800" b="0" i="0" u="none" strike="noStrike" dirty="0" err="1">
                <a:solidFill>
                  <a:srgbClr val="000000"/>
                </a:solidFill>
                <a:effectLst/>
                <a:latin typeface="Arial" panose="020B0604020202020204" pitchFamily="34" charset="0"/>
              </a:rPr>
              <a:t>MovieLens</a:t>
            </a:r>
            <a:r>
              <a:rPr lang="en-US" sz="1800" b="0" i="0" u="none" strike="noStrike" dirty="0">
                <a:solidFill>
                  <a:srgbClr val="000000"/>
                </a:solidFill>
                <a:effectLst/>
                <a:latin typeface="Arial" panose="020B0604020202020204" pitchFamily="34" charset="0"/>
              </a:rPr>
              <a:t> dataset.</a:t>
            </a:r>
            <a:endParaRPr lang="en-US" b="0" dirty="0">
              <a:effectLst/>
            </a:endParaRPr>
          </a:p>
          <a:p>
            <a:pPr>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links_small.csv:</a:t>
            </a:r>
            <a:r>
              <a:rPr lang="en-US" sz="1800" b="0" i="0" u="none" strike="noStrike" dirty="0">
                <a:solidFill>
                  <a:srgbClr val="000000"/>
                </a:solidFill>
                <a:effectLst/>
                <a:latin typeface="Arial" panose="020B0604020202020204" pitchFamily="34" charset="0"/>
              </a:rPr>
              <a:t> Contains the TMDB and IMDB IDs of a small subset of 9,000 movies of the Full Dataset.</a:t>
            </a:r>
          </a:p>
          <a:p>
            <a:pPr rtl="0">
              <a:spcBef>
                <a:spcPts val="800"/>
              </a:spcBef>
              <a:spcAft>
                <a:spcPts val="800"/>
              </a:spcAft>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ratings_small.csv:</a:t>
            </a:r>
            <a:r>
              <a:rPr lang="en-US" sz="1800" b="0" i="0" u="none" strike="noStrike" dirty="0">
                <a:solidFill>
                  <a:srgbClr val="000000"/>
                </a:solidFill>
                <a:effectLst/>
                <a:latin typeface="Arial" panose="020B0604020202020204" pitchFamily="34" charset="0"/>
              </a:rPr>
              <a:t> The subset of 100,000 ratings from 700 users on 9,000 movies.</a:t>
            </a:r>
            <a:br>
              <a:rPr lang="en-US" dirty="0"/>
            </a:br>
            <a:br>
              <a:rPr lang="en-US" dirty="0"/>
            </a:br>
            <a:endParaRPr lang="en-US" sz="1800" b="0" i="0" u="none" strike="noStrike" dirty="0">
              <a:solidFill>
                <a:srgbClr val="000000"/>
              </a:solidFill>
              <a:effectLst/>
              <a:latin typeface="Arial" panose="020B0604020202020204"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5236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0460-E1AA-4B44-B5F9-323EC92BA47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ECF9F2-446C-4BA3-9944-2E7AEB4CB5AE}"/>
              </a:ext>
            </a:extLst>
          </p:cNvPr>
          <p:cNvSpPr>
            <a:spLocks noGrp="1"/>
          </p:cNvSpPr>
          <p:nvPr>
            <p:ph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126323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E06B3-6429-4F74-9D62-AEE2990EF98D}"/>
              </a:ext>
            </a:extLst>
          </p:cNvPr>
          <p:cNvSpPr>
            <a:spLocks noGrp="1"/>
          </p:cNvSpPr>
          <p:nvPr>
            <p:ph type="title"/>
          </p:nvPr>
        </p:nvSpPr>
        <p:spPr>
          <a:xfrm>
            <a:off x="623321" y="1541073"/>
            <a:ext cx="3909261" cy="3568192"/>
          </a:xfrm>
        </p:spPr>
        <p:txBody>
          <a:bodyPr anchor="ctr">
            <a:normAutofit/>
          </a:bodyPr>
          <a:lstStyle/>
          <a:p>
            <a:pPr algn="ctr"/>
            <a:r>
              <a:rPr lang="en-US" sz="3000" dirty="0">
                <a:solidFill>
                  <a:srgbClr val="FFFFFF"/>
                </a:solidFill>
                <a:latin typeface="Arial" panose="020B0604020202020204" pitchFamily="34" charset="0"/>
                <a:cs typeface="Arial" panose="020B0604020202020204" pitchFamily="34" charset="0"/>
              </a:rPr>
              <a:t>Introduction To  Recommendation System</a:t>
            </a:r>
          </a:p>
        </p:txBody>
      </p:sp>
      <p:sp>
        <p:nvSpPr>
          <p:cNvPr id="3" name="Content Placeholder 2">
            <a:extLst>
              <a:ext uri="{FF2B5EF4-FFF2-40B4-BE49-F238E27FC236}">
                <a16:creationId xmlns:a16="http://schemas.microsoft.com/office/drawing/2014/main" id="{0A8C07FE-9669-4FD5-96A9-6DBE145537C8}"/>
              </a:ext>
            </a:extLst>
          </p:cNvPr>
          <p:cNvSpPr>
            <a:spLocks noGrp="1"/>
          </p:cNvSpPr>
          <p:nvPr>
            <p:ph idx="1"/>
          </p:nvPr>
        </p:nvSpPr>
        <p:spPr>
          <a:xfrm>
            <a:off x="5155905" y="649530"/>
            <a:ext cx="6108179" cy="4624327"/>
          </a:xfrm>
        </p:spPr>
        <p:txBody>
          <a:bodyPr anchor="ctr">
            <a:normAutofit/>
          </a:bodyPr>
          <a:lstStyle/>
          <a:p>
            <a:r>
              <a:rPr lang="en-US" dirty="0">
                <a:latin typeface="Arial" panose="020B0604020202020204" pitchFamily="34" charset="0"/>
                <a:cs typeface="Arial" panose="020B0604020202020204" pitchFamily="34" charset="0"/>
              </a:rPr>
              <a:t> </a:t>
            </a:r>
            <a:r>
              <a:rPr lang="en-US" sz="2000" dirty="0">
                <a:highlight>
                  <a:srgbClr val="F8D22F"/>
                </a:highlight>
                <a:latin typeface="Arial" panose="020B0604020202020204" pitchFamily="34" charset="0"/>
                <a:cs typeface="Arial" panose="020B0604020202020204" pitchFamily="34" charset="0"/>
              </a:rPr>
              <a:t>Recommendation system </a:t>
            </a:r>
            <a:r>
              <a:rPr lang="en-US" sz="2000" dirty="0">
                <a:latin typeface="Arial" panose="020B0604020202020204" pitchFamily="34" charset="0"/>
                <a:cs typeface="Arial" panose="020B0604020202020204" pitchFamily="34" charset="0"/>
              </a:rPr>
              <a:t>are important as they help the users to make a right decision, without any cognitive resources.</a:t>
            </a:r>
          </a:p>
          <a:p>
            <a:r>
              <a:rPr lang="en-US" sz="2000" dirty="0">
                <a:latin typeface="Arial" panose="020B0604020202020204" pitchFamily="34" charset="0"/>
                <a:cs typeface="Arial" panose="020B0604020202020204" pitchFamily="34" charset="0"/>
              </a:rPr>
              <a:t>These are computer programs that  suggest recommendations to users depending on a variety of criteria.</a:t>
            </a:r>
          </a:p>
          <a:p>
            <a:r>
              <a:rPr lang="en-US" sz="2000" dirty="0">
                <a:latin typeface="Arial" panose="020B0604020202020204" pitchFamily="34" charset="0"/>
                <a:cs typeface="Arial" panose="020B0604020202020204" pitchFamily="34" charset="0"/>
              </a:rPr>
              <a:t>In Simple words, it is an algorithm that </a:t>
            </a:r>
            <a:r>
              <a:rPr lang="en-US" sz="2000" dirty="0">
                <a:highlight>
                  <a:srgbClr val="F8D22F"/>
                </a:highlight>
                <a:latin typeface="Arial" panose="020B0604020202020204" pitchFamily="34" charset="0"/>
                <a:cs typeface="Arial" panose="020B0604020202020204" pitchFamily="34" charset="0"/>
              </a:rPr>
              <a:t>suggest relevant items</a:t>
            </a:r>
            <a:r>
              <a:rPr lang="en-US" sz="2000" dirty="0">
                <a:latin typeface="Arial" panose="020B0604020202020204" pitchFamily="34" charset="0"/>
                <a:cs typeface="Arial" panose="020B0604020202020204" pitchFamily="34" charset="0"/>
              </a:rPr>
              <a:t> to users.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308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B7237-C2F9-4816-843A-849741DC5DD1}"/>
              </a:ext>
            </a:extLst>
          </p:cNvPr>
          <p:cNvSpPr>
            <a:spLocks noGrp="1"/>
          </p:cNvSpPr>
          <p:nvPr>
            <p:ph type="title"/>
          </p:nvPr>
        </p:nvSpPr>
        <p:spPr>
          <a:xfrm>
            <a:off x="994368" y="1091677"/>
            <a:ext cx="3119654" cy="4624327"/>
          </a:xfrm>
        </p:spPr>
        <p:txBody>
          <a:bodyPr anchor="ctr">
            <a:normAutofit/>
          </a:bodyPr>
          <a:lstStyle/>
          <a:p>
            <a:pPr algn="ctr"/>
            <a:r>
              <a:rPr lang="en-US" sz="2400" b="1" i="0" dirty="0">
                <a:effectLst/>
                <a:latin typeface="Arial" panose="020B0604020202020204" pitchFamily="34" charset="0"/>
                <a:cs typeface="Arial" panose="020B0604020202020204" pitchFamily="34" charset="0"/>
              </a:rPr>
              <a:t>Real-World examples</a:t>
            </a:r>
            <a:br>
              <a:rPr lang="en-US" sz="2400" b="0" i="0" dirty="0">
                <a:effectLst/>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86C27D23-CF89-459A-ACCA-2F233FBA175F}"/>
              </a:ext>
            </a:extLst>
          </p:cNvPr>
          <p:cNvPicPr>
            <a:picLocks noGrp="1" noChangeAspect="1"/>
          </p:cNvPicPr>
          <p:nvPr>
            <p:ph idx="1"/>
          </p:nvPr>
        </p:nvPicPr>
        <p:blipFill>
          <a:blip r:embed="rId2"/>
          <a:stretch>
            <a:fillRect/>
          </a:stretch>
        </p:blipFill>
        <p:spPr>
          <a:xfrm>
            <a:off x="5852932" y="485678"/>
            <a:ext cx="1691555" cy="1691555"/>
          </a:xfrm>
          <a:prstGeom prst="rect">
            <a:avLst/>
          </a:prstGeom>
        </p:spPr>
      </p:pic>
      <p:sp>
        <p:nvSpPr>
          <p:cNvPr id="5" name="Arrow: Right 4">
            <a:extLst>
              <a:ext uri="{FF2B5EF4-FFF2-40B4-BE49-F238E27FC236}">
                <a16:creationId xmlns:a16="http://schemas.microsoft.com/office/drawing/2014/main" id="{E45A0084-77A6-4033-BF80-B00BB8E6E842}"/>
              </a:ext>
            </a:extLst>
          </p:cNvPr>
          <p:cNvSpPr/>
          <p:nvPr/>
        </p:nvSpPr>
        <p:spPr>
          <a:xfrm>
            <a:off x="7573470" y="1245637"/>
            <a:ext cx="978408" cy="8581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6" name="TextBox 5">
            <a:extLst>
              <a:ext uri="{FF2B5EF4-FFF2-40B4-BE49-F238E27FC236}">
                <a16:creationId xmlns:a16="http://schemas.microsoft.com/office/drawing/2014/main" id="{0D56BABE-FC97-4C6E-A42F-0239DF376071}"/>
              </a:ext>
            </a:extLst>
          </p:cNvPr>
          <p:cNvSpPr txBox="1"/>
          <p:nvPr/>
        </p:nvSpPr>
        <p:spPr>
          <a:xfrm>
            <a:off x="8852759" y="1084527"/>
            <a:ext cx="2151632" cy="1015663"/>
          </a:xfrm>
          <a:prstGeom prst="rect">
            <a:avLst/>
          </a:prstGeom>
          <a:noFill/>
        </p:spPr>
        <p:txBody>
          <a:bodyPr wrap="square" rtlCol="0">
            <a:spAutoFit/>
          </a:bodyPr>
          <a:lstStyle/>
          <a:p>
            <a:r>
              <a:rPr lang="en-US" sz="2000" dirty="0"/>
              <a:t>Product suggestions to customers</a:t>
            </a:r>
          </a:p>
        </p:txBody>
      </p:sp>
      <p:pic>
        <p:nvPicPr>
          <p:cNvPr id="1026" name="Picture 2" descr="YouTube">
            <a:extLst>
              <a:ext uri="{FF2B5EF4-FFF2-40B4-BE49-F238E27FC236}">
                <a16:creationId xmlns:a16="http://schemas.microsoft.com/office/drawing/2014/main" id="{8AB2D7CD-136B-4981-B531-FEB93F733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915" y="1702504"/>
            <a:ext cx="1727854" cy="1691555"/>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Right 19">
            <a:extLst>
              <a:ext uri="{FF2B5EF4-FFF2-40B4-BE49-F238E27FC236}">
                <a16:creationId xmlns:a16="http://schemas.microsoft.com/office/drawing/2014/main" id="{F60ED50E-0098-4272-9FA7-FFC74EAD6F8D}"/>
              </a:ext>
            </a:extLst>
          </p:cNvPr>
          <p:cNvSpPr/>
          <p:nvPr/>
        </p:nvSpPr>
        <p:spPr>
          <a:xfrm>
            <a:off x="7609769" y="2536797"/>
            <a:ext cx="978408" cy="8581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7" name="TextBox 6">
            <a:extLst>
              <a:ext uri="{FF2B5EF4-FFF2-40B4-BE49-F238E27FC236}">
                <a16:creationId xmlns:a16="http://schemas.microsoft.com/office/drawing/2014/main" id="{95A71162-01D0-4541-AFB6-35E85A810876}"/>
              </a:ext>
            </a:extLst>
          </p:cNvPr>
          <p:cNvSpPr txBox="1"/>
          <p:nvPr/>
        </p:nvSpPr>
        <p:spPr>
          <a:xfrm>
            <a:off x="8852759" y="2369030"/>
            <a:ext cx="2151632" cy="707886"/>
          </a:xfrm>
          <a:prstGeom prst="rect">
            <a:avLst/>
          </a:prstGeom>
          <a:noFill/>
        </p:spPr>
        <p:txBody>
          <a:bodyPr wrap="square" rtlCol="0">
            <a:spAutoFit/>
          </a:bodyPr>
          <a:lstStyle/>
          <a:p>
            <a:r>
              <a:rPr lang="en-US" sz="2000" dirty="0"/>
              <a:t>Recommend playlist</a:t>
            </a:r>
          </a:p>
        </p:txBody>
      </p:sp>
      <p:pic>
        <p:nvPicPr>
          <p:cNvPr id="9" name="Picture 8">
            <a:extLst>
              <a:ext uri="{FF2B5EF4-FFF2-40B4-BE49-F238E27FC236}">
                <a16:creationId xmlns:a16="http://schemas.microsoft.com/office/drawing/2014/main" id="{CF953A19-F548-44E3-BC82-3A74419DA617}"/>
              </a:ext>
            </a:extLst>
          </p:cNvPr>
          <p:cNvPicPr>
            <a:picLocks noChangeAspect="1"/>
          </p:cNvPicPr>
          <p:nvPr/>
        </p:nvPicPr>
        <p:blipFill>
          <a:blip r:embed="rId4"/>
          <a:stretch>
            <a:fillRect/>
          </a:stretch>
        </p:blipFill>
        <p:spPr>
          <a:xfrm>
            <a:off x="5881915" y="3024534"/>
            <a:ext cx="1691555" cy="1234764"/>
          </a:xfrm>
          <a:prstGeom prst="rect">
            <a:avLst/>
          </a:prstGeom>
        </p:spPr>
      </p:pic>
      <p:sp>
        <p:nvSpPr>
          <p:cNvPr id="22" name="Arrow: Right 21">
            <a:extLst>
              <a:ext uri="{FF2B5EF4-FFF2-40B4-BE49-F238E27FC236}">
                <a16:creationId xmlns:a16="http://schemas.microsoft.com/office/drawing/2014/main" id="{BD0145CA-8400-46B8-976E-34263CEAC990}"/>
              </a:ext>
            </a:extLst>
          </p:cNvPr>
          <p:cNvSpPr/>
          <p:nvPr/>
        </p:nvSpPr>
        <p:spPr>
          <a:xfrm>
            <a:off x="7609769" y="3597049"/>
            <a:ext cx="978408" cy="8581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11" name="TextBox 10">
            <a:extLst>
              <a:ext uri="{FF2B5EF4-FFF2-40B4-BE49-F238E27FC236}">
                <a16:creationId xmlns:a16="http://schemas.microsoft.com/office/drawing/2014/main" id="{5787980C-CB61-4F67-BF8D-29A7A954334E}"/>
              </a:ext>
            </a:extLst>
          </p:cNvPr>
          <p:cNvSpPr txBox="1"/>
          <p:nvPr/>
        </p:nvSpPr>
        <p:spPr>
          <a:xfrm>
            <a:off x="8743269" y="3436773"/>
            <a:ext cx="1934661" cy="707886"/>
          </a:xfrm>
          <a:prstGeom prst="rect">
            <a:avLst/>
          </a:prstGeom>
          <a:noFill/>
        </p:spPr>
        <p:txBody>
          <a:bodyPr wrap="square" rtlCol="0">
            <a:spAutoFit/>
          </a:bodyPr>
          <a:lstStyle/>
          <a:p>
            <a:r>
              <a:rPr lang="en-US" sz="2000" dirty="0"/>
              <a:t>Recommend google search</a:t>
            </a:r>
          </a:p>
        </p:txBody>
      </p:sp>
      <p:pic>
        <p:nvPicPr>
          <p:cNvPr id="13" name="Picture 12">
            <a:extLst>
              <a:ext uri="{FF2B5EF4-FFF2-40B4-BE49-F238E27FC236}">
                <a16:creationId xmlns:a16="http://schemas.microsoft.com/office/drawing/2014/main" id="{D2D812EC-BECC-4BC8-8454-DE34BCA13FD8}"/>
              </a:ext>
            </a:extLst>
          </p:cNvPr>
          <p:cNvPicPr>
            <a:picLocks noChangeAspect="1"/>
          </p:cNvPicPr>
          <p:nvPr/>
        </p:nvPicPr>
        <p:blipFill>
          <a:blip r:embed="rId5"/>
          <a:stretch>
            <a:fillRect/>
          </a:stretch>
        </p:blipFill>
        <p:spPr>
          <a:xfrm>
            <a:off x="6016426" y="4329794"/>
            <a:ext cx="1364566" cy="900888"/>
          </a:xfrm>
          <a:prstGeom prst="rect">
            <a:avLst/>
          </a:prstGeom>
        </p:spPr>
      </p:pic>
      <p:sp>
        <p:nvSpPr>
          <p:cNvPr id="25" name="Arrow: Right 24">
            <a:extLst>
              <a:ext uri="{FF2B5EF4-FFF2-40B4-BE49-F238E27FC236}">
                <a16:creationId xmlns:a16="http://schemas.microsoft.com/office/drawing/2014/main" id="{BBE86568-406F-4E41-9562-8E94CAF14F6D}"/>
              </a:ext>
            </a:extLst>
          </p:cNvPr>
          <p:cNvSpPr/>
          <p:nvPr/>
        </p:nvSpPr>
        <p:spPr>
          <a:xfrm>
            <a:off x="7609769" y="4780121"/>
            <a:ext cx="978408" cy="8581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15" name="TextBox 14">
            <a:extLst>
              <a:ext uri="{FF2B5EF4-FFF2-40B4-BE49-F238E27FC236}">
                <a16:creationId xmlns:a16="http://schemas.microsoft.com/office/drawing/2014/main" id="{83B9E7B4-2281-4397-99A6-E4B38CC3D9BB}"/>
              </a:ext>
            </a:extLst>
          </p:cNvPr>
          <p:cNvSpPr txBox="1"/>
          <p:nvPr/>
        </p:nvSpPr>
        <p:spPr>
          <a:xfrm flipH="1">
            <a:off x="8852759" y="4598165"/>
            <a:ext cx="1364566" cy="400110"/>
          </a:xfrm>
          <a:prstGeom prst="rect">
            <a:avLst/>
          </a:prstGeom>
          <a:noFill/>
        </p:spPr>
        <p:txBody>
          <a:bodyPr wrap="square" rtlCol="0">
            <a:spAutoFit/>
          </a:bodyPr>
          <a:lstStyle/>
          <a:p>
            <a:r>
              <a:rPr lang="en-US" sz="2000" dirty="0"/>
              <a:t>Movie Lists</a:t>
            </a:r>
          </a:p>
        </p:txBody>
      </p:sp>
    </p:spTree>
    <p:extLst>
      <p:ext uri="{BB962C8B-B14F-4D97-AF65-F5344CB8AC3E}">
        <p14:creationId xmlns:p14="http://schemas.microsoft.com/office/powerpoint/2010/main" val="396906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B9C3-F155-490B-91F1-2D9EEDB2B8E3}"/>
              </a:ext>
            </a:extLst>
          </p:cNvPr>
          <p:cNvSpPr>
            <a:spLocks noGrp="1"/>
          </p:cNvSpPr>
          <p:nvPr>
            <p:ph type="title"/>
          </p:nvPr>
        </p:nvSpPr>
        <p:spPr>
          <a:xfrm>
            <a:off x="581192" y="914400"/>
            <a:ext cx="11029616" cy="518092"/>
          </a:xfrm>
        </p:spPr>
        <p:txBody>
          <a:bodyPr>
            <a:normAutofit fontScale="90000"/>
          </a:bodyPr>
          <a:lstStyle/>
          <a:p>
            <a:pPr algn="ctr"/>
            <a:r>
              <a:rPr lang="en-US" dirty="0"/>
              <a:t>Types of recommendation systems</a:t>
            </a:r>
          </a:p>
        </p:txBody>
      </p:sp>
      <p:sp>
        <p:nvSpPr>
          <p:cNvPr id="4" name="Oval 3">
            <a:extLst>
              <a:ext uri="{FF2B5EF4-FFF2-40B4-BE49-F238E27FC236}">
                <a16:creationId xmlns:a16="http://schemas.microsoft.com/office/drawing/2014/main" id="{5353C44F-2E6D-4093-9100-472CDFFFD5AE}"/>
              </a:ext>
            </a:extLst>
          </p:cNvPr>
          <p:cNvSpPr/>
          <p:nvPr/>
        </p:nvSpPr>
        <p:spPr>
          <a:xfrm>
            <a:off x="877824" y="2743200"/>
            <a:ext cx="2834640" cy="2834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Popularity based</a:t>
            </a:r>
          </a:p>
        </p:txBody>
      </p:sp>
      <p:sp>
        <p:nvSpPr>
          <p:cNvPr id="5" name="Oval 4">
            <a:extLst>
              <a:ext uri="{FF2B5EF4-FFF2-40B4-BE49-F238E27FC236}">
                <a16:creationId xmlns:a16="http://schemas.microsoft.com/office/drawing/2014/main" id="{79A9F797-EC3F-42D5-B676-13DEAD6DD888}"/>
              </a:ext>
            </a:extLst>
          </p:cNvPr>
          <p:cNvSpPr/>
          <p:nvPr/>
        </p:nvSpPr>
        <p:spPr>
          <a:xfrm>
            <a:off x="4678680" y="2743200"/>
            <a:ext cx="2834640" cy="2834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Collaborative</a:t>
            </a:r>
          </a:p>
        </p:txBody>
      </p:sp>
      <p:sp>
        <p:nvSpPr>
          <p:cNvPr id="6" name="Oval 5">
            <a:extLst>
              <a:ext uri="{FF2B5EF4-FFF2-40B4-BE49-F238E27FC236}">
                <a16:creationId xmlns:a16="http://schemas.microsoft.com/office/drawing/2014/main" id="{F0FD10FF-EC94-4EF8-B7BD-8268A8319C55}"/>
              </a:ext>
            </a:extLst>
          </p:cNvPr>
          <p:cNvSpPr/>
          <p:nvPr/>
        </p:nvSpPr>
        <p:spPr>
          <a:xfrm>
            <a:off x="8552688" y="2743200"/>
            <a:ext cx="2834640" cy="2834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Content based</a:t>
            </a: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5F20BCE3-153A-43E9-AA0B-605F34E70D27}"/>
                  </a:ext>
                </a:extLst>
              </p:cNvPr>
              <p:cNvGraphicFramePr>
                <a:graphicFrameLocks noChangeAspect="1"/>
              </p:cNvGraphicFramePr>
              <p:nvPr>
                <p:extLst>
                  <p:ext uri="{D42A27DB-BD31-4B8C-83A1-F6EECF244321}">
                    <p14:modId xmlns:p14="http://schemas.microsoft.com/office/powerpoint/2010/main" val="2181357095"/>
                  </p:ext>
                </p:extLst>
              </p:nvPr>
            </p:nvGraphicFramePr>
            <p:xfrm>
              <a:off x="1143953" y="2910459"/>
              <a:ext cx="2237994" cy="2237994"/>
            </p:xfrm>
            <a:graphic>
              <a:graphicData uri="http://schemas.microsoft.com/office/powerpoint/2016/slidezoom">
                <pslz:sldZm>
                  <pslz:sldZmObj sldId="270" cId="630271234">
                    <pslz:zmPr id="{2C6F3656-C7E0-4555-9425-5D276DC790D1}" imageType="cover" transitionDur="1000">
                      <p166:blipFill xmlns:p166="http://schemas.microsoft.com/office/powerpoint/2016/6/main">
                        <a:blip r:embed="rId2"/>
                        <a:stretch>
                          <a:fillRect/>
                        </a:stretch>
                      </p166:blipFill>
                      <p166:spPr xmlns:p166="http://schemas.microsoft.com/office/powerpoint/2016/6/main">
                        <a:xfrm>
                          <a:off x="0" y="0"/>
                          <a:ext cx="2237994" cy="2237994"/>
                        </a:xfrm>
                        <a:prstGeom prst="rect">
                          <a:avLst/>
                        </a:prstGeom>
                        <a:ln w="3175">
                          <a:noFill/>
                        </a:ln>
                      </p166:spPr>
                    </pslz:zmPr>
                  </pslz:sldZmObj>
                </pslz:sldZm>
              </a:graphicData>
            </a:graphic>
          </p:graphicFrame>
        </mc:Choice>
        <mc:Fallback xmlns="">
          <p:pic>
            <p:nvPicPr>
              <p:cNvPr id="10" name="Slide Zoom 9">
                <a:hlinkClick r:id="rId3" action="ppaction://hlinksldjump"/>
                <a:extLst>
                  <a:ext uri="{FF2B5EF4-FFF2-40B4-BE49-F238E27FC236}">
                    <a16:creationId xmlns:a16="http://schemas.microsoft.com/office/drawing/2014/main" id="{5F20BCE3-153A-43E9-AA0B-605F34E70D27}"/>
                  </a:ext>
                </a:extLst>
              </p:cNvPr>
              <p:cNvPicPr>
                <a:picLocks noGrp="1" noRot="1" noChangeAspect="1" noMove="1" noResize="1" noEditPoints="1" noAdjustHandles="1" noChangeArrowheads="1" noChangeShapeType="1"/>
              </p:cNvPicPr>
              <p:nvPr/>
            </p:nvPicPr>
            <p:blipFill>
              <a:blip r:embed="rId4"/>
              <a:stretch>
                <a:fillRect/>
              </a:stretch>
            </p:blipFill>
            <p:spPr>
              <a:xfrm>
                <a:off x="1143953" y="2910459"/>
                <a:ext cx="2237994" cy="2237994"/>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AF3B6220-320A-4832-AD81-8BDDBA4FD38A}"/>
                  </a:ext>
                </a:extLst>
              </p:cNvPr>
              <p:cNvGraphicFramePr>
                <a:graphicFrameLocks noChangeAspect="1"/>
              </p:cNvGraphicFramePr>
              <p:nvPr>
                <p:extLst>
                  <p:ext uri="{D42A27DB-BD31-4B8C-83A1-F6EECF244321}">
                    <p14:modId xmlns:p14="http://schemas.microsoft.com/office/powerpoint/2010/main" val="2872604933"/>
                  </p:ext>
                </p:extLst>
              </p:nvPr>
            </p:nvGraphicFramePr>
            <p:xfrm>
              <a:off x="4958715" y="3023235"/>
              <a:ext cx="2274570" cy="2274570"/>
            </p:xfrm>
            <a:graphic>
              <a:graphicData uri="http://schemas.microsoft.com/office/powerpoint/2016/slidezoom">
                <pslz:sldZm>
                  <pslz:sldZmObj sldId="271" cId="3091145718">
                    <pslz:zmPr id="{B2534AEE-2289-44AA-891F-E26C8F109250}" imageType="cover" transitionDur="1000">
                      <p166:blipFill xmlns:p166="http://schemas.microsoft.com/office/powerpoint/2016/6/main">
                        <a:blip r:embed="rId2"/>
                        <a:stretch>
                          <a:fillRect/>
                        </a:stretch>
                      </p166:blipFill>
                      <p166:spPr xmlns:p166="http://schemas.microsoft.com/office/powerpoint/2016/6/main">
                        <a:xfrm>
                          <a:off x="0" y="0"/>
                          <a:ext cx="2274570" cy="2274570"/>
                        </a:xfrm>
                        <a:prstGeom prst="rect">
                          <a:avLst/>
                        </a:prstGeom>
                        <a:ln w="3175">
                          <a:noFill/>
                        </a:ln>
                      </p166:spPr>
                    </pslz:zmPr>
                  </pslz:sldZmObj>
                </pslz:sldZm>
              </a:graphicData>
            </a:graphic>
          </p:graphicFrame>
        </mc:Choice>
        <mc:Fallback xmlns="">
          <p:pic>
            <p:nvPicPr>
              <p:cNvPr id="13" name="Slide Zoom 12">
                <a:hlinkClick r:id="rId5" action="ppaction://hlinksldjump"/>
                <a:extLst>
                  <a:ext uri="{FF2B5EF4-FFF2-40B4-BE49-F238E27FC236}">
                    <a16:creationId xmlns:a16="http://schemas.microsoft.com/office/drawing/2014/main" id="{AF3B6220-320A-4832-AD81-8BDDBA4FD38A}"/>
                  </a:ext>
                </a:extLst>
              </p:cNvPr>
              <p:cNvPicPr>
                <a:picLocks noGrp="1" noRot="1" noChangeAspect="1" noMove="1" noResize="1" noEditPoints="1" noAdjustHandles="1" noChangeArrowheads="1" noChangeShapeType="1"/>
              </p:cNvPicPr>
              <p:nvPr/>
            </p:nvPicPr>
            <p:blipFill>
              <a:blip r:embed="rId4"/>
              <a:stretch>
                <a:fillRect/>
              </a:stretch>
            </p:blipFill>
            <p:spPr>
              <a:xfrm>
                <a:off x="4958715" y="3023235"/>
                <a:ext cx="2274570" cy="227457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581B7128-051E-4898-986A-84F2BB40C789}"/>
                  </a:ext>
                </a:extLst>
              </p:cNvPr>
              <p:cNvGraphicFramePr>
                <a:graphicFrameLocks noChangeAspect="1"/>
              </p:cNvGraphicFramePr>
              <p:nvPr>
                <p:extLst>
                  <p:ext uri="{D42A27DB-BD31-4B8C-83A1-F6EECF244321}">
                    <p14:modId xmlns:p14="http://schemas.microsoft.com/office/powerpoint/2010/main" val="1612719876"/>
                  </p:ext>
                </p:extLst>
              </p:nvPr>
            </p:nvGraphicFramePr>
            <p:xfrm>
              <a:off x="8785479" y="2975991"/>
              <a:ext cx="2369058" cy="2369058"/>
            </p:xfrm>
            <a:graphic>
              <a:graphicData uri="http://schemas.microsoft.com/office/powerpoint/2016/slidezoom">
                <pslz:sldZm>
                  <pslz:sldZmObj sldId="272" cId="3251742453">
                    <pslz:zmPr id="{731B731A-9020-487C-BD65-82B53F109D66}" imageType="cover" transitionDur="1000">
                      <p166:blipFill xmlns:p166="http://schemas.microsoft.com/office/powerpoint/2016/6/main">
                        <a:blip r:embed="rId4"/>
                        <a:stretch>
                          <a:fillRect/>
                        </a:stretch>
                      </p166:blipFill>
                      <p166:spPr xmlns:p166="http://schemas.microsoft.com/office/powerpoint/2016/6/main">
                        <a:xfrm>
                          <a:off x="0" y="0"/>
                          <a:ext cx="2369058" cy="2369058"/>
                        </a:xfrm>
                        <a:prstGeom prst="rect">
                          <a:avLst/>
                        </a:prstGeom>
                        <a:ln w="3175">
                          <a:noFill/>
                        </a:ln>
                      </p166:spPr>
                    </pslz:zmPr>
                  </pslz:sldZmObj>
                </pslz:sldZm>
              </a:graphicData>
            </a:graphic>
          </p:graphicFrame>
        </mc:Choice>
        <mc:Fallback xmlns="">
          <p:pic>
            <p:nvPicPr>
              <p:cNvPr id="15" name="Slide Zoom 14">
                <a:hlinkClick r:id="rId6" action="ppaction://hlinksldjump"/>
                <a:extLst>
                  <a:ext uri="{FF2B5EF4-FFF2-40B4-BE49-F238E27FC236}">
                    <a16:creationId xmlns:a16="http://schemas.microsoft.com/office/drawing/2014/main" id="{581B7128-051E-4898-986A-84F2BB40C789}"/>
                  </a:ext>
                </a:extLst>
              </p:cNvPr>
              <p:cNvPicPr>
                <a:picLocks noGrp="1" noRot="1" noChangeAspect="1" noMove="1" noResize="1" noEditPoints="1" noAdjustHandles="1" noChangeArrowheads="1" noChangeShapeType="1"/>
              </p:cNvPicPr>
              <p:nvPr/>
            </p:nvPicPr>
            <p:blipFill>
              <a:blip r:embed="rId4"/>
              <a:stretch>
                <a:fillRect/>
              </a:stretch>
            </p:blipFill>
            <p:spPr>
              <a:xfrm>
                <a:off x="8785479" y="2975991"/>
                <a:ext cx="2369058" cy="2369058"/>
              </a:xfrm>
              <a:prstGeom prst="rect">
                <a:avLst/>
              </a:prstGeom>
              <a:ln w="3175">
                <a:noFill/>
              </a:ln>
            </p:spPr>
          </p:pic>
        </mc:Fallback>
      </mc:AlternateContent>
    </p:spTree>
    <p:extLst>
      <p:ext uri="{BB962C8B-B14F-4D97-AF65-F5344CB8AC3E}">
        <p14:creationId xmlns:p14="http://schemas.microsoft.com/office/powerpoint/2010/main" val="303722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4921-2BAD-4C70-BBDF-1477353D9E9D}"/>
              </a:ext>
            </a:extLst>
          </p:cNvPr>
          <p:cNvSpPr>
            <a:spLocks noGrp="1"/>
          </p:cNvSpPr>
          <p:nvPr>
            <p:ph type="title"/>
          </p:nvPr>
        </p:nvSpPr>
        <p:spPr>
          <a:xfrm>
            <a:off x="690920" y="950976"/>
            <a:ext cx="11029616" cy="646108"/>
          </a:xfrm>
        </p:spPr>
        <p:txBody>
          <a:bodyPr/>
          <a:lstStyle/>
          <a:p>
            <a:pPr algn="ctr"/>
            <a:r>
              <a:rPr lang="en-IN" dirty="0"/>
              <a:t>Popularity based recommendation system</a:t>
            </a:r>
          </a:p>
        </p:txBody>
      </p:sp>
      <p:sp>
        <p:nvSpPr>
          <p:cNvPr id="4" name="TextBox 3">
            <a:extLst>
              <a:ext uri="{FF2B5EF4-FFF2-40B4-BE49-F238E27FC236}">
                <a16:creationId xmlns:a16="http://schemas.microsoft.com/office/drawing/2014/main" id="{527D2A5B-04B3-478B-A445-D8824E83657D}"/>
              </a:ext>
            </a:extLst>
          </p:cNvPr>
          <p:cNvSpPr txBox="1"/>
          <p:nvPr/>
        </p:nvSpPr>
        <p:spPr>
          <a:xfrm>
            <a:off x="1170432" y="2633472"/>
            <a:ext cx="10550104" cy="646331"/>
          </a:xfrm>
          <a:prstGeom prst="rect">
            <a:avLst/>
          </a:prstGeom>
          <a:noFill/>
        </p:spPr>
        <p:txBody>
          <a:bodyPr wrap="square" rtlCol="0">
            <a:spAutoFit/>
          </a:bodyPr>
          <a:lstStyle/>
          <a:p>
            <a:r>
              <a:rPr lang="en-US" dirty="0"/>
              <a:t>It is a type of recommendation system which works on the principle of popularity and or anything which is in trend. </a:t>
            </a:r>
            <a:endParaRPr lang="en-IN" dirty="0"/>
          </a:p>
        </p:txBody>
      </p:sp>
      <p:sp>
        <p:nvSpPr>
          <p:cNvPr id="5" name="Arrow: Right 4">
            <a:extLst>
              <a:ext uri="{FF2B5EF4-FFF2-40B4-BE49-F238E27FC236}">
                <a16:creationId xmlns:a16="http://schemas.microsoft.com/office/drawing/2014/main" id="{EE494BA1-7313-4EFA-B177-1C67D1640270}"/>
              </a:ext>
            </a:extLst>
          </p:cNvPr>
          <p:cNvSpPr/>
          <p:nvPr/>
        </p:nvSpPr>
        <p:spPr>
          <a:xfrm>
            <a:off x="896112" y="2746772"/>
            <a:ext cx="274320" cy="21031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8935AD5-2845-446F-9066-BD1448B22461}"/>
              </a:ext>
            </a:extLst>
          </p:cNvPr>
          <p:cNvSpPr txBox="1"/>
          <p:nvPr/>
        </p:nvSpPr>
        <p:spPr>
          <a:xfrm>
            <a:off x="1170432" y="3393103"/>
            <a:ext cx="10550104" cy="646331"/>
          </a:xfrm>
          <a:prstGeom prst="rect">
            <a:avLst/>
          </a:prstGeom>
          <a:noFill/>
        </p:spPr>
        <p:txBody>
          <a:bodyPr wrap="square" rtlCol="0">
            <a:spAutoFit/>
          </a:bodyPr>
          <a:lstStyle/>
          <a:p>
            <a:r>
              <a:rPr lang="en-US" dirty="0"/>
              <a:t>These systems check about the product or movie which are in trend or are most popular among the users and directly recommend those.</a:t>
            </a:r>
            <a:endParaRPr lang="en-IN" dirty="0"/>
          </a:p>
        </p:txBody>
      </p:sp>
      <p:sp>
        <p:nvSpPr>
          <p:cNvPr id="7" name="Arrow: Right 6">
            <a:extLst>
              <a:ext uri="{FF2B5EF4-FFF2-40B4-BE49-F238E27FC236}">
                <a16:creationId xmlns:a16="http://schemas.microsoft.com/office/drawing/2014/main" id="{E2A4B6BC-8E74-47AB-B8F3-F6028069B133}"/>
              </a:ext>
            </a:extLst>
          </p:cNvPr>
          <p:cNvSpPr/>
          <p:nvPr/>
        </p:nvSpPr>
        <p:spPr>
          <a:xfrm>
            <a:off x="896112" y="3506403"/>
            <a:ext cx="274320" cy="21031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41BF7CE-AED0-446F-9977-EBE56CF62BC0}"/>
              </a:ext>
            </a:extLst>
          </p:cNvPr>
          <p:cNvSpPr txBox="1"/>
          <p:nvPr/>
        </p:nvSpPr>
        <p:spPr>
          <a:xfrm>
            <a:off x="1170432" y="4108372"/>
            <a:ext cx="10550104" cy="923330"/>
          </a:xfrm>
          <a:prstGeom prst="rect">
            <a:avLst/>
          </a:prstGeom>
          <a:noFill/>
        </p:spPr>
        <p:txBody>
          <a:bodyPr wrap="square" rtlCol="0">
            <a:spAutoFit/>
          </a:bodyPr>
          <a:lstStyle/>
          <a:p>
            <a:r>
              <a:rPr lang="en-US" dirty="0"/>
              <a:t>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endParaRPr lang="en-IN" dirty="0"/>
          </a:p>
        </p:txBody>
      </p:sp>
      <p:sp>
        <p:nvSpPr>
          <p:cNvPr id="9" name="Arrow: Right 8">
            <a:extLst>
              <a:ext uri="{FF2B5EF4-FFF2-40B4-BE49-F238E27FC236}">
                <a16:creationId xmlns:a16="http://schemas.microsoft.com/office/drawing/2014/main" id="{9B6BDF80-C438-4E50-821B-A8209F40F029}"/>
              </a:ext>
            </a:extLst>
          </p:cNvPr>
          <p:cNvSpPr/>
          <p:nvPr/>
        </p:nvSpPr>
        <p:spPr>
          <a:xfrm>
            <a:off x="896112" y="4221672"/>
            <a:ext cx="274320" cy="21031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3027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4921-2BAD-4C70-BBDF-1477353D9E9D}"/>
              </a:ext>
            </a:extLst>
          </p:cNvPr>
          <p:cNvSpPr>
            <a:spLocks noGrp="1"/>
          </p:cNvSpPr>
          <p:nvPr>
            <p:ph type="title"/>
          </p:nvPr>
        </p:nvSpPr>
        <p:spPr>
          <a:xfrm>
            <a:off x="690920" y="950976"/>
            <a:ext cx="11029616" cy="646108"/>
          </a:xfrm>
        </p:spPr>
        <p:txBody>
          <a:bodyPr/>
          <a:lstStyle/>
          <a:p>
            <a:pPr algn="ctr"/>
            <a:r>
              <a:rPr lang="en-IN" dirty="0"/>
              <a:t>Collaborative recommendation system</a:t>
            </a:r>
          </a:p>
        </p:txBody>
      </p:sp>
      <p:sp>
        <p:nvSpPr>
          <p:cNvPr id="4" name="TextBox 3">
            <a:extLst>
              <a:ext uri="{FF2B5EF4-FFF2-40B4-BE49-F238E27FC236}">
                <a16:creationId xmlns:a16="http://schemas.microsoft.com/office/drawing/2014/main" id="{527D2A5B-04B3-478B-A445-D8824E83657D}"/>
              </a:ext>
            </a:extLst>
          </p:cNvPr>
          <p:cNvSpPr txBox="1"/>
          <p:nvPr/>
        </p:nvSpPr>
        <p:spPr>
          <a:xfrm>
            <a:off x="1298448" y="2633472"/>
            <a:ext cx="10222992" cy="646331"/>
          </a:xfrm>
          <a:prstGeom prst="rect">
            <a:avLst/>
          </a:prstGeom>
          <a:noFill/>
        </p:spPr>
        <p:txBody>
          <a:bodyPr wrap="square" rtlCol="0">
            <a:spAutoFit/>
          </a:bodyPr>
          <a:lstStyle/>
          <a:p>
            <a:r>
              <a:rPr lang="en-US" dirty="0"/>
              <a:t>Recommending the new items to users based on the interest and preference of other similar users is basically collaborative-based filtering.</a:t>
            </a:r>
            <a:endParaRPr lang="en-IN" dirty="0"/>
          </a:p>
        </p:txBody>
      </p:sp>
      <p:sp>
        <p:nvSpPr>
          <p:cNvPr id="5" name="Arrow: Right 4">
            <a:extLst>
              <a:ext uri="{FF2B5EF4-FFF2-40B4-BE49-F238E27FC236}">
                <a16:creationId xmlns:a16="http://schemas.microsoft.com/office/drawing/2014/main" id="{AD81F0E0-B45A-4E4E-A742-9B00699BD352}"/>
              </a:ext>
            </a:extLst>
          </p:cNvPr>
          <p:cNvSpPr/>
          <p:nvPr/>
        </p:nvSpPr>
        <p:spPr>
          <a:xfrm>
            <a:off x="896112" y="2746325"/>
            <a:ext cx="274320" cy="21031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6FDA24E-7332-4619-84C2-123C34702072}"/>
              </a:ext>
            </a:extLst>
          </p:cNvPr>
          <p:cNvSpPr txBox="1"/>
          <p:nvPr/>
        </p:nvSpPr>
        <p:spPr>
          <a:xfrm>
            <a:off x="1298448" y="3298091"/>
            <a:ext cx="10222992" cy="646331"/>
          </a:xfrm>
          <a:prstGeom prst="rect">
            <a:avLst/>
          </a:prstGeom>
          <a:noFill/>
        </p:spPr>
        <p:txBody>
          <a:bodyPr wrap="square" rtlCol="0">
            <a:spAutoFit/>
          </a:bodyPr>
          <a:lstStyle/>
          <a:p>
            <a:r>
              <a:rPr lang="en-US" dirty="0"/>
              <a:t> it only needs the historical performance of the users. Based on the historical data, with the assumption that user who has agreed in past tends to also agree in future.</a:t>
            </a:r>
            <a:endParaRPr lang="en-IN" dirty="0"/>
          </a:p>
        </p:txBody>
      </p:sp>
      <p:sp>
        <p:nvSpPr>
          <p:cNvPr id="7" name="Arrow: Right 6">
            <a:extLst>
              <a:ext uri="{FF2B5EF4-FFF2-40B4-BE49-F238E27FC236}">
                <a16:creationId xmlns:a16="http://schemas.microsoft.com/office/drawing/2014/main" id="{96C6A060-DDAA-44E4-AC74-A56C39E2770C}"/>
              </a:ext>
            </a:extLst>
          </p:cNvPr>
          <p:cNvSpPr/>
          <p:nvPr/>
        </p:nvSpPr>
        <p:spPr>
          <a:xfrm>
            <a:off x="896112" y="3410944"/>
            <a:ext cx="274320" cy="21031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9114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4921-2BAD-4C70-BBDF-1477353D9E9D}"/>
              </a:ext>
            </a:extLst>
          </p:cNvPr>
          <p:cNvSpPr>
            <a:spLocks noGrp="1"/>
          </p:cNvSpPr>
          <p:nvPr>
            <p:ph type="title"/>
          </p:nvPr>
        </p:nvSpPr>
        <p:spPr>
          <a:xfrm>
            <a:off x="690920" y="950976"/>
            <a:ext cx="11029616" cy="646108"/>
          </a:xfrm>
        </p:spPr>
        <p:txBody>
          <a:bodyPr/>
          <a:lstStyle/>
          <a:p>
            <a:pPr algn="ctr"/>
            <a:r>
              <a:rPr lang="en-IN" dirty="0"/>
              <a:t>Content based recommendation system</a:t>
            </a:r>
          </a:p>
        </p:txBody>
      </p:sp>
      <p:sp>
        <p:nvSpPr>
          <p:cNvPr id="4" name="TextBox 3">
            <a:extLst>
              <a:ext uri="{FF2B5EF4-FFF2-40B4-BE49-F238E27FC236}">
                <a16:creationId xmlns:a16="http://schemas.microsoft.com/office/drawing/2014/main" id="{527D2A5B-04B3-478B-A445-D8824E83657D}"/>
              </a:ext>
            </a:extLst>
          </p:cNvPr>
          <p:cNvSpPr txBox="1"/>
          <p:nvPr/>
        </p:nvSpPr>
        <p:spPr>
          <a:xfrm>
            <a:off x="1170432" y="2633472"/>
            <a:ext cx="10057112" cy="369332"/>
          </a:xfrm>
          <a:prstGeom prst="rect">
            <a:avLst/>
          </a:prstGeom>
          <a:noFill/>
        </p:spPr>
        <p:txBody>
          <a:bodyPr wrap="none" rtlCol="0">
            <a:spAutoFit/>
          </a:bodyPr>
          <a:lstStyle/>
          <a:p>
            <a:r>
              <a:rPr lang="en-US" dirty="0"/>
              <a:t>In this type, the relevant items are shown using the content of the previously searched items by the users.</a:t>
            </a:r>
            <a:endParaRPr lang="en-IN" dirty="0"/>
          </a:p>
        </p:txBody>
      </p:sp>
      <p:sp>
        <p:nvSpPr>
          <p:cNvPr id="3" name="Arrow: Right 2">
            <a:extLst>
              <a:ext uri="{FF2B5EF4-FFF2-40B4-BE49-F238E27FC236}">
                <a16:creationId xmlns:a16="http://schemas.microsoft.com/office/drawing/2014/main" id="{8F18E25D-0227-4CE1-B0B5-1F12F53F496F}"/>
              </a:ext>
            </a:extLst>
          </p:cNvPr>
          <p:cNvSpPr/>
          <p:nvPr/>
        </p:nvSpPr>
        <p:spPr>
          <a:xfrm>
            <a:off x="896112" y="2712982"/>
            <a:ext cx="274320" cy="21031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ED6A989-F078-4561-8BB8-66E0A516D343}"/>
              </a:ext>
            </a:extLst>
          </p:cNvPr>
          <p:cNvSpPr txBox="1"/>
          <p:nvPr/>
        </p:nvSpPr>
        <p:spPr>
          <a:xfrm>
            <a:off x="1170432" y="3139178"/>
            <a:ext cx="10057112" cy="646331"/>
          </a:xfrm>
          <a:prstGeom prst="rect">
            <a:avLst/>
          </a:prstGeom>
          <a:noFill/>
        </p:spPr>
        <p:txBody>
          <a:bodyPr wrap="square" rtlCol="0">
            <a:spAutoFit/>
          </a:bodyPr>
          <a:lstStyle/>
          <a:p>
            <a:r>
              <a:rPr lang="en-US" dirty="0"/>
              <a:t>The products are tagged using certain keywords, then the system tries to understand what the user wants and it looks in its database and finally tries to recommend different products that the user wants.</a:t>
            </a:r>
            <a:endParaRPr lang="en-IN" dirty="0"/>
          </a:p>
        </p:txBody>
      </p:sp>
      <p:sp>
        <p:nvSpPr>
          <p:cNvPr id="6" name="Arrow: Right 5">
            <a:extLst>
              <a:ext uri="{FF2B5EF4-FFF2-40B4-BE49-F238E27FC236}">
                <a16:creationId xmlns:a16="http://schemas.microsoft.com/office/drawing/2014/main" id="{510282C0-A7F8-4CCB-BB87-9D9FD957298F}"/>
              </a:ext>
            </a:extLst>
          </p:cNvPr>
          <p:cNvSpPr/>
          <p:nvPr/>
        </p:nvSpPr>
        <p:spPr>
          <a:xfrm>
            <a:off x="891304" y="3357187"/>
            <a:ext cx="274320" cy="21031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5174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8E1B-B302-416F-B72A-488EF37D3916}"/>
              </a:ext>
            </a:extLst>
          </p:cNvPr>
          <p:cNvSpPr>
            <a:spLocks noGrp="1"/>
          </p:cNvSpPr>
          <p:nvPr>
            <p:ph type="title"/>
          </p:nvPr>
        </p:nvSpPr>
        <p:spPr/>
        <p:txBody>
          <a:bodyPr/>
          <a:lstStyle/>
          <a:p>
            <a:r>
              <a:rPr lang="en-US" b="1" i="0" dirty="0">
                <a:effectLst/>
              </a:rPr>
              <a:t> </a:t>
            </a:r>
            <a:r>
              <a:rPr lang="en-US" i="0" dirty="0">
                <a:effectLst/>
              </a:rPr>
              <a:t>COLD START PROBLEM</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3529DE2B-79BE-4135-A411-BB760D2406FB}"/>
              </a:ext>
            </a:extLst>
          </p:cNvPr>
          <p:cNvSpPr>
            <a:spLocks noGrp="1"/>
          </p:cNvSpPr>
          <p:nvPr>
            <p:ph idx="1"/>
          </p:nvPr>
        </p:nvSpPr>
        <p:spPr/>
        <p:txBody>
          <a:bodyPr/>
          <a:lstStyle/>
          <a:p>
            <a:r>
              <a:rPr lang="en-US" sz="2000" b="0" i="0" dirty="0">
                <a:solidFill>
                  <a:srgbClr val="292929"/>
                </a:solidFill>
                <a:effectLst/>
                <a:cs typeface="Arial" panose="020B0604020202020204" pitchFamily="34" charset="0"/>
              </a:rPr>
              <a:t>Cold start problem arises </a:t>
            </a:r>
            <a:r>
              <a:rPr lang="en-US" sz="2000" b="0" i="0" dirty="0">
                <a:solidFill>
                  <a:srgbClr val="000000"/>
                </a:solidFill>
                <a:effectLst/>
                <a:cs typeface="Arial" panose="020B0604020202020204" pitchFamily="34" charset="0"/>
              </a:rPr>
              <a:t>at the time of registration of new user or adding up new resource or item in the system.</a:t>
            </a:r>
          </a:p>
          <a:p>
            <a:r>
              <a:rPr lang="en-US" sz="2000" dirty="0">
                <a:solidFill>
                  <a:srgbClr val="000000"/>
                </a:solidFill>
                <a:cs typeface="Arial" panose="020B0604020202020204" pitchFamily="34" charset="0"/>
              </a:rPr>
              <a:t>T</a:t>
            </a:r>
            <a:r>
              <a:rPr lang="en-US" sz="2000" b="0" i="0" dirty="0">
                <a:solidFill>
                  <a:srgbClr val="000000"/>
                </a:solidFill>
                <a:effectLst/>
                <a:cs typeface="Arial" panose="020B0604020202020204" pitchFamily="34" charset="0"/>
              </a:rPr>
              <a:t>here would be no information about user’s interest or his rating for any particular item in the system, and recommending appropriate item at that time to the new user is very challenging.</a:t>
            </a:r>
          </a:p>
          <a:p>
            <a:endParaRPr lang="en-US" dirty="0"/>
          </a:p>
          <a:p>
            <a:endParaRPr lang="en-US" dirty="0"/>
          </a:p>
        </p:txBody>
      </p:sp>
    </p:spTree>
    <p:extLst>
      <p:ext uri="{BB962C8B-B14F-4D97-AF65-F5344CB8AC3E}">
        <p14:creationId xmlns:p14="http://schemas.microsoft.com/office/powerpoint/2010/main" val="15082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E25B-50B9-4C64-8685-D9D5CD928579}"/>
              </a:ext>
            </a:extLst>
          </p:cNvPr>
          <p:cNvSpPr>
            <a:spLocks noGrp="1"/>
          </p:cNvSpPr>
          <p:nvPr>
            <p:ph type="title"/>
          </p:nvPr>
        </p:nvSpPr>
        <p:spPr/>
        <p:txBody>
          <a:bodyPr/>
          <a:lstStyle/>
          <a:p>
            <a:r>
              <a:rPr lang="en-US" dirty="0"/>
              <a:t>Types of cold start problem</a:t>
            </a:r>
          </a:p>
        </p:txBody>
      </p:sp>
      <p:sp>
        <p:nvSpPr>
          <p:cNvPr id="3" name="Content Placeholder 2">
            <a:extLst>
              <a:ext uri="{FF2B5EF4-FFF2-40B4-BE49-F238E27FC236}">
                <a16:creationId xmlns:a16="http://schemas.microsoft.com/office/drawing/2014/main" id="{A409F203-CDB1-48CD-B3DF-887636D0F60E}"/>
              </a:ext>
            </a:extLst>
          </p:cNvPr>
          <p:cNvSpPr>
            <a:spLocks noGrp="1"/>
          </p:cNvSpPr>
          <p:nvPr>
            <p:ph idx="1"/>
          </p:nvPr>
        </p:nvSpPr>
        <p:spPr/>
        <p:txBody>
          <a:bodyPr/>
          <a:lstStyle/>
          <a:p>
            <a:r>
              <a:rPr lang="en-US" sz="2400" i="0" dirty="0">
                <a:solidFill>
                  <a:srgbClr val="292929"/>
                </a:solidFill>
                <a:effectLst/>
                <a:cs typeface="Arial" panose="020B0604020202020204" pitchFamily="34" charset="0"/>
              </a:rPr>
              <a:t>New user </a:t>
            </a:r>
            <a:r>
              <a:rPr lang="en-US" sz="2400" b="0" i="0" dirty="0">
                <a:solidFill>
                  <a:srgbClr val="292929"/>
                </a:solidFill>
                <a:effectLst/>
                <a:cs typeface="Arial" panose="020B0604020202020204" pitchFamily="34" charset="0"/>
              </a:rPr>
              <a:t>(what to recommend?)</a:t>
            </a:r>
          </a:p>
          <a:p>
            <a:r>
              <a:rPr lang="en-US" sz="2400" i="0" dirty="0">
                <a:solidFill>
                  <a:srgbClr val="292929"/>
                </a:solidFill>
                <a:effectLst/>
                <a:cs typeface="Arial" panose="020B0604020202020204" pitchFamily="34" charset="0"/>
              </a:rPr>
              <a:t>New items </a:t>
            </a:r>
            <a:r>
              <a:rPr lang="en-US" sz="2400" b="0" i="0" dirty="0">
                <a:solidFill>
                  <a:srgbClr val="292929"/>
                </a:solidFill>
                <a:effectLst/>
                <a:cs typeface="Arial" panose="020B0604020202020204" pitchFamily="34" charset="0"/>
              </a:rPr>
              <a:t>(Whom to recommend?)</a:t>
            </a:r>
          </a:p>
          <a:p>
            <a:endParaRPr lang="en-US" sz="2400" b="0" i="0" dirty="0">
              <a:solidFill>
                <a:srgbClr val="29292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6536255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741</TotalTime>
  <Words>769</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ff1</vt:lpstr>
      <vt:lpstr>Gill Sans MT</vt:lpstr>
      <vt:lpstr>sohne</vt:lpstr>
      <vt:lpstr>Wingdings</vt:lpstr>
      <vt:lpstr>Wingdings 2</vt:lpstr>
      <vt:lpstr>Dividend</vt:lpstr>
      <vt:lpstr>Movie recommendation system</vt:lpstr>
      <vt:lpstr>Introduction To  Recommendation System</vt:lpstr>
      <vt:lpstr>Real-World examples </vt:lpstr>
      <vt:lpstr>Types of recommendation systems</vt:lpstr>
      <vt:lpstr>Popularity based recommendation system</vt:lpstr>
      <vt:lpstr>Collaborative recommendation system</vt:lpstr>
      <vt:lpstr>Content based recommendation system</vt:lpstr>
      <vt:lpstr> COLD START PROBLEM </vt:lpstr>
      <vt:lpstr>Types of cold start problem</vt:lpstr>
      <vt:lpstr>Overcome the cold start problem</vt:lpstr>
      <vt:lpstr>Advantage and disadvantage of recommendation system</vt:lpstr>
      <vt:lpstr>Advantage and disadvantage of recommendation system</vt:lpstr>
      <vt:lpstr>Understanding the dataset and action plan/approach FOR BULIDING THE PROJECT</vt:lpstr>
      <vt:lpstr>Understanding the dataset and action plan/approach FOR BULIDING THE PROJECT</vt:lpstr>
      <vt:lpstr>UNDERSTANDING THE DATASET</vt:lpstr>
      <vt:lpstr>Conclusion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Mounya i</dc:creator>
  <cp:lastModifiedBy>Mounya i</cp:lastModifiedBy>
  <cp:revision>9</cp:revision>
  <dcterms:created xsi:type="dcterms:W3CDTF">2022-01-04T05:09:07Z</dcterms:created>
  <dcterms:modified xsi:type="dcterms:W3CDTF">2022-01-05T10:02:30Z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