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JetBrains Mono Thin"/>
      <p:regular r:id="rId17"/>
      <p:bold r:id="rId18"/>
      <p:italic r:id="rId19"/>
      <p:boldItalic r:id="rId20"/>
    </p:embeddedFont>
    <p:embeddedFont>
      <p:font typeface="JetBrains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etBrainsMonoThin-boldItalic.fntdata"/><Relationship Id="rId11" Type="http://schemas.openxmlformats.org/officeDocument/2006/relationships/slide" Target="slides/slide6.xml"/><Relationship Id="rId22" Type="http://schemas.openxmlformats.org/officeDocument/2006/relationships/font" Target="fonts/JetBrainsMono-bold.fntdata"/><Relationship Id="rId10" Type="http://schemas.openxmlformats.org/officeDocument/2006/relationships/slide" Target="slides/slide5.xml"/><Relationship Id="rId21" Type="http://schemas.openxmlformats.org/officeDocument/2006/relationships/font" Target="fonts/JetBrainsMono-regular.fntdata"/><Relationship Id="rId13" Type="http://schemas.openxmlformats.org/officeDocument/2006/relationships/slide" Target="slides/slide8.xml"/><Relationship Id="rId24" Type="http://schemas.openxmlformats.org/officeDocument/2006/relationships/font" Target="fonts/JetBrainsMono-boldItalic.fntdata"/><Relationship Id="rId12" Type="http://schemas.openxmlformats.org/officeDocument/2006/relationships/slide" Target="slides/slide7.xml"/><Relationship Id="rId23" Type="http://schemas.openxmlformats.org/officeDocument/2006/relationships/font" Target="fonts/JetBrains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JetBrainsMonoThin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JetBrainsMonoThin-italic.fntdata"/><Relationship Id="rId6" Type="http://schemas.openxmlformats.org/officeDocument/2006/relationships/slide" Target="slides/slide1.xml"/><Relationship Id="rId18" Type="http://schemas.openxmlformats.org/officeDocument/2006/relationships/font" Target="fonts/JetBrainsMonoTh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cc6ef8cce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cc6ef8cce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cc6ef8cce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cc6ef8cce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cc3fc843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cc3fc843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cc3fc84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cc3fc84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cc3fc84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cc3fc84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cc6ef8cce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cc6ef8cce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cc6ef8cce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cc6ef8cc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cc6ef8cce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cc6ef8cce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cc6ef8cce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cc6ef8cce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cc6ef8cce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cc6ef8cce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_cjEfPYeXt9QZlKrYKUIKclebwJemNzt/view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F-Ws_2QEu7QnBM7ThPDwdqZ8TcN3JAPX/view" TargetMode="External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vtSQf0dt-rgvvpsPEdp0AUHUq9O2M39C/view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sshSP3ILYVu4c2_VTyaPR6VXU9JCpRce/view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E3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84050"/>
            <a:ext cx="8520600" cy="11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JetBrains Mono"/>
                <a:ea typeface="JetBrains Mono"/>
                <a:cs typeface="JetBrains Mono"/>
                <a:sym typeface="JetBrains Mono"/>
              </a:rPr>
              <a:t>Bufet Bo</a:t>
            </a:r>
            <a:r>
              <a:rPr lang="ru"/>
              <a:t>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JetBrains Mono Thin"/>
                <a:ea typeface="JetBrains Mono Thin"/>
                <a:cs typeface="JetBrains Mono Thin"/>
                <a:sym typeface="JetBrains Mono Thin"/>
              </a:rPr>
              <a:t>Татарстан-1</a:t>
            </a:r>
            <a:endParaRPr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E37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23000" y="704025"/>
            <a:ext cx="63744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>
                <a:latin typeface="JetBrains Mono"/>
                <a:ea typeface="JetBrains Mono"/>
                <a:cs typeface="JetBrains Mono"/>
                <a:sym typeface="JetBrains Mono"/>
              </a:rPr>
              <a:t>Планы на будущее</a:t>
            </a:r>
            <a:endParaRPr sz="3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1664700" y="1420500"/>
            <a:ext cx="5814600" cy="15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JetBrains Mono Thin"/>
                <a:ea typeface="JetBrains Mono Thin"/>
                <a:cs typeface="JetBrains Mono Thin"/>
                <a:sym typeface="JetBrains Mono Thin"/>
              </a:rPr>
              <a:t>Проверка на заказ во время урока</a:t>
            </a:r>
            <a:endParaRPr sz="2000">
              <a:solidFill>
                <a:srgbClr val="CCCCCC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latin typeface="JetBrains Mono Thin"/>
                <a:ea typeface="JetBrains Mono Thin"/>
                <a:cs typeface="JetBrains Mono Thin"/>
                <a:sym typeface="JetBrains Mono Thin"/>
              </a:rPr>
              <a:t>Полный перенос интерфейса пользователя на </a:t>
            </a:r>
            <a:r>
              <a:rPr lang="ru" sz="2000">
                <a:solidFill>
                  <a:srgbClr val="CCCCCC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WebApp</a:t>
            </a:r>
            <a:endParaRPr sz="2000">
              <a:solidFill>
                <a:srgbClr val="CCCCCC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latin typeface="JetBrains Mono Thin"/>
                <a:ea typeface="JetBrains Mono Thin"/>
                <a:cs typeface="JetBrains Mono Thin"/>
                <a:sym typeface="JetBrains Mono Thin"/>
              </a:rPr>
              <a:t>Добавление системы бонусов за оценки</a:t>
            </a:r>
            <a:endParaRPr sz="2000">
              <a:solidFill>
                <a:srgbClr val="CCCCCC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E37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23000" y="704025"/>
            <a:ext cx="63744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>
                <a:latin typeface="JetBrains Mono"/>
                <a:ea typeface="JetBrains Mono"/>
                <a:cs typeface="JetBrains Mono"/>
                <a:sym typeface="JetBrains Mono"/>
              </a:rPr>
              <a:t>Конец /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288" y="154450"/>
            <a:ext cx="2719426" cy="48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E37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23000" y="683325"/>
            <a:ext cx="2176200" cy="6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JetBrains Mono"/>
                <a:ea typeface="JetBrains Mono"/>
                <a:cs typeface="JetBrains Mono"/>
                <a:sym typeface="JetBrains Mono"/>
              </a:rPr>
              <a:t>Проблема</a:t>
            </a:r>
            <a:endParaRPr sz="3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664700" y="1420500"/>
            <a:ext cx="6431700" cy="15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latin typeface="JetBrains Mono Thin"/>
                <a:ea typeface="JetBrains Mono Thin"/>
                <a:cs typeface="JetBrains Mono Thin"/>
                <a:sym typeface="JetBrains Mono Thin"/>
              </a:rPr>
              <a:t>Работники столовой не успевают обслужить школьников в буфете, поэтому дети задерживаются в столовой и опаздывают на уроки.</a:t>
            </a:r>
            <a:endParaRPr sz="2000"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E37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23000" y="610850"/>
            <a:ext cx="23211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JetBrains Mono"/>
                <a:ea typeface="JetBrains Mono"/>
                <a:cs typeface="JetBrains Mono"/>
                <a:sym typeface="JetBrains Mono"/>
              </a:rPr>
              <a:t>Решение</a:t>
            </a:r>
            <a:endParaRPr sz="3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664700" y="1420500"/>
            <a:ext cx="5814600" cy="15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latin typeface="JetBrains Mono Thin"/>
                <a:ea typeface="JetBrains Mono Thin"/>
                <a:cs typeface="JetBrains Mono Thin"/>
                <a:sym typeface="JetBrains Mono Thin"/>
              </a:rPr>
              <a:t>Bufet Bot - телеграм-бот для автоматизации процессов буфета     со службой доставки.</a:t>
            </a:r>
            <a:endParaRPr sz="2000"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100" y="1707524"/>
            <a:ext cx="1376025" cy="298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-2289" l="-4080" r="4079" t="2290"/>
          <a:stretch/>
        </p:blipFill>
        <p:spPr>
          <a:xfrm>
            <a:off x="6714300" y="1537250"/>
            <a:ext cx="1867951" cy="347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E37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73100" y="1797325"/>
            <a:ext cx="50211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Функционал: </a:t>
            </a:r>
            <a:r>
              <a:rPr lang="ru" sz="2500">
                <a:solidFill>
                  <a:srgbClr val="666666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Для школьника</a:t>
            </a:r>
            <a:endParaRPr sz="2500">
              <a:solidFill>
                <a:srgbClr val="666666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673100" y="2559325"/>
            <a:ext cx="46737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Функционал: </a:t>
            </a:r>
            <a:r>
              <a:rPr lang="ru" sz="2500">
                <a:solidFill>
                  <a:srgbClr val="666666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Для курьера</a:t>
            </a:r>
            <a:endParaRPr sz="2500">
              <a:solidFill>
                <a:srgbClr val="666666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673100" y="3321325"/>
            <a:ext cx="46737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Функционал: </a:t>
            </a:r>
            <a:r>
              <a:rPr lang="ru" sz="2500">
                <a:solidFill>
                  <a:srgbClr val="666666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Для повара</a:t>
            </a:r>
            <a:endParaRPr sz="2500">
              <a:solidFill>
                <a:srgbClr val="666666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673100" y="977025"/>
            <a:ext cx="48486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latin typeface="JetBrains Mono"/>
                <a:ea typeface="JetBrains Mono"/>
                <a:cs typeface="JetBrains Mono"/>
                <a:sym typeface="JetBrains Mono"/>
              </a:rPr>
              <a:t>Функционал: </a:t>
            </a:r>
            <a:r>
              <a:rPr lang="ru" sz="2500">
                <a:solidFill>
                  <a:schemeClr val="lt2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Регистрация</a:t>
            </a:r>
            <a:endParaRPr sz="2500">
              <a:solidFill>
                <a:schemeClr val="lt2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  <p:pic>
        <p:nvPicPr>
          <p:cNvPr id="78" name="Google Shape;78;p16" title="Untitled (online-video-cutter.com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425" y="474325"/>
            <a:ext cx="1978150" cy="4154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9250" y="186350"/>
            <a:ext cx="2753951" cy="469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E3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 title="юзер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2300" y="467825"/>
            <a:ext cx="1977475" cy="41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673100" y="1797325"/>
            <a:ext cx="50004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latin typeface="JetBrains Mono"/>
                <a:ea typeface="JetBrains Mono"/>
                <a:cs typeface="JetBrains Mono"/>
                <a:sym typeface="JetBrains Mono"/>
              </a:rPr>
              <a:t>Функционал: </a:t>
            </a:r>
            <a:r>
              <a:rPr lang="ru" sz="2500">
                <a:solidFill>
                  <a:schemeClr val="lt2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Для школьника</a:t>
            </a:r>
            <a:endParaRPr sz="2500">
              <a:solidFill>
                <a:schemeClr val="lt2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673100" y="2559325"/>
            <a:ext cx="46737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Функционал: </a:t>
            </a:r>
            <a:r>
              <a:rPr lang="ru" sz="2500">
                <a:solidFill>
                  <a:srgbClr val="666666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Для курьера</a:t>
            </a:r>
            <a:endParaRPr sz="2500">
              <a:solidFill>
                <a:srgbClr val="666666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673100" y="3321325"/>
            <a:ext cx="46737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Функционал: </a:t>
            </a:r>
            <a:r>
              <a:rPr lang="ru" sz="2500">
                <a:solidFill>
                  <a:srgbClr val="666666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Для повара</a:t>
            </a:r>
            <a:endParaRPr sz="2500">
              <a:solidFill>
                <a:srgbClr val="666666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673100" y="977025"/>
            <a:ext cx="48486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Функционал: </a:t>
            </a:r>
            <a:r>
              <a:rPr lang="ru" sz="2500">
                <a:solidFill>
                  <a:srgbClr val="666666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Регистрация</a:t>
            </a:r>
            <a:endParaRPr sz="2500">
              <a:solidFill>
                <a:srgbClr val="666666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9250" y="186350"/>
            <a:ext cx="2753951" cy="469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E37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673100" y="1797325"/>
            <a:ext cx="51870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Функционал: </a:t>
            </a:r>
            <a:r>
              <a:rPr lang="ru" sz="2500">
                <a:solidFill>
                  <a:srgbClr val="666666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Для школьника</a:t>
            </a:r>
            <a:endParaRPr sz="2500">
              <a:solidFill>
                <a:srgbClr val="666666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673100" y="2559325"/>
            <a:ext cx="48486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latin typeface="JetBrains Mono"/>
                <a:ea typeface="JetBrains Mono"/>
                <a:cs typeface="JetBrains Mono"/>
                <a:sym typeface="JetBrains Mono"/>
              </a:rPr>
              <a:t>Функционал: </a:t>
            </a:r>
            <a:r>
              <a:rPr lang="ru" sz="2500">
                <a:solidFill>
                  <a:schemeClr val="lt2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Для курьера</a:t>
            </a:r>
            <a:endParaRPr sz="2500">
              <a:solidFill>
                <a:schemeClr val="lt2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673100" y="3321325"/>
            <a:ext cx="46737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Функционал: </a:t>
            </a:r>
            <a:r>
              <a:rPr lang="ru" sz="2500">
                <a:solidFill>
                  <a:srgbClr val="666666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Для повара</a:t>
            </a:r>
            <a:endParaRPr sz="2500">
              <a:solidFill>
                <a:srgbClr val="666666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673100" y="977025"/>
            <a:ext cx="48486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Функционал: </a:t>
            </a:r>
            <a:r>
              <a:rPr lang="ru" sz="2500">
                <a:solidFill>
                  <a:srgbClr val="666666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Регистрация</a:t>
            </a:r>
            <a:endParaRPr sz="2500">
              <a:solidFill>
                <a:srgbClr val="666666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  <p:pic>
        <p:nvPicPr>
          <p:cNvPr id="98" name="Google Shape;98;p18" title="del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2738" y="421425"/>
            <a:ext cx="2041075" cy="4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9250" y="186350"/>
            <a:ext cx="2753951" cy="469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E37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 title="павартру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250" y="489075"/>
            <a:ext cx="2002325" cy="41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type="title"/>
          </p:nvPr>
        </p:nvSpPr>
        <p:spPr>
          <a:xfrm>
            <a:off x="673100" y="1797325"/>
            <a:ext cx="49902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Функционал: </a:t>
            </a:r>
            <a:r>
              <a:rPr lang="ru" sz="2500">
                <a:solidFill>
                  <a:srgbClr val="666666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Для школьника</a:t>
            </a:r>
            <a:endParaRPr sz="2500">
              <a:solidFill>
                <a:srgbClr val="666666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673100" y="2559325"/>
            <a:ext cx="46737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Функционал: </a:t>
            </a:r>
            <a:r>
              <a:rPr lang="ru" sz="2500">
                <a:solidFill>
                  <a:srgbClr val="666666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Для курьера</a:t>
            </a:r>
            <a:endParaRPr sz="2500">
              <a:solidFill>
                <a:srgbClr val="666666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673100" y="3321325"/>
            <a:ext cx="46737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latin typeface="JetBrains Mono"/>
                <a:ea typeface="JetBrains Mono"/>
                <a:cs typeface="JetBrains Mono"/>
                <a:sym typeface="JetBrains Mono"/>
              </a:rPr>
              <a:t>Функционал: </a:t>
            </a:r>
            <a:r>
              <a:rPr lang="ru" sz="2500">
                <a:solidFill>
                  <a:schemeClr val="lt2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Для повара</a:t>
            </a:r>
            <a:endParaRPr sz="2500">
              <a:solidFill>
                <a:schemeClr val="lt2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673100" y="977025"/>
            <a:ext cx="48486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Функционал: </a:t>
            </a:r>
            <a:r>
              <a:rPr lang="ru" sz="2500">
                <a:solidFill>
                  <a:srgbClr val="666666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Регистрация</a:t>
            </a:r>
            <a:endParaRPr sz="2500">
              <a:solidFill>
                <a:srgbClr val="666666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4438" y="204588"/>
            <a:ext cx="2753951" cy="469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E37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23000" y="704025"/>
            <a:ext cx="28803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>
                <a:latin typeface="JetBrains Mono"/>
                <a:ea typeface="JetBrains Mono"/>
                <a:cs typeface="JetBrains Mono"/>
                <a:sym typeface="JetBrains Mono"/>
              </a:rPr>
              <a:t>Инструменты</a:t>
            </a:r>
            <a:endParaRPr sz="3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1664700" y="1420500"/>
            <a:ext cx="6576600" cy="15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JetBrains Mono Thin"/>
                <a:ea typeface="JetBrains Mono Thin"/>
                <a:cs typeface="JetBrains Mono Thin"/>
                <a:sym typeface="JetBrains Mono Thin"/>
              </a:rPr>
              <a:t>Работа с Telegram - </a:t>
            </a:r>
            <a:r>
              <a:rPr lang="ru" sz="2000">
                <a:solidFill>
                  <a:srgbClr val="CCCCCC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aiogram3</a:t>
            </a:r>
            <a:r>
              <a:rPr lang="ru" sz="2000">
                <a:latin typeface="JetBrains Mono Thin"/>
                <a:ea typeface="JetBrains Mono Thin"/>
                <a:cs typeface="JetBrains Mono Thin"/>
                <a:sym typeface="JetBrains Mono Thin"/>
              </a:rPr>
              <a:t> и </a:t>
            </a:r>
            <a:r>
              <a:rPr lang="ru" sz="2000">
                <a:solidFill>
                  <a:srgbClr val="CCCCCC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requests</a:t>
            </a:r>
            <a:endParaRPr sz="2000">
              <a:solidFill>
                <a:srgbClr val="CCCCCC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latin typeface="JetBrains Mono Thin"/>
                <a:ea typeface="JetBrains Mono Thin"/>
                <a:cs typeface="JetBrains Mono Thin"/>
                <a:sym typeface="JetBrains Mono Thin"/>
              </a:rPr>
              <a:t>Работа с базой данных - </a:t>
            </a:r>
            <a:r>
              <a:rPr lang="ru" sz="2000">
                <a:solidFill>
                  <a:srgbClr val="CCCCCC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sqlite3</a:t>
            </a:r>
            <a:endParaRPr sz="2000">
              <a:solidFill>
                <a:srgbClr val="CCCCCC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latin typeface="JetBrains Mono Thin"/>
                <a:ea typeface="JetBrains Mono Thin"/>
                <a:cs typeface="JetBrains Mono Thin"/>
                <a:sym typeface="JetBrains Mono Thin"/>
              </a:rPr>
              <a:t>Работа с WebApp - </a:t>
            </a:r>
            <a:r>
              <a:rPr lang="ru" sz="2000">
                <a:solidFill>
                  <a:srgbClr val="CCCCCC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HTML5</a:t>
            </a:r>
            <a:r>
              <a:rPr lang="ru" sz="2000">
                <a:latin typeface="JetBrains Mono Thin"/>
                <a:ea typeface="JetBrains Mono Thin"/>
                <a:cs typeface="JetBrains Mono Thin"/>
                <a:sym typeface="JetBrains Mono Thin"/>
              </a:rPr>
              <a:t>, </a:t>
            </a:r>
            <a:r>
              <a:rPr lang="ru" sz="2000">
                <a:solidFill>
                  <a:srgbClr val="CCCCCC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CSS3</a:t>
            </a:r>
            <a:r>
              <a:rPr lang="ru" sz="2000">
                <a:latin typeface="JetBrains Mono Thin"/>
                <a:ea typeface="JetBrains Mono Thin"/>
                <a:cs typeface="JetBrains Mono Thin"/>
                <a:sym typeface="JetBrains Mono Thin"/>
              </a:rPr>
              <a:t>, </a:t>
            </a:r>
            <a:r>
              <a:rPr lang="ru" sz="2000">
                <a:solidFill>
                  <a:srgbClr val="CCCCCC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JavaScript</a:t>
            </a:r>
            <a:endParaRPr sz="2000">
              <a:solidFill>
                <a:srgbClr val="CCCCCC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E37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23000" y="704025"/>
            <a:ext cx="31803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>
                <a:latin typeface="JetBrains Mono"/>
                <a:ea typeface="JetBrains Mono"/>
                <a:cs typeface="JetBrains Mono"/>
                <a:sym typeface="JetBrains Mono"/>
              </a:rPr>
              <a:t>Защита данных</a:t>
            </a:r>
            <a:endParaRPr sz="3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1664700" y="1420500"/>
            <a:ext cx="5814600" cy="22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JetBrains Mono Thin"/>
                <a:ea typeface="JetBrains Mono Thin"/>
                <a:cs typeface="JetBrains Mono Thin"/>
                <a:sym typeface="JetBrains Mono Thin"/>
              </a:rPr>
              <a:t>Проверка на отсутствие XSS инъекций в WebApp’e</a:t>
            </a:r>
            <a:endParaRPr sz="1800">
              <a:solidFill>
                <a:srgbClr val="CCCCCC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latin typeface="JetBrains Mono Thin"/>
                <a:ea typeface="JetBrains Mono Thin"/>
                <a:cs typeface="JetBrains Mono Thin"/>
                <a:sym typeface="JetBrains Mono Thin"/>
              </a:rPr>
              <a:t>Распределение данных о пользователе по разным таблицам</a:t>
            </a:r>
            <a:endParaRPr sz="1800">
              <a:solidFill>
                <a:srgbClr val="CCCCCC"/>
              </a:solidFill>
              <a:latin typeface="JetBrains Mono Thin"/>
              <a:ea typeface="JetBrains Mono Thin"/>
              <a:cs typeface="JetBrains Mono Thin"/>
              <a:sym typeface="JetBrains Mono Thi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latin typeface="JetBrains Mono Thin"/>
                <a:ea typeface="JetBrains Mono Thin"/>
                <a:cs typeface="JetBrains Mono Thin"/>
                <a:sym typeface="JetBrains Mono Thin"/>
              </a:rPr>
              <a:t>Хранение токена бота только на устройстве хоста</a:t>
            </a:r>
            <a:endParaRPr sz="1800">
              <a:latin typeface="JetBrains Mono Thin"/>
              <a:ea typeface="JetBrains Mono Thin"/>
              <a:cs typeface="JetBrains Mono Thin"/>
              <a:sym typeface="JetBrains Mono Thi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latin typeface="JetBrains Mono Thin"/>
                <a:ea typeface="JetBrains Mono Thin"/>
                <a:cs typeface="JetBrains Mono Thin"/>
                <a:sym typeface="JetBrains Mono Thin"/>
              </a:rPr>
              <a:t>Наличие регистрации по уникальному ключу</a:t>
            </a:r>
            <a:endParaRPr sz="1800">
              <a:latin typeface="JetBrains Mono Thin"/>
              <a:ea typeface="JetBrains Mono Thin"/>
              <a:cs typeface="JetBrains Mono Thin"/>
              <a:sym typeface="JetBrains Mono Th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