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8" r:id="rId14"/>
    <p:sldId id="287" r:id="rId15"/>
    <p:sldId id="286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>
      <p:cViewPr>
        <p:scale>
          <a:sx n="107" d="100"/>
          <a:sy n="107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DE32B-517B-0AEB-53FC-4E9A34049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C3813-1AF1-2CD9-3639-E57EFA361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1416F-B51E-F88B-A86F-5DCEF975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D622A-DDA9-FBC7-126D-C9B90B62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E4FA8-4B22-DDE4-6E1A-5240F367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30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89649-F65A-915A-AE26-38F6F93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739E2E-2B80-944A-D515-7DDEF5839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9C47A-773A-83DD-2DC7-45EF5BA4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A40BE-55E1-C1A8-41B3-136EFC2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DA397-9378-42A4-E28F-10F0BC7E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90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381A3B-54F2-BE3A-C589-B4F2EFD21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405FCF-E560-B57B-2D9F-E5BBEE5A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19DD9-E60A-B481-0367-222E998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47FFF-D483-044B-F768-D7071AA5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2E89B-335F-AACD-B28F-F1C10E0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41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5B16A-1951-7932-C5FD-5A8FEDE5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8F7EA-8119-28B4-7F16-45450E78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CF0DC-EDF6-1CBB-A586-BC6B4E09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ACCB9-AE48-0822-CE6B-75A9F146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6DAFB-C8AE-EBBB-F92C-11A90D85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78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CC039-773E-D51B-43EB-DE6FA0F0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FA100-DC16-2ADD-89E0-4238E141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3CB45-35DC-A66F-1A9C-AA334A87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BC096-1854-D21D-BA50-19707BA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92DEB-FBB5-319B-74A4-59F0C1F8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30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2116A-157D-F8F0-2BD5-7E26294B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FF977-19F3-C9E9-F842-9F40ECA2D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8A615D-ECD2-01C8-4271-C72DE8A6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E137B-61FB-1059-AE21-D35F7299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129947-72B4-0D23-39AF-86051C65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D035C2-5D4F-3697-8D5D-86B4F01A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44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486E5-19B3-523B-3C2D-FBD0CF46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C98659-251F-C6F4-CC83-3E4A6004D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5F8791-FA0C-CEA3-3A19-41FAA590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2AF01-E0F8-669A-4B83-A98C24E1F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086550-DC04-053C-7CDA-0F7133973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236642-1866-2AC9-776D-5CF2AC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D4BD0A-8A98-E97D-FF8E-4DED100F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594188-5CAD-2421-EA1E-753A9C18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6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6494F-F1CF-0ABE-D02E-3FF9E853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9AC321-EBB4-3DC5-B032-2FFFBC0F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50DFE-D297-E0C6-A363-724C729E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CD81A5-279B-E061-B0AE-5E79FC3E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85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87DEA6-0CF4-1A60-57B4-9D5465FD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EF4AA2-3B4C-8C4E-65A0-BA85F13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5F0AC-650F-FC3C-BBF9-09065E15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86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08FD3-C32D-9B7A-64BD-133C35FF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2C31E-4602-26F1-B974-D3651823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688B33-1627-EB67-765C-A6F059C0D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A13D2-0066-8CA0-5B24-CC07CCB4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B2B661-A97E-832E-9287-11C2DA0D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7D2ADA-B3F5-7CFC-3BF3-48B02713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09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09148-FBBF-807A-9F02-AAFD8B44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8F0B02-0A8E-60C2-FC5C-9C17A7BC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1AB96-078A-040C-BB42-C4C232FC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8D29E-BA53-E50F-1642-7B4E96F9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602D-5FFB-197F-3BE7-45FBEC19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53859-771A-B921-AB4E-5497ADA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374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C40EA3-6774-3BC0-1C63-5A8A08A6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26C54D-1779-8813-A2C3-55E2311E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67F02-065D-35F9-516A-06C2B0DB3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4D756-CC5C-4747-9D0B-832661FF6BF7}" type="datetimeFigureOut">
              <a:rPr lang="es-CO" smtClean="0"/>
              <a:t>30/03/25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5C1550-2B1A-63E8-323D-646D2977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E49B6-9DC4-86BD-F68E-0E81F530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9C371-58F3-D047-95E8-69CA4ECA6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2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3.jpeg"/><Relationship Id="rId3" Type="http://schemas.openxmlformats.org/officeDocument/2006/relationships/image" Target="../media/image10.png"/><Relationship Id="rId7" Type="http://schemas.openxmlformats.org/officeDocument/2006/relationships/image" Target="../media/image15.jpeg"/><Relationship Id="rId12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1.pn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1.pn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4B8E88-545B-EEAC-F991-F0D2AED224F4}"/>
              </a:ext>
            </a:extLst>
          </p:cNvPr>
          <p:cNvSpPr/>
          <p:nvPr/>
        </p:nvSpPr>
        <p:spPr>
          <a:xfrm>
            <a:off x="435428" y="638629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564CF1-3D06-FDF0-98A2-5F1CDE0CA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638629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585282-A475-BC6F-B222-C0F50C85447B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17D288F-BE06-BBA7-F74A-53AA87F7E286}"/>
              </a:ext>
            </a:extLst>
          </p:cNvPr>
          <p:cNvCxnSpPr>
            <a:cxnSpLocks/>
          </p:cNvCxnSpPr>
          <p:nvPr/>
        </p:nvCxnSpPr>
        <p:spPr>
          <a:xfrm>
            <a:off x="551543" y="1803041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5722509-A8C8-826F-DC0C-607ADC3C5714}"/>
              </a:ext>
            </a:extLst>
          </p:cNvPr>
          <p:cNvSpPr/>
          <p:nvPr/>
        </p:nvSpPr>
        <p:spPr>
          <a:xfrm>
            <a:off x="5112913" y="2434107"/>
            <a:ext cx="3155324" cy="4250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Usuario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8B00C8-80D1-4781-88EC-7FFDFE3E1433}"/>
              </a:ext>
            </a:extLst>
          </p:cNvPr>
          <p:cNvSpPr/>
          <p:nvPr/>
        </p:nvSpPr>
        <p:spPr>
          <a:xfrm>
            <a:off x="5112913" y="3112598"/>
            <a:ext cx="3155324" cy="4250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Calve de acceso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3A60143-F505-74A2-EF42-A0D7F111700B}"/>
              </a:ext>
            </a:extLst>
          </p:cNvPr>
          <p:cNvSpPr/>
          <p:nvPr/>
        </p:nvSpPr>
        <p:spPr>
          <a:xfrm>
            <a:off x="5112913" y="3791089"/>
            <a:ext cx="3155324" cy="4250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Idioma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CB26FC0-BB8A-5053-6DB9-470C6DFF52B9}"/>
              </a:ext>
            </a:extLst>
          </p:cNvPr>
          <p:cNvSpPr/>
          <p:nvPr/>
        </p:nvSpPr>
        <p:spPr>
          <a:xfrm>
            <a:off x="5112913" y="4680961"/>
            <a:ext cx="3155324" cy="425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Entrar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2BA00E4-229F-8AE0-2A26-C898BE0FA94E}"/>
              </a:ext>
            </a:extLst>
          </p:cNvPr>
          <p:cNvSpPr txBox="1"/>
          <p:nvPr/>
        </p:nvSpPr>
        <p:spPr>
          <a:xfrm>
            <a:off x="5112914" y="5399314"/>
            <a:ext cx="31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Restablecer contraseña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04467DB-077A-89DF-4266-9FD3F24DE346}"/>
              </a:ext>
            </a:extLst>
          </p:cNvPr>
          <p:cNvSpPr/>
          <p:nvPr/>
        </p:nvSpPr>
        <p:spPr>
          <a:xfrm>
            <a:off x="632467" y="1271301"/>
            <a:ext cx="12570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40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40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</p:spTree>
    <p:extLst>
      <p:ext uri="{BB962C8B-B14F-4D97-AF65-F5344CB8AC3E}">
        <p14:creationId xmlns:p14="http://schemas.microsoft.com/office/powerpoint/2010/main" val="193631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738AB-BAA3-70F4-D918-0E3108AA1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D02EE0-0C4D-49C2-E96A-766DA2D569AE}"/>
              </a:ext>
            </a:extLst>
          </p:cNvPr>
          <p:cNvSpPr/>
          <p:nvPr/>
        </p:nvSpPr>
        <p:spPr>
          <a:xfrm>
            <a:off x="435428" y="638629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ABBCB0-D9AE-A533-9F2C-1AF9FE5F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31CB4F1-03C8-6ED9-1FEE-63BA111B6B11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1D7D829-4F40-6683-3D10-940CA4B4E69F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FA7E33B-7814-D239-E7A7-16DDB6198D6D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8D23DD-5CAC-0F69-CEE2-647CFD5D80CD}"/>
              </a:ext>
            </a:extLst>
          </p:cNvPr>
          <p:cNvSpPr txBox="1"/>
          <p:nvPr/>
        </p:nvSpPr>
        <p:spPr>
          <a:xfrm>
            <a:off x="551543" y="1528690"/>
            <a:ext cx="1031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Intereses profesionales.      Habilidades técnicas.       Habilidades blandas.       </a:t>
            </a:r>
            <a:r>
              <a:rPr lang="es-CO" sz="1200" u="sng" dirty="0"/>
              <a:t>Ev</a:t>
            </a:r>
            <a:r>
              <a:rPr lang="es-CO" sz="1200" dirty="0"/>
              <a:t>aluación técnica adaptativa      </a:t>
            </a:r>
            <a:r>
              <a:rPr lang="es-CO" sz="1200" b="1" u="sng" dirty="0"/>
              <a:t>Accesibilidad  y preferencias</a:t>
            </a:r>
            <a:r>
              <a:rPr lang="es-CO" sz="1200" dirty="0"/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9B269A-15AD-69E5-EA7B-69D32F42D54F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1071EC-95F7-71F1-D243-1F35BCBDD438}"/>
              </a:ext>
            </a:extLst>
          </p:cNvPr>
          <p:cNvSpPr txBox="1"/>
          <p:nvPr/>
        </p:nvSpPr>
        <p:spPr>
          <a:xfrm>
            <a:off x="2213005" y="1021802"/>
            <a:ext cx="230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Evaluación de perfil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4F8A5A3-5B08-B342-D511-FDA7245F3587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0EEF5541-55B1-0E51-D6BB-6F8EC33E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7AE4358-9504-8087-6A89-77F3CF481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A2E4449-2123-81C9-A40B-ED32EC21896C}"/>
              </a:ext>
            </a:extLst>
          </p:cNvPr>
          <p:cNvSpPr/>
          <p:nvPr/>
        </p:nvSpPr>
        <p:spPr>
          <a:xfrm>
            <a:off x="487134" y="1208920"/>
            <a:ext cx="3311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400" b="1" cap="none" spc="0" dirty="0">
                <a:ln/>
                <a:solidFill>
                  <a:schemeClr val="accent4"/>
                </a:solidFill>
                <a:effectLst/>
              </a:rPr>
              <a:t>&lt;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C1A2D72F-9380-62AD-C128-C83704328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60632"/>
              </p:ext>
            </p:extLst>
          </p:nvPr>
        </p:nvGraphicFramePr>
        <p:xfrm>
          <a:off x="919388" y="2101793"/>
          <a:ext cx="9111312" cy="1062888"/>
        </p:xfrm>
        <a:graphic>
          <a:graphicData uri="http://schemas.openxmlformats.org/drawingml/2006/table">
            <a:tbl>
              <a:tblPr/>
              <a:tblGrid>
                <a:gridCol w="1649235">
                  <a:extLst>
                    <a:ext uri="{9D8B030D-6E8A-4147-A177-3AD203B41FA5}">
                      <a16:colId xmlns:a16="http://schemas.microsoft.com/office/drawing/2014/main" val="528678965"/>
                    </a:ext>
                  </a:extLst>
                </a:gridCol>
                <a:gridCol w="7462077">
                  <a:extLst>
                    <a:ext uri="{9D8B030D-6E8A-4147-A177-3AD203B41FA5}">
                      <a16:colId xmlns:a16="http://schemas.microsoft.com/office/drawing/2014/main" val="2550056023"/>
                    </a:ext>
                  </a:extLst>
                </a:gridCol>
              </a:tblGrid>
              <a:tr h="33717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Idioma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Español, Portugués, Inglés, Lenguas indígenas.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2869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Adaptaciones para discapacidades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Lector de pantalla (Sí/No), Alto contraste (Sí/No), Navegación por teclado (Sí/No).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3630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Preferencia de recursos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Modo visual, Modo auditivo, Modo mixto.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198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7E6FEC09-A8F3-3AB2-4628-6574F045FFCE}"/>
              </a:ext>
            </a:extLst>
          </p:cNvPr>
          <p:cNvSpPr/>
          <p:nvPr/>
        </p:nvSpPr>
        <p:spPr>
          <a:xfrm>
            <a:off x="487134" y="5994400"/>
            <a:ext cx="11269437" cy="333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D4FE6C8-CB4A-2E16-5CDE-DB34F18D0B24}"/>
              </a:ext>
            </a:extLst>
          </p:cNvPr>
          <p:cNvSpPr txBox="1"/>
          <p:nvPr/>
        </p:nvSpPr>
        <p:spPr>
          <a:xfrm>
            <a:off x="8548914" y="6020452"/>
            <a:ext cx="3512457" cy="307777"/>
          </a:xfrm>
          <a:prstGeom prst="rect">
            <a:avLst/>
          </a:prstGeom>
          <a:noFill/>
          <a:effectLst>
            <a:glow rad="691690">
              <a:schemeClr val="accent1">
                <a:alpha val="40000"/>
              </a:schemeClr>
            </a:glow>
            <a:reflection stA="61854" endPos="43454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s-CO" sz="1400" b="1" u="sng" dirty="0">
                <a:solidFill>
                  <a:schemeClr val="bg1"/>
                </a:solidFill>
              </a:rPr>
              <a:t>Grabar</a:t>
            </a:r>
            <a:r>
              <a:rPr lang="es-CO" sz="1400" dirty="0">
                <a:solidFill>
                  <a:schemeClr val="bg1"/>
                </a:solidFill>
              </a:rPr>
              <a:t>.   Grabar borrador.      Cancelar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CA65FE-9C1F-56A4-0D16-B253106C36DD}"/>
              </a:ext>
            </a:extLst>
          </p:cNvPr>
          <p:cNvSpPr txBox="1"/>
          <p:nvPr/>
        </p:nvSpPr>
        <p:spPr>
          <a:xfrm>
            <a:off x="493487" y="6009210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Completado  100%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9A38BAD-FEE5-EF85-F641-F67F35BAF8B1}"/>
              </a:ext>
            </a:extLst>
          </p:cNvPr>
          <p:cNvSpPr/>
          <p:nvPr/>
        </p:nvSpPr>
        <p:spPr>
          <a:xfrm>
            <a:off x="11480800" y="1916506"/>
            <a:ext cx="275771" cy="4077893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6D5755-AC4D-91FF-A379-04FA19F38C4D}"/>
              </a:ext>
            </a:extLst>
          </p:cNvPr>
          <p:cNvSpPr/>
          <p:nvPr/>
        </p:nvSpPr>
        <p:spPr>
          <a:xfrm>
            <a:off x="11480799" y="5154609"/>
            <a:ext cx="275771" cy="835477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58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57D2D-0CC5-35D0-DB7B-23DED9C0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2DE137-66F7-967F-67E4-2DC8907D83DB}"/>
              </a:ext>
            </a:extLst>
          </p:cNvPr>
          <p:cNvSpPr/>
          <p:nvPr/>
        </p:nvSpPr>
        <p:spPr>
          <a:xfrm>
            <a:off x="435428" y="580573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1D8FCD-54E5-6008-063C-EF4718DE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7ED9CF-8AC7-5F3A-30CB-8CB4FFDD9B6A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49BF653-3A77-AEE3-0897-54FEAA8082C7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1ECEA0E-5E06-CD9F-3C8D-9F4A9E6C0262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683F6C-12AC-4459-5842-04140D2EAE14}"/>
              </a:ext>
            </a:extLst>
          </p:cNvPr>
          <p:cNvSpPr txBox="1"/>
          <p:nvPr/>
        </p:nvSpPr>
        <p:spPr>
          <a:xfrm>
            <a:off x="551543" y="1528690"/>
            <a:ext cx="9479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/>
              <a:t>Informe de sectores</a:t>
            </a:r>
            <a:r>
              <a:rPr lang="es-CO" sz="1200" b="1" dirty="0"/>
              <a:t>.        </a:t>
            </a:r>
            <a:r>
              <a:rPr lang="es-CO" sz="1200" dirty="0"/>
              <a:t>Sistema de diagnóstico inteligente.       Gestión de rutas de aprendizaje.      Gestión de recursos educativos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955A66-A4CE-13BF-A27B-2160809B96A8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ABE931-AE56-ECFF-C58F-0135A2BC4C5A}"/>
              </a:ext>
            </a:extLst>
          </p:cNvPr>
          <p:cNvSpPr/>
          <p:nvPr/>
        </p:nvSpPr>
        <p:spPr>
          <a:xfrm>
            <a:off x="953528" y="4719624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Informe </a:t>
            </a:r>
            <a:r>
              <a:rPr lang="es-CO" sz="1400" dirty="0" err="1">
                <a:solidFill>
                  <a:schemeClr val="tx1"/>
                </a:solidFill>
              </a:rPr>
              <a:t>Agritech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4C0120-9233-E3F2-D906-6B0E3645BDA4}"/>
              </a:ext>
            </a:extLst>
          </p:cNvPr>
          <p:cNvSpPr txBox="1"/>
          <p:nvPr/>
        </p:nvSpPr>
        <p:spPr>
          <a:xfrm>
            <a:off x="1970370" y="1007176"/>
            <a:ext cx="1017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Inicio. V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42A210A-002F-7BD6-9AF2-BFBB1C4F08B6}"/>
              </a:ext>
            </a:extLst>
          </p:cNvPr>
          <p:cNvSpPr/>
          <p:nvPr/>
        </p:nvSpPr>
        <p:spPr>
          <a:xfrm>
            <a:off x="2794816" y="4700699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Informe  Fintech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514F803-DEE9-311E-8647-F8A74DD14705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AB1C0446-6698-69A9-DF68-D538A787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84DE147-4C8C-EDD8-A4E2-309F2489B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1DEF59B-8D34-6FE9-A896-4AA58BAEE78E}"/>
              </a:ext>
            </a:extLst>
          </p:cNvPr>
          <p:cNvSpPr/>
          <p:nvPr/>
        </p:nvSpPr>
        <p:spPr>
          <a:xfrm>
            <a:off x="4686018" y="4700699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Informe  </a:t>
            </a:r>
            <a:r>
              <a:rPr lang="es-CO" sz="1400" dirty="0" err="1">
                <a:solidFill>
                  <a:schemeClr val="tx1"/>
                </a:solidFill>
              </a:rPr>
              <a:t>Heathtech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481904-8419-3FA2-1245-C7C00560075A}"/>
              </a:ext>
            </a:extLst>
          </p:cNvPr>
          <p:cNvSpPr/>
          <p:nvPr/>
        </p:nvSpPr>
        <p:spPr>
          <a:xfrm>
            <a:off x="6656580" y="4708946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Informe  Energías renovables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FD34F3-4A2A-B820-6343-1E67F4E7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" y="5472765"/>
            <a:ext cx="593984" cy="63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2CB96B7-9C32-E726-9002-6B935BCF3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699" y="5396940"/>
            <a:ext cx="629346" cy="62934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D875EBC-6B4F-05E5-4BC2-FE860D560FE6}"/>
              </a:ext>
            </a:extLst>
          </p:cNvPr>
          <p:cNvSpPr txBox="1"/>
          <p:nvPr/>
        </p:nvSpPr>
        <p:spPr>
          <a:xfrm>
            <a:off x="855442" y="4269087"/>
            <a:ext cx="455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Informe Diagnóstico de sectores de su zona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3BBCE2F-EE27-1D9C-D1D5-6ACBF16AF79C}"/>
              </a:ext>
            </a:extLst>
          </p:cNvPr>
          <p:cNvSpPr/>
          <p:nvPr/>
        </p:nvSpPr>
        <p:spPr>
          <a:xfrm>
            <a:off x="8627142" y="4707652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Gestión de interesados o partners del sector</a:t>
            </a:r>
          </a:p>
        </p:txBody>
      </p:sp>
      <p:pic>
        <p:nvPicPr>
          <p:cNvPr id="4100" name="Picture 4" descr="Health Tech Icon Photos and Images | Shutterstock">
            <a:extLst>
              <a:ext uri="{FF2B5EF4-FFF2-40B4-BE49-F238E27FC236}">
                <a16:creationId xmlns:a16="http://schemas.microsoft.com/office/drawing/2014/main" id="{6482087B-0E27-E566-F346-C20D7E87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50" y="5439624"/>
            <a:ext cx="605971" cy="6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scarga Vector De Conjunto De Iconos De Ecología Y Energías Renovables">
            <a:extLst>
              <a:ext uri="{FF2B5EF4-FFF2-40B4-BE49-F238E27FC236}">
                <a16:creationId xmlns:a16="http://schemas.microsoft.com/office/drawing/2014/main" id="{7E270663-15D9-2F76-4183-65DA6FF1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8" y="5427652"/>
            <a:ext cx="1042856" cy="6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usiness Partner Agreement Vector Icon Gráfico por Prosanjit · Creative  Fabrica">
            <a:extLst>
              <a:ext uri="{FF2B5EF4-FFF2-40B4-BE49-F238E27FC236}">
                <a16:creationId xmlns:a16="http://schemas.microsoft.com/office/drawing/2014/main" id="{FA906642-33EF-3717-AF9F-4AE797CFA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96" y="5568678"/>
            <a:ext cx="809171" cy="53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BC4F13F-D4B9-DDD9-5150-7D18CC8339F5}"/>
              </a:ext>
            </a:extLst>
          </p:cNvPr>
          <p:cNvSpPr/>
          <p:nvPr/>
        </p:nvSpPr>
        <p:spPr>
          <a:xfrm>
            <a:off x="985216" y="2546506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Evaluación de perfil</a:t>
            </a:r>
          </a:p>
        </p:txBody>
      </p:sp>
      <p:pic>
        <p:nvPicPr>
          <p:cNvPr id="4106" name="Picture 10" descr="icono de vector completo 2363042 Vector en Vecteezy">
            <a:extLst>
              <a:ext uri="{FF2B5EF4-FFF2-40B4-BE49-F238E27FC236}">
                <a16:creationId xmlns:a16="http://schemas.microsoft.com/office/drawing/2014/main" id="{DA9283F8-F5BB-639F-7729-4196006C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56" y="3429000"/>
            <a:ext cx="458177" cy="4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80ACB342-4D3B-FA94-6F71-18AA195513B5}"/>
              </a:ext>
            </a:extLst>
          </p:cNvPr>
          <p:cNvSpPr/>
          <p:nvPr/>
        </p:nvSpPr>
        <p:spPr>
          <a:xfrm>
            <a:off x="2794816" y="2536108"/>
            <a:ext cx="1440000" cy="1440000"/>
          </a:xfrm>
          <a:prstGeom prst="rect">
            <a:avLst/>
          </a:prstGeom>
          <a:solidFill>
            <a:schemeClr val="bg1"/>
          </a:solidFill>
          <a:effectLst>
            <a:glow rad="503441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Reporte de perfil</a:t>
            </a:r>
          </a:p>
        </p:txBody>
      </p:sp>
      <p:pic>
        <p:nvPicPr>
          <p:cNvPr id="4110" name="Picture 14" descr="Perfil - Iconos gratis de personas">
            <a:extLst>
              <a:ext uri="{FF2B5EF4-FFF2-40B4-BE49-F238E27FC236}">
                <a16:creationId xmlns:a16="http://schemas.microsoft.com/office/drawing/2014/main" id="{FD0151AB-B8E3-82C4-2AAE-C9DA54DB3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87" y="3429000"/>
            <a:ext cx="507536" cy="50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Número Rojo 100% O 100 Por Ciento Con Icono De Vector Plano Subrayado Para  Aplicaciones Y Sitios Web Ilustraciones svg, vectoriales, clip art  vectorizado libre de derechos. Image 97361580">
            <a:extLst>
              <a:ext uri="{FF2B5EF4-FFF2-40B4-BE49-F238E27FC236}">
                <a16:creationId xmlns:a16="http://schemas.microsoft.com/office/drawing/2014/main" id="{AADDAC53-EE35-C9CF-1609-850597FA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55" y="3510755"/>
            <a:ext cx="635069" cy="4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 descr="17.600+ Visto Bueno Verde Ilustraciones de Stock, gráficos vectoriales  libres de derechos y clip art - iStock | Rugir, Espectadores cine">
            <a:extLst>
              <a:ext uri="{FF2B5EF4-FFF2-40B4-BE49-F238E27FC236}">
                <a16:creationId xmlns:a16="http://schemas.microsoft.com/office/drawing/2014/main" id="{622485A0-BA23-3C7E-4514-F027F714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45" y="3417603"/>
            <a:ext cx="507536" cy="50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1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2F85-62A2-29B8-67AA-A8D91F65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6469734-59CF-F594-51E7-6307FE770C7F}"/>
              </a:ext>
            </a:extLst>
          </p:cNvPr>
          <p:cNvSpPr/>
          <p:nvPr/>
        </p:nvSpPr>
        <p:spPr>
          <a:xfrm>
            <a:off x="435427" y="584200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ADF5F6-F55D-A3CF-6987-767DB0EA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7435C15-5921-7188-5312-C34C12DFF877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501CC9C-960D-FEA5-08D2-525EAD98537F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3470EEC-2E51-15D9-1ABF-FE657A0F82B4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CA0AC8-CE4D-F4F6-4B06-A6FDF73C9461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CC123C-27E4-44C5-0884-EE7AB40D189F}"/>
              </a:ext>
            </a:extLst>
          </p:cNvPr>
          <p:cNvSpPr txBox="1"/>
          <p:nvPr/>
        </p:nvSpPr>
        <p:spPr>
          <a:xfrm>
            <a:off x="1970370" y="1007176"/>
            <a:ext cx="1017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Inicio. V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3AA03D-57EE-957F-EDC3-7F9EEBF6A8B2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B4D494BB-F800-95C1-644E-636F7C8C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9FD7854-EBDF-263D-3744-0C501780F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98EA8C8-B1F0-398E-7872-6627482889DF}"/>
              </a:ext>
            </a:extLst>
          </p:cNvPr>
          <p:cNvSpPr txBox="1"/>
          <p:nvPr/>
        </p:nvSpPr>
        <p:spPr>
          <a:xfrm>
            <a:off x="551543" y="1528690"/>
            <a:ext cx="9479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/>
              <a:t>Ruta de aprendizaje</a:t>
            </a:r>
            <a:r>
              <a:rPr lang="es-CO" sz="1200" dirty="0"/>
              <a:t>.       Diagrama de ruta.        Avance       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0AFCDB3-29E9-6740-1B39-6EFDC84354ED}"/>
              </a:ext>
            </a:extLst>
          </p:cNvPr>
          <p:cNvCxnSpPr>
            <a:cxnSpLocks/>
          </p:cNvCxnSpPr>
          <p:nvPr/>
        </p:nvCxnSpPr>
        <p:spPr>
          <a:xfrm>
            <a:off x="435426" y="3105410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AB5211B-0587-4534-2CCA-D4789247A4EB}"/>
              </a:ext>
            </a:extLst>
          </p:cNvPr>
          <p:cNvSpPr txBox="1"/>
          <p:nvPr/>
        </p:nvSpPr>
        <p:spPr>
          <a:xfrm>
            <a:off x="3324401" y="1942465"/>
            <a:ext cx="2656742" cy="3068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Nombre del estudiante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2684676-5A84-FAD0-0DD0-3F6F43589D3A}"/>
              </a:ext>
            </a:extLst>
          </p:cNvPr>
          <p:cNvSpPr txBox="1"/>
          <p:nvPr/>
        </p:nvSpPr>
        <p:spPr>
          <a:xfrm>
            <a:off x="3324401" y="2316705"/>
            <a:ext cx="2656742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Nacionalidad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B69A184-6F55-FDC4-F348-4504C6D125AB}"/>
              </a:ext>
            </a:extLst>
          </p:cNvPr>
          <p:cNvSpPr txBox="1"/>
          <p:nvPr/>
        </p:nvSpPr>
        <p:spPr>
          <a:xfrm>
            <a:off x="551543" y="2653950"/>
            <a:ext cx="2656742" cy="3068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Cohorte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D6410CE-B937-06DF-0AF4-221B8E1DE728}"/>
              </a:ext>
            </a:extLst>
          </p:cNvPr>
          <p:cNvSpPr txBox="1"/>
          <p:nvPr/>
        </p:nvSpPr>
        <p:spPr>
          <a:xfrm>
            <a:off x="551543" y="1942465"/>
            <a:ext cx="2656742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Id.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D17C93B-AF27-8FD5-42E1-59FEF3B2B2C5}"/>
              </a:ext>
            </a:extLst>
          </p:cNvPr>
          <p:cNvSpPr txBox="1"/>
          <p:nvPr/>
        </p:nvSpPr>
        <p:spPr>
          <a:xfrm>
            <a:off x="551543" y="2296260"/>
            <a:ext cx="2656742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Fecha de matricula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8032654-6189-C0D0-F23C-F26488ACAE66}"/>
              </a:ext>
            </a:extLst>
          </p:cNvPr>
          <p:cNvSpPr txBox="1"/>
          <p:nvPr/>
        </p:nvSpPr>
        <p:spPr>
          <a:xfrm>
            <a:off x="8650514" y="1916565"/>
            <a:ext cx="2989943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Uniexplorador</a:t>
            </a:r>
            <a:endParaRPr lang="es-CO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224A0F7-9067-937E-24DF-E8865786C428}"/>
              </a:ext>
            </a:extLst>
          </p:cNvPr>
          <p:cNvSpPr txBox="1"/>
          <p:nvPr/>
        </p:nvSpPr>
        <p:spPr>
          <a:xfrm>
            <a:off x="7199086" y="1942465"/>
            <a:ext cx="168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Perfil vinculado</a:t>
            </a: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A8A6EFEC-F588-15C1-789D-64233F9C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2421"/>
              </p:ext>
            </p:extLst>
          </p:nvPr>
        </p:nvGraphicFramePr>
        <p:xfrm>
          <a:off x="478974" y="3344921"/>
          <a:ext cx="10958286" cy="43799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7771">
                  <a:extLst>
                    <a:ext uri="{9D8B030D-6E8A-4147-A177-3AD203B41FA5}">
                      <a16:colId xmlns:a16="http://schemas.microsoft.com/office/drawing/2014/main" val="1612544104"/>
                    </a:ext>
                  </a:extLst>
                </a:gridCol>
                <a:gridCol w="875108">
                  <a:extLst>
                    <a:ext uri="{9D8B030D-6E8A-4147-A177-3AD203B41FA5}">
                      <a16:colId xmlns:a16="http://schemas.microsoft.com/office/drawing/2014/main" val="314934041"/>
                    </a:ext>
                  </a:extLst>
                </a:gridCol>
                <a:gridCol w="576113">
                  <a:extLst>
                    <a:ext uri="{9D8B030D-6E8A-4147-A177-3AD203B41FA5}">
                      <a16:colId xmlns:a16="http://schemas.microsoft.com/office/drawing/2014/main" val="3679751113"/>
                    </a:ext>
                  </a:extLst>
                </a:gridCol>
                <a:gridCol w="1059852">
                  <a:extLst>
                    <a:ext uri="{9D8B030D-6E8A-4147-A177-3AD203B41FA5}">
                      <a16:colId xmlns:a16="http://schemas.microsoft.com/office/drawing/2014/main" val="3880141209"/>
                    </a:ext>
                  </a:extLst>
                </a:gridCol>
                <a:gridCol w="634452">
                  <a:extLst>
                    <a:ext uri="{9D8B030D-6E8A-4147-A177-3AD203B41FA5}">
                      <a16:colId xmlns:a16="http://schemas.microsoft.com/office/drawing/2014/main" val="4082095436"/>
                    </a:ext>
                  </a:extLst>
                </a:gridCol>
                <a:gridCol w="2314173">
                  <a:extLst>
                    <a:ext uri="{9D8B030D-6E8A-4147-A177-3AD203B41FA5}">
                      <a16:colId xmlns:a16="http://schemas.microsoft.com/office/drawing/2014/main" val="463302335"/>
                    </a:ext>
                  </a:extLst>
                </a:gridCol>
                <a:gridCol w="634452">
                  <a:extLst>
                    <a:ext uri="{9D8B030D-6E8A-4147-A177-3AD203B41FA5}">
                      <a16:colId xmlns:a16="http://schemas.microsoft.com/office/drawing/2014/main" val="3689001911"/>
                    </a:ext>
                  </a:extLst>
                </a:gridCol>
                <a:gridCol w="634452">
                  <a:extLst>
                    <a:ext uri="{9D8B030D-6E8A-4147-A177-3AD203B41FA5}">
                      <a16:colId xmlns:a16="http://schemas.microsoft.com/office/drawing/2014/main" val="2865670185"/>
                    </a:ext>
                  </a:extLst>
                </a:gridCol>
                <a:gridCol w="1276199">
                  <a:extLst>
                    <a:ext uri="{9D8B030D-6E8A-4147-A177-3AD203B41FA5}">
                      <a16:colId xmlns:a16="http://schemas.microsoft.com/office/drawing/2014/main" val="2143199171"/>
                    </a:ext>
                  </a:extLst>
                </a:gridCol>
                <a:gridCol w="729256">
                  <a:extLst>
                    <a:ext uri="{9D8B030D-6E8A-4147-A177-3AD203B41FA5}">
                      <a16:colId xmlns:a16="http://schemas.microsoft.com/office/drawing/2014/main" val="2739539136"/>
                    </a:ext>
                  </a:extLst>
                </a:gridCol>
                <a:gridCol w="634452">
                  <a:extLst>
                    <a:ext uri="{9D8B030D-6E8A-4147-A177-3AD203B41FA5}">
                      <a16:colId xmlns:a16="http://schemas.microsoft.com/office/drawing/2014/main" val="2110736226"/>
                    </a:ext>
                  </a:extLst>
                </a:gridCol>
                <a:gridCol w="634452">
                  <a:extLst>
                    <a:ext uri="{9D8B030D-6E8A-4147-A177-3AD203B41FA5}">
                      <a16:colId xmlns:a16="http://schemas.microsoft.com/office/drawing/2014/main" val="3794613964"/>
                    </a:ext>
                  </a:extLst>
                </a:gridCol>
                <a:gridCol w="437554">
                  <a:extLst>
                    <a:ext uri="{9D8B030D-6E8A-4147-A177-3AD203B41FA5}">
                      <a16:colId xmlns:a16="http://schemas.microsoft.com/office/drawing/2014/main" val="720120453"/>
                    </a:ext>
                  </a:extLst>
                </a:gridCol>
              </a:tblGrid>
              <a:tr h="410809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 err="1">
                          <a:effectLst/>
                        </a:rPr>
                        <a:t>Nro</a:t>
                      </a:r>
                      <a:r>
                        <a:rPr lang="es-CO" sz="900" u="none" strike="noStrike" dirty="0">
                          <a:effectLst/>
                        </a:rPr>
                        <a:t> asignación Ruta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 err="1">
                          <a:effectLst/>
                        </a:rPr>
                        <a:t>codigo</a:t>
                      </a:r>
                      <a:r>
                        <a:rPr lang="es-CO" sz="900" u="none" strike="noStrike" dirty="0">
                          <a:effectLst/>
                        </a:rPr>
                        <a:t> Recurso Aprendizaje</a:t>
                      </a:r>
                      <a:endParaRPr lang="es-CO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Etapa Aprendizaje</a:t>
                      </a:r>
                      <a:endParaRPr lang="es-CO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Ruta de aprendizaje</a:t>
                      </a:r>
                      <a:endParaRPr lang="es-CO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Avance</a:t>
                      </a:r>
                      <a:endParaRPr lang="es-CO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Nombre Recurso</a:t>
                      </a:r>
                      <a:endParaRPr lang="es-CO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 err="1">
                          <a:effectLst/>
                        </a:rPr>
                        <a:t>Duracion</a:t>
                      </a:r>
                      <a:r>
                        <a:rPr lang="es-CO" sz="900" u="none" strike="noStrike" dirty="0">
                          <a:effectLst/>
                        </a:rPr>
                        <a:t> </a:t>
                      </a:r>
                      <a:endParaRPr lang="es-CO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Nivel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Categoría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Fecha Creado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Fecha Válido Desde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Fecha Válido Hasta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Versión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ctr"/>
                </a:tc>
                <a:extLst>
                  <a:ext uri="{0D108BD9-81ED-4DB2-BD59-A6C34878D82A}">
                    <a16:rowId xmlns:a16="http://schemas.microsoft.com/office/drawing/2014/main" val="2243210039"/>
                  </a:ext>
                </a:extLst>
              </a:tr>
              <a:tr h="24256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s-CO" sz="8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s-CO" sz="800" u="none" strike="noStrike" dirty="0">
                          <a:effectLst/>
                        </a:rPr>
                        <a:t>10000100001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-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25%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Fundamentos de Inteligencia Artificial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24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Básico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Tecnologías Emergentes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15-jul-25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1-ago-25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30-ago-25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2363767341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20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10000100002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-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Blockchain y Finanzas Descentralizadas (DeFi)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20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Básico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Tecnologías Emergentes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15-jul-25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1-ago-25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25-ago-25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965463797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10000100003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-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Internet de las Cosas (IoT) para la Agricultura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30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Intermedio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Tecnologías Emergentes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15-jul-25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1-ago-25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2621637249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10000100004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-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Energías Renovables e Innovación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25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Intermedio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Tecnologías Emergentes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15-jul-25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1-ago-25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4113634492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50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10000100005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Etapa 2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-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Design Thinking para Innovación Social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20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Intermedio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Resolución de Problemas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15-ago-25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30-sept-25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1115240212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10000100006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Ruta 1: Exploración y Diagnóstico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Análisis de Problemas y Oportunidades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25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Intermedio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Metodologías Ágiles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15-ago-25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25-sept-25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3769297726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70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10000100007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Ruta 1: Exploración y Diagnóstico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Big Data y Análisis de Datos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30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Intermedio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Análisis de Datos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15-ago-25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5-oct-25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1.0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217206162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80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10000100008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Ruta 1: Exploración y Diagnóstico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Inteligencia Artificial para Diagnóstico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28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Innovación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1-oct-25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25-oct-25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2835931564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90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10000100009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Ruta 2: Ideación y Prototipado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Creación Rápida de Prototipos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24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Prototipado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1-oct-25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30-oct-25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1029881666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10000100010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Ruta 2: Ideación y Prototipado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Innovación y Modelos de Negocio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25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Validación de Ideas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1-sept-25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10-oct-25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5-nov-25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1070299838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110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10000100011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Ruta 2: Ideación y Prototipado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Desarrollo de </a:t>
                      </a:r>
                      <a:r>
                        <a:rPr lang="es-CO" sz="900" u="none" strike="noStrike" dirty="0" err="1">
                          <a:effectLst/>
                        </a:rPr>
                        <a:t>MVPs</a:t>
                      </a:r>
                      <a:r>
                        <a:rPr lang="es-CO" sz="900" u="none" strike="noStrike" dirty="0">
                          <a:effectLst/>
                        </a:rPr>
                        <a:t> con IA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30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Desarrollo de Negocios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15-oct-25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5-nov-25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30-nov-25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2582957468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120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10000100012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Ruta 3: Desarrollo y Escalabilidad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Pruebas y Validación en Campo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30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Finanzas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15-oct-25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10-nov-25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5-dic-25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3333642329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130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10000100013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Ruta 3: Desarrollo y Escalabilidad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Estrategias de Escalabilidad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28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Estrategia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15-oct-25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15-nov-25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216214387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140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10000100014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Ruta 3: Desarrollo y Escalabilidad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Modelos Financieros para Startups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26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Presentación y Cierre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20-dic-25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1733631989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150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10000100015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-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Storytelling para Innovación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20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Presentación y Cierre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15-dic-25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25-dic-25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1325859951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160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10000100016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-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Pitch y Presentación de Proyectos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25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Presentación y Cierre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20-dic-25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>
                          <a:effectLst/>
                        </a:rPr>
                        <a:t>10-ene-26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1.0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42933037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170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10000100017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Etapa 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-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0%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Networking y Oportunidades de Financiación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22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Avanzado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Presentación y Cierre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1-dic-25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5-ene-26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900" u="none" strike="noStrike" dirty="0">
                          <a:effectLst/>
                        </a:rPr>
                        <a:t>25-ene-26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1.0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010" marR="7010" marT="7010" marB="0" anchor="b"/>
                </a:tc>
                <a:extLst>
                  <a:ext uri="{0D108BD9-81ED-4DB2-BD59-A6C34878D82A}">
                    <a16:rowId xmlns:a16="http://schemas.microsoft.com/office/drawing/2014/main" val="2223093179"/>
                  </a:ext>
                </a:extLst>
              </a:tr>
            </a:tbl>
          </a:graphicData>
        </a:graphic>
      </p:graphicFrame>
      <p:sp>
        <p:nvSpPr>
          <p:cNvPr id="47" name="Rectángulo 46">
            <a:extLst>
              <a:ext uri="{FF2B5EF4-FFF2-40B4-BE49-F238E27FC236}">
                <a16:creationId xmlns:a16="http://schemas.microsoft.com/office/drawing/2014/main" id="{2AF95903-26AC-5F32-1F03-67634127296F}"/>
              </a:ext>
            </a:extLst>
          </p:cNvPr>
          <p:cNvSpPr/>
          <p:nvPr/>
        </p:nvSpPr>
        <p:spPr>
          <a:xfrm>
            <a:off x="11538858" y="3137996"/>
            <a:ext cx="217713" cy="3135799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FEEE4D6-C52F-E98E-0834-87FFB623DB3A}"/>
              </a:ext>
            </a:extLst>
          </p:cNvPr>
          <p:cNvSpPr/>
          <p:nvPr/>
        </p:nvSpPr>
        <p:spPr>
          <a:xfrm>
            <a:off x="11524344" y="3344921"/>
            <a:ext cx="217713" cy="642461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8D91593-D7E5-7582-514F-BB1610DEAF0A}"/>
              </a:ext>
            </a:extLst>
          </p:cNvPr>
          <p:cNvSpPr txBox="1"/>
          <p:nvPr/>
        </p:nvSpPr>
        <p:spPr>
          <a:xfrm>
            <a:off x="7235374" y="2309511"/>
            <a:ext cx="1415140" cy="31406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Sector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F120F72-20CA-63F0-2222-E7E303CCF8CA}"/>
              </a:ext>
            </a:extLst>
          </p:cNvPr>
          <p:cNvSpPr txBox="1"/>
          <p:nvPr/>
        </p:nvSpPr>
        <p:spPr>
          <a:xfrm>
            <a:off x="8643257" y="2288866"/>
            <a:ext cx="2989943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Energías Renovables</a:t>
            </a:r>
          </a:p>
        </p:txBody>
      </p:sp>
    </p:spTree>
    <p:extLst>
      <p:ext uri="{BB962C8B-B14F-4D97-AF65-F5344CB8AC3E}">
        <p14:creationId xmlns:p14="http://schemas.microsoft.com/office/powerpoint/2010/main" val="69806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444C6-15CF-6750-00F1-2E366029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5F8E9C8-05E3-BE3B-128F-C45B08A9F542}"/>
              </a:ext>
            </a:extLst>
          </p:cNvPr>
          <p:cNvSpPr/>
          <p:nvPr/>
        </p:nvSpPr>
        <p:spPr>
          <a:xfrm>
            <a:off x="435427" y="584200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942AD6-04F9-5058-BC5F-E6AFFD67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05CFB4-0DE0-EE1F-04A4-0DDADE101A31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D4CE4D8-651A-BA6C-A9AC-493E816800AD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97A655-3EB3-17E1-910F-69A2D2049D24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002B8A-8495-1D5B-A3FE-5116603F7FD6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FF9B95-1B06-110B-296E-2A8A8F37A46D}"/>
              </a:ext>
            </a:extLst>
          </p:cNvPr>
          <p:cNvSpPr txBox="1"/>
          <p:nvPr/>
        </p:nvSpPr>
        <p:spPr>
          <a:xfrm>
            <a:off x="1970370" y="1007176"/>
            <a:ext cx="1017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Inicio. V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C46693-0B84-5FD5-2BB7-90C2A4F3DF46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D0D982F2-530D-E1D9-A403-4AEC16C3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B2E8D16-C927-4244-BA38-9358820BB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058A657-EF21-2EE4-83E2-F6A0D86BEE33}"/>
              </a:ext>
            </a:extLst>
          </p:cNvPr>
          <p:cNvSpPr txBox="1"/>
          <p:nvPr/>
        </p:nvSpPr>
        <p:spPr>
          <a:xfrm>
            <a:off x="551543" y="1528690"/>
            <a:ext cx="9479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Ruta de aprendizaje.       </a:t>
            </a:r>
            <a:r>
              <a:rPr lang="es-CO" sz="1200" b="1" u="sng" dirty="0"/>
              <a:t>Diagrama de ruta</a:t>
            </a:r>
            <a:r>
              <a:rPr lang="es-CO" sz="1200" b="1" dirty="0"/>
              <a:t>.        </a:t>
            </a:r>
            <a:r>
              <a:rPr lang="es-CO" sz="1200" dirty="0"/>
              <a:t>Avance       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EBDC6A8-573B-991D-AC69-03C8CB9B26C9}"/>
              </a:ext>
            </a:extLst>
          </p:cNvPr>
          <p:cNvCxnSpPr>
            <a:cxnSpLocks/>
          </p:cNvCxnSpPr>
          <p:nvPr/>
        </p:nvCxnSpPr>
        <p:spPr>
          <a:xfrm>
            <a:off x="435426" y="3105410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150082B-955E-B78A-8DFF-F267D92E9A15}"/>
              </a:ext>
            </a:extLst>
          </p:cNvPr>
          <p:cNvSpPr txBox="1"/>
          <p:nvPr/>
        </p:nvSpPr>
        <p:spPr>
          <a:xfrm>
            <a:off x="3324401" y="1942465"/>
            <a:ext cx="2656742" cy="3068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Nombre del estudiante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F27231D-0999-200E-B4CD-0C51E3258467}"/>
              </a:ext>
            </a:extLst>
          </p:cNvPr>
          <p:cNvSpPr txBox="1"/>
          <p:nvPr/>
        </p:nvSpPr>
        <p:spPr>
          <a:xfrm>
            <a:off x="3324401" y="2316705"/>
            <a:ext cx="2656742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Nacionalidad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73C7BD1-DF20-80F0-F37E-1573B45BA314}"/>
              </a:ext>
            </a:extLst>
          </p:cNvPr>
          <p:cNvSpPr txBox="1"/>
          <p:nvPr/>
        </p:nvSpPr>
        <p:spPr>
          <a:xfrm>
            <a:off x="551543" y="2653950"/>
            <a:ext cx="2656742" cy="3068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Cohorte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9D288A3-E5BF-D303-61DA-7676E906B120}"/>
              </a:ext>
            </a:extLst>
          </p:cNvPr>
          <p:cNvSpPr txBox="1"/>
          <p:nvPr/>
        </p:nvSpPr>
        <p:spPr>
          <a:xfrm>
            <a:off x="551543" y="1942465"/>
            <a:ext cx="2656742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Id.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224E593-F653-4877-D5A0-A14E11092AC8}"/>
              </a:ext>
            </a:extLst>
          </p:cNvPr>
          <p:cNvSpPr txBox="1"/>
          <p:nvPr/>
        </p:nvSpPr>
        <p:spPr>
          <a:xfrm>
            <a:off x="551543" y="2296260"/>
            <a:ext cx="2656742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Fecha de matricula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B6BB9FE-3061-34A9-9EDF-E5EB08C860A2}"/>
              </a:ext>
            </a:extLst>
          </p:cNvPr>
          <p:cNvSpPr txBox="1"/>
          <p:nvPr/>
        </p:nvSpPr>
        <p:spPr>
          <a:xfrm>
            <a:off x="8650514" y="1916565"/>
            <a:ext cx="2989943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Uniexplorador</a:t>
            </a:r>
            <a:endParaRPr lang="es-CO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D19FF44-6001-25C3-4025-2769729116AC}"/>
              </a:ext>
            </a:extLst>
          </p:cNvPr>
          <p:cNvSpPr txBox="1"/>
          <p:nvPr/>
        </p:nvSpPr>
        <p:spPr>
          <a:xfrm>
            <a:off x="7199086" y="1942465"/>
            <a:ext cx="168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Perfil vinculado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553767F-E75F-9F02-39DB-C02171C19342}"/>
              </a:ext>
            </a:extLst>
          </p:cNvPr>
          <p:cNvSpPr/>
          <p:nvPr/>
        </p:nvSpPr>
        <p:spPr>
          <a:xfrm>
            <a:off x="11538858" y="3137996"/>
            <a:ext cx="217713" cy="3135799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6B5A4A7-936D-75DD-AF22-0C186CA028CD}"/>
              </a:ext>
            </a:extLst>
          </p:cNvPr>
          <p:cNvSpPr/>
          <p:nvPr/>
        </p:nvSpPr>
        <p:spPr>
          <a:xfrm>
            <a:off x="11524344" y="3344921"/>
            <a:ext cx="217713" cy="642461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1250E9A-16FA-D02D-F1CB-9770EFDCDF07}"/>
              </a:ext>
            </a:extLst>
          </p:cNvPr>
          <p:cNvSpPr txBox="1"/>
          <p:nvPr/>
        </p:nvSpPr>
        <p:spPr>
          <a:xfrm>
            <a:off x="7235374" y="2309511"/>
            <a:ext cx="1415140" cy="31406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Sector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7726E00-2A67-DF62-88F7-6B90245F4767}"/>
              </a:ext>
            </a:extLst>
          </p:cNvPr>
          <p:cNvSpPr txBox="1"/>
          <p:nvPr/>
        </p:nvSpPr>
        <p:spPr>
          <a:xfrm>
            <a:off x="8643257" y="2288866"/>
            <a:ext cx="2989943" cy="3068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Energías Renovables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F21D41-86D6-641F-917D-6A4B340DE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3534872"/>
            <a:ext cx="1625600" cy="1346200"/>
          </a:xfrm>
          <a:prstGeom prst="rect">
            <a:avLst/>
          </a:prstGeom>
          <a:effectLst>
            <a:glow rad="370489">
              <a:schemeClr val="accent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8F5B10-94CD-CAC1-CE89-066BD8FDF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699" y="3528925"/>
            <a:ext cx="1663700" cy="1346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D59864E-262D-49F0-E019-7A8BD42C1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0355" y="3534872"/>
            <a:ext cx="1663700" cy="13589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9DA2053-10E3-B7FF-2934-F180B9B34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3243" y="3527838"/>
            <a:ext cx="1663700" cy="13589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FA410BC-6B3F-A18F-3466-0D3D19924D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2354" y="3541002"/>
            <a:ext cx="1663700" cy="135890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884C6AF-960D-8507-8014-941DC4EE21D9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2278743" y="4202025"/>
            <a:ext cx="708956" cy="5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AA70886-900F-51BA-0795-28400CECA7FA}"/>
              </a:ext>
            </a:extLst>
          </p:cNvPr>
          <p:cNvCxnSpPr/>
          <p:nvPr/>
        </p:nvCxnSpPr>
        <p:spPr>
          <a:xfrm flipV="1">
            <a:off x="4636886" y="4196078"/>
            <a:ext cx="708956" cy="5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0E66A2B-CE26-61DF-FABF-B5918C597F63}"/>
              </a:ext>
            </a:extLst>
          </p:cNvPr>
          <p:cNvCxnSpPr>
            <a:cxnSpLocks/>
          </p:cNvCxnSpPr>
          <p:nvPr/>
        </p:nvCxnSpPr>
        <p:spPr>
          <a:xfrm>
            <a:off x="7024055" y="4185567"/>
            <a:ext cx="637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6D9F311-767C-FA72-86CD-21EB9FFFBC20}"/>
              </a:ext>
            </a:extLst>
          </p:cNvPr>
          <p:cNvCxnSpPr>
            <a:cxnSpLocks/>
          </p:cNvCxnSpPr>
          <p:nvPr/>
        </p:nvCxnSpPr>
        <p:spPr>
          <a:xfrm>
            <a:off x="9266943" y="4214322"/>
            <a:ext cx="597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8DC6ECC-DF1B-C5A1-A115-F5C966055140}"/>
              </a:ext>
            </a:extLst>
          </p:cNvPr>
          <p:cNvSpPr txBox="1"/>
          <p:nvPr/>
        </p:nvSpPr>
        <p:spPr>
          <a:xfrm>
            <a:off x="653143" y="31751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Etapa 2: Preparación Tecnológica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72D7076-17FE-0A12-2B89-E799753589E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2290" b="29051"/>
          <a:stretch/>
        </p:blipFill>
        <p:spPr>
          <a:xfrm>
            <a:off x="664184" y="5349831"/>
            <a:ext cx="1625600" cy="923219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BBC7842F-A8C5-E0D3-6AC6-868D003E5C75}"/>
              </a:ext>
            </a:extLst>
          </p:cNvPr>
          <p:cNvSpPr txBox="1"/>
          <p:nvPr/>
        </p:nvSpPr>
        <p:spPr>
          <a:xfrm>
            <a:off x="653143" y="49844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1400"/>
            </a:lvl1pPr>
          </a:lstStyle>
          <a:p>
            <a:r>
              <a:rPr lang="es-CO" dirty="0"/>
              <a:t>Ruta 1: Exploración y Diagnóstico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AF7186B-CFC4-05E5-FCB8-85471C7C04A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2290" b="31420"/>
          <a:stretch/>
        </p:blipFill>
        <p:spPr>
          <a:xfrm>
            <a:off x="2986085" y="5350576"/>
            <a:ext cx="1625600" cy="923219"/>
          </a:xfrm>
          <a:prstGeom prst="rect">
            <a:avLst/>
          </a:prstGeom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A9E2D29-9D23-BA65-0E18-12126650C376}"/>
              </a:ext>
            </a:extLst>
          </p:cNvPr>
          <p:cNvCxnSpPr/>
          <p:nvPr/>
        </p:nvCxnSpPr>
        <p:spPr>
          <a:xfrm flipV="1">
            <a:off x="2289784" y="5805493"/>
            <a:ext cx="708956" cy="5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Imagen 50">
            <a:extLst>
              <a:ext uri="{FF2B5EF4-FFF2-40B4-BE49-F238E27FC236}">
                <a16:creationId xmlns:a16="http://schemas.microsoft.com/office/drawing/2014/main" id="{1BC5675F-1236-E4EF-A3A4-24535C3999A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2290" b="31559"/>
          <a:stretch/>
        </p:blipFill>
        <p:spPr>
          <a:xfrm>
            <a:off x="5360355" y="5351697"/>
            <a:ext cx="1625600" cy="921353"/>
          </a:xfrm>
          <a:prstGeom prst="rect">
            <a:avLst/>
          </a:prstGeom>
        </p:spPr>
      </p:pic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0F5CA95-E8F4-4BED-C2F0-12C1B2E0B3C6}"/>
              </a:ext>
            </a:extLst>
          </p:cNvPr>
          <p:cNvCxnSpPr/>
          <p:nvPr/>
        </p:nvCxnSpPr>
        <p:spPr>
          <a:xfrm flipV="1">
            <a:off x="4644142" y="5812185"/>
            <a:ext cx="708956" cy="5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2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20BA7-5793-98A6-E8B0-B25F741B6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C3E50D-5D74-FD1C-93AA-AC496A1E40BB}"/>
              </a:ext>
            </a:extLst>
          </p:cNvPr>
          <p:cNvSpPr/>
          <p:nvPr/>
        </p:nvSpPr>
        <p:spPr>
          <a:xfrm>
            <a:off x="435427" y="584200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942596-EA4C-9272-FC34-5C3EE9B3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90048AF-E7DE-1B33-6577-6C68140D3AA3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71F3654-2B2B-AC66-0203-C511A7824576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B9149F7-FF09-5C1D-B8FF-F8409DF865F5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3C8A9-9015-FBD0-5AA4-5D1D97D23444}"/>
              </a:ext>
            </a:extLst>
          </p:cNvPr>
          <p:cNvSpPr txBox="1"/>
          <p:nvPr/>
        </p:nvSpPr>
        <p:spPr>
          <a:xfrm>
            <a:off x="1970370" y="1007176"/>
            <a:ext cx="1017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Inicio. V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CFFC54D-03D0-00E9-5200-FE1C9EE25C6A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403B1867-E6F7-F3F6-908B-3F8D28CE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7FBB8D0-D29C-694D-EA3C-95255661D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6B407457-23B2-4186-8287-244C11CBA9B9}"/>
              </a:ext>
            </a:extLst>
          </p:cNvPr>
          <p:cNvSpPr/>
          <p:nvPr/>
        </p:nvSpPr>
        <p:spPr>
          <a:xfrm>
            <a:off x="11538858" y="3137996"/>
            <a:ext cx="217713" cy="3135799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A38B99D-A194-23C0-1746-C5ECE41E3AEE}"/>
              </a:ext>
            </a:extLst>
          </p:cNvPr>
          <p:cNvSpPr/>
          <p:nvPr/>
        </p:nvSpPr>
        <p:spPr>
          <a:xfrm>
            <a:off x="11524344" y="3344921"/>
            <a:ext cx="217713" cy="642461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166D0E-33D8-8147-ACAE-02021B4A5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24" y="2025006"/>
            <a:ext cx="9811657" cy="39650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BDFF7DB-0EDD-93C0-E01B-786BF90B04BA}"/>
              </a:ext>
            </a:extLst>
          </p:cNvPr>
          <p:cNvSpPr txBox="1"/>
          <p:nvPr/>
        </p:nvSpPr>
        <p:spPr>
          <a:xfrm>
            <a:off x="3360717" y="2314881"/>
            <a:ext cx="650767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Fundamentos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39324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3BE4D-3081-DEFF-FA3B-A7275CE4C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A5F4130-EA8B-CFA5-C740-B0F705027479}"/>
              </a:ext>
            </a:extLst>
          </p:cNvPr>
          <p:cNvSpPr/>
          <p:nvPr/>
        </p:nvSpPr>
        <p:spPr>
          <a:xfrm>
            <a:off x="435428" y="580573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10E70A-7080-B16B-920D-6E557CDB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70E4530-4E4B-4D96-AFBD-B44A33D672DD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794B5D7-1297-6704-3837-BDB2852B44CF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C782678-C3E5-F9A4-2C50-819A31526FEB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D2199C-6D59-054A-0F63-F99C7D45EDC2}"/>
              </a:ext>
            </a:extLst>
          </p:cNvPr>
          <p:cNvSpPr txBox="1"/>
          <p:nvPr/>
        </p:nvSpPr>
        <p:spPr>
          <a:xfrm>
            <a:off x="551543" y="1528690"/>
            <a:ext cx="9479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/>
              <a:t>Informe de sectores</a:t>
            </a:r>
            <a:r>
              <a:rPr lang="es-CO" sz="1200" b="1" dirty="0"/>
              <a:t>.        </a:t>
            </a:r>
            <a:r>
              <a:rPr lang="es-CO" sz="1200" dirty="0"/>
              <a:t>Sistema de diagnóstico inteligente.       Gestión de rutas de aprendizaje.      Gestión de recursos educativos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D4F588-E6F4-4D23-C570-77C5B86CD7FD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C9500A-8943-BE43-8A22-180F9DAF391C}"/>
              </a:ext>
            </a:extLst>
          </p:cNvPr>
          <p:cNvSpPr txBox="1"/>
          <p:nvPr/>
        </p:nvSpPr>
        <p:spPr>
          <a:xfrm>
            <a:off x="1970370" y="1007176"/>
            <a:ext cx="1017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Inicio. V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D77547-BB69-4DB8-4E7C-42E2294C0459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6AF3B0F9-B167-4111-E69B-36C069FA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BA351F8-87D0-7D02-28E1-3263E5805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077EC-64FE-70E0-9F87-AAD59998F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92F6976-493B-1FA0-494D-68C578E7ECAB}"/>
              </a:ext>
            </a:extLst>
          </p:cNvPr>
          <p:cNvSpPr/>
          <p:nvPr/>
        </p:nvSpPr>
        <p:spPr>
          <a:xfrm>
            <a:off x="551543" y="638629"/>
            <a:ext cx="11321143" cy="5689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27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96BC-D4FC-0841-49F8-13EAF0AD7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4C7DBDA-E442-5296-E628-4B46E97796FF}"/>
              </a:ext>
            </a:extLst>
          </p:cNvPr>
          <p:cNvSpPr/>
          <p:nvPr/>
        </p:nvSpPr>
        <p:spPr>
          <a:xfrm>
            <a:off x="551543" y="638629"/>
            <a:ext cx="11321143" cy="5689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45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7D09D-8E04-D870-457E-EEEF7C80B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74002E7-EC59-7572-5C78-F96CAACA8215}"/>
              </a:ext>
            </a:extLst>
          </p:cNvPr>
          <p:cNvSpPr/>
          <p:nvPr/>
        </p:nvSpPr>
        <p:spPr>
          <a:xfrm>
            <a:off x="551543" y="638629"/>
            <a:ext cx="11321143" cy="5689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344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054D4-3934-6EDD-9834-45268786F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A87E19-A79B-0C20-084E-D794F5AB8668}"/>
              </a:ext>
            </a:extLst>
          </p:cNvPr>
          <p:cNvSpPr/>
          <p:nvPr/>
        </p:nvSpPr>
        <p:spPr>
          <a:xfrm>
            <a:off x="435428" y="638629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D72506-FD55-12E1-9A3F-0A73D426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DCC480E-B21C-E347-F881-6895EA90D889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4050662-EE41-EC0E-2041-9C9CC589402F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AEAB1A-0512-7341-B4F3-E0B49775B820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36CFF5-0F4E-EA02-4FAC-4FAD556C9C34}"/>
              </a:ext>
            </a:extLst>
          </p:cNvPr>
          <p:cNvSpPr txBox="1"/>
          <p:nvPr/>
        </p:nvSpPr>
        <p:spPr>
          <a:xfrm>
            <a:off x="551543" y="1528690"/>
            <a:ext cx="9479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Admin</a:t>
            </a:r>
            <a:r>
              <a:rPr lang="es-CO" sz="1200" dirty="0"/>
              <a:t>.      Gestión de sectores.        Sistema de diagnóstico inteligente.       Gestión de rutas de aprendizaje.      Gestión de recursos educativos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7FA8CA-465F-B25A-BD80-C027DB2FD3AC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6D88A6-CA79-BE3C-731F-3D94499928B5}"/>
              </a:ext>
            </a:extLst>
          </p:cNvPr>
          <p:cNvSpPr/>
          <p:nvPr/>
        </p:nvSpPr>
        <p:spPr>
          <a:xfrm>
            <a:off x="1016000" y="2278742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Parametrizaciones Generales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BD5C5A-5E3B-DB14-B690-0C55E8740813}"/>
              </a:ext>
            </a:extLst>
          </p:cNvPr>
          <p:cNvSpPr txBox="1"/>
          <p:nvPr/>
        </p:nvSpPr>
        <p:spPr>
          <a:xfrm>
            <a:off x="1970468" y="753055"/>
            <a:ext cx="1017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Inicio. V</a:t>
            </a:r>
          </a:p>
        </p:txBody>
      </p:sp>
      <p:pic>
        <p:nvPicPr>
          <p:cNvPr id="1026" name="Picture 2" descr="Configuración - Iconos gratis de herramientas y utensilios">
            <a:extLst>
              <a:ext uri="{FF2B5EF4-FFF2-40B4-BE49-F238E27FC236}">
                <a16:creationId xmlns:a16="http://schemas.microsoft.com/office/drawing/2014/main" id="{475588C1-4050-83E4-D0F6-CCD4A794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40" y="3309257"/>
            <a:ext cx="331772" cy="3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08C9BC3A-1DBE-1610-D7CF-4EA9E4B37AD0}"/>
              </a:ext>
            </a:extLst>
          </p:cNvPr>
          <p:cNvSpPr/>
          <p:nvPr/>
        </p:nvSpPr>
        <p:spPr>
          <a:xfrm>
            <a:off x="2923086" y="4029257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Gestión de zonas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7866A46-E8F7-5C7D-D539-4BFF0C0477A5}"/>
              </a:ext>
            </a:extLst>
          </p:cNvPr>
          <p:cNvSpPr/>
          <p:nvPr/>
        </p:nvSpPr>
        <p:spPr>
          <a:xfrm>
            <a:off x="2954114" y="2278742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Gestión de usuarios</a:t>
            </a:r>
          </a:p>
        </p:txBody>
      </p:sp>
      <p:pic>
        <p:nvPicPr>
          <p:cNvPr id="1030" name="Picture 6" descr="Usuarios - Iconos Interfaz de usuario y Gestos">
            <a:extLst>
              <a:ext uri="{FF2B5EF4-FFF2-40B4-BE49-F238E27FC236}">
                <a16:creationId xmlns:a16="http://schemas.microsoft.com/office/drawing/2014/main" id="{0BA6F59D-D05D-8871-740F-ACC101EB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286" y="3189242"/>
            <a:ext cx="419371" cy="4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7BCDF96D-4772-9DE4-A77D-66F83C891255}"/>
              </a:ext>
            </a:extLst>
          </p:cNvPr>
          <p:cNvSpPr/>
          <p:nvPr/>
        </p:nvSpPr>
        <p:spPr>
          <a:xfrm>
            <a:off x="4830172" y="2278742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Gestión de cohortes</a:t>
            </a:r>
          </a:p>
        </p:txBody>
      </p:sp>
      <p:pic>
        <p:nvPicPr>
          <p:cNvPr id="1034" name="Picture 10" descr="Trabajo en equipo - Iconos gratis de personas">
            <a:extLst>
              <a:ext uri="{FF2B5EF4-FFF2-40B4-BE49-F238E27FC236}">
                <a16:creationId xmlns:a16="http://schemas.microsoft.com/office/drawing/2014/main" id="{3E548D4E-E8A8-BB18-B4A8-E046C835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9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99" y="3203106"/>
            <a:ext cx="451787" cy="451787"/>
          </a:xfrm>
          <a:prstGeom prst="rect">
            <a:avLst/>
          </a:prstGeom>
          <a:noFill/>
          <a:effectLst>
            <a:glow rad="127000">
              <a:schemeClr val="bg1">
                <a:lumMod val="85000"/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15481629-3FA9-0101-ECC1-1C6430EB8EF8}"/>
              </a:ext>
            </a:extLst>
          </p:cNvPr>
          <p:cNvSpPr/>
          <p:nvPr/>
        </p:nvSpPr>
        <p:spPr>
          <a:xfrm>
            <a:off x="1039132" y="4029257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Maestro de sectores</a:t>
            </a:r>
          </a:p>
        </p:txBody>
      </p:sp>
      <p:pic>
        <p:nvPicPr>
          <p:cNvPr id="1028" name="Picture 4" descr="estilo de línea de icono de ubicación 4897852 Vector en Vecteezy">
            <a:extLst>
              <a:ext uri="{FF2B5EF4-FFF2-40B4-BE49-F238E27FC236}">
                <a16:creationId xmlns:a16="http://schemas.microsoft.com/office/drawing/2014/main" id="{4204A54E-AB2D-F139-D11A-E3A0E1DB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15" y="3175987"/>
            <a:ext cx="528771" cy="528771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642 imágenes, fotos de stock, objetos en 3D y vectores sobre Agritech  icon | Shutterstock">
            <a:extLst>
              <a:ext uri="{FF2B5EF4-FFF2-40B4-BE49-F238E27FC236}">
                <a16:creationId xmlns:a16="http://schemas.microsoft.com/office/drawing/2014/main" id="{517ED4B1-E619-3666-70B0-295C9DE6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61" y="4816673"/>
            <a:ext cx="605971" cy="6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ona geográfica icono: Más de 243,507 ilustraciones y ...">
            <a:extLst>
              <a:ext uri="{FF2B5EF4-FFF2-40B4-BE49-F238E27FC236}">
                <a16:creationId xmlns:a16="http://schemas.microsoft.com/office/drawing/2014/main" id="{CDACD15D-74C9-EBAB-5D24-FCB2390F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921" y="4847458"/>
            <a:ext cx="644165" cy="5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D47B1F15-4CAD-DB24-46EC-D810F448E6EA}"/>
              </a:ext>
            </a:extLst>
          </p:cNvPr>
          <p:cNvSpPr/>
          <p:nvPr/>
        </p:nvSpPr>
        <p:spPr>
          <a:xfrm>
            <a:off x="4830172" y="4029257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Maestro de diagnóstico</a:t>
            </a:r>
          </a:p>
        </p:txBody>
      </p:sp>
      <p:pic>
        <p:nvPicPr>
          <p:cNvPr id="1040" name="Picture 16" descr="Iconos de Diagnostico para descargar gratis">
            <a:extLst>
              <a:ext uri="{FF2B5EF4-FFF2-40B4-BE49-F238E27FC236}">
                <a16:creationId xmlns:a16="http://schemas.microsoft.com/office/drawing/2014/main" id="{B031B3FB-B487-3AAE-6E5D-87CC578D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87" y="4923211"/>
            <a:ext cx="406099" cy="40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29476EF-D03E-1D83-DC90-98F654EF8575}"/>
              </a:ext>
            </a:extLst>
          </p:cNvPr>
          <p:cNvSpPr/>
          <p:nvPr/>
        </p:nvSpPr>
        <p:spPr>
          <a:xfrm>
            <a:off x="6722744" y="4029257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Maestro de sponsor</a:t>
            </a:r>
          </a:p>
        </p:txBody>
      </p:sp>
      <p:pic>
        <p:nvPicPr>
          <p:cNvPr id="1042" name="Picture 18" descr="Patrocinador - Iconos gratis de manos y gestos">
            <a:extLst>
              <a:ext uri="{FF2B5EF4-FFF2-40B4-BE49-F238E27FC236}">
                <a16:creationId xmlns:a16="http://schemas.microsoft.com/office/drawing/2014/main" id="{0580A01D-1D4A-FA82-EB9A-0B43A15F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71" y="4923211"/>
            <a:ext cx="668657" cy="4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0FFA1B5-A48F-D542-A42C-9B05B0C1446C}"/>
              </a:ext>
            </a:extLst>
          </p:cNvPr>
          <p:cNvSpPr txBox="1"/>
          <p:nvPr/>
        </p:nvSpPr>
        <p:spPr>
          <a:xfrm>
            <a:off x="10028707" y="837136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</a:t>
            </a:r>
            <a:r>
              <a:rPr lang="es-CO" sz="1400" b="1" dirty="0" err="1"/>
              <a:t>Admon</a:t>
            </a:r>
            <a:endParaRPr lang="es-CO" sz="1400" b="1" dirty="0"/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14171D47-2937-957A-75A4-7FC495AE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557" y="753055"/>
            <a:ext cx="314357" cy="31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0EFF053-7D34-9F8F-C018-B679AE5955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68056" y="732230"/>
            <a:ext cx="361315" cy="361315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34289BEE-0739-FECF-BB67-1FEF876BDDFF}"/>
              </a:ext>
            </a:extLst>
          </p:cNvPr>
          <p:cNvSpPr/>
          <p:nvPr/>
        </p:nvSpPr>
        <p:spPr>
          <a:xfrm>
            <a:off x="8615316" y="4029257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Maestro de formularios diagnósticos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7F47304-62E1-6CE3-C3BF-E32D0A617C4F}"/>
              </a:ext>
            </a:extLst>
          </p:cNvPr>
          <p:cNvSpPr/>
          <p:nvPr/>
        </p:nvSpPr>
        <p:spPr>
          <a:xfrm>
            <a:off x="6722744" y="2270345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Gestión de Eventos</a:t>
            </a:r>
          </a:p>
        </p:txBody>
      </p:sp>
      <p:pic>
        <p:nvPicPr>
          <p:cNvPr id="1048" name="Picture 24" descr="Icono Del Calendario Del Icono De Los Eventos, Icono Simple ...">
            <a:extLst>
              <a:ext uri="{FF2B5EF4-FFF2-40B4-BE49-F238E27FC236}">
                <a16:creationId xmlns:a16="http://schemas.microsoft.com/office/drawing/2014/main" id="{C5E436E7-5DB6-52AC-978A-1938FBFDC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71" y="2934771"/>
            <a:ext cx="668657" cy="7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86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DDD92-B9E6-720F-5D17-C6439306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9A5542-292F-6FB4-1D3A-6B94BA865549}"/>
              </a:ext>
            </a:extLst>
          </p:cNvPr>
          <p:cNvSpPr/>
          <p:nvPr/>
        </p:nvSpPr>
        <p:spPr>
          <a:xfrm>
            <a:off x="435428" y="638629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4FC25D-1693-E18B-0D74-665EC973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CF9E08-E18D-5CBE-E407-08BB6D8B1E9A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1F94397-651D-F1E4-158D-D1AE32258C16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7D2C47E-3102-F002-759B-7A323B4211A9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94D4AF6-947D-168A-2BE6-8D5F8A6CC053}"/>
              </a:ext>
            </a:extLst>
          </p:cNvPr>
          <p:cNvSpPr txBox="1"/>
          <p:nvPr/>
        </p:nvSpPr>
        <p:spPr>
          <a:xfrm>
            <a:off x="551543" y="1528690"/>
            <a:ext cx="9479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/>
              <a:t>Informe de sectores</a:t>
            </a:r>
            <a:r>
              <a:rPr lang="es-CO" sz="1200" b="1" dirty="0"/>
              <a:t>.        </a:t>
            </a:r>
            <a:r>
              <a:rPr lang="es-CO" sz="1200" dirty="0"/>
              <a:t>Sistema de diagnóstico inteligente.       Gestión de rutas de aprendizaje.      Gestión de recursos educativos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860217-44A3-9C3F-FFE0-A0D0F14C3153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D7C0392-9E13-7E29-F3A2-F57629F80D25}"/>
              </a:ext>
            </a:extLst>
          </p:cNvPr>
          <p:cNvSpPr/>
          <p:nvPr/>
        </p:nvSpPr>
        <p:spPr>
          <a:xfrm>
            <a:off x="855442" y="4708946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Informe </a:t>
            </a:r>
            <a:r>
              <a:rPr lang="es-CO" sz="1400" dirty="0" err="1">
                <a:solidFill>
                  <a:schemeClr val="tx1"/>
                </a:solidFill>
              </a:rPr>
              <a:t>Agritech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06194F-3EA7-7722-65A6-B81945CBE9C6}"/>
              </a:ext>
            </a:extLst>
          </p:cNvPr>
          <p:cNvSpPr txBox="1"/>
          <p:nvPr/>
        </p:nvSpPr>
        <p:spPr>
          <a:xfrm>
            <a:off x="1970370" y="1007176"/>
            <a:ext cx="1017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Inicio. V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A5AEAD-F38E-3A8C-5B77-5F54E415A06D}"/>
              </a:ext>
            </a:extLst>
          </p:cNvPr>
          <p:cNvSpPr/>
          <p:nvPr/>
        </p:nvSpPr>
        <p:spPr>
          <a:xfrm>
            <a:off x="2715456" y="4701664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Informe  Fintech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56DA99D-FD59-A3CE-31CE-19F7E8EAABCC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F0730443-84DB-9EE3-5238-8CE242F1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7D10314-30A2-8496-D24E-4ACB9C35F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6B02E62-39DC-5040-4A45-DDBE19673B85}"/>
              </a:ext>
            </a:extLst>
          </p:cNvPr>
          <p:cNvSpPr/>
          <p:nvPr/>
        </p:nvSpPr>
        <p:spPr>
          <a:xfrm>
            <a:off x="4686018" y="4700699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Informe  </a:t>
            </a:r>
            <a:r>
              <a:rPr lang="es-CO" sz="1400" dirty="0" err="1">
                <a:solidFill>
                  <a:schemeClr val="tx1"/>
                </a:solidFill>
              </a:rPr>
              <a:t>Heathtech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93FB82C-5A9D-7BBC-A6B1-034D68801438}"/>
              </a:ext>
            </a:extLst>
          </p:cNvPr>
          <p:cNvSpPr/>
          <p:nvPr/>
        </p:nvSpPr>
        <p:spPr>
          <a:xfrm>
            <a:off x="6656580" y="4708946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Informe  Energías renovables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B0B8BD-C17F-D372-B0FC-95AC46C2B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" y="5472765"/>
            <a:ext cx="593984" cy="63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85BBF21-F900-7B6C-D78C-37E76BAED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699" y="5396940"/>
            <a:ext cx="629346" cy="62934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46D27C3-DCC6-779E-ED94-B492F8E68BE4}"/>
              </a:ext>
            </a:extLst>
          </p:cNvPr>
          <p:cNvSpPr txBox="1"/>
          <p:nvPr/>
        </p:nvSpPr>
        <p:spPr>
          <a:xfrm>
            <a:off x="855442" y="4269087"/>
            <a:ext cx="455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Informe Diagnóstico de sectores de su zona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21B8439-650F-4736-FA16-E0E66C44E9EF}"/>
              </a:ext>
            </a:extLst>
          </p:cNvPr>
          <p:cNvSpPr/>
          <p:nvPr/>
        </p:nvSpPr>
        <p:spPr>
          <a:xfrm>
            <a:off x="8627142" y="4707652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Gestión de interesados o partners del sector</a:t>
            </a:r>
          </a:p>
        </p:txBody>
      </p:sp>
      <p:pic>
        <p:nvPicPr>
          <p:cNvPr id="4100" name="Picture 4" descr="Health Tech Icon Photos and Images | Shutterstock">
            <a:extLst>
              <a:ext uri="{FF2B5EF4-FFF2-40B4-BE49-F238E27FC236}">
                <a16:creationId xmlns:a16="http://schemas.microsoft.com/office/drawing/2014/main" id="{D6A18E4B-15C3-14CE-19B1-43672B91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50" y="5439624"/>
            <a:ext cx="605971" cy="6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scarga Vector De Conjunto De Iconos De Ecología Y Energías Renovables">
            <a:extLst>
              <a:ext uri="{FF2B5EF4-FFF2-40B4-BE49-F238E27FC236}">
                <a16:creationId xmlns:a16="http://schemas.microsoft.com/office/drawing/2014/main" id="{6BDCAD38-D833-ECE3-A2C8-863C5749E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8" y="5427652"/>
            <a:ext cx="1042856" cy="6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usiness Partner Agreement Vector Icon Gráfico por Prosanjit · Creative  Fabrica">
            <a:extLst>
              <a:ext uri="{FF2B5EF4-FFF2-40B4-BE49-F238E27FC236}">
                <a16:creationId xmlns:a16="http://schemas.microsoft.com/office/drawing/2014/main" id="{BC55B0F6-DA70-5F23-FB65-674C49E5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96" y="5568678"/>
            <a:ext cx="809171" cy="53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AD12EDF5-48D4-BC83-7EFC-BD475EB31DCE}"/>
              </a:ext>
            </a:extLst>
          </p:cNvPr>
          <p:cNvSpPr/>
          <p:nvPr/>
        </p:nvSpPr>
        <p:spPr>
          <a:xfrm>
            <a:off x="985216" y="2546506"/>
            <a:ext cx="1440000" cy="1440000"/>
          </a:xfrm>
          <a:prstGeom prst="rect">
            <a:avLst/>
          </a:prstGeom>
          <a:solidFill>
            <a:schemeClr val="bg1"/>
          </a:solidFill>
          <a:effectLst>
            <a:glow rad="514868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Evaluación de perfil</a:t>
            </a:r>
          </a:p>
        </p:txBody>
      </p:sp>
      <p:pic>
        <p:nvPicPr>
          <p:cNvPr id="4106" name="Picture 10" descr="icono de vector completo 2363042 Vector en Vecteezy">
            <a:extLst>
              <a:ext uri="{FF2B5EF4-FFF2-40B4-BE49-F238E27FC236}">
                <a16:creationId xmlns:a16="http://schemas.microsoft.com/office/drawing/2014/main" id="{28A564D2-367C-E532-3C1E-7C7266E9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56" y="3429000"/>
            <a:ext cx="458177" cy="4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iseño PNG Y SVG De Letras De Número Cero Para Camisetas">
            <a:extLst>
              <a:ext uri="{FF2B5EF4-FFF2-40B4-BE49-F238E27FC236}">
                <a16:creationId xmlns:a16="http://schemas.microsoft.com/office/drawing/2014/main" id="{0D56D2F2-5A54-0CC1-F61F-D9580C58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33" y="3374220"/>
            <a:ext cx="522151" cy="56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6144943-CB90-2579-B494-74786B66CEEA}"/>
              </a:ext>
            </a:extLst>
          </p:cNvPr>
          <p:cNvSpPr/>
          <p:nvPr/>
        </p:nvSpPr>
        <p:spPr>
          <a:xfrm>
            <a:off x="2794816" y="2536108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Reporte de perfil</a:t>
            </a:r>
          </a:p>
        </p:txBody>
      </p:sp>
      <p:pic>
        <p:nvPicPr>
          <p:cNvPr id="4110" name="Picture 14" descr="Perfil - Iconos gratis de personas">
            <a:extLst>
              <a:ext uri="{FF2B5EF4-FFF2-40B4-BE49-F238E27FC236}">
                <a16:creationId xmlns:a16="http://schemas.microsoft.com/office/drawing/2014/main" id="{B891A3FC-74E9-440D-140B-CB5C28501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87" y="3429000"/>
            <a:ext cx="507536" cy="50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Diseño PNG Y SVG De Letras De Número Cero Para Camisetas">
            <a:extLst>
              <a:ext uri="{FF2B5EF4-FFF2-40B4-BE49-F238E27FC236}">
                <a16:creationId xmlns:a16="http://schemas.microsoft.com/office/drawing/2014/main" id="{89876FDE-3138-6BBF-3DA0-326C8398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65" y="3413791"/>
            <a:ext cx="522151" cy="56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65D492AC-47B0-A527-37F6-F353993CAB0D}"/>
              </a:ext>
            </a:extLst>
          </p:cNvPr>
          <p:cNvSpPr/>
          <p:nvPr/>
        </p:nvSpPr>
        <p:spPr>
          <a:xfrm>
            <a:off x="4766734" y="2544614"/>
            <a:ext cx="144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Calendario eventos</a:t>
            </a:r>
          </a:p>
        </p:txBody>
      </p:sp>
      <p:pic>
        <p:nvPicPr>
          <p:cNvPr id="4112" name="Picture 16" descr="Eventos - Iconos gratis de hora y fecha">
            <a:extLst>
              <a:ext uri="{FF2B5EF4-FFF2-40B4-BE49-F238E27FC236}">
                <a16:creationId xmlns:a16="http://schemas.microsoft.com/office/drawing/2014/main" id="{7E46CDDB-2CCB-C6F9-C2E4-5E0F40F4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79" y="3328991"/>
            <a:ext cx="605971" cy="60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1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5AC3-EB62-DEED-5584-85E562B0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13CBF8-A90E-243D-578D-E72BFDF89D75}"/>
              </a:ext>
            </a:extLst>
          </p:cNvPr>
          <p:cNvSpPr/>
          <p:nvPr/>
        </p:nvSpPr>
        <p:spPr>
          <a:xfrm>
            <a:off x="435427" y="627387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28C8AD-C233-93B9-413E-5CAFCBD9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AF4210C-1575-422A-FA41-92D5C237D3A5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6630DB1-71F7-CFA8-0B53-511E1A0597D9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6008ED-9425-B878-99C9-BEC30F2CEB66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74311-65F9-B92A-8E09-007278467796}"/>
              </a:ext>
            </a:extLst>
          </p:cNvPr>
          <p:cNvSpPr txBox="1"/>
          <p:nvPr/>
        </p:nvSpPr>
        <p:spPr>
          <a:xfrm>
            <a:off x="551543" y="1528690"/>
            <a:ext cx="1031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u="sng" dirty="0"/>
              <a:t>Datos demográficos</a:t>
            </a:r>
            <a:r>
              <a:rPr lang="es-CO" sz="1200" b="1" dirty="0"/>
              <a:t>.      </a:t>
            </a:r>
            <a:r>
              <a:rPr lang="es-CO" sz="1200" dirty="0"/>
              <a:t>Problemáticas locales.      Intereses profesionales.      Habilidades técnicas.       Habilidades blandas.       Evaluación técnica y 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734FCA-76B8-7A91-E3F2-0839B317F98F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A55322-3447-3192-6390-521729988D3C}"/>
              </a:ext>
            </a:extLst>
          </p:cNvPr>
          <p:cNvSpPr txBox="1"/>
          <p:nvPr/>
        </p:nvSpPr>
        <p:spPr>
          <a:xfrm>
            <a:off x="2213005" y="1021802"/>
            <a:ext cx="230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Evaluación de perfil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C2FE6D7-13E3-5BA7-2D64-9B1DE2703D0D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31CB2EB8-68E9-BED8-D1CF-475B5471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16DAC21-4554-C045-F416-2B5CEE1E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1056EA3-0799-F89F-5EE4-C4B662F6116B}"/>
              </a:ext>
            </a:extLst>
          </p:cNvPr>
          <p:cNvSpPr/>
          <p:nvPr/>
        </p:nvSpPr>
        <p:spPr>
          <a:xfrm>
            <a:off x="1908205" y="962989"/>
            <a:ext cx="3311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400" b="1" cap="none" spc="0" dirty="0">
                <a:ln/>
                <a:solidFill>
                  <a:schemeClr val="accent4"/>
                </a:solidFill>
                <a:effectLst/>
              </a:rPr>
              <a:t>&lt;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F0B9536C-7EA7-4B5F-D204-6F1CCE2F2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07115"/>
              </p:ext>
            </p:extLst>
          </p:nvPr>
        </p:nvGraphicFramePr>
        <p:xfrm>
          <a:off x="919388" y="2952223"/>
          <a:ext cx="9111312" cy="2986767"/>
        </p:xfrm>
        <a:graphic>
          <a:graphicData uri="http://schemas.openxmlformats.org/drawingml/2006/table">
            <a:tbl>
              <a:tblPr/>
              <a:tblGrid>
                <a:gridCol w="1649235">
                  <a:extLst>
                    <a:ext uri="{9D8B030D-6E8A-4147-A177-3AD203B41FA5}">
                      <a16:colId xmlns:a16="http://schemas.microsoft.com/office/drawing/2014/main" val="528678965"/>
                    </a:ext>
                  </a:extLst>
                </a:gridCol>
                <a:gridCol w="7462077">
                  <a:extLst>
                    <a:ext uri="{9D8B030D-6E8A-4147-A177-3AD203B41FA5}">
                      <a16:colId xmlns:a16="http://schemas.microsoft.com/office/drawing/2014/main" val="2550056023"/>
                    </a:ext>
                  </a:extLst>
                </a:gridCol>
              </a:tblGrid>
              <a:tr h="33717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País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México, Colombia, Chile, Brasil, Argentina. Nombres en español y lenguas indígenas.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2869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Departamento/Estado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Sugerencias basadas en ubicación GPS o IP. Integrado con Google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Maps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Places API.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3630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Municipio/Comunidad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de comunidades priorizadas. Validación manual si no existe.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198"/>
                  </a:ext>
                </a:extLst>
              </a:tr>
              <a:tr h="395231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Edad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Rango: 15-90 años. Validación en tiempo real.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12766"/>
                  </a:ext>
                </a:extLst>
              </a:tr>
              <a:tr h="37402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Género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Femenino, Masculino, No binario, Prefiero no decir, Términos culturales.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6257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Nivel educativo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Primaria incompleta, Primaria completa, Secundaria, Técnico, Universitario, Posgrado.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48590"/>
                  </a:ext>
                </a:extLst>
              </a:tr>
              <a:tr h="40974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Situación laboral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Agricultura de subsistencia, Empleo informal, Estudiante, Desempleado, Trabajo remoto.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93767"/>
                  </a:ext>
                </a:extLst>
              </a:tr>
              <a:tr h="33847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Acceso 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Teléfono móvil (sin internet), Teléfono con internet, Computadora/Tablet, Internet estable en casa, Ninguno.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200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99507799-BFD7-A0B9-76D6-9CA07D3CA05F}"/>
              </a:ext>
            </a:extLst>
          </p:cNvPr>
          <p:cNvSpPr/>
          <p:nvPr/>
        </p:nvSpPr>
        <p:spPr>
          <a:xfrm>
            <a:off x="487134" y="5994400"/>
            <a:ext cx="11269437" cy="333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39BCE2-2800-78AD-F9BC-DEB3D20E82E1}"/>
              </a:ext>
            </a:extLst>
          </p:cNvPr>
          <p:cNvSpPr txBox="1"/>
          <p:nvPr/>
        </p:nvSpPr>
        <p:spPr>
          <a:xfrm>
            <a:off x="8548914" y="6020452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Grabar.   Grabar borrador.      Cancelar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5132853-7F40-6BC5-E1DE-881319E5387F}"/>
              </a:ext>
            </a:extLst>
          </p:cNvPr>
          <p:cNvSpPr txBox="1"/>
          <p:nvPr/>
        </p:nvSpPr>
        <p:spPr>
          <a:xfrm>
            <a:off x="493487" y="6009210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Completado  20%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AC51DA6-DCAA-842D-CB9D-1944F2D5DD3F}"/>
              </a:ext>
            </a:extLst>
          </p:cNvPr>
          <p:cNvSpPr/>
          <p:nvPr/>
        </p:nvSpPr>
        <p:spPr>
          <a:xfrm>
            <a:off x="11480800" y="1916506"/>
            <a:ext cx="275771" cy="4077893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53C995E-6906-A99D-5C53-7344E91DFCE8}"/>
              </a:ext>
            </a:extLst>
          </p:cNvPr>
          <p:cNvSpPr/>
          <p:nvPr/>
        </p:nvSpPr>
        <p:spPr>
          <a:xfrm>
            <a:off x="11480799" y="1890861"/>
            <a:ext cx="275771" cy="835477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C1DEBEC-37F8-B250-40AF-648985D5841E}"/>
              </a:ext>
            </a:extLst>
          </p:cNvPr>
          <p:cNvSpPr/>
          <p:nvPr/>
        </p:nvSpPr>
        <p:spPr>
          <a:xfrm>
            <a:off x="2249715" y="1974024"/>
            <a:ext cx="3155324" cy="3068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Fecha actual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AC41FF7-1886-3F2F-594C-7905A983D81C}"/>
              </a:ext>
            </a:extLst>
          </p:cNvPr>
          <p:cNvSpPr txBox="1"/>
          <p:nvPr/>
        </p:nvSpPr>
        <p:spPr>
          <a:xfrm>
            <a:off x="919388" y="1996557"/>
            <a:ext cx="85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Fecha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71ECA27-3624-F8C4-C904-1C2B2501A172}"/>
              </a:ext>
            </a:extLst>
          </p:cNvPr>
          <p:cNvSpPr txBox="1"/>
          <p:nvPr/>
        </p:nvSpPr>
        <p:spPr>
          <a:xfrm>
            <a:off x="919387" y="2253137"/>
            <a:ext cx="98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Nro. Id.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3EF2E98-4823-F65E-670F-265A40D8BD0A}"/>
              </a:ext>
            </a:extLst>
          </p:cNvPr>
          <p:cNvSpPr/>
          <p:nvPr/>
        </p:nvSpPr>
        <p:spPr>
          <a:xfrm>
            <a:off x="2249715" y="2336308"/>
            <a:ext cx="3155324" cy="3068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Id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B17317D-883C-9AF6-2A98-D2C138B243C7}"/>
              </a:ext>
            </a:extLst>
          </p:cNvPr>
          <p:cNvSpPr txBox="1"/>
          <p:nvPr/>
        </p:nvSpPr>
        <p:spPr>
          <a:xfrm>
            <a:off x="6096000" y="2253137"/>
            <a:ext cx="40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Nombre del estudiante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BE6819-4BF4-EA42-AB48-A120E4FCB2BD}"/>
              </a:ext>
            </a:extLst>
          </p:cNvPr>
          <p:cNvSpPr txBox="1"/>
          <p:nvPr/>
        </p:nvSpPr>
        <p:spPr>
          <a:xfrm>
            <a:off x="6095999" y="1966976"/>
            <a:ext cx="179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Nacionalidad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305D823-8BE3-3002-545D-D90F9BC14E0D}"/>
              </a:ext>
            </a:extLst>
          </p:cNvPr>
          <p:cNvSpPr txBox="1"/>
          <p:nvPr/>
        </p:nvSpPr>
        <p:spPr>
          <a:xfrm>
            <a:off x="8122274" y="1984198"/>
            <a:ext cx="40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108E462-6733-9E5F-F395-99AD7B012CEA}"/>
              </a:ext>
            </a:extLst>
          </p:cNvPr>
          <p:cNvSpPr txBox="1"/>
          <p:nvPr/>
        </p:nvSpPr>
        <p:spPr>
          <a:xfrm>
            <a:off x="6096000" y="2555186"/>
            <a:ext cx="40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Cohorte</a:t>
            </a:r>
          </a:p>
        </p:txBody>
      </p:sp>
    </p:spTree>
    <p:extLst>
      <p:ext uri="{BB962C8B-B14F-4D97-AF65-F5344CB8AC3E}">
        <p14:creationId xmlns:p14="http://schemas.microsoft.com/office/powerpoint/2010/main" val="187109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674E-A05E-6512-55AE-D389F0BE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DD5BBD8-0693-B9B8-4901-7944B840B78F}"/>
              </a:ext>
            </a:extLst>
          </p:cNvPr>
          <p:cNvSpPr/>
          <p:nvPr/>
        </p:nvSpPr>
        <p:spPr>
          <a:xfrm>
            <a:off x="435428" y="638629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DB7617-A022-02C4-D937-E84288E8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FB92BB-85FB-946B-828C-7F2A347E5626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85AA138-45B8-14E7-5D23-9643541D2BB3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974A0D0-85D4-8C8C-5A03-0939F61C893D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A3A3E8-9C2D-5CE8-923B-A30728583979}"/>
              </a:ext>
            </a:extLst>
          </p:cNvPr>
          <p:cNvSpPr txBox="1"/>
          <p:nvPr/>
        </p:nvSpPr>
        <p:spPr>
          <a:xfrm>
            <a:off x="551543" y="1528690"/>
            <a:ext cx="1031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Datos demográficos.      </a:t>
            </a:r>
            <a:r>
              <a:rPr lang="es-CO" sz="1200" b="1" u="sng" dirty="0"/>
              <a:t>Problemáticas locales</a:t>
            </a:r>
            <a:r>
              <a:rPr lang="es-CO" sz="1200" b="1" dirty="0"/>
              <a:t>.      </a:t>
            </a:r>
            <a:r>
              <a:rPr lang="es-CO" sz="1200" dirty="0"/>
              <a:t>Intereses profesionales.      Habilidades técnicas.       Habilidades blandas.       Evaluación técnica y 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E74970-40BB-2C76-E6AD-8160C48A2FF3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AC18C7-7B9B-BA9A-1865-74D8B012CFD4}"/>
              </a:ext>
            </a:extLst>
          </p:cNvPr>
          <p:cNvSpPr txBox="1"/>
          <p:nvPr/>
        </p:nvSpPr>
        <p:spPr>
          <a:xfrm>
            <a:off x="2213005" y="1021802"/>
            <a:ext cx="230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Evaluación de perfil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69F588-8A91-0A13-E530-DC77CBB2D9FB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DA704352-3DFD-8C33-FCCE-BFE55D1B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1FE75BA-246E-2171-E131-E3A2FCBE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8AAD5672-2927-02D1-F9D3-C804F359E050}"/>
              </a:ext>
            </a:extLst>
          </p:cNvPr>
          <p:cNvSpPr/>
          <p:nvPr/>
        </p:nvSpPr>
        <p:spPr>
          <a:xfrm>
            <a:off x="487134" y="1208920"/>
            <a:ext cx="3311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400" b="1" cap="none" spc="0" dirty="0">
                <a:ln/>
                <a:solidFill>
                  <a:schemeClr val="accent4"/>
                </a:solidFill>
                <a:effectLst/>
              </a:rPr>
              <a:t>&lt;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97C23DB6-C524-DE51-0FEC-E978327FD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04672"/>
              </p:ext>
            </p:extLst>
          </p:nvPr>
        </p:nvGraphicFramePr>
        <p:xfrm>
          <a:off x="919388" y="2101793"/>
          <a:ext cx="9111312" cy="1853350"/>
        </p:xfrm>
        <a:graphic>
          <a:graphicData uri="http://schemas.openxmlformats.org/drawingml/2006/table">
            <a:tbl>
              <a:tblPr/>
              <a:tblGrid>
                <a:gridCol w="1649235">
                  <a:extLst>
                    <a:ext uri="{9D8B030D-6E8A-4147-A177-3AD203B41FA5}">
                      <a16:colId xmlns:a16="http://schemas.microsoft.com/office/drawing/2014/main" val="528678965"/>
                    </a:ext>
                  </a:extLst>
                </a:gridCol>
                <a:gridCol w="7462077">
                  <a:extLst>
                    <a:ext uri="{9D8B030D-6E8A-4147-A177-3AD203B41FA5}">
                      <a16:colId xmlns:a16="http://schemas.microsoft.com/office/drawing/2014/main" val="2550056023"/>
                    </a:ext>
                  </a:extLst>
                </a:gridCol>
              </a:tblGrid>
              <a:tr h="33717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Problema principal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Ejemplos: Sequía en cultivos, Falta de acceso a servicios de salud, Cortes frecuentes de energía. Sugerencias en tiempo real.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2869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Relación con sectores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Clusters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Agricultura y tecnología, Finanzas digitales, Salud comunitaria, Energía limpia. Imágenes: Íconos.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3630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Impacto del problema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Escala: 1 (Bajo impacto) - 5 (Crítico). Campo adicional: ¿Cómo afecta este problema a su comunidad?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198"/>
                  </a:ext>
                </a:extLst>
              </a:tr>
              <a:tr h="39523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Soluciones intentadas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Opciones: Tecnología básica, Métodos tradicionales, Ninguna. Texto libre.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12766"/>
                  </a:ext>
                </a:extLst>
              </a:tr>
              <a:tr h="39523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Recursos disponibles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Opciones: Acceso a internet, Tierra cultivable, Mano de obra, Ninguno. Imágenes: Íconos.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992149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00574285-A3A6-C7B8-BE23-F260C35C578D}"/>
              </a:ext>
            </a:extLst>
          </p:cNvPr>
          <p:cNvSpPr/>
          <p:nvPr/>
        </p:nvSpPr>
        <p:spPr>
          <a:xfrm>
            <a:off x="487134" y="5994400"/>
            <a:ext cx="11269437" cy="333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AE8DC4-5FD0-D340-655A-3B5250A4AE2D}"/>
              </a:ext>
            </a:extLst>
          </p:cNvPr>
          <p:cNvSpPr txBox="1"/>
          <p:nvPr/>
        </p:nvSpPr>
        <p:spPr>
          <a:xfrm>
            <a:off x="8548914" y="6020452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Grabar.   Grabar borrador.      Cancelar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FAA5B9-0236-A092-DC48-453BA27EEB38}"/>
              </a:ext>
            </a:extLst>
          </p:cNvPr>
          <p:cNvSpPr txBox="1"/>
          <p:nvPr/>
        </p:nvSpPr>
        <p:spPr>
          <a:xfrm>
            <a:off x="493487" y="6009210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Completado  40%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019061B-C63E-C370-8419-7ACD431CE744}"/>
              </a:ext>
            </a:extLst>
          </p:cNvPr>
          <p:cNvSpPr/>
          <p:nvPr/>
        </p:nvSpPr>
        <p:spPr>
          <a:xfrm>
            <a:off x="11480800" y="1916506"/>
            <a:ext cx="275771" cy="4077893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C5F00C-C321-AE99-F1C0-E0F283C2FC61}"/>
              </a:ext>
            </a:extLst>
          </p:cNvPr>
          <p:cNvSpPr/>
          <p:nvPr/>
        </p:nvSpPr>
        <p:spPr>
          <a:xfrm>
            <a:off x="11480799" y="2593523"/>
            <a:ext cx="275771" cy="835477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70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0E1C-C2E9-32A3-7B7E-CBA6AEC56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6842F8-3AF5-A2C2-EC89-FB75B663FEA2}"/>
              </a:ext>
            </a:extLst>
          </p:cNvPr>
          <p:cNvSpPr/>
          <p:nvPr/>
        </p:nvSpPr>
        <p:spPr>
          <a:xfrm>
            <a:off x="435428" y="638629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78FF85-B041-452A-C5BD-3A585F08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24E198-1382-EF73-5BAA-A74B80D80C67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D0152EA-0363-0888-9873-2075200F7C59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EF0700E-5A50-E02C-5FAF-4CFCAEA2DC81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D98054-633E-B07A-35F7-728C2AFB4385}"/>
              </a:ext>
            </a:extLst>
          </p:cNvPr>
          <p:cNvSpPr txBox="1"/>
          <p:nvPr/>
        </p:nvSpPr>
        <p:spPr>
          <a:xfrm>
            <a:off x="551543" y="1528690"/>
            <a:ext cx="1031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Datos demográficos.      Problemáticas locales.      </a:t>
            </a:r>
            <a:r>
              <a:rPr lang="es-CO" sz="1200" b="1" u="sng" dirty="0"/>
              <a:t>Intereses profesionales</a:t>
            </a:r>
            <a:r>
              <a:rPr lang="es-CO" sz="1200" b="1" dirty="0"/>
              <a:t>.      </a:t>
            </a:r>
            <a:r>
              <a:rPr lang="es-CO" sz="1200" dirty="0"/>
              <a:t>Habilidades técnicas.       Habilidades blandas.       Evaluación técnica y 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FF4EE5-7BED-3D02-A791-6EAEE180E0C4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03EF56-9423-D1A8-D036-DE3CF57F9A66}"/>
              </a:ext>
            </a:extLst>
          </p:cNvPr>
          <p:cNvSpPr txBox="1"/>
          <p:nvPr/>
        </p:nvSpPr>
        <p:spPr>
          <a:xfrm>
            <a:off x="2213005" y="1021802"/>
            <a:ext cx="230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Evaluación de perfil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BAB939F-DE55-999E-05D9-42300004A037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02481692-D729-080B-DC37-4979F0E0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037AACD-0DF4-5B57-7700-EE75E21FD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E02E2EA-10D7-7240-BF69-4BD8C4E356B0}"/>
              </a:ext>
            </a:extLst>
          </p:cNvPr>
          <p:cNvSpPr/>
          <p:nvPr/>
        </p:nvSpPr>
        <p:spPr>
          <a:xfrm>
            <a:off x="487134" y="1208920"/>
            <a:ext cx="3311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400" b="1" cap="none" spc="0" dirty="0">
                <a:ln/>
                <a:solidFill>
                  <a:schemeClr val="accent4"/>
                </a:solidFill>
                <a:effectLst/>
              </a:rPr>
              <a:t>&lt;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3D211C3-176E-4788-FE1E-DFEDD4B5D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36279"/>
              </p:ext>
            </p:extLst>
          </p:nvPr>
        </p:nvGraphicFramePr>
        <p:xfrm>
          <a:off x="919388" y="2101793"/>
          <a:ext cx="9111312" cy="1832145"/>
        </p:xfrm>
        <a:graphic>
          <a:graphicData uri="http://schemas.openxmlformats.org/drawingml/2006/table">
            <a:tbl>
              <a:tblPr/>
              <a:tblGrid>
                <a:gridCol w="1649235">
                  <a:extLst>
                    <a:ext uri="{9D8B030D-6E8A-4147-A177-3AD203B41FA5}">
                      <a16:colId xmlns:a16="http://schemas.microsoft.com/office/drawing/2014/main" val="528678965"/>
                    </a:ext>
                  </a:extLst>
                </a:gridCol>
                <a:gridCol w="7462077">
                  <a:extLst>
                    <a:ext uri="{9D8B030D-6E8A-4147-A177-3AD203B41FA5}">
                      <a16:colId xmlns:a16="http://schemas.microsoft.com/office/drawing/2014/main" val="2550056023"/>
                    </a:ext>
                  </a:extLst>
                </a:gridCol>
              </a:tblGrid>
              <a:tr h="33717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Sector de interés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AgriTech, FinTech, HealthTech, Energías Renovables.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2869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Experiencia previa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Opciones: UniExplorador, UniCreador, UniVisionario. Campo de texto: Describa su experiencia.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3630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Áreas de interés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Opciones por nivel: UniExplorador (Introducción a IoT), UniCreador (Diseño de apps AgriTech), UniVisionario (Optimización de redes neuronales).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198"/>
                  </a:ext>
                </a:extLst>
              </a:tr>
              <a:tr h="39523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Complejidad deseada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Rango: Básico (Aprender a usar sensores) - Avanzado (Desarrollar un MVP escalable).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12766"/>
                  </a:ext>
                </a:extLst>
              </a:tr>
              <a:tr h="37402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Proyecto deseado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Ejemplos por nivel: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UniExplorador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(Crear un huerto con sensores básicos),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UniCreador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(Automatizar riego con Arduino),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UniVisionario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(Modelar una red inteligente de energía solar).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62574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BDC01B4A-840B-DFAC-91E8-9D8909E1D02E}"/>
              </a:ext>
            </a:extLst>
          </p:cNvPr>
          <p:cNvSpPr/>
          <p:nvPr/>
        </p:nvSpPr>
        <p:spPr>
          <a:xfrm>
            <a:off x="487134" y="5994400"/>
            <a:ext cx="11269437" cy="333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C8BB83C-4472-E565-8336-754F5C91A2C1}"/>
              </a:ext>
            </a:extLst>
          </p:cNvPr>
          <p:cNvSpPr txBox="1"/>
          <p:nvPr/>
        </p:nvSpPr>
        <p:spPr>
          <a:xfrm>
            <a:off x="8548914" y="6020452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Grabar.   Grabar borrador.      Cancelar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D990B93-0AD8-A6CF-C43E-688B5BCB0060}"/>
              </a:ext>
            </a:extLst>
          </p:cNvPr>
          <p:cNvSpPr txBox="1"/>
          <p:nvPr/>
        </p:nvSpPr>
        <p:spPr>
          <a:xfrm>
            <a:off x="493487" y="6009210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Completado  60%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6C0E8ED-9644-BFAF-573C-0E4722258E4A}"/>
              </a:ext>
            </a:extLst>
          </p:cNvPr>
          <p:cNvSpPr/>
          <p:nvPr/>
        </p:nvSpPr>
        <p:spPr>
          <a:xfrm>
            <a:off x="11480800" y="1916506"/>
            <a:ext cx="275771" cy="4077893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E09B49-66A0-73DA-6678-84372683CAA2}"/>
              </a:ext>
            </a:extLst>
          </p:cNvPr>
          <p:cNvSpPr/>
          <p:nvPr/>
        </p:nvSpPr>
        <p:spPr>
          <a:xfrm>
            <a:off x="11480799" y="3236153"/>
            <a:ext cx="275771" cy="835477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68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848F3-7261-5A48-C0FF-95B40E1FD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9B21F6-A0A3-1195-E429-47671F9DC33B}"/>
              </a:ext>
            </a:extLst>
          </p:cNvPr>
          <p:cNvSpPr/>
          <p:nvPr/>
        </p:nvSpPr>
        <p:spPr>
          <a:xfrm>
            <a:off x="435428" y="638629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B0ED33-4A72-D37D-F5C5-647D8F05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0976A8B-AAD9-7D4D-723D-D5D9F490AB08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1C7B285-967E-865E-34D5-6143D6D79B17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A66BFD2-3F3C-484F-CB12-ADE214B96EA7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153276-F8B1-2B8B-FB81-A2160FC2BE47}"/>
              </a:ext>
            </a:extLst>
          </p:cNvPr>
          <p:cNvSpPr txBox="1"/>
          <p:nvPr/>
        </p:nvSpPr>
        <p:spPr>
          <a:xfrm>
            <a:off x="551543" y="1528690"/>
            <a:ext cx="1031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Datos demográficos.      Problemáticas locales.      Intereses profesionales.      </a:t>
            </a:r>
            <a:r>
              <a:rPr lang="es-CO" sz="1200" b="1" u="sng" dirty="0"/>
              <a:t>Habilidades técnicas</a:t>
            </a:r>
            <a:r>
              <a:rPr lang="es-CO" sz="1200" dirty="0"/>
              <a:t>.       Habilidades blandas.       Evaluación técnica y 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1F57F3-EF4E-833F-C122-C8D3C5506883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EA03AA-E1E8-4755-E70F-9B96AD1A7535}"/>
              </a:ext>
            </a:extLst>
          </p:cNvPr>
          <p:cNvSpPr txBox="1"/>
          <p:nvPr/>
        </p:nvSpPr>
        <p:spPr>
          <a:xfrm>
            <a:off x="2213005" y="1021802"/>
            <a:ext cx="230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Evaluación de perfil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42A73D-AB66-05E3-5461-31EE74611796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47BF7FF0-71D8-98FC-9F53-D733DE58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173E45B-411A-BFCB-A4FE-8B1C8C7D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679F7902-529F-3668-0B41-2F6184724CCE}"/>
              </a:ext>
            </a:extLst>
          </p:cNvPr>
          <p:cNvSpPr/>
          <p:nvPr/>
        </p:nvSpPr>
        <p:spPr>
          <a:xfrm>
            <a:off x="487134" y="1208920"/>
            <a:ext cx="3311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400" b="1" cap="none" spc="0" dirty="0">
                <a:ln/>
                <a:solidFill>
                  <a:schemeClr val="accent4"/>
                </a:solidFill>
                <a:effectLst/>
              </a:rPr>
              <a:t>&lt;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FB4FDE67-C22F-88E5-8F6B-3F455CBC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10621"/>
              </p:ext>
            </p:extLst>
          </p:nvPr>
        </p:nvGraphicFramePr>
        <p:xfrm>
          <a:off x="919388" y="2101793"/>
          <a:ext cx="9111312" cy="1832145"/>
        </p:xfrm>
        <a:graphic>
          <a:graphicData uri="http://schemas.openxmlformats.org/drawingml/2006/table">
            <a:tbl>
              <a:tblPr/>
              <a:tblGrid>
                <a:gridCol w="1649235">
                  <a:extLst>
                    <a:ext uri="{9D8B030D-6E8A-4147-A177-3AD203B41FA5}">
                      <a16:colId xmlns:a16="http://schemas.microsoft.com/office/drawing/2014/main" val="528678965"/>
                    </a:ext>
                  </a:extLst>
                </a:gridCol>
                <a:gridCol w="7462077">
                  <a:extLst>
                    <a:ext uri="{9D8B030D-6E8A-4147-A177-3AD203B41FA5}">
                      <a16:colId xmlns:a16="http://schemas.microsoft.com/office/drawing/2014/main" val="2550056023"/>
                    </a:ext>
                  </a:extLst>
                </a:gridCol>
              </a:tblGrid>
              <a:tr h="33717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Autoevaluación general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 Nulo - 5: Experto. Ejemplo visual: Emojis.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2869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Herramientas utilizadas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Instrucción: Califique su manejo de herramientas. Opciones por cluster (AgriTech: Sensores IoT, FinTech: Plataformas blockchain). Imágenes: Logotipos.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3630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Ejercicio práctico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Ejemplos por nivel: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UniExplorador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(Qué es un sensor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IoT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?),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UniCreador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(Describa cómo configuraría un sistema de riego),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UniVisionario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(Proponga un algoritmo). Nota: Preguntas según autoevaluación inicial.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198"/>
                  </a:ext>
                </a:extLst>
              </a:tr>
              <a:tr h="39523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Certificaciones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Opciones: Cursos en línea, Certificaciones técnicas, Ninguna. Campo para subir certificado o enlace.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12766"/>
                  </a:ext>
                </a:extLst>
              </a:tr>
              <a:tr h="37402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Proyectos realizados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Guía: Describa un proyecto técnico. Sugerencias por nivel (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UniExplorador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Usé una plantilla,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UniVisionario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Desarrollé una red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blockchain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62574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5B51DE5D-A012-1D16-7682-C93D33F7E043}"/>
              </a:ext>
            </a:extLst>
          </p:cNvPr>
          <p:cNvSpPr/>
          <p:nvPr/>
        </p:nvSpPr>
        <p:spPr>
          <a:xfrm>
            <a:off x="487134" y="5994400"/>
            <a:ext cx="11269437" cy="333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DBA178-1219-B20B-6115-20396FEB0DC2}"/>
              </a:ext>
            </a:extLst>
          </p:cNvPr>
          <p:cNvSpPr txBox="1"/>
          <p:nvPr/>
        </p:nvSpPr>
        <p:spPr>
          <a:xfrm>
            <a:off x="8548914" y="6020452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Grabar.   Grabar borrador.      Cancelar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257AACD-033B-9583-BB45-6A199174F0FD}"/>
              </a:ext>
            </a:extLst>
          </p:cNvPr>
          <p:cNvSpPr txBox="1"/>
          <p:nvPr/>
        </p:nvSpPr>
        <p:spPr>
          <a:xfrm>
            <a:off x="493487" y="6009210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Completado  90%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7CD02B-040D-E25C-93F3-A4B146B35EB9}"/>
              </a:ext>
            </a:extLst>
          </p:cNvPr>
          <p:cNvSpPr/>
          <p:nvPr/>
        </p:nvSpPr>
        <p:spPr>
          <a:xfrm>
            <a:off x="11480800" y="1916506"/>
            <a:ext cx="275771" cy="4077893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0406E4-A5A8-494F-010F-C253FFCD6923}"/>
              </a:ext>
            </a:extLst>
          </p:cNvPr>
          <p:cNvSpPr/>
          <p:nvPr/>
        </p:nvSpPr>
        <p:spPr>
          <a:xfrm>
            <a:off x="11480799" y="3710954"/>
            <a:ext cx="275771" cy="835477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8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3E38D-D28B-813A-CDE2-626FBDFAD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026B8-2C7F-EFBB-58B0-37F8586ADC6B}"/>
              </a:ext>
            </a:extLst>
          </p:cNvPr>
          <p:cNvSpPr/>
          <p:nvPr/>
        </p:nvSpPr>
        <p:spPr>
          <a:xfrm>
            <a:off x="435428" y="638629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41DFD7-4440-2CAF-07E7-B91EAA67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D7FB0D-CF52-65B7-47A5-46B114FDD568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A99C20B-CE5D-F09B-3122-B7B43C5D0350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94E14A-B768-EE6F-3F3D-AA64F3D5471D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A2D8CA-F562-0582-9B91-42EEFFAAF9B7}"/>
              </a:ext>
            </a:extLst>
          </p:cNvPr>
          <p:cNvSpPr txBox="1"/>
          <p:nvPr/>
        </p:nvSpPr>
        <p:spPr>
          <a:xfrm>
            <a:off x="551543" y="1528690"/>
            <a:ext cx="1031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Problemáticas locales.      Intereses profesionales.      Habilidades técnicas.       </a:t>
            </a:r>
            <a:r>
              <a:rPr lang="es-CO" sz="1200" b="1" u="sng" dirty="0"/>
              <a:t>Habilidades blandas</a:t>
            </a:r>
            <a:r>
              <a:rPr lang="es-CO" sz="1200" b="1" dirty="0"/>
              <a:t>.       </a:t>
            </a:r>
            <a:r>
              <a:rPr lang="es-CO" sz="1200" dirty="0"/>
              <a:t>Evaluación técnica adaptativa  ….   Accesibilidad 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C0E6DA-3FEA-DF0E-F8E3-FACD680CF58F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90EE9-2E32-CB8B-625E-9979C0DD7556}"/>
              </a:ext>
            </a:extLst>
          </p:cNvPr>
          <p:cNvSpPr txBox="1"/>
          <p:nvPr/>
        </p:nvSpPr>
        <p:spPr>
          <a:xfrm>
            <a:off x="2213005" y="1021802"/>
            <a:ext cx="230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Evaluación de perfil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1C0F3FB-F49D-B0F9-B787-0383278EDAC4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A1B481FA-D3FA-EA71-6510-AE88ED55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83B1B8B-58D8-F3F1-BC51-8C74FDD3A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7A988561-3795-168D-1BB2-80BAF3D6CB53}"/>
              </a:ext>
            </a:extLst>
          </p:cNvPr>
          <p:cNvSpPr/>
          <p:nvPr/>
        </p:nvSpPr>
        <p:spPr>
          <a:xfrm>
            <a:off x="487134" y="1208920"/>
            <a:ext cx="3311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400" b="1" cap="none" spc="0" dirty="0">
                <a:ln/>
                <a:solidFill>
                  <a:schemeClr val="accent4"/>
                </a:solidFill>
                <a:effectLst/>
              </a:rPr>
              <a:t>&lt;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7A64DD61-8EA7-39F3-6A16-FE3F1268C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11413"/>
              </p:ext>
            </p:extLst>
          </p:nvPr>
        </p:nvGraphicFramePr>
        <p:xfrm>
          <a:off x="919388" y="2101793"/>
          <a:ext cx="9111312" cy="1839776"/>
        </p:xfrm>
        <a:graphic>
          <a:graphicData uri="http://schemas.openxmlformats.org/drawingml/2006/table">
            <a:tbl>
              <a:tblPr/>
              <a:tblGrid>
                <a:gridCol w="1649235">
                  <a:extLst>
                    <a:ext uri="{9D8B030D-6E8A-4147-A177-3AD203B41FA5}">
                      <a16:colId xmlns:a16="http://schemas.microsoft.com/office/drawing/2014/main" val="528678965"/>
                    </a:ext>
                  </a:extLst>
                </a:gridCol>
                <a:gridCol w="7462077">
                  <a:extLst>
                    <a:ext uri="{9D8B030D-6E8A-4147-A177-3AD203B41FA5}">
                      <a16:colId xmlns:a16="http://schemas.microsoft.com/office/drawing/2014/main" val="2550056023"/>
                    </a:ext>
                  </a:extLst>
                </a:gridCol>
              </a:tblGrid>
              <a:tr h="33717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Autoevaluación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Habilidades: Trabajo en equipo, Comunicación efectiva, Adaptabilidad, Resolución de conflictos, Liderazgo. Ejemplo: ¿Cómo califica su capacidad para trabajar en equipo? (1: Muy baja - 5: Excelente).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2869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Situaciones hipotéticas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Escenarios por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AgriTech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Su equipo discute métodos de riego). Opciones por nivel (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UniExplorador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Impongo mi solución,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UniVisionario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Analizo causas y propongo mejora sistémica).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3630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Experiencias pasadas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Guía: Describa un conflicto que resolvió. Ejemplos: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UniExplorador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(Medié entre dos vecinos), 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UniVisionario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(Organicé un grupo para limpiar el río).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198"/>
                  </a:ext>
                </a:extLst>
              </a:tr>
              <a:tr h="39523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Preferencia de roles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Imágenes: Colaborador, Coordinador, Líder. Pregunta: ¿Qué rol suele asumir en proyectos grupales?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12766"/>
                  </a:ext>
                </a:extLst>
              </a:tr>
              <a:tr h="374026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Recursos preferidos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Opciones: Cursos en línea, Foros de discusión, Proyectos comunitarios, Guías prácticas. Nota: Opciones filtradas por nivel.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62574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CC9E5BAC-1D52-B25B-7276-0FF5E5310952}"/>
              </a:ext>
            </a:extLst>
          </p:cNvPr>
          <p:cNvSpPr/>
          <p:nvPr/>
        </p:nvSpPr>
        <p:spPr>
          <a:xfrm>
            <a:off x="487134" y="5994400"/>
            <a:ext cx="11269437" cy="333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4389A8-C294-6F48-2CB4-CFD5F51B097C}"/>
              </a:ext>
            </a:extLst>
          </p:cNvPr>
          <p:cNvSpPr txBox="1"/>
          <p:nvPr/>
        </p:nvSpPr>
        <p:spPr>
          <a:xfrm>
            <a:off x="8548914" y="6020452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Grabar.   Grabar borrador.      Cancelar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AF91AB4-15DE-C4C0-1CE4-89ADD205C0EF}"/>
              </a:ext>
            </a:extLst>
          </p:cNvPr>
          <p:cNvSpPr txBox="1"/>
          <p:nvPr/>
        </p:nvSpPr>
        <p:spPr>
          <a:xfrm>
            <a:off x="493487" y="6009210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Completado  95%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ABF640-8BCE-E7DA-931C-7DF9C4C785E7}"/>
              </a:ext>
            </a:extLst>
          </p:cNvPr>
          <p:cNvSpPr/>
          <p:nvPr/>
        </p:nvSpPr>
        <p:spPr>
          <a:xfrm>
            <a:off x="11480800" y="1916506"/>
            <a:ext cx="275771" cy="4077893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B22B70-71E2-CB3F-E15A-F488D03D543E}"/>
              </a:ext>
            </a:extLst>
          </p:cNvPr>
          <p:cNvSpPr/>
          <p:nvPr/>
        </p:nvSpPr>
        <p:spPr>
          <a:xfrm>
            <a:off x="11480799" y="4161425"/>
            <a:ext cx="275771" cy="835477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78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BA260-CA45-1B2A-5863-6CBDBF1AD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DF64662-79A1-A4D1-F270-0A2E05F74585}"/>
              </a:ext>
            </a:extLst>
          </p:cNvPr>
          <p:cNvSpPr/>
          <p:nvPr/>
        </p:nvSpPr>
        <p:spPr>
          <a:xfrm>
            <a:off x="435428" y="638629"/>
            <a:ext cx="11321143" cy="568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4A3BFA-E089-CD25-C617-122CEB49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684794"/>
            <a:ext cx="1418925" cy="5625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07D517-D5DC-2A10-ABFD-E6D735F5A74A}"/>
              </a:ext>
            </a:extLst>
          </p:cNvPr>
          <p:cNvSpPr txBox="1"/>
          <p:nvPr/>
        </p:nvSpPr>
        <p:spPr>
          <a:xfrm>
            <a:off x="2393528" y="735261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 CENTRAL DE RUTAS DE APRENDIZAJE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9B4151D-D036-D54B-993C-18CC618AC151}"/>
              </a:ext>
            </a:extLst>
          </p:cNvPr>
          <p:cNvCxnSpPr>
            <a:cxnSpLocks/>
          </p:cNvCxnSpPr>
          <p:nvPr/>
        </p:nvCxnSpPr>
        <p:spPr>
          <a:xfrm>
            <a:off x="435428" y="1861098"/>
            <a:ext cx="1132114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ED5DDF7-0A3D-C62C-1CD4-F0073A26ABC7}"/>
              </a:ext>
            </a:extLst>
          </p:cNvPr>
          <p:cNvSpPr/>
          <p:nvPr/>
        </p:nvSpPr>
        <p:spPr>
          <a:xfrm>
            <a:off x="551543" y="1201226"/>
            <a:ext cx="14189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UNIDIGIHUB </a:t>
            </a:r>
          </a:p>
          <a:p>
            <a:pPr algn="ctr"/>
            <a:r>
              <a:rPr lang="es-MX" sz="1050" b="1" cap="none" spc="0" dirty="0">
                <a:ln/>
                <a:solidFill>
                  <a:schemeClr val="accent4"/>
                </a:solidFill>
                <a:effectLst/>
              </a:rPr>
              <a:t>LATAM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75739-308B-664C-A8E5-9D2D1CAAA67A}"/>
              </a:ext>
            </a:extLst>
          </p:cNvPr>
          <p:cNvSpPr txBox="1"/>
          <p:nvPr/>
        </p:nvSpPr>
        <p:spPr>
          <a:xfrm>
            <a:off x="551543" y="1528690"/>
            <a:ext cx="1031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Problemáticas locales.      Intereses profesionales.      Habilidades técnicas.       Habilidades blandas.       </a:t>
            </a:r>
            <a:r>
              <a:rPr lang="es-CO" sz="1200" b="1" u="sng" dirty="0"/>
              <a:t>Evaluación técnica adaptativa</a:t>
            </a:r>
            <a:r>
              <a:rPr lang="es-CO" sz="1200" b="1" dirty="0"/>
              <a:t>      </a:t>
            </a:r>
            <a:r>
              <a:rPr lang="es-CO" sz="1200" dirty="0"/>
              <a:t>Accesibilidad 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E560BB-D98D-BF30-0547-7C8421FE034E}"/>
              </a:ext>
            </a:extLst>
          </p:cNvPr>
          <p:cNvSpPr txBox="1"/>
          <p:nvPr/>
        </p:nvSpPr>
        <p:spPr>
          <a:xfrm>
            <a:off x="10726057" y="15286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Más…   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D75B57-558E-A5D9-F812-0C2EDF48912A}"/>
              </a:ext>
            </a:extLst>
          </p:cNvPr>
          <p:cNvSpPr txBox="1"/>
          <p:nvPr/>
        </p:nvSpPr>
        <p:spPr>
          <a:xfrm>
            <a:off x="2213005" y="1021802"/>
            <a:ext cx="230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65000"/>
                  </a:schemeClr>
                </a:solidFill>
              </a:rPr>
              <a:t>Evaluación de perfil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4AD2F4E-8820-A4BB-9807-08B2F9DBF774}"/>
              </a:ext>
            </a:extLst>
          </p:cNvPr>
          <p:cNvSpPr txBox="1"/>
          <p:nvPr/>
        </p:nvSpPr>
        <p:spPr>
          <a:xfrm>
            <a:off x="9767455" y="867914"/>
            <a:ext cx="187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Usuario &gt; Estudiante</a:t>
            </a:r>
          </a:p>
        </p:txBody>
      </p:sp>
      <p:pic>
        <p:nvPicPr>
          <p:cNvPr id="1046" name="Picture 22" descr="Icono busqueda">
            <a:extLst>
              <a:ext uri="{FF2B5EF4-FFF2-40B4-BE49-F238E27FC236}">
                <a16:creationId xmlns:a16="http://schemas.microsoft.com/office/drawing/2014/main" id="{C70D4823-88D5-C6FE-7D09-FE97DEF84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01" y="893274"/>
            <a:ext cx="206397" cy="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B0193A2-CCC5-BDC1-7478-3BB5CD9A5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04" y="887229"/>
            <a:ext cx="244537" cy="20631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E1B2060-4FC0-0F42-0E3F-CF86EC93C8CA}"/>
              </a:ext>
            </a:extLst>
          </p:cNvPr>
          <p:cNvSpPr/>
          <p:nvPr/>
        </p:nvSpPr>
        <p:spPr>
          <a:xfrm>
            <a:off x="487134" y="1208920"/>
            <a:ext cx="3311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400" b="1" cap="none" spc="0" dirty="0">
                <a:ln/>
                <a:solidFill>
                  <a:schemeClr val="accent4"/>
                </a:solidFill>
                <a:effectLst/>
              </a:rPr>
              <a:t>&lt;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0795A11F-830A-42C3-2816-F8D0E2DFD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21837"/>
              </p:ext>
            </p:extLst>
          </p:nvPr>
        </p:nvGraphicFramePr>
        <p:xfrm>
          <a:off x="919388" y="2101793"/>
          <a:ext cx="9111312" cy="1839776"/>
        </p:xfrm>
        <a:graphic>
          <a:graphicData uri="http://schemas.openxmlformats.org/drawingml/2006/table">
            <a:tbl>
              <a:tblPr/>
              <a:tblGrid>
                <a:gridCol w="1649235">
                  <a:extLst>
                    <a:ext uri="{9D8B030D-6E8A-4147-A177-3AD203B41FA5}">
                      <a16:colId xmlns:a16="http://schemas.microsoft.com/office/drawing/2014/main" val="528678965"/>
                    </a:ext>
                  </a:extLst>
                </a:gridCol>
                <a:gridCol w="7462077">
                  <a:extLst>
                    <a:ext uri="{9D8B030D-6E8A-4147-A177-3AD203B41FA5}">
                      <a16:colId xmlns:a16="http://schemas.microsoft.com/office/drawing/2014/main" val="2550056023"/>
                    </a:ext>
                  </a:extLst>
                </a:gridCol>
              </a:tblGrid>
              <a:tr h="33717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Evaluación técnica adaptativa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dificultad según respuestas (Teoría de Respuesta al Ítem). Preguntas técnicas por sector. Formato adaptativo (Opción múltiple/Texto libre).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28694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13630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198"/>
                  </a:ext>
                </a:extLst>
              </a:tr>
              <a:tr h="395231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12766"/>
                  </a:ext>
                </a:extLst>
              </a:tr>
              <a:tr h="374026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62574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D3B53FAE-F0A3-5934-179F-E5E23FF6779F}"/>
              </a:ext>
            </a:extLst>
          </p:cNvPr>
          <p:cNvSpPr/>
          <p:nvPr/>
        </p:nvSpPr>
        <p:spPr>
          <a:xfrm>
            <a:off x="487134" y="5994400"/>
            <a:ext cx="11269437" cy="333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2CA4E12-2E7B-3AD0-5213-EE6B8042459C}"/>
              </a:ext>
            </a:extLst>
          </p:cNvPr>
          <p:cNvSpPr txBox="1"/>
          <p:nvPr/>
        </p:nvSpPr>
        <p:spPr>
          <a:xfrm>
            <a:off x="8548914" y="6020452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Grabar.   Grabar borrador.      Cancelar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81CBC18-B119-B356-C984-70716B4392BC}"/>
              </a:ext>
            </a:extLst>
          </p:cNvPr>
          <p:cNvSpPr txBox="1"/>
          <p:nvPr/>
        </p:nvSpPr>
        <p:spPr>
          <a:xfrm>
            <a:off x="493487" y="6009210"/>
            <a:ext cx="351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Completado  98%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58BFC4C-0E4C-FBEE-A002-D5C58555361A}"/>
              </a:ext>
            </a:extLst>
          </p:cNvPr>
          <p:cNvSpPr/>
          <p:nvPr/>
        </p:nvSpPr>
        <p:spPr>
          <a:xfrm>
            <a:off x="11480800" y="1916506"/>
            <a:ext cx="275771" cy="4077893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19D721-7DFD-1412-A170-DD68EE9D05C0}"/>
              </a:ext>
            </a:extLst>
          </p:cNvPr>
          <p:cNvSpPr/>
          <p:nvPr/>
        </p:nvSpPr>
        <p:spPr>
          <a:xfrm>
            <a:off x="11480799" y="4473515"/>
            <a:ext cx="275771" cy="835477"/>
          </a:xfrm>
          <a:prstGeom prst="rect">
            <a:avLst/>
          </a:prstGeom>
          <a:solidFill>
            <a:schemeClr val="bg2">
              <a:lumMod val="75000"/>
              <a:alpha val="89001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287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1889</Words>
  <Application>Microsoft Macintosh PowerPoint</Application>
  <PresentationFormat>Panorámica</PresentationFormat>
  <Paragraphs>479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Aptos Narrow</vt:lpstr>
      <vt:lpstr>Arial</vt:lpstr>
      <vt:lpstr>Calibri</vt:lpstr>
      <vt:lpstr>Inherit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Fernando Ortega Hurtado</dc:creator>
  <cp:lastModifiedBy>Francisco Fernando Ortega Hurtado</cp:lastModifiedBy>
  <cp:revision>15</cp:revision>
  <dcterms:created xsi:type="dcterms:W3CDTF">2025-03-30T00:22:20Z</dcterms:created>
  <dcterms:modified xsi:type="dcterms:W3CDTF">2025-03-30T14:01:00Z</dcterms:modified>
</cp:coreProperties>
</file>