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77" r:id="rId2"/>
    <p:sldId id="256" r:id="rId3"/>
    <p:sldId id="273" r:id="rId4"/>
    <p:sldId id="257" r:id="rId5"/>
    <p:sldId id="259" r:id="rId6"/>
    <p:sldId id="260" r:id="rId7"/>
    <p:sldId id="269" r:id="rId8"/>
    <p:sldId id="258" r:id="rId9"/>
    <p:sldId id="279" r:id="rId10"/>
    <p:sldId id="261" r:id="rId11"/>
    <p:sldId id="272" r:id="rId12"/>
    <p:sldId id="271" r:id="rId13"/>
    <p:sldId id="262" r:id="rId14"/>
    <p:sldId id="263" r:id="rId15"/>
    <p:sldId id="280" r:id="rId16"/>
    <p:sldId id="274" r:id="rId17"/>
    <p:sldId id="264" r:id="rId18"/>
    <p:sldId id="276" r:id="rId19"/>
    <p:sldId id="265" r:id="rId20"/>
    <p:sldId id="266" r:id="rId21"/>
    <p:sldId id="267" r:id="rId22"/>
    <p:sldId id="275" r:id="rId23"/>
    <p:sldId id="268" r:id="rId24"/>
    <p:sldId id="270" r:id="rId25"/>
    <p:sldId id="278" r:id="rId26"/>
  </p:sldIdLst>
  <p:sldSz cx="12801600" cy="96012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7A91"/>
    <a:srgbClr val="FFF1F7"/>
    <a:srgbClr val="D5647C"/>
    <a:srgbClr val="485CAA"/>
    <a:srgbClr val="66BFC4"/>
    <a:srgbClr val="60A5BC"/>
    <a:srgbClr val="FFE1B9"/>
    <a:srgbClr val="4848D5"/>
    <a:srgbClr val="D5C9CF"/>
    <a:srgbClr val="FFA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34"/>
    <p:restoredTop sz="94666"/>
  </p:normalViewPr>
  <p:slideViewPr>
    <p:cSldViewPr snapToGrid="0" snapToObjects="1">
      <p:cViewPr>
        <p:scale>
          <a:sx n="69" d="100"/>
          <a:sy n="69" d="100"/>
        </p:scale>
        <p:origin x="1216" y="360"/>
      </p:cViewPr>
      <p:guideLst>
        <p:guide orient="horz" pos="3024"/>
        <p:guide pos="40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CD872-48B7-4A49-ADFE-FAE0336C597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DDFB6-AD50-714B-9B3D-CACA3B0C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DDFB6-AD50-714B-9B3D-CACA3B0C18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5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0DA-A2CF-EF45-92F0-7BE95C448F4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97A7-0015-A04D-84A1-635ECCC53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0DA-A2CF-EF45-92F0-7BE95C448F4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97A7-0015-A04D-84A1-635ECCC53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0DA-A2CF-EF45-92F0-7BE95C448F4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97A7-0015-A04D-84A1-635ECCC53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0DA-A2CF-EF45-92F0-7BE95C448F4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97A7-0015-A04D-84A1-635ECCC53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0DA-A2CF-EF45-92F0-7BE95C448F4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97A7-0015-A04D-84A1-635ECCC53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0DA-A2CF-EF45-92F0-7BE95C448F4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97A7-0015-A04D-84A1-635ECCC53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0DA-A2CF-EF45-92F0-7BE95C448F4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97A7-0015-A04D-84A1-635ECCC53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0DA-A2CF-EF45-92F0-7BE95C448F4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97A7-0015-A04D-84A1-635ECCC53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0DA-A2CF-EF45-92F0-7BE95C448F4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97A7-0015-A04D-84A1-635ECCC53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0DA-A2CF-EF45-92F0-7BE95C448F4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97A7-0015-A04D-84A1-635ECCC53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0DA-A2CF-EF45-92F0-7BE95C448F4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97A7-0015-A04D-84A1-635ECCC53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10DA-A2CF-EF45-92F0-7BE95C448F4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97A7-0015-A04D-84A1-635ECCC53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slide" Target="slide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omment-faire.sgmap@modernisation.gouv.fr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" Target="slide19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9263" y="-2825"/>
            <a:ext cx="9272337" cy="10140042"/>
          </a:xfrm>
          <a:prstGeom prst="rect">
            <a:avLst/>
          </a:prstGeom>
          <a:solidFill>
            <a:srgbClr val="D5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5137" y="4251161"/>
            <a:ext cx="7908758" cy="26493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251999" tIns="251999" rIns="251999" bIns="360000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ORGANISER UNE SESSION </a:t>
            </a:r>
            <a:r>
              <a:rPr lang="en-US" sz="6600" b="1" dirty="0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DESIGN</a:t>
            </a:r>
            <a:endParaRPr lang="en-US" sz="6600" b="1" dirty="0">
              <a:solidFill>
                <a:srgbClr val="66BFC4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6" y="159473"/>
            <a:ext cx="837431" cy="1128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0589" y="7441621"/>
            <a:ext cx="56147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Le guide de pilotage pour </a:t>
            </a:r>
            <a:r>
              <a:rPr lang="en-US" sz="16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6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permettre</a:t>
            </a:r>
            <a:r>
              <a:rPr lang="en-US" sz="16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6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résoudre</a:t>
            </a:r>
            <a:r>
              <a:rPr lang="en-US" sz="16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6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problèmes</a:t>
            </a:r>
            <a:r>
              <a:rPr lang="en-US" sz="16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6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société</a:t>
            </a:r>
            <a:r>
              <a:rPr lang="en-US" sz="16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par </a:t>
            </a:r>
            <a:r>
              <a:rPr lang="en-US" sz="16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l’intelligence</a:t>
            </a:r>
            <a:r>
              <a:rPr lang="en-US" sz="16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collective, le design thinking et les </a:t>
            </a:r>
            <a:r>
              <a:rPr lang="en-US" sz="16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méthodes</a:t>
            </a:r>
            <a:r>
              <a:rPr lang="en-US" sz="16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6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prototypage</a:t>
            </a:r>
            <a:r>
              <a:rPr lang="en-US" sz="1600" i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rapide</a:t>
            </a:r>
            <a:r>
              <a:rPr lang="en-US" sz="16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de solutions </a:t>
            </a:r>
            <a:r>
              <a:rPr lang="en-US" sz="16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innovantes</a:t>
            </a:r>
            <a:r>
              <a:rPr lang="en-US" sz="16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endParaRPr lang="en-US" sz="16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331242" y="9127957"/>
            <a:ext cx="55826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25" y="469275"/>
            <a:ext cx="1834240" cy="7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72810" y="735450"/>
            <a:ext cx="28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782614" y="204263"/>
            <a:ext cx="28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18507" y="259736"/>
            <a:ext cx="607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SESSION PROSPECTIVE</a:t>
            </a:r>
            <a:endParaRPr lang="en-US" sz="20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2571" y="892700"/>
            <a:ext cx="4480385" cy="8248804"/>
          </a:xfrm>
          <a:custGeom>
            <a:avLst/>
            <a:gdLst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0 w 4277532"/>
              <a:gd name="connsiteY3" fmla="*/ 2428098 h 2428098"/>
              <a:gd name="connsiteX4" fmla="*/ 0 w 4277532"/>
              <a:gd name="connsiteY4" fmla="*/ 0 h 2428098"/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50800 w 4277532"/>
              <a:gd name="connsiteY3" fmla="*/ 2343431 h 2428098"/>
              <a:gd name="connsiteX4" fmla="*/ 0 w 4277532"/>
              <a:gd name="connsiteY4" fmla="*/ 0 h 2428098"/>
              <a:gd name="connsiteX0" fmla="*/ 0 w 4531532"/>
              <a:gd name="connsiteY0" fmla="*/ 0 h 2428098"/>
              <a:gd name="connsiteX1" fmla="*/ 4531532 w 4531532"/>
              <a:gd name="connsiteY1" fmla="*/ 16934 h 2428098"/>
              <a:gd name="connsiteX2" fmla="*/ 4277532 w 4531532"/>
              <a:gd name="connsiteY2" fmla="*/ 2428098 h 2428098"/>
              <a:gd name="connsiteX3" fmla="*/ 50800 w 4531532"/>
              <a:gd name="connsiteY3" fmla="*/ 2343431 h 2428098"/>
              <a:gd name="connsiteX4" fmla="*/ 0 w 4531532"/>
              <a:gd name="connsiteY4" fmla="*/ 0 h 2428098"/>
              <a:gd name="connsiteX0" fmla="*/ 0 w 4535301"/>
              <a:gd name="connsiteY0" fmla="*/ 0 h 2428098"/>
              <a:gd name="connsiteX1" fmla="*/ 4531532 w 4535301"/>
              <a:gd name="connsiteY1" fmla="*/ 16934 h 2428098"/>
              <a:gd name="connsiteX2" fmla="*/ 4277532 w 4535301"/>
              <a:gd name="connsiteY2" fmla="*/ 2428098 h 2428098"/>
              <a:gd name="connsiteX3" fmla="*/ 50800 w 4535301"/>
              <a:gd name="connsiteY3" fmla="*/ 2343431 h 2428098"/>
              <a:gd name="connsiteX4" fmla="*/ 0 w 4535301"/>
              <a:gd name="connsiteY4" fmla="*/ 0 h 2428098"/>
              <a:gd name="connsiteX0" fmla="*/ 0 w 4535301"/>
              <a:gd name="connsiteY0" fmla="*/ 0 h 2597431"/>
              <a:gd name="connsiteX1" fmla="*/ 4531532 w 4535301"/>
              <a:gd name="connsiteY1" fmla="*/ 16934 h 2597431"/>
              <a:gd name="connsiteX2" fmla="*/ 4277532 w 4535301"/>
              <a:gd name="connsiteY2" fmla="*/ 2428098 h 2597431"/>
              <a:gd name="connsiteX3" fmla="*/ 50800 w 4535301"/>
              <a:gd name="connsiteY3" fmla="*/ 2597431 h 2597431"/>
              <a:gd name="connsiteX4" fmla="*/ 0 w 4535301"/>
              <a:gd name="connsiteY4" fmla="*/ 0 h 2597431"/>
              <a:gd name="connsiteX0" fmla="*/ 0 w 4535301"/>
              <a:gd name="connsiteY0" fmla="*/ 67733 h 2580497"/>
              <a:gd name="connsiteX1" fmla="*/ 4531532 w 4535301"/>
              <a:gd name="connsiteY1" fmla="*/ 0 h 2580497"/>
              <a:gd name="connsiteX2" fmla="*/ 4277532 w 4535301"/>
              <a:gd name="connsiteY2" fmla="*/ 2411164 h 2580497"/>
              <a:gd name="connsiteX3" fmla="*/ 50800 w 4535301"/>
              <a:gd name="connsiteY3" fmla="*/ 2580497 h 2580497"/>
              <a:gd name="connsiteX4" fmla="*/ 0 w 4535301"/>
              <a:gd name="connsiteY4" fmla="*/ 67733 h 2580497"/>
              <a:gd name="connsiteX0" fmla="*/ 0 w 4535301"/>
              <a:gd name="connsiteY0" fmla="*/ 93045 h 2605809"/>
              <a:gd name="connsiteX1" fmla="*/ 4531532 w 4535301"/>
              <a:gd name="connsiteY1" fmla="*/ 25312 h 2605809"/>
              <a:gd name="connsiteX2" fmla="*/ 4277532 w 4535301"/>
              <a:gd name="connsiteY2" fmla="*/ 2436476 h 2605809"/>
              <a:gd name="connsiteX3" fmla="*/ 50800 w 4535301"/>
              <a:gd name="connsiteY3" fmla="*/ 2605809 h 2605809"/>
              <a:gd name="connsiteX4" fmla="*/ 0 w 4535301"/>
              <a:gd name="connsiteY4" fmla="*/ 93045 h 2605809"/>
              <a:gd name="connsiteX0" fmla="*/ 0 w 4538435"/>
              <a:gd name="connsiteY0" fmla="*/ 93045 h 2605809"/>
              <a:gd name="connsiteX1" fmla="*/ 4531532 w 4538435"/>
              <a:gd name="connsiteY1" fmla="*/ 25312 h 2605809"/>
              <a:gd name="connsiteX2" fmla="*/ 4383388 w 4538435"/>
              <a:gd name="connsiteY2" fmla="*/ 2601539 h 2605809"/>
              <a:gd name="connsiteX3" fmla="*/ 50800 w 4538435"/>
              <a:gd name="connsiteY3" fmla="*/ 2605809 h 2605809"/>
              <a:gd name="connsiteX4" fmla="*/ 0 w 4538435"/>
              <a:gd name="connsiteY4" fmla="*/ 93045 h 26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8435" h="2605809">
                <a:moveTo>
                  <a:pt x="0" y="93045"/>
                </a:moveTo>
                <a:cubicBezTo>
                  <a:pt x="494511" y="-81933"/>
                  <a:pt x="3021021" y="47890"/>
                  <a:pt x="4531532" y="25312"/>
                </a:cubicBezTo>
                <a:cubicBezTo>
                  <a:pt x="4565399" y="1252366"/>
                  <a:pt x="4468055" y="1797818"/>
                  <a:pt x="4383388" y="2601539"/>
                </a:cubicBezTo>
                <a:lnTo>
                  <a:pt x="50800" y="2605809"/>
                </a:lnTo>
                <a:lnTo>
                  <a:pt x="0" y="930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188" y="1082234"/>
            <a:ext cx="367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 Gothic" charset="0"/>
                <a:ea typeface="Century Gothic" charset="0"/>
                <a:cs typeface="Century Gothic" charset="0"/>
              </a:rPr>
              <a:t>MODE D’EMPLOI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0943" y="3018942"/>
            <a:ext cx="36726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Avant de commencer les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activtés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prospectives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reprenez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cannevas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1.3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Animer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session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créativité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afin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bien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définir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enjeux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session prospective.</a:t>
            </a:r>
          </a:p>
          <a:p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Effectuez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les points 1, 2, 3 , 4 et 5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fonction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bessoin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pour la session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04366" y="4748817"/>
            <a:ext cx="36726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Recomposez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différentes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étapes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du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parcours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utilisateur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: comment se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servent-ils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la solution,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qu’est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qui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leur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pose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?</a:t>
            </a:r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7004" y="5375425"/>
            <a:ext cx="3672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Suivez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les instructions pas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pas et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faites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remplir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cannevas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participants pour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qu’ils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identifient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les stress /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dans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leur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expérience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actuelle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du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système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/ service / situation</a:t>
            </a:r>
            <a:endParaRPr lang="en-US" sz="11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80720" y="3131476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44144" y="4893113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46854" y="5516247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35" y="1621213"/>
            <a:ext cx="201925" cy="2040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35" y="2259835"/>
            <a:ext cx="188330" cy="18833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69568" y="1883548"/>
            <a:ext cx="318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1 demi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journée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/ 1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journée</a:t>
            </a:r>
            <a:endParaRPr lang="en-US" sz="12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4763" y="2195619"/>
            <a:ext cx="344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Travail par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équipes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 3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10 participants</a:t>
            </a:r>
            <a:endParaRPr lang="en-US" sz="12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06" y="1950359"/>
            <a:ext cx="194286" cy="19428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69568" y="1571478"/>
            <a:ext cx="318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Phase de proposition de solutions</a:t>
            </a:r>
            <a:endParaRPr lang="en-US" sz="12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7876" y="4234941"/>
            <a:ext cx="391727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300" b="1" dirty="0" smtClean="0">
                <a:latin typeface="Century Gothic" charset="0"/>
                <a:ea typeface="Century Gothic" charset="0"/>
                <a:cs typeface="Century Gothic" charset="0"/>
              </a:rPr>
              <a:t>RÉALISER UNE CARTOGRAPHIE D’EXPÉRIENCE (1 </a:t>
            </a:r>
            <a:r>
              <a:rPr lang="en-US" sz="1300" b="1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300" b="1" dirty="0" smtClean="0">
                <a:latin typeface="Century Gothic" charset="0"/>
                <a:ea typeface="Century Gothic" charset="0"/>
                <a:cs typeface="Century Gothic" charset="0"/>
              </a:rPr>
              <a:t> 2h)</a:t>
            </a:r>
          </a:p>
          <a:p>
            <a:pPr marL="400050" indent="-400050">
              <a:buAutoNum type="romanUcPeriod"/>
            </a:pPr>
            <a:endParaRPr lang="en-US" sz="1300" b="1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2574" y="6420662"/>
            <a:ext cx="35049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Century Gothic" charset="0"/>
                <a:ea typeface="Century Gothic" charset="0"/>
                <a:cs typeface="Century Gothic" charset="0"/>
              </a:rPr>
              <a:t>DÉFINIR UN ENSEMBLE DE SOLUTIONS FONCTIONNALITÉS PROSPECTIVES (1 </a:t>
            </a:r>
            <a:r>
              <a:rPr lang="en-US" sz="1300" b="1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300" b="1" dirty="0" smtClean="0">
                <a:latin typeface="Century Gothic" charset="0"/>
                <a:ea typeface="Century Gothic" charset="0"/>
                <a:cs typeface="Century Gothic" charset="0"/>
              </a:rPr>
              <a:t> 2h)</a:t>
            </a:r>
            <a:endParaRPr lang="en-US" sz="1300" b="1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27" y="283831"/>
            <a:ext cx="431487" cy="431487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 flipV="1">
            <a:off x="7657897" y="6076452"/>
            <a:ext cx="4507487" cy="288000"/>
          </a:xfrm>
          <a:prstGeom prst="rect">
            <a:avLst/>
          </a:prstGeom>
          <a:solidFill>
            <a:srgbClr val="F6FBFF"/>
          </a:solidFill>
          <a:ln>
            <a:solidFill>
              <a:srgbClr val="F6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flipV="1">
            <a:off x="7657895" y="6368971"/>
            <a:ext cx="4507487" cy="288000"/>
          </a:xfrm>
          <a:prstGeom prst="rect">
            <a:avLst/>
          </a:prstGeom>
          <a:solidFill>
            <a:srgbClr val="E4EEFF"/>
          </a:solidFill>
          <a:ln>
            <a:solidFill>
              <a:srgbClr val="E4E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flipV="1">
            <a:off x="7657895" y="6661398"/>
            <a:ext cx="4507487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flipV="1">
            <a:off x="7657899" y="5812577"/>
            <a:ext cx="4507487" cy="288000"/>
          </a:xfrm>
          <a:prstGeom prst="rect">
            <a:avLst/>
          </a:prstGeom>
          <a:solidFill>
            <a:srgbClr val="E4EEFF"/>
          </a:solidFill>
          <a:ln>
            <a:solidFill>
              <a:srgbClr val="E4E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flipV="1">
            <a:off x="7657898" y="5520175"/>
            <a:ext cx="4507487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663196" y="6225845"/>
            <a:ext cx="4507489" cy="0"/>
          </a:xfrm>
          <a:prstGeom prst="straightConnector1">
            <a:avLst/>
          </a:prstGeom>
          <a:ln w="19050">
            <a:solidFill>
              <a:srgbClr val="E4E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744497" y="5508045"/>
            <a:ext cx="0" cy="1441353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91773" y="5531731"/>
            <a:ext cx="142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halkduster" charset="0"/>
                <a:ea typeface="Chalkduster" charset="0"/>
                <a:cs typeface="Chalkduster" charset="0"/>
              </a:rPr>
              <a:t>+</a:t>
            </a:r>
            <a:endParaRPr lang="en-US" sz="1600"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84891" y="6677559"/>
            <a:ext cx="174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halkduster" charset="0"/>
                <a:ea typeface="Chalkduster" charset="0"/>
                <a:cs typeface="Chalkduster" charset="0"/>
              </a:rPr>
              <a:t>-</a:t>
            </a:r>
            <a:endParaRPr lang="en-US" sz="1600"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7889248" y="5552829"/>
            <a:ext cx="4134529" cy="1251661"/>
          </a:xfrm>
          <a:custGeom>
            <a:avLst/>
            <a:gdLst>
              <a:gd name="connsiteX0" fmla="*/ 0 w 4359740"/>
              <a:gd name="connsiteY0" fmla="*/ 828874 h 1600529"/>
              <a:gd name="connsiteX1" fmla="*/ 535557 w 4359740"/>
              <a:gd name="connsiteY1" fmla="*/ 844409 h 1600529"/>
              <a:gd name="connsiteX2" fmla="*/ 655479 w 4359740"/>
              <a:gd name="connsiteY2" fmla="*/ 154862 h 1600529"/>
              <a:gd name="connsiteX3" fmla="*/ 1195125 w 4359740"/>
              <a:gd name="connsiteY3" fmla="*/ 124882 h 1600529"/>
              <a:gd name="connsiteX4" fmla="*/ 1150154 w 4359740"/>
              <a:gd name="connsiteY4" fmla="*/ 1399046 h 1600529"/>
              <a:gd name="connsiteX5" fmla="*/ 2004593 w 4359740"/>
              <a:gd name="connsiteY5" fmla="*/ 1234154 h 1600529"/>
              <a:gd name="connsiteX6" fmla="*/ 2034574 w 4359740"/>
              <a:gd name="connsiteY6" fmla="*/ 184842 h 1600529"/>
              <a:gd name="connsiteX7" fmla="*/ 2784082 w 4359740"/>
              <a:gd name="connsiteY7" fmla="*/ 109891 h 1600529"/>
              <a:gd name="connsiteX8" fmla="*/ 2769092 w 4359740"/>
              <a:gd name="connsiteY8" fmla="*/ 889380 h 1600529"/>
              <a:gd name="connsiteX9" fmla="*/ 3398679 w 4359740"/>
              <a:gd name="connsiteY9" fmla="*/ 934350 h 1600529"/>
              <a:gd name="connsiteX10" fmla="*/ 3427777 w 4359740"/>
              <a:gd name="connsiteY10" fmla="*/ 1444016 h 1600529"/>
              <a:gd name="connsiteX11" fmla="*/ 3938765 w 4359740"/>
              <a:gd name="connsiteY11" fmla="*/ 1497804 h 1600529"/>
              <a:gd name="connsiteX12" fmla="*/ 3858083 w 4359740"/>
              <a:gd name="connsiteY12" fmla="*/ 153098 h 1600529"/>
              <a:gd name="connsiteX13" fmla="*/ 4315283 w 4359740"/>
              <a:gd name="connsiteY13" fmla="*/ 99310 h 1600529"/>
              <a:gd name="connsiteX14" fmla="*/ 4342177 w 4359740"/>
              <a:gd name="connsiteY14" fmla="*/ 771663 h 160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59740" h="1600529">
                <a:moveTo>
                  <a:pt x="0" y="828874"/>
                </a:moveTo>
                <a:cubicBezTo>
                  <a:pt x="213155" y="892809"/>
                  <a:pt x="426311" y="956744"/>
                  <a:pt x="535557" y="844409"/>
                </a:cubicBezTo>
                <a:cubicBezTo>
                  <a:pt x="644804" y="732074"/>
                  <a:pt x="545551" y="274783"/>
                  <a:pt x="655479" y="154862"/>
                </a:cubicBezTo>
                <a:cubicBezTo>
                  <a:pt x="765407" y="34941"/>
                  <a:pt x="1112679" y="-82482"/>
                  <a:pt x="1195125" y="124882"/>
                </a:cubicBezTo>
                <a:cubicBezTo>
                  <a:pt x="1277571" y="332246"/>
                  <a:pt x="1015243" y="1214167"/>
                  <a:pt x="1150154" y="1399046"/>
                </a:cubicBezTo>
                <a:cubicBezTo>
                  <a:pt x="1285065" y="1583925"/>
                  <a:pt x="1857190" y="1436521"/>
                  <a:pt x="2004593" y="1234154"/>
                </a:cubicBezTo>
                <a:cubicBezTo>
                  <a:pt x="2151996" y="1031787"/>
                  <a:pt x="1904659" y="372219"/>
                  <a:pt x="2034574" y="184842"/>
                </a:cubicBezTo>
                <a:cubicBezTo>
                  <a:pt x="2164489" y="-2535"/>
                  <a:pt x="2661662" y="-7532"/>
                  <a:pt x="2784082" y="109891"/>
                </a:cubicBezTo>
                <a:cubicBezTo>
                  <a:pt x="2906502" y="227314"/>
                  <a:pt x="2666659" y="751970"/>
                  <a:pt x="2769092" y="889380"/>
                </a:cubicBezTo>
                <a:cubicBezTo>
                  <a:pt x="2871525" y="1026790"/>
                  <a:pt x="3288898" y="841911"/>
                  <a:pt x="3398679" y="934350"/>
                </a:cubicBezTo>
                <a:cubicBezTo>
                  <a:pt x="3508460" y="1026789"/>
                  <a:pt x="3337763" y="1350107"/>
                  <a:pt x="3427777" y="1444016"/>
                </a:cubicBezTo>
                <a:cubicBezTo>
                  <a:pt x="3517791" y="1537925"/>
                  <a:pt x="3867047" y="1712957"/>
                  <a:pt x="3938765" y="1497804"/>
                </a:cubicBezTo>
                <a:cubicBezTo>
                  <a:pt x="4010483" y="1282651"/>
                  <a:pt x="3795330" y="386180"/>
                  <a:pt x="3858083" y="153098"/>
                </a:cubicBezTo>
                <a:cubicBezTo>
                  <a:pt x="3920836" y="-79984"/>
                  <a:pt x="4234601" y="-3784"/>
                  <a:pt x="4315283" y="99310"/>
                </a:cubicBezTo>
                <a:cubicBezTo>
                  <a:pt x="4395965" y="202404"/>
                  <a:pt x="4342177" y="771663"/>
                  <a:pt x="4342177" y="771663"/>
                </a:cubicBezTo>
              </a:path>
            </a:pathLst>
          </a:custGeom>
          <a:noFill/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307071" y="5202800"/>
            <a:ext cx="5053191" cy="2728288"/>
          </a:xfrm>
          <a:prstGeom prst="rect">
            <a:avLst/>
          </a:prstGeom>
          <a:noFill/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708253" y="5890262"/>
            <a:ext cx="748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Evènement</a:t>
            </a:r>
            <a:r>
              <a:rPr lang="en-US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1 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408164" y="5225659"/>
            <a:ext cx="748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Evènement</a:t>
            </a:r>
            <a:r>
              <a:rPr lang="en-US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2 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892399" y="6713050"/>
            <a:ext cx="748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Evènement</a:t>
            </a:r>
            <a:r>
              <a:rPr lang="en-US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3 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516730" y="5225659"/>
            <a:ext cx="748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Evènement</a:t>
            </a:r>
            <a:r>
              <a:rPr lang="en-US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4 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507159" y="6001081"/>
            <a:ext cx="748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Evènement</a:t>
            </a:r>
            <a:r>
              <a:rPr lang="en-US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5 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978721" y="6781758"/>
            <a:ext cx="748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Evènement</a:t>
            </a:r>
            <a:r>
              <a:rPr lang="en-US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6 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05934" y="5344812"/>
            <a:ext cx="748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err="1" smtClean="0">
                <a:solidFill>
                  <a:srgbClr val="3AB7AA"/>
                </a:solidFill>
                <a:latin typeface="Century Gothic" charset="0"/>
                <a:ea typeface="Century Gothic" charset="0"/>
                <a:cs typeface="Century Gothic" charset="0"/>
              </a:rPr>
              <a:t>Acteur</a:t>
            </a:r>
            <a:endParaRPr lang="en-US" sz="700" b="1" dirty="0">
              <a:solidFill>
                <a:srgbClr val="3AB7AA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509708" y="5344743"/>
            <a:ext cx="748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err="1" smtClean="0">
                <a:solidFill>
                  <a:srgbClr val="3AB7AA"/>
                </a:solidFill>
                <a:latin typeface="Century Gothic" charset="0"/>
                <a:ea typeface="Century Gothic" charset="0"/>
                <a:cs typeface="Century Gothic" charset="0"/>
              </a:rPr>
              <a:t>Acteur</a:t>
            </a:r>
            <a:endParaRPr lang="en-US" sz="700" b="1" dirty="0">
              <a:solidFill>
                <a:srgbClr val="3AB7AA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500137" y="6120234"/>
            <a:ext cx="748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err="1" smtClean="0">
                <a:solidFill>
                  <a:srgbClr val="3AB7AA"/>
                </a:solidFill>
                <a:latin typeface="Century Gothic" charset="0"/>
                <a:ea typeface="Century Gothic" charset="0"/>
                <a:cs typeface="Century Gothic" charset="0"/>
              </a:rPr>
              <a:t>Acteur</a:t>
            </a:r>
            <a:endParaRPr lang="en-US" sz="700" b="1" dirty="0">
              <a:solidFill>
                <a:srgbClr val="3AB7AA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715937" y="6012538"/>
            <a:ext cx="748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err="1" smtClean="0">
                <a:solidFill>
                  <a:srgbClr val="3AB7AA"/>
                </a:solidFill>
                <a:latin typeface="Century Gothic" charset="0"/>
                <a:ea typeface="Century Gothic" charset="0"/>
                <a:cs typeface="Century Gothic" charset="0"/>
              </a:rPr>
              <a:t>Acteur</a:t>
            </a:r>
            <a:endParaRPr lang="en-US" sz="700" b="1" dirty="0">
              <a:solidFill>
                <a:srgbClr val="3AB7AA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903730" y="6827638"/>
            <a:ext cx="748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err="1" smtClean="0">
                <a:solidFill>
                  <a:srgbClr val="3AB7AA"/>
                </a:solidFill>
                <a:latin typeface="Century Gothic" charset="0"/>
                <a:ea typeface="Century Gothic" charset="0"/>
                <a:cs typeface="Century Gothic" charset="0"/>
              </a:rPr>
              <a:t>Acteur</a:t>
            </a:r>
            <a:endParaRPr lang="en-US" sz="700" b="1" dirty="0">
              <a:solidFill>
                <a:srgbClr val="3AB7AA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986405" y="6917341"/>
            <a:ext cx="748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err="1" smtClean="0">
                <a:solidFill>
                  <a:srgbClr val="3AB7AA"/>
                </a:solidFill>
                <a:latin typeface="Century Gothic" charset="0"/>
                <a:ea typeface="Century Gothic" charset="0"/>
                <a:cs typeface="Century Gothic" charset="0"/>
              </a:rPr>
              <a:t>Acteur</a:t>
            </a:r>
            <a:endParaRPr lang="en-US" sz="700" b="1" dirty="0">
              <a:solidFill>
                <a:srgbClr val="3AB7AA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342550" y="5205098"/>
            <a:ext cx="748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Evènement</a:t>
            </a:r>
            <a:r>
              <a:rPr lang="en-US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6 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350234" y="5340681"/>
            <a:ext cx="748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err="1" smtClean="0">
                <a:solidFill>
                  <a:srgbClr val="3AB7AA"/>
                </a:solidFill>
                <a:latin typeface="Century Gothic" charset="0"/>
                <a:ea typeface="Century Gothic" charset="0"/>
                <a:cs typeface="Century Gothic" charset="0"/>
              </a:rPr>
              <a:t>Acteur</a:t>
            </a:r>
            <a:endParaRPr lang="en-US" sz="700" b="1" dirty="0">
              <a:solidFill>
                <a:srgbClr val="3AB7AA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469250" y="7546751"/>
            <a:ext cx="43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Outil</a:t>
            </a:r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7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469250" y="7690173"/>
            <a:ext cx="6198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Oui / non. 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467483" y="7099069"/>
            <a:ext cx="6153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r>
              <a:rPr lang="en-US" sz="6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y</a:t>
            </a:r>
            <a:endParaRPr lang="en-US" sz="7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467484" y="7242451"/>
            <a:ext cx="51681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500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500" dirty="0">
              <a:solidFill>
                <a:srgbClr val="C000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467483" y="7350913"/>
            <a:ext cx="559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Cause</a:t>
            </a:r>
            <a:endParaRPr lang="en-US" sz="7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467484" y="7463559"/>
            <a:ext cx="54749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958301" y="7545832"/>
            <a:ext cx="43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Outil</a:t>
            </a:r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7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58301" y="7689254"/>
            <a:ext cx="6198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Oui / non. 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956533" y="7098150"/>
            <a:ext cx="6840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Opportunité</a:t>
            </a:r>
            <a:r>
              <a:rPr lang="en-US" sz="6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z</a:t>
            </a:r>
            <a:endParaRPr lang="en-US" sz="7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56535" y="7241532"/>
            <a:ext cx="51681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500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500" dirty="0">
              <a:solidFill>
                <a:srgbClr val="C000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956534" y="7349994"/>
            <a:ext cx="559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Cause</a:t>
            </a:r>
            <a:endParaRPr lang="en-US" sz="7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956535" y="7462640"/>
            <a:ext cx="54749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551192" y="7551529"/>
            <a:ext cx="43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Outil</a:t>
            </a:r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7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551192" y="7694951"/>
            <a:ext cx="6198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Oui / non. 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549424" y="7103846"/>
            <a:ext cx="6216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r>
              <a:rPr lang="en-US" sz="6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a</a:t>
            </a:r>
            <a:endParaRPr lang="en-US" sz="7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549426" y="7247229"/>
            <a:ext cx="51681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500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500" dirty="0">
              <a:solidFill>
                <a:srgbClr val="C000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549425" y="7355691"/>
            <a:ext cx="559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Cause</a:t>
            </a:r>
            <a:endParaRPr lang="en-US" sz="7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549426" y="7468337"/>
            <a:ext cx="54749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247453" y="7545832"/>
            <a:ext cx="43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Outil</a:t>
            </a:r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7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247453" y="7689254"/>
            <a:ext cx="6198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Oui / non. 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245685" y="7098150"/>
            <a:ext cx="6447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r>
              <a:rPr lang="en-US" sz="6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b</a:t>
            </a:r>
            <a:endParaRPr lang="en-US" sz="7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245687" y="7241532"/>
            <a:ext cx="51681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500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500" dirty="0">
              <a:solidFill>
                <a:srgbClr val="C000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245686" y="7349994"/>
            <a:ext cx="559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Cause</a:t>
            </a:r>
            <a:endParaRPr lang="en-US" sz="7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245687" y="7462640"/>
            <a:ext cx="54749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904996" y="7567221"/>
            <a:ext cx="43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Outil</a:t>
            </a:r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7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0904996" y="7710643"/>
            <a:ext cx="6198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Oui / non. 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903228" y="7119539"/>
            <a:ext cx="6154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r>
              <a:rPr lang="en-US" sz="6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c</a:t>
            </a:r>
            <a:endParaRPr lang="en-US" sz="7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903230" y="7262921"/>
            <a:ext cx="51681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500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500" dirty="0">
              <a:solidFill>
                <a:srgbClr val="C000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0903229" y="7371383"/>
            <a:ext cx="559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Cause</a:t>
            </a:r>
            <a:endParaRPr lang="en-US" sz="7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903230" y="7484029"/>
            <a:ext cx="54749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1452800" y="7567221"/>
            <a:ext cx="43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Outil</a:t>
            </a:r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7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452800" y="7710643"/>
            <a:ext cx="6198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Oui / non. 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451033" y="7119539"/>
            <a:ext cx="6216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r>
              <a:rPr lang="en-US" sz="6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</a:t>
            </a:r>
            <a:endParaRPr lang="en-US" sz="7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1451034" y="7262921"/>
            <a:ext cx="51681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500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500" dirty="0">
              <a:solidFill>
                <a:srgbClr val="C000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1451033" y="7371383"/>
            <a:ext cx="559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Cause</a:t>
            </a:r>
            <a:endParaRPr lang="en-US" sz="7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1451034" y="7484029"/>
            <a:ext cx="54749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752700" y="7545832"/>
            <a:ext cx="43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Outil</a:t>
            </a:r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7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750932" y="7098150"/>
            <a:ext cx="6550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Situation x</a:t>
            </a:r>
            <a:endParaRPr lang="en-US" sz="7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750934" y="7241532"/>
            <a:ext cx="51681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500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500" dirty="0">
              <a:solidFill>
                <a:srgbClr val="C000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750933" y="7357614"/>
            <a:ext cx="559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Cause</a:t>
            </a:r>
            <a:endParaRPr lang="en-US" sz="7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750934" y="7462640"/>
            <a:ext cx="54749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747596" y="7698026"/>
            <a:ext cx="6198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Oui / non. 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377283" y="6095447"/>
            <a:ext cx="174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Chalkduster" charset="0"/>
                <a:ea typeface="Chalkduster" charset="0"/>
                <a:cs typeface="Chalkduster" charset="0"/>
              </a:rPr>
              <a:t>0</a:t>
            </a:r>
            <a:endParaRPr lang="en-US" sz="1400"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613902" y="2716818"/>
            <a:ext cx="6814861" cy="2161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676390" y="2735517"/>
            <a:ext cx="6631930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1.</a:t>
            </a:r>
            <a:r>
              <a:rPr lang="en-US" sz="1100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Recomposez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différentes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étapes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du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parcours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résolution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activité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100" dirty="0">
                <a:latin typeface="Century Gothic" charset="0"/>
                <a:ea typeface="Century Gothic" charset="0"/>
                <a:cs typeface="Century Gothic" charset="0"/>
              </a:rPr>
              <a:t>Pour </a:t>
            </a:r>
            <a:r>
              <a:rPr lang="en-US" sz="1100" dirty="0" err="1">
                <a:latin typeface="Century Gothic" charset="0"/>
                <a:ea typeface="Century Gothic" charset="0"/>
                <a:cs typeface="Century Gothic" charset="0"/>
              </a:rPr>
              <a:t>chaque</a:t>
            </a:r>
            <a:r>
              <a:rPr lang="en-US" sz="11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>
                <a:latin typeface="Century Gothic" charset="0"/>
                <a:ea typeface="Century Gothic" charset="0"/>
                <a:cs typeface="Century Gothic" charset="0"/>
              </a:rPr>
              <a:t>étape</a:t>
            </a:r>
            <a:r>
              <a:rPr lang="en-US" sz="11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100" dirty="0" err="1">
                <a:latin typeface="Century Gothic" charset="0"/>
                <a:ea typeface="Century Gothic" charset="0"/>
                <a:cs typeface="Century Gothic" charset="0"/>
              </a:rPr>
              <a:t>identifiez</a:t>
            </a:r>
            <a:r>
              <a:rPr lang="en-US" sz="11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l’acteur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100" dirty="0" err="1">
                <a:latin typeface="Century Gothic" charset="0"/>
                <a:ea typeface="Century Gothic" charset="0"/>
                <a:cs typeface="Century Gothic" charset="0"/>
              </a:rPr>
              <a:t>engagé</a:t>
            </a:r>
            <a:r>
              <a:rPr lang="en-US" sz="11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100" dirty="0" err="1">
                <a:solidFill>
                  <a:srgbClr val="3AB7AA"/>
                </a:solidFill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dirty="0">
                <a:solidFill>
                  <a:srgbClr val="3AB7AA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smtClean="0">
                <a:solidFill>
                  <a:srgbClr val="3AB7AA"/>
                </a:solidFill>
                <a:latin typeface="Century Gothic" charset="0"/>
                <a:ea typeface="Century Gothic" charset="0"/>
                <a:cs typeface="Century Gothic" charset="0"/>
              </a:rPr>
              <a:t>vert 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(par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exemple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: </a:t>
            </a:r>
            <a:r>
              <a:rPr lang="en-US" sz="1100" i="1" dirty="0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des agents publics, des experts,  des </a:t>
            </a:r>
            <a:r>
              <a:rPr lang="en-US" sz="1100" i="1" dirty="0" err="1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utilisateurs</a:t>
            </a:r>
            <a:r>
              <a:rPr lang="en-US" sz="1100" i="1" dirty="0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, des </a:t>
            </a:r>
            <a:r>
              <a:rPr lang="en-US" sz="1100" i="1" dirty="0" err="1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usagers</a:t>
            </a:r>
            <a:r>
              <a:rPr lang="en-US" sz="1100" i="1" dirty="0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, des habitants</a:t>
            </a:r>
            <a:r>
              <a:rPr lang="mr-IN" sz="1100" i="1" dirty="0" smtClean="0">
                <a:latin typeface="Century Gothic" charset="0"/>
                <a:ea typeface="Century Gothic" charset="0"/>
                <a:cs typeface="Century Gothic" charset="0"/>
              </a:rPr>
              <a:t>…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).</a:t>
            </a:r>
            <a:r>
              <a:rPr lang="en-US" sz="1100" dirty="0" smtClean="0">
                <a:solidFill>
                  <a:srgbClr val="3AB7AA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endParaRPr lang="en-US" sz="11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93530" y="3973341"/>
            <a:ext cx="6593176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3</a:t>
            </a:r>
            <a:r>
              <a:rPr lang="en-US" sz="1100" b="1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  <a:r>
              <a:rPr lang="en-US" sz="1100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Pour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toutes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étapes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du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parcours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détaillez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 type de situation. Il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doit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s’agir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soit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d’un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(par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exemple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la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lourdeur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d’un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processus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),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soit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d’une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opportunité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(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possibilité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combinaison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).</a:t>
            </a:r>
            <a:endParaRPr lang="en-US" sz="1100" dirty="0">
              <a:solidFill>
                <a:srgbClr val="3AB7AA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719618" y="3379753"/>
            <a:ext cx="666817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sz="1100" b="1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  <a:r>
              <a:rPr lang="en-US" sz="1100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Placez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chaque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étape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sur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l’échelle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d’expérience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suivant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modèle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la miniature. Si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l’étape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est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simple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réaliser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pour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l’acteur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engagé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alors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elle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se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situe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haut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l’échelle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. Si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l’étape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est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complexe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réaliser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elle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se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situe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bas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l’échelle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  <a:endParaRPr lang="en-US" sz="11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698004" y="4566929"/>
            <a:ext cx="663193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4</a:t>
            </a:r>
            <a:r>
              <a:rPr lang="en-US" sz="1100" b="1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  <a:r>
              <a:rPr lang="en-US" sz="1100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Si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pouvez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identifiez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la cause de la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difficulté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ou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la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facilité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l’action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Enfin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identifiez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ou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outils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technologiques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utilisés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s’il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y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a.</a:t>
            </a:r>
            <a:endParaRPr lang="en-US" sz="11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970848" y="2183522"/>
            <a:ext cx="5294070" cy="326833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5022562" y="2187251"/>
            <a:ext cx="6232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1. </a:t>
            </a:r>
            <a:r>
              <a:rPr lang="en-US" sz="1400" dirty="0" err="1">
                <a:latin typeface="Century Gothic" charset="0"/>
                <a:ea typeface="Century Gothic" charset="0"/>
                <a:cs typeface="Century Gothic" charset="0"/>
              </a:rPr>
              <a:t>R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éaliser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cartographie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d’expérience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(de 1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2h)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974960" y="8169404"/>
            <a:ext cx="6992888" cy="400098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026674" y="8173133"/>
            <a:ext cx="7547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sz="14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Définir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un ensemble de solutions &amp;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fonctionnalités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prospectives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(de 1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2h)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08115" y="6448736"/>
            <a:ext cx="413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smtClean="0">
                <a:latin typeface="Century Gothic" charset="0"/>
                <a:ea typeface="Century Gothic" charset="0"/>
                <a:cs typeface="Century Gothic" charset="0"/>
              </a:rPr>
              <a:t>II.</a:t>
            </a:r>
            <a:endParaRPr lang="en-US" sz="1300" b="1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4627" y="5459632"/>
            <a:ext cx="1768519" cy="738664"/>
          </a:xfrm>
          <a:prstGeom prst="rect">
            <a:avLst/>
          </a:prstGeom>
          <a:solidFill>
            <a:srgbClr val="D5647C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objectif</a:t>
            </a:r>
            <a:r>
              <a:rPr lang="en-US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est</a:t>
            </a:r>
            <a:r>
              <a:rPr lang="en-US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d’obtenir</a:t>
            </a:r>
            <a:r>
              <a:rPr lang="en-US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courbe</a:t>
            </a:r>
            <a:r>
              <a:rPr lang="en-US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similaire</a:t>
            </a:r>
            <a:endParaRPr lang="en-US" sz="14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38787" y="6618358"/>
            <a:ext cx="1768519" cy="954107"/>
          </a:xfrm>
          <a:prstGeom prst="rect">
            <a:avLst/>
          </a:prstGeom>
          <a:solidFill>
            <a:srgbClr val="D5647C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partirez</a:t>
            </a:r>
            <a:r>
              <a:rPr lang="en-US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ensuite</a:t>
            </a:r>
            <a:r>
              <a:rPr lang="en-US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4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tous</a:t>
            </a:r>
            <a:r>
              <a:rPr lang="en-US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4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problèmes</a:t>
            </a:r>
            <a:r>
              <a:rPr lang="en-US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vécus</a:t>
            </a:r>
            <a:r>
              <a:rPr lang="en-US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par “</a:t>
            </a:r>
            <a:r>
              <a:rPr lang="en-US" sz="14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l’acteur</a:t>
            </a:r>
            <a:r>
              <a:rPr lang="en-US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”</a:t>
            </a:r>
            <a:endParaRPr lang="en-US" sz="14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2641453" y="-473528"/>
            <a:ext cx="323433" cy="10499272"/>
          </a:xfrm>
          <a:prstGeom prst="rect">
            <a:avLst/>
          </a:prstGeom>
          <a:solidFill>
            <a:srgbClr val="66BFC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94468" y="326570"/>
            <a:ext cx="75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2.2 </a:t>
            </a:r>
            <a:endParaRPr lang="en-US" sz="20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5" y="363263"/>
            <a:ext cx="829913" cy="350995"/>
          </a:xfrm>
          <a:prstGeom prst="rect">
            <a:avLst/>
          </a:prstGeom>
        </p:spPr>
      </p:pic>
      <p:sp>
        <p:nvSpPr>
          <p:cNvPr id="154" name="Smiley Face 153"/>
          <p:cNvSpPr/>
          <p:nvPr/>
        </p:nvSpPr>
        <p:spPr>
          <a:xfrm>
            <a:off x="7423313" y="5591403"/>
            <a:ext cx="194325" cy="209657"/>
          </a:xfrm>
          <a:prstGeom prst="smileyFace">
            <a:avLst/>
          </a:prstGeom>
          <a:solidFill>
            <a:srgbClr val="D5647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Smiley Face 154"/>
          <p:cNvSpPr/>
          <p:nvPr/>
        </p:nvSpPr>
        <p:spPr>
          <a:xfrm>
            <a:off x="7418155" y="6143375"/>
            <a:ext cx="194325" cy="202887"/>
          </a:xfrm>
          <a:prstGeom prst="smileyFace">
            <a:avLst>
              <a:gd name="adj" fmla="val 898"/>
            </a:avLst>
          </a:prstGeom>
          <a:solidFill>
            <a:srgbClr val="D5647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Smiley Face 155"/>
          <p:cNvSpPr/>
          <p:nvPr/>
        </p:nvSpPr>
        <p:spPr>
          <a:xfrm>
            <a:off x="7436496" y="6734520"/>
            <a:ext cx="194325" cy="217892"/>
          </a:xfrm>
          <a:prstGeom prst="smileyFace">
            <a:avLst>
              <a:gd name="adj" fmla="val -4653"/>
            </a:avLst>
          </a:prstGeom>
          <a:solidFill>
            <a:srgbClr val="D5647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940943" y="2590867"/>
            <a:ext cx="3672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Sélectionnez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utilisateurs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au plus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prêts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enjeux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du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système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que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vou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ssouhaitez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modifier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680720" y="2703401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939203" y="7004123"/>
            <a:ext cx="3672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partant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problèmes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identifiés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dans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la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cartographie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d’expérience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proposez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un ensemble de solutions que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pourriez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mettre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oeuvre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dans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un monde “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idéal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”.</a:t>
            </a:r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941841" y="7800061"/>
            <a:ext cx="3672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Adaptez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ensuite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idées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la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réalité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: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quelles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sont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fonctionnalités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concrètes</a:t>
            </a:r>
            <a:r>
              <a:rPr lang="en-US" sz="11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que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pourriez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développer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, les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mesures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que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pourriez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prendre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dès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aujourd’hui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?</a:t>
            </a:r>
            <a:endParaRPr lang="en-US" sz="11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678981" y="7148419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81691" y="7940883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5064475" y="211407"/>
            <a:ext cx="7163687" cy="1606992"/>
          </a:xfrm>
          <a:prstGeom prst="rect">
            <a:avLst/>
          </a:prstGeom>
          <a:noFill/>
          <a:ln>
            <a:solidFill>
              <a:srgbClr val="D5647C"/>
            </a:solidFill>
          </a:ln>
        </p:spPr>
        <p:txBody>
          <a:bodyPr wrap="square" lIns="180000" rIns="180000" rtlCol="0">
            <a:noAutofit/>
          </a:bodyPr>
          <a:lstStyle/>
          <a:p>
            <a:pPr algn="r"/>
            <a:r>
              <a:rPr lang="en-US" sz="1800" dirty="0" err="1" smtClean="0">
                <a:latin typeface="Century Gothic" charset="0"/>
                <a:ea typeface="Century Gothic" charset="0"/>
                <a:cs typeface="Century Gothic" charset="0"/>
              </a:rPr>
              <a:t>Pourquoi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dirty="0" err="1" smtClean="0">
                <a:latin typeface="Century Gothic" charset="0"/>
                <a:ea typeface="Century Gothic" charset="0"/>
                <a:cs typeface="Century Gothic" charset="0"/>
              </a:rPr>
              <a:t>organiser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 session prospective ?</a:t>
            </a:r>
          </a:p>
          <a:p>
            <a:pPr algn="r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just"/>
            <a:r>
              <a:rPr lang="en-US" sz="1400" b="1" i="1" dirty="0" err="1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Découvrez</a:t>
            </a:r>
            <a:r>
              <a:rPr lang="en-US" sz="1400" b="1" i="1" dirty="0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b="1" i="1" dirty="0" err="1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l’avenir</a:t>
            </a:r>
            <a:r>
              <a:rPr lang="en-US" sz="1400" b="1" i="1" dirty="0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b="1" i="1" dirty="0" err="1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400" b="1" i="1" dirty="0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b="1" i="1" dirty="0" err="1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explorant</a:t>
            </a:r>
            <a:r>
              <a:rPr lang="en-US" sz="1400" b="1" i="1" dirty="0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400" b="1" i="1" dirty="0" err="1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présent</a:t>
            </a:r>
            <a:r>
              <a:rPr lang="en-US" sz="1400" b="1" i="1" dirty="0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: 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le co-design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prospectif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permet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découvrir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nouvelles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opportunités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d’interroger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l’expérience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actuelle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que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avez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d’un service, d’un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système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d’une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situation avec un regard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disruptif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8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72810" y="735450"/>
            <a:ext cx="28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782614" y="204263"/>
            <a:ext cx="28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18507" y="259736"/>
            <a:ext cx="607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SESSION PROSPECTIVE</a:t>
            </a:r>
            <a:endParaRPr lang="en-US" sz="20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0" y="984138"/>
            <a:ext cx="474674" cy="474674"/>
          </a:xfrm>
          <a:prstGeom prst="rect">
            <a:avLst/>
          </a:prstGeom>
        </p:spPr>
      </p:pic>
      <p:sp>
        <p:nvSpPr>
          <p:cNvPr id="151" name="TextBox 150"/>
          <p:cNvSpPr txBox="1"/>
          <p:nvPr/>
        </p:nvSpPr>
        <p:spPr>
          <a:xfrm>
            <a:off x="1233013" y="8731514"/>
            <a:ext cx="197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Outil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231246" y="6958183"/>
            <a:ext cx="1309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Situation 1</a:t>
            </a:r>
            <a:endParaRPr lang="en-US" sz="18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231246" y="7533268"/>
            <a:ext cx="234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231246" y="7895311"/>
            <a:ext cx="1256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Cause 1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231247" y="8115953"/>
            <a:ext cx="248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227909" y="9088723"/>
            <a:ext cx="248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227909" y="8428502"/>
            <a:ext cx="248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27909" y="7248681"/>
            <a:ext cx="234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542439" y="8711238"/>
            <a:ext cx="1196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Outil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540672" y="6941027"/>
            <a:ext cx="1543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S2</a:t>
            </a:r>
            <a:endParaRPr lang="en-US" sz="18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540672" y="7514552"/>
            <a:ext cx="14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540672" y="7878155"/>
            <a:ext cx="1543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C2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540673" y="8097237"/>
            <a:ext cx="15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537335" y="9070007"/>
            <a:ext cx="15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537335" y="8409786"/>
            <a:ext cx="15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537335" y="7229965"/>
            <a:ext cx="14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859965" y="8711238"/>
            <a:ext cx="1196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Outil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858198" y="6941027"/>
            <a:ext cx="1543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S3</a:t>
            </a:r>
            <a:endParaRPr lang="en-US" sz="18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858198" y="7514552"/>
            <a:ext cx="14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858198" y="7878155"/>
            <a:ext cx="1543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C3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858199" y="8097237"/>
            <a:ext cx="15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854861" y="9070007"/>
            <a:ext cx="15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854861" y="8409786"/>
            <a:ext cx="15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854861" y="7229965"/>
            <a:ext cx="14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203941" y="8711238"/>
            <a:ext cx="1196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Outil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202174" y="6941027"/>
            <a:ext cx="1543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S4</a:t>
            </a:r>
            <a:endParaRPr lang="en-US" sz="18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202174" y="7514552"/>
            <a:ext cx="14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202174" y="7878155"/>
            <a:ext cx="1543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C4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202175" y="8097237"/>
            <a:ext cx="15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198837" y="9070007"/>
            <a:ext cx="15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198837" y="8409786"/>
            <a:ext cx="15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198837" y="7229965"/>
            <a:ext cx="14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521467" y="8711238"/>
            <a:ext cx="1196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Outil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519700" y="6941027"/>
            <a:ext cx="1543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S5</a:t>
            </a:r>
            <a:endParaRPr lang="en-US" sz="18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519700" y="7514552"/>
            <a:ext cx="14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519700" y="7878155"/>
            <a:ext cx="1543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C5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519701" y="8097237"/>
            <a:ext cx="15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516363" y="9070007"/>
            <a:ext cx="15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516363" y="8409786"/>
            <a:ext cx="15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516363" y="7229965"/>
            <a:ext cx="14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7804679" y="8706674"/>
            <a:ext cx="1196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Outil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802912" y="6936463"/>
            <a:ext cx="1255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S6</a:t>
            </a:r>
            <a:endParaRPr lang="en-US" sz="18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7802912" y="7509988"/>
            <a:ext cx="14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802912" y="7873591"/>
            <a:ext cx="1543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C6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802913" y="8092673"/>
            <a:ext cx="15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799575" y="9065443"/>
            <a:ext cx="15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799575" y="8405222"/>
            <a:ext cx="15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799575" y="7225401"/>
            <a:ext cx="14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9122205" y="8706674"/>
            <a:ext cx="1196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Outil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9120438" y="6936463"/>
            <a:ext cx="1060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S7</a:t>
            </a:r>
            <a:endParaRPr lang="en-US" sz="18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9120438" y="7509988"/>
            <a:ext cx="14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9120438" y="7873591"/>
            <a:ext cx="1543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C7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9120439" y="8092673"/>
            <a:ext cx="15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9117101" y="9065443"/>
            <a:ext cx="15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9117101" y="8405222"/>
            <a:ext cx="15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9117101" y="7225401"/>
            <a:ext cx="14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0466181" y="8706674"/>
            <a:ext cx="1196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Outil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0464414" y="6936463"/>
            <a:ext cx="1317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S8</a:t>
            </a:r>
            <a:endParaRPr lang="en-US" sz="18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0464414" y="7509988"/>
            <a:ext cx="14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0464414" y="7873591"/>
            <a:ext cx="1543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C8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0464415" y="8092673"/>
            <a:ext cx="15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0461077" y="9065443"/>
            <a:ext cx="15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0461077" y="8405222"/>
            <a:ext cx="15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0461077" y="7225401"/>
            <a:ext cx="14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……………</a:t>
            </a:r>
            <a:endParaRPr lang="en-US" sz="18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797374"/>
            <a:ext cx="12368784" cy="48782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56534" y="177437"/>
            <a:ext cx="7338666" cy="1326105"/>
          </a:xfrm>
          <a:prstGeom prst="rect">
            <a:avLst/>
          </a:prstGeom>
          <a:noFill/>
          <a:ln>
            <a:solidFill>
              <a:srgbClr val="D5647C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 algn="just"/>
            <a:r>
              <a:rPr lang="en-US" sz="1800" i="1" dirty="0" err="1" smtClean="0">
                <a:latin typeface="Century Gothic" charset="0"/>
                <a:ea typeface="Century Gothic" charset="0"/>
                <a:cs typeface="Century Gothic" charset="0"/>
              </a:rPr>
              <a:t>Déterminez</a:t>
            </a:r>
            <a:r>
              <a:rPr lang="en-US" sz="1800" i="1" dirty="0" smtClean="0">
                <a:latin typeface="Century Gothic" charset="0"/>
                <a:ea typeface="Century Gothic" charset="0"/>
                <a:cs typeface="Century Gothic" charset="0"/>
              </a:rPr>
              <a:t> environ 8 </a:t>
            </a:r>
            <a:r>
              <a:rPr lang="en-US" sz="1800" i="1" dirty="0" err="1" smtClean="0">
                <a:latin typeface="Century Gothic" charset="0"/>
                <a:ea typeface="Century Gothic" charset="0"/>
                <a:cs typeface="Century Gothic" charset="0"/>
              </a:rPr>
              <a:t>grandes</a:t>
            </a:r>
            <a:r>
              <a:rPr lang="en-US" sz="18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i="1" dirty="0" err="1" smtClean="0">
                <a:latin typeface="Century Gothic" charset="0"/>
                <a:ea typeface="Century Gothic" charset="0"/>
                <a:cs typeface="Century Gothic" charset="0"/>
              </a:rPr>
              <a:t>étapes</a:t>
            </a:r>
            <a:r>
              <a:rPr lang="en-US" sz="18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i="1" dirty="0" err="1" smtClean="0">
                <a:latin typeface="Century Gothic" charset="0"/>
                <a:ea typeface="Century Gothic" charset="0"/>
                <a:cs typeface="Century Gothic" charset="0"/>
              </a:rPr>
              <a:t>dans</a:t>
            </a:r>
            <a:r>
              <a:rPr lang="en-US" sz="1800" i="1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800" i="1" dirty="0" err="1" smtClean="0">
                <a:latin typeface="Century Gothic" charset="0"/>
                <a:ea typeface="Century Gothic" charset="0"/>
                <a:cs typeface="Century Gothic" charset="0"/>
              </a:rPr>
              <a:t>parcours</a:t>
            </a:r>
            <a:r>
              <a:rPr lang="en-US" sz="1800" i="1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800" i="1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8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i="1" dirty="0" err="1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utilisateurs</a:t>
            </a:r>
            <a:r>
              <a:rPr lang="en-US" sz="1800" i="1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800" i="1" dirty="0" err="1" smtClean="0">
                <a:latin typeface="Century Gothic" charset="0"/>
                <a:ea typeface="Century Gothic" charset="0"/>
                <a:cs typeface="Century Gothic" charset="0"/>
              </a:rPr>
              <a:t>Analysez</a:t>
            </a:r>
            <a:r>
              <a:rPr lang="en-US" sz="1800" i="1" dirty="0" smtClean="0">
                <a:latin typeface="Century Gothic" charset="0"/>
                <a:ea typeface="Century Gothic" charset="0"/>
                <a:cs typeface="Century Gothic" charset="0"/>
              </a:rPr>
              <a:t> plus </a:t>
            </a:r>
            <a:r>
              <a:rPr lang="en-US" sz="1800" i="1" dirty="0" err="1" smtClean="0">
                <a:latin typeface="Century Gothic" charset="0"/>
                <a:ea typeface="Century Gothic" charset="0"/>
                <a:cs typeface="Century Gothic" charset="0"/>
              </a:rPr>
              <a:t>particulièrement</a:t>
            </a:r>
            <a:r>
              <a:rPr lang="en-US" sz="1800" i="1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800" i="1" dirty="0" err="1" smtClean="0">
                <a:latin typeface="Century Gothic" charset="0"/>
                <a:ea typeface="Century Gothic" charset="0"/>
                <a:cs typeface="Century Gothic" charset="0"/>
              </a:rPr>
              <a:t>étapes</a:t>
            </a:r>
            <a:r>
              <a:rPr lang="en-US" sz="1800" i="1" dirty="0" smtClean="0">
                <a:latin typeface="Century Gothic" charset="0"/>
                <a:ea typeface="Century Gothic" charset="0"/>
                <a:cs typeface="Century Gothic" charset="0"/>
              </a:rPr>
              <a:t> qui </a:t>
            </a:r>
            <a:r>
              <a:rPr lang="en-US" sz="1800" i="1" dirty="0" err="1" smtClean="0">
                <a:latin typeface="Century Gothic" charset="0"/>
                <a:ea typeface="Century Gothic" charset="0"/>
                <a:cs typeface="Century Gothic" charset="0"/>
              </a:rPr>
              <a:t>posent</a:t>
            </a:r>
            <a:r>
              <a:rPr lang="en-US" sz="18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i="1" dirty="0" err="1" smtClean="0"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r>
              <a:rPr lang="en-US" sz="1800" i="1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800" i="1" dirty="0" err="1" smtClean="0">
                <a:latin typeface="Century Gothic" charset="0"/>
                <a:ea typeface="Century Gothic" charset="0"/>
                <a:cs typeface="Century Gothic" charset="0"/>
              </a:rPr>
              <a:t>Chaque</a:t>
            </a:r>
            <a:r>
              <a:rPr lang="en-US" sz="18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i="1" dirty="0" err="1" smtClean="0">
                <a:latin typeface="Century Gothic" charset="0"/>
                <a:ea typeface="Century Gothic" charset="0"/>
                <a:cs typeface="Century Gothic" charset="0"/>
              </a:rPr>
              <a:t>groupe</a:t>
            </a:r>
            <a:r>
              <a:rPr lang="en-US" sz="18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i="1" dirty="0" err="1" smtClean="0">
                <a:latin typeface="Century Gothic" charset="0"/>
                <a:ea typeface="Century Gothic" charset="0"/>
                <a:cs typeface="Century Gothic" charset="0"/>
              </a:rPr>
              <a:t>doit</a:t>
            </a:r>
            <a:r>
              <a:rPr lang="en-US" sz="18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i="1" dirty="0" err="1" smtClean="0">
                <a:latin typeface="Century Gothic" charset="0"/>
                <a:ea typeface="Century Gothic" charset="0"/>
                <a:cs typeface="Century Gothic" charset="0"/>
              </a:rPr>
              <a:t>construire</a:t>
            </a:r>
            <a:r>
              <a:rPr lang="en-US" sz="18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i="1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8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i="1" dirty="0" err="1" smtClean="0">
                <a:latin typeface="Century Gothic" charset="0"/>
                <a:ea typeface="Century Gothic" charset="0"/>
                <a:cs typeface="Century Gothic" charset="0"/>
              </a:rPr>
              <a:t>courbe</a:t>
            </a:r>
            <a:r>
              <a:rPr lang="en-US" sz="18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i="1" dirty="0" err="1" smtClean="0">
                <a:latin typeface="Century Gothic" charset="0"/>
                <a:ea typeface="Century Gothic" charset="0"/>
                <a:cs typeface="Century Gothic" charset="0"/>
              </a:rPr>
              <a:t>d’expérience</a:t>
            </a:r>
            <a:r>
              <a:rPr lang="en-US" sz="1800" i="1" dirty="0" smtClean="0">
                <a:latin typeface="Century Gothic" charset="0"/>
                <a:ea typeface="Century Gothic" charset="0"/>
                <a:cs typeface="Century Gothic" charset="0"/>
              </a:rPr>
              <a:t> (</a:t>
            </a:r>
            <a:r>
              <a:rPr lang="en-US" sz="1800" i="1" dirty="0" err="1" smtClean="0">
                <a:latin typeface="Century Gothic" charset="0"/>
                <a:ea typeface="Century Gothic" charset="0"/>
                <a:cs typeface="Century Gothic" charset="0"/>
              </a:rPr>
              <a:t>voir</a:t>
            </a:r>
            <a:r>
              <a:rPr lang="en-US" sz="1800" i="1" dirty="0" smtClean="0">
                <a:latin typeface="Century Gothic" charset="0"/>
                <a:ea typeface="Century Gothic" charset="0"/>
                <a:cs typeface="Century Gothic" charset="0"/>
              </a:rPr>
              <a:t> mode </a:t>
            </a:r>
            <a:r>
              <a:rPr lang="en-US" sz="1800" i="1" dirty="0" err="1" smtClean="0">
                <a:latin typeface="Century Gothic" charset="0"/>
                <a:ea typeface="Century Gothic" charset="0"/>
                <a:cs typeface="Century Gothic" charset="0"/>
              </a:rPr>
              <a:t>d’emploi</a:t>
            </a:r>
            <a:r>
              <a:rPr lang="en-US" sz="18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i="1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800" i="1" dirty="0" smtClean="0">
                <a:latin typeface="Century Gothic" charset="0"/>
                <a:ea typeface="Century Gothic" charset="0"/>
                <a:cs typeface="Century Gothic" charset="0"/>
              </a:rPr>
              <a:t> page </a:t>
            </a:r>
            <a:r>
              <a:rPr lang="en-US" sz="1800" i="1" dirty="0" err="1" smtClean="0">
                <a:latin typeface="Century Gothic" charset="0"/>
                <a:ea typeface="Century Gothic" charset="0"/>
                <a:cs typeface="Century Gothic" charset="0"/>
              </a:rPr>
              <a:t>précédente</a:t>
            </a:r>
            <a:r>
              <a:rPr lang="en-US" sz="1800" i="1" dirty="0" smtClean="0">
                <a:latin typeface="Century Gothic" charset="0"/>
                <a:ea typeface="Century Gothic" charset="0"/>
                <a:cs typeface="Century Gothic" charset="0"/>
              </a:rPr>
              <a:t>).</a:t>
            </a:r>
            <a:endParaRPr lang="en-US" sz="18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560" y="1012799"/>
            <a:ext cx="405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 Gothic" charset="0"/>
                <a:ea typeface="Century Gothic" charset="0"/>
                <a:cs typeface="Century Gothic" charset="0"/>
              </a:rPr>
              <a:t>CARTOGRAPHIE D’EXPÉRIENCE</a:t>
            </a:r>
            <a:endParaRPr lang="en-US" sz="2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12641453" y="-473528"/>
            <a:ext cx="323433" cy="10499272"/>
          </a:xfrm>
          <a:prstGeom prst="rect">
            <a:avLst/>
          </a:prstGeom>
          <a:solidFill>
            <a:srgbClr val="66BFC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194468" y="326570"/>
            <a:ext cx="75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2.2</a:t>
            </a:r>
            <a:endParaRPr lang="en-US" sz="20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5" y="363263"/>
            <a:ext cx="829913" cy="350995"/>
          </a:xfrm>
          <a:prstGeom prst="rect">
            <a:avLst/>
          </a:prstGeom>
        </p:spPr>
      </p:pic>
      <p:sp>
        <p:nvSpPr>
          <p:cNvPr id="9" name="Smiley Face 8"/>
          <p:cNvSpPr/>
          <p:nvPr/>
        </p:nvSpPr>
        <p:spPr>
          <a:xfrm>
            <a:off x="197240" y="1978090"/>
            <a:ext cx="606660" cy="559837"/>
          </a:xfrm>
          <a:prstGeom prst="smileyFace">
            <a:avLst/>
          </a:prstGeom>
          <a:solidFill>
            <a:srgbClr val="D5647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Smiley Face 220"/>
          <p:cNvSpPr/>
          <p:nvPr/>
        </p:nvSpPr>
        <p:spPr>
          <a:xfrm>
            <a:off x="205390" y="3854187"/>
            <a:ext cx="606660" cy="559837"/>
          </a:xfrm>
          <a:prstGeom prst="smileyFace">
            <a:avLst>
              <a:gd name="adj" fmla="val 898"/>
            </a:avLst>
          </a:prstGeom>
          <a:solidFill>
            <a:srgbClr val="D5647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Smiley Face 221"/>
          <p:cNvSpPr/>
          <p:nvPr/>
        </p:nvSpPr>
        <p:spPr>
          <a:xfrm>
            <a:off x="197632" y="5835387"/>
            <a:ext cx="606660" cy="559837"/>
          </a:xfrm>
          <a:prstGeom prst="smileyFace">
            <a:avLst>
              <a:gd name="adj" fmla="val -4653"/>
            </a:avLst>
          </a:prstGeom>
          <a:solidFill>
            <a:srgbClr val="D5647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843211" y="674268"/>
            <a:ext cx="28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53015" y="143081"/>
            <a:ext cx="28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88908" y="210728"/>
            <a:ext cx="364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SESSION PROSPECTIVE</a:t>
            </a:r>
            <a:endParaRPr lang="en-US" sz="20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361114" y="2835440"/>
            <a:ext cx="2310086" cy="825930"/>
          </a:xfrm>
          <a:prstGeom prst="rect">
            <a:avLst/>
          </a:prstGeom>
          <a:solidFill>
            <a:srgbClr val="D5647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254434" y="2985979"/>
            <a:ext cx="2310086" cy="825930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361114" y="4029919"/>
            <a:ext cx="2310086" cy="825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254434" y="4180458"/>
            <a:ext cx="2310086" cy="825930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361114" y="5279816"/>
            <a:ext cx="2310086" cy="825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254434" y="5430355"/>
            <a:ext cx="2310086" cy="825930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361114" y="6474295"/>
            <a:ext cx="2310086" cy="825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254434" y="6624834"/>
            <a:ext cx="2310086" cy="825930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467094" y="2153471"/>
            <a:ext cx="1605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139993" y="2085408"/>
            <a:ext cx="187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Solution prospective</a:t>
            </a: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854605" y="2043205"/>
            <a:ext cx="2434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Fonctionnalité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(s) /</a:t>
            </a:r>
            <a:b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mesure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(s)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concrète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(s)</a:t>
            </a: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551431" y="2138179"/>
            <a:ext cx="2026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Utilisateurs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/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usagers</a:t>
            </a: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63664" y="2849335"/>
            <a:ext cx="2310086" cy="825930"/>
          </a:xfrm>
          <a:prstGeom prst="rect">
            <a:avLst/>
          </a:prstGeom>
          <a:solidFill>
            <a:srgbClr val="D5647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956984" y="2999874"/>
            <a:ext cx="2310086" cy="825930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063664" y="4043814"/>
            <a:ext cx="2310086" cy="825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956984" y="4194353"/>
            <a:ext cx="2310086" cy="825930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063664" y="5293711"/>
            <a:ext cx="2310086" cy="825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956984" y="5444250"/>
            <a:ext cx="2310086" cy="825930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063664" y="6488190"/>
            <a:ext cx="2310086" cy="825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956984" y="6638729"/>
            <a:ext cx="2310086" cy="825930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768375" y="2820723"/>
            <a:ext cx="2310086" cy="825930"/>
          </a:xfrm>
          <a:prstGeom prst="rect">
            <a:avLst/>
          </a:prstGeom>
          <a:solidFill>
            <a:srgbClr val="D5647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661695" y="2999874"/>
            <a:ext cx="2310086" cy="825930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768375" y="4043814"/>
            <a:ext cx="2310086" cy="825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661695" y="4194353"/>
            <a:ext cx="2310086" cy="825930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768375" y="5293711"/>
            <a:ext cx="2310086" cy="825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661695" y="5444250"/>
            <a:ext cx="2310086" cy="825930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768375" y="6488190"/>
            <a:ext cx="2310086" cy="825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661695" y="6638729"/>
            <a:ext cx="2310086" cy="825930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473086" y="2849335"/>
            <a:ext cx="2310086" cy="825930"/>
          </a:xfrm>
          <a:prstGeom prst="rect">
            <a:avLst/>
          </a:prstGeom>
          <a:solidFill>
            <a:schemeClr val="tx1"/>
          </a:solidFill>
          <a:ln w="57150"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9366406" y="2999874"/>
            <a:ext cx="2310086" cy="825930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9473086" y="4043814"/>
            <a:ext cx="2310086" cy="825930"/>
          </a:xfrm>
          <a:prstGeom prst="rect">
            <a:avLst/>
          </a:prstGeom>
          <a:solidFill>
            <a:schemeClr val="tx1"/>
          </a:solidFill>
          <a:ln w="57150"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366406" y="4194353"/>
            <a:ext cx="2310086" cy="825930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9473086" y="5293711"/>
            <a:ext cx="2310086" cy="825930"/>
          </a:xfrm>
          <a:prstGeom prst="rect">
            <a:avLst/>
          </a:prstGeom>
          <a:solidFill>
            <a:schemeClr val="tx1"/>
          </a:solidFill>
          <a:ln w="57150"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9366406" y="5444250"/>
            <a:ext cx="2310086" cy="825930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9473086" y="6488190"/>
            <a:ext cx="2310086" cy="825930"/>
          </a:xfrm>
          <a:prstGeom prst="rect">
            <a:avLst/>
          </a:prstGeom>
          <a:solidFill>
            <a:schemeClr val="tx1"/>
          </a:solidFill>
          <a:ln w="57150"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9366406" y="6638729"/>
            <a:ext cx="2310086" cy="825930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339008" y="7654879"/>
            <a:ext cx="2310086" cy="825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232328" y="7805418"/>
            <a:ext cx="2310086" cy="825930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041558" y="7668774"/>
            <a:ext cx="2310086" cy="825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4878" y="7819313"/>
            <a:ext cx="2310086" cy="825930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746269" y="7668774"/>
            <a:ext cx="2310086" cy="825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639589" y="7819313"/>
            <a:ext cx="2310086" cy="825930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9450980" y="7668774"/>
            <a:ext cx="2310086" cy="825930"/>
          </a:xfrm>
          <a:prstGeom prst="rect">
            <a:avLst/>
          </a:prstGeom>
          <a:solidFill>
            <a:schemeClr val="tx1"/>
          </a:solidFill>
          <a:ln w="57150"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9344300" y="7819313"/>
            <a:ext cx="2310086" cy="825930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369301" y="2393064"/>
            <a:ext cx="0" cy="442375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063664" y="2393064"/>
            <a:ext cx="0" cy="442375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752206" y="2361093"/>
            <a:ext cx="0" cy="442375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9470030" y="2393035"/>
            <a:ext cx="0" cy="442375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 126"/>
          <p:cNvSpPr/>
          <p:nvPr/>
        </p:nvSpPr>
        <p:spPr>
          <a:xfrm>
            <a:off x="5845695" y="257243"/>
            <a:ext cx="6660121" cy="1468441"/>
          </a:xfrm>
          <a:custGeom>
            <a:avLst/>
            <a:gdLst>
              <a:gd name="connsiteX0" fmla="*/ 0 w 3910519"/>
              <a:gd name="connsiteY0" fmla="*/ 214009 h 2490281"/>
              <a:gd name="connsiteX1" fmla="*/ 0 w 3910519"/>
              <a:gd name="connsiteY1" fmla="*/ 2451370 h 2490281"/>
              <a:gd name="connsiteX2" fmla="*/ 3268494 w 3910519"/>
              <a:gd name="connsiteY2" fmla="*/ 2490281 h 2490281"/>
              <a:gd name="connsiteX3" fmla="*/ 3910519 w 3910519"/>
              <a:gd name="connsiteY3" fmla="*/ 2237362 h 2490281"/>
              <a:gd name="connsiteX4" fmla="*/ 3871609 w 3910519"/>
              <a:gd name="connsiteY4" fmla="*/ 214009 h 2490281"/>
              <a:gd name="connsiteX5" fmla="*/ 214009 w 3910519"/>
              <a:gd name="connsiteY5" fmla="*/ 0 h 2490281"/>
              <a:gd name="connsiteX6" fmla="*/ 0 w 3910519"/>
              <a:gd name="connsiteY6" fmla="*/ 214009 h 249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0519" h="2490281">
                <a:moveTo>
                  <a:pt x="0" y="214009"/>
                </a:moveTo>
                <a:lnTo>
                  <a:pt x="0" y="2451370"/>
                </a:lnTo>
                <a:lnTo>
                  <a:pt x="3268494" y="2490281"/>
                </a:lnTo>
                <a:lnTo>
                  <a:pt x="3910519" y="2237362"/>
                </a:lnTo>
                <a:lnTo>
                  <a:pt x="3871609" y="214009"/>
                </a:lnTo>
                <a:lnTo>
                  <a:pt x="214009" y="0"/>
                </a:lnTo>
                <a:lnTo>
                  <a:pt x="0" y="2140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931372" y="312329"/>
            <a:ext cx="607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1.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Reprenez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les grands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problèmes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identifiés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sur le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cannevas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“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Réaliser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cartographie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d’expérience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”.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Répertoriez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autant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que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nécessaire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31370" y="735738"/>
            <a:ext cx="6646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sz="12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Pour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chaque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déterminez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solutions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propsective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horizon 2025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ou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+</a:t>
            </a: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931369" y="942849"/>
            <a:ext cx="621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3</a:t>
            </a:r>
            <a:r>
              <a:rPr lang="en-US" sz="12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Pour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comprendre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ce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que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pouvez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faire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ce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jour,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dégagez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possibilité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concrète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mise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oeuvre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de 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cette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fonctionnalité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/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mesure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prospective.</a:t>
            </a: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931370" y="1378544"/>
            <a:ext cx="6076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4</a:t>
            </a:r>
            <a:r>
              <a:rPr lang="en-US" sz="12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Identifiez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ou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utilisateurs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de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cette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fonctionnalité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concrète</a:t>
            </a: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323" y="122957"/>
            <a:ext cx="526925" cy="526925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1718455" y="808545"/>
            <a:ext cx="3870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entury Gothic" charset="0"/>
                <a:ea typeface="Century Gothic" charset="0"/>
                <a:cs typeface="Century Gothic" charset="0"/>
              </a:rPr>
              <a:t>DÉFINITION D’UN ENSEMBLE DE FONCTIONNALITÉS </a:t>
            </a:r>
            <a:br>
              <a:rPr lang="en-US" sz="1800" b="1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(cahier des charges </a:t>
            </a:r>
            <a:r>
              <a:rPr lang="en-US" sz="1800" dirty="0" err="1" smtClean="0">
                <a:latin typeface="Century Gothic" charset="0"/>
                <a:ea typeface="Century Gothic" charset="0"/>
                <a:cs typeface="Century Gothic" charset="0"/>
              </a:rPr>
              <a:t>prospectif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)</a:t>
            </a:r>
            <a:endParaRPr lang="en-US" sz="18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2641453" y="-473528"/>
            <a:ext cx="323433" cy="10499272"/>
          </a:xfrm>
          <a:prstGeom prst="rect">
            <a:avLst/>
          </a:prstGeom>
          <a:solidFill>
            <a:srgbClr val="66BFC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194468" y="326570"/>
            <a:ext cx="75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2.2</a:t>
            </a:r>
            <a:endParaRPr lang="en-US" sz="20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5" y="363263"/>
            <a:ext cx="829913" cy="350995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1219954" y="9055315"/>
            <a:ext cx="91650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pouvez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reproduire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ce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tableau sur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surface large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afin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d’y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coller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des post-its</a:t>
            </a:r>
            <a:endParaRPr lang="en-US" sz="17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72810" y="735450"/>
            <a:ext cx="46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782614" y="204263"/>
            <a:ext cx="46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18507" y="259736"/>
            <a:ext cx="607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SESSION SOLUTIONS</a:t>
            </a:r>
            <a:endParaRPr lang="en-US" sz="20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4468" y="1006821"/>
            <a:ext cx="4539331" cy="4058022"/>
          </a:xfrm>
          <a:custGeom>
            <a:avLst/>
            <a:gdLst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0 w 4277532"/>
              <a:gd name="connsiteY3" fmla="*/ 2428098 h 2428098"/>
              <a:gd name="connsiteX4" fmla="*/ 0 w 4277532"/>
              <a:gd name="connsiteY4" fmla="*/ 0 h 2428098"/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50800 w 4277532"/>
              <a:gd name="connsiteY3" fmla="*/ 2343431 h 2428098"/>
              <a:gd name="connsiteX4" fmla="*/ 0 w 4277532"/>
              <a:gd name="connsiteY4" fmla="*/ 0 h 2428098"/>
              <a:gd name="connsiteX0" fmla="*/ 0 w 4531532"/>
              <a:gd name="connsiteY0" fmla="*/ 0 h 2428098"/>
              <a:gd name="connsiteX1" fmla="*/ 4531532 w 4531532"/>
              <a:gd name="connsiteY1" fmla="*/ 16934 h 2428098"/>
              <a:gd name="connsiteX2" fmla="*/ 4277532 w 4531532"/>
              <a:gd name="connsiteY2" fmla="*/ 2428098 h 2428098"/>
              <a:gd name="connsiteX3" fmla="*/ 50800 w 4531532"/>
              <a:gd name="connsiteY3" fmla="*/ 2343431 h 2428098"/>
              <a:gd name="connsiteX4" fmla="*/ 0 w 4531532"/>
              <a:gd name="connsiteY4" fmla="*/ 0 h 2428098"/>
              <a:gd name="connsiteX0" fmla="*/ 0 w 4535301"/>
              <a:gd name="connsiteY0" fmla="*/ 0 h 2428098"/>
              <a:gd name="connsiteX1" fmla="*/ 4531532 w 4535301"/>
              <a:gd name="connsiteY1" fmla="*/ 16934 h 2428098"/>
              <a:gd name="connsiteX2" fmla="*/ 4277532 w 4535301"/>
              <a:gd name="connsiteY2" fmla="*/ 2428098 h 2428098"/>
              <a:gd name="connsiteX3" fmla="*/ 50800 w 4535301"/>
              <a:gd name="connsiteY3" fmla="*/ 2343431 h 2428098"/>
              <a:gd name="connsiteX4" fmla="*/ 0 w 4535301"/>
              <a:gd name="connsiteY4" fmla="*/ 0 h 2428098"/>
              <a:gd name="connsiteX0" fmla="*/ 0 w 4535301"/>
              <a:gd name="connsiteY0" fmla="*/ 0 h 2597431"/>
              <a:gd name="connsiteX1" fmla="*/ 4531532 w 4535301"/>
              <a:gd name="connsiteY1" fmla="*/ 16934 h 2597431"/>
              <a:gd name="connsiteX2" fmla="*/ 4277532 w 4535301"/>
              <a:gd name="connsiteY2" fmla="*/ 2428098 h 2597431"/>
              <a:gd name="connsiteX3" fmla="*/ 50800 w 4535301"/>
              <a:gd name="connsiteY3" fmla="*/ 2597431 h 2597431"/>
              <a:gd name="connsiteX4" fmla="*/ 0 w 4535301"/>
              <a:gd name="connsiteY4" fmla="*/ 0 h 2597431"/>
              <a:gd name="connsiteX0" fmla="*/ 0 w 4535301"/>
              <a:gd name="connsiteY0" fmla="*/ 67733 h 2580497"/>
              <a:gd name="connsiteX1" fmla="*/ 4531532 w 4535301"/>
              <a:gd name="connsiteY1" fmla="*/ 0 h 2580497"/>
              <a:gd name="connsiteX2" fmla="*/ 4277532 w 4535301"/>
              <a:gd name="connsiteY2" fmla="*/ 2411164 h 2580497"/>
              <a:gd name="connsiteX3" fmla="*/ 50800 w 4535301"/>
              <a:gd name="connsiteY3" fmla="*/ 2580497 h 2580497"/>
              <a:gd name="connsiteX4" fmla="*/ 0 w 4535301"/>
              <a:gd name="connsiteY4" fmla="*/ 67733 h 2580497"/>
              <a:gd name="connsiteX0" fmla="*/ 0 w 4535301"/>
              <a:gd name="connsiteY0" fmla="*/ 93045 h 2605809"/>
              <a:gd name="connsiteX1" fmla="*/ 4531532 w 4535301"/>
              <a:gd name="connsiteY1" fmla="*/ 25312 h 2605809"/>
              <a:gd name="connsiteX2" fmla="*/ 4277532 w 4535301"/>
              <a:gd name="connsiteY2" fmla="*/ 2436476 h 2605809"/>
              <a:gd name="connsiteX3" fmla="*/ 50800 w 4535301"/>
              <a:gd name="connsiteY3" fmla="*/ 2605809 h 2605809"/>
              <a:gd name="connsiteX4" fmla="*/ 0 w 4535301"/>
              <a:gd name="connsiteY4" fmla="*/ 93045 h 2605809"/>
              <a:gd name="connsiteX0" fmla="*/ 0 w 4538435"/>
              <a:gd name="connsiteY0" fmla="*/ 93045 h 2605809"/>
              <a:gd name="connsiteX1" fmla="*/ 4531532 w 4538435"/>
              <a:gd name="connsiteY1" fmla="*/ 25312 h 2605809"/>
              <a:gd name="connsiteX2" fmla="*/ 4383388 w 4538435"/>
              <a:gd name="connsiteY2" fmla="*/ 2601539 h 2605809"/>
              <a:gd name="connsiteX3" fmla="*/ 50800 w 4538435"/>
              <a:gd name="connsiteY3" fmla="*/ 2605809 h 2605809"/>
              <a:gd name="connsiteX4" fmla="*/ 0 w 4538435"/>
              <a:gd name="connsiteY4" fmla="*/ 93045 h 26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8435" h="2605809">
                <a:moveTo>
                  <a:pt x="0" y="93045"/>
                </a:moveTo>
                <a:cubicBezTo>
                  <a:pt x="494511" y="-81933"/>
                  <a:pt x="3021021" y="47890"/>
                  <a:pt x="4531532" y="25312"/>
                </a:cubicBezTo>
                <a:cubicBezTo>
                  <a:pt x="4565399" y="1252366"/>
                  <a:pt x="4468055" y="1797818"/>
                  <a:pt x="4383388" y="2601539"/>
                </a:cubicBezTo>
                <a:lnTo>
                  <a:pt x="50800" y="2605809"/>
                </a:lnTo>
                <a:lnTo>
                  <a:pt x="0" y="930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188" y="1147550"/>
            <a:ext cx="367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 Gothic" charset="0"/>
                <a:ea typeface="Century Gothic" charset="0"/>
                <a:cs typeface="Century Gothic" charset="0"/>
              </a:rPr>
              <a:t>MODE D’EMPLOI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1914" y="180857"/>
            <a:ext cx="5845629" cy="936175"/>
          </a:xfrm>
          <a:prstGeom prst="rect">
            <a:avLst/>
          </a:prstGeom>
          <a:noFill/>
          <a:ln>
            <a:solidFill>
              <a:srgbClr val="D5647C"/>
            </a:solidFill>
          </a:ln>
        </p:spPr>
        <p:txBody>
          <a:bodyPr wrap="square" rtlCol="0">
            <a:noAutofit/>
          </a:bodyPr>
          <a:lstStyle/>
          <a:p>
            <a:pPr algn="r"/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Activité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binôme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puis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groupe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pPr algn="r"/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1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cannevas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pour 2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personnes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!</a:t>
            </a:r>
          </a:p>
          <a:p>
            <a:pPr algn="r"/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Engagez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sur la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meilleure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problématique</a:t>
            </a:r>
            <a:endParaRPr lang="en-US" sz="20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algn="r"/>
            <a:endParaRPr lang="en-US" sz="105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algn="r"/>
            <a:endParaRPr lang="en-US" sz="105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algn="r"/>
            <a:endParaRPr lang="en-US" sz="105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8147392" y="2514210"/>
            <a:ext cx="3780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880659" y="2228799"/>
            <a:ext cx="7636884" cy="902279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77080" y="6066610"/>
            <a:ext cx="4336476" cy="3250612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487919" y="5253449"/>
            <a:ext cx="7029623" cy="4053837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32374" y="2228798"/>
            <a:ext cx="739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sz="14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Ré-écrivez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ici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défi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auquel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groupe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a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décidé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répondre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7081" y="6112776"/>
            <a:ext cx="4123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4</a:t>
            </a:r>
            <a:r>
              <a:rPr lang="en-US" sz="14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Identifiez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groupe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, sur un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diagramme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radar 4 leviers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essentiels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repenser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pour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régler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912497" y="2572903"/>
            <a:ext cx="2539641" cy="2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Comment faire pour</a:t>
            </a:r>
            <a:r>
              <a:rPr lang="mr-IN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2" name="Freeform 31"/>
          <p:cNvSpPr/>
          <p:nvPr/>
        </p:nvSpPr>
        <p:spPr>
          <a:xfrm rot="21269514">
            <a:off x="1835825" y="7757289"/>
            <a:ext cx="1298057" cy="817190"/>
          </a:xfrm>
          <a:custGeom>
            <a:avLst/>
            <a:gdLst>
              <a:gd name="connsiteX0" fmla="*/ 1175657 w 1175657"/>
              <a:gd name="connsiteY0" fmla="*/ 762 h 817190"/>
              <a:gd name="connsiteX1" fmla="*/ 587828 w 1175657"/>
              <a:gd name="connsiteY1" fmla="*/ 131390 h 817190"/>
              <a:gd name="connsiteX2" fmla="*/ 0 w 1175657"/>
              <a:gd name="connsiteY2" fmla="*/ 817190 h 81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817190">
                <a:moveTo>
                  <a:pt x="1175657" y="762"/>
                </a:moveTo>
                <a:cubicBezTo>
                  <a:pt x="979714" y="-1960"/>
                  <a:pt x="783771" y="-4681"/>
                  <a:pt x="587828" y="131390"/>
                </a:cubicBezTo>
                <a:cubicBezTo>
                  <a:pt x="391885" y="267461"/>
                  <a:pt x="195942" y="542325"/>
                  <a:pt x="0" y="817190"/>
                </a:cubicBezTo>
              </a:path>
            </a:pathLst>
          </a:custGeom>
          <a:noFill/>
          <a:ln w="57150">
            <a:solidFill>
              <a:srgbClr val="66BF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BFC4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 flipH="1" flipV="1">
            <a:off x="1703955" y="7507723"/>
            <a:ext cx="1058779" cy="895446"/>
          </a:xfrm>
          <a:custGeom>
            <a:avLst/>
            <a:gdLst>
              <a:gd name="connsiteX0" fmla="*/ 881743 w 881743"/>
              <a:gd name="connsiteY0" fmla="*/ 979714 h 979714"/>
              <a:gd name="connsiteX1" fmla="*/ 457200 w 881743"/>
              <a:gd name="connsiteY1" fmla="*/ 685800 h 979714"/>
              <a:gd name="connsiteX2" fmla="*/ 0 w 881743"/>
              <a:gd name="connsiteY2" fmla="*/ 0 h 979714"/>
              <a:gd name="connsiteX3" fmla="*/ 0 w 881743"/>
              <a:gd name="connsiteY3" fmla="*/ 0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1743" h="979714">
                <a:moveTo>
                  <a:pt x="881743" y="979714"/>
                </a:moveTo>
                <a:cubicBezTo>
                  <a:pt x="742950" y="914400"/>
                  <a:pt x="604157" y="849086"/>
                  <a:pt x="457200" y="685800"/>
                </a:cubicBezTo>
                <a:cubicBezTo>
                  <a:pt x="310243" y="52251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rgbClr val="66BF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BFC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31045" y="7192917"/>
            <a:ext cx="102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Levier 1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80863" y="8568605"/>
            <a:ext cx="102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Levier 2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51401" y="7489805"/>
            <a:ext cx="102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Levier 3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86972" y="8353413"/>
            <a:ext cx="102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Levier 4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147392" y="3530389"/>
            <a:ext cx="3780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80659" y="3244978"/>
            <a:ext cx="7636884" cy="1766258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932374" y="3244977"/>
            <a:ext cx="7396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3.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Reformulez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bien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r>
              <a:rPr lang="en-US" sz="14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: Les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binômes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choisissent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ensuite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1défi,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puis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reformule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sous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l’angle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deux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utilisateurs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/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usagers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/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acteurs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différents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12497" y="3817682"/>
            <a:ext cx="2539641" cy="2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Comment faire pour</a:t>
            </a:r>
            <a:r>
              <a:rPr lang="mr-IN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12497" y="4067799"/>
            <a:ext cx="2539641" cy="2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devient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22205" y="4362700"/>
            <a:ext cx="2539641" cy="2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Comment faire pour</a:t>
            </a:r>
            <a:r>
              <a:rPr lang="mr-IN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66313" y="4363052"/>
            <a:ext cx="2539641" cy="2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Quand on est</a:t>
            </a:r>
            <a:r>
              <a:rPr lang="mr-IN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</a:t>
            </a:r>
            <a:r>
              <a:rPr lang="fr-FR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36937" y="4655937"/>
            <a:ext cx="2539641" cy="2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Comment faire pour</a:t>
            </a:r>
            <a:r>
              <a:rPr lang="mr-IN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81045" y="4672618"/>
            <a:ext cx="2539641" cy="2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Quand on est</a:t>
            </a:r>
            <a:r>
              <a:rPr lang="mr-IN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</a:t>
            </a:r>
            <a:r>
              <a:rPr lang="fr-FR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2733071" y="-473528"/>
            <a:ext cx="323433" cy="10499272"/>
          </a:xfrm>
          <a:prstGeom prst="rect">
            <a:avLst/>
          </a:prstGeom>
          <a:solidFill>
            <a:srgbClr val="66BFC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94468" y="161978"/>
            <a:ext cx="75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sz="20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.3 </a:t>
            </a:r>
            <a:endParaRPr lang="en-US" sz="20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5" y="198671"/>
            <a:ext cx="829913" cy="350995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940942" y="1620700"/>
            <a:ext cx="36726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Préparation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: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Reprenez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les instructions du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cannevas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“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Animer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session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créativité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”.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Décidez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amont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la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manière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structurer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équipes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Groupes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pluridisciplinaires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?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Groupes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par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défis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? Formation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d’équipes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libres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? </a:t>
            </a:r>
            <a:r>
              <a:rPr lang="en-US" sz="1100" dirty="0" err="1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l’organisateur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définir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sa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méthode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selon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besoins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  <a:b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</a:br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680720" y="1746708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07434" y="2723196"/>
            <a:ext cx="3672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Distribuez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stylos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et des post-its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tout le monde.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Prévoyez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un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mur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ou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tableau blanc par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groupes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pour que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chaque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particpant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puisse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afficher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propositions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47211" y="2861488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85082" y="3546201"/>
            <a:ext cx="36726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Faites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ensuite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remplir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cannevas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participants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minutant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chaque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activité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selon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les instructions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23579" y="3679913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85082" y="4140682"/>
            <a:ext cx="3672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Evaluez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ensuite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meilleures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idées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l’aide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l’outil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“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  <a:hlinkClick r:id="rId3" action="ppaction://hlinksldjump"/>
              </a:rPr>
              <a:t>SELECTIONNER LES MEILLEURES IDÉES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”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24859" y="4278974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880659" y="1222845"/>
            <a:ext cx="7636884" cy="902279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932374" y="1222844"/>
            <a:ext cx="7396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1.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l’oral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commencez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par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décrire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manière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brève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la situation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idéale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(20 minutes).</a:t>
            </a:r>
          </a:p>
          <a:p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Partagez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la vision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groupe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77079" y="5206789"/>
            <a:ext cx="4280615" cy="628099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17989" y="5242035"/>
            <a:ext cx="4082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3.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Discussion de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groupe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: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choisissez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problématique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et 2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utilisateurs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75336" y="5310994"/>
            <a:ext cx="739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5.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Par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binômes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imainez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3 solutions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opérationnelles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829084" y="5808012"/>
            <a:ext cx="658835" cy="1654382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828920" y="7465373"/>
            <a:ext cx="658835" cy="1841913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487755" y="7462394"/>
            <a:ext cx="7029787" cy="1841913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487755" y="5806523"/>
            <a:ext cx="6948085" cy="1654382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4566500" y="6408121"/>
            <a:ext cx="1252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entury Gothic" charset="0"/>
                <a:ea typeface="Century Gothic" charset="0"/>
                <a:cs typeface="Century Gothic" charset="0"/>
              </a:rPr>
              <a:t>SOLUTIONS</a:t>
            </a:r>
            <a:endParaRPr lang="en-US" sz="14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4224437" y="8151920"/>
            <a:ext cx="1931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PRINCIPALES MESURES / FONCTIONNALITÉS  </a:t>
            </a:r>
            <a:endParaRPr lang="en-US" sz="12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793939" y="5834888"/>
            <a:ext cx="0" cy="3513411"/>
          </a:xfrm>
          <a:prstGeom prst="line">
            <a:avLst/>
          </a:prstGeom>
          <a:ln w="3175">
            <a:solidFill>
              <a:srgbClr val="D5647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0092379" y="5806523"/>
            <a:ext cx="0" cy="3513411"/>
          </a:xfrm>
          <a:prstGeom prst="line">
            <a:avLst/>
          </a:prstGeom>
          <a:ln w="3175">
            <a:solidFill>
              <a:srgbClr val="D5647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49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72810" y="735450"/>
            <a:ext cx="46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782614" y="204263"/>
            <a:ext cx="46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07549" y="268840"/>
            <a:ext cx="285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SESSION UX DESIGN</a:t>
            </a:r>
            <a:endParaRPr lang="en-US" sz="20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34035" y="46663"/>
            <a:ext cx="4480385" cy="1773892"/>
          </a:xfrm>
          <a:custGeom>
            <a:avLst/>
            <a:gdLst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0 w 4277532"/>
              <a:gd name="connsiteY3" fmla="*/ 2428098 h 2428098"/>
              <a:gd name="connsiteX4" fmla="*/ 0 w 4277532"/>
              <a:gd name="connsiteY4" fmla="*/ 0 h 2428098"/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50800 w 4277532"/>
              <a:gd name="connsiteY3" fmla="*/ 2343431 h 2428098"/>
              <a:gd name="connsiteX4" fmla="*/ 0 w 4277532"/>
              <a:gd name="connsiteY4" fmla="*/ 0 h 2428098"/>
              <a:gd name="connsiteX0" fmla="*/ 0 w 4531532"/>
              <a:gd name="connsiteY0" fmla="*/ 0 h 2428098"/>
              <a:gd name="connsiteX1" fmla="*/ 4531532 w 4531532"/>
              <a:gd name="connsiteY1" fmla="*/ 16934 h 2428098"/>
              <a:gd name="connsiteX2" fmla="*/ 4277532 w 4531532"/>
              <a:gd name="connsiteY2" fmla="*/ 2428098 h 2428098"/>
              <a:gd name="connsiteX3" fmla="*/ 50800 w 4531532"/>
              <a:gd name="connsiteY3" fmla="*/ 2343431 h 2428098"/>
              <a:gd name="connsiteX4" fmla="*/ 0 w 4531532"/>
              <a:gd name="connsiteY4" fmla="*/ 0 h 2428098"/>
              <a:gd name="connsiteX0" fmla="*/ 0 w 4535301"/>
              <a:gd name="connsiteY0" fmla="*/ 0 h 2428098"/>
              <a:gd name="connsiteX1" fmla="*/ 4531532 w 4535301"/>
              <a:gd name="connsiteY1" fmla="*/ 16934 h 2428098"/>
              <a:gd name="connsiteX2" fmla="*/ 4277532 w 4535301"/>
              <a:gd name="connsiteY2" fmla="*/ 2428098 h 2428098"/>
              <a:gd name="connsiteX3" fmla="*/ 50800 w 4535301"/>
              <a:gd name="connsiteY3" fmla="*/ 2343431 h 2428098"/>
              <a:gd name="connsiteX4" fmla="*/ 0 w 4535301"/>
              <a:gd name="connsiteY4" fmla="*/ 0 h 2428098"/>
              <a:gd name="connsiteX0" fmla="*/ 0 w 4535301"/>
              <a:gd name="connsiteY0" fmla="*/ 0 h 2597431"/>
              <a:gd name="connsiteX1" fmla="*/ 4531532 w 4535301"/>
              <a:gd name="connsiteY1" fmla="*/ 16934 h 2597431"/>
              <a:gd name="connsiteX2" fmla="*/ 4277532 w 4535301"/>
              <a:gd name="connsiteY2" fmla="*/ 2428098 h 2597431"/>
              <a:gd name="connsiteX3" fmla="*/ 50800 w 4535301"/>
              <a:gd name="connsiteY3" fmla="*/ 2597431 h 2597431"/>
              <a:gd name="connsiteX4" fmla="*/ 0 w 4535301"/>
              <a:gd name="connsiteY4" fmla="*/ 0 h 2597431"/>
              <a:gd name="connsiteX0" fmla="*/ 0 w 4535301"/>
              <a:gd name="connsiteY0" fmla="*/ 67733 h 2580497"/>
              <a:gd name="connsiteX1" fmla="*/ 4531532 w 4535301"/>
              <a:gd name="connsiteY1" fmla="*/ 0 h 2580497"/>
              <a:gd name="connsiteX2" fmla="*/ 4277532 w 4535301"/>
              <a:gd name="connsiteY2" fmla="*/ 2411164 h 2580497"/>
              <a:gd name="connsiteX3" fmla="*/ 50800 w 4535301"/>
              <a:gd name="connsiteY3" fmla="*/ 2580497 h 2580497"/>
              <a:gd name="connsiteX4" fmla="*/ 0 w 4535301"/>
              <a:gd name="connsiteY4" fmla="*/ 67733 h 2580497"/>
              <a:gd name="connsiteX0" fmla="*/ 0 w 4535301"/>
              <a:gd name="connsiteY0" fmla="*/ 93045 h 2605809"/>
              <a:gd name="connsiteX1" fmla="*/ 4531532 w 4535301"/>
              <a:gd name="connsiteY1" fmla="*/ 25312 h 2605809"/>
              <a:gd name="connsiteX2" fmla="*/ 4277532 w 4535301"/>
              <a:gd name="connsiteY2" fmla="*/ 2436476 h 2605809"/>
              <a:gd name="connsiteX3" fmla="*/ 50800 w 4535301"/>
              <a:gd name="connsiteY3" fmla="*/ 2605809 h 2605809"/>
              <a:gd name="connsiteX4" fmla="*/ 0 w 4535301"/>
              <a:gd name="connsiteY4" fmla="*/ 93045 h 2605809"/>
              <a:gd name="connsiteX0" fmla="*/ 0 w 4538435"/>
              <a:gd name="connsiteY0" fmla="*/ 93045 h 2605809"/>
              <a:gd name="connsiteX1" fmla="*/ 4531532 w 4538435"/>
              <a:gd name="connsiteY1" fmla="*/ 25312 h 2605809"/>
              <a:gd name="connsiteX2" fmla="*/ 4383388 w 4538435"/>
              <a:gd name="connsiteY2" fmla="*/ 2601539 h 2605809"/>
              <a:gd name="connsiteX3" fmla="*/ 50800 w 4538435"/>
              <a:gd name="connsiteY3" fmla="*/ 2605809 h 2605809"/>
              <a:gd name="connsiteX4" fmla="*/ 0 w 4538435"/>
              <a:gd name="connsiteY4" fmla="*/ 93045 h 26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8435" h="2605809">
                <a:moveTo>
                  <a:pt x="0" y="93045"/>
                </a:moveTo>
                <a:cubicBezTo>
                  <a:pt x="494511" y="-81933"/>
                  <a:pt x="3021021" y="47890"/>
                  <a:pt x="4531532" y="25312"/>
                </a:cubicBezTo>
                <a:cubicBezTo>
                  <a:pt x="4565399" y="1252366"/>
                  <a:pt x="4468055" y="1797818"/>
                  <a:pt x="4383388" y="2601539"/>
                </a:cubicBezTo>
                <a:lnTo>
                  <a:pt x="50800" y="2605809"/>
                </a:lnTo>
                <a:lnTo>
                  <a:pt x="0" y="930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03652" y="102847"/>
            <a:ext cx="367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 Gothic" charset="0"/>
                <a:ea typeface="Century Gothic" charset="0"/>
                <a:cs typeface="Century Gothic" charset="0"/>
              </a:rPr>
              <a:t>MODE D’EMPLOI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02407" y="486436"/>
            <a:ext cx="3672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Dessinez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la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maquette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solution.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46304" y="2193002"/>
            <a:ext cx="6089178" cy="6076238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542184" y="598970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542185" y="969215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4860" y="2239168"/>
            <a:ext cx="426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ÉCRAN 1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529542" y="2178920"/>
            <a:ext cx="6089178" cy="6076238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608098" y="2193002"/>
            <a:ext cx="426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ÉCRAN 2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6304" y="8515350"/>
            <a:ext cx="6089178" cy="763540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25242" y="8515350"/>
            <a:ext cx="6089178" cy="763540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46304" y="8563049"/>
            <a:ext cx="426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HOMEPAGE (PAGE D’ACCUEIL)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25242" y="8560442"/>
            <a:ext cx="426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MODULE 1 (PAGE 2) :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02407" y="830664"/>
            <a:ext cx="36726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Identifiez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fonctionnalités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principales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la page sur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dessin.</a:t>
            </a:r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086" y="1033796"/>
            <a:ext cx="2184321" cy="418128"/>
          </a:xfrm>
          <a:prstGeom prst="rect">
            <a:avLst/>
          </a:prstGeom>
          <a:solidFill>
            <a:srgbClr val="D5647C"/>
          </a:solidFill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Fonctionnalités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4086" y="1572012"/>
            <a:ext cx="1337064" cy="418128"/>
          </a:xfrm>
          <a:prstGeom prst="rect">
            <a:avLst/>
          </a:prstGeom>
          <a:solidFill>
            <a:srgbClr val="D5647C"/>
          </a:solidFill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Chemins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98446" y="1565809"/>
            <a:ext cx="1749604" cy="418128"/>
          </a:xfrm>
          <a:prstGeom prst="rect">
            <a:avLst/>
          </a:prstGeom>
          <a:solidFill>
            <a:srgbClr val="D5647C"/>
          </a:solidFill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Interactions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39751" y="1033796"/>
            <a:ext cx="1025596" cy="418128"/>
          </a:xfrm>
          <a:prstGeom prst="rect">
            <a:avLst/>
          </a:prstGeom>
          <a:solidFill>
            <a:srgbClr val="D5647C"/>
          </a:solidFill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Menu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75831" y="1035385"/>
            <a:ext cx="365079" cy="418128"/>
          </a:xfrm>
          <a:prstGeom prst="rect">
            <a:avLst/>
          </a:prstGeom>
          <a:solidFill>
            <a:srgbClr val="D5647C"/>
          </a:solidFill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f</a:t>
            </a:r>
            <a:endParaRPr lang="en-US" b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47848" y="1033796"/>
            <a:ext cx="365079" cy="418128"/>
          </a:xfrm>
          <a:prstGeom prst="rect">
            <a:avLst/>
          </a:prstGeom>
          <a:solidFill>
            <a:srgbClr val="D5647C"/>
          </a:solidFill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t</a:t>
            </a:r>
            <a:endParaRPr lang="en-US" b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23411" y="1046098"/>
            <a:ext cx="365079" cy="418128"/>
          </a:xfrm>
          <a:prstGeom prst="rect">
            <a:avLst/>
          </a:prstGeom>
          <a:solidFill>
            <a:srgbClr val="D5647C"/>
          </a:solidFill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G</a:t>
            </a:r>
            <a:endParaRPr lang="en-US" b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96238" y="1046098"/>
            <a:ext cx="1782899" cy="418128"/>
          </a:xfrm>
          <a:prstGeom prst="rect">
            <a:avLst/>
          </a:prstGeom>
          <a:solidFill>
            <a:srgbClr val="D5647C"/>
          </a:solidFill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Rechercher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65347" y="1565809"/>
            <a:ext cx="994140" cy="418128"/>
          </a:xfrm>
          <a:prstGeom prst="rect">
            <a:avLst/>
          </a:prstGeom>
          <a:solidFill>
            <a:srgbClr val="D5647C"/>
          </a:solidFill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</a:t>
            </a:r>
            <a:r>
              <a:rPr lang="en-US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atas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88516" y="1558125"/>
            <a:ext cx="1578619" cy="418128"/>
          </a:xfrm>
          <a:prstGeom prst="rect">
            <a:avLst/>
          </a:prstGeom>
          <a:solidFill>
            <a:srgbClr val="D5647C"/>
          </a:solidFill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Utilisateurs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8542185" y="1429532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792016" y="1280590"/>
            <a:ext cx="3672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pourrez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inspirer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exemples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fonctions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et actions</a:t>
            </a:r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09281" y="1555865"/>
            <a:ext cx="1140850" cy="428071"/>
          </a:xfrm>
          <a:prstGeom prst="rect">
            <a:avLst/>
          </a:prstGeom>
          <a:solidFill>
            <a:srgbClr val="D5647C"/>
          </a:solidFill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Vidéos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86885" y="1046098"/>
            <a:ext cx="897465" cy="418128"/>
          </a:xfrm>
          <a:prstGeom prst="rect">
            <a:avLst/>
          </a:prstGeom>
          <a:solidFill>
            <a:srgbClr val="D5647C"/>
          </a:solidFill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Texte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2727718" y="-473528"/>
            <a:ext cx="323433" cy="10499272"/>
          </a:xfrm>
          <a:prstGeom prst="rect">
            <a:avLst/>
          </a:prstGeom>
          <a:solidFill>
            <a:srgbClr val="66BFC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94468" y="180266"/>
            <a:ext cx="75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2.4</a:t>
            </a:r>
            <a:endParaRPr lang="en-US" sz="20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5" y="216959"/>
            <a:ext cx="829913" cy="3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Arborescence de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146304" y="2193002"/>
            <a:ext cx="6089178" cy="6076238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24860" y="2239168"/>
            <a:ext cx="426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ÉCRAN 3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529542" y="2178920"/>
            <a:ext cx="6089178" cy="6076238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608098" y="2193002"/>
            <a:ext cx="426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ÉCRAN 4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6304" y="8515350"/>
            <a:ext cx="6089178" cy="763540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25242" y="8515350"/>
            <a:ext cx="6089178" cy="763540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46304" y="8563049"/>
            <a:ext cx="426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MODULE 3 :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25242" y="8560442"/>
            <a:ext cx="426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MODULE 4 :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772810" y="735450"/>
            <a:ext cx="46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82614" y="204263"/>
            <a:ext cx="46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07549" y="268840"/>
            <a:ext cx="607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SESSION UX DESIGN</a:t>
            </a:r>
            <a:endParaRPr lang="en-US" sz="20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4" name="Rectangle 13"/>
          <p:cNvSpPr/>
          <p:nvPr/>
        </p:nvSpPr>
        <p:spPr>
          <a:xfrm>
            <a:off x="8134035" y="46663"/>
            <a:ext cx="4480385" cy="1773892"/>
          </a:xfrm>
          <a:custGeom>
            <a:avLst/>
            <a:gdLst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0 w 4277532"/>
              <a:gd name="connsiteY3" fmla="*/ 2428098 h 2428098"/>
              <a:gd name="connsiteX4" fmla="*/ 0 w 4277532"/>
              <a:gd name="connsiteY4" fmla="*/ 0 h 2428098"/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50800 w 4277532"/>
              <a:gd name="connsiteY3" fmla="*/ 2343431 h 2428098"/>
              <a:gd name="connsiteX4" fmla="*/ 0 w 4277532"/>
              <a:gd name="connsiteY4" fmla="*/ 0 h 2428098"/>
              <a:gd name="connsiteX0" fmla="*/ 0 w 4531532"/>
              <a:gd name="connsiteY0" fmla="*/ 0 h 2428098"/>
              <a:gd name="connsiteX1" fmla="*/ 4531532 w 4531532"/>
              <a:gd name="connsiteY1" fmla="*/ 16934 h 2428098"/>
              <a:gd name="connsiteX2" fmla="*/ 4277532 w 4531532"/>
              <a:gd name="connsiteY2" fmla="*/ 2428098 h 2428098"/>
              <a:gd name="connsiteX3" fmla="*/ 50800 w 4531532"/>
              <a:gd name="connsiteY3" fmla="*/ 2343431 h 2428098"/>
              <a:gd name="connsiteX4" fmla="*/ 0 w 4531532"/>
              <a:gd name="connsiteY4" fmla="*/ 0 h 2428098"/>
              <a:gd name="connsiteX0" fmla="*/ 0 w 4535301"/>
              <a:gd name="connsiteY0" fmla="*/ 0 h 2428098"/>
              <a:gd name="connsiteX1" fmla="*/ 4531532 w 4535301"/>
              <a:gd name="connsiteY1" fmla="*/ 16934 h 2428098"/>
              <a:gd name="connsiteX2" fmla="*/ 4277532 w 4535301"/>
              <a:gd name="connsiteY2" fmla="*/ 2428098 h 2428098"/>
              <a:gd name="connsiteX3" fmla="*/ 50800 w 4535301"/>
              <a:gd name="connsiteY3" fmla="*/ 2343431 h 2428098"/>
              <a:gd name="connsiteX4" fmla="*/ 0 w 4535301"/>
              <a:gd name="connsiteY4" fmla="*/ 0 h 2428098"/>
              <a:gd name="connsiteX0" fmla="*/ 0 w 4535301"/>
              <a:gd name="connsiteY0" fmla="*/ 0 h 2597431"/>
              <a:gd name="connsiteX1" fmla="*/ 4531532 w 4535301"/>
              <a:gd name="connsiteY1" fmla="*/ 16934 h 2597431"/>
              <a:gd name="connsiteX2" fmla="*/ 4277532 w 4535301"/>
              <a:gd name="connsiteY2" fmla="*/ 2428098 h 2597431"/>
              <a:gd name="connsiteX3" fmla="*/ 50800 w 4535301"/>
              <a:gd name="connsiteY3" fmla="*/ 2597431 h 2597431"/>
              <a:gd name="connsiteX4" fmla="*/ 0 w 4535301"/>
              <a:gd name="connsiteY4" fmla="*/ 0 h 2597431"/>
              <a:gd name="connsiteX0" fmla="*/ 0 w 4535301"/>
              <a:gd name="connsiteY0" fmla="*/ 67733 h 2580497"/>
              <a:gd name="connsiteX1" fmla="*/ 4531532 w 4535301"/>
              <a:gd name="connsiteY1" fmla="*/ 0 h 2580497"/>
              <a:gd name="connsiteX2" fmla="*/ 4277532 w 4535301"/>
              <a:gd name="connsiteY2" fmla="*/ 2411164 h 2580497"/>
              <a:gd name="connsiteX3" fmla="*/ 50800 w 4535301"/>
              <a:gd name="connsiteY3" fmla="*/ 2580497 h 2580497"/>
              <a:gd name="connsiteX4" fmla="*/ 0 w 4535301"/>
              <a:gd name="connsiteY4" fmla="*/ 67733 h 2580497"/>
              <a:gd name="connsiteX0" fmla="*/ 0 w 4535301"/>
              <a:gd name="connsiteY0" fmla="*/ 93045 h 2605809"/>
              <a:gd name="connsiteX1" fmla="*/ 4531532 w 4535301"/>
              <a:gd name="connsiteY1" fmla="*/ 25312 h 2605809"/>
              <a:gd name="connsiteX2" fmla="*/ 4277532 w 4535301"/>
              <a:gd name="connsiteY2" fmla="*/ 2436476 h 2605809"/>
              <a:gd name="connsiteX3" fmla="*/ 50800 w 4535301"/>
              <a:gd name="connsiteY3" fmla="*/ 2605809 h 2605809"/>
              <a:gd name="connsiteX4" fmla="*/ 0 w 4535301"/>
              <a:gd name="connsiteY4" fmla="*/ 93045 h 2605809"/>
              <a:gd name="connsiteX0" fmla="*/ 0 w 4538435"/>
              <a:gd name="connsiteY0" fmla="*/ 93045 h 2605809"/>
              <a:gd name="connsiteX1" fmla="*/ 4531532 w 4538435"/>
              <a:gd name="connsiteY1" fmla="*/ 25312 h 2605809"/>
              <a:gd name="connsiteX2" fmla="*/ 4383388 w 4538435"/>
              <a:gd name="connsiteY2" fmla="*/ 2601539 h 2605809"/>
              <a:gd name="connsiteX3" fmla="*/ 50800 w 4538435"/>
              <a:gd name="connsiteY3" fmla="*/ 2605809 h 2605809"/>
              <a:gd name="connsiteX4" fmla="*/ 0 w 4538435"/>
              <a:gd name="connsiteY4" fmla="*/ 93045 h 26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8435" h="2605809">
                <a:moveTo>
                  <a:pt x="0" y="93045"/>
                </a:moveTo>
                <a:cubicBezTo>
                  <a:pt x="494511" y="-81933"/>
                  <a:pt x="3021021" y="47890"/>
                  <a:pt x="4531532" y="25312"/>
                </a:cubicBezTo>
                <a:cubicBezTo>
                  <a:pt x="4565399" y="1252366"/>
                  <a:pt x="4468055" y="1797818"/>
                  <a:pt x="4383388" y="2601539"/>
                </a:cubicBezTo>
                <a:lnTo>
                  <a:pt x="50800" y="2605809"/>
                </a:lnTo>
                <a:lnTo>
                  <a:pt x="0" y="930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03652" y="102847"/>
            <a:ext cx="367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 Gothic" charset="0"/>
                <a:ea typeface="Century Gothic" charset="0"/>
                <a:cs typeface="Century Gothic" charset="0"/>
              </a:rPr>
              <a:t>MODE D’EMPLOI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02407" y="486436"/>
            <a:ext cx="3672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Dessinez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la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maquette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solution.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542184" y="598970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542185" y="969215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802407" y="830664"/>
            <a:ext cx="36726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Identifiez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fonctionnalités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principales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la page sur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dessin.</a:t>
            </a:r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8542185" y="1429532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792016" y="1280590"/>
            <a:ext cx="3672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pourrez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inspirer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exemples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fonctions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et actions</a:t>
            </a:r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4086" y="1033796"/>
            <a:ext cx="2184321" cy="418128"/>
          </a:xfrm>
          <a:prstGeom prst="rect">
            <a:avLst/>
          </a:prstGeom>
          <a:solidFill>
            <a:srgbClr val="D5647C"/>
          </a:solidFill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Fonctionnalités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4086" y="1572012"/>
            <a:ext cx="1337064" cy="418128"/>
          </a:xfrm>
          <a:prstGeom prst="rect">
            <a:avLst/>
          </a:prstGeom>
          <a:solidFill>
            <a:srgbClr val="D5647C"/>
          </a:solidFill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Chemins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98446" y="1565809"/>
            <a:ext cx="1749604" cy="418128"/>
          </a:xfrm>
          <a:prstGeom prst="rect">
            <a:avLst/>
          </a:prstGeom>
          <a:solidFill>
            <a:srgbClr val="D5647C"/>
          </a:solidFill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Interactions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39751" y="1033796"/>
            <a:ext cx="1025596" cy="418128"/>
          </a:xfrm>
          <a:prstGeom prst="rect">
            <a:avLst/>
          </a:prstGeom>
          <a:solidFill>
            <a:srgbClr val="D5647C"/>
          </a:solidFill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Menu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75831" y="1035385"/>
            <a:ext cx="365079" cy="418128"/>
          </a:xfrm>
          <a:prstGeom prst="rect">
            <a:avLst/>
          </a:prstGeom>
          <a:solidFill>
            <a:srgbClr val="D5647C"/>
          </a:solidFill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f</a:t>
            </a:r>
            <a:endParaRPr lang="en-US" b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47848" y="1033796"/>
            <a:ext cx="365079" cy="418128"/>
          </a:xfrm>
          <a:prstGeom prst="rect">
            <a:avLst/>
          </a:prstGeom>
          <a:solidFill>
            <a:srgbClr val="D5647C"/>
          </a:solidFill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t</a:t>
            </a:r>
            <a:endParaRPr lang="en-US" b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23411" y="1046098"/>
            <a:ext cx="365079" cy="418128"/>
          </a:xfrm>
          <a:prstGeom prst="rect">
            <a:avLst/>
          </a:prstGeom>
          <a:solidFill>
            <a:srgbClr val="D5647C"/>
          </a:solidFill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G</a:t>
            </a:r>
            <a:endParaRPr lang="en-US" b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96238" y="1046098"/>
            <a:ext cx="1782899" cy="418128"/>
          </a:xfrm>
          <a:prstGeom prst="rect">
            <a:avLst/>
          </a:prstGeom>
          <a:solidFill>
            <a:srgbClr val="D5647C"/>
          </a:solidFill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Rechercher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65347" y="1565809"/>
            <a:ext cx="994140" cy="418128"/>
          </a:xfrm>
          <a:prstGeom prst="rect">
            <a:avLst/>
          </a:prstGeom>
          <a:solidFill>
            <a:srgbClr val="D5647C"/>
          </a:solidFill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</a:t>
            </a:r>
            <a:r>
              <a:rPr lang="en-US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atas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88516" y="1558125"/>
            <a:ext cx="1578619" cy="418128"/>
          </a:xfrm>
          <a:prstGeom prst="rect">
            <a:avLst/>
          </a:prstGeom>
          <a:solidFill>
            <a:srgbClr val="D5647C"/>
          </a:solidFill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Utilisateurs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09281" y="1555865"/>
            <a:ext cx="1140850" cy="428071"/>
          </a:xfrm>
          <a:prstGeom prst="rect">
            <a:avLst/>
          </a:prstGeom>
          <a:solidFill>
            <a:srgbClr val="D5647C"/>
          </a:solidFill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Vidéos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86885" y="1046098"/>
            <a:ext cx="897465" cy="418128"/>
          </a:xfrm>
          <a:prstGeom prst="rect">
            <a:avLst/>
          </a:prstGeom>
          <a:solidFill>
            <a:srgbClr val="D5647C"/>
          </a:solidFill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Texte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744971" y="-473528"/>
            <a:ext cx="323433" cy="10499272"/>
          </a:xfrm>
          <a:prstGeom prst="rect">
            <a:avLst/>
          </a:prstGeom>
          <a:solidFill>
            <a:srgbClr val="66BFC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94468" y="180266"/>
            <a:ext cx="75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2.4</a:t>
            </a:r>
            <a:endParaRPr lang="en-US" sz="20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5" y="216959"/>
            <a:ext cx="829913" cy="3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72810" y="735450"/>
            <a:ext cx="46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782614" y="204263"/>
            <a:ext cx="46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18507" y="259736"/>
            <a:ext cx="607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85CAA"/>
                </a:solidFill>
                <a:latin typeface="Century Gothic" charset="0"/>
                <a:ea typeface="Century Gothic" charset="0"/>
                <a:cs typeface="Century Gothic" charset="0"/>
              </a:rPr>
              <a:t>SESSION TESTS</a:t>
            </a:r>
            <a:endParaRPr lang="en-US" sz="2000" dirty="0">
              <a:solidFill>
                <a:srgbClr val="485CAA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2570" y="923828"/>
            <a:ext cx="6657969" cy="1330164"/>
          </a:xfrm>
          <a:custGeom>
            <a:avLst/>
            <a:gdLst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0 w 4277532"/>
              <a:gd name="connsiteY3" fmla="*/ 2428098 h 2428098"/>
              <a:gd name="connsiteX4" fmla="*/ 0 w 4277532"/>
              <a:gd name="connsiteY4" fmla="*/ 0 h 2428098"/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50800 w 4277532"/>
              <a:gd name="connsiteY3" fmla="*/ 2343431 h 2428098"/>
              <a:gd name="connsiteX4" fmla="*/ 0 w 4277532"/>
              <a:gd name="connsiteY4" fmla="*/ 0 h 2428098"/>
              <a:gd name="connsiteX0" fmla="*/ 0 w 4531532"/>
              <a:gd name="connsiteY0" fmla="*/ 0 h 2428098"/>
              <a:gd name="connsiteX1" fmla="*/ 4531532 w 4531532"/>
              <a:gd name="connsiteY1" fmla="*/ 16934 h 2428098"/>
              <a:gd name="connsiteX2" fmla="*/ 4277532 w 4531532"/>
              <a:gd name="connsiteY2" fmla="*/ 2428098 h 2428098"/>
              <a:gd name="connsiteX3" fmla="*/ 50800 w 4531532"/>
              <a:gd name="connsiteY3" fmla="*/ 2343431 h 2428098"/>
              <a:gd name="connsiteX4" fmla="*/ 0 w 4531532"/>
              <a:gd name="connsiteY4" fmla="*/ 0 h 2428098"/>
              <a:gd name="connsiteX0" fmla="*/ 0 w 4535301"/>
              <a:gd name="connsiteY0" fmla="*/ 0 h 2428098"/>
              <a:gd name="connsiteX1" fmla="*/ 4531532 w 4535301"/>
              <a:gd name="connsiteY1" fmla="*/ 16934 h 2428098"/>
              <a:gd name="connsiteX2" fmla="*/ 4277532 w 4535301"/>
              <a:gd name="connsiteY2" fmla="*/ 2428098 h 2428098"/>
              <a:gd name="connsiteX3" fmla="*/ 50800 w 4535301"/>
              <a:gd name="connsiteY3" fmla="*/ 2343431 h 2428098"/>
              <a:gd name="connsiteX4" fmla="*/ 0 w 4535301"/>
              <a:gd name="connsiteY4" fmla="*/ 0 h 2428098"/>
              <a:gd name="connsiteX0" fmla="*/ 0 w 4535301"/>
              <a:gd name="connsiteY0" fmla="*/ 0 h 2597431"/>
              <a:gd name="connsiteX1" fmla="*/ 4531532 w 4535301"/>
              <a:gd name="connsiteY1" fmla="*/ 16934 h 2597431"/>
              <a:gd name="connsiteX2" fmla="*/ 4277532 w 4535301"/>
              <a:gd name="connsiteY2" fmla="*/ 2428098 h 2597431"/>
              <a:gd name="connsiteX3" fmla="*/ 50800 w 4535301"/>
              <a:gd name="connsiteY3" fmla="*/ 2597431 h 2597431"/>
              <a:gd name="connsiteX4" fmla="*/ 0 w 4535301"/>
              <a:gd name="connsiteY4" fmla="*/ 0 h 2597431"/>
              <a:gd name="connsiteX0" fmla="*/ 0 w 4535301"/>
              <a:gd name="connsiteY0" fmla="*/ 67733 h 2580497"/>
              <a:gd name="connsiteX1" fmla="*/ 4531532 w 4535301"/>
              <a:gd name="connsiteY1" fmla="*/ 0 h 2580497"/>
              <a:gd name="connsiteX2" fmla="*/ 4277532 w 4535301"/>
              <a:gd name="connsiteY2" fmla="*/ 2411164 h 2580497"/>
              <a:gd name="connsiteX3" fmla="*/ 50800 w 4535301"/>
              <a:gd name="connsiteY3" fmla="*/ 2580497 h 2580497"/>
              <a:gd name="connsiteX4" fmla="*/ 0 w 4535301"/>
              <a:gd name="connsiteY4" fmla="*/ 67733 h 2580497"/>
              <a:gd name="connsiteX0" fmla="*/ 0 w 4535301"/>
              <a:gd name="connsiteY0" fmla="*/ 93045 h 2605809"/>
              <a:gd name="connsiteX1" fmla="*/ 4531532 w 4535301"/>
              <a:gd name="connsiteY1" fmla="*/ 25312 h 2605809"/>
              <a:gd name="connsiteX2" fmla="*/ 4277532 w 4535301"/>
              <a:gd name="connsiteY2" fmla="*/ 2436476 h 2605809"/>
              <a:gd name="connsiteX3" fmla="*/ 50800 w 4535301"/>
              <a:gd name="connsiteY3" fmla="*/ 2605809 h 2605809"/>
              <a:gd name="connsiteX4" fmla="*/ 0 w 4535301"/>
              <a:gd name="connsiteY4" fmla="*/ 93045 h 2605809"/>
              <a:gd name="connsiteX0" fmla="*/ 0 w 4538435"/>
              <a:gd name="connsiteY0" fmla="*/ 93045 h 2605809"/>
              <a:gd name="connsiteX1" fmla="*/ 4531532 w 4538435"/>
              <a:gd name="connsiteY1" fmla="*/ 25312 h 2605809"/>
              <a:gd name="connsiteX2" fmla="*/ 4383388 w 4538435"/>
              <a:gd name="connsiteY2" fmla="*/ 2601539 h 2605809"/>
              <a:gd name="connsiteX3" fmla="*/ 50800 w 4538435"/>
              <a:gd name="connsiteY3" fmla="*/ 2605809 h 2605809"/>
              <a:gd name="connsiteX4" fmla="*/ 0 w 4538435"/>
              <a:gd name="connsiteY4" fmla="*/ 93045 h 26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8435" h="2605809">
                <a:moveTo>
                  <a:pt x="0" y="93045"/>
                </a:moveTo>
                <a:cubicBezTo>
                  <a:pt x="494511" y="-81933"/>
                  <a:pt x="3021021" y="47890"/>
                  <a:pt x="4531532" y="25312"/>
                </a:cubicBezTo>
                <a:cubicBezTo>
                  <a:pt x="4565399" y="1252366"/>
                  <a:pt x="4468055" y="1797818"/>
                  <a:pt x="4383388" y="2601539"/>
                </a:cubicBezTo>
                <a:lnTo>
                  <a:pt x="50800" y="2605809"/>
                </a:lnTo>
                <a:lnTo>
                  <a:pt x="0" y="930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197" y="979408"/>
            <a:ext cx="367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entury Gothic" charset="0"/>
                <a:ea typeface="Century Gothic" charset="0"/>
                <a:cs typeface="Century Gothic" charset="0"/>
              </a:rPr>
              <a:t>QUELQUES PRINCIPES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4027" y="180857"/>
            <a:ext cx="5434287" cy="1623416"/>
          </a:xfrm>
          <a:prstGeom prst="rect">
            <a:avLst/>
          </a:prstGeom>
          <a:noFill/>
          <a:ln>
            <a:solidFill>
              <a:srgbClr val="485CAA"/>
            </a:solidFill>
          </a:ln>
        </p:spPr>
        <p:txBody>
          <a:bodyPr wrap="square" rtlCol="0">
            <a:noAutofit/>
          </a:bodyPr>
          <a:lstStyle/>
          <a:p>
            <a:pPr algn="r"/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Pourquoi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mesurer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“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l’usabilité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” de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systèmes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?</a:t>
            </a:r>
          </a:p>
          <a:p>
            <a:pPr algn="r"/>
            <a:endParaRPr lang="en-US" sz="11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algn="r"/>
            <a:endParaRPr lang="en-US" sz="110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algn="r"/>
            <a:endParaRPr lang="en-US" sz="11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40943" y="1330357"/>
            <a:ext cx="5762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Le SUS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n’est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pas un diagnostic,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c’est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avant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tout un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moyen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comrendre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la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facilité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d’utilisation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d’un site,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d’une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application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ou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tout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autre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type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systèmes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0154" y="582171"/>
            <a:ext cx="534854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Ce test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permet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400" b="1" dirty="0" smtClean="0">
                <a:solidFill>
                  <a:srgbClr val="485CAA"/>
                </a:solidFill>
                <a:latin typeface="Century Gothic" charset="0"/>
                <a:ea typeface="Century Gothic" charset="0"/>
                <a:cs typeface="Century Gothic" charset="0"/>
              </a:rPr>
              <a:t>savoir </a:t>
            </a:r>
            <a:r>
              <a:rPr lang="en-US" sz="1400" b="1" dirty="0" err="1" smtClean="0">
                <a:solidFill>
                  <a:srgbClr val="485CAA"/>
                </a:solidFill>
                <a:latin typeface="Century Gothic" charset="0"/>
                <a:ea typeface="Century Gothic" charset="0"/>
                <a:cs typeface="Century Gothic" charset="0"/>
              </a:rPr>
              <a:t>si</a:t>
            </a:r>
            <a:r>
              <a:rPr lang="en-US" sz="1400" b="1" dirty="0" smtClean="0">
                <a:solidFill>
                  <a:srgbClr val="485CAA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b="1" dirty="0" err="1" smtClean="0">
                <a:solidFill>
                  <a:srgbClr val="485CAA"/>
                </a:solidFill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400" b="1" dirty="0" smtClean="0">
                <a:solidFill>
                  <a:srgbClr val="485CAA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b="1" dirty="0" err="1" smtClean="0">
                <a:solidFill>
                  <a:srgbClr val="485CAA"/>
                </a:solidFill>
                <a:latin typeface="Century Gothic" charset="0"/>
                <a:ea typeface="Century Gothic" charset="0"/>
                <a:cs typeface="Century Gothic" charset="0"/>
              </a:rPr>
              <a:t>système</a:t>
            </a:r>
            <a:r>
              <a:rPr lang="en-US" sz="1400" b="1" dirty="0" smtClean="0">
                <a:solidFill>
                  <a:srgbClr val="485CAA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b="1" dirty="0" err="1" smtClean="0">
                <a:solidFill>
                  <a:srgbClr val="485CAA"/>
                </a:solidFill>
                <a:latin typeface="Century Gothic" charset="0"/>
                <a:ea typeface="Century Gothic" charset="0"/>
                <a:cs typeface="Century Gothic" charset="0"/>
              </a:rPr>
              <a:t>est</a:t>
            </a:r>
            <a:r>
              <a:rPr lang="en-US" sz="1400" b="1" dirty="0" smtClean="0">
                <a:solidFill>
                  <a:srgbClr val="485CAA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b="1" dirty="0" err="1" smtClean="0">
                <a:solidFill>
                  <a:srgbClr val="485CAA"/>
                </a:solidFill>
                <a:latin typeface="Century Gothic" charset="0"/>
                <a:ea typeface="Century Gothic" charset="0"/>
                <a:cs typeface="Century Gothic" charset="0"/>
              </a:rPr>
              <a:t>réellement</a:t>
            </a:r>
            <a:r>
              <a:rPr lang="en-US" sz="1400" b="1" dirty="0" smtClean="0">
                <a:solidFill>
                  <a:srgbClr val="485CAA"/>
                </a:solidFill>
                <a:latin typeface="Century Gothic" charset="0"/>
                <a:ea typeface="Century Gothic" charset="0"/>
                <a:cs typeface="Century Gothic" charset="0"/>
              </a:rPr>
              <a:t> utile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pour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utilisateurs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. Il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permet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également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400" b="1" dirty="0" err="1" smtClean="0">
                <a:solidFill>
                  <a:srgbClr val="485CAA"/>
                </a:solidFill>
                <a:latin typeface="Century Gothic" charset="0"/>
                <a:ea typeface="Century Gothic" charset="0"/>
                <a:cs typeface="Century Gothic" charset="0"/>
              </a:rPr>
              <a:t>mesurer</a:t>
            </a:r>
            <a:r>
              <a:rPr lang="en-US" sz="1400" b="1" dirty="0" smtClean="0">
                <a:solidFill>
                  <a:srgbClr val="485CAA"/>
                </a:solidFill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400" b="1" dirty="0" err="1" smtClean="0">
                <a:solidFill>
                  <a:srgbClr val="485CAA"/>
                </a:solidFill>
                <a:latin typeface="Century Gothic" charset="0"/>
                <a:ea typeface="Century Gothic" charset="0"/>
                <a:cs typeface="Century Gothic" charset="0"/>
              </a:rPr>
              <a:t>degré</a:t>
            </a:r>
            <a:r>
              <a:rPr lang="en-US" sz="1400" b="1" dirty="0" smtClean="0">
                <a:solidFill>
                  <a:srgbClr val="485CAA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b="1" dirty="0" err="1" smtClean="0">
                <a:solidFill>
                  <a:srgbClr val="485CAA"/>
                </a:solidFill>
                <a:latin typeface="Century Gothic" charset="0"/>
                <a:ea typeface="Century Gothic" charset="0"/>
                <a:cs typeface="Century Gothic" charset="0"/>
              </a:rPr>
              <a:t>d’apprentissage</a:t>
            </a:r>
            <a:r>
              <a:rPr lang="en-US" sz="1400" b="1" dirty="0" smtClean="0">
                <a:solidFill>
                  <a:srgbClr val="485CAA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nécessaire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bonne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utilisation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système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80720" y="1442891"/>
            <a:ext cx="188848" cy="0"/>
          </a:xfrm>
          <a:prstGeom prst="straightConnector1">
            <a:avLst/>
          </a:prstGeom>
          <a:ln>
            <a:solidFill>
              <a:srgbClr val="485CAA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8814" y="2450747"/>
            <a:ext cx="12279500" cy="6596164"/>
          </a:xfrm>
          <a:prstGeom prst="rect">
            <a:avLst/>
          </a:prstGeom>
          <a:noFill/>
          <a:ln>
            <a:solidFill>
              <a:srgbClr val="485CAA"/>
            </a:solidFill>
          </a:ln>
        </p:spPr>
        <p:txBody>
          <a:bodyPr wrap="square" rtlCol="0">
            <a:noAutofit/>
          </a:bodyPr>
          <a:lstStyle/>
          <a:p>
            <a:pPr algn="r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SYSTEM USABILITY SCALE (SUS) TEST</a:t>
            </a:r>
            <a:b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</a:br>
            <a:endParaRPr lang="en-US" sz="11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2571" y="143042"/>
            <a:ext cx="96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485CAA"/>
                </a:solidFill>
                <a:latin typeface="Century Gothic" charset="0"/>
                <a:ea typeface="Century Gothic" charset="0"/>
                <a:cs typeface="Century Gothic" charset="0"/>
              </a:rPr>
              <a:t>2.5</a:t>
            </a:r>
            <a:endParaRPr lang="en-US" sz="1800" b="1" dirty="0">
              <a:solidFill>
                <a:srgbClr val="485CAA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5852621" y="3489676"/>
            <a:ext cx="370771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Benefits of using a SUS</a:t>
            </a:r>
          </a:p>
          <a:p>
            <a:r>
              <a:rPr lang="en-US" sz="1100" dirty="0"/>
              <a:t>SUS has become an industry standard, with references in over 1300 articles and publications.  The noted benefits of using SUS include that it:</a:t>
            </a:r>
          </a:p>
          <a:p>
            <a:pPr>
              <a:buFont typeface="Arial" charset="0"/>
              <a:buChar char="•"/>
            </a:pPr>
            <a:r>
              <a:rPr lang="en-US" sz="1100" dirty="0"/>
              <a:t>Is a very easy scale to administer to participants</a:t>
            </a:r>
          </a:p>
          <a:p>
            <a:pPr>
              <a:buFont typeface="Arial" charset="0"/>
              <a:buChar char="•"/>
            </a:pPr>
            <a:r>
              <a:rPr lang="en-US" sz="1100" dirty="0"/>
              <a:t>Can be used on small sample sizes with reliable results</a:t>
            </a:r>
          </a:p>
          <a:p>
            <a:pPr>
              <a:buFont typeface="Arial" charset="0"/>
              <a:buChar char="•"/>
            </a:pPr>
            <a:r>
              <a:rPr lang="en-US" sz="1100" dirty="0"/>
              <a:t>Is valid – it can effectively differentiate between usable and unusable systems</a:t>
            </a:r>
          </a:p>
          <a:p>
            <a:r>
              <a:rPr lang="en-US" sz="1100" b="1" dirty="0"/>
              <a:t>Considerations when using a SUS</a:t>
            </a:r>
          </a:p>
          <a:p>
            <a:r>
              <a:rPr lang="en-US" sz="1100" dirty="0"/>
              <a:t>If you are considering using a SUS, keep the following in mind:</a:t>
            </a:r>
          </a:p>
          <a:p>
            <a:pPr>
              <a:buFont typeface="Arial" charset="0"/>
              <a:buChar char="•"/>
            </a:pPr>
            <a:r>
              <a:rPr lang="en-US" sz="1100" dirty="0"/>
              <a:t>The scoring system is somewhat complex</a:t>
            </a:r>
          </a:p>
          <a:p>
            <a:pPr>
              <a:buFont typeface="Arial" charset="0"/>
              <a:buChar char="•"/>
            </a:pPr>
            <a:r>
              <a:rPr lang="en-US" sz="1100" dirty="0"/>
              <a:t>There is a temptation, when you look at the scores, since they are on a scale of 0-100, to interpret them as percentages, they are not</a:t>
            </a:r>
          </a:p>
          <a:p>
            <a:pPr>
              <a:buFont typeface="Arial" charset="0"/>
              <a:buChar char="•"/>
            </a:pPr>
            <a:r>
              <a:rPr lang="en-US" sz="1100" dirty="0"/>
              <a:t>The best way to interpret your results involves “normalizing” the scores to produce a percentile ranking</a:t>
            </a:r>
          </a:p>
          <a:p>
            <a:pPr>
              <a:buFont typeface="Arial" charset="0"/>
              <a:buChar char="•"/>
            </a:pPr>
            <a:r>
              <a:rPr lang="en-US" sz="1100" dirty="0"/>
              <a:t>SUS is not diagnostic - its use is in classifying the ease of use of the site, application or environment being tested</a:t>
            </a:r>
          </a:p>
          <a:p>
            <a:r>
              <a:rPr lang="en-US" sz="1100" b="1" dirty="0"/>
              <a:t>The System Usability Scale</a:t>
            </a:r>
          </a:p>
          <a:p>
            <a:r>
              <a:rPr lang="en-US" sz="1100" dirty="0"/>
              <a:t>When a SUS is used, participants are asked to score the following 10 items with one of five responses that range from Strongly Agree to Strongly disagree: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I think that I would like to use this system frequently.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I found the system unnecessarily complex.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I thought the system was easy to use.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I think that I would need the support of a technical person to be able to use this system.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I found the various functions in this system were well integrated.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I thought there was too much inconsistency in this system.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I would imagine that most people would learn to use this system very quickly.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I found the system very cumbersome to use.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I felt very confident using the system.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I needed to learn a lot of things before I could get going with this system.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140" y="9235288"/>
            <a:ext cx="1173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85CAA"/>
                </a:solidFill>
              </a:rPr>
              <a:t>Ce </a:t>
            </a:r>
            <a:r>
              <a:rPr lang="en-US" sz="1200" dirty="0" err="1" smtClean="0">
                <a:solidFill>
                  <a:srgbClr val="485CAA"/>
                </a:solidFill>
              </a:rPr>
              <a:t>cannevas</a:t>
            </a:r>
            <a:r>
              <a:rPr lang="en-US" sz="1200" dirty="0" smtClean="0">
                <a:solidFill>
                  <a:srgbClr val="485CAA"/>
                </a:solidFill>
              </a:rPr>
              <a:t> </a:t>
            </a:r>
            <a:r>
              <a:rPr lang="en-US" sz="1200" dirty="0" err="1" smtClean="0">
                <a:solidFill>
                  <a:srgbClr val="485CAA"/>
                </a:solidFill>
              </a:rPr>
              <a:t>est</a:t>
            </a:r>
            <a:r>
              <a:rPr lang="en-US" sz="1200" dirty="0" smtClean="0">
                <a:solidFill>
                  <a:srgbClr val="485CAA"/>
                </a:solidFill>
              </a:rPr>
              <a:t> </a:t>
            </a:r>
            <a:r>
              <a:rPr lang="en-US" sz="1200" dirty="0" err="1" smtClean="0">
                <a:solidFill>
                  <a:srgbClr val="485CAA"/>
                </a:solidFill>
              </a:rPr>
              <a:t>réalisé</a:t>
            </a:r>
            <a:r>
              <a:rPr lang="en-US" sz="1200" dirty="0" smtClean="0">
                <a:solidFill>
                  <a:srgbClr val="485CAA"/>
                </a:solidFill>
              </a:rPr>
              <a:t> </a:t>
            </a:r>
            <a:r>
              <a:rPr lang="en-US" sz="1200" dirty="0" err="1" smtClean="0">
                <a:solidFill>
                  <a:srgbClr val="485CAA"/>
                </a:solidFill>
              </a:rPr>
              <a:t>en</a:t>
            </a:r>
            <a:r>
              <a:rPr lang="en-US" sz="1200" dirty="0" smtClean="0">
                <a:solidFill>
                  <a:srgbClr val="485CAA"/>
                </a:solidFill>
              </a:rPr>
              <a:t> bleu car </a:t>
            </a:r>
            <a:r>
              <a:rPr lang="en-US" sz="1200" dirty="0" err="1" smtClean="0">
                <a:solidFill>
                  <a:srgbClr val="485CAA"/>
                </a:solidFill>
              </a:rPr>
              <a:t>il</a:t>
            </a:r>
            <a:r>
              <a:rPr lang="en-US" sz="1200" dirty="0" smtClean="0">
                <a:solidFill>
                  <a:srgbClr val="485CAA"/>
                </a:solidFill>
              </a:rPr>
              <a:t> </a:t>
            </a:r>
            <a:r>
              <a:rPr lang="en-US" sz="1200" dirty="0" err="1" smtClean="0">
                <a:solidFill>
                  <a:srgbClr val="485CAA"/>
                </a:solidFill>
              </a:rPr>
              <a:t>est</a:t>
            </a:r>
            <a:r>
              <a:rPr lang="en-US" sz="1200" dirty="0" smtClean="0">
                <a:solidFill>
                  <a:srgbClr val="485CAA"/>
                </a:solidFill>
              </a:rPr>
              <a:t> </a:t>
            </a:r>
            <a:r>
              <a:rPr lang="en-US" sz="1200" dirty="0" err="1" smtClean="0">
                <a:solidFill>
                  <a:srgbClr val="485CAA"/>
                </a:solidFill>
              </a:rPr>
              <a:t>spécifique</a:t>
            </a:r>
            <a:r>
              <a:rPr lang="en-US" sz="1200" dirty="0" smtClean="0">
                <a:solidFill>
                  <a:srgbClr val="485CAA"/>
                </a:solidFill>
              </a:rPr>
              <a:t> </a:t>
            </a:r>
            <a:r>
              <a:rPr lang="en-US" sz="1200" dirty="0" err="1" smtClean="0">
                <a:solidFill>
                  <a:srgbClr val="485CAA"/>
                </a:solidFill>
              </a:rPr>
              <a:t>à</a:t>
            </a:r>
            <a:r>
              <a:rPr lang="en-US" sz="1200" dirty="0" smtClean="0">
                <a:solidFill>
                  <a:srgbClr val="485CAA"/>
                </a:solidFill>
              </a:rPr>
              <a:t> la </a:t>
            </a:r>
            <a:r>
              <a:rPr lang="en-US" sz="1200" dirty="0" err="1" smtClean="0">
                <a:solidFill>
                  <a:srgbClr val="485CAA"/>
                </a:solidFill>
              </a:rPr>
              <a:t>partie</a:t>
            </a:r>
            <a:r>
              <a:rPr lang="en-US" sz="1200" dirty="0" smtClean="0">
                <a:solidFill>
                  <a:srgbClr val="485CAA"/>
                </a:solidFill>
              </a:rPr>
              <a:t> tests et </a:t>
            </a:r>
            <a:r>
              <a:rPr lang="en-US" sz="1200" dirty="0" err="1" smtClean="0">
                <a:solidFill>
                  <a:srgbClr val="485CAA"/>
                </a:solidFill>
              </a:rPr>
              <a:t>expérimentations</a:t>
            </a:r>
            <a:r>
              <a:rPr lang="en-US" sz="1200" dirty="0" smtClean="0">
                <a:solidFill>
                  <a:srgbClr val="485CAA"/>
                </a:solidFill>
              </a:rPr>
              <a:t> de la </a:t>
            </a:r>
            <a:r>
              <a:rPr lang="en-US" sz="1200" i="1" dirty="0" err="1" smtClean="0">
                <a:solidFill>
                  <a:srgbClr val="485CAA"/>
                </a:solidFill>
              </a:rPr>
              <a:t>démarche</a:t>
            </a:r>
            <a:r>
              <a:rPr lang="en-US" sz="1200" i="1" dirty="0" smtClean="0">
                <a:solidFill>
                  <a:srgbClr val="485CAA"/>
                </a:solidFill>
              </a:rPr>
              <a:t> design</a:t>
            </a:r>
            <a:r>
              <a:rPr lang="en-US" sz="1200" dirty="0" smtClean="0">
                <a:solidFill>
                  <a:srgbClr val="485CAA"/>
                </a:solidFill>
              </a:rPr>
              <a:t> que </a:t>
            </a:r>
            <a:r>
              <a:rPr lang="en-US" sz="1200" dirty="0" err="1" smtClean="0">
                <a:solidFill>
                  <a:srgbClr val="485CAA"/>
                </a:solidFill>
              </a:rPr>
              <a:t>vous</a:t>
            </a:r>
            <a:r>
              <a:rPr lang="en-US" sz="1200" dirty="0" smtClean="0">
                <a:solidFill>
                  <a:srgbClr val="485CAA"/>
                </a:solidFill>
              </a:rPr>
              <a:t> </a:t>
            </a:r>
            <a:r>
              <a:rPr lang="en-US" sz="1200" dirty="0" err="1" smtClean="0">
                <a:solidFill>
                  <a:srgbClr val="485CAA"/>
                </a:solidFill>
              </a:rPr>
              <a:t>pouvez</a:t>
            </a:r>
            <a:r>
              <a:rPr lang="en-US" sz="1200" dirty="0" smtClean="0">
                <a:solidFill>
                  <a:srgbClr val="485CAA"/>
                </a:solidFill>
              </a:rPr>
              <a:t> </a:t>
            </a:r>
            <a:r>
              <a:rPr lang="en-US" sz="1200" dirty="0" err="1" smtClean="0">
                <a:solidFill>
                  <a:srgbClr val="485CAA"/>
                </a:solidFill>
              </a:rPr>
              <a:t>retrouver</a:t>
            </a:r>
            <a:r>
              <a:rPr lang="en-US" sz="1200" dirty="0" smtClean="0">
                <a:solidFill>
                  <a:srgbClr val="485CAA"/>
                </a:solidFill>
              </a:rPr>
              <a:t> sur comment-</a:t>
            </a:r>
            <a:r>
              <a:rPr lang="en-US" sz="1200" dirty="0" err="1" smtClean="0">
                <a:solidFill>
                  <a:srgbClr val="485CAA"/>
                </a:solidFill>
              </a:rPr>
              <a:t>faire.modernisation.gouv.fr</a:t>
            </a:r>
            <a:endParaRPr lang="en-US" sz="1200" i="1" dirty="0">
              <a:solidFill>
                <a:srgbClr val="485CAA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727718" y="-473528"/>
            <a:ext cx="323433" cy="10499272"/>
          </a:xfrm>
          <a:prstGeom prst="rect">
            <a:avLst/>
          </a:prstGeom>
          <a:solidFill>
            <a:srgbClr val="66BFC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5" y="216959"/>
            <a:ext cx="829913" cy="3509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814" y="3807685"/>
            <a:ext cx="6283184" cy="307777"/>
          </a:xfrm>
          <a:prstGeom prst="rect">
            <a:avLst/>
          </a:prstGeom>
          <a:noFill/>
          <a:ln>
            <a:solidFill>
              <a:srgbClr val="485CAA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Je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pense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que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j’aimerais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utiliser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ce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système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fréquemment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8814" y="4254027"/>
            <a:ext cx="6283184" cy="307777"/>
          </a:xfrm>
          <a:prstGeom prst="rect">
            <a:avLst/>
          </a:prstGeom>
          <a:noFill/>
          <a:ln>
            <a:solidFill>
              <a:srgbClr val="485CAA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Je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trouve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ce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système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non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nécessairement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complexe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8814" y="4700369"/>
            <a:ext cx="6283184" cy="307777"/>
          </a:xfrm>
          <a:prstGeom prst="rect">
            <a:avLst/>
          </a:prstGeom>
          <a:noFill/>
          <a:ln>
            <a:solidFill>
              <a:srgbClr val="485CAA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J’ai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trouvé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système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simple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d’utilisation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8814" y="5146711"/>
            <a:ext cx="6283184" cy="307777"/>
          </a:xfrm>
          <a:prstGeom prst="rect">
            <a:avLst/>
          </a:prstGeom>
          <a:noFill/>
          <a:ln>
            <a:solidFill>
              <a:srgbClr val="485CAA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Je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n’aurais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pas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besoin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de support technique pour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l’utiliser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814" y="5593053"/>
            <a:ext cx="6283184" cy="307777"/>
          </a:xfrm>
          <a:prstGeom prst="rect">
            <a:avLst/>
          </a:prstGeom>
          <a:noFill/>
          <a:ln>
            <a:solidFill>
              <a:srgbClr val="485CAA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J’ai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trouvé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que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toutes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fonctionnalités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étaient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bien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intégrées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8814" y="6039395"/>
            <a:ext cx="6283184" cy="307777"/>
          </a:xfrm>
          <a:prstGeom prst="rect">
            <a:avLst/>
          </a:prstGeom>
          <a:noFill/>
          <a:ln>
            <a:solidFill>
              <a:srgbClr val="485CAA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Je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n’ai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pas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trouvé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qu’il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y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avaient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certains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manques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cohérence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8814" y="6485737"/>
            <a:ext cx="6283184" cy="523220"/>
          </a:xfrm>
          <a:prstGeom prst="rect">
            <a:avLst/>
          </a:prstGeom>
          <a:noFill/>
          <a:ln>
            <a:solidFill>
              <a:srgbClr val="485CAA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Je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pense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que la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plupart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des gens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pourraient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se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servir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ce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système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rapidement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8814" y="7147522"/>
            <a:ext cx="6283184" cy="307777"/>
          </a:xfrm>
          <a:prstGeom prst="rect">
            <a:avLst/>
          </a:prstGeom>
          <a:noFill/>
          <a:ln>
            <a:solidFill>
              <a:srgbClr val="485CAA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J’ai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trouvé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système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particulièrement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lourd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utiliser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8814" y="7593864"/>
            <a:ext cx="6283184" cy="307777"/>
          </a:xfrm>
          <a:prstGeom prst="rect">
            <a:avLst/>
          </a:prstGeom>
          <a:noFill/>
          <a:ln>
            <a:solidFill>
              <a:srgbClr val="485CAA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Je me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suis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senti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confiance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utilisant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ce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système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8814" y="8040210"/>
            <a:ext cx="6283184" cy="523220"/>
          </a:xfrm>
          <a:prstGeom prst="rect">
            <a:avLst/>
          </a:prstGeom>
          <a:noFill/>
          <a:ln>
            <a:solidFill>
              <a:srgbClr val="485CAA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Je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pense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que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j’aurai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encore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besoin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d’apprendre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beaucoup de choses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avant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pouvoir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bien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utiliser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ce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système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3281" y="3807685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703281" y="4257122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703281" y="4700369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703281" y="5153765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703281" y="5594702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703281" y="6034998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703281" y="7147522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703281" y="7593864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703281" y="8034802"/>
            <a:ext cx="1090658" cy="52862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6703281" y="6485737"/>
            <a:ext cx="1090658" cy="52862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19261" y="3348925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sz="1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284032" y="3370694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432478" y="3370694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 Gothic" charset="0"/>
                <a:ea typeface="Century Gothic" charset="0"/>
                <a:cs typeface="Century Gothic" charset="0"/>
              </a:rPr>
              <a:t>3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0597249" y="3392463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4</a:t>
            </a:r>
            <a:endParaRPr lang="en-US" sz="1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1745695" y="3360115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5</a:t>
            </a:r>
            <a:endParaRPr lang="en-US" sz="1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9771" y="2925850"/>
            <a:ext cx="9988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Pas du tout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d’accord</a:t>
            </a:r>
            <a:endParaRPr lang="en-US" sz="11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1801446" y="2930811"/>
            <a:ext cx="9988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Tout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b="1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fait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d’accord</a:t>
            </a:r>
            <a:endParaRPr lang="en-US" sz="11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40943" y="1727658"/>
            <a:ext cx="5762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Faites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passer le SUS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usagers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lorsque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leur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présentez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un nouveau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système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puis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mesurez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résultats</a:t>
            </a:r>
            <a:endParaRPr lang="en-US" sz="1100" dirty="0" smtClean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680720" y="1840192"/>
            <a:ext cx="188848" cy="0"/>
          </a:xfrm>
          <a:prstGeom prst="straightConnector1">
            <a:avLst/>
          </a:prstGeom>
          <a:ln>
            <a:solidFill>
              <a:srgbClr val="485CAA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7853955" y="3807685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7853955" y="4257122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7853955" y="4700369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7853955" y="5153765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7853955" y="5594702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853955" y="6034998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853955" y="7147522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7853955" y="7593864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7853955" y="8034802"/>
            <a:ext cx="1090658" cy="52862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7853955" y="6485737"/>
            <a:ext cx="1090658" cy="52862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9005576" y="3807685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9005576" y="4257122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9005576" y="4700369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9005576" y="5153765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9005576" y="5594702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9005576" y="6034998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9005576" y="7147522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9005576" y="7593864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9005576" y="8034802"/>
            <a:ext cx="1090658" cy="52862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9005576" y="6485737"/>
            <a:ext cx="1090658" cy="52862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10156250" y="3807685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10156250" y="4257122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10156250" y="4700369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10156250" y="5153765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0156250" y="5594702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10156250" y="6034998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10156250" y="7147522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10156250" y="7593864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10156250" y="8034802"/>
            <a:ext cx="1090658" cy="52862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10156250" y="6485737"/>
            <a:ext cx="1090658" cy="52862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11306924" y="3811455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1306924" y="4260892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1306924" y="4704139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1306924" y="5157535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1306924" y="5598472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1306924" y="6038768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1306924" y="7151292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11306924" y="7597634"/>
            <a:ext cx="1090658" cy="307777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11306924" y="8024284"/>
            <a:ext cx="1090658" cy="52862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11306924" y="6489507"/>
            <a:ext cx="1090658" cy="52862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459962" y="2903170"/>
            <a:ext cx="4712113" cy="369332"/>
          </a:xfrm>
          <a:prstGeom prst="rect">
            <a:avLst/>
          </a:prstGeom>
          <a:noFill/>
          <a:ln>
            <a:solidFill>
              <a:srgbClr val="485CAA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485CAA"/>
                </a:solidFill>
                <a:latin typeface="Century Gothic" charset="0"/>
                <a:ea typeface="Century Gothic" charset="0"/>
                <a:cs typeface="Century Gothic" charset="0"/>
              </a:rPr>
              <a:t>1. </a:t>
            </a:r>
            <a:r>
              <a:rPr lang="en-US" sz="1800" dirty="0" err="1" smtClean="0">
                <a:latin typeface="Century Gothic" charset="0"/>
                <a:ea typeface="Century Gothic" charset="0"/>
                <a:cs typeface="Century Gothic" charset="0"/>
              </a:rPr>
              <a:t>Faites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 le test</a:t>
            </a:r>
            <a:endParaRPr lang="en-US" sz="1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40197" y="8615192"/>
            <a:ext cx="4712113" cy="369332"/>
          </a:xfrm>
          <a:prstGeom prst="rect">
            <a:avLst/>
          </a:prstGeom>
          <a:noFill/>
          <a:ln>
            <a:solidFill>
              <a:srgbClr val="485CAA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485CAA"/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sz="1800" b="1" dirty="0" smtClean="0">
                <a:solidFill>
                  <a:srgbClr val="485CAA"/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800" dirty="0" err="1" smtClean="0">
                <a:latin typeface="Century Gothic" charset="0"/>
                <a:ea typeface="Century Gothic" charset="0"/>
                <a:cs typeface="Century Gothic" charset="0"/>
              </a:rPr>
              <a:t>Calculez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 score</a:t>
            </a:r>
            <a:endParaRPr lang="en-US" sz="1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8062976" y="8617156"/>
            <a:ext cx="4326545" cy="369332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u="sng" dirty="0" smtClean="0">
                <a:solidFill>
                  <a:srgbClr val="485CAA"/>
                </a:solidFill>
                <a:latin typeface="Century Gothic" charset="0"/>
                <a:ea typeface="Century Gothic" charset="0"/>
                <a:cs typeface="Century Gothic" charset="0"/>
              </a:rPr>
              <a:t>Total sur 100 :</a:t>
            </a:r>
            <a:endParaRPr lang="en-US" b="1" u="sng" dirty="0">
              <a:solidFill>
                <a:srgbClr val="485CAA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76" y="3807685"/>
            <a:ext cx="272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01" name="TextBox 200"/>
          <p:cNvSpPr txBox="1"/>
          <p:nvPr/>
        </p:nvSpPr>
        <p:spPr>
          <a:xfrm>
            <a:off x="23808" y="4231554"/>
            <a:ext cx="272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02" name="TextBox 201"/>
          <p:cNvSpPr txBox="1"/>
          <p:nvPr/>
        </p:nvSpPr>
        <p:spPr>
          <a:xfrm>
            <a:off x="41542" y="4686452"/>
            <a:ext cx="272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3" name="TextBox 202"/>
          <p:cNvSpPr txBox="1"/>
          <p:nvPr/>
        </p:nvSpPr>
        <p:spPr>
          <a:xfrm>
            <a:off x="36251" y="5145285"/>
            <a:ext cx="272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04" name="TextBox 203"/>
          <p:cNvSpPr txBox="1"/>
          <p:nvPr/>
        </p:nvSpPr>
        <p:spPr>
          <a:xfrm>
            <a:off x="36251" y="5585895"/>
            <a:ext cx="272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36251" y="6055081"/>
            <a:ext cx="272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66835" y="6587749"/>
            <a:ext cx="272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84569" y="7142663"/>
            <a:ext cx="272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79278" y="7587208"/>
            <a:ext cx="272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64827" y="8042106"/>
            <a:ext cx="329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91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9763" y="3998260"/>
            <a:ext cx="10237695" cy="2688562"/>
          </a:xfrm>
          <a:prstGeom prst="rect">
            <a:avLst/>
          </a:prstGeom>
          <a:noFill/>
          <a:ln>
            <a:solidFill>
              <a:srgbClr val="D5647C"/>
            </a:solidFill>
          </a:ln>
        </p:spPr>
        <p:txBody>
          <a:bodyPr wrap="square" lIns="432000" tIns="180000" rIns="72000" bIns="288000" rtlCol="0">
            <a:spAutoFit/>
          </a:bodyPr>
          <a:lstStyle/>
          <a:p>
            <a:r>
              <a:rPr lang="en-US" sz="7200" b="1" dirty="0" err="1" smtClean="0">
                <a:latin typeface="Century Gothic" charset="0"/>
                <a:ea typeface="Century Gothic" charset="0"/>
                <a:cs typeface="Century Gothic" charset="0"/>
              </a:rPr>
              <a:t>Quelques</a:t>
            </a:r>
            <a:r>
              <a:rPr lang="en-US" sz="72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7200" b="1" dirty="0" err="1" smtClean="0">
                <a:latin typeface="Century Gothic" charset="0"/>
                <a:ea typeface="Century Gothic" charset="0"/>
                <a:cs typeface="Century Gothic" charset="0"/>
              </a:rPr>
              <a:t>outils</a:t>
            </a:r>
            <a:r>
              <a:rPr lang="en-US" sz="7200" b="1" dirty="0" smtClean="0">
                <a:latin typeface="Century Gothic" charset="0"/>
                <a:ea typeface="Century Gothic" charset="0"/>
                <a:cs typeface="Century Gothic" charset="0"/>
              </a:rPr>
              <a:t> indispensables</a:t>
            </a:r>
            <a:r>
              <a:rPr lang="mr-IN" sz="7200" b="1" dirty="0" smtClean="0">
                <a:latin typeface="Century Gothic" charset="0"/>
                <a:ea typeface="Century Gothic" charset="0"/>
                <a:cs typeface="Century Gothic" charset="0"/>
              </a:rPr>
              <a:t>…</a:t>
            </a:r>
            <a:endParaRPr lang="en-US" sz="72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5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12" y="5329998"/>
            <a:ext cx="614415" cy="61441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772810" y="735450"/>
            <a:ext cx="46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782614" y="204263"/>
            <a:ext cx="46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18507" y="259736"/>
            <a:ext cx="607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SÉLÉCTIONNER LES MEILLEURES IDÉES</a:t>
            </a:r>
            <a:endParaRPr lang="en-US" sz="20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2571" y="892700"/>
            <a:ext cx="4480385" cy="3632517"/>
          </a:xfrm>
          <a:custGeom>
            <a:avLst/>
            <a:gdLst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0 w 4277532"/>
              <a:gd name="connsiteY3" fmla="*/ 2428098 h 2428098"/>
              <a:gd name="connsiteX4" fmla="*/ 0 w 4277532"/>
              <a:gd name="connsiteY4" fmla="*/ 0 h 2428098"/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50800 w 4277532"/>
              <a:gd name="connsiteY3" fmla="*/ 2343431 h 2428098"/>
              <a:gd name="connsiteX4" fmla="*/ 0 w 4277532"/>
              <a:gd name="connsiteY4" fmla="*/ 0 h 2428098"/>
              <a:gd name="connsiteX0" fmla="*/ 0 w 4531532"/>
              <a:gd name="connsiteY0" fmla="*/ 0 h 2428098"/>
              <a:gd name="connsiteX1" fmla="*/ 4531532 w 4531532"/>
              <a:gd name="connsiteY1" fmla="*/ 16934 h 2428098"/>
              <a:gd name="connsiteX2" fmla="*/ 4277532 w 4531532"/>
              <a:gd name="connsiteY2" fmla="*/ 2428098 h 2428098"/>
              <a:gd name="connsiteX3" fmla="*/ 50800 w 4531532"/>
              <a:gd name="connsiteY3" fmla="*/ 2343431 h 2428098"/>
              <a:gd name="connsiteX4" fmla="*/ 0 w 4531532"/>
              <a:gd name="connsiteY4" fmla="*/ 0 h 2428098"/>
              <a:gd name="connsiteX0" fmla="*/ 0 w 4535301"/>
              <a:gd name="connsiteY0" fmla="*/ 0 h 2428098"/>
              <a:gd name="connsiteX1" fmla="*/ 4531532 w 4535301"/>
              <a:gd name="connsiteY1" fmla="*/ 16934 h 2428098"/>
              <a:gd name="connsiteX2" fmla="*/ 4277532 w 4535301"/>
              <a:gd name="connsiteY2" fmla="*/ 2428098 h 2428098"/>
              <a:gd name="connsiteX3" fmla="*/ 50800 w 4535301"/>
              <a:gd name="connsiteY3" fmla="*/ 2343431 h 2428098"/>
              <a:gd name="connsiteX4" fmla="*/ 0 w 4535301"/>
              <a:gd name="connsiteY4" fmla="*/ 0 h 2428098"/>
              <a:gd name="connsiteX0" fmla="*/ 0 w 4535301"/>
              <a:gd name="connsiteY0" fmla="*/ 0 h 2597431"/>
              <a:gd name="connsiteX1" fmla="*/ 4531532 w 4535301"/>
              <a:gd name="connsiteY1" fmla="*/ 16934 h 2597431"/>
              <a:gd name="connsiteX2" fmla="*/ 4277532 w 4535301"/>
              <a:gd name="connsiteY2" fmla="*/ 2428098 h 2597431"/>
              <a:gd name="connsiteX3" fmla="*/ 50800 w 4535301"/>
              <a:gd name="connsiteY3" fmla="*/ 2597431 h 2597431"/>
              <a:gd name="connsiteX4" fmla="*/ 0 w 4535301"/>
              <a:gd name="connsiteY4" fmla="*/ 0 h 2597431"/>
              <a:gd name="connsiteX0" fmla="*/ 0 w 4535301"/>
              <a:gd name="connsiteY0" fmla="*/ 67733 h 2580497"/>
              <a:gd name="connsiteX1" fmla="*/ 4531532 w 4535301"/>
              <a:gd name="connsiteY1" fmla="*/ 0 h 2580497"/>
              <a:gd name="connsiteX2" fmla="*/ 4277532 w 4535301"/>
              <a:gd name="connsiteY2" fmla="*/ 2411164 h 2580497"/>
              <a:gd name="connsiteX3" fmla="*/ 50800 w 4535301"/>
              <a:gd name="connsiteY3" fmla="*/ 2580497 h 2580497"/>
              <a:gd name="connsiteX4" fmla="*/ 0 w 4535301"/>
              <a:gd name="connsiteY4" fmla="*/ 67733 h 2580497"/>
              <a:gd name="connsiteX0" fmla="*/ 0 w 4535301"/>
              <a:gd name="connsiteY0" fmla="*/ 93045 h 2605809"/>
              <a:gd name="connsiteX1" fmla="*/ 4531532 w 4535301"/>
              <a:gd name="connsiteY1" fmla="*/ 25312 h 2605809"/>
              <a:gd name="connsiteX2" fmla="*/ 4277532 w 4535301"/>
              <a:gd name="connsiteY2" fmla="*/ 2436476 h 2605809"/>
              <a:gd name="connsiteX3" fmla="*/ 50800 w 4535301"/>
              <a:gd name="connsiteY3" fmla="*/ 2605809 h 2605809"/>
              <a:gd name="connsiteX4" fmla="*/ 0 w 4535301"/>
              <a:gd name="connsiteY4" fmla="*/ 93045 h 2605809"/>
              <a:gd name="connsiteX0" fmla="*/ 0 w 4538435"/>
              <a:gd name="connsiteY0" fmla="*/ 93045 h 2605809"/>
              <a:gd name="connsiteX1" fmla="*/ 4531532 w 4538435"/>
              <a:gd name="connsiteY1" fmla="*/ 25312 h 2605809"/>
              <a:gd name="connsiteX2" fmla="*/ 4383388 w 4538435"/>
              <a:gd name="connsiteY2" fmla="*/ 2601539 h 2605809"/>
              <a:gd name="connsiteX3" fmla="*/ 50800 w 4538435"/>
              <a:gd name="connsiteY3" fmla="*/ 2605809 h 2605809"/>
              <a:gd name="connsiteX4" fmla="*/ 0 w 4538435"/>
              <a:gd name="connsiteY4" fmla="*/ 93045 h 26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8435" h="2605809">
                <a:moveTo>
                  <a:pt x="0" y="93045"/>
                </a:moveTo>
                <a:cubicBezTo>
                  <a:pt x="494511" y="-81933"/>
                  <a:pt x="3021021" y="47890"/>
                  <a:pt x="4531532" y="25312"/>
                </a:cubicBezTo>
                <a:cubicBezTo>
                  <a:pt x="4565399" y="1252366"/>
                  <a:pt x="4468055" y="1797818"/>
                  <a:pt x="4383388" y="2601539"/>
                </a:cubicBezTo>
                <a:lnTo>
                  <a:pt x="50800" y="2605809"/>
                </a:lnTo>
                <a:lnTo>
                  <a:pt x="0" y="930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188" y="989634"/>
            <a:ext cx="367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 Gothic" charset="0"/>
                <a:ea typeface="Century Gothic" charset="0"/>
                <a:cs typeface="Century Gothic" charset="0"/>
              </a:rPr>
              <a:t>MODE D’EMPLOI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92685" y="180857"/>
            <a:ext cx="5845629" cy="936175"/>
          </a:xfrm>
          <a:prstGeom prst="rect">
            <a:avLst/>
          </a:prstGeom>
          <a:noFill/>
          <a:ln>
            <a:solidFill>
              <a:srgbClr val="D5647C"/>
            </a:solidFill>
          </a:ln>
        </p:spPr>
        <p:txBody>
          <a:bodyPr wrap="square" rtlCol="0">
            <a:noAutofit/>
          </a:bodyPr>
          <a:lstStyle/>
          <a:p>
            <a:pPr algn="r"/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Evaluez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idées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collectivement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pour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sélectionner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les plus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pertinentes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algn="r"/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pPr algn="r"/>
            <a:endParaRPr lang="en-US" sz="110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algn="r"/>
            <a:endParaRPr lang="en-US" sz="11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942" y="2600429"/>
            <a:ext cx="367261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Reprenez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chaque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post-it de la phase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ciblage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analysez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-le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commentant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avec le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groupe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endParaRPr lang="en-US" sz="1100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devez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concentrer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sur la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faisabilité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idées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mais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ne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limitez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pas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la première impression,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notamment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qui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concerne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la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faisabilité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Evaluez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fond le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potentiel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idées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et les solutions que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pourriez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trouver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des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besoins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mise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oeuvre qui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pourraient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s’avérer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problématiques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80720" y="2726437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35" y="1621213"/>
            <a:ext cx="201925" cy="2040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35" y="2259835"/>
            <a:ext cx="188330" cy="18833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69568" y="1883548"/>
            <a:ext cx="318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1 demi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journée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/ 1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journée</a:t>
            </a:r>
            <a:endParaRPr lang="en-US" sz="12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4763" y="2195619"/>
            <a:ext cx="344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Travail par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équipe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 3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10 participants</a:t>
            </a:r>
            <a:endParaRPr lang="en-US" sz="12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06" y="1950359"/>
            <a:ext cx="194286" cy="19428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69568" y="1571478"/>
            <a:ext cx="318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Après la phase de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ciblage</a:t>
            </a:r>
            <a:endParaRPr lang="en-US" sz="12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783410" y="4730613"/>
            <a:ext cx="540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8466873" y="2030613"/>
            <a:ext cx="0" cy="540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3" y="5417872"/>
            <a:ext cx="229263" cy="21053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840722" y="4991516"/>
            <a:ext cx="2680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Faisabilité</a:t>
            </a: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818094" y="1720494"/>
            <a:ext cx="2680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Impact</a:t>
            </a: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1378" y="8331424"/>
            <a:ext cx="5294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Dessinez</a:t>
            </a:r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la </a:t>
            </a:r>
            <a:r>
              <a:rPr lang="en-US" sz="20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matrice</a:t>
            </a:r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faisabilité</a:t>
            </a:r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mr-IN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–</a:t>
            </a:r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impacts sur </a:t>
            </a:r>
            <a:r>
              <a:rPr lang="en-US" sz="20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grade surface</a:t>
            </a:r>
            <a:endParaRPr lang="en-US" sz="20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05137" y="1377934"/>
            <a:ext cx="7633177" cy="8006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943939" y="2852596"/>
            <a:ext cx="2680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Idée a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48306" y="6454047"/>
            <a:ext cx="2680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Idée b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81040" y="3786840"/>
            <a:ext cx="2680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Idée c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958177" y="3635815"/>
            <a:ext cx="2680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Fonctionnalité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x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86760" y="3244388"/>
            <a:ext cx="2680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Fonctionnalité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y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92685" y="5139580"/>
            <a:ext cx="2680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Fonctionnalité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z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80166" y="5247868"/>
            <a:ext cx="2680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Idée d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452600" y="2207112"/>
            <a:ext cx="2680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Idée e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2571" y="6141260"/>
            <a:ext cx="4480385" cy="2246769"/>
          </a:xfrm>
          <a:prstGeom prst="rect">
            <a:avLst/>
          </a:prstGeom>
          <a:noFill/>
          <a:ln>
            <a:solidFill>
              <a:srgbClr val="D5647C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1.</a:t>
            </a:r>
            <a:r>
              <a:rPr lang="fr-FR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fr-FR" sz="2000" dirty="0" smtClean="0">
                <a:latin typeface="Century Gothic" charset="0"/>
                <a:ea typeface="Century Gothic" charset="0"/>
                <a:cs typeface="Century Gothic" charset="0"/>
              </a:rPr>
              <a:t>Placez les idées sur la matrice faisabilité impacts</a:t>
            </a:r>
          </a:p>
          <a:p>
            <a:endParaRPr lang="fr-FR" sz="20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fr-FR" sz="20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2. </a:t>
            </a:r>
            <a:r>
              <a:rPr lang="fr-FR" sz="2000" dirty="0" smtClean="0">
                <a:latin typeface="Century Gothic" charset="0"/>
                <a:ea typeface="Century Gothic" charset="0"/>
                <a:cs typeface="Century Gothic" charset="0"/>
              </a:rPr>
              <a:t>Entourez ensuite les solutions les plus pertinentes et essayez de les combiner si possible dans une seule et même solution</a:t>
            </a:r>
            <a:endParaRPr lang="en-US" sz="2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793939" y="1832868"/>
            <a:ext cx="3788841" cy="2692349"/>
          </a:xfrm>
          <a:custGeom>
            <a:avLst/>
            <a:gdLst>
              <a:gd name="connsiteX0" fmla="*/ 794258 w 2254470"/>
              <a:gd name="connsiteY0" fmla="*/ 348857 h 2573018"/>
              <a:gd name="connsiteX1" fmla="*/ 1804911 w 2254470"/>
              <a:gd name="connsiteY1" fmla="*/ 60099 h 2573018"/>
              <a:gd name="connsiteX2" fmla="*/ 2254090 w 2254470"/>
              <a:gd name="connsiteY2" fmla="*/ 1263257 h 2573018"/>
              <a:gd name="connsiteX3" fmla="*/ 1740743 w 2254470"/>
              <a:gd name="connsiteY3" fmla="*/ 2562668 h 2573018"/>
              <a:gd name="connsiteX4" fmla="*/ 24237 w 2254470"/>
              <a:gd name="connsiteY4" fmla="*/ 1792647 h 2573018"/>
              <a:gd name="connsiteX5" fmla="*/ 794258 w 2254470"/>
              <a:gd name="connsiteY5" fmla="*/ 348857 h 257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4470" h="2573018">
                <a:moveTo>
                  <a:pt x="794258" y="348857"/>
                </a:moveTo>
                <a:cubicBezTo>
                  <a:pt x="1091037" y="60099"/>
                  <a:pt x="1561606" y="-92301"/>
                  <a:pt x="1804911" y="60099"/>
                </a:cubicBezTo>
                <a:cubicBezTo>
                  <a:pt x="2048216" y="212499"/>
                  <a:pt x="2264785" y="846162"/>
                  <a:pt x="2254090" y="1263257"/>
                </a:cubicBezTo>
                <a:cubicBezTo>
                  <a:pt x="2243395" y="1680352"/>
                  <a:pt x="2112385" y="2474436"/>
                  <a:pt x="1740743" y="2562668"/>
                </a:cubicBezTo>
                <a:cubicBezTo>
                  <a:pt x="1369101" y="2650900"/>
                  <a:pt x="179311" y="2156268"/>
                  <a:pt x="24237" y="1792647"/>
                </a:cubicBezTo>
                <a:cubicBezTo>
                  <a:pt x="-130837" y="1429026"/>
                  <a:pt x="497479" y="637615"/>
                  <a:pt x="794258" y="348857"/>
                </a:cubicBezTo>
                <a:close/>
              </a:path>
            </a:pathLst>
          </a:custGeom>
          <a:noFill/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284884" y="2580146"/>
            <a:ext cx="1784295" cy="997243"/>
          </a:xfrm>
          <a:custGeom>
            <a:avLst/>
            <a:gdLst>
              <a:gd name="connsiteX0" fmla="*/ 1784295 w 1784295"/>
              <a:gd name="connsiteY0" fmla="*/ 483896 h 997243"/>
              <a:gd name="connsiteX1" fmla="*/ 1110527 w 1784295"/>
              <a:gd name="connsiteY1" fmla="*/ 2633 h 997243"/>
              <a:gd name="connsiteX2" fmla="*/ 3621 w 1784295"/>
              <a:gd name="connsiteY2" fmla="*/ 323475 h 997243"/>
              <a:gd name="connsiteX3" fmla="*/ 1511579 w 1784295"/>
              <a:gd name="connsiteY3" fmla="*/ 997243 h 99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4295" h="997243">
                <a:moveTo>
                  <a:pt x="1784295" y="483896"/>
                </a:moveTo>
                <a:cubicBezTo>
                  <a:pt x="1595800" y="256633"/>
                  <a:pt x="1407306" y="29370"/>
                  <a:pt x="1110527" y="2633"/>
                </a:cubicBezTo>
                <a:cubicBezTo>
                  <a:pt x="813748" y="-24104"/>
                  <a:pt x="-63221" y="157707"/>
                  <a:pt x="3621" y="323475"/>
                </a:cubicBezTo>
                <a:cubicBezTo>
                  <a:pt x="70463" y="489243"/>
                  <a:pt x="1511579" y="997243"/>
                  <a:pt x="1511579" y="997243"/>
                </a:cubicBezTo>
              </a:path>
            </a:pathLst>
          </a:custGeom>
          <a:noFill/>
          <a:ln>
            <a:solidFill>
              <a:srgbClr val="D5647C">
                <a:alpha val="43137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80720" y="3249396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4468" y="180266"/>
            <a:ext cx="75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3.1</a:t>
            </a:r>
            <a:endParaRPr lang="en-US" sz="20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5" y="216959"/>
            <a:ext cx="829913" cy="3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8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1697" y="-50951"/>
            <a:ext cx="8999573" cy="10140042"/>
          </a:xfrm>
          <a:prstGeom prst="rect">
            <a:avLst/>
          </a:prstGeom>
          <a:solidFill>
            <a:srgbClr val="D5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2934" y="261475"/>
            <a:ext cx="6700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Century Gothic" charset="0"/>
                <a:ea typeface="Century Gothic" charset="0"/>
                <a:cs typeface="Century Gothic" charset="0"/>
              </a:rPr>
              <a:t>ORGANISER UNE SESSION DESIGN </a:t>
            </a:r>
            <a:br>
              <a:rPr lang="en-US" sz="2800" b="1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2800" b="1" dirty="0" smtClean="0">
                <a:latin typeface="Century Gothic" charset="0"/>
                <a:ea typeface="Century Gothic" charset="0"/>
                <a:cs typeface="Century Gothic" charset="0"/>
              </a:rPr>
              <a:t>ET CHOISIR SON FORMAT</a:t>
            </a:r>
            <a:endParaRPr lang="en-US" sz="28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342033" y="1331754"/>
            <a:ext cx="425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Un guide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méthodologique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qui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accompagne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pas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pas</a:t>
            </a:r>
            <a:endParaRPr lang="en-US" sz="2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8050639" y="1264569"/>
            <a:ext cx="4481000" cy="0"/>
          </a:xfrm>
          <a:prstGeom prst="line">
            <a:avLst/>
          </a:prstGeom>
          <a:ln>
            <a:solidFill>
              <a:srgbClr val="D564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291266" y="2920143"/>
            <a:ext cx="2596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SOMMAIRE</a:t>
            </a:r>
            <a:endParaRPr lang="en-US" sz="2800" b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98659" y="3849129"/>
            <a:ext cx="8999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962AA"/>
                </a:solidFill>
                <a:latin typeface="Century Gothic" charset="0"/>
                <a:ea typeface="Century Gothic" charset="0"/>
                <a:cs typeface="Century Gothic" charset="0"/>
              </a:rPr>
              <a:t>1.1.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Préparer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session de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créativité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: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choisir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un format</a:t>
            </a:r>
          </a:p>
          <a:p>
            <a:r>
              <a:rPr lang="en-US" sz="2000" dirty="0" smtClean="0">
                <a:solidFill>
                  <a:srgbClr val="5962AA"/>
                </a:solidFill>
                <a:latin typeface="Century Gothic" charset="0"/>
                <a:ea typeface="Century Gothic" charset="0"/>
                <a:cs typeface="Century Gothic" charset="0"/>
              </a:rPr>
              <a:t>1.2.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Concevoir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avec des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usagers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: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pourquoi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, comment ?</a:t>
            </a:r>
          </a:p>
          <a:p>
            <a:r>
              <a:rPr lang="en-US" sz="2000" dirty="0" smtClean="0">
                <a:solidFill>
                  <a:srgbClr val="5962AA"/>
                </a:solidFill>
                <a:latin typeface="Century Gothic" charset="0"/>
                <a:ea typeface="Century Gothic" charset="0"/>
                <a:cs typeface="Century Gothic" charset="0"/>
              </a:rPr>
              <a:t>1.3.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Animer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session de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créativité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: postures,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méthodes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matériel</a:t>
            </a:r>
            <a:endParaRPr lang="en-US" sz="2000" dirty="0" smtClean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2000" dirty="0" smtClean="0">
                <a:solidFill>
                  <a:srgbClr val="5962AA"/>
                </a:solidFill>
                <a:latin typeface="Century Gothic" charset="0"/>
                <a:ea typeface="Century Gothic" charset="0"/>
                <a:cs typeface="Century Gothic" charset="0"/>
              </a:rPr>
              <a:t>1.4.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Mettre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condition :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quelques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ice breakers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998658" y="5288740"/>
            <a:ext cx="86867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962AA"/>
                </a:solidFill>
                <a:latin typeface="Century Gothic" charset="0"/>
                <a:ea typeface="Century Gothic" charset="0"/>
                <a:cs typeface="Century Gothic" charset="0"/>
              </a:rPr>
              <a:t>2.1.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Session innovation : faire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naître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nouvelles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idées</a:t>
            </a:r>
            <a:endParaRPr lang="en-US" sz="2000" dirty="0" smtClean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2000" dirty="0" smtClean="0">
                <a:solidFill>
                  <a:srgbClr val="5962AA"/>
                </a:solidFill>
                <a:latin typeface="Century Gothic" charset="0"/>
                <a:ea typeface="Century Gothic" charset="0"/>
                <a:cs typeface="Century Gothic" charset="0"/>
              </a:rPr>
              <a:t>2.2.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Session prospective : imaginer le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futur</a:t>
            </a:r>
            <a:endParaRPr lang="en-US" sz="2000" dirty="0" smtClean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2000" dirty="0" smtClean="0">
                <a:solidFill>
                  <a:srgbClr val="5962AA"/>
                </a:solidFill>
                <a:latin typeface="Century Gothic" charset="0"/>
                <a:ea typeface="Century Gothic" charset="0"/>
                <a:cs typeface="Century Gothic" charset="0"/>
              </a:rPr>
              <a:t>2.3.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Session solutions :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régler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un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endParaRPr lang="en-US" sz="2000" dirty="0" smtClean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2000" dirty="0" smtClean="0">
                <a:solidFill>
                  <a:srgbClr val="5962AA"/>
                </a:solidFill>
                <a:latin typeface="Century Gothic" charset="0"/>
                <a:ea typeface="Century Gothic" charset="0"/>
                <a:cs typeface="Century Gothic" charset="0"/>
              </a:rPr>
              <a:t>2.4.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Session UX design :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repenser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un service, un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parcours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utilisateurs</a:t>
            </a:r>
            <a:endParaRPr lang="en-US" sz="2000" dirty="0" smtClean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2000" dirty="0" smtClean="0">
                <a:solidFill>
                  <a:srgbClr val="5962AA"/>
                </a:solidFill>
                <a:latin typeface="Century Gothic" charset="0"/>
                <a:ea typeface="Century Gothic" charset="0"/>
                <a:cs typeface="Century Gothic" charset="0"/>
              </a:rPr>
              <a:t>2.5.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Session test : tester et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améliorer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un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dispositif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existant</a:t>
            </a:r>
            <a:endParaRPr lang="en-US" sz="2000" dirty="0" smtClean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998658" y="7036128"/>
            <a:ext cx="86867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962AA"/>
                </a:solidFill>
                <a:latin typeface="Century Gothic" charset="0"/>
                <a:ea typeface="Century Gothic" charset="0"/>
                <a:cs typeface="Century Gothic" charset="0"/>
              </a:rPr>
              <a:t>3.1.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Sélectionner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meilleures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idées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r>
              <a:rPr lang="en-US" sz="2000" dirty="0" smtClean="0">
                <a:solidFill>
                  <a:srgbClr val="5962AA"/>
                </a:solidFill>
                <a:latin typeface="Century Gothic" charset="0"/>
                <a:ea typeface="Century Gothic" charset="0"/>
                <a:cs typeface="Century Gothic" charset="0"/>
              </a:rPr>
              <a:t>3.2.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Approfondir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meilleures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idées</a:t>
            </a:r>
            <a:endParaRPr lang="en-US" sz="2000" dirty="0" smtClean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2000" dirty="0" smtClean="0">
                <a:solidFill>
                  <a:srgbClr val="5962AA"/>
                </a:solidFill>
                <a:latin typeface="Century Gothic" charset="0"/>
                <a:ea typeface="Century Gothic" charset="0"/>
                <a:cs typeface="Century Gothic" charset="0"/>
              </a:rPr>
              <a:t>3.3.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larifier les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enjeux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formaliser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proposition de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projet</a:t>
            </a:r>
            <a:endParaRPr lang="en-US" sz="2000" dirty="0" smtClean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2000" dirty="0" smtClean="0">
                <a:solidFill>
                  <a:srgbClr val="5962AA"/>
                </a:solidFill>
                <a:latin typeface="Century Gothic" charset="0"/>
                <a:ea typeface="Century Gothic" charset="0"/>
                <a:cs typeface="Century Gothic" charset="0"/>
              </a:rPr>
              <a:t>3.4.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Réaliser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un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scénario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d’usages</a:t>
            </a:r>
            <a:endParaRPr lang="en-US" sz="2000" dirty="0" smtClean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2000" dirty="0" smtClean="0">
                <a:solidFill>
                  <a:srgbClr val="5962AA"/>
                </a:solidFill>
                <a:latin typeface="Century Gothic" charset="0"/>
                <a:ea typeface="Century Gothic" charset="0"/>
                <a:cs typeface="Century Gothic" charset="0"/>
              </a:rPr>
              <a:t>3.5.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Réaliser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un pitch de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manière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simpe</a:t>
            </a:r>
            <a:r>
              <a:rPr lang="en-US" sz="2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n-US" sz="2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percutante</a:t>
            </a:r>
            <a:endParaRPr lang="en-US" sz="2000" dirty="0" smtClean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394832" y="4057460"/>
            <a:ext cx="362027" cy="914400"/>
          </a:xfrm>
          <a:custGeom>
            <a:avLst/>
            <a:gdLst>
              <a:gd name="connsiteX0" fmla="*/ 298232 w 362027"/>
              <a:gd name="connsiteY0" fmla="*/ 0 h 914400"/>
              <a:gd name="connsiteX1" fmla="*/ 520 w 362027"/>
              <a:gd name="connsiteY1" fmla="*/ 382772 h 914400"/>
              <a:gd name="connsiteX2" fmla="*/ 362027 w 362027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027" h="914400">
                <a:moveTo>
                  <a:pt x="298232" y="0"/>
                </a:moveTo>
                <a:cubicBezTo>
                  <a:pt x="144060" y="115186"/>
                  <a:pt x="-10112" y="230372"/>
                  <a:pt x="520" y="382772"/>
                </a:cubicBezTo>
                <a:cubicBezTo>
                  <a:pt x="11152" y="535172"/>
                  <a:pt x="362027" y="914400"/>
                  <a:pt x="362027" y="914400"/>
                </a:cubicBezTo>
              </a:path>
            </a:pathLst>
          </a:custGeom>
          <a:noFill/>
          <a:ln>
            <a:solidFill>
              <a:srgbClr val="E39F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Freeform 26"/>
          <p:cNvSpPr/>
          <p:nvPr/>
        </p:nvSpPr>
        <p:spPr>
          <a:xfrm>
            <a:off x="2331512" y="5589213"/>
            <a:ext cx="425347" cy="1127051"/>
          </a:xfrm>
          <a:custGeom>
            <a:avLst/>
            <a:gdLst>
              <a:gd name="connsiteX0" fmla="*/ 404082 w 425347"/>
              <a:gd name="connsiteY0" fmla="*/ 0 h 1127051"/>
              <a:gd name="connsiteX1" fmla="*/ 45 w 425347"/>
              <a:gd name="connsiteY1" fmla="*/ 297712 h 1127051"/>
              <a:gd name="connsiteX2" fmla="*/ 425347 w 425347"/>
              <a:gd name="connsiteY2" fmla="*/ 1127051 h 112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47" h="1127051">
                <a:moveTo>
                  <a:pt x="404082" y="0"/>
                </a:moveTo>
                <a:cubicBezTo>
                  <a:pt x="200291" y="54935"/>
                  <a:pt x="-3499" y="109870"/>
                  <a:pt x="45" y="297712"/>
                </a:cubicBezTo>
                <a:cubicBezTo>
                  <a:pt x="3589" y="485554"/>
                  <a:pt x="214468" y="806302"/>
                  <a:pt x="425347" y="1127051"/>
                </a:cubicBezTo>
              </a:path>
            </a:pathLst>
          </a:custGeom>
          <a:noFill/>
          <a:ln>
            <a:solidFill>
              <a:srgbClr val="E39F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Freeform 27"/>
          <p:cNvSpPr/>
          <p:nvPr/>
        </p:nvSpPr>
        <p:spPr>
          <a:xfrm>
            <a:off x="2362220" y="7351916"/>
            <a:ext cx="382822" cy="1084521"/>
          </a:xfrm>
          <a:custGeom>
            <a:avLst/>
            <a:gdLst>
              <a:gd name="connsiteX0" fmla="*/ 361557 w 382822"/>
              <a:gd name="connsiteY0" fmla="*/ 0 h 1084521"/>
              <a:gd name="connsiteX1" fmla="*/ 50 w 382822"/>
              <a:gd name="connsiteY1" fmla="*/ 297711 h 1084521"/>
              <a:gd name="connsiteX2" fmla="*/ 382822 w 382822"/>
              <a:gd name="connsiteY2" fmla="*/ 1084521 h 108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22" h="1084521">
                <a:moveTo>
                  <a:pt x="361557" y="0"/>
                </a:moveTo>
                <a:cubicBezTo>
                  <a:pt x="179031" y="58479"/>
                  <a:pt x="-3494" y="116958"/>
                  <a:pt x="50" y="297711"/>
                </a:cubicBezTo>
                <a:cubicBezTo>
                  <a:pt x="3594" y="478464"/>
                  <a:pt x="382822" y="1084521"/>
                  <a:pt x="382822" y="1084521"/>
                </a:cubicBezTo>
              </a:path>
            </a:pathLst>
          </a:custGeom>
          <a:noFill/>
          <a:ln>
            <a:solidFill>
              <a:srgbClr val="E39F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3" name="TextBox 152"/>
          <p:cNvSpPr txBox="1"/>
          <p:nvPr/>
        </p:nvSpPr>
        <p:spPr>
          <a:xfrm>
            <a:off x="478790" y="3968799"/>
            <a:ext cx="1763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rgbClr val="7CE3C6"/>
                </a:solidFill>
                <a:latin typeface="Century Gothic" charset="0"/>
                <a:ea typeface="Century Gothic" charset="0"/>
                <a:cs typeface="Century Gothic" charset="0"/>
              </a:rPr>
              <a:t>Cadrer</a:t>
            </a:r>
            <a:r>
              <a:rPr lang="en-US" sz="2400" b="1" dirty="0" smtClean="0">
                <a:solidFill>
                  <a:srgbClr val="7CE3C6"/>
                </a:solidFill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n-US" sz="2400" b="1" dirty="0" err="1" smtClean="0">
                <a:solidFill>
                  <a:srgbClr val="7CE3C6"/>
                </a:solidFill>
                <a:latin typeface="Century Gothic" charset="0"/>
                <a:ea typeface="Century Gothic" charset="0"/>
                <a:cs typeface="Century Gothic" charset="0"/>
              </a:rPr>
              <a:t>préparer</a:t>
            </a:r>
            <a:endParaRPr lang="en-US" sz="2400" b="1" dirty="0">
              <a:solidFill>
                <a:srgbClr val="7CE3C6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78790" y="5603168"/>
            <a:ext cx="1763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rgbClr val="60A5BC"/>
                </a:solidFill>
                <a:latin typeface="Century Gothic" charset="0"/>
                <a:ea typeface="Century Gothic" charset="0"/>
                <a:cs typeface="Century Gothic" charset="0"/>
              </a:rPr>
              <a:t>Cibler</a:t>
            </a:r>
            <a:r>
              <a:rPr lang="en-US" sz="2400" b="1" dirty="0" smtClean="0">
                <a:solidFill>
                  <a:srgbClr val="60A5BC"/>
                </a:solidFill>
                <a:latin typeface="Century Gothic" charset="0"/>
                <a:ea typeface="Century Gothic" charset="0"/>
                <a:cs typeface="Century Gothic" charset="0"/>
              </a:rPr>
              <a:t> la session</a:t>
            </a:r>
            <a:endParaRPr lang="en-US" sz="2400" b="1" dirty="0">
              <a:solidFill>
                <a:srgbClr val="60A5B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-30766" y="7251571"/>
            <a:ext cx="2273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rgbClr val="29B7D5"/>
                </a:solidFill>
                <a:latin typeface="Century Gothic" charset="0"/>
                <a:ea typeface="Century Gothic" charset="0"/>
                <a:cs typeface="Century Gothic" charset="0"/>
              </a:rPr>
              <a:t>Sélectionner</a:t>
            </a:r>
            <a:r>
              <a:rPr lang="en-US" sz="2400" b="1" dirty="0" smtClean="0">
                <a:solidFill>
                  <a:srgbClr val="29B7D5"/>
                </a:solidFill>
                <a:latin typeface="Century Gothic" charset="0"/>
                <a:ea typeface="Century Gothic" charset="0"/>
                <a:cs typeface="Century Gothic" charset="0"/>
              </a:rPr>
              <a:t>,</a:t>
            </a:r>
          </a:p>
          <a:p>
            <a:pPr algn="r"/>
            <a:r>
              <a:rPr lang="en-US" sz="2400" b="1" dirty="0" err="1" smtClean="0">
                <a:solidFill>
                  <a:srgbClr val="29B7D5"/>
                </a:solidFill>
                <a:latin typeface="Century Gothic" charset="0"/>
                <a:ea typeface="Century Gothic" charset="0"/>
                <a:cs typeface="Century Gothic" charset="0"/>
              </a:rPr>
              <a:t>Développer</a:t>
            </a:r>
            <a:r>
              <a:rPr lang="en-US" sz="2400" b="1" dirty="0" smtClean="0">
                <a:solidFill>
                  <a:srgbClr val="29B7D5"/>
                </a:solidFill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2400" b="1" dirty="0" err="1" smtClean="0">
                <a:solidFill>
                  <a:srgbClr val="29B7D5"/>
                </a:solidFill>
                <a:latin typeface="Century Gothic" charset="0"/>
                <a:ea typeface="Century Gothic" charset="0"/>
                <a:cs typeface="Century Gothic" charset="0"/>
              </a:rPr>
              <a:t>idées</a:t>
            </a:r>
            <a:endParaRPr lang="en-US" sz="2400" b="1" dirty="0">
              <a:solidFill>
                <a:srgbClr val="29B7D5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1" y="360773"/>
            <a:ext cx="1786371" cy="75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1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72810" y="735450"/>
            <a:ext cx="46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782614" y="204263"/>
            <a:ext cx="46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18507" y="259736"/>
            <a:ext cx="607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APPROFONDIR LES MEILLEURES IDÉES</a:t>
            </a:r>
            <a:endParaRPr lang="en-US" sz="20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8708" y="962172"/>
            <a:ext cx="12241035" cy="1917224"/>
          </a:xfrm>
          <a:custGeom>
            <a:avLst/>
            <a:gdLst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0 w 4277532"/>
              <a:gd name="connsiteY3" fmla="*/ 2428098 h 2428098"/>
              <a:gd name="connsiteX4" fmla="*/ 0 w 4277532"/>
              <a:gd name="connsiteY4" fmla="*/ 0 h 2428098"/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50800 w 4277532"/>
              <a:gd name="connsiteY3" fmla="*/ 2343431 h 2428098"/>
              <a:gd name="connsiteX4" fmla="*/ 0 w 4277532"/>
              <a:gd name="connsiteY4" fmla="*/ 0 h 2428098"/>
              <a:gd name="connsiteX0" fmla="*/ 0 w 4531532"/>
              <a:gd name="connsiteY0" fmla="*/ 0 h 2428098"/>
              <a:gd name="connsiteX1" fmla="*/ 4531532 w 4531532"/>
              <a:gd name="connsiteY1" fmla="*/ 16934 h 2428098"/>
              <a:gd name="connsiteX2" fmla="*/ 4277532 w 4531532"/>
              <a:gd name="connsiteY2" fmla="*/ 2428098 h 2428098"/>
              <a:gd name="connsiteX3" fmla="*/ 50800 w 4531532"/>
              <a:gd name="connsiteY3" fmla="*/ 2343431 h 2428098"/>
              <a:gd name="connsiteX4" fmla="*/ 0 w 4531532"/>
              <a:gd name="connsiteY4" fmla="*/ 0 h 2428098"/>
              <a:gd name="connsiteX0" fmla="*/ 0 w 4535301"/>
              <a:gd name="connsiteY0" fmla="*/ 0 h 2428098"/>
              <a:gd name="connsiteX1" fmla="*/ 4531532 w 4535301"/>
              <a:gd name="connsiteY1" fmla="*/ 16934 h 2428098"/>
              <a:gd name="connsiteX2" fmla="*/ 4277532 w 4535301"/>
              <a:gd name="connsiteY2" fmla="*/ 2428098 h 2428098"/>
              <a:gd name="connsiteX3" fmla="*/ 50800 w 4535301"/>
              <a:gd name="connsiteY3" fmla="*/ 2343431 h 2428098"/>
              <a:gd name="connsiteX4" fmla="*/ 0 w 4535301"/>
              <a:gd name="connsiteY4" fmla="*/ 0 h 2428098"/>
              <a:gd name="connsiteX0" fmla="*/ 0 w 4535301"/>
              <a:gd name="connsiteY0" fmla="*/ 0 h 2597431"/>
              <a:gd name="connsiteX1" fmla="*/ 4531532 w 4535301"/>
              <a:gd name="connsiteY1" fmla="*/ 16934 h 2597431"/>
              <a:gd name="connsiteX2" fmla="*/ 4277532 w 4535301"/>
              <a:gd name="connsiteY2" fmla="*/ 2428098 h 2597431"/>
              <a:gd name="connsiteX3" fmla="*/ 50800 w 4535301"/>
              <a:gd name="connsiteY3" fmla="*/ 2597431 h 2597431"/>
              <a:gd name="connsiteX4" fmla="*/ 0 w 4535301"/>
              <a:gd name="connsiteY4" fmla="*/ 0 h 2597431"/>
              <a:gd name="connsiteX0" fmla="*/ 0 w 4535301"/>
              <a:gd name="connsiteY0" fmla="*/ 67733 h 2580497"/>
              <a:gd name="connsiteX1" fmla="*/ 4531532 w 4535301"/>
              <a:gd name="connsiteY1" fmla="*/ 0 h 2580497"/>
              <a:gd name="connsiteX2" fmla="*/ 4277532 w 4535301"/>
              <a:gd name="connsiteY2" fmla="*/ 2411164 h 2580497"/>
              <a:gd name="connsiteX3" fmla="*/ 50800 w 4535301"/>
              <a:gd name="connsiteY3" fmla="*/ 2580497 h 2580497"/>
              <a:gd name="connsiteX4" fmla="*/ 0 w 4535301"/>
              <a:gd name="connsiteY4" fmla="*/ 67733 h 2580497"/>
              <a:gd name="connsiteX0" fmla="*/ 0 w 4535301"/>
              <a:gd name="connsiteY0" fmla="*/ 93045 h 2605809"/>
              <a:gd name="connsiteX1" fmla="*/ 4531532 w 4535301"/>
              <a:gd name="connsiteY1" fmla="*/ 25312 h 2605809"/>
              <a:gd name="connsiteX2" fmla="*/ 4277532 w 4535301"/>
              <a:gd name="connsiteY2" fmla="*/ 2436476 h 2605809"/>
              <a:gd name="connsiteX3" fmla="*/ 50800 w 4535301"/>
              <a:gd name="connsiteY3" fmla="*/ 2605809 h 2605809"/>
              <a:gd name="connsiteX4" fmla="*/ 0 w 4535301"/>
              <a:gd name="connsiteY4" fmla="*/ 93045 h 2605809"/>
              <a:gd name="connsiteX0" fmla="*/ 0 w 4538435"/>
              <a:gd name="connsiteY0" fmla="*/ 93045 h 2605809"/>
              <a:gd name="connsiteX1" fmla="*/ 4531532 w 4538435"/>
              <a:gd name="connsiteY1" fmla="*/ 25312 h 2605809"/>
              <a:gd name="connsiteX2" fmla="*/ 4383388 w 4538435"/>
              <a:gd name="connsiteY2" fmla="*/ 2601539 h 2605809"/>
              <a:gd name="connsiteX3" fmla="*/ 50800 w 4538435"/>
              <a:gd name="connsiteY3" fmla="*/ 2605809 h 2605809"/>
              <a:gd name="connsiteX4" fmla="*/ 0 w 4538435"/>
              <a:gd name="connsiteY4" fmla="*/ 93045 h 26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8435" h="2605809">
                <a:moveTo>
                  <a:pt x="0" y="93045"/>
                </a:moveTo>
                <a:cubicBezTo>
                  <a:pt x="494511" y="-81933"/>
                  <a:pt x="3021021" y="47890"/>
                  <a:pt x="4531532" y="25312"/>
                </a:cubicBezTo>
                <a:cubicBezTo>
                  <a:pt x="4565399" y="1252366"/>
                  <a:pt x="4468055" y="1797818"/>
                  <a:pt x="4383388" y="2601539"/>
                </a:cubicBezTo>
                <a:lnTo>
                  <a:pt x="50800" y="2605809"/>
                </a:lnTo>
                <a:lnTo>
                  <a:pt x="0" y="930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188" y="1082234"/>
            <a:ext cx="367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 Gothic" charset="0"/>
                <a:ea typeface="Century Gothic" charset="0"/>
                <a:cs typeface="Century Gothic" charset="0"/>
              </a:rPr>
              <a:t>MODE D’EMPLOI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92685" y="180857"/>
            <a:ext cx="5845629" cy="554593"/>
          </a:xfrm>
          <a:prstGeom prst="rect">
            <a:avLst/>
          </a:prstGeom>
          <a:noFill/>
          <a:ln>
            <a:solidFill>
              <a:srgbClr val="D5647C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Nom du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projet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:</a:t>
            </a:r>
          </a:p>
          <a:p>
            <a:endParaRPr lang="en-US" sz="11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35" y="1621213"/>
            <a:ext cx="201925" cy="2040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35" y="2259835"/>
            <a:ext cx="188330" cy="18833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69568" y="1883548"/>
            <a:ext cx="318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1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demie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heure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/ 1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heure</a:t>
            </a:r>
            <a:endParaRPr lang="en-US" sz="12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4763" y="2195619"/>
            <a:ext cx="344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Travail par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équipe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 3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10 participants</a:t>
            </a:r>
            <a:endParaRPr lang="en-US" sz="12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06" y="1950359"/>
            <a:ext cx="194286" cy="19428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69568" y="1571478"/>
            <a:ext cx="318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Après la phase de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sélection</a:t>
            </a:r>
            <a:endParaRPr lang="en-US" sz="12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017685" y="4191691"/>
            <a:ext cx="2310086" cy="778116"/>
          </a:xfrm>
          <a:prstGeom prst="rect">
            <a:avLst/>
          </a:prstGeom>
          <a:solidFill>
            <a:srgbClr val="D5647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911005" y="4342230"/>
            <a:ext cx="2310086" cy="7781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2017686" y="4429787"/>
            <a:ext cx="1283196" cy="42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17685" y="5306731"/>
            <a:ext cx="2310086" cy="7781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911005" y="5457270"/>
            <a:ext cx="2310086" cy="7781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2017686" y="5544827"/>
            <a:ext cx="1283196" cy="42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017685" y="6421771"/>
            <a:ext cx="2310086" cy="7781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1911005" y="6572310"/>
            <a:ext cx="2310086" cy="7781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2017686" y="6659867"/>
            <a:ext cx="1283196" cy="42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017685" y="7494162"/>
            <a:ext cx="2310086" cy="7781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911005" y="7644701"/>
            <a:ext cx="2310086" cy="7781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017686" y="7732258"/>
            <a:ext cx="1283196" cy="42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4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720235" y="4205586"/>
            <a:ext cx="2310086" cy="778116"/>
          </a:xfrm>
          <a:prstGeom prst="rect">
            <a:avLst/>
          </a:prstGeom>
          <a:solidFill>
            <a:srgbClr val="D5647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613555" y="4356125"/>
            <a:ext cx="2310086" cy="7781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720236" y="4443682"/>
            <a:ext cx="1283196" cy="42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720235" y="5320626"/>
            <a:ext cx="2310086" cy="7781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613555" y="5471165"/>
            <a:ext cx="2310086" cy="7781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4720236" y="5558722"/>
            <a:ext cx="1283196" cy="42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20235" y="6435666"/>
            <a:ext cx="2310086" cy="7781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613555" y="6586205"/>
            <a:ext cx="2310086" cy="7781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4720236" y="6673762"/>
            <a:ext cx="1283196" cy="42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720235" y="7508057"/>
            <a:ext cx="2310086" cy="7781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613555" y="7658596"/>
            <a:ext cx="2310086" cy="7781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4720236" y="7746153"/>
            <a:ext cx="1283196" cy="42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4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424946" y="4205586"/>
            <a:ext cx="2310086" cy="778116"/>
          </a:xfrm>
          <a:prstGeom prst="rect">
            <a:avLst/>
          </a:prstGeom>
          <a:solidFill>
            <a:srgbClr val="D5647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7318266" y="4356125"/>
            <a:ext cx="2310086" cy="7781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7424947" y="4443682"/>
            <a:ext cx="1283196" cy="42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424946" y="5320626"/>
            <a:ext cx="2310086" cy="7781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7318266" y="5471165"/>
            <a:ext cx="2310086" cy="7781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7424947" y="5558722"/>
            <a:ext cx="1283196" cy="42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7424946" y="6435666"/>
            <a:ext cx="2310086" cy="7781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7318266" y="6586205"/>
            <a:ext cx="2310086" cy="7781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7424947" y="6673762"/>
            <a:ext cx="1283196" cy="42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7424946" y="7508057"/>
            <a:ext cx="2310086" cy="7781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318266" y="7658596"/>
            <a:ext cx="2310086" cy="7781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7424947" y="7746153"/>
            <a:ext cx="1283196" cy="42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4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0129657" y="4205586"/>
            <a:ext cx="2310086" cy="778116"/>
          </a:xfrm>
          <a:prstGeom prst="rect">
            <a:avLst/>
          </a:prstGeom>
          <a:solidFill>
            <a:srgbClr val="3AB7AA"/>
          </a:solidFill>
          <a:ln w="57150">
            <a:solidFill>
              <a:srgbClr val="3AB7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0022977" y="4356125"/>
            <a:ext cx="2310086" cy="7781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0129658" y="4443682"/>
            <a:ext cx="1283196" cy="42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0129657" y="5320626"/>
            <a:ext cx="2310086" cy="778116"/>
          </a:xfrm>
          <a:prstGeom prst="rect">
            <a:avLst/>
          </a:prstGeom>
          <a:solidFill>
            <a:srgbClr val="3AB7AA"/>
          </a:solidFill>
          <a:ln w="57150">
            <a:solidFill>
              <a:srgbClr val="3AB7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0022977" y="5471165"/>
            <a:ext cx="2310086" cy="7781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10129658" y="5558722"/>
            <a:ext cx="1283196" cy="42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0129657" y="6435666"/>
            <a:ext cx="2310086" cy="778116"/>
          </a:xfrm>
          <a:prstGeom prst="rect">
            <a:avLst/>
          </a:prstGeom>
          <a:solidFill>
            <a:srgbClr val="3AB7AA"/>
          </a:solidFill>
          <a:ln w="57150">
            <a:solidFill>
              <a:srgbClr val="3AB7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10022977" y="6586205"/>
            <a:ext cx="2310086" cy="7781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10129658" y="6673762"/>
            <a:ext cx="1283196" cy="42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0129657" y="7508057"/>
            <a:ext cx="2310086" cy="778116"/>
          </a:xfrm>
          <a:prstGeom prst="rect">
            <a:avLst/>
          </a:prstGeom>
          <a:solidFill>
            <a:srgbClr val="3AB7AA"/>
          </a:solidFill>
          <a:ln w="57150">
            <a:solidFill>
              <a:srgbClr val="3AB7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10022977" y="7658596"/>
            <a:ext cx="2310086" cy="7781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10129658" y="7746153"/>
            <a:ext cx="1283196" cy="42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4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76518" y="4191691"/>
            <a:ext cx="1055643" cy="778116"/>
          </a:xfrm>
          <a:prstGeom prst="rect">
            <a:avLst/>
          </a:prstGeom>
          <a:solidFill>
            <a:srgbClr val="D5647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469838" y="4342230"/>
            <a:ext cx="1055643" cy="7781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576519" y="4429787"/>
            <a:ext cx="586384" cy="42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76518" y="5306731"/>
            <a:ext cx="1055643" cy="7781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469838" y="5457270"/>
            <a:ext cx="1055643" cy="7781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576519" y="5544827"/>
            <a:ext cx="586384" cy="42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76518" y="6421771"/>
            <a:ext cx="1055643" cy="7781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469838" y="6572310"/>
            <a:ext cx="1055643" cy="7781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576519" y="6659867"/>
            <a:ext cx="586384" cy="42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76518" y="7494162"/>
            <a:ext cx="1055643" cy="7781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469838" y="7644701"/>
            <a:ext cx="1055643" cy="7781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576519" y="7732258"/>
            <a:ext cx="586384" cy="42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4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167187" y="3253513"/>
            <a:ext cx="2052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SOLUTIONS / FONCTIONNALITÉS</a:t>
            </a:r>
          </a:p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EXPRIMÉES</a:t>
            </a: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613555" y="3433861"/>
            <a:ext cx="187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ACTEURS EN CHARGES</a:t>
            </a: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614396" y="3436507"/>
            <a:ext cx="2136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ACTIONS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METTRE EN OEUVRE</a:t>
            </a: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0319107" y="3624566"/>
            <a:ext cx="2026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UTILISATEURS</a:t>
            </a: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04763" y="3374196"/>
            <a:ext cx="1055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Besoin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exprimés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670116" y="1442886"/>
            <a:ext cx="607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1.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Pour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chaque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fonctionnalité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identifiez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l’équipe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projet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qui sera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chargée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réaliser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la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mise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oeuvre</a:t>
            </a: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670114" y="2103215"/>
            <a:ext cx="6076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3</a:t>
            </a:r>
            <a:r>
              <a:rPr lang="en-US" sz="1200" b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  <a:r>
              <a:rPr lang="en-US" sz="120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Objectivez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les actions qui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devront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être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mises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oeuvre par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l’équipe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projet</a:t>
            </a: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670114" y="2357052"/>
            <a:ext cx="6076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4</a:t>
            </a:r>
            <a:r>
              <a:rPr lang="en-US" sz="12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Identifiez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utilisateurs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ces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différentes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fonctionnalités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669" y="8915714"/>
            <a:ext cx="1196990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pouvez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reproduire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ce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tableau sur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surface large et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coller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les post-its que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avez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écrit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au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préalable</a:t>
            </a:r>
            <a:endParaRPr lang="en-US" sz="17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94468" y="180266"/>
            <a:ext cx="75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3.2</a:t>
            </a:r>
            <a:endParaRPr lang="en-US" sz="20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5" y="216959"/>
            <a:ext cx="829913" cy="3509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5670114" y="1841321"/>
            <a:ext cx="6076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2.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Identifiez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l’acteur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charge de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mettre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oeuvre la solution /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fonctionnalité</a:t>
            </a: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772810" y="628035"/>
            <a:ext cx="54348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18507" y="169058"/>
            <a:ext cx="607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CLARIFIER LES ENJEUX DE VOTRE PROJET</a:t>
            </a:r>
            <a:endParaRPr lang="en-US" sz="18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64428" y="96055"/>
            <a:ext cx="4999428" cy="1109405"/>
          </a:xfrm>
          <a:custGeom>
            <a:avLst/>
            <a:gdLst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0 w 4277532"/>
              <a:gd name="connsiteY3" fmla="*/ 2428098 h 2428098"/>
              <a:gd name="connsiteX4" fmla="*/ 0 w 4277532"/>
              <a:gd name="connsiteY4" fmla="*/ 0 h 2428098"/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50800 w 4277532"/>
              <a:gd name="connsiteY3" fmla="*/ 2343431 h 2428098"/>
              <a:gd name="connsiteX4" fmla="*/ 0 w 4277532"/>
              <a:gd name="connsiteY4" fmla="*/ 0 h 2428098"/>
              <a:gd name="connsiteX0" fmla="*/ 0 w 4531532"/>
              <a:gd name="connsiteY0" fmla="*/ 0 h 2428098"/>
              <a:gd name="connsiteX1" fmla="*/ 4531532 w 4531532"/>
              <a:gd name="connsiteY1" fmla="*/ 16934 h 2428098"/>
              <a:gd name="connsiteX2" fmla="*/ 4277532 w 4531532"/>
              <a:gd name="connsiteY2" fmla="*/ 2428098 h 2428098"/>
              <a:gd name="connsiteX3" fmla="*/ 50800 w 4531532"/>
              <a:gd name="connsiteY3" fmla="*/ 2343431 h 2428098"/>
              <a:gd name="connsiteX4" fmla="*/ 0 w 4531532"/>
              <a:gd name="connsiteY4" fmla="*/ 0 h 2428098"/>
              <a:gd name="connsiteX0" fmla="*/ 0 w 4535301"/>
              <a:gd name="connsiteY0" fmla="*/ 0 h 2428098"/>
              <a:gd name="connsiteX1" fmla="*/ 4531532 w 4535301"/>
              <a:gd name="connsiteY1" fmla="*/ 16934 h 2428098"/>
              <a:gd name="connsiteX2" fmla="*/ 4277532 w 4535301"/>
              <a:gd name="connsiteY2" fmla="*/ 2428098 h 2428098"/>
              <a:gd name="connsiteX3" fmla="*/ 50800 w 4535301"/>
              <a:gd name="connsiteY3" fmla="*/ 2343431 h 2428098"/>
              <a:gd name="connsiteX4" fmla="*/ 0 w 4535301"/>
              <a:gd name="connsiteY4" fmla="*/ 0 h 2428098"/>
              <a:gd name="connsiteX0" fmla="*/ 0 w 4535301"/>
              <a:gd name="connsiteY0" fmla="*/ 0 h 2597431"/>
              <a:gd name="connsiteX1" fmla="*/ 4531532 w 4535301"/>
              <a:gd name="connsiteY1" fmla="*/ 16934 h 2597431"/>
              <a:gd name="connsiteX2" fmla="*/ 4277532 w 4535301"/>
              <a:gd name="connsiteY2" fmla="*/ 2428098 h 2597431"/>
              <a:gd name="connsiteX3" fmla="*/ 50800 w 4535301"/>
              <a:gd name="connsiteY3" fmla="*/ 2597431 h 2597431"/>
              <a:gd name="connsiteX4" fmla="*/ 0 w 4535301"/>
              <a:gd name="connsiteY4" fmla="*/ 0 h 2597431"/>
              <a:gd name="connsiteX0" fmla="*/ 0 w 4535301"/>
              <a:gd name="connsiteY0" fmla="*/ 67733 h 2580497"/>
              <a:gd name="connsiteX1" fmla="*/ 4531532 w 4535301"/>
              <a:gd name="connsiteY1" fmla="*/ 0 h 2580497"/>
              <a:gd name="connsiteX2" fmla="*/ 4277532 w 4535301"/>
              <a:gd name="connsiteY2" fmla="*/ 2411164 h 2580497"/>
              <a:gd name="connsiteX3" fmla="*/ 50800 w 4535301"/>
              <a:gd name="connsiteY3" fmla="*/ 2580497 h 2580497"/>
              <a:gd name="connsiteX4" fmla="*/ 0 w 4535301"/>
              <a:gd name="connsiteY4" fmla="*/ 67733 h 2580497"/>
              <a:gd name="connsiteX0" fmla="*/ 0 w 4535301"/>
              <a:gd name="connsiteY0" fmla="*/ 93045 h 2605809"/>
              <a:gd name="connsiteX1" fmla="*/ 4531532 w 4535301"/>
              <a:gd name="connsiteY1" fmla="*/ 25312 h 2605809"/>
              <a:gd name="connsiteX2" fmla="*/ 4277532 w 4535301"/>
              <a:gd name="connsiteY2" fmla="*/ 2436476 h 2605809"/>
              <a:gd name="connsiteX3" fmla="*/ 50800 w 4535301"/>
              <a:gd name="connsiteY3" fmla="*/ 2605809 h 2605809"/>
              <a:gd name="connsiteX4" fmla="*/ 0 w 4535301"/>
              <a:gd name="connsiteY4" fmla="*/ 93045 h 2605809"/>
              <a:gd name="connsiteX0" fmla="*/ 0 w 4538435"/>
              <a:gd name="connsiteY0" fmla="*/ 93045 h 2605809"/>
              <a:gd name="connsiteX1" fmla="*/ 4531532 w 4538435"/>
              <a:gd name="connsiteY1" fmla="*/ 25312 h 2605809"/>
              <a:gd name="connsiteX2" fmla="*/ 4383388 w 4538435"/>
              <a:gd name="connsiteY2" fmla="*/ 2601539 h 2605809"/>
              <a:gd name="connsiteX3" fmla="*/ 50800 w 4538435"/>
              <a:gd name="connsiteY3" fmla="*/ 2605809 h 2605809"/>
              <a:gd name="connsiteX4" fmla="*/ 0 w 4538435"/>
              <a:gd name="connsiteY4" fmla="*/ 93045 h 2605809"/>
              <a:gd name="connsiteX0" fmla="*/ 0 w 4538435"/>
              <a:gd name="connsiteY0" fmla="*/ 93045 h 2605809"/>
              <a:gd name="connsiteX1" fmla="*/ 4531532 w 4538435"/>
              <a:gd name="connsiteY1" fmla="*/ 25312 h 2605809"/>
              <a:gd name="connsiteX2" fmla="*/ 4383388 w 4538435"/>
              <a:gd name="connsiteY2" fmla="*/ 2601539 h 2605809"/>
              <a:gd name="connsiteX3" fmla="*/ 534663 w 4538435"/>
              <a:gd name="connsiteY3" fmla="*/ 2455069 h 2605809"/>
              <a:gd name="connsiteX4" fmla="*/ 50800 w 4538435"/>
              <a:gd name="connsiteY4" fmla="*/ 2605809 h 2605809"/>
              <a:gd name="connsiteX5" fmla="*/ 0 w 4538435"/>
              <a:gd name="connsiteY5" fmla="*/ 93045 h 2605809"/>
              <a:gd name="connsiteX0" fmla="*/ 0 w 4538435"/>
              <a:gd name="connsiteY0" fmla="*/ 93045 h 2601539"/>
              <a:gd name="connsiteX1" fmla="*/ 4531532 w 4538435"/>
              <a:gd name="connsiteY1" fmla="*/ 25312 h 2601539"/>
              <a:gd name="connsiteX2" fmla="*/ 4383388 w 4538435"/>
              <a:gd name="connsiteY2" fmla="*/ 2601539 h 2601539"/>
              <a:gd name="connsiteX3" fmla="*/ 534663 w 4538435"/>
              <a:gd name="connsiteY3" fmla="*/ 2455069 h 2601539"/>
              <a:gd name="connsiteX4" fmla="*/ 73858 w 4538435"/>
              <a:gd name="connsiteY4" fmla="*/ 1831495 h 2601539"/>
              <a:gd name="connsiteX5" fmla="*/ 0 w 4538435"/>
              <a:gd name="connsiteY5" fmla="*/ 93045 h 2601539"/>
              <a:gd name="connsiteX0" fmla="*/ 0 w 4538435"/>
              <a:gd name="connsiteY0" fmla="*/ 93045 h 2601539"/>
              <a:gd name="connsiteX1" fmla="*/ 4531532 w 4538435"/>
              <a:gd name="connsiteY1" fmla="*/ 25312 h 2601539"/>
              <a:gd name="connsiteX2" fmla="*/ 4383388 w 4538435"/>
              <a:gd name="connsiteY2" fmla="*/ 2601539 h 2601539"/>
              <a:gd name="connsiteX3" fmla="*/ 534663 w 4538435"/>
              <a:gd name="connsiteY3" fmla="*/ 2455069 h 2601539"/>
              <a:gd name="connsiteX4" fmla="*/ 73858 w 4538435"/>
              <a:gd name="connsiteY4" fmla="*/ 1831495 h 2601539"/>
              <a:gd name="connsiteX5" fmla="*/ 0 w 4538435"/>
              <a:gd name="connsiteY5" fmla="*/ 93045 h 2601539"/>
              <a:gd name="connsiteX0" fmla="*/ 0 w 4538435"/>
              <a:gd name="connsiteY0" fmla="*/ 93045 h 2601539"/>
              <a:gd name="connsiteX1" fmla="*/ 4531532 w 4538435"/>
              <a:gd name="connsiteY1" fmla="*/ 25312 h 2601539"/>
              <a:gd name="connsiteX2" fmla="*/ 4383388 w 4538435"/>
              <a:gd name="connsiteY2" fmla="*/ 2601539 h 2601539"/>
              <a:gd name="connsiteX3" fmla="*/ 765242 w 4538435"/>
              <a:gd name="connsiteY3" fmla="*/ 2574194 h 2601539"/>
              <a:gd name="connsiteX4" fmla="*/ 73858 w 4538435"/>
              <a:gd name="connsiteY4" fmla="*/ 1831495 h 2601539"/>
              <a:gd name="connsiteX5" fmla="*/ 0 w 4538435"/>
              <a:gd name="connsiteY5" fmla="*/ 93045 h 2601539"/>
              <a:gd name="connsiteX0" fmla="*/ 0 w 4538435"/>
              <a:gd name="connsiteY0" fmla="*/ 93045 h 2601539"/>
              <a:gd name="connsiteX1" fmla="*/ 4531532 w 4538435"/>
              <a:gd name="connsiteY1" fmla="*/ 25312 h 2601539"/>
              <a:gd name="connsiteX2" fmla="*/ 4383388 w 4538435"/>
              <a:gd name="connsiteY2" fmla="*/ 2601539 h 2601539"/>
              <a:gd name="connsiteX3" fmla="*/ 765242 w 4538435"/>
              <a:gd name="connsiteY3" fmla="*/ 2574194 h 2601539"/>
              <a:gd name="connsiteX4" fmla="*/ 73858 w 4538435"/>
              <a:gd name="connsiteY4" fmla="*/ 1831495 h 2601539"/>
              <a:gd name="connsiteX5" fmla="*/ 0 w 4538435"/>
              <a:gd name="connsiteY5" fmla="*/ 93045 h 260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38435" h="2601539">
                <a:moveTo>
                  <a:pt x="0" y="93045"/>
                </a:moveTo>
                <a:cubicBezTo>
                  <a:pt x="494511" y="-81933"/>
                  <a:pt x="3021021" y="47890"/>
                  <a:pt x="4531532" y="25312"/>
                </a:cubicBezTo>
                <a:cubicBezTo>
                  <a:pt x="4565399" y="1252366"/>
                  <a:pt x="4468055" y="1797818"/>
                  <a:pt x="4383388" y="2601539"/>
                </a:cubicBezTo>
                <a:cubicBezTo>
                  <a:pt x="3108166" y="2572570"/>
                  <a:pt x="910628" y="2543601"/>
                  <a:pt x="765242" y="2574194"/>
                </a:cubicBezTo>
                <a:cubicBezTo>
                  <a:pt x="611640" y="2366336"/>
                  <a:pt x="757791" y="1681976"/>
                  <a:pt x="73858" y="1831495"/>
                </a:cubicBezTo>
                <a:lnTo>
                  <a:pt x="0" y="930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91328" y="95432"/>
            <a:ext cx="367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entury Gothic" charset="0"/>
                <a:ea typeface="Century Gothic" charset="0"/>
                <a:cs typeface="Century Gothic" charset="0"/>
              </a:rPr>
              <a:t>MODE D’EMPLOI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463" y="524731"/>
            <a:ext cx="201925" cy="2040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039" y="835185"/>
            <a:ext cx="188330" cy="18833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503078" y="169058"/>
            <a:ext cx="2143581" cy="282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1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demie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heure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/ 1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heure</a:t>
            </a:r>
            <a:endParaRPr lang="en-US" sz="12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52679" y="789257"/>
            <a:ext cx="344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Travail par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équipe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 3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10 participants</a:t>
            </a:r>
            <a:endParaRPr lang="en-US" sz="12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34" y="203637"/>
            <a:ext cx="194286" cy="19428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799196" y="474996"/>
            <a:ext cx="318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Après la phase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d’approfondissement</a:t>
            </a:r>
            <a:endParaRPr lang="en-US" sz="12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1772810" y="108963"/>
            <a:ext cx="54348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4468" y="70538"/>
            <a:ext cx="75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3.3</a:t>
            </a:r>
            <a:endParaRPr lang="en-US" sz="20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5" y="107231"/>
            <a:ext cx="829913" cy="35099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80794" y="797098"/>
            <a:ext cx="396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1</a:t>
            </a:r>
            <a:r>
              <a:rPr lang="en-US" sz="18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800" dirty="0"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e </a:t>
            </a:r>
            <a:r>
              <a:rPr lang="en-US" sz="1800" dirty="0" err="1" smtClean="0">
                <a:latin typeface="Century Gothic" charset="0"/>
                <a:ea typeface="Century Gothic" charset="0"/>
                <a:cs typeface="Century Gothic" charset="0"/>
              </a:rPr>
              <a:t>défi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dirty="0" err="1" smtClean="0">
                <a:latin typeface="Century Gothic" charset="0"/>
                <a:ea typeface="Century Gothic" charset="0"/>
                <a:cs typeface="Century Gothic" charset="0"/>
              </a:rPr>
              <a:t>auquel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dirty="0" err="1" smtClean="0">
                <a:latin typeface="Century Gothic" charset="0"/>
                <a:ea typeface="Century Gothic" charset="0"/>
                <a:cs typeface="Century Gothic" charset="0"/>
              </a:rPr>
              <a:t>répondez</a:t>
            </a:r>
            <a:endParaRPr lang="en-US" sz="1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9219" y="1167517"/>
            <a:ext cx="370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048000" algn="l"/>
              </a:tabLst>
            </a:pP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Quel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est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besoin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concret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auquel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souhaitez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apporter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solution ?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332739" y="1943489"/>
            <a:ext cx="3356941" cy="0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32738" y="2351678"/>
            <a:ext cx="3356941" cy="0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>
            <a:off x="228842" y="6969792"/>
            <a:ext cx="3740755" cy="2340274"/>
          </a:xfrm>
          <a:custGeom>
            <a:avLst/>
            <a:gdLst>
              <a:gd name="connsiteX0" fmla="*/ 0 w 3910519"/>
              <a:gd name="connsiteY0" fmla="*/ 214009 h 2490281"/>
              <a:gd name="connsiteX1" fmla="*/ 0 w 3910519"/>
              <a:gd name="connsiteY1" fmla="*/ 2451370 h 2490281"/>
              <a:gd name="connsiteX2" fmla="*/ 3268494 w 3910519"/>
              <a:gd name="connsiteY2" fmla="*/ 2490281 h 2490281"/>
              <a:gd name="connsiteX3" fmla="*/ 3910519 w 3910519"/>
              <a:gd name="connsiteY3" fmla="*/ 2237362 h 2490281"/>
              <a:gd name="connsiteX4" fmla="*/ 3871609 w 3910519"/>
              <a:gd name="connsiteY4" fmla="*/ 214009 h 2490281"/>
              <a:gd name="connsiteX5" fmla="*/ 214009 w 3910519"/>
              <a:gd name="connsiteY5" fmla="*/ 0 h 2490281"/>
              <a:gd name="connsiteX6" fmla="*/ 0 w 3910519"/>
              <a:gd name="connsiteY6" fmla="*/ 214009 h 249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0519" h="2490281">
                <a:moveTo>
                  <a:pt x="0" y="214009"/>
                </a:moveTo>
                <a:lnTo>
                  <a:pt x="0" y="2451370"/>
                </a:lnTo>
                <a:lnTo>
                  <a:pt x="3268494" y="2490281"/>
                </a:lnTo>
                <a:lnTo>
                  <a:pt x="3910519" y="2237362"/>
                </a:lnTo>
                <a:lnTo>
                  <a:pt x="3871609" y="214009"/>
                </a:lnTo>
                <a:lnTo>
                  <a:pt x="214009" y="0"/>
                </a:lnTo>
                <a:lnTo>
                  <a:pt x="0" y="2140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332739" y="2708597"/>
            <a:ext cx="3356941" cy="0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32739" y="3100482"/>
            <a:ext cx="3356941" cy="41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7934" y="3423330"/>
            <a:ext cx="3408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Qui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bénéficie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solution ?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205769" y="1042240"/>
            <a:ext cx="339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3</a:t>
            </a:r>
            <a:r>
              <a:rPr lang="en-US" sz="18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Les solutions </a:t>
            </a:r>
            <a:r>
              <a:rPr lang="en-US" sz="1800" dirty="0" err="1" smtClean="0">
                <a:latin typeface="Century Gothic" charset="0"/>
                <a:ea typeface="Century Gothic" charset="0"/>
                <a:cs typeface="Century Gothic" charset="0"/>
              </a:rPr>
              <a:t>existantes</a:t>
            </a:r>
            <a:endParaRPr lang="en-US" sz="1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05769" y="1365261"/>
            <a:ext cx="6404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Existent-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ils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des services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ou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dispositifs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supposés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répondre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à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besoin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?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257713" y="1994053"/>
            <a:ext cx="7920000" cy="0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257713" y="2371470"/>
            <a:ext cx="7920000" cy="0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257713" y="2744694"/>
            <a:ext cx="7920000" cy="0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55540" y="2896874"/>
            <a:ext cx="5753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Pourquoi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ne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répondent-ils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pas,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ou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partiellement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à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ce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besoin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?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32662" y="7388058"/>
            <a:ext cx="3431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quoi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ressemblerait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la situation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idéale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si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ce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était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résolu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?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141331" y="4392841"/>
            <a:ext cx="366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4</a:t>
            </a:r>
            <a:r>
              <a:rPr lang="en-US" sz="18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La solution</a:t>
            </a:r>
            <a:endParaRPr lang="en-US" sz="1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180556" y="4772405"/>
            <a:ext cx="5728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Formulez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manière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claire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et concise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proposition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70196" y="6948793"/>
            <a:ext cx="541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Pour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réaliser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cette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solution,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qu’est-ce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qui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pourrait</a:t>
            </a:r>
            <a:r>
              <a:rPr lang="mr-IN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55361" y="7059804"/>
            <a:ext cx="339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sz="18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  <a:r>
              <a:rPr lang="en-US" sz="1800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La situation </a:t>
            </a:r>
            <a:r>
              <a:rPr lang="en-US" sz="1800" dirty="0" err="1" smtClean="0">
                <a:latin typeface="Century Gothic" charset="0"/>
                <a:ea typeface="Century Gothic" charset="0"/>
                <a:cs typeface="Century Gothic" charset="0"/>
              </a:rPr>
              <a:t>idéale</a:t>
            </a:r>
            <a:endParaRPr lang="en-US" sz="1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315519" y="4008407"/>
            <a:ext cx="3356941" cy="0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315519" y="4400291"/>
            <a:ext cx="3356941" cy="0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5416" y="4801877"/>
            <a:ext cx="3356941" cy="0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315519" y="5165400"/>
            <a:ext cx="3356941" cy="41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407306" y="8141223"/>
            <a:ext cx="3356941" cy="0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07306" y="8533107"/>
            <a:ext cx="3356941" cy="0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407306" y="8906331"/>
            <a:ext cx="3356941" cy="0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00983"/>
              </p:ext>
            </p:extLst>
          </p:nvPr>
        </p:nvGraphicFramePr>
        <p:xfrm>
          <a:off x="4370196" y="7408056"/>
          <a:ext cx="7515832" cy="18690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7916"/>
                <a:gridCol w="3757916"/>
              </a:tblGrid>
              <a:tr h="1869055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E39D2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39D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9D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9D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9D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E39D2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39D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9D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9D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9D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4355147" y="6610288"/>
            <a:ext cx="3391666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D57A91"/>
                </a:solidFill>
                <a:latin typeface="Century Gothic" charset="0"/>
                <a:ea typeface="Century Gothic" charset="0"/>
                <a:cs typeface="Century Gothic" charset="0"/>
              </a:rPr>
              <a:t>5</a:t>
            </a:r>
            <a:r>
              <a:rPr lang="en-US" sz="18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La </a:t>
            </a:r>
            <a:r>
              <a:rPr lang="en-US" sz="1800" dirty="0" err="1" smtClean="0">
                <a:latin typeface="Century Gothic" charset="0"/>
                <a:ea typeface="Century Gothic" charset="0"/>
                <a:cs typeface="Century Gothic" charset="0"/>
              </a:rPr>
              <a:t>mise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 oeuvre</a:t>
            </a:r>
            <a:endParaRPr lang="en-US" sz="1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2" name="ZoneTexte 1"/>
          <p:cNvSpPr txBox="1"/>
          <p:nvPr/>
        </p:nvSpPr>
        <p:spPr>
          <a:xfrm>
            <a:off x="4391630" y="7419781"/>
            <a:ext cx="2206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Vous aider :</a:t>
            </a:r>
            <a:endParaRPr lang="fr-FR" sz="11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3" name="ZoneTexte 59"/>
          <p:cNvSpPr txBox="1"/>
          <p:nvPr/>
        </p:nvSpPr>
        <p:spPr>
          <a:xfrm>
            <a:off x="8260091" y="7426862"/>
            <a:ext cx="2206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Vous compliquer la tâche :</a:t>
            </a:r>
            <a:endParaRPr lang="fr-FR" sz="11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15518" y="5507884"/>
            <a:ext cx="365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Qui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fera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fonctionner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solution ?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373104" y="6169160"/>
            <a:ext cx="3356941" cy="0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373104" y="6561044"/>
            <a:ext cx="3356941" cy="0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4180556" y="3525807"/>
            <a:ext cx="7920000" cy="0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4155540" y="3927265"/>
            <a:ext cx="7920000" cy="0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4245809" y="5457653"/>
            <a:ext cx="7920000" cy="0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4245809" y="5835070"/>
            <a:ext cx="7920000" cy="0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4245809" y="6208294"/>
            <a:ext cx="7920000" cy="0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69597" y="4321460"/>
            <a:ext cx="8594259" cy="2239584"/>
          </a:xfrm>
          <a:prstGeom prst="rect">
            <a:avLst/>
          </a:prstGeom>
          <a:noFill/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72810" y="735450"/>
            <a:ext cx="46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782614" y="204263"/>
            <a:ext cx="46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18507" y="278786"/>
            <a:ext cx="607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FORMALISER UNE PROPOSITION DE POJET</a:t>
            </a:r>
            <a:endParaRPr lang="en-US" sz="18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92685" y="180857"/>
            <a:ext cx="5845629" cy="554593"/>
          </a:xfrm>
          <a:prstGeom prst="rect">
            <a:avLst/>
          </a:prstGeom>
          <a:noFill/>
          <a:ln>
            <a:solidFill>
              <a:srgbClr val="D5647C"/>
            </a:solidFill>
          </a:ln>
        </p:spPr>
        <p:txBody>
          <a:bodyPr wrap="square" rtlCol="0">
            <a:noAutofit/>
          </a:bodyPr>
          <a:lstStyle/>
          <a:p>
            <a:pPr algn="r"/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Dessinez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affiches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projet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algn="r"/>
            <a:endParaRPr lang="en-US" sz="1100" dirty="0" smtClean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2404" y="1143000"/>
            <a:ext cx="5689600" cy="8001000"/>
          </a:xfrm>
          <a:prstGeom prst="rect">
            <a:avLst/>
          </a:prstGeom>
          <a:noFill/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538814" y="1143000"/>
            <a:ext cx="5689600" cy="8001000"/>
          </a:xfrm>
          <a:prstGeom prst="rect">
            <a:avLst/>
          </a:prstGeom>
          <a:noFill/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 rot="20407191">
            <a:off x="621380" y="5524595"/>
            <a:ext cx="5326960" cy="1692103"/>
          </a:xfrm>
          <a:prstGeom prst="parallelogram">
            <a:avLst/>
          </a:prstGeom>
          <a:solidFill>
            <a:schemeClr val="bg1"/>
          </a:solidFill>
          <a:ln>
            <a:solidFill>
              <a:srgbClr val="FFF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arallelogram 49"/>
          <p:cNvSpPr/>
          <p:nvPr/>
        </p:nvSpPr>
        <p:spPr>
          <a:xfrm flipV="1">
            <a:off x="6617568" y="1183640"/>
            <a:ext cx="5631166" cy="1730484"/>
          </a:xfrm>
          <a:prstGeom prst="parallelogram">
            <a:avLst>
              <a:gd name="adj" fmla="val 123498"/>
            </a:avLst>
          </a:prstGeom>
          <a:solidFill>
            <a:schemeClr val="bg1"/>
          </a:solidFill>
          <a:ln>
            <a:solidFill>
              <a:srgbClr val="FFF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20092618">
            <a:off x="870505" y="6034811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Slogan 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24699" y="12192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Slogan 2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18507" y="1561128"/>
            <a:ext cx="3844093" cy="1948732"/>
          </a:xfrm>
          <a:prstGeom prst="rect">
            <a:avLst/>
          </a:prstGeom>
          <a:solidFill>
            <a:schemeClr val="bg1"/>
          </a:solidFill>
          <a:ln>
            <a:solidFill>
              <a:srgbClr val="FFF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772810" y="1615479"/>
            <a:ext cx="2838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Nom de la solution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2685" y="5887411"/>
            <a:ext cx="3844093" cy="1948732"/>
          </a:xfrm>
          <a:prstGeom prst="rect">
            <a:avLst/>
          </a:prstGeom>
          <a:solidFill>
            <a:schemeClr val="bg1"/>
          </a:solidFill>
          <a:ln>
            <a:solidFill>
              <a:srgbClr val="FFF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792685" y="5952518"/>
            <a:ext cx="2838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Nom de la solution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49552" y="8625315"/>
            <a:ext cx="2436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Dessin de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solution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56365" y="1484928"/>
            <a:ext cx="4731026" cy="7347646"/>
          </a:xfrm>
          <a:prstGeom prst="ellipse">
            <a:avLst/>
          </a:prstGeom>
          <a:noFill/>
          <a:ln>
            <a:solidFill>
              <a:srgbClr val="FFE1B9">
                <a:alpha val="4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20621962">
            <a:off x="7059026" y="1612026"/>
            <a:ext cx="4731026" cy="7347646"/>
          </a:xfrm>
          <a:prstGeom prst="ellipse">
            <a:avLst/>
          </a:prstGeom>
          <a:noFill/>
          <a:ln>
            <a:solidFill>
              <a:srgbClr val="FFE1B9">
                <a:alpha val="4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994012" y="8570964"/>
            <a:ext cx="2436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Dessin de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solution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4468" y="180266"/>
            <a:ext cx="75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3.3</a:t>
            </a:r>
            <a:endParaRPr lang="en-US" sz="20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5" y="216959"/>
            <a:ext cx="829913" cy="3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6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728445" y="213906"/>
            <a:ext cx="66769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20889" y="242815"/>
            <a:ext cx="704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RÉALISER UN </a:t>
            </a:r>
            <a:r>
              <a:rPr lang="en-US" sz="200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SCÉNARIO D’USAGES DE VOTRE SOLUTION</a:t>
            </a:r>
            <a:endParaRPr lang="en-US" sz="20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85012" y="144877"/>
            <a:ext cx="4032109" cy="1154809"/>
          </a:xfrm>
          <a:custGeom>
            <a:avLst/>
            <a:gdLst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0 w 4277532"/>
              <a:gd name="connsiteY3" fmla="*/ 2428098 h 2428098"/>
              <a:gd name="connsiteX4" fmla="*/ 0 w 4277532"/>
              <a:gd name="connsiteY4" fmla="*/ 0 h 2428098"/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50800 w 4277532"/>
              <a:gd name="connsiteY3" fmla="*/ 2343431 h 2428098"/>
              <a:gd name="connsiteX4" fmla="*/ 0 w 4277532"/>
              <a:gd name="connsiteY4" fmla="*/ 0 h 2428098"/>
              <a:gd name="connsiteX0" fmla="*/ 0 w 4531532"/>
              <a:gd name="connsiteY0" fmla="*/ 0 h 2428098"/>
              <a:gd name="connsiteX1" fmla="*/ 4531532 w 4531532"/>
              <a:gd name="connsiteY1" fmla="*/ 16934 h 2428098"/>
              <a:gd name="connsiteX2" fmla="*/ 4277532 w 4531532"/>
              <a:gd name="connsiteY2" fmla="*/ 2428098 h 2428098"/>
              <a:gd name="connsiteX3" fmla="*/ 50800 w 4531532"/>
              <a:gd name="connsiteY3" fmla="*/ 2343431 h 2428098"/>
              <a:gd name="connsiteX4" fmla="*/ 0 w 4531532"/>
              <a:gd name="connsiteY4" fmla="*/ 0 h 2428098"/>
              <a:gd name="connsiteX0" fmla="*/ 0 w 4535301"/>
              <a:gd name="connsiteY0" fmla="*/ 0 h 2428098"/>
              <a:gd name="connsiteX1" fmla="*/ 4531532 w 4535301"/>
              <a:gd name="connsiteY1" fmla="*/ 16934 h 2428098"/>
              <a:gd name="connsiteX2" fmla="*/ 4277532 w 4535301"/>
              <a:gd name="connsiteY2" fmla="*/ 2428098 h 2428098"/>
              <a:gd name="connsiteX3" fmla="*/ 50800 w 4535301"/>
              <a:gd name="connsiteY3" fmla="*/ 2343431 h 2428098"/>
              <a:gd name="connsiteX4" fmla="*/ 0 w 4535301"/>
              <a:gd name="connsiteY4" fmla="*/ 0 h 2428098"/>
              <a:gd name="connsiteX0" fmla="*/ 0 w 4535301"/>
              <a:gd name="connsiteY0" fmla="*/ 0 h 2597431"/>
              <a:gd name="connsiteX1" fmla="*/ 4531532 w 4535301"/>
              <a:gd name="connsiteY1" fmla="*/ 16934 h 2597431"/>
              <a:gd name="connsiteX2" fmla="*/ 4277532 w 4535301"/>
              <a:gd name="connsiteY2" fmla="*/ 2428098 h 2597431"/>
              <a:gd name="connsiteX3" fmla="*/ 50800 w 4535301"/>
              <a:gd name="connsiteY3" fmla="*/ 2597431 h 2597431"/>
              <a:gd name="connsiteX4" fmla="*/ 0 w 4535301"/>
              <a:gd name="connsiteY4" fmla="*/ 0 h 2597431"/>
              <a:gd name="connsiteX0" fmla="*/ 0 w 4535301"/>
              <a:gd name="connsiteY0" fmla="*/ 67733 h 2580497"/>
              <a:gd name="connsiteX1" fmla="*/ 4531532 w 4535301"/>
              <a:gd name="connsiteY1" fmla="*/ 0 h 2580497"/>
              <a:gd name="connsiteX2" fmla="*/ 4277532 w 4535301"/>
              <a:gd name="connsiteY2" fmla="*/ 2411164 h 2580497"/>
              <a:gd name="connsiteX3" fmla="*/ 50800 w 4535301"/>
              <a:gd name="connsiteY3" fmla="*/ 2580497 h 2580497"/>
              <a:gd name="connsiteX4" fmla="*/ 0 w 4535301"/>
              <a:gd name="connsiteY4" fmla="*/ 67733 h 2580497"/>
              <a:gd name="connsiteX0" fmla="*/ 0 w 4535301"/>
              <a:gd name="connsiteY0" fmla="*/ 93045 h 2605809"/>
              <a:gd name="connsiteX1" fmla="*/ 4531532 w 4535301"/>
              <a:gd name="connsiteY1" fmla="*/ 25312 h 2605809"/>
              <a:gd name="connsiteX2" fmla="*/ 4277532 w 4535301"/>
              <a:gd name="connsiteY2" fmla="*/ 2436476 h 2605809"/>
              <a:gd name="connsiteX3" fmla="*/ 50800 w 4535301"/>
              <a:gd name="connsiteY3" fmla="*/ 2605809 h 2605809"/>
              <a:gd name="connsiteX4" fmla="*/ 0 w 4535301"/>
              <a:gd name="connsiteY4" fmla="*/ 93045 h 2605809"/>
              <a:gd name="connsiteX0" fmla="*/ 0 w 4538435"/>
              <a:gd name="connsiteY0" fmla="*/ 93045 h 2605809"/>
              <a:gd name="connsiteX1" fmla="*/ 4531532 w 4538435"/>
              <a:gd name="connsiteY1" fmla="*/ 25312 h 2605809"/>
              <a:gd name="connsiteX2" fmla="*/ 4383388 w 4538435"/>
              <a:gd name="connsiteY2" fmla="*/ 2601539 h 2605809"/>
              <a:gd name="connsiteX3" fmla="*/ 50800 w 4538435"/>
              <a:gd name="connsiteY3" fmla="*/ 2605809 h 2605809"/>
              <a:gd name="connsiteX4" fmla="*/ 0 w 4538435"/>
              <a:gd name="connsiteY4" fmla="*/ 93045 h 2605809"/>
              <a:gd name="connsiteX0" fmla="*/ 175526 w 4488615"/>
              <a:gd name="connsiteY0" fmla="*/ 283593 h 2580496"/>
              <a:gd name="connsiteX1" fmla="*/ 4481712 w 4488615"/>
              <a:gd name="connsiteY1" fmla="*/ -1 h 2580496"/>
              <a:gd name="connsiteX2" fmla="*/ 4333568 w 4488615"/>
              <a:gd name="connsiteY2" fmla="*/ 2576226 h 2580496"/>
              <a:gd name="connsiteX3" fmla="*/ 980 w 4488615"/>
              <a:gd name="connsiteY3" fmla="*/ 2580496 h 2580496"/>
              <a:gd name="connsiteX4" fmla="*/ 175526 w 4488615"/>
              <a:gd name="connsiteY4" fmla="*/ 283593 h 2580496"/>
              <a:gd name="connsiteX0" fmla="*/ 175526 w 4488615"/>
              <a:gd name="connsiteY0" fmla="*/ 283595 h 2580498"/>
              <a:gd name="connsiteX1" fmla="*/ 4481712 w 4488615"/>
              <a:gd name="connsiteY1" fmla="*/ 1 h 2580498"/>
              <a:gd name="connsiteX2" fmla="*/ 4333568 w 4488615"/>
              <a:gd name="connsiteY2" fmla="*/ 2576228 h 2580498"/>
              <a:gd name="connsiteX3" fmla="*/ 980 w 4488615"/>
              <a:gd name="connsiteY3" fmla="*/ 2580498 h 2580498"/>
              <a:gd name="connsiteX4" fmla="*/ 175526 w 4488615"/>
              <a:gd name="connsiteY4" fmla="*/ 283595 h 2580498"/>
              <a:gd name="connsiteX0" fmla="*/ 138170 w 4488817"/>
              <a:gd name="connsiteY0" fmla="*/ 98569 h 2580496"/>
              <a:gd name="connsiteX1" fmla="*/ 4481914 w 4488817"/>
              <a:gd name="connsiteY1" fmla="*/ -1 h 2580496"/>
              <a:gd name="connsiteX2" fmla="*/ 4333770 w 4488817"/>
              <a:gd name="connsiteY2" fmla="*/ 2576226 h 2580496"/>
              <a:gd name="connsiteX3" fmla="*/ 1182 w 4488817"/>
              <a:gd name="connsiteY3" fmla="*/ 2580496 h 2580496"/>
              <a:gd name="connsiteX4" fmla="*/ 138170 w 4488817"/>
              <a:gd name="connsiteY4" fmla="*/ 98569 h 2580496"/>
              <a:gd name="connsiteX0" fmla="*/ 231662 w 4488415"/>
              <a:gd name="connsiteY0" fmla="*/ 191084 h 2580498"/>
              <a:gd name="connsiteX1" fmla="*/ 4481512 w 4488415"/>
              <a:gd name="connsiteY1" fmla="*/ 1 h 2580498"/>
              <a:gd name="connsiteX2" fmla="*/ 4333368 w 4488415"/>
              <a:gd name="connsiteY2" fmla="*/ 2576228 h 2580498"/>
              <a:gd name="connsiteX3" fmla="*/ 780 w 4488415"/>
              <a:gd name="connsiteY3" fmla="*/ 2580498 h 2580498"/>
              <a:gd name="connsiteX4" fmla="*/ 231662 w 4488415"/>
              <a:gd name="connsiteY4" fmla="*/ 191084 h 2580498"/>
              <a:gd name="connsiteX0" fmla="*/ 231662 w 4488415"/>
              <a:gd name="connsiteY0" fmla="*/ 358439 h 2747853"/>
              <a:gd name="connsiteX1" fmla="*/ 565463 w 4488415"/>
              <a:gd name="connsiteY1" fmla="*/ 248591 h 2747853"/>
              <a:gd name="connsiteX2" fmla="*/ 4481512 w 4488415"/>
              <a:gd name="connsiteY2" fmla="*/ 167356 h 2747853"/>
              <a:gd name="connsiteX3" fmla="*/ 4333368 w 4488415"/>
              <a:gd name="connsiteY3" fmla="*/ 2743583 h 2747853"/>
              <a:gd name="connsiteX4" fmla="*/ 780 w 4488415"/>
              <a:gd name="connsiteY4" fmla="*/ 2747853 h 2747853"/>
              <a:gd name="connsiteX5" fmla="*/ 231662 w 4488415"/>
              <a:gd name="connsiteY5" fmla="*/ 358439 h 2747853"/>
              <a:gd name="connsiteX0" fmla="*/ 231662 w 4488415"/>
              <a:gd name="connsiteY0" fmla="*/ 337001 h 2726415"/>
              <a:gd name="connsiteX1" fmla="*/ 565463 w 4488415"/>
              <a:gd name="connsiteY1" fmla="*/ 227153 h 2726415"/>
              <a:gd name="connsiteX2" fmla="*/ 4481512 w 4488415"/>
              <a:gd name="connsiteY2" fmla="*/ 145918 h 2726415"/>
              <a:gd name="connsiteX3" fmla="*/ 4333368 w 4488415"/>
              <a:gd name="connsiteY3" fmla="*/ 2722145 h 2726415"/>
              <a:gd name="connsiteX4" fmla="*/ 780 w 4488415"/>
              <a:gd name="connsiteY4" fmla="*/ 2726415 h 2726415"/>
              <a:gd name="connsiteX5" fmla="*/ 231662 w 4488415"/>
              <a:gd name="connsiteY5" fmla="*/ 337001 h 2726415"/>
              <a:gd name="connsiteX0" fmla="*/ 231662 w 4488415"/>
              <a:gd name="connsiteY0" fmla="*/ 332349 h 2721763"/>
              <a:gd name="connsiteX1" fmla="*/ 565463 w 4488415"/>
              <a:gd name="connsiteY1" fmla="*/ 222501 h 2721763"/>
              <a:gd name="connsiteX2" fmla="*/ 4481512 w 4488415"/>
              <a:gd name="connsiteY2" fmla="*/ 141266 h 2721763"/>
              <a:gd name="connsiteX3" fmla="*/ 4333368 w 4488415"/>
              <a:gd name="connsiteY3" fmla="*/ 2717493 h 2721763"/>
              <a:gd name="connsiteX4" fmla="*/ 780 w 4488415"/>
              <a:gd name="connsiteY4" fmla="*/ 2721763 h 2721763"/>
              <a:gd name="connsiteX5" fmla="*/ 231662 w 4488415"/>
              <a:gd name="connsiteY5" fmla="*/ 332349 h 2721763"/>
              <a:gd name="connsiteX0" fmla="*/ 344108 w 4488189"/>
              <a:gd name="connsiteY0" fmla="*/ 363188 h 2721763"/>
              <a:gd name="connsiteX1" fmla="*/ 565237 w 4488189"/>
              <a:gd name="connsiteY1" fmla="*/ 222501 h 2721763"/>
              <a:gd name="connsiteX2" fmla="*/ 4481286 w 4488189"/>
              <a:gd name="connsiteY2" fmla="*/ 141266 h 2721763"/>
              <a:gd name="connsiteX3" fmla="*/ 4333142 w 4488189"/>
              <a:gd name="connsiteY3" fmla="*/ 2717493 h 2721763"/>
              <a:gd name="connsiteX4" fmla="*/ 554 w 4488189"/>
              <a:gd name="connsiteY4" fmla="*/ 2721763 h 2721763"/>
              <a:gd name="connsiteX5" fmla="*/ 344108 w 4488189"/>
              <a:gd name="connsiteY5" fmla="*/ 363188 h 2721763"/>
              <a:gd name="connsiteX0" fmla="*/ 358793 w 4502874"/>
              <a:gd name="connsiteY0" fmla="*/ 363188 h 2721763"/>
              <a:gd name="connsiteX1" fmla="*/ 579922 w 4502874"/>
              <a:gd name="connsiteY1" fmla="*/ 222501 h 2721763"/>
              <a:gd name="connsiteX2" fmla="*/ 4495971 w 4502874"/>
              <a:gd name="connsiteY2" fmla="*/ 141266 h 2721763"/>
              <a:gd name="connsiteX3" fmla="*/ 4347827 w 4502874"/>
              <a:gd name="connsiteY3" fmla="*/ 2717493 h 2721763"/>
              <a:gd name="connsiteX4" fmla="*/ 15239 w 4502874"/>
              <a:gd name="connsiteY4" fmla="*/ 2721763 h 2721763"/>
              <a:gd name="connsiteX5" fmla="*/ 358793 w 4502874"/>
              <a:gd name="connsiteY5" fmla="*/ 363188 h 2721763"/>
              <a:gd name="connsiteX0" fmla="*/ 358793 w 4502874"/>
              <a:gd name="connsiteY0" fmla="*/ 363188 h 2721763"/>
              <a:gd name="connsiteX1" fmla="*/ 711373 w 4502874"/>
              <a:gd name="connsiteY1" fmla="*/ 222501 h 2721763"/>
              <a:gd name="connsiteX2" fmla="*/ 4495971 w 4502874"/>
              <a:gd name="connsiteY2" fmla="*/ 141266 h 2721763"/>
              <a:gd name="connsiteX3" fmla="*/ 4347827 w 4502874"/>
              <a:gd name="connsiteY3" fmla="*/ 2717493 h 2721763"/>
              <a:gd name="connsiteX4" fmla="*/ 15239 w 4502874"/>
              <a:gd name="connsiteY4" fmla="*/ 2721763 h 2721763"/>
              <a:gd name="connsiteX5" fmla="*/ 358793 w 4502874"/>
              <a:gd name="connsiteY5" fmla="*/ 363188 h 2721763"/>
              <a:gd name="connsiteX0" fmla="*/ 626191 w 4488590"/>
              <a:gd name="connsiteY0" fmla="*/ 239838 h 2721763"/>
              <a:gd name="connsiteX1" fmla="*/ 697089 w 4488590"/>
              <a:gd name="connsiteY1" fmla="*/ 222501 h 2721763"/>
              <a:gd name="connsiteX2" fmla="*/ 4481687 w 4488590"/>
              <a:gd name="connsiteY2" fmla="*/ 141266 h 2721763"/>
              <a:gd name="connsiteX3" fmla="*/ 4333543 w 4488590"/>
              <a:gd name="connsiteY3" fmla="*/ 2717493 h 2721763"/>
              <a:gd name="connsiteX4" fmla="*/ 955 w 4488590"/>
              <a:gd name="connsiteY4" fmla="*/ 2721763 h 2721763"/>
              <a:gd name="connsiteX5" fmla="*/ 626191 w 4488590"/>
              <a:gd name="connsiteY5" fmla="*/ 239838 h 272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8590" h="2721763">
                <a:moveTo>
                  <a:pt x="626191" y="239838"/>
                </a:moveTo>
                <a:cubicBezTo>
                  <a:pt x="720305" y="-166427"/>
                  <a:pt x="-11219" y="254348"/>
                  <a:pt x="697089" y="222501"/>
                </a:cubicBezTo>
                <a:cubicBezTo>
                  <a:pt x="466461" y="344838"/>
                  <a:pt x="3853703" y="-264287"/>
                  <a:pt x="4481687" y="141266"/>
                </a:cubicBezTo>
                <a:cubicBezTo>
                  <a:pt x="4515554" y="1368320"/>
                  <a:pt x="4418210" y="1913772"/>
                  <a:pt x="4333543" y="2717493"/>
                </a:cubicBezTo>
                <a:lnTo>
                  <a:pt x="955" y="2721763"/>
                </a:lnTo>
                <a:cubicBezTo>
                  <a:pt x="-15978" y="1884175"/>
                  <a:pt x="192434" y="1478312"/>
                  <a:pt x="626191" y="23983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252" y="315281"/>
            <a:ext cx="201925" cy="2040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252" y="953903"/>
            <a:ext cx="188330" cy="18833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766985" y="577616"/>
            <a:ext cx="318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1 demi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journée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/ 1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journée</a:t>
            </a:r>
            <a:endParaRPr lang="en-US" sz="12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02180" y="889687"/>
            <a:ext cx="344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Travail par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équipe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 3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10 participants</a:t>
            </a:r>
            <a:endParaRPr lang="en-US" sz="12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723" y="644427"/>
            <a:ext cx="194286" cy="19428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766985" y="265546"/>
            <a:ext cx="318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Après la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formalisation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du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projet</a:t>
            </a:r>
            <a:endParaRPr lang="en-US" sz="12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4369" y="1903450"/>
            <a:ext cx="2168448" cy="65222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4369" y="1895842"/>
            <a:ext cx="1908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Nom de la solution</a:t>
            </a:r>
          </a:p>
          <a:p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43920" y="1888189"/>
            <a:ext cx="2168448" cy="65222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43920" y="1903450"/>
            <a:ext cx="1908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Type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d’usager</a:t>
            </a:r>
            <a:endParaRPr lang="en-US" sz="11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47191" y="1886346"/>
            <a:ext cx="2168448" cy="65222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47191" y="1921268"/>
            <a:ext cx="1908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Nom de la solution</a:t>
            </a:r>
          </a:p>
          <a:p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96742" y="1871085"/>
            <a:ext cx="2168448" cy="65222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Nom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596742" y="1886346"/>
            <a:ext cx="1908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Type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d’usager</a:t>
            </a:r>
            <a:endParaRPr lang="en-US" sz="11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79350" y="2823094"/>
            <a:ext cx="2818347" cy="1976344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774603" y="2823094"/>
            <a:ext cx="2818347" cy="1976344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869856" y="2823094"/>
            <a:ext cx="2818347" cy="1976344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9965109" y="2823094"/>
            <a:ext cx="2818347" cy="1976344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79350" y="5013049"/>
            <a:ext cx="2818347" cy="7039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774603" y="5013049"/>
            <a:ext cx="2818347" cy="7039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869855" y="5013049"/>
            <a:ext cx="2818347" cy="7039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9965109" y="5013049"/>
            <a:ext cx="2818347" cy="7039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79350" y="5987917"/>
            <a:ext cx="2818347" cy="1345751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774603" y="5987917"/>
            <a:ext cx="2818347" cy="1345751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869855" y="5987917"/>
            <a:ext cx="2818347" cy="1345751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9965109" y="5987917"/>
            <a:ext cx="2818347" cy="1345751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701497" y="7588659"/>
            <a:ext cx="2818347" cy="1772763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796750" y="7588659"/>
            <a:ext cx="2818347" cy="1772763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892002" y="7588659"/>
            <a:ext cx="2818347" cy="1772763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9987256" y="7588659"/>
            <a:ext cx="2818347" cy="1772763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69855" y="3340608"/>
            <a:ext cx="223022" cy="1458830"/>
          </a:xfrm>
          <a:prstGeom prst="rect">
            <a:avLst/>
          </a:prstGeom>
          <a:solidFill>
            <a:srgbClr val="D5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769070" y="3340608"/>
            <a:ext cx="223022" cy="1458830"/>
          </a:xfrm>
          <a:prstGeom prst="rect">
            <a:avLst/>
          </a:prstGeom>
          <a:solidFill>
            <a:srgbClr val="D5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965931" y="3326328"/>
            <a:ext cx="225170" cy="1473110"/>
          </a:xfrm>
          <a:prstGeom prst="rect">
            <a:avLst/>
          </a:prstGeom>
          <a:solidFill>
            <a:srgbClr val="D5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456738" y="3340608"/>
            <a:ext cx="537505" cy="0"/>
          </a:xfrm>
          <a:prstGeom prst="straightConnector1">
            <a:avLst/>
          </a:prstGeom>
          <a:ln w="76200"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555372" y="3340608"/>
            <a:ext cx="537505" cy="0"/>
          </a:xfrm>
          <a:prstGeom prst="straightConnector1">
            <a:avLst/>
          </a:prstGeom>
          <a:ln w="76200"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9653596" y="3326328"/>
            <a:ext cx="537505" cy="0"/>
          </a:xfrm>
          <a:prstGeom prst="straightConnector1">
            <a:avLst/>
          </a:prstGeom>
          <a:ln w="76200"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725200" y="726229"/>
            <a:ext cx="66769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36094" y="187874"/>
            <a:ext cx="75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3</a:t>
            </a:r>
            <a:r>
              <a:rPr lang="en-US" sz="20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.4</a:t>
            </a:r>
            <a:endParaRPr lang="en-US" sz="20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20" y="236989"/>
            <a:ext cx="829913" cy="350995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136094" y="5013049"/>
            <a:ext cx="543256" cy="70391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136095" y="5979936"/>
            <a:ext cx="543256" cy="1345751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136094" y="2823094"/>
            <a:ext cx="565403" cy="1976344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158241" y="7588659"/>
            <a:ext cx="565403" cy="1772763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-220365" y="3583472"/>
            <a:ext cx="1246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latin typeface="Century Gothic" charset="0"/>
                <a:ea typeface="Century Gothic" charset="0"/>
                <a:cs typeface="Century Gothic" charset="0"/>
              </a:rPr>
              <a:t>INTERACTIONS FONCTIONS</a:t>
            </a:r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 rot="16200000">
            <a:off x="136095" y="5087374"/>
            <a:ext cx="693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ÉTAPES</a:t>
            </a:r>
          </a:p>
          <a:p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 rot="16200000">
            <a:off x="7630" y="6345810"/>
            <a:ext cx="10045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BÉNÉFICES</a:t>
            </a:r>
          </a:p>
          <a:p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ATTENDUS</a:t>
            </a:r>
          </a:p>
          <a:p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 rot="16200000">
            <a:off x="-339041" y="8157625"/>
            <a:ext cx="17380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latin typeface="Century Gothic" charset="0"/>
                <a:ea typeface="Century Gothic" charset="0"/>
                <a:cs typeface="Century Gothic" charset="0"/>
              </a:rPr>
              <a:t>ACTIONS QUE L’UTILISATEUR EFFECTUE</a:t>
            </a:r>
            <a:endParaRPr lang="en-US" sz="110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9925" y="953902"/>
            <a:ext cx="6134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Segoe Print" charset="0"/>
                <a:ea typeface="Segoe Print" charset="0"/>
                <a:cs typeface="Segoe Print" charset="0"/>
              </a:rPr>
              <a:t>Ajoutez</a:t>
            </a:r>
            <a:r>
              <a:rPr lang="en-US" sz="14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sz="1400" dirty="0" err="1" smtClean="0">
                <a:latin typeface="Segoe Print" charset="0"/>
                <a:ea typeface="Segoe Print" charset="0"/>
                <a:cs typeface="Segoe Print" charset="0"/>
              </a:rPr>
              <a:t>autant</a:t>
            </a:r>
            <a:r>
              <a:rPr lang="en-US" sz="14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sz="1400" dirty="0" err="1" smtClean="0">
                <a:latin typeface="Segoe Print" charset="0"/>
                <a:ea typeface="Segoe Print" charset="0"/>
                <a:cs typeface="Segoe Print" charset="0"/>
              </a:rPr>
              <a:t>d’étapes</a:t>
            </a:r>
            <a:r>
              <a:rPr lang="en-US" sz="1400" dirty="0" smtClean="0">
                <a:latin typeface="Segoe Print" charset="0"/>
                <a:ea typeface="Segoe Print" charset="0"/>
                <a:cs typeface="Segoe Print" charset="0"/>
              </a:rPr>
              <a:t> que </a:t>
            </a:r>
            <a:r>
              <a:rPr lang="en-US" sz="1400" dirty="0" err="1" smtClean="0">
                <a:latin typeface="Segoe Print" charset="0"/>
                <a:ea typeface="Segoe Print" charset="0"/>
                <a:cs typeface="Segoe Print" charset="0"/>
              </a:rPr>
              <a:t>nécessaire</a:t>
            </a:r>
            <a:r>
              <a:rPr lang="en-US" sz="14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sz="1400" dirty="0" err="1" smtClean="0">
                <a:latin typeface="Segoe Print" charset="0"/>
                <a:ea typeface="Segoe Print" charset="0"/>
                <a:cs typeface="Segoe Print" charset="0"/>
              </a:rPr>
              <a:t>en</a:t>
            </a:r>
            <a:r>
              <a:rPr lang="en-US" sz="14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sz="1400" dirty="0" err="1" smtClean="0">
                <a:latin typeface="Segoe Print" charset="0"/>
                <a:ea typeface="Segoe Print" charset="0"/>
                <a:cs typeface="Segoe Print" charset="0"/>
              </a:rPr>
              <a:t>imprimant</a:t>
            </a:r>
            <a:r>
              <a:rPr lang="en-US" sz="14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sz="1400" dirty="0" err="1" smtClean="0">
                <a:latin typeface="Segoe Print" charset="0"/>
                <a:ea typeface="Segoe Print" charset="0"/>
                <a:cs typeface="Segoe Print" charset="0"/>
              </a:rPr>
              <a:t>ce</a:t>
            </a:r>
            <a:r>
              <a:rPr lang="en-US" sz="14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sz="1400" dirty="0" err="1" smtClean="0">
                <a:latin typeface="Segoe Print" charset="0"/>
                <a:ea typeface="Segoe Print" charset="0"/>
                <a:cs typeface="Segoe Print" charset="0"/>
              </a:rPr>
              <a:t>cannevas</a:t>
            </a:r>
            <a:r>
              <a:rPr lang="en-US" sz="14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sz="1400" dirty="0" err="1" smtClean="0">
                <a:latin typeface="Segoe Print" charset="0"/>
                <a:ea typeface="Segoe Print" charset="0"/>
                <a:cs typeface="Segoe Print" charset="0"/>
              </a:rPr>
              <a:t>en</a:t>
            </a:r>
            <a:r>
              <a:rPr lang="en-US" sz="14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sz="1400" dirty="0" err="1" smtClean="0">
                <a:latin typeface="Segoe Print" charset="0"/>
                <a:ea typeface="Segoe Print" charset="0"/>
                <a:cs typeface="Segoe Print" charset="0"/>
              </a:rPr>
              <a:t>plusieurs</a:t>
            </a:r>
            <a:r>
              <a:rPr lang="en-US" sz="14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sz="1400" dirty="0" err="1" smtClean="0">
                <a:latin typeface="Segoe Print" charset="0"/>
                <a:ea typeface="Segoe Print" charset="0"/>
                <a:cs typeface="Segoe Print" charset="0"/>
              </a:rPr>
              <a:t>exemplaires</a:t>
            </a:r>
            <a:r>
              <a:rPr lang="en-US" sz="1400" dirty="0" smtClean="0">
                <a:latin typeface="Segoe Print" charset="0"/>
                <a:ea typeface="Segoe Print" charset="0"/>
                <a:cs typeface="Segoe Print" charset="0"/>
              </a:rPr>
              <a:t> !</a:t>
            </a:r>
            <a:endParaRPr lang="en-US" sz="1400" dirty="0"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864250" y="735450"/>
            <a:ext cx="46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74054" y="204263"/>
            <a:ext cx="46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46523" y="259736"/>
            <a:ext cx="607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RÉALISER UN PITCH PERCUTANT</a:t>
            </a:r>
            <a:endParaRPr lang="en-US" sz="20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2571" y="892700"/>
            <a:ext cx="6271679" cy="977158"/>
          </a:xfrm>
          <a:custGeom>
            <a:avLst/>
            <a:gdLst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0 w 4277532"/>
              <a:gd name="connsiteY3" fmla="*/ 2428098 h 2428098"/>
              <a:gd name="connsiteX4" fmla="*/ 0 w 4277532"/>
              <a:gd name="connsiteY4" fmla="*/ 0 h 2428098"/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50800 w 4277532"/>
              <a:gd name="connsiteY3" fmla="*/ 2343431 h 2428098"/>
              <a:gd name="connsiteX4" fmla="*/ 0 w 4277532"/>
              <a:gd name="connsiteY4" fmla="*/ 0 h 2428098"/>
              <a:gd name="connsiteX0" fmla="*/ 0 w 4531532"/>
              <a:gd name="connsiteY0" fmla="*/ 0 h 2428098"/>
              <a:gd name="connsiteX1" fmla="*/ 4531532 w 4531532"/>
              <a:gd name="connsiteY1" fmla="*/ 16934 h 2428098"/>
              <a:gd name="connsiteX2" fmla="*/ 4277532 w 4531532"/>
              <a:gd name="connsiteY2" fmla="*/ 2428098 h 2428098"/>
              <a:gd name="connsiteX3" fmla="*/ 50800 w 4531532"/>
              <a:gd name="connsiteY3" fmla="*/ 2343431 h 2428098"/>
              <a:gd name="connsiteX4" fmla="*/ 0 w 4531532"/>
              <a:gd name="connsiteY4" fmla="*/ 0 h 2428098"/>
              <a:gd name="connsiteX0" fmla="*/ 0 w 4535301"/>
              <a:gd name="connsiteY0" fmla="*/ 0 h 2428098"/>
              <a:gd name="connsiteX1" fmla="*/ 4531532 w 4535301"/>
              <a:gd name="connsiteY1" fmla="*/ 16934 h 2428098"/>
              <a:gd name="connsiteX2" fmla="*/ 4277532 w 4535301"/>
              <a:gd name="connsiteY2" fmla="*/ 2428098 h 2428098"/>
              <a:gd name="connsiteX3" fmla="*/ 50800 w 4535301"/>
              <a:gd name="connsiteY3" fmla="*/ 2343431 h 2428098"/>
              <a:gd name="connsiteX4" fmla="*/ 0 w 4535301"/>
              <a:gd name="connsiteY4" fmla="*/ 0 h 2428098"/>
              <a:gd name="connsiteX0" fmla="*/ 0 w 4535301"/>
              <a:gd name="connsiteY0" fmla="*/ 0 h 2597431"/>
              <a:gd name="connsiteX1" fmla="*/ 4531532 w 4535301"/>
              <a:gd name="connsiteY1" fmla="*/ 16934 h 2597431"/>
              <a:gd name="connsiteX2" fmla="*/ 4277532 w 4535301"/>
              <a:gd name="connsiteY2" fmla="*/ 2428098 h 2597431"/>
              <a:gd name="connsiteX3" fmla="*/ 50800 w 4535301"/>
              <a:gd name="connsiteY3" fmla="*/ 2597431 h 2597431"/>
              <a:gd name="connsiteX4" fmla="*/ 0 w 4535301"/>
              <a:gd name="connsiteY4" fmla="*/ 0 h 2597431"/>
              <a:gd name="connsiteX0" fmla="*/ 0 w 4535301"/>
              <a:gd name="connsiteY0" fmla="*/ 67733 h 2580497"/>
              <a:gd name="connsiteX1" fmla="*/ 4531532 w 4535301"/>
              <a:gd name="connsiteY1" fmla="*/ 0 h 2580497"/>
              <a:gd name="connsiteX2" fmla="*/ 4277532 w 4535301"/>
              <a:gd name="connsiteY2" fmla="*/ 2411164 h 2580497"/>
              <a:gd name="connsiteX3" fmla="*/ 50800 w 4535301"/>
              <a:gd name="connsiteY3" fmla="*/ 2580497 h 2580497"/>
              <a:gd name="connsiteX4" fmla="*/ 0 w 4535301"/>
              <a:gd name="connsiteY4" fmla="*/ 67733 h 2580497"/>
              <a:gd name="connsiteX0" fmla="*/ 0 w 4535301"/>
              <a:gd name="connsiteY0" fmla="*/ 93045 h 2605809"/>
              <a:gd name="connsiteX1" fmla="*/ 4531532 w 4535301"/>
              <a:gd name="connsiteY1" fmla="*/ 25312 h 2605809"/>
              <a:gd name="connsiteX2" fmla="*/ 4277532 w 4535301"/>
              <a:gd name="connsiteY2" fmla="*/ 2436476 h 2605809"/>
              <a:gd name="connsiteX3" fmla="*/ 50800 w 4535301"/>
              <a:gd name="connsiteY3" fmla="*/ 2605809 h 2605809"/>
              <a:gd name="connsiteX4" fmla="*/ 0 w 4535301"/>
              <a:gd name="connsiteY4" fmla="*/ 93045 h 2605809"/>
              <a:gd name="connsiteX0" fmla="*/ 0 w 4538435"/>
              <a:gd name="connsiteY0" fmla="*/ 93045 h 2605809"/>
              <a:gd name="connsiteX1" fmla="*/ 4531532 w 4538435"/>
              <a:gd name="connsiteY1" fmla="*/ 25312 h 2605809"/>
              <a:gd name="connsiteX2" fmla="*/ 4383388 w 4538435"/>
              <a:gd name="connsiteY2" fmla="*/ 2601539 h 2605809"/>
              <a:gd name="connsiteX3" fmla="*/ 50800 w 4538435"/>
              <a:gd name="connsiteY3" fmla="*/ 2605809 h 2605809"/>
              <a:gd name="connsiteX4" fmla="*/ 0 w 4538435"/>
              <a:gd name="connsiteY4" fmla="*/ 93045 h 26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8435" h="2605809">
                <a:moveTo>
                  <a:pt x="0" y="93045"/>
                </a:moveTo>
                <a:cubicBezTo>
                  <a:pt x="494511" y="-81933"/>
                  <a:pt x="3021021" y="47890"/>
                  <a:pt x="4531532" y="25312"/>
                </a:cubicBezTo>
                <a:cubicBezTo>
                  <a:pt x="4565399" y="1252366"/>
                  <a:pt x="4468055" y="1797818"/>
                  <a:pt x="4383388" y="2601539"/>
                </a:cubicBezTo>
                <a:lnTo>
                  <a:pt x="50800" y="2605809"/>
                </a:lnTo>
                <a:lnTo>
                  <a:pt x="0" y="930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92685" y="180857"/>
            <a:ext cx="5845629" cy="1586892"/>
          </a:xfrm>
          <a:prstGeom prst="rect">
            <a:avLst/>
          </a:prstGeom>
          <a:noFill/>
          <a:ln>
            <a:solidFill>
              <a:srgbClr val="D5647C"/>
            </a:solidFill>
          </a:ln>
        </p:spPr>
        <p:txBody>
          <a:bodyPr wrap="square" rtlCol="0">
            <a:noAutofit/>
          </a:bodyPr>
          <a:lstStyle/>
          <a:p>
            <a:pPr algn="r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2 minutes pour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raconter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solution !</a:t>
            </a:r>
          </a:p>
          <a:p>
            <a:pPr algn="r"/>
            <a:endParaRPr lang="en-US" sz="11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algn="r"/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Un bon pitch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dure</a:t>
            </a:r>
            <a:r>
              <a:rPr lang="mr-IN" sz="1050" b="1" dirty="0" smtClean="0">
                <a:latin typeface="Century Gothic" charset="0"/>
                <a:ea typeface="Century Gothic" charset="0"/>
                <a:cs typeface="Century Gothic" charset="0"/>
              </a:rPr>
              <a:t>…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2 MINUTES !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Cela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doit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se faire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comme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si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deviez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récolter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l’argent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pour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projet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devant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de grands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investisseurs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devez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convaincre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que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solution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offre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véritable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opportunité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pPr algn="r"/>
            <a:endParaRPr lang="en-US" sz="1050" b="1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r"/>
            <a:r>
              <a:rPr lang="en-US" sz="16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“</a:t>
            </a:r>
            <a:r>
              <a:rPr lang="en-US" sz="16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Ecrivez</a:t>
            </a:r>
            <a:r>
              <a:rPr lang="en-US" sz="16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6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pitch </a:t>
            </a:r>
            <a:r>
              <a:rPr lang="en-US" sz="16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6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suivant</a:t>
            </a:r>
            <a:r>
              <a:rPr lang="en-US" sz="16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en-US" sz="16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e plan pas </a:t>
            </a:r>
            <a:r>
              <a:rPr lang="en-US" sz="16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6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pas.”</a:t>
            </a:r>
          </a:p>
          <a:p>
            <a:pPr algn="r"/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pPr algn="r"/>
            <a:endParaRPr lang="en-US" sz="110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algn="r"/>
            <a:endParaRPr lang="en-US" sz="11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02" y="1041632"/>
            <a:ext cx="201925" cy="2040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62" y="1070654"/>
            <a:ext cx="188330" cy="18833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85531" y="1303967"/>
            <a:ext cx="1968768" cy="27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1 demi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heure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/ 1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heure</a:t>
            </a:r>
            <a:endParaRPr lang="en-US" sz="12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1390" y="1006438"/>
            <a:ext cx="344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1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pitcheur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ou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1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groupe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pitcheurs</a:t>
            </a:r>
            <a:endParaRPr lang="en-US" sz="12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73" y="1370778"/>
            <a:ext cx="194286" cy="19428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71061" y="991897"/>
            <a:ext cx="1783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la fin de la session</a:t>
            </a:r>
            <a:endParaRPr lang="en-US" sz="12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14900" y="-1348740"/>
            <a:ext cx="18473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4468" y="180266"/>
            <a:ext cx="75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3.5</a:t>
            </a:r>
            <a:endParaRPr lang="en-US" sz="20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5" y="216959"/>
            <a:ext cx="829913" cy="3509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571" y="2142560"/>
            <a:ext cx="11759008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Décrivez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/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besoin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racontant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histoire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fr-FR" altLang="fr-FR" sz="1400" dirty="0">
                <a:latin typeface="Century Gothic" pitchFamily="34" charset="0"/>
                <a:cs typeface="Arial" pitchFamily="34" charset="0"/>
              </a:rPr>
              <a:t>~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3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5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lignes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pPr marL="342900" indent="-342900">
              <a:buAutoNum type="arabicPeriod"/>
            </a:pPr>
            <a:endParaRPr lang="en-US" sz="14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AutoNum type="arabicPeriod"/>
            </a:pP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Pourquoi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rencontrez-vous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ce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? 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fr-FR" altLang="fr-FR" sz="1400" dirty="0" smtClean="0">
                <a:latin typeface="Century Gothic" pitchFamily="34" charset="0"/>
                <a:cs typeface="Arial" pitchFamily="34" charset="0"/>
              </a:rPr>
              <a:t>~2 lignes)</a:t>
            </a:r>
            <a:endParaRPr lang="en-US" sz="1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AutoNum type="arabicPeriod"/>
            </a:pP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Décrivez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solution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fr-FR" altLang="fr-FR" sz="1400" dirty="0" smtClean="0">
                <a:latin typeface="Century Gothic" pitchFamily="34" charset="0"/>
                <a:cs typeface="Arial" pitchFamily="34" charset="0"/>
              </a:rPr>
              <a:t>~4 lignes)</a:t>
            </a:r>
            <a:endParaRPr lang="en-US" sz="1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AutoNum type="arabicPeriod"/>
            </a:pP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Identifiez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la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cible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, les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usagers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fr-FR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de votre solution proposée </a:t>
            </a:r>
            <a:r>
              <a:rPr lang="en-US" sz="1400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sz="1400" dirty="0" err="1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usagers</a:t>
            </a:r>
            <a:r>
              <a:rPr lang="en-US" sz="1400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/agents</a:t>
            </a:r>
            <a:r>
              <a:rPr lang="mr-IN" sz="1400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…</a:t>
            </a:r>
            <a:r>
              <a:rPr lang="fr-FR" sz="1400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précisez ensuite le type) </a:t>
            </a:r>
            <a:r>
              <a:rPr lang="fr-FR" sz="1400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fr-FR" altLang="fr-FR" sz="1400" dirty="0" smtClean="0">
                <a:latin typeface="Century Gothic" pitchFamily="34" charset="0"/>
                <a:cs typeface="Arial" pitchFamily="34" charset="0"/>
              </a:rPr>
              <a:t>~</a:t>
            </a:r>
            <a:r>
              <a:rPr lang="fr-FR" sz="1400" dirty="0" smtClean="0">
                <a:latin typeface="Century Gothic" charset="0"/>
                <a:ea typeface="Century Gothic" charset="0"/>
                <a:cs typeface="Century Gothic" charset="0"/>
              </a:rPr>
              <a:t>1 ligne)</a:t>
            </a:r>
          </a:p>
          <a:p>
            <a:pPr marL="342900" indent="-342900">
              <a:buAutoNum type="arabicPeriod"/>
            </a:pPr>
            <a:endParaRPr lang="fr-FR" sz="14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AutoNum type="arabicPeriod"/>
            </a:pPr>
            <a:endParaRPr lang="fr-FR" sz="14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AutoNum type="arabicPeriod"/>
            </a:pPr>
            <a:r>
              <a:rPr lang="fr-FR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Dites ce que votre solution change pour ses bénéficiaires (usagers / agents) </a:t>
            </a:r>
            <a:r>
              <a:rPr lang="fr-FR" sz="1400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fr-FR" altLang="fr-FR" sz="1400" dirty="0" smtClean="0">
                <a:latin typeface="Century Gothic" pitchFamily="34" charset="0"/>
                <a:cs typeface="Arial" pitchFamily="34" charset="0"/>
              </a:rPr>
              <a:t>~2 lignes)</a:t>
            </a:r>
          </a:p>
          <a:p>
            <a:pPr marL="342900" indent="-342900">
              <a:buAutoNum type="arabicPeriod"/>
            </a:pPr>
            <a:endParaRPr lang="fr-FR" altLang="fr-FR" sz="1400" dirty="0">
              <a:solidFill>
                <a:srgbClr val="D5647C"/>
              </a:solidFill>
              <a:latin typeface="Century Gothic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endParaRPr lang="fr-FR" altLang="fr-FR" sz="1400" dirty="0" smtClean="0">
              <a:solidFill>
                <a:srgbClr val="D5647C"/>
              </a:solidFill>
              <a:latin typeface="Century Gothic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fr-FR" sz="1400" dirty="0" smtClean="0">
                <a:solidFill>
                  <a:srgbClr val="D5647C"/>
                </a:solidFill>
                <a:latin typeface="Century Gothic" pitchFamily="34" charset="0"/>
                <a:ea typeface="Century Gothic" charset="0"/>
                <a:cs typeface="Arial" pitchFamily="34" charset="0"/>
              </a:rPr>
              <a:t>Comment évaluez-vous votre solution </a:t>
            </a:r>
            <a:r>
              <a:rPr lang="fr-FR" sz="1400" dirty="0" smtClean="0">
                <a:latin typeface="Century Gothic" pitchFamily="34" charset="0"/>
                <a:ea typeface="Century Gothic" charset="0"/>
                <a:cs typeface="Arial" pitchFamily="34" charset="0"/>
              </a:rPr>
              <a:t>? </a:t>
            </a:r>
            <a:r>
              <a:rPr lang="fr-FR" sz="1400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fr-FR" altLang="fr-FR" sz="1400" dirty="0" smtClean="0">
                <a:latin typeface="Century Gothic" pitchFamily="34" charset="0"/>
                <a:cs typeface="Arial" pitchFamily="34" charset="0"/>
              </a:rPr>
              <a:t>~1 ligne)</a:t>
            </a:r>
          </a:p>
          <a:p>
            <a:pPr marL="342900" indent="-342900">
              <a:buAutoNum type="arabicPeriod"/>
            </a:pPr>
            <a:endParaRPr lang="fr-FR" altLang="fr-FR" sz="1400" dirty="0" smtClean="0">
              <a:solidFill>
                <a:srgbClr val="D5647C"/>
              </a:solidFill>
              <a:latin typeface="Century Gothic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endParaRPr lang="fr-FR" altLang="fr-FR" sz="1400" dirty="0" smtClean="0">
              <a:solidFill>
                <a:srgbClr val="D5647C"/>
              </a:solidFill>
              <a:latin typeface="Century Gothic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fr-FR" sz="1400" dirty="0" smtClean="0">
                <a:solidFill>
                  <a:srgbClr val="D5647C"/>
                </a:solidFill>
                <a:latin typeface="Century Gothic" pitchFamily="34" charset="0"/>
                <a:ea typeface="Century Gothic" charset="0"/>
                <a:cs typeface="Arial" pitchFamily="34" charset="0"/>
              </a:rPr>
              <a:t>Identifiez les ressources nécessaires pour la solution et circuits de diffusion envisagées </a:t>
            </a:r>
            <a:r>
              <a:rPr lang="fr-FR" sz="1400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fr-FR" altLang="fr-FR" sz="1400" dirty="0">
                <a:latin typeface="Century Gothic" pitchFamily="34" charset="0"/>
                <a:cs typeface="Arial" pitchFamily="34" charset="0"/>
              </a:rPr>
              <a:t>~2 lignes</a:t>
            </a:r>
            <a:r>
              <a:rPr lang="fr-FR" altLang="fr-FR" sz="1400" dirty="0" smtClean="0">
                <a:latin typeface="Century Gothic" pitchFamily="34" charset="0"/>
                <a:cs typeface="Arial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fr-FR" altLang="fr-FR" sz="1400" dirty="0">
              <a:solidFill>
                <a:srgbClr val="D5647C"/>
              </a:solidFill>
              <a:latin typeface="Century Gothic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endParaRPr lang="fr-FR" altLang="fr-FR" sz="1400" dirty="0" smtClean="0">
              <a:solidFill>
                <a:srgbClr val="D5647C"/>
              </a:solidFill>
              <a:latin typeface="Century Gothic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fr-FR" sz="1400" dirty="0" smtClean="0">
                <a:solidFill>
                  <a:srgbClr val="D5647C"/>
                </a:solidFill>
                <a:latin typeface="Century Gothic" pitchFamily="34" charset="0"/>
                <a:ea typeface="Century Gothic" charset="0"/>
                <a:cs typeface="Arial" pitchFamily="34" charset="0"/>
              </a:rPr>
              <a:t>Quelles sont les compétences nécessaires pour réaliser la solution ? </a:t>
            </a:r>
            <a:r>
              <a:rPr lang="fr-FR" sz="1400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fr-FR" altLang="fr-FR" sz="1400" dirty="0" smtClean="0">
                <a:latin typeface="Century Gothic" pitchFamily="34" charset="0"/>
                <a:cs typeface="Arial" pitchFamily="34" charset="0"/>
              </a:rPr>
              <a:t>~1 - 2 </a:t>
            </a:r>
            <a:r>
              <a:rPr lang="fr-FR" altLang="fr-FR" sz="1400" dirty="0">
                <a:latin typeface="Century Gothic" pitchFamily="34" charset="0"/>
                <a:cs typeface="Arial" pitchFamily="34" charset="0"/>
              </a:rPr>
              <a:t>lignes</a:t>
            </a:r>
            <a:r>
              <a:rPr lang="fr-FR" altLang="fr-FR" sz="1400" dirty="0" smtClean="0">
                <a:latin typeface="Century Gothic" pitchFamily="34" charset="0"/>
                <a:cs typeface="Arial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fr-FR" altLang="fr-FR" sz="1400" dirty="0">
              <a:solidFill>
                <a:srgbClr val="D5647C"/>
              </a:solidFill>
              <a:latin typeface="Century Gothic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endParaRPr lang="fr-FR" altLang="fr-FR" sz="1400" dirty="0" smtClean="0">
              <a:solidFill>
                <a:srgbClr val="D5647C"/>
              </a:solidFill>
              <a:latin typeface="Century Gothic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fr-FR" sz="1400" dirty="0" smtClean="0">
                <a:solidFill>
                  <a:srgbClr val="D5647C"/>
                </a:solidFill>
                <a:latin typeface="Century Gothic" pitchFamily="34" charset="0"/>
                <a:ea typeface="Century Gothic" charset="0"/>
                <a:cs typeface="Arial" pitchFamily="34" charset="0"/>
              </a:rPr>
              <a:t>Quelles sont les prochaines actions à mettre en place pour réaliser la solution ? </a:t>
            </a:r>
            <a:r>
              <a:rPr lang="fr-FR" sz="1400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fr-FR" altLang="fr-FR" sz="1400" dirty="0" smtClean="0">
                <a:latin typeface="Century Gothic" pitchFamily="34" charset="0"/>
                <a:cs typeface="Arial" pitchFamily="34" charset="0"/>
              </a:rPr>
              <a:t>~3 </a:t>
            </a:r>
            <a:r>
              <a:rPr lang="fr-FR" altLang="fr-FR" sz="1400" dirty="0">
                <a:latin typeface="Century Gothic" pitchFamily="34" charset="0"/>
                <a:cs typeface="Arial" pitchFamily="34" charset="0"/>
              </a:rPr>
              <a:t>lignes</a:t>
            </a:r>
            <a:r>
              <a:rPr lang="fr-FR" altLang="fr-FR" sz="1400" dirty="0" smtClean="0">
                <a:latin typeface="Century Gothic" pitchFamily="34" charset="0"/>
                <a:cs typeface="Arial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fr-FR" altLang="fr-FR" sz="1400" dirty="0">
              <a:solidFill>
                <a:srgbClr val="D5647C"/>
              </a:solidFill>
              <a:latin typeface="Century Gothic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endParaRPr lang="fr-FR" altLang="fr-FR" sz="1400" dirty="0" smtClean="0">
              <a:solidFill>
                <a:srgbClr val="D5647C"/>
              </a:solidFill>
              <a:latin typeface="Century Gothic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endParaRPr lang="fr-FR" altLang="fr-FR" sz="1400" dirty="0" smtClean="0">
              <a:solidFill>
                <a:srgbClr val="D5647C"/>
              </a:solidFill>
              <a:latin typeface="Century Gothic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fr-FR" sz="1400" dirty="0" smtClean="0">
                <a:solidFill>
                  <a:srgbClr val="D5647C"/>
                </a:solidFill>
                <a:latin typeface="Century Gothic" pitchFamily="34" charset="0"/>
                <a:ea typeface="Century Gothic" charset="0"/>
                <a:cs typeface="Arial" pitchFamily="34" charset="0"/>
              </a:rPr>
              <a:t>Ouverture </a:t>
            </a:r>
            <a:r>
              <a:rPr lang="fr-FR" sz="1400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fr-FR" altLang="fr-FR" sz="1400" dirty="0" smtClean="0">
                <a:latin typeface="Century Gothic" pitchFamily="34" charset="0"/>
                <a:cs typeface="Arial" pitchFamily="34" charset="0"/>
              </a:rPr>
              <a:t>~1 - 2 </a:t>
            </a:r>
            <a:r>
              <a:rPr lang="fr-FR" altLang="fr-FR" sz="1400" dirty="0">
                <a:latin typeface="Century Gothic" pitchFamily="34" charset="0"/>
                <a:cs typeface="Arial" pitchFamily="34" charset="0"/>
              </a:rPr>
              <a:t>lignes)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94661" y="1306084"/>
            <a:ext cx="344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Rédigez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pitch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l’avance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puis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répétez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le 3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fois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avant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restitution finale</a:t>
            </a: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705813" y="1462986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747" y="1300190"/>
            <a:ext cx="336062" cy="33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8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22" y="4588668"/>
            <a:ext cx="12336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http://comment-</a:t>
            </a:r>
            <a:r>
              <a:rPr lang="en-US" sz="4400" b="1" dirty="0" err="1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faire.modernisation.gouv.fr</a:t>
            </a:r>
            <a:endParaRPr lang="en-US" sz="4400" b="1" dirty="0">
              <a:solidFill>
                <a:srgbClr val="66BFC4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1095" y="7347284"/>
            <a:ext cx="9192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Écrivez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-nous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  <a:hlinkClick r:id="rId2"/>
              </a:rPr>
              <a:t>comment-faire.sgmap@modernisation.gouv.fr</a:t>
            </a:r>
            <a:endParaRPr lang="en-US" sz="1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endParaRPr lang="en-US" sz="14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Et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rejoignez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la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communauté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 beta-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testeurs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Comment Faire sur :</a:t>
            </a:r>
            <a:b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bit.ly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/beta-comment-faire</a:t>
            </a:r>
            <a:endParaRPr lang="en-US" sz="14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4421" y="8922386"/>
            <a:ext cx="9192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2017.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Secrétariat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Général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pour la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Modernisation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l’Action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Publique</a:t>
            </a:r>
            <a:endParaRPr lang="en-US" sz="11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28" y="1285785"/>
            <a:ext cx="4590288" cy="19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266824" y="2673504"/>
            <a:ext cx="9806818" cy="5886434"/>
          </a:xfrm>
          <a:prstGeom prst="rect">
            <a:avLst/>
          </a:prstGeom>
          <a:solidFill>
            <a:srgbClr val="66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60338" y="2898337"/>
            <a:ext cx="9806818" cy="5886434"/>
          </a:xfrm>
          <a:prstGeom prst="rect">
            <a:avLst/>
          </a:prstGeom>
          <a:solidFill>
            <a:schemeClr val="bg1"/>
          </a:solidFill>
          <a:ln>
            <a:solidFill>
              <a:srgbClr val="D57A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690515" y="-11575"/>
            <a:ext cx="3111085" cy="2915069"/>
          </a:xfrm>
          <a:prstGeom prst="rect">
            <a:avLst/>
          </a:prstGeom>
          <a:solidFill>
            <a:srgbClr val="D5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243" y="237414"/>
            <a:ext cx="72636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latin typeface="Century Gothic" charset="0"/>
                <a:ea typeface="Century Gothic" charset="0"/>
                <a:cs typeface="Century Gothic" charset="0"/>
              </a:rPr>
              <a:t>FONCTIONNEMENT DU </a:t>
            </a:r>
            <a:r>
              <a:rPr lang="en-US" sz="3400" b="1" dirty="0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GUIDE</a:t>
            </a:r>
            <a:endParaRPr lang="en-US" sz="3400" b="1" dirty="0">
              <a:solidFill>
                <a:srgbClr val="66BFC4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266824" y="1108578"/>
            <a:ext cx="3576976" cy="1275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0000" tIns="144000" rIns="180000" bIns="144000" rtlCol="0">
            <a:spAutoFit/>
          </a:bodyPr>
          <a:lstStyle/>
          <a:p>
            <a:r>
              <a:rPr lang="en-US" sz="1600" b="1" dirty="0" smtClean="0">
                <a:latin typeface="Century Gothic" charset="0"/>
                <a:ea typeface="Century Gothic" charset="0"/>
                <a:cs typeface="Century Gothic" charset="0"/>
              </a:rPr>
              <a:t>Un guide </a:t>
            </a:r>
            <a:r>
              <a:rPr lang="en-US" sz="1600" b="1" dirty="0" err="1" smtClean="0">
                <a:latin typeface="Century Gothic" charset="0"/>
                <a:ea typeface="Century Gothic" charset="0"/>
                <a:cs typeface="Century Gothic" charset="0"/>
              </a:rPr>
              <a:t>méthodologique</a:t>
            </a:r>
            <a:r>
              <a:rPr lang="en-US" sz="1600" b="1" dirty="0" smtClean="0">
                <a:latin typeface="Century Gothic" charset="0"/>
                <a:ea typeface="Century Gothic" charset="0"/>
                <a:cs typeface="Century Gothic" charset="0"/>
              </a:rPr>
              <a:t> pour </a:t>
            </a:r>
            <a:r>
              <a:rPr lang="en-US" sz="1600" b="1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6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b="1" dirty="0" err="1" smtClean="0">
                <a:latin typeface="Century Gothic" charset="0"/>
                <a:ea typeface="Century Gothic" charset="0"/>
                <a:cs typeface="Century Gothic" charset="0"/>
              </a:rPr>
              <a:t>préparation</a:t>
            </a:r>
            <a:r>
              <a:rPr lang="en-US" sz="1600" b="1" dirty="0" smtClean="0">
                <a:latin typeface="Century Gothic" charset="0"/>
                <a:ea typeface="Century Gothic" charset="0"/>
                <a:cs typeface="Century Gothic" charset="0"/>
              </a:rPr>
              <a:t> et des </a:t>
            </a:r>
            <a:r>
              <a:rPr lang="en-US" sz="1600" b="1" dirty="0" err="1" smtClean="0">
                <a:latin typeface="Century Gothic" charset="0"/>
                <a:ea typeface="Century Gothic" charset="0"/>
                <a:cs typeface="Century Gothic" charset="0"/>
              </a:rPr>
              <a:t>cannevas</a:t>
            </a:r>
            <a:r>
              <a:rPr lang="en-US" sz="16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b="1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6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b="1" dirty="0" err="1" smtClean="0">
                <a:latin typeface="Century Gothic" charset="0"/>
                <a:ea typeface="Century Gothic" charset="0"/>
                <a:cs typeface="Century Gothic" charset="0"/>
              </a:rPr>
              <a:t>imprimer</a:t>
            </a:r>
            <a:r>
              <a:rPr lang="en-US" sz="16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b="1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600" b="1" dirty="0" smtClean="0">
                <a:latin typeface="Century Gothic" charset="0"/>
                <a:ea typeface="Century Gothic" charset="0"/>
                <a:cs typeface="Century Gothic" charset="0"/>
              </a:rPr>
              <a:t> A3 et </a:t>
            </a:r>
            <a:r>
              <a:rPr lang="en-US" sz="1600" b="1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6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b="1" dirty="0" err="1" smtClean="0">
                <a:latin typeface="Century Gothic" charset="0"/>
                <a:ea typeface="Century Gothic" charset="0"/>
                <a:cs typeface="Century Gothic" charset="0"/>
              </a:rPr>
              <a:t>distribuer</a:t>
            </a:r>
            <a:r>
              <a:rPr lang="en-US" sz="16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b="1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6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b="1" dirty="0" err="1" smtClean="0">
                <a:latin typeface="Century Gothic" charset="0"/>
                <a:ea typeface="Century Gothic" charset="0"/>
                <a:cs typeface="Century Gothic" charset="0"/>
              </a:rPr>
              <a:t>tous</a:t>
            </a:r>
            <a:r>
              <a:rPr lang="en-US" sz="16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b="1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600" b="1" dirty="0" smtClean="0">
                <a:latin typeface="Century Gothic" charset="0"/>
                <a:ea typeface="Century Gothic" charset="0"/>
                <a:cs typeface="Century Gothic" charset="0"/>
              </a:rPr>
              <a:t> participants</a:t>
            </a:r>
            <a:endParaRPr lang="en-US" sz="1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905" y="8044883"/>
            <a:ext cx="958426" cy="12913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12" y="5124163"/>
            <a:ext cx="336062" cy="3360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3494" y="3174944"/>
            <a:ext cx="7597021" cy="52718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Préparez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session avec les fiches 1.1, 1.2 et 1.3. </a:t>
            </a:r>
            <a:b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Le jour de la session,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suivez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consignes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de la fiche 1.4.</a:t>
            </a:r>
            <a:b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organiserez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la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journée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suivant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programme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du type de session que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avez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choisi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Le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symbole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indique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les paroles que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l’animateur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doit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prononcer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voix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haute et /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ou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afficher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la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vue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des participants.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Les parties 2 et 3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sont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des “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cannevas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” A3 que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devez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imprimer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mettre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sur table le jour de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session. Les participants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s’en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serviront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pour adopter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démarche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“design thinking”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visant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établire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suite de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questionnement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collectif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logique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adapté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chaque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situation.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106" y="5096167"/>
            <a:ext cx="336062" cy="336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20005" y="237413"/>
            <a:ext cx="22684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Tous</a:t>
            </a:r>
            <a: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4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cannevas</a:t>
            </a:r>
            <a: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&amp; </a:t>
            </a:r>
            <a:r>
              <a:rPr lang="en-US" sz="14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méthodes</a:t>
            </a:r>
            <a: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proposés</a:t>
            </a:r>
            <a: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4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dans</a:t>
            </a:r>
            <a: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ce</a:t>
            </a:r>
            <a: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guide </a:t>
            </a:r>
            <a:r>
              <a:rPr lang="en-US" sz="14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sont</a:t>
            </a:r>
            <a: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libres</a:t>
            </a:r>
            <a: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de droits. </a:t>
            </a:r>
            <a:r>
              <a:rPr lang="en-US" sz="1400" i="1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V</a:t>
            </a:r>
            <a:r>
              <a:rPr lang="en-US" sz="14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ous</a:t>
            </a:r>
            <a: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pouvez</a:t>
            </a:r>
            <a: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les modifier </a:t>
            </a:r>
            <a:b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et les adapter </a:t>
            </a:r>
            <a:r>
              <a:rPr lang="en-US" sz="14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selon</a:t>
            </a:r>
            <a: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4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besoins</a:t>
            </a:r>
            <a: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  <a:b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4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Toutes</a:t>
            </a:r>
            <a: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les templates </a:t>
            </a:r>
            <a:r>
              <a:rPr lang="en-US" sz="14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sont</a:t>
            </a:r>
            <a: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accessible </a:t>
            </a:r>
            <a:r>
              <a:rPr lang="en-US" sz="1400" i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b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version .PPT sur le site</a:t>
            </a:r>
            <a:b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Comment Faire !</a:t>
            </a:r>
            <a:br>
              <a:rPr lang="en-US" sz="14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endParaRPr lang="en-US" sz="14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00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/>
        </p:nvSpPr>
        <p:spPr>
          <a:xfrm rot="18790114">
            <a:off x="11519348" y="7191188"/>
            <a:ext cx="341087" cy="561933"/>
          </a:xfrm>
          <a:prstGeom prst="parallelogram">
            <a:avLst>
              <a:gd name="adj" fmla="val 10901"/>
            </a:avLst>
          </a:prstGeom>
          <a:solidFill>
            <a:srgbClr val="FFF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583201" y="744116"/>
            <a:ext cx="466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593005" y="198554"/>
            <a:ext cx="4656220" cy="4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8651" y="240658"/>
            <a:ext cx="4951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PRÉPARER UNE SESSION DE CRÉATIVITÉ</a:t>
            </a:r>
            <a:endParaRPr lang="en-US" sz="20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935" y="2525900"/>
            <a:ext cx="112043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Définissez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produits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de sorties que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souhaitez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obtenir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:</a:t>
            </a:r>
            <a:b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Services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numériques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nouvelles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fonctionnalités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dans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application,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expérimentations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locales de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politiques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publiques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, plans de communication, plan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d’actions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mesures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mettre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place</a:t>
            </a:r>
            <a:r>
              <a:rPr lang="mr-IN" sz="1050" dirty="0" smtClean="0">
                <a:latin typeface="Century Gothic" charset="0"/>
                <a:ea typeface="Century Gothic" charset="0"/>
                <a:cs typeface="Century Gothic" charset="0"/>
              </a:rPr>
              <a:t>…</a:t>
            </a:r>
            <a:endParaRPr lang="en-US" sz="105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714" y="936760"/>
            <a:ext cx="76266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1.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Définissez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objectif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trouvez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un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/ un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besoin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:</a:t>
            </a:r>
          </a:p>
          <a:p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Il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n’y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a pas de session de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créativité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sans un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véritable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objectif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atteindre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défi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résoudre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(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trouver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des solutions, faire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connaître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un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dispositif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impliquer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citoyens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, connecter et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fédérer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différents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acteurs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)</a:t>
            </a:r>
            <a:r>
              <a:rPr lang="mr-IN" sz="1050" dirty="0" smtClean="0">
                <a:latin typeface="Century Gothic" charset="0"/>
                <a:ea typeface="Century Gothic" charset="0"/>
                <a:cs typeface="Century Gothic" charset="0"/>
              </a:rPr>
              <a:t>…</a:t>
            </a:r>
            <a:endParaRPr lang="en-US" sz="105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6909" y="6591121"/>
            <a:ext cx="816214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4.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Définissez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besoins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matériels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:</a:t>
            </a:r>
            <a:b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Services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numériques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nouvelles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fonctionnalités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dans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application,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expérimentations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locales de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politiques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publiques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, plans de communication, plan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d’actions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mesures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mettre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050" dirty="0" smtClean="0">
                <a:latin typeface="Century Gothic" charset="0"/>
                <a:ea typeface="Century Gothic" charset="0"/>
                <a:cs typeface="Century Gothic" charset="0"/>
              </a:rPr>
              <a:t> place</a:t>
            </a:r>
            <a:r>
              <a:rPr lang="mr-IN" sz="1050" dirty="0" smtClean="0">
                <a:latin typeface="Century Gothic" charset="0"/>
                <a:ea typeface="Century Gothic" charset="0"/>
                <a:cs typeface="Century Gothic" charset="0"/>
              </a:rPr>
              <a:t>…</a:t>
            </a:r>
            <a:endParaRPr lang="en-US" sz="105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909" y="4504870"/>
            <a:ext cx="1116633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3.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Choisissez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un format de session :</a:t>
            </a:r>
          </a:p>
          <a:p>
            <a:r>
              <a:rPr lang="fr-FR" sz="1050" dirty="0" smtClean="0">
                <a:latin typeface="Century Gothic" charset="0"/>
                <a:ea typeface="Century Gothic" charset="0"/>
                <a:cs typeface="Century Gothic" charset="0"/>
              </a:rPr>
              <a:t>En fonction de vos objectifs, choisissez le format de session que vous allez mettre en place. Celui-ci conditionnera les activités que vous ferez faire par vos participants. Selon le format que vous choisissez, vous vous reporterez aux </a:t>
            </a:r>
            <a:r>
              <a:rPr lang="fr-FR" sz="1050" dirty="0" smtClean="0">
                <a:latin typeface="Century Gothic" charset="0"/>
                <a:ea typeface="Century Gothic" charset="0"/>
                <a:cs typeface="Century Gothic" charset="0"/>
              </a:rPr>
              <a:t>canevas </a:t>
            </a:r>
            <a:r>
              <a:rPr lang="fr-FR" sz="1050" dirty="0" smtClean="0">
                <a:latin typeface="Century Gothic" charset="0"/>
                <a:ea typeface="Century Gothic" charset="0"/>
                <a:cs typeface="Century Gothic" charset="0"/>
              </a:rPr>
              <a:t>afférents. </a:t>
            </a:r>
            <a:r>
              <a:rPr lang="fr-FR" sz="1050" smtClean="0">
                <a:latin typeface="Century Gothic" charset="0"/>
                <a:ea typeface="Century Gothic" charset="0"/>
                <a:cs typeface="Century Gothic" charset="0"/>
              </a:rPr>
              <a:t>Chaque </a:t>
            </a:r>
            <a:r>
              <a:rPr lang="fr-FR" sz="1050" smtClean="0">
                <a:latin typeface="Century Gothic" charset="0"/>
                <a:ea typeface="Century Gothic" charset="0"/>
                <a:cs typeface="Century Gothic" charset="0"/>
              </a:rPr>
              <a:t>canevas </a:t>
            </a:r>
            <a:r>
              <a:rPr lang="fr-FR" sz="1050" dirty="0" smtClean="0">
                <a:latin typeface="Century Gothic" charset="0"/>
                <a:ea typeface="Century Gothic" charset="0"/>
                <a:cs typeface="Century Gothic" charset="0"/>
              </a:rPr>
              <a:t>représente une suite d’activité qui  coordonne et cadence la session.</a:t>
            </a:r>
            <a:endParaRPr lang="en-US" sz="105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42223" y="299138"/>
            <a:ext cx="4480385" cy="2450573"/>
          </a:xfrm>
          <a:custGeom>
            <a:avLst/>
            <a:gdLst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0 w 4277532"/>
              <a:gd name="connsiteY3" fmla="*/ 2428098 h 2428098"/>
              <a:gd name="connsiteX4" fmla="*/ 0 w 4277532"/>
              <a:gd name="connsiteY4" fmla="*/ 0 h 2428098"/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50800 w 4277532"/>
              <a:gd name="connsiteY3" fmla="*/ 2343431 h 2428098"/>
              <a:gd name="connsiteX4" fmla="*/ 0 w 4277532"/>
              <a:gd name="connsiteY4" fmla="*/ 0 h 2428098"/>
              <a:gd name="connsiteX0" fmla="*/ 0 w 4531532"/>
              <a:gd name="connsiteY0" fmla="*/ 0 h 2428098"/>
              <a:gd name="connsiteX1" fmla="*/ 4531532 w 4531532"/>
              <a:gd name="connsiteY1" fmla="*/ 16934 h 2428098"/>
              <a:gd name="connsiteX2" fmla="*/ 4277532 w 4531532"/>
              <a:gd name="connsiteY2" fmla="*/ 2428098 h 2428098"/>
              <a:gd name="connsiteX3" fmla="*/ 50800 w 4531532"/>
              <a:gd name="connsiteY3" fmla="*/ 2343431 h 2428098"/>
              <a:gd name="connsiteX4" fmla="*/ 0 w 4531532"/>
              <a:gd name="connsiteY4" fmla="*/ 0 h 2428098"/>
              <a:gd name="connsiteX0" fmla="*/ 0 w 4535301"/>
              <a:gd name="connsiteY0" fmla="*/ 0 h 2428098"/>
              <a:gd name="connsiteX1" fmla="*/ 4531532 w 4535301"/>
              <a:gd name="connsiteY1" fmla="*/ 16934 h 2428098"/>
              <a:gd name="connsiteX2" fmla="*/ 4277532 w 4535301"/>
              <a:gd name="connsiteY2" fmla="*/ 2428098 h 2428098"/>
              <a:gd name="connsiteX3" fmla="*/ 50800 w 4535301"/>
              <a:gd name="connsiteY3" fmla="*/ 2343431 h 2428098"/>
              <a:gd name="connsiteX4" fmla="*/ 0 w 4535301"/>
              <a:gd name="connsiteY4" fmla="*/ 0 h 2428098"/>
              <a:gd name="connsiteX0" fmla="*/ 0 w 4535301"/>
              <a:gd name="connsiteY0" fmla="*/ 0 h 2597431"/>
              <a:gd name="connsiteX1" fmla="*/ 4531532 w 4535301"/>
              <a:gd name="connsiteY1" fmla="*/ 16934 h 2597431"/>
              <a:gd name="connsiteX2" fmla="*/ 4277532 w 4535301"/>
              <a:gd name="connsiteY2" fmla="*/ 2428098 h 2597431"/>
              <a:gd name="connsiteX3" fmla="*/ 50800 w 4535301"/>
              <a:gd name="connsiteY3" fmla="*/ 2597431 h 2597431"/>
              <a:gd name="connsiteX4" fmla="*/ 0 w 4535301"/>
              <a:gd name="connsiteY4" fmla="*/ 0 h 2597431"/>
              <a:gd name="connsiteX0" fmla="*/ 0 w 4535301"/>
              <a:gd name="connsiteY0" fmla="*/ 67733 h 2580497"/>
              <a:gd name="connsiteX1" fmla="*/ 4531532 w 4535301"/>
              <a:gd name="connsiteY1" fmla="*/ 0 h 2580497"/>
              <a:gd name="connsiteX2" fmla="*/ 4277532 w 4535301"/>
              <a:gd name="connsiteY2" fmla="*/ 2411164 h 2580497"/>
              <a:gd name="connsiteX3" fmla="*/ 50800 w 4535301"/>
              <a:gd name="connsiteY3" fmla="*/ 2580497 h 2580497"/>
              <a:gd name="connsiteX4" fmla="*/ 0 w 4535301"/>
              <a:gd name="connsiteY4" fmla="*/ 67733 h 2580497"/>
              <a:gd name="connsiteX0" fmla="*/ 0 w 4535301"/>
              <a:gd name="connsiteY0" fmla="*/ 93045 h 2605809"/>
              <a:gd name="connsiteX1" fmla="*/ 4531532 w 4535301"/>
              <a:gd name="connsiteY1" fmla="*/ 25312 h 2605809"/>
              <a:gd name="connsiteX2" fmla="*/ 4277532 w 4535301"/>
              <a:gd name="connsiteY2" fmla="*/ 2436476 h 2605809"/>
              <a:gd name="connsiteX3" fmla="*/ 50800 w 4535301"/>
              <a:gd name="connsiteY3" fmla="*/ 2605809 h 2605809"/>
              <a:gd name="connsiteX4" fmla="*/ 0 w 4535301"/>
              <a:gd name="connsiteY4" fmla="*/ 93045 h 2605809"/>
              <a:gd name="connsiteX0" fmla="*/ 0 w 4538435"/>
              <a:gd name="connsiteY0" fmla="*/ 93045 h 2632967"/>
              <a:gd name="connsiteX1" fmla="*/ 4531532 w 4538435"/>
              <a:gd name="connsiteY1" fmla="*/ 25312 h 2632967"/>
              <a:gd name="connsiteX2" fmla="*/ 4383389 w 4538435"/>
              <a:gd name="connsiteY2" fmla="*/ 2632967 h 2632967"/>
              <a:gd name="connsiteX3" fmla="*/ 50800 w 4538435"/>
              <a:gd name="connsiteY3" fmla="*/ 2605809 h 2632967"/>
              <a:gd name="connsiteX4" fmla="*/ 0 w 4538435"/>
              <a:gd name="connsiteY4" fmla="*/ 93045 h 263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8435" h="2632967">
                <a:moveTo>
                  <a:pt x="0" y="93045"/>
                </a:moveTo>
                <a:cubicBezTo>
                  <a:pt x="494511" y="-81933"/>
                  <a:pt x="3021021" y="47890"/>
                  <a:pt x="4531532" y="25312"/>
                </a:cubicBezTo>
                <a:cubicBezTo>
                  <a:pt x="4565399" y="1252366"/>
                  <a:pt x="4468056" y="1829246"/>
                  <a:pt x="4383389" y="2632967"/>
                </a:cubicBezTo>
                <a:lnTo>
                  <a:pt x="50800" y="2605809"/>
                </a:lnTo>
                <a:lnTo>
                  <a:pt x="0" y="930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36610" y="321612"/>
            <a:ext cx="4091553" cy="75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Thème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de la session</a:t>
            </a:r>
            <a:b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100" dirty="0" err="1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C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hoisissez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un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thème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proche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besoins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considérations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usagers</a:t>
            </a:r>
            <a:endParaRPr lang="en-US" sz="11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Frame 16"/>
          <p:cNvSpPr/>
          <p:nvPr/>
        </p:nvSpPr>
        <p:spPr>
          <a:xfrm>
            <a:off x="1146875" y="6197910"/>
            <a:ext cx="247973" cy="247973"/>
          </a:xfrm>
          <a:prstGeom prst="frame">
            <a:avLst/>
          </a:prstGeom>
          <a:noFill/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Frame 17"/>
          <p:cNvSpPr/>
          <p:nvPr/>
        </p:nvSpPr>
        <p:spPr>
          <a:xfrm>
            <a:off x="3661474" y="6197910"/>
            <a:ext cx="247973" cy="247973"/>
          </a:xfrm>
          <a:prstGeom prst="frame">
            <a:avLst/>
          </a:prstGeom>
          <a:noFill/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" name="Frame 18"/>
          <p:cNvSpPr/>
          <p:nvPr/>
        </p:nvSpPr>
        <p:spPr>
          <a:xfrm>
            <a:off x="6176073" y="6197910"/>
            <a:ext cx="247973" cy="247973"/>
          </a:xfrm>
          <a:prstGeom prst="frame">
            <a:avLst/>
          </a:prstGeom>
          <a:noFill/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0" name="Frame 19"/>
          <p:cNvSpPr/>
          <p:nvPr/>
        </p:nvSpPr>
        <p:spPr>
          <a:xfrm>
            <a:off x="8690672" y="6197910"/>
            <a:ext cx="247973" cy="247973"/>
          </a:xfrm>
          <a:prstGeom prst="frame">
            <a:avLst/>
          </a:prstGeom>
          <a:noFill/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1" name="Frame 20"/>
          <p:cNvSpPr/>
          <p:nvPr/>
        </p:nvSpPr>
        <p:spPr>
          <a:xfrm>
            <a:off x="11205273" y="6197910"/>
            <a:ext cx="247973" cy="247973"/>
          </a:xfrm>
          <a:prstGeom prst="frame">
            <a:avLst/>
          </a:prstGeom>
          <a:noFill/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9485" y="5289422"/>
            <a:ext cx="2262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entury Gothic" charset="0"/>
                <a:ea typeface="Century Gothic" charset="0"/>
                <a:cs typeface="Century Gothic" charset="0"/>
              </a:rPr>
              <a:t>Session innovation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faites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naître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nouvelles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idées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43584" y="5289423"/>
            <a:ext cx="2262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entury Gothic" charset="0"/>
                <a:ea typeface="Century Gothic" charset="0"/>
                <a:cs typeface="Century Gothic" charset="0"/>
              </a:rPr>
              <a:t>Session prospective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imaginez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futur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construisez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des solutions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43408" y="5289422"/>
            <a:ext cx="25040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entury Gothic" charset="0"/>
                <a:ea typeface="Century Gothic" charset="0"/>
                <a:cs typeface="Century Gothic" charset="0"/>
              </a:rPr>
              <a:t>Session solutions</a:t>
            </a:r>
          </a:p>
          <a:p>
            <a:pPr algn="ctr"/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réglez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un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opérationnel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/ de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société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71492" y="5289423"/>
            <a:ext cx="2262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entury Gothic" charset="0"/>
                <a:ea typeface="Century Gothic" charset="0"/>
                <a:cs typeface="Century Gothic" charset="0"/>
              </a:rPr>
              <a:t>Session UX design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repensez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un service, un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parcours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utilisateur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49112" y="5307857"/>
            <a:ext cx="2402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entury Gothic" charset="0"/>
                <a:ea typeface="Century Gothic" charset="0"/>
                <a:cs typeface="Century Gothic" charset="0"/>
              </a:rPr>
              <a:t>Session tests</a:t>
            </a:r>
            <a:br>
              <a:rPr lang="en-US" sz="1400" b="1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testez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la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valeur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d’un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dispositif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avec les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usagers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91065" y="2368958"/>
            <a:ext cx="7357003" cy="0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1065" y="1977709"/>
            <a:ext cx="7357003" cy="0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1064" y="3838025"/>
            <a:ext cx="11520000" cy="0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91065" y="3439213"/>
            <a:ext cx="11520000" cy="0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91064" y="4236837"/>
            <a:ext cx="11520000" cy="0"/>
          </a:xfrm>
          <a:prstGeom prst="line">
            <a:avLst/>
          </a:prstGeom>
          <a:ln>
            <a:solidFill>
              <a:srgbClr val="D564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268163" y="1775150"/>
            <a:ext cx="3780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68163" y="1387524"/>
            <a:ext cx="3780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268163" y="2136272"/>
            <a:ext cx="3780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268163" y="2474202"/>
            <a:ext cx="3780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4338084" y="7554431"/>
            <a:ext cx="42530" cy="1594883"/>
          </a:xfrm>
          <a:custGeom>
            <a:avLst/>
            <a:gdLst>
              <a:gd name="connsiteX0" fmla="*/ 42530 w 42530"/>
              <a:gd name="connsiteY0" fmla="*/ 0 h 1594883"/>
              <a:gd name="connsiteX1" fmla="*/ 0 w 42530"/>
              <a:gd name="connsiteY1" fmla="*/ 935665 h 1594883"/>
              <a:gd name="connsiteX2" fmla="*/ 42530 w 42530"/>
              <a:gd name="connsiteY2" fmla="*/ 1594883 h 159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0" h="1594883">
                <a:moveTo>
                  <a:pt x="42530" y="0"/>
                </a:moveTo>
                <a:cubicBezTo>
                  <a:pt x="21265" y="334925"/>
                  <a:pt x="0" y="669851"/>
                  <a:pt x="0" y="935665"/>
                </a:cubicBezTo>
                <a:cubicBezTo>
                  <a:pt x="0" y="1201479"/>
                  <a:pt x="42530" y="1594883"/>
                  <a:pt x="42530" y="1594883"/>
                </a:cubicBezTo>
              </a:path>
            </a:pathLst>
          </a:custGeom>
          <a:noFill/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flipH="1">
            <a:off x="8080579" y="7543280"/>
            <a:ext cx="45719" cy="1594883"/>
          </a:xfrm>
          <a:custGeom>
            <a:avLst/>
            <a:gdLst>
              <a:gd name="connsiteX0" fmla="*/ 42530 w 42530"/>
              <a:gd name="connsiteY0" fmla="*/ 0 h 1594883"/>
              <a:gd name="connsiteX1" fmla="*/ 0 w 42530"/>
              <a:gd name="connsiteY1" fmla="*/ 935665 h 1594883"/>
              <a:gd name="connsiteX2" fmla="*/ 42530 w 42530"/>
              <a:gd name="connsiteY2" fmla="*/ 1594883 h 159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0" h="1594883">
                <a:moveTo>
                  <a:pt x="42530" y="0"/>
                </a:moveTo>
                <a:cubicBezTo>
                  <a:pt x="21265" y="334925"/>
                  <a:pt x="0" y="669851"/>
                  <a:pt x="0" y="935665"/>
                </a:cubicBezTo>
                <a:cubicBezTo>
                  <a:pt x="0" y="1201479"/>
                  <a:pt x="42530" y="1594883"/>
                  <a:pt x="42530" y="1594883"/>
                </a:cubicBezTo>
              </a:path>
            </a:pathLst>
          </a:custGeom>
          <a:noFill/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477976" y="7533649"/>
            <a:ext cx="174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lieu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43408" y="7543280"/>
            <a:ext cx="293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Nombre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de participants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38645" y="7533648"/>
            <a:ext cx="293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aurez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besoin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de :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68164" y="7951444"/>
            <a:ext cx="42513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Post-its (10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paquets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pour 60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personnes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)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Marqueurs</a:t>
            </a:r>
            <a:endParaRPr lang="en-US" sz="1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1 Badge pour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chaque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participant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Paperboards (un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tous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les 5 - 6 participants)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1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animateur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par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groupe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de 10 participants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43408" y="7851057"/>
            <a:ext cx="23287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latin typeface="Century Gothic" charset="0"/>
                <a:ea typeface="Century Gothic" charset="0"/>
                <a:cs typeface="Century Gothic" charset="0"/>
              </a:rPr>
              <a:t>Idéalement entre 30 et 70, sinon cela </a:t>
            </a:r>
            <a:r>
              <a:rPr lang="fr-FR" sz="1050" smtClean="0">
                <a:latin typeface="Century Gothic" charset="0"/>
                <a:ea typeface="Century Gothic" charset="0"/>
                <a:cs typeface="Century Gothic" charset="0"/>
              </a:rPr>
              <a:t>sera difficile à animer</a:t>
            </a:r>
            <a:endParaRPr lang="en-US" sz="105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641453" y="-473528"/>
            <a:ext cx="323433" cy="10499272"/>
          </a:xfrm>
          <a:prstGeom prst="rect">
            <a:avLst/>
          </a:prstGeom>
          <a:solidFill>
            <a:srgbClr val="7CE3C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21414753">
            <a:off x="6531649" y="164524"/>
            <a:ext cx="1330478" cy="294426"/>
          </a:xfrm>
          <a:prstGeom prst="rect">
            <a:avLst/>
          </a:prstGeom>
          <a:solidFill>
            <a:srgbClr val="D5647C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2 </a:t>
            </a:r>
            <a:r>
              <a:rPr lang="en-US" sz="1400" b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mois</a:t>
            </a:r>
            <a:r>
              <a:rPr lang="en-US" sz="14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avant</a:t>
            </a:r>
            <a:r>
              <a:rPr lang="en-US" sz="14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endParaRPr lang="en-US" sz="1400" b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21414753">
            <a:off x="6644978" y="427746"/>
            <a:ext cx="959879" cy="316851"/>
          </a:xfrm>
          <a:prstGeom prst="rect">
            <a:avLst/>
          </a:prstGeom>
          <a:solidFill>
            <a:srgbClr val="D5647C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en-US" sz="14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 </a:t>
            </a:r>
            <a:r>
              <a:rPr lang="en-US" sz="1400" b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sesion</a:t>
            </a:r>
            <a:endParaRPr lang="en-US" sz="1400" b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41" y="252343"/>
            <a:ext cx="856856" cy="362390"/>
          </a:xfrm>
          <a:prstGeom prst="rect">
            <a:avLst/>
          </a:prstGeom>
        </p:spPr>
      </p:pic>
      <p:sp>
        <p:nvSpPr>
          <p:cNvPr id="6" name="Triangle 5"/>
          <p:cNvSpPr/>
          <p:nvPr/>
        </p:nvSpPr>
        <p:spPr>
          <a:xfrm rot="2807696">
            <a:off x="11729508" y="6742339"/>
            <a:ext cx="609048" cy="794341"/>
          </a:xfrm>
          <a:prstGeom prst="triangle">
            <a:avLst/>
          </a:prstGeom>
          <a:solidFill>
            <a:srgbClr val="D5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9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riangle 57"/>
          <p:cNvSpPr/>
          <p:nvPr/>
        </p:nvSpPr>
        <p:spPr>
          <a:xfrm rot="10800000">
            <a:off x="9270768" y="7763435"/>
            <a:ext cx="1124056" cy="1253160"/>
          </a:xfrm>
          <a:prstGeom prst="triangle">
            <a:avLst/>
          </a:prstGeom>
          <a:solidFill>
            <a:srgbClr val="FFE1B9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84808" y="3509357"/>
            <a:ext cx="6143352" cy="5846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216000" rtlCol="0">
            <a:noAutofit/>
          </a:bodyPr>
          <a:lstStyle/>
          <a:p>
            <a:pPr algn="r"/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Logique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d’une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démarche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codesign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de services</a:t>
            </a:r>
            <a:endParaRPr lang="en-US" sz="11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49950" y="725655"/>
            <a:ext cx="450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759754" y="194468"/>
            <a:ext cx="450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11976" y="247982"/>
            <a:ext cx="607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CONCEVOIR AVEC DES USAGERS</a:t>
            </a:r>
            <a:endParaRPr lang="en-US" sz="20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823" y="996878"/>
            <a:ext cx="5514177" cy="8248804"/>
          </a:xfrm>
          <a:custGeom>
            <a:avLst/>
            <a:gdLst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0 w 4277532"/>
              <a:gd name="connsiteY3" fmla="*/ 2428098 h 2428098"/>
              <a:gd name="connsiteX4" fmla="*/ 0 w 4277532"/>
              <a:gd name="connsiteY4" fmla="*/ 0 h 2428098"/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50800 w 4277532"/>
              <a:gd name="connsiteY3" fmla="*/ 2343431 h 2428098"/>
              <a:gd name="connsiteX4" fmla="*/ 0 w 4277532"/>
              <a:gd name="connsiteY4" fmla="*/ 0 h 2428098"/>
              <a:gd name="connsiteX0" fmla="*/ 0 w 4531532"/>
              <a:gd name="connsiteY0" fmla="*/ 0 h 2428098"/>
              <a:gd name="connsiteX1" fmla="*/ 4531532 w 4531532"/>
              <a:gd name="connsiteY1" fmla="*/ 16934 h 2428098"/>
              <a:gd name="connsiteX2" fmla="*/ 4277532 w 4531532"/>
              <a:gd name="connsiteY2" fmla="*/ 2428098 h 2428098"/>
              <a:gd name="connsiteX3" fmla="*/ 50800 w 4531532"/>
              <a:gd name="connsiteY3" fmla="*/ 2343431 h 2428098"/>
              <a:gd name="connsiteX4" fmla="*/ 0 w 4531532"/>
              <a:gd name="connsiteY4" fmla="*/ 0 h 2428098"/>
              <a:gd name="connsiteX0" fmla="*/ 0 w 4535301"/>
              <a:gd name="connsiteY0" fmla="*/ 0 h 2428098"/>
              <a:gd name="connsiteX1" fmla="*/ 4531532 w 4535301"/>
              <a:gd name="connsiteY1" fmla="*/ 16934 h 2428098"/>
              <a:gd name="connsiteX2" fmla="*/ 4277532 w 4535301"/>
              <a:gd name="connsiteY2" fmla="*/ 2428098 h 2428098"/>
              <a:gd name="connsiteX3" fmla="*/ 50800 w 4535301"/>
              <a:gd name="connsiteY3" fmla="*/ 2343431 h 2428098"/>
              <a:gd name="connsiteX4" fmla="*/ 0 w 4535301"/>
              <a:gd name="connsiteY4" fmla="*/ 0 h 2428098"/>
              <a:gd name="connsiteX0" fmla="*/ 0 w 4535301"/>
              <a:gd name="connsiteY0" fmla="*/ 0 h 2597431"/>
              <a:gd name="connsiteX1" fmla="*/ 4531532 w 4535301"/>
              <a:gd name="connsiteY1" fmla="*/ 16934 h 2597431"/>
              <a:gd name="connsiteX2" fmla="*/ 4277532 w 4535301"/>
              <a:gd name="connsiteY2" fmla="*/ 2428098 h 2597431"/>
              <a:gd name="connsiteX3" fmla="*/ 50800 w 4535301"/>
              <a:gd name="connsiteY3" fmla="*/ 2597431 h 2597431"/>
              <a:gd name="connsiteX4" fmla="*/ 0 w 4535301"/>
              <a:gd name="connsiteY4" fmla="*/ 0 h 2597431"/>
              <a:gd name="connsiteX0" fmla="*/ 0 w 4535301"/>
              <a:gd name="connsiteY0" fmla="*/ 67733 h 2580497"/>
              <a:gd name="connsiteX1" fmla="*/ 4531532 w 4535301"/>
              <a:gd name="connsiteY1" fmla="*/ 0 h 2580497"/>
              <a:gd name="connsiteX2" fmla="*/ 4277532 w 4535301"/>
              <a:gd name="connsiteY2" fmla="*/ 2411164 h 2580497"/>
              <a:gd name="connsiteX3" fmla="*/ 50800 w 4535301"/>
              <a:gd name="connsiteY3" fmla="*/ 2580497 h 2580497"/>
              <a:gd name="connsiteX4" fmla="*/ 0 w 4535301"/>
              <a:gd name="connsiteY4" fmla="*/ 67733 h 2580497"/>
              <a:gd name="connsiteX0" fmla="*/ 0 w 4535301"/>
              <a:gd name="connsiteY0" fmla="*/ 93045 h 2605809"/>
              <a:gd name="connsiteX1" fmla="*/ 4531532 w 4535301"/>
              <a:gd name="connsiteY1" fmla="*/ 25312 h 2605809"/>
              <a:gd name="connsiteX2" fmla="*/ 4277532 w 4535301"/>
              <a:gd name="connsiteY2" fmla="*/ 2436476 h 2605809"/>
              <a:gd name="connsiteX3" fmla="*/ 50800 w 4535301"/>
              <a:gd name="connsiteY3" fmla="*/ 2605809 h 2605809"/>
              <a:gd name="connsiteX4" fmla="*/ 0 w 4535301"/>
              <a:gd name="connsiteY4" fmla="*/ 93045 h 2605809"/>
              <a:gd name="connsiteX0" fmla="*/ 0 w 4534913"/>
              <a:gd name="connsiteY0" fmla="*/ 93045 h 2605809"/>
              <a:gd name="connsiteX1" fmla="*/ 4531532 w 4534913"/>
              <a:gd name="connsiteY1" fmla="*/ 25312 h 2605809"/>
              <a:gd name="connsiteX2" fmla="*/ 4251067 w 4534913"/>
              <a:gd name="connsiteY2" fmla="*/ 2576780 h 2605809"/>
              <a:gd name="connsiteX3" fmla="*/ 50800 w 4534913"/>
              <a:gd name="connsiteY3" fmla="*/ 2605809 h 2605809"/>
              <a:gd name="connsiteX4" fmla="*/ 0 w 4534913"/>
              <a:gd name="connsiteY4" fmla="*/ 93045 h 2605809"/>
              <a:gd name="connsiteX0" fmla="*/ 0 w 4538024"/>
              <a:gd name="connsiteY0" fmla="*/ 93045 h 2605809"/>
              <a:gd name="connsiteX1" fmla="*/ 4531532 w 4538024"/>
              <a:gd name="connsiteY1" fmla="*/ 25312 h 2605809"/>
              <a:gd name="connsiteX2" fmla="*/ 4375186 w 4538024"/>
              <a:gd name="connsiteY2" fmla="*/ 2582736 h 2605809"/>
              <a:gd name="connsiteX3" fmla="*/ 50800 w 4538024"/>
              <a:gd name="connsiteY3" fmla="*/ 2605809 h 2605809"/>
              <a:gd name="connsiteX4" fmla="*/ 0 w 4538024"/>
              <a:gd name="connsiteY4" fmla="*/ 93045 h 2605809"/>
              <a:gd name="connsiteX0" fmla="*/ 0 w 4537677"/>
              <a:gd name="connsiteY0" fmla="*/ 93045 h 2605809"/>
              <a:gd name="connsiteX1" fmla="*/ 4531532 w 4537677"/>
              <a:gd name="connsiteY1" fmla="*/ 25312 h 2605809"/>
              <a:gd name="connsiteX2" fmla="*/ 4367429 w 4537677"/>
              <a:gd name="connsiteY2" fmla="*/ 2591670 h 2605809"/>
              <a:gd name="connsiteX3" fmla="*/ 50800 w 4537677"/>
              <a:gd name="connsiteY3" fmla="*/ 2605809 h 2605809"/>
              <a:gd name="connsiteX4" fmla="*/ 0 w 4537677"/>
              <a:gd name="connsiteY4" fmla="*/ 93045 h 26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7677" h="2605809">
                <a:moveTo>
                  <a:pt x="0" y="93045"/>
                </a:moveTo>
                <a:cubicBezTo>
                  <a:pt x="494511" y="-81933"/>
                  <a:pt x="3021021" y="47890"/>
                  <a:pt x="4531532" y="25312"/>
                </a:cubicBezTo>
                <a:cubicBezTo>
                  <a:pt x="4565399" y="1252366"/>
                  <a:pt x="4452096" y="1787949"/>
                  <a:pt x="4367429" y="2591670"/>
                </a:cubicBezTo>
                <a:lnTo>
                  <a:pt x="50800" y="2605809"/>
                </a:lnTo>
                <a:lnTo>
                  <a:pt x="0" y="930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188" y="1161920"/>
            <a:ext cx="4178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 Gothic" charset="0"/>
                <a:ea typeface="Century Gothic" charset="0"/>
                <a:cs typeface="Century Gothic" charset="0"/>
              </a:rPr>
              <a:t>QUELQUES PRINCIPES </a:t>
            </a:r>
            <a:r>
              <a:rPr lang="en-US" sz="2000" b="1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2000" b="1" dirty="0" smtClean="0">
                <a:latin typeface="Century Gothic" charset="0"/>
                <a:ea typeface="Century Gothic" charset="0"/>
                <a:cs typeface="Century Gothic" charset="0"/>
              </a:rPr>
              <a:t> SUIVRE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63241" y="211406"/>
            <a:ext cx="5564921" cy="2917576"/>
          </a:xfrm>
          <a:prstGeom prst="rect">
            <a:avLst/>
          </a:prstGeom>
          <a:noFill/>
          <a:ln>
            <a:solidFill>
              <a:srgbClr val="D5647C"/>
            </a:solidFill>
          </a:ln>
        </p:spPr>
        <p:txBody>
          <a:bodyPr wrap="square" lIns="180000" rIns="180000" rtlCol="0">
            <a:noAutofit/>
          </a:bodyPr>
          <a:lstStyle/>
          <a:p>
            <a:pPr algn="r"/>
            <a:r>
              <a:rPr lang="en-US" sz="1800" dirty="0" err="1" smtClean="0">
                <a:latin typeface="Century Gothic" charset="0"/>
                <a:ea typeface="Century Gothic" charset="0"/>
                <a:cs typeface="Century Gothic" charset="0"/>
              </a:rPr>
              <a:t>Pourquoi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dirty="0" err="1" smtClean="0">
                <a:latin typeface="Century Gothic" charset="0"/>
                <a:ea typeface="Century Gothic" charset="0"/>
                <a:cs typeface="Century Gothic" charset="0"/>
              </a:rPr>
              <a:t>utiliser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dirty="0" err="1" smtClean="0">
                <a:latin typeface="Century Gothic" charset="0"/>
                <a:ea typeface="Century Gothic" charset="0"/>
                <a:cs typeface="Century Gothic" charset="0"/>
              </a:rPr>
              <a:t>l’intelligence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 collective ?</a:t>
            </a:r>
          </a:p>
          <a:p>
            <a:pPr algn="r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just"/>
            <a:r>
              <a:rPr lang="en-US" sz="1400" b="1" i="1" dirty="0" err="1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C’est</a:t>
            </a:r>
            <a:r>
              <a:rPr lang="en-US" sz="1400" b="1" i="1" dirty="0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b="1" i="1" dirty="0" err="1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rapide</a:t>
            </a:r>
            <a:r>
              <a:rPr lang="en-US" sz="1400" b="1" i="1" dirty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b="1" i="1" dirty="0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et </a:t>
            </a:r>
            <a:r>
              <a:rPr lang="en-US" sz="1400" b="1" i="1" dirty="0" err="1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fédérateur</a:t>
            </a:r>
            <a:r>
              <a:rPr lang="en-US" sz="1400" b="1" i="1" dirty="0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: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si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rassemblez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toutes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les parties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prenantes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sur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question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spécifique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400" b="1" i="1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b="1" i="1" dirty="0" err="1" smtClean="0">
                <a:latin typeface="Century Gothic" charset="0"/>
                <a:ea typeface="Century Gothic" charset="0"/>
                <a:cs typeface="Century Gothic" charset="0"/>
              </a:rPr>
              <a:t>décuplez</a:t>
            </a:r>
            <a: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 la </a:t>
            </a:r>
            <a:r>
              <a:rPr lang="en-US" sz="1400" b="1" i="1" dirty="0" err="1" smtClean="0">
                <a:latin typeface="Century Gothic" charset="0"/>
                <a:ea typeface="Century Gothic" charset="0"/>
                <a:cs typeface="Century Gothic" charset="0"/>
              </a:rPr>
              <a:t>vitesse</a:t>
            </a:r>
            <a: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400" b="1" i="1" dirty="0" err="1" smtClean="0">
                <a:latin typeface="Century Gothic" charset="0"/>
                <a:ea typeface="Century Gothic" charset="0"/>
                <a:cs typeface="Century Gothic" charset="0"/>
              </a:rPr>
              <a:t>réalisation</a:t>
            </a:r>
            <a: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400" b="1" i="1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b="1" i="1" dirty="0" err="1" smtClean="0">
                <a:latin typeface="Century Gothic" charset="0"/>
                <a:ea typeface="Century Gothic" charset="0"/>
                <a:cs typeface="Century Gothic" charset="0"/>
              </a:rPr>
              <a:t>projet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, car </a:t>
            </a:r>
            <a:r>
              <a:rPr lang="en-US" sz="1400" b="1" i="1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b="1" i="1" dirty="0" err="1" smtClean="0">
                <a:latin typeface="Century Gothic" charset="0"/>
                <a:ea typeface="Century Gothic" charset="0"/>
                <a:cs typeface="Century Gothic" charset="0"/>
              </a:rPr>
              <a:t>abordez</a:t>
            </a:r>
            <a: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400" b="1" i="1" dirty="0" err="1" smtClean="0"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 sous </a:t>
            </a:r>
            <a:r>
              <a:rPr lang="en-US" sz="1400" b="1" i="1" dirty="0" err="1" smtClean="0">
                <a:latin typeface="Century Gothic" charset="0"/>
                <a:ea typeface="Century Gothic" charset="0"/>
                <a:cs typeface="Century Gothic" charset="0"/>
              </a:rPr>
              <a:t>tous</a:t>
            </a:r>
            <a: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b="1" i="1" dirty="0" err="1" smtClean="0">
                <a:latin typeface="Century Gothic" charset="0"/>
                <a:ea typeface="Century Gothic" charset="0"/>
                <a:cs typeface="Century Gothic" charset="0"/>
              </a:rPr>
              <a:t>ses</a:t>
            </a:r>
            <a: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 angles 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et </a:t>
            </a:r>
            <a:r>
              <a:rPr lang="en-US" sz="1400" b="1" i="1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b="1" i="1" dirty="0" err="1" smtClean="0">
                <a:latin typeface="Century Gothic" charset="0"/>
                <a:ea typeface="Century Gothic" charset="0"/>
                <a:cs typeface="Century Gothic" charset="0"/>
              </a:rPr>
              <a:t>créez</a:t>
            </a:r>
            <a: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 des alliances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pPr algn="just"/>
            <a:endParaRPr lang="en-US" sz="1400" i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algn="just"/>
            <a:r>
              <a:rPr lang="en-US" sz="1400" b="1" i="1" dirty="0" err="1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C’est</a:t>
            </a:r>
            <a:r>
              <a:rPr lang="en-US" sz="1400" b="1" i="1" dirty="0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b="1" i="1" dirty="0" err="1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efficace</a:t>
            </a:r>
            <a:r>
              <a:rPr lang="en-US" sz="1400" b="1" i="1" dirty="0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n-US" sz="1400" b="1" i="1" dirty="0" err="1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créatif</a:t>
            </a:r>
            <a:r>
              <a:rPr lang="en-US" sz="1400" b="1" i="1" dirty="0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: </a:t>
            </a:r>
            <a: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les </a:t>
            </a:r>
            <a:r>
              <a:rPr lang="en-US" sz="1400" b="1" i="1" dirty="0" err="1" smtClean="0">
                <a:latin typeface="Century Gothic" charset="0"/>
                <a:ea typeface="Century Gothic" charset="0"/>
                <a:cs typeface="Century Gothic" charset="0"/>
              </a:rPr>
              <a:t>utilisateurs</a:t>
            </a:r>
            <a: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 / </a:t>
            </a:r>
            <a:r>
              <a:rPr lang="en-US" sz="1400" b="1" i="1" dirty="0" err="1" smtClean="0">
                <a:latin typeface="Century Gothic" charset="0"/>
                <a:ea typeface="Century Gothic" charset="0"/>
                <a:cs typeface="Century Gothic" charset="0"/>
              </a:rPr>
              <a:t>usagers</a:t>
            </a:r>
            <a: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b="1" i="1" dirty="0" err="1" smtClean="0">
                <a:latin typeface="Century Gothic" charset="0"/>
                <a:ea typeface="Century Gothic" charset="0"/>
                <a:cs typeface="Century Gothic" charset="0"/>
              </a:rPr>
              <a:t>sont</a:t>
            </a:r>
            <a: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b="1" i="1" dirty="0" err="1" smtClean="0">
                <a:latin typeface="Century Gothic" charset="0"/>
                <a:ea typeface="Century Gothic" charset="0"/>
                <a:cs typeface="Century Gothic" charset="0"/>
              </a:rPr>
              <a:t>ceux</a:t>
            </a:r>
            <a: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 qui </a:t>
            </a:r>
            <a:r>
              <a:rPr lang="en-US" sz="1400" b="1" i="1" dirty="0" err="1" smtClean="0">
                <a:latin typeface="Century Gothic" charset="0"/>
                <a:ea typeface="Century Gothic" charset="0"/>
                <a:cs typeface="Century Gothic" charset="0"/>
              </a:rPr>
              <a:t>expérimentent</a:t>
            </a:r>
            <a: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b="1" i="1" dirty="0" err="1" smtClean="0">
                <a:latin typeface="Century Gothic" charset="0"/>
                <a:ea typeface="Century Gothic" charset="0"/>
                <a:cs typeface="Century Gothic" charset="0"/>
              </a:rPr>
              <a:t>réellement</a:t>
            </a:r>
            <a: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400" b="1" i="1" dirty="0" err="1" smtClean="0">
                <a:latin typeface="Century Gothic" charset="0"/>
                <a:ea typeface="Century Gothic" charset="0"/>
                <a:cs typeface="Century Gothic" charset="0"/>
              </a:rPr>
              <a:t>problèmes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, stress,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désirs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besoins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partir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desquels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pourrez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proposer, ensemble de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nouvelles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solutions.</a:t>
            </a:r>
          </a:p>
          <a:p>
            <a: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</a:br>
            <a:endParaRPr lang="en-US" sz="1100" b="1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477866" y="4275992"/>
            <a:ext cx="0" cy="4740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641453" y="-473528"/>
            <a:ext cx="323433" cy="10499272"/>
          </a:xfrm>
          <a:prstGeom prst="rect">
            <a:avLst/>
          </a:prstGeom>
          <a:solidFill>
            <a:srgbClr val="7CE3C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3982" y="1590140"/>
            <a:ext cx="47826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Identifiez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usagers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dont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avez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besoin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pour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réellement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comprendre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défi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trouver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des solutions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fort impact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</a:p>
          <a:p>
            <a:pPr algn="just"/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Posez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questions :</a:t>
            </a:r>
          </a:p>
          <a:p>
            <a:pPr marL="171450" indent="-171450" algn="just">
              <a:buFontTx/>
              <a:buChar char="-"/>
            </a:pP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Qui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sont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utilisateurs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 ma solution ?</a:t>
            </a:r>
          </a:p>
          <a:p>
            <a:pPr marL="171450" indent="-171450" algn="just">
              <a:buFontTx/>
              <a:buChar char="-"/>
            </a:pP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Y-a-t-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il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des experts sur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lesquels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je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peux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m’appuyer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?</a:t>
            </a:r>
          </a:p>
          <a:p>
            <a:pPr marL="171450" indent="-171450" algn="just">
              <a:buFontTx/>
              <a:buChar char="-"/>
            </a:pP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Au contraire,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existe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-t-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il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utilisateurs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avec un regard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neuf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sur mon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défi</a:t>
            </a:r>
            <a:r>
              <a:rPr lang="en-US" sz="1100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?</a:t>
            </a:r>
          </a:p>
          <a:p>
            <a:pPr marL="171450" indent="-171450" algn="just">
              <a:buFontTx/>
              <a:buChar char="-"/>
            </a:pP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Qui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subit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le plus de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difficultés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par rapport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la situation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laquelle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je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tente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répondre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3981" y="5036007"/>
            <a:ext cx="47826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Invitez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tous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ces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usagers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longtemps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amont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session 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(2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mois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envion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).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Expliquez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leur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bien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démarche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objectifs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3980" y="7196356"/>
            <a:ext cx="458972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fonction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objectifs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identifiez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profils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d’usagers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qui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pourront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agir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comme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facilitateurs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au sein des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différents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équipes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afin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les aider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trouver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idées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originales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  <a:b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De la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même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manière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si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solution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existe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déjà par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ailleurs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spécialistes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diront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qui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permettra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aux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différents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groupes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s’en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inspirer</a:t>
            </a:r>
            <a:b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</a:br>
            <a:endParaRPr lang="en-US" sz="11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algn="just"/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Les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facilitateurs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sont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usagers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avec des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compétences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particulières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(geeks, experts techniques et métiers,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graphistes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codeurs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, data scientists,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journalistes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, designers). </a:t>
            </a:r>
          </a:p>
          <a:p>
            <a:pPr algn="just"/>
            <a:endParaRPr lang="en-US" sz="11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33759" y="1728432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3759" y="5162015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3759" y="7299427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33759" y="8464662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2716" y="6772909"/>
            <a:ext cx="4589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Appuyez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sur des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facilitateurs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!</a:t>
            </a: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3980" y="3354826"/>
            <a:ext cx="4589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Interrogez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défi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objectifs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pour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permettre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compréhension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complète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usagers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Posez-vous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questions :</a:t>
            </a:r>
          </a:p>
          <a:p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1. Le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défi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que je pose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est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il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facile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comprendre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pour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mes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usagers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?</a:t>
            </a:r>
          </a:p>
          <a:p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2. Est-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ce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que nous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allons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pouvoir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les inspirer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si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jamais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ils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ont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difficultés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trouver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idées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?</a:t>
            </a:r>
          </a:p>
          <a:p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3.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Allons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nous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pouvoir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trouver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idées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très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fort impact 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33758" y="3480834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3980" y="5671374"/>
            <a:ext cx="478267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Mettez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tout de suite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place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communication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émotionnelle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avec les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usagers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que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souhaitez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impliquer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préparant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: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charte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graphiqe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pour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évènement</a:t>
            </a:r>
            <a:endParaRPr lang="en-US" sz="11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171450" indent="-171450">
              <a:buFontTx/>
              <a:buChar char="-"/>
            </a:pP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Un “save the date” que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enverrez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longtemps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l’avance</a:t>
            </a:r>
            <a:endParaRPr lang="en-US" sz="11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171450" indent="-171450">
              <a:buFontTx/>
              <a:buChar char="-"/>
            </a:pP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Des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exemples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inspirant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sur des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thématiques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similaires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faisant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par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exemple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un benchmark international</a:t>
            </a:r>
          </a:p>
          <a:p>
            <a:pPr marL="171450" indent="-171450">
              <a:buFontTx/>
              <a:buChar char="-"/>
            </a:pPr>
            <a:endParaRPr lang="en-US" sz="1100" dirty="0" smtClean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33758" y="5806176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angle 9"/>
          <p:cNvSpPr/>
          <p:nvPr/>
        </p:nvSpPr>
        <p:spPr>
          <a:xfrm rot="10800000">
            <a:off x="7676304" y="4291461"/>
            <a:ext cx="4320000" cy="4680000"/>
          </a:xfrm>
          <a:prstGeom prst="triangle">
            <a:avLst/>
          </a:prstGeom>
          <a:noFill/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477866" y="5448606"/>
            <a:ext cx="4967155" cy="1935"/>
          </a:xfrm>
          <a:prstGeom prst="line">
            <a:avLst/>
          </a:prstGeom>
          <a:ln>
            <a:solidFill>
              <a:srgbClr val="4848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477866" y="6606988"/>
            <a:ext cx="4456066" cy="1330"/>
          </a:xfrm>
          <a:prstGeom prst="line">
            <a:avLst/>
          </a:prstGeom>
          <a:ln>
            <a:solidFill>
              <a:srgbClr val="4848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486831" y="7763435"/>
            <a:ext cx="3899032" cy="0"/>
          </a:xfrm>
          <a:prstGeom prst="line">
            <a:avLst/>
          </a:prstGeom>
          <a:ln>
            <a:solidFill>
              <a:srgbClr val="4848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75879" y="4490357"/>
            <a:ext cx="4082143" cy="418128"/>
          </a:xfrm>
          <a:prstGeom prst="rect">
            <a:avLst/>
          </a:prstGeom>
          <a:solidFill>
            <a:srgbClr val="D5647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Compréhension</a:t>
            </a: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du </a:t>
            </a:r>
            <a:r>
              <a:rPr lang="en-US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75880" y="4905574"/>
            <a:ext cx="1632857" cy="418128"/>
          </a:xfrm>
          <a:prstGeom prst="rect">
            <a:avLst/>
          </a:prstGeom>
          <a:solidFill>
            <a:srgbClr val="D5647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résoudre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75879" y="5638430"/>
            <a:ext cx="3881422" cy="418128"/>
          </a:xfrm>
          <a:prstGeom prst="rect">
            <a:avLst/>
          </a:prstGeom>
          <a:solidFill>
            <a:srgbClr val="D5647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Transformation du </a:t>
            </a:r>
            <a:r>
              <a:rPr lang="en-US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75878" y="6053647"/>
            <a:ext cx="3262695" cy="418128"/>
          </a:xfrm>
          <a:prstGeom prst="rect">
            <a:avLst/>
          </a:prstGeom>
          <a:solidFill>
            <a:srgbClr val="D5647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e</a:t>
            </a:r>
            <a:r>
              <a:rPr lang="en-US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défis</a:t>
            </a: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de conception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78900" y="6793361"/>
            <a:ext cx="3259674" cy="418128"/>
          </a:xfrm>
          <a:prstGeom prst="rect">
            <a:avLst/>
          </a:prstGeom>
          <a:solidFill>
            <a:srgbClr val="D5647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Proposition de solutions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78900" y="7208578"/>
            <a:ext cx="2282980" cy="418128"/>
          </a:xfrm>
          <a:prstGeom prst="rect">
            <a:avLst/>
          </a:prstGeom>
          <a:solidFill>
            <a:srgbClr val="D5647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opérationnelles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39900" y="7936439"/>
            <a:ext cx="2266239" cy="418128"/>
          </a:xfrm>
          <a:prstGeom prst="rect">
            <a:avLst/>
          </a:prstGeom>
          <a:solidFill>
            <a:srgbClr val="D5647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Co-</a:t>
            </a:r>
            <a:r>
              <a:rPr lang="en-US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création</a:t>
            </a: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de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899" y="8351656"/>
            <a:ext cx="1668837" cy="418128"/>
          </a:xfrm>
          <a:prstGeom prst="rect">
            <a:avLst/>
          </a:prstGeom>
          <a:solidFill>
            <a:srgbClr val="D5647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prototypes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21141275">
            <a:off x="6640787" y="4543433"/>
            <a:ext cx="244120" cy="284138"/>
          </a:xfrm>
          <a:prstGeom prst="rect">
            <a:avLst/>
          </a:prstGeom>
          <a:solidFill>
            <a:srgbClr val="66BFC4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Nasalization" charset="0"/>
                <a:ea typeface="Nasalization" charset="0"/>
                <a:cs typeface="Nasalization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Nasalization" charset="0"/>
              <a:ea typeface="Nasalization" charset="0"/>
              <a:cs typeface="Nasalization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rot="21141275">
            <a:off x="6658824" y="5678476"/>
            <a:ext cx="219997" cy="284138"/>
          </a:xfrm>
          <a:prstGeom prst="rect">
            <a:avLst/>
          </a:prstGeom>
          <a:solidFill>
            <a:srgbClr val="66BFC4"/>
          </a:solidFill>
        </p:spPr>
        <p:txBody>
          <a:bodyPr wrap="square" lIns="54000" rIns="72000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Nasalization" charset="0"/>
                <a:ea typeface="Nasalization" charset="0"/>
                <a:cs typeface="Nasalization" charset="0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 rot="21141275">
            <a:off x="6658242" y="6840437"/>
            <a:ext cx="244120" cy="276999"/>
          </a:xfrm>
          <a:prstGeom prst="rect">
            <a:avLst/>
          </a:prstGeom>
          <a:solidFill>
            <a:srgbClr val="66BFC4"/>
          </a:solidFill>
        </p:spPr>
        <p:txBody>
          <a:bodyPr wrap="square" lIns="72000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Nasalization" charset="0"/>
                <a:ea typeface="Nasalization" charset="0"/>
                <a:cs typeface="Nasalization" charset="0"/>
              </a:rPr>
              <a:t>3</a:t>
            </a:r>
            <a:endParaRPr lang="en-US" sz="1200" b="1" dirty="0">
              <a:solidFill>
                <a:schemeClr val="bg1"/>
              </a:solidFill>
              <a:latin typeface="Nasalization" charset="0"/>
              <a:ea typeface="Nasalization" charset="0"/>
              <a:cs typeface="Nasalizatio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21141275">
            <a:off x="6658824" y="7985765"/>
            <a:ext cx="219997" cy="284138"/>
          </a:xfrm>
          <a:prstGeom prst="rect">
            <a:avLst/>
          </a:prstGeom>
          <a:solidFill>
            <a:srgbClr val="66BFC4"/>
          </a:solidFill>
        </p:spPr>
        <p:txBody>
          <a:bodyPr wrap="square" lIns="54000" rIns="72000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Nasalization" charset="0"/>
                <a:ea typeface="Nasalization" charset="0"/>
                <a:cs typeface="Nasalization" charset="0"/>
              </a:rPr>
              <a:t>4</a:t>
            </a:r>
            <a:endParaRPr lang="en-US" sz="1200" b="1" dirty="0">
              <a:solidFill>
                <a:schemeClr val="bg1"/>
              </a:solidFill>
              <a:latin typeface="Nasalization" charset="0"/>
              <a:ea typeface="Nasalization" charset="0"/>
              <a:cs typeface="Nasalization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9925396" y="8283275"/>
            <a:ext cx="505300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654045" y="8154785"/>
            <a:ext cx="11113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Preuves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concept,</a:t>
            </a:r>
            <a:b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maquettes</a:t>
            </a:r>
            <a:r>
              <a:rPr lang="mr-IN" sz="1100" dirty="0" smtClean="0">
                <a:latin typeface="Century Gothic" charset="0"/>
                <a:ea typeface="Century Gothic" charset="0"/>
                <a:cs typeface="Century Gothic" charset="0"/>
              </a:rPr>
              <a:t>…</a:t>
            </a:r>
            <a:endParaRPr lang="en-US" sz="11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0731519" y="6335100"/>
            <a:ext cx="505300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331912" y="6119656"/>
            <a:ext cx="11113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Comment</a:t>
            </a:r>
            <a:b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faire </a:t>
            </a:r>
            <a:b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pour</a:t>
            </a:r>
            <a:r>
              <a:rPr lang="mr-IN" sz="1100" dirty="0" smtClean="0">
                <a:latin typeface="Century Gothic" charset="0"/>
                <a:ea typeface="Century Gothic" charset="0"/>
                <a:cs typeface="Century Gothic" charset="0"/>
              </a:rPr>
              <a:t>…</a:t>
            </a:r>
            <a:r>
              <a:rPr lang="fr-FR" sz="1100" dirty="0" smtClean="0">
                <a:latin typeface="Century Gothic" charset="0"/>
                <a:ea typeface="Century Gothic" charset="0"/>
                <a:cs typeface="Century Gothic" charset="0"/>
              </a:rPr>
              <a:t> ?</a:t>
            </a:r>
            <a:endParaRPr lang="en-US" sz="11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0314859" y="7430018"/>
            <a:ext cx="505300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935135" y="7088853"/>
            <a:ext cx="1111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Analyse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,</a:t>
            </a:r>
            <a:b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propositions, disruptions</a:t>
            </a:r>
            <a:r>
              <a:rPr lang="mr-IN" sz="1100" dirty="0" smtClean="0">
                <a:latin typeface="Century Gothic" charset="0"/>
                <a:ea typeface="Century Gothic" charset="0"/>
                <a:cs typeface="Century Gothic" charset="0"/>
              </a:rPr>
              <a:t>…</a:t>
            </a:r>
            <a:endParaRPr lang="en-US" sz="11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4468" y="180266"/>
            <a:ext cx="75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1.2</a:t>
            </a:r>
            <a:endParaRPr lang="en-US" sz="20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5" y="216959"/>
            <a:ext cx="829913" cy="3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854452" y="817095"/>
            <a:ext cx="28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64256" y="285908"/>
            <a:ext cx="28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16478" y="341381"/>
            <a:ext cx="3173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METTRE EN CONDITION</a:t>
            </a:r>
            <a:endParaRPr lang="en-US" sz="20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850" y="1075582"/>
            <a:ext cx="4536016" cy="8178146"/>
          </a:xfrm>
          <a:custGeom>
            <a:avLst/>
            <a:gdLst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0 w 4277532"/>
              <a:gd name="connsiteY3" fmla="*/ 2428098 h 2428098"/>
              <a:gd name="connsiteX4" fmla="*/ 0 w 4277532"/>
              <a:gd name="connsiteY4" fmla="*/ 0 h 2428098"/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50800 w 4277532"/>
              <a:gd name="connsiteY3" fmla="*/ 2343431 h 2428098"/>
              <a:gd name="connsiteX4" fmla="*/ 0 w 4277532"/>
              <a:gd name="connsiteY4" fmla="*/ 0 h 2428098"/>
              <a:gd name="connsiteX0" fmla="*/ 0 w 4531532"/>
              <a:gd name="connsiteY0" fmla="*/ 0 h 2428098"/>
              <a:gd name="connsiteX1" fmla="*/ 4531532 w 4531532"/>
              <a:gd name="connsiteY1" fmla="*/ 16934 h 2428098"/>
              <a:gd name="connsiteX2" fmla="*/ 4277532 w 4531532"/>
              <a:gd name="connsiteY2" fmla="*/ 2428098 h 2428098"/>
              <a:gd name="connsiteX3" fmla="*/ 50800 w 4531532"/>
              <a:gd name="connsiteY3" fmla="*/ 2343431 h 2428098"/>
              <a:gd name="connsiteX4" fmla="*/ 0 w 4531532"/>
              <a:gd name="connsiteY4" fmla="*/ 0 h 2428098"/>
              <a:gd name="connsiteX0" fmla="*/ 0 w 4535301"/>
              <a:gd name="connsiteY0" fmla="*/ 0 h 2428098"/>
              <a:gd name="connsiteX1" fmla="*/ 4531532 w 4535301"/>
              <a:gd name="connsiteY1" fmla="*/ 16934 h 2428098"/>
              <a:gd name="connsiteX2" fmla="*/ 4277532 w 4535301"/>
              <a:gd name="connsiteY2" fmla="*/ 2428098 h 2428098"/>
              <a:gd name="connsiteX3" fmla="*/ 50800 w 4535301"/>
              <a:gd name="connsiteY3" fmla="*/ 2343431 h 2428098"/>
              <a:gd name="connsiteX4" fmla="*/ 0 w 4535301"/>
              <a:gd name="connsiteY4" fmla="*/ 0 h 2428098"/>
              <a:gd name="connsiteX0" fmla="*/ 0 w 4535301"/>
              <a:gd name="connsiteY0" fmla="*/ 0 h 2597431"/>
              <a:gd name="connsiteX1" fmla="*/ 4531532 w 4535301"/>
              <a:gd name="connsiteY1" fmla="*/ 16934 h 2597431"/>
              <a:gd name="connsiteX2" fmla="*/ 4277532 w 4535301"/>
              <a:gd name="connsiteY2" fmla="*/ 2428098 h 2597431"/>
              <a:gd name="connsiteX3" fmla="*/ 50800 w 4535301"/>
              <a:gd name="connsiteY3" fmla="*/ 2597431 h 2597431"/>
              <a:gd name="connsiteX4" fmla="*/ 0 w 4535301"/>
              <a:gd name="connsiteY4" fmla="*/ 0 h 2597431"/>
              <a:gd name="connsiteX0" fmla="*/ 0 w 4535301"/>
              <a:gd name="connsiteY0" fmla="*/ 67733 h 2580497"/>
              <a:gd name="connsiteX1" fmla="*/ 4531532 w 4535301"/>
              <a:gd name="connsiteY1" fmla="*/ 0 h 2580497"/>
              <a:gd name="connsiteX2" fmla="*/ 4277532 w 4535301"/>
              <a:gd name="connsiteY2" fmla="*/ 2411164 h 2580497"/>
              <a:gd name="connsiteX3" fmla="*/ 50800 w 4535301"/>
              <a:gd name="connsiteY3" fmla="*/ 2580497 h 2580497"/>
              <a:gd name="connsiteX4" fmla="*/ 0 w 4535301"/>
              <a:gd name="connsiteY4" fmla="*/ 67733 h 2580497"/>
              <a:gd name="connsiteX0" fmla="*/ 0 w 4535301"/>
              <a:gd name="connsiteY0" fmla="*/ 93045 h 2605809"/>
              <a:gd name="connsiteX1" fmla="*/ 4531532 w 4535301"/>
              <a:gd name="connsiteY1" fmla="*/ 25312 h 2605809"/>
              <a:gd name="connsiteX2" fmla="*/ 4277532 w 4535301"/>
              <a:gd name="connsiteY2" fmla="*/ 2436476 h 2605809"/>
              <a:gd name="connsiteX3" fmla="*/ 50800 w 4535301"/>
              <a:gd name="connsiteY3" fmla="*/ 2605809 h 2605809"/>
              <a:gd name="connsiteX4" fmla="*/ 0 w 4535301"/>
              <a:gd name="connsiteY4" fmla="*/ 93045 h 2605809"/>
              <a:gd name="connsiteX0" fmla="*/ 0 w 4534913"/>
              <a:gd name="connsiteY0" fmla="*/ 93045 h 2605809"/>
              <a:gd name="connsiteX1" fmla="*/ 4531532 w 4534913"/>
              <a:gd name="connsiteY1" fmla="*/ 25312 h 2605809"/>
              <a:gd name="connsiteX2" fmla="*/ 4251067 w 4534913"/>
              <a:gd name="connsiteY2" fmla="*/ 2568526 h 2605809"/>
              <a:gd name="connsiteX3" fmla="*/ 50800 w 4534913"/>
              <a:gd name="connsiteY3" fmla="*/ 2605809 h 2605809"/>
              <a:gd name="connsiteX4" fmla="*/ 0 w 4534913"/>
              <a:gd name="connsiteY4" fmla="*/ 93045 h 2605809"/>
              <a:gd name="connsiteX0" fmla="*/ 0 w 4568353"/>
              <a:gd name="connsiteY0" fmla="*/ 93045 h 2605809"/>
              <a:gd name="connsiteX1" fmla="*/ 4531532 w 4568353"/>
              <a:gd name="connsiteY1" fmla="*/ 25312 h 2605809"/>
              <a:gd name="connsiteX2" fmla="*/ 4515709 w 4568353"/>
              <a:gd name="connsiteY2" fmla="*/ 2576779 h 2605809"/>
              <a:gd name="connsiteX3" fmla="*/ 50800 w 4568353"/>
              <a:gd name="connsiteY3" fmla="*/ 2605809 h 2605809"/>
              <a:gd name="connsiteX4" fmla="*/ 0 w 4568353"/>
              <a:gd name="connsiteY4" fmla="*/ 93045 h 26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8353" h="2605809">
                <a:moveTo>
                  <a:pt x="0" y="93045"/>
                </a:moveTo>
                <a:cubicBezTo>
                  <a:pt x="494511" y="-81933"/>
                  <a:pt x="3021021" y="47890"/>
                  <a:pt x="4531532" y="25312"/>
                </a:cubicBezTo>
                <a:cubicBezTo>
                  <a:pt x="4565399" y="1252366"/>
                  <a:pt x="4600376" y="1773058"/>
                  <a:pt x="4515709" y="2576779"/>
                </a:cubicBezTo>
                <a:lnTo>
                  <a:pt x="50800" y="2605809"/>
                </a:lnTo>
                <a:lnTo>
                  <a:pt x="0" y="930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314" y="1265116"/>
            <a:ext cx="367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 Gothic" charset="0"/>
                <a:ea typeface="Century Gothic" charset="0"/>
                <a:cs typeface="Century Gothic" charset="0"/>
              </a:rPr>
              <a:t>POURQUOI, COMMENT 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68673" y="390968"/>
            <a:ext cx="6959490" cy="8862760"/>
          </a:xfrm>
          <a:prstGeom prst="rect">
            <a:avLst/>
          </a:prstGeom>
          <a:noFill/>
          <a:ln>
            <a:solidFill>
              <a:srgbClr val="D5647C"/>
            </a:solidFill>
          </a:ln>
        </p:spPr>
        <p:txBody>
          <a:bodyPr wrap="square" rtlCol="0">
            <a:noAutofit/>
          </a:bodyPr>
          <a:lstStyle/>
          <a:p>
            <a:pPr algn="r"/>
            <a:endParaRPr lang="en-US" sz="11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8136610" y="1482344"/>
            <a:ext cx="3780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71686" y="2797806"/>
            <a:ext cx="35230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Les ices breakers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sont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des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exercices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permettant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favoriser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la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créativité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et de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mettre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condition les participants.</a:t>
            </a:r>
          </a:p>
          <a:p>
            <a:pPr algn="just"/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just"/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Parce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qu’une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session design se fait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dans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la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bienveillance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il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est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important que les participants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puissent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se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mettre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dans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posture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créative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pPr algn="just"/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Les ice-breakers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leur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permettent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de se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présenter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ainsi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de faire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connaissance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avec le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groupe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session de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créativité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sans ice-breaker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est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session qui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mettra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du temps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se lancer.</a:t>
            </a:r>
          </a:p>
          <a:p>
            <a:pPr algn="just"/>
            <a:endParaRPr lang="en-US" sz="12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algn="just"/>
            <a:endParaRPr lang="en-US" sz="12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algn="just"/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Notez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que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cette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activité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relativement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courte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doit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être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cadencée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minutée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avec le plus grand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soin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chronos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!</a:t>
            </a:r>
          </a:p>
          <a:p>
            <a:pPr algn="just"/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just"/>
            <a:endParaRPr lang="en-US" sz="12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algn="just"/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pouvez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faire des ice-breakers avec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l’ensemble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du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groupe</a:t>
            </a:r>
            <a:r>
              <a:rPr lang="en-US" sz="1200" b="1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autant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qu’en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proposer sous la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forme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binômes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ou</a:t>
            </a: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200" b="1" dirty="0" err="1" smtClean="0">
                <a:latin typeface="Century Gothic" charset="0"/>
                <a:ea typeface="Century Gothic" charset="0"/>
                <a:cs typeface="Century Gothic" charset="0"/>
              </a:rPr>
              <a:t>trinômes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. Les participants se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rassemblent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alors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par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petits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groupes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pour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effectuer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l’activité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que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leur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aurez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proposé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just"/>
            <a:endParaRPr lang="en-US" sz="1200" dirty="0" smtClean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65616" y="7803984"/>
            <a:ext cx="3529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trouverez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ici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quelques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ice-breakers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rapides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et facile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mettre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place.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Mais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pouvez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également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créer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votres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Dans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tous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cas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soyez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le plus original et le plus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drôle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possible !</a:t>
            </a:r>
          </a:p>
          <a:p>
            <a:pPr algn="just"/>
            <a:endParaRPr lang="en-US" sz="12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just"/>
            <a:endParaRPr lang="en-US" sz="12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21298265">
            <a:off x="5588494" y="720493"/>
            <a:ext cx="1967483" cy="504288"/>
          </a:xfrm>
          <a:prstGeom prst="rect">
            <a:avLst/>
          </a:prstGeom>
          <a:solidFill>
            <a:srgbClr val="D5647C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QUELQUES </a:t>
            </a:r>
            <a:br>
              <a:rPr lang="en-US" sz="28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endParaRPr lang="en-US" sz="2800" b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21298265">
            <a:off x="5826127" y="1177628"/>
            <a:ext cx="2691552" cy="504288"/>
          </a:xfrm>
          <a:prstGeom prst="rect">
            <a:avLst/>
          </a:prstGeom>
          <a:solidFill>
            <a:srgbClr val="D5647C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2800" b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ICE-BREAKERS</a:t>
            </a:r>
            <a:endParaRPr lang="en-US" sz="2800" b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80720" y="2928495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0720" y="3666596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80720" y="5675267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0720" y="6566537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0598" y="7938467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02" y="1806533"/>
            <a:ext cx="201925" cy="2040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02" y="2445155"/>
            <a:ext cx="188330" cy="1883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1335" y="2068868"/>
            <a:ext cx="318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5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15 minute environ</a:t>
            </a:r>
            <a:endParaRPr lang="en-US" sz="12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6530" y="2380939"/>
            <a:ext cx="344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Travail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groupe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ou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binôme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/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trinôme</a:t>
            </a:r>
            <a:endParaRPr lang="en-US" sz="12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073" y="2135679"/>
            <a:ext cx="194286" cy="19428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41335" y="1756798"/>
            <a:ext cx="318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faire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début de session</a:t>
            </a:r>
            <a:endParaRPr lang="en-US" sz="12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641453" y="-473528"/>
            <a:ext cx="323433" cy="10499272"/>
          </a:xfrm>
          <a:prstGeom prst="rect">
            <a:avLst/>
          </a:prstGeom>
          <a:solidFill>
            <a:srgbClr val="7CE3C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718" y="2196124"/>
            <a:ext cx="336062" cy="3360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2955" y="2033797"/>
            <a:ext cx="577357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“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Mettez-vous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binômes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écrivez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2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vérités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et 1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mensonge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chacun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sur un post-it.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devez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ensuite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retrouver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mensonge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qui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s’est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glissé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parmi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propositions.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avez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5 minutes !”</a:t>
            </a:r>
            <a:endParaRPr lang="en-US" sz="17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718" y="3498565"/>
            <a:ext cx="336062" cy="33606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39170" y="3373394"/>
            <a:ext cx="577357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“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allez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séparer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2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groupes</a:t>
            </a:r>
            <a:r>
              <a:rPr lang="en-US" sz="17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égaux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. Le 1er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groupe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doit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écrire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lettre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d’amour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notre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organisation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, le second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doit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écrire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lettre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de rupture.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avez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10 minutes !”</a:t>
            </a:r>
            <a:b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L’animateur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prend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ensuite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10 minutes pour lire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quelques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lettres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, de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manière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anonyme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  <a:endParaRPr lang="en-US" sz="17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272" y="5424254"/>
            <a:ext cx="336062" cy="33606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039170" y="5298503"/>
            <a:ext cx="577357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“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Tous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ensemble nous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allons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nous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rassembler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cercle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et nous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tenir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par la main. Je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vais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me placer au début du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cercle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et faire un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geste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. La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personne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a ma gauche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devra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refaire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même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geste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, et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ainsi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de suite.</a:t>
            </a:r>
            <a:b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Je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dirai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ensuite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un mot et nous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resuivrons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alors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même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processus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.” (15 minutes environ)</a:t>
            </a:r>
            <a:endParaRPr lang="en-US" sz="17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4468" y="326570"/>
            <a:ext cx="75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1.3 </a:t>
            </a:r>
            <a:endParaRPr lang="en-US" sz="20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5" y="363263"/>
            <a:ext cx="829913" cy="3509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32" y="7505278"/>
            <a:ext cx="336062" cy="33606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063530" y="7390249"/>
            <a:ext cx="577357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“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Prenez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chacun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2 minutes pour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réfléchir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au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sujet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de la session (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dites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le nom du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sujet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).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fois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ce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temps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pris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devez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chacun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noter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1 mot (et 1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seul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) sur un post-it et le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partager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ensuite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avec le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groupe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disant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pourquoi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avez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choisi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ce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mot  !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tout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700" dirty="0" err="1" smtClean="0">
                <a:latin typeface="Century Gothic" charset="0"/>
                <a:ea typeface="Century Gothic" charset="0"/>
                <a:cs typeface="Century Gothic" charset="0"/>
              </a:rPr>
              <a:t>aurez</a:t>
            </a:r>
            <a:r>
              <a:rPr lang="en-US" sz="1700" dirty="0" smtClean="0">
                <a:latin typeface="Century Gothic" charset="0"/>
                <a:ea typeface="Century Gothic" charset="0"/>
                <a:cs typeface="Century Gothic" charset="0"/>
              </a:rPr>
              <a:t> 20 minutes ”</a:t>
            </a:r>
            <a:endParaRPr lang="en-US" sz="17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852113" y="735450"/>
            <a:ext cx="46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61917" y="204263"/>
            <a:ext cx="46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7810" y="259736"/>
            <a:ext cx="4730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ANIMER UNE SESSION DE CRÉATIVITÉ</a:t>
            </a:r>
            <a:endParaRPr lang="en-US" sz="20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610" y="877196"/>
            <a:ext cx="4545339" cy="8447187"/>
          </a:xfrm>
          <a:custGeom>
            <a:avLst/>
            <a:gdLst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0 w 4277532"/>
              <a:gd name="connsiteY3" fmla="*/ 2428098 h 2428098"/>
              <a:gd name="connsiteX4" fmla="*/ 0 w 4277532"/>
              <a:gd name="connsiteY4" fmla="*/ 0 h 2428098"/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50800 w 4277532"/>
              <a:gd name="connsiteY3" fmla="*/ 2343431 h 2428098"/>
              <a:gd name="connsiteX4" fmla="*/ 0 w 4277532"/>
              <a:gd name="connsiteY4" fmla="*/ 0 h 2428098"/>
              <a:gd name="connsiteX0" fmla="*/ 0 w 4531532"/>
              <a:gd name="connsiteY0" fmla="*/ 0 h 2428098"/>
              <a:gd name="connsiteX1" fmla="*/ 4531532 w 4531532"/>
              <a:gd name="connsiteY1" fmla="*/ 16934 h 2428098"/>
              <a:gd name="connsiteX2" fmla="*/ 4277532 w 4531532"/>
              <a:gd name="connsiteY2" fmla="*/ 2428098 h 2428098"/>
              <a:gd name="connsiteX3" fmla="*/ 50800 w 4531532"/>
              <a:gd name="connsiteY3" fmla="*/ 2343431 h 2428098"/>
              <a:gd name="connsiteX4" fmla="*/ 0 w 4531532"/>
              <a:gd name="connsiteY4" fmla="*/ 0 h 2428098"/>
              <a:gd name="connsiteX0" fmla="*/ 0 w 4535301"/>
              <a:gd name="connsiteY0" fmla="*/ 0 h 2428098"/>
              <a:gd name="connsiteX1" fmla="*/ 4531532 w 4535301"/>
              <a:gd name="connsiteY1" fmla="*/ 16934 h 2428098"/>
              <a:gd name="connsiteX2" fmla="*/ 4277532 w 4535301"/>
              <a:gd name="connsiteY2" fmla="*/ 2428098 h 2428098"/>
              <a:gd name="connsiteX3" fmla="*/ 50800 w 4535301"/>
              <a:gd name="connsiteY3" fmla="*/ 2343431 h 2428098"/>
              <a:gd name="connsiteX4" fmla="*/ 0 w 4535301"/>
              <a:gd name="connsiteY4" fmla="*/ 0 h 2428098"/>
              <a:gd name="connsiteX0" fmla="*/ 0 w 4535301"/>
              <a:gd name="connsiteY0" fmla="*/ 0 h 2597431"/>
              <a:gd name="connsiteX1" fmla="*/ 4531532 w 4535301"/>
              <a:gd name="connsiteY1" fmla="*/ 16934 h 2597431"/>
              <a:gd name="connsiteX2" fmla="*/ 4277532 w 4535301"/>
              <a:gd name="connsiteY2" fmla="*/ 2428098 h 2597431"/>
              <a:gd name="connsiteX3" fmla="*/ 50800 w 4535301"/>
              <a:gd name="connsiteY3" fmla="*/ 2597431 h 2597431"/>
              <a:gd name="connsiteX4" fmla="*/ 0 w 4535301"/>
              <a:gd name="connsiteY4" fmla="*/ 0 h 2597431"/>
              <a:gd name="connsiteX0" fmla="*/ 0 w 4535301"/>
              <a:gd name="connsiteY0" fmla="*/ 67733 h 2580497"/>
              <a:gd name="connsiteX1" fmla="*/ 4531532 w 4535301"/>
              <a:gd name="connsiteY1" fmla="*/ 0 h 2580497"/>
              <a:gd name="connsiteX2" fmla="*/ 4277532 w 4535301"/>
              <a:gd name="connsiteY2" fmla="*/ 2411164 h 2580497"/>
              <a:gd name="connsiteX3" fmla="*/ 50800 w 4535301"/>
              <a:gd name="connsiteY3" fmla="*/ 2580497 h 2580497"/>
              <a:gd name="connsiteX4" fmla="*/ 0 w 4535301"/>
              <a:gd name="connsiteY4" fmla="*/ 67733 h 2580497"/>
              <a:gd name="connsiteX0" fmla="*/ 0 w 4535301"/>
              <a:gd name="connsiteY0" fmla="*/ 93045 h 2605809"/>
              <a:gd name="connsiteX1" fmla="*/ 4531532 w 4535301"/>
              <a:gd name="connsiteY1" fmla="*/ 25312 h 2605809"/>
              <a:gd name="connsiteX2" fmla="*/ 4277532 w 4535301"/>
              <a:gd name="connsiteY2" fmla="*/ 2436476 h 2605809"/>
              <a:gd name="connsiteX3" fmla="*/ 50800 w 4535301"/>
              <a:gd name="connsiteY3" fmla="*/ 2605809 h 2605809"/>
              <a:gd name="connsiteX4" fmla="*/ 0 w 4535301"/>
              <a:gd name="connsiteY4" fmla="*/ 93045 h 2605809"/>
              <a:gd name="connsiteX0" fmla="*/ 0 w 4538435"/>
              <a:gd name="connsiteY0" fmla="*/ 93045 h 2605809"/>
              <a:gd name="connsiteX1" fmla="*/ 4531532 w 4538435"/>
              <a:gd name="connsiteY1" fmla="*/ 25312 h 2605809"/>
              <a:gd name="connsiteX2" fmla="*/ 4383388 w 4538435"/>
              <a:gd name="connsiteY2" fmla="*/ 2601539 h 2605809"/>
              <a:gd name="connsiteX3" fmla="*/ 50800 w 4538435"/>
              <a:gd name="connsiteY3" fmla="*/ 2605809 h 2605809"/>
              <a:gd name="connsiteX4" fmla="*/ 0 w 4538435"/>
              <a:gd name="connsiteY4" fmla="*/ 93045 h 26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8435" h="2605809">
                <a:moveTo>
                  <a:pt x="0" y="93045"/>
                </a:moveTo>
                <a:cubicBezTo>
                  <a:pt x="494511" y="-81933"/>
                  <a:pt x="3021021" y="47890"/>
                  <a:pt x="4531532" y="25312"/>
                </a:cubicBezTo>
                <a:cubicBezTo>
                  <a:pt x="4565399" y="1252366"/>
                  <a:pt x="4468055" y="1797818"/>
                  <a:pt x="4383388" y="2601539"/>
                </a:cubicBezTo>
                <a:lnTo>
                  <a:pt x="50800" y="2605809"/>
                </a:lnTo>
                <a:lnTo>
                  <a:pt x="0" y="930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27" y="1082234"/>
            <a:ext cx="367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 Gothic" charset="0"/>
                <a:ea typeface="Century Gothic" charset="0"/>
                <a:cs typeface="Century Gothic" charset="0"/>
              </a:rPr>
              <a:t>MODE D’EMPLOI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94711" y="180857"/>
            <a:ext cx="5845629" cy="903458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txBody>
          <a:bodyPr wrap="square" tIns="72000" rIns="144000" bIns="468000" rtlCol="0">
            <a:noAutofit/>
          </a:bodyPr>
          <a:lstStyle/>
          <a:p>
            <a:pPr algn="r"/>
            <a:r>
              <a:rPr lang="en-US" sz="1800" i="1" dirty="0" err="1" smtClean="0">
                <a:latin typeface="Century Gothic" charset="0"/>
                <a:ea typeface="Century Gothic" charset="0"/>
                <a:cs typeface="Century Gothic" charset="0"/>
              </a:rPr>
              <a:t>Adoptez</a:t>
            </a:r>
            <a:r>
              <a:rPr lang="en-US" sz="1800" i="1" dirty="0" smtClean="0">
                <a:latin typeface="Century Gothic" charset="0"/>
                <a:ea typeface="Century Gothic" charset="0"/>
                <a:cs typeface="Century Gothic" charset="0"/>
              </a:rPr>
              <a:t> la bonne posture !</a:t>
            </a:r>
          </a:p>
          <a:p>
            <a:pPr algn="r"/>
            <a:endParaRPr lang="en-US" sz="6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algn="r"/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Bienveillance</a:t>
            </a:r>
            <a:r>
              <a:rPr lang="en-US" sz="1050" b="1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: Pas de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jugement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valeur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sur les propositions</a:t>
            </a:r>
          </a:p>
          <a:p>
            <a:pPr algn="r"/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Encouragez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les participants et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récompensez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la fin de la session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si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050" b="1" dirty="0" err="1" smtClean="0">
                <a:latin typeface="Century Gothic" charset="0"/>
                <a:ea typeface="Century Gothic" charset="0"/>
                <a:cs typeface="Century Gothic" charset="0"/>
              </a:rPr>
              <a:t>pouvez</a:t>
            </a:r>
            <a:endParaRPr lang="en-US" sz="105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algn="r"/>
            <a:r>
              <a:rPr lang="en-US" sz="105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pPr algn="r"/>
            <a:endParaRPr lang="en-US" sz="110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algn="r"/>
            <a:endParaRPr lang="en-US" sz="11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8170189" y="2620412"/>
            <a:ext cx="3780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93979" y="1635429"/>
            <a:ext cx="3672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Préparez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stylos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et des post-its pour tout le monde.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Prévoyez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un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mur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ou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tableau blanc par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groupes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pour que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chaque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participant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puisse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afficher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propositions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93981" y="2601634"/>
            <a:ext cx="3672613" cy="2352641"/>
          </a:xfrm>
          <a:prstGeom prst="rect">
            <a:avLst/>
          </a:prstGeom>
          <a:noFill/>
          <a:ln w="6350">
            <a:solidFill>
              <a:srgbClr val="D57A91"/>
            </a:solidFill>
            <a:prstDash val="dashDot"/>
          </a:ln>
        </p:spPr>
        <p:txBody>
          <a:bodyPr wrap="square" rtlCol="0">
            <a:noAutofit/>
          </a:bodyPr>
          <a:lstStyle/>
          <a:p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Rappelez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règles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la session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avant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commencer :</a:t>
            </a:r>
          </a:p>
          <a:p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1.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Encouragez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idées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les plus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décalées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;</a:t>
            </a:r>
          </a:p>
          <a:p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2.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Toutes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idées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doivent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être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exprimées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, pas de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jugement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et pas de censure ;</a:t>
            </a:r>
          </a:p>
          <a:p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3.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Rebondissez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sur les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idées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autes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étant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constructif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bienveillant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;</a:t>
            </a:r>
          </a:p>
          <a:p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4.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Rappelez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tous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moments la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confidentialité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échanges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;</a:t>
            </a:r>
          </a:p>
          <a:p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5.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Restez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concentrés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sur le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défi</a:t>
            </a:r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6.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Evitez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au maximum les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débats</a:t>
            </a:r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7.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Soyez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concrets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visuels</a:t>
            </a:r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8. Plus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il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y a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d’idées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mieux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c’est</a:t>
            </a:r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71239" y="6073772"/>
            <a:ext cx="2869102" cy="1811271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txBody>
          <a:bodyPr wrap="square" lIns="144000" rIns="144000" rtlCol="0">
            <a:noAutofit/>
          </a:bodyPr>
          <a:lstStyle/>
          <a:p>
            <a:pPr algn="ctr"/>
            <a:r>
              <a:rPr lang="en-US" sz="1800" dirty="0" err="1" smtClean="0">
                <a:latin typeface="Century Gothic" charset="0"/>
                <a:ea typeface="Century Gothic" charset="0"/>
                <a:cs typeface="Century Gothic" charset="0"/>
              </a:rPr>
              <a:t>Mise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8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 scène</a:t>
            </a:r>
          </a:p>
          <a:p>
            <a:pPr algn="just"/>
            <a:endParaRPr lang="en-US" sz="110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algn="just"/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Pour inspirer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participants la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mise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scène de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espace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est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fondamentale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Préparez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affiches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inspirantes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présentant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exemples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innovants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similaires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la solution que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souhaitez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mettre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place</a:t>
            </a:r>
            <a:endParaRPr lang="en-US" sz="11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03456" y="2319502"/>
            <a:ext cx="7636884" cy="1950123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903456" y="4421325"/>
            <a:ext cx="7636883" cy="1496392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903456" y="6073772"/>
            <a:ext cx="4535275" cy="3250612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671238" y="8023715"/>
            <a:ext cx="2869102" cy="1300669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55171" y="2335000"/>
            <a:ext cx="75273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3.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Présentez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ensuite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les  5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10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défis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auxquels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session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devra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répondre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Il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est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idéal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préparer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défis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l’avance</a:t>
            </a:r>
            <a:endParaRPr lang="en-US" sz="11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3980" y="5187955"/>
            <a:ext cx="3672613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placerez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idéalement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1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animateur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par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équipe</a:t>
            </a:r>
            <a:endParaRPr lang="en-US" sz="110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algn="just"/>
            <a:endParaRPr lang="en-US" sz="1100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just"/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Chaque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participant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doit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écrire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propositions sur des posts-it,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lettres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capitales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, et de la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manière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la plus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succinte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possible. Les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idées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seront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détaillées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selon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 format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d’animation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que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choisissez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pPr algn="just"/>
            <a:endParaRPr lang="en-US" sz="1100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just"/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Partagez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idées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chacun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Chaque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participant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décrit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brièvement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son idée au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groupe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l’affiche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sur le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mur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</a:p>
          <a:p>
            <a:pPr algn="just"/>
            <a:endParaRPr lang="en-US" sz="1100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just"/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Repérez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différents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types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personnaliés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assurez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que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chacun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puisse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s’exprimer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pouvez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appuyer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sur les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personnalités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les plus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dynamiques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pour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relancer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débat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leur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posant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par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exemple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des questions.</a:t>
            </a:r>
          </a:p>
          <a:p>
            <a:pPr algn="just"/>
            <a:endParaRPr lang="en-US" sz="1100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just"/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Si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pouvez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identifiez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au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préalable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100" b="1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session des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personnes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“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complices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”. Ce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sont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des experts de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sujet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ainsi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que des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personnes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pour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lesquelles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est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important.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Elles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joueront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un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rôle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facilitation pour guider le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groupe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sur des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enjeux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conception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pertinents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68443" y="1756515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3759" y="5316518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33759" y="5654055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33759" y="6502047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35295" y="4425053"/>
            <a:ext cx="7547244" cy="1415772"/>
          </a:xfrm>
          <a:prstGeom prst="rect">
            <a:avLst/>
          </a:prstGeom>
          <a:solidFill>
            <a:srgbClr val="D5647C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66BFC4"/>
                </a:solidFill>
                <a:latin typeface="Century Gothic" charset="0"/>
                <a:ea typeface="Century Gothic" charset="0"/>
                <a:cs typeface="Century Gothic" charset="0"/>
              </a:rPr>
              <a:t>4. </a:t>
            </a:r>
            <a:r>
              <a:rPr lang="en-US" sz="14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Plusieurs</a:t>
            </a:r>
            <a:r>
              <a:rPr lang="en-US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solutions </a:t>
            </a:r>
            <a:r>
              <a:rPr lang="en-US" sz="14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s’offrent</a:t>
            </a:r>
            <a:r>
              <a:rPr lang="en-US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pour former des </a:t>
            </a:r>
            <a:r>
              <a:rPr lang="en-US" sz="14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groupes</a:t>
            </a:r>
            <a:r>
              <a:rPr lang="en-US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de travail / </a:t>
            </a:r>
            <a:r>
              <a:rPr lang="en-US" sz="14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équipes</a:t>
            </a:r>
            <a:r>
              <a:rPr lang="en-US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:</a:t>
            </a:r>
          </a:p>
          <a:p>
            <a:pPr marL="342900" indent="-342900">
              <a:buAutoNum type="arabicPeriod"/>
            </a:pPr>
            <a:r>
              <a:rPr lang="en-US" sz="12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Le jour de la session :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Affichez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défis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lors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session et laissez les participants se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répartir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équipe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fonction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leur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appêtance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pour les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défis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2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1 table = 1 </a:t>
            </a:r>
            <a:r>
              <a:rPr lang="en-US" sz="1200" b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défi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200" b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Plusieurs</a:t>
            </a:r>
            <a:r>
              <a:rPr lang="en-US" sz="12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groupes</a:t>
            </a:r>
            <a:r>
              <a:rPr lang="en-US" sz="12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peuvent</a:t>
            </a:r>
            <a:r>
              <a:rPr lang="en-US" sz="12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choisir</a:t>
            </a:r>
            <a:r>
              <a:rPr lang="en-US" sz="12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200" b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même</a:t>
            </a:r>
            <a:r>
              <a:rPr lang="en-US" sz="12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défi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200" b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2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amont</a:t>
            </a:r>
            <a:r>
              <a:rPr lang="en-US" sz="12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de la session :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Pré-formez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équipes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fonction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compétences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chacun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, de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manière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ce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que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chaque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équipe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soit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pluridisciplinaire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Demandez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chacun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de se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présenter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dans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formulaire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d’inscription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pour que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puissiez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constituer</a:t>
            </a:r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2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équipes</a:t>
            </a:r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13850" y="6119938"/>
            <a:ext cx="4260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5.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Identifiez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sur un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diagramme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radar les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critères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succès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qui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permettront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départager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meilleures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propostions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(15 minutes).</a:t>
            </a:r>
          </a:p>
          <a:p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Notez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ces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critères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sur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large surface.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935294" y="2907002"/>
            <a:ext cx="2539641" cy="2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Comment faire pour</a:t>
            </a:r>
            <a:r>
              <a:rPr lang="mr-IN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35294" y="3176527"/>
            <a:ext cx="2539641" cy="2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Comment faire pour</a:t>
            </a:r>
            <a:r>
              <a:rPr lang="mr-IN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45002" y="3446052"/>
            <a:ext cx="2539641" cy="2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Comment faire pour</a:t>
            </a:r>
            <a:r>
              <a:rPr lang="mr-IN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45002" y="3715577"/>
            <a:ext cx="2539641" cy="2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Comment faire pour</a:t>
            </a:r>
            <a:r>
              <a:rPr lang="mr-IN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45002" y="3985101"/>
            <a:ext cx="2539641" cy="2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Comment faire pour</a:t>
            </a:r>
            <a:r>
              <a:rPr lang="mr-IN" sz="1000" b="1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…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38051" y="2729027"/>
            <a:ext cx="6995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Century Gothic" charset="0"/>
                <a:ea typeface="Century Gothic" charset="0"/>
                <a:cs typeface="Century Gothic" charset="0"/>
              </a:rPr>
              <a:t>Écrivez ces défis en grand sur un endroit visible de tous les participants. </a:t>
            </a:r>
            <a:endParaRPr lang="en-US" sz="1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6694711" y="7758577"/>
            <a:ext cx="1175657" cy="817190"/>
          </a:xfrm>
          <a:custGeom>
            <a:avLst/>
            <a:gdLst>
              <a:gd name="connsiteX0" fmla="*/ 1175657 w 1175657"/>
              <a:gd name="connsiteY0" fmla="*/ 762 h 817190"/>
              <a:gd name="connsiteX1" fmla="*/ 587828 w 1175657"/>
              <a:gd name="connsiteY1" fmla="*/ 131390 h 817190"/>
              <a:gd name="connsiteX2" fmla="*/ 0 w 1175657"/>
              <a:gd name="connsiteY2" fmla="*/ 817190 h 81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817190">
                <a:moveTo>
                  <a:pt x="1175657" y="762"/>
                </a:moveTo>
                <a:cubicBezTo>
                  <a:pt x="979714" y="-1960"/>
                  <a:pt x="783771" y="-4681"/>
                  <a:pt x="587828" y="131390"/>
                </a:cubicBezTo>
                <a:cubicBezTo>
                  <a:pt x="391885" y="267461"/>
                  <a:pt x="195942" y="542325"/>
                  <a:pt x="0" y="817190"/>
                </a:cubicBezTo>
              </a:path>
            </a:pathLst>
          </a:custGeom>
          <a:noFill/>
          <a:ln w="57150"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6694711" y="7481753"/>
            <a:ext cx="881743" cy="979714"/>
          </a:xfrm>
          <a:custGeom>
            <a:avLst/>
            <a:gdLst>
              <a:gd name="connsiteX0" fmla="*/ 881743 w 881743"/>
              <a:gd name="connsiteY0" fmla="*/ 979714 h 979714"/>
              <a:gd name="connsiteX1" fmla="*/ 457200 w 881743"/>
              <a:gd name="connsiteY1" fmla="*/ 685800 h 979714"/>
              <a:gd name="connsiteX2" fmla="*/ 0 w 881743"/>
              <a:gd name="connsiteY2" fmla="*/ 0 h 979714"/>
              <a:gd name="connsiteX3" fmla="*/ 0 w 881743"/>
              <a:gd name="connsiteY3" fmla="*/ 0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1743" h="979714">
                <a:moveTo>
                  <a:pt x="881743" y="979714"/>
                </a:moveTo>
                <a:cubicBezTo>
                  <a:pt x="742950" y="914400"/>
                  <a:pt x="604157" y="849086"/>
                  <a:pt x="457200" y="685800"/>
                </a:cubicBezTo>
                <a:cubicBezTo>
                  <a:pt x="310243" y="52251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667814" y="7200079"/>
            <a:ext cx="102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Critère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1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817632" y="8575767"/>
            <a:ext cx="102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Critère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2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88170" y="7496967"/>
            <a:ext cx="102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Critère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3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606156" y="8360575"/>
            <a:ext cx="102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Critère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4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553637" y="7170953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53637" y="8178444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71238" y="8042523"/>
            <a:ext cx="28691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4.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Après la session</a:t>
            </a:r>
            <a:r>
              <a:rPr lang="mr-IN" sz="1400" dirty="0" smtClean="0">
                <a:latin typeface="Century Gothic" charset="0"/>
                <a:ea typeface="Century Gothic" charset="0"/>
                <a:cs typeface="Century Gothic" charset="0"/>
              </a:rPr>
              <a:t>…</a:t>
            </a:r>
            <a:endParaRPr lang="fr-FR" sz="1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fr-FR" sz="1100" dirty="0" smtClean="0">
                <a:latin typeface="Century Gothic" charset="0"/>
                <a:ea typeface="Century Gothic" charset="0"/>
                <a:cs typeface="Century Gothic" charset="0"/>
              </a:rPr>
              <a:t>Conservez des photos de chaque tableau et groupes de post-</a:t>
            </a:r>
            <a:r>
              <a:rPr lang="fr-FR" sz="1100" dirty="0" err="1" smtClean="0">
                <a:latin typeface="Century Gothic" charset="0"/>
                <a:ea typeface="Century Gothic" charset="0"/>
                <a:cs typeface="Century Gothic" charset="0"/>
              </a:rPr>
              <a:t>its</a:t>
            </a:r>
            <a:r>
              <a:rPr lang="fr-FR" sz="11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  <a:br>
              <a:rPr lang="fr-FR" sz="1100" dirty="0" smtClean="0">
                <a:latin typeface="Century Gothic" charset="0"/>
                <a:ea typeface="Century Gothic" charset="0"/>
                <a:cs typeface="Century Gothic" charset="0"/>
              </a:rPr>
            </a:br>
            <a:endParaRPr lang="fr-FR" sz="11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fr-FR" sz="1100" dirty="0" smtClean="0">
                <a:latin typeface="Century Gothic" charset="0"/>
                <a:ea typeface="Century Gothic" charset="0"/>
                <a:cs typeface="Century Gothic" charset="0"/>
              </a:rPr>
              <a:t>Prévoyez un suivi approfondi des productions issues de votre session.</a:t>
            </a:r>
          </a:p>
          <a:p>
            <a:endParaRPr lang="en-US" sz="11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61361" y="1513942"/>
            <a:ext cx="2025085" cy="0"/>
          </a:xfrm>
          <a:prstGeom prst="line">
            <a:avLst/>
          </a:prstGeom>
          <a:ln w="57150">
            <a:solidFill>
              <a:srgbClr val="D564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706769" y="-473528"/>
            <a:ext cx="323433" cy="10499272"/>
          </a:xfrm>
          <a:prstGeom prst="rect">
            <a:avLst/>
          </a:prstGeom>
          <a:solidFill>
            <a:srgbClr val="7CE3C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903456" y="1229094"/>
            <a:ext cx="7636883" cy="406332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955171" y="1270144"/>
            <a:ext cx="7547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1.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Commencez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par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introduction objective :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préparez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présentation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inspirante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03456" y="1765064"/>
            <a:ext cx="7636883" cy="406332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35294" y="1787453"/>
            <a:ext cx="7547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2. </a:t>
            </a:r>
            <a:r>
              <a:rPr lang="en-US" sz="1400" dirty="0" err="1">
                <a:latin typeface="Century Gothic" charset="0"/>
                <a:ea typeface="Century Gothic" charset="0"/>
                <a:cs typeface="Century Gothic" charset="0"/>
              </a:rPr>
              <a:t>C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hoisissez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ensuite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un ice-breaker pour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mettre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condition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équipes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Cf.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outil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1.3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48" y="3056916"/>
            <a:ext cx="252011" cy="252011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4468" y="326570"/>
            <a:ext cx="75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1.4 </a:t>
            </a:r>
            <a:endParaRPr lang="en-US" sz="20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5" y="363263"/>
            <a:ext cx="829913" cy="3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72810" y="735450"/>
            <a:ext cx="46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782614" y="204263"/>
            <a:ext cx="46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18507" y="259736"/>
            <a:ext cx="464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SESSION INNOVATION</a:t>
            </a:r>
            <a:endParaRPr lang="en-US" sz="20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2571" y="892699"/>
            <a:ext cx="4480385" cy="5174397"/>
          </a:xfrm>
          <a:custGeom>
            <a:avLst/>
            <a:gdLst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0 w 4277532"/>
              <a:gd name="connsiteY3" fmla="*/ 2428098 h 2428098"/>
              <a:gd name="connsiteX4" fmla="*/ 0 w 4277532"/>
              <a:gd name="connsiteY4" fmla="*/ 0 h 2428098"/>
              <a:gd name="connsiteX0" fmla="*/ 0 w 4277532"/>
              <a:gd name="connsiteY0" fmla="*/ 0 h 2428098"/>
              <a:gd name="connsiteX1" fmla="*/ 4277532 w 4277532"/>
              <a:gd name="connsiteY1" fmla="*/ 0 h 2428098"/>
              <a:gd name="connsiteX2" fmla="*/ 4277532 w 4277532"/>
              <a:gd name="connsiteY2" fmla="*/ 2428098 h 2428098"/>
              <a:gd name="connsiteX3" fmla="*/ 50800 w 4277532"/>
              <a:gd name="connsiteY3" fmla="*/ 2343431 h 2428098"/>
              <a:gd name="connsiteX4" fmla="*/ 0 w 4277532"/>
              <a:gd name="connsiteY4" fmla="*/ 0 h 2428098"/>
              <a:gd name="connsiteX0" fmla="*/ 0 w 4531532"/>
              <a:gd name="connsiteY0" fmla="*/ 0 h 2428098"/>
              <a:gd name="connsiteX1" fmla="*/ 4531532 w 4531532"/>
              <a:gd name="connsiteY1" fmla="*/ 16934 h 2428098"/>
              <a:gd name="connsiteX2" fmla="*/ 4277532 w 4531532"/>
              <a:gd name="connsiteY2" fmla="*/ 2428098 h 2428098"/>
              <a:gd name="connsiteX3" fmla="*/ 50800 w 4531532"/>
              <a:gd name="connsiteY3" fmla="*/ 2343431 h 2428098"/>
              <a:gd name="connsiteX4" fmla="*/ 0 w 4531532"/>
              <a:gd name="connsiteY4" fmla="*/ 0 h 2428098"/>
              <a:gd name="connsiteX0" fmla="*/ 0 w 4535301"/>
              <a:gd name="connsiteY0" fmla="*/ 0 h 2428098"/>
              <a:gd name="connsiteX1" fmla="*/ 4531532 w 4535301"/>
              <a:gd name="connsiteY1" fmla="*/ 16934 h 2428098"/>
              <a:gd name="connsiteX2" fmla="*/ 4277532 w 4535301"/>
              <a:gd name="connsiteY2" fmla="*/ 2428098 h 2428098"/>
              <a:gd name="connsiteX3" fmla="*/ 50800 w 4535301"/>
              <a:gd name="connsiteY3" fmla="*/ 2343431 h 2428098"/>
              <a:gd name="connsiteX4" fmla="*/ 0 w 4535301"/>
              <a:gd name="connsiteY4" fmla="*/ 0 h 2428098"/>
              <a:gd name="connsiteX0" fmla="*/ 0 w 4535301"/>
              <a:gd name="connsiteY0" fmla="*/ 0 h 2597431"/>
              <a:gd name="connsiteX1" fmla="*/ 4531532 w 4535301"/>
              <a:gd name="connsiteY1" fmla="*/ 16934 h 2597431"/>
              <a:gd name="connsiteX2" fmla="*/ 4277532 w 4535301"/>
              <a:gd name="connsiteY2" fmla="*/ 2428098 h 2597431"/>
              <a:gd name="connsiteX3" fmla="*/ 50800 w 4535301"/>
              <a:gd name="connsiteY3" fmla="*/ 2597431 h 2597431"/>
              <a:gd name="connsiteX4" fmla="*/ 0 w 4535301"/>
              <a:gd name="connsiteY4" fmla="*/ 0 h 2597431"/>
              <a:gd name="connsiteX0" fmla="*/ 0 w 4535301"/>
              <a:gd name="connsiteY0" fmla="*/ 67733 h 2580497"/>
              <a:gd name="connsiteX1" fmla="*/ 4531532 w 4535301"/>
              <a:gd name="connsiteY1" fmla="*/ 0 h 2580497"/>
              <a:gd name="connsiteX2" fmla="*/ 4277532 w 4535301"/>
              <a:gd name="connsiteY2" fmla="*/ 2411164 h 2580497"/>
              <a:gd name="connsiteX3" fmla="*/ 50800 w 4535301"/>
              <a:gd name="connsiteY3" fmla="*/ 2580497 h 2580497"/>
              <a:gd name="connsiteX4" fmla="*/ 0 w 4535301"/>
              <a:gd name="connsiteY4" fmla="*/ 67733 h 2580497"/>
              <a:gd name="connsiteX0" fmla="*/ 0 w 4535301"/>
              <a:gd name="connsiteY0" fmla="*/ 93045 h 2605809"/>
              <a:gd name="connsiteX1" fmla="*/ 4531532 w 4535301"/>
              <a:gd name="connsiteY1" fmla="*/ 25312 h 2605809"/>
              <a:gd name="connsiteX2" fmla="*/ 4277532 w 4535301"/>
              <a:gd name="connsiteY2" fmla="*/ 2436476 h 2605809"/>
              <a:gd name="connsiteX3" fmla="*/ 50800 w 4535301"/>
              <a:gd name="connsiteY3" fmla="*/ 2605809 h 2605809"/>
              <a:gd name="connsiteX4" fmla="*/ 0 w 4535301"/>
              <a:gd name="connsiteY4" fmla="*/ 93045 h 2605809"/>
              <a:gd name="connsiteX0" fmla="*/ 0 w 4538435"/>
              <a:gd name="connsiteY0" fmla="*/ 93045 h 2605809"/>
              <a:gd name="connsiteX1" fmla="*/ 4531532 w 4538435"/>
              <a:gd name="connsiteY1" fmla="*/ 25312 h 2605809"/>
              <a:gd name="connsiteX2" fmla="*/ 4383388 w 4538435"/>
              <a:gd name="connsiteY2" fmla="*/ 2601539 h 2605809"/>
              <a:gd name="connsiteX3" fmla="*/ 50800 w 4538435"/>
              <a:gd name="connsiteY3" fmla="*/ 2605809 h 2605809"/>
              <a:gd name="connsiteX4" fmla="*/ 0 w 4538435"/>
              <a:gd name="connsiteY4" fmla="*/ 93045 h 26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8435" h="2605809">
                <a:moveTo>
                  <a:pt x="0" y="93045"/>
                </a:moveTo>
                <a:cubicBezTo>
                  <a:pt x="494511" y="-81933"/>
                  <a:pt x="3021021" y="47890"/>
                  <a:pt x="4531532" y="25312"/>
                </a:cubicBezTo>
                <a:cubicBezTo>
                  <a:pt x="4565399" y="1252366"/>
                  <a:pt x="4468055" y="1797818"/>
                  <a:pt x="4383388" y="2601539"/>
                </a:cubicBezTo>
                <a:lnTo>
                  <a:pt x="50800" y="2605809"/>
                </a:lnTo>
                <a:lnTo>
                  <a:pt x="0" y="930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188" y="972506"/>
            <a:ext cx="367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 Gothic" charset="0"/>
                <a:ea typeface="Century Gothic" charset="0"/>
                <a:cs typeface="Century Gothic" charset="0"/>
              </a:rPr>
              <a:t>MODE D’EMPLOI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8268163" y="1268657"/>
            <a:ext cx="3663855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40942" y="2216381"/>
            <a:ext cx="36726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latin typeface="Century Gothic" charset="0"/>
                <a:ea typeface="Century Gothic" charset="0"/>
                <a:cs typeface="Century Gothic" charset="0"/>
              </a:rPr>
              <a:t>Préparation</a:t>
            </a:r>
            <a:r>
              <a:rPr lang="en-US" sz="1100" b="1" dirty="0" smtClean="0">
                <a:latin typeface="Century Gothic" charset="0"/>
                <a:ea typeface="Century Gothic" charset="0"/>
                <a:cs typeface="Century Gothic" charset="0"/>
              </a:rPr>
              <a:t> :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Reprenez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les instructions du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cannevas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“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Animer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session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créativité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”.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Décidez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amont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la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manière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structurer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équipes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Groupes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pluridisciplinaires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?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Groupes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par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défis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? Formation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d’équipes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libres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? </a:t>
            </a:r>
            <a:r>
              <a:rPr lang="en-US" sz="1100" dirty="0" err="1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l’organisateur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définir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sa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méthode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selon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besoins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  <a:b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</a:br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1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1430" y="983245"/>
            <a:ext cx="7402232" cy="1950123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001431" y="3147053"/>
            <a:ext cx="7402231" cy="3598084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53146" y="983245"/>
            <a:ext cx="6950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1.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Après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avoir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choisi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défi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écrivez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les 5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principaux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problèmes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qui se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posent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par rapport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ce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défi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80720" y="2342389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33269" y="3212774"/>
            <a:ext cx="7281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sz="14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Par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quels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moyens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pourriez-vous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résoudre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ces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problèmes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?</a:t>
            </a:r>
            <a:b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Reproduisez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la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présentation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ci-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dessous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sur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large surface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ou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bien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écrivez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directement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sur le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cannevas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35" y="1438333"/>
            <a:ext cx="201925" cy="20402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35" y="1985515"/>
            <a:ext cx="188330" cy="18833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869568" y="1645804"/>
            <a:ext cx="318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1 demi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journée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/ 1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journée</a:t>
            </a:r>
            <a:endParaRPr lang="en-US" sz="12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04763" y="1921299"/>
            <a:ext cx="344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Travail par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équipe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 3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10 participants</a:t>
            </a:r>
            <a:endParaRPr lang="en-US" sz="12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06" y="1712615"/>
            <a:ext cx="194286" cy="194286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869568" y="1388598"/>
            <a:ext cx="318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Phase de </a:t>
            </a:r>
            <a:r>
              <a:rPr lang="en-US" sz="12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ciblage</a:t>
            </a:r>
            <a:r>
              <a:rPr lang="en-US" sz="12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 la session</a:t>
            </a:r>
            <a:endParaRPr lang="en-US" sz="12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641453" y="-473528"/>
            <a:ext cx="323433" cy="10499272"/>
          </a:xfrm>
          <a:prstGeom prst="rect">
            <a:avLst/>
          </a:prstGeom>
          <a:solidFill>
            <a:srgbClr val="66BFC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574" y="217131"/>
            <a:ext cx="482043" cy="482043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7707619" y="7006772"/>
            <a:ext cx="4696043" cy="2316842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739457" y="7072493"/>
            <a:ext cx="4575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4</a:t>
            </a:r>
            <a:r>
              <a:rPr lang="en-US" sz="14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Identifiez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quelques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leviers qui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permettront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rendre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projet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innovants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(technologies, narration,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apparence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stratégie</a:t>
            </a:r>
            <a:r>
              <a:rPr lang="mr-IN" sz="1400" dirty="0" smtClean="0">
                <a:latin typeface="Century Gothic" charset="0"/>
                <a:ea typeface="Century Gothic" charset="0"/>
                <a:cs typeface="Century Gothic" charset="0"/>
              </a:rPr>
              <a:t>…</a:t>
            </a:r>
            <a:r>
              <a:rPr lang="fr-FR" sz="1400" dirty="0" smtClean="0">
                <a:latin typeface="Century Gothic" charset="0"/>
                <a:ea typeface="Century Gothic" charset="0"/>
                <a:cs typeface="Century Gothic" charset="0"/>
              </a:rPr>
              <a:t>)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51710" y="3851495"/>
            <a:ext cx="2868162" cy="32953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95231" y="3851495"/>
            <a:ext cx="2868162" cy="32953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251710" y="3861482"/>
            <a:ext cx="431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Problèmes</a:t>
            </a:r>
            <a:r>
              <a:rPr lang="en-US" sz="14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b="1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évoqués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31008" y="3851494"/>
            <a:ext cx="431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Solutions possibles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69998" y="5020499"/>
            <a:ext cx="68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269998" y="5912011"/>
            <a:ext cx="68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1338751" y="3858722"/>
            <a:ext cx="887723" cy="329536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1338751" y="3864283"/>
            <a:ext cx="7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C</a:t>
            </a:r>
            <a:r>
              <a:rPr lang="fr-FR" sz="14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ible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7434" y="3318877"/>
            <a:ext cx="3672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Distribuez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stylos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et des post-its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tout le monde.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Prévoyez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un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mur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ou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tableau blanc par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groupes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pour que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chaque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particpant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puisse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afficher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propositions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47211" y="3457169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85082" y="4141882"/>
            <a:ext cx="36726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Faites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ensuite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remplir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cannevas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participants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minutant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chaque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activité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selon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les instructions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23579" y="4275594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85082" y="4736363"/>
            <a:ext cx="3672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Faites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ensuite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évaluer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meilleures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idées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l’aide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l’outil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“</a:t>
            </a:r>
            <a:r>
              <a:rPr lang="en-US" sz="11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  <a:hlinkClick r:id="rId6" action="ppaction://hlinksldjump"/>
              </a:rPr>
              <a:t>SELECTIONNER LES MEILLEURES IDÉES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”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24859" y="4874655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4468" y="289994"/>
            <a:ext cx="75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2.1 </a:t>
            </a:r>
            <a:endParaRPr lang="en-US" sz="20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5" y="326687"/>
            <a:ext cx="829913" cy="350995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6698001" y="180857"/>
            <a:ext cx="4992995" cy="554593"/>
          </a:xfrm>
          <a:prstGeom prst="rect">
            <a:avLst/>
          </a:prstGeom>
          <a:noFill/>
          <a:ln>
            <a:solidFill>
              <a:srgbClr val="D5647C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Nom du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projet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:</a:t>
            </a:r>
          </a:p>
          <a:p>
            <a:endParaRPr lang="en-US" sz="11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05388" y="6214070"/>
            <a:ext cx="4274660" cy="3109543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269541" y="7006773"/>
            <a:ext cx="4274660" cy="2316842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69541" y="6990847"/>
            <a:ext cx="1288154" cy="2316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55977" y="6375115"/>
            <a:ext cx="396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3</a:t>
            </a:r>
            <a:r>
              <a:rPr lang="en-US" sz="14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Quelques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techniques pour faire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émerger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idées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95992" y="7042627"/>
            <a:ext cx="3960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lvl="1"/>
            <a:r>
              <a:rPr lang="en-US" sz="1400" b="1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nversez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endParaRPr lang="en-US" sz="14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227013" lvl="1"/>
            <a:r>
              <a:rPr lang="en-US" sz="1400" b="1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rojetez-vous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dans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5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ans</a:t>
            </a:r>
            <a:endParaRPr lang="en-US" sz="14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227013" lvl="1"/>
            <a:r>
              <a:rPr lang="en-US" sz="1400" b="1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méliorez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un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dispositif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déjà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existant</a:t>
            </a:r>
            <a:endParaRPr lang="en-US" sz="14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57" y="7203766"/>
            <a:ext cx="252011" cy="25201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95991" y="7705400"/>
            <a:ext cx="7000105" cy="1926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lvl="1"/>
            <a:r>
              <a:rPr lang="en-US" sz="1400" b="1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ntégrez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400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technologie</a:t>
            </a:r>
            <a:r>
              <a:rPr lang="en-US" sz="1400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disruptive </a:t>
            </a:r>
            <a:r>
              <a:rPr lang="en-US" sz="1400" dirty="0" err="1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dans</a:t>
            </a:r>
            <a:r>
              <a:rPr lang="en-US" sz="1400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solution</a:t>
            </a:r>
          </a:p>
          <a:p>
            <a:pPr marL="227013" lvl="1"/>
            <a:r>
              <a:rPr lang="en-US" sz="1400" b="1" dirty="0" err="1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C</a:t>
            </a:r>
            <a:r>
              <a:rPr lang="en-US" sz="1400" dirty="0" err="1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ombinez</a:t>
            </a:r>
            <a:r>
              <a:rPr lang="en-US" sz="1400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plusieurs</a:t>
            </a:r>
            <a:r>
              <a:rPr lang="en-US" sz="1400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solutions </a:t>
            </a:r>
            <a:r>
              <a:rPr lang="en-US" sz="1400" dirty="0" err="1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existantes</a:t>
            </a:r>
            <a:r>
              <a:rPr lang="en-US" sz="1400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400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400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seule</a:t>
            </a:r>
            <a:r>
              <a:rPr lang="en-US" sz="1400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solution</a:t>
            </a:r>
          </a:p>
          <a:p>
            <a:pPr marL="227013" lvl="1"/>
            <a:r>
              <a:rPr lang="en-US" sz="1400" b="1" dirty="0" err="1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1400" dirty="0" err="1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mportez</a:t>
            </a:r>
            <a:r>
              <a:rPr lang="en-US" sz="1400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400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solution issue du </a:t>
            </a:r>
            <a:r>
              <a:rPr lang="en-US" sz="1400" dirty="0" err="1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secteur</a:t>
            </a:r>
            <a:r>
              <a:rPr lang="en-US" sz="1400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privé</a:t>
            </a:r>
            <a:r>
              <a:rPr lang="en-US" sz="1400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ou</a:t>
            </a:r>
            <a:r>
              <a:rPr lang="en-US" sz="1400" dirty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l’international</a:t>
            </a:r>
            <a:endParaRPr lang="en-US" sz="14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227013" lvl="1"/>
            <a:r>
              <a:rPr lang="en-US" sz="1400" b="1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dentifiez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les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principaux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vecteurs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 simplification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dans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solution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existante</a:t>
            </a:r>
            <a:endParaRPr lang="en-US" sz="1400" dirty="0" smtClean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227013" lvl="1"/>
            <a:r>
              <a:rPr lang="en-US" sz="1400" b="1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E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ssayez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 donner le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rôle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prise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charge de la solution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un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autre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acteur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: par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exemple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l’accueil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mairie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est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géré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par </a:t>
            </a:r>
            <a:r>
              <a:rPr lang="en-US" sz="1400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4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start-up</a:t>
            </a:r>
          </a:p>
          <a:p>
            <a:pPr marL="227013" lvl="1"/>
            <a:endParaRPr lang="en-US" sz="14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885082" y="5190814"/>
            <a:ext cx="3672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Les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groupes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peuvent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alors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approfondire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leurs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idées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(3.2)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puis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construire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votre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projet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(3.3)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23579" y="5324526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69568" y="5672219"/>
            <a:ext cx="3672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Terminez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la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journée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par un pitch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chaque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équipe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08065" y="5805931"/>
            <a:ext cx="188848" cy="0"/>
          </a:xfrm>
          <a:prstGeom prst="straightConnector1">
            <a:avLst/>
          </a:prstGeom>
          <a:ln>
            <a:solidFill>
              <a:srgbClr val="D5647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72810" y="735450"/>
            <a:ext cx="46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782614" y="204263"/>
            <a:ext cx="46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18507" y="259736"/>
            <a:ext cx="464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SESSION INNOVATION</a:t>
            </a:r>
            <a:endParaRPr lang="en-US" sz="2000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570994" y="1254077"/>
            <a:ext cx="5901093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4260" y="968665"/>
            <a:ext cx="11922213" cy="1950123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04260" y="3156746"/>
            <a:ext cx="11922213" cy="6318329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5977" y="968665"/>
            <a:ext cx="11194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es 5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principaux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problèmes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qui se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posent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par rapport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mr-IN" sz="1400" dirty="0" smtClean="0">
                <a:latin typeface="Century Gothic" charset="0"/>
                <a:ea typeface="Century Gothic" charset="0"/>
                <a:cs typeface="Century Gothic" charset="0"/>
              </a:rPr>
              <a:t>…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8109" y="3188279"/>
            <a:ext cx="1158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Par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quels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moyens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pourriez-vous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résoudre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ces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problèmes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?</a:t>
            </a:r>
            <a:b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Reproduisez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la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présentation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ci-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dessous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sur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large surface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ou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bien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écrivez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directement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sur le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cannevas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Placez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chaque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idée (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ou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post-its)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face du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problème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évoqué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et de la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cible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concernée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manière</a:t>
            </a:r>
            <a:r>
              <a:rPr lang="en-US" sz="11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à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créer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des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groupes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logiques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d’idées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Vous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pourrez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ainsi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mieux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préparer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la  phase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decapitalisation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641453" y="-473528"/>
            <a:ext cx="323433" cy="10499272"/>
          </a:xfrm>
          <a:prstGeom prst="rect">
            <a:avLst/>
          </a:prstGeom>
          <a:solidFill>
            <a:srgbClr val="66BFC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574" y="217131"/>
            <a:ext cx="482043" cy="48204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676550" y="4016191"/>
            <a:ext cx="2868162" cy="529301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720070" y="4016192"/>
            <a:ext cx="4884827" cy="541974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63522" y="4091913"/>
            <a:ext cx="2476553" cy="314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Problèmes</a:t>
            </a:r>
            <a:r>
              <a:rPr lang="en-US" sz="14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b="1" dirty="0" err="1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évoqués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78001" y="4111353"/>
            <a:ext cx="2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Solutions possibles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40986" y="5342852"/>
            <a:ext cx="108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40986" y="6234364"/>
            <a:ext cx="108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784892" y="4020618"/>
            <a:ext cx="2709946" cy="537548"/>
          </a:xfrm>
          <a:prstGeom prst="rect">
            <a:avLst/>
          </a:prstGeom>
          <a:solidFill>
            <a:schemeClr val="bg1"/>
          </a:solidFill>
          <a:ln>
            <a:solidFill>
              <a:srgbClr val="D5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019878" y="4026179"/>
            <a:ext cx="2158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Cible / utilisateur / effet recherché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4468" y="289994"/>
            <a:ext cx="75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D5647C"/>
                </a:solidFill>
                <a:latin typeface="Century Gothic" charset="0"/>
                <a:ea typeface="Century Gothic" charset="0"/>
                <a:cs typeface="Century Gothic" charset="0"/>
              </a:rPr>
              <a:t>2.1 </a:t>
            </a:r>
            <a:endParaRPr lang="en-US" sz="2000" b="1" dirty="0">
              <a:solidFill>
                <a:srgbClr val="D5647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5" y="326687"/>
            <a:ext cx="829913" cy="350995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6698001" y="180857"/>
            <a:ext cx="4992995" cy="554593"/>
          </a:xfrm>
          <a:prstGeom prst="rect">
            <a:avLst/>
          </a:prstGeom>
          <a:noFill/>
          <a:ln>
            <a:solidFill>
              <a:srgbClr val="D5647C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Nom du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projet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:</a:t>
            </a:r>
          </a:p>
          <a:p>
            <a:endParaRPr lang="en-US" sz="11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40986" y="7119100"/>
            <a:ext cx="108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40986" y="8010612"/>
            <a:ext cx="108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40986" y="8942641"/>
            <a:ext cx="108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7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ment Faire - Outils et méthodes (juin 2017)" id="{CB7D8EEB-9295-CC42-BAFD-17490E935119}" vid="{0A5F443A-0C2F-E244-8602-C6FE280C5F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Comment Faire - Outils et méthodes </Template>
  <TotalTime>22864</TotalTime>
  <Words>4438</Words>
  <Application>Microsoft Macintosh PowerPoint</Application>
  <PresentationFormat>Format A3 (297x420 mm)</PresentationFormat>
  <Paragraphs>678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Calibri</vt:lpstr>
      <vt:lpstr>Calibri Light</vt:lpstr>
      <vt:lpstr>Century Gothic</vt:lpstr>
      <vt:lpstr>Chalkduster</vt:lpstr>
      <vt:lpstr>Nasalization</vt:lpstr>
      <vt:lpstr>Segoe Print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Arborescence de site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Baptiste N'tsama</dc:creator>
  <cp:lastModifiedBy>Baptiste N'tsama</cp:lastModifiedBy>
  <cp:revision>433</cp:revision>
  <cp:lastPrinted>2017-05-31T12:45:33Z</cp:lastPrinted>
  <dcterms:created xsi:type="dcterms:W3CDTF">2017-06-01T16:35:37Z</dcterms:created>
  <dcterms:modified xsi:type="dcterms:W3CDTF">2017-09-15T23:41:36Z</dcterms:modified>
</cp:coreProperties>
</file>