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C939-9914-473C-A813-FC148EC24CF0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7D77-C71D-477A-A00F-4B6D3761AD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0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21A8-2A1D-489D-885D-DB1F3771177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6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6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76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50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InnovMetierEtat/Kit-Innovation-Meti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7F01-4BEA-4AE3-BE0C-6FC494BEC14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83E5-DCB9-493F-83A0-FB14469F839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1844"/>
          </a:solidFill>
          <a:ln>
            <a:solidFill>
              <a:srgbClr val="EE1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1520" y="260648"/>
            <a:ext cx="8633604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25156" y="6616512"/>
            <a:ext cx="53285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cap="none" dirty="0">
                <a:solidFill>
                  <a:schemeClr val="bg1"/>
                </a:solidFill>
                <a:uFillTx/>
              </a:rPr>
              <a:t>Kit innovation métier : </a:t>
            </a:r>
            <a:r>
              <a:rPr lang="fr-FR" sz="1050" u="sng" cap="none" baseline="0" dirty="0">
                <a:solidFill>
                  <a:schemeClr val="bg1"/>
                </a:solidFill>
                <a:uFillTx/>
                <a:hlinkClick r:id="rId13"/>
              </a:rPr>
              <a:t>https://github.com/InnovMetierEtat/Kit-Innovation-Metier</a:t>
            </a:r>
            <a:endParaRPr lang="fr-FR" sz="1050" u="sng" cap="none" baseline="0" dirty="0">
              <a:solidFill>
                <a:schemeClr val="bg1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824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council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lrf-blog.com/wp-content/uploads/2016/01/DTEB-Guide-methodologique-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90829">
            <a:off x="1355213" y="2217877"/>
            <a:ext cx="2424595" cy="2419196"/>
          </a:xfrm>
          <a:prstGeom prst="rect">
            <a:avLst/>
          </a:prstGeom>
          <a:noFill/>
          <a:ln w="31750">
            <a:solidFill>
              <a:srgbClr val="394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2690829">
            <a:off x="5068964" y="2217877"/>
            <a:ext cx="2424595" cy="2419196"/>
          </a:xfrm>
          <a:prstGeom prst="rect">
            <a:avLst/>
          </a:prstGeom>
          <a:noFill/>
          <a:ln w="31750">
            <a:solidFill>
              <a:srgbClr val="394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551857" y="1604177"/>
            <a:ext cx="0" cy="3705742"/>
          </a:xfrm>
          <a:prstGeom prst="line">
            <a:avLst/>
          </a:prstGeom>
          <a:ln w="25400">
            <a:solidFill>
              <a:srgbClr val="E400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306308" y="1631701"/>
            <a:ext cx="0" cy="3678218"/>
          </a:xfrm>
          <a:prstGeom prst="line">
            <a:avLst/>
          </a:prstGeom>
          <a:ln w="25400">
            <a:solidFill>
              <a:srgbClr val="E400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11697" y="280241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94283"/>
                </a:solidFill>
              </a:rPr>
              <a:t>Explorer</a:t>
            </a:r>
            <a:endParaRPr lang="fr-FR" sz="1400" b="1" dirty="0">
              <a:solidFill>
                <a:srgbClr val="394283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51857" y="35619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94283"/>
                </a:solidFill>
              </a:rPr>
              <a:t>Définir</a:t>
            </a:r>
            <a:endParaRPr lang="fr-FR" sz="1400" b="1" dirty="0">
              <a:solidFill>
                <a:srgbClr val="394283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9464" y="279312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94283"/>
                </a:solidFill>
              </a:rPr>
              <a:t>Développer</a:t>
            </a:r>
            <a:endParaRPr lang="fr-FR" sz="1400" b="1" dirty="0">
              <a:solidFill>
                <a:srgbClr val="394283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388500" y="35730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94283"/>
                </a:solidFill>
              </a:rPr>
              <a:t>Livrer</a:t>
            </a:r>
            <a:endParaRPr lang="fr-FR" sz="1400" b="1" dirty="0">
              <a:solidFill>
                <a:srgbClr val="394283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687761" y="3088124"/>
            <a:ext cx="339690" cy="349587"/>
          </a:xfrm>
          <a:prstGeom prst="ellipse">
            <a:avLst/>
          </a:prstGeom>
          <a:solidFill>
            <a:srgbClr val="39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</a:t>
            </a:r>
            <a:endParaRPr lang="fr-FR" sz="1400" dirty="0"/>
          </a:p>
        </p:txBody>
      </p:sp>
      <p:sp>
        <p:nvSpPr>
          <p:cNvPr id="18" name="Ellipse 17"/>
          <p:cNvSpPr/>
          <p:nvPr/>
        </p:nvSpPr>
        <p:spPr>
          <a:xfrm>
            <a:off x="3055913" y="3099737"/>
            <a:ext cx="334211" cy="337974"/>
          </a:xfrm>
          <a:prstGeom prst="ellipse">
            <a:avLst/>
          </a:prstGeom>
          <a:solidFill>
            <a:srgbClr val="39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5473520" y="3077671"/>
            <a:ext cx="432048" cy="390236"/>
          </a:xfrm>
          <a:prstGeom prst="ellipse">
            <a:avLst/>
          </a:prstGeom>
          <a:solidFill>
            <a:srgbClr val="39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24" name="Ellipse 23"/>
          <p:cNvSpPr/>
          <p:nvPr/>
        </p:nvSpPr>
        <p:spPr>
          <a:xfrm>
            <a:off x="6882372" y="3077671"/>
            <a:ext cx="432048" cy="390236"/>
          </a:xfrm>
          <a:prstGeom prst="ellipse">
            <a:avLst/>
          </a:prstGeom>
          <a:solidFill>
            <a:srgbClr val="39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4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679649" y="5661248"/>
            <a:ext cx="1872208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551857" y="5661248"/>
            <a:ext cx="17646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4573900" y="5661248"/>
            <a:ext cx="1707361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6337616" y="5661248"/>
            <a:ext cx="1656184" cy="3859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5400000">
            <a:off x="3606247" y="3232432"/>
            <a:ext cx="1661993" cy="2003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VISION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85439" y="5786392"/>
            <a:ext cx="182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Inspiration</a:t>
            </a:r>
          </a:p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Observation</a:t>
            </a:r>
            <a:endParaRPr lang="fr-FR" sz="1400" dirty="0">
              <a:solidFill>
                <a:srgbClr val="E40038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551857" y="580526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Synthèse</a:t>
            </a:r>
          </a:p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Etat de l’Art</a:t>
            </a:r>
            <a:endParaRPr lang="fr-FR" sz="1400" dirty="0">
              <a:solidFill>
                <a:srgbClr val="E40038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517066" y="5715253"/>
            <a:ext cx="1892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Brainstorming</a:t>
            </a:r>
          </a:p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Atelier idéation/design</a:t>
            </a:r>
          </a:p>
          <a:p>
            <a:pPr algn="ctr"/>
            <a:r>
              <a:rPr lang="fr-FR" sz="1400" dirty="0" err="1" smtClean="0">
                <a:solidFill>
                  <a:srgbClr val="E40038"/>
                </a:solidFill>
              </a:rPr>
              <a:t>Hackathon</a:t>
            </a:r>
            <a:endParaRPr lang="fr-FR" sz="1400" dirty="0">
              <a:solidFill>
                <a:srgbClr val="E40038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409624" y="5805264"/>
            <a:ext cx="182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E40038"/>
                </a:solidFill>
              </a:rPr>
              <a:t>Evaluation</a:t>
            </a:r>
            <a:endParaRPr lang="fr-FR" sz="1400" dirty="0">
              <a:solidFill>
                <a:srgbClr val="E40038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230431" y="344850"/>
            <a:ext cx="636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394283"/>
                </a:solidFill>
              </a:rPr>
              <a:t>Méthode du double diamant</a:t>
            </a:r>
          </a:p>
          <a:p>
            <a:pPr algn="ctr"/>
            <a:r>
              <a:rPr lang="fr-FR" sz="2000" b="1" dirty="0" smtClean="0">
                <a:solidFill>
                  <a:srgbClr val="394283"/>
                </a:solidFill>
              </a:rPr>
              <a:t>4 séquences clés pour aboutir à une innovation</a:t>
            </a:r>
            <a:endParaRPr lang="fr-FR" sz="2000" b="1" dirty="0">
              <a:solidFill>
                <a:srgbClr val="394283"/>
              </a:solidFill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751657" y="3509719"/>
            <a:ext cx="1682013" cy="1710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493670" y="3548041"/>
            <a:ext cx="1699930" cy="168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95873" y="3653735"/>
            <a:ext cx="1512168" cy="1486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6409624" y="3628061"/>
            <a:ext cx="1584176" cy="1511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967681" y="105273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Inspiration</a:t>
            </a:r>
          </a:p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 Exploration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681432" y="105273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Idéation </a:t>
            </a:r>
          </a:p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Itération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 rot="2724779">
            <a:off x="-81884" y="4239459"/>
            <a:ext cx="281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Divergence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 rot="2724779">
            <a:off x="4018525" y="4419964"/>
            <a:ext cx="235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Divergence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8918306">
            <a:off x="2486640" y="4475372"/>
            <a:ext cx="227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Convergence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 rot="18918306">
            <a:off x="6085520" y="4415252"/>
            <a:ext cx="253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Convergence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 rot="5400000">
            <a:off x="6099090" y="3066925"/>
            <a:ext cx="4124206" cy="2003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PROOF</a:t>
            </a:r>
          </a:p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 OF</a:t>
            </a:r>
          </a:p>
          <a:p>
            <a:pPr algn="ctr"/>
            <a:r>
              <a:rPr lang="fr-FR" sz="1600" b="1" dirty="0" smtClean="0">
                <a:solidFill>
                  <a:srgbClr val="E40038"/>
                </a:solidFill>
              </a:rPr>
              <a:t> CONCEPT</a:t>
            </a:r>
            <a:endParaRPr lang="fr-FR" sz="1600" b="1" dirty="0">
              <a:solidFill>
                <a:srgbClr val="E40038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379949" y="5066020"/>
            <a:ext cx="187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smtClean="0">
                <a:solidFill>
                  <a:srgbClr val="394283"/>
                </a:solidFill>
              </a:rPr>
              <a:t>Livrable intermédiaire</a:t>
            </a:r>
          </a:p>
          <a:p>
            <a:pPr algn="ctr"/>
            <a:r>
              <a:rPr lang="fr-FR" sz="1400" dirty="0" smtClean="0">
                <a:solidFill>
                  <a:srgbClr val="394283"/>
                </a:solidFill>
              </a:rPr>
              <a:t>(</a:t>
            </a:r>
            <a:r>
              <a:rPr lang="fr-FR" sz="1400" b="1" dirty="0" err="1" smtClean="0">
                <a:solidFill>
                  <a:srgbClr val="394283"/>
                </a:solidFill>
              </a:rPr>
              <a:t>brief</a:t>
            </a:r>
            <a:r>
              <a:rPr lang="fr-FR" sz="1400" dirty="0" smtClean="0">
                <a:solidFill>
                  <a:srgbClr val="394283"/>
                </a:solidFill>
              </a:rPr>
              <a:t>, </a:t>
            </a:r>
            <a:r>
              <a:rPr lang="fr-FR" sz="1400" i="1" dirty="0" smtClean="0">
                <a:solidFill>
                  <a:srgbClr val="394283"/>
                </a:solidFill>
              </a:rPr>
              <a:t>spécifications</a:t>
            </a:r>
            <a:r>
              <a:rPr lang="fr-FR" sz="1400" dirty="0" smtClean="0">
                <a:solidFill>
                  <a:srgbClr val="394283"/>
                </a:solidFill>
              </a:rPr>
              <a:t>)</a:t>
            </a:r>
            <a:endParaRPr lang="fr-FR" sz="1400" dirty="0">
              <a:solidFill>
                <a:srgbClr val="394283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052904" y="5032340"/>
            <a:ext cx="181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smtClean="0">
                <a:solidFill>
                  <a:srgbClr val="394283"/>
                </a:solidFill>
              </a:rPr>
              <a:t>Livrable  final</a:t>
            </a:r>
          </a:p>
          <a:p>
            <a:pPr algn="ctr"/>
            <a:r>
              <a:rPr lang="fr-FR" sz="1400" dirty="0" smtClean="0">
                <a:solidFill>
                  <a:srgbClr val="394283"/>
                </a:solidFill>
              </a:rPr>
              <a:t>(maquette, prototype)</a:t>
            </a:r>
            <a:endParaRPr lang="fr-FR" sz="1400" dirty="0">
              <a:solidFill>
                <a:srgbClr val="394283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5343635" y="5373216"/>
            <a:ext cx="175476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 6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6" y="6165304"/>
            <a:ext cx="487680" cy="377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3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/>
          <p:cNvSpPr txBox="1"/>
          <p:nvPr/>
        </p:nvSpPr>
        <p:spPr>
          <a:xfrm>
            <a:off x="467545" y="363433"/>
            <a:ext cx="82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394283"/>
                </a:solidFill>
              </a:rPr>
              <a:t>Le double diamant : une méthode d’innovation proposée par le UK Design Council en 4 étapes clés</a:t>
            </a:r>
            <a:endParaRPr lang="fr-FR" b="1" dirty="0">
              <a:solidFill>
                <a:srgbClr val="394283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7543" y="986531"/>
            <a:ext cx="4032448" cy="1169551"/>
          </a:xfrm>
          <a:prstGeom prst="rect">
            <a:avLst/>
          </a:prstGeom>
          <a:noFill/>
          <a:ln>
            <a:solidFill>
              <a:srgbClr val="394283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Phase 1 : définir une problématique ou un besoin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Observation des usages / immersion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Recherche sur l’état de l’art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Conduite d’entretiens auprès d’experts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Réflexions collectives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716016" y="2019617"/>
            <a:ext cx="3958918" cy="1200329"/>
          </a:xfrm>
          <a:prstGeom prst="rect">
            <a:avLst/>
          </a:prstGeom>
          <a:noFill/>
          <a:ln>
            <a:solidFill>
              <a:srgbClr val="394283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b="1"/>
            </a:lvl1pPr>
          </a:lstStyle>
          <a:p>
            <a:r>
              <a:rPr lang="fr-FR" sz="1400" dirty="0"/>
              <a:t>Phase 2 : </a:t>
            </a:r>
            <a:r>
              <a:rPr lang="fr-FR" sz="1400" dirty="0" smtClean="0"/>
              <a:t>formaliser et définir le </a:t>
            </a:r>
            <a:r>
              <a:rPr lang="fr-FR" sz="1400" dirty="0"/>
              <a:t>projet</a:t>
            </a:r>
          </a:p>
          <a:p>
            <a:pPr marL="107950" indent="-107950">
              <a:buFontTx/>
              <a:buChar char="-"/>
            </a:pPr>
            <a:r>
              <a:rPr lang="fr-FR" sz="1400" b="0" dirty="0"/>
              <a:t>Synthèse des recherches et observations réalisées</a:t>
            </a:r>
          </a:p>
          <a:p>
            <a:pPr marL="107950" indent="-107950">
              <a:buFontTx/>
              <a:buChar char="-"/>
            </a:pPr>
            <a:r>
              <a:rPr lang="fr-FR" sz="1400" b="0" dirty="0"/>
              <a:t>Synthèse des informations et idées récoltées</a:t>
            </a:r>
          </a:p>
          <a:p>
            <a:pPr marL="107950" indent="-107950">
              <a:buFontTx/>
              <a:buChar char="-"/>
            </a:pPr>
            <a:r>
              <a:rPr lang="fr-FR" sz="1400" b="0" dirty="0"/>
              <a:t>Elaboration de la vision du projet</a:t>
            </a:r>
          </a:p>
          <a:p>
            <a:pPr marL="107950" indent="-107950">
              <a:buFontTx/>
              <a:buChar char="-"/>
            </a:pPr>
            <a:r>
              <a:rPr lang="fr-FR" sz="1400" b="0" dirty="0"/>
              <a:t>Rédaction du projet et des concepts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67544" y="3315761"/>
            <a:ext cx="4032448" cy="1169551"/>
          </a:xfrm>
          <a:prstGeom prst="rect">
            <a:avLst/>
          </a:prstGeom>
          <a:noFill/>
          <a:ln>
            <a:solidFill>
              <a:srgbClr val="394283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Phase 3 : tester et itérer les différents concepts</a:t>
            </a:r>
          </a:p>
          <a:p>
            <a:pPr marL="88900" indent="-88900">
              <a:buFontTx/>
              <a:buChar char="-"/>
            </a:pPr>
            <a:r>
              <a:rPr lang="fr-FR" sz="1400" dirty="0" smtClean="0"/>
              <a:t>Esquisses, maquettes visuelles, story </a:t>
            </a:r>
            <a:r>
              <a:rPr lang="fr-FR" sz="1400" dirty="0" err="1" smtClean="0"/>
              <a:t>boards</a:t>
            </a:r>
            <a:endParaRPr lang="fr-FR" sz="1400" dirty="0" smtClean="0"/>
          </a:p>
          <a:p>
            <a:pPr marL="88900" indent="-88900">
              <a:buFontTx/>
              <a:buChar char="-"/>
            </a:pPr>
            <a:r>
              <a:rPr lang="fr-FR" sz="1400" dirty="0" smtClean="0"/>
              <a:t>Maquettes opérationnelles (logiciels et matérielles)</a:t>
            </a:r>
          </a:p>
          <a:p>
            <a:pPr marL="88900" indent="-88900">
              <a:buFontTx/>
              <a:buChar char="-"/>
            </a:pPr>
            <a:r>
              <a:rPr lang="fr-FR" sz="1400" dirty="0" smtClean="0"/>
              <a:t>Tests en boucles itératives</a:t>
            </a:r>
          </a:p>
          <a:p>
            <a:pPr marL="88900" indent="-88900">
              <a:buFontTx/>
              <a:buChar char="-"/>
            </a:pPr>
            <a:r>
              <a:rPr lang="fr-FR" sz="1400" dirty="0" smtClean="0"/>
              <a:t>Améliorations en continue des concepts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716017" y="4683913"/>
            <a:ext cx="3989936" cy="1169551"/>
          </a:xfrm>
          <a:prstGeom prst="rect">
            <a:avLst/>
          </a:prstGeom>
          <a:noFill/>
          <a:ln>
            <a:solidFill>
              <a:srgbClr val="394283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Phase 4 : développer le produit produit/service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Réalisation d’un prototype fonctionnel 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Tests techniques et auprès d’utilisateurs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Evaluation technique et fonctionnelle</a:t>
            </a:r>
          </a:p>
          <a:p>
            <a:pPr marL="109538" indent="-109538">
              <a:buFontTx/>
              <a:buChar char="-"/>
            </a:pPr>
            <a:r>
              <a:rPr lang="fr-FR" sz="1400" dirty="0" smtClean="0"/>
              <a:t>Améliorations et </a:t>
            </a:r>
            <a:r>
              <a:rPr lang="fr-FR" sz="1400" dirty="0"/>
              <a:t>d</a:t>
            </a:r>
            <a:r>
              <a:rPr lang="fr-FR" sz="1400" dirty="0" smtClean="0"/>
              <a:t>écision de généralisation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2" y="2144469"/>
            <a:ext cx="4032450" cy="523220"/>
          </a:xfrm>
          <a:prstGeom prst="rect">
            <a:avLst/>
          </a:prstGeom>
          <a:solidFill>
            <a:srgbClr val="E40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65113" indent="-265113"/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entretiens, brainstorming, </a:t>
            </a:r>
            <a:r>
              <a:rPr lang="fr-F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meet-ups</a:t>
            </a:r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barcamps</a:t>
            </a:r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world cafés…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67543" y="4467889"/>
            <a:ext cx="4032448" cy="523220"/>
          </a:xfrm>
          <a:prstGeom prst="rect">
            <a:avLst/>
          </a:prstGeom>
          <a:solidFill>
            <a:srgbClr val="E40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65113" indent="-265113"/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Co-design, workshops idéation, ateliers design </a:t>
            </a:r>
            <a:r>
              <a:rPr lang="fr-F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thinking</a:t>
            </a:r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hackathons</a:t>
            </a:r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challenges prototypage…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6289575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Pour aller plus loin :  </a:t>
            </a:r>
            <a:r>
              <a:rPr lang="fr-FR" sz="1400" b="1" i="1" dirty="0" smtClean="0">
                <a:solidFill>
                  <a:srgbClr val="FF0000"/>
                </a:solidFill>
                <a:hlinkClick r:id="rId3"/>
              </a:rPr>
              <a:t>site UK Design Council</a:t>
            </a:r>
            <a:endParaRPr lang="fr-FR" sz="1400" i="1" dirty="0" smtClean="0">
              <a:solidFill>
                <a:srgbClr val="FF0000"/>
              </a:solidFill>
              <a:hlinkClick r:id="rId4"/>
            </a:endParaRPr>
          </a:p>
        </p:txBody>
      </p:sp>
      <p:pic>
        <p:nvPicPr>
          <p:cNvPr id="10" name="Imag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5959922"/>
            <a:ext cx="487680" cy="377825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4716016" y="3224589"/>
            <a:ext cx="3958918" cy="523220"/>
          </a:xfrm>
          <a:prstGeom prst="rect">
            <a:avLst/>
          </a:prstGeom>
          <a:solidFill>
            <a:srgbClr val="E40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65113" indent="-265113"/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Livrable intermédiaire : </a:t>
            </a:r>
            <a:r>
              <a:rPr lang="fr-F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brief</a:t>
            </a:r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spécifications, promesses, objectif recherché…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6016" y="5836041"/>
            <a:ext cx="3989937" cy="738664"/>
          </a:xfrm>
          <a:prstGeom prst="rect">
            <a:avLst/>
          </a:prstGeom>
          <a:solidFill>
            <a:srgbClr val="E40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65113" indent="-265113"/>
            <a:r>
              <a:rPr lang="fr-F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Livrable « final » (proof of concept – POC) : prototype, maquette fonctionnelle, un résultat abouti…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KI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TemplateKIP</Template>
  <TotalTime>4</TotalTime>
  <Words>244</Words>
  <Application>Microsoft Office PowerPoint</Application>
  <PresentationFormat>Affichage à l'écran (4:3)</PresentationFormat>
  <Paragraphs>61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TemplateKIP</vt:lpstr>
      <vt:lpstr>Présentation PowerPoint</vt:lpstr>
      <vt:lpstr>Présentation PowerPoint</vt:lpstr>
    </vt:vector>
  </TitlesOfParts>
  <Company>MINEFI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MINEFI</cp:lastModifiedBy>
  <cp:revision>3</cp:revision>
  <dcterms:created xsi:type="dcterms:W3CDTF">2016-07-26T14:54:58Z</dcterms:created>
  <dcterms:modified xsi:type="dcterms:W3CDTF">2016-10-18T13:30:56Z</dcterms:modified>
</cp:coreProperties>
</file>