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7" r:id="rId2"/>
    <p:sldId id="306" r:id="rId3"/>
    <p:sldId id="304" r:id="rId4"/>
    <p:sldId id="292" r:id="rId5"/>
    <p:sldId id="307" r:id="rId6"/>
    <p:sldId id="305" r:id="rId7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3428" autoAdjust="0"/>
  </p:normalViewPr>
  <p:slideViewPr>
    <p:cSldViewPr>
      <p:cViewPr varScale="1">
        <p:scale>
          <a:sx n="76" d="100"/>
          <a:sy n="76" d="100"/>
        </p:scale>
        <p:origin x="-103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FDF8B-EA9F-49CC-8FA4-2A1F25DBE0A0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9CDB3-FF69-4414-BF95-DE8D7064C6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11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637D6-3926-41A1-8DB7-B0B63C7F90D3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FE16-C8B0-4B96-BF3A-D64D751BB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76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endParaRPr lang="fr-FR" sz="18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FE16-C8B0-4B96-BF3A-D64D751BB4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89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00">
              <a:spcBef>
                <a:spcPts val="0"/>
              </a:spcBef>
              <a:spcAft>
                <a:spcPts val="600"/>
              </a:spcAft>
            </a:pPr>
            <a:r>
              <a:rPr lang="fr-FR" sz="1400" dirty="0" smtClean="0"/>
              <a:t>« Patrimoine</a:t>
            </a:r>
            <a:r>
              <a:rPr lang="fr-FR" sz="1400" baseline="0" dirty="0" smtClean="0"/>
              <a:t> immatériel »:</a:t>
            </a:r>
          </a:p>
          <a:p>
            <a:pPr marL="36000">
              <a:spcBef>
                <a:spcPts val="0"/>
              </a:spcBef>
              <a:spcAft>
                <a:spcPts val="600"/>
              </a:spcAft>
            </a:pPr>
            <a:endParaRPr lang="fr-FR" sz="1400" baseline="0" dirty="0" smtClean="0"/>
          </a:p>
          <a:p>
            <a:pPr marL="360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400" baseline="0" dirty="0" smtClean="0"/>
              <a:t>Patrimoine peut signifier « propriété » mais aussi « ensemble à préserver et à partager » comme dans « Patrimoine mondial de l’humanité » ou « patrimoine naturel »…</a:t>
            </a:r>
          </a:p>
          <a:p>
            <a:pPr marL="36000">
              <a:spcBef>
                <a:spcPts val="0"/>
              </a:spcBef>
              <a:spcAft>
                <a:spcPts val="600"/>
              </a:spcAft>
            </a:pPr>
            <a:endParaRPr lang="fr-FR" sz="1400" dirty="0" smtClean="0"/>
          </a:p>
          <a:p>
            <a:pPr marL="3600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400" dirty="0" smtClean="0"/>
              <a:t>C’est un ensemble</a:t>
            </a:r>
            <a:r>
              <a:rPr lang="fr-FR" sz="1400" baseline="0" dirty="0" smtClean="0"/>
              <a:t> d’atouts et de ressources de nature immatérielle …l’action de l’APIE concerne plus particulièrement </a:t>
            </a:r>
          </a:p>
          <a:p>
            <a:pPr marL="3600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Les Marques qui donnent de la lisibilité et du sens à l’action publique , qui ont une fonction de garantie pour le public sur l’origine officielle des services proposés</a:t>
            </a:r>
          </a:p>
          <a:p>
            <a:pPr marL="36000" indent="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Le capital intellectuel au sens strict : les savoir faire, les créations de toutes nature, la capacité à innover</a:t>
            </a:r>
          </a:p>
          <a:p>
            <a:pPr marL="36000" indent="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Atouts symboliques (caractère emblématique des lieux publics – lieux historiques, lieux où s’exerce la fonction régalienne, lieux </a:t>
            </a:r>
            <a:r>
              <a:rPr lang="fr-FR" sz="1400" baseline="0" smtClean="0"/>
              <a:t>de pouvoir</a:t>
            </a:r>
            <a:endParaRPr lang="fr-FR" sz="1400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FE16-C8B0-4B96-BF3A-D64D751BB4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9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00">
              <a:spcBef>
                <a:spcPts val="0"/>
              </a:spcBef>
              <a:spcAft>
                <a:spcPts val="600"/>
              </a:spcAft>
            </a:pPr>
            <a:r>
              <a:rPr lang="fr-FR" sz="1400" dirty="0" smtClean="0"/>
              <a:t>« Patrimoine</a:t>
            </a:r>
            <a:r>
              <a:rPr lang="fr-FR" sz="1400" baseline="0" dirty="0" smtClean="0"/>
              <a:t> immatériel »:</a:t>
            </a:r>
          </a:p>
          <a:p>
            <a:pPr marL="36000">
              <a:spcBef>
                <a:spcPts val="0"/>
              </a:spcBef>
              <a:spcAft>
                <a:spcPts val="600"/>
              </a:spcAft>
            </a:pPr>
            <a:endParaRPr lang="fr-FR" sz="1400" baseline="0" dirty="0" smtClean="0"/>
          </a:p>
          <a:p>
            <a:pPr marL="360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400" baseline="0" dirty="0" smtClean="0"/>
              <a:t>Patrimoine peut signifier « propriété » mais aussi « ensemble à préserver et à partager » comme dans « Patrimoine mondial de l’humanité » ou « patrimoine naturel »…</a:t>
            </a:r>
          </a:p>
          <a:p>
            <a:pPr marL="36000">
              <a:spcBef>
                <a:spcPts val="0"/>
              </a:spcBef>
              <a:spcAft>
                <a:spcPts val="600"/>
              </a:spcAft>
            </a:pPr>
            <a:endParaRPr lang="fr-FR" sz="1400" dirty="0" smtClean="0"/>
          </a:p>
          <a:p>
            <a:pPr marL="3600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400" dirty="0" smtClean="0"/>
              <a:t>C’est un ensemble</a:t>
            </a:r>
            <a:r>
              <a:rPr lang="fr-FR" sz="1400" baseline="0" dirty="0" smtClean="0"/>
              <a:t> d’atouts et de ressources de nature immatérielle …l’action de l’APIE concerne plus particulièrement </a:t>
            </a:r>
          </a:p>
          <a:p>
            <a:pPr marL="3600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Les Marques qui donnent de la lisibilité et du sens à l’action publique , qui ont une fonction de garantie pour le public sur l’origine officielle des services proposés</a:t>
            </a:r>
          </a:p>
          <a:p>
            <a:pPr marL="36000" indent="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Le capital intellectuel au sens strict : les savoir faire, les créations de toutes nature, la capacité à innover</a:t>
            </a:r>
          </a:p>
          <a:p>
            <a:pPr marL="36000" indent="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Atouts symboliques (caractère emblématique des lieux publics – lieux historiques, lieux où s’exerce la fonction régalienne, lieux </a:t>
            </a:r>
            <a:r>
              <a:rPr lang="fr-FR" sz="1400" baseline="0" smtClean="0"/>
              <a:t>de pouvoir</a:t>
            </a:r>
            <a:endParaRPr lang="fr-FR" sz="1400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FE16-C8B0-4B96-BF3A-D64D751BB4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9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FE16-C8B0-4B96-BF3A-D64D751BB4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9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FE16-C8B0-4B96-BF3A-D64D751BB4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9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00">
              <a:spcBef>
                <a:spcPts val="0"/>
              </a:spcBef>
              <a:spcAft>
                <a:spcPts val="600"/>
              </a:spcAft>
            </a:pPr>
            <a:r>
              <a:rPr lang="fr-FR" sz="1400" dirty="0" smtClean="0"/>
              <a:t>« Patrimoine</a:t>
            </a:r>
            <a:r>
              <a:rPr lang="fr-FR" sz="1400" baseline="0" dirty="0" smtClean="0"/>
              <a:t> immatériel »:</a:t>
            </a:r>
          </a:p>
          <a:p>
            <a:pPr marL="36000">
              <a:spcBef>
                <a:spcPts val="0"/>
              </a:spcBef>
              <a:spcAft>
                <a:spcPts val="600"/>
              </a:spcAft>
            </a:pPr>
            <a:endParaRPr lang="fr-FR" sz="1400" baseline="0" dirty="0" smtClean="0"/>
          </a:p>
          <a:p>
            <a:pPr marL="360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400" baseline="0" dirty="0" smtClean="0"/>
              <a:t>Patrimoine peut signifier « propriété » mais aussi « ensemble à préserver et à partager » comme dans « Patrimoine mondial de l’humanité » ou « patrimoine naturel »…</a:t>
            </a:r>
          </a:p>
          <a:p>
            <a:pPr marL="36000">
              <a:spcBef>
                <a:spcPts val="0"/>
              </a:spcBef>
              <a:spcAft>
                <a:spcPts val="600"/>
              </a:spcAft>
            </a:pPr>
            <a:endParaRPr lang="fr-FR" sz="1400" dirty="0" smtClean="0"/>
          </a:p>
          <a:p>
            <a:pPr marL="3600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400" dirty="0" smtClean="0"/>
              <a:t>C’est un ensemble</a:t>
            </a:r>
            <a:r>
              <a:rPr lang="fr-FR" sz="1400" baseline="0" dirty="0" smtClean="0"/>
              <a:t> d’atouts et de ressources de nature immatérielle …l’action de l’APIE concerne plus particulièrement </a:t>
            </a:r>
          </a:p>
          <a:p>
            <a:pPr marL="3600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Les Marques qui donnent de la lisibilité et du sens à l’action publique , qui ont une fonction de garantie pour le public sur l’origine officielle des services proposés</a:t>
            </a:r>
          </a:p>
          <a:p>
            <a:pPr marL="36000" indent="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Le capital intellectuel au sens strict : les savoir faire, les créations de toutes nature, la capacité à innover</a:t>
            </a:r>
          </a:p>
          <a:p>
            <a:pPr marL="36000" indent="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fr-FR" sz="1400" baseline="0" dirty="0" smtClean="0"/>
          </a:p>
          <a:p>
            <a:pPr marL="36000" indent="-171450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fr-FR" sz="1400" baseline="0" dirty="0" smtClean="0"/>
              <a:t>Atouts symboliques (caractère emblématique des lieux publics – lieux historiques, lieux où s’exerce la fonction régalienne, lieux de pouvoir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8FE16-C8B0-4B96-BF3A-D64D751BB4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9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9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6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2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0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67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2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50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8B6D-98F8-4109-ABB6-539B695E797F}" type="datetimeFigureOut">
              <a:rPr lang="fr-FR" smtClean="0"/>
              <a:t>30/11/2015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051-BC8D-4300-873A-ADC7697029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27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nnovMetierEt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etup.com/fr/innovmetier/" TargetMode="External"/><Relationship Id="rId5" Type="http://schemas.openxmlformats.org/officeDocument/2006/relationships/hyperlink" Target="https://twitter.com/InnovMetierEta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8" y="260648"/>
            <a:ext cx="363521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9667" y="2708920"/>
            <a:ext cx="8388797" cy="19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6600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Matinée « Nouveaux formats</a:t>
            </a:r>
            <a:r>
              <a:rPr kumimoji="0" lang="fr-FR" altLang="fr-FR" sz="2800" b="1" i="0" u="none" strike="noStrike" kern="0" cap="none" spc="0" normalizeH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de collaboration entre entités publiques et étudiants »</a:t>
            </a:r>
            <a:r>
              <a:rPr kumimoji="0" lang="fr-FR" altLang="fr-F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27538" y="5229225"/>
            <a:ext cx="4211637" cy="5802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FF6600"/>
                </a:solidFill>
                <a:latin typeface="Arial" charset="0"/>
                <a:cs typeface="Arial" charset="0"/>
              </a:rPr>
              <a:t> </a:t>
            </a:r>
            <a:r>
              <a:rPr lang="fr-FR" altLang="fr-FR" sz="1400" b="1" dirty="0" smtClean="0">
                <a:solidFill>
                  <a:srgbClr val="FF6600"/>
                </a:solidFill>
                <a:latin typeface="Arial" charset="0"/>
                <a:cs typeface="Arial" charset="0"/>
              </a:rPr>
              <a:t>Atrium</a:t>
            </a:r>
            <a:endParaRPr lang="fr-FR" altLang="fr-FR" sz="1400" b="1" dirty="0">
              <a:solidFill>
                <a:srgbClr val="FF6600"/>
              </a:solidFill>
              <a:latin typeface="Arial" charset="0"/>
              <a:cs typeface="Arial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 smtClean="0">
                <a:solidFill>
                  <a:srgbClr val="FF6600"/>
                </a:solidFill>
                <a:latin typeface="Arial" charset="0"/>
                <a:cs typeface="Arial" charset="0"/>
              </a:rPr>
              <a:t>01/12/2015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fr-FR" altLang="fr-FR" sz="1400" b="1" dirty="0" smtClean="0">
              <a:solidFill>
                <a:srgbClr val="FF6600"/>
              </a:solidFill>
              <a:latin typeface="Arial" charset="0"/>
              <a:cs typeface="Arial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fr-FR" altLang="fr-FR" sz="1400" b="1" dirty="0" smtClean="0">
              <a:solidFill>
                <a:srgbClr val="FF66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40466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L’innovation au sein de la sphère publique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755577" y="2193235"/>
            <a:ext cx="3115616" cy="2790825"/>
            <a:chOff x="3045199" y="2009775"/>
            <a:chExt cx="4551139" cy="4076700"/>
          </a:xfrm>
        </p:grpSpPr>
        <p:sp>
          <p:nvSpPr>
            <p:cNvPr id="5" name="Ellipse 4"/>
            <p:cNvSpPr/>
            <p:nvPr/>
          </p:nvSpPr>
          <p:spPr>
            <a:xfrm>
              <a:off x="3911974" y="3514725"/>
              <a:ext cx="2622176" cy="2571750"/>
            </a:xfrm>
            <a:prstGeom prst="ellipse">
              <a:avLst/>
            </a:prstGeom>
            <a:noFill/>
            <a:ln w="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045199" y="2009775"/>
              <a:ext cx="2622176" cy="2571750"/>
            </a:xfrm>
            <a:prstGeom prst="ellipse">
              <a:avLst/>
            </a:prstGeom>
            <a:noFill/>
            <a:ln w="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4974162" y="2228850"/>
              <a:ext cx="2622176" cy="2571750"/>
            </a:xfrm>
            <a:prstGeom prst="ellipse">
              <a:avLst/>
            </a:prstGeom>
            <a:noFill/>
            <a:ln w="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rm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1550497" y="4109695"/>
            <a:ext cx="2142230" cy="584729"/>
          </a:xfrm>
          <a:prstGeom prst="rect">
            <a:avLst/>
          </a:prstGeom>
        </p:spPr>
        <p:txBody>
          <a:bodyPr wrap="square" lIns="91390" tIns="45697" rIns="91390" bIns="45697">
            <a:spAutoFit/>
          </a:bodyPr>
          <a:lstStyle/>
          <a:p>
            <a:r>
              <a:rPr lang="fr-FR" sz="16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Innovations </a:t>
            </a:r>
            <a:endParaRPr lang="fr-FR" sz="1600" b="1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16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 sociétales »</a:t>
            </a:r>
            <a:endParaRPr lang="fr-FR" sz="16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2343209"/>
            <a:ext cx="1729615" cy="1077173"/>
          </a:xfrm>
          <a:prstGeom prst="rect">
            <a:avLst/>
          </a:prstGeom>
        </p:spPr>
        <p:txBody>
          <a:bodyPr wrap="square" lIns="91390" tIns="45697" rIns="91390" bIns="45697">
            <a:spAutoFit/>
          </a:bodyPr>
          <a:lstStyle/>
          <a:p>
            <a:r>
              <a:rPr lang="fr-FR" sz="16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Innovations </a:t>
            </a:r>
            <a:r>
              <a:rPr lang="fr-FR" sz="16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 issues de la recherche publique »</a:t>
            </a:r>
            <a:endParaRPr lang="fr-FR" sz="16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7193" y="2638763"/>
            <a:ext cx="1624696" cy="584729"/>
          </a:xfrm>
          <a:prstGeom prst="rect">
            <a:avLst/>
          </a:prstGeom>
        </p:spPr>
        <p:txBody>
          <a:bodyPr wrap="square" lIns="91390" tIns="45697" rIns="91390" bIns="45697">
            <a:spAutoFit/>
          </a:bodyPr>
          <a:lstStyle/>
          <a:p>
            <a:r>
              <a:rPr lang="fr-FR" sz="16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Innovations </a:t>
            </a:r>
          </a:p>
          <a:p>
            <a:r>
              <a:rPr lang="fr-FR" sz="1600" b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 métier »</a:t>
            </a:r>
            <a:endParaRPr lang="fr-FR" sz="1600" b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https://upload.wikimedia.org/wikipedia/fr/thumb/e/ec/APIE--coul.png/280px-APIE--coul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3"/>
          <a:stretch/>
        </p:blipFill>
        <p:spPr bwMode="auto">
          <a:xfrm>
            <a:off x="3058537" y="3245598"/>
            <a:ext cx="1474248" cy="53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bs.twimg.com/profile_images/669435824929378304/kcQmvam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37" y="1556792"/>
            <a:ext cx="1764428" cy="176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60032" y="3223285"/>
            <a:ext cx="410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COMMUNAUTÉ INNOVATION MÉTIER DE L’ETAT</a:t>
            </a:r>
          </a:p>
          <a:p>
            <a:endParaRPr lang="fr-FR" sz="1400" b="1" dirty="0"/>
          </a:p>
          <a:p>
            <a:r>
              <a:rPr lang="fr-FR" sz="1400" b="1" dirty="0" smtClean="0"/>
              <a:t>Twitter: </a:t>
            </a:r>
            <a:r>
              <a:rPr lang="fr-FR" sz="1400" b="1" dirty="0" smtClean="0">
                <a:hlinkClick r:id="rId5"/>
              </a:rPr>
              <a:t>@</a:t>
            </a:r>
            <a:r>
              <a:rPr lang="fr-FR" sz="1400" b="1" dirty="0" err="1" smtClean="0">
                <a:hlinkClick r:id="rId5"/>
              </a:rPr>
              <a:t>innovmetieretat</a:t>
            </a:r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 err="1" smtClean="0"/>
              <a:t>Meetup</a:t>
            </a:r>
            <a:r>
              <a:rPr lang="fr-FR" sz="1400" b="1" dirty="0"/>
              <a:t>: </a:t>
            </a:r>
            <a:r>
              <a:rPr lang="fr-FR" sz="1400" b="1" dirty="0">
                <a:hlinkClick r:id="rId6"/>
              </a:rPr>
              <a:t>http://www.meetup.com/fr/innovmetier/</a:t>
            </a:r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 err="1" smtClean="0"/>
              <a:t>GitHub</a:t>
            </a:r>
            <a:r>
              <a:rPr lang="fr-FR" sz="1400" b="1" dirty="0"/>
              <a:t>: </a:t>
            </a:r>
            <a:r>
              <a:rPr lang="fr-FR" sz="1400" b="1" dirty="0">
                <a:hlinkClick r:id="rId7"/>
              </a:rPr>
              <a:t>https://github.com/InnovMetierEtat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45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188640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Constat : </a:t>
            </a:r>
            <a:r>
              <a:rPr lang="fr-FR" sz="2400" b="1" dirty="0">
                <a:solidFill>
                  <a:schemeClr val="accent1"/>
                </a:solidFill>
              </a:rPr>
              <a:t>nouveaux </a:t>
            </a:r>
            <a:r>
              <a:rPr lang="fr-FR" sz="2400" b="1" dirty="0" smtClean="0">
                <a:solidFill>
                  <a:schemeClr val="accent1"/>
                </a:solidFill>
              </a:rPr>
              <a:t>formats de collaboration entre administrations et étudiants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1" t="34051" r="15880" b="24016"/>
          <a:stretch/>
        </p:blipFill>
        <p:spPr bwMode="auto">
          <a:xfrm>
            <a:off x="5603304" y="1781943"/>
            <a:ext cx="3505200" cy="30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603304" y="4849415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Challenge innovation « new </a:t>
            </a:r>
            <a:r>
              <a:rPr lang="fr-FR" sz="1400" dirty="0" err="1" smtClean="0"/>
              <a:t>health</a:t>
            </a:r>
            <a:r>
              <a:rPr lang="fr-FR" sz="1400" dirty="0" smtClean="0"/>
              <a:t> » AP-HP</a:t>
            </a:r>
            <a:endParaRPr lang="fr-FR" sz="1400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2" y="1484784"/>
            <a:ext cx="278801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11909"/>
            <a:ext cx="7392194" cy="1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5" b="17747"/>
          <a:stretch/>
        </p:blipFill>
        <p:spPr bwMode="auto">
          <a:xfrm>
            <a:off x="6657884" y="5126077"/>
            <a:ext cx="2514600" cy="114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9" t="60702" r="41801" b="5761"/>
          <a:stretch/>
        </p:blipFill>
        <p:spPr bwMode="auto">
          <a:xfrm>
            <a:off x="1623361" y="3063879"/>
            <a:ext cx="3740727" cy="245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12029" r="10012" b="15674"/>
          <a:stretch/>
        </p:blipFill>
        <p:spPr bwMode="auto">
          <a:xfrm>
            <a:off x="3552235" y="1019637"/>
            <a:ext cx="2380332" cy="183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419873" y="1353167"/>
            <a:ext cx="252027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589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/>
            <a:r>
              <a:rPr lang="fr-FR" altLang="fr-FR" sz="1200" b="1" dirty="0">
                <a:solidFill>
                  <a:srgbClr val="FFFFFF"/>
                </a:solidFill>
              </a:rPr>
              <a:t>Libérer l'innovation métier</a:t>
            </a:r>
          </a:p>
          <a:p>
            <a:pPr algn="ctr"/>
            <a:r>
              <a:rPr lang="fr-FR" altLang="fr-FR" sz="1050" b="1" dirty="0">
                <a:solidFill>
                  <a:srgbClr val="FFFFFF"/>
                </a:solidFill>
              </a:rPr>
              <a:t>Rencontre Gendarmerie / APIE</a:t>
            </a:r>
          </a:p>
          <a:p>
            <a:pPr algn="ctr"/>
            <a:r>
              <a:rPr lang="fr-FR" altLang="fr-FR" sz="1050" b="1" dirty="0" smtClean="0">
                <a:solidFill>
                  <a:srgbClr val="FFFFFF"/>
                </a:solidFill>
              </a:rPr>
              <a:t>PROTO204</a:t>
            </a:r>
            <a:r>
              <a:rPr lang="fr-FR" altLang="fr-FR" sz="1050" b="1" dirty="0">
                <a:solidFill>
                  <a:srgbClr val="FFFFFF"/>
                </a:solidFill>
              </a:rPr>
              <a:t>, Orsay. Octobre 2015</a:t>
            </a:r>
          </a:p>
        </p:txBody>
      </p:sp>
    </p:spTree>
    <p:extLst>
      <p:ext uri="{BB962C8B-B14F-4D97-AF65-F5344CB8AC3E}">
        <p14:creationId xmlns:p14="http://schemas.microsoft.com/office/powerpoint/2010/main" val="39448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40466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Quels sont ces nouveaux formats de collaboration?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9552" y="1412776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Cafés / r</a:t>
            </a:r>
            <a:r>
              <a:rPr lang="fr-FR" dirty="0" smtClean="0"/>
              <a:t>encontres informelles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Ateliers idéation / Brainstorming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Barcamps</a:t>
            </a:r>
            <a:r>
              <a:rPr lang="fr-FR" dirty="0"/>
              <a:t> / </a:t>
            </a:r>
            <a:r>
              <a:rPr lang="fr-FR" dirty="0" err="1"/>
              <a:t>meetup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World </a:t>
            </a:r>
            <a:r>
              <a:rPr lang="fr-FR" dirty="0" smtClean="0"/>
              <a:t>Café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Concours</a:t>
            </a:r>
            <a:r>
              <a:rPr lang="fr-FR" dirty="0"/>
              <a:t>, défis, </a:t>
            </a:r>
            <a:r>
              <a:rPr lang="fr-FR" dirty="0" smtClean="0"/>
              <a:t>challenges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3937699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Evénements Design </a:t>
            </a:r>
            <a:r>
              <a:rPr lang="fr-FR" dirty="0" err="1" smtClean="0"/>
              <a:t>Thinking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39552" y="544522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Hackathons</a:t>
            </a:r>
            <a:r>
              <a:rPr lang="fr-FR" dirty="0" smtClean="0"/>
              <a:t> / </a:t>
            </a:r>
            <a:r>
              <a:rPr lang="fr-FR" dirty="0" err="1" smtClean="0"/>
              <a:t>Makeathons</a:t>
            </a:r>
            <a:r>
              <a:rPr lang="fr-FR" dirty="0" smtClean="0"/>
              <a:t> (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storming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XXX</a:t>
            </a:r>
            <a:r>
              <a:rPr lang="fr-FR" dirty="0" smtClean="0"/>
              <a:t>,…)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796136" y="1222301"/>
            <a:ext cx="3059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Livrables? 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Idées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Scénarios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Usages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…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Où ? </a:t>
            </a:r>
          </a:p>
          <a:p>
            <a:r>
              <a:rPr lang="fr-FR" sz="1600" dirty="0" smtClean="0"/>
              <a:t>- Lieux informels (tiers lieux)</a:t>
            </a:r>
            <a:endParaRPr lang="fr-FR" sz="1600" dirty="0"/>
          </a:p>
        </p:txBody>
      </p:sp>
      <p:sp>
        <p:nvSpPr>
          <p:cNvPr id="4" name="Accolade fermante 3"/>
          <p:cNvSpPr/>
          <p:nvPr/>
        </p:nvSpPr>
        <p:spPr>
          <a:xfrm>
            <a:off x="5436096" y="1109643"/>
            <a:ext cx="288032" cy="2031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5436096" y="3514943"/>
            <a:ext cx="288032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796136" y="3442935"/>
            <a:ext cx="30598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Livrables? 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Esquisses / dessins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Représentations graphiques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Où ? </a:t>
            </a:r>
          </a:p>
          <a:p>
            <a:r>
              <a:rPr lang="fr-FR" sz="1600" dirty="0" smtClean="0"/>
              <a:t>- Studios, ateliers</a:t>
            </a:r>
            <a:endParaRPr lang="fr-FR" sz="1600" dirty="0"/>
          </a:p>
        </p:txBody>
      </p:sp>
      <p:sp>
        <p:nvSpPr>
          <p:cNvPr id="13" name="Accolade fermante 12"/>
          <p:cNvSpPr/>
          <p:nvPr/>
        </p:nvSpPr>
        <p:spPr>
          <a:xfrm>
            <a:off x="5436096" y="5243135"/>
            <a:ext cx="288032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796136" y="5171127"/>
            <a:ext cx="3059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Livrables? 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Codes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Prototypes</a:t>
            </a:r>
          </a:p>
          <a:p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Où ? 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Lieux adaptés (PC, connexion)</a:t>
            </a:r>
          </a:p>
          <a:p>
            <a:pPr marL="285750" indent="-285750">
              <a:buFontTx/>
              <a:buChar char="-"/>
            </a:pPr>
            <a:r>
              <a:rPr lang="fr-FR" sz="1600" dirty="0" err="1" smtClean="0"/>
              <a:t>Labs</a:t>
            </a:r>
            <a:r>
              <a:rPr lang="fr-FR" sz="1600" dirty="0" smtClean="0"/>
              <a:t> / </a:t>
            </a:r>
            <a:r>
              <a:rPr lang="fr-FR" sz="1600" dirty="0" err="1" smtClean="0"/>
              <a:t>Fablabs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675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0466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Que ne sont </a:t>
            </a:r>
            <a:r>
              <a:rPr lang="fr-FR" sz="2400" b="1" u="sng" dirty="0" smtClean="0">
                <a:solidFill>
                  <a:schemeClr val="accent1"/>
                </a:solidFill>
              </a:rPr>
              <a:t>pas</a:t>
            </a:r>
            <a:r>
              <a:rPr lang="fr-FR" sz="2400" b="1" dirty="0" smtClean="0">
                <a:solidFill>
                  <a:schemeClr val="accent1"/>
                </a:solidFill>
              </a:rPr>
              <a:t> ces nouveaux formats?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5203" y="1646798"/>
            <a:ext cx="78488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Ces formats offrent de nouvelles perspectives pour accélérer l’innovation au sein de la sphère publique</a:t>
            </a:r>
          </a:p>
          <a:p>
            <a:endParaRPr lang="fr-FR" b="1" dirty="0"/>
          </a:p>
          <a:p>
            <a:r>
              <a:rPr lang="fr-FR" b="1" dirty="0" smtClean="0"/>
              <a:t>Ils s’inscrivent dans un phénomène plus large d’innovation ouverte. </a:t>
            </a:r>
          </a:p>
          <a:p>
            <a:endParaRPr lang="fr-FR" b="1" dirty="0"/>
          </a:p>
          <a:p>
            <a:r>
              <a:rPr lang="fr-FR" b="1" dirty="0" smtClean="0"/>
              <a:t>Toutefois, ces formats ne sont pas :</a:t>
            </a:r>
          </a:p>
          <a:p>
            <a:pPr marL="285750" indent="-285750">
              <a:buFontTx/>
              <a:buChar char="-"/>
            </a:pPr>
            <a:endParaRPr lang="fr-FR" sz="1200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Des prestations de service bénévoles</a:t>
            </a:r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Des formats remplaçant des thèses (CIFRE), stages et autres formats de collaborations existant</a:t>
            </a:r>
          </a:p>
          <a:p>
            <a:pPr marL="285750" indent="-285750">
              <a:buFontTx/>
              <a:buChar char="-"/>
            </a:pP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Des solutions miracles 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956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40466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</a:rPr>
              <a:t>Objectif de la matinée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5536" y="1340768"/>
            <a:ext cx="83529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Produire des premières pistes de réponses aux questions suivantes : </a:t>
            </a:r>
          </a:p>
          <a:p>
            <a:endParaRPr lang="fr-FR" sz="700" dirty="0" smtClean="0"/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fr-FR" dirty="0" smtClean="0"/>
              <a:t>Comment identifier </a:t>
            </a:r>
            <a:r>
              <a:rPr lang="fr-FR" dirty="0"/>
              <a:t>les bons </a:t>
            </a:r>
            <a:r>
              <a:rPr lang="fr-FR" dirty="0" smtClean="0"/>
              <a:t>partenaires ?</a:t>
            </a:r>
            <a:endParaRPr lang="fr-FR" dirty="0"/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fr-FR" dirty="0" smtClean="0"/>
              <a:t>Quelles </a:t>
            </a:r>
            <a:r>
              <a:rPr lang="fr-FR" dirty="0"/>
              <a:t>contreparties attendues par les différentes parties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fr-FR" dirty="0" smtClean="0"/>
              <a:t>Comment gérer </a:t>
            </a:r>
            <a:r>
              <a:rPr lang="fr-FR" dirty="0"/>
              <a:t>la propriété </a:t>
            </a:r>
            <a:r>
              <a:rPr lang="fr-FR" dirty="0" smtClean="0"/>
              <a:t>intellectuelle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fr-FR" dirty="0" smtClean="0"/>
              <a:t>Quelles formes de valorisation choisir (mutualisation, passage à l’échelle, diffusion</a:t>
            </a:r>
            <a:r>
              <a:rPr lang="fr-FR" dirty="0" smtClean="0"/>
              <a:t>) ?</a:t>
            </a:r>
            <a:endParaRPr lang="fr-FR" dirty="0"/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fr-FR" dirty="0" smtClean="0"/>
              <a:t>Panorama </a:t>
            </a:r>
            <a:r>
              <a:rPr lang="fr-FR" dirty="0"/>
              <a:t>des méthodes de collaboration innovantes : ateliers d’idéation, </a:t>
            </a:r>
            <a:r>
              <a:rPr lang="fr-FR" dirty="0" err="1"/>
              <a:t>hackathons</a:t>
            </a:r>
            <a:r>
              <a:rPr lang="fr-FR" dirty="0"/>
              <a:t>, animation de communautés, 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fr-FR" dirty="0" smtClean="0"/>
              <a:t>Autre </a:t>
            </a:r>
            <a:r>
              <a:rPr lang="fr-FR" dirty="0"/>
              <a:t>? 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63525" indent="-263525"/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u="sng" dirty="0" smtClean="0">
                <a:sym typeface="Wingdings" panose="05000000000000000000" pitchFamily="2" charset="2"/>
              </a:rPr>
              <a:t>Notre objectif</a:t>
            </a:r>
            <a:r>
              <a:rPr lang="fr-FR" dirty="0" smtClean="0">
                <a:sym typeface="Wingdings" panose="05000000000000000000" pitchFamily="2" charset="2"/>
              </a:rPr>
              <a:t> : inscrire ces éléments de réponses dans des </a:t>
            </a:r>
            <a:r>
              <a:rPr lang="fr-FR" b="1" dirty="0" smtClean="0">
                <a:sym typeface="Wingdings" panose="05000000000000000000" pitchFamily="2" charset="2"/>
              </a:rPr>
              <a:t>fiches pratiques</a:t>
            </a:r>
            <a:r>
              <a:rPr lang="fr-FR" dirty="0" smtClean="0">
                <a:sym typeface="Wingdings" panose="05000000000000000000" pitchFamily="2" charset="2"/>
              </a:rPr>
              <a:t> à destination des acteurs publics désirant organiser ce type d’événements dans le futur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311</Words>
  <Application>Microsoft Office PowerPoint</Application>
  <PresentationFormat>Affichage à l'écran (4:3)</PresentationFormat>
  <Paragraphs>112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MINEFI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ISRAEL Sylvia</dc:creator>
  <cp:lastModifiedBy>ROSSAY Sylvie</cp:lastModifiedBy>
  <cp:revision>128</cp:revision>
  <cp:lastPrinted>2015-10-16T11:52:18Z</cp:lastPrinted>
  <dcterms:created xsi:type="dcterms:W3CDTF">2015-10-01T08:24:08Z</dcterms:created>
  <dcterms:modified xsi:type="dcterms:W3CDTF">2015-11-30T15:30:46Z</dcterms:modified>
</cp:coreProperties>
</file>