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7" r:id="rId12"/>
  </p:sldIdLst>
  <p:sldSz cx="18288000" cy="10287000"/>
  <p:notesSz cx="6858000" cy="9144000"/>
  <p:embeddedFontLst>
    <p:embeddedFont>
      <p:font typeface="Horta" charset="-79"/>
      <p:regular r:id="rId13"/>
    </p:embeddedFont>
    <p:embeddedFont>
      <p:font typeface="Maven Pro" charset="0"/>
      <p:regular r:id="rId14"/>
    </p:embeddedFont>
    <p:embeddedFont>
      <p:font typeface="Cantora One" charset="0"/>
      <p:regular r:id="rId15"/>
    </p:embeddedFont>
    <p:embeddedFont>
      <p:font typeface="Was Gayji NP" charset="0"/>
      <p:regular r:id="rId16"/>
    </p:embeddedFont>
    <p:embeddedFont>
      <p:font typeface="Canva Sans Bold" charset="0"/>
      <p:regular r:id="rId17"/>
    </p:embeddedFont>
    <p:embeddedFont>
      <p:font typeface="Poppins Bold" charset="0"/>
      <p:regular r:id="rId18"/>
    </p:embeddedFont>
    <p:embeddedFont>
      <p:font typeface="Canva Sans" charset="0"/>
      <p:regular r:id="rId19"/>
    </p:embeddedFont>
    <p:embeddedFont>
      <p:font typeface="Maven Pro Bold" charset="0"/>
      <p:regular r:id="rId20"/>
    </p:embeddedFont>
    <p:embeddedFont>
      <p:font typeface="Oswald" charset="0"/>
      <p:regular r:id="rId21"/>
    </p:embeddedFont>
    <p:embeddedFont>
      <p:font typeface="Calibri" pitchFamily="34" charset="0"/>
      <p:regular r:id="rId22"/>
      <p:bold r:id="rId23"/>
      <p:italic r:id="rId24"/>
      <p:boldItalic r:id="rId25"/>
    </p:embeddedFont>
    <p:embeddedFont>
      <p:font typeface="Mochiy Pop P One" charset="-128"/>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51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7594821" y="224684"/>
            <a:ext cx="516220" cy="2057400"/>
          </a:xfrm>
          <a:custGeom>
            <a:avLst/>
            <a:gdLst/>
            <a:ahLst/>
            <a:cxnLst/>
            <a:rect l="l" t="t" r="r" b="b"/>
            <a:pathLst>
              <a:path w="516220" h="2057400">
                <a:moveTo>
                  <a:pt x="0" y="0"/>
                </a:moveTo>
                <a:lnTo>
                  <a:pt x="516221" y="0"/>
                </a:lnTo>
                <a:lnTo>
                  <a:pt x="516221" y="2057400"/>
                </a:lnTo>
                <a:lnTo>
                  <a:pt x="0" y="20574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a:off x="15721759" y="8303013"/>
            <a:ext cx="2718641" cy="1564887"/>
          </a:xfrm>
          <a:custGeom>
            <a:avLst/>
            <a:gdLst/>
            <a:ahLst/>
            <a:cxnLst/>
            <a:rect l="l" t="t" r="r" b="b"/>
            <a:pathLst>
              <a:path w="4966063" h="2615537">
                <a:moveTo>
                  <a:pt x="0" y="0"/>
                </a:moveTo>
                <a:lnTo>
                  <a:pt x="4966063" y="0"/>
                </a:lnTo>
                <a:lnTo>
                  <a:pt x="4966063" y="2615537"/>
                </a:lnTo>
                <a:lnTo>
                  <a:pt x="0" y="2615537"/>
                </a:lnTo>
                <a:lnTo>
                  <a:pt x="0" y="0"/>
                </a:lnTo>
                <a:close/>
              </a:path>
            </a:pathLst>
          </a:custGeom>
          <a:blipFill>
            <a:blip r:embed="rId8"/>
            <a:stretch>
              <a:fillRect/>
            </a:stretch>
          </a:blipFill>
        </p:spPr>
      </p:sp>
      <p:sp>
        <p:nvSpPr>
          <p:cNvPr id="9" name="TextBox 9"/>
          <p:cNvSpPr txBox="1"/>
          <p:nvPr/>
        </p:nvSpPr>
        <p:spPr>
          <a:xfrm>
            <a:off x="3769768" y="1638300"/>
            <a:ext cx="11165432" cy="1564531"/>
          </a:xfrm>
          <a:prstGeom prst="rect">
            <a:avLst/>
          </a:prstGeom>
        </p:spPr>
        <p:txBody>
          <a:bodyPr wrap="square" lIns="0" tIns="0" rIns="0" bIns="0" rtlCol="0" anchor="t">
            <a:spAutoFit/>
          </a:bodyPr>
          <a:lstStyle/>
          <a:p>
            <a:pPr algn="ctr">
              <a:lnSpc>
                <a:spcPts val="12179"/>
              </a:lnSpc>
            </a:pPr>
            <a:r>
              <a:rPr lang="en-US" sz="6600" b="1" dirty="0">
                <a:solidFill>
                  <a:srgbClr val="252930"/>
                </a:solidFill>
                <a:latin typeface="Canva Sans Bold"/>
                <a:ea typeface="Canva Sans Bold"/>
                <a:cs typeface="Canva Sans Bold"/>
                <a:sym typeface="Canva Sans Bold"/>
              </a:rPr>
              <a:t>IDEATHON - 2025</a:t>
            </a:r>
          </a:p>
        </p:txBody>
      </p:sp>
      <p:sp>
        <p:nvSpPr>
          <p:cNvPr id="10" name="TextBox 10"/>
          <p:cNvSpPr txBox="1"/>
          <p:nvPr/>
        </p:nvSpPr>
        <p:spPr>
          <a:xfrm>
            <a:off x="6172200" y="4246489"/>
            <a:ext cx="6273180" cy="1205458"/>
          </a:xfrm>
          <a:prstGeom prst="rect">
            <a:avLst/>
          </a:prstGeom>
        </p:spPr>
        <p:txBody>
          <a:bodyPr wrap="square" lIns="0" tIns="0" rIns="0" bIns="0" rtlCol="0" anchor="t">
            <a:spAutoFit/>
          </a:bodyPr>
          <a:lstStyle/>
          <a:p>
            <a:pPr algn="ctr">
              <a:lnSpc>
                <a:spcPts val="9358"/>
              </a:lnSpc>
            </a:pPr>
            <a:r>
              <a:rPr lang="en-US" sz="8000" b="1" dirty="0">
                <a:solidFill>
                  <a:srgbClr val="252930"/>
                </a:solidFill>
                <a:latin typeface="Poppins Bold"/>
                <a:ea typeface="Poppins Bold"/>
                <a:cs typeface="Poppins Bold"/>
                <a:sym typeface="Poppins Bold"/>
              </a:rPr>
              <a:t>‘SAHKARM’</a:t>
            </a:r>
          </a:p>
        </p:txBody>
      </p:sp>
      <p:sp>
        <p:nvSpPr>
          <p:cNvPr id="11" name="TextBox 11"/>
          <p:cNvSpPr txBox="1"/>
          <p:nvPr/>
        </p:nvSpPr>
        <p:spPr>
          <a:xfrm>
            <a:off x="3702547" y="6343088"/>
            <a:ext cx="12223253" cy="1000274"/>
          </a:xfrm>
          <a:prstGeom prst="rect">
            <a:avLst/>
          </a:prstGeom>
        </p:spPr>
        <p:txBody>
          <a:bodyPr wrap="square" lIns="0" tIns="0" rIns="0" bIns="0" rtlCol="0" anchor="t">
            <a:spAutoFit/>
          </a:bodyPr>
          <a:lstStyle/>
          <a:p>
            <a:pPr algn="ctr">
              <a:lnSpc>
                <a:spcPts val="7844"/>
              </a:lnSpc>
            </a:pPr>
            <a:r>
              <a:rPr lang="en-US" sz="5603" b="1" dirty="0">
                <a:solidFill>
                  <a:srgbClr val="252930"/>
                </a:solidFill>
                <a:latin typeface="Canva Sans Bold"/>
                <a:ea typeface="Canva Sans Bold"/>
                <a:cs typeface="Canva Sans Bold"/>
                <a:sym typeface="Canva Sans Bold"/>
              </a:rPr>
              <a:t>Presented </a:t>
            </a:r>
            <a:r>
              <a:rPr lang="en-US" sz="5603" b="1" dirty="0" smtClean="0">
                <a:solidFill>
                  <a:srgbClr val="252930"/>
                </a:solidFill>
                <a:latin typeface="Canva Sans Bold"/>
                <a:ea typeface="Canva Sans Bold"/>
                <a:cs typeface="Canva Sans Bold"/>
                <a:sym typeface="Canva Sans Bold"/>
              </a:rPr>
              <a:t>by </a:t>
            </a:r>
            <a:r>
              <a:rPr lang="en-US" sz="5603" b="1" dirty="0">
                <a:solidFill>
                  <a:srgbClr val="252930"/>
                </a:solidFill>
                <a:latin typeface="Canva Sans Bold"/>
                <a:ea typeface="Canva Sans Bold"/>
                <a:cs typeface="Canva Sans Bold"/>
                <a:sym typeface="Canva Sans Bold"/>
              </a:rPr>
              <a:t>- ‘SYNTAX 404’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755064" y="0"/>
            <a:ext cx="2532936" cy="3567002"/>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 xmlns:asvg="http://schemas.microsoft.com/office/drawing/2016/SVG/main" r:embed="rId5"/>
                </a:ext>
              </a:extLst>
            </a:blip>
            <a:srcRect/>
            <a:stretch>
              <a:fillRect t="-15357" r="-62452" b="1"/>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797499" y="2517832"/>
            <a:ext cx="10187580" cy="5590035"/>
          </a:xfrm>
          <a:custGeom>
            <a:avLst/>
            <a:gdLst/>
            <a:ahLst/>
            <a:cxnLst/>
            <a:rect l="l" t="t" r="r" b="b"/>
            <a:pathLst>
              <a:path w="10187580" h="5590035">
                <a:moveTo>
                  <a:pt x="0" y="0"/>
                </a:moveTo>
                <a:lnTo>
                  <a:pt x="10187581" y="0"/>
                </a:lnTo>
                <a:lnTo>
                  <a:pt x="10187581" y="5590035"/>
                </a:lnTo>
                <a:lnTo>
                  <a:pt x="0" y="5590035"/>
                </a:lnTo>
                <a:lnTo>
                  <a:pt x="0" y="0"/>
                </a:lnTo>
                <a:close/>
              </a:path>
            </a:pathLst>
          </a:custGeom>
          <a:blipFill>
            <a:blip r:embed="rId8"/>
            <a:stretch>
              <a:fillRect b="-1114"/>
            </a:stretch>
          </a:blipFill>
        </p:spPr>
      </p:sp>
      <p:sp>
        <p:nvSpPr>
          <p:cNvPr id="6" name="TextBox 6"/>
          <p:cNvSpPr txBox="1"/>
          <p:nvPr/>
        </p:nvSpPr>
        <p:spPr>
          <a:xfrm>
            <a:off x="739012" y="1793932"/>
            <a:ext cx="10304555" cy="514350"/>
          </a:xfrm>
          <a:prstGeom prst="rect">
            <a:avLst/>
          </a:prstGeom>
        </p:spPr>
        <p:txBody>
          <a:bodyPr lIns="0" tIns="0" rIns="0" bIns="0" rtlCol="0" anchor="t">
            <a:spAutoFit/>
          </a:bodyPr>
          <a:lstStyle/>
          <a:p>
            <a:pPr algn="ctr">
              <a:lnSpc>
                <a:spcPts val="4200"/>
              </a:lnSpc>
            </a:pPr>
            <a:r>
              <a:rPr lang="en-US" sz="3000" b="1">
                <a:solidFill>
                  <a:srgbClr val="5D4A2D"/>
                </a:solidFill>
                <a:latin typeface="Canva Sans Bold"/>
                <a:ea typeface="Canva Sans Bold"/>
                <a:cs typeface="Canva Sans Bold"/>
                <a:sym typeface="Canva Sans Bold"/>
              </a:rPr>
              <a:t>Cost comparison before or after our implementations</a:t>
            </a:r>
          </a:p>
        </p:txBody>
      </p:sp>
      <p:sp>
        <p:nvSpPr>
          <p:cNvPr id="7" name="TextBox 7"/>
          <p:cNvSpPr txBox="1"/>
          <p:nvPr/>
        </p:nvSpPr>
        <p:spPr>
          <a:xfrm rot="-5400000">
            <a:off x="-2865762" y="5099565"/>
            <a:ext cx="6598265" cy="464820"/>
          </a:xfrm>
          <a:prstGeom prst="rect">
            <a:avLst/>
          </a:prstGeom>
        </p:spPr>
        <p:txBody>
          <a:bodyPr lIns="0" tIns="0" rIns="0" bIns="0" rtlCol="0" anchor="t">
            <a:spAutoFit/>
          </a:bodyPr>
          <a:lstStyle/>
          <a:p>
            <a:pPr algn="ctr">
              <a:lnSpc>
                <a:spcPts val="3780"/>
              </a:lnSpc>
            </a:pPr>
            <a:r>
              <a:rPr lang="en-US" sz="2700" b="1">
                <a:solidFill>
                  <a:srgbClr val="5D4A2D"/>
                </a:solidFill>
                <a:latin typeface="Canva Sans Bold"/>
                <a:ea typeface="Canva Sans Bold"/>
                <a:cs typeface="Canva Sans Bold"/>
                <a:sym typeface="Canva Sans Bold"/>
              </a:rPr>
              <a:t>Government expenditures in crores</a:t>
            </a:r>
          </a:p>
        </p:txBody>
      </p:sp>
      <p:sp>
        <p:nvSpPr>
          <p:cNvPr id="8" name="TextBox 8"/>
          <p:cNvSpPr txBox="1"/>
          <p:nvPr/>
        </p:nvSpPr>
        <p:spPr>
          <a:xfrm>
            <a:off x="1650057" y="8262807"/>
            <a:ext cx="1436043" cy="497840"/>
          </a:xfrm>
          <a:prstGeom prst="rect">
            <a:avLst/>
          </a:prstGeom>
        </p:spPr>
        <p:txBody>
          <a:bodyPr lIns="0" tIns="0" rIns="0" bIns="0" rtlCol="0" anchor="t">
            <a:spAutoFit/>
          </a:bodyPr>
          <a:lstStyle/>
          <a:p>
            <a:pPr algn="ctr">
              <a:lnSpc>
                <a:spcPts val="4060"/>
              </a:lnSpc>
            </a:pPr>
            <a:r>
              <a:rPr lang="en-US" sz="2900">
                <a:solidFill>
                  <a:srgbClr val="5D4A2D"/>
                </a:solidFill>
                <a:latin typeface="Canva Sans"/>
                <a:ea typeface="Canva Sans"/>
                <a:cs typeface="Canva Sans"/>
                <a:sym typeface="Canva Sans"/>
              </a:rPr>
              <a:t>Sewage </a:t>
            </a:r>
          </a:p>
        </p:txBody>
      </p:sp>
      <p:sp>
        <p:nvSpPr>
          <p:cNvPr id="9" name="TextBox 9"/>
          <p:cNvSpPr txBox="1"/>
          <p:nvPr/>
        </p:nvSpPr>
        <p:spPr>
          <a:xfrm>
            <a:off x="3494427" y="8371392"/>
            <a:ext cx="2196703" cy="389254"/>
          </a:xfrm>
          <a:prstGeom prst="rect">
            <a:avLst/>
          </a:prstGeom>
        </p:spPr>
        <p:txBody>
          <a:bodyPr lIns="0" tIns="0" rIns="0" bIns="0" rtlCol="0" anchor="t">
            <a:spAutoFit/>
          </a:bodyPr>
          <a:lstStyle/>
          <a:p>
            <a:pPr algn="ctr">
              <a:lnSpc>
                <a:spcPts val="3220"/>
              </a:lnSpc>
            </a:pPr>
            <a:r>
              <a:rPr lang="en-US" sz="2300">
                <a:solidFill>
                  <a:srgbClr val="5D4A2D"/>
                </a:solidFill>
                <a:latin typeface="Canva Sans"/>
                <a:ea typeface="Canva Sans"/>
                <a:cs typeface="Canva Sans"/>
                <a:sym typeface="Canva Sans"/>
              </a:rPr>
              <a:t>Water Pipelines</a:t>
            </a:r>
          </a:p>
        </p:txBody>
      </p:sp>
      <p:sp>
        <p:nvSpPr>
          <p:cNvPr id="10" name="TextBox 10"/>
          <p:cNvSpPr txBox="1"/>
          <p:nvPr/>
        </p:nvSpPr>
        <p:spPr>
          <a:xfrm>
            <a:off x="6259822" y="8320592"/>
            <a:ext cx="1527274" cy="481330"/>
          </a:xfrm>
          <a:prstGeom prst="rect">
            <a:avLst/>
          </a:prstGeom>
        </p:spPr>
        <p:txBody>
          <a:bodyPr lIns="0" tIns="0" rIns="0" bIns="0" rtlCol="0" anchor="t">
            <a:spAutoFit/>
          </a:bodyPr>
          <a:lstStyle/>
          <a:p>
            <a:pPr algn="ctr">
              <a:lnSpc>
                <a:spcPts val="3920"/>
              </a:lnSpc>
            </a:pPr>
            <a:r>
              <a:rPr lang="en-US" sz="2800">
                <a:solidFill>
                  <a:srgbClr val="5D4A2D"/>
                </a:solidFill>
                <a:latin typeface="Canva Sans"/>
                <a:ea typeface="Canva Sans"/>
                <a:cs typeface="Canva Sans"/>
                <a:sym typeface="Canva Sans"/>
              </a:rPr>
              <a:t>Gas lines</a:t>
            </a:r>
          </a:p>
        </p:txBody>
      </p:sp>
      <p:sp>
        <p:nvSpPr>
          <p:cNvPr id="11" name="TextBox 11"/>
          <p:cNvSpPr txBox="1"/>
          <p:nvPr/>
        </p:nvSpPr>
        <p:spPr>
          <a:xfrm>
            <a:off x="8358597" y="8361867"/>
            <a:ext cx="1978670" cy="481330"/>
          </a:xfrm>
          <a:prstGeom prst="rect">
            <a:avLst/>
          </a:prstGeom>
        </p:spPr>
        <p:txBody>
          <a:bodyPr lIns="0" tIns="0" rIns="0" bIns="0" rtlCol="0" anchor="t">
            <a:spAutoFit/>
          </a:bodyPr>
          <a:lstStyle/>
          <a:p>
            <a:pPr algn="ctr">
              <a:lnSpc>
                <a:spcPts val="3920"/>
              </a:lnSpc>
            </a:pPr>
            <a:r>
              <a:rPr lang="en-US" sz="2800">
                <a:solidFill>
                  <a:srgbClr val="5D4A2D"/>
                </a:solidFill>
                <a:latin typeface="Canva Sans"/>
                <a:ea typeface="Canva Sans"/>
                <a:cs typeface="Canva Sans"/>
                <a:sym typeface="Canva Sans"/>
              </a:rPr>
              <a:t>PWD Roads</a:t>
            </a:r>
          </a:p>
        </p:txBody>
      </p:sp>
      <p:sp>
        <p:nvSpPr>
          <p:cNvPr id="12" name="TextBox 12"/>
          <p:cNvSpPr txBox="1"/>
          <p:nvPr/>
        </p:nvSpPr>
        <p:spPr>
          <a:xfrm>
            <a:off x="-1119135" y="242258"/>
            <a:ext cx="17812464" cy="1034945"/>
          </a:xfrm>
          <a:prstGeom prst="rect">
            <a:avLst/>
          </a:prstGeom>
        </p:spPr>
        <p:txBody>
          <a:bodyPr lIns="0" tIns="0" rIns="0" bIns="0" rtlCol="0" anchor="t">
            <a:spAutoFit/>
          </a:bodyPr>
          <a:lstStyle/>
          <a:p>
            <a:pPr algn="ctr">
              <a:lnSpc>
                <a:spcPts val="8490"/>
              </a:lnSpc>
            </a:pPr>
            <a:r>
              <a:rPr lang="en-US" sz="6064">
                <a:solidFill>
                  <a:srgbClr val="694611"/>
                </a:solidFill>
                <a:latin typeface="Mochiy Pop P One"/>
                <a:ea typeface="Mochiy Pop P One"/>
                <a:cs typeface="Mochiy Pop P One"/>
                <a:sym typeface="Mochiy Pop P One"/>
              </a:rPr>
              <a:t>Government Benefits &amp; Viability :→</a:t>
            </a:r>
          </a:p>
        </p:txBody>
      </p:sp>
      <p:sp>
        <p:nvSpPr>
          <p:cNvPr id="13" name="TextBox 13"/>
          <p:cNvSpPr txBox="1"/>
          <p:nvPr/>
        </p:nvSpPr>
        <p:spPr>
          <a:xfrm>
            <a:off x="11118430" y="2643395"/>
            <a:ext cx="6579080" cy="1780540"/>
          </a:xfrm>
          <a:prstGeom prst="rect">
            <a:avLst/>
          </a:prstGeom>
        </p:spPr>
        <p:txBody>
          <a:bodyPr lIns="0" tIns="0" rIns="0" bIns="0" rtlCol="0" anchor="t">
            <a:spAutoFit/>
          </a:bodyPr>
          <a:lstStyle/>
          <a:p>
            <a:pPr algn="ctr">
              <a:lnSpc>
                <a:spcPts val="4759"/>
              </a:lnSpc>
            </a:pPr>
            <a:r>
              <a:rPr lang="en-US" sz="3399">
                <a:solidFill>
                  <a:srgbClr val="000000">
                    <a:alpha val="55686"/>
                  </a:srgbClr>
                </a:solidFill>
                <a:latin typeface="Canva Sans"/>
                <a:ea typeface="Canva Sans"/>
                <a:cs typeface="Canva Sans"/>
                <a:sym typeface="Canva Sans"/>
              </a:rPr>
              <a:t>♦   Public Benefit – Enhances        efficiency in infrastructure planning and execution.</a:t>
            </a:r>
          </a:p>
        </p:txBody>
      </p:sp>
      <p:sp>
        <p:nvSpPr>
          <p:cNvPr id="14" name="TextBox 14"/>
          <p:cNvSpPr txBox="1"/>
          <p:nvPr/>
        </p:nvSpPr>
        <p:spPr>
          <a:xfrm>
            <a:off x="11118430" y="5265300"/>
            <a:ext cx="6579080" cy="1780540"/>
          </a:xfrm>
          <a:prstGeom prst="rect">
            <a:avLst/>
          </a:prstGeom>
        </p:spPr>
        <p:txBody>
          <a:bodyPr lIns="0" tIns="0" rIns="0" bIns="0" rtlCol="0" anchor="t">
            <a:spAutoFit/>
          </a:bodyPr>
          <a:lstStyle/>
          <a:p>
            <a:pPr algn="ctr">
              <a:lnSpc>
                <a:spcPts val="4759"/>
              </a:lnSpc>
            </a:pPr>
            <a:r>
              <a:rPr lang="en-US" sz="3399">
                <a:solidFill>
                  <a:srgbClr val="000000">
                    <a:alpha val="55686"/>
                  </a:srgbClr>
                </a:solidFill>
                <a:latin typeface="Canva Sans"/>
                <a:ea typeface="Canva Sans"/>
                <a:cs typeface="Canva Sans"/>
                <a:sym typeface="Canva Sans"/>
              </a:rPr>
              <a:t>♦  Cost Efficiency – Reduces redundant projects and                 optimizes resource allocation.</a:t>
            </a:r>
          </a:p>
        </p:txBody>
      </p:sp>
    </p:spTree>
  </p:cSld>
  <p:clrMapOvr>
    <a:masterClrMapping/>
  </p:clrMapOvr>
  <p:transition>
    <p:cover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18303189" cy="10503753"/>
          </a:xfrm>
          <a:prstGeom prst="rect">
            <a:avLst/>
          </a:prstGeom>
        </p:spPr>
      </p:pic>
      <p:sp>
        <p:nvSpPr>
          <p:cNvPr id="10" name="TextBox 7"/>
          <p:cNvSpPr txBox="1"/>
          <p:nvPr/>
        </p:nvSpPr>
        <p:spPr>
          <a:xfrm>
            <a:off x="-3581400" y="6930169"/>
            <a:ext cx="17049750" cy="2616101"/>
          </a:xfrm>
          <a:prstGeom prst="rect">
            <a:avLst/>
          </a:prstGeom>
        </p:spPr>
        <p:txBody>
          <a:bodyPr lIns="0" tIns="0" rIns="0" bIns="0" rtlCol="0" anchor="t">
            <a:spAutoFit/>
          </a:bodyPr>
          <a:lstStyle/>
          <a:p>
            <a:pPr algn="ctr">
              <a:lnSpc>
                <a:spcPts val="6828"/>
              </a:lnSpc>
            </a:pPr>
            <a:r>
              <a:rPr lang="en-US" sz="4877" dirty="0" smtClean="0">
                <a:solidFill>
                  <a:srgbClr val="252D37"/>
                </a:solidFill>
                <a:latin typeface="Cantora One"/>
                <a:ea typeface="Cantora One"/>
                <a:cs typeface="Cantora One"/>
                <a:sym typeface="Cantora One"/>
              </a:rPr>
              <a:t>So Sharks, are you in for investment?</a:t>
            </a:r>
          </a:p>
          <a:p>
            <a:pPr algn="ctr">
              <a:lnSpc>
                <a:spcPts val="6828"/>
              </a:lnSpc>
            </a:pPr>
            <a:endParaRPr lang="en-US" sz="4877" dirty="0">
              <a:solidFill>
                <a:srgbClr val="252D37"/>
              </a:solidFill>
              <a:latin typeface="Cantora One"/>
              <a:ea typeface="Cantora One"/>
              <a:cs typeface="Cantora One"/>
              <a:sym typeface="Cantora One"/>
            </a:endParaRPr>
          </a:p>
          <a:p>
            <a:pPr algn="ctr">
              <a:lnSpc>
                <a:spcPts val="6828"/>
              </a:lnSpc>
            </a:pPr>
            <a:r>
              <a:rPr lang="en-US" sz="9600" dirty="0" smtClean="0">
                <a:solidFill>
                  <a:srgbClr val="252D37"/>
                </a:solidFill>
                <a:latin typeface="Cantora One"/>
                <a:ea typeface="Cantora One"/>
                <a:cs typeface="Cantora One"/>
                <a:sym typeface="Cantora One"/>
              </a:rPr>
              <a:t>😎</a:t>
            </a:r>
            <a:endParaRPr lang="en-US" sz="9600" dirty="0">
              <a:solidFill>
                <a:srgbClr val="252D37"/>
              </a:solidFill>
              <a:latin typeface="Cantora One"/>
              <a:ea typeface="Cantora One"/>
              <a:cs typeface="Cantora One"/>
              <a:sym typeface="Cantora On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241246" y="3629554"/>
            <a:ext cx="14302523" cy="4600046"/>
            <a:chOff x="0" y="0"/>
            <a:chExt cx="3766920" cy="1211535"/>
          </a:xfrm>
        </p:grpSpPr>
        <p:sp>
          <p:nvSpPr>
            <p:cNvPr id="3" name="Freeform 3"/>
            <p:cNvSpPr/>
            <p:nvPr/>
          </p:nvSpPr>
          <p:spPr>
            <a:xfrm>
              <a:off x="0" y="0"/>
              <a:ext cx="3766920" cy="1211535"/>
            </a:xfrm>
            <a:custGeom>
              <a:avLst/>
              <a:gdLst/>
              <a:ahLst/>
              <a:cxnLst/>
              <a:rect l="l" t="t" r="r" b="b"/>
              <a:pathLst>
                <a:path w="3766920" h="1211535">
                  <a:moveTo>
                    <a:pt x="27606" y="0"/>
                  </a:moveTo>
                  <a:lnTo>
                    <a:pt x="3739314" y="0"/>
                  </a:lnTo>
                  <a:cubicBezTo>
                    <a:pt x="3754560" y="0"/>
                    <a:pt x="3766920" y="12360"/>
                    <a:pt x="3766920" y="27606"/>
                  </a:cubicBezTo>
                  <a:lnTo>
                    <a:pt x="3766920" y="1183929"/>
                  </a:lnTo>
                  <a:cubicBezTo>
                    <a:pt x="3766920" y="1191250"/>
                    <a:pt x="3764011" y="1198272"/>
                    <a:pt x="3758834" y="1203449"/>
                  </a:cubicBezTo>
                  <a:cubicBezTo>
                    <a:pt x="3753657" y="1208626"/>
                    <a:pt x="3746635" y="1211535"/>
                    <a:pt x="3739314" y="1211535"/>
                  </a:cubicBezTo>
                  <a:lnTo>
                    <a:pt x="27606" y="1211535"/>
                  </a:lnTo>
                  <a:cubicBezTo>
                    <a:pt x="12360" y="1211535"/>
                    <a:pt x="0" y="1199175"/>
                    <a:pt x="0" y="1183929"/>
                  </a:cubicBezTo>
                  <a:lnTo>
                    <a:pt x="0" y="27606"/>
                  </a:lnTo>
                  <a:cubicBezTo>
                    <a:pt x="0" y="20285"/>
                    <a:pt x="2908" y="13263"/>
                    <a:pt x="8086" y="8086"/>
                  </a:cubicBezTo>
                  <a:cubicBezTo>
                    <a:pt x="13263" y="2908"/>
                    <a:pt x="20285" y="0"/>
                    <a:pt x="27606" y="0"/>
                  </a:cubicBezTo>
                  <a:close/>
                </a:path>
              </a:pathLst>
            </a:custGeom>
            <a:solidFill>
              <a:srgbClr val="C0B3A0">
                <a:alpha val="20784"/>
              </a:srgbClr>
            </a:solidFill>
            <a:ln w="47625" cap="rnd">
              <a:solidFill>
                <a:srgbClr val="000000">
                  <a:alpha val="20784"/>
                </a:srgbClr>
              </a:solidFill>
              <a:prstDash val="solid"/>
              <a:round/>
            </a:ln>
          </p:spPr>
        </p:sp>
        <p:sp>
          <p:nvSpPr>
            <p:cNvPr id="4" name="TextBox 4"/>
            <p:cNvSpPr txBox="1"/>
            <p:nvPr/>
          </p:nvSpPr>
          <p:spPr>
            <a:xfrm>
              <a:off x="0" y="-38100"/>
              <a:ext cx="3766920" cy="1249635"/>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241246" y="3622186"/>
            <a:ext cx="14014595" cy="2439009"/>
          </a:xfrm>
          <a:prstGeom prst="rect">
            <a:avLst/>
          </a:prstGeom>
        </p:spPr>
        <p:txBody>
          <a:bodyPr lIns="0" tIns="0" rIns="0" bIns="0" rtlCol="0" anchor="t">
            <a:spAutoFit/>
          </a:bodyPr>
          <a:lstStyle/>
          <a:p>
            <a:pPr marL="532253" lvl="1" indent="-266127" algn="just">
              <a:lnSpc>
                <a:spcPts val="4930"/>
              </a:lnSpc>
              <a:buFont typeface="Arial"/>
              <a:buChar char="•"/>
            </a:pPr>
            <a:r>
              <a:rPr lang="en-US" sz="2465">
                <a:solidFill>
                  <a:srgbClr val="252930"/>
                </a:solidFill>
                <a:latin typeface="Maven Pro"/>
                <a:ea typeface="Maven Pro"/>
                <a:cs typeface="Maven Pro"/>
                <a:sym typeface="Maven Pro"/>
              </a:rPr>
              <a:t>Sahkarm is a smart platform that helps the government plan, manage, and track public projects more efficiently. It uses advanced technologies like AI, blockchain, and digital mapping to improve communication, increase transparency, and ensure better use of resources. This makes government projects faster, more organized, and more effective.</a:t>
            </a:r>
          </a:p>
        </p:txBody>
      </p:sp>
      <p:sp>
        <p:nvSpPr>
          <p:cNvPr id="6" name="Freeform 6"/>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Freeform 8"/>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9" name="TextBox 9"/>
          <p:cNvSpPr txBox="1"/>
          <p:nvPr/>
        </p:nvSpPr>
        <p:spPr>
          <a:xfrm>
            <a:off x="5279082" y="159703"/>
            <a:ext cx="8132118" cy="1654299"/>
          </a:xfrm>
          <a:prstGeom prst="rect">
            <a:avLst/>
          </a:prstGeom>
        </p:spPr>
        <p:txBody>
          <a:bodyPr wrap="square" lIns="0" tIns="0" rIns="0" bIns="0" rtlCol="0" anchor="t">
            <a:spAutoFit/>
          </a:bodyPr>
          <a:lstStyle/>
          <a:p>
            <a:pPr algn="ctr">
              <a:lnSpc>
                <a:spcPts val="12880"/>
              </a:lnSpc>
            </a:pPr>
            <a:r>
              <a:rPr lang="en-US" sz="9200" dirty="0">
                <a:solidFill>
                  <a:srgbClr val="252930"/>
                </a:solidFill>
                <a:latin typeface="Mochiy Pop P One"/>
                <a:ea typeface="Mochiy Pop P One"/>
                <a:cs typeface="Mochiy Pop P One"/>
                <a:sym typeface="Mochiy Pop P One"/>
              </a:rPr>
              <a:t>‘SAHKARM’</a:t>
            </a:r>
          </a:p>
        </p:txBody>
      </p:sp>
      <p:sp>
        <p:nvSpPr>
          <p:cNvPr id="10" name="TextBox 10"/>
          <p:cNvSpPr txBox="1"/>
          <p:nvPr/>
        </p:nvSpPr>
        <p:spPr>
          <a:xfrm>
            <a:off x="3127253" y="2118574"/>
            <a:ext cx="12242583" cy="887095"/>
          </a:xfrm>
          <a:prstGeom prst="rect">
            <a:avLst/>
          </a:prstGeom>
        </p:spPr>
        <p:txBody>
          <a:bodyPr lIns="0" tIns="0" rIns="0" bIns="0" rtlCol="0" anchor="t">
            <a:spAutoFit/>
          </a:bodyPr>
          <a:lstStyle/>
          <a:p>
            <a:pPr algn="ctr">
              <a:lnSpc>
                <a:spcPts val="7279"/>
              </a:lnSpc>
            </a:pPr>
            <a:r>
              <a:rPr lang="en-US" sz="5199" b="1">
                <a:solidFill>
                  <a:srgbClr val="252930">
                    <a:alpha val="80000"/>
                  </a:srgbClr>
                </a:solidFill>
                <a:latin typeface="Canva Sans Bold"/>
                <a:ea typeface="Canva Sans Bold"/>
                <a:cs typeface="Canva Sans Bold"/>
                <a:sym typeface="Canva Sans Bold"/>
              </a:rPr>
              <a:t>“Smart Coordination Smart Nation”</a:t>
            </a:r>
          </a:p>
        </p:txBody>
      </p:sp>
      <p:sp>
        <p:nvSpPr>
          <p:cNvPr id="11" name="TextBox 11"/>
          <p:cNvSpPr txBox="1"/>
          <p:nvPr/>
        </p:nvSpPr>
        <p:spPr>
          <a:xfrm>
            <a:off x="2241246" y="6337420"/>
            <a:ext cx="14177070" cy="1143043"/>
          </a:xfrm>
          <a:prstGeom prst="rect">
            <a:avLst/>
          </a:prstGeom>
        </p:spPr>
        <p:txBody>
          <a:bodyPr lIns="0" tIns="0" rIns="0" bIns="0" rtlCol="0" anchor="t">
            <a:spAutoFit/>
          </a:bodyPr>
          <a:lstStyle/>
          <a:p>
            <a:pPr marL="515022" lvl="1" indent="-257511" algn="just">
              <a:lnSpc>
                <a:spcPts val="4770"/>
              </a:lnSpc>
              <a:buFont typeface="Arial"/>
              <a:buChar char="•"/>
            </a:pPr>
            <a:r>
              <a:rPr lang="en-US" sz="2385">
                <a:solidFill>
                  <a:srgbClr val="252930"/>
                </a:solidFill>
                <a:latin typeface="Maven Pro"/>
                <a:ea typeface="Maven Pro"/>
                <a:cs typeface="Maven Pro"/>
                <a:sym typeface="Maven Pro"/>
              </a:rPr>
              <a:t> Main Idea: Create a digital platform that integrates data from multiple government departments, ensuring that they collaborate before starting any infrastructure work.</a:t>
            </a:r>
          </a:p>
        </p:txBody>
      </p:sp>
      <p:sp>
        <p:nvSpPr>
          <p:cNvPr id="12" name="Freeform 1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034556" y="3366956"/>
            <a:ext cx="14490702" cy="5436397"/>
            <a:chOff x="0" y="0"/>
            <a:chExt cx="3816481" cy="1431808"/>
          </a:xfrm>
        </p:grpSpPr>
        <p:sp>
          <p:nvSpPr>
            <p:cNvPr id="3" name="Freeform 3"/>
            <p:cNvSpPr/>
            <p:nvPr/>
          </p:nvSpPr>
          <p:spPr>
            <a:xfrm>
              <a:off x="0" y="0"/>
              <a:ext cx="3816481" cy="1431808"/>
            </a:xfrm>
            <a:custGeom>
              <a:avLst/>
              <a:gdLst/>
              <a:ahLst/>
              <a:cxnLst/>
              <a:rect l="l" t="t" r="r" b="b"/>
              <a:pathLst>
                <a:path w="3816481" h="1431808">
                  <a:moveTo>
                    <a:pt x="27248" y="0"/>
                  </a:moveTo>
                  <a:lnTo>
                    <a:pt x="3789234" y="0"/>
                  </a:lnTo>
                  <a:cubicBezTo>
                    <a:pt x="3796460" y="0"/>
                    <a:pt x="3803391" y="2871"/>
                    <a:pt x="3808501" y="7981"/>
                  </a:cubicBezTo>
                  <a:cubicBezTo>
                    <a:pt x="3813611" y="13091"/>
                    <a:pt x="3816481" y="20021"/>
                    <a:pt x="3816481" y="27248"/>
                  </a:cubicBezTo>
                  <a:lnTo>
                    <a:pt x="3816481" y="1404561"/>
                  </a:lnTo>
                  <a:cubicBezTo>
                    <a:pt x="3816481" y="1411787"/>
                    <a:pt x="3813611" y="1418718"/>
                    <a:pt x="3808501" y="1423828"/>
                  </a:cubicBezTo>
                  <a:cubicBezTo>
                    <a:pt x="3803391" y="1428937"/>
                    <a:pt x="3796460" y="1431808"/>
                    <a:pt x="3789234" y="1431808"/>
                  </a:cubicBezTo>
                  <a:lnTo>
                    <a:pt x="27248" y="1431808"/>
                  </a:lnTo>
                  <a:cubicBezTo>
                    <a:pt x="20021" y="1431808"/>
                    <a:pt x="13091" y="1428937"/>
                    <a:pt x="7981" y="1423828"/>
                  </a:cubicBezTo>
                  <a:cubicBezTo>
                    <a:pt x="2871" y="1418718"/>
                    <a:pt x="0" y="1411787"/>
                    <a:pt x="0" y="1404561"/>
                  </a:cubicBezTo>
                  <a:lnTo>
                    <a:pt x="0" y="27248"/>
                  </a:lnTo>
                  <a:cubicBezTo>
                    <a:pt x="0" y="20021"/>
                    <a:pt x="2871" y="13091"/>
                    <a:pt x="7981" y="7981"/>
                  </a:cubicBezTo>
                  <a:cubicBezTo>
                    <a:pt x="13091" y="2871"/>
                    <a:pt x="20021" y="0"/>
                    <a:pt x="27248" y="0"/>
                  </a:cubicBezTo>
                  <a:close/>
                </a:path>
              </a:pathLst>
            </a:custGeom>
            <a:solidFill>
              <a:srgbClr val="C0B3A0">
                <a:alpha val="20784"/>
              </a:srgbClr>
            </a:solidFill>
            <a:ln w="47625" cap="rnd">
              <a:solidFill>
                <a:srgbClr val="000000">
                  <a:alpha val="20784"/>
                </a:srgbClr>
              </a:solidFill>
              <a:prstDash val="solid"/>
              <a:round/>
            </a:ln>
          </p:spPr>
        </p:sp>
        <p:sp>
          <p:nvSpPr>
            <p:cNvPr id="4" name="TextBox 4"/>
            <p:cNvSpPr txBox="1"/>
            <p:nvPr/>
          </p:nvSpPr>
          <p:spPr>
            <a:xfrm>
              <a:off x="0" y="-38100"/>
              <a:ext cx="3816481" cy="146990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982637" y="3389306"/>
            <a:ext cx="13018448"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a:solidFill>
                  <a:srgbClr val="252930">
                    <a:alpha val="90980"/>
                  </a:srgbClr>
                </a:solidFill>
                <a:latin typeface="Maven Pro"/>
                <a:ea typeface="Maven Pro"/>
                <a:cs typeface="Maven Pro"/>
                <a:sym typeface="Maven Pro"/>
              </a:rPr>
              <a:t>We are here to Present Project ‘SAHKARM’</a:t>
            </a:r>
          </a:p>
        </p:txBody>
      </p:sp>
      <p:sp>
        <p:nvSpPr>
          <p:cNvPr id="6" name="TextBox 6"/>
          <p:cNvSpPr txBox="1"/>
          <p:nvPr/>
        </p:nvSpPr>
        <p:spPr>
          <a:xfrm>
            <a:off x="2277740" y="1433940"/>
            <a:ext cx="12688549" cy="818591"/>
          </a:xfrm>
          <a:prstGeom prst="rect">
            <a:avLst/>
          </a:prstGeom>
        </p:spPr>
        <p:txBody>
          <a:bodyPr lIns="0" tIns="0" rIns="0" bIns="0" rtlCol="0" anchor="t">
            <a:spAutoFit/>
          </a:bodyPr>
          <a:lstStyle/>
          <a:p>
            <a:pPr algn="ctr">
              <a:lnSpc>
                <a:spcPts val="5841"/>
              </a:lnSpc>
            </a:pPr>
            <a:r>
              <a:rPr lang="en-US" sz="7301" b="1">
                <a:solidFill>
                  <a:srgbClr val="252D37"/>
                </a:solidFill>
                <a:latin typeface="Canva Sans Bold"/>
                <a:ea typeface="Canva Sans Bold"/>
                <a:cs typeface="Canva Sans Bold"/>
                <a:sym typeface="Canva Sans Bold"/>
              </a:rPr>
              <a:t>We are Team ‘SYNTAX 404'</a:t>
            </a:r>
          </a:p>
        </p:txBody>
      </p:sp>
      <p:sp>
        <p:nvSpPr>
          <p:cNvPr id="7" name="Freeform 7"/>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0" name="Freeform 10"/>
          <p:cNvSpPr/>
          <p:nvPr/>
        </p:nvSpPr>
        <p:spPr>
          <a:xfrm>
            <a:off x="14966289" y="1028700"/>
            <a:ext cx="1584197" cy="1479244"/>
          </a:xfrm>
          <a:custGeom>
            <a:avLst/>
            <a:gdLst/>
            <a:ahLst/>
            <a:cxnLst/>
            <a:rect l="l" t="t" r="r" b="b"/>
            <a:pathLst>
              <a:path w="1584197" h="1479244">
                <a:moveTo>
                  <a:pt x="0" y="0"/>
                </a:moveTo>
                <a:lnTo>
                  <a:pt x="1584197" y="0"/>
                </a:lnTo>
                <a:lnTo>
                  <a:pt x="1584197" y="1479244"/>
                </a:lnTo>
                <a:lnTo>
                  <a:pt x="0" y="1479244"/>
                </a:lnTo>
                <a:lnTo>
                  <a:pt x="0" y="0"/>
                </a:lnTo>
                <a:close/>
              </a:path>
            </a:pathLst>
          </a:custGeom>
          <a:blipFill>
            <a:blip r:embed="rId8"/>
            <a:stretch>
              <a:fillRect/>
            </a:stretch>
          </a:blipFill>
        </p:spPr>
      </p:sp>
      <p:sp>
        <p:nvSpPr>
          <p:cNvPr id="11" name="TextBox 11"/>
          <p:cNvSpPr txBox="1"/>
          <p:nvPr/>
        </p:nvSpPr>
        <p:spPr>
          <a:xfrm>
            <a:off x="2925487" y="4108749"/>
            <a:ext cx="13021529" cy="2196411"/>
          </a:xfrm>
          <a:prstGeom prst="rect">
            <a:avLst/>
          </a:prstGeom>
        </p:spPr>
        <p:txBody>
          <a:bodyPr lIns="0" tIns="0" rIns="0" bIns="0" rtlCol="0" anchor="t">
            <a:spAutoFit/>
          </a:bodyPr>
          <a:lstStyle/>
          <a:p>
            <a:pPr marL="980920" lvl="1" indent="-490460" algn="just">
              <a:lnSpc>
                <a:spcPts val="9086"/>
              </a:lnSpc>
              <a:buFont typeface="Arial"/>
              <a:buChar char="•"/>
            </a:pPr>
            <a:r>
              <a:rPr lang="en-US" sz="4543" dirty="0">
                <a:solidFill>
                  <a:srgbClr val="252930"/>
                </a:solidFill>
                <a:latin typeface="Maven Pro"/>
                <a:ea typeface="Maven Pro"/>
                <a:cs typeface="Maven Pro"/>
                <a:sym typeface="Maven Pro"/>
              </a:rPr>
              <a:t>Introducing the faces behind our work</a:t>
            </a:r>
          </a:p>
          <a:p>
            <a:pPr algn="just">
              <a:lnSpc>
                <a:spcPts val="9086"/>
              </a:lnSpc>
            </a:pPr>
            <a:r>
              <a:rPr lang="en-US" sz="4543" dirty="0">
                <a:solidFill>
                  <a:srgbClr val="252930"/>
                </a:solidFill>
                <a:latin typeface="Maven Pro"/>
                <a:ea typeface="Maven Pro"/>
                <a:cs typeface="Maven Pro"/>
                <a:sym typeface="Maven Pro"/>
              </a:rPr>
              <a:t>            </a:t>
            </a:r>
          </a:p>
        </p:txBody>
      </p:sp>
      <p:sp>
        <p:nvSpPr>
          <p:cNvPr id="12" name="TextBox 12"/>
          <p:cNvSpPr txBox="1"/>
          <p:nvPr/>
        </p:nvSpPr>
        <p:spPr>
          <a:xfrm>
            <a:off x="3103380" y="5073772"/>
            <a:ext cx="13021529" cy="1033816"/>
          </a:xfrm>
          <a:prstGeom prst="rect">
            <a:avLst/>
          </a:prstGeom>
        </p:spPr>
        <p:txBody>
          <a:bodyPr lIns="0" tIns="0" rIns="0" bIns="0" rtlCol="0" anchor="t">
            <a:spAutoFit/>
          </a:bodyPr>
          <a:lstStyle/>
          <a:p>
            <a:pPr algn="just">
              <a:lnSpc>
                <a:spcPts val="9086"/>
              </a:lnSpc>
            </a:pPr>
            <a:r>
              <a:rPr lang="en-US" sz="4543">
                <a:solidFill>
                  <a:srgbClr val="252930">
                    <a:alpha val="62745"/>
                  </a:srgbClr>
                </a:solidFill>
                <a:latin typeface="Cantora One"/>
                <a:ea typeface="Cantora One"/>
                <a:cs typeface="Cantora One"/>
                <a:sym typeface="Cantora One"/>
              </a:rPr>
              <a:t>         ★ Kalash - Team Leader and Presenter</a:t>
            </a:r>
          </a:p>
        </p:txBody>
      </p:sp>
      <p:sp>
        <p:nvSpPr>
          <p:cNvPr id="13" name="TextBox 13"/>
          <p:cNvSpPr txBox="1"/>
          <p:nvPr/>
        </p:nvSpPr>
        <p:spPr>
          <a:xfrm>
            <a:off x="3144562" y="5805956"/>
            <a:ext cx="13021529" cy="1033816"/>
          </a:xfrm>
          <a:prstGeom prst="rect">
            <a:avLst/>
          </a:prstGeom>
        </p:spPr>
        <p:txBody>
          <a:bodyPr lIns="0" tIns="0" rIns="0" bIns="0" rtlCol="0" anchor="t">
            <a:spAutoFit/>
          </a:bodyPr>
          <a:lstStyle/>
          <a:p>
            <a:pPr algn="just">
              <a:lnSpc>
                <a:spcPts val="9086"/>
              </a:lnSpc>
            </a:pPr>
            <a:r>
              <a:rPr lang="en-US" sz="4543" dirty="0">
                <a:solidFill>
                  <a:srgbClr val="252930">
                    <a:alpha val="62745"/>
                  </a:srgbClr>
                </a:solidFill>
                <a:latin typeface="Cantora One"/>
                <a:ea typeface="Cantora One"/>
                <a:cs typeface="Cantora One"/>
                <a:sym typeface="Cantora One"/>
              </a:rPr>
              <a:t>         ✦ Kunjal - </a:t>
            </a:r>
            <a:r>
              <a:rPr lang="en-US" sz="4543" dirty="0" smtClean="0">
                <a:solidFill>
                  <a:srgbClr val="252930">
                    <a:alpha val="62745"/>
                  </a:srgbClr>
                </a:solidFill>
                <a:latin typeface="Cantora One"/>
                <a:ea typeface="Cantora One"/>
                <a:cs typeface="Cantora One"/>
                <a:sym typeface="Cantora One"/>
              </a:rPr>
              <a:t>Presenter</a:t>
            </a:r>
            <a:endParaRPr lang="en-US" sz="4543" dirty="0">
              <a:solidFill>
                <a:srgbClr val="252930">
                  <a:alpha val="62745"/>
                </a:srgbClr>
              </a:solidFill>
              <a:latin typeface="Cantora One"/>
              <a:ea typeface="Cantora One"/>
              <a:cs typeface="Cantora One"/>
              <a:sym typeface="Cantora One"/>
            </a:endParaRPr>
          </a:p>
        </p:txBody>
      </p:sp>
      <p:sp>
        <p:nvSpPr>
          <p:cNvPr id="14" name="TextBox 14"/>
          <p:cNvSpPr txBox="1"/>
          <p:nvPr/>
        </p:nvSpPr>
        <p:spPr>
          <a:xfrm>
            <a:off x="4218721" y="6538140"/>
            <a:ext cx="13021529" cy="1033816"/>
          </a:xfrm>
          <a:prstGeom prst="rect">
            <a:avLst/>
          </a:prstGeom>
        </p:spPr>
        <p:txBody>
          <a:bodyPr lIns="0" tIns="0" rIns="0" bIns="0" rtlCol="0" anchor="t">
            <a:spAutoFit/>
          </a:bodyPr>
          <a:lstStyle/>
          <a:p>
            <a:pPr algn="just">
              <a:lnSpc>
                <a:spcPts val="9086"/>
              </a:lnSpc>
            </a:pPr>
            <a:r>
              <a:rPr lang="en-US" sz="4543">
                <a:solidFill>
                  <a:srgbClr val="252930">
                    <a:alpha val="62745"/>
                  </a:srgbClr>
                </a:solidFill>
                <a:latin typeface="Cantora One"/>
                <a:ea typeface="Cantora One"/>
                <a:cs typeface="Cantora One"/>
                <a:sym typeface="Cantora One"/>
              </a:rPr>
              <a:t>✦ Hansika - Researcher and Report Maker</a:t>
            </a:r>
          </a:p>
        </p:txBody>
      </p:sp>
      <p:sp>
        <p:nvSpPr>
          <p:cNvPr id="15" name="TextBox 15"/>
          <p:cNvSpPr txBox="1"/>
          <p:nvPr/>
        </p:nvSpPr>
        <p:spPr>
          <a:xfrm>
            <a:off x="2879612" y="7257631"/>
            <a:ext cx="13021529" cy="1007263"/>
          </a:xfrm>
          <a:prstGeom prst="rect">
            <a:avLst/>
          </a:prstGeom>
        </p:spPr>
        <p:txBody>
          <a:bodyPr lIns="0" tIns="0" rIns="0" bIns="0" rtlCol="0" anchor="t">
            <a:spAutoFit/>
          </a:bodyPr>
          <a:lstStyle/>
          <a:p>
            <a:pPr algn="just">
              <a:lnSpc>
                <a:spcPts val="9086"/>
              </a:lnSpc>
            </a:pPr>
            <a:r>
              <a:rPr lang="en-US" sz="4543" dirty="0">
                <a:solidFill>
                  <a:srgbClr val="252930">
                    <a:alpha val="62745"/>
                  </a:srgbClr>
                </a:solidFill>
                <a:latin typeface="Cantora One"/>
                <a:ea typeface="Cantora One"/>
                <a:cs typeface="Cantora One"/>
                <a:sym typeface="Cantora One"/>
              </a:rPr>
              <a:t>           ✦ Prince </a:t>
            </a:r>
            <a:r>
              <a:rPr lang="en-US" sz="4543" dirty="0" smtClean="0">
                <a:solidFill>
                  <a:srgbClr val="252930">
                    <a:alpha val="62745"/>
                  </a:srgbClr>
                </a:solidFill>
                <a:latin typeface="Cantora One"/>
                <a:ea typeface="Cantora One"/>
                <a:cs typeface="Cantora One"/>
                <a:sym typeface="Cantora One"/>
              </a:rPr>
              <a:t>– Researcher and PPT designer </a:t>
            </a:r>
            <a:endParaRPr lang="en-US" sz="4543" dirty="0">
              <a:solidFill>
                <a:srgbClr val="252930">
                  <a:alpha val="62745"/>
                </a:srgbClr>
              </a:solidFill>
              <a:latin typeface="Cantora One"/>
              <a:ea typeface="Cantora One"/>
              <a:cs typeface="Cantora One"/>
              <a:sym typeface="Cantora One"/>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16185989" y="-123825"/>
            <a:ext cx="2282986" cy="2282986"/>
          </a:xfrm>
          <a:custGeom>
            <a:avLst/>
            <a:gdLst/>
            <a:ahLst/>
            <a:cxnLst/>
            <a:rect l="l" t="t" r="r" b="b"/>
            <a:pathLst>
              <a:path w="2282986" h="2282986">
                <a:moveTo>
                  <a:pt x="0" y="0"/>
                </a:moveTo>
                <a:lnTo>
                  <a:pt x="2282986" y="0"/>
                </a:lnTo>
                <a:lnTo>
                  <a:pt x="2282986" y="2282986"/>
                </a:lnTo>
                <a:lnTo>
                  <a:pt x="0" y="228298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340349" y="3894792"/>
            <a:ext cx="5421051" cy="3049341"/>
          </a:xfrm>
          <a:custGeom>
            <a:avLst/>
            <a:gdLst/>
            <a:ahLst/>
            <a:cxnLst/>
            <a:rect l="l" t="t" r="r" b="b"/>
            <a:pathLst>
              <a:path w="5421051" h="3049341">
                <a:moveTo>
                  <a:pt x="0" y="0"/>
                </a:moveTo>
                <a:lnTo>
                  <a:pt x="5421051" y="0"/>
                </a:lnTo>
                <a:lnTo>
                  <a:pt x="5421051" y="3049342"/>
                </a:lnTo>
                <a:lnTo>
                  <a:pt x="0" y="3049342"/>
                </a:lnTo>
                <a:lnTo>
                  <a:pt x="0" y="0"/>
                </a:lnTo>
                <a:close/>
              </a:path>
            </a:pathLst>
          </a:custGeom>
          <a:blipFill>
            <a:blip r:embed="rId4"/>
            <a:stretch>
              <a:fillRect/>
            </a:stretch>
          </a:blipFill>
        </p:spPr>
      </p:sp>
      <p:sp>
        <p:nvSpPr>
          <p:cNvPr id="4" name="Freeform 4"/>
          <p:cNvSpPr/>
          <p:nvPr/>
        </p:nvSpPr>
        <p:spPr>
          <a:xfrm>
            <a:off x="11907514" y="7124700"/>
            <a:ext cx="5189448" cy="2906091"/>
          </a:xfrm>
          <a:custGeom>
            <a:avLst/>
            <a:gdLst/>
            <a:ahLst/>
            <a:cxnLst/>
            <a:rect l="l" t="t" r="r" b="b"/>
            <a:pathLst>
              <a:path w="5189448" h="2906091">
                <a:moveTo>
                  <a:pt x="0" y="0"/>
                </a:moveTo>
                <a:lnTo>
                  <a:pt x="5189448" y="0"/>
                </a:lnTo>
                <a:lnTo>
                  <a:pt x="5189448" y="2906091"/>
                </a:lnTo>
                <a:lnTo>
                  <a:pt x="0" y="2906091"/>
                </a:lnTo>
                <a:lnTo>
                  <a:pt x="0" y="0"/>
                </a:lnTo>
                <a:close/>
              </a:path>
            </a:pathLst>
          </a:custGeom>
          <a:blipFill>
            <a:blip r:embed="rId5"/>
            <a:stretch>
              <a:fillRect/>
            </a:stretch>
          </a:blipFill>
        </p:spPr>
      </p:sp>
      <p:sp>
        <p:nvSpPr>
          <p:cNvPr id="5" name="TextBox 5"/>
          <p:cNvSpPr txBox="1"/>
          <p:nvPr/>
        </p:nvSpPr>
        <p:spPr>
          <a:xfrm>
            <a:off x="2768996" y="452596"/>
            <a:ext cx="12391133" cy="716600"/>
          </a:xfrm>
          <a:prstGeom prst="rect">
            <a:avLst/>
          </a:prstGeom>
        </p:spPr>
        <p:txBody>
          <a:bodyPr lIns="0" tIns="0" rIns="0" bIns="0" rtlCol="0" anchor="t">
            <a:spAutoFit/>
          </a:bodyPr>
          <a:lstStyle/>
          <a:p>
            <a:pPr algn="ctr">
              <a:lnSpc>
                <a:spcPts val="4924"/>
              </a:lnSpc>
            </a:pPr>
            <a:r>
              <a:rPr lang="en-US" sz="6155" b="1">
                <a:solidFill>
                  <a:srgbClr val="252930"/>
                </a:solidFill>
                <a:latin typeface="Maven Pro Bold"/>
                <a:ea typeface="Maven Pro Bold"/>
                <a:cs typeface="Maven Pro Bold"/>
                <a:sym typeface="Maven Pro Bold"/>
              </a:rPr>
              <a:t>PROBLEMS AND REPORTS</a:t>
            </a:r>
          </a:p>
        </p:txBody>
      </p:sp>
      <p:sp>
        <p:nvSpPr>
          <p:cNvPr id="6" name="TextBox 6"/>
          <p:cNvSpPr txBox="1"/>
          <p:nvPr/>
        </p:nvSpPr>
        <p:spPr>
          <a:xfrm>
            <a:off x="7500838" y="3828117"/>
            <a:ext cx="9395131" cy="2910747"/>
          </a:xfrm>
          <a:prstGeom prst="rect">
            <a:avLst/>
          </a:prstGeom>
        </p:spPr>
        <p:txBody>
          <a:bodyPr lIns="0" tIns="0" rIns="0" bIns="0" rtlCol="0" anchor="t">
            <a:spAutoFit/>
          </a:bodyPr>
          <a:lstStyle/>
          <a:p>
            <a:pPr algn="just">
              <a:lnSpc>
                <a:spcPts val="3323"/>
              </a:lnSpc>
            </a:pPr>
            <a:r>
              <a:rPr lang="en-US" sz="2373">
                <a:solidFill>
                  <a:srgbClr val="252930"/>
                </a:solidFill>
                <a:latin typeface="Maven Pro"/>
                <a:ea typeface="Maven Pro"/>
                <a:cs typeface="Maven Pro"/>
                <a:sym typeface="Maven Pro"/>
              </a:rPr>
              <a:t>➤ Bhopal Road Repair Delays: A report from Times of India highlights how about 200 km of roads in Bhopal are in urgent need of repair due to damage from pipeline-laying projects. </a:t>
            </a:r>
            <a:r>
              <a:rPr lang="en-US" sz="2373" b="1">
                <a:solidFill>
                  <a:srgbClr val="252930"/>
                </a:solidFill>
                <a:latin typeface="Maven Pro Bold"/>
                <a:ea typeface="Maven Pro Bold"/>
                <a:cs typeface="Maven Pro Bold"/>
                <a:sym typeface="Maven Pro Bold"/>
              </a:rPr>
              <a:t>The lack of coordination between municipal bodies and other departments</a:t>
            </a:r>
            <a:r>
              <a:rPr lang="en-US" sz="2373">
                <a:solidFill>
                  <a:srgbClr val="252930"/>
                </a:solidFill>
                <a:latin typeface="Maven Pro"/>
                <a:ea typeface="Maven Pro"/>
                <a:cs typeface="Maven Pro"/>
                <a:sym typeface="Maven Pro"/>
              </a:rPr>
              <a:t> is delaying reconstruction efforts, leading to wasted funds and inefficiencies</a:t>
            </a:r>
          </a:p>
          <a:p>
            <a:pPr algn="just">
              <a:lnSpc>
                <a:spcPts val="3323"/>
              </a:lnSpc>
            </a:pPr>
            <a:r>
              <a:rPr lang="en-US" sz="2373">
                <a:solidFill>
                  <a:srgbClr val="252930"/>
                </a:solidFill>
                <a:latin typeface="Maven Pro"/>
                <a:ea typeface="Maven Pro"/>
                <a:cs typeface="Maven Pro"/>
                <a:sym typeface="Maven Pro"/>
              </a:rPr>
              <a:t>                                     </a:t>
            </a:r>
          </a:p>
        </p:txBody>
      </p:sp>
      <p:sp>
        <p:nvSpPr>
          <p:cNvPr id="7" name="TextBox 7"/>
          <p:cNvSpPr txBox="1"/>
          <p:nvPr/>
        </p:nvSpPr>
        <p:spPr>
          <a:xfrm>
            <a:off x="1340349" y="7124700"/>
            <a:ext cx="9450643" cy="3421073"/>
          </a:xfrm>
          <a:prstGeom prst="rect">
            <a:avLst/>
          </a:prstGeom>
        </p:spPr>
        <p:txBody>
          <a:bodyPr lIns="0" tIns="0" rIns="0" bIns="0" rtlCol="0" anchor="t">
            <a:spAutoFit/>
          </a:bodyPr>
          <a:lstStyle/>
          <a:p>
            <a:pPr algn="just">
              <a:lnSpc>
                <a:spcPts val="3389"/>
              </a:lnSpc>
            </a:pPr>
            <a:r>
              <a:rPr lang="en-US" sz="2421" dirty="0">
                <a:solidFill>
                  <a:srgbClr val="252930"/>
                </a:solidFill>
                <a:latin typeface="Maven Pro"/>
                <a:ea typeface="Maven Pro"/>
                <a:cs typeface="Maven Pro"/>
                <a:sym typeface="Maven Pro"/>
              </a:rPr>
              <a:t>➤ A major dispute arose between the PWD and the Kerala Water Authority (KWA) regarding the poor condition of roads.</a:t>
            </a:r>
          </a:p>
          <a:p>
            <a:pPr algn="just">
              <a:lnSpc>
                <a:spcPts val="3389"/>
              </a:lnSpc>
            </a:pPr>
            <a:endParaRPr lang="en-US" sz="2421" dirty="0">
              <a:solidFill>
                <a:srgbClr val="252930"/>
              </a:solidFill>
              <a:latin typeface="Maven Pro"/>
              <a:ea typeface="Maven Pro"/>
              <a:cs typeface="Maven Pro"/>
              <a:sym typeface="Maven Pro"/>
            </a:endParaRPr>
          </a:p>
          <a:p>
            <a:pPr algn="just">
              <a:lnSpc>
                <a:spcPts val="3389"/>
              </a:lnSpc>
            </a:pPr>
            <a:r>
              <a:rPr lang="en-US" sz="2421" dirty="0">
                <a:solidFill>
                  <a:srgbClr val="252930"/>
                </a:solidFill>
                <a:latin typeface="Maven Pro"/>
                <a:ea typeface="Maven Pro"/>
                <a:cs typeface="Maven Pro"/>
                <a:sym typeface="Maven Pro"/>
              </a:rPr>
              <a:t>➤ Allegations surfaced that the road was damaged due to pipe-laying by KWA, with delays in refilling pits. Both agencies were asked to submit detailed reports to clarify the responsibility​</a:t>
            </a:r>
          </a:p>
          <a:p>
            <a:pPr algn="just">
              <a:lnSpc>
                <a:spcPts val="3389"/>
              </a:lnSpc>
            </a:pPr>
            <a:endParaRPr lang="en-US" sz="2421" dirty="0">
              <a:solidFill>
                <a:srgbClr val="252930"/>
              </a:solidFill>
              <a:latin typeface="Maven Pro"/>
              <a:ea typeface="Maven Pro"/>
              <a:cs typeface="Maven Pro"/>
              <a:sym typeface="Maven Pro"/>
            </a:endParaRPr>
          </a:p>
          <a:p>
            <a:pPr algn="just">
              <a:lnSpc>
                <a:spcPts val="3389"/>
              </a:lnSpc>
            </a:pPr>
            <a:endParaRPr lang="en-US" sz="2421" dirty="0">
              <a:solidFill>
                <a:srgbClr val="252930"/>
              </a:solidFill>
              <a:latin typeface="Maven Pro"/>
              <a:ea typeface="Maven Pro"/>
              <a:cs typeface="Maven Pro"/>
              <a:sym typeface="Maven Pro"/>
            </a:endParaRPr>
          </a:p>
        </p:txBody>
      </p:sp>
      <p:sp>
        <p:nvSpPr>
          <p:cNvPr id="8" name="Freeform 8"/>
          <p:cNvSpPr/>
          <p:nvPr/>
        </p:nvSpPr>
        <p:spPr>
          <a:xfrm rot="-5400000">
            <a:off x="-113557" y="-96526"/>
            <a:ext cx="2216674" cy="2216674"/>
          </a:xfrm>
          <a:custGeom>
            <a:avLst/>
            <a:gdLst/>
            <a:ahLst/>
            <a:cxnLst/>
            <a:rect l="l" t="t" r="r" b="b"/>
            <a:pathLst>
              <a:path w="2216674" h="2216674">
                <a:moveTo>
                  <a:pt x="0" y="0"/>
                </a:moveTo>
                <a:lnTo>
                  <a:pt x="2216674" y="0"/>
                </a:lnTo>
                <a:lnTo>
                  <a:pt x="2216674" y="2216674"/>
                </a:lnTo>
                <a:lnTo>
                  <a:pt x="0" y="221667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TextBox 9"/>
          <p:cNvSpPr txBox="1"/>
          <p:nvPr/>
        </p:nvSpPr>
        <p:spPr>
          <a:xfrm>
            <a:off x="10129547" y="6134100"/>
            <a:ext cx="6392064" cy="1430716"/>
          </a:xfrm>
          <a:prstGeom prst="rect">
            <a:avLst/>
          </a:prstGeom>
        </p:spPr>
        <p:txBody>
          <a:bodyPr lIns="0" tIns="0" rIns="0" bIns="0" rtlCol="0" anchor="t">
            <a:spAutoFit/>
          </a:bodyPr>
          <a:lstStyle/>
          <a:p>
            <a:pPr algn="just">
              <a:lnSpc>
                <a:spcPts val="3808"/>
              </a:lnSpc>
            </a:pPr>
            <a:r>
              <a:rPr lang="en-US" sz="2720" dirty="0">
                <a:solidFill>
                  <a:srgbClr val="252930"/>
                </a:solidFill>
                <a:latin typeface="Maven Pro"/>
                <a:ea typeface="Maven Pro"/>
                <a:cs typeface="Maven Pro"/>
                <a:sym typeface="Maven Pro"/>
              </a:rPr>
              <a:t>                - Report by ‘TIMES OF INDIA’                           </a:t>
            </a:r>
          </a:p>
          <a:p>
            <a:pPr algn="just">
              <a:lnSpc>
                <a:spcPts val="3808"/>
              </a:lnSpc>
            </a:pPr>
            <a:endParaRPr lang="en-US" sz="2720" dirty="0">
              <a:solidFill>
                <a:srgbClr val="252930"/>
              </a:solidFill>
              <a:latin typeface="Maven Pro"/>
              <a:ea typeface="Maven Pro"/>
              <a:cs typeface="Maven Pro"/>
              <a:sym typeface="Maven Pro"/>
            </a:endParaRPr>
          </a:p>
          <a:p>
            <a:pPr algn="just">
              <a:lnSpc>
                <a:spcPts val="3808"/>
              </a:lnSpc>
            </a:pPr>
            <a:endParaRPr lang="en-US" sz="2720" dirty="0">
              <a:solidFill>
                <a:srgbClr val="252930"/>
              </a:solidFill>
              <a:latin typeface="Maven Pro"/>
              <a:ea typeface="Maven Pro"/>
              <a:cs typeface="Maven Pro"/>
              <a:sym typeface="Maven Pro"/>
            </a:endParaRPr>
          </a:p>
        </p:txBody>
      </p:sp>
      <p:sp>
        <p:nvSpPr>
          <p:cNvPr id="10" name="TextBox 10"/>
          <p:cNvSpPr txBox="1"/>
          <p:nvPr/>
        </p:nvSpPr>
        <p:spPr>
          <a:xfrm>
            <a:off x="4866086" y="9639300"/>
            <a:ext cx="6427654" cy="1438311"/>
          </a:xfrm>
          <a:prstGeom prst="rect">
            <a:avLst/>
          </a:prstGeom>
        </p:spPr>
        <p:txBody>
          <a:bodyPr lIns="0" tIns="0" rIns="0" bIns="0" rtlCol="0" anchor="t">
            <a:spAutoFit/>
          </a:bodyPr>
          <a:lstStyle/>
          <a:p>
            <a:pPr algn="just">
              <a:lnSpc>
                <a:spcPts val="3829"/>
              </a:lnSpc>
            </a:pPr>
            <a:r>
              <a:rPr lang="en-US" sz="2735" dirty="0">
                <a:solidFill>
                  <a:srgbClr val="252930"/>
                </a:solidFill>
                <a:latin typeface="Maven Pro"/>
                <a:ea typeface="Maven Pro"/>
                <a:cs typeface="Maven Pro"/>
                <a:sym typeface="Maven Pro"/>
              </a:rPr>
              <a:t>                - Report by ‘TIMES OF INDIA’                           </a:t>
            </a:r>
          </a:p>
          <a:p>
            <a:pPr algn="just">
              <a:lnSpc>
                <a:spcPts val="3829"/>
              </a:lnSpc>
            </a:pPr>
            <a:endParaRPr lang="en-US" sz="2735" dirty="0">
              <a:solidFill>
                <a:srgbClr val="252930"/>
              </a:solidFill>
              <a:latin typeface="Maven Pro"/>
              <a:ea typeface="Maven Pro"/>
              <a:cs typeface="Maven Pro"/>
              <a:sym typeface="Maven Pro"/>
            </a:endParaRPr>
          </a:p>
          <a:p>
            <a:pPr algn="just">
              <a:lnSpc>
                <a:spcPts val="3829"/>
              </a:lnSpc>
            </a:pPr>
            <a:endParaRPr lang="en-US" sz="2735" dirty="0">
              <a:solidFill>
                <a:srgbClr val="252930"/>
              </a:solidFill>
              <a:latin typeface="Maven Pro"/>
              <a:ea typeface="Maven Pro"/>
              <a:cs typeface="Maven Pro"/>
              <a:sym typeface="Maven Pro"/>
            </a:endParaRPr>
          </a:p>
        </p:txBody>
      </p:sp>
      <p:sp>
        <p:nvSpPr>
          <p:cNvPr id="11" name="TextBox 11"/>
          <p:cNvSpPr txBox="1"/>
          <p:nvPr/>
        </p:nvSpPr>
        <p:spPr>
          <a:xfrm>
            <a:off x="832164" y="1588295"/>
            <a:ext cx="16820521" cy="2070232"/>
          </a:xfrm>
          <a:prstGeom prst="rect">
            <a:avLst/>
          </a:prstGeom>
        </p:spPr>
        <p:txBody>
          <a:bodyPr lIns="0" tIns="0" rIns="0" bIns="0" rtlCol="0" anchor="t">
            <a:spAutoFit/>
          </a:bodyPr>
          <a:lstStyle/>
          <a:p>
            <a:pPr algn="ctr">
              <a:lnSpc>
                <a:spcPts val="4145"/>
              </a:lnSpc>
            </a:pPr>
            <a:r>
              <a:rPr lang="en-US" sz="2961">
                <a:solidFill>
                  <a:srgbClr val="252930"/>
                </a:solidFill>
                <a:latin typeface="Canva Sans"/>
                <a:ea typeface="Canva Sans"/>
                <a:cs typeface="Canva Sans"/>
                <a:sym typeface="Canva Sans"/>
              </a:rPr>
              <a:t>◆ </a:t>
            </a:r>
            <a:r>
              <a:rPr lang="en-US" sz="2961" b="1">
                <a:solidFill>
                  <a:srgbClr val="252930"/>
                </a:solidFill>
                <a:latin typeface="Canva Sans Bold"/>
                <a:ea typeface="Canva Sans Bold"/>
                <a:cs typeface="Canva Sans Bold"/>
                <a:sym typeface="Canva Sans Bold"/>
              </a:rPr>
              <a:t> In India, a Lack of coordination between PWD (Road construction) and municipal bodies (sewage, water pipelines, electricity, etc) results in repeated infrastructure repairs, leading to wastage of "tax payers money" unnecessary public inconvenience, and corruption in tender approvals and project execution.</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2100205" y="2898971"/>
            <a:ext cx="14087591" cy="7014757"/>
          </a:xfrm>
          <a:custGeom>
            <a:avLst/>
            <a:gdLst/>
            <a:ahLst/>
            <a:cxnLst/>
            <a:rect l="l" t="t" r="r" b="b"/>
            <a:pathLst>
              <a:path w="14087591" h="7014757">
                <a:moveTo>
                  <a:pt x="0" y="0"/>
                </a:moveTo>
                <a:lnTo>
                  <a:pt x="14087590" y="0"/>
                </a:lnTo>
                <a:lnTo>
                  <a:pt x="14087590" y="7014756"/>
                </a:lnTo>
                <a:lnTo>
                  <a:pt x="0" y="7014756"/>
                </a:lnTo>
                <a:lnTo>
                  <a:pt x="0" y="0"/>
                </a:lnTo>
                <a:close/>
              </a:path>
            </a:pathLst>
          </a:custGeom>
          <a:blipFill>
            <a:blip r:embed="rId2"/>
            <a:stretch>
              <a:fillRect r="-593"/>
            </a:stretch>
          </a:blipFill>
        </p:spPr>
      </p:sp>
      <p:sp>
        <p:nvSpPr>
          <p:cNvPr id="3" name="TextBox 3"/>
          <p:cNvSpPr txBox="1"/>
          <p:nvPr/>
        </p:nvSpPr>
        <p:spPr>
          <a:xfrm>
            <a:off x="2238506" y="446221"/>
            <a:ext cx="13810987" cy="770658"/>
          </a:xfrm>
          <a:prstGeom prst="rect">
            <a:avLst/>
          </a:prstGeom>
        </p:spPr>
        <p:txBody>
          <a:bodyPr lIns="0" tIns="0" rIns="0" bIns="0" rtlCol="0" anchor="t">
            <a:spAutoFit/>
          </a:bodyPr>
          <a:lstStyle/>
          <a:p>
            <a:pPr algn="ctr">
              <a:lnSpc>
                <a:spcPts val="5359"/>
              </a:lnSpc>
            </a:pPr>
            <a:r>
              <a:rPr lang="en-US" sz="6699" b="1">
                <a:solidFill>
                  <a:srgbClr val="252D37"/>
                </a:solidFill>
                <a:latin typeface="Maven Pro Bold"/>
                <a:ea typeface="Maven Pro Bold"/>
                <a:cs typeface="Maven Pro Bold"/>
                <a:sym typeface="Maven Pro Bold"/>
              </a:rPr>
              <a:t>HOW SYSTEM WORKS :</a:t>
            </a:r>
          </a:p>
        </p:txBody>
      </p:sp>
      <p:sp>
        <p:nvSpPr>
          <p:cNvPr id="4" name="TextBox 4"/>
          <p:cNvSpPr txBox="1"/>
          <p:nvPr/>
        </p:nvSpPr>
        <p:spPr>
          <a:xfrm>
            <a:off x="4235948" y="1657980"/>
            <a:ext cx="2380605" cy="1183085"/>
          </a:xfrm>
          <a:prstGeom prst="rect">
            <a:avLst/>
          </a:prstGeom>
        </p:spPr>
        <p:txBody>
          <a:bodyPr lIns="0" tIns="0" rIns="0" bIns="0" rtlCol="0" anchor="t">
            <a:spAutoFit/>
          </a:bodyPr>
          <a:lstStyle/>
          <a:p>
            <a:pPr algn="ctr">
              <a:lnSpc>
                <a:spcPts val="9475"/>
              </a:lnSpc>
            </a:pPr>
            <a:r>
              <a:rPr lang="en-US" sz="6768">
                <a:solidFill>
                  <a:srgbClr val="252D37"/>
                </a:solidFill>
                <a:latin typeface="Was Gayji NP"/>
                <a:ea typeface="Was Gayji NP"/>
                <a:cs typeface="Was Gayji NP"/>
                <a:sym typeface="Was Gayji NP"/>
              </a:rPr>
              <a:t>Before</a:t>
            </a:r>
          </a:p>
        </p:txBody>
      </p:sp>
      <p:sp>
        <p:nvSpPr>
          <p:cNvPr id="5" name="TextBox 5"/>
          <p:cNvSpPr txBox="1"/>
          <p:nvPr/>
        </p:nvSpPr>
        <p:spPr>
          <a:xfrm>
            <a:off x="9520358" y="1667505"/>
            <a:ext cx="5806504" cy="1064195"/>
          </a:xfrm>
          <a:prstGeom prst="rect">
            <a:avLst/>
          </a:prstGeom>
        </p:spPr>
        <p:txBody>
          <a:bodyPr lIns="0" tIns="0" rIns="0" bIns="0" rtlCol="0" anchor="t">
            <a:spAutoFit/>
          </a:bodyPr>
          <a:lstStyle/>
          <a:p>
            <a:pPr algn="ctr">
              <a:lnSpc>
                <a:spcPts val="8470"/>
              </a:lnSpc>
            </a:pPr>
            <a:r>
              <a:rPr lang="en-US" sz="6050">
                <a:solidFill>
                  <a:srgbClr val="252D37"/>
                </a:solidFill>
                <a:latin typeface="Was Gayji NP"/>
                <a:ea typeface="Was Gayji NP"/>
                <a:cs typeface="Was Gayji NP"/>
                <a:sym typeface="Was Gayji NP"/>
              </a:rPr>
              <a:t>After our Solution</a:t>
            </a: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11490626" y="1797201"/>
            <a:ext cx="5067908" cy="5612911"/>
          </a:xfrm>
          <a:custGeom>
            <a:avLst/>
            <a:gdLst/>
            <a:ahLst/>
            <a:cxnLst/>
            <a:rect l="l" t="t" r="r" b="b"/>
            <a:pathLst>
              <a:path w="5067908" h="5612911">
                <a:moveTo>
                  <a:pt x="0" y="0"/>
                </a:moveTo>
                <a:lnTo>
                  <a:pt x="5067908" y="0"/>
                </a:lnTo>
                <a:lnTo>
                  <a:pt x="5067908" y="5612911"/>
                </a:lnTo>
                <a:lnTo>
                  <a:pt x="0" y="5612911"/>
                </a:lnTo>
                <a:lnTo>
                  <a:pt x="0" y="0"/>
                </a:lnTo>
                <a:close/>
              </a:path>
            </a:pathLst>
          </a:custGeom>
          <a:blipFill>
            <a:blip r:embed="rId2">
              <a:alphaModFix amt="72000"/>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rot="5400000">
            <a:off x="13715812" y="7410112"/>
            <a:ext cx="760410" cy="760410"/>
            <a:chOff x="0" y="0"/>
            <a:chExt cx="812800" cy="812800"/>
          </a:xfrm>
        </p:grpSpPr>
        <p:sp>
          <p:nvSpPr>
            <p:cNvPr id="4" name="Freeform 4"/>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52930">
                <a:alpha val="81961"/>
              </a:srgbClr>
            </a:solidFill>
          </p:spPr>
        </p:sp>
        <p:sp>
          <p:nvSpPr>
            <p:cNvPr id="5" name="TextBox 5"/>
            <p:cNvSpPr txBox="1"/>
            <p:nvPr/>
          </p:nvSpPr>
          <p:spPr>
            <a:xfrm>
              <a:off x="0" y="184150"/>
              <a:ext cx="711200" cy="425450"/>
            </a:xfrm>
            <a:prstGeom prst="rect">
              <a:avLst/>
            </a:prstGeom>
          </p:spPr>
          <p:txBody>
            <a:bodyPr lIns="50800" tIns="50800" rIns="50800" bIns="50800" rtlCol="0" anchor="ctr"/>
            <a:lstStyle/>
            <a:p>
              <a:pPr algn="ctr">
                <a:lnSpc>
                  <a:spcPts val="1120"/>
                </a:lnSpc>
              </a:pPr>
              <a:endParaRPr/>
            </a:p>
          </p:txBody>
        </p:sp>
      </p:grpSp>
      <p:sp>
        <p:nvSpPr>
          <p:cNvPr id="6" name="Freeform 6"/>
          <p:cNvSpPr/>
          <p:nvPr/>
        </p:nvSpPr>
        <p:spPr>
          <a:xfrm>
            <a:off x="12735196" y="884198"/>
            <a:ext cx="628141" cy="628141"/>
          </a:xfrm>
          <a:custGeom>
            <a:avLst/>
            <a:gdLst/>
            <a:ahLst/>
            <a:cxnLst/>
            <a:rect l="l" t="t" r="r" b="b"/>
            <a:pathLst>
              <a:path w="628141" h="628141">
                <a:moveTo>
                  <a:pt x="0" y="0"/>
                </a:moveTo>
                <a:lnTo>
                  <a:pt x="628141" y="0"/>
                </a:lnTo>
                <a:lnTo>
                  <a:pt x="628141" y="628141"/>
                </a:lnTo>
                <a:lnTo>
                  <a:pt x="0" y="62814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TextBox 7"/>
          <p:cNvSpPr txBox="1"/>
          <p:nvPr/>
        </p:nvSpPr>
        <p:spPr>
          <a:xfrm>
            <a:off x="813347" y="876449"/>
            <a:ext cx="7640663"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OUR SOLUTION</a:t>
            </a:r>
          </a:p>
        </p:txBody>
      </p:sp>
      <p:sp>
        <p:nvSpPr>
          <p:cNvPr id="8" name="TextBox 8"/>
          <p:cNvSpPr txBox="1"/>
          <p:nvPr/>
        </p:nvSpPr>
        <p:spPr>
          <a:xfrm>
            <a:off x="681117" y="3723523"/>
            <a:ext cx="8580311" cy="2471444"/>
          </a:xfrm>
          <a:prstGeom prst="rect">
            <a:avLst/>
          </a:prstGeom>
        </p:spPr>
        <p:txBody>
          <a:bodyPr lIns="0" tIns="0" rIns="0" bIns="0" rtlCol="0" anchor="t">
            <a:spAutoFit/>
          </a:bodyPr>
          <a:lstStyle/>
          <a:p>
            <a:pPr marL="609712" lvl="1" indent="-304856" algn="just">
              <a:lnSpc>
                <a:spcPts val="3953"/>
              </a:lnSpc>
              <a:buFont typeface="Arial"/>
              <a:buChar char="•"/>
            </a:pPr>
            <a:r>
              <a:rPr lang="en-US" sz="2824">
                <a:solidFill>
                  <a:srgbClr val="252D37"/>
                </a:solidFill>
                <a:latin typeface="Maven Pro"/>
                <a:ea typeface="Maven Pro"/>
                <a:cs typeface="Maven Pro"/>
                <a:sym typeface="Maven Pro"/>
              </a:rPr>
              <a:t>A digital platform that integrates data from multiple government bodies (PWD, municipal, water, electricity, telecom, etc.). It ensures that all departments collaborate before initiating any work.</a:t>
            </a:r>
          </a:p>
        </p:txBody>
      </p:sp>
      <p:sp>
        <p:nvSpPr>
          <p:cNvPr id="9" name="TextBox 9"/>
          <p:cNvSpPr txBox="1"/>
          <p:nvPr/>
        </p:nvSpPr>
        <p:spPr>
          <a:xfrm>
            <a:off x="11414426" y="864385"/>
            <a:ext cx="1104305" cy="629920"/>
          </a:xfrm>
          <a:prstGeom prst="rect">
            <a:avLst/>
          </a:prstGeom>
        </p:spPr>
        <p:txBody>
          <a:bodyPr lIns="0" tIns="0" rIns="0" bIns="0" rtlCol="0" anchor="t">
            <a:spAutoFit/>
          </a:bodyPr>
          <a:lstStyle/>
          <a:p>
            <a:pPr algn="ctr">
              <a:lnSpc>
                <a:spcPts val="5179"/>
              </a:lnSpc>
            </a:pPr>
            <a:r>
              <a:rPr lang="en-US" sz="3699" b="1">
                <a:solidFill>
                  <a:srgbClr val="252D37">
                    <a:alpha val="83922"/>
                  </a:srgbClr>
                </a:solidFill>
                <a:latin typeface="Canva Sans Bold"/>
                <a:ea typeface="Canva Sans Bold"/>
                <a:cs typeface="Canva Sans Bold"/>
                <a:sym typeface="Canva Sans Bold"/>
              </a:rPr>
              <a:t>PWD</a:t>
            </a:r>
          </a:p>
        </p:txBody>
      </p:sp>
      <p:sp>
        <p:nvSpPr>
          <p:cNvPr id="10" name="TextBox 10"/>
          <p:cNvSpPr txBox="1"/>
          <p:nvPr/>
        </p:nvSpPr>
        <p:spPr>
          <a:xfrm>
            <a:off x="13458587" y="874863"/>
            <a:ext cx="1131987" cy="646430"/>
          </a:xfrm>
          <a:prstGeom prst="rect">
            <a:avLst/>
          </a:prstGeom>
        </p:spPr>
        <p:txBody>
          <a:bodyPr lIns="0" tIns="0" rIns="0" bIns="0" rtlCol="0" anchor="t">
            <a:spAutoFit/>
          </a:bodyPr>
          <a:lstStyle/>
          <a:p>
            <a:pPr algn="ctr">
              <a:lnSpc>
                <a:spcPts val="5319"/>
              </a:lnSpc>
            </a:pPr>
            <a:r>
              <a:rPr lang="en-US" sz="3799" b="1">
                <a:solidFill>
                  <a:srgbClr val="252D37">
                    <a:alpha val="83922"/>
                  </a:srgbClr>
                </a:solidFill>
                <a:latin typeface="Canva Sans Bold"/>
                <a:ea typeface="Canva Sans Bold"/>
                <a:cs typeface="Canva Sans Bold"/>
                <a:sym typeface="Canva Sans Bold"/>
              </a:rPr>
              <a:t>GAIL</a:t>
            </a:r>
          </a:p>
        </p:txBody>
      </p:sp>
      <p:sp>
        <p:nvSpPr>
          <p:cNvPr id="11" name="TextBox 11"/>
          <p:cNvSpPr txBox="1"/>
          <p:nvPr/>
        </p:nvSpPr>
        <p:spPr>
          <a:xfrm>
            <a:off x="15441678" y="854860"/>
            <a:ext cx="1150441" cy="679450"/>
          </a:xfrm>
          <a:prstGeom prst="rect">
            <a:avLst/>
          </a:prstGeom>
        </p:spPr>
        <p:txBody>
          <a:bodyPr lIns="0" tIns="0" rIns="0" bIns="0" rtlCol="0" anchor="t">
            <a:spAutoFit/>
          </a:bodyPr>
          <a:lstStyle/>
          <a:p>
            <a:pPr algn="ctr">
              <a:lnSpc>
                <a:spcPts val="5599"/>
              </a:lnSpc>
            </a:pPr>
            <a:r>
              <a:rPr lang="en-US" sz="3999" b="1">
                <a:solidFill>
                  <a:srgbClr val="252D37">
                    <a:alpha val="82745"/>
                  </a:srgbClr>
                </a:solidFill>
                <a:latin typeface="Canva Sans Bold"/>
                <a:ea typeface="Canva Sans Bold"/>
                <a:cs typeface="Canva Sans Bold"/>
                <a:sym typeface="Canva Sans Bold"/>
              </a:rPr>
              <a:t>UGD</a:t>
            </a:r>
          </a:p>
        </p:txBody>
      </p:sp>
      <p:sp>
        <p:nvSpPr>
          <p:cNvPr id="12" name="TextBox 12"/>
          <p:cNvSpPr txBox="1"/>
          <p:nvPr/>
        </p:nvSpPr>
        <p:spPr>
          <a:xfrm>
            <a:off x="667389" y="6489504"/>
            <a:ext cx="8607767" cy="2611152"/>
          </a:xfrm>
          <a:prstGeom prst="rect">
            <a:avLst/>
          </a:prstGeom>
        </p:spPr>
        <p:txBody>
          <a:bodyPr lIns="0" tIns="0" rIns="0" bIns="0" rtlCol="0" anchor="t">
            <a:spAutoFit/>
          </a:bodyPr>
          <a:lstStyle/>
          <a:p>
            <a:pPr marL="636636" lvl="1" indent="-318318" algn="just">
              <a:lnSpc>
                <a:spcPts val="4128"/>
              </a:lnSpc>
              <a:buFont typeface="Arial"/>
              <a:buChar char="•"/>
            </a:pPr>
            <a:r>
              <a:rPr lang="en-US" sz="2948">
                <a:solidFill>
                  <a:srgbClr val="252D37"/>
                </a:solidFill>
                <a:latin typeface="Maven Pro"/>
                <a:ea typeface="Maven Pro"/>
                <a:cs typeface="Maven Pro"/>
                <a:sym typeface="Maven Pro"/>
              </a:rPr>
              <a:t>The platform would bring together bodies like PWD, municipal corporations, water supply, electricity, telecom, and others to reduce inefficiency, wastage of funds, and improve overall urban planning.</a:t>
            </a:r>
          </a:p>
        </p:txBody>
      </p:sp>
      <p:sp>
        <p:nvSpPr>
          <p:cNvPr id="13" name="TextBox 13"/>
          <p:cNvSpPr txBox="1"/>
          <p:nvPr/>
        </p:nvSpPr>
        <p:spPr>
          <a:xfrm>
            <a:off x="897953" y="2412328"/>
            <a:ext cx="8580311" cy="923949"/>
          </a:xfrm>
          <a:prstGeom prst="rect">
            <a:avLst/>
          </a:prstGeom>
        </p:spPr>
        <p:txBody>
          <a:bodyPr lIns="0" tIns="0" rIns="0" bIns="0" rtlCol="0" anchor="t">
            <a:spAutoFit/>
          </a:bodyPr>
          <a:lstStyle/>
          <a:p>
            <a:pPr algn="just">
              <a:lnSpc>
                <a:spcPts val="3813"/>
              </a:lnSpc>
            </a:pPr>
            <a:r>
              <a:rPr lang="en-US" sz="2724">
                <a:solidFill>
                  <a:srgbClr val="252D37"/>
                </a:solidFill>
                <a:latin typeface="Maven Pro"/>
                <a:ea typeface="Maven Pro"/>
                <a:cs typeface="Maven Pro"/>
                <a:sym typeface="Maven Pro"/>
              </a:rPr>
              <a:t>◆ A Unified Government Infrastructure Coordination </a:t>
            </a:r>
          </a:p>
          <a:p>
            <a:pPr algn="just">
              <a:lnSpc>
                <a:spcPts val="3533"/>
              </a:lnSpc>
            </a:pPr>
            <a:r>
              <a:rPr lang="en-US" sz="2524">
                <a:solidFill>
                  <a:srgbClr val="252D37"/>
                </a:solidFill>
                <a:latin typeface="Maven Pro"/>
                <a:ea typeface="Maven Pro"/>
                <a:cs typeface="Maven Pro"/>
                <a:sym typeface="Maven Pro"/>
              </a:rPr>
              <a:t>      Platform</a:t>
            </a:r>
          </a:p>
        </p:txBody>
      </p:sp>
      <p:sp>
        <p:nvSpPr>
          <p:cNvPr id="14" name="TextBox 14"/>
          <p:cNvSpPr txBox="1"/>
          <p:nvPr/>
        </p:nvSpPr>
        <p:spPr>
          <a:xfrm>
            <a:off x="12810479" y="4909777"/>
            <a:ext cx="2532977" cy="464906"/>
          </a:xfrm>
          <a:prstGeom prst="rect">
            <a:avLst/>
          </a:prstGeom>
        </p:spPr>
        <p:txBody>
          <a:bodyPr lIns="0" tIns="0" rIns="0" bIns="0" rtlCol="0" anchor="t">
            <a:spAutoFit/>
          </a:bodyPr>
          <a:lstStyle/>
          <a:p>
            <a:pPr algn="ctr">
              <a:lnSpc>
                <a:spcPts val="3775"/>
              </a:lnSpc>
            </a:pPr>
            <a:r>
              <a:rPr lang="en-US" sz="2696" b="1">
                <a:solidFill>
                  <a:srgbClr val="252D37"/>
                </a:solidFill>
                <a:latin typeface="Canva Sans Bold"/>
                <a:ea typeface="Canva Sans Bold"/>
                <a:cs typeface="Canva Sans Bold"/>
                <a:sym typeface="Canva Sans Bold"/>
              </a:rPr>
              <a:t>Centralized </a:t>
            </a:r>
          </a:p>
        </p:txBody>
      </p:sp>
      <p:sp>
        <p:nvSpPr>
          <p:cNvPr id="15" name="TextBox 15"/>
          <p:cNvSpPr txBox="1"/>
          <p:nvPr/>
        </p:nvSpPr>
        <p:spPr>
          <a:xfrm>
            <a:off x="12735196" y="5555126"/>
            <a:ext cx="2532977" cy="448396"/>
          </a:xfrm>
          <a:prstGeom prst="rect">
            <a:avLst/>
          </a:prstGeom>
        </p:spPr>
        <p:txBody>
          <a:bodyPr lIns="0" tIns="0" rIns="0" bIns="0" rtlCol="0" anchor="t">
            <a:spAutoFit/>
          </a:bodyPr>
          <a:lstStyle/>
          <a:p>
            <a:pPr algn="ctr">
              <a:lnSpc>
                <a:spcPts val="3635"/>
              </a:lnSpc>
            </a:pPr>
            <a:r>
              <a:rPr lang="en-US" sz="2596" b="1">
                <a:solidFill>
                  <a:srgbClr val="252D37"/>
                </a:solidFill>
                <a:latin typeface="Canva Sans Bold"/>
                <a:ea typeface="Canva Sans Bold"/>
                <a:cs typeface="Canva Sans Bold"/>
                <a:sym typeface="Canva Sans Bold"/>
              </a:rPr>
              <a:t>DATABASE</a:t>
            </a:r>
          </a:p>
        </p:txBody>
      </p:sp>
      <p:sp>
        <p:nvSpPr>
          <p:cNvPr id="16" name="TextBox 16"/>
          <p:cNvSpPr txBox="1"/>
          <p:nvPr/>
        </p:nvSpPr>
        <p:spPr>
          <a:xfrm>
            <a:off x="10567263" y="8243559"/>
            <a:ext cx="7475684" cy="857097"/>
          </a:xfrm>
          <a:prstGeom prst="rect">
            <a:avLst/>
          </a:prstGeom>
        </p:spPr>
        <p:txBody>
          <a:bodyPr lIns="0" tIns="0" rIns="0" bIns="0" rtlCol="0" anchor="t">
            <a:spAutoFit/>
          </a:bodyPr>
          <a:lstStyle/>
          <a:p>
            <a:pPr algn="ctr">
              <a:lnSpc>
                <a:spcPts val="7053"/>
              </a:lnSpc>
            </a:pPr>
            <a:r>
              <a:rPr lang="en-US" sz="5038">
                <a:solidFill>
                  <a:srgbClr val="252D37"/>
                </a:solidFill>
                <a:latin typeface="Norwester"/>
                <a:ea typeface="Norwester"/>
                <a:cs typeface="Norwester"/>
                <a:sym typeface="Norwester"/>
              </a:rPr>
              <a:t>★ Most Optimal Result★  </a:t>
            </a:r>
          </a:p>
        </p:txBody>
      </p:sp>
      <p:sp>
        <p:nvSpPr>
          <p:cNvPr id="17" name="Freeform 17"/>
          <p:cNvSpPr/>
          <p:nvPr/>
        </p:nvSpPr>
        <p:spPr>
          <a:xfrm>
            <a:off x="14681075" y="846986"/>
            <a:ext cx="665352" cy="665352"/>
          </a:xfrm>
          <a:custGeom>
            <a:avLst/>
            <a:gdLst/>
            <a:ahLst/>
            <a:cxnLst/>
            <a:rect l="l" t="t" r="r" b="b"/>
            <a:pathLst>
              <a:path w="665352" h="665352">
                <a:moveTo>
                  <a:pt x="0" y="0"/>
                </a:moveTo>
                <a:lnTo>
                  <a:pt x="665353" y="0"/>
                </a:lnTo>
                <a:lnTo>
                  <a:pt x="665353" y="665353"/>
                </a:lnTo>
                <a:lnTo>
                  <a:pt x="0" y="665353"/>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651794" y="1762276"/>
            <a:ext cx="15317247" cy="2447164"/>
            <a:chOff x="0" y="0"/>
            <a:chExt cx="4034172" cy="644521"/>
          </a:xfrm>
        </p:grpSpPr>
        <p:sp>
          <p:nvSpPr>
            <p:cNvPr id="3" name="Freeform 3"/>
            <p:cNvSpPr/>
            <p:nvPr/>
          </p:nvSpPr>
          <p:spPr>
            <a:xfrm>
              <a:off x="0" y="0"/>
              <a:ext cx="4034172" cy="644521"/>
            </a:xfrm>
            <a:custGeom>
              <a:avLst/>
              <a:gdLst/>
              <a:ahLst/>
              <a:cxnLst/>
              <a:rect l="l" t="t" r="r" b="b"/>
              <a:pathLst>
                <a:path w="4034172" h="644521">
                  <a:moveTo>
                    <a:pt x="25777" y="0"/>
                  </a:moveTo>
                  <a:lnTo>
                    <a:pt x="4008394" y="0"/>
                  </a:lnTo>
                  <a:cubicBezTo>
                    <a:pt x="4015231" y="0"/>
                    <a:pt x="4021788" y="2716"/>
                    <a:pt x="4026622" y="7550"/>
                  </a:cubicBezTo>
                  <a:cubicBezTo>
                    <a:pt x="4031456" y="12384"/>
                    <a:pt x="4034172" y="18941"/>
                    <a:pt x="4034172" y="25777"/>
                  </a:cubicBezTo>
                  <a:lnTo>
                    <a:pt x="4034172" y="618743"/>
                  </a:lnTo>
                  <a:cubicBezTo>
                    <a:pt x="4034172" y="625580"/>
                    <a:pt x="4031456" y="632136"/>
                    <a:pt x="4026622" y="636971"/>
                  </a:cubicBezTo>
                  <a:cubicBezTo>
                    <a:pt x="4021788" y="641805"/>
                    <a:pt x="4015231" y="644521"/>
                    <a:pt x="4008394" y="644521"/>
                  </a:cubicBezTo>
                  <a:lnTo>
                    <a:pt x="25777" y="644521"/>
                  </a:lnTo>
                  <a:cubicBezTo>
                    <a:pt x="18941" y="644521"/>
                    <a:pt x="12384" y="641805"/>
                    <a:pt x="7550" y="636971"/>
                  </a:cubicBezTo>
                  <a:cubicBezTo>
                    <a:pt x="2716" y="632136"/>
                    <a:pt x="0" y="625580"/>
                    <a:pt x="0" y="618743"/>
                  </a:cubicBezTo>
                  <a:lnTo>
                    <a:pt x="0" y="25777"/>
                  </a:lnTo>
                  <a:cubicBezTo>
                    <a:pt x="0" y="18941"/>
                    <a:pt x="2716" y="12384"/>
                    <a:pt x="7550" y="7550"/>
                  </a:cubicBezTo>
                  <a:cubicBezTo>
                    <a:pt x="12384" y="2716"/>
                    <a:pt x="18941" y="0"/>
                    <a:pt x="25777" y="0"/>
                  </a:cubicBezTo>
                  <a:close/>
                </a:path>
              </a:pathLst>
            </a:custGeom>
            <a:solidFill>
              <a:srgbClr val="C0B3A0">
                <a:alpha val="53725"/>
              </a:srgbClr>
            </a:solidFill>
          </p:spPr>
        </p:sp>
        <p:sp>
          <p:nvSpPr>
            <p:cNvPr id="4" name="TextBox 4"/>
            <p:cNvSpPr txBox="1"/>
            <p:nvPr/>
          </p:nvSpPr>
          <p:spPr>
            <a:xfrm>
              <a:off x="0" y="-38100"/>
              <a:ext cx="4034172" cy="68262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611646" y="4561865"/>
            <a:ext cx="15317247" cy="2447164"/>
            <a:chOff x="0" y="0"/>
            <a:chExt cx="4034172" cy="644521"/>
          </a:xfrm>
        </p:grpSpPr>
        <p:sp>
          <p:nvSpPr>
            <p:cNvPr id="6" name="Freeform 6"/>
            <p:cNvSpPr/>
            <p:nvPr/>
          </p:nvSpPr>
          <p:spPr>
            <a:xfrm>
              <a:off x="0" y="0"/>
              <a:ext cx="4034172" cy="644521"/>
            </a:xfrm>
            <a:custGeom>
              <a:avLst/>
              <a:gdLst/>
              <a:ahLst/>
              <a:cxnLst/>
              <a:rect l="l" t="t" r="r" b="b"/>
              <a:pathLst>
                <a:path w="4034172" h="644521">
                  <a:moveTo>
                    <a:pt x="25777" y="0"/>
                  </a:moveTo>
                  <a:lnTo>
                    <a:pt x="4008394" y="0"/>
                  </a:lnTo>
                  <a:cubicBezTo>
                    <a:pt x="4015231" y="0"/>
                    <a:pt x="4021788" y="2716"/>
                    <a:pt x="4026622" y="7550"/>
                  </a:cubicBezTo>
                  <a:cubicBezTo>
                    <a:pt x="4031456" y="12384"/>
                    <a:pt x="4034172" y="18941"/>
                    <a:pt x="4034172" y="25777"/>
                  </a:cubicBezTo>
                  <a:lnTo>
                    <a:pt x="4034172" y="618743"/>
                  </a:lnTo>
                  <a:cubicBezTo>
                    <a:pt x="4034172" y="625580"/>
                    <a:pt x="4031456" y="632136"/>
                    <a:pt x="4026622" y="636971"/>
                  </a:cubicBezTo>
                  <a:cubicBezTo>
                    <a:pt x="4021788" y="641805"/>
                    <a:pt x="4015231" y="644521"/>
                    <a:pt x="4008394" y="644521"/>
                  </a:cubicBezTo>
                  <a:lnTo>
                    <a:pt x="25777" y="644521"/>
                  </a:lnTo>
                  <a:cubicBezTo>
                    <a:pt x="18941" y="644521"/>
                    <a:pt x="12384" y="641805"/>
                    <a:pt x="7550" y="636971"/>
                  </a:cubicBezTo>
                  <a:cubicBezTo>
                    <a:pt x="2716" y="632136"/>
                    <a:pt x="0" y="625580"/>
                    <a:pt x="0" y="618743"/>
                  </a:cubicBezTo>
                  <a:lnTo>
                    <a:pt x="0" y="25777"/>
                  </a:lnTo>
                  <a:cubicBezTo>
                    <a:pt x="0" y="18941"/>
                    <a:pt x="2716" y="12384"/>
                    <a:pt x="7550" y="7550"/>
                  </a:cubicBezTo>
                  <a:cubicBezTo>
                    <a:pt x="12384" y="2716"/>
                    <a:pt x="18941" y="0"/>
                    <a:pt x="25777" y="0"/>
                  </a:cubicBezTo>
                  <a:close/>
                </a:path>
              </a:pathLst>
            </a:custGeom>
            <a:solidFill>
              <a:srgbClr val="C0B3A0">
                <a:alpha val="53725"/>
              </a:srgbClr>
            </a:solidFill>
          </p:spPr>
        </p:sp>
        <p:sp>
          <p:nvSpPr>
            <p:cNvPr id="7" name="TextBox 7"/>
            <p:cNvSpPr txBox="1"/>
            <p:nvPr/>
          </p:nvSpPr>
          <p:spPr>
            <a:xfrm>
              <a:off x="0" y="-38100"/>
              <a:ext cx="4034172" cy="682621"/>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21171" y="7361455"/>
            <a:ext cx="15317247" cy="2447164"/>
            <a:chOff x="0" y="0"/>
            <a:chExt cx="4034172" cy="644521"/>
          </a:xfrm>
        </p:grpSpPr>
        <p:sp>
          <p:nvSpPr>
            <p:cNvPr id="9" name="Freeform 9"/>
            <p:cNvSpPr/>
            <p:nvPr/>
          </p:nvSpPr>
          <p:spPr>
            <a:xfrm>
              <a:off x="0" y="0"/>
              <a:ext cx="4034172" cy="644521"/>
            </a:xfrm>
            <a:custGeom>
              <a:avLst/>
              <a:gdLst/>
              <a:ahLst/>
              <a:cxnLst/>
              <a:rect l="l" t="t" r="r" b="b"/>
              <a:pathLst>
                <a:path w="4034172" h="644521">
                  <a:moveTo>
                    <a:pt x="25777" y="0"/>
                  </a:moveTo>
                  <a:lnTo>
                    <a:pt x="4008394" y="0"/>
                  </a:lnTo>
                  <a:cubicBezTo>
                    <a:pt x="4015231" y="0"/>
                    <a:pt x="4021788" y="2716"/>
                    <a:pt x="4026622" y="7550"/>
                  </a:cubicBezTo>
                  <a:cubicBezTo>
                    <a:pt x="4031456" y="12384"/>
                    <a:pt x="4034172" y="18941"/>
                    <a:pt x="4034172" y="25777"/>
                  </a:cubicBezTo>
                  <a:lnTo>
                    <a:pt x="4034172" y="618743"/>
                  </a:lnTo>
                  <a:cubicBezTo>
                    <a:pt x="4034172" y="625580"/>
                    <a:pt x="4031456" y="632136"/>
                    <a:pt x="4026622" y="636971"/>
                  </a:cubicBezTo>
                  <a:cubicBezTo>
                    <a:pt x="4021788" y="641805"/>
                    <a:pt x="4015231" y="644521"/>
                    <a:pt x="4008394" y="644521"/>
                  </a:cubicBezTo>
                  <a:lnTo>
                    <a:pt x="25777" y="644521"/>
                  </a:lnTo>
                  <a:cubicBezTo>
                    <a:pt x="18941" y="644521"/>
                    <a:pt x="12384" y="641805"/>
                    <a:pt x="7550" y="636971"/>
                  </a:cubicBezTo>
                  <a:cubicBezTo>
                    <a:pt x="2716" y="632136"/>
                    <a:pt x="0" y="625580"/>
                    <a:pt x="0" y="618743"/>
                  </a:cubicBezTo>
                  <a:lnTo>
                    <a:pt x="0" y="25777"/>
                  </a:lnTo>
                  <a:cubicBezTo>
                    <a:pt x="0" y="18941"/>
                    <a:pt x="2716" y="12384"/>
                    <a:pt x="7550" y="7550"/>
                  </a:cubicBezTo>
                  <a:cubicBezTo>
                    <a:pt x="12384" y="2716"/>
                    <a:pt x="18941" y="0"/>
                    <a:pt x="25777" y="0"/>
                  </a:cubicBezTo>
                  <a:close/>
                </a:path>
              </a:pathLst>
            </a:custGeom>
            <a:solidFill>
              <a:srgbClr val="C0B3A0">
                <a:alpha val="53725"/>
              </a:srgbClr>
            </a:solidFill>
          </p:spPr>
        </p:sp>
        <p:sp>
          <p:nvSpPr>
            <p:cNvPr id="10" name="TextBox 10"/>
            <p:cNvSpPr txBox="1"/>
            <p:nvPr/>
          </p:nvSpPr>
          <p:spPr>
            <a:xfrm>
              <a:off x="0" y="-38100"/>
              <a:ext cx="4034172" cy="682621"/>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3455837" y="128572"/>
            <a:ext cx="817560" cy="1340262"/>
          </a:xfrm>
          <a:custGeom>
            <a:avLst/>
            <a:gdLst/>
            <a:ahLst/>
            <a:cxnLst/>
            <a:rect l="l" t="t" r="r" b="b"/>
            <a:pathLst>
              <a:path w="817560" h="1340262">
                <a:moveTo>
                  <a:pt x="0" y="0"/>
                </a:moveTo>
                <a:lnTo>
                  <a:pt x="817559" y="0"/>
                </a:lnTo>
                <a:lnTo>
                  <a:pt x="817559" y="1340262"/>
                </a:lnTo>
                <a:lnTo>
                  <a:pt x="0" y="1340262"/>
                </a:lnTo>
                <a:lnTo>
                  <a:pt x="0" y="0"/>
                </a:lnTo>
                <a:close/>
              </a:path>
            </a:pathLst>
          </a:custGeom>
          <a:blipFill>
            <a:blip r:embed="rId2"/>
            <a:stretch>
              <a:fillRect/>
            </a:stretch>
          </a:blipFill>
        </p:spPr>
      </p:sp>
      <p:sp>
        <p:nvSpPr>
          <p:cNvPr id="12" name="TextBox 12"/>
          <p:cNvSpPr txBox="1"/>
          <p:nvPr/>
        </p:nvSpPr>
        <p:spPr>
          <a:xfrm>
            <a:off x="4706005" y="455491"/>
            <a:ext cx="9043261" cy="912922"/>
          </a:xfrm>
          <a:prstGeom prst="rect">
            <a:avLst/>
          </a:prstGeom>
        </p:spPr>
        <p:txBody>
          <a:bodyPr lIns="0" tIns="0" rIns="0" bIns="0" rtlCol="0" anchor="t">
            <a:spAutoFit/>
          </a:bodyPr>
          <a:lstStyle/>
          <a:p>
            <a:pPr algn="ctr">
              <a:lnSpc>
                <a:spcPts val="6426"/>
              </a:lnSpc>
            </a:pPr>
            <a:r>
              <a:rPr lang="en-US" sz="8033">
                <a:solidFill>
                  <a:srgbClr val="252930"/>
                </a:solidFill>
                <a:latin typeface="Oswald"/>
                <a:ea typeface="Oswald"/>
                <a:cs typeface="Oswald"/>
                <a:sym typeface="Oswald"/>
              </a:rPr>
              <a:t>ADDITIONAL FEATURES :</a:t>
            </a:r>
          </a:p>
        </p:txBody>
      </p:sp>
      <p:sp>
        <p:nvSpPr>
          <p:cNvPr id="13" name="TextBox 13"/>
          <p:cNvSpPr txBox="1"/>
          <p:nvPr/>
        </p:nvSpPr>
        <p:spPr>
          <a:xfrm>
            <a:off x="520370" y="1771570"/>
            <a:ext cx="11443030" cy="1564531"/>
          </a:xfrm>
          <a:prstGeom prst="rect">
            <a:avLst/>
          </a:prstGeom>
        </p:spPr>
        <p:txBody>
          <a:bodyPr wrap="square" lIns="0" tIns="0" rIns="0" bIns="0" rtlCol="0" anchor="t">
            <a:spAutoFit/>
          </a:bodyPr>
          <a:lstStyle/>
          <a:p>
            <a:pPr algn="ctr">
              <a:lnSpc>
                <a:spcPts val="6096"/>
              </a:lnSpc>
            </a:pPr>
            <a:r>
              <a:rPr lang="en-US" sz="4354" b="1" dirty="0">
                <a:solidFill>
                  <a:srgbClr val="252930"/>
                </a:solidFill>
                <a:latin typeface="Old Standard Bold"/>
                <a:ea typeface="Old Standard Bold"/>
                <a:cs typeface="Old Standard Bold"/>
                <a:sym typeface="Old Standard Bold"/>
              </a:rPr>
              <a:t> </a:t>
            </a:r>
            <a:r>
              <a:rPr lang="en-US" sz="4354" b="1" dirty="0" smtClean="0">
                <a:solidFill>
                  <a:srgbClr val="252930"/>
                </a:solidFill>
                <a:latin typeface="Old Standard Bold"/>
                <a:ea typeface="Old Standard Bold"/>
                <a:cs typeface="Old Standard Bold"/>
                <a:sym typeface="Old Standard Bold"/>
              </a:rPr>
              <a:t>🔹   AI-Powered </a:t>
            </a:r>
            <a:r>
              <a:rPr lang="en-US" sz="4354" b="1" dirty="0">
                <a:solidFill>
                  <a:srgbClr val="252930"/>
                </a:solidFill>
                <a:latin typeface="Old Standard Bold"/>
                <a:ea typeface="Old Standard Bold"/>
                <a:cs typeface="Old Standard Bold"/>
                <a:sym typeface="Old Standard Bold"/>
              </a:rPr>
              <a:t>Decision Making:</a:t>
            </a:r>
          </a:p>
          <a:p>
            <a:pPr algn="ctr">
              <a:lnSpc>
                <a:spcPts val="6096"/>
              </a:lnSpc>
            </a:pPr>
            <a:r>
              <a:rPr lang="en-US" sz="4354" b="1" dirty="0">
                <a:solidFill>
                  <a:srgbClr val="252930"/>
                </a:solidFill>
                <a:latin typeface="Canva Sans Bold"/>
                <a:ea typeface="Canva Sans Bold"/>
                <a:cs typeface="Canva Sans Bold"/>
                <a:sym typeface="Canva Sans Bold"/>
              </a:rPr>
              <a:t> </a:t>
            </a:r>
          </a:p>
        </p:txBody>
      </p:sp>
      <p:sp>
        <p:nvSpPr>
          <p:cNvPr id="14" name="TextBox 14"/>
          <p:cNvSpPr txBox="1"/>
          <p:nvPr/>
        </p:nvSpPr>
        <p:spPr>
          <a:xfrm>
            <a:off x="1219200" y="2673338"/>
            <a:ext cx="16027496" cy="1243930"/>
          </a:xfrm>
          <a:prstGeom prst="rect">
            <a:avLst/>
          </a:prstGeom>
        </p:spPr>
        <p:txBody>
          <a:bodyPr wrap="square" lIns="0" tIns="0" rIns="0" bIns="0" rtlCol="0" anchor="t">
            <a:spAutoFit/>
          </a:bodyPr>
          <a:lstStyle/>
          <a:p>
            <a:pPr marL="598114" lvl="1" indent="-299057" algn="ctr">
              <a:lnSpc>
                <a:spcPts val="3878"/>
              </a:lnSpc>
              <a:buFont typeface="Arial"/>
              <a:buChar char="•"/>
            </a:pPr>
            <a:r>
              <a:rPr lang="en-US" sz="2770" b="1" dirty="0">
                <a:solidFill>
                  <a:srgbClr val="252930">
                    <a:alpha val="80784"/>
                  </a:srgbClr>
                </a:solidFill>
                <a:latin typeface="Canva Sans Bold"/>
                <a:ea typeface="Canva Sans Bold"/>
                <a:cs typeface="Canva Sans Bold"/>
                <a:sym typeface="Canva Sans Bold"/>
              </a:rPr>
              <a:t>AI can analyze project schedules &amp; recommend the best timeline for combined work.</a:t>
            </a:r>
          </a:p>
          <a:p>
            <a:pPr algn="ctr">
              <a:lnSpc>
                <a:spcPts val="5817"/>
              </a:lnSpc>
            </a:pPr>
            <a:endParaRPr lang="en-US" sz="2770" b="1" dirty="0">
              <a:solidFill>
                <a:srgbClr val="252930">
                  <a:alpha val="80784"/>
                </a:srgbClr>
              </a:solidFill>
              <a:latin typeface="Canva Sans Bold"/>
              <a:ea typeface="Canva Sans Bold"/>
              <a:cs typeface="Canva Sans Bold"/>
              <a:sym typeface="Canva Sans Bold"/>
            </a:endParaRPr>
          </a:p>
        </p:txBody>
      </p:sp>
      <p:sp>
        <p:nvSpPr>
          <p:cNvPr id="15" name="TextBox 15"/>
          <p:cNvSpPr txBox="1"/>
          <p:nvPr/>
        </p:nvSpPr>
        <p:spPr>
          <a:xfrm>
            <a:off x="1680959" y="3241924"/>
            <a:ext cx="11654041" cy="1184797"/>
          </a:xfrm>
          <a:prstGeom prst="rect">
            <a:avLst/>
          </a:prstGeom>
        </p:spPr>
        <p:txBody>
          <a:bodyPr lIns="0" tIns="0" rIns="0" bIns="0" rtlCol="0" anchor="t">
            <a:spAutoFit/>
          </a:bodyPr>
          <a:lstStyle/>
          <a:p>
            <a:pPr marL="598114" lvl="1" indent="-299057" algn="ctr">
              <a:lnSpc>
                <a:spcPts val="3878"/>
              </a:lnSpc>
              <a:buFont typeface="Arial"/>
              <a:buChar char="•"/>
            </a:pPr>
            <a:r>
              <a:rPr lang="en-US" sz="2770" b="1" dirty="0">
                <a:solidFill>
                  <a:srgbClr val="252930">
                    <a:alpha val="74902"/>
                  </a:srgbClr>
                </a:solidFill>
                <a:latin typeface="Canva Sans Bold"/>
                <a:ea typeface="Canva Sans Bold"/>
                <a:cs typeface="Canva Sans Bold"/>
                <a:sym typeface="Canva Sans Bold"/>
              </a:rPr>
              <a:t>It can predict road degradation based on </a:t>
            </a:r>
            <a:r>
              <a:rPr lang="en-US" sz="2770" b="1" dirty="0" smtClean="0">
                <a:solidFill>
                  <a:srgbClr val="252930">
                    <a:alpha val="74902"/>
                  </a:srgbClr>
                </a:solidFill>
                <a:latin typeface="Canva Sans Bold"/>
                <a:ea typeface="Canva Sans Bold"/>
                <a:cs typeface="Canva Sans Bold"/>
                <a:sym typeface="Canva Sans Bold"/>
              </a:rPr>
              <a:t>traffic </a:t>
            </a:r>
            <a:r>
              <a:rPr lang="en-US" sz="2770" b="1" dirty="0">
                <a:solidFill>
                  <a:srgbClr val="252930">
                    <a:alpha val="74902"/>
                  </a:srgbClr>
                </a:solidFill>
                <a:latin typeface="Canva Sans Bold"/>
                <a:ea typeface="Canva Sans Bold"/>
                <a:cs typeface="Canva Sans Bold"/>
                <a:sym typeface="Canva Sans Bold"/>
              </a:rPr>
              <a:t>&amp; weather data.</a:t>
            </a:r>
          </a:p>
          <a:p>
            <a:pPr algn="ctr">
              <a:lnSpc>
                <a:spcPts val="5817"/>
              </a:lnSpc>
            </a:pPr>
            <a:endParaRPr lang="en-US" sz="2770" b="1" dirty="0">
              <a:solidFill>
                <a:srgbClr val="252930">
                  <a:alpha val="74902"/>
                </a:srgbClr>
              </a:solidFill>
              <a:latin typeface="Canva Sans Bold"/>
              <a:ea typeface="Canva Sans Bold"/>
              <a:cs typeface="Canva Sans Bold"/>
              <a:sym typeface="Canva Sans Bold"/>
            </a:endParaRPr>
          </a:p>
        </p:txBody>
      </p:sp>
      <p:sp>
        <p:nvSpPr>
          <p:cNvPr id="16" name="TextBox 16"/>
          <p:cNvSpPr txBox="1"/>
          <p:nvPr/>
        </p:nvSpPr>
        <p:spPr>
          <a:xfrm>
            <a:off x="457200" y="4551362"/>
            <a:ext cx="15317247" cy="820738"/>
          </a:xfrm>
          <a:prstGeom prst="rect">
            <a:avLst/>
          </a:prstGeom>
        </p:spPr>
        <p:txBody>
          <a:bodyPr lIns="0" tIns="0" rIns="0" bIns="0" rtlCol="0" anchor="t">
            <a:spAutoFit/>
          </a:bodyPr>
          <a:lstStyle/>
          <a:p>
            <a:pPr algn="ctr">
              <a:lnSpc>
                <a:spcPts val="6159"/>
              </a:lnSpc>
            </a:pPr>
            <a:r>
              <a:rPr lang="en-US" sz="4399" b="1" dirty="0">
                <a:solidFill>
                  <a:srgbClr val="252930"/>
                </a:solidFill>
                <a:latin typeface="Old Standard Bold"/>
                <a:ea typeface="Old Standard Bold"/>
                <a:cs typeface="Old Standard Bold"/>
                <a:sym typeface="Old Standard Bold"/>
              </a:rPr>
              <a:t>🔹 </a:t>
            </a:r>
            <a:r>
              <a:rPr lang="en-US" sz="4399" b="1" dirty="0" smtClean="0">
                <a:solidFill>
                  <a:srgbClr val="252930"/>
                </a:solidFill>
                <a:latin typeface="Old Standard Bold"/>
                <a:ea typeface="Old Standard Bold"/>
                <a:cs typeface="Old Standard Bold"/>
                <a:sym typeface="Old Standard Bold"/>
              </a:rPr>
              <a:t>   Machine </a:t>
            </a:r>
            <a:r>
              <a:rPr lang="en-US" sz="4399" b="1" dirty="0">
                <a:solidFill>
                  <a:srgbClr val="252930"/>
                </a:solidFill>
                <a:latin typeface="Old Standard Bold"/>
                <a:ea typeface="Old Standard Bold"/>
                <a:cs typeface="Old Standard Bold"/>
                <a:sym typeface="Old Standard Bold"/>
              </a:rPr>
              <a:t>Learning for Pattern Recognition:</a:t>
            </a:r>
          </a:p>
          <a:p>
            <a:pPr algn="ctr">
              <a:lnSpc>
                <a:spcPts val="244"/>
              </a:lnSpc>
            </a:pPr>
            <a:endParaRPr lang="en-US" sz="4399" b="1" dirty="0">
              <a:solidFill>
                <a:srgbClr val="252930"/>
              </a:solidFill>
              <a:latin typeface="Old Standard Bold"/>
              <a:ea typeface="Old Standard Bold"/>
              <a:cs typeface="Old Standard Bold"/>
              <a:sym typeface="Old Standard Bold"/>
            </a:endParaRPr>
          </a:p>
        </p:txBody>
      </p:sp>
      <p:sp>
        <p:nvSpPr>
          <p:cNvPr id="17" name="TextBox 17"/>
          <p:cNvSpPr txBox="1"/>
          <p:nvPr/>
        </p:nvSpPr>
        <p:spPr>
          <a:xfrm>
            <a:off x="1803304" y="5310464"/>
            <a:ext cx="14174252" cy="987913"/>
          </a:xfrm>
          <a:prstGeom prst="rect">
            <a:avLst/>
          </a:prstGeom>
        </p:spPr>
        <p:txBody>
          <a:bodyPr lIns="0" tIns="0" rIns="0" bIns="0" rtlCol="0" anchor="t">
            <a:spAutoFit/>
          </a:bodyPr>
          <a:lstStyle/>
          <a:p>
            <a:pPr marL="636981" lvl="1" indent="-318490" algn="ctr">
              <a:lnSpc>
                <a:spcPts val="4130"/>
              </a:lnSpc>
              <a:buFont typeface="Arial"/>
              <a:buChar char="•"/>
            </a:pPr>
            <a:r>
              <a:rPr lang="en-US" sz="2950" b="1">
                <a:solidFill>
                  <a:srgbClr val="252930">
                    <a:alpha val="77647"/>
                  </a:srgbClr>
                </a:solidFill>
                <a:latin typeface="Canva Sans Bold"/>
                <a:ea typeface="Canva Sans Bold"/>
                <a:cs typeface="Canva Sans Bold"/>
                <a:sym typeface="Canva Sans Bold"/>
              </a:rPr>
              <a:t>ML can analyze historical data of road breaks &amp; repairs to detect patterns.</a:t>
            </a:r>
          </a:p>
          <a:p>
            <a:pPr algn="ctr">
              <a:lnSpc>
                <a:spcPts val="3800"/>
              </a:lnSpc>
            </a:pPr>
            <a:endParaRPr lang="en-US" sz="2950" b="1">
              <a:solidFill>
                <a:srgbClr val="252930">
                  <a:alpha val="77647"/>
                </a:srgbClr>
              </a:solidFill>
              <a:latin typeface="Canva Sans Bold"/>
              <a:ea typeface="Canva Sans Bold"/>
              <a:cs typeface="Canva Sans Bold"/>
              <a:sym typeface="Canva Sans Bold"/>
            </a:endParaRPr>
          </a:p>
        </p:txBody>
      </p:sp>
      <p:sp>
        <p:nvSpPr>
          <p:cNvPr id="18" name="TextBox 18"/>
          <p:cNvSpPr txBox="1"/>
          <p:nvPr/>
        </p:nvSpPr>
        <p:spPr>
          <a:xfrm>
            <a:off x="1803304" y="5972201"/>
            <a:ext cx="10229069" cy="1579853"/>
          </a:xfrm>
          <a:prstGeom prst="rect">
            <a:avLst/>
          </a:prstGeom>
        </p:spPr>
        <p:txBody>
          <a:bodyPr lIns="0" tIns="0" rIns="0" bIns="0" rtlCol="0" anchor="t">
            <a:spAutoFit/>
          </a:bodyPr>
          <a:lstStyle/>
          <a:p>
            <a:pPr marL="658722" lvl="1" indent="-329361" algn="ctr">
              <a:lnSpc>
                <a:spcPts val="4271"/>
              </a:lnSpc>
              <a:buFont typeface="Arial"/>
              <a:buChar char="•"/>
            </a:pPr>
            <a:r>
              <a:rPr lang="en-US" sz="3051" b="1">
                <a:solidFill>
                  <a:srgbClr val="252930">
                    <a:alpha val="77647"/>
                  </a:srgbClr>
                </a:solidFill>
                <a:latin typeface="Canva Sans Bold"/>
                <a:ea typeface="Canva Sans Bold"/>
                <a:cs typeface="Canva Sans Bold"/>
                <a:sym typeface="Canva Sans Bold"/>
              </a:rPr>
              <a:t>It helps in budget optimization for future projects.</a:t>
            </a:r>
          </a:p>
          <a:p>
            <a:pPr algn="ctr">
              <a:lnSpc>
                <a:spcPts val="4271"/>
              </a:lnSpc>
            </a:pPr>
            <a:endParaRPr lang="en-US" sz="3051" b="1">
              <a:solidFill>
                <a:srgbClr val="252930">
                  <a:alpha val="77647"/>
                </a:srgbClr>
              </a:solidFill>
              <a:latin typeface="Canva Sans Bold"/>
              <a:ea typeface="Canva Sans Bold"/>
              <a:cs typeface="Canva Sans Bold"/>
              <a:sym typeface="Canva Sans Bold"/>
            </a:endParaRPr>
          </a:p>
          <a:p>
            <a:pPr algn="ctr">
              <a:lnSpc>
                <a:spcPts val="4271"/>
              </a:lnSpc>
            </a:pPr>
            <a:endParaRPr lang="en-US" sz="3051" b="1">
              <a:solidFill>
                <a:srgbClr val="252930">
                  <a:alpha val="77647"/>
                </a:srgbClr>
              </a:solidFill>
              <a:latin typeface="Canva Sans Bold"/>
              <a:ea typeface="Canva Sans Bold"/>
              <a:cs typeface="Canva Sans Bold"/>
              <a:sym typeface="Canva Sans Bold"/>
            </a:endParaRPr>
          </a:p>
        </p:txBody>
      </p:sp>
      <p:sp>
        <p:nvSpPr>
          <p:cNvPr id="19" name="TextBox 19"/>
          <p:cNvSpPr txBox="1"/>
          <p:nvPr/>
        </p:nvSpPr>
        <p:spPr>
          <a:xfrm>
            <a:off x="614358" y="7375896"/>
            <a:ext cx="11196642" cy="2364677"/>
          </a:xfrm>
          <a:prstGeom prst="rect">
            <a:avLst/>
          </a:prstGeom>
        </p:spPr>
        <p:txBody>
          <a:bodyPr wrap="square" lIns="0" tIns="0" rIns="0" bIns="0" rtlCol="0" anchor="t">
            <a:spAutoFit/>
          </a:bodyPr>
          <a:lstStyle/>
          <a:p>
            <a:pPr algn="ctr">
              <a:lnSpc>
                <a:spcPts val="6096"/>
              </a:lnSpc>
            </a:pPr>
            <a:r>
              <a:rPr lang="en-US" sz="4354" b="1" dirty="0">
                <a:solidFill>
                  <a:srgbClr val="252930"/>
                </a:solidFill>
                <a:latin typeface="Old Standard Bold"/>
                <a:ea typeface="Old Standard Bold"/>
                <a:cs typeface="Old Standard Bold"/>
                <a:sym typeface="Old Standard Bold"/>
              </a:rPr>
              <a:t> 🔹 </a:t>
            </a:r>
            <a:r>
              <a:rPr lang="en-US" sz="4354" b="1" dirty="0" smtClean="0">
                <a:solidFill>
                  <a:srgbClr val="252930"/>
                </a:solidFill>
                <a:latin typeface="Old Standard Bold"/>
                <a:ea typeface="Old Standard Bold"/>
                <a:cs typeface="Old Standard Bold"/>
                <a:sym typeface="Old Standard Bold"/>
              </a:rPr>
              <a:t>  </a:t>
            </a:r>
            <a:r>
              <a:rPr lang="en-US" sz="4354" b="1" dirty="0" err="1" smtClean="0">
                <a:solidFill>
                  <a:srgbClr val="252930"/>
                </a:solidFill>
                <a:latin typeface="Old Standard Bold"/>
                <a:ea typeface="Old Standard Bold"/>
                <a:cs typeface="Old Standard Bold"/>
                <a:sym typeface="Old Standard Bold"/>
              </a:rPr>
              <a:t>Blockchain</a:t>
            </a:r>
            <a:r>
              <a:rPr lang="en-US" sz="4354" b="1" dirty="0" smtClean="0">
                <a:solidFill>
                  <a:srgbClr val="252930"/>
                </a:solidFill>
                <a:latin typeface="Old Standard Bold"/>
                <a:ea typeface="Old Standard Bold"/>
                <a:cs typeface="Old Standard Bold"/>
                <a:sym typeface="Old Standard Bold"/>
              </a:rPr>
              <a:t> </a:t>
            </a:r>
            <a:r>
              <a:rPr lang="en-US" sz="4354" b="1" dirty="0">
                <a:solidFill>
                  <a:srgbClr val="252930"/>
                </a:solidFill>
                <a:latin typeface="Old Standard Bold"/>
                <a:ea typeface="Old Standard Bold"/>
                <a:cs typeface="Old Standard Bold"/>
                <a:sym typeface="Old Standard Bold"/>
              </a:rPr>
              <a:t>for Transparency:</a:t>
            </a:r>
          </a:p>
          <a:p>
            <a:pPr algn="ctr">
              <a:lnSpc>
                <a:spcPts val="6096"/>
              </a:lnSpc>
            </a:pPr>
            <a:endParaRPr lang="en-US" sz="4354" b="1" dirty="0">
              <a:solidFill>
                <a:srgbClr val="252930"/>
              </a:solidFill>
              <a:latin typeface="Old Standard Bold"/>
              <a:ea typeface="Old Standard Bold"/>
              <a:cs typeface="Old Standard Bold"/>
              <a:sym typeface="Old Standard Bold"/>
            </a:endParaRPr>
          </a:p>
          <a:p>
            <a:pPr algn="ctr">
              <a:lnSpc>
                <a:spcPts val="6096"/>
              </a:lnSpc>
            </a:pPr>
            <a:r>
              <a:rPr lang="en-US" sz="4354" b="1" dirty="0">
                <a:solidFill>
                  <a:srgbClr val="252930"/>
                </a:solidFill>
                <a:latin typeface="Canva Sans Bold"/>
                <a:ea typeface="Canva Sans Bold"/>
                <a:cs typeface="Canva Sans Bold"/>
                <a:sym typeface="Canva Sans Bold"/>
              </a:rPr>
              <a:t> </a:t>
            </a:r>
          </a:p>
        </p:txBody>
      </p:sp>
      <p:sp>
        <p:nvSpPr>
          <p:cNvPr id="20" name="TextBox 20"/>
          <p:cNvSpPr txBox="1"/>
          <p:nvPr/>
        </p:nvSpPr>
        <p:spPr>
          <a:xfrm>
            <a:off x="1803304" y="8437879"/>
            <a:ext cx="14174252" cy="1062094"/>
          </a:xfrm>
          <a:prstGeom prst="rect">
            <a:avLst/>
          </a:prstGeom>
        </p:spPr>
        <p:txBody>
          <a:bodyPr lIns="0" tIns="0" rIns="0" bIns="0" rtlCol="0" anchor="t">
            <a:spAutoFit/>
          </a:bodyPr>
          <a:lstStyle/>
          <a:p>
            <a:pPr marL="662314" lvl="1" indent="-331157" algn="ctr">
              <a:lnSpc>
                <a:spcPts val="4294"/>
              </a:lnSpc>
              <a:buFont typeface="Arial"/>
              <a:buChar char="•"/>
            </a:pPr>
            <a:r>
              <a:rPr lang="en-US" sz="3067" b="1">
                <a:solidFill>
                  <a:srgbClr val="252930">
                    <a:alpha val="80784"/>
                  </a:srgbClr>
                </a:solidFill>
                <a:latin typeface="Canva Sans Bold"/>
                <a:ea typeface="Canva Sans Bold"/>
                <a:cs typeface="Canva Sans Bold"/>
                <a:sym typeface="Canva Sans Bold"/>
              </a:rPr>
              <a:t>Ensures tamper-proof project records, avoiding corruption in tenders.</a:t>
            </a:r>
          </a:p>
          <a:p>
            <a:pPr algn="ctr">
              <a:lnSpc>
                <a:spcPts val="4294"/>
              </a:lnSpc>
            </a:pPr>
            <a:endParaRPr lang="en-US" sz="3067" b="1">
              <a:solidFill>
                <a:srgbClr val="252930">
                  <a:alpha val="80784"/>
                </a:srgbClr>
              </a:solidFill>
              <a:latin typeface="Canva Sans Bold"/>
              <a:ea typeface="Canva Sans Bold"/>
              <a:cs typeface="Canva Sans Bold"/>
              <a:sym typeface="Canva Sans Bold"/>
            </a:endParaRPr>
          </a:p>
        </p:txBody>
      </p:sp>
      <p:sp>
        <p:nvSpPr>
          <p:cNvPr id="21" name="Freeform 21"/>
          <p:cNvSpPr/>
          <p:nvPr/>
        </p:nvSpPr>
        <p:spPr>
          <a:xfrm>
            <a:off x="14208991" y="128572"/>
            <a:ext cx="817560" cy="1340262"/>
          </a:xfrm>
          <a:custGeom>
            <a:avLst/>
            <a:gdLst/>
            <a:ahLst/>
            <a:cxnLst/>
            <a:rect l="l" t="t" r="r" b="b"/>
            <a:pathLst>
              <a:path w="817560" h="1340262">
                <a:moveTo>
                  <a:pt x="0" y="0"/>
                </a:moveTo>
                <a:lnTo>
                  <a:pt x="817560" y="0"/>
                </a:lnTo>
                <a:lnTo>
                  <a:pt x="817560" y="1340262"/>
                </a:lnTo>
                <a:lnTo>
                  <a:pt x="0" y="1340262"/>
                </a:lnTo>
                <a:lnTo>
                  <a:pt x="0" y="0"/>
                </a:lnTo>
                <a:close/>
              </a:path>
            </a:pathLst>
          </a:custGeom>
          <a:blipFill>
            <a:blip r:embed="rId2"/>
            <a:stretch>
              <a:fillRect/>
            </a:stretch>
          </a:blipFill>
        </p:spPr>
      </p:sp>
    </p:spTree>
  </p:cSld>
  <p:clrMapOvr>
    <a:masterClrMapping/>
  </p:clrMapOvr>
  <p:transition>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298623"/>
            <a:ext cx="15817059" cy="6244609"/>
            <a:chOff x="0" y="0"/>
            <a:chExt cx="4165810" cy="1644671"/>
          </a:xfrm>
        </p:grpSpPr>
        <p:sp>
          <p:nvSpPr>
            <p:cNvPr id="3" name="Freeform 3"/>
            <p:cNvSpPr/>
            <p:nvPr/>
          </p:nvSpPr>
          <p:spPr>
            <a:xfrm>
              <a:off x="0" y="0"/>
              <a:ext cx="4165810" cy="1644671"/>
            </a:xfrm>
            <a:custGeom>
              <a:avLst/>
              <a:gdLst/>
              <a:ahLst/>
              <a:cxnLst/>
              <a:rect l="l" t="t" r="r" b="b"/>
              <a:pathLst>
                <a:path w="4165810" h="1644671">
                  <a:moveTo>
                    <a:pt x="24963" y="0"/>
                  </a:moveTo>
                  <a:lnTo>
                    <a:pt x="4140847" y="0"/>
                  </a:lnTo>
                  <a:cubicBezTo>
                    <a:pt x="4147467" y="0"/>
                    <a:pt x="4153817" y="2630"/>
                    <a:pt x="4158498" y="7311"/>
                  </a:cubicBezTo>
                  <a:cubicBezTo>
                    <a:pt x="4163180" y="11993"/>
                    <a:pt x="4165810" y="18342"/>
                    <a:pt x="4165810" y="24963"/>
                  </a:cubicBezTo>
                  <a:lnTo>
                    <a:pt x="4165810" y="1619708"/>
                  </a:lnTo>
                  <a:cubicBezTo>
                    <a:pt x="4165810" y="1626328"/>
                    <a:pt x="4163180" y="1632678"/>
                    <a:pt x="4158498" y="1637359"/>
                  </a:cubicBezTo>
                  <a:cubicBezTo>
                    <a:pt x="4153817" y="1642040"/>
                    <a:pt x="4147467" y="1644671"/>
                    <a:pt x="4140847" y="1644671"/>
                  </a:cubicBezTo>
                  <a:lnTo>
                    <a:pt x="24963" y="1644671"/>
                  </a:lnTo>
                  <a:cubicBezTo>
                    <a:pt x="18342" y="1644671"/>
                    <a:pt x="11993" y="1642040"/>
                    <a:pt x="7311" y="1637359"/>
                  </a:cubicBezTo>
                  <a:cubicBezTo>
                    <a:pt x="2630" y="1632678"/>
                    <a:pt x="0" y="1626328"/>
                    <a:pt x="0" y="1619708"/>
                  </a:cubicBezTo>
                  <a:lnTo>
                    <a:pt x="0" y="24963"/>
                  </a:lnTo>
                  <a:cubicBezTo>
                    <a:pt x="0" y="18342"/>
                    <a:pt x="2630" y="11993"/>
                    <a:pt x="7311" y="7311"/>
                  </a:cubicBezTo>
                  <a:cubicBezTo>
                    <a:pt x="11993" y="2630"/>
                    <a:pt x="18342" y="0"/>
                    <a:pt x="24963" y="0"/>
                  </a:cubicBezTo>
                  <a:close/>
                </a:path>
              </a:pathLst>
            </a:custGeom>
            <a:solidFill>
              <a:srgbClr val="C0B3A0">
                <a:alpha val="53725"/>
              </a:srgbClr>
            </a:solidFill>
          </p:spPr>
        </p:sp>
        <p:sp>
          <p:nvSpPr>
            <p:cNvPr id="4" name="TextBox 4"/>
            <p:cNvSpPr txBox="1"/>
            <p:nvPr/>
          </p:nvSpPr>
          <p:spPr>
            <a:xfrm>
              <a:off x="0" y="-38100"/>
              <a:ext cx="4165810" cy="168277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10800000">
            <a:off x="17970007" y="-98168"/>
            <a:ext cx="317993" cy="10483336"/>
          </a:xfrm>
          <a:custGeom>
            <a:avLst/>
            <a:gdLst/>
            <a:ahLst/>
            <a:cxnLst/>
            <a:rect l="l" t="t" r="r" b="b"/>
            <a:pathLst>
              <a:path w="10483336" h="10483336">
                <a:moveTo>
                  <a:pt x="0" y="0"/>
                </a:moveTo>
                <a:lnTo>
                  <a:pt x="10483336" y="0"/>
                </a:lnTo>
                <a:lnTo>
                  <a:pt x="10483336" y="10483336"/>
                </a:lnTo>
                <a:lnTo>
                  <a:pt x="0" y="10483336"/>
                </a:lnTo>
                <a:lnTo>
                  <a:pt x="0" y="0"/>
                </a:lnTo>
                <a:close/>
              </a:path>
            </a:pathLst>
          </a:custGeom>
          <a:blipFill>
            <a:blip r:embed="rId2">
              <a:extLst>
                <a:ext uri="{96DAC541-7B7A-43D3-8B79-37D633B846F1}">
                  <asvg:svgBlip xmlns="" xmlns:asvg="http://schemas.microsoft.com/office/drawing/2016/SVG/main" r:embed="rId3"/>
                </a:ext>
              </a:extLst>
            </a:blip>
            <a:srcRect/>
            <a:stretch>
              <a:fillRect l="-3196720"/>
            </a:stretch>
          </a:blipFill>
        </p:spPr>
      </p:sp>
      <p:sp>
        <p:nvSpPr>
          <p:cNvPr id="6" name="Freeform 6"/>
          <p:cNvSpPr/>
          <p:nvPr/>
        </p:nvSpPr>
        <p:spPr>
          <a:xfrm>
            <a:off x="-1" y="-47869"/>
            <a:ext cx="314325" cy="10483336"/>
          </a:xfrm>
          <a:custGeom>
            <a:avLst/>
            <a:gdLst/>
            <a:ahLst/>
            <a:cxnLst/>
            <a:rect l="l" t="t" r="r" b="b"/>
            <a:pathLst>
              <a:path w="10483336" h="10483336">
                <a:moveTo>
                  <a:pt x="0" y="0"/>
                </a:moveTo>
                <a:lnTo>
                  <a:pt x="10483336" y="0"/>
                </a:lnTo>
                <a:lnTo>
                  <a:pt x="10483336" y="10483336"/>
                </a:lnTo>
                <a:lnTo>
                  <a:pt x="0" y="10483336"/>
                </a:lnTo>
                <a:lnTo>
                  <a:pt x="0" y="0"/>
                </a:lnTo>
                <a:close/>
              </a:path>
            </a:pathLst>
          </a:custGeom>
          <a:blipFill>
            <a:blip r:embed="rId2">
              <a:extLst>
                <a:ext uri="{96DAC541-7B7A-43D3-8B79-37D633B846F1}">
                  <asvg:svgBlip xmlns="" xmlns:asvg="http://schemas.microsoft.com/office/drawing/2016/SVG/main" r:embed="rId3"/>
                </a:ext>
              </a:extLst>
            </a:blip>
            <a:srcRect/>
            <a:stretch>
              <a:fillRect l="-3235190"/>
            </a:stretch>
          </a:blipFill>
        </p:spPr>
      </p:sp>
      <p:sp>
        <p:nvSpPr>
          <p:cNvPr id="7" name="TextBox 7"/>
          <p:cNvSpPr txBox="1"/>
          <p:nvPr/>
        </p:nvSpPr>
        <p:spPr>
          <a:xfrm>
            <a:off x="2386859" y="2731066"/>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Components</a:t>
            </a:r>
          </a:p>
        </p:txBody>
      </p:sp>
      <p:sp>
        <p:nvSpPr>
          <p:cNvPr id="8" name="TextBox 8"/>
          <p:cNvSpPr txBox="1"/>
          <p:nvPr/>
        </p:nvSpPr>
        <p:spPr>
          <a:xfrm>
            <a:off x="3898206" y="637141"/>
            <a:ext cx="10487920" cy="1040125"/>
          </a:xfrm>
          <a:prstGeom prst="rect">
            <a:avLst/>
          </a:prstGeom>
        </p:spPr>
        <p:txBody>
          <a:bodyPr lIns="0" tIns="0" rIns="0" bIns="0" rtlCol="0" anchor="t">
            <a:spAutoFit/>
          </a:bodyPr>
          <a:lstStyle/>
          <a:p>
            <a:pPr algn="ctr">
              <a:lnSpc>
                <a:spcPts val="8469"/>
              </a:lnSpc>
              <a:spcBef>
                <a:spcPct val="0"/>
              </a:spcBef>
            </a:pPr>
            <a:r>
              <a:rPr lang="en-US" sz="6049">
                <a:solidFill>
                  <a:srgbClr val="252930"/>
                </a:solidFill>
                <a:latin typeface="Architype Van Der Leck"/>
                <a:ea typeface="Architype Van Der Leck"/>
                <a:cs typeface="Architype Van Der Leck"/>
                <a:sym typeface="Architype Van Der Leck"/>
              </a:rPr>
              <a:t>Tech  Stack  used</a:t>
            </a:r>
          </a:p>
        </p:txBody>
      </p:sp>
      <p:sp>
        <p:nvSpPr>
          <p:cNvPr id="9" name="TextBox 9"/>
          <p:cNvSpPr txBox="1"/>
          <p:nvPr/>
        </p:nvSpPr>
        <p:spPr>
          <a:xfrm>
            <a:off x="9541897" y="2731066"/>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Tech Stack</a:t>
            </a:r>
          </a:p>
        </p:txBody>
      </p:sp>
      <p:sp>
        <p:nvSpPr>
          <p:cNvPr id="10" name="TextBox 10"/>
          <p:cNvSpPr txBox="1"/>
          <p:nvPr/>
        </p:nvSpPr>
        <p:spPr>
          <a:xfrm>
            <a:off x="1996546" y="3527992"/>
            <a:ext cx="3267547" cy="580390"/>
          </a:xfrm>
          <a:prstGeom prst="rect">
            <a:avLst/>
          </a:prstGeom>
        </p:spPr>
        <p:txBody>
          <a:bodyPr lIns="0" tIns="0" rIns="0" bIns="0" rtlCol="0" anchor="t">
            <a:spAutoFit/>
          </a:bodyPr>
          <a:lstStyle/>
          <a:p>
            <a:pPr algn="ctr">
              <a:lnSpc>
                <a:spcPts val="4759"/>
              </a:lnSpc>
            </a:pPr>
            <a:r>
              <a:rPr lang="en-US" sz="3399">
                <a:solidFill>
                  <a:srgbClr val="252930">
                    <a:alpha val="94902"/>
                  </a:srgbClr>
                </a:solidFill>
                <a:latin typeface="Canva Sans"/>
                <a:ea typeface="Canva Sans"/>
                <a:cs typeface="Canva Sans"/>
                <a:sym typeface="Canva Sans"/>
              </a:rPr>
              <a:t>● </a:t>
            </a:r>
            <a:r>
              <a:rPr lang="en-US" sz="3399" b="1">
                <a:solidFill>
                  <a:srgbClr val="252930">
                    <a:alpha val="94902"/>
                  </a:srgbClr>
                </a:solidFill>
                <a:latin typeface="Canva Sans Bold"/>
                <a:ea typeface="Canva Sans Bold"/>
                <a:cs typeface="Canva Sans Bold"/>
                <a:sym typeface="Canva Sans Bold"/>
              </a:rPr>
              <a:t>FrontEnd</a:t>
            </a:r>
          </a:p>
        </p:txBody>
      </p:sp>
      <p:sp>
        <p:nvSpPr>
          <p:cNvPr id="11" name="TextBox 11"/>
          <p:cNvSpPr txBox="1"/>
          <p:nvPr/>
        </p:nvSpPr>
        <p:spPr>
          <a:xfrm>
            <a:off x="1911052" y="4302408"/>
            <a:ext cx="3267547" cy="580390"/>
          </a:xfrm>
          <a:prstGeom prst="rect">
            <a:avLst/>
          </a:prstGeom>
        </p:spPr>
        <p:txBody>
          <a:bodyPr lIns="0" tIns="0" rIns="0" bIns="0" rtlCol="0" anchor="t">
            <a:spAutoFit/>
          </a:bodyPr>
          <a:lstStyle/>
          <a:p>
            <a:pPr algn="ctr">
              <a:lnSpc>
                <a:spcPts val="4759"/>
              </a:lnSpc>
            </a:pPr>
            <a:r>
              <a:rPr lang="en-US" sz="3399">
                <a:solidFill>
                  <a:srgbClr val="252930">
                    <a:alpha val="87843"/>
                  </a:srgbClr>
                </a:solidFill>
                <a:latin typeface="Canva Sans"/>
                <a:ea typeface="Canva Sans"/>
                <a:cs typeface="Canva Sans"/>
                <a:sym typeface="Canva Sans"/>
              </a:rPr>
              <a:t>● </a:t>
            </a:r>
            <a:r>
              <a:rPr lang="en-US" sz="3399" b="1">
                <a:solidFill>
                  <a:srgbClr val="252930">
                    <a:alpha val="87843"/>
                  </a:srgbClr>
                </a:solidFill>
                <a:latin typeface="Canva Sans Bold"/>
                <a:ea typeface="Canva Sans Bold"/>
                <a:cs typeface="Canva Sans Bold"/>
                <a:sym typeface="Canva Sans Bold"/>
              </a:rPr>
              <a:t>BackEnd</a:t>
            </a:r>
          </a:p>
        </p:txBody>
      </p:sp>
      <p:sp>
        <p:nvSpPr>
          <p:cNvPr id="12" name="TextBox 12"/>
          <p:cNvSpPr txBox="1"/>
          <p:nvPr/>
        </p:nvSpPr>
        <p:spPr>
          <a:xfrm>
            <a:off x="1996546" y="5076825"/>
            <a:ext cx="3267547" cy="580390"/>
          </a:xfrm>
          <a:prstGeom prst="rect">
            <a:avLst/>
          </a:prstGeom>
        </p:spPr>
        <p:txBody>
          <a:bodyPr lIns="0" tIns="0" rIns="0" bIns="0" rtlCol="0" anchor="t">
            <a:spAutoFit/>
          </a:bodyPr>
          <a:lstStyle/>
          <a:p>
            <a:pPr algn="ctr">
              <a:lnSpc>
                <a:spcPts val="4759"/>
              </a:lnSpc>
            </a:pPr>
            <a:r>
              <a:rPr lang="en-US" sz="3399">
                <a:solidFill>
                  <a:srgbClr val="252930">
                    <a:alpha val="89804"/>
                  </a:srgbClr>
                </a:solidFill>
                <a:latin typeface="Canva Sans"/>
                <a:ea typeface="Canva Sans"/>
                <a:cs typeface="Canva Sans"/>
                <a:sym typeface="Canva Sans"/>
              </a:rPr>
              <a:t>● </a:t>
            </a:r>
            <a:r>
              <a:rPr lang="en-US" sz="3399" b="1">
                <a:solidFill>
                  <a:srgbClr val="252930">
                    <a:alpha val="89804"/>
                  </a:srgbClr>
                </a:solidFill>
                <a:latin typeface="Canva Sans Bold"/>
                <a:ea typeface="Canva Sans Bold"/>
                <a:cs typeface="Canva Sans Bold"/>
                <a:sym typeface="Canva Sans Bold"/>
              </a:rPr>
              <a:t>DataBase</a:t>
            </a:r>
          </a:p>
        </p:txBody>
      </p:sp>
      <p:sp>
        <p:nvSpPr>
          <p:cNvPr id="13" name="TextBox 13"/>
          <p:cNvSpPr txBox="1"/>
          <p:nvPr/>
        </p:nvSpPr>
        <p:spPr>
          <a:xfrm>
            <a:off x="1753552" y="5927465"/>
            <a:ext cx="3267547" cy="580390"/>
          </a:xfrm>
          <a:prstGeom prst="rect">
            <a:avLst/>
          </a:prstGeom>
        </p:spPr>
        <p:txBody>
          <a:bodyPr lIns="0" tIns="0" rIns="0" bIns="0" rtlCol="0" anchor="t">
            <a:spAutoFit/>
          </a:bodyPr>
          <a:lstStyle/>
          <a:p>
            <a:pPr algn="ctr">
              <a:lnSpc>
                <a:spcPts val="4759"/>
              </a:lnSpc>
            </a:pPr>
            <a:r>
              <a:rPr lang="en-US" sz="3399">
                <a:solidFill>
                  <a:srgbClr val="252930">
                    <a:alpha val="86667"/>
                  </a:srgbClr>
                </a:solidFill>
                <a:latin typeface="Canva Sans"/>
                <a:ea typeface="Canva Sans"/>
                <a:cs typeface="Canva Sans"/>
                <a:sym typeface="Canva Sans"/>
              </a:rPr>
              <a:t>● </a:t>
            </a:r>
            <a:r>
              <a:rPr lang="en-US" sz="3399" b="1">
                <a:solidFill>
                  <a:srgbClr val="252930">
                    <a:alpha val="86667"/>
                  </a:srgbClr>
                </a:solidFill>
                <a:latin typeface="Canva Sans Bold"/>
                <a:ea typeface="Canva Sans Bold"/>
                <a:cs typeface="Canva Sans Bold"/>
                <a:sym typeface="Canva Sans Bold"/>
              </a:rPr>
              <a:t>AI &amp;ML</a:t>
            </a:r>
          </a:p>
        </p:txBody>
      </p:sp>
      <p:sp>
        <p:nvSpPr>
          <p:cNvPr id="14" name="TextBox 14"/>
          <p:cNvSpPr txBox="1"/>
          <p:nvPr/>
        </p:nvSpPr>
        <p:spPr>
          <a:xfrm>
            <a:off x="2039990" y="6867422"/>
            <a:ext cx="3267547" cy="580390"/>
          </a:xfrm>
          <a:prstGeom prst="rect">
            <a:avLst/>
          </a:prstGeom>
        </p:spPr>
        <p:txBody>
          <a:bodyPr lIns="0" tIns="0" rIns="0" bIns="0" rtlCol="0" anchor="t">
            <a:spAutoFit/>
          </a:bodyPr>
          <a:lstStyle/>
          <a:p>
            <a:pPr algn="ctr">
              <a:lnSpc>
                <a:spcPts val="4759"/>
              </a:lnSpc>
            </a:pPr>
            <a:r>
              <a:rPr lang="en-US" sz="3399">
                <a:solidFill>
                  <a:srgbClr val="252930">
                    <a:alpha val="86667"/>
                  </a:srgbClr>
                </a:solidFill>
                <a:latin typeface="Canva Sans"/>
                <a:ea typeface="Canva Sans"/>
                <a:cs typeface="Canva Sans"/>
                <a:sym typeface="Canva Sans"/>
              </a:rPr>
              <a:t>    ● </a:t>
            </a:r>
            <a:r>
              <a:rPr lang="en-US" sz="3399" b="1">
                <a:solidFill>
                  <a:srgbClr val="252930">
                    <a:alpha val="86667"/>
                  </a:srgbClr>
                </a:solidFill>
                <a:latin typeface="Canva Sans Bold"/>
                <a:ea typeface="Canva Sans Bold"/>
                <a:cs typeface="Canva Sans Bold"/>
                <a:sym typeface="Canva Sans Bold"/>
              </a:rPr>
              <a:t>Blockchain</a:t>
            </a:r>
            <a:r>
              <a:rPr lang="en-US" sz="3399">
                <a:solidFill>
                  <a:srgbClr val="252930">
                    <a:alpha val="86667"/>
                  </a:srgbClr>
                </a:solidFill>
                <a:latin typeface="Canva Sans"/>
                <a:ea typeface="Canva Sans"/>
                <a:cs typeface="Canva Sans"/>
                <a:sym typeface="Canva Sans"/>
              </a:rPr>
              <a:t> </a:t>
            </a:r>
          </a:p>
        </p:txBody>
      </p:sp>
      <p:sp>
        <p:nvSpPr>
          <p:cNvPr id="15" name="TextBox 15"/>
          <p:cNvSpPr txBox="1"/>
          <p:nvPr/>
        </p:nvSpPr>
        <p:spPr>
          <a:xfrm>
            <a:off x="6946315" y="3565440"/>
            <a:ext cx="8841932" cy="580390"/>
          </a:xfrm>
          <a:prstGeom prst="rect">
            <a:avLst/>
          </a:prstGeom>
        </p:spPr>
        <p:txBody>
          <a:bodyPr lIns="0" tIns="0" rIns="0" bIns="0" rtlCol="0" anchor="t">
            <a:spAutoFit/>
          </a:bodyPr>
          <a:lstStyle/>
          <a:p>
            <a:pPr algn="ctr">
              <a:lnSpc>
                <a:spcPts val="4759"/>
              </a:lnSpc>
            </a:pPr>
            <a:r>
              <a:rPr lang="en-US" sz="3399">
                <a:solidFill>
                  <a:srgbClr val="252930">
                    <a:alpha val="94902"/>
                  </a:srgbClr>
                </a:solidFill>
                <a:latin typeface="Canva Sans"/>
                <a:ea typeface="Canva Sans"/>
                <a:cs typeface="Canva Sans"/>
                <a:sym typeface="Canva Sans"/>
              </a:rPr>
              <a:t>         React.js, Next.js</a:t>
            </a:r>
          </a:p>
        </p:txBody>
      </p:sp>
      <p:sp>
        <p:nvSpPr>
          <p:cNvPr id="16" name="TextBox 16"/>
          <p:cNvSpPr txBox="1"/>
          <p:nvPr/>
        </p:nvSpPr>
        <p:spPr>
          <a:xfrm>
            <a:off x="6737227" y="4327659"/>
            <a:ext cx="9803736" cy="580390"/>
          </a:xfrm>
          <a:prstGeom prst="rect">
            <a:avLst/>
          </a:prstGeom>
        </p:spPr>
        <p:txBody>
          <a:bodyPr lIns="0" tIns="0" rIns="0" bIns="0" rtlCol="0" anchor="t">
            <a:spAutoFit/>
          </a:bodyPr>
          <a:lstStyle/>
          <a:p>
            <a:pPr algn="ctr">
              <a:lnSpc>
                <a:spcPts val="4759"/>
              </a:lnSpc>
            </a:pPr>
            <a:r>
              <a:rPr lang="en-US" sz="3399">
                <a:solidFill>
                  <a:srgbClr val="252930">
                    <a:alpha val="94902"/>
                  </a:srgbClr>
                </a:solidFill>
                <a:latin typeface="Canva Sans"/>
                <a:ea typeface="Canva Sans"/>
                <a:cs typeface="Canva Sans"/>
                <a:sym typeface="Canva Sans"/>
              </a:rPr>
              <a:t>→   Node.js, Spring Boot (Java), Django (Python)      </a:t>
            </a:r>
          </a:p>
        </p:txBody>
      </p:sp>
      <p:sp>
        <p:nvSpPr>
          <p:cNvPr id="17" name="TextBox 17"/>
          <p:cNvSpPr txBox="1"/>
          <p:nvPr/>
        </p:nvSpPr>
        <p:spPr>
          <a:xfrm>
            <a:off x="6553200" y="5127124"/>
            <a:ext cx="9594648" cy="615553"/>
          </a:xfrm>
          <a:prstGeom prst="rect">
            <a:avLst/>
          </a:prstGeom>
        </p:spPr>
        <p:txBody>
          <a:bodyPr lIns="0" tIns="0" rIns="0" bIns="0" rtlCol="0" anchor="t">
            <a:spAutoFit/>
          </a:bodyPr>
          <a:lstStyle/>
          <a:p>
            <a:pPr algn="ctr">
              <a:lnSpc>
                <a:spcPts val="4759"/>
              </a:lnSpc>
            </a:pPr>
            <a:r>
              <a:rPr lang="en-US" sz="3399" dirty="0" smtClean="0">
                <a:solidFill>
                  <a:srgbClr val="252930">
                    <a:alpha val="94902"/>
                  </a:srgbClr>
                </a:solidFill>
                <a:latin typeface="Canva Sans"/>
                <a:ea typeface="Canva Sans"/>
                <a:cs typeface="Canva Sans"/>
                <a:sym typeface="Canva Sans"/>
              </a:rPr>
              <a:t>→          </a:t>
            </a:r>
            <a:r>
              <a:rPr lang="en-US" sz="3399" dirty="0" err="1">
                <a:solidFill>
                  <a:srgbClr val="252930">
                    <a:alpha val="94902"/>
                  </a:srgbClr>
                </a:solidFill>
                <a:latin typeface="Canva Sans"/>
                <a:ea typeface="Canva Sans"/>
                <a:cs typeface="Canva Sans"/>
                <a:sym typeface="Canva Sans"/>
              </a:rPr>
              <a:t>PostgreSQL</a:t>
            </a:r>
            <a:r>
              <a:rPr lang="en-US" sz="3399" dirty="0">
                <a:solidFill>
                  <a:srgbClr val="252930">
                    <a:alpha val="94902"/>
                  </a:srgbClr>
                </a:solidFill>
                <a:latin typeface="Canva Sans"/>
                <a:ea typeface="Canva Sans"/>
                <a:cs typeface="Canva Sans"/>
                <a:sym typeface="Canva Sans"/>
              </a:rPr>
              <a:t>, </a:t>
            </a:r>
            <a:r>
              <a:rPr lang="en-US" sz="3399" dirty="0" err="1">
                <a:solidFill>
                  <a:srgbClr val="252930">
                    <a:alpha val="94902"/>
                  </a:srgbClr>
                </a:solidFill>
                <a:latin typeface="Canva Sans"/>
                <a:ea typeface="Canva Sans"/>
                <a:cs typeface="Canva Sans"/>
                <a:sym typeface="Canva Sans"/>
              </a:rPr>
              <a:t>MongoDB</a:t>
            </a:r>
            <a:r>
              <a:rPr lang="en-US" sz="3399" dirty="0">
                <a:solidFill>
                  <a:srgbClr val="252930">
                    <a:alpha val="94902"/>
                  </a:srgbClr>
                </a:solidFill>
                <a:latin typeface="Canva Sans"/>
                <a:ea typeface="Canva Sans"/>
                <a:cs typeface="Canva Sans"/>
                <a:sym typeface="Canva Sans"/>
              </a:rPr>
              <a:t> (for scalability)  </a:t>
            </a:r>
          </a:p>
        </p:txBody>
      </p:sp>
      <p:sp>
        <p:nvSpPr>
          <p:cNvPr id="18" name="TextBox 18"/>
          <p:cNvSpPr txBox="1"/>
          <p:nvPr/>
        </p:nvSpPr>
        <p:spPr>
          <a:xfrm>
            <a:off x="6635952" y="5927465"/>
            <a:ext cx="9594648" cy="615553"/>
          </a:xfrm>
          <a:prstGeom prst="rect">
            <a:avLst/>
          </a:prstGeom>
        </p:spPr>
        <p:txBody>
          <a:bodyPr lIns="0" tIns="0" rIns="0" bIns="0" rtlCol="0" anchor="t">
            <a:spAutoFit/>
          </a:bodyPr>
          <a:lstStyle/>
          <a:p>
            <a:pPr algn="ctr">
              <a:lnSpc>
                <a:spcPts val="4759"/>
              </a:lnSpc>
            </a:pPr>
            <a:r>
              <a:rPr lang="en-US" sz="3399" dirty="0" smtClean="0">
                <a:solidFill>
                  <a:srgbClr val="252930">
                    <a:alpha val="94902"/>
                  </a:srgbClr>
                </a:solidFill>
                <a:latin typeface="Canva Sans"/>
                <a:ea typeface="Canva Sans"/>
                <a:cs typeface="Canva Sans"/>
                <a:sym typeface="Canva Sans"/>
              </a:rPr>
              <a:t>→             </a:t>
            </a:r>
            <a:r>
              <a:rPr lang="en-US" sz="3399" dirty="0" err="1">
                <a:solidFill>
                  <a:srgbClr val="252930">
                    <a:alpha val="94902"/>
                  </a:srgbClr>
                </a:solidFill>
                <a:latin typeface="Canva Sans"/>
                <a:ea typeface="Canva Sans"/>
                <a:cs typeface="Canva Sans"/>
                <a:sym typeface="Canva Sans"/>
              </a:rPr>
              <a:t>TensorFlow</a:t>
            </a:r>
            <a:r>
              <a:rPr lang="en-US" sz="3399" dirty="0">
                <a:solidFill>
                  <a:srgbClr val="252930">
                    <a:alpha val="94902"/>
                  </a:srgbClr>
                </a:solidFill>
                <a:latin typeface="Canva Sans"/>
                <a:ea typeface="Canva Sans"/>
                <a:cs typeface="Canva Sans"/>
                <a:sym typeface="Canva Sans"/>
              </a:rPr>
              <a:t>, </a:t>
            </a:r>
            <a:r>
              <a:rPr lang="en-US" sz="3399" dirty="0" err="1">
                <a:solidFill>
                  <a:srgbClr val="252930">
                    <a:alpha val="94902"/>
                  </a:srgbClr>
                </a:solidFill>
                <a:latin typeface="Canva Sans"/>
                <a:ea typeface="Canva Sans"/>
                <a:cs typeface="Canva Sans"/>
                <a:sym typeface="Canva Sans"/>
              </a:rPr>
              <a:t>Scikit</a:t>
            </a:r>
            <a:r>
              <a:rPr lang="en-US" sz="3399" dirty="0">
                <a:solidFill>
                  <a:srgbClr val="252930">
                    <a:alpha val="94902"/>
                  </a:srgbClr>
                </a:solidFill>
                <a:latin typeface="Canva Sans"/>
                <a:ea typeface="Canva Sans"/>
                <a:cs typeface="Canva Sans"/>
                <a:sym typeface="Canva Sans"/>
              </a:rPr>
              <a:t>-Learn, </a:t>
            </a:r>
            <a:r>
              <a:rPr lang="en-US" sz="3399" dirty="0" err="1">
                <a:solidFill>
                  <a:srgbClr val="252930">
                    <a:alpha val="94902"/>
                  </a:srgbClr>
                </a:solidFill>
                <a:latin typeface="Canva Sans"/>
                <a:ea typeface="Canva Sans"/>
                <a:cs typeface="Canva Sans"/>
                <a:sym typeface="Canva Sans"/>
              </a:rPr>
              <a:t>OpenAI</a:t>
            </a:r>
            <a:r>
              <a:rPr lang="en-US" sz="3399" dirty="0">
                <a:solidFill>
                  <a:srgbClr val="252930">
                    <a:alpha val="94902"/>
                  </a:srgbClr>
                </a:solidFill>
                <a:latin typeface="Canva Sans"/>
                <a:ea typeface="Canva Sans"/>
                <a:cs typeface="Canva Sans"/>
                <a:sym typeface="Canva Sans"/>
              </a:rPr>
              <a:t> API</a:t>
            </a:r>
          </a:p>
        </p:txBody>
      </p:sp>
      <p:sp>
        <p:nvSpPr>
          <p:cNvPr id="19" name="TextBox 19"/>
          <p:cNvSpPr txBox="1"/>
          <p:nvPr/>
        </p:nvSpPr>
        <p:spPr>
          <a:xfrm>
            <a:off x="5869512" y="6869327"/>
            <a:ext cx="11539165" cy="1099820"/>
          </a:xfrm>
          <a:prstGeom prst="rect">
            <a:avLst/>
          </a:prstGeom>
        </p:spPr>
        <p:txBody>
          <a:bodyPr lIns="0" tIns="0" rIns="0" bIns="0" rtlCol="0" anchor="t">
            <a:spAutoFit/>
          </a:bodyPr>
          <a:lstStyle/>
          <a:p>
            <a:pPr algn="ctr">
              <a:lnSpc>
                <a:spcPts val="4480"/>
              </a:lnSpc>
            </a:pPr>
            <a:r>
              <a:rPr lang="en-US" sz="3200" dirty="0">
                <a:solidFill>
                  <a:srgbClr val="252930">
                    <a:alpha val="94902"/>
                  </a:srgbClr>
                </a:solidFill>
                <a:latin typeface="Canva Sans"/>
                <a:ea typeface="Canva Sans"/>
                <a:cs typeface="Canva Sans"/>
                <a:sym typeface="Canva Sans"/>
              </a:rPr>
              <a:t>→    </a:t>
            </a:r>
            <a:r>
              <a:rPr lang="en-US" sz="3200" dirty="0" err="1">
                <a:solidFill>
                  <a:srgbClr val="252930">
                    <a:alpha val="94902"/>
                  </a:srgbClr>
                </a:solidFill>
                <a:latin typeface="Canva Sans"/>
                <a:ea typeface="Canva Sans"/>
                <a:cs typeface="Canva Sans"/>
                <a:sym typeface="Canva Sans"/>
              </a:rPr>
              <a:t>Hyperledger</a:t>
            </a:r>
            <a:r>
              <a:rPr lang="en-US" sz="3200" dirty="0">
                <a:solidFill>
                  <a:srgbClr val="252930">
                    <a:alpha val="94902"/>
                  </a:srgbClr>
                </a:solidFill>
                <a:latin typeface="Canva Sans"/>
                <a:ea typeface="Canva Sans"/>
                <a:cs typeface="Canva Sans"/>
                <a:sym typeface="Canva Sans"/>
              </a:rPr>
              <a:t> Fabric, </a:t>
            </a:r>
            <a:r>
              <a:rPr lang="en-US" sz="3200" dirty="0" err="1">
                <a:solidFill>
                  <a:srgbClr val="252930">
                    <a:alpha val="94902"/>
                  </a:srgbClr>
                </a:solidFill>
                <a:latin typeface="Canva Sans"/>
                <a:ea typeface="Canva Sans"/>
                <a:cs typeface="Canva Sans"/>
                <a:sym typeface="Canva Sans"/>
              </a:rPr>
              <a:t>Ethereum</a:t>
            </a:r>
            <a:r>
              <a:rPr lang="en-US" sz="3200" dirty="0">
                <a:solidFill>
                  <a:srgbClr val="252930">
                    <a:alpha val="94902"/>
                  </a:srgbClr>
                </a:solidFill>
                <a:latin typeface="Canva Sans"/>
                <a:ea typeface="Canva Sans"/>
                <a:cs typeface="Canva Sans"/>
                <a:sym typeface="Canva Sans"/>
              </a:rPr>
              <a:t> Smart Contracts</a:t>
            </a:r>
          </a:p>
          <a:p>
            <a:pPr algn="ctr">
              <a:lnSpc>
                <a:spcPts val="4480"/>
              </a:lnSpc>
            </a:pPr>
            <a:endParaRPr lang="en-US" sz="3200" dirty="0">
              <a:solidFill>
                <a:srgbClr val="252930">
                  <a:alpha val="94902"/>
                </a:srgbClr>
              </a:solidFill>
              <a:latin typeface="Canva Sans"/>
              <a:ea typeface="Canva Sans"/>
              <a:cs typeface="Canva Sans"/>
              <a:sym typeface="Canva Sans"/>
            </a:endParaRPr>
          </a:p>
        </p:txBody>
      </p:sp>
      <p:sp>
        <p:nvSpPr>
          <p:cNvPr id="24" name="Freeform 24"/>
          <p:cNvSpPr/>
          <p:nvPr/>
        </p:nvSpPr>
        <p:spPr>
          <a:xfrm rot="-2700000">
            <a:off x="981904" y="9014925"/>
            <a:ext cx="2368371" cy="2496836"/>
          </a:xfrm>
          <a:custGeom>
            <a:avLst/>
            <a:gdLst/>
            <a:ahLst/>
            <a:cxnLst/>
            <a:rect l="l" t="t" r="r" b="b"/>
            <a:pathLst>
              <a:path w="10483336" h="10483336">
                <a:moveTo>
                  <a:pt x="0" y="0"/>
                </a:moveTo>
                <a:lnTo>
                  <a:pt x="10483336" y="0"/>
                </a:lnTo>
                <a:lnTo>
                  <a:pt x="10483336" y="10483335"/>
                </a:lnTo>
                <a:lnTo>
                  <a:pt x="0" y="10483335"/>
                </a:lnTo>
                <a:lnTo>
                  <a:pt x="0" y="0"/>
                </a:lnTo>
                <a:close/>
              </a:path>
            </a:pathLst>
          </a:custGeom>
          <a:blipFill>
            <a:blip r:embed="rId2">
              <a:extLst>
                <a:ext uri="{96DAC541-7B7A-43D3-8B79-37D633B846F1}">
                  <asvg:svgBlip xmlns="" xmlns:asvg="http://schemas.microsoft.com/office/drawing/2016/SVG/main" r:embed="rId3"/>
                </a:ext>
              </a:extLst>
            </a:blip>
            <a:srcRect/>
            <a:stretch>
              <a:fillRect l="-342639" t="-1" b="-319864"/>
            </a:stretch>
          </a:blipFill>
        </p:spPr>
      </p:sp>
      <p:sp>
        <p:nvSpPr>
          <p:cNvPr id="25" name="TextBox 25"/>
          <p:cNvSpPr txBox="1"/>
          <p:nvPr/>
        </p:nvSpPr>
        <p:spPr>
          <a:xfrm>
            <a:off x="2514600" y="3565440"/>
            <a:ext cx="8841932" cy="580390"/>
          </a:xfrm>
          <a:prstGeom prst="rect">
            <a:avLst/>
          </a:prstGeom>
        </p:spPr>
        <p:txBody>
          <a:bodyPr lIns="0" tIns="0" rIns="0" bIns="0" rtlCol="0" anchor="t">
            <a:spAutoFit/>
          </a:bodyPr>
          <a:lstStyle/>
          <a:p>
            <a:pPr algn="ctr">
              <a:lnSpc>
                <a:spcPts val="4759"/>
              </a:lnSpc>
            </a:pPr>
            <a:r>
              <a:rPr lang="en-US" sz="3399" dirty="0" smtClean="0">
                <a:solidFill>
                  <a:srgbClr val="252930">
                    <a:alpha val="94902"/>
                  </a:srgbClr>
                </a:solidFill>
                <a:latin typeface="Canva Sans"/>
                <a:ea typeface="Canva Sans"/>
                <a:cs typeface="Canva Sans"/>
                <a:sym typeface="Canva Sans"/>
              </a:rPr>
              <a:t>→         </a:t>
            </a:r>
            <a:endParaRPr lang="en-US" sz="3399" dirty="0">
              <a:solidFill>
                <a:srgbClr val="252930">
                  <a:alpha val="94902"/>
                </a:srgbClr>
              </a:solidFill>
              <a:latin typeface="Canva Sans"/>
              <a:ea typeface="Canva Sans"/>
              <a:cs typeface="Canva Sans"/>
              <a:sym typeface="Canva Sans"/>
            </a:endParaRPr>
          </a:p>
        </p:txBody>
      </p:sp>
      <p:sp>
        <p:nvSpPr>
          <p:cNvPr id="26" name="Freeform 24"/>
          <p:cNvSpPr/>
          <p:nvPr/>
        </p:nvSpPr>
        <p:spPr>
          <a:xfrm rot="18900000">
            <a:off x="4498325" y="9044193"/>
            <a:ext cx="2368371" cy="2496836"/>
          </a:xfrm>
          <a:custGeom>
            <a:avLst/>
            <a:gdLst/>
            <a:ahLst/>
            <a:cxnLst/>
            <a:rect l="l" t="t" r="r" b="b"/>
            <a:pathLst>
              <a:path w="10483336" h="10483336">
                <a:moveTo>
                  <a:pt x="0" y="0"/>
                </a:moveTo>
                <a:lnTo>
                  <a:pt x="10483336" y="0"/>
                </a:lnTo>
                <a:lnTo>
                  <a:pt x="10483336" y="10483335"/>
                </a:lnTo>
                <a:lnTo>
                  <a:pt x="0" y="10483335"/>
                </a:lnTo>
                <a:lnTo>
                  <a:pt x="0" y="0"/>
                </a:lnTo>
                <a:close/>
              </a:path>
            </a:pathLst>
          </a:custGeom>
          <a:blipFill>
            <a:blip r:embed="rId2">
              <a:extLst>
                <a:ext uri="{96DAC541-7B7A-43D3-8B79-37D633B846F1}">
                  <asvg:svgBlip xmlns="" xmlns:asvg="http://schemas.microsoft.com/office/drawing/2016/SVG/main" r:embed="rId3"/>
                </a:ext>
              </a:extLst>
            </a:blip>
            <a:srcRect/>
            <a:stretch>
              <a:fillRect l="-342639" t="-1" b="-319864"/>
            </a:stretch>
          </a:blipFill>
        </p:spPr>
      </p:sp>
      <p:sp>
        <p:nvSpPr>
          <p:cNvPr id="27" name="Freeform 24"/>
          <p:cNvSpPr/>
          <p:nvPr/>
        </p:nvSpPr>
        <p:spPr>
          <a:xfrm rot="18900000">
            <a:off x="7916104" y="9044193"/>
            <a:ext cx="2368371" cy="2496836"/>
          </a:xfrm>
          <a:custGeom>
            <a:avLst/>
            <a:gdLst/>
            <a:ahLst/>
            <a:cxnLst/>
            <a:rect l="l" t="t" r="r" b="b"/>
            <a:pathLst>
              <a:path w="10483336" h="10483336">
                <a:moveTo>
                  <a:pt x="0" y="0"/>
                </a:moveTo>
                <a:lnTo>
                  <a:pt x="10483336" y="0"/>
                </a:lnTo>
                <a:lnTo>
                  <a:pt x="10483336" y="10483335"/>
                </a:lnTo>
                <a:lnTo>
                  <a:pt x="0" y="10483335"/>
                </a:lnTo>
                <a:lnTo>
                  <a:pt x="0" y="0"/>
                </a:lnTo>
                <a:close/>
              </a:path>
            </a:pathLst>
          </a:custGeom>
          <a:blipFill>
            <a:blip r:embed="rId2">
              <a:extLst>
                <a:ext uri="{96DAC541-7B7A-43D3-8B79-37D633B846F1}">
                  <asvg:svgBlip xmlns="" xmlns:asvg="http://schemas.microsoft.com/office/drawing/2016/SVG/main" r:embed="rId3"/>
                </a:ext>
              </a:extLst>
            </a:blip>
            <a:srcRect/>
            <a:stretch>
              <a:fillRect l="-342639" t="-1" b="-319864"/>
            </a:stretch>
          </a:blipFill>
        </p:spPr>
      </p:sp>
      <p:sp>
        <p:nvSpPr>
          <p:cNvPr id="28" name="Freeform 24"/>
          <p:cNvSpPr/>
          <p:nvPr/>
        </p:nvSpPr>
        <p:spPr>
          <a:xfrm rot="18900000">
            <a:off x="11421304" y="9044193"/>
            <a:ext cx="2368371" cy="2496836"/>
          </a:xfrm>
          <a:custGeom>
            <a:avLst/>
            <a:gdLst/>
            <a:ahLst/>
            <a:cxnLst/>
            <a:rect l="l" t="t" r="r" b="b"/>
            <a:pathLst>
              <a:path w="10483336" h="10483336">
                <a:moveTo>
                  <a:pt x="0" y="0"/>
                </a:moveTo>
                <a:lnTo>
                  <a:pt x="10483336" y="0"/>
                </a:lnTo>
                <a:lnTo>
                  <a:pt x="10483336" y="10483335"/>
                </a:lnTo>
                <a:lnTo>
                  <a:pt x="0" y="10483335"/>
                </a:lnTo>
                <a:lnTo>
                  <a:pt x="0" y="0"/>
                </a:lnTo>
                <a:close/>
              </a:path>
            </a:pathLst>
          </a:custGeom>
          <a:blipFill>
            <a:blip r:embed="rId2">
              <a:extLst>
                <a:ext uri="{96DAC541-7B7A-43D3-8B79-37D633B846F1}">
                  <asvg:svgBlip xmlns="" xmlns:asvg="http://schemas.microsoft.com/office/drawing/2016/SVG/main" r:embed="rId3"/>
                </a:ext>
              </a:extLst>
            </a:blip>
            <a:srcRect/>
            <a:stretch>
              <a:fillRect l="-342639" t="-1" b="-319864"/>
            </a:stretch>
          </a:blipFill>
        </p:spPr>
      </p:sp>
      <p:sp>
        <p:nvSpPr>
          <p:cNvPr id="29" name="Freeform 24"/>
          <p:cNvSpPr/>
          <p:nvPr/>
        </p:nvSpPr>
        <p:spPr>
          <a:xfrm rot="18900000">
            <a:off x="14850304" y="9044193"/>
            <a:ext cx="2368371" cy="2496836"/>
          </a:xfrm>
          <a:custGeom>
            <a:avLst/>
            <a:gdLst/>
            <a:ahLst/>
            <a:cxnLst/>
            <a:rect l="l" t="t" r="r" b="b"/>
            <a:pathLst>
              <a:path w="10483336" h="10483336">
                <a:moveTo>
                  <a:pt x="0" y="0"/>
                </a:moveTo>
                <a:lnTo>
                  <a:pt x="10483336" y="0"/>
                </a:lnTo>
                <a:lnTo>
                  <a:pt x="10483336" y="10483335"/>
                </a:lnTo>
                <a:lnTo>
                  <a:pt x="0" y="10483335"/>
                </a:lnTo>
                <a:lnTo>
                  <a:pt x="0" y="0"/>
                </a:lnTo>
                <a:close/>
              </a:path>
            </a:pathLst>
          </a:custGeom>
          <a:blipFill>
            <a:blip r:embed="rId2">
              <a:extLst>
                <a:ext uri="{96DAC541-7B7A-43D3-8B79-37D633B846F1}">
                  <asvg:svgBlip xmlns="" xmlns:asvg="http://schemas.microsoft.com/office/drawing/2016/SVG/main" r:embed="rId3"/>
                </a:ext>
              </a:extLst>
            </a:blip>
            <a:srcRect/>
            <a:stretch>
              <a:fillRect l="-342639" t="-1" b="-319864"/>
            </a:stretch>
          </a:blipFill>
        </p:spPr>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201900" y="-1"/>
            <a:ext cx="3086100" cy="3300985"/>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 xmlns:asvg="http://schemas.microsoft.com/office/drawing/2016/SVG/main" r:embed="rId5"/>
                </a:ext>
              </a:extLst>
            </a:blip>
            <a:srcRect/>
            <a:stretch>
              <a:fillRect t="-24654" r="-33333"/>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1680321" y="3300985"/>
            <a:ext cx="6231321" cy="4928408"/>
          </a:xfrm>
          <a:custGeom>
            <a:avLst/>
            <a:gdLst/>
            <a:ahLst/>
            <a:cxnLst/>
            <a:rect l="l" t="t" r="r" b="b"/>
            <a:pathLst>
              <a:path w="6231321" h="4928408">
                <a:moveTo>
                  <a:pt x="0" y="0"/>
                </a:moveTo>
                <a:lnTo>
                  <a:pt x="6231321" y="0"/>
                </a:lnTo>
                <a:lnTo>
                  <a:pt x="6231321" y="4928408"/>
                </a:lnTo>
                <a:lnTo>
                  <a:pt x="0" y="4928408"/>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TextBox 6"/>
          <p:cNvSpPr txBox="1"/>
          <p:nvPr/>
        </p:nvSpPr>
        <p:spPr>
          <a:xfrm>
            <a:off x="723304" y="36249"/>
            <a:ext cx="9290889" cy="2167022"/>
          </a:xfrm>
          <a:prstGeom prst="rect">
            <a:avLst/>
          </a:prstGeom>
        </p:spPr>
        <p:txBody>
          <a:bodyPr lIns="0" tIns="0" rIns="0" bIns="0" rtlCol="0" anchor="t">
            <a:spAutoFit/>
          </a:bodyPr>
          <a:lstStyle/>
          <a:p>
            <a:pPr algn="ctr">
              <a:lnSpc>
                <a:spcPts val="17720"/>
              </a:lnSpc>
            </a:pPr>
            <a:r>
              <a:rPr lang="en-US" sz="12657">
                <a:solidFill>
                  <a:srgbClr val="66543A"/>
                </a:solidFill>
                <a:latin typeface="Horta"/>
                <a:ea typeface="Horta"/>
                <a:cs typeface="Horta"/>
                <a:sym typeface="Horta"/>
              </a:rPr>
              <a:t>Market Potential :</a:t>
            </a:r>
          </a:p>
        </p:txBody>
      </p:sp>
      <p:sp>
        <p:nvSpPr>
          <p:cNvPr id="7" name="TextBox 7"/>
          <p:cNvSpPr txBox="1"/>
          <p:nvPr/>
        </p:nvSpPr>
        <p:spPr>
          <a:xfrm>
            <a:off x="258110" y="2836602"/>
            <a:ext cx="10839168" cy="1833499"/>
          </a:xfrm>
          <a:prstGeom prst="rect">
            <a:avLst/>
          </a:prstGeom>
        </p:spPr>
        <p:txBody>
          <a:bodyPr lIns="0" tIns="0" rIns="0" bIns="0" rtlCol="0" anchor="t">
            <a:spAutoFit/>
          </a:bodyPr>
          <a:lstStyle/>
          <a:p>
            <a:pPr algn="ctr">
              <a:lnSpc>
                <a:spcPts val="4707"/>
              </a:lnSpc>
            </a:pPr>
            <a:r>
              <a:rPr lang="en-US" sz="3362" b="1">
                <a:solidFill>
                  <a:srgbClr val="545454"/>
                </a:solidFill>
                <a:latin typeface="Canva Sans Bold"/>
                <a:ea typeface="Canva Sans Bold"/>
                <a:cs typeface="Canva Sans Bold"/>
                <a:sym typeface="Canva Sans Bold"/>
              </a:rPr>
              <a:t>♦ Government Contracts: The platform can be adopted by state or central governments.</a:t>
            </a:r>
          </a:p>
          <a:p>
            <a:pPr algn="ctr">
              <a:lnSpc>
                <a:spcPts val="4707"/>
              </a:lnSpc>
            </a:pPr>
            <a:endParaRPr lang="en-US" sz="3362" b="1">
              <a:solidFill>
                <a:srgbClr val="545454"/>
              </a:solidFill>
              <a:latin typeface="Canva Sans Bold"/>
              <a:ea typeface="Canva Sans Bold"/>
              <a:cs typeface="Canva Sans Bold"/>
              <a:sym typeface="Canva Sans Bold"/>
            </a:endParaRPr>
          </a:p>
          <a:p>
            <a:pPr algn="ctr">
              <a:lnSpc>
                <a:spcPts val="67"/>
              </a:lnSpc>
            </a:pPr>
            <a:endParaRPr lang="en-US" sz="3362" b="1">
              <a:solidFill>
                <a:srgbClr val="545454"/>
              </a:solidFill>
              <a:latin typeface="Canva Sans Bold"/>
              <a:ea typeface="Canva Sans Bold"/>
              <a:cs typeface="Canva Sans Bold"/>
              <a:sym typeface="Canva Sans Bold"/>
            </a:endParaRPr>
          </a:p>
        </p:txBody>
      </p:sp>
      <p:sp>
        <p:nvSpPr>
          <p:cNvPr id="8" name="TextBox 8"/>
          <p:cNvSpPr txBox="1"/>
          <p:nvPr/>
        </p:nvSpPr>
        <p:spPr>
          <a:xfrm>
            <a:off x="745010" y="5229372"/>
            <a:ext cx="10229912" cy="1161312"/>
          </a:xfrm>
          <a:prstGeom prst="rect">
            <a:avLst/>
          </a:prstGeom>
        </p:spPr>
        <p:txBody>
          <a:bodyPr lIns="0" tIns="0" rIns="0" bIns="0" rtlCol="0" anchor="t">
            <a:spAutoFit/>
          </a:bodyPr>
          <a:lstStyle/>
          <a:p>
            <a:pPr algn="ctr">
              <a:lnSpc>
                <a:spcPts val="4443"/>
              </a:lnSpc>
            </a:pPr>
            <a:r>
              <a:rPr lang="en-US" sz="3173" b="1">
                <a:solidFill>
                  <a:srgbClr val="545454"/>
                </a:solidFill>
                <a:latin typeface="Canva Sans Bold"/>
                <a:ea typeface="Canva Sans Bold"/>
                <a:cs typeface="Canva Sans Bold"/>
                <a:sym typeface="Canva Sans Bold"/>
              </a:rPr>
              <a:t>♦ Subscription Model: Municipalities &amp; PWDs pay a subscription fee.</a:t>
            </a:r>
          </a:p>
          <a:p>
            <a:pPr algn="ctr">
              <a:lnSpc>
                <a:spcPts val="64"/>
              </a:lnSpc>
            </a:pPr>
            <a:endParaRPr lang="en-US" sz="3173" b="1">
              <a:solidFill>
                <a:srgbClr val="545454"/>
              </a:solidFill>
              <a:latin typeface="Canva Sans Bold"/>
              <a:ea typeface="Canva Sans Bold"/>
              <a:cs typeface="Canva Sans Bold"/>
              <a:sym typeface="Canva Sans Bold"/>
            </a:endParaRPr>
          </a:p>
        </p:txBody>
      </p:sp>
      <p:sp>
        <p:nvSpPr>
          <p:cNvPr id="9" name="TextBox 9"/>
          <p:cNvSpPr txBox="1"/>
          <p:nvPr/>
        </p:nvSpPr>
        <p:spPr>
          <a:xfrm>
            <a:off x="0" y="7051703"/>
            <a:ext cx="10384905" cy="1177897"/>
          </a:xfrm>
          <a:prstGeom prst="rect">
            <a:avLst/>
          </a:prstGeom>
        </p:spPr>
        <p:txBody>
          <a:bodyPr lIns="0" tIns="0" rIns="0" bIns="0" rtlCol="0" anchor="t">
            <a:spAutoFit/>
          </a:bodyPr>
          <a:lstStyle/>
          <a:p>
            <a:pPr algn="ctr">
              <a:lnSpc>
                <a:spcPts val="4510"/>
              </a:lnSpc>
            </a:pPr>
            <a:r>
              <a:rPr lang="en-US" sz="3221" b="1">
                <a:solidFill>
                  <a:srgbClr val="545454"/>
                </a:solidFill>
                <a:latin typeface="Canva Sans Bold"/>
                <a:ea typeface="Canva Sans Bold"/>
                <a:cs typeface="Canva Sans Bold"/>
                <a:sym typeface="Canva Sans Bold"/>
              </a:rPr>
              <a:t>♦ Data Analytics Services: Offer insights to governments for better planning.</a:t>
            </a:r>
          </a:p>
          <a:p>
            <a:pPr algn="ctr">
              <a:lnSpc>
                <a:spcPts val="65"/>
              </a:lnSpc>
            </a:pPr>
            <a:endParaRPr lang="en-US" sz="3221" b="1">
              <a:solidFill>
                <a:srgbClr val="545454"/>
              </a:solidFill>
              <a:latin typeface="Canva Sans Bold"/>
              <a:ea typeface="Canva Sans Bold"/>
              <a:cs typeface="Canva Sans Bold"/>
              <a:sym typeface="Canva Sans Bold"/>
            </a:endParaRPr>
          </a:p>
        </p:txBody>
      </p:sp>
    </p:spTree>
  </p:cSld>
  <p:clrMapOvr>
    <a:masterClrMapping/>
  </p:clrMapOvr>
  <p:transition>
    <p:cover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685</Words>
  <Application>Microsoft Office PowerPoint</Application>
  <PresentationFormat>Custom</PresentationFormat>
  <Paragraphs>80</Paragraphs>
  <Slides>11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Arial</vt:lpstr>
      <vt:lpstr>Architype Van Der Leck</vt:lpstr>
      <vt:lpstr>Old Standard Bold</vt:lpstr>
      <vt:lpstr>Horta</vt:lpstr>
      <vt:lpstr>Maven Pro</vt:lpstr>
      <vt:lpstr>Cantora One</vt:lpstr>
      <vt:lpstr>Was Gayji NP</vt:lpstr>
      <vt:lpstr>Canva Sans Bold</vt:lpstr>
      <vt:lpstr>Poppins Bold</vt:lpstr>
      <vt:lpstr>Canva Sans</vt:lpstr>
      <vt:lpstr>Maven Pro Bold</vt:lpstr>
      <vt:lpstr>Oswald</vt:lpstr>
      <vt:lpstr>Calibri</vt:lpstr>
      <vt:lpstr>Mochiy Pop P One</vt:lpstr>
      <vt:lpstr>Norwester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IDEATHON-2025</dc:title>
  <dc:creator>Kunjal Garg</dc:creator>
  <cp:lastModifiedBy>Naveen Kumar</cp:lastModifiedBy>
  <cp:revision>10</cp:revision>
  <dcterms:created xsi:type="dcterms:W3CDTF">2006-08-16T00:00:00Z</dcterms:created>
  <dcterms:modified xsi:type="dcterms:W3CDTF">2025-04-10T16:21:05Z</dcterms:modified>
  <dc:identifier>DAGizHiMOpQ</dc:identifier>
</cp:coreProperties>
</file>