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4"/>
  </p:sldMasterIdLst>
  <p:notesMasterIdLst>
    <p:notesMasterId r:id="rId21"/>
  </p:notesMasterIdLst>
  <p:handoutMasterIdLst>
    <p:handoutMasterId r:id="rId22"/>
  </p:handoutMasterIdLst>
  <p:sldIdLst>
    <p:sldId id="261" r:id="rId5"/>
    <p:sldId id="271" r:id="rId6"/>
    <p:sldId id="276" r:id="rId7"/>
    <p:sldId id="277" r:id="rId8"/>
    <p:sldId id="311" r:id="rId9"/>
    <p:sldId id="278" r:id="rId10"/>
    <p:sldId id="281" r:id="rId11"/>
    <p:sldId id="312" r:id="rId12"/>
    <p:sldId id="283" r:id="rId13"/>
    <p:sldId id="314" r:id="rId14"/>
    <p:sldId id="308" r:id="rId15"/>
    <p:sldId id="309" r:id="rId16"/>
    <p:sldId id="315" r:id="rId17"/>
    <p:sldId id="316" r:id="rId18"/>
    <p:sldId id="317"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A83D16-BEAC-4E3F-9376-8743C422DF72}">
          <p14:sldIdLst>
            <p14:sldId id="261"/>
            <p14:sldId id="271"/>
            <p14:sldId id="276"/>
            <p14:sldId id="277"/>
            <p14:sldId id="311"/>
          </p14:sldIdLst>
        </p14:section>
        <p14:section name="Untitled Section" id="{EB007D23-E1F6-4CD9-9F53-BE4CDDA14C60}">
          <p14:sldIdLst>
            <p14:sldId id="278"/>
            <p14:sldId id="281"/>
            <p14:sldId id="312"/>
            <p14:sldId id="283"/>
            <p14:sldId id="314"/>
            <p14:sldId id="308"/>
            <p14:sldId id="309"/>
            <p14:sldId id="315"/>
            <p14:sldId id="316"/>
            <p14:sldId id="317"/>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46" d="100"/>
          <a:sy n="46" d="100"/>
        </p:scale>
        <p:origin x="780"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4/18/2025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4/18/2025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76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1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81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4/18/2025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8815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8542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647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76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37505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80819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10461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2B9795-92DC-40DC-A1CA-9A4B349D7824}" type="datetimeFigureOut">
              <a:rPr lang="en-US" smtClean="0"/>
              <a:t>4/18/2025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62802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2B9795-92DC-40DC-A1CA-9A4B349D7824}" type="datetimeFigureOut">
              <a:rPr lang="en-US" smtClean="0"/>
              <a:t>4/18/2025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F54DE5-C571-48E8-A5BC-B369434E2F44}" type="slidenum">
              <a:rPr lang="en-IN" smtClean="0"/>
              <a:t>‹#›</a:t>
            </a:fld>
            <a:endParaRPr lang="en-IN"/>
          </a:p>
        </p:txBody>
      </p:sp>
    </p:spTree>
    <p:extLst>
      <p:ext uri="{BB962C8B-B14F-4D97-AF65-F5344CB8AC3E}">
        <p14:creationId xmlns:p14="http://schemas.microsoft.com/office/powerpoint/2010/main" val="128179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1488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2B9795-92DC-40DC-A1CA-9A4B349D7824}" type="datetimeFigureOut">
              <a:rPr lang="en-US" smtClean="0"/>
              <a:pPr/>
              <a:t>4/18/2025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F54DE5-C571-48E8-A5BC-B369434E2F4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24547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6769"/>
            <a:ext cx="12192000" cy="2185214"/>
          </a:xfrm>
          <a:prstGeom prst="rect">
            <a:avLst/>
          </a:prstGeom>
        </p:spPr>
        <p:txBody>
          <a:bodyPr wrap="square">
            <a:spAutoFit/>
          </a:bodyPr>
          <a:lstStyle/>
          <a:p>
            <a:pPr lvl="0" algn="ctr"/>
            <a:endParaRPr lang="en-US" sz="3200" b="1" dirty="0">
              <a:latin typeface="Times New Roman"/>
              <a:ea typeface="Times New Roman"/>
              <a:cs typeface="Times New Roman"/>
              <a:sym typeface="Times New Roman"/>
            </a:endParaRPr>
          </a:p>
          <a:p>
            <a:pPr lvl="0" algn="ctr"/>
            <a:r>
              <a:rPr lang="en-US" sz="4000" b="1" dirty="0">
                <a:solidFill>
                  <a:srgbClr val="002060"/>
                </a:solidFill>
                <a:latin typeface="Times New Roman"/>
                <a:ea typeface="Times New Roman"/>
                <a:cs typeface="Times New Roman"/>
                <a:sym typeface="Times New Roman"/>
              </a:rPr>
              <a:t>Gujarat Technological University</a:t>
            </a:r>
          </a:p>
          <a:p>
            <a:pPr lvl="0" algn="ctr"/>
            <a:endParaRPr lang="en-US" sz="3200" b="1" dirty="0">
              <a:latin typeface="Times New Roman"/>
              <a:ea typeface="Times New Roman"/>
              <a:cs typeface="Times New Roman"/>
              <a:sym typeface="Times New Roman"/>
            </a:endParaRPr>
          </a:p>
          <a:p>
            <a:pPr algn="ctr">
              <a:spcAft>
                <a:spcPts val="600"/>
              </a:spcAft>
            </a:pPr>
            <a:r>
              <a:rPr lang="en-US" sz="3200" b="1" dirty="0">
                <a:solidFill>
                  <a:srgbClr val="1F497D"/>
                </a:solidFill>
                <a:effectLst/>
                <a:latin typeface="Times New Roman" panose="02020603050405020304" pitchFamily="18" charset="0"/>
                <a:ea typeface="Batang" panose="020B0503020000020004" pitchFamily="18" charset="-127"/>
              </a:rPr>
              <a:t>NEW L. J. INSTITUTE OF ENGINEERING AND TECHNOLOGY</a:t>
            </a:r>
            <a:endParaRPr lang="en-IN" sz="3200" dirty="0">
              <a:effectLst/>
              <a:latin typeface="Times New Roman" panose="02020603050405020304" pitchFamily="18" charset="0"/>
              <a:ea typeface="Batang" panose="020B0503020000020004" pitchFamily="18" charset="-127"/>
            </a:endParaRPr>
          </a:p>
        </p:txBody>
      </p:sp>
      <p:sp>
        <p:nvSpPr>
          <p:cNvPr id="6" name="Rectangle 5"/>
          <p:cNvSpPr/>
          <p:nvPr/>
        </p:nvSpPr>
        <p:spPr>
          <a:xfrm>
            <a:off x="1126901" y="3608873"/>
            <a:ext cx="9938198" cy="1354217"/>
          </a:xfrm>
          <a:prstGeom prst="rect">
            <a:avLst/>
          </a:prstGeom>
        </p:spPr>
        <p:txBody>
          <a:bodyPr wrap="square">
            <a:spAutoFit/>
          </a:bodyPr>
          <a:lstStyle/>
          <a:p>
            <a:pPr algn="ctr">
              <a:spcAft>
                <a:spcPts val="1200"/>
              </a:spcAft>
            </a:pPr>
            <a:r>
              <a:rPr lang="en-US" sz="3600" b="1" dirty="0" smtClean="0">
                <a:solidFill>
                  <a:srgbClr val="002060"/>
                </a:solidFill>
                <a:latin typeface="Times New Roman" panose="02020603050405020304" pitchFamily="18" charset="0"/>
                <a:ea typeface="Times New Roman" panose="02020603050405020304" pitchFamily="18" charset="0"/>
                <a:cs typeface="CM R 17"/>
              </a:rPr>
              <a:t>Urban Services Platform</a:t>
            </a:r>
          </a:p>
          <a:p>
            <a:pPr algn="ctr">
              <a:spcAft>
                <a:spcPts val="1200"/>
              </a:spcAft>
            </a:pPr>
            <a:endParaRPr lang="en-IN" sz="3600" dirty="0">
              <a:solidFill>
                <a:srgbClr val="002060"/>
              </a:solidFill>
              <a:effectLst/>
              <a:latin typeface="CM R 17"/>
              <a:ea typeface="Times New Roman" panose="02020603050405020304" pitchFamily="18" charset="0"/>
              <a:cs typeface="CM R 17"/>
            </a:endParaRPr>
          </a:p>
        </p:txBody>
      </p:sp>
      <p:sp>
        <p:nvSpPr>
          <p:cNvPr id="7" name="Rectangle 6"/>
          <p:cNvSpPr/>
          <p:nvPr/>
        </p:nvSpPr>
        <p:spPr>
          <a:xfrm>
            <a:off x="77502" y="4871169"/>
            <a:ext cx="2910398" cy="1323439"/>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HOD NAME</a:t>
            </a:r>
            <a:r>
              <a:rPr lang="en-IN" sz="2000" b="1" dirty="0" smtClean="0">
                <a:solidFill>
                  <a:srgbClr val="0070C0"/>
                </a:solidFill>
                <a:latin typeface="Times New Roman" panose="02020603050405020304" pitchFamily="18" charset="0"/>
                <a:cs typeface="Times New Roman" panose="02020603050405020304" pitchFamily="18" charset="0"/>
              </a:rPr>
              <a:t>: </a:t>
            </a:r>
          </a:p>
          <a:p>
            <a:r>
              <a:rPr lang="en-IN" sz="2000" b="1" dirty="0" err="1" smtClean="0">
                <a:solidFill>
                  <a:srgbClr val="0070C0"/>
                </a:solidFill>
                <a:latin typeface="Times New Roman" panose="02020603050405020304" pitchFamily="18" charset="0"/>
                <a:cs typeface="Times New Roman" panose="02020603050405020304" pitchFamily="18" charset="0"/>
              </a:rPr>
              <a:t>Dr.</a:t>
            </a:r>
            <a:r>
              <a:rPr lang="en-IN" sz="2000" b="1" dirty="0" smtClean="0">
                <a:solidFill>
                  <a:srgbClr val="0070C0"/>
                </a:solidFill>
                <a:latin typeface="Times New Roman" panose="02020603050405020304" pitchFamily="18" charset="0"/>
                <a:cs typeface="Times New Roman" panose="02020603050405020304" pitchFamily="18" charset="0"/>
              </a:rPr>
              <a:t> </a:t>
            </a:r>
            <a:r>
              <a:rPr lang="en-IN" sz="2000" b="1" dirty="0" err="1" smtClean="0">
                <a:solidFill>
                  <a:srgbClr val="0070C0"/>
                </a:solidFill>
                <a:latin typeface="Times New Roman" panose="02020603050405020304" pitchFamily="18" charset="0"/>
                <a:cs typeface="Times New Roman" panose="02020603050405020304" pitchFamily="18" charset="0"/>
              </a:rPr>
              <a:t>Gaytri</a:t>
            </a:r>
            <a:r>
              <a:rPr lang="en-IN" sz="2000" b="1" dirty="0" smtClean="0">
                <a:solidFill>
                  <a:srgbClr val="0070C0"/>
                </a:solidFill>
                <a:latin typeface="Times New Roman" panose="02020603050405020304" pitchFamily="18" charset="0"/>
                <a:cs typeface="Times New Roman" panose="02020603050405020304" pitchFamily="18" charset="0"/>
              </a:rPr>
              <a:t> </a:t>
            </a:r>
            <a:r>
              <a:rPr lang="en-IN" sz="2000" b="1" dirty="0" err="1" smtClean="0">
                <a:solidFill>
                  <a:srgbClr val="0070C0"/>
                </a:solidFill>
                <a:latin typeface="Times New Roman" panose="02020603050405020304" pitchFamily="18" charset="0"/>
                <a:cs typeface="Times New Roman" panose="02020603050405020304" pitchFamily="18" charset="0"/>
              </a:rPr>
              <a:t>Pandi</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CSE(AIML</a:t>
            </a:r>
            <a:r>
              <a:rPr lang="en-IN" sz="2000" b="1" dirty="0" smtClean="0">
                <a:solidFill>
                  <a:srgbClr val="0070C0"/>
                </a:solidFill>
                <a:latin typeface="Times New Roman" panose="02020603050405020304" pitchFamily="18" charset="0"/>
                <a:cs typeface="Times New Roman" panose="02020603050405020304" pitchFamily="18" charset="0"/>
              </a:rPr>
              <a:t>), </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NEW LJIET.</a:t>
            </a:r>
          </a:p>
        </p:txBody>
      </p:sp>
      <p:sp>
        <p:nvSpPr>
          <p:cNvPr id="2" name="Rectangle 1"/>
          <p:cNvSpPr/>
          <p:nvPr/>
        </p:nvSpPr>
        <p:spPr>
          <a:xfrm>
            <a:off x="2" y="6424720"/>
            <a:ext cx="12191998" cy="369332"/>
          </a:xfrm>
          <a:prstGeom prst="rect">
            <a:avLst/>
          </a:prstGeom>
        </p:spPr>
        <p:txBody>
          <a:bodyPr wrap="square">
            <a:spAutoFit/>
          </a:bodyPr>
          <a:lstStyle/>
          <a:p>
            <a:pPr algn="ctr"/>
            <a:r>
              <a:rPr lang="en-US" b="1" dirty="0">
                <a:solidFill>
                  <a:schemeClr val="bg1"/>
                </a:solidFill>
                <a:latin typeface="Times New Roman" panose="02020603050405020304" pitchFamily="18" charset="0"/>
                <a:ea typeface="Batang"/>
              </a:rPr>
              <a:t>SEMESTER: </a:t>
            </a:r>
            <a:r>
              <a:rPr lang="en-US" b="1" dirty="0" smtClean="0">
                <a:solidFill>
                  <a:schemeClr val="bg1"/>
                </a:solidFill>
                <a:latin typeface="Times New Roman" panose="02020603050405020304" pitchFamily="18" charset="0"/>
                <a:ea typeface="Batang"/>
              </a:rPr>
              <a:t>8</a:t>
            </a:r>
            <a:r>
              <a:rPr lang="en-US" b="1" baseline="30000" dirty="0" smtClean="0">
                <a:solidFill>
                  <a:schemeClr val="bg1"/>
                </a:solidFill>
                <a:latin typeface="Times New Roman" panose="02020603050405020304" pitchFamily="18" charset="0"/>
                <a:ea typeface="Batang"/>
              </a:rPr>
              <a:t>th</a:t>
            </a:r>
            <a:r>
              <a:rPr lang="en-US" b="1" dirty="0" smtClean="0">
                <a:solidFill>
                  <a:schemeClr val="bg1"/>
                </a:solidFill>
                <a:latin typeface="Times New Roman" panose="02020603050405020304" pitchFamily="18" charset="0"/>
                <a:ea typeface="Batang"/>
              </a:rPr>
              <a:t>(CSE-AIML)                                           </a:t>
            </a:r>
            <a:r>
              <a:rPr lang="en-US" b="1" dirty="0">
                <a:solidFill>
                  <a:schemeClr val="bg1"/>
                </a:solidFill>
                <a:latin typeface="Times New Roman" panose="02020603050405020304" pitchFamily="18" charset="0"/>
                <a:ea typeface="Batang"/>
              </a:rPr>
              <a:t>					</a:t>
            </a:r>
            <a:r>
              <a:rPr lang="en-IN" b="1" dirty="0">
                <a:solidFill>
                  <a:schemeClr val="bg1"/>
                </a:solidFill>
                <a:latin typeface="Times New Roman" panose="02020603050405020304" pitchFamily="18" charset="0"/>
                <a:cs typeface="Times New Roman" panose="02020603050405020304" pitchFamily="18" charset="0"/>
              </a:rPr>
              <a:t>DEPARTMENT OF </a:t>
            </a:r>
            <a:r>
              <a:rPr lang="en-IN" b="1" dirty="0" smtClean="0">
                <a:solidFill>
                  <a:schemeClr val="bg1"/>
                </a:solidFill>
                <a:latin typeface="Times New Roman" panose="02020603050405020304" pitchFamily="18" charset="0"/>
                <a:cs typeface="Times New Roman" panose="02020603050405020304" pitchFamily="18" charset="0"/>
              </a:rPr>
              <a:t>CSE(AIML)</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6CA9BD2-1F6D-F707-6A0F-77BCC4BD5D88}"/>
              </a:ext>
            </a:extLst>
          </p:cNvPr>
          <p:cNvSpPr txBox="1"/>
          <p:nvPr/>
        </p:nvSpPr>
        <p:spPr>
          <a:xfrm>
            <a:off x="3" y="2274369"/>
            <a:ext cx="12191997" cy="461665"/>
          </a:xfrm>
          <a:prstGeom prst="rect">
            <a:avLst/>
          </a:prstGeom>
          <a:noFill/>
        </p:spPr>
        <p:txBody>
          <a:bodyPr wrap="square">
            <a:spAutoFit/>
          </a:bodyPr>
          <a:lstStyle/>
          <a:p>
            <a:pPr algn="ctr"/>
            <a:r>
              <a:rPr lang="en-IN" sz="2400" b="1" dirty="0">
                <a:solidFill>
                  <a:schemeClr val="accent1"/>
                </a:solidFill>
                <a:latin typeface="Times New Roman" panose="02020603050405020304" pitchFamily="18" charset="0"/>
                <a:cs typeface="Times New Roman" panose="02020603050405020304" pitchFamily="18" charset="0"/>
              </a:rPr>
              <a:t>DEPARTMENT OF CSE(AIML</a:t>
            </a:r>
            <a:r>
              <a:rPr lang="en-IN" sz="2400" b="1" dirty="0" smtClean="0">
                <a:solidFill>
                  <a:schemeClr val="accent1"/>
                </a:solidFill>
                <a:latin typeface="Times New Roman" panose="02020603050405020304" pitchFamily="18" charset="0"/>
                <a:cs typeface="Times New Roman" panose="02020603050405020304" pitchFamily="18" charset="0"/>
              </a:rPr>
              <a: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7B557DFD-2E66-2ACF-16AF-2B39B57AFDBC}"/>
              </a:ext>
            </a:extLst>
          </p:cNvPr>
          <p:cNvSpPr txBox="1"/>
          <p:nvPr/>
        </p:nvSpPr>
        <p:spPr>
          <a:xfrm>
            <a:off x="13023" y="2755373"/>
            <a:ext cx="12191996" cy="400110"/>
          </a:xfrm>
          <a:prstGeom prst="rect">
            <a:avLst/>
          </a:prstGeom>
          <a:noFill/>
        </p:spPr>
        <p:txBody>
          <a:bodyPr wrap="square">
            <a:spAutoFit/>
          </a:bodyPr>
          <a:lstStyle/>
          <a:p>
            <a:pPr algn="ctr"/>
            <a:r>
              <a:rPr lang="en-IN" sz="2000" b="1" dirty="0">
                <a:solidFill>
                  <a:srgbClr val="7030A0"/>
                </a:solidFill>
                <a:latin typeface="Times New Roman" panose="02020603050405020304" pitchFamily="18" charset="0"/>
                <a:cs typeface="Times New Roman" panose="02020603050405020304" pitchFamily="18" charset="0"/>
              </a:rPr>
              <a:t>ACADEMIC YEAR – 2024</a:t>
            </a:r>
          </a:p>
        </p:txBody>
      </p:sp>
      <p:sp>
        <p:nvSpPr>
          <p:cNvPr id="13" name="TextBox 12">
            <a:extLst>
              <a:ext uri="{FF2B5EF4-FFF2-40B4-BE49-F238E27FC236}">
                <a16:creationId xmlns:a16="http://schemas.microsoft.com/office/drawing/2014/main" xmlns="" id="{4B2C9C46-3607-33BE-6495-46BF710E5D5E}"/>
              </a:ext>
            </a:extLst>
          </p:cNvPr>
          <p:cNvSpPr txBox="1"/>
          <p:nvPr/>
        </p:nvSpPr>
        <p:spPr>
          <a:xfrm>
            <a:off x="13011" y="3213879"/>
            <a:ext cx="12192008"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Internship  </a:t>
            </a:r>
            <a:r>
              <a:rPr lang="en-IN" sz="2000" b="1" dirty="0" smtClean="0">
                <a:latin typeface="Times New Roman" panose="02020603050405020304" pitchFamily="18" charset="0"/>
                <a:cs typeface="Times New Roman" panose="02020603050405020304" pitchFamily="18" charset="0"/>
              </a:rPr>
              <a:t>(42)</a:t>
            </a:r>
            <a:endParaRPr lang="en-IN"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5B2AA52D-9E2E-871D-2C45-E6EEF727524C}"/>
              </a:ext>
            </a:extLst>
          </p:cNvPr>
          <p:cNvSpPr/>
          <p:nvPr/>
        </p:nvSpPr>
        <p:spPr>
          <a:xfrm>
            <a:off x="8255555" y="4404301"/>
            <a:ext cx="3825025" cy="2000548"/>
          </a:xfrm>
          <a:prstGeom prst="rect">
            <a:avLst/>
          </a:prstGeom>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smtClean="0">
                <a:solidFill>
                  <a:srgbClr val="0070C0"/>
                </a:solidFill>
                <a:latin typeface="Times New Roman" panose="02020603050405020304" pitchFamily="18" charset="0"/>
                <a:cs typeface="Times New Roman" panose="02020603050405020304" pitchFamily="18" charset="0"/>
              </a:rPr>
              <a:t>STUDENT NAME:</a:t>
            </a:r>
          </a:p>
          <a:p>
            <a:r>
              <a:rPr lang="en-IN" sz="2000" b="1" dirty="0" smtClean="0">
                <a:solidFill>
                  <a:srgbClr val="0070C0"/>
                </a:solidFill>
              </a:rPr>
              <a:t>Meet Dinesh Kumar </a:t>
            </a:r>
            <a:r>
              <a:rPr lang="en-IN" sz="2000" b="1" dirty="0" err="1" smtClean="0">
                <a:solidFill>
                  <a:srgbClr val="0070C0"/>
                </a:solidFill>
              </a:rPr>
              <a:t>Rana</a:t>
            </a:r>
            <a:r>
              <a:rPr lang="en-IN" sz="2000" b="1" dirty="0" smtClean="0">
                <a:solidFill>
                  <a:srgbClr val="0070C0"/>
                </a:solidFill>
              </a:rPr>
              <a:t>.</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ENROLLMENT </a:t>
            </a:r>
            <a:r>
              <a:rPr lang="en-US" sz="2000" b="1" dirty="0" smtClean="0">
                <a:solidFill>
                  <a:srgbClr val="0070C0"/>
                </a:solidFill>
                <a:latin typeface="Times New Roman" panose="02020603050405020304" pitchFamily="18" charset="0"/>
                <a:cs typeface="Times New Roman" panose="02020603050405020304" pitchFamily="18" charset="0"/>
              </a:rPr>
              <a:t>NUMBER:221433142029</a:t>
            </a:r>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1797612D-A4C6-D4A1-DE92-30D90DF3F867}"/>
              </a:ext>
            </a:extLst>
          </p:cNvPr>
          <p:cNvSpPr/>
          <p:nvPr/>
        </p:nvSpPr>
        <p:spPr>
          <a:xfrm>
            <a:off x="4113800" y="5038932"/>
            <a:ext cx="3825025" cy="1938992"/>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GUIDED </a:t>
            </a:r>
            <a:r>
              <a:rPr lang="en-IN" sz="2000" b="1" dirty="0" smtClean="0">
                <a:solidFill>
                  <a:srgbClr val="0070C0"/>
                </a:solidFill>
                <a:latin typeface="Times New Roman" panose="02020603050405020304" pitchFamily="18" charset="0"/>
                <a:cs typeface="Times New Roman" panose="02020603050405020304" pitchFamily="18" charset="0"/>
              </a:rPr>
              <a:t>BY: </a:t>
            </a:r>
          </a:p>
          <a:p>
            <a:r>
              <a:rPr lang="en-IN" sz="2000" b="1" dirty="0" err="1" smtClean="0">
                <a:solidFill>
                  <a:srgbClr val="0070C0"/>
                </a:solidFill>
                <a:latin typeface="Times New Roman" panose="02020603050405020304" pitchFamily="18" charset="0"/>
                <a:cs typeface="Times New Roman" panose="02020603050405020304" pitchFamily="18" charset="0"/>
              </a:rPr>
              <a:t>Mr.</a:t>
            </a:r>
            <a:r>
              <a:rPr lang="en-IN" sz="2000" b="1" dirty="0" smtClean="0">
                <a:solidFill>
                  <a:srgbClr val="0070C0"/>
                </a:solidFill>
                <a:latin typeface="Times New Roman" panose="02020603050405020304" pitchFamily="18" charset="0"/>
                <a:cs typeface="Times New Roman" panose="02020603050405020304" pitchFamily="18" charset="0"/>
              </a:rPr>
              <a:t> </a:t>
            </a:r>
            <a:r>
              <a:rPr lang="en-IN" sz="2000" b="1" dirty="0" err="1" smtClean="0">
                <a:solidFill>
                  <a:srgbClr val="0070C0"/>
                </a:solidFill>
                <a:latin typeface="Times New Roman" panose="02020603050405020304" pitchFamily="18" charset="0"/>
                <a:cs typeface="Times New Roman" panose="02020603050405020304" pitchFamily="18" charset="0"/>
              </a:rPr>
              <a:t>Mohit</a:t>
            </a:r>
            <a:r>
              <a:rPr lang="en-IN" sz="2000" b="1" dirty="0" smtClean="0">
                <a:solidFill>
                  <a:srgbClr val="0070C0"/>
                </a:solidFill>
                <a:latin typeface="Times New Roman" panose="02020603050405020304" pitchFamily="18" charset="0"/>
                <a:cs typeface="Times New Roman" panose="02020603050405020304" pitchFamily="18" charset="0"/>
              </a:rPr>
              <a:t> Patel</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GUIDE NAME</a:t>
            </a:r>
            <a:r>
              <a:rPr lang="en-IN" sz="2000" b="1" dirty="0" smtClean="0">
                <a:solidFill>
                  <a:srgbClr val="0070C0"/>
                </a:solidFill>
                <a:latin typeface="Times New Roman" panose="02020603050405020304" pitchFamily="18" charset="0"/>
                <a:cs typeface="Times New Roman" panose="02020603050405020304" pitchFamily="18" charset="0"/>
              </a:rPr>
              <a:t>:</a:t>
            </a:r>
          </a:p>
          <a:p>
            <a:r>
              <a:rPr lang="en-IN" sz="2000" b="1" dirty="0" err="1" smtClean="0">
                <a:solidFill>
                  <a:srgbClr val="0070C0"/>
                </a:solidFill>
                <a:latin typeface="Times New Roman" panose="02020603050405020304" pitchFamily="18" charset="0"/>
                <a:cs typeface="Times New Roman" panose="02020603050405020304" pitchFamily="18" charset="0"/>
              </a:rPr>
              <a:t>Mr</a:t>
            </a:r>
            <a:r>
              <a:rPr lang="en-IN" sz="2000" b="1" dirty="0" err="1">
                <a:solidFill>
                  <a:srgbClr val="0070C0"/>
                </a:solidFill>
                <a:latin typeface="Times New Roman" panose="02020603050405020304" pitchFamily="18" charset="0"/>
                <a:cs typeface="Times New Roman" panose="02020603050405020304" pitchFamily="18" charset="0"/>
              </a:rPr>
              <a:t>.</a:t>
            </a:r>
            <a:r>
              <a:rPr lang="en-IN" sz="2000" b="1" dirty="0">
                <a:solidFill>
                  <a:srgbClr val="0070C0"/>
                </a:solidFill>
                <a:latin typeface="Times New Roman" panose="02020603050405020304" pitchFamily="18" charset="0"/>
                <a:cs typeface="Times New Roman" panose="02020603050405020304" pitchFamily="18" charset="0"/>
              </a:rPr>
              <a:t> </a:t>
            </a:r>
            <a:r>
              <a:rPr lang="en-IN" sz="2000" b="1" dirty="0" err="1">
                <a:solidFill>
                  <a:srgbClr val="0070C0"/>
                </a:solidFill>
                <a:latin typeface="Times New Roman" panose="02020603050405020304" pitchFamily="18" charset="0"/>
                <a:cs typeface="Times New Roman" panose="02020603050405020304" pitchFamily="18" charset="0"/>
              </a:rPr>
              <a:t>Mohit</a:t>
            </a:r>
            <a:r>
              <a:rPr lang="en-IN" sz="2000" b="1" dirty="0">
                <a:solidFill>
                  <a:srgbClr val="0070C0"/>
                </a:solidFill>
                <a:latin typeface="Times New Roman" panose="02020603050405020304" pitchFamily="18" charset="0"/>
                <a:cs typeface="Times New Roman" panose="02020603050405020304" pitchFamily="18" charset="0"/>
              </a:rPr>
              <a:t> Patel</a:t>
            </a:r>
          </a:p>
          <a:p>
            <a:endParaRPr lang="en-IN" sz="2000" b="1" dirty="0">
              <a:solidFill>
                <a:srgbClr val="0070C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22B8B4B4-2CE6-529C-BFB1-947BA658E1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44" b="11188"/>
          <a:stretch/>
        </p:blipFill>
        <p:spPr bwMode="auto">
          <a:xfrm>
            <a:off x="10168068" y="88620"/>
            <a:ext cx="1816100" cy="150495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xmlns="" id="{9C395968-01F0-9734-73FF-FE74115AC8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825" y="5926"/>
            <a:ext cx="1704189" cy="1721334"/>
          </a:xfrm>
          <a:prstGeom prst="rect">
            <a:avLst/>
          </a:prstGeom>
        </p:spPr>
      </p:pic>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624110"/>
            <a:ext cx="9977717" cy="562712"/>
          </a:xfrm>
        </p:spPr>
        <p:txBody>
          <a:bodyPr>
            <a:noAutofit/>
          </a:bodyPr>
          <a:lstStyle/>
          <a:p>
            <a:pPr algn="ctr">
              <a:lnSpc>
                <a:spcPct val="100000"/>
              </a:lnSpc>
            </a:pPr>
            <a:r>
              <a:rPr lang="en-IN" sz="2800" b="1" dirty="0">
                <a:solidFill>
                  <a:schemeClr val="tx1"/>
                </a:solidFill>
                <a:latin typeface="Times New Roman" panose="02020603050405020304" pitchFamily="18" charset="0"/>
                <a:cs typeface="Times New Roman" panose="02020603050405020304" pitchFamily="18" charset="0"/>
              </a:rPr>
              <a:t>5. SYSTEM </a:t>
            </a:r>
            <a:r>
              <a:rPr lang="en-US" sz="2800" b="1" dirty="0">
                <a:solidFill>
                  <a:schemeClr val="tx1"/>
                </a:solidFill>
                <a:latin typeface="Times New Roman" panose="02020603050405020304" pitchFamily="18" charset="0"/>
                <a:cs typeface="Times New Roman" panose="02020603050405020304" pitchFamily="18" charset="0"/>
              </a:rPr>
              <a:t>MODULES </a:t>
            </a:r>
          </a:p>
        </p:txBody>
      </p:sp>
      <p:sp>
        <p:nvSpPr>
          <p:cNvPr id="14" name="Content Placeholder 13"/>
          <p:cNvSpPr>
            <a:spLocks noGrp="1"/>
          </p:cNvSpPr>
          <p:nvPr>
            <p:ph idx="1"/>
          </p:nvPr>
        </p:nvSpPr>
        <p:spPr>
          <a:xfrm>
            <a:off x="1196788" y="1743634"/>
            <a:ext cx="9977718" cy="4434818"/>
          </a:xfrm>
        </p:spPr>
        <p:txBody>
          <a:bodyPr>
            <a:noAutofit/>
          </a:bodyPr>
          <a:lstStyle/>
          <a:p>
            <a:r>
              <a:rPr lang="en-US" b="1" dirty="0"/>
              <a:t>3. Booking &amp; Scheduling Module</a:t>
            </a:r>
          </a:p>
          <a:p>
            <a:r>
              <a:rPr lang="en-US" dirty="0"/>
              <a:t>Facilitates </a:t>
            </a:r>
            <a:r>
              <a:rPr lang="en-US" b="1" dirty="0"/>
              <a:t>real-time service booking and appointment scheduling</a:t>
            </a:r>
            <a:r>
              <a:rPr lang="en-US" dirty="0"/>
              <a:t>.</a:t>
            </a:r>
          </a:p>
          <a:p>
            <a:r>
              <a:rPr lang="en-US" dirty="0"/>
              <a:t>Displays service providers’ </a:t>
            </a:r>
            <a:r>
              <a:rPr lang="en-US" b="1" dirty="0"/>
              <a:t>availability</a:t>
            </a:r>
            <a:r>
              <a:rPr lang="en-US" dirty="0"/>
              <a:t> to customers.</a:t>
            </a:r>
          </a:p>
          <a:p>
            <a:r>
              <a:rPr lang="en-US" dirty="0"/>
              <a:t>Tracks booking status (</a:t>
            </a:r>
            <a:r>
              <a:rPr lang="en-US" b="1" dirty="0"/>
              <a:t>Pending, In Progress, Completed, Cancelled</a:t>
            </a:r>
            <a:r>
              <a:rPr lang="en-US" dirty="0" smtClean="0"/>
              <a:t>).</a:t>
            </a:r>
            <a:endParaRPr lang="en-US" dirty="0"/>
          </a:p>
          <a:p>
            <a:r>
              <a:rPr lang="en-US" b="1" dirty="0"/>
              <a:t>4. Payment &amp; Transaction Module</a:t>
            </a:r>
          </a:p>
          <a:p>
            <a:r>
              <a:rPr lang="en-US" dirty="0"/>
              <a:t>Integrates </a:t>
            </a:r>
            <a:r>
              <a:rPr lang="en-US" b="1" dirty="0"/>
              <a:t>secure payment gateways</a:t>
            </a:r>
            <a:r>
              <a:rPr lang="en-US" dirty="0"/>
              <a:t> (UPI, Cards, Wallets, Net Banking).</a:t>
            </a:r>
          </a:p>
          <a:p>
            <a:r>
              <a:rPr lang="en-US" dirty="0"/>
              <a:t>Generates </a:t>
            </a:r>
            <a:r>
              <a:rPr lang="en-US" b="1" dirty="0"/>
              <a:t>automated invoices</a:t>
            </a:r>
            <a:r>
              <a:rPr lang="en-US" dirty="0"/>
              <a:t> after service completion.</a:t>
            </a:r>
          </a:p>
          <a:p>
            <a:r>
              <a:rPr lang="en-US" dirty="0"/>
              <a:t>Maintains </a:t>
            </a:r>
            <a:r>
              <a:rPr lang="en-US" b="1" dirty="0"/>
              <a:t>transaction history</a:t>
            </a:r>
            <a:r>
              <a:rPr lang="en-US" dirty="0"/>
              <a:t> for customers and providers.</a:t>
            </a:r>
          </a:p>
          <a:p>
            <a:r>
              <a:rPr lang="en-US" b="1" dirty="0"/>
              <a:t>5. Notification &amp; Alert Module</a:t>
            </a:r>
          </a:p>
          <a:p>
            <a:r>
              <a:rPr lang="en-US" dirty="0"/>
              <a:t>Sends </a:t>
            </a:r>
            <a:r>
              <a:rPr lang="en-US" b="1" dirty="0"/>
              <a:t>real-time alerts</a:t>
            </a:r>
            <a:r>
              <a:rPr lang="en-US" dirty="0"/>
              <a:t> via Email, SMS, or Push Notifications.</a:t>
            </a:r>
          </a:p>
          <a:p>
            <a:endParaRPr lang="en-US" dirty="0"/>
          </a:p>
          <a:p>
            <a:endParaRPr lang="en-US" dirty="0"/>
          </a:p>
        </p:txBody>
      </p:sp>
    </p:spTree>
    <p:extLst>
      <p:ext uri="{BB962C8B-B14F-4D97-AF65-F5344CB8AC3E}">
        <p14:creationId xmlns:p14="http://schemas.microsoft.com/office/powerpoint/2010/main" val="244194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624110"/>
            <a:ext cx="9977717" cy="562712"/>
          </a:xfrm>
        </p:spPr>
        <p:txBody>
          <a:bodyPr>
            <a:noAutofit/>
          </a:body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6. SYSTEM REQUIREMENTS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96788" y="1885300"/>
            <a:ext cx="9977718" cy="4434818"/>
          </a:xfrm>
        </p:spPr>
        <p:txBody>
          <a:bodyPr>
            <a:noAutofit/>
          </a:bodyPr>
          <a:lstStyle/>
          <a:p>
            <a:r>
              <a:rPr lang="en-US" sz="2400" b="1" u="sng" dirty="0" smtClean="0"/>
              <a:t>System </a:t>
            </a:r>
            <a:r>
              <a:rPr lang="en-US" sz="2400" b="1" u="sng" dirty="0"/>
              <a:t>Requirements for Urban Services Platform (FARM Stack - </a:t>
            </a:r>
            <a:r>
              <a:rPr lang="en-US" sz="2400" b="1" u="sng" dirty="0" err="1"/>
              <a:t>FastAPI</a:t>
            </a:r>
            <a:r>
              <a:rPr lang="en-US" sz="2400" b="1" u="sng" dirty="0"/>
              <a:t>, React, </a:t>
            </a:r>
            <a:r>
              <a:rPr lang="en-US" sz="2400" b="1" u="sng" dirty="0" err="1"/>
              <a:t>MongoDB</a:t>
            </a:r>
            <a:r>
              <a:rPr lang="en-US" sz="2400" b="1" u="sng" dirty="0" smtClean="0"/>
              <a:t>).</a:t>
            </a:r>
            <a:endParaRPr lang="en-US" sz="2400" b="1" u="sng" dirty="0"/>
          </a:p>
          <a:p>
            <a:r>
              <a:rPr lang="en-US" dirty="0"/>
              <a:t>The system requirements for the </a:t>
            </a:r>
            <a:r>
              <a:rPr lang="en-US" b="1" dirty="0"/>
              <a:t>Urban Services Platform</a:t>
            </a:r>
            <a:r>
              <a:rPr lang="en-US" dirty="0"/>
              <a:t>, built using the </a:t>
            </a:r>
            <a:r>
              <a:rPr lang="en-US" b="1" dirty="0"/>
              <a:t>FARM stack (</a:t>
            </a:r>
            <a:r>
              <a:rPr lang="en-US" b="1" dirty="0" err="1"/>
              <a:t>FastAPI</a:t>
            </a:r>
            <a:r>
              <a:rPr lang="en-US" b="1" dirty="0"/>
              <a:t>, React, </a:t>
            </a:r>
            <a:r>
              <a:rPr lang="en-US" b="1" dirty="0" err="1"/>
              <a:t>MongoDB</a:t>
            </a:r>
            <a:r>
              <a:rPr lang="en-US" b="1" dirty="0"/>
              <a:t>)</a:t>
            </a:r>
            <a:r>
              <a:rPr lang="en-US" dirty="0"/>
              <a:t>, are divided into </a:t>
            </a:r>
            <a:r>
              <a:rPr lang="en-US" b="1" dirty="0"/>
              <a:t>hardware, software, and network</a:t>
            </a:r>
            <a:r>
              <a:rPr lang="en-US" dirty="0"/>
              <a:t> requirements to ensure </a:t>
            </a:r>
            <a:r>
              <a:rPr lang="en-US" b="1" dirty="0"/>
              <a:t>scalability, security, and high performance</a:t>
            </a:r>
            <a:r>
              <a:rPr lang="en-US" dirty="0"/>
              <a:t>.</a:t>
            </a:r>
          </a:p>
          <a:p>
            <a:pPr marL="0" indent="0">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38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624110"/>
            <a:ext cx="9977717" cy="562712"/>
          </a:xfrm>
        </p:spPr>
        <p:txBody>
          <a:bodyPr>
            <a:noAutofit/>
          </a:bodyPr>
          <a:lstStyle/>
          <a:p>
            <a:pPr algn="ctr">
              <a:lnSpc>
                <a:spcPct val="100000"/>
              </a:lnSpc>
            </a:pPr>
            <a:r>
              <a:rPr lang="en-IN" sz="2800" b="1" dirty="0">
                <a:solidFill>
                  <a:schemeClr val="tx1"/>
                </a:solidFill>
                <a:latin typeface="Times New Roman" panose="02020603050405020304" pitchFamily="18" charset="0"/>
                <a:cs typeface="Times New Roman" panose="02020603050405020304" pitchFamily="18" charset="0"/>
              </a:rPr>
              <a:t>7. FRONT END AND BACK END OF SYSTEM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96788" y="1795148"/>
            <a:ext cx="9977718" cy="4434818"/>
          </a:xfrm>
        </p:spPr>
        <p:txBody>
          <a:bodyPr>
            <a:noAutofit/>
          </a:bodyPr>
          <a:lstStyle/>
          <a:p>
            <a:r>
              <a:rPr lang="en-IN" sz="2400" b="1" u="sng" dirty="0" smtClean="0"/>
              <a:t>Frontend </a:t>
            </a:r>
            <a:r>
              <a:rPr lang="en-IN" sz="2400" b="1" u="sng" dirty="0"/>
              <a:t>(React.js - User Interface)</a:t>
            </a:r>
          </a:p>
          <a:p>
            <a:r>
              <a:rPr lang="en-IN" b="1" dirty="0"/>
              <a:t>Framework:</a:t>
            </a:r>
            <a:r>
              <a:rPr lang="en-IN" dirty="0"/>
              <a:t> React.js (with Next.js for SSR if needed)</a:t>
            </a:r>
          </a:p>
          <a:p>
            <a:r>
              <a:rPr lang="en-IN" b="1" dirty="0"/>
              <a:t>Package Manager:</a:t>
            </a:r>
            <a:r>
              <a:rPr lang="en-IN" dirty="0"/>
              <a:t> </a:t>
            </a:r>
            <a:r>
              <a:rPr lang="en-IN" dirty="0" err="1"/>
              <a:t>npm</a:t>
            </a:r>
            <a:r>
              <a:rPr lang="en-IN" dirty="0"/>
              <a:t> / yarn</a:t>
            </a:r>
          </a:p>
          <a:p>
            <a:r>
              <a:rPr lang="en-IN" b="1" dirty="0"/>
              <a:t>UI Library (Optional):</a:t>
            </a:r>
            <a:r>
              <a:rPr lang="en-IN" dirty="0"/>
              <a:t> Material-UI / Bootstrap / </a:t>
            </a:r>
            <a:r>
              <a:rPr lang="en-IN" dirty="0" err="1"/>
              <a:t>TailwindCSS</a:t>
            </a:r>
            <a:endParaRPr lang="en-IN" dirty="0"/>
          </a:p>
          <a:p>
            <a:r>
              <a:rPr lang="en-IN" b="1" dirty="0"/>
              <a:t>State Management:</a:t>
            </a:r>
            <a:r>
              <a:rPr lang="en-IN" dirty="0"/>
              <a:t> </a:t>
            </a:r>
            <a:r>
              <a:rPr lang="en-IN" dirty="0" err="1"/>
              <a:t>Redux</a:t>
            </a:r>
            <a:r>
              <a:rPr lang="en-IN" dirty="0"/>
              <a:t> / React Context </a:t>
            </a:r>
            <a:r>
              <a:rPr lang="en-IN" dirty="0" smtClean="0"/>
              <a:t>API, </a:t>
            </a:r>
            <a:r>
              <a:rPr lang="en-IN" b="1" dirty="0" smtClean="0"/>
              <a:t>Routing</a:t>
            </a:r>
            <a:r>
              <a:rPr lang="en-IN" b="1" dirty="0"/>
              <a:t>:</a:t>
            </a:r>
            <a:r>
              <a:rPr lang="en-IN" dirty="0"/>
              <a:t> React Router</a:t>
            </a:r>
          </a:p>
          <a:p>
            <a:r>
              <a:rPr lang="en-IN" sz="2400" b="1" u="sng" dirty="0"/>
              <a:t>Backend (</a:t>
            </a:r>
            <a:r>
              <a:rPr lang="en-IN" sz="2400" b="1" u="sng" dirty="0" err="1"/>
              <a:t>FastAPI</a:t>
            </a:r>
            <a:r>
              <a:rPr lang="en-IN" sz="2400" b="1" u="sng" dirty="0"/>
              <a:t> - Business Logic &amp; API Handling)</a:t>
            </a:r>
          </a:p>
          <a:p>
            <a:r>
              <a:rPr lang="en-IN" b="1" dirty="0"/>
              <a:t>Runtime:</a:t>
            </a:r>
            <a:r>
              <a:rPr lang="en-IN" dirty="0"/>
              <a:t> Python 3.8+</a:t>
            </a:r>
          </a:p>
          <a:p>
            <a:r>
              <a:rPr lang="en-IN" b="1" dirty="0"/>
              <a:t>Framework:</a:t>
            </a:r>
            <a:r>
              <a:rPr lang="en-IN" dirty="0"/>
              <a:t> </a:t>
            </a:r>
            <a:r>
              <a:rPr lang="en-IN" dirty="0" err="1"/>
              <a:t>FastAPI</a:t>
            </a:r>
            <a:endParaRPr lang="en-IN" dirty="0"/>
          </a:p>
          <a:p>
            <a:r>
              <a:rPr lang="en-IN" b="1" dirty="0"/>
              <a:t>API Authentication:</a:t>
            </a:r>
            <a:r>
              <a:rPr lang="en-IN" dirty="0"/>
              <a:t> JWT / </a:t>
            </a:r>
            <a:r>
              <a:rPr lang="en-IN" dirty="0" err="1"/>
              <a:t>OAuth</a:t>
            </a:r>
            <a:endParaRPr lang="en-IN" dirty="0"/>
          </a:p>
          <a:p>
            <a:r>
              <a:rPr lang="en-IN" b="1" dirty="0"/>
              <a:t>Payment Integration:</a:t>
            </a:r>
            <a:r>
              <a:rPr lang="en-IN" dirty="0"/>
              <a:t> Stripe / </a:t>
            </a:r>
            <a:r>
              <a:rPr lang="en-IN" dirty="0" err="1"/>
              <a:t>Razorpay</a:t>
            </a:r>
            <a:r>
              <a:rPr lang="en-IN" dirty="0"/>
              <a:t> / PayPal API</a:t>
            </a:r>
          </a:p>
          <a:p>
            <a:endParaRPr lang="en-IN" dirty="0"/>
          </a:p>
          <a:p>
            <a:pPr marL="0" indent="0">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196789" y="624110"/>
            <a:ext cx="9977717" cy="5627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800"/>
              <a:buFont typeface="Times New Roman"/>
              <a:buNone/>
            </a:pPr>
            <a:r>
              <a:rPr lang="en-IN" sz="2800" b="1">
                <a:solidFill>
                  <a:schemeClr val="dk1"/>
                </a:solidFill>
                <a:latin typeface="Times New Roman"/>
                <a:ea typeface="Times New Roman"/>
                <a:cs typeface="Times New Roman"/>
                <a:sym typeface="Times New Roman"/>
              </a:rPr>
              <a:t>8. IMPLEMENTATION SCREENSHOT</a:t>
            </a:r>
            <a:endParaRPr sz="2800">
              <a:solidFill>
                <a:schemeClr val="dk1"/>
              </a:solidFill>
              <a:latin typeface="Times New Roman"/>
              <a:ea typeface="Times New Roman"/>
              <a:cs typeface="Times New Roman"/>
              <a:sym typeface="Times New Roman"/>
            </a:endParaRPr>
          </a:p>
        </p:txBody>
      </p:sp>
      <p:sp>
        <p:nvSpPr>
          <p:cNvPr id="187" name="Google Shape;187;p10"/>
          <p:cNvSpPr txBox="1">
            <a:spLocks noGrp="1"/>
          </p:cNvSpPr>
          <p:nvPr>
            <p:ph type="body" idx="1"/>
          </p:nvPr>
        </p:nvSpPr>
        <p:spPr>
          <a:xfrm>
            <a:off x="1196788" y="1885300"/>
            <a:ext cx="9977718" cy="4434818"/>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000"/>
              <a:buNone/>
            </a:pPr>
            <a:r>
              <a:rPr lang="en-US" dirty="0" smtClean="0">
                <a:solidFill>
                  <a:schemeClr val="dk1"/>
                </a:solidFill>
                <a:latin typeface="Times New Roman"/>
                <a:ea typeface="Times New Roman"/>
                <a:cs typeface="Times New Roman"/>
                <a:sym typeface="Times New Roman"/>
              </a:rPr>
              <a:t>The User Registration Form:</a:t>
            </a:r>
          </a:p>
          <a:p>
            <a:pPr marL="0" lvl="0" indent="0" algn="l" rtl="0">
              <a:lnSpc>
                <a:spcPct val="150000"/>
              </a:lnSpc>
              <a:spcBef>
                <a:spcPts val="0"/>
              </a:spcBef>
              <a:spcAft>
                <a:spcPts val="0"/>
              </a:spcAft>
              <a:buSzPts val="2000"/>
              <a:buNone/>
            </a:pPr>
            <a:endParaRPr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88" y="2341415"/>
            <a:ext cx="6684135" cy="3757990"/>
          </a:xfrm>
          <a:prstGeom prst="rect">
            <a:avLst/>
          </a:prstGeom>
        </p:spPr>
      </p:pic>
    </p:spTree>
    <p:extLst>
      <p:ext uri="{BB962C8B-B14F-4D97-AF65-F5344CB8AC3E}">
        <p14:creationId xmlns:p14="http://schemas.microsoft.com/office/powerpoint/2010/main" val="98747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196789" y="624110"/>
            <a:ext cx="9977717" cy="5627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800"/>
              <a:buFont typeface="Times New Roman"/>
              <a:buNone/>
            </a:pPr>
            <a:r>
              <a:rPr lang="en-IN" sz="2800" b="1">
                <a:solidFill>
                  <a:schemeClr val="dk1"/>
                </a:solidFill>
                <a:latin typeface="Times New Roman"/>
                <a:ea typeface="Times New Roman"/>
                <a:cs typeface="Times New Roman"/>
                <a:sym typeface="Times New Roman"/>
              </a:rPr>
              <a:t>8. IMPLEMENTATION SCREENSHOT</a:t>
            </a:r>
            <a:endParaRPr sz="2800">
              <a:solidFill>
                <a:schemeClr val="dk1"/>
              </a:solidFill>
              <a:latin typeface="Times New Roman"/>
              <a:ea typeface="Times New Roman"/>
              <a:cs typeface="Times New Roman"/>
              <a:sym typeface="Times New Roman"/>
            </a:endParaRPr>
          </a:p>
        </p:txBody>
      </p:sp>
      <p:sp>
        <p:nvSpPr>
          <p:cNvPr id="187" name="Google Shape;187;p10"/>
          <p:cNvSpPr txBox="1">
            <a:spLocks noGrp="1"/>
          </p:cNvSpPr>
          <p:nvPr>
            <p:ph type="body" idx="1"/>
          </p:nvPr>
        </p:nvSpPr>
        <p:spPr>
          <a:xfrm>
            <a:off x="1196788" y="1596980"/>
            <a:ext cx="9977718" cy="4723138"/>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000"/>
              <a:buNone/>
            </a:pPr>
            <a:r>
              <a:rPr lang="en-US" dirty="0" smtClean="0">
                <a:solidFill>
                  <a:schemeClr val="dk1"/>
                </a:solidFill>
                <a:latin typeface="Times New Roman"/>
                <a:ea typeface="Times New Roman"/>
                <a:cs typeface="Times New Roman"/>
                <a:sym typeface="Times New Roman"/>
              </a:rPr>
              <a:t>The Main Dashboard For The Statistics:</a:t>
            </a:r>
          </a:p>
          <a:p>
            <a:pPr marL="0" lvl="0" indent="0" algn="l" rtl="0">
              <a:lnSpc>
                <a:spcPct val="150000"/>
              </a:lnSpc>
              <a:spcBef>
                <a:spcPts val="0"/>
              </a:spcBef>
              <a:spcAft>
                <a:spcPts val="0"/>
              </a:spcAft>
              <a:buSzPts val="2000"/>
              <a:buNone/>
            </a:pPr>
            <a:endParaRPr dirty="0">
              <a:solidFill>
                <a:schemeClr val="dk1"/>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88" y="2042334"/>
            <a:ext cx="7379594" cy="4148995"/>
          </a:xfrm>
          <a:prstGeom prst="rect">
            <a:avLst/>
          </a:prstGeom>
        </p:spPr>
      </p:pic>
    </p:spTree>
    <p:extLst>
      <p:ext uri="{BB962C8B-B14F-4D97-AF65-F5344CB8AC3E}">
        <p14:creationId xmlns:p14="http://schemas.microsoft.com/office/powerpoint/2010/main" val="28052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196787" y="379411"/>
            <a:ext cx="9977717" cy="5627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800"/>
              <a:buFont typeface="Times New Roman"/>
              <a:buNone/>
            </a:pPr>
            <a:r>
              <a:rPr lang="en-IN" sz="2800" b="1" dirty="0">
                <a:solidFill>
                  <a:schemeClr val="dk1"/>
                </a:solidFill>
                <a:latin typeface="Times New Roman"/>
                <a:ea typeface="Times New Roman"/>
                <a:cs typeface="Times New Roman"/>
                <a:sym typeface="Times New Roman"/>
              </a:rPr>
              <a:t>8. IMPLEMENTATION SCREENSHOT</a:t>
            </a:r>
            <a:endParaRPr sz="2800" dirty="0">
              <a:solidFill>
                <a:schemeClr val="dk1"/>
              </a:solidFill>
              <a:latin typeface="Times New Roman"/>
              <a:ea typeface="Times New Roman"/>
              <a:cs typeface="Times New Roman"/>
              <a:sym typeface="Times New Roman"/>
            </a:endParaRPr>
          </a:p>
        </p:txBody>
      </p:sp>
      <p:sp>
        <p:nvSpPr>
          <p:cNvPr id="187" name="Google Shape;187;p10"/>
          <p:cNvSpPr txBox="1">
            <a:spLocks noGrp="1"/>
          </p:cNvSpPr>
          <p:nvPr>
            <p:ph type="body" idx="1"/>
          </p:nvPr>
        </p:nvSpPr>
        <p:spPr>
          <a:xfrm>
            <a:off x="1196788" y="942123"/>
            <a:ext cx="9977718" cy="5377995"/>
          </a:xfrm>
          <a:prstGeom prst="rect">
            <a:avLst/>
          </a:prstGeom>
          <a:noFill/>
          <a:ln>
            <a:noFill/>
          </a:ln>
        </p:spPr>
        <p:txBody>
          <a:bodyPr spcFirstLastPara="1" wrap="square" lIns="0" tIns="45700" rIns="0" bIns="45700" anchor="t" anchorCtr="0">
            <a:noAutofit/>
          </a:bodyPr>
          <a:lstStyle/>
          <a:p>
            <a:pPr marL="0" lvl="0" indent="0" algn="l" rtl="0">
              <a:lnSpc>
                <a:spcPct val="150000"/>
              </a:lnSpc>
              <a:spcBef>
                <a:spcPts val="0"/>
              </a:spcBef>
              <a:spcAft>
                <a:spcPts val="0"/>
              </a:spcAft>
              <a:buSzPts val="2000"/>
              <a:buNone/>
            </a:pPr>
            <a:r>
              <a:rPr lang="en-US" dirty="0" smtClean="0">
                <a:solidFill>
                  <a:schemeClr val="dk1"/>
                </a:solidFill>
                <a:latin typeface="Times New Roman"/>
                <a:ea typeface="Times New Roman"/>
                <a:cs typeface="Times New Roman"/>
                <a:sym typeface="Times New Roman"/>
              </a:rPr>
              <a:t>The Back-End For With Fast - </a:t>
            </a:r>
            <a:r>
              <a:rPr lang="en-US" dirty="0" err="1" smtClean="0">
                <a:solidFill>
                  <a:schemeClr val="dk1"/>
                </a:solidFill>
                <a:latin typeface="Times New Roman"/>
                <a:ea typeface="Times New Roman"/>
                <a:cs typeface="Times New Roman"/>
                <a:sym typeface="Times New Roman"/>
              </a:rPr>
              <a:t>Api</a:t>
            </a:r>
            <a:r>
              <a:rPr lang="en-US" dirty="0" smtClean="0">
                <a:solidFill>
                  <a:schemeClr val="dk1"/>
                </a:solidFill>
                <a:latin typeface="Times New Roman"/>
                <a:ea typeface="Times New Roman"/>
                <a:cs typeface="Times New Roman"/>
                <a:sym typeface="Times New Roman"/>
              </a:rPr>
              <a:t>:</a:t>
            </a:r>
          </a:p>
          <a:p>
            <a:pPr marL="0" lvl="0" indent="0" algn="l" rtl="0">
              <a:lnSpc>
                <a:spcPct val="150000"/>
              </a:lnSpc>
              <a:spcBef>
                <a:spcPts val="0"/>
              </a:spcBef>
              <a:spcAft>
                <a:spcPts val="0"/>
              </a:spcAft>
              <a:buSzPts val="2000"/>
              <a:buNone/>
            </a:pPr>
            <a:endParaRPr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87" y="1777284"/>
            <a:ext cx="8602479" cy="4542833"/>
          </a:xfrm>
          <a:prstGeom prst="rect">
            <a:avLst/>
          </a:prstGeom>
        </p:spPr>
      </p:pic>
    </p:spTree>
    <p:extLst>
      <p:ext uri="{BB962C8B-B14F-4D97-AF65-F5344CB8AC3E}">
        <p14:creationId xmlns:p14="http://schemas.microsoft.com/office/powerpoint/2010/main" val="388339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y thank you to someone at Companies House - GOV.U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680" y="2247495"/>
            <a:ext cx="5115672" cy="34104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8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4431" y="745134"/>
            <a:ext cx="10047310" cy="562712"/>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Outline</a:t>
            </a:r>
          </a:p>
        </p:txBody>
      </p:sp>
      <p:sp>
        <p:nvSpPr>
          <p:cNvPr id="14" name="Content Placeholder 13"/>
          <p:cNvSpPr>
            <a:spLocks noGrp="1"/>
          </p:cNvSpPr>
          <p:nvPr>
            <p:ph idx="1"/>
          </p:nvPr>
        </p:nvSpPr>
        <p:spPr>
          <a:xfrm>
            <a:off x="1194432" y="2035277"/>
            <a:ext cx="10047310" cy="4077590"/>
          </a:xfrm>
        </p:spPr>
        <p:txBody>
          <a:bodyPr>
            <a:noAutofit/>
          </a:bodyPr>
          <a:lstStyle/>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ABSTRACT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PROBLEMS IN EXISTING SYSTEM</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PURPOSE OF THE PROJECT</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FUNCTION REQUIREMENTS</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SYSTEM </a:t>
            </a:r>
            <a:r>
              <a:rPr lang="en-US" sz="2000" b="1" dirty="0">
                <a:solidFill>
                  <a:schemeClr val="tx1"/>
                </a:solidFill>
                <a:latin typeface="Times New Roman" panose="02020603050405020304" pitchFamily="18" charset="0"/>
                <a:cs typeface="Times New Roman" panose="02020603050405020304" pitchFamily="18" charset="0"/>
              </a:rPr>
              <a:t>MODULES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SYSTEM REQUIREMENTS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FRONT END AND BACK END OF SYSTEM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44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611231"/>
            <a:ext cx="10031505" cy="562712"/>
          </a:xfrm>
        </p:spPr>
        <p:txBody>
          <a:bodyPr>
            <a:noAutofit/>
          </a:bodyPr>
          <a:lstStyle/>
          <a:p>
            <a:pPr marL="457200" indent="-457200" algn="ctr">
              <a:lnSpc>
                <a:spcPct val="100000"/>
              </a:lnSpc>
              <a:buFont typeface="+mj-lt"/>
              <a:buAutoNum type="arabicPeriod"/>
            </a:pPr>
            <a:r>
              <a:rPr lang="en-IN" sz="2800" b="1" dirty="0">
                <a:solidFill>
                  <a:schemeClr val="tx1"/>
                </a:solidFill>
                <a:latin typeface="Times New Roman" panose="02020603050405020304" pitchFamily="18" charset="0"/>
                <a:cs typeface="Times New Roman" panose="02020603050405020304" pitchFamily="18" charset="0"/>
              </a:rPr>
              <a:t>ABSTRACT </a:t>
            </a:r>
          </a:p>
        </p:txBody>
      </p:sp>
      <p:sp>
        <p:nvSpPr>
          <p:cNvPr id="14" name="Content Placeholder 13"/>
          <p:cNvSpPr>
            <a:spLocks noGrp="1"/>
          </p:cNvSpPr>
          <p:nvPr>
            <p:ph idx="1"/>
          </p:nvPr>
        </p:nvSpPr>
        <p:spPr>
          <a:xfrm>
            <a:off x="1196788" y="1887794"/>
            <a:ext cx="10031505" cy="4405430"/>
          </a:xfrm>
        </p:spPr>
        <p:txBody>
          <a:bodyPr>
            <a:noAutofit/>
          </a:bodyPr>
          <a:lstStyle/>
          <a:p>
            <a:pPr algn="ctr"/>
            <a:r>
              <a:rPr lang="en-IN" sz="2800" b="1" u="sng" dirty="0" smtClean="0"/>
              <a:t>Urban </a:t>
            </a:r>
            <a:r>
              <a:rPr lang="en-IN" sz="2800" b="1" u="sng" dirty="0"/>
              <a:t>Service </a:t>
            </a:r>
            <a:r>
              <a:rPr lang="en-IN" sz="2800" b="1" u="sng" dirty="0" smtClean="0"/>
              <a:t>Platform</a:t>
            </a:r>
          </a:p>
          <a:p>
            <a:pPr algn="ctr"/>
            <a:endParaRPr lang="en-IN" sz="2800" b="1" dirty="0"/>
          </a:p>
          <a:p>
            <a:r>
              <a:rPr lang="en-US" b="1" dirty="0" smtClean="0">
                <a:solidFill>
                  <a:schemeClr val="tx1"/>
                </a:solidFill>
                <a:latin typeface="Times New Roman" panose="02020603050405020304" pitchFamily="18" charset="0"/>
                <a:cs typeface="Times New Roman" panose="02020603050405020304" pitchFamily="18" charset="0"/>
              </a:rPr>
              <a:t>Overview </a:t>
            </a:r>
            <a:r>
              <a:rPr lang="en-US" b="1" dirty="0">
                <a:solidFill>
                  <a:schemeClr val="tx1"/>
                </a:solidFill>
                <a:latin typeface="Times New Roman" panose="02020603050405020304" pitchFamily="18" charset="0"/>
                <a:cs typeface="Times New Roman" panose="02020603050405020304" pitchFamily="18" charset="0"/>
              </a:rPr>
              <a:t>: </a:t>
            </a:r>
            <a:r>
              <a:rPr lang="en-US" dirty="0"/>
              <a:t>The Urban Service platform is a comprehensive digital solution designed to connect urban residents with a wide range of essential services, such as plumbing, electrical repairs, cleaning, and carpentry. By creating a seamless interface between service providers and users, this platform simplifies the process of finding reliable professionals and ensures quality service delivery.</a:t>
            </a:r>
          </a:p>
          <a:p>
            <a:r>
              <a:rPr lang="en-US" dirty="0"/>
              <a:t>This project addresses the challenge of finding skilled and verified service providers in urban areas, offering convenience, transparency, and trust through a centralized system.</a:t>
            </a:r>
          </a:p>
          <a:p>
            <a:r>
              <a:rPr lang="en-US" dirty="0"/>
              <a:t/>
            </a:r>
            <a:br>
              <a:rPr lang="en-US" dirty="0"/>
            </a:b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2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7" y="624110"/>
            <a:ext cx="9977717" cy="562712"/>
          </a:xfrm>
        </p:spPr>
        <p:txBody>
          <a:bodyPr>
            <a:noAutofit/>
          </a:body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2. PROBLEMS IN EXISTING SYSTEM</a:t>
            </a:r>
          </a:p>
        </p:txBody>
      </p:sp>
      <p:sp>
        <p:nvSpPr>
          <p:cNvPr id="14" name="Content Placeholder 13"/>
          <p:cNvSpPr>
            <a:spLocks noGrp="1"/>
          </p:cNvSpPr>
          <p:nvPr>
            <p:ph idx="1"/>
          </p:nvPr>
        </p:nvSpPr>
        <p:spPr>
          <a:xfrm>
            <a:off x="1210236" y="1893433"/>
            <a:ext cx="9977718" cy="4370295"/>
          </a:xfrm>
        </p:spPr>
        <p:txBody>
          <a:bodyPr>
            <a:noAutofit/>
          </a:bodyPr>
          <a:lstStyle/>
          <a:p>
            <a:pPr algn="just">
              <a:buFont typeface="Wingdings" panose="05000000000000000000" pitchFamily="2" charset="2"/>
              <a:buChar char="Ø"/>
            </a:pPr>
            <a:r>
              <a:rPr lang="en-US" b="1" dirty="0"/>
              <a:t>Lack of Centralized Platform</a:t>
            </a:r>
            <a:r>
              <a:rPr lang="en-US" dirty="0"/>
              <a:t> – Many urban service providers rely on disconnected websites, social media, or word-of-mouth, making it hard for users to find and compare services in one place</a:t>
            </a:r>
            <a:r>
              <a:rPr lang="en-US" dirty="0" smtClean="0"/>
              <a:t>.</a:t>
            </a:r>
          </a:p>
          <a:p>
            <a:pPr algn="just">
              <a:buFont typeface="Wingdings" panose="05000000000000000000" pitchFamily="2" charset="2"/>
              <a:buChar char="Ø"/>
            </a:pPr>
            <a:r>
              <a:rPr lang="en-US" b="1" dirty="0"/>
              <a:t>Poor User Interface (UI) &amp; User Experience (UX)</a:t>
            </a:r>
            <a:r>
              <a:rPr lang="en-US" dirty="0"/>
              <a:t> – Many existing platforms are outdated, complex, or not mobile-friendly, </a:t>
            </a:r>
            <a:r>
              <a:rPr lang="en-US" dirty="0" smtClean="0"/>
              <a:t>leading </a:t>
            </a:r>
            <a:r>
              <a:rPr lang="en-US" dirty="0"/>
              <a:t>to a frustrating experience for users</a:t>
            </a:r>
            <a:r>
              <a:rPr lang="en-US" dirty="0" smtClean="0"/>
              <a:t>.</a:t>
            </a:r>
          </a:p>
          <a:p>
            <a:pPr algn="just">
              <a:buFont typeface="Wingdings" panose="05000000000000000000" pitchFamily="2" charset="2"/>
              <a:buChar char="Ø"/>
            </a:pPr>
            <a:r>
              <a:rPr lang="en-US" b="1" dirty="0"/>
              <a:t>No Real-Time Tracking &amp; Scheduling</a:t>
            </a:r>
            <a:r>
              <a:rPr lang="en-US" dirty="0"/>
              <a:t> – Customers have no way to track service provider availability or get real-time updates about their booking status</a:t>
            </a:r>
            <a:r>
              <a:rPr lang="en-US" dirty="0" smtClean="0"/>
              <a:t>.</a:t>
            </a:r>
          </a:p>
          <a:p>
            <a:pPr algn="just">
              <a:buFont typeface="Wingdings" panose="05000000000000000000" pitchFamily="2" charset="2"/>
              <a:buChar char="Ø"/>
            </a:pPr>
            <a:r>
              <a:rPr lang="en-US" b="1" dirty="0"/>
              <a:t>Inefficient Matching Algorithm</a:t>
            </a:r>
            <a:r>
              <a:rPr lang="en-US" dirty="0"/>
              <a:t> – Many platforms do not have an optimized system to match users with the most suitable service provider based on location, ratings, or expertise</a:t>
            </a:r>
            <a:r>
              <a:rPr lang="en-US" dirty="0" smtClean="0"/>
              <a:t>.</a:t>
            </a:r>
          </a:p>
          <a:p>
            <a:pPr algn="just">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0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7" y="624110"/>
            <a:ext cx="9977717" cy="562712"/>
          </a:xfrm>
        </p:spPr>
        <p:txBody>
          <a:bodyPr>
            <a:noAutofit/>
          </a:body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2. PROBLEMS IN EXISTING SYSTEM</a:t>
            </a:r>
          </a:p>
        </p:txBody>
      </p:sp>
      <p:sp>
        <p:nvSpPr>
          <p:cNvPr id="14" name="Content Placeholder 13"/>
          <p:cNvSpPr>
            <a:spLocks noGrp="1"/>
          </p:cNvSpPr>
          <p:nvPr>
            <p:ph idx="1"/>
          </p:nvPr>
        </p:nvSpPr>
        <p:spPr>
          <a:xfrm>
            <a:off x="1210236" y="1893433"/>
            <a:ext cx="9977718" cy="4370295"/>
          </a:xfrm>
        </p:spPr>
        <p:txBody>
          <a:bodyPr>
            <a:noAutofit/>
          </a:bodyPr>
          <a:lstStyle/>
          <a:p>
            <a:pPr algn="just">
              <a:buFont typeface="Wingdings" panose="05000000000000000000" pitchFamily="2" charset="2"/>
              <a:buChar char="Ø"/>
            </a:pPr>
            <a:r>
              <a:rPr lang="en-US" b="1" dirty="0"/>
              <a:t>Limited Verification &amp; Authentication</a:t>
            </a:r>
            <a:r>
              <a:rPr lang="en-US" dirty="0"/>
              <a:t> – Many platforms do not verify service providers properly, leading to security and trust issues..</a:t>
            </a:r>
            <a:endParaRPr lang="en-US" dirty="0" smtClean="0"/>
          </a:p>
          <a:p>
            <a:pPr algn="just">
              <a:buFont typeface="Wingdings" panose="05000000000000000000" pitchFamily="2" charset="2"/>
              <a:buChar char="Ø"/>
            </a:pPr>
            <a:r>
              <a:rPr lang="en-US" b="1" dirty="0"/>
              <a:t>Payment &amp; Transaction Issues</a:t>
            </a:r>
            <a:r>
              <a:rPr lang="en-US" dirty="0"/>
              <a:t> – Existing systems may lack secure digital payment options, refunds, or automated invoicing, making transactions inconvenient..</a:t>
            </a:r>
            <a:endParaRPr lang="en-US" dirty="0" smtClean="0"/>
          </a:p>
          <a:p>
            <a:pPr algn="just">
              <a:buFont typeface="Wingdings" panose="05000000000000000000" pitchFamily="2" charset="2"/>
              <a:buChar char="Ø"/>
            </a:pPr>
            <a:r>
              <a:rPr lang="en-US" b="1" dirty="0"/>
              <a:t>Scalability Problems</a:t>
            </a:r>
            <a:r>
              <a:rPr lang="en-US" dirty="0"/>
              <a:t> – Some platforms struggle to handle large numbers of users, causing slow performance, crashes, or downtime during peak </a:t>
            </a:r>
            <a:r>
              <a:rPr lang="en-US" dirty="0" smtClean="0"/>
              <a:t>hours.</a:t>
            </a:r>
          </a:p>
          <a:p>
            <a:pPr algn="just">
              <a:buFont typeface="Wingdings" panose="05000000000000000000" pitchFamily="2" charset="2"/>
              <a:buChar char="Ø"/>
            </a:pPr>
            <a:r>
              <a:rPr lang="en-US" b="1" dirty="0"/>
              <a:t>Weak Security Measures</a:t>
            </a:r>
            <a:r>
              <a:rPr lang="en-US" dirty="0"/>
              <a:t> – Existing systems might lack proper encryption, leading to potential data breaches or unauthorized access to customer and service provider information.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33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3341" y="624110"/>
            <a:ext cx="10192871" cy="562712"/>
          </a:xfrm>
        </p:spPr>
        <p:txBody>
          <a:bodyPr>
            <a:noAutofit/>
          </a:body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3. PURPOSE OF THE PROJECT</a:t>
            </a:r>
          </a:p>
        </p:txBody>
      </p:sp>
      <p:sp>
        <p:nvSpPr>
          <p:cNvPr id="14" name="Content Placeholder 13"/>
          <p:cNvSpPr>
            <a:spLocks noGrp="1"/>
          </p:cNvSpPr>
          <p:nvPr>
            <p:ph idx="1"/>
          </p:nvPr>
        </p:nvSpPr>
        <p:spPr>
          <a:xfrm>
            <a:off x="1183342" y="1925531"/>
            <a:ext cx="9977718" cy="3973823"/>
          </a:xfrm>
        </p:spPr>
        <p:txBody>
          <a:bodyPr>
            <a:noAutofit/>
          </a:bodyPr>
          <a:lstStyle/>
          <a:p>
            <a:r>
              <a:rPr lang="en-US" sz="2400" dirty="0"/>
              <a:t>The </a:t>
            </a:r>
            <a:r>
              <a:rPr lang="en-US" sz="2400" b="1" dirty="0" smtClean="0"/>
              <a:t>Urban </a:t>
            </a:r>
            <a:r>
              <a:rPr lang="en-US" sz="2400" b="1" dirty="0"/>
              <a:t>Service Platform</a:t>
            </a:r>
            <a:r>
              <a:rPr lang="en-US" sz="2400" dirty="0"/>
              <a:t> is a comprehensive digital solution designed to connect urban residents with verified service providers for essential home services like plumbing, electrical repairs, cleaning, and carpentry. It simplifies service booking, ensures transparent pricing, and enhances trust through verified professionals, customer reviews, and secure transactions. With real-time scheduling, automated service tracking, and seamless digital payments, the platform provides a user-friendly and efficient way for customers to access reliable services while empowering service providers with better visibility and business management tools.</a:t>
            </a:r>
          </a:p>
          <a:p>
            <a:r>
              <a:rPr lang="en-US" dirty="0"/>
              <a:t/>
            </a:r>
            <a:br>
              <a:rPr lang="en-US" dirty="0"/>
            </a:br>
            <a:endParaRPr lang="en-US"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938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7" y="624110"/>
            <a:ext cx="9950823" cy="562712"/>
          </a:xfrm>
        </p:spPr>
        <p:txBody>
          <a:bodyPr>
            <a:noAutofit/>
          </a:bodyPr>
          <a:lstStyle/>
          <a:p>
            <a:pPr algn="ctr">
              <a:lnSpc>
                <a:spcPct val="100000"/>
              </a:lnSpc>
            </a:pPr>
            <a:r>
              <a:rPr lang="en-IN" sz="2800" b="1" dirty="0">
                <a:solidFill>
                  <a:schemeClr val="tx1"/>
                </a:solidFill>
                <a:latin typeface="Times New Roman" panose="02020603050405020304" pitchFamily="18" charset="0"/>
                <a:cs typeface="Times New Roman" panose="02020603050405020304" pitchFamily="18" charset="0"/>
              </a:rPr>
              <a:t>4. FUNCTION REQUIREMENTS</a:t>
            </a:r>
          </a:p>
        </p:txBody>
      </p:sp>
      <p:sp>
        <p:nvSpPr>
          <p:cNvPr id="14" name="Content Placeholder 13"/>
          <p:cNvSpPr>
            <a:spLocks noGrp="1"/>
          </p:cNvSpPr>
          <p:nvPr>
            <p:ph idx="1"/>
          </p:nvPr>
        </p:nvSpPr>
        <p:spPr>
          <a:xfrm>
            <a:off x="1210236" y="1909481"/>
            <a:ext cx="9950824" cy="4249271"/>
          </a:xfrm>
        </p:spPr>
        <p:txBody>
          <a:bodyPr>
            <a:noAutofit/>
          </a:bodyPr>
          <a:lstStyle/>
          <a:p>
            <a:r>
              <a:rPr lang="en-US" b="1" dirty="0"/>
              <a:t>1. User Management</a:t>
            </a:r>
          </a:p>
          <a:p>
            <a:r>
              <a:rPr lang="en-US" dirty="0"/>
              <a:t>User registration and login (Admin, Service Providers, Customers).</a:t>
            </a:r>
          </a:p>
          <a:p>
            <a:r>
              <a:rPr lang="en-US" dirty="0"/>
              <a:t>Role-based access control with specific permissions</a:t>
            </a:r>
            <a:r>
              <a:rPr lang="en-US" dirty="0" smtClean="0"/>
              <a:t>.</a:t>
            </a:r>
          </a:p>
          <a:p>
            <a:r>
              <a:rPr lang="en-US" b="1" dirty="0" smtClean="0"/>
              <a:t>2. Service </a:t>
            </a:r>
            <a:r>
              <a:rPr lang="en-US" b="1" dirty="0"/>
              <a:t>Management</a:t>
            </a:r>
          </a:p>
          <a:p>
            <a:r>
              <a:rPr lang="en-US" dirty="0"/>
              <a:t>Service provider registration and profile creation.</a:t>
            </a:r>
          </a:p>
          <a:p>
            <a:r>
              <a:rPr lang="en-US" dirty="0"/>
              <a:t>Categorization of services (Plumbing, Electrical, Cleaning, etc</a:t>
            </a:r>
            <a:r>
              <a:rPr lang="en-US" dirty="0" smtClean="0"/>
              <a:t>.)</a:t>
            </a:r>
          </a:p>
          <a:p>
            <a:r>
              <a:rPr lang="en-US" b="1" dirty="0"/>
              <a:t>3. Booking &amp; Scheduling</a:t>
            </a:r>
          </a:p>
          <a:p>
            <a:r>
              <a:rPr lang="en-US" dirty="0"/>
              <a:t>Customers can book services for immediate or future appointments.</a:t>
            </a:r>
          </a:p>
          <a:p>
            <a:r>
              <a:rPr lang="en-US" dirty="0"/>
              <a:t>Real-time service provider availability and scheduling.</a:t>
            </a:r>
          </a:p>
          <a:p>
            <a:endParaRPr lang="en-US" dirty="0"/>
          </a:p>
        </p:txBody>
      </p:sp>
    </p:spTree>
    <p:extLst>
      <p:ext uri="{BB962C8B-B14F-4D97-AF65-F5344CB8AC3E}">
        <p14:creationId xmlns:p14="http://schemas.microsoft.com/office/powerpoint/2010/main" val="397544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7" y="624110"/>
            <a:ext cx="9950823" cy="562712"/>
          </a:xfrm>
        </p:spPr>
        <p:txBody>
          <a:bodyPr>
            <a:noAutofit/>
          </a:bodyPr>
          <a:lstStyle/>
          <a:p>
            <a:pPr algn="ctr">
              <a:lnSpc>
                <a:spcPct val="100000"/>
              </a:lnSpc>
            </a:pPr>
            <a:r>
              <a:rPr lang="en-IN" sz="2800" b="1" dirty="0">
                <a:solidFill>
                  <a:schemeClr val="tx1"/>
                </a:solidFill>
                <a:latin typeface="Times New Roman" panose="02020603050405020304" pitchFamily="18" charset="0"/>
                <a:cs typeface="Times New Roman" panose="02020603050405020304" pitchFamily="18" charset="0"/>
              </a:rPr>
              <a:t>4. FUNCTION REQUIREMENTS</a:t>
            </a:r>
          </a:p>
        </p:txBody>
      </p:sp>
      <p:sp>
        <p:nvSpPr>
          <p:cNvPr id="14" name="Content Placeholder 13"/>
          <p:cNvSpPr>
            <a:spLocks noGrp="1"/>
          </p:cNvSpPr>
          <p:nvPr>
            <p:ph idx="1"/>
          </p:nvPr>
        </p:nvSpPr>
        <p:spPr>
          <a:xfrm>
            <a:off x="1210236" y="1909481"/>
            <a:ext cx="9950824" cy="4249271"/>
          </a:xfrm>
        </p:spPr>
        <p:txBody>
          <a:bodyPr>
            <a:noAutofit/>
          </a:bodyPr>
          <a:lstStyle/>
          <a:p>
            <a:r>
              <a:rPr lang="en-US" b="1" dirty="0"/>
              <a:t>4. Payment &amp; Transactions</a:t>
            </a:r>
          </a:p>
          <a:p>
            <a:r>
              <a:rPr lang="en-US" dirty="0"/>
              <a:t>Integration of secure payment gateways (UPI, Cards, Wallets).</a:t>
            </a:r>
          </a:p>
          <a:p>
            <a:r>
              <a:rPr lang="en-US" dirty="0"/>
              <a:t>Auto-generated invoices for completed transactions.</a:t>
            </a:r>
          </a:p>
          <a:p>
            <a:r>
              <a:rPr lang="en-US" b="1" dirty="0"/>
              <a:t>5. Notification &amp; Alerts</a:t>
            </a:r>
          </a:p>
          <a:p>
            <a:r>
              <a:rPr lang="en-US" dirty="0"/>
              <a:t>Booking confirmations and service updates via Email/SMS/App.</a:t>
            </a:r>
          </a:p>
          <a:p>
            <a:r>
              <a:rPr lang="en-US" dirty="0"/>
              <a:t>Reminders for upcoming or rescheduled services.</a:t>
            </a:r>
          </a:p>
          <a:p>
            <a:r>
              <a:rPr lang="en-US" b="1" dirty="0"/>
              <a:t>6. Review &amp; Feedback System</a:t>
            </a:r>
          </a:p>
          <a:p>
            <a:r>
              <a:rPr lang="en-US" dirty="0"/>
              <a:t>Customers can rate and review service providers.</a:t>
            </a:r>
          </a:p>
          <a:p>
            <a:r>
              <a:rPr lang="en-US" dirty="0"/>
              <a:t>Display of verified customer feedback for transparency.</a:t>
            </a:r>
          </a:p>
          <a:p>
            <a:endParaRPr lang="en-US" dirty="0"/>
          </a:p>
        </p:txBody>
      </p:sp>
    </p:spTree>
    <p:extLst>
      <p:ext uri="{BB962C8B-B14F-4D97-AF65-F5344CB8AC3E}">
        <p14:creationId xmlns:p14="http://schemas.microsoft.com/office/powerpoint/2010/main" val="170928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624110"/>
            <a:ext cx="9977717" cy="562712"/>
          </a:xfrm>
        </p:spPr>
        <p:txBody>
          <a:bodyPr>
            <a:noAutofit/>
          </a:bodyPr>
          <a:lstStyle/>
          <a:p>
            <a:pPr algn="ctr">
              <a:lnSpc>
                <a:spcPct val="100000"/>
              </a:lnSpc>
            </a:pPr>
            <a:r>
              <a:rPr lang="en-IN" sz="2800" b="1" dirty="0">
                <a:solidFill>
                  <a:schemeClr val="tx1"/>
                </a:solidFill>
                <a:latin typeface="Times New Roman" panose="02020603050405020304" pitchFamily="18" charset="0"/>
                <a:cs typeface="Times New Roman" panose="02020603050405020304" pitchFamily="18" charset="0"/>
              </a:rPr>
              <a:t>5. SYSTEM </a:t>
            </a:r>
            <a:r>
              <a:rPr lang="en-US" sz="2800" b="1" dirty="0">
                <a:solidFill>
                  <a:schemeClr val="tx1"/>
                </a:solidFill>
                <a:latin typeface="Times New Roman" panose="02020603050405020304" pitchFamily="18" charset="0"/>
                <a:cs typeface="Times New Roman" panose="02020603050405020304" pitchFamily="18" charset="0"/>
              </a:rPr>
              <a:t>MODULES </a:t>
            </a:r>
          </a:p>
        </p:txBody>
      </p:sp>
      <p:sp>
        <p:nvSpPr>
          <p:cNvPr id="14" name="Content Placeholder 13"/>
          <p:cNvSpPr>
            <a:spLocks noGrp="1"/>
          </p:cNvSpPr>
          <p:nvPr>
            <p:ph idx="1"/>
          </p:nvPr>
        </p:nvSpPr>
        <p:spPr>
          <a:xfrm>
            <a:off x="1196788" y="1743633"/>
            <a:ext cx="9977718" cy="4434818"/>
          </a:xfrm>
        </p:spPr>
        <p:txBody>
          <a:bodyPr>
            <a:noAutofit/>
          </a:bodyPr>
          <a:lstStyle/>
          <a:p>
            <a:pPr marL="0" indent="0">
              <a:lnSpc>
                <a:spcPct val="150000"/>
              </a:lnSpc>
              <a:buNone/>
            </a:pPr>
            <a:r>
              <a:rPr lang="en-US" dirty="0"/>
              <a:t>The </a:t>
            </a:r>
            <a:r>
              <a:rPr lang="en-US" b="1" dirty="0"/>
              <a:t>Urban Service Platform</a:t>
            </a:r>
            <a:r>
              <a:rPr lang="en-US" dirty="0"/>
              <a:t> consists of several interconnected modules that facilitate smooth interactions between customers, service providers, and administrators. Each module ensures a structured and efficient service management system</a:t>
            </a:r>
            <a:r>
              <a:rPr lang="en-US" dirty="0" smtClean="0"/>
              <a:t>.</a:t>
            </a:r>
            <a:endParaRPr lang="en-US" dirty="0" smtClean="0">
              <a:solidFill>
                <a:schemeClr val="tx1"/>
              </a:solidFill>
              <a:latin typeface="Times New Roman" panose="02020603050405020304" pitchFamily="18" charset="0"/>
              <a:cs typeface="Times New Roman" panose="02020603050405020304" pitchFamily="18" charset="0"/>
            </a:endParaRPr>
          </a:p>
          <a:p>
            <a:r>
              <a:rPr lang="en-US" b="1" dirty="0"/>
              <a:t>1. User Management Module</a:t>
            </a:r>
          </a:p>
          <a:p>
            <a:r>
              <a:rPr lang="en-US" dirty="0"/>
              <a:t>Handles </a:t>
            </a:r>
            <a:r>
              <a:rPr lang="en-US" b="1" dirty="0"/>
              <a:t>user registration, login, and authentication</a:t>
            </a:r>
            <a:r>
              <a:rPr lang="en-US" dirty="0"/>
              <a:t> (Admin, Service Providers, Customers).</a:t>
            </a:r>
          </a:p>
          <a:p>
            <a:r>
              <a:rPr lang="en-US" dirty="0"/>
              <a:t>Implements </a:t>
            </a:r>
            <a:r>
              <a:rPr lang="en-US" b="1" dirty="0"/>
              <a:t>role-based access control (RBAC)</a:t>
            </a:r>
            <a:r>
              <a:rPr lang="en-US" dirty="0"/>
              <a:t> to manage user permissions.</a:t>
            </a:r>
          </a:p>
          <a:p>
            <a:r>
              <a:rPr lang="en-US" b="1" dirty="0"/>
              <a:t>2. Service Management Module</a:t>
            </a:r>
          </a:p>
          <a:p>
            <a:r>
              <a:rPr lang="en-US" dirty="0"/>
              <a:t>Allows </a:t>
            </a:r>
            <a:r>
              <a:rPr lang="en-US" b="1" dirty="0"/>
              <a:t>service providers to register, list, and manage their services</a:t>
            </a:r>
            <a:r>
              <a:rPr lang="en-US" dirty="0"/>
              <a:t>.</a:t>
            </a:r>
          </a:p>
          <a:p>
            <a:r>
              <a:rPr lang="en-US" dirty="0"/>
              <a:t>Categorizes services (Plumbing, Electrical, Cleaning, etc.).</a:t>
            </a:r>
          </a:p>
          <a:p>
            <a:pPr marL="0" indent="0">
              <a:lnSpc>
                <a:spcPct val="150000"/>
              </a:lnSpc>
              <a:buNone/>
            </a:pPr>
            <a:endParaRPr lang="en-US" dirty="0" smtClean="0"/>
          </a:p>
        </p:txBody>
      </p:sp>
    </p:spTree>
    <p:extLst>
      <p:ext uri="{BB962C8B-B14F-4D97-AF65-F5344CB8AC3E}">
        <p14:creationId xmlns:p14="http://schemas.microsoft.com/office/powerpoint/2010/main" val="22710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www.w3.org/XML/1998/namespace"/>
    <ds:schemaRef ds:uri="http://schemas.microsoft.com/office/2006/metadata/properties"/>
    <ds:schemaRef ds:uri="http://purl.org/dc/elements/1.1/"/>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1109</TotalTime>
  <Words>1022</Words>
  <Application>Microsoft Office PowerPoint</Application>
  <PresentationFormat>Widescreen</PresentationFormat>
  <Paragraphs>107</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Batang</vt:lpstr>
      <vt:lpstr>Calibri</vt:lpstr>
      <vt:lpstr>Calibri Light</vt:lpstr>
      <vt:lpstr>CM R 17</vt:lpstr>
      <vt:lpstr>Euphemia</vt:lpstr>
      <vt:lpstr>Times New Roman</vt:lpstr>
      <vt:lpstr>Wingdings</vt:lpstr>
      <vt:lpstr>Retrospect</vt:lpstr>
      <vt:lpstr>PowerPoint Presentation</vt:lpstr>
      <vt:lpstr>Outline</vt:lpstr>
      <vt:lpstr>ABSTRACT </vt:lpstr>
      <vt:lpstr>2. PROBLEMS IN EXISTING SYSTEM</vt:lpstr>
      <vt:lpstr>2. PROBLEMS IN EXISTING SYSTEM</vt:lpstr>
      <vt:lpstr>3. PURPOSE OF THE PROJECT</vt:lpstr>
      <vt:lpstr>4. FUNCTION REQUIREMENTS</vt:lpstr>
      <vt:lpstr>4. FUNCTION REQUIREMENTS</vt:lpstr>
      <vt:lpstr>5. SYSTEM MODULES </vt:lpstr>
      <vt:lpstr>5. SYSTEM MODULES </vt:lpstr>
      <vt:lpstr>6. SYSTEM REQUIREMENTS</vt:lpstr>
      <vt:lpstr>7. FRONT END AND BACK END OF SYSTEM </vt:lpstr>
      <vt:lpstr>8. IMPLEMENTATION SCREENSHOT</vt:lpstr>
      <vt:lpstr>8. IMPLEMENTATION SCREENSHOT</vt:lpstr>
      <vt:lpstr>8. IMPLEMENTATION SCREENSHOT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account</cp:lastModifiedBy>
  <cp:revision>140</cp:revision>
  <dcterms:created xsi:type="dcterms:W3CDTF">2021-06-09T16:25:43Z</dcterms:created>
  <dcterms:modified xsi:type="dcterms:W3CDTF">2025-04-18T07:31:49Z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