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handoutMasterIdLst>
    <p:handoutMasterId r:id="rId59"/>
  </p:handoutMasterIdLst>
  <p:sldIdLst>
    <p:sldId id="1031" r:id="rId2"/>
    <p:sldId id="1068" r:id="rId3"/>
    <p:sldId id="947" r:id="rId4"/>
    <p:sldId id="948" r:id="rId5"/>
    <p:sldId id="949" r:id="rId6"/>
    <p:sldId id="950" r:id="rId7"/>
    <p:sldId id="951" r:id="rId8"/>
    <p:sldId id="952" r:id="rId9"/>
    <p:sldId id="953" r:id="rId10"/>
    <p:sldId id="954" r:id="rId11"/>
    <p:sldId id="955" r:id="rId12"/>
    <p:sldId id="956" r:id="rId13"/>
    <p:sldId id="957" r:id="rId14"/>
    <p:sldId id="958" r:id="rId15"/>
    <p:sldId id="959" r:id="rId16"/>
    <p:sldId id="960" r:id="rId17"/>
    <p:sldId id="961" r:id="rId18"/>
    <p:sldId id="962" r:id="rId19"/>
    <p:sldId id="963" r:id="rId20"/>
    <p:sldId id="964" r:id="rId21"/>
    <p:sldId id="965" r:id="rId22"/>
    <p:sldId id="966" r:id="rId23"/>
    <p:sldId id="967" r:id="rId24"/>
    <p:sldId id="968" r:id="rId25"/>
    <p:sldId id="969" r:id="rId26"/>
    <p:sldId id="970" r:id="rId27"/>
    <p:sldId id="971" r:id="rId28"/>
    <p:sldId id="972" r:id="rId29"/>
    <p:sldId id="973" r:id="rId30"/>
    <p:sldId id="974" r:id="rId31"/>
    <p:sldId id="975" r:id="rId32"/>
    <p:sldId id="976" r:id="rId33"/>
    <p:sldId id="977" r:id="rId34"/>
    <p:sldId id="978" r:id="rId35"/>
    <p:sldId id="979" r:id="rId36"/>
    <p:sldId id="980" r:id="rId37"/>
    <p:sldId id="1069" r:id="rId38"/>
    <p:sldId id="982" r:id="rId39"/>
    <p:sldId id="983" r:id="rId40"/>
    <p:sldId id="1070" r:id="rId41"/>
    <p:sldId id="1075" r:id="rId42"/>
    <p:sldId id="1071" r:id="rId43"/>
    <p:sldId id="1072" r:id="rId44"/>
    <p:sldId id="1073" r:id="rId45"/>
    <p:sldId id="1074" r:id="rId46"/>
    <p:sldId id="984" r:id="rId47"/>
    <p:sldId id="985" r:id="rId48"/>
    <p:sldId id="1030" r:id="rId49"/>
    <p:sldId id="1076" r:id="rId50"/>
    <p:sldId id="1078" r:id="rId51"/>
    <p:sldId id="1079" r:id="rId52"/>
    <p:sldId id="996" r:id="rId53"/>
    <p:sldId id="997" r:id="rId54"/>
    <p:sldId id="998" r:id="rId55"/>
    <p:sldId id="999" r:id="rId56"/>
    <p:sldId id="1000" r:id="rId57"/>
  </p:sldIdLst>
  <p:sldSz cx="9144000" cy="6858000" type="screen4x3"/>
  <p:notesSz cx="7010400" cy="9296400"/>
  <p:defaultTextStyle>
    <a:defPPr>
      <a:defRPr lang="en-US"/>
    </a:defPPr>
    <a:lvl1pPr algn="l" rtl="0" eaLnBrk="0" fontAlgn="base" hangingPunct="0">
      <a:spcBef>
        <a:spcPct val="0"/>
      </a:spcBef>
      <a:spcAft>
        <a:spcPct val="0"/>
      </a:spcAft>
      <a:defRPr sz="1600" b="1" kern="1200">
        <a:solidFill>
          <a:schemeClr val="tx1"/>
        </a:solidFill>
        <a:latin typeface="Arial" charset="0"/>
        <a:ea typeface="+mn-ea"/>
        <a:cs typeface="+mn-cs"/>
      </a:defRPr>
    </a:lvl1pPr>
    <a:lvl2pPr marL="457130" algn="l" rtl="0" eaLnBrk="0" fontAlgn="base" hangingPunct="0">
      <a:spcBef>
        <a:spcPct val="0"/>
      </a:spcBef>
      <a:spcAft>
        <a:spcPct val="0"/>
      </a:spcAft>
      <a:defRPr sz="1600" b="1" kern="1200">
        <a:solidFill>
          <a:schemeClr val="tx1"/>
        </a:solidFill>
        <a:latin typeface="Arial" charset="0"/>
        <a:ea typeface="+mn-ea"/>
        <a:cs typeface="+mn-cs"/>
      </a:defRPr>
    </a:lvl2pPr>
    <a:lvl3pPr marL="914259" algn="l" rtl="0" eaLnBrk="0" fontAlgn="base" hangingPunct="0">
      <a:spcBef>
        <a:spcPct val="0"/>
      </a:spcBef>
      <a:spcAft>
        <a:spcPct val="0"/>
      </a:spcAft>
      <a:defRPr sz="1600" b="1" kern="1200">
        <a:solidFill>
          <a:schemeClr val="tx1"/>
        </a:solidFill>
        <a:latin typeface="Arial" charset="0"/>
        <a:ea typeface="+mn-ea"/>
        <a:cs typeface="+mn-cs"/>
      </a:defRPr>
    </a:lvl3pPr>
    <a:lvl4pPr marL="1371390" algn="l" rtl="0" eaLnBrk="0" fontAlgn="base" hangingPunct="0">
      <a:spcBef>
        <a:spcPct val="0"/>
      </a:spcBef>
      <a:spcAft>
        <a:spcPct val="0"/>
      </a:spcAft>
      <a:defRPr sz="1600" b="1" kern="1200">
        <a:solidFill>
          <a:schemeClr val="tx1"/>
        </a:solidFill>
        <a:latin typeface="Arial" charset="0"/>
        <a:ea typeface="+mn-ea"/>
        <a:cs typeface="+mn-cs"/>
      </a:defRPr>
    </a:lvl4pPr>
    <a:lvl5pPr marL="1828519" algn="l" rtl="0" eaLnBrk="0" fontAlgn="base" hangingPunct="0">
      <a:spcBef>
        <a:spcPct val="0"/>
      </a:spcBef>
      <a:spcAft>
        <a:spcPct val="0"/>
      </a:spcAft>
      <a:defRPr sz="1600" b="1" kern="1200">
        <a:solidFill>
          <a:schemeClr val="tx1"/>
        </a:solidFill>
        <a:latin typeface="Arial" charset="0"/>
        <a:ea typeface="+mn-ea"/>
        <a:cs typeface="+mn-cs"/>
      </a:defRPr>
    </a:lvl5pPr>
    <a:lvl6pPr marL="2285649" algn="l" defTabSz="914259" rtl="0" eaLnBrk="1" latinLnBrk="0" hangingPunct="1">
      <a:defRPr sz="1600" b="1" kern="1200">
        <a:solidFill>
          <a:schemeClr val="tx1"/>
        </a:solidFill>
        <a:latin typeface="Arial" charset="0"/>
        <a:ea typeface="+mn-ea"/>
        <a:cs typeface="+mn-cs"/>
      </a:defRPr>
    </a:lvl6pPr>
    <a:lvl7pPr marL="2742780" algn="l" defTabSz="914259" rtl="0" eaLnBrk="1" latinLnBrk="0" hangingPunct="1">
      <a:defRPr sz="1600" b="1" kern="1200">
        <a:solidFill>
          <a:schemeClr val="tx1"/>
        </a:solidFill>
        <a:latin typeface="Arial" charset="0"/>
        <a:ea typeface="+mn-ea"/>
        <a:cs typeface="+mn-cs"/>
      </a:defRPr>
    </a:lvl7pPr>
    <a:lvl8pPr marL="3199908" algn="l" defTabSz="914259" rtl="0" eaLnBrk="1" latinLnBrk="0" hangingPunct="1">
      <a:defRPr sz="1600" b="1" kern="1200">
        <a:solidFill>
          <a:schemeClr val="tx1"/>
        </a:solidFill>
        <a:latin typeface="Arial" charset="0"/>
        <a:ea typeface="+mn-ea"/>
        <a:cs typeface="+mn-cs"/>
      </a:defRPr>
    </a:lvl8pPr>
    <a:lvl9pPr marL="3657039" algn="l" defTabSz="914259" rtl="0" eaLnBrk="1" latinLnBrk="0" hangingPunct="1">
      <a:defRPr sz="16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CC99"/>
    <a:srgbClr val="CCFF99"/>
    <a:srgbClr val="CC99FF"/>
    <a:srgbClr val="000066"/>
    <a:srgbClr val="996600"/>
    <a:srgbClr val="4D6997"/>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09" autoAdjust="0"/>
    <p:restoredTop sz="75202" autoAdjust="0"/>
  </p:normalViewPr>
  <p:slideViewPr>
    <p:cSldViewPr>
      <p:cViewPr varScale="1">
        <p:scale>
          <a:sx n="90" d="100"/>
          <a:sy n="90" d="100"/>
        </p:scale>
        <p:origin x="432" y="90"/>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56" d="100"/>
          <a:sy n="56" d="100"/>
        </p:scale>
        <p:origin x="-1782"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gh, Tanushri Tarun" userId="S::tts150030@utdallas.edu::a4f4a237-74ed-4b38-8630-3735c21af8ae" providerId="AD" clId="Web-{F2395B07-4D5F-2D9C-E7E9-AA8C5189E1FD}"/>
    <pc:docChg chg="delSld">
      <pc:chgData name="Singh, Tanushri Tarun" userId="S::tts150030@utdallas.edu::a4f4a237-74ed-4b38-8630-3735c21af8ae" providerId="AD" clId="Web-{F2395B07-4D5F-2D9C-E7E9-AA8C5189E1FD}" dt="2019-03-13T14:02:55.495" v="0"/>
      <pc:docMkLst>
        <pc:docMk/>
      </pc:docMkLst>
      <pc:sldChg chg="del">
        <pc:chgData name="Singh, Tanushri Tarun" userId="S::tts150030@utdallas.edu::a4f4a237-74ed-4b38-8630-3735c21af8ae" providerId="AD" clId="Web-{F2395B07-4D5F-2D9C-E7E9-AA8C5189E1FD}" dt="2019-03-13T14:02:55.495" v="0"/>
        <pc:sldMkLst>
          <pc:docMk/>
          <pc:sldMk cId="3296171661" sldId="835"/>
        </pc:sldMkLst>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2"/>
            <a:ext cx="3036623" cy="464205"/>
          </a:xfrm>
          <a:prstGeom prst="rect">
            <a:avLst/>
          </a:prstGeom>
          <a:noFill/>
          <a:ln w="9525">
            <a:noFill/>
            <a:miter lim="800000"/>
            <a:headEnd/>
            <a:tailEnd/>
          </a:ln>
          <a:effectLst/>
        </p:spPr>
        <p:txBody>
          <a:bodyPr vert="horz" wrap="square" lIns="93109" tIns="46553" rIns="93109" bIns="46553" numCol="1" anchor="t" anchorCtr="0" compatLnSpc="1">
            <a:prstTxWarp prst="textNoShape">
              <a:avLst/>
            </a:prstTxWarp>
          </a:bodyPr>
          <a:lstStyle>
            <a:lvl1pPr defTabSz="929634">
              <a:defRPr sz="1200" b="0">
                <a:latin typeface="Arial" charset="0"/>
              </a:defRPr>
            </a:lvl1pPr>
          </a:lstStyle>
          <a:p>
            <a:pPr>
              <a:defRPr/>
            </a:pPr>
            <a:endParaRPr lang="en-US"/>
          </a:p>
        </p:txBody>
      </p:sp>
      <p:sp>
        <p:nvSpPr>
          <p:cNvPr id="106499" name="Rectangle 3"/>
          <p:cNvSpPr>
            <a:spLocks noGrp="1" noChangeArrowheads="1"/>
          </p:cNvSpPr>
          <p:nvPr>
            <p:ph type="dt" sz="quarter" idx="1"/>
          </p:nvPr>
        </p:nvSpPr>
        <p:spPr bwMode="auto">
          <a:xfrm>
            <a:off x="3973778" y="2"/>
            <a:ext cx="3036623" cy="464205"/>
          </a:xfrm>
          <a:prstGeom prst="rect">
            <a:avLst/>
          </a:prstGeom>
          <a:noFill/>
          <a:ln w="9525">
            <a:noFill/>
            <a:miter lim="800000"/>
            <a:headEnd/>
            <a:tailEnd/>
          </a:ln>
          <a:effectLst/>
        </p:spPr>
        <p:txBody>
          <a:bodyPr vert="horz" wrap="square" lIns="93109" tIns="46553" rIns="93109" bIns="46553" numCol="1" anchor="t" anchorCtr="0" compatLnSpc="1">
            <a:prstTxWarp prst="textNoShape">
              <a:avLst/>
            </a:prstTxWarp>
          </a:bodyPr>
          <a:lstStyle>
            <a:lvl1pPr algn="r" defTabSz="929634">
              <a:defRPr sz="1200" b="0">
                <a:latin typeface="Arial" charset="0"/>
              </a:defRPr>
            </a:lvl1pPr>
          </a:lstStyle>
          <a:p>
            <a:pPr>
              <a:defRPr/>
            </a:pPr>
            <a:endParaRPr lang="en-US"/>
          </a:p>
        </p:txBody>
      </p:sp>
      <p:sp>
        <p:nvSpPr>
          <p:cNvPr id="106500" name="Rectangle 4"/>
          <p:cNvSpPr>
            <a:spLocks noGrp="1" noChangeArrowheads="1"/>
          </p:cNvSpPr>
          <p:nvPr>
            <p:ph type="ftr" sz="quarter" idx="2"/>
          </p:nvPr>
        </p:nvSpPr>
        <p:spPr bwMode="auto">
          <a:xfrm>
            <a:off x="0" y="8832196"/>
            <a:ext cx="3036623" cy="464205"/>
          </a:xfrm>
          <a:prstGeom prst="rect">
            <a:avLst/>
          </a:prstGeom>
          <a:noFill/>
          <a:ln w="9525">
            <a:noFill/>
            <a:miter lim="800000"/>
            <a:headEnd/>
            <a:tailEnd/>
          </a:ln>
          <a:effectLst/>
        </p:spPr>
        <p:txBody>
          <a:bodyPr vert="horz" wrap="square" lIns="93109" tIns="46553" rIns="93109" bIns="46553" numCol="1" anchor="b" anchorCtr="0" compatLnSpc="1">
            <a:prstTxWarp prst="textNoShape">
              <a:avLst/>
            </a:prstTxWarp>
          </a:bodyPr>
          <a:lstStyle>
            <a:lvl1pPr defTabSz="929634">
              <a:defRPr sz="1200" b="0">
                <a:latin typeface="Arial" charset="0"/>
              </a:defRPr>
            </a:lvl1pPr>
          </a:lstStyle>
          <a:p>
            <a:pPr>
              <a:defRPr/>
            </a:pPr>
            <a:endParaRPr lang="en-US"/>
          </a:p>
        </p:txBody>
      </p:sp>
      <p:sp>
        <p:nvSpPr>
          <p:cNvPr id="106501" name="Rectangle 5"/>
          <p:cNvSpPr>
            <a:spLocks noGrp="1" noChangeArrowheads="1"/>
          </p:cNvSpPr>
          <p:nvPr>
            <p:ph type="sldNum" sz="quarter" idx="3"/>
          </p:nvPr>
        </p:nvSpPr>
        <p:spPr bwMode="auto">
          <a:xfrm>
            <a:off x="3973778" y="8832196"/>
            <a:ext cx="3036623" cy="464205"/>
          </a:xfrm>
          <a:prstGeom prst="rect">
            <a:avLst/>
          </a:prstGeom>
          <a:noFill/>
          <a:ln w="9525">
            <a:noFill/>
            <a:miter lim="800000"/>
            <a:headEnd/>
            <a:tailEnd/>
          </a:ln>
          <a:effectLst/>
        </p:spPr>
        <p:txBody>
          <a:bodyPr vert="horz" wrap="square" lIns="93109" tIns="46553" rIns="93109" bIns="46553" numCol="1" anchor="b" anchorCtr="0" compatLnSpc="1">
            <a:prstTxWarp prst="textNoShape">
              <a:avLst/>
            </a:prstTxWarp>
          </a:bodyPr>
          <a:lstStyle>
            <a:lvl1pPr algn="r" defTabSz="929634">
              <a:defRPr sz="1200" b="0">
                <a:latin typeface="Arial" charset="0"/>
              </a:defRPr>
            </a:lvl1pPr>
          </a:lstStyle>
          <a:p>
            <a:pPr>
              <a:defRPr/>
            </a:pPr>
            <a:fld id="{D098A0DF-783C-49D9-9260-6806A799FD3D}" type="slidenum">
              <a:rPr lang="en-US"/>
              <a:pPr>
                <a:defRPr/>
              </a:pPr>
              <a:t>‹#›</a:t>
            </a:fld>
            <a:endParaRPr lang="en-US"/>
          </a:p>
        </p:txBody>
      </p:sp>
    </p:spTree>
    <p:extLst>
      <p:ext uri="{BB962C8B-B14F-4D97-AF65-F5344CB8AC3E}">
        <p14:creationId xmlns:p14="http://schemas.microsoft.com/office/powerpoint/2010/main" val="39800716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
            <a:ext cx="3036623" cy="464205"/>
          </a:xfrm>
          <a:prstGeom prst="rect">
            <a:avLst/>
          </a:prstGeom>
          <a:noFill/>
          <a:ln w="9525">
            <a:noFill/>
            <a:miter lim="800000"/>
            <a:headEnd/>
            <a:tailEnd/>
          </a:ln>
          <a:effectLst/>
        </p:spPr>
        <p:txBody>
          <a:bodyPr vert="horz" wrap="square" lIns="93109" tIns="46553" rIns="93109" bIns="46553" numCol="1" anchor="t" anchorCtr="0" compatLnSpc="1">
            <a:prstTxWarp prst="textNoShape">
              <a:avLst/>
            </a:prstTxWarp>
          </a:bodyPr>
          <a:lstStyle>
            <a:lvl1pPr defTabSz="929634" eaLnBrk="1" hangingPunct="1">
              <a:defRPr sz="1200" b="0">
                <a:latin typeface="Arial" charset="0"/>
              </a:defRPr>
            </a:lvl1pPr>
          </a:lstStyle>
          <a:p>
            <a:pPr>
              <a:defRPr/>
            </a:pPr>
            <a:endParaRPr lang="en-US"/>
          </a:p>
        </p:txBody>
      </p:sp>
      <p:sp>
        <p:nvSpPr>
          <p:cNvPr id="5123" name="Rectangle 3"/>
          <p:cNvSpPr>
            <a:spLocks noGrp="1" noChangeArrowheads="1"/>
          </p:cNvSpPr>
          <p:nvPr>
            <p:ph type="dt" idx="1"/>
          </p:nvPr>
        </p:nvSpPr>
        <p:spPr bwMode="auto">
          <a:xfrm>
            <a:off x="3972257" y="2"/>
            <a:ext cx="3036623" cy="464205"/>
          </a:xfrm>
          <a:prstGeom prst="rect">
            <a:avLst/>
          </a:prstGeom>
          <a:noFill/>
          <a:ln w="9525">
            <a:noFill/>
            <a:miter lim="800000"/>
            <a:headEnd/>
            <a:tailEnd/>
          </a:ln>
          <a:effectLst/>
        </p:spPr>
        <p:txBody>
          <a:bodyPr vert="horz" wrap="square" lIns="93109" tIns="46553" rIns="93109" bIns="46553" numCol="1" anchor="t" anchorCtr="0" compatLnSpc="1">
            <a:prstTxWarp prst="textNoShape">
              <a:avLst/>
            </a:prstTxWarp>
          </a:bodyPr>
          <a:lstStyle>
            <a:lvl1pPr algn="r" defTabSz="929634" eaLnBrk="1" hangingPunct="1">
              <a:defRPr sz="1200" b="0">
                <a:latin typeface="Arial" charset="0"/>
              </a:defRPr>
            </a:lvl1pPr>
          </a:lstStyle>
          <a:p>
            <a:pPr>
              <a:defRPr/>
            </a:pPr>
            <a:endParaRPr lang="en-US"/>
          </a:p>
        </p:txBody>
      </p:sp>
      <p:sp>
        <p:nvSpPr>
          <p:cNvPr id="51204" name="Rectangle 4"/>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01345" y="4414562"/>
            <a:ext cx="5609233" cy="4183995"/>
          </a:xfrm>
          <a:prstGeom prst="rect">
            <a:avLst/>
          </a:prstGeom>
          <a:noFill/>
          <a:ln w="9525">
            <a:noFill/>
            <a:miter lim="800000"/>
            <a:headEnd/>
            <a:tailEnd/>
          </a:ln>
          <a:effectLst/>
        </p:spPr>
        <p:txBody>
          <a:bodyPr vert="horz" wrap="square" lIns="93109" tIns="46553" rIns="93109" bIns="4655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830660"/>
            <a:ext cx="3036623" cy="464205"/>
          </a:xfrm>
          <a:prstGeom prst="rect">
            <a:avLst/>
          </a:prstGeom>
          <a:noFill/>
          <a:ln w="9525">
            <a:noFill/>
            <a:miter lim="800000"/>
            <a:headEnd/>
            <a:tailEnd/>
          </a:ln>
          <a:effectLst/>
        </p:spPr>
        <p:txBody>
          <a:bodyPr vert="horz" wrap="square" lIns="93109" tIns="46553" rIns="93109" bIns="46553" numCol="1" anchor="b" anchorCtr="0" compatLnSpc="1">
            <a:prstTxWarp prst="textNoShape">
              <a:avLst/>
            </a:prstTxWarp>
          </a:bodyPr>
          <a:lstStyle>
            <a:lvl1pPr defTabSz="929634" eaLnBrk="1" hangingPunct="1">
              <a:defRPr sz="1200" b="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3972257" y="8830660"/>
            <a:ext cx="3036623" cy="464205"/>
          </a:xfrm>
          <a:prstGeom prst="rect">
            <a:avLst/>
          </a:prstGeom>
          <a:noFill/>
          <a:ln w="9525">
            <a:noFill/>
            <a:miter lim="800000"/>
            <a:headEnd/>
            <a:tailEnd/>
          </a:ln>
          <a:effectLst/>
        </p:spPr>
        <p:txBody>
          <a:bodyPr vert="horz" wrap="square" lIns="93109" tIns="46553" rIns="93109" bIns="46553" numCol="1" anchor="b" anchorCtr="0" compatLnSpc="1">
            <a:prstTxWarp prst="textNoShape">
              <a:avLst/>
            </a:prstTxWarp>
          </a:bodyPr>
          <a:lstStyle>
            <a:lvl1pPr algn="r" defTabSz="929634" eaLnBrk="1" hangingPunct="1">
              <a:defRPr sz="1200" b="0">
                <a:latin typeface="Arial" charset="0"/>
              </a:defRPr>
            </a:lvl1pPr>
          </a:lstStyle>
          <a:p>
            <a:pPr>
              <a:defRPr/>
            </a:pPr>
            <a:fld id="{A0D86A14-AC1F-4C9A-8DDE-CE6B11F31194}" type="slidenum">
              <a:rPr lang="en-US"/>
              <a:pPr>
                <a:defRPr/>
              </a:pPr>
              <a:t>‹#›</a:t>
            </a:fld>
            <a:endParaRPr lang="en-US"/>
          </a:p>
        </p:txBody>
      </p:sp>
    </p:spTree>
    <p:extLst>
      <p:ext uri="{BB962C8B-B14F-4D97-AF65-F5344CB8AC3E}">
        <p14:creationId xmlns:p14="http://schemas.microsoft.com/office/powerpoint/2010/main" val="6867597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130" algn="l" rtl="0" eaLnBrk="0" fontAlgn="base" hangingPunct="0">
      <a:spcBef>
        <a:spcPct val="30000"/>
      </a:spcBef>
      <a:spcAft>
        <a:spcPct val="0"/>
      </a:spcAft>
      <a:defRPr sz="1200" kern="1200">
        <a:solidFill>
          <a:schemeClr val="tx1"/>
        </a:solidFill>
        <a:latin typeface="Arial" charset="0"/>
        <a:ea typeface="+mn-ea"/>
        <a:cs typeface="+mn-cs"/>
      </a:defRPr>
    </a:lvl2pPr>
    <a:lvl3pPr marL="914259" algn="l" rtl="0" eaLnBrk="0" fontAlgn="base" hangingPunct="0">
      <a:spcBef>
        <a:spcPct val="30000"/>
      </a:spcBef>
      <a:spcAft>
        <a:spcPct val="0"/>
      </a:spcAft>
      <a:defRPr sz="1200" kern="1200">
        <a:solidFill>
          <a:schemeClr val="tx1"/>
        </a:solidFill>
        <a:latin typeface="Arial" charset="0"/>
        <a:ea typeface="+mn-ea"/>
        <a:cs typeface="+mn-cs"/>
      </a:defRPr>
    </a:lvl3pPr>
    <a:lvl4pPr marL="1371390" algn="l" rtl="0" eaLnBrk="0" fontAlgn="base" hangingPunct="0">
      <a:spcBef>
        <a:spcPct val="30000"/>
      </a:spcBef>
      <a:spcAft>
        <a:spcPct val="0"/>
      </a:spcAft>
      <a:defRPr sz="1200" kern="1200">
        <a:solidFill>
          <a:schemeClr val="tx1"/>
        </a:solidFill>
        <a:latin typeface="Arial" charset="0"/>
        <a:ea typeface="+mn-ea"/>
        <a:cs typeface="+mn-cs"/>
      </a:defRPr>
    </a:lvl4pPr>
    <a:lvl5pPr marL="1828519" algn="l" rtl="0" eaLnBrk="0" fontAlgn="base" hangingPunct="0">
      <a:spcBef>
        <a:spcPct val="30000"/>
      </a:spcBef>
      <a:spcAft>
        <a:spcPct val="0"/>
      </a:spcAft>
      <a:defRPr sz="1200" kern="1200">
        <a:solidFill>
          <a:schemeClr val="tx1"/>
        </a:solidFill>
        <a:latin typeface="Arial" charset="0"/>
        <a:ea typeface="+mn-ea"/>
        <a:cs typeface="+mn-cs"/>
      </a:defRPr>
    </a:lvl5pPr>
    <a:lvl6pPr marL="2285649" algn="l" defTabSz="914259" rtl="0" eaLnBrk="1" latinLnBrk="0" hangingPunct="1">
      <a:defRPr sz="1200" kern="1200">
        <a:solidFill>
          <a:schemeClr val="tx1"/>
        </a:solidFill>
        <a:latin typeface="+mn-lt"/>
        <a:ea typeface="+mn-ea"/>
        <a:cs typeface="+mn-cs"/>
      </a:defRPr>
    </a:lvl6pPr>
    <a:lvl7pPr marL="2742780" algn="l" defTabSz="914259" rtl="0" eaLnBrk="1" latinLnBrk="0" hangingPunct="1">
      <a:defRPr sz="1200" kern="1200">
        <a:solidFill>
          <a:schemeClr val="tx1"/>
        </a:solidFill>
        <a:latin typeface="+mn-lt"/>
        <a:ea typeface="+mn-ea"/>
        <a:cs typeface="+mn-cs"/>
      </a:defRPr>
    </a:lvl7pPr>
    <a:lvl8pPr marL="3199908" algn="l" defTabSz="914259" rtl="0" eaLnBrk="1" latinLnBrk="0" hangingPunct="1">
      <a:defRPr sz="1200" kern="1200">
        <a:solidFill>
          <a:schemeClr val="tx1"/>
        </a:solidFill>
        <a:latin typeface="+mn-lt"/>
        <a:ea typeface="+mn-ea"/>
        <a:cs typeface="+mn-cs"/>
      </a:defRPr>
    </a:lvl8pPr>
    <a:lvl9pPr marL="3657039" algn="l" defTabSz="91425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pPr defTabSz="928827"/>
            <a:fld id="{06B8D6AB-120F-4136-A4C3-CE1A2BF9A1B7}" type="slidenum">
              <a:rPr lang="en-US" smtClean="0"/>
              <a:pPr defTabSz="928827"/>
              <a:t>5</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r>
              <a:rPr lang="en-US"/>
              <a:t>Why is IR hard? Because language is hard!</a:t>
            </a:r>
          </a:p>
        </p:txBody>
      </p:sp>
    </p:spTree>
    <p:extLst>
      <p:ext uri="{BB962C8B-B14F-4D97-AF65-F5344CB8AC3E}">
        <p14:creationId xmlns:p14="http://schemas.microsoft.com/office/powerpoint/2010/main" val="3772335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pPr defTabSz="928827"/>
            <a:fld id="{C227BD88-0BBD-4FC5-9304-5CCDD859AD2D}" type="slidenum">
              <a:rPr lang="en-US" smtClean="0"/>
              <a:pPr defTabSz="928827"/>
              <a:t>19</a:t>
            </a:fld>
            <a:endParaRPr lang="en-US"/>
          </a:p>
        </p:txBody>
      </p:sp>
      <p:sp>
        <p:nvSpPr>
          <p:cNvPr id="40963" name="Rectangle 2"/>
          <p:cNvSpPr>
            <a:spLocks noGrp="1" noChangeArrowheads="1"/>
          </p:cNvSpPr>
          <p:nvPr>
            <p:ph type="body" idx="1"/>
          </p:nvPr>
        </p:nvSpPr>
        <p:spPr>
          <a:xfrm>
            <a:off x="934112" y="4416099"/>
            <a:ext cx="5142177" cy="4182457"/>
          </a:xfrm>
          <a:noFill/>
          <a:ln/>
        </p:spPr>
        <p:txBody>
          <a:bodyPr lIns="92193" tIns="45287" rIns="92193" bIns="45287"/>
          <a:lstStyle/>
          <a:p>
            <a:endParaRPr lang="en-US"/>
          </a:p>
        </p:txBody>
      </p:sp>
      <p:sp>
        <p:nvSpPr>
          <p:cNvPr id="40964" name="Rectangle 3"/>
          <p:cNvSpPr>
            <a:spLocks noGrp="1" noRot="1" noChangeAspect="1" noChangeArrowheads="1" noTextEdit="1"/>
          </p:cNvSpPr>
          <p:nvPr>
            <p:ph type="sldImg"/>
          </p:nvPr>
        </p:nvSpPr>
        <p:spPr>
          <a:xfrm>
            <a:off x="1190625" y="703263"/>
            <a:ext cx="4629150" cy="3473450"/>
          </a:xfrm>
          <a:ln w="12700" cap="flat">
            <a:solidFill>
              <a:schemeClr val="tx1"/>
            </a:solidFill>
          </a:ln>
        </p:spPr>
      </p:sp>
    </p:spTree>
    <p:extLst>
      <p:ext uri="{BB962C8B-B14F-4D97-AF65-F5344CB8AC3E}">
        <p14:creationId xmlns:p14="http://schemas.microsoft.com/office/powerpoint/2010/main" val="404398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pPr defTabSz="928827"/>
            <a:fld id="{34D0E247-07AF-4B67-8C8D-0FBD741268BE}" type="slidenum">
              <a:rPr lang="en-US" smtClean="0"/>
              <a:pPr defTabSz="928827"/>
              <a:t>28</a:t>
            </a:fld>
            <a:endParaRPr lang="en-US"/>
          </a:p>
        </p:txBody>
      </p:sp>
      <p:sp>
        <p:nvSpPr>
          <p:cNvPr id="125955" name="Rectangle 2"/>
          <p:cNvSpPr>
            <a:spLocks noChangeArrowheads="1"/>
          </p:cNvSpPr>
          <p:nvPr/>
        </p:nvSpPr>
        <p:spPr bwMode="auto">
          <a:xfrm>
            <a:off x="3969213" y="0"/>
            <a:ext cx="3041187" cy="462669"/>
          </a:xfrm>
          <a:prstGeom prst="rect">
            <a:avLst/>
          </a:prstGeom>
          <a:noFill/>
          <a:ln w="12700">
            <a:noFill/>
            <a:miter lim="800000"/>
            <a:headEnd/>
            <a:tailEnd/>
          </a:ln>
        </p:spPr>
        <p:txBody>
          <a:bodyPr wrap="none" lIns="88130" tIns="44066" rIns="88130" bIns="44066" anchor="ctr"/>
          <a:lstStyle/>
          <a:p>
            <a:endParaRPr lang="en-US"/>
          </a:p>
        </p:txBody>
      </p:sp>
      <p:sp>
        <p:nvSpPr>
          <p:cNvPr id="125956" name="Rectangle 3"/>
          <p:cNvSpPr>
            <a:spLocks noChangeArrowheads="1"/>
          </p:cNvSpPr>
          <p:nvPr/>
        </p:nvSpPr>
        <p:spPr bwMode="auto">
          <a:xfrm>
            <a:off x="3969213" y="8832195"/>
            <a:ext cx="3041187" cy="464205"/>
          </a:xfrm>
          <a:prstGeom prst="rect">
            <a:avLst/>
          </a:prstGeom>
          <a:noFill/>
          <a:ln w="12700">
            <a:noFill/>
            <a:miter lim="800000"/>
            <a:headEnd/>
            <a:tailEnd/>
          </a:ln>
        </p:spPr>
        <p:txBody>
          <a:bodyPr lIns="95427" tIns="46905" rIns="95427" bIns="46905" anchor="b"/>
          <a:lstStyle/>
          <a:p>
            <a:pPr algn="r" defTabSz="944128"/>
            <a:r>
              <a:rPr lang="en-US" sz="1300" b="0">
                <a:latin typeface="Times New Roman" pitchFamily="18" charset="0"/>
              </a:rPr>
              <a:t>22</a:t>
            </a:r>
          </a:p>
        </p:txBody>
      </p:sp>
      <p:sp>
        <p:nvSpPr>
          <p:cNvPr id="125957" name="Rectangle 4"/>
          <p:cNvSpPr>
            <a:spLocks noChangeArrowheads="1"/>
          </p:cNvSpPr>
          <p:nvPr/>
        </p:nvSpPr>
        <p:spPr bwMode="auto">
          <a:xfrm>
            <a:off x="0" y="8832195"/>
            <a:ext cx="3038145" cy="464205"/>
          </a:xfrm>
          <a:prstGeom prst="rect">
            <a:avLst/>
          </a:prstGeom>
          <a:noFill/>
          <a:ln w="12700">
            <a:noFill/>
            <a:miter lim="800000"/>
            <a:headEnd/>
            <a:tailEnd/>
          </a:ln>
        </p:spPr>
        <p:txBody>
          <a:bodyPr wrap="none" lIns="88130" tIns="44066" rIns="88130" bIns="44066" anchor="ctr"/>
          <a:lstStyle/>
          <a:p>
            <a:endParaRPr lang="en-US"/>
          </a:p>
        </p:txBody>
      </p:sp>
      <p:sp>
        <p:nvSpPr>
          <p:cNvPr id="125958" name="Rectangle 5"/>
          <p:cNvSpPr>
            <a:spLocks noChangeArrowheads="1"/>
          </p:cNvSpPr>
          <p:nvPr/>
        </p:nvSpPr>
        <p:spPr bwMode="auto">
          <a:xfrm>
            <a:off x="0" y="0"/>
            <a:ext cx="3038145" cy="462669"/>
          </a:xfrm>
          <a:prstGeom prst="rect">
            <a:avLst/>
          </a:prstGeom>
          <a:noFill/>
          <a:ln w="12700">
            <a:noFill/>
            <a:miter lim="800000"/>
            <a:headEnd/>
            <a:tailEnd/>
          </a:ln>
        </p:spPr>
        <p:txBody>
          <a:bodyPr wrap="none" lIns="88130" tIns="44066" rIns="88130" bIns="44066" anchor="ctr"/>
          <a:lstStyle/>
          <a:p>
            <a:endParaRPr lang="en-US"/>
          </a:p>
        </p:txBody>
      </p:sp>
      <p:sp>
        <p:nvSpPr>
          <p:cNvPr id="125959" name="Rectangle 6"/>
          <p:cNvSpPr>
            <a:spLocks noGrp="1" noRot="1" noChangeAspect="1" noChangeArrowheads="1" noTextEdit="1"/>
          </p:cNvSpPr>
          <p:nvPr>
            <p:ph type="sldImg"/>
          </p:nvPr>
        </p:nvSpPr>
        <p:spPr>
          <a:xfrm>
            <a:off x="1190625" y="703263"/>
            <a:ext cx="4629150" cy="3473450"/>
          </a:xfrm>
          <a:ln w="12700" cap="flat"/>
        </p:spPr>
      </p:sp>
      <p:sp>
        <p:nvSpPr>
          <p:cNvPr id="125960" name="Rectangle 7"/>
          <p:cNvSpPr>
            <a:spLocks noGrp="1" noChangeArrowheads="1"/>
          </p:cNvSpPr>
          <p:nvPr>
            <p:ph type="body" idx="1"/>
          </p:nvPr>
        </p:nvSpPr>
        <p:spPr>
          <a:xfrm>
            <a:off x="934112" y="4414560"/>
            <a:ext cx="5140656" cy="4182458"/>
          </a:xfrm>
          <a:noFill/>
          <a:ln/>
        </p:spPr>
        <p:txBody>
          <a:bodyPr lIns="95427" tIns="46905" rIns="95427" bIns="46905"/>
          <a:lstStyle/>
          <a:p>
            <a:endParaRPr lang="en-US"/>
          </a:p>
        </p:txBody>
      </p:sp>
    </p:spTree>
    <p:extLst>
      <p:ext uri="{BB962C8B-B14F-4D97-AF65-F5344CB8AC3E}">
        <p14:creationId xmlns:p14="http://schemas.microsoft.com/office/powerpoint/2010/main" val="3874866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pPr defTabSz="928827"/>
            <a:fld id="{34D0E247-07AF-4B67-8C8D-0FBD741268BE}" type="slidenum">
              <a:rPr lang="en-US" smtClean="0"/>
              <a:pPr defTabSz="928827"/>
              <a:t>30</a:t>
            </a:fld>
            <a:endParaRPr lang="en-US"/>
          </a:p>
        </p:txBody>
      </p:sp>
      <p:sp>
        <p:nvSpPr>
          <p:cNvPr id="125955" name="Rectangle 2"/>
          <p:cNvSpPr>
            <a:spLocks noChangeArrowheads="1"/>
          </p:cNvSpPr>
          <p:nvPr/>
        </p:nvSpPr>
        <p:spPr bwMode="auto">
          <a:xfrm>
            <a:off x="3969213" y="0"/>
            <a:ext cx="3041187" cy="462669"/>
          </a:xfrm>
          <a:prstGeom prst="rect">
            <a:avLst/>
          </a:prstGeom>
          <a:noFill/>
          <a:ln w="12700">
            <a:noFill/>
            <a:miter lim="800000"/>
            <a:headEnd/>
            <a:tailEnd/>
          </a:ln>
        </p:spPr>
        <p:txBody>
          <a:bodyPr wrap="none" lIns="88130" tIns="44066" rIns="88130" bIns="44066" anchor="ctr"/>
          <a:lstStyle/>
          <a:p>
            <a:endParaRPr lang="en-US"/>
          </a:p>
        </p:txBody>
      </p:sp>
      <p:sp>
        <p:nvSpPr>
          <p:cNvPr id="125956" name="Rectangle 3"/>
          <p:cNvSpPr>
            <a:spLocks noChangeArrowheads="1"/>
          </p:cNvSpPr>
          <p:nvPr/>
        </p:nvSpPr>
        <p:spPr bwMode="auto">
          <a:xfrm>
            <a:off x="3969213" y="8832195"/>
            <a:ext cx="3041187" cy="464205"/>
          </a:xfrm>
          <a:prstGeom prst="rect">
            <a:avLst/>
          </a:prstGeom>
          <a:noFill/>
          <a:ln w="12700">
            <a:noFill/>
            <a:miter lim="800000"/>
            <a:headEnd/>
            <a:tailEnd/>
          </a:ln>
        </p:spPr>
        <p:txBody>
          <a:bodyPr lIns="95427" tIns="46905" rIns="95427" bIns="46905" anchor="b"/>
          <a:lstStyle/>
          <a:p>
            <a:pPr algn="r" defTabSz="944128"/>
            <a:r>
              <a:rPr lang="en-US" sz="1300" b="0">
                <a:latin typeface="Times New Roman" pitchFamily="18" charset="0"/>
              </a:rPr>
              <a:t>22</a:t>
            </a:r>
          </a:p>
        </p:txBody>
      </p:sp>
      <p:sp>
        <p:nvSpPr>
          <p:cNvPr id="125957" name="Rectangle 4"/>
          <p:cNvSpPr>
            <a:spLocks noChangeArrowheads="1"/>
          </p:cNvSpPr>
          <p:nvPr/>
        </p:nvSpPr>
        <p:spPr bwMode="auto">
          <a:xfrm>
            <a:off x="0" y="8832195"/>
            <a:ext cx="3038145" cy="464205"/>
          </a:xfrm>
          <a:prstGeom prst="rect">
            <a:avLst/>
          </a:prstGeom>
          <a:noFill/>
          <a:ln w="12700">
            <a:noFill/>
            <a:miter lim="800000"/>
            <a:headEnd/>
            <a:tailEnd/>
          </a:ln>
        </p:spPr>
        <p:txBody>
          <a:bodyPr wrap="none" lIns="88130" tIns="44066" rIns="88130" bIns="44066" anchor="ctr"/>
          <a:lstStyle/>
          <a:p>
            <a:endParaRPr lang="en-US"/>
          </a:p>
        </p:txBody>
      </p:sp>
      <p:sp>
        <p:nvSpPr>
          <p:cNvPr id="125958" name="Rectangle 5"/>
          <p:cNvSpPr>
            <a:spLocks noChangeArrowheads="1"/>
          </p:cNvSpPr>
          <p:nvPr/>
        </p:nvSpPr>
        <p:spPr bwMode="auto">
          <a:xfrm>
            <a:off x="0" y="0"/>
            <a:ext cx="3038145" cy="462669"/>
          </a:xfrm>
          <a:prstGeom prst="rect">
            <a:avLst/>
          </a:prstGeom>
          <a:noFill/>
          <a:ln w="12700">
            <a:noFill/>
            <a:miter lim="800000"/>
            <a:headEnd/>
            <a:tailEnd/>
          </a:ln>
        </p:spPr>
        <p:txBody>
          <a:bodyPr wrap="none" lIns="88130" tIns="44066" rIns="88130" bIns="44066" anchor="ctr"/>
          <a:lstStyle/>
          <a:p>
            <a:endParaRPr lang="en-US"/>
          </a:p>
        </p:txBody>
      </p:sp>
      <p:sp>
        <p:nvSpPr>
          <p:cNvPr id="125959" name="Rectangle 6"/>
          <p:cNvSpPr>
            <a:spLocks noGrp="1" noRot="1" noChangeAspect="1" noChangeArrowheads="1" noTextEdit="1"/>
          </p:cNvSpPr>
          <p:nvPr>
            <p:ph type="sldImg"/>
          </p:nvPr>
        </p:nvSpPr>
        <p:spPr>
          <a:xfrm>
            <a:off x="1190625" y="703263"/>
            <a:ext cx="4629150" cy="3473450"/>
          </a:xfrm>
          <a:ln w="12700" cap="flat"/>
        </p:spPr>
      </p:sp>
      <p:sp>
        <p:nvSpPr>
          <p:cNvPr id="125960" name="Rectangle 7"/>
          <p:cNvSpPr>
            <a:spLocks noGrp="1" noChangeArrowheads="1"/>
          </p:cNvSpPr>
          <p:nvPr>
            <p:ph type="body" idx="1"/>
          </p:nvPr>
        </p:nvSpPr>
        <p:spPr>
          <a:xfrm>
            <a:off x="934112" y="4414560"/>
            <a:ext cx="5140656" cy="4182458"/>
          </a:xfrm>
          <a:noFill/>
          <a:ln/>
        </p:spPr>
        <p:txBody>
          <a:bodyPr lIns="95427" tIns="46905" rIns="95427" bIns="46905"/>
          <a:lstStyle/>
          <a:p>
            <a:endParaRPr lang="en-US"/>
          </a:p>
        </p:txBody>
      </p:sp>
    </p:spTree>
    <p:extLst>
      <p:ext uri="{BB962C8B-B14F-4D97-AF65-F5344CB8AC3E}">
        <p14:creationId xmlns:p14="http://schemas.microsoft.com/office/powerpoint/2010/main" val="1819347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8130" name="Rectangle 2"/>
          <p:cNvSpPr>
            <a:spLocks noGrp="1" noChangeArrowheads="1"/>
          </p:cNvSpPr>
          <p:nvPr>
            <p:ph type="ctrTitle"/>
          </p:nvPr>
        </p:nvSpPr>
        <p:spPr>
          <a:xfrm>
            <a:off x="2133601" y="1371600"/>
            <a:ext cx="6477000" cy="1752600"/>
          </a:xfrm>
        </p:spPr>
        <p:txBody>
          <a:bodyPr/>
          <a:lstStyle>
            <a:lvl1pPr>
              <a:defRPr sz="4200"/>
            </a:lvl1pPr>
          </a:lstStyle>
          <a:p>
            <a:r>
              <a:rPr lang="en-US"/>
              <a:t>Click to edit Master title style</a:t>
            </a:r>
          </a:p>
        </p:txBody>
      </p:sp>
      <p:sp>
        <p:nvSpPr>
          <p:cNvPr id="48131" name="Rectangle 3"/>
          <p:cNvSpPr>
            <a:spLocks noGrp="1" noChangeArrowheads="1"/>
          </p:cNvSpPr>
          <p:nvPr>
            <p:ph type="subTitle" idx="1"/>
          </p:nvPr>
        </p:nvSpPr>
        <p:spPr>
          <a:xfrm>
            <a:off x="2133601" y="3733800"/>
            <a:ext cx="6477000" cy="1981200"/>
          </a:xfrm>
        </p:spPr>
        <p:txBody>
          <a:bodyPr/>
          <a:lstStyle>
            <a:lvl1pPr marL="0" indent="0">
              <a:buFont typeface="Wingdings" pitchFamily="2" charset="2"/>
              <a:buNone/>
              <a:defRPr/>
            </a:lvl1pPr>
          </a:lstStyle>
          <a:p>
            <a:r>
              <a:rPr lang="en-US"/>
              <a:t>Click to edit Master subtitle style</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sz="1800">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bg1"/>
                </a:solidFill>
              </a:defRPr>
            </a:lvl1pPr>
          </a:lstStyle>
          <a:p>
            <a:r>
              <a:rPr lang="en-US" dirty="0"/>
              <a:t>Click to edit Master title style</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sp>
        <p:nvSpPr>
          <p:cNvPr id="4" name="Title 1"/>
          <p:cNvSpPr>
            <a:spLocks noGrp="1"/>
          </p:cNvSpPr>
          <p:nvPr>
            <p:ph type="title"/>
          </p:nvPr>
        </p:nvSpPr>
        <p:spPr>
          <a:xfrm>
            <a:off x="0" y="2895600"/>
            <a:ext cx="9144000" cy="1028700"/>
          </a:xfrm>
        </p:spPr>
        <p:txBody>
          <a:bodyPr/>
          <a:lstStyle>
            <a:lvl1pPr algn="ctr">
              <a:defRPr sz="4000" b="1">
                <a:latin typeface="+mn-lt"/>
              </a:defRPr>
            </a:lvl1pPr>
          </a:lstStyle>
          <a:p>
            <a:r>
              <a:rPr lang="en-US" dirty="0"/>
              <a:t>Click to edit Master title style</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00200" y="1066800"/>
            <a:ext cx="35433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95900" y="1066800"/>
            <a:ext cx="35433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548850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114300"/>
            <a:ext cx="8686800" cy="1028700"/>
          </a:xfrm>
          <a:prstGeom prst="rect">
            <a:avLst/>
          </a:prstGeom>
          <a:noFill/>
          <a:ln w="9525">
            <a:noFill/>
            <a:miter lim="800000"/>
            <a:headEnd/>
            <a:tailEnd/>
          </a:ln>
        </p:spPr>
        <p:txBody>
          <a:bodyPr vert="horz" wrap="square" lIns="91425" tIns="45713" rIns="91425" bIns="45713"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381000" y="1066800"/>
            <a:ext cx="8458200" cy="5105400"/>
          </a:xfrm>
          <a:prstGeom prst="rect">
            <a:avLst/>
          </a:prstGeom>
          <a:noFill/>
          <a:ln w="9525">
            <a:noFill/>
            <a:miter lim="800000"/>
            <a:headEnd/>
            <a:tailEnd/>
          </a:ln>
        </p:spPr>
        <p:txBody>
          <a:bodyPr vert="horz" wrap="square" lIns="91425" tIns="45713" rIns="91425" bIns="45713"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8" r:id="rId3"/>
    <p:sldLayoutId id="2147483656" r:id="rId4"/>
    <p:sldLayoutId id="2147483653" r:id="rId5"/>
    <p:sldLayoutId id="2147483654" r:id="rId6"/>
    <p:sldLayoutId id="2147483657" r:id="rId7"/>
    <p:sldLayoutId id="2147483659" r:id="rId8"/>
  </p:sldLayoutIdLst>
  <p:transition/>
  <p:txStyles>
    <p:titleStyle>
      <a:lvl1pPr algn="l" rtl="0" eaLnBrk="0" fontAlgn="base" hangingPunct="0">
        <a:spcBef>
          <a:spcPct val="0"/>
        </a:spcBef>
        <a:spcAft>
          <a:spcPct val="0"/>
        </a:spcAft>
        <a:defRPr sz="3200" b="1" baseline="0">
          <a:solidFill>
            <a:schemeClr val="bg1"/>
          </a:solidFill>
          <a:latin typeface="Gill Sans"/>
          <a:ea typeface="+mj-ea"/>
          <a:cs typeface="Gill Sans"/>
        </a:defRPr>
      </a:lvl1pPr>
      <a:lvl2pPr algn="l" rtl="0" eaLnBrk="0" fontAlgn="base" hangingPunct="0">
        <a:spcBef>
          <a:spcPct val="0"/>
        </a:spcBef>
        <a:spcAft>
          <a:spcPct val="0"/>
        </a:spcAft>
        <a:defRPr sz="3200">
          <a:solidFill>
            <a:schemeClr val="tx1"/>
          </a:solidFill>
          <a:latin typeface="Arial Black" pitchFamily="34" charset="0"/>
        </a:defRPr>
      </a:lvl2pPr>
      <a:lvl3pPr algn="l" rtl="0" eaLnBrk="0" fontAlgn="base" hangingPunct="0">
        <a:spcBef>
          <a:spcPct val="0"/>
        </a:spcBef>
        <a:spcAft>
          <a:spcPct val="0"/>
        </a:spcAft>
        <a:defRPr sz="3200">
          <a:solidFill>
            <a:schemeClr val="tx1"/>
          </a:solidFill>
          <a:latin typeface="Arial Black" pitchFamily="34" charset="0"/>
        </a:defRPr>
      </a:lvl3pPr>
      <a:lvl4pPr algn="l" rtl="0" eaLnBrk="0" fontAlgn="base" hangingPunct="0">
        <a:spcBef>
          <a:spcPct val="0"/>
        </a:spcBef>
        <a:spcAft>
          <a:spcPct val="0"/>
        </a:spcAft>
        <a:defRPr sz="3200">
          <a:solidFill>
            <a:schemeClr val="tx1"/>
          </a:solidFill>
          <a:latin typeface="Arial Black" pitchFamily="34" charset="0"/>
        </a:defRPr>
      </a:lvl4pPr>
      <a:lvl5pPr algn="l" rtl="0" eaLnBrk="0" fontAlgn="base" hangingPunct="0">
        <a:spcBef>
          <a:spcPct val="0"/>
        </a:spcBef>
        <a:spcAft>
          <a:spcPct val="0"/>
        </a:spcAft>
        <a:defRPr sz="3200">
          <a:solidFill>
            <a:schemeClr val="tx1"/>
          </a:solidFill>
          <a:latin typeface="Arial Black" pitchFamily="34" charset="0"/>
        </a:defRPr>
      </a:lvl5pPr>
      <a:lvl6pPr marL="457130" algn="l" rtl="0" fontAlgn="base">
        <a:spcBef>
          <a:spcPct val="0"/>
        </a:spcBef>
        <a:spcAft>
          <a:spcPct val="0"/>
        </a:spcAft>
        <a:defRPr sz="3200">
          <a:solidFill>
            <a:srgbClr val="663300"/>
          </a:solidFill>
          <a:latin typeface="Arial Black" pitchFamily="34" charset="0"/>
        </a:defRPr>
      </a:lvl6pPr>
      <a:lvl7pPr marL="914259" algn="l" rtl="0" fontAlgn="base">
        <a:spcBef>
          <a:spcPct val="0"/>
        </a:spcBef>
        <a:spcAft>
          <a:spcPct val="0"/>
        </a:spcAft>
        <a:defRPr sz="3200">
          <a:solidFill>
            <a:srgbClr val="663300"/>
          </a:solidFill>
          <a:latin typeface="Arial Black" pitchFamily="34" charset="0"/>
        </a:defRPr>
      </a:lvl7pPr>
      <a:lvl8pPr marL="1371390" algn="l" rtl="0" fontAlgn="base">
        <a:spcBef>
          <a:spcPct val="0"/>
        </a:spcBef>
        <a:spcAft>
          <a:spcPct val="0"/>
        </a:spcAft>
        <a:defRPr sz="3200">
          <a:solidFill>
            <a:srgbClr val="663300"/>
          </a:solidFill>
          <a:latin typeface="Arial Black" pitchFamily="34" charset="0"/>
        </a:defRPr>
      </a:lvl8pPr>
      <a:lvl9pPr marL="1828519" algn="l" rtl="0" fontAlgn="base">
        <a:spcBef>
          <a:spcPct val="0"/>
        </a:spcBef>
        <a:spcAft>
          <a:spcPct val="0"/>
        </a:spcAft>
        <a:defRPr sz="3200">
          <a:solidFill>
            <a:srgbClr val="663300"/>
          </a:solidFill>
          <a:latin typeface="Arial Black" pitchFamily="34" charset="0"/>
        </a:defRPr>
      </a:lvl9pPr>
    </p:titleStyle>
    <p:bodyStyle>
      <a:lvl1pPr marL="342848" indent="-342848" algn="l" rtl="0" eaLnBrk="0" fontAlgn="base" hangingPunct="0">
        <a:spcBef>
          <a:spcPct val="25000"/>
        </a:spcBef>
        <a:spcAft>
          <a:spcPct val="25000"/>
        </a:spcAft>
        <a:buClr>
          <a:srgbClr val="5675A9"/>
        </a:buClr>
        <a:buSzPct val="75000"/>
        <a:buFont typeface="Wingdings" charset="2"/>
        <a:buChar char="¢"/>
        <a:defRPr sz="2400" baseline="0">
          <a:solidFill>
            <a:schemeClr val="bg1"/>
          </a:solidFill>
          <a:latin typeface="Gill Sans"/>
          <a:ea typeface="+mn-ea"/>
          <a:cs typeface="Gill Sans"/>
        </a:defRPr>
      </a:lvl1pPr>
      <a:lvl2pPr marL="742836" indent="-285707" algn="l" rtl="0" eaLnBrk="0" fontAlgn="base" hangingPunct="0">
        <a:spcBef>
          <a:spcPct val="10000"/>
        </a:spcBef>
        <a:spcAft>
          <a:spcPct val="10000"/>
        </a:spcAft>
        <a:buClr>
          <a:srgbClr val="5675A9"/>
        </a:buClr>
        <a:buSzPct val="75000"/>
        <a:buFont typeface="Wingdings" charset="2"/>
        <a:buChar char="l"/>
        <a:defRPr sz="2000" baseline="0">
          <a:solidFill>
            <a:schemeClr val="bg1"/>
          </a:solidFill>
          <a:latin typeface="Gill Sans"/>
          <a:cs typeface="Gill Sans"/>
        </a:defRPr>
      </a:lvl2pPr>
      <a:lvl3pPr marL="1142824" indent="-228564" algn="l" rtl="0" eaLnBrk="0" fontAlgn="base" hangingPunct="0">
        <a:spcBef>
          <a:spcPct val="20000"/>
        </a:spcBef>
        <a:spcAft>
          <a:spcPct val="0"/>
        </a:spcAft>
        <a:buClr>
          <a:srgbClr val="5675A9"/>
        </a:buClr>
        <a:buChar char="•"/>
        <a:defRPr sz="1800" baseline="0">
          <a:solidFill>
            <a:schemeClr val="bg1"/>
          </a:solidFill>
          <a:latin typeface="Gill Sans"/>
          <a:cs typeface="Gill Sans"/>
        </a:defRPr>
      </a:lvl3pPr>
      <a:lvl4pPr marL="1599954" indent="-228564" algn="l" rtl="0" eaLnBrk="0" fontAlgn="base" hangingPunct="0">
        <a:spcBef>
          <a:spcPct val="20000"/>
        </a:spcBef>
        <a:spcAft>
          <a:spcPct val="0"/>
        </a:spcAft>
        <a:buClr>
          <a:srgbClr val="5675A9"/>
        </a:buClr>
        <a:buChar char="•"/>
        <a:defRPr sz="1600" baseline="0">
          <a:solidFill>
            <a:schemeClr val="bg1"/>
          </a:solidFill>
          <a:latin typeface="Gill Sans"/>
          <a:cs typeface="Gill Sans"/>
        </a:defRPr>
      </a:lvl4pPr>
      <a:lvl5pPr marL="2057085" indent="-228564" algn="l" rtl="0" eaLnBrk="0" fontAlgn="base" hangingPunct="0">
        <a:spcBef>
          <a:spcPct val="20000"/>
        </a:spcBef>
        <a:spcAft>
          <a:spcPct val="0"/>
        </a:spcAft>
        <a:buClr>
          <a:srgbClr val="5675A9"/>
        </a:buClr>
        <a:buChar char="•"/>
        <a:defRPr sz="1600" baseline="0">
          <a:solidFill>
            <a:schemeClr val="bg1"/>
          </a:solidFill>
          <a:latin typeface="Gill Sans"/>
          <a:cs typeface="Gill Sans"/>
        </a:defRPr>
      </a:lvl5pPr>
      <a:lvl6pPr marL="2514215" indent="-228564" algn="l" rtl="0" fontAlgn="base">
        <a:spcBef>
          <a:spcPct val="20000"/>
        </a:spcBef>
        <a:spcAft>
          <a:spcPct val="0"/>
        </a:spcAft>
        <a:buChar char="•"/>
        <a:defRPr sz="1600">
          <a:solidFill>
            <a:schemeClr val="tx2"/>
          </a:solidFill>
          <a:latin typeface="+mn-lt"/>
        </a:defRPr>
      </a:lvl6pPr>
      <a:lvl7pPr marL="2971344" indent="-228564" algn="l" rtl="0" fontAlgn="base">
        <a:spcBef>
          <a:spcPct val="20000"/>
        </a:spcBef>
        <a:spcAft>
          <a:spcPct val="0"/>
        </a:spcAft>
        <a:buChar char="•"/>
        <a:defRPr sz="1600">
          <a:solidFill>
            <a:schemeClr val="tx2"/>
          </a:solidFill>
          <a:latin typeface="+mn-lt"/>
        </a:defRPr>
      </a:lvl7pPr>
      <a:lvl8pPr marL="3428475" indent="-228564" algn="l" rtl="0" fontAlgn="base">
        <a:spcBef>
          <a:spcPct val="20000"/>
        </a:spcBef>
        <a:spcAft>
          <a:spcPct val="0"/>
        </a:spcAft>
        <a:buChar char="•"/>
        <a:defRPr sz="1600">
          <a:solidFill>
            <a:schemeClr val="tx2"/>
          </a:solidFill>
          <a:latin typeface="+mn-lt"/>
        </a:defRPr>
      </a:lvl8pPr>
      <a:lvl9pPr marL="3885603" indent="-228564" algn="l" rtl="0" fontAlgn="base">
        <a:spcBef>
          <a:spcPct val="20000"/>
        </a:spcBef>
        <a:spcAft>
          <a:spcPct val="0"/>
        </a:spcAft>
        <a:buChar char="•"/>
        <a:defRPr sz="1600">
          <a:solidFill>
            <a:schemeClr val="tx2"/>
          </a:solidFill>
          <a:latin typeface="+mn-lt"/>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30"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90" algn="l" defTabSz="914259" rtl="0" eaLnBrk="1" latinLnBrk="0" hangingPunct="1">
        <a:defRPr sz="1800" kern="1200">
          <a:solidFill>
            <a:schemeClr val="tx1"/>
          </a:solidFill>
          <a:latin typeface="+mn-lt"/>
          <a:ea typeface="+mn-ea"/>
          <a:cs typeface="+mn-cs"/>
        </a:defRPr>
      </a:lvl4pPr>
      <a:lvl5pPr marL="1828519" algn="l" defTabSz="914259" rtl="0" eaLnBrk="1" latinLnBrk="0" hangingPunct="1">
        <a:defRPr sz="1800" kern="1200">
          <a:solidFill>
            <a:schemeClr val="tx1"/>
          </a:solidFill>
          <a:latin typeface="+mn-lt"/>
          <a:ea typeface="+mn-ea"/>
          <a:cs typeface="+mn-cs"/>
        </a:defRPr>
      </a:lvl5pPr>
      <a:lvl6pPr marL="2285649" algn="l" defTabSz="914259" rtl="0" eaLnBrk="1" latinLnBrk="0" hangingPunct="1">
        <a:defRPr sz="1800" kern="1200">
          <a:solidFill>
            <a:schemeClr val="tx1"/>
          </a:solidFill>
          <a:latin typeface="+mn-lt"/>
          <a:ea typeface="+mn-ea"/>
          <a:cs typeface="+mn-cs"/>
        </a:defRPr>
      </a:lvl6pPr>
      <a:lvl7pPr marL="2742780" algn="l" defTabSz="914259" rtl="0" eaLnBrk="1" latinLnBrk="0" hangingPunct="1">
        <a:defRPr sz="1800" kern="1200">
          <a:solidFill>
            <a:schemeClr val="tx1"/>
          </a:solidFill>
          <a:latin typeface="+mn-lt"/>
          <a:ea typeface="+mn-ea"/>
          <a:cs typeface="+mn-cs"/>
        </a:defRPr>
      </a:lvl7pPr>
      <a:lvl8pPr marL="3199908" algn="l" defTabSz="914259" rtl="0" eaLnBrk="1" latinLnBrk="0" hangingPunct="1">
        <a:defRPr sz="1800" kern="1200">
          <a:solidFill>
            <a:schemeClr val="tx1"/>
          </a:solidFill>
          <a:latin typeface="+mn-lt"/>
          <a:ea typeface="+mn-ea"/>
          <a:cs typeface="+mn-cs"/>
        </a:defRPr>
      </a:lvl8pPr>
      <a:lvl9pPr marL="3657039" algn="l" defTabSz="91425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4.wmf"/><Relationship Id="rId3" Type="http://schemas.openxmlformats.org/officeDocument/2006/relationships/notesSlide" Target="../notesSlides/notesSlide2.xml"/><Relationship Id="rId7" Type="http://schemas.openxmlformats.org/officeDocument/2006/relationships/image" Target="../media/image11.wmf"/><Relationship Id="rId12"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3.wmf"/><Relationship Id="rId5" Type="http://schemas.openxmlformats.org/officeDocument/2006/relationships/image" Target="../media/image10.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5.wmf"/><Relationship Id="rId4" Type="http://schemas.openxmlformats.org/officeDocument/2006/relationships/oleObject" Target="../embeddings/oleObject6.bin"/></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7.wmf"/><Relationship Id="rId4" Type="http://schemas.openxmlformats.org/officeDocument/2006/relationships/oleObject" Target="../embeddings/oleObject7.bin"/></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wmf"/></Relationships>
</file>

<file path=ppt/slides/_rels/slide5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4"/>
          <p:cNvSpPr>
            <a:spLocks noChangeArrowheads="1"/>
          </p:cNvSpPr>
          <p:nvPr/>
        </p:nvSpPr>
        <p:spPr bwMode="auto">
          <a:xfrm>
            <a:off x="76200" y="1219200"/>
            <a:ext cx="8991600" cy="1371601"/>
          </a:xfrm>
          <a:prstGeom prst="rect">
            <a:avLst/>
          </a:prstGeom>
          <a:noFill/>
          <a:ln w="9525">
            <a:noFill/>
            <a:miter lim="800000"/>
            <a:headEnd/>
            <a:tailEnd/>
          </a:ln>
        </p:spPr>
        <p:txBody>
          <a:bodyPr lIns="91425" tIns="45713" rIns="91425" bIns="45713" anchor="ctr"/>
          <a:lstStyle/>
          <a:p>
            <a:pPr algn="ctr" eaLnBrk="1" hangingPunct="1"/>
            <a:r>
              <a:rPr lang="en-US" sz="3600" dirty="0">
                <a:solidFill>
                  <a:schemeClr val="bg2"/>
                </a:solidFill>
                <a:latin typeface="Gill Sans"/>
                <a:cs typeface="Gill Sans"/>
              </a:rPr>
              <a:t>Big Data Infrastructure</a:t>
            </a:r>
          </a:p>
        </p:txBody>
      </p:sp>
      <p:sp>
        <p:nvSpPr>
          <p:cNvPr id="11" name="Rectangle 3"/>
          <p:cNvSpPr txBox="1">
            <a:spLocks noChangeArrowheads="1"/>
          </p:cNvSpPr>
          <p:nvPr/>
        </p:nvSpPr>
        <p:spPr bwMode="auto">
          <a:xfrm>
            <a:off x="3276600" y="4038600"/>
            <a:ext cx="3886200" cy="1143000"/>
          </a:xfrm>
          <a:prstGeom prst="rect">
            <a:avLst/>
          </a:prstGeom>
          <a:noFill/>
          <a:ln w="9525">
            <a:noFill/>
            <a:miter lim="800000"/>
            <a:headEnd/>
            <a:tailEnd/>
          </a:ln>
        </p:spPr>
        <p:txBody>
          <a:bodyPr vert="horz" wrap="square" lIns="91425" tIns="45713" rIns="91425" bIns="45713" numCol="1" anchor="t" anchorCtr="0" compatLnSpc="1">
            <a:prstTxWarp prst="textNoShape">
              <a:avLst/>
            </a:prstTxWarp>
          </a:bodyPr>
          <a:lstStyle/>
          <a:p>
            <a:pPr algn="r" defTabSz="914259" eaLnBrk="1" hangingPunct="1">
              <a:buClr>
                <a:srgbClr val="5675A9"/>
              </a:buClr>
              <a:buSzPct val="75000"/>
              <a:defRPr/>
            </a:pPr>
            <a:r>
              <a:rPr lang="en-US" sz="2000" b="0" kern="0" dirty="0">
                <a:solidFill>
                  <a:schemeClr val="bg2"/>
                </a:solidFill>
                <a:latin typeface="Gill Sans"/>
                <a:cs typeface="Gill Sans"/>
              </a:rPr>
              <a:t>Jimmy Lin</a:t>
            </a:r>
          </a:p>
          <a:p>
            <a:pPr algn="r" defTabSz="914259" eaLnBrk="1" hangingPunct="1">
              <a:buClr>
                <a:srgbClr val="5675A9"/>
              </a:buClr>
              <a:buSzPct val="75000"/>
              <a:defRPr/>
            </a:pPr>
            <a:r>
              <a:rPr lang="en-US" sz="2000" b="0" kern="0" dirty="0">
                <a:solidFill>
                  <a:schemeClr val="bg2"/>
                </a:solidFill>
                <a:latin typeface="Gill Sans"/>
                <a:cs typeface="Gill Sans"/>
              </a:rPr>
              <a:t>University of Maryland</a:t>
            </a:r>
          </a:p>
          <a:p>
            <a:pPr algn="r" defTabSz="914259" eaLnBrk="1" hangingPunct="1">
              <a:buClr>
                <a:srgbClr val="5675A9"/>
              </a:buClr>
              <a:buSzPct val="75000"/>
              <a:defRPr/>
            </a:pPr>
            <a:r>
              <a:rPr lang="en-US" sz="2000" b="0" kern="0" dirty="0">
                <a:solidFill>
                  <a:schemeClr val="bg2"/>
                </a:solidFill>
                <a:latin typeface="Gill Sans"/>
                <a:cs typeface="Gill Sans"/>
              </a:rPr>
              <a:t>Monday, February 23, 2015</a:t>
            </a:r>
          </a:p>
        </p:txBody>
      </p:sp>
      <p:pic>
        <p:nvPicPr>
          <p:cNvPr id="9" name="Picture 13" descr="creative-commons"/>
          <p:cNvPicPr>
            <a:picLocks noChangeAspect="1" noChangeArrowheads="1"/>
          </p:cNvPicPr>
          <p:nvPr/>
        </p:nvPicPr>
        <p:blipFill>
          <a:blip r:embed="rId2" cstate="print"/>
          <a:srcRect/>
          <a:stretch>
            <a:fillRect/>
          </a:stretch>
        </p:blipFill>
        <p:spPr bwMode="auto">
          <a:xfrm>
            <a:off x="101600" y="6358582"/>
            <a:ext cx="1117600" cy="393700"/>
          </a:xfrm>
          <a:prstGeom prst="rect">
            <a:avLst/>
          </a:prstGeom>
          <a:noFill/>
          <a:ln w="9525">
            <a:noFill/>
            <a:miter lim="800000"/>
            <a:headEnd/>
            <a:tailEnd/>
          </a:ln>
        </p:spPr>
      </p:pic>
      <p:pic>
        <p:nvPicPr>
          <p:cNvPr id="6" name="Picture 5" descr="University_of_Maryland_Seal.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4038600"/>
            <a:ext cx="1143000" cy="1143000"/>
          </a:xfrm>
          <a:prstGeom prst="rect">
            <a:avLst/>
          </a:prstGeom>
        </p:spPr>
      </p:pic>
      <p:sp>
        <p:nvSpPr>
          <p:cNvPr id="7" name="Rectangle 14"/>
          <p:cNvSpPr>
            <a:spLocks noChangeArrowheads="1"/>
          </p:cNvSpPr>
          <p:nvPr/>
        </p:nvSpPr>
        <p:spPr bwMode="auto">
          <a:xfrm>
            <a:off x="76200" y="2362200"/>
            <a:ext cx="8991600" cy="914400"/>
          </a:xfrm>
          <a:prstGeom prst="rect">
            <a:avLst/>
          </a:prstGeom>
          <a:noFill/>
          <a:ln w="9525">
            <a:noFill/>
            <a:miter lim="800000"/>
            <a:headEnd/>
            <a:tailEnd/>
          </a:ln>
        </p:spPr>
        <p:txBody>
          <a:bodyPr lIns="91425" tIns="45713" rIns="91425" bIns="45713" anchor="ctr"/>
          <a:lstStyle/>
          <a:p>
            <a:pPr algn="ctr" eaLnBrk="1" hangingPunct="1"/>
            <a:r>
              <a:rPr lang="en-US" sz="2400" b="0" dirty="0">
                <a:solidFill>
                  <a:schemeClr val="bg2"/>
                </a:solidFill>
                <a:latin typeface="Gill Sans"/>
                <a:cs typeface="Gill Sans"/>
              </a:rPr>
              <a:t>Session 4: MapReduce – Structured and Unstructured Data</a:t>
            </a:r>
          </a:p>
        </p:txBody>
      </p:sp>
      <p:sp>
        <p:nvSpPr>
          <p:cNvPr id="8" name="Text Box 11"/>
          <p:cNvSpPr txBox="1">
            <a:spLocks noChangeArrowheads="1"/>
          </p:cNvSpPr>
          <p:nvPr/>
        </p:nvSpPr>
        <p:spPr bwMode="auto">
          <a:xfrm>
            <a:off x="1371600" y="6324600"/>
            <a:ext cx="6903753" cy="461665"/>
          </a:xfrm>
          <a:prstGeom prst="rect">
            <a:avLst/>
          </a:prstGeom>
          <a:noFill/>
          <a:ln w="9525">
            <a:noFill/>
            <a:miter lim="800000"/>
            <a:headEnd/>
            <a:tailEnd/>
          </a:ln>
        </p:spPr>
        <p:txBody>
          <a:bodyPr wrap="none">
            <a:spAutoFit/>
          </a:bodyPr>
          <a:lstStyle/>
          <a:p>
            <a:r>
              <a:rPr lang="en-US" sz="1200" b="0" dirty="0">
                <a:solidFill>
                  <a:schemeClr val="bg1"/>
                </a:solidFill>
                <a:latin typeface="Gill Sans"/>
                <a:cs typeface="Gill Sans"/>
              </a:rPr>
              <a:t>This work is licensed under a Creative Commons Attribution-Noncommercial-Share Alike 3.0 United States</a:t>
            </a:r>
            <a:br>
              <a:rPr lang="en-US" sz="1200" b="0" dirty="0">
                <a:solidFill>
                  <a:schemeClr val="bg1"/>
                </a:solidFill>
                <a:latin typeface="Gill Sans"/>
                <a:cs typeface="Gill Sans"/>
              </a:rPr>
            </a:br>
            <a:r>
              <a:rPr lang="en-US" sz="1200" b="0" dirty="0">
                <a:solidFill>
                  <a:schemeClr val="bg1"/>
                </a:solidFill>
                <a:latin typeface="Gill Sans"/>
                <a:cs typeface="Gill Sans"/>
              </a:rPr>
              <a:t>See http://creativecommons.org/licenses/by-nc-sa/3.0/us/ for details</a:t>
            </a:r>
          </a:p>
        </p:txBody>
      </p:sp>
    </p:spTree>
    <p:extLst>
      <p:ext uri="{BB962C8B-B14F-4D97-AF65-F5344CB8AC3E}">
        <p14:creationId xmlns:p14="http://schemas.microsoft.com/office/powerpoint/2010/main" val="300880023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Words…</a:t>
            </a:r>
          </a:p>
        </p:txBody>
      </p:sp>
      <p:sp>
        <p:nvSpPr>
          <p:cNvPr id="4" name="AutoShape 3"/>
          <p:cNvSpPr>
            <a:spLocks noChangeArrowheads="1"/>
          </p:cNvSpPr>
          <p:nvPr/>
        </p:nvSpPr>
        <p:spPr bwMode="auto">
          <a:xfrm>
            <a:off x="838200" y="1524000"/>
            <a:ext cx="1905000" cy="762000"/>
          </a:xfrm>
          <a:prstGeom prst="flowChartMultidocumen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800" dirty="0">
                <a:solidFill>
                  <a:schemeClr val="bg2"/>
                </a:solidFill>
                <a:latin typeface="Gill Sans"/>
                <a:cs typeface="Gill Sans"/>
              </a:rPr>
              <a:t>Documents</a:t>
            </a:r>
          </a:p>
        </p:txBody>
      </p:sp>
      <p:sp>
        <p:nvSpPr>
          <p:cNvPr id="5" name="AutoShape 13"/>
          <p:cNvSpPr>
            <a:spLocks noChangeArrowheads="1"/>
          </p:cNvSpPr>
          <p:nvPr/>
        </p:nvSpPr>
        <p:spPr bwMode="auto">
          <a:xfrm>
            <a:off x="1022350" y="4953000"/>
            <a:ext cx="1371600" cy="1143000"/>
          </a:xfrm>
          <a:prstGeom prst="can">
            <a:avLst>
              <a:gd name="adj" fmla="val 25000"/>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r>
              <a:rPr lang="en-US" sz="1800" dirty="0">
                <a:solidFill>
                  <a:schemeClr val="bg2"/>
                </a:solidFill>
                <a:latin typeface="Gill Sans"/>
                <a:cs typeface="Gill Sans"/>
              </a:rPr>
              <a:t>Inverted</a:t>
            </a:r>
          </a:p>
          <a:p>
            <a:pPr algn="ctr"/>
            <a:r>
              <a:rPr lang="en-US" sz="1800" dirty="0">
                <a:solidFill>
                  <a:schemeClr val="bg2"/>
                </a:solidFill>
                <a:latin typeface="Gill Sans"/>
                <a:cs typeface="Gill Sans"/>
              </a:rPr>
              <a:t>Index</a:t>
            </a:r>
          </a:p>
        </p:txBody>
      </p:sp>
      <p:sp>
        <p:nvSpPr>
          <p:cNvPr id="6" name="Cloud 5"/>
          <p:cNvSpPr/>
          <p:nvPr/>
        </p:nvSpPr>
        <p:spPr bwMode="auto">
          <a:xfrm>
            <a:off x="914400" y="3124200"/>
            <a:ext cx="1676400" cy="1066800"/>
          </a:xfrm>
          <a:prstGeom prst="cloud">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bg2"/>
                </a:solidFill>
                <a:effectLst/>
                <a:latin typeface="Gill Sans"/>
                <a:cs typeface="Gill Sans"/>
              </a:rPr>
              <a:t>Bag of Words</a:t>
            </a:r>
          </a:p>
        </p:txBody>
      </p:sp>
      <p:sp>
        <p:nvSpPr>
          <p:cNvPr id="7" name="Right Arrow 6"/>
          <p:cNvSpPr/>
          <p:nvPr/>
        </p:nvSpPr>
        <p:spPr bwMode="auto">
          <a:xfrm rot="5400000">
            <a:off x="1524000" y="2514600"/>
            <a:ext cx="381000" cy="381000"/>
          </a:xfrm>
          <a:prstGeom prst="rightArrow">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Gill Sans"/>
              <a:cs typeface="Gill Sans"/>
            </a:endParaRPr>
          </a:p>
        </p:txBody>
      </p:sp>
      <p:sp>
        <p:nvSpPr>
          <p:cNvPr id="8" name="Right Arrow 7"/>
          <p:cNvSpPr/>
          <p:nvPr/>
        </p:nvSpPr>
        <p:spPr bwMode="auto">
          <a:xfrm rot="5400000">
            <a:off x="1524000" y="4419600"/>
            <a:ext cx="381000" cy="381000"/>
          </a:xfrm>
          <a:prstGeom prst="rightArrow">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Gill Sans"/>
              <a:cs typeface="Gill Sans"/>
            </a:endParaRPr>
          </a:p>
        </p:txBody>
      </p:sp>
      <p:sp>
        <p:nvSpPr>
          <p:cNvPr id="9" name="TextBox 8"/>
          <p:cNvSpPr txBox="1"/>
          <p:nvPr/>
        </p:nvSpPr>
        <p:spPr>
          <a:xfrm>
            <a:off x="2971800" y="2861846"/>
            <a:ext cx="5302203" cy="369332"/>
          </a:xfrm>
          <a:prstGeom prst="rect">
            <a:avLst/>
          </a:prstGeom>
          <a:noFill/>
        </p:spPr>
        <p:txBody>
          <a:bodyPr wrap="none" rtlCol="0">
            <a:spAutoFit/>
          </a:bodyPr>
          <a:lstStyle/>
          <a:p>
            <a:r>
              <a:rPr lang="en-US" sz="1800" b="0" dirty="0">
                <a:solidFill>
                  <a:schemeClr val="bg1"/>
                </a:solidFill>
                <a:latin typeface="Gill Sans"/>
                <a:cs typeface="Gill Sans"/>
              </a:rPr>
              <a:t>case folding, tokenization, </a:t>
            </a:r>
            <a:r>
              <a:rPr lang="en-US" sz="1800" b="0" dirty="0" err="1">
                <a:solidFill>
                  <a:schemeClr val="bg1"/>
                </a:solidFill>
                <a:latin typeface="Gill Sans"/>
                <a:cs typeface="Gill Sans"/>
              </a:rPr>
              <a:t>stopword</a:t>
            </a:r>
            <a:r>
              <a:rPr lang="en-US" sz="1800" b="0" dirty="0">
                <a:solidFill>
                  <a:schemeClr val="bg1"/>
                </a:solidFill>
                <a:latin typeface="Gill Sans"/>
                <a:cs typeface="Gill Sans"/>
              </a:rPr>
              <a:t> removal, stemming</a:t>
            </a:r>
          </a:p>
        </p:txBody>
      </p:sp>
      <p:sp>
        <p:nvSpPr>
          <p:cNvPr id="10" name="TextBox 9"/>
          <p:cNvSpPr txBox="1"/>
          <p:nvPr/>
        </p:nvSpPr>
        <p:spPr>
          <a:xfrm>
            <a:off x="3245713" y="3623846"/>
            <a:ext cx="3876294" cy="369332"/>
          </a:xfrm>
          <a:prstGeom prst="rect">
            <a:avLst/>
          </a:prstGeom>
          <a:noFill/>
        </p:spPr>
        <p:txBody>
          <a:bodyPr wrap="none" rtlCol="0">
            <a:spAutoFit/>
          </a:bodyPr>
          <a:lstStyle/>
          <a:p>
            <a:r>
              <a:rPr lang="en-US" sz="1800" b="0" dirty="0">
                <a:solidFill>
                  <a:schemeClr val="bg1"/>
                </a:solidFill>
                <a:latin typeface="Gill Sans"/>
                <a:cs typeface="Gill Sans"/>
              </a:rPr>
              <a:t>syntax, semantics, word knowledge, etc.</a:t>
            </a:r>
          </a:p>
        </p:txBody>
      </p:sp>
      <p:sp>
        <p:nvSpPr>
          <p:cNvPr id="13" name="Cross 12"/>
          <p:cNvSpPr/>
          <p:nvPr/>
        </p:nvSpPr>
        <p:spPr bwMode="auto">
          <a:xfrm rot="2700000">
            <a:off x="3332279" y="3494834"/>
            <a:ext cx="685800" cy="685800"/>
          </a:xfrm>
          <a:prstGeom prst="plus">
            <a:avLst>
              <a:gd name="adj" fmla="val 41285"/>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Gill Sans"/>
              <a:cs typeface="Gill Sans"/>
            </a:endParaRPr>
          </a:p>
        </p:txBody>
      </p:sp>
      <p:sp>
        <p:nvSpPr>
          <p:cNvPr id="14" name="Cross 13"/>
          <p:cNvSpPr/>
          <p:nvPr/>
        </p:nvSpPr>
        <p:spPr bwMode="auto">
          <a:xfrm rot="2700000">
            <a:off x="4225947" y="3494834"/>
            <a:ext cx="685800" cy="685800"/>
          </a:xfrm>
          <a:prstGeom prst="plus">
            <a:avLst>
              <a:gd name="adj" fmla="val 41285"/>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Gill Sans"/>
              <a:cs typeface="Gill Sans"/>
            </a:endParaRPr>
          </a:p>
        </p:txBody>
      </p:sp>
      <p:sp>
        <p:nvSpPr>
          <p:cNvPr id="15" name="Cross 14"/>
          <p:cNvSpPr/>
          <p:nvPr/>
        </p:nvSpPr>
        <p:spPr bwMode="auto">
          <a:xfrm rot="2700000">
            <a:off x="5618279" y="3494834"/>
            <a:ext cx="685800" cy="685800"/>
          </a:xfrm>
          <a:prstGeom prst="plus">
            <a:avLst>
              <a:gd name="adj" fmla="val 41285"/>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Gill Sans"/>
              <a:cs typeface="Gill Sans"/>
            </a:endParaRPr>
          </a:p>
        </p:txBody>
      </p:sp>
    </p:spTree>
    <p:extLst>
      <p:ext uri="{BB962C8B-B14F-4D97-AF65-F5344CB8AC3E}">
        <p14:creationId xmlns:p14="http://schemas.microsoft.com/office/powerpoint/2010/main" val="26652105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p:bldP spid="13" grpId="0"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t>Boolean Retrieval</a:t>
            </a:r>
          </a:p>
        </p:txBody>
      </p:sp>
      <p:sp>
        <p:nvSpPr>
          <p:cNvPr id="17411" name="Content Placeholder 2"/>
          <p:cNvSpPr>
            <a:spLocks noGrp="1"/>
          </p:cNvSpPr>
          <p:nvPr>
            <p:ph idx="1"/>
          </p:nvPr>
        </p:nvSpPr>
        <p:spPr/>
        <p:txBody>
          <a:bodyPr/>
          <a:lstStyle/>
          <a:p>
            <a:r>
              <a:rPr lang="en-US"/>
              <a:t>Users express queries as a Boolean expression</a:t>
            </a:r>
          </a:p>
          <a:p>
            <a:pPr lvl="1"/>
            <a:r>
              <a:rPr lang="en-US"/>
              <a:t>AND, OR, NOT</a:t>
            </a:r>
          </a:p>
          <a:p>
            <a:pPr lvl="1"/>
            <a:r>
              <a:rPr lang="en-US"/>
              <a:t>Can be arbitrarily nested</a:t>
            </a:r>
          </a:p>
          <a:p>
            <a:r>
              <a:rPr lang="en-US"/>
              <a:t>Retrieval is based on the notion of sets</a:t>
            </a:r>
          </a:p>
          <a:p>
            <a:pPr lvl="1"/>
            <a:r>
              <a:rPr lang="en-US"/>
              <a:t>Any given query divides the collection into two sets: </a:t>
            </a:r>
            <a:br>
              <a:rPr lang="en-US"/>
            </a:br>
            <a:r>
              <a:rPr lang="en-US"/>
              <a:t>retrieved, not-retrieved</a:t>
            </a:r>
          </a:p>
          <a:p>
            <a:pPr lvl="1"/>
            <a:r>
              <a:rPr lang="en-US"/>
              <a:t>Pure Boolean systems do not define an ordering of the results</a:t>
            </a:r>
          </a:p>
        </p:txBody>
      </p:sp>
    </p:spTree>
    <p:extLst>
      <p:ext uri="{BB962C8B-B14F-4D97-AF65-F5344CB8AC3E}">
        <p14:creationId xmlns:p14="http://schemas.microsoft.com/office/powerpoint/2010/main" val="244375005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Inverted Index: Boolean Retrieval</a:t>
            </a:r>
          </a:p>
        </p:txBody>
      </p:sp>
      <p:grpSp>
        <p:nvGrpSpPr>
          <p:cNvPr id="2" name="Group 16"/>
          <p:cNvGrpSpPr/>
          <p:nvPr/>
        </p:nvGrpSpPr>
        <p:grpSpPr>
          <a:xfrm>
            <a:off x="457200" y="1143000"/>
            <a:ext cx="1940813" cy="490954"/>
            <a:chOff x="762000" y="1905000"/>
            <a:chExt cx="1940813" cy="490954"/>
          </a:xfrm>
        </p:grpSpPr>
        <p:sp>
          <p:nvSpPr>
            <p:cNvPr id="6" name="TextBox 5"/>
            <p:cNvSpPr txBox="1"/>
            <p:nvPr/>
          </p:nvSpPr>
          <p:spPr>
            <a:xfrm>
              <a:off x="838200" y="2057400"/>
              <a:ext cx="1864613" cy="338554"/>
            </a:xfrm>
            <a:prstGeom prst="rect">
              <a:avLst/>
            </a:prstGeom>
            <a:noFill/>
            <a:ln>
              <a:noFill/>
            </a:ln>
          </p:spPr>
          <p:txBody>
            <a:bodyPr wrap="none" rtlCol="0">
              <a:spAutoFit/>
            </a:bodyPr>
            <a:lstStyle/>
            <a:p>
              <a:r>
                <a:rPr lang="en-US" dirty="0">
                  <a:solidFill>
                    <a:schemeClr val="bg1"/>
                  </a:solidFill>
                </a:rPr>
                <a:t>one fish, two fish</a:t>
              </a:r>
            </a:p>
          </p:txBody>
        </p:sp>
        <p:sp>
          <p:nvSpPr>
            <p:cNvPr id="7" name="TextBox 6"/>
            <p:cNvSpPr txBox="1"/>
            <p:nvPr/>
          </p:nvSpPr>
          <p:spPr>
            <a:xfrm>
              <a:off x="762000" y="1905000"/>
              <a:ext cx="603050" cy="276999"/>
            </a:xfrm>
            <a:prstGeom prst="rect">
              <a:avLst/>
            </a:prstGeom>
            <a:noFill/>
            <a:ln>
              <a:noFill/>
            </a:ln>
          </p:spPr>
          <p:txBody>
            <a:bodyPr wrap="none" rtlCol="0">
              <a:spAutoFit/>
            </a:bodyPr>
            <a:lstStyle/>
            <a:p>
              <a:r>
                <a:rPr lang="en-US" sz="1200" dirty="0">
                  <a:solidFill>
                    <a:srgbClr val="FF0000"/>
                  </a:solidFill>
                </a:rPr>
                <a:t>Doc 1</a:t>
              </a:r>
            </a:p>
          </p:txBody>
        </p:sp>
      </p:grpSp>
      <p:grpSp>
        <p:nvGrpSpPr>
          <p:cNvPr id="3" name="Group 32"/>
          <p:cNvGrpSpPr/>
          <p:nvPr/>
        </p:nvGrpSpPr>
        <p:grpSpPr>
          <a:xfrm>
            <a:off x="2474213" y="1143000"/>
            <a:ext cx="1963255" cy="490954"/>
            <a:chOff x="762000" y="1905000"/>
            <a:chExt cx="1963255" cy="490954"/>
          </a:xfrm>
        </p:grpSpPr>
        <p:sp>
          <p:nvSpPr>
            <p:cNvPr id="9" name="TextBox 8"/>
            <p:cNvSpPr txBox="1"/>
            <p:nvPr/>
          </p:nvSpPr>
          <p:spPr>
            <a:xfrm>
              <a:off x="838200" y="2057400"/>
              <a:ext cx="1887055" cy="338554"/>
            </a:xfrm>
            <a:prstGeom prst="rect">
              <a:avLst/>
            </a:prstGeom>
            <a:noFill/>
            <a:ln>
              <a:noFill/>
            </a:ln>
          </p:spPr>
          <p:txBody>
            <a:bodyPr wrap="none" rtlCol="0">
              <a:spAutoFit/>
            </a:bodyPr>
            <a:lstStyle/>
            <a:p>
              <a:r>
                <a:rPr lang="en-US" dirty="0">
                  <a:solidFill>
                    <a:schemeClr val="bg1"/>
                  </a:solidFill>
                </a:rPr>
                <a:t>red fish, blue fish</a:t>
              </a:r>
            </a:p>
          </p:txBody>
        </p:sp>
        <p:sp>
          <p:nvSpPr>
            <p:cNvPr id="10" name="TextBox 9"/>
            <p:cNvSpPr txBox="1"/>
            <p:nvPr/>
          </p:nvSpPr>
          <p:spPr>
            <a:xfrm>
              <a:off x="762000" y="1905000"/>
              <a:ext cx="603050" cy="276999"/>
            </a:xfrm>
            <a:prstGeom prst="rect">
              <a:avLst/>
            </a:prstGeom>
            <a:noFill/>
            <a:ln>
              <a:noFill/>
            </a:ln>
          </p:spPr>
          <p:txBody>
            <a:bodyPr wrap="none" rtlCol="0">
              <a:spAutoFit/>
            </a:bodyPr>
            <a:lstStyle/>
            <a:p>
              <a:r>
                <a:rPr lang="en-US" sz="1200" dirty="0">
                  <a:solidFill>
                    <a:srgbClr val="FF0000"/>
                  </a:solidFill>
                </a:rPr>
                <a:t>Doc 2</a:t>
              </a:r>
            </a:p>
          </p:txBody>
        </p:sp>
      </p:grpSp>
      <p:grpSp>
        <p:nvGrpSpPr>
          <p:cNvPr id="5" name="Group 44"/>
          <p:cNvGrpSpPr/>
          <p:nvPr/>
        </p:nvGrpSpPr>
        <p:grpSpPr>
          <a:xfrm>
            <a:off x="4526771" y="1143000"/>
            <a:ext cx="1528842" cy="490954"/>
            <a:chOff x="762000" y="1905000"/>
            <a:chExt cx="1528842" cy="490954"/>
          </a:xfrm>
        </p:grpSpPr>
        <p:sp>
          <p:nvSpPr>
            <p:cNvPr id="12" name="TextBox 11"/>
            <p:cNvSpPr txBox="1"/>
            <p:nvPr/>
          </p:nvSpPr>
          <p:spPr>
            <a:xfrm>
              <a:off x="838200" y="2057400"/>
              <a:ext cx="1452642" cy="338554"/>
            </a:xfrm>
            <a:prstGeom prst="rect">
              <a:avLst/>
            </a:prstGeom>
            <a:noFill/>
            <a:ln>
              <a:noFill/>
            </a:ln>
          </p:spPr>
          <p:txBody>
            <a:bodyPr wrap="none" rtlCol="0">
              <a:spAutoFit/>
            </a:bodyPr>
            <a:lstStyle/>
            <a:p>
              <a:r>
                <a:rPr lang="en-US" dirty="0">
                  <a:solidFill>
                    <a:schemeClr val="bg1"/>
                  </a:solidFill>
                </a:rPr>
                <a:t>cat in the hat</a:t>
              </a:r>
            </a:p>
          </p:txBody>
        </p:sp>
        <p:sp>
          <p:nvSpPr>
            <p:cNvPr id="13" name="TextBox 12"/>
            <p:cNvSpPr txBox="1"/>
            <p:nvPr/>
          </p:nvSpPr>
          <p:spPr>
            <a:xfrm>
              <a:off x="762000" y="1905000"/>
              <a:ext cx="603050" cy="276999"/>
            </a:xfrm>
            <a:prstGeom prst="rect">
              <a:avLst/>
            </a:prstGeom>
            <a:noFill/>
            <a:ln>
              <a:noFill/>
            </a:ln>
          </p:spPr>
          <p:txBody>
            <a:bodyPr wrap="none" rtlCol="0">
              <a:spAutoFit/>
            </a:bodyPr>
            <a:lstStyle/>
            <a:p>
              <a:r>
                <a:rPr lang="en-US" sz="1200" dirty="0">
                  <a:solidFill>
                    <a:srgbClr val="FF0000"/>
                  </a:solidFill>
                </a:rPr>
                <a:t>Doc 3</a:t>
              </a:r>
            </a:p>
          </p:txBody>
        </p:sp>
      </p:grpSp>
      <p:sp>
        <p:nvSpPr>
          <p:cNvPr id="14" name="Rectangle 5"/>
          <p:cNvSpPr>
            <a:spLocks noChangeArrowheads="1"/>
          </p:cNvSpPr>
          <p:nvPr/>
        </p:nvSpPr>
        <p:spPr bwMode="auto">
          <a:xfrm>
            <a:off x="20113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latin typeface="Gill Sans"/>
              <a:cs typeface="Gill Sans"/>
            </a:endParaRPr>
          </a:p>
        </p:txBody>
      </p:sp>
      <p:sp>
        <p:nvSpPr>
          <p:cNvPr id="15" name="Rectangle 6"/>
          <p:cNvSpPr>
            <a:spLocks noChangeArrowheads="1"/>
          </p:cNvSpPr>
          <p:nvPr/>
        </p:nvSpPr>
        <p:spPr bwMode="auto">
          <a:xfrm>
            <a:off x="20113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latin typeface="Gill Sans"/>
              <a:cs typeface="Gill Sans"/>
            </a:endParaRPr>
          </a:p>
        </p:txBody>
      </p:sp>
      <p:sp>
        <p:nvSpPr>
          <p:cNvPr id="16" name="Rectangle 7"/>
          <p:cNvSpPr>
            <a:spLocks noChangeArrowheads="1"/>
          </p:cNvSpPr>
          <p:nvPr/>
        </p:nvSpPr>
        <p:spPr bwMode="auto">
          <a:xfrm>
            <a:off x="20113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latin typeface="Gill Sans"/>
              <a:cs typeface="Gill Sans"/>
            </a:endParaRPr>
          </a:p>
        </p:txBody>
      </p:sp>
      <p:sp>
        <p:nvSpPr>
          <p:cNvPr id="17" name="Rectangle 8"/>
          <p:cNvSpPr>
            <a:spLocks noChangeArrowheads="1"/>
          </p:cNvSpPr>
          <p:nvPr/>
        </p:nvSpPr>
        <p:spPr bwMode="auto">
          <a:xfrm>
            <a:off x="20113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1</a:t>
            </a:r>
          </a:p>
        </p:txBody>
      </p:sp>
      <p:sp>
        <p:nvSpPr>
          <p:cNvPr id="18" name="Rectangle 9"/>
          <p:cNvSpPr>
            <a:spLocks noChangeArrowheads="1"/>
          </p:cNvSpPr>
          <p:nvPr/>
        </p:nvSpPr>
        <p:spPr bwMode="auto">
          <a:xfrm>
            <a:off x="20113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latin typeface="Gill Sans"/>
              <a:cs typeface="Gill Sans"/>
            </a:endParaRPr>
          </a:p>
        </p:txBody>
      </p:sp>
      <p:sp>
        <p:nvSpPr>
          <p:cNvPr id="19" name="Rectangle 10"/>
          <p:cNvSpPr>
            <a:spLocks noChangeArrowheads="1"/>
          </p:cNvSpPr>
          <p:nvPr/>
        </p:nvSpPr>
        <p:spPr bwMode="auto">
          <a:xfrm>
            <a:off x="20113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latin typeface="Gill Sans"/>
              <a:cs typeface="Gill Sans"/>
            </a:endParaRPr>
          </a:p>
        </p:txBody>
      </p:sp>
      <p:sp>
        <p:nvSpPr>
          <p:cNvPr id="20" name="Rectangle 11"/>
          <p:cNvSpPr>
            <a:spLocks noChangeArrowheads="1"/>
          </p:cNvSpPr>
          <p:nvPr/>
        </p:nvSpPr>
        <p:spPr bwMode="auto">
          <a:xfrm>
            <a:off x="20113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latin typeface="Gill Sans"/>
              <a:cs typeface="Gill Sans"/>
            </a:endParaRPr>
          </a:p>
        </p:txBody>
      </p:sp>
      <p:sp>
        <p:nvSpPr>
          <p:cNvPr id="21" name="Rectangle 12"/>
          <p:cNvSpPr>
            <a:spLocks noChangeArrowheads="1"/>
          </p:cNvSpPr>
          <p:nvPr/>
        </p:nvSpPr>
        <p:spPr bwMode="auto">
          <a:xfrm>
            <a:off x="23161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latin typeface="Gill Sans"/>
                <a:cs typeface="Gill Sans"/>
              </a:rPr>
              <a:t>1</a:t>
            </a:r>
          </a:p>
        </p:txBody>
      </p:sp>
      <p:sp>
        <p:nvSpPr>
          <p:cNvPr id="22" name="Rectangle 13"/>
          <p:cNvSpPr>
            <a:spLocks noChangeArrowheads="1"/>
          </p:cNvSpPr>
          <p:nvPr/>
        </p:nvSpPr>
        <p:spPr bwMode="auto">
          <a:xfrm>
            <a:off x="23161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latin typeface="Gill Sans"/>
              <a:cs typeface="Gill Sans"/>
            </a:endParaRPr>
          </a:p>
        </p:txBody>
      </p:sp>
      <p:sp>
        <p:nvSpPr>
          <p:cNvPr id="23" name="Rectangle 14"/>
          <p:cNvSpPr>
            <a:spLocks noChangeArrowheads="1"/>
          </p:cNvSpPr>
          <p:nvPr/>
        </p:nvSpPr>
        <p:spPr bwMode="auto">
          <a:xfrm>
            <a:off x="23161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latin typeface="Gill Sans"/>
              <a:cs typeface="Gill Sans"/>
            </a:endParaRPr>
          </a:p>
        </p:txBody>
      </p:sp>
      <p:sp>
        <p:nvSpPr>
          <p:cNvPr id="24" name="Rectangle 15"/>
          <p:cNvSpPr>
            <a:spLocks noChangeArrowheads="1"/>
          </p:cNvSpPr>
          <p:nvPr/>
        </p:nvSpPr>
        <p:spPr bwMode="auto">
          <a:xfrm>
            <a:off x="23161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1</a:t>
            </a:r>
          </a:p>
        </p:txBody>
      </p:sp>
      <p:sp>
        <p:nvSpPr>
          <p:cNvPr id="25" name="Rectangle 16"/>
          <p:cNvSpPr>
            <a:spLocks noChangeArrowheads="1"/>
          </p:cNvSpPr>
          <p:nvPr/>
        </p:nvSpPr>
        <p:spPr bwMode="auto">
          <a:xfrm>
            <a:off x="23161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latin typeface="Gill Sans"/>
              <a:cs typeface="Gill Sans"/>
            </a:endParaRPr>
          </a:p>
        </p:txBody>
      </p:sp>
      <p:sp>
        <p:nvSpPr>
          <p:cNvPr id="26" name="Rectangle 17"/>
          <p:cNvSpPr>
            <a:spLocks noChangeArrowheads="1"/>
          </p:cNvSpPr>
          <p:nvPr/>
        </p:nvSpPr>
        <p:spPr bwMode="auto">
          <a:xfrm>
            <a:off x="23161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latin typeface="Gill Sans"/>
              <a:cs typeface="Gill Sans"/>
            </a:endParaRPr>
          </a:p>
        </p:txBody>
      </p:sp>
      <p:sp>
        <p:nvSpPr>
          <p:cNvPr id="27" name="Rectangle 18"/>
          <p:cNvSpPr>
            <a:spLocks noChangeArrowheads="1"/>
          </p:cNvSpPr>
          <p:nvPr/>
        </p:nvSpPr>
        <p:spPr bwMode="auto">
          <a:xfrm>
            <a:off x="23161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latin typeface="Gill Sans"/>
              <a:cs typeface="Gill Sans"/>
            </a:endParaRPr>
          </a:p>
        </p:txBody>
      </p:sp>
      <p:sp>
        <p:nvSpPr>
          <p:cNvPr id="28" name="Rectangle 19"/>
          <p:cNvSpPr>
            <a:spLocks noChangeArrowheads="1"/>
          </p:cNvSpPr>
          <p:nvPr/>
        </p:nvSpPr>
        <p:spPr bwMode="auto">
          <a:xfrm>
            <a:off x="26209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latin typeface="Gill Sans"/>
              <a:cs typeface="Gill Sans"/>
            </a:endParaRPr>
          </a:p>
        </p:txBody>
      </p:sp>
      <p:sp>
        <p:nvSpPr>
          <p:cNvPr id="29" name="Rectangle 20"/>
          <p:cNvSpPr>
            <a:spLocks noChangeArrowheads="1"/>
          </p:cNvSpPr>
          <p:nvPr/>
        </p:nvSpPr>
        <p:spPr bwMode="auto">
          <a:xfrm>
            <a:off x="26209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1</a:t>
            </a:r>
          </a:p>
        </p:txBody>
      </p:sp>
      <p:sp>
        <p:nvSpPr>
          <p:cNvPr id="30" name="Rectangle 21"/>
          <p:cNvSpPr>
            <a:spLocks noChangeArrowheads="1"/>
          </p:cNvSpPr>
          <p:nvPr/>
        </p:nvSpPr>
        <p:spPr bwMode="auto">
          <a:xfrm>
            <a:off x="26209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latin typeface="Gill Sans"/>
              <a:cs typeface="Gill Sans"/>
            </a:endParaRPr>
          </a:p>
        </p:txBody>
      </p:sp>
      <p:sp>
        <p:nvSpPr>
          <p:cNvPr id="31" name="Rectangle 22"/>
          <p:cNvSpPr>
            <a:spLocks noChangeArrowheads="1"/>
          </p:cNvSpPr>
          <p:nvPr/>
        </p:nvSpPr>
        <p:spPr bwMode="auto">
          <a:xfrm>
            <a:off x="26209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latin typeface="Gill Sans"/>
              <a:cs typeface="Gill Sans"/>
            </a:endParaRPr>
          </a:p>
        </p:txBody>
      </p:sp>
      <p:sp>
        <p:nvSpPr>
          <p:cNvPr id="32" name="Rectangle 23"/>
          <p:cNvSpPr>
            <a:spLocks noChangeArrowheads="1"/>
          </p:cNvSpPr>
          <p:nvPr/>
        </p:nvSpPr>
        <p:spPr bwMode="auto">
          <a:xfrm>
            <a:off x="26209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latin typeface="Gill Sans"/>
              <a:cs typeface="Gill Sans"/>
            </a:endParaRPr>
          </a:p>
        </p:txBody>
      </p:sp>
      <p:sp>
        <p:nvSpPr>
          <p:cNvPr id="33" name="Rectangle 24"/>
          <p:cNvSpPr>
            <a:spLocks noChangeArrowheads="1"/>
          </p:cNvSpPr>
          <p:nvPr/>
        </p:nvSpPr>
        <p:spPr bwMode="auto">
          <a:xfrm>
            <a:off x="26209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latin typeface="Gill Sans"/>
              <a:cs typeface="Gill Sans"/>
            </a:endParaRPr>
          </a:p>
        </p:txBody>
      </p:sp>
      <p:sp>
        <p:nvSpPr>
          <p:cNvPr id="34" name="Rectangle 25"/>
          <p:cNvSpPr>
            <a:spLocks noChangeArrowheads="1"/>
          </p:cNvSpPr>
          <p:nvPr/>
        </p:nvSpPr>
        <p:spPr bwMode="auto">
          <a:xfrm>
            <a:off x="26209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a:solidFill>
                  <a:schemeClr val="bg1"/>
                </a:solidFill>
                <a:latin typeface="Gill Sans"/>
                <a:cs typeface="Gill Sans"/>
              </a:rPr>
              <a:t>1</a:t>
            </a:r>
          </a:p>
        </p:txBody>
      </p:sp>
      <p:sp>
        <p:nvSpPr>
          <p:cNvPr id="35" name="Rectangle 34"/>
          <p:cNvSpPr>
            <a:spLocks noChangeArrowheads="1"/>
          </p:cNvSpPr>
          <p:nvPr/>
        </p:nvSpPr>
        <p:spPr bwMode="auto">
          <a:xfrm>
            <a:off x="20113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1</a:t>
            </a:r>
          </a:p>
        </p:txBody>
      </p:sp>
      <p:sp>
        <p:nvSpPr>
          <p:cNvPr id="36" name="Rectangle 35"/>
          <p:cNvSpPr>
            <a:spLocks noChangeArrowheads="1"/>
          </p:cNvSpPr>
          <p:nvPr/>
        </p:nvSpPr>
        <p:spPr bwMode="auto">
          <a:xfrm>
            <a:off x="23161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latin typeface="Gill Sans"/>
              <a:cs typeface="Gill Sans"/>
            </a:endParaRPr>
          </a:p>
        </p:txBody>
      </p:sp>
      <p:sp>
        <p:nvSpPr>
          <p:cNvPr id="37" name="Rectangle 36"/>
          <p:cNvSpPr>
            <a:spLocks noChangeArrowheads="1"/>
          </p:cNvSpPr>
          <p:nvPr/>
        </p:nvSpPr>
        <p:spPr bwMode="auto">
          <a:xfrm>
            <a:off x="26209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latin typeface="Gill Sans"/>
              <a:cs typeface="Gill Sans"/>
            </a:endParaRPr>
          </a:p>
        </p:txBody>
      </p:sp>
      <p:sp>
        <p:nvSpPr>
          <p:cNvPr id="38" name="Rectangle 37"/>
          <p:cNvSpPr>
            <a:spLocks noChangeArrowheads="1"/>
          </p:cNvSpPr>
          <p:nvPr/>
        </p:nvSpPr>
        <p:spPr bwMode="auto">
          <a:xfrm>
            <a:off x="1990725"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latin typeface="Gill Sans"/>
                <a:cs typeface="Gill Sans"/>
              </a:rPr>
              <a:t>1</a:t>
            </a:r>
          </a:p>
        </p:txBody>
      </p:sp>
      <p:sp>
        <p:nvSpPr>
          <p:cNvPr id="39" name="Rectangle 38"/>
          <p:cNvSpPr>
            <a:spLocks noChangeArrowheads="1"/>
          </p:cNvSpPr>
          <p:nvPr/>
        </p:nvSpPr>
        <p:spPr bwMode="auto">
          <a:xfrm>
            <a:off x="2335213"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latin typeface="Gill Sans"/>
                <a:cs typeface="Gill Sans"/>
              </a:rPr>
              <a:t>2</a:t>
            </a:r>
          </a:p>
        </p:txBody>
      </p:sp>
      <p:sp>
        <p:nvSpPr>
          <p:cNvPr id="40" name="Rectangle 39"/>
          <p:cNvSpPr>
            <a:spLocks noChangeArrowheads="1"/>
          </p:cNvSpPr>
          <p:nvPr/>
        </p:nvSpPr>
        <p:spPr bwMode="auto">
          <a:xfrm>
            <a:off x="2640013"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latin typeface="Gill Sans"/>
                <a:cs typeface="Gill Sans"/>
              </a:rPr>
              <a:t>3</a:t>
            </a:r>
          </a:p>
        </p:txBody>
      </p:sp>
      <p:sp>
        <p:nvSpPr>
          <p:cNvPr id="41" name="Rectangle 40"/>
          <p:cNvSpPr>
            <a:spLocks noChangeArrowheads="1"/>
          </p:cNvSpPr>
          <p:nvPr/>
        </p:nvSpPr>
        <p:spPr bwMode="auto">
          <a:xfrm>
            <a:off x="29257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latin typeface="Gill Sans"/>
              <a:cs typeface="Gill Sans"/>
            </a:endParaRPr>
          </a:p>
        </p:txBody>
      </p:sp>
      <p:sp>
        <p:nvSpPr>
          <p:cNvPr id="42" name="Rectangle 41"/>
          <p:cNvSpPr>
            <a:spLocks noChangeArrowheads="1"/>
          </p:cNvSpPr>
          <p:nvPr/>
        </p:nvSpPr>
        <p:spPr bwMode="auto">
          <a:xfrm>
            <a:off x="29257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latin typeface="Gill Sans"/>
              <a:cs typeface="Gill Sans"/>
            </a:endParaRPr>
          </a:p>
        </p:txBody>
      </p:sp>
      <p:sp>
        <p:nvSpPr>
          <p:cNvPr id="43" name="Rectangle 42"/>
          <p:cNvSpPr>
            <a:spLocks noChangeArrowheads="1"/>
          </p:cNvSpPr>
          <p:nvPr/>
        </p:nvSpPr>
        <p:spPr bwMode="auto">
          <a:xfrm>
            <a:off x="29257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1</a:t>
            </a:r>
          </a:p>
        </p:txBody>
      </p:sp>
      <p:sp>
        <p:nvSpPr>
          <p:cNvPr id="44" name="Rectangle 43"/>
          <p:cNvSpPr>
            <a:spLocks noChangeArrowheads="1"/>
          </p:cNvSpPr>
          <p:nvPr/>
        </p:nvSpPr>
        <p:spPr bwMode="auto">
          <a:xfrm>
            <a:off x="29257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latin typeface="Gill Sans"/>
              <a:cs typeface="Gill Sans"/>
            </a:endParaRPr>
          </a:p>
        </p:txBody>
      </p:sp>
      <p:sp>
        <p:nvSpPr>
          <p:cNvPr id="45" name="Rectangle 44"/>
          <p:cNvSpPr>
            <a:spLocks noChangeArrowheads="1"/>
          </p:cNvSpPr>
          <p:nvPr/>
        </p:nvSpPr>
        <p:spPr bwMode="auto">
          <a:xfrm>
            <a:off x="29257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latin typeface="Gill Sans"/>
                <a:cs typeface="Gill Sans"/>
              </a:rPr>
              <a:t>1</a:t>
            </a:r>
          </a:p>
        </p:txBody>
      </p:sp>
      <p:sp>
        <p:nvSpPr>
          <p:cNvPr id="46" name="Rectangle 45"/>
          <p:cNvSpPr>
            <a:spLocks noChangeArrowheads="1"/>
          </p:cNvSpPr>
          <p:nvPr/>
        </p:nvSpPr>
        <p:spPr bwMode="auto">
          <a:xfrm>
            <a:off x="29257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latin typeface="Gill Sans"/>
                <a:cs typeface="Gill Sans"/>
              </a:rPr>
              <a:t>1</a:t>
            </a:r>
          </a:p>
        </p:txBody>
      </p:sp>
      <p:sp>
        <p:nvSpPr>
          <p:cNvPr id="47" name="Rectangle 46"/>
          <p:cNvSpPr>
            <a:spLocks noChangeArrowheads="1"/>
          </p:cNvSpPr>
          <p:nvPr/>
        </p:nvSpPr>
        <p:spPr bwMode="auto">
          <a:xfrm>
            <a:off x="29257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latin typeface="Gill Sans"/>
              <a:cs typeface="Gill Sans"/>
            </a:endParaRPr>
          </a:p>
        </p:txBody>
      </p:sp>
      <p:sp>
        <p:nvSpPr>
          <p:cNvPr id="48" name="Rectangle 47"/>
          <p:cNvSpPr>
            <a:spLocks noChangeArrowheads="1"/>
          </p:cNvSpPr>
          <p:nvPr/>
        </p:nvSpPr>
        <p:spPr bwMode="auto">
          <a:xfrm>
            <a:off x="29257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latin typeface="Gill Sans"/>
              <a:cs typeface="Gill Sans"/>
            </a:endParaRPr>
          </a:p>
        </p:txBody>
      </p:sp>
      <p:sp>
        <p:nvSpPr>
          <p:cNvPr id="49" name="Rectangle 48"/>
          <p:cNvSpPr>
            <a:spLocks noChangeArrowheads="1"/>
          </p:cNvSpPr>
          <p:nvPr/>
        </p:nvSpPr>
        <p:spPr bwMode="auto">
          <a:xfrm>
            <a:off x="2944813"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latin typeface="Gill Sans"/>
                <a:cs typeface="Gill Sans"/>
              </a:rPr>
              <a:t>4</a:t>
            </a:r>
          </a:p>
        </p:txBody>
      </p:sp>
      <p:sp>
        <p:nvSpPr>
          <p:cNvPr id="60" name="Rectangle 19"/>
          <p:cNvSpPr>
            <a:spLocks noChangeArrowheads="1"/>
          </p:cNvSpPr>
          <p:nvPr/>
        </p:nvSpPr>
        <p:spPr bwMode="auto">
          <a:xfrm>
            <a:off x="838200" y="2613025"/>
            <a:ext cx="1152525" cy="3000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blue</a:t>
            </a:r>
          </a:p>
        </p:txBody>
      </p:sp>
      <p:sp>
        <p:nvSpPr>
          <p:cNvPr id="61" name="Rectangle 19"/>
          <p:cNvSpPr>
            <a:spLocks noChangeArrowheads="1"/>
          </p:cNvSpPr>
          <p:nvPr/>
        </p:nvSpPr>
        <p:spPr bwMode="auto">
          <a:xfrm>
            <a:off x="838200" y="2992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cat</a:t>
            </a:r>
          </a:p>
        </p:txBody>
      </p:sp>
      <p:sp>
        <p:nvSpPr>
          <p:cNvPr id="62" name="Rectangle 19"/>
          <p:cNvSpPr>
            <a:spLocks noChangeArrowheads="1"/>
          </p:cNvSpPr>
          <p:nvPr/>
        </p:nvSpPr>
        <p:spPr bwMode="auto">
          <a:xfrm>
            <a:off x="838200" y="3373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egg</a:t>
            </a:r>
          </a:p>
        </p:txBody>
      </p:sp>
      <p:sp>
        <p:nvSpPr>
          <p:cNvPr id="63" name="Rectangle 19"/>
          <p:cNvSpPr>
            <a:spLocks noChangeArrowheads="1"/>
          </p:cNvSpPr>
          <p:nvPr/>
        </p:nvSpPr>
        <p:spPr bwMode="auto">
          <a:xfrm>
            <a:off x="838200" y="3754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fish</a:t>
            </a:r>
          </a:p>
        </p:txBody>
      </p:sp>
      <p:sp>
        <p:nvSpPr>
          <p:cNvPr id="64" name="Rectangle 19"/>
          <p:cNvSpPr>
            <a:spLocks noChangeArrowheads="1"/>
          </p:cNvSpPr>
          <p:nvPr/>
        </p:nvSpPr>
        <p:spPr bwMode="auto">
          <a:xfrm>
            <a:off x="838200" y="4135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green</a:t>
            </a:r>
          </a:p>
        </p:txBody>
      </p:sp>
      <p:sp>
        <p:nvSpPr>
          <p:cNvPr id="65" name="Rectangle 19"/>
          <p:cNvSpPr>
            <a:spLocks noChangeArrowheads="1"/>
          </p:cNvSpPr>
          <p:nvPr/>
        </p:nvSpPr>
        <p:spPr bwMode="auto">
          <a:xfrm>
            <a:off x="838200" y="4516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ham</a:t>
            </a:r>
          </a:p>
        </p:txBody>
      </p:sp>
      <p:sp>
        <p:nvSpPr>
          <p:cNvPr id="66" name="Rectangle 19"/>
          <p:cNvSpPr>
            <a:spLocks noChangeArrowheads="1"/>
          </p:cNvSpPr>
          <p:nvPr/>
        </p:nvSpPr>
        <p:spPr bwMode="auto">
          <a:xfrm>
            <a:off x="838200" y="4897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hat</a:t>
            </a:r>
          </a:p>
        </p:txBody>
      </p:sp>
      <p:sp>
        <p:nvSpPr>
          <p:cNvPr id="67" name="Rectangle 19"/>
          <p:cNvSpPr>
            <a:spLocks noChangeArrowheads="1"/>
          </p:cNvSpPr>
          <p:nvPr/>
        </p:nvSpPr>
        <p:spPr bwMode="auto">
          <a:xfrm>
            <a:off x="838200" y="5278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one</a:t>
            </a:r>
          </a:p>
        </p:txBody>
      </p:sp>
      <p:sp>
        <p:nvSpPr>
          <p:cNvPr id="68" name="Rectangle 6"/>
          <p:cNvSpPr>
            <a:spLocks noChangeArrowheads="1"/>
          </p:cNvSpPr>
          <p:nvPr/>
        </p:nvSpPr>
        <p:spPr bwMode="auto">
          <a:xfrm>
            <a:off x="6573837" y="2992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3</a:t>
            </a:r>
          </a:p>
        </p:txBody>
      </p:sp>
      <p:sp>
        <p:nvSpPr>
          <p:cNvPr id="69" name="Rectangle 7"/>
          <p:cNvSpPr>
            <a:spLocks noChangeArrowheads="1"/>
          </p:cNvSpPr>
          <p:nvPr/>
        </p:nvSpPr>
        <p:spPr bwMode="auto">
          <a:xfrm>
            <a:off x="6573837" y="3373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4</a:t>
            </a:r>
          </a:p>
        </p:txBody>
      </p:sp>
      <p:sp>
        <p:nvSpPr>
          <p:cNvPr id="70" name="Rectangle 8"/>
          <p:cNvSpPr>
            <a:spLocks noChangeArrowheads="1"/>
          </p:cNvSpPr>
          <p:nvPr/>
        </p:nvSpPr>
        <p:spPr bwMode="auto">
          <a:xfrm>
            <a:off x="6573837" y="3756026"/>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1</a:t>
            </a:r>
          </a:p>
        </p:txBody>
      </p:sp>
      <p:sp>
        <p:nvSpPr>
          <p:cNvPr id="71" name="Rectangle 10"/>
          <p:cNvSpPr>
            <a:spLocks noChangeArrowheads="1"/>
          </p:cNvSpPr>
          <p:nvPr/>
        </p:nvSpPr>
        <p:spPr bwMode="auto">
          <a:xfrm>
            <a:off x="6573837" y="4516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4</a:t>
            </a:r>
          </a:p>
        </p:txBody>
      </p:sp>
      <p:sp>
        <p:nvSpPr>
          <p:cNvPr id="73" name="Rectangle 16"/>
          <p:cNvSpPr>
            <a:spLocks noChangeArrowheads="1"/>
          </p:cNvSpPr>
          <p:nvPr/>
        </p:nvSpPr>
        <p:spPr bwMode="auto">
          <a:xfrm>
            <a:off x="6573837" y="4135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4</a:t>
            </a:r>
          </a:p>
        </p:txBody>
      </p:sp>
      <p:sp>
        <p:nvSpPr>
          <p:cNvPr id="74" name="Rectangle 18"/>
          <p:cNvSpPr>
            <a:spLocks noChangeArrowheads="1"/>
          </p:cNvSpPr>
          <p:nvPr/>
        </p:nvSpPr>
        <p:spPr bwMode="auto">
          <a:xfrm>
            <a:off x="6573837" y="4897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3</a:t>
            </a:r>
          </a:p>
        </p:txBody>
      </p:sp>
      <p:sp>
        <p:nvSpPr>
          <p:cNvPr id="75" name="Rectangle 19"/>
          <p:cNvSpPr>
            <a:spLocks noChangeArrowheads="1"/>
          </p:cNvSpPr>
          <p:nvPr/>
        </p:nvSpPr>
        <p:spPr bwMode="auto">
          <a:xfrm>
            <a:off x="6573837" y="2613025"/>
            <a:ext cx="284163" cy="300038"/>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2</a:t>
            </a:r>
          </a:p>
        </p:txBody>
      </p:sp>
      <p:sp>
        <p:nvSpPr>
          <p:cNvPr id="78" name="Rectangle 34"/>
          <p:cNvSpPr>
            <a:spLocks noChangeArrowheads="1"/>
          </p:cNvSpPr>
          <p:nvPr/>
        </p:nvSpPr>
        <p:spPr bwMode="auto">
          <a:xfrm>
            <a:off x="6573837" y="5278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1</a:t>
            </a:r>
          </a:p>
        </p:txBody>
      </p:sp>
      <p:sp>
        <p:nvSpPr>
          <p:cNvPr id="87" name="Rectangle 19"/>
          <p:cNvSpPr>
            <a:spLocks noChangeArrowheads="1"/>
          </p:cNvSpPr>
          <p:nvPr/>
        </p:nvSpPr>
        <p:spPr bwMode="auto">
          <a:xfrm>
            <a:off x="5194299" y="2613025"/>
            <a:ext cx="1150938" cy="300038"/>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blue</a:t>
            </a:r>
          </a:p>
        </p:txBody>
      </p:sp>
      <p:sp>
        <p:nvSpPr>
          <p:cNvPr id="88" name="Rectangle 19"/>
          <p:cNvSpPr>
            <a:spLocks noChangeArrowheads="1"/>
          </p:cNvSpPr>
          <p:nvPr/>
        </p:nvSpPr>
        <p:spPr bwMode="auto">
          <a:xfrm>
            <a:off x="5194299" y="2992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cat</a:t>
            </a:r>
          </a:p>
        </p:txBody>
      </p:sp>
      <p:sp>
        <p:nvSpPr>
          <p:cNvPr id="89" name="Rectangle 19"/>
          <p:cNvSpPr>
            <a:spLocks noChangeArrowheads="1"/>
          </p:cNvSpPr>
          <p:nvPr/>
        </p:nvSpPr>
        <p:spPr bwMode="auto">
          <a:xfrm>
            <a:off x="5194299" y="3373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egg</a:t>
            </a:r>
          </a:p>
        </p:txBody>
      </p:sp>
      <p:sp>
        <p:nvSpPr>
          <p:cNvPr id="90" name="Rectangle 19"/>
          <p:cNvSpPr>
            <a:spLocks noChangeArrowheads="1"/>
          </p:cNvSpPr>
          <p:nvPr/>
        </p:nvSpPr>
        <p:spPr bwMode="auto">
          <a:xfrm>
            <a:off x="5194299" y="3756026"/>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fish</a:t>
            </a:r>
          </a:p>
        </p:txBody>
      </p:sp>
      <p:sp>
        <p:nvSpPr>
          <p:cNvPr id="91" name="Rectangle 19"/>
          <p:cNvSpPr>
            <a:spLocks noChangeArrowheads="1"/>
          </p:cNvSpPr>
          <p:nvPr/>
        </p:nvSpPr>
        <p:spPr bwMode="auto">
          <a:xfrm>
            <a:off x="5194299" y="4135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green</a:t>
            </a:r>
          </a:p>
        </p:txBody>
      </p:sp>
      <p:sp>
        <p:nvSpPr>
          <p:cNvPr id="92" name="Rectangle 19"/>
          <p:cNvSpPr>
            <a:spLocks noChangeArrowheads="1"/>
          </p:cNvSpPr>
          <p:nvPr/>
        </p:nvSpPr>
        <p:spPr bwMode="auto">
          <a:xfrm>
            <a:off x="5194299" y="4516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ham</a:t>
            </a:r>
          </a:p>
        </p:txBody>
      </p:sp>
      <p:sp>
        <p:nvSpPr>
          <p:cNvPr id="93" name="Rectangle 19"/>
          <p:cNvSpPr>
            <a:spLocks noChangeArrowheads="1"/>
          </p:cNvSpPr>
          <p:nvPr/>
        </p:nvSpPr>
        <p:spPr bwMode="auto">
          <a:xfrm>
            <a:off x="5194299" y="4897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hat</a:t>
            </a:r>
          </a:p>
        </p:txBody>
      </p:sp>
      <p:sp>
        <p:nvSpPr>
          <p:cNvPr id="94" name="Rectangle 19"/>
          <p:cNvSpPr>
            <a:spLocks noChangeArrowheads="1"/>
          </p:cNvSpPr>
          <p:nvPr/>
        </p:nvSpPr>
        <p:spPr bwMode="auto">
          <a:xfrm>
            <a:off x="5194299" y="5278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one</a:t>
            </a:r>
          </a:p>
        </p:txBody>
      </p:sp>
      <p:sp>
        <p:nvSpPr>
          <p:cNvPr id="97" name="Rectangle 7"/>
          <p:cNvSpPr>
            <a:spLocks noChangeArrowheads="1"/>
          </p:cNvSpPr>
          <p:nvPr/>
        </p:nvSpPr>
        <p:spPr bwMode="auto">
          <a:xfrm>
            <a:off x="7086600" y="3756026"/>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2</a:t>
            </a:r>
          </a:p>
        </p:txBody>
      </p:sp>
      <p:cxnSp>
        <p:nvCxnSpPr>
          <p:cNvPr id="103" name="Straight Arrow Connector 227"/>
          <p:cNvCxnSpPr>
            <a:cxnSpLocks noChangeShapeType="1"/>
            <a:stCxn id="87" idx="3"/>
            <a:endCxn id="75" idx="1"/>
          </p:cNvCxnSpPr>
          <p:nvPr/>
        </p:nvCxnSpPr>
        <p:spPr bwMode="auto">
          <a:xfrm>
            <a:off x="6345237" y="2763044"/>
            <a:ext cx="228600"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5" name="Straight Arrow Connector 231"/>
          <p:cNvCxnSpPr>
            <a:cxnSpLocks noChangeShapeType="1"/>
            <a:stCxn id="88" idx="3"/>
            <a:endCxn id="68" idx="1"/>
          </p:cNvCxnSpPr>
          <p:nvPr/>
        </p:nvCxnSpPr>
        <p:spPr bwMode="auto">
          <a:xfrm>
            <a:off x="6345237" y="3142457"/>
            <a:ext cx="228600"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7" name="Straight Arrow Connector 233"/>
          <p:cNvCxnSpPr>
            <a:cxnSpLocks noChangeShapeType="1"/>
            <a:stCxn id="89" idx="3"/>
            <a:endCxn id="69" idx="1"/>
          </p:cNvCxnSpPr>
          <p:nvPr/>
        </p:nvCxnSpPr>
        <p:spPr bwMode="auto">
          <a:xfrm>
            <a:off x="6345237" y="3523457"/>
            <a:ext cx="228600"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9" name="Straight Arrow Connector 235"/>
          <p:cNvCxnSpPr>
            <a:cxnSpLocks noChangeShapeType="1"/>
            <a:stCxn id="90" idx="3"/>
            <a:endCxn id="70" idx="1"/>
          </p:cNvCxnSpPr>
          <p:nvPr/>
        </p:nvCxnSpPr>
        <p:spPr bwMode="auto">
          <a:xfrm>
            <a:off x="6345237" y="3906045"/>
            <a:ext cx="228600"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1" name="Straight Arrow Connector 237"/>
          <p:cNvCxnSpPr>
            <a:cxnSpLocks noChangeShapeType="1"/>
            <a:stCxn id="91" idx="3"/>
            <a:endCxn id="73" idx="1"/>
          </p:cNvCxnSpPr>
          <p:nvPr/>
        </p:nvCxnSpPr>
        <p:spPr bwMode="auto">
          <a:xfrm>
            <a:off x="6345237" y="4285457"/>
            <a:ext cx="228600"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3" name="Straight Arrow Connector 239"/>
          <p:cNvCxnSpPr>
            <a:cxnSpLocks noChangeShapeType="1"/>
            <a:stCxn id="92" idx="3"/>
            <a:endCxn id="71" idx="1"/>
          </p:cNvCxnSpPr>
          <p:nvPr/>
        </p:nvCxnSpPr>
        <p:spPr bwMode="auto">
          <a:xfrm>
            <a:off x="6345237" y="4666457"/>
            <a:ext cx="228600"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5" name="Straight Arrow Connector 241"/>
          <p:cNvCxnSpPr>
            <a:cxnSpLocks noChangeShapeType="1"/>
            <a:stCxn id="93" idx="3"/>
            <a:endCxn id="74" idx="1"/>
          </p:cNvCxnSpPr>
          <p:nvPr/>
        </p:nvCxnSpPr>
        <p:spPr bwMode="auto">
          <a:xfrm>
            <a:off x="6345237" y="5047457"/>
            <a:ext cx="228600"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7" name="Straight Arrow Connector 243"/>
          <p:cNvCxnSpPr>
            <a:cxnSpLocks noChangeShapeType="1"/>
            <a:stCxn id="94" idx="3"/>
            <a:endCxn id="78" idx="1"/>
          </p:cNvCxnSpPr>
          <p:nvPr/>
        </p:nvCxnSpPr>
        <p:spPr bwMode="auto">
          <a:xfrm>
            <a:off x="6345237" y="5428457"/>
            <a:ext cx="228600"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sp>
        <p:nvSpPr>
          <p:cNvPr id="119" name="Right Arrow 245"/>
          <p:cNvSpPr>
            <a:spLocks noChangeArrowheads="1"/>
          </p:cNvSpPr>
          <p:nvPr/>
        </p:nvSpPr>
        <p:spPr bwMode="auto">
          <a:xfrm>
            <a:off x="3886200" y="4133850"/>
            <a:ext cx="685800" cy="533400"/>
          </a:xfrm>
          <a:prstGeom prst="rightArrow">
            <a:avLst>
              <a:gd name="adj1" fmla="val 50000"/>
              <a:gd name="adj2" fmla="val 50000"/>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solidFill>
                <a:schemeClr val="bg1"/>
              </a:solidFill>
              <a:latin typeface="Gill Sans"/>
              <a:cs typeface="Gill Sans"/>
            </a:endParaRPr>
          </a:p>
        </p:txBody>
      </p:sp>
      <p:grpSp>
        <p:nvGrpSpPr>
          <p:cNvPr id="8" name="Group 44"/>
          <p:cNvGrpSpPr/>
          <p:nvPr/>
        </p:nvGrpSpPr>
        <p:grpSpPr>
          <a:xfrm>
            <a:off x="6208013" y="1143000"/>
            <a:ext cx="2255002" cy="490954"/>
            <a:chOff x="762000" y="1905000"/>
            <a:chExt cx="2255002" cy="490954"/>
          </a:xfrm>
        </p:grpSpPr>
        <p:sp>
          <p:nvSpPr>
            <p:cNvPr id="121" name="TextBox 120"/>
            <p:cNvSpPr txBox="1"/>
            <p:nvPr/>
          </p:nvSpPr>
          <p:spPr>
            <a:xfrm>
              <a:off x="838200" y="2057400"/>
              <a:ext cx="2178802" cy="338554"/>
            </a:xfrm>
            <a:prstGeom prst="rect">
              <a:avLst/>
            </a:prstGeom>
            <a:noFill/>
            <a:ln>
              <a:noFill/>
            </a:ln>
          </p:spPr>
          <p:txBody>
            <a:bodyPr wrap="none" rtlCol="0">
              <a:spAutoFit/>
            </a:bodyPr>
            <a:lstStyle/>
            <a:p>
              <a:r>
                <a:rPr lang="en-US" dirty="0">
                  <a:solidFill>
                    <a:schemeClr val="bg1"/>
                  </a:solidFill>
                </a:rPr>
                <a:t>green eggs and ham</a:t>
              </a:r>
            </a:p>
          </p:txBody>
        </p:sp>
        <p:sp>
          <p:nvSpPr>
            <p:cNvPr id="122" name="TextBox 121"/>
            <p:cNvSpPr txBox="1"/>
            <p:nvPr/>
          </p:nvSpPr>
          <p:spPr>
            <a:xfrm>
              <a:off x="762000" y="1905000"/>
              <a:ext cx="603050" cy="276999"/>
            </a:xfrm>
            <a:prstGeom prst="rect">
              <a:avLst/>
            </a:prstGeom>
            <a:noFill/>
            <a:ln>
              <a:noFill/>
            </a:ln>
          </p:spPr>
          <p:txBody>
            <a:bodyPr wrap="none" rtlCol="0">
              <a:spAutoFit/>
            </a:bodyPr>
            <a:lstStyle/>
            <a:p>
              <a:r>
                <a:rPr lang="en-US" sz="1200" dirty="0">
                  <a:solidFill>
                    <a:srgbClr val="FF0000"/>
                  </a:solidFill>
                </a:rPr>
                <a:t>Doc 4</a:t>
              </a:r>
            </a:p>
          </p:txBody>
        </p:sp>
      </p:grpSp>
      <p:sp>
        <p:nvSpPr>
          <p:cNvPr id="123" name="Rectangle 122"/>
          <p:cNvSpPr>
            <a:spLocks noChangeArrowheads="1"/>
          </p:cNvSpPr>
          <p:nvPr/>
        </p:nvSpPr>
        <p:spPr bwMode="auto">
          <a:xfrm>
            <a:off x="20113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latin typeface="Gill Sans"/>
              <a:cs typeface="Gill Sans"/>
            </a:endParaRPr>
          </a:p>
        </p:txBody>
      </p:sp>
      <p:sp>
        <p:nvSpPr>
          <p:cNvPr id="124" name="Rectangle 123"/>
          <p:cNvSpPr>
            <a:spLocks noChangeArrowheads="1"/>
          </p:cNvSpPr>
          <p:nvPr/>
        </p:nvSpPr>
        <p:spPr bwMode="auto">
          <a:xfrm>
            <a:off x="23161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latin typeface="Gill Sans"/>
                <a:cs typeface="Gill Sans"/>
              </a:rPr>
              <a:t>1</a:t>
            </a:r>
          </a:p>
        </p:txBody>
      </p:sp>
      <p:sp>
        <p:nvSpPr>
          <p:cNvPr id="125" name="Rectangle 124"/>
          <p:cNvSpPr>
            <a:spLocks noChangeArrowheads="1"/>
          </p:cNvSpPr>
          <p:nvPr/>
        </p:nvSpPr>
        <p:spPr bwMode="auto">
          <a:xfrm>
            <a:off x="26209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latin typeface="Gill Sans"/>
              <a:cs typeface="Gill Sans"/>
            </a:endParaRPr>
          </a:p>
        </p:txBody>
      </p:sp>
      <p:sp>
        <p:nvSpPr>
          <p:cNvPr id="126" name="Rectangle 125"/>
          <p:cNvSpPr>
            <a:spLocks noChangeArrowheads="1"/>
          </p:cNvSpPr>
          <p:nvPr/>
        </p:nvSpPr>
        <p:spPr bwMode="auto">
          <a:xfrm>
            <a:off x="29257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latin typeface="Gill Sans"/>
              <a:cs typeface="Gill Sans"/>
            </a:endParaRPr>
          </a:p>
        </p:txBody>
      </p:sp>
      <p:sp>
        <p:nvSpPr>
          <p:cNvPr id="128" name="Rectangle 19"/>
          <p:cNvSpPr>
            <a:spLocks noChangeArrowheads="1"/>
          </p:cNvSpPr>
          <p:nvPr/>
        </p:nvSpPr>
        <p:spPr bwMode="auto">
          <a:xfrm>
            <a:off x="838200" y="5659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red</a:t>
            </a:r>
          </a:p>
        </p:txBody>
      </p:sp>
      <p:sp>
        <p:nvSpPr>
          <p:cNvPr id="129" name="Rectangle 128"/>
          <p:cNvSpPr>
            <a:spLocks noChangeArrowheads="1"/>
          </p:cNvSpPr>
          <p:nvPr/>
        </p:nvSpPr>
        <p:spPr bwMode="auto">
          <a:xfrm>
            <a:off x="20113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1</a:t>
            </a:r>
          </a:p>
        </p:txBody>
      </p:sp>
      <p:sp>
        <p:nvSpPr>
          <p:cNvPr id="130" name="Rectangle 129"/>
          <p:cNvSpPr>
            <a:spLocks noChangeArrowheads="1"/>
          </p:cNvSpPr>
          <p:nvPr/>
        </p:nvSpPr>
        <p:spPr bwMode="auto">
          <a:xfrm>
            <a:off x="23161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latin typeface="Gill Sans"/>
              <a:cs typeface="Gill Sans"/>
            </a:endParaRPr>
          </a:p>
        </p:txBody>
      </p:sp>
      <p:sp>
        <p:nvSpPr>
          <p:cNvPr id="131" name="Rectangle 130"/>
          <p:cNvSpPr>
            <a:spLocks noChangeArrowheads="1"/>
          </p:cNvSpPr>
          <p:nvPr/>
        </p:nvSpPr>
        <p:spPr bwMode="auto">
          <a:xfrm>
            <a:off x="26209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latin typeface="Gill Sans"/>
              <a:cs typeface="Gill Sans"/>
            </a:endParaRPr>
          </a:p>
        </p:txBody>
      </p:sp>
      <p:sp>
        <p:nvSpPr>
          <p:cNvPr id="132" name="Rectangle 131"/>
          <p:cNvSpPr>
            <a:spLocks noChangeArrowheads="1"/>
          </p:cNvSpPr>
          <p:nvPr/>
        </p:nvSpPr>
        <p:spPr bwMode="auto">
          <a:xfrm>
            <a:off x="29257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latin typeface="Gill Sans"/>
              <a:cs typeface="Gill Sans"/>
            </a:endParaRPr>
          </a:p>
        </p:txBody>
      </p:sp>
      <p:sp>
        <p:nvSpPr>
          <p:cNvPr id="134" name="Rectangle 19"/>
          <p:cNvSpPr>
            <a:spLocks noChangeArrowheads="1"/>
          </p:cNvSpPr>
          <p:nvPr/>
        </p:nvSpPr>
        <p:spPr bwMode="auto">
          <a:xfrm>
            <a:off x="838200" y="6040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two</a:t>
            </a:r>
          </a:p>
        </p:txBody>
      </p:sp>
      <p:sp>
        <p:nvSpPr>
          <p:cNvPr id="136" name="Rectangle 34"/>
          <p:cNvSpPr>
            <a:spLocks noChangeArrowheads="1"/>
          </p:cNvSpPr>
          <p:nvPr/>
        </p:nvSpPr>
        <p:spPr bwMode="auto">
          <a:xfrm>
            <a:off x="6573837" y="5659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2</a:t>
            </a:r>
          </a:p>
        </p:txBody>
      </p:sp>
      <p:sp>
        <p:nvSpPr>
          <p:cNvPr id="138" name="Rectangle 19"/>
          <p:cNvSpPr>
            <a:spLocks noChangeArrowheads="1"/>
          </p:cNvSpPr>
          <p:nvPr/>
        </p:nvSpPr>
        <p:spPr bwMode="auto">
          <a:xfrm>
            <a:off x="5194299" y="5659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red</a:t>
            </a:r>
          </a:p>
        </p:txBody>
      </p:sp>
      <p:cxnSp>
        <p:nvCxnSpPr>
          <p:cNvPr id="139" name="Straight Arrow Connector 243"/>
          <p:cNvCxnSpPr>
            <a:cxnSpLocks noChangeShapeType="1"/>
            <a:stCxn id="138" idx="3"/>
            <a:endCxn id="136" idx="1"/>
          </p:cNvCxnSpPr>
          <p:nvPr/>
        </p:nvCxnSpPr>
        <p:spPr bwMode="auto">
          <a:xfrm>
            <a:off x="6345237" y="5809457"/>
            <a:ext cx="228600"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sp>
        <p:nvSpPr>
          <p:cNvPr id="141" name="Rectangle 34"/>
          <p:cNvSpPr>
            <a:spLocks noChangeArrowheads="1"/>
          </p:cNvSpPr>
          <p:nvPr/>
        </p:nvSpPr>
        <p:spPr bwMode="auto">
          <a:xfrm>
            <a:off x="6581775" y="6040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1</a:t>
            </a:r>
          </a:p>
        </p:txBody>
      </p:sp>
      <p:sp>
        <p:nvSpPr>
          <p:cNvPr id="143" name="Rectangle 19"/>
          <p:cNvSpPr>
            <a:spLocks noChangeArrowheads="1"/>
          </p:cNvSpPr>
          <p:nvPr/>
        </p:nvSpPr>
        <p:spPr bwMode="auto">
          <a:xfrm>
            <a:off x="5202237" y="6040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two</a:t>
            </a:r>
          </a:p>
        </p:txBody>
      </p:sp>
      <p:cxnSp>
        <p:nvCxnSpPr>
          <p:cNvPr id="144" name="Straight Arrow Connector 243"/>
          <p:cNvCxnSpPr>
            <a:cxnSpLocks noChangeShapeType="1"/>
            <a:stCxn id="143" idx="3"/>
            <a:endCxn id="141" idx="1"/>
          </p:cNvCxnSpPr>
          <p:nvPr/>
        </p:nvCxnSpPr>
        <p:spPr bwMode="auto">
          <a:xfrm>
            <a:off x="6353175" y="6190457"/>
            <a:ext cx="228600"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1" name="Straight Arrow Connector 235"/>
          <p:cNvCxnSpPr>
            <a:cxnSpLocks noChangeShapeType="1"/>
            <a:stCxn id="70" idx="3"/>
            <a:endCxn id="97" idx="1"/>
          </p:cNvCxnSpPr>
          <p:nvPr/>
        </p:nvCxnSpPr>
        <p:spPr bwMode="auto">
          <a:xfrm>
            <a:off x="6858000" y="3906045"/>
            <a:ext cx="228600"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spTree>
    <p:extLst>
      <p:ext uri="{BB962C8B-B14F-4D97-AF65-F5344CB8AC3E}">
        <p14:creationId xmlns:p14="http://schemas.microsoft.com/office/powerpoint/2010/main" val="4326447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3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4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4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0" grpId="0" animBg="1"/>
      <p:bldP spid="71" grpId="0" animBg="1"/>
      <p:bldP spid="73" grpId="0" animBg="1"/>
      <p:bldP spid="74" grpId="0" animBg="1"/>
      <p:bldP spid="75" grpId="0" animBg="1"/>
      <p:bldP spid="78" grpId="0" animBg="1"/>
      <p:bldP spid="87" grpId="0" animBg="1"/>
      <p:bldP spid="88" grpId="0" animBg="1"/>
      <p:bldP spid="89" grpId="0" animBg="1"/>
      <p:bldP spid="90" grpId="0" animBg="1"/>
      <p:bldP spid="91" grpId="0" animBg="1"/>
      <p:bldP spid="92" grpId="0" animBg="1"/>
      <p:bldP spid="93" grpId="0" animBg="1"/>
      <p:bldP spid="94" grpId="0" animBg="1"/>
      <p:bldP spid="97" grpId="0" animBg="1"/>
      <p:bldP spid="119" grpId="0" animBg="1"/>
      <p:bldP spid="136" grpId="0" animBg="1"/>
      <p:bldP spid="138" grpId="0" animBg="1"/>
      <p:bldP spid="141" grpId="0" animBg="1"/>
      <p:bldP spid="1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t>Boolean Retrieval</a:t>
            </a:r>
          </a:p>
        </p:txBody>
      </p:sp>
      <p:sp>
        <p:nvSpPr>
          <p:cNvPr id="20483" name="Content Placeholder 2"/>
          <p:cNvSpPr>
            <a:spLocks noGrp="1"/>
          </p:cNvSpPr>
          <p:nvPr>
            <p:ph idx="1"/>
          </p:nvPr>
        </p:nvSpPr>
        <p:spPr/>
        <p:txBody>
          <a:bodyPr/>
          <a:lstStyle/>
          <a:p>
            <a:r>
              <a:rPr lang="en-US" dirty="0"/>
              <a:t>To execute a Boolean query:</a:t>
            </a:r>
          </a:p>
          <a:p>
            <a:pPr lvl="1"/>
            <a:r>
              <a:rPr lang="en-US" dirty="0"/>
              <a:t>Build query syntax tree</a:t>
            </a:r>
          </a:p>
          <a:p>
            <a:pPr lvl="1"/>
            <a:endParaRPr lang="en-US" dirty="0"/>
          </a:p>
          <a:p>
            <a:pPr lvl="1"/>
            <a:endParaRPr lang="en-US" dirty="0"/>
          </a:p>
          <a:p>
            <a:pPr lvl="1"/>
            <a:r>
              <a:rPr lang="en-US" dirty="0"/>
              <a:t>For each clause, look up postings</a:t>
            </a:r>
          </a:p>
          <a:p>
            <a:pPr lvl="1"/>
            <a:endParaRPr lang="en-US" dirty="0"/>
          </a:p>
          <a:p>
            <a:pPr lvl="1"/>
            <a:endParaRPr lang="en-US" dirty="0"/>
          </a:p>
          <a:p>
            <a:pPr lvl="1"/>
            <a:endParaRPr lang="en-US" dirty="0"/>
          </a:p>
          <a:p>
            <a:pPr lvl="1"/>
            <a:r>
              <a:rPr lang="en-US" dirty="0"/>
              <a:t>Traverse postings and apply Boolean operator</a:t>
            </a:r>
          </a:p>
          <a:p>
            <a:r>
              <a:rPr lang="en-US" dirty="0"/>
              <a:t>Efficiency analysis</a:t>
            </a:r>
          </a:p>
          <a:p>
            <a:pPr lvl="1"/>
            <a:r>
              <a:rPr lang="en-US" dirty="0"/>
              <a:t>Postings traversal is linear (assuming sorted postings)</a:t>
            </a:r>
          </a:p>
          <a:p>
            <a:pPr lvl="1"/>
            <a:r>
              <a:rPr lang="en-US" dirty="0"/>
              <a:t>Start with shortest posting first </a:t>
            </a:r>
          </a:p>
          <a:p>
            <a:pPr lvl="1"/>
            <a:endParaRPr lang="en-US" dirty="0"/>
          </a:p>
        </p:txBody>
      </p:sp>
      <p:sp>
        <p:nvSpPr>
          <p:cNvPr id="20484" name="TextBox 3"/>
          <p:cNvSpPr txBox="1">
            <a:spLocks noChangeArrowheads="1"/>
          </p:cNvSpPr>
          <p:nvPr/>
        </p:nvSpPr>
        <p:spPr bwMode="auto">
          <a:xfrm>
            <a:off x="2743200" y="2133600"/>
            <a:ext cx="2500877" cy="338554"/>
          </a:xfrm>
          <a:prstGeom prst="rect">
            <a:avLst/>
          </a:prstGeom>
          <a:noFill/>
          <a:ln w="9525">
            <a:noFill/>
            <a:miter lim="800000"/>
            <a:headEnd/>
            <a:tailEnd/>
          </a:ln>
        </p:spPr>
        <p:txBody>
          <a:bodyPr wrap="none">
            <a:spAutoFit/>
          </a:bodyPr>
          <a:lstStyle/>
          <a:p>
            <a:r>
              <a:rPr lang="en-US" b="0" dirty="0">
                <a:solidFill>
                  <a:schemeClr val="bg1"/>
                </a:solidFill>
              </a:rPr>
              <a:t>( blue AND fish ) OR ham</a:t>
            </a:r>
          </a:p>
        </p:txBody>
      </p:sp>
      <p:grpSp>
        <p:nvGrpSpPr>
          <p:cNvPr id="54" name="Group 53"/>
          <p:cNvGrpSpPr/>
          <p:nvPr/>
        </p:nvGrpSpPr>
        <p:grpSpPr>
          <a:xfrm>
            <a:off x="6121786" y="1752600"/>
            <a:ext cx="2001878" cy="1329154"/>
            <a:chOff x="6121786" y="1752600"/>
            <a:chExt cx="2001878" cy="1329154"/>
          </a:xfrm>
        </p:grpSpPr>
        <p:sp>
          <p:nvSpPr>
            <p:cNvPr id="20485" name="TextBox 4"/>
            <p:cNvSpPr txBox="1">
              <a:spLocks noChangeArrowheads="1"/>
            </p:cNvSpPr>
            <p:nvPr/>
          </p:nvSpPr>
          <p:spPr bwMode="auto">
            <a:xfrm>
              <a:off x="6781800" y="2743200"/>
              <a:ext cx="570990" cy="338554"/>
            </a:xfrm>
            <a:prstGeom prst="rect">
              <a:avLst/>
            </a:prstGeom>
            <a:noFill/>
            <a:ln w="9525">
              <a:noFill/>
              <a:miter lim="800000"/>
              <a:headEnd/>
              <a:tailEnd/>
            </a:ln>
          </p:spPr>
          <p:txBody>
            <a:bodyPr wrap="none">
              <a:spAutoFit/>
            </a:bodyPr>
            <a:lstStyle/>
            <a:p>
              <a:r>
                <a:rPr lang="en-US" b="0" dirty="0">
                  <a:solidFill>
                    <a:schemeClr val="bg1"/>
                  </a:solidFill>
                </a:rPr>
                <a:t>blue</a:t>
              </a:r>
            </a:p>
          </p:txBody>
        </p:sp>
        <p:sp>
          <p:nvSpPr>
            <p:cNvPr id="20486" name="TextBox 5"/>
            <p:cNvSpPr txBox="1">
              <a:spLocks noChangeArrowheads="1"/>
            </p:cNvSpPr>
            <p:nvPr/>
          </p:nvSpPr>
          <p:spPr bwMode="auto">
            <a:xfrm>
              <a:off x="7620000" y="2743200"/>
              <a:ext cx="503664" cy="338554"/>
            </a:xfrm>
            <a:prstGeom prst="rect">
              <a:avLst/>
            </a:prstGeom>
            <a:noFill/>
            <a:ln w="9525">
              <a:noFill/>
              <a:miter lim="800000"/>
              <a:headEnd/>
              <a:tailEnd/>
            </a:ln>
          </p:spPr>
          <p:txBody>
            <a:bodyPr wrap="none">
              <a:spAutoFit/>
            </a:bodyPr>
            <a:lstStyle/>
            <a:p>
              <a:r>
                <a:rPr lang="en-US" b="0" dirty="0">
                  <a:solidFill>
                    <a:schemeClr val="bg1"/>
                  </a:solidFill>
                </a:rPr>
                <a:t>fish</a:t>
              </a:r>
            </a:p>
          </p:txBody>
        </p:sp>
        <p:sp>
          <p:nvSpPr>
            <p:cNvPr id="20487" name="TextBox 6"/>
            <p:cNvSpPr txBox="1">
              <a:spLocks noChangeArrowheads="1"/>
            </p:cNvSpPr>
            <p:nvPr/>
          </p:nvSpPr>
          <p:spPr bwMode="auto">
            <a:xfrm>
              <a:off x="7162800" y="2209800"/>
              <a:ext cx="615874" cy="338554"/>
            </a:xfrm>
            <a:prstGeom prst="rect">
              <a:avLst/>
            </a:prstGeom>
            <a:noFill/>
            <a:ln w="9525">
              <a:noFill/>
              <a:miter lim="800000"/>
              <a:headEnd/>
              <a:tailEnd/>
            </a:ln>
          </p:spPr>
          <p:txBody>
            <a:bodyPr wrap="none">
              <a:spAutoFit/>
            </a:bodyPr>
            <a:lstStyle/>
            <a:p>
              <a:r>
                <a:rPr lang="en-US" b="0" dirty="0">
                  <a:solidFill>
                    <a:schemeClr val="bg1"/>
                  </a:solidFill>
                </a:rPr>
                <a:t>AND</a:t>
              </a:r>
            </a:p>
          </p:txBody>
        </p:sp>
        <p:sp>
          <p:nvSpPr>
            <p:cNvPr id="20488" name="TextBox 7"/>
            <p:cNvSpPr txBox="1">
              <a:spLocks noChangeArrowheads="1"/>
            </p:cNvSpPr>
            <p:nvPr/>
          </p:nvSpPr>
          <p:spPr bwMode="auto">
            <a:xfrm>
              <a:off x="6121786" y="2209800"/>
              <a:ext cx="583814" cy="338554"/>
            </a:xfrm>
            <a:prstGeom prst="rect">
              <a:avLst/>
            </a:prstGeom>
            <a:noFill/>
            <a:ln w="9525">
              <a:noFill/>
              <a:miter lim="800000"/>
              <a:headEnd/>
              <a:tailEnd/>
            </a:ln>
          </p:spPr>
          <p:txBody>
            <a:bodyPr wrap="none">
              <a:spAutoFit/>
            </a:bodyPr>
            <a:lstStyle/>
            <a:p>
              <a:r>
                <a:rPr lang="en-US" b="0" dirty="0">
                  <a:solidFill>
                    <a:schemeClr val="bg1"/>
                  </a:solidFill>
                </a:rPr>
                <a:t>ham</a:t>
              </a:r>
            </a:p>
          </p:txBody>
        </p:sp>
        <p:sp>
          <p:nvSpPr>
            <p:cNvPr id="20489" name="TextBox 8"/>
            <p:cNvSpPr txBox="1">
              <a:spLocks noChangeArrowheads="1"/>
            </p:cNvSpPr>
            <p:nvPr/>
          </p:nvSpPr>
          <p:spPr bwMode="auto">
            <a:xfrm>
              <a:off x="6705600" y="1752600"/>
              <a:ext cx="492443" cy="338554"/>
            </a:xfrm>
            <a:prstGeom prst="rect">
              <a:avLst/>
            </a:prstGeom>
            <a:noFill/>
            <a:ln w="9525">
              <a:noFill/>
              <a:miter lim="800000"/>
              <a:headEnd/>
              <a:tailEnd/>
            </a:ln>
          </p:spPr>
          <p:txBody>
            <a:bodyPr wrap="none">
              <a:spAutoFit/>
            </a:bodyPr>
            <a:lstStyle/>
            <a:p>
              <a:r>
                <a:rPr lang="en-US" b="0" dirty="0">
                  <a:solidFill>
                    <a:schemeClr val="bg1"/>
                  </a:solidFill>
                </a:rPr>
                <a:t>OR</a:t>
              </a:r>
            </a:p>
          </p:txBody>
        </p:sp>
        <p:cxnSp>
          <p:nvCxnSpPr>
            <p:cNvPr id="20490" name="Straight Arrow Connector 10"/>
            <p:cNvCxnSpPr>
              <a:cxnSpLocks noChangeShapeType="1"/>
              <a:stCxn id="20489" idx="2"/>
              <a:endCxn id="20488" idx="0"/>
            </p:cNvCxnSpPr>
            <p:nvPr/>
          </p:nvCxnSpPr>
          <p:spPr bwMode="auto">
            <a:xfrm rot="5400000">
              <a:off x="6623435" y="1881413"/>
              <a:ext cx="118646" cy="538129"/>
            </a:xfrm>
            <a:prstGeom prst="straightConnector1">
              <a:avLst/>
            </a:prstGeom>
            <a:noFill/>
            <a:ln w="9525" algn="ctr">
              <a:solidFill>
                <a:schemeClr val="bg1"/>
              </a:solidFill>
              <a:round/>
              <a:headEnd/>
              <a:tailEnd/>
            </a:ln>
          </p:spPr>
        </p:cxnSp>
        <p:cxnSp>
          <p:nvCxnSpPr>
            <p:cNvPr id="20491" name="Straight Arrow Connector 11"/>
            <p:cNvCxnSpPr>
              <a:cxnSpLocks noChangeShapeType="1"/>
              <a:stCxn id="20489" idx="2"/>
              <a:endCxn id="20487" idx="0"/>
            </p:cNvCxnSpPr>
            <p:nvPr/>
          </p:nvCxnSpPr>
          <p:spPr bwMode="auto">
            <a:xfrm rot="16200000" flipH="1">
              <a:off x="7151956" y="1891019"/>
              <a:ext cx="118646" cy="518915"/>
            </a:xfrm>
            <a:prstGeom prst="straightConnector1">
              <a:avLst/>
            </a:prstGeom>
            <a:noFill/>
            <a:ln w="9525" algn="ctr">
              <a:solidFill>
                <a:schemeClr val="bg1"/>
              </a:solidFill>
              <a:round/>
              <a:headEnd/>
              <a:tailEnd/>
            </a:ln>
          </p:spPr>
        </p:cxnSp>
        <p:cxnSp>
          <p:nvCxnSpPr>
            <p:cNvPr id="20492" name="Straight Arrow Connector 14"/>
            <p:cNvCxnSpPr>
              <a:cxnSpLocks noChangeShapeType="1"/>
              <a:stCxn id="20487" idx="2"/>
              <a:endCxn id="20486" idx="0"/>
            </p:cNvCxnSpPr>
            <p:nvPr/>
          </p:nvCxnSpPr>
          <p:spPr bwMode="auto">
            <a:xfrm rot="16200000" flipH="1">
              <a:off x="7573861" y="2445229"/>
              <a:ext cx="194846" cy="401095"/>
            </a:xfrm>
            <a:prstGeom prst="straightConnector1">
              <a:avLst/>
            </a:prstGeom>
            <a:noFill/>
            <a:ln w="9525" algn="ctr">
              <a:solidFill>
                <a:schemeClr val="bg1"/>
              </a:solidFill>
              <a:round/>
              <a:headEnd/>
              <a:tailEnd/>
            </a:ln>
          </p:spPr>
        </p:cxnSp>
        <p:cxnSp>
          <p:nvCxnSpPr>
            <p:cNvPr id="20493" name="Straight Arrow Connector 17"/>
            <p:cNvCxnSpPr>
              <a:cxnSpLocks noChangeShapeType="1"/>
              <a:stCxn id="20487" idx="2"/>
              <a:endCxn id="20485" idx="0"/>
            </p:cNvCxnSpPr>
            <p:nvPr/>
          </p:nvCxnSpPr>
          <p:spPr bwMode="auto">
            <a:xfrm rot="5400000">
              <a:off x="7171593" y="2444056"/>
              <a:ext cx="194846" cy="403442"/>
            </a:xfrm>
            <a:prstGeom prst="straightConnector1">
              <a:avLst/>
            </a:prstGeom>
            <a:noFill/>
            <a:ln w="9525" algn="ctr">
              <a:solidFill>
                <a:schemeClr val="bg1"/>
              </a:solidFill>
              <a:round/>
              <a:headEnd/>
              <a:tailEnd/>
            </a:ln>
          </p:spPr>
        </p:cxnSp>
      </p:grpSp>
      <p:sp>
        <p:nvSpPr>
          <p:cNvPr id="20494" name="Right Arrow 21"/>
          <p:cNvSpPr>
            <a:spLocks noChangeArrowheads="1"/>
          </p:cNvSpPr>
          <p:nvPr/>
        </p:nvSpPr>
        <p:spPr bwMode="auto">
          <a:xfrm>
            <a:off x="5453063" y="2133600"/>
            <a:ext cx="490537" cy="381000"/>
          </a:xfrm>
          <a:prstGeom prst="rightArrow">
            <a:avLst>
              <a:gd name="adj1" fmla="val 50000"/>
              <a:gd name="adj2" fmla="val 50069"/>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lstStyle/>
          <a:p>
            <a:endParaRPr lang="en-US">
              <a:solidFill>
                <a:schemeClr val="bg1"/>
              </a:solidFill>
            </a:endParaRPr>
          </a:p>
        </p:txBody>
      </p:sp>
      <p:grpSp>
        <p:nvGrpSpPr>
          <p:cNvPr id="59" name="Group 58"/>
          <p:cNvGrpSpPr/>
          <p:nvPr/>
        </p:nvGrpSpPr>
        <p:grpSpPr>
          <a:xfrm>
            <a:off x="2667000" y="3200400"/>
            <a:ext cx="2176464" cy="685800"/>
            <a:chOff x="2667000" y="3200400"/>
            <a:chExt cx="2176464" cy="685800"/>
          </a:xfrm>
        </p:grpSpPr>
        <p:sp>
          <p:nvSpPr>
            <p:cNvPr id="46" name="Rectangle 8"/>
            <p:cNvSpPr>
              <a:spLocks noChangeArrowheads="1"/>
            </p:cNvSpPr>
            <p:nvPr/>
          </p:nvSpPr>
          <p:spPr bwMode="auto">
            <a:xfrm>
              <a:off x="4046538" y="3586163"/>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47" name="Rectangle 19"/>
            <p:cNvSpPr>
              <a:spLocks noChangeArrowheads="1"/>
            </p:cNvSpPr>
            <p:nvPr/>
          </p:nvSpPr>
          <p:spPr bwMode="auto">
            <a:xfrm>
              <a:off x="4046538" y="3200400"/>
              <a:ext cx="284163" cy="300038"/>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2</a:t>
              </a:r>
            </a:p>
          </p:txBody>
        </p:sp>
        <p:sp>
          <p:nvSpPr>
            <p:cNvPr id="48" name="Rectangle 19"/>
            <p:cNvSpPr>
              <a:spLocks noChangeArrowheads="1"/>
            </p:cNvSpPr>
            <p:nvPr/>
          </p:nvSpPr>
          <p:spPr bwMode="auto">
            <a:xfrm>
              <a:off x="2667000" y="3200400"/>
              <a:ext cx="1150938" cy="300038"/>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blue</a:t>
              </a:r>
            </a:p>
          </p:txBody>
        </p:sp>
        <p:sp>
          <p:nvSpPr>
            <p:cNvPr id="49" name="Rectangle 19"/>
            <p:cNvSpPr>
              <a:spLocks noChangeArrowheads="1"/>
            </p:cNvSpPr>
            <p:nvPr/>
          </p:nvSpPr>
          <p:spPr bwMode="auto">
            <a:xfrm>
              <a:off x="2667000" y="3586163"/>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fish</a:t>
              </a:r>
            </a:p>
          </p:txBody>
        </p:sp>
        <p:sp>
          <p:nvSpPr>
            <p:cNvPr id="50" name="Rectangle 7"/>
            <p:cNvSpPr>
              <a:spLocks noChangeArrowheads="1"/>
            </p:cNvSpPr>
            <p:nvPr/>
          </p:nvSpPr>
          <p:spPr bwMode="auto">
            <a:xfrm>
              <a:off x="4559301" y="3586163"/>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2</a:t>
              </a:r>
            </a:p>
          </p:txBody>
        </p:sp>
        <p:cxnSp>
          <p:nvCxnSpPr>
            <p:cNvPr id="51" name="Straight Arrow Connector 227"/>
            <p:cNvCxnSpPr>
              <a:cxnSpLocks noChangeShapeType="1"/>
              <a:stCxn id="48" idx="3"/>
              <a:endCxn id="47" idx="1"/>
            </p:cNvCxnSpPr>
            <p:nvPr/>
          </p:nvCxnSpPr>
          <p:spPr bwMode="auto">
            <a:xfrm>
              <a:off x="3817938" y="3350419"/>
              <a:ext cx="228600"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52" name="Straight Arrow Connector 235"/>
            <p:cNvCxnSpPr>
              <a:cxnSpLocks noChangeShapeType="1"/>
              <a:stCxn id="49" idx="3"/>
              <a:endCxn id="46" idx="1"/>
            </p:cNvCxnSpPr>
            <p:nvPr/>
          </p:nvCxnSpPr>
          <p:spPr bwMode="auto">
            <a:xfrm>
              <a:off x="3817938" y="3736182"/>
              <a:ext cx="228600"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53" name="Straight Arrow Connector 235"/>
            <p:cNvCxnSpPr>
              <a:cxnSpLocks noChangeShapeType="1"/>
              <a:stCxn id="46" idx="3"/>
              <a:endCxn id="50" idx="1"/>
            </p:cNvCxnSpPr>
            <p:nvPr/>
          </p:nvCxnSpPr>
          <p:spPr bwMode="auto">
            <a:xfrm>
              <a:off x="4330701" y="3736182"/>
              <a:ext cx="228600"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grpSp>
    </p:spTree>
    <p:extLst>
      <p:ext uri="{BB962C8B-B14F-4D97-AF65-F5344CB8AC3E}">
        <p14:creationId xmlns:p14="http://schemas.microsoft.com/office/powerpoint/2010/main" val="17631645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9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48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48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48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48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48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P spid="20484" grpId="0"/>
      <p:bldP spid="2049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r>
              <a:rPr lang="en-US"/>
              <a:t>Strengths and Weaknesses</a:t>
            </a:r>
          </a:p>
        </p:txBody>
      </p:sp>
      <p:sp>
        <p:nvSpPr>
          <p:cNvPr id="22531" name="Rectangle 5"/>
          <p:cNvSpPr>
            <a:spLocks noGrp="1" noChangeArrowheads="1"/>
          </p:cNvSpPr>
          <p:nvPr>
            <p:ph type="body" idx="1"/>
          </p:nvPr>
        </p:nvSpPr>
        <p:spPr/>
        <p:txBody>
          <a:bodyPr/>
          <a:lstStyle/>
          <a:p>
            <a:r>
              <a:rPr lang="en-US" dirty="0"/>
              <a:t>Strengths</a:t>
            </a:r>
          </a:p>
          <a:p>
            <a:pPr lvl="1"/>
            <a:r>
              <a:rPr lang="en-US" dirty="0"/>
              <a:t>Precise, if you know the right strategies</a:t>
            </a:r>
          </a:p>
          <a:p>
            <a:pPr lvl="1"/>
            <a:r>
              <a:rPr lang="en-US" dirty="0"/>
              <a:t>Precise, if you have an idea of what you’re looking for</a:t>
            </a:r>
          </a:p>
          <a:p>
            <a:pPr lvl="1"/>
            <a:r>
              <a:rPr lang="en-US" dirty="0"/>
              <a:t>Implementations are fast and efficient</a:t>
            </a:r>
          </a:p>
          <a:p>
            <a:r>
              <a:rPr lang="en-US" dirty="0"/>
              <a:t>Weaknesses</a:t>
            </a:r>
          </a:p>
          <a:p>
            <a:pPr lvl="1"/>
            <a:r>
              <a:rPr lang="en-US" dirty="0"/>
              <a:t>Users must learn Boolean logic</a:t>
            </a:r>
          </a:p>
          <a:p>
            <a:pPr lvl="1"/>
            <a:r>
              <a:rPr lang="en-US" dirty="0"/>
              <a:t>Boolean logic insufficient to capture the richness of language</a:t>
            </a:r>
          </a:p>
          <a:p>
            <a:pPr lvl="1"/>
            <a:r>
              <a:rPr lang="en-US" dirty="0"/>
              <a:t>No control over size of result set: either too many hits or none</a:t>
            </a:r>
          </a:p>
          <a:p>
            <a:pPr lvl="1"/>
            <a:r>
              <a:rPr lang="en-US" dirty="0">
                <a:solidFill>
                  <a:srgbClr val="FF0000"/>
                </a:solidFill>
              </a:rPr>
              <a:t>When do you stop reading? </a:t>
            </a:r>
            <a:r>
              <a:rPr lang="en-US" dirty="0"/>
              <a:t>All documents in the result set are considered “equally good”</a:t>
            </a:r>
          </a:p>
          <a:p>
            <a:pPr lvl="1"/>
            <a:r>
              <a:rPr lang="en-US" dirty="0">
                <a:solidFill>
                  <a:srgbClr val="FF0000"/>
                </a:solidFill>
              </a:rPr>
              <a:t>What about partial matches? </a:t>
            </a:r>
            <a:r>
              <a:rPr lang="en-US" dirty="0"/>
              <a:t>Documents that “don’t quite match” the query may be useful also</a:t>
            </a:r>
          </a:p>
        </p:txBody>
      </p:sp>
    </p:spTree>
    <p:extLst>
      <p:ext uri="{BB962C8B-B14F-4D97-AF65-F5344CB8AC3E}">
        <p14:creationId xmlns:p14="http://schemas.microsoft.com/office/powerpoint/2010/main" val="640161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Ranked Retrieval</a:t>
            </a:r>
          </a:p>
        </p:txBody>
      </p:sp>
      <p:sp>
        <p:nvSpPr>
          <p:cNvPr id="23555" name="Rectangle 3"/>
          <p:cNvSpPr>
            <a:spLocks noGrp="1" noChangeArrowheads="1"/>
          </p:cNvSpPr>
          <p:nvPr>
            <p:ph type="body" idx="1"/>
          </p:nvPr>
        </p:nvSpPr>
        <p:spPr/>
        <p:txBody>
          <a:bodyPr/>
          <a:lstStyle/>
          <a:p>
            <a:r>
              <a:rPr lang="en-US" dirty="0"/>
              <a:t>Order documents by how likely they are to be relevant</a:t>
            </a:r>
          </a:p>
          <a:p>
            <a:pPr lvl="1"/>
            <a:r>
              <a:rPr lang="en-US" dirty="0"/>
              <a:t>Estimate relevance(</a:t>
            </a:r>
            <a:r>
              <a:rPr lang="en-US" i="1" dirty="0"/>
              <a:t>q</a:t>
            </a:r>
            <a:r>
              <a:rPr lang="en-US" dirty="0"/>
              <a:t>, </a:t>
            </a:r>
            <a:r>
              <a:rPr lang="en-US" i="1" dirty="0"/>
              <a:t>d</a:t>
            </a:r>
            <a:r>
              <a:rPr lang="en-US" i="1" baseline="-25000" dirty="0"/>
              <a:t>i</a:t>
            </a:r>
            <a:r>
              <a:rPr lang="en-US" dirty="0"/>
              <a:t>)</a:t>
            </a:r>
          </a:p>
          <a:p>
            <a:pPr lvl="1"/>
            <a:r>
              <a:rPr lang="en-US" dirty="0"/>
              <a:t>Sort documents by relevance</a:t>
            </a:r>
          </a:p>
          <a:p>
            <a:pPr lvl="1"/>
            <a:r>
              <a:rPr lang="en-US" dirty="0"/>
              <a:t>Display sorted results</a:t>
            </a:r>
          </a:p>
          <a:p>
            <a:r>
              <a:rPr lang="en-US" dirty="0"/>
              <a:t>User model</a:t>
            </a:r>
          </a:p>
          <a:p>
            <a:pPr lvl="1"/>
            <a:r>
              <a:rPr lang="en-US" dirty="0"/>
              <a:t>Present hits one screen at a time, best results first</a:t>
            </a:r>
          </a:p>
          <a:p>
            <a:pPr lvl="1"/>
            <a:r>
              <a:rPr lang="en-US" dirty="0"/>
              <a:t>At any point, users can decide to stop looking</a:t>
            </a:r>
          </a:p>
          <a:p>
            <a:r>
              <a:rPr lang="en-US" dirty="0"/>
              <a:t>How do we estimate relevance?</a:t>
            </a:r>
          </a:p>
          <a:p>
            <a:pPr lvl="1"/>
            <a:r>
              <a:rPr lang="en-US" dirty="0"/>
              <a:t>Assume document is relevant if it has a lot of query terms</a:t>
            </a:r>
          </a:p>
          <a:p>
            <a:pPr lvl="1"/>
            <a:r>
              <a:rPr lang="en-US" dirty="0"/>
              <a:t>Replace relevance(</a:t>
            </a:r>
            <a:r>
              <a:rPr lang="en-US" i="1" dirty="0"/>
              <a:t>q</a:t>
            </a:r>
            <a:r>
              <a:rPr lang="en-US" dirty="0"/>
              <a:t>, </a:t>
            </a:r>
            <a:r>
              <a:rPr lang="en-US" i="1" dirty="0" err="1"/>
              <a:t>d</a:t>
            </a:r>
            <a:r>
              <a:rPr lang="en-US" i="1" baseline="-25000" dirty="0" err="1"/>
              <a:t>i</a:t>
            </a:r>
            <a:r>
              <a:rPr lang="en-US" dirty="0"/>
              <a:t>) with </a:t>
            </a:r>
            <a:r>
              <a:rPr lang="en-US" dirty="0" err="1"/>
              <a:t>sim</a:t>
            </a:r>
            <a:r>
              <a:rPr lang="en-US" dirty="0"/>
              <a:t>(</a:t>
            </a:r>
            <a:r>
              <a:rPr lang="en-US" i="1" dirty="0"/>
              <a:t>q</a:t>
            </a:r>
            <a:r>
              <a:rPr lang="en-US" dirty="0"/>
              <a:t>, </a:t>
            </a:r>
            <a:r>
              <a:rPr lang="en-US" i="1" dirty="0" err="1"/>
              <a:t>d</a:t>
            </a:r>
            <a:r>
              <a:rPr lang="en-US" i="1" baseline="-25000" dirty="0" err="1"/>
              <a:t>i</a:t>
            </a:r>
            <a:r>
              <a:rPr lang="en-US" dirty="0"/>
              <a:t>)</a:t>
            </a:r>
          </a:p>
          <a:p>
            <a:pPr lvl="1"/>
            <a:r>
              <a:rPr lang="en-US" dirty="0"/>
              <a:t>Compute similarity of vector representations</a:t>
            </a:r>
          </a:p>
        </p:txBody>
      </p:sp>
    </p:spTree>
    <p:extLst>
      <p:ext uri="{BB962C8B-B14F-4D97-AF65-F5344CB8AC3E}">
        <p14:creationId xmlns:p14="http://schemas.microsoft.com/office/powerpoint/2010/main" val="371046298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Vector Space Model</a:t>
            </a:r>
          </a:p>
        </p:txBody>
      </p:sp>
      <p:sp>
        <p:nvSpPr>
          <p:cNvPr id="1354755" name="Text Box 3"/>
          <p:cNvSpPr txBox="1">
            <a:spLocks noChangeArrowheads="1"/>
          </p:cNvSpPr>
          <p:nvPr/>
        </p:nvSpPr>
        <p:spPr bwMode="auto">
          <a:xfrm>
            <a:off x="914400" y="4876800"/>
            <a:ext cx="6858000" cy="701675"/>
          </a:xfrm>
          <a:prstGeom prst="rect">
            <a:avLst/>
          </a:prstGeom>
          <a:noFill/>
          <a:ln w="12700">
            <a:noFill/>
            <a:miter lim="800000"/>
            <a:headEnd type="none" w="sm" len="sm"/>
            <a:tailEnd type="none" w="sm" len="sm"/>
          </a:ln>
          <a:effectLst/>
        </p:spPr>
        <p:txBody>
          <a:bodyPr>
            <a:spAutoFit/>
          </a:bodyPr>
          <a:lstStyle/>
          <a:p>
            <a:pPr>
              <a:defRPr/>
            </a:pPr>
            <a:r>
              <a:rPr lang="en-US" sz="2000" dirty="0">
                <a:solidFill>
                  <a:schemeClr val="bg1"/>
                </a:solidFill>
                <a:latin typeface="Gill Sans"/>
                <a:cs typeface="Gill Sans"/>
              </a:rPr>
              <a:t>Assumption: </a:t>
            </a:r>
            <a:r>
              <a:rPr lang="en-US" sz="2000" b="0" dirty="0">
                <a:solidFill>
                  <a:schemeClr val="bg1"/>
                </a:solidFill>
                <a:latin typeface="Gill Sans"/>
                <a:cs typeface="Gill Sans"/>
              </a:rPr>
              <a:t>Documents that are “close together” in vector space “talk about” the same things</a:t>
            </a:r>
          </a:p>
        </p:txBody>
      </p:sp>
      <p:cxnSp>
        <p:nvCxnSpPr>
          <p:cNvPr id="24580" name="AutoShape 4"/>
          <p:cNvCxnSpPr>
            <a:cxnSpLocks noChangeShapeType="1"/>
          </p:cNvCxnSpPr>
          <p:nvPr/>
        </p:nvCxnSpPr>
        <p:spPr bwMode="auto">
          <a:xfrm>
            <a:off x="4038600" y="3278188"/>
            <a:ext cx="2667000" cy="0"/>
          </a:xfrm>
          <a:prstGeom prst="straightConnector1">
            <a:avLst/>
          </a:prstGeom>
          <a:noFill/>
          <a:ln w="25400">
            <a:solidFill>
              <a:schemeClr val="bg1"/>
            </a:solidFill>
            <a:round/>
            <a:headEnd/>
            <a:tailEnd type="triangle" w="med" len="med"/>
          </a:ln>
        </p:spPr>
      </p:cxnSp>
      <p:cxnSp>
        <p:nvCxnSpPr>
          <p:cNvPr id="24581" name="AutoShape 5"/>
          <p:cNvCxnSpPr>
            <a:cxnSpLocks noChangeShapeType="1"/>
          </p:cNvCxnSpPr>
          <p:nvPr/>
        </p:nvCxnSpPr>
        <p:spPr bwMode="auto">
          <a:xfrm flipV="1">
            <a:off x="4038600" y="1373188"/>
            <a:ext cx="0" cy="1905000"/>
          </a:xfrm>
          <a:prstGeom prst="straightConnector1">
            <a:avLst/>
          </a:prstGeom>
          <a:noFill/>
          <a:ln w="25400">
            <a:solidFill>
              <a:schemeClr val="bg1"/>
            </a:solidFill>
            <a:round/>
            <a:headEnd/>
            <a:tailEnd type="triangle" w="med" len="med"/>
          </a:ln>
        </p:spPr>
      </p:cxnSp>
      <p:cxnSp>
        <p:nvCxnSpPr>
          <p:cNvPr id="24582" name="AutoShape 6"/>
          <p:cNvCxnSpPr>
            <a:cxnSpLocks noChangeShapeType="1"/>
          </p:cNvCxnSpPr>
          <p:nvPr/>
        </p:nvCxnSpPr>
        <p:spPr bwMode="auto">
          <a:xfrm flipH="1">
            <a:off x="2286000" y="3278188"/>
            <a:ext cx="1752600" cy="1066800"/>
          </a:xfrm>
          <a:prstGeom prst="straightConnector1">
            <a:avLst/>
          </a:prstGeom>
          <a:noFill/>
          <a:ln w="25400">
            <a:solidFill>
              <a:schemeClr val="bg1"/>
            </a:solidFill>
            <a:round/>
            <a:headEnd/>
            <a:tailEnd type="triangle" w="med" len="med"/>
          </a:ln>
        </p:spPr>
      </p:cxnSp>
      <p:cxnSp>
        <p:nvCxnSpPr>
          <p:cNvPr id="24583" name="AutoShape 7"/>
          <p:cNvCxnSpPr>
            <a:cxnSpLocks noChangeShapeType="1"/>
          </p:cNvCxnSpPr>
          <p:nvPr/>
        </p:nvCxnSpPr>
        <p:spPr bwMode="auto">
          <a:xfrm flipV="1">
            <a:off x="4038600" y="2592388"/>
            <a:ext cx="1905000" cy="685800"/>
          </a:xfrm>
          <a:prstGeom prst="straightConnector1">
            <a:avLst/>
          </a:prstGeom>
          <a:noFill/>
          <a:ln w="19050">
            <a:solidFill>
              <a:schemeClr val="bg1"/>
            </a:solidFill>
            <a:prstDash val="dash"/>
            <a:round/>
            <a:headEnd/>
            <a:tailEnd type="triangle" w="med" len="med"/>
          </a:ln>
        </p:spPr>
      </p:cxnSp>
      <p:cxnSp>
        <p:nvCxnSpPr>
          <p:cNvPr id="24584" name="AutoShape 8"/>
          <p:cNvCxnSpPr>
            <a:cxnSpLocks noChangeShapeType="1"/>
          </p:cNvCxnSpPr>
          <p:nvPr/>
        </p:nvCxnSpPr>
        <p:spPr bwMode="auto">
          <a:xfrm>
            <a:off x="4038600" y="3278188"/>
            <a:ext cx="1600200" cy="685800"/>
          </a:xfrm>
          <a:prstGeom prst="straightConnector1">
            <a:avLst/>
          </a:prstGeom>
          <a:noFill/>
          <a:ln w="19050">
            <a:solidFill>
              <a:schemeClr val="bg1"/>
            </a:solidFill>
            <a:prstDash val="dash"/>
            <a:round/>
            <a:headEnd/>
            <a:tailEnd type="triangle" w="med" len="med"/>
          </a:ln>
        </p:spPr>
      </p:cxnSp>
      <p:cxnSp>
        <p:nvCxnSpPr>
          <p:cNvPr id="24585" name="AutoShape 9"/>
          <p:cNvCxnSpPr>
            <a:cxnSpLocks noChangeShapeType="1"/>
          </p:cNvCxnSpPr>
          <p:nvPr/>
        </p:nvCxnSpPr>
        <p:spPr bwMode="auto">
          <a:xfrm flipV="1">
            <a:off x="4038600" y="1754188"/>
            <a:ext cx="914400" cy="1524000"/>
          </a:xfrm>
          <a:prstGeom prst="straightConnector1">
            <a:avLst/>
          </a:prstGeom>
          <a:noFill/>
          <a:ln w="19050">
            <a:solidFill>
              <a:schemeClr val="bg1"/>
            </a:solidFill>
            <a:prstDash val="dash"/>
            <a:round/>
            <a:headEnd/>
            <a:tailEnd type="triangle" w="med" len="med"/>
          </a:ln>
        </p:spPr>
      </p:cxnSp>
      <p:cxnSp>
        <p:nvCxnSpPr>
          <p:cNvPr id="24586" name="AutoShape 10"/>
          <p:cNvCxnSpPr>
            <a:cxnSpLocks noChangeShapeType="1"/>
            <a:endCxn id="24592" idx="0"/>
          </p:cNvCxnSpPr>
          <p:nvPr/>
        </p:nvCxnSpPr>
        <p:spPr bwMode="auto">
          <a:xfrm flipH="1">
            <a:off x="3627438" y="3276600"/>
            <a:ext cx="422275" cy="1066800"/>
          </a:xfrm>
          <a:prstGeom prst="straightConnector1">
            <a:avLst/>
          </a:prstGeom>
          <a:noFill/>
          <a:ln w="19050">
            <a:solidFill>
              <a:schemeClr val="bg1"/>
            </a:solidFill>
            <a:prstDash val="dash"/>
            <a:round/>
            <a:headEnd/>
            <a:tailEnd type="triangle" w="med" len="med"/>
          </a:ln>
        </p:spPr>
      </p:cxnSp>
      <p:cxnSp>
        <p:nvCxnSpPr>
          <p:cNvPr id="24587" name="AutoShape 11"/>
          <p:cNvCxnSpPr>
            <a:cxnSpLocks noChangeShapeType="1"/>
          </p:cNvCxnSpPr>
          <p:nvPr/>
        </p:nvCxnSpPr>
        <p:spPr bwMode="auto">
          <a:xfrm flipH="1" flipV="1">
            <a:off x="2362200" y="2135188"/>
            <a:ext cx="1676400" cy="1143000"/>
          </a:xfrm>
          <a:prstGeom prst="straightConnector1">
            <a:avLst/>
          </a:prstGeom>
          <a:noFill/>
          <a:ln w="19050">
            <a:solidFill>
              <a:schemeClr val="bg1"/>
            </a:solidFill>
            <a:prstDash val="dash"/>
            <a:round/>
            <a:headEnd/>
            <a:tailEnd type="triangle" w="med" len="med"/>
          </a:ln>
        </p:spPr>
      </p:cxnSp>
      <p:sp>
        <p:nvSpPr>
          <p:cNvPr id="24588" name="Text Box 12"/>
          <p:cNvSpPr txBox="1">
            <a:spLocks noChangeArrowheads="1"/>
          </p:cNvSpPr>
          <p:nvPr/>
        </p:nvSpPr>
        <p:spPr bwMode="auto">
          <a:xfrm>
            <a:off x="6156325" y="3238500"/>
            <a:ext cx="331788" cy="366713"/>
          </a:xfrm>
          <a:prstGeom prst="rect">
            <a:avLst/>
          </a:prstGeom>
          <a:noFill/>
          <a:ln w="9525">
            <a:noFill/>
            <a:miter lim="800000"/>
            <a:headEnd/>
            <a:tailEnd/>
          </a:ln>
        </p:spPr>
        <p:txBody>
          <a:bodyPr wrap="none">
            <a:spAutoFit/>
          </a:bodyPr>
          <a:lstStyle/>
          <a:p>
            <a:r>
              <a:rPr lang="en-US" sz="1800" b="0">
                <a:solidFill>
                  <a:schemeClr val="bg1"/>
                </a:solidFill>
              </a:rPr>
              <a:t>t</a:t>
            </a:r>
            <a:r>
              <a:rPr lang="en-US" sz="1800" b="0" baseline="-25000">
                <a:solidFill>
                  <a:schemeClr val="bg1"/>
                </a:solidFill>
              </a:rPr>
              <a:t>1</a:t>
            </a:r>
          </a:p>
        </p:txBody>
      </p:sp>
      <p:sp>
        <p:nvSpPr>
          <p:cNvPr id="24589" name="Text Box 13"/>
          <p:cNvSpPr txBox="1">
            <a:spLocks noChangeArrowheads="1"/>
          </p:cNvSpPr>
          <p:nvPr/>
        </p:nvSpPr>
        <p:spPr bwMode="auto">
          <a:xfrm>
            <a:off x="4953000" y="1449388"/>
            <a:ext cx="469900" cy="366712"/>
          </a:xfrm>
          <a:prstGeom prst="rect">
            <a:avLst/>
          </a:prstGeom>
          <a:noFill/>
          <a:ln w="9525">
            <a:noFill/>
            <a:miter lim="800000"/>
            <a:headEnd/>
            <a:tailEnd/>
          </a:ln>
        </p:spPr>
        <p:txBody>
          <a:bodyPr>
            <a:spAutoFit/>
          </a:bodyPr>
          <a:lstStyle/>
          <a:p>
            <a:r>
              <a:rPr lang="en-US" sz="1800" b="0">
                <a:solidFill>
                  <a:schemeClr val="bg1"/>
                </a:solidFill>
              </a:rPr>
              <a:t>d</a:t>
            </a:r>
            <a:r>
              <a:rPr lang="en-US" sz="1800" b="0" baseline="-25000">
                <a:solidFill>
                  <a:schemeClr val="bg1"/>
                </a:solidFill>
              </a:rPr>
              <a:t>2</a:t>
            </a:r>
            <a:endParaRPr lang="en-US" sz="1800" b="0">
              <a:solidFill>
                <a:schemeClr val="bg1"/>
              </a:solidFill>
            </a:endParaRPr>
          </a:p>
        </p:txBody>
      </p:sp>
      <p:sp>
        <p:nvSpPr>
          <p:cNvPr id="24590" name="Text Box 14"/>
          <p:cNvSpPr txBox="1">
            <a:spLocks noChangeArrowheads="1"/>
          </p:cNvSpPr>
          <p:nvPr/>
        </p:nvSpPr>
        <p:spPr bwMode="auto">
          <a:xfrm>
            <a:off x="5867400" y="2362200"/>
            <a:ext cx="395288" cy="366713"/>
          </a:xfrm>
          <a:prstGeom prst="rect">
            <a:avLst/>
          </a:prstGeom>
          <a:noFill/>
          <a:ln w="9525">
            <a:noFill/>
            <a:miter lim="800000"/>
            <a:headEnd/>
            <a:tailEnd/>
          </a:ln>
        </p:spPr>
        <p:txBody>
          <a:bodyPr wrap="none">
            <a:spAutoFit/>
          </a:bodyPr>
          <a:lstStyle/>
          <a:p>
            <a:r>
              <a:rPr lang="en-US" sz="1800" b="0">
                <a:solidFill>
                  <a:schemeClr val="bg1"/>
                </a:solidFill>
              </a:rPr>
              <a:t>d</a:t>
            </a:r>
            <a:r>
              <a:rPr lang="en-US" sz="1800" b="0" baseline="-25000">
                <a:solidFill>
                  <a:schemeClr val="bg1"/>
                </a:solidFill>
              </a:rPr>
              <a:t>1</a:t>
            </a:r>
            <a:endParaRPr lang="en-US" sz="1800" b="0">
              <a:solidFill>
                <a:schemeClr val="bg1"/>
              </a:solidFill>
            </a:endParaRPr>
          </a:p>
        </p:txBody>
      </p:sp>
      <p:sp>
        <p:nvSpPr>
          <p:cNvPr id="24591" name="Text Box 15"/>
          <p:cNvSpPr txBox="1">
            <a:spLocks noChangeArrowheads="1"/>
          </p:cNvSpPr>
          <p:nvPr/>
        </p:nvSpPr>
        <p:spPr bwMode="auto">
          <a:xfrm>
            <a:off x="1905000" y="1981200"/>
            <a:ext cx="395288" cy="366713"/>
          </a:xfrm>
          <a:prstGeom prst="rect">
            <a:avLst/>
          </a:prstGeom>
          <a:noFill/>
          <a:ln w="9525">
            <a:noFill/>
            <a:miter lim="800000"/>
            <a:headEnd/>
            <a:tailEnd/>
          </a:ln>
        </p:spPr>
        <p:txBody>
          <a:bodyPr wrap="none">
            <a:spAutoFit/>
          </a:bodyPr>
          <a:lstStyle/>
          <a:p>
            <a:r>
              <a:rPr lang="en-US" sz="1800" b="0">
                <a:solidFill>
                  <a:schemeClr val="bg1"/>
                </a:solidFill>
              </a:rPr>
              <a:t>d</a:t>
            </a:r>
            <a:r>
              <a:rPr lang="en-US" sz="1800" b="0" baseline="-25000">
                <a:solidFill>
                  <a:schemeClr val="bg1"/>
                </a:solidFill>
              </a:rPr>
              <a:t>3</a:t>
            </a:r>
            <a:endParaRPr lang="en-US" sz="1800" b="0">
              <a:solidFill>
                <a:schemeClr val="bg1"/>
              </a:solidFill>
            </a:endParaRPr>
          </a:p>
        </p:txBody>
      </p:sp>
      <p:sp>
        <p:nvSpPr>
          <p:cNvPr id="24592" name="Text Box 16"/>
          <p:cNvSpPr txBox="1">
            <a:spLocks noChangeArrowheads="1"/>
          </p:cNvSpPr>
          <p:nvPr/>
        </p:nvSpPr>
        <p:spPr bwMode="auto">
          <a:xfrm>
            <a:off x="3429000" y="4343400"/>
            <a:ext cx="395288" cy="366713"/>
          </a:xfrm>
          <a:prstGeom prst="rect">
            <a:avLst/>
          </a:prstGeom>
          <a:noFill/>
          <a:ln w="9525">
            <a:noFill/>
            <a:miter lim="800000"/>
            <a:headEnd/>
            <a:tailEnd/>
          </a:ln>
        </p:spPr>
        <p:txBody>
          <a:bodyPr wrap="none">
            <a:spAutoFit/>
          </a:bodyPr>
          <a:lstStyle/>
          <a:p>
            <a:r>
              <a:rPr lang="en-US" sz="1800" b="0">
                <a:solidFill>
                  <a:schemeClr val="bg1"/>
                </a:solidFill>
              </a:rPr>
              <a:t>d</a:t>
            </a:r>
            <a:r>
              <a:rPr lang="en-US" sz="1800" b="0" baseline="-25000">
                <a:solidFill>
                  <a:schemeClr val="bg1"/>
                </a:solidFill>
              </a:rPr>
              <a:t>4</a:t>
            </a:r>
            <a:endParaRPr lang="en-US" sz="1800" b="0">
              <a:solidFill>
                <a:schemeClr val="bg1"/>
              </a:solidFill>
            </a:endParaRPr>
          </a:p>
        </p:txBody>
      </p:sp>
      <p:sp>
        <p:nvSpPr>
          <p:cNvPr id="24593" name="Text Box 17"/>
          <p:cNvSpPr txBox="1">
            <a:spLocks noChangeArrowheads="1"/>
          </p:cNvSpPr>
          <p:nvPr/>
        </p:nvSpPr>
        <p:spPr bwMode="auto">
          <a:xfrm>
            <a:off x="5486400" y="3886200"/>
            <a:ext cx="395288" cy="366713"/>
          </a:xfrm>
          <a:prstGeom prst="rect">
            <a:avLst/>
          </a:prstGeom>
          <a:noFill/>
          <a:ln w="9525">
            <a:noFill/>
            <a:miter lim="800000"/>
            <a:headEnd/>
            <a:tailEnd/>
          </a:ln>
        </p:spPr>
        <p:txBody>
          <a:bodyPr wrap="none">
            <a:spAutoFit/>
          </a:bodyPr>
          <a:lstStyle/>
          <a:p>
            <a:r>
              <a:rPr lang="en-US" sz="1800" b="0">
                <a:solidFill>
                  <a:schemeClr val="bg1"/>
                </a:solidFill>
              </a:rPr>
              <a:t>d</a:t>
            </a:r>
            <a:r>
              <a:rPr lang="en-US" sz="1800" b="0" baseline="-25000">
                <a:solidFill>
                  <a:schemeClr val="bg1"/>
                </a:solidFill>
              </a:rPr>
              <a:t>5</a:t>
            </a:r>
          </a:p>
        </p:txBody>
      </p:sp>
      <p:sp>
        <p:nvSpPr>
          <p:cNvPr id="24594" name="Text Box 18"/>
          <p:cNvSpPr txBox="1">
            <a:spLocks noChangeArrowheads="1"/>
          </p:cNvSpPr>
          <p:nvPr/>
        </p:nvSpPr>
        <p:spPr bwMode="auto">
          <a:xfrm>
            <a:off x="3581400" y="1295400"/>
            <a:ext cx="331788" cy="366713"/>
          </a:xfrm>
          <a:prstGeom prst="rect">
            <a:avLst/>
          </a:prstGeom>
          <a:noFill/>
          <a:ln w="9525">
            <a:noFill/>
            <a:miter lim="800000"/>
            <a:headEnd/>
            <a:tailEnd/>
          </a:ln>
        </p:spPr>
        <p:txBody>
          <a:bodyPr wrap="none">
            <a:spAutoFit/>
          </a:bodyPr>
          <a:lstStyle/>
          <a:p>
            <a:r>
              <a:rPr lang="en-US" sz="1800" b="0">
                <a:solidFill>
                  <a:schemeClr val="bg1"/>
                </a:solidFill>
              </a:rPr>
              <a:t>t</a:t>
            </a:r>
            <a:r>
              <a:rPr lang="en-US" sz="1800" b="0" baseline="-25000">
                <a:solidFill>
                  <a:schemeClr val="bg1"/>
                </a:solidFill>
              </a:rPr>
              <a:t>3</a:t>
            </a:r>
          </a:p>
        </p:txBody>
      </p:sp>
      <p:sp>
        <p:nvSpPr>
          <p:cNvPr id="24595" name="Text Box 19"/>
          <p:cNvSpPr txBox="1">
            <a:spLocks noChangeArrowheads="1"/>
          </p:cNvSpPr>
          <p:nvPr/>
        </p:nvSpPr>
        <p:spPr bwMode="auto">
          <a:xfrm>
            <a:off x="1905000" y="4038600"/>
            <a:ext cx="331788" cy="366713"/>
          </a:xfrm>
          <a:prstGeom prst="rect">
            <a:avLst/>
          </a:prstGeom>
          <a:noFill/>
          <a:ln w="9525">
            <a:noFill/>
            <a:miter lim="800000"/>
            <a:headEnd/>
            <a:tailEnd/>
          </a:ln>
        </p:spPr>
        <p:txBody>
          <a:bodyPr wrap="none">
            <a:spAutoFit/>
          </a:bodyPr>
          <a:lstStyle/>
          <a:p>
            <a:r>
              <a:rPr lang="en-US" sz="1800" b="0">
                <a:solidFill>
                  <a:schemeClr val="bg1"/>
                </a:solidFill>
              </a:rPr>
              <a:t>t</a:t>
            </a:r>
            <a:r>
              <a:rPr lang="en-US" sz="1800" b="0" baseline="-25000">
                <a:solidFill>
                  <a:schemeClr val="bg1"/>
                </a:solidFill>
              </a:rPr>
              <a:t>2</a:t>
            </a:r>
          </a:p>
        </p:txBody>
      </p:sp>
      <p:sp>
        <p:nvSpPr>
          <p:cNvPr id="24596" name="Freeform 20"/>
          <p:cNvSpPr>
            <a:spLocks/>
          </p:cNvSpPr>
          <p:nvPr/>
        </p:nvSpPr>
        <p:spPr bwMode="auto">
          <a:xfrm>
            <a:off x="4267200" y="2947988"/>
            <a:ext cx="228600" cy="177800"/>
          </a:xfrm>
          <a:custGeom>
            <a:avLst/>
            <a:gdLst>
              <a:gd name="T0" fmla="*/ 0 w 144"/>
              <a:gd name="T1" fmla="*/ 2147483647 h 112"/>
              <a:gd name="T2" fmla="*/ 2147483647 w 144"/>
              <a:gd name="T3" fmla="*/ 2147483647 h 112"/>
              <a:gd name="T4" fmla="*/ 2147483647 w 144"/>
              <a:gd name="T5" fmla="*/ 2147483647 h 112"/>
              <a:gd name="T6" fmla="*/ 0 60000 65536"/>
              <a:gd name="T7" fmla="*/ 0 60000 65536"/>
              <a:gd name="T8" fmla="*/ 0 60000 65536"/>
              <a:gd name="T9" fmla="*/ 0 w 144"/>
              <a:gd name="T10" fmla="*/ 0 h 112"/>
              <a:gd name="T11" fmla="*/ 144 w 144"/>
              <a:gd name="T12" fmla="*/ 112 h 112"/>
            </a:gdLst>
            <a:ahLst/>
            <a:cxnLst>
              <a:cxn ang="T6">
                <a:pos x="T0" y="T1"/>
              </a:cxn>
              <a:cxn ang="T7">
                <a:pos x="T2" y="T3"/>
              </a:cxn>
              <a:cxn ang="T8">
                <a:pos x="T4" y="T5"/>
              </a:cxn>
            </a:cxnLst>
            <a:rect l="T9" t="T10" r="T11" b="T12"/>
            <a:pathLst>
              <a:path w="144" h="112">
                <a:moveTo>
                  <a:pt x="0" y="16"/>
                </a:moveTo>
                <a:cubicBezTo>
                  <a:pt x="36" y="8"/>
                  <a:pt x="72" y="0"/>
                  <a:pt x="96" y="16"/>
                </a:cubicBezTo>
                <a:cubicBezTo>
                  <a:pt x="120" y="32"/>
                  <a:pt x="136" y="96"/>
                  <a:pt x="144" y="112"/>
                </a:cubicBezTo>
              </a:path>
            </a:pathLst>
          </a:custGeom>
          <a:noFill/>
          <a:ln w="9525">
            <a:solidFill>
              <a:schemeClr val="bg1"/>
            </a:solidFill>
            <a:round/>
            <a:headEnd/>
            <a:tailEnd/>
          </a:ln>
        </p:spPr>
        <p:txBody>
          <a:bodyPr wrap="none" anchor="ctr"/>
          <a:lstStyle/>
          <a:p>
            <a:endParaRPr lang="en-US">
              <a:solidFill>
                <a:schemeClr val="bg1"/>
              </a:solidFill>
            </a:endParaRPr>
          </a:p>
        </p:txBody>
      </p:sp>
      <p:sp>
        <p:nvSpPr>
          <p:cNvPr id="24597" name="Freeform 21"/>
          <p:cNvSpPr>
            <a:spLocks/>
          </p:cNvSpPr>
          <p:nvPr/>
        </p:nvSpPr>
        <p:spPr bwMode="auto">
          <a:xfrm>
            <a:off x="3581400" y="3125788"/>
            <a:ext cx="304800" cy="546100"/>
          </a:xfrm>
          <a:custGeom>
            <a:avLst/>
            <a:gdLst>
              <a:gd name="T0" fmla="*/ 2147483647 w 192"/>
              <a:gd name="T1" fmla="*/ 0 h 344"/>
              <a:gd name="T2" fmla="*/ 2147483647 w 192"/>
              <a:gd name="T3" fmla="*/ 2147483647 h 344"/>
              <a:gd name="T4" fmla="*/ 0 w 192"/>
              <a:gd name="T5" fmla="*/ 2147483647 h 344"/>
              <a:gd name="T6" fmla="*/ 2147483647 w 192"/>
              <a:gd name="T7" fmla="*/ 2147483647 h 344"/>
              <a:gd name="T8" fmla="*/ 2147483647 w 192"/>
              <a:gd name="T9" fmla="*/ 2147483647 h 344"/>
              <a:gd name="T10" fmla="*/ 0 60000 65536"/>
              <a:gd name="T11" fmla="*/ 0 60000 65536"/>
              <a:gd name="T12" fmla="*/ 0 60000 65536"/>
              <a:gd name="T13" fmla="*/ 0 60000 65536"/>
              <a:gd name="T14" fmla="*/ 0 60000 65536"/>
              <a:gd name="T15" fmla="*/ 0 w 192"/>
              <a:gd name="T16" fmla="*/ 0 h 344"/>
              <a:gd name="T17" fmla="*/ 192 w 192"/>
              <a:gd name="T18" fmla="*/ 344 h 344"/>
            </a:gdLst>
            <a:ahLst/>
            <a:cxnLst>
              <a:cxn ang="T10">
                <a:pos x="T0" y="T1"/>
              </a:cxn>
              <a:cxn ang="T11">
                <a:pos x="T2" y="T3"/>
              </a:cxn>
              <a:cxn ang="T12">
                <a:pos x="T4" y="T5"/>
              </a:cxn>
              <a:cxn ang="T13">
                <a:pos x="T6" y="T7"/>
              </a:cxn>
              <a:cxn ang="T14">
                <a:pos x="T8" y="T9"/>
              </a:cxn>
            </a:cxnLst>
            <a:rect l="T15" t="T16" r="T17" b="T18"/>
            <a:pathLst>
              <a:path w="192" h="344">
                <a:moveTo>
                  <a:pt x="144" y="0"/>
                </a:moveTo>
                <a:cubicBezTo>
                  <a:pt x="108" y="12"/>
                  <a:pt x="72" y="24"/>
                  <a:pt x="48" y="48"/>
                </a:cubicBezTo>
                <a:cubicBezTo>
                  <a:pt x="24" y="72"/>
                  <a:pt x="0" y="104"/>
                  <a:pt x="0" y="144"/>
                </a:cubicBezTo>
                <a:cubicBezTo>
                  <a:pt x="0" y="184"/>
                  <a:pt x="16" y="256"/>
                  <a:pt x="48" y="288"/>
                </a:cubicBezTo>
                <a:cubicBezTo>
                  <a:pt x="80" y="320"/>
                  <a:pt x="176" y="344"/>
                  <a:pt x="192" y="336"/>
                </a:cubicBezTo>
              </a:path>
            </a:pathLst>
          </a:custGeom>
          <a:noFill/>
          <a:ln w="9525">
            <a:solidFill>
              <a:schemeClr val="bg1"/>
            </a:solidFill>
            <a:round/>
            <a:headEnd/>
            <a:tailEnd/>
          </a:ln>
        </p:spPr>
        <p:txBody>
          <a:bodyPr wrap="none" anchor="ctr"/>
          <a:lstStyle/>
          <a:p>
            <a:endParaRPr lang="en-US">
              <a:solidFill>
                <a:schemeClr val="bg1"/>
              </a:solidFill>
            </a:endParaRPr>
          </a:p>
        </p:txBody>
      </p:sp>
      <p:sp>
        <p:nvSpPr>
          <p:cNvPr id="24598" name="Text Box 22"/>
          <p:cNvSpPr txBox="1">
            <a:spLocks noChangeArrowheads="1"/>
          </p:cNvSpPr>
          <p:nvPr/>
        </p:nvSpPr>
        <p:spPr bwMode="auto">
          <a:xfrm>
            <a:off x="4419600" y="2744788"/>
            <a:ext cx="274638" cy="336550"/>
          </a:xfrm>
          <a:prstGeom prst="rect">
            <a:avLst/>
          </a:prstGeom>
          <a:noFill/>
          <a:ln w="9525">
            <a:noFill/>
            <a:miter lim="800000"/>
            <a:headEnd/>
            <a:tailEnd/>
          </a:ln>
        </p:spPr>
        <p:txBody>
          <a:bodyPr>
            <a:spAutoFit/>
          </a:bodyPr>
          <a:lstStyle/>
          <a:p>
            <a:r>
              <a:rPr lang="en-US" b="0" i="1">
                <a:solidFill>
                  <a:schemeClr val="bg1"/>
                </a:solidFill>
                <a:latin typeface="Lucida Sans Unicode" pitchFamily="34" charset="0"/>
                <a:cs typeface="Lucida Sans Unicode" pitchFamily="34" charset="0"/>
              </a:rPr>
              <a:t>θ</a:t>
            </a:r>
            <a:endParaRPr lang="en-US" b="0" i="1">
              <a:solidFill>
                <a:schemeClr val="bg1"/>
              </a:solidFill>
              <a:latin typeface="Times New Roman" pitchFamily="18" charset="0"/>
            </a:endParaRPr>
          </a:p>
        </p:txBody>
      </p:sp>
      <p:sp>
        <p:nvSpPr>
          <p:cNvPr id="24599" name="Text Box 23"/>
          <p:cNvSpPr txBox="1">
            <a:spLocks noChangeArrowheads="1"/>
          </p:cNvSpPr>
          <p:nvPr/>
        </p:nvSpPr>
        <p:spPr bwMode="auto">
          <a:xfrm>
            <a:off x="3200400" y="3125788"/>
            <a:ext cx="274638" cy="336550"/>
          </a:xfrm>
          <a:prstGeom prst="rect">
            <a:avLst/>
          </a:prstGeom>
          <a:noFill/>
          <a:ln w="9525">
            <a:noFill/>
            <a:miter lim="800000"/>
            <a:headEnd/>
            <a:tailEnd/>
          </a:ln>
        </p:spPr>
        <p:txBody>
          <a:bodyPr>
            <a:spAutoFit/>
          </a:bodyPr>
          <a:lstStyle/>
          <a:p>
            <a:r>
              <a:rPr lang="en-US" b="0" i="1">
                <a:solidFill>
                  <a:schemeClr val="bg1"/>
                </a:solidFill>
                <a:latin typeface="Lucida Sans Unicode" pitchFamily="34" charset="0"/>
                <a:cs typeface="Lucida Sans Unicode" pitchFamily="34" charset="0"/>
              </a:rPr>
              <a:t>φ</a:t>
            </a:r>
            <a:endParaRPr lang="en-US" b="0" i="1">
              <a:solidFill>
                <a:schemeClr val="bg1"/>
              </a:solidFill>
              <a:latin typeface="Times New Roman" pitchFamily="18" charset="0"/>
            </a:endParaRPr>
          </a:p>
        </p:txBody>
      </p:sp>
      <p:sp>
        <p:nvSpPr>
          <p:cNvPr id="1354776" name="Text Box 24"/>
          <p:cNvSpPr txBox="1">
            <a:spLocks noChangeArrowheads="1"/>
          </p:cNvSpPr>
          <p:nvPr/>
        </p:nvSpPr>
        <p:spPr bwMode="auto">
          <a:xfrm>
            <a:off x="914400" y="5699125"/>
            <a:ext cx="6858000" cy="701675"/>
          </a:xfrm>
          <a:prstGeom prst="rect">
            <a:avLst/>
          </a:prstGeom>
          <a:noFill/>
          <a:ln w="12700">
            <a:noFill/>
            <a:miter lim="800000"/>
            <a:headEnd type="none" w="sm" len="sm"/>
            <a:tailEnd type="none" w="sm" len="sm"/>
          </a:ln>
          <a:effectLst/>
        </p:spPr>
        <p:txBody>
          <a:bodyPr>
            <a:spAutoFit/>
          </a:bodyPr>
          <a:lstStyle/>
          <a:p>
            <a:pPr>
              <a:defRPr/>
            </a:pPr>
            <a:r>
              <a:rPr lang="en-US" sz="2000" b="0" dirty="0">
                <a:solidFill>
                  <a:schemeClr val="bg1"/>
                </a:solidFill>
                <a:latin typeface="Gill Sans"/>
                <a:cs typeface="Gill Sans"/>
              </a:rPr>
              <a:t>Therefore, retrieve documents based on how close the document is to the query (i.e., similarity ~ “closeness”)</a:t>
            </a:r>
          </a:p>
        </p:txBody>
      </p:sp>
    </p:spTree>
    <p:extLst>
      <p:ext uri="{BB962C8B-B14F-4D97-AF65-F5344CB8AC3E}">
        <p14:creationId xmlns:p14="http://schemas.microsoft.com/office/powerpoint/2010/main" val="686237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778" name="Rectangle 2"/>
          <p:cNvSpPr>
            <a:spLocks noGrp="1" noChangeArrowheads="1"/>
          </p:cNvSpPr>
          <p:nvPr>
            <p:ph type="title"/>
          </p:nvPr>
        </p:nvSpPr>
        <p:spPr/>
        <p:txBody>
          <a:bodyPr/>
          <a:lstStyle/>
          <a:p>
            <a:r>
              <a:rPr lang="en-US"/>
              <a:t>Similarity Metric</a:t>
            </a:r>
          </a:p>
        </p:txBody>
      </p:sp>
      <p:sp>
        <p:nvSpPr>
          <p:cNvPr id="1355779" name="Rectangle 3"/>
          <p:cNvSpPr>
            <a:spLocks noGrp="1" noChangeArrowheads="1"/>
          </p:cNvSpPr>
          <p:nvPr>
            <p:ph type="body" idx="1"/>
          </p:nvPr>
        </p:nvSpPr>
        <p:spPr/>
        <p:txBody>
          <a:bodyPr/>
          <a:lstStyle/>
          <a:p>
            <a:r>
              <a:rPr lang="en-US" dirty="0"/>
              <a:t>Use “angle” between the vectors:</a:t>
            </a:r>
          </a:p>
          <a:p>
            <a:endParaRPr lang="en-US" dirty="0"/>
          </a:p>
          <a:p>
            <a:endParaRPr lang="en-US" dirty="0"/>
          </a:p>
          <a:p>
            <a:endParaRPr lang="en-US" dirty="0"/>
          </a:p>
          <a:p>
            <a:endParaRPr lang="en-US" dirty="0"/>
          </a:p>
          <a:p>
            <a:endParaRPr lang="en-US" dirty="0"/>
          </a:p>
          <a:p>
            <a:r>
              <a:rPr lang="en-US" dirty="0"/>
              <a:t>Or, more generally, inner products:</a:t>
            </a:r>
          </a:p>
        </p:txBody>
      </p:sp>
      <p:pic>
        <p:nvPicPr>
          <p:cNvPr id="2" name="Picture 1"/>
          <p:cNvPicPr>
            <a:picLocks noChangeAspect="1"/>
          </p:cNvPicPr>
          <p:nvPr/>
        </p:nvPicPr>
        <p:blipFill>
          <a:blip r:embed="rId2"/>
          <a:stretch>
            <a:fillRect/>
          </a:stretch>
        </p:blipFill>
        <p:spPr>
          <a:xfrm>
            <a:off x="1165860" y="1752600"/>
            <a:ext cx="3383280" cy="289560"/>
          </a:xfrm>
          <a:prstGeom prst="rect">
            <a:avLst/>
          </a:prstGeom>
        </p:spPr>
      </p:pic>
      <p:pic>
        <p:nvPicPr>
          <p:cNvPr id="3" name="Picture 2"/>
          <p:cNvPicPr>
            <a:picLocks noChangeAspect="1"/>
          </p:cNvPicPr>
          <p:nvPr/>
        </p:nvPicPr>
        <p:blipFill>
          <a:blip r:embed="rId3"/>
          <a:stretch>
            <a:fillRect/>
          </a:stretch>
        </p:blipFill>
        <p:spPr>
          <a:xfrm>
            <a:off x="1143000" y="2072640"/>
            <a:ext cx="3528060" cy="289560"/>
          </a:xfrm>
          <a:prstGeom prst="rect">
            <a:avLst/>
          </a:prstGeom>
        </p:spPr>
      </p:pic>
      <p:pic>
        <p:nvPicPr>
          <p:cNvPr id="4" name="Picture 3"/>
          <p:cNvPicPr>
            <a:picLocks noChangeAspect="1"/>
          </p:cNvPicPr>
          <p:nvPr/>
        </p:nvPicPr>
        <p:blipFill>
          <a:blip r:embed="rId4"/>
          <a:stretch>
            <a:fillRect/>
          </a:stretch>
        </p:blipFill>
        <p:spPr>
          <a:xfrm>
            <a:off x="1577340" y="2514600"/>
            <a:ext cx="1775460" cy="647700"/>
          </a:xfrm>
          <a:prstGeom prst="rect">
            <a:avLst/>
          </a:prstGeom>
        </p:spPr>
      </p:pic>
      <p:pic>
        <p:nvPicPr>
          <p:cNvPr id="5" name="Picture 4"/>
          <p:cNvPicPr>
            <a:picLocks noChangeAspect="1"/>
          </p:cNvPicPr>
          <p:nvPr/>
        </p:nvPicPr>
        <p:blipFill>
          <a:blip r:embed="rId5"/>
          <a:stretch>
            <a:fillRect/>
          </a:stretch>
        </p:blipFill>
        <p:spPr>
          <a:xfrm>
            <a:off x="1508760" y="3291840"/>
            <a:ext cx="5806440" cy="899160"/>
          </a:xfrm>
          <a:prstGeom prst="rect">
            <a:avLst/>
          </a:prstGeom>
        </p:spPr>
      </p:pic>
      <p:pic>
        <p:nvPicPr>
          <p:cNvPr id="7" name="Picture 6"/>
          <p:cNvPicPr>
            <a:picLocks noChangeAspect="1"/>
          </p:cNvPicPr>
          <p:nvPr/>
        </p:nvPicPr>
        <p:blipFill>
          <a:blip r:embed="rId6"/>
          <a:stretch>
            <a:fillRect/>
          </a:stretch>
        </p:blipFill>
        <p:spPr>
          <a:xfrm>
            <a:off x="1447800" y="4953000"/>
            <a:ext cx="4069080" cy="762000"/>
          </a:xfrm>
          <a:prstGeom prst="rect">
            <a:avLst/>
          </a:prstGeom>
        </p:spPr>
      </p:pic>
    </p:spTree>
    <p:extLst>
      <p:ext uri="{BB962C8B-B14F-4D97-AF65-F5344CB8AC3E}">
        <p14:creationId xmlns:p14="http://schemas.microsoft.com/office/powerpoint/2010/main" val="42836305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57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5577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5779"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Term Weighting</a:t>
            </a:r>
          </a:p>
        </p:txBody>
      </p:sp>
      <p:sp>
        <p:nvSpPr>
          <p:cNvPr id="25603" name="Rectangle 3"/>
          <p:cNvSpPr>
            <a:spLocks noGrp="1" noChangeArrowheads="1"/>
          </p:cNvSpPr>
          <p:nvPr>
            <p:ph type="body" idx="1"/>
          </p:nvPr>
        </p:nvSpPr>
        <p:spPr/>
        <p:txBody>
          <a:bodyPr/>
          <a:lstStyle/>
          <a:p>
            <a:r>
              <a:rPr lang="en-US"/>
              <a:t>Term weights consist of two components</a:t>
            </a:r>
          </a:p>
          <a:p>
            <a:pPr lvl="1"/>
            <a:r>
              <a:rPr lang="en-US"/>
              <a:t>Local: how important is the term in this document?</a:t>
            </a:r>
          </a:p>
          <a:p>
            <a:pPr lvl="1"/>
            <a:r>
              <a:rPr lang="en-US"/>
              <a:t>Global: how important is the term in the collection? </a:t>
            </a:r>
          </a:p>
          <a:p>
            <a:r>
              <a:rPr lang="en-US"/>
              <a:t>Here’s the intuition:</a:t>
            </a:r>
          </a:p>
          <a:p>
            <a:pPr lvl="1"/>
            <a:r>
              <a:rPr lang="en-US"/>
              <a:t>Terms that appear often in a document should get high weights</a:t>
            </a:r>
          </a:p>
          <a:p>
            <a:pPr lvl="1"/>
            <a:r>
              <a:rPr lang="en-US"/>
              <a:t>Terms that appear in many documents should get low weights</a:t>
            </a:r>
          </a:p>
          <a:p>
            <a:r>
              <a:rPr lang="en-US"/>
              <a:t>How do we capture this mathematically?</a:t>
            </a:r>
          </a:p>
          <a:p>
            <a:pPr lvl="1"/>
            <a:r>
              <a:rPr lang="en-US"/>
              <a:t>Term frequency (local)</a:t>
            </a:r>
          </a:p>
          <a:p>
            <a:pPr lvl="1"/>
            <a:r>
              <a:rPr lang="en-US"/>
              <a:t>Inverse document frequency (global)</a:t>
            </a:r>
          </a:p>
        </p:txBody>
      </p:sp>
    </p:spTree>
    <p:extLst>
      <p:ext uri="{BB962C8B-B14F-4D97-AF65-F5344CB8AC3E}">
        <p14:creationId xmlns:p14="http://schemas.microsoft.com/office/powerpoint/2010/main" val="399512280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2057"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2058" name="Rectangle 8"/>
          <p:cNvSpPr>
            <a:spLocks noGrp="1" noChangeArrowheads="1"/>
          </p:cNvSpPr>
          <p:nvPr>
            <p:ph type="title"/>
          </p:nvPr>
        </p:nvSpPr>
        <p:spPr/>
        <p:txBody>
          <a:bodyPr/>
          <a:lstStyle/>
          <a:p>
            <a:r>
              <a:rPr lang="en-US"/>
              <a:t>TF.IDF Term Weighting</a:t>
            </a:r>
          </a:p>
        </p:txBody>
      </p:sp>
      <p:graphicFrame>
        <p:nvGraphicFramePr>
          <p:cNvPr id="2050" name="Object 2">
            <a:hlinkClick r:id="" action="ppaction://ole?verb=0"/>
          </p:cNvPr>
          <p:cNvGraphicFramePr>
            <a:graphicFrameLocks/>
          </p:cNvGraphicFramePr>
          <p:nvPr/>
        </p:nvGraphicFramePr>
        <p:xfrm>
          <a:off x="1847850" y="1905000"/>
          <a:ext cx="2266950" cy="889000"/>
        </p:xfrm>
        <a:graphic>
          <a:graphicData uri="http://schemas.openxmlformats.org/presentationml/2006/ole">
            <mc:AlternateContent xmlns:mc="http://schemas.openxmlformats.org/markup-compatibility/2006">
              <mc:Choice xmlns:v="urn:schemas-microsoft-com:vml" Requires="v">
                <p:oleObj spid="_x0000_s10876" name="Equation" r:id="rId4" imgW="1091880" imgH="431640" progId="Equation.3">
                  <p:embed/>
                </p:oleObj>
              </mc:Choice>
              <mc:Fallback>
                <p:oleObj name="Equation" r:id="rId4" imgW="1091880" imgH="43164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7850" y="1905000"/>
                        <a:ext cx="2266950" cy="889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051" name="Object 3">
            <a:hlinkClick r:id="" action="ppaction://ole?verb=0"/>
          </p:cNvPr>
          <p:cNvGraphicFramePr>
            <a:graphicFrameLocks/>
          </p:cNvGraphicFramePr>
          <p:nvPr>
            <p:extLst>
              <p:ext uri="{D42A27DB-BD31-4B8C-83A1-F6EECF244321}">
                <p14:modId xmlns:p14="http://schemas.microsoft.com/office/powerpoint/2010/main" val="1265649059"/>
              </p:ext>
            </p:extLst>
          </p:nvPr>
        </p:nvGraphicFramePr>
        <p:xfrm>
          <a:off x="2324100" y="2817813"/>
          <a:ext cx="606425" cy="496887"/>
        </p:xfrm>
        <a:graphic>
          <a:graphicData uri="http://schemas.openxmlformats.org/presentationml/2006/ole">
            <mc:AlternateContent xmlns:mc="http://schemas.openxmlformats.org/markup-compatibility/2006">
              <mc:Choice xmlns:v="urn:schemas-microsoft-com:vml" Requires="v">
                <p:oleObj spid="_x0000_s10877" name="Equation" r:id="rId6" imgW="291960" imgH="241200" progId="Equation.3">
                  <p:embed/>
                </p:oleObj>
              </mc:Choice>
              <mc:Fallback>
                <p:oleObj name="Equation" r:id="rId6" imgW="291960" imgH="241200"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24100" y="2817813"/>
                        <a:ext cx="606425" cy="496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052" name="Object 4">
            <a:hlinkClick r:id="" action="ppaction://ole?verb=0"/>
          </p:cNvPr>
          <p:cNvGraphicFramePr>
            <a:graphicFrameLocks/>
          </p:cNvGraphicFramePr>
          <p:nvPr>
            <p:extLst>
              <p:ext uri="{D42A27DB-BD31-4B8C-83A1-F6EECF244321}">
                <p14:modId xmlns:p14="http://schemas.microsoft.com/office/powerpoint/2010/main" val="3049438237"/>
              </p:ext>
            </p:extLst>
          </p:nvPr>
        </p:nvGraphicFramePr>
        <p:xfrm>
          <a:off x="2363788" y="3427413"/>
          <a:ext cx="527050" cy="496887"/>
        </p:xfrm>
        <a:graphic>
          <a:graphicData uri="http://schemas.openxmlformats.org/presentationml/2006/ole">
            <mc:AlternateContent xmlns:mc="http://schemas.openxmlformats.org/markup-compatibility/2006">
              <mc:Choice xmlns:v="urn:schemas-microsoft-com:vml" Requires="v">
                <p:oleObj spid="_x0000_s10878" name="Equation" r:id="rId8" imgW="253800" imgH="241200" progId="Equation.3">
                  <p:embed/>
                </p:oleObj>
              </mc:Choice>
              <mc:Fallback>
                <p:oleObj name="Equation" r:id="rId8" imgW="253800" imgH="241200"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3788" y="3427413"/>
                        <a:ext cx="527050" cy="496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053" name="Object 5">
            <a:hlinkClick r:id="" action="ppaction://ole?verb=0"/>
          </p:cNvPr>
          <p:cNvGraphicFramePr>
            <a:graphicFrameLocks/>
          </p:cNvGraphicFramePr>
          <p:nvPr>
            <p:extLst>
              <p:ext uri="{D42A27DB-BD31-4B8C-83A1-F6EECF244321}">
                <p14:modId xmlns:p14="http://schemas.microsoft.com/office/powerpoint/2010/main" val="4262666319"/>
              </p:ext>
            </p:extLst>
          </p:nvPr>
        </p:nvGraphicFramePr>
        <p:xfrm>
          <a:off x="2441575" y="4070350"/>
          <a:ext cx="369888" cy="365125"/>
        </p:xfrm>
        <a:graphic>
          <a:graphicData uri="http://schemas.openxmlformats.org/presentationml/2006/ole">
            <mc:AlternateContent xmlns:mc="http://schemas.openxmlformats.org/markup-compatibility/2006">
              <mc:Choice xmlns:v="urn:schemas-microsoft-com:vml" Requires="v">
                <p:oleObj spid="_x0000_s10879" name="Equation" r:id="rId10" imgW="177480" imgH="177480" progId="Equation.3">
                  <p:embed/>
                </p:oleObj>
              </mc:Choice>
              <mc:Fallback>
                <p:oleObj name="Equation" r:id="rId10" imgW="177480" imgH="177480" progId="Equation.3">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41575" y="4070350"/>
                        <a:ext cx="369888" cy="365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054" name="Object 6">
            <a:hlinkClick r:id="" action="ppaction://ole?verb=0"/>
          </p:cNvPr>
          <p:cNvGraphicFramePr>
            <a:graphicFrameLocks/>
          </p:cNvGraphicFramePr>
          <p:nvPr>
            <p:extLst>
              <p:ext uri="{D42A27DB-BD31-4B8C-83A1-F6EECF244321}">
                <p14:modId xmlns:p14="http://schemas.microsoft.com/office/powerpoint/2010/main" val="2231430831"/>
              </p:ext>
            </p:extLst>
          </p:nvPr>
        </p:nvGraphicFramePr>
        <p:xfrm>
          <a:off x="2468563" y="4603750"/>
          <a:ext cx="317500" cy="471488"/>
        </p:xfrm>
        <a:graphic>
          <a:graphicData uri="http://schemas.openxmlformats.org/presentationml/2006/ole">
            <mc:AlternateContent xmlns:mc="http://schemas.openxmlformats.org/markup-compatibility/2006">
              <mc:Choice xmlns:v="urn:schemas-microsoft-com:vml" Requires="v">
                <p:oleObj spid="_x0000_s10880" name="Equation" r:id="rId12" imgW="152280" imgH="228600" progId="Equation.3">
                  <p:embed/>
                </p:oleObj>
              </mc:Choice>
              <mc:Fallback>
                <p:oleObj name="Equation" r:id="rId12" imgW="152280" imgH="228600" progId="Equation.3">
                  <p:embed/>
                  <p:pic>
                    <p:nvPicPr>
                      <p:cNvPr id="0" name=""/>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68563" y="4603750"/>
                        <a:ext cx="317500" cy="471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059" name="Text Box 14"/>
          <p:cNvSpPr txBox="1">
            <a:spLocks noChangeArrowheads="1"/>
          </p:cNvSpPr>
          <p:nvPr/>
        </p:nvSpPr>
        <p:spPr bwMode="auto">
          <a:xfrm>
            <a:off x="2973388" y="2895600"/>
            <a:ext cx="3902781" cy="369332"/>
          </a:xfrm>
          <a:prstGeom prst="rect">
            <a:avLst/>
          </a:prstGeom>
          <a:noFill/>
          <a:ln w="9525">
            <a:noFill/>
            <a:miter lim="800000"/>
            <a:headEnd/>
            <a:tailEnd/>
          </a:ln>
        </p:spPr>
        <p:txBody>
          <a:bodyPr wrap="none">
            <a:spAutoFit/>
          </a:bodyPr>
          <a:lstStyle/>
          <a:p>
            <a:r>
              <a:rPr lang="en-US" sz="1800" b="0">
                <a:solidFill>
                  <a:schemeClr val="bg2"/>
                </a:solidFill>
                <a:latin typeface="Gill Sans"/>
                <a:cs typeface="Gill Sans"/>
              </a:rPr>
              <a:t>weight assigned to term </a:t>
            </a:r>
            <a:r>
              <a:rPr lang="en-US" sz="1800" b="0" i="1">
                <a:solidFill>
                  <a:schemeClr val="bg2"/>
                </a:solidFill>
                <a:latin typeface="Gill Sans"/>
                <a:cs typeface="Gill Sans"/>
              </a:rPr>
              <a:t>i</a:t>
            </a:r>
            <a:r>
              <a:rPr lang="en-US" sz="1800" b="0">
                <a:solidFill>
                  <a:schemeClr val="bg2"/>
                </a:solidFill>
                <a:latin typeface="Gill Sans"/>
                <a:cs typeface="Gill Sans"/>
              </a:rPr>
              <a:t> in document </a:t>
            </a:r>
            <a:r>
              <a:rPr lang="en-US" sz="1800" b="0" i="1">
                <a:solidFill>
                  <a:schemeClr val="bg2"/>
                </a:solidFill>
                <a:latin typeface="Gill Sans"/>
                <a:cs typeface="Gill Sans"/>
              </a:rPr>
              <a:t>j</a:t>
            </a:r>
          </a:p>
        </p:txBody>
      </p:sp>
      <p:sp>
        <p:nvSpPr>
          <p:cNvPr id="2060" name="Text Box 16"/>
          <p:cNvSpPr txBox="1">
            <a:spLocks noChangeArrowheads="1"/>
          </p:cNvSpPr>
          <p:nvPr/>
        </p:nvSpPr>
        <p:spPr bwMode="auto">
          <a:xfrm>
            <a:off x="2973388" y="3505200"/>
            <a:ext cx="4533062" cy="369332"/>
          </a:xfrm>
          <a:prstGeom prst="rect">
            <a:avLst/>
          </a:prstGeom>
          <a:noFill/>
          <a:ln w="9525">
            <a:noFill/>
            <a:miter lim="800000"/>
            <a:headEnd/>
            <a:tailEnd/>
          </a:ln>
        </p:spPr>
        <p:txBody>
          <a:bodyPr wrap="none">
            <a:spAutoFit/>
          </a:bodyPr>
          <a:lstStyle/>
          <a:p>
            <a:r>
              <a:rPr lang="en-US" sz="1800" b="0">
                <a:solidFill>
                  <a:schemeClr val="bg2"/>
                </a:solidFill>
                <a:latin typeface="Gill Sans"/>
                <a:cs typeface="Gill Sans"/>
              </a:rPr>
              <a:t>number of occurrence of term </a:t>
            </a:r>
            <a:r>
              <a:rPr lang="en-US" sz="1800" b="0" i="1">
                <a:solidFill>
                  <a:schemeClr val="bg2"/>
                </a:solidFill>
                <a:latin typeface="Gill Sans"/>
                <a:cs typeface="Gill Sans"/>
              </a:rPr>
              <a:t>i</a:t>
            </a:r>
            <a:r>
              <a:rPr lang="en-US" sz="1800" b="0">
                <a:solidFill>
                  <a:schemeClr val="bg2"/>
                </a:solidFill>
                <a:latin typeface="Gill Sans"/>
                <a:cs typeface="Gill Sans"/>
              </a:rPr>
              <a:t> in document </a:t>
            </a:r>
            <a:r>
              <a:rPr lang="en-US" sz="1800" b="0" i="1">
                <a:solidFill>
                  <a:schemeClr val="bg2"/>
                </a:solidFill>
                <a:latin typeface="Gill Sans"/>
                <a:cs typeface="Gill Sans"/>
              </a:rPr>
              <a:t>j</a:t>
            </a:r>
          </a:p>
        </p:txBody>
      </p:sp>
      <p:sp>
        <p:nvSpPr>
          <p:cNvPr id="2061" name="Text Box 17"/>
          <p:cNvSpPr txBox="1">
            <a:spLocks noChangeArrowheads="1"/>
          </p:cNvSpPr>
          <p:nvPr/>
        </p:nvSpPr>
        <p:spPr bwMode="auto">
          <a:xfrm>
            <a:off x="2973388" y="4070350"/>
            <a:ext cx="4104647" cy="369332"/>
          </a:xfrm>
          <a:prstGeom prst="rect">
            <a:avLst/>
          </a:prstGeom>
          <a:noFill/>
          <a:ln w="9525">
            <a:noFill/>
            <a:miter lim="800000"/>
            <a:headEnd/>
            <a:tailEnd/>
          </a:ln>
        </p:spPr>
        <p:txBody>
          <a:bodyPr wrap="none">
            <a:spAutoFit/>
          </a:bodyPr>
          <a:lstStyle/>
          <a:p>
            <a:r>
              <a:rPr lang="en-US" sz="1800" b="0">
                <a:solidFill>
                  <a:schemeClr val="bg2"/>
                </a:solidFill>
                <a:latin typeface="Gill Sans"/>
                <a:cs typeface="Gill Sans"/>
              </a:rPr>
              <a:t>number of documents in entire collection</a:t>
            </a:r>
            <a:endParaRPr lang="en-US" sz="1800" b="0" i="1">
              <a:solidFill>
                <a:schemeClr val="bg2"/>
              </a:solidFill>
              <a:latin typeface="Gill Sans"/>
              <a:cs typeface="Gill Sans"/>
            </a:endParaRPr>
          </a:p>
        </p:txBody>
      </p:sp>
      <p:sp>
        <p:nvSpPr>
          <p:cNvPr id="2062" name="Text Box 18"/>
          <p:cNvSpPr txBox="1">
            <a:spLocks noChangeArrowheads="1"/>
          </p:cNvSpPr>
          <p:nvPr/>
        </p:nvSpPr>
        <p:spPr bwMode="auto">
          <a:xfrm>
            <a:off x="2973388" y="4648200"/>
            <a:ext cx="3385324" cy="369332"/>
          </a:xfrm>
          <a:prstGeom prst="rect">
            <a:avLst/>
          </a:prstGeom>
          <a:noFill/>
          <a:ln w="9525">
            <a:noFill/>
            <a:miter lim="800000"/>
            <a:headEnd/>
            <a:tailEnd/>
          </a:ln>
        </p:spPr>
        <p:txBody>
          <a:bodyPr wrap="none">
            <a:spAutoFit/>
          </a:bodyPr>
          <a:lstStyle/>
          <a:p>
            <a:r>
              <a:rPr lang="en-US" sz="1800" b="0">
                <a:solidFill>
                  <a:schemeClr val="bg2"/>
                </a:solidFill>
                <a:latin typeface="Gill Sans"/>
                <a:cs typeface="Gill Sans"/>
              </a:rPr>
              <a:t>number of documents with term </a:t>
            </a:r>
            <a:r>
              <a:rPr lang="en-US" sz="1800" b="0" i="1">
                <a:solidFill>
                  <a:schemeClr val="bg2"/>
                </a:solidFill>
                <a:latin typeface="Gill Sans"/>
                <a:cs typeface="Gill Sans"/>
              </a:rPr>
              <a:t>i</a:t>
            </a:r>
          </a:p>
        </p:txBody>
      </p:sp>
    </p:spTree>
    <p:extLst>
      <p:ext uri="{BB962C8B-B14F-4D97-AF65-F5344CB8AC3E}">
        <p14:creationId xmlns:p14="http://schemas.microsoft.com/office/powerpoint/2010/main" val="1439077134"/>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Agenda</a:t>
            </a:r>
          </a:p>
        </p:txBody>
      </p:sp>
      <p:sp>
        <p:nvSpPr>
          <p:cNvPr id="3" name="Content Placeholder 2"/>
          <p:cNvSpPr>
            <a:spLocks noGrp="1"/>
          </p:cNvSpPr>
          <p:nvPr>
            <p:ph idx="1"/>
          </p:nvPr>
        </p:nvSpPr>
        <p:spPr/>
        <p:txBody>
          <a:bodyPr/>
          <a:lstStyle/>
          <a:p>
            <a:r>
              <a:rPr lang="en-US" dirty="0"/>
              <a:t>Structured data</a:t>
            </a:r>
          </a:p>
          <a:p>
            <a:pPr lvl="1"/>
            <a:r>
              <a:rPr lang="en-US" dirty="0"/>
              <a:t>Processing relational data with MapReduce</a:t>
            </a:r>
          </a:p>
          <a:p>
            <a:r>
              <a:rPr lang="en-US" dirty="0"/>
              <a:t>Unstructured data</a:t>
            </a:r>
          </a:p>
          <a:p>
            <a:pPr lvl="1"/>
            <a:r>
              <a:rPr lang="en-US" dirty="0"/>
              <a:t>Basics of indexing and retrieval</a:t>
            </a:r>
          </a:p>
          <a:p>
            <a:pPr lvl="1"/>
            <a:r>
              <a:rPr lang="en-US" dirty="0"/>
              <a:t>Inverted indexing in MapReduce</a:t>
            </a:r>
          </a:p>
          <a:p>
            <a:pPr lvl="1"/>
            <a:endParaRPr lang="en-US" dirty="0"/>
          </a:p>
        </p:txBody>
      </p:sp>
    </p:spTree>
    <p:extLst>
      <p:ext uri="{BB962C8B-B14F-4D97-AF65-F5344CB8AC3E}">
        <p14:creationId xmlns:p14="http://schemas.microsoft.com/office/powerpoint/2010/main" val="121430028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Rectangle 7"/>
          <p:cNvSpPr>
            <a:spLocks noChangeArrowheads="1"/>
          </p:cNvSpPr>
          <p:nvPr/>
        </p:nvSpPr>
        <p:spPr bwMode="auto">
          <a:xfrm>
            <a:off x="7973568" y="3756026"/>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2</a:t>
            </a:r>
          </a:p>
        </p:txBody>
      </p:sp>
      <p:sp>
        <p:nvSpPr>
          <p:cNvPr id="180" name="Rectangle 6"/>
          <p:cNvSpPr>
            <a:spLocks noChangeArrowheads="1"/>
          </p:cNvSpPr>
          <p:nvPr/>
        </p:nvSpPr>
        <p:spPr bwMode="auto">
          <a:xfrm>
            <a:off x="7239000" y="2992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1</a:t>
            </a:r>
          </a:p>
        </p:txBody>
      </p:sp>
      <p:sp>
        <p:nvSpPr>
          <p:cNvPr id="181" name="Rectangle 7"/>
          <p:cNvSpPr>
            <a:spLocks noChangeArrowheads="1"/>
          </p:cNvSpPr>
          <p:nvPr/>
        </p:nvSpPr>
        <p:spPr bwMode="auto">
          <a:xfrm>
            <a:off x="7239000" y="3373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1</a:t>
            </a:r>
          </a:p>
        </p:txBody>
      </p:sp>
      <p:sp>
        <p:nvSpPr>
          <p:cNvPr id="182" name="Rectangle 8"/>
          <p:cNvSpPr>
            <a:spLocks noChangeArrowheads="1"/>
          </p:cNvSpPr>
          <p:nvPr/>
        </p:nvSpPr>
        <p:spPr bwMode="auto">
          <a:xfrm>
            <a:off x="7239000" y="3756026"/>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2</a:t>
            </a:r>
          </a:p>
        </p:txBody>
      </p:sp>
      <p:sp>
        <p:nvSpPr>
          <p:cNvPr id="183" name="Rectangle 10"/>
          <p:cNvSpPr>
            <a:spLocks noChangeArrowheads="1"/>
          </p:cNvSpPr>
          <p:nvPr/>
        </p:nvSpPr>
        <p:spPr bwMode="auto">
          <a:xfrm>
            <a:off x="7239000" y="4516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1</a:t>
            </a:r>
          </a:p>
        </p:txBody>
      </p:sp>
      <p:sp>
        <p:nvSpPr>
          <p:cNvPr id="184" name="Rectangle 16"/>
          <p:cNvSpPr>
            <a:spLocks noChangeArrowheads="1"/>
          </p:cNvSpPr>
          <p:nvPr/>
        </p:nvSpPr>
        <p:spPr bwMode="auto">
          <a:xfrm>
            <a:off x="7239000" y="4135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1</a:t>
            </a:r>
          </a:p>
        </p:txBody>
      </p:sp>
      <p:sp>
        <p:nvSpPr>
          <p:cNvPr id="185" name="Rectangle 18"/>
          <p:cNvSpPr>
            <a:spLocks noChangeArrowheads="1"/>
          </p:cNvSpPr>
          <p:nvPr/>
        </p:nvSpPr>
        <p:spPr bwMode="auto">
          <a:xfrm>
            <a:off x="7239000" y="4897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1</a:t>
            </a:r>
          </a:p>
        </p:txBody>
      </p:sp>
      <p:sp>
        <p:nvSpPr>
          <p:cNvPr id="186" name="Rectangle 19"/>
          <p:cNvSpPr>
            <a:spLocks noChangeArrowheads="1"/>
          </p:cNvSpPr>
          <p:nvPr/>
        </p:nvSpPr>
        <p:spPr bwMode="auto">
          <a:xfrm>
            <a:off x="7239000" y="2613025"/>
            <a:ext cx="284163" cy="30003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1</a:t>
            </a:r>
          </a:p>
        </p:txBody>
      </p:sp>
      <p:sp>
        <p:nvSpPr>
          <p:cNvPr id="187" name="Rectangle 34"/>
          <p:cNvSpPr>
            <a:spLocks noChangeArrowheads="1"/>
          </p:cNvSpPr>
          <p:nvPr/>
        </p:nvSpPr>
        <p:spPr bwMode="auto">
          <a:xfrm>
            <a:off x="7239000" y="5278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1</a:t>
            </a:r>
          </a:p>
        </p:txBody>
      </p:sp>
      <p:sp>
        <p:nvSpPr>
          <p:cNvPr id="188" name="Rectangle 34"/>
          <p:cNvSpPr>
            <a:spLocks noChangeArrowheads="1"/>
          </p:cNvSpPr>
          <p:nvPr/>
        </p:nvSpPr>
        <p:spPr bwMode="auto">
          <a:xfrm>
            <a:off x="7239000" y="5659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1</a:t>
            </a:r>
          </a:p>
        </p:txBody>
      </p:sp>
      <p:sp>
        <p:nvSpPr>
          <p:cNvPr id="189" name="Rectangle 34"/>
          <p:cNvSpPr>
            <a:spLocks noChangeArrowheads="1"/>
          </p:cNvSpPr>
          <p:nvPr/>
        </p:nvSpPr>
        <p:spPr bwMode="auto">
          <a:xfrm>
            <a:off x="7246938" y="6040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1</a:t>
            </a:r>
          </a:p>
        </p:txBody>
      </p:sp>
      <p:sp>
        <p:nvSpPr>
          <p:cNvPr id="4" name="Title 3"/>
          <p:cNvSpPr>
            <a:spLocks noGrp="1"/>
          </p:cNvSpPr>
          <p:nvPr>
            <p:ph type="title"/>
          </p:nvPr>
        </p:nvSpPr>
        <p:spPr/>
        <p:txBody>
          <a:bodyPr/>
          <a:lstStyle/>
          <a:p>
            <a:r>
              <a:rPr lang="en-US" dirty="0"/>
              <a:t>Inverted Index: TF.IDF</a:t>
            </a:r>
          </a:p>
        </p:txBody>
      </p:sp>
      <p:sp>
        <p:nvSpPr>
          <p:cNvPr id="14" name="Rectangle 5"/>
          <p:cNvSpPr>
            <a:spLocks noChangeArrowheads="1"/>
          </p:cNvSpPr>
          <p:nvPr/>
        </p:nvSpPr>
        <p:spPr bwMode="auto">
          <a:xfrm>
            <a:off x="20113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latin typeface="Gill Sans"/>
              <a:cs typeface="Gill Sans"/>
            </a:endParaRPr>
          </a:p>
        </p:txBody>
      </p:sp>
      <p:sp>
        <p:nvSpPr>
          <p:cNvPr id="15" name="Rectangle 6"/>
          <p:cNvSpPr>
            <a:spLocks noChangeArrowheads="1"/>
          </p:cNvSpPr>
          <p:nvPr/>
        </p:nvSpPr>
        <p:spPr bwMode="auto">
          <a:xfrm>
            <a:off x="20113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latin typeface="Gill Sans"/>
              <a:cs typeface="Gill Sans"/>
            </a:endParaRPr>
          </a:p>
        </p:txBody>
      </p:sp>
      <p:sp>
        <p:nvSpPr>
          <p:cNvPr id="16" name="Rectangle 7"/>
          <p:cNvSpPr>
            <a:spLocks noChangeArrowheads="1"/>
          </p:cNvSpPr>
          <p:nvPr/>
        </p:nvSpPr>
        <p:spPr bwMode="auto">
          <a:xfrm>
            <a:off x="20113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latin typeface="Gill Sans"/>
              <a:cs typeface="Gill Sans"/>
            </a:endParaRPr>
          </a:p>
        </p:txBody>
      </p:sp>
      <p:sp>
        <p:nvSpPr>
          <p:cNvPr id="17" name="Rectangle 8"/>
          <p:cNvSpPr>
            <a:spLocks noChangeArrowheads="1"/>
          </p:cNvSpPr>
          <p:nvPr/>
        </p:nvSpPr>
        <p:spPr bwMode="auto">
          <a:xfrm>
            <a:off x="20113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2</a:t>
            </a:r>
          </a:p>
        </p:txBody>
      </p:sp>
      <p:sp>
        <p:nvSpPr>
          <p:cNvPr id="18" name="Rectangle 9"/>
          <p:cNvSpPr>
            <a:spLocks noChangeArrowheads="1"/>
          </p:cNvSpPr>
          <p:nvPr/>
        </p:nvSpPr>
        <p:spPr bwMode="auto">
          <a:xfrm>
            <a:off x="20113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latin typeface="Gill Sans"/>
              <a:cs typeface="Gill Sans"/>
            </a:endParaRPr>
          </a:p>
        </p:txBody>
      </p:sp>
      <p:sp>
        <p:nvSpPr>
          <p:cNvPr id="19" name="Rectangle 10"/>
          <p:cNvSpPr>
            <a:spLocks noChangeArrowheads="1"/>
          </p:cNvSpPr>
          <p:nvPr/>
        </p:nvSpPr>
        <p:spPr bwMode="auto">
          <a:xfrm>
            <a:off x="20113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latin typeface="Gill Sans"/>
              <a:cs typeface="Gill Sans"/>
            </a:endParaRPr>
          </a:p>
        </p:txBody>
      </p:sp>
      <p:sp>
        <p:nvSpPr>
          <p:cNvPr id="20" name="Rectangle 11"/>
          <p:cNvSpPr>
            <a:spLocks noChangeArrowheads="1"/>
          </p:cNvSpPr>
          <p:nvPr/>
        </p:nvSpPr>
        <p:spPr bwMode="auto">
          <a:xfrm>
            <a:off x="20113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latin typeface="Gill Sans"/>
              <a:cs typeface="Gill Sans"/>
            </a:endParaRPr>
          </a:p>
        </p:txBody>
      </p:sp>
      <p:sp>
        <p:nvSpPr>
          <p:cNvPr id="21" name="Rectangle 12"/>
          <p:cNvSpPr>
            <a:spLocks noChangeArrowheads="1"/>
          </p:cNvSpPr>
          <p:nvPr/>
        </p:nvSpPr>
        <p:spPr bwMode="auto">
          <a:xfrm>
            <a:off x="23161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latin typeface="Gill Sans"/>
                <a:cs typeface="Gill Sans"/>
              </a:rPr>
              <a:t>1</a:t>
            </a:r>
          </a:p>
        </p:txBody>
      </p:sp>
      <p:sp>
        <p:nvSpPr>
          <p:cNvPr id="22" name="Rectangle 13"/>
          <p:cNvSpPr>
            <a:spLocks noChangeArrowheads="1"/>
          </p:cNvSpPr>
          <p:nvPr/>
        </p:nvSpPr>
        <p:spPr bwMode="auto">
          <a:xfrm>
            <a:off x="23161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latin typeface="Gill Sans"/>
              <a:cs typeface="Gill Sans"/>
            </a:endParaRPr>
          </a:p>
        </p:txBody>
      </p:sp>
      <p:sp>
        <p:nvSpPr>
          <p:cNvPr id="23" name="Rectangle 14"/>
          <p:cNvSpPr>
            <a:spLocks noChangeArrowheads="1"/>
          </p:cNvSpPr>
          <p:nvPr/>
        </p:nvSpPr>
        <p:spPr bwMode="auto">
          <a:xfrm>
            <a:off x="23161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latin typeface="Gill Sans"/>
              <a:cs typeface="Gill Sans"/>
            </a:endParaRPr>
          </a:p>
        </p:txBody>
      </p:sp>
      <p:sp>
        <p:nvSpPr>
          <p:cNvPr id="24" name="Rectangle 15"/>
          <p:cNvSpPr>
            <a:spLocks noChangeArrowheads="1"/>
          </p:cNvSpPr>
          <p:nvPr/>
        </p:nvSpPr>
        <p:spPr bwMode="auto">
          <a:xfrm>
            <a:off x="23161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2</a:t>
            </a:r>
          </a:p>
        </p:txBody>
      </p:sp>
      <p:sp>
        <p:nvSpPr>
          <p:cNvPr id="25" name="Rectangle 16"/>
          <p:cNvSpPr>
            <a:spLocks noChangeArrowheads="1"/>
          </p:cNvSpPr>
          <p:nvPr/>
        </p:nvSpPr>
        <p:spPr bwMode="auto">
          <a:xfrm>
            <a:off x="23161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latin typeface="Gill Sans"/>
              <a:cs typeface="Gill Sans"/>
            </a:endParaRPr>
          </a:p>
        </p:txBody>
      </p:sp>
      <p:sp>
        <p:nvSpPr>
          <p:cNvPr id="26" name="Rectangle 17"/>
          <p:cNvSpPr>
            <a:spLocks noChangeArrowheads="1"/>
          </p:cNvSpPr>
          <p:nvPr/>
        </p:nvSpPr>
        <p:spPr bwMode="auto">
          <a:xfrm>
            <a:off x="23161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latin typeface="Gill Sans"/>
              <a:cs typeface="Gill Sans"/>
            </a:endParaRPr>
          </a:p>
        </p:txBody>
      </p:sp>
      <p:sp>
        <p:nvSpPr>
          <p:cNvPr id="27" name="Rectangle 18"/>
          <p:cNvSpPr>
            <a:spLocks noChangeArrowheads="1"/>
          </p:cNvSpPr>
          <p:nvPr/>
        </p:nvSpPr>
        <p:spPr bwMode="auto">
          <a:xfrm>
            <a:off x="23161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latin typeface="Gill Sans"/>
              <a:cs typeface="Gill Sans"/>
            </a:endParaRPr>
          </a:p>
        </p:txBody>
      </p:sp>
      <p:sp>
        <p:nvSpPr>
          <p:cNvPr id="28" name="Rectangle 19"/>
          <p:cNvSpPr>
            <a:spLocks noChangeArrowheads="1"/>
          </p:cNvSpPr>
          <p:nvPr/>
        </p:nvSpPr>
        <p:spPr bwMode="auto">
          <a:xfrm>
            <a:off x="26209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latin typeface="Gill Sans"/>
              <a:cs typeface="Gill Sans"/>
            </a:endParaRPr>
          </a:p>
        </p:txBody>
      </p:sp>
      <p:sp>
        <p:nvSpPr>
          <p:cNvPr id="29" name="Rectangle 20"/>
          <p:cNvSpPr>
            <a:spLocks noChangeArrowheads="1"/>
          </p:cNvSpPr>
          <p:nvPr/>
        </p:nvSpPr>
        <p:spPr bwMode="auto">
          <a:xfrm>
            <a:off x="26209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1</a:t>
            </a:r>
          </a:p>
        </p:txBody>
      </p:sp>
      <p:sp>
        <p:nvSpPr>
          <p:cNvPr id="30" name="Rectangle 21"/>
          <p:cNvSpPr>
            <a:spLocks noChangeArrowheads="1"/>
          </p:cNvSpPr>
          <p:nvPr/>
        </p:nvSpPr>
        <p:spPr bwMode="auto">
          <a:xfrm>
            <a:off x="26209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latin typeface="Gill Sans"/>
              <a:cs typeface="Gill Sans"/>
            </a:endParaRPr>
          </a:p>
        </p:txBody>
      </p:sp>
      <p:sp>
        <p:nvSpPr>
          <p:cNvPr id="31" name="Rectangle 22"/>
          <p:cNvSpPr>
            <a:spLocks noChangeArrowheads="1"/>
          </p:cNvSpPr>
          <p:nvPr/>
        </p:nvSpPr>
        <p:spPr bwMode="auto">
          <a:xfrm>
            <a:off x="26209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latin typeface="Gill Sans"/>
              <a:cs typeface="Gill Sans"/>
            </a:endParaRPr>
          </a:p>
        </p:txBody>
      </p:sp>
      <p:sp>
        <p:nvSpPr>
          <p:cNvPr id="32" name="Rectangle 23"/>
          <p:cNvSpPr>
            <a:spLocks noChangeArrowheads="1"/>
          </p:cNvSpPr>
          <p:nvPr/>
        </p:nvSpPr>
        <p:spPr bwMode="auto">
          <a:xfrm>
            <a:off x="26209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latin typeface="Gill Sans"/>
              <a:cs typeface="Gill Sans"/>
            </a:endParaRPr>
          </a:p>
        </p:txBody>
      </p:sp>
      <p:sp>
        <p:nvSpPr>
          <p:cNvPr id="33" name="Rectangle 24"/>
          <p:cNvSpPr>
            <a:spLocks noChangeArrowheads="1"/>
          </p:cNvSpPr>
          <p:nvPr/>
        </p:nvSpPr>
        <p:spPr bwMode="auto">
          <a:xfrm>
            <a:off x="26209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latin typeface="Gill Sans"/>
              <a:cs typeface="Gill Sans"/>
            </a:endParaRPr>
          </a:p>
        </p:txBody>
      </p:sp>
      <p:sp>
        <p:nvSpPr>
          <p:cNvPr id="34" name="Rectangle 25"/>
          <p:cNvSpPr>
            <a:spLocks noChangeArrowheads="1"/>
          </p:cNvSpPr>
          <p:nvPr/>
        </p:nvSpPr>
        <p:spPr bwMode="auto">
          <a:xfrm>
            <a:off x="26209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a:solidFill>
                  <a:schemeClr val="bg1"/>
                </a:solidFill>
                <a:latin typeface="Gill Sans"/>
                <a:cs typeface="Gill Sans"/>
              </a:rPr>
              <a:t>1</a:t>
            </a:r>
          </a:p>
        </p:txBody>
      </p:sp>
      <p:sp>
        <p:nvSpPr>
          <p:cNvPr id="35" name="Rectangle 34"/>
          <p:cNvSpPr>
            <a:spLocks noChangeArrowheads="1"/>
          </p:cNvSpPr>
          <p:nvPr/>
        </p:nvSpPr>
        <p:spPr bwMode="auto">
          <a:xfrm>
            <a:off x="20113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1</a:t>
            </a:r>
          </a:p>
        </p:txBody>
      </p:sp>
      <p:sp>
        <p:nvSpPr>
          <p:cNvPr id="36" name="Rectangle 35"/>
          <p:cNvSpPr>
            <a:spLocks noChangeArrowheads="1"/>
          </p:cNvSpPr>
          <p:nvPr/>
        </p:nvSpPr>
        <p:spPr bwMode="auto">
          <a:xfrm>
            <a:off x="23161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latin typeface="Gill Sans"/>
              <a:cs typeface="Gill Sans"/>
            </a:endParaRPr>
          </a:p>
        </p:txBody>
      </p:sp>
      <p:sp>
        <p:nvSpPr>
          <p:cNvPr id="37" name="Rectangle 36"/>
          <p:cNvSpPr>
            <a:spLocks noChangeArrowheads="1"/>
          </p:cNvSpPr>
          <p:nvPr/>
        </p:nvSpPr>
        <p:spPr bwMode="auto">
          <a:xfrm>
            <a:off x="26209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latin typeface="Gill Sans"/>
              <a:cs typeface="Gill Sans"/>
            </a:endParaRPr>
          </a:p>
        </p:txBody>
      </p:sp>
      <p:sp>
        <p:nvSpPr>
          <p:cNvPr id="38" name="Rectangle 37"/>
          <p:cNvSpPr>
            <a:spLocks noChangeArrowheads="1"/>
          </p:cNvSpPr>
          <p:nvPr/>
        </p:nvSpPr>
        <p:spPr bwMode="auto">
          <a:xfrm>
            <a:off x="1990725"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latin typeface="Gill Sans"/>
                <a:cs typeface="Gill Sans"/>
              </a:rPr>
              <a:t>1</a:t>
            </a:r>
          </a:p>
        </p:txBody>
      </p:sp>
      <p:sp>
        <p:nvSpPr>
          <p:cNvPr id="39" name="Rectangle 38"/>
          <p:cNvSpPr>
            <a:spLocks noChangeArrowheads="1"/>
          </p:cNvSpPr>
          <p:nvPr/>
        </p:nvSpPr>
        <p:spPr bwMode="auto">
          <a:xfrm>
            <a:off x="2335213"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latin typeface="Gill Sans"/>
                <a:cs typeface="Gill Sans"/>
              </a:rPr>
              <a:t>2</a:t>
            </a:r>
          </a:p>
        </p:txBody>
      </p:sp>
      <p:sp>
        <p:nvSpPr>
          <p:cNvPr id="40" name="Rectangle 39"/>
          <p:cNvSpPr>
            <a:spLocks noChangeArrowheads="1"/>
          </p:cNvSpPr>
          <p:nvPr/>
        </p:nvSpPr>
        <p:spPr bwMode="auto">
          <a:xfrm>
            <a:off x="2640013"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latin typeface="Gill Sans"/>
                <a:cs typeface="Gill Sans"/>
              </a:rPr>
              <a:t>3</a:t>
            </a:r>
          </a:p>
        </p:txBody>
      </p:sp>
      <p:sp>
        <p:nvSpPr>
          <p:cNvPr id="41" name="Rectangle 40"/>
          <p:cNvSpPr>
            <a:spLocks noChangeArrowheads="1"/>
          </p:cNvSpPr>
          <p:nvPr/>
        </p:nvSpPr>
        <p:spPr bwMode="auto">
          <a:xfrm>
            <a:off x="29257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latin typeface="Gill Sans"/>
              <a:cs typeface="Gill Sans"/>
            </a:endParaRPr>
          </a:p>
        </p:txBody>
      </p:sp>
      <p:sp>
        <p:nvSpPr>
          <p:cNvPr id="42" name="Rectangle 41"/>
          <p:cNvSpPr>
            <a:spLocks noChangeArrowheads="1"/>
          </p:cNvSpPr>
          <p:nvPr/>
        </p:nvSpPr>
        <p:spPr bwMode="auto">
          <a:xfrm>
            <a:off x="29257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latin typeface="Gill Sans"/>
              <a:cs typeface="Gill Sans"/>
            </a:endParaRPr>
          </a:p>
        </p:txBody>
      </p:sp>
      <p:sp>
        <p:nvSpPr>
          <p:cNvPr id="43" name="Rectangle 42"/>
          <p:cNvSpPr>
            <a:spLocks noChangeArrowheads="1"/>
          </p:cNvSpPr>
          <p:nvPr/>
        </p:nvSpPr>
        <p:spPr bwMode="auto">
          <a:xfrm>
            <a:off x="29257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1</a:t>
            </a:r>
          </a:p>
        </p:txBody>
      </p:sp>
      <p:sp>
        <p:nvSpPr>
          <p:cNvPr id="44" name="Rectangle 43"/>
          <p:cNvSpPr>
            <a:spLocks noChangeArrowheads="1"/>
          </p:cNvSpPr>
          <p:nvPr/>
        </p:nvSpPr>
        <p:spPr bwMode="auto">
          <a:xfrm>
            <a:off x="29257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latin typeface="Gill Sans"/>
              <a:cs typeface="Gill Sans"/>
            </a:endParaRPr>
          </a:p>
        </p:txBody>
      </p:sp>
      <p:sp>
        <p:nvSpPr>
          <p:cNvPr id="45" name="Rectangle 44"/>
          <p:cNvSpPr>
            <a:spLocks noChangeArrowheads="1"/>
          </p:cNvSpPr>
          <p:nvPr/>
        </p:nvSpPr>
        <p:spPr bwMode="auto">
          <a:xfrm>
            <a:off x="29257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latin typeface="Gill Sans"/>
                <a:cs typeface="Gill Sans"/>
              </a:rPr>
              <a:t>1</a:t>
            </a:r>
          </a:p>
        </p:txBody>
      </p:sp>
      <p:sp>
        <p:nvSpPr>
          <p:cNvPr id="46" name="Rectangle 45"/>
          <p:cNvSpPr>
            <a:spLocks noChangeArrowheads="1"/>
          </p:cNvSpPr>
          <p:nvPr/>
        </p:nvSpPr>
        <p:spPr bwMode="auto">
          <a:xfrm>
            <a:off x="29257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latin typeface="Gill Sans"/>
                <a:cs typeface="Gill Sans"/>
              </a:rPr>
              <a:t>1</a:t>
            </a:r>
          </a:p>
        </p:txBody>
      </p:sp>
      <p:sp>
        <p:nvSpPr>
          <p:cNvPr id="47" name="Rectangle 46"/>
          <p:cNvSpPr>
            <a:spLocks noChangeArrowheads="1"/>
          </p:cNvSpPr>
          <p:nvPr/>
        </p:nvSpPr>
        <p:spPr bwMode="auto">
          <a:xfrm>
            <a:off x="29257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latin typeface="Gill Sans"/>
              <a:cs typeface="Gill Sans"/>
            </a:endParaRPr>
          </a:p>
        </p:txBody>
      </p:sp>
      <p:sp>
        <p:nvSpPr>
          <p:cNvPr id="48" name="Rectangle 47"/>
          <p:cNvSpPr>
            <a:spLocks noChangeArrowheads="1"/>
          </p:cNvSpPr>
          <p:nvPr/>
        </p:nvSpPr>
        <p:spPr bwMode="auto">
          <a:xfrm>
            <a:off x="29257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latin typeface="Gill Sans"/>
              <a:cs typeface="Gill Sans"/>
            </a:endParaRPr>
          </a:p>
        </p:txBody>
      </p:sp>
      <p:sp>
        <p:nvSpPr>
          <p:cNvPr id="49" name="Rectangle 48"/>
          <p:cNvSpPr>
            <a:spLocks noChangeArrowheads="1"/>
          </p:cNvSpPr>
          <p:nvPr/>
        </p:nvSpPr>
        <p:spPr bwMode="auto">
          <a:xfrm>
            <a:off x="2944813"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latin typeface="Gill Sans"/>
                <a:cs typeface="Gill Sans"/>
              </a:rPr>
              <a:t>4</a:t>
            </a:r>
          </a:p>
        </p:txBody>
      </p:sp>
      <p:sp>
        <p:nvSpPr>
          <p:cNvPr id="50" name="Rectangle 85"/>
          <p:cNvSpPr>
            <a:spLocks noChangeArrowheads="1"/>
          </p:cNvSpPr>
          <p:nvPr/>
        </p:nvSpPr>
        <p:spPr bwMode="auto">
          <a:xfrm>
            <a:off x="3265488" y="2609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latin typeface="Gill Sans"/>
                <a:cs typeface="Gill Sans"/>
              </a:rPr>
              <a:t>1</a:t>
            </a:r>
          </a:p>
        </p:txBody>
      </p:sp>
      <p:sp>
        <p:nvSpPr>
          <p:cNvPr id="51" name="Rectangle 86"/>
          <p:cNvSpPr>
            <a:spLocks noChangeArrowheads="1"/>
          </p:cNvSpPr>
          <p:nvPr/>
        </p:nvSpPr>
        <p:spPr bwMode="auto">
          <a:xfrm>
            <a:off x="3265488" y="2990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latin typeface="Gill Sans"/>
                <a:cs typeface="Gill Sans"/>
              </a:rPr>
              <a:t>1</a:t>
            </a:r>
          </a:p>
        </p:txBody>
      </p:sp>
      <p:sp>
        <p:nvSpPr>
          <p:cNvPr id="52" name="Rectangle 87"/>
          <p:cNvSpPr>
            <a:spLocks noChangeArrowheads="1"/>
          </p:cNvSpPr>
          <p:nvPr/>
        </p:nvSpPr>
        <p:spPr bwMode="auto">
          <a:xfrm>
            <a:off x="3265488" y="3371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latin typeface="Gill Sans"/>
                <a:cs typeface="Gill Sans"/>
              </a:rPr>
              <a:t>1</a:t>
            </a:r>
          </a:p>
        </p:txBody>
      </p:sp>
      <p:sp>
        <p:nvSpPr>
          <p:cNvPr id="53" name="Rectangle 88"/>
          <p:cNvSpPr>
            <a:spLocks noChangeArrowheads="1"/>
          </p:cNvSpPr>
          <p:nvPr/>
        </p:nvSpPr>
        <p:spPr bwMode="auto">
          <a:xfrm>
            <a:off x="3265488" y="4895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latin typeface="Gill Sans"/>
                <a:cs typeface="Gill Sans"/>
              </a:rPr>
              <a:t>1</a:t>
            </a:r>
          </a:p>
        </p:txBody>
      </p:sp>
      <p:sp>
        <p:nvSpPr>
          <p:cNvPr id="54" name="Rectangle 89"/>
          <p:cNvSpPr>
            <a:spLocks noChangeArrowheads="1"/>
          </p:cNvSpPr>
          <p:nvPr/>
        </p:nvSpPr>
        <p:spPr bwMode="auto">
          <a:xfrm>
            <a:off x="3265488" y="4133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latin typeface="Gill Sans"/>
                <a:cs typeface="Gill Sans"/>
              </a:rPr>
              <a:t>1</a:t>
            </a:r>
          </a:p>
        </p:txBody>
      </p:sp>
      <p:sp>
        <p:nvSpPr>
          <p:cNvPr id="55" name="Rectangle 90"/>
          <p:cNvSpPr>
            <a:spLocks noChangeArrowheads="1"/>
          </p:cNvSpPr>
          <p:nvPr/>
        </p:nvSpPr>
        <p:spPr bwMode="auto">
          <a:xfrm>
            <a:off x="3265488" y="4514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latin typeface="Gill Sans"/>
                <a:cs typeface="Gill Sans"/>
              </a:rPr>
              <a:t>1</a:t>
            </a:r>
          </a:p>
        </p:txBody>
      </p:sp>
      <p:sp>
        <p:nvSpPr>
          <p:cNvPr id="56" name="Rectangle 91"/>
          <p:cNvSpPr>
            <a:spLocks noChangeArrowheads="1"/>
          </p:cNvSpPr>
          <p:nvPr/>
        </p:nvSpPr>
        <p:spPr bwMode="auto">
          <a:xfrm>
            <a:off x="3265488" y="3752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latin typeface="Gill Sans"/>
                <a:cs typeface="Gill Sans"/>
              </a:rPr>
              <a:t>2</a:t>
            </a:r>
          </a:p>
        </p:txBody>
      </p:sp>
      <p:sp>
        <p:nvSpPr>
          <p:cNvPr id="57" name="Rectangle 92"/>
          <p:cNvSpPr>
            <a:spLocks noChangeArrowheads="1"/>
          </p:cNvSpPr>
          <p:nvPr/>
        </p:nvSpPr>
        <p:spPr bwMode="auto">
          <a:xfrm>
            <a:off x="3265488" y="5276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latin typeface="Gill Sans"/>
                <a:cs typeface="Gill Sans"/>
              </a:rPr>
              <a:t>1</a:t>
            </a:r>
          </a:p>
        </p:txBody>
      </p:sp>
      <p:sp>
        <p:nvSpPr>
          <p:cNvPr id="58" name="Text Box 99"/>
          <p:cNvSpPr txBox="1">
            <a:spLocks noChangeArrowheads="1"/>
          </p:cNvSpPr>
          <p:nvPr/>
        </p:nvSpPr>
        <p:spPr bwMode="auto">
          <a:xfrm>
            <a:off x="2447925" y="1905000"/>
            <a:ext cx="358592" cy="369332"/>
          </a:xfrm>
          <a:prstGeom prst="rect">
            <a:avLst/>
          </a:prstGeom>
          <a:noFill/>
          <a:ln w="9525">
            <a:noFill/>
            <a:miter lim="800000"/>
            <a:headEnd/>
            <a:tailEnd/>
          </a:ln>
        </p:spPr>
        <p:txBody>
          <a:bodyPr wrap="none">
            <a:spAutoFit/>
          </a:bodyPr>
          <a:lstStyle/>
          <a:p>
            <a:r>
              <a:rPr lang="en-US" sz="1800" b="0" i="1" dirty="0" err="1">
                <a:solidFill>
                  <a:schemeClr val="bg1"/>
                </a:solidFill>
                <a:latin typeface="Gill Sans"/>
                <a:cs typeface="Gill Sans"/>
              </a:rPr>
              <a:t>tf</a:t>
            </a:r>
            <a:endParaRPr lang="en-US" sz="1800" b="0" i="1" dirty="0">
              <a:solidFill>
                <a:schemeClr val="bg1"/>
              </a:solidFill>
              <a:latin typeface="Gill Sans"/>
              <a:cs typeface="Gill Sans"/>
            </a:endParaRPr>
          </a:p>
        </p:txBody>
      </p:sp>
      <p:sp>
        <p:nvSpPr>
          <p:cNvPr id="59" name="Text Box 101"/>
          <p:cNvSpPr txBox="1">
            <a:spLocks noChangeArrowheads="1"/>
          </p:cNvSpPr>
          <p:nvPr/>
        </p:nvSpPr>
        <p:spPr bwMode="auto">
          <a:xfrm>
            <a:off x="3200400" y="2209800"/>
            <a:ext cx="397064" cy="369332"/>
          </a:xfrm>
          <a:prstGeom prst="rect">
            <a:avLst/>
          </a:prstGeom>
          <a:noFill/>
          <a:ln w="9525">
            <a:noFill/>
            <a:miter lim="800000"/>
            <a:headEnd/>
            <a:tailEnd/>
          </a:ln>
        </p:spPr>
        <p:txBody>
          <a:bodyPr wrap="none">
            <a:spAutoFit/>
          </a:bodyPr>
          <a:lstStyle/>
          <a:p>
            <a:r>
              <a:rPr lang="en-US" sz="1800" b="0" i="1" dirty="0" err="1">
                <a:solidFill>
                  <a:schemeClr val="bg1"/>
                </a:solidFill>
                <a:latin typeface="Gill Sans"/>
                <a:cs typeface="Gill Sans"/>
              </a:rPr>
              <a:t>df</a:t>
            </a:r>
            <a:endParaRPr lang="en-US" sz="1800" b="0" i="1" dirty="0">
              <a:solidFill>
                <a:schemeClr val="bg1"/>
              </a:solidFill>
              <a:latin typeface="Gill Sans"/>
              <a:cs typeface="Gill Sans"/>
            </a:endParaRPr>
          </a:p>
        </p:txBody>
      </p:sp>
      <p:sp>
        <p:nvSpPr>
          <p:cNvPr id="60" name="Rectangle 19"/>
          <p:cNvSpPr>
            <a:spLocks noChangeArrowheads="1"/>
          </p:cNvSpPr>
          <p:nvPr/>
        </p:nvSpPr>
        <p:spPr bwMode="auto">
          <a:xfrm>
            <a:off x="838200" y="2613025"/>
            <a:ext cx="1152525" cy="3000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blue</a:t>
            </a:r>
          </a:p>
        </p:txBody>
      </p:sp>
      <p:sp>
        <p:nvSpPr>
          <p:cNvPr id="61" name="Rectangle 19"/>
          <p:cNvSpPr>
            <a:spLocks noChangeArrowheads="1"/>
          </p:cNvSpPr>
          <p:nvPr/>
        </p:nvSpPr>
        <p:spPr bwMode="auto">
          <a:xfrm>
            <a:off x="838200" y="2992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cat</a:t>
            </a:r>
          </a:p>
        </p:txBody>
      </p:sp>
      <p:sp>
        <p:nvSpPr>
          <p:cNvPr id="62" name="Rectangle 19"/>
          <p:cNvSpPr>
            <a:spLocks noChangeArrowheads="1"/>
          </p:cNvSpPr>
          <p:nvPr/>
        </p:nvSpPr>
        <p:spPr bwMode="auto">
          <a:xfrm>
            <a:off x="838200" y="3373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egg</a:t>
            </a:r>
          </a:p>
        </p:txBody>
      </p:sp>
      <p:sp>
        <p:nvSpPr>
          <p:cNvPr id="63" name="Rectangle 19"/>
          <p:cNvSpPr>
            <a:spLocks noChangeArrowheads="1"/>
          </p:cNvSpPr>
          <p:nvPr/>
        </p:nvSpPr>
        <p:spPr bwMode="auto">
          <a:xfrm>
            <a:off x="838200" y="3754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fish</a:t>
            </a:r>
          </a:p>
        </p:txBody>
      </p:sp>
      <p:sp>
        <p:nvSpPr>
          <p:cNvPr id="64" name="Rectangle 19"/>
          <p:cNvSpPr>
            <a:spLocks noChangeArrowheads="1"/>
          </p:cNvSpPr>
          <p:nvPr/>
        </p:nvSpPr>
        <p:spPr bwMode="auto">
          <a:xfrm>
            <a:off x="838200" y="4135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green</a:t>
            </a:r>
          </a:p>
        </p:txBody>
      </p:sp>
      <p:sp>
        <p:nvSpPr>
          <p:cNvPr id="65" name="Rectangle 19"/>
          <p:cNvSpPr>
            <a:spLocks noChangeArrowheads="1"/>
          </p:cNvSpPr>
          <p:nvPr/>
        </p:nvSpPr>
        <p:spPr bwMode="auto">
          <a:xfrm>
            <a:off x="838200" y="4516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ham</a:t>
            </a:r>
          </a:p>
        </p:txBody>
      </p:sp>
      <p:sp>
        <p:nvSpPr>
          <p:cNvPr id="66" name="Rectangle 19"/>
          <p:cNvSpPr>
            <a:spLocks noChangeArrowheads="1"/>
          </p:cNvSpPr>
          <p:nvPr/>
        </p:nvSpPr>
        <p:spPr bwMode="auto">
          <a:xfrm>
            <a:off x="838200" y="4897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hat</a:t>
            </a:r>
          </a:p>
        </p:txBody>
      </p:sp>
      <p:sp>
        <p:nvSpPr>
          <p:cNvPr id="67" name="Rectangle 19"/>
          <p:cNvSpPr>
            <a:spLocks noChangeArrowheads="1"/>
          </p:cNvSpPr>
          <p:nvPr/>
        </p:nvSpPr>
        <p:spPr bwMode="auto">
          <a:xfrm>
            <a:off x="838200" y="5278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one</a:t>
            </a:r>
          </a:p>
        </p:txBody>
      </p:sp>
      <p:sp>
        <p:nvSpPr>
          <p:cNvPr id="79" name="Rectangle 85"/>
          <p:cNvSpPr>
            <a:spLocks noChangeArrowheads="1"/>
          </p:cNvSpPr>
          <p:nvPr/>
        </p:nvSpPr>
        <p:spPr bwMode="black">
          <a:xfrm>
            <a:off x="6501606" y="2609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latin typeface="Gill Sans"/>
                <a:cs typeface="Gill Sans"/>
              </a:rPr>
              <a:t>1</a:t>
            </a:r>
          </a:p>
        </p:txBody>
      </p:sp>
      <p:sp>
        <p:nvSpPr>
          <p:cNvPr id="80" name="Rectangle 86"/>
          <p:cNvSpPr>
            <a:spLocks noChangeArrowheads="1"/>
          </p:cNvSpPr>
          <p:nvPr/>
        </p:nvSpPr>
        <p:spPr bwMode="black">
          <a:xfrm>
            <a:off x="6501606" y="2990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latin typeface="Gill Sans"/>
                <a:cs typeface="Gill Sans"/>
              </a:rPr>
              <a:t>1</a:t>
            </a:r>
          </a:p>
        </p:txBody>
      </p:sp>
      <p:sp>
        <p:nvSpPr>
          <p:cNvPr id="81" name="Rectangle 87"/>
          <p:cNvSpPr>
            <a:spLocks noChangeArrowheads="1"/>
          </p:cNvSpPr>
          <p:nvPr/>
        </p:nvSpPr>
        <p:spPr bwMode="black">
          <a:xfrm>
            <a:off x="6501606" y="3371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latin typeface="Gill Sans"/>
                <a:cs typeface="Gill Sans"/>
              </a:rPr>
              <a:t>1</a:t>
            </a:r>
          </a:p>
        </p:txBody>
      </p:sp>
      <p:sp>
        <p:nvSpPr>
          <p:cNvPr id="82" name="Rectangle 88"/>
          <p:cNvSpPr>
            <a:spLocks noChangeArrowheads="1"/>
          </p:cNvSpPr>
          <p:nvPr/>
        </p:nvSpPr>
        <p:spPr bwMode="black">
          <a:xfrm>
            <a:off x="6501606" y="4895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latin typeface="Gill Sans"/>
                <a:cs typeface="Gill Sans"/>
              </a:rPr>
              <a:t>1</a:t>
            </a:r>
          </a:p>
        </p:txBody>
      </p:sp>
      <p:sp>
        <p:nvSpPr>
          <p:cNvPr id="83" name="Rectangle 89"/>
          <p:cNvSpPr>
            <a:spLocks noChangeArrowheads="1"/>
          </p:cNvSpPr>
          <p:nvPr/>
        </p:nvSpPr>
        <p:spPr bwMode="black">
          <a:xfrm>
            <a:off x="6501606" y="4133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latin typeface="Gill Sans"/>
                <a:cs typeface="Gill Sans"/>
              </a:rPr>
              <a:t>1</a:t>
            </a:r>
          </a:p>
        </p:txBody>
      </p:sp>
      <p:sp>
        <p:nvSpPr>
          <p:cNvPr id="84" name="Rectangle 90"/>
          <p:cNvSpPr>
            <a:spLocks noChangeArrowheads="1"/>
          </p:cNvSpPr>
          <p:nvPr/>
        </p:nvSpPr>
        <p:spPr bwMode="black">
          <a:xfrm>
            <a:off x="6501606" y="4514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latin typeface="Gill Sans"/>
                <a:cs typeface="Gill Sans"/>
              </a:rPr>
              <a:t>1</a:t>
            </a:r>
          </a:p>
        </p:txBody>
      </p:sp>
      <p:sp>
        <p:nvSpPr>
          <p:cNvPr id="85" name="Rectangle 91"/>
          <p:cNvSpPr>
            <a:spLocks noChangeArrowheads="1"/>
          </p:cNvSpPr>
          <p:nvPr/>
        </p:nvSpPr>
        <p:spPr bwMode="black">
          <a:xfrm>
            <a:off x="6501606" y="3752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latin typeface="Gill Sans"/>
                <a:cs typeface="Gill Sans"/>
              </a:rPr>
              <a:t>2</a:t>
            </a:r>
          </a:p>
        </p:txBody>
      </p:sp>
      <p:sp>
        <p:nvSpPr>
          <p:cNvPr id="86" name="Rectangle 92"/>
          <p:cNvSpPr>
            <a:spLocks noChangeArrowheads="1"/>
          </p:cNvSpPr>
          <p:nvPr/>
        </p:nvSpPr>
        <p:spPr bwMode="black">
          <a:xfrm>
            <a:off x="6501606" y="5276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latin typeface="Gill Sans"/>
                <a:cs typeface="Gill Sans"/>
              </a:rPr>
              <a:t>1</a:t>
            </a:r>
          </a:p>
        </p:txBody>
      </p:sp>
      <p:sp>
        <p:nvSpPr>
          <p:cNvPr id="87" name="Rectangle 19"/>
          <p:cNvSpPr>
            <a:spLocks noChangeArrowheads="1"/>
          </p:cNvSpPr>
          <p:nvPr/>
        </p:nvSpPr>
        <p:spPr bwMode="auto">
          <a:xfrm>
            <a:off x="5194299" y="2613025"/>
            <a:ext cx="1150938" cy="300038"/>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blue</a:t>
            </a:r>
          </a:p>
        </p:txBody>
      </p:sp>
      <p:sp>
        <p:nvSpPr>
          <p:cNvPr id="88" name="Rectangle 19"/>
          <p:cNvSpPr>
            <a:spLocks noChangeArrowheads="1"/>
          </p:cNvSpPr>
          <p:nvPr/>
        </p:nvSpPr>
        <p:spPr bwMode="auto">
          <a:xfrm>
            <a:off x="5194299" y="2992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cat</a:t>
            </a:r>
          </a:p>
        </p:txBody>
      </p:sp>
      <p:sp>
        <p:nvSpPr>
          <p:cNvPr id="89" name="Rectangle 19"/>
          <p:cNvSpPr>
            <a:spLocks noChangeArrowheads="1"/>
          </p:cNvSpPr>
          <p:nvPr/>
        </p:nvSpPr>
        <p:spPr bwMode="auto">
          <a:xfrm>
            <a:off x="5194299" y="3373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egg</a:t>
            </a:r>
          </a:p>
        </p:txBody>
      </p:sp>
      <p:sp>
        <p:nvSpPr>
          <p:cNvPr id="90" name="Rectangle 19"/>
          <p:cNvSpPr>
            <a:spLocks noChangeArrowheads="1"/>
          </p:cNvSpPr>
          <p:nvPr/>
        </p:nvSpPr>
        <p:spPr bwMode="auto">
          <a:xfrm>
            <a:off x="5194299" y="3755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fish</a:t>
            </a:r>
          </a:p>
        </p:txBody>
      </p:sp>
      <p:sp>
        <p:nvSpPr>
          <p:cNvPr id="91" name="Rectangle 19"/>
          <p:cNvSpPr>
            <a:spLocks noChangeArrowheads="1"/>
          </p:cNvSpPr>
          <p:nvPr/>
        </p:nvSpPr>
        <p:spPr bwMode="auto">
          <a:xfrm>
            <a:off x="5194299" y="4135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green</a:t>
            </a:r>
          </a:p>
        </p:txBody>
      </p:sp>
      <p:sp>
        <p:nvSpPr>
          <p:cNvPr id="92" name="Rectangle 19"/>
          <p:cNvSpPr>
            <a:spLocks noChangeArrowheads="1"/>
          </p:cNvSpPr>
          <p:nvPr/>
        </p:nvSpPr>
        <p:spPr bwMode="auto">
          <a:xfrm>
            <a:off x="5194299" y="4516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ham</a:t>
            </a:r>
          </a:p>
        </p:txBody>
      </p:sp>
      <p:sp>
        <p:nvSpPr>
          <p:cNvPr id="93" name="Rectangle 19"/>
          <p:cNvSpPr>
            <a:spLocks noChangeArrowheads="1"/>
          </p:cNvSpPr>
          <p:nvPr/>
        </p:nvSpPr>
        <p:spPr bwMode="auto">
          <a:xfrm>
            <a:off x="5194299" y="4897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hat</a:t>
            </a:r>
          </a:p>
        </p:txBody>
      </p:sp>
      <p:sp>
        <p:nvSpPr>
          <p:cNvPr id="94" name="Rectangle 19"/>
          <p:cNvSpPr>
            <a:spLocks noChangeArrowheads="1"/>
          </p:cNvSpPr>
          <p:nvPr/>
        </p:nvSpPr>
        <p:spPr bwMode="auto">
          <a:xfrm>
            <a:off x="5194299" y="5278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one</a:t>
            </a:r>
          </a:p>
        </p:txBody>
      </p:sp>
      <p:cxnSp>
        <p:nvCxnSpPr>
          <p:cNvPr id="103" name="Straight Arrow Connector 227"/>
          <p:cNvCxnSpPr>
            <a:cxnSpLocks noChangeShapeType="1"/>
            <a:stCxn id="87" idx="3"/>
            <a:endCxn id="79" idx="1"/>
          </p:cNvCxnSpPr>
          <p:nvPr/>
        </p:nvCxnSpPr>
        <p:spPr bwMode="auto">
          <a:xfrm flipV="1">
            <a:off x="6345237" y="2762456"/>
            <a:ext cx="156369" cy="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4" name="Straight Arrow Connector 228"/>
          <p:cNvCxnSpPr>
            <a:cxnSpLocks noChangeShapeType="1"/>
            <a:stCxn id="79" idx="3"/>
            <a:endCxn id="163" idx="1"/>
          </p:cNvCxnSpPr>
          <p:nvPr/>
        </p:nvCxnSpPr>
        <p:spPr bwMode="auto">
          <a:xfrm>
            <a:off x="6783736" y="2762456"/>
            <a:ext cx="169165" cy="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5" name="Straight Arrow Connector 231"/>
          <p:cNvCxnSpPr>
            <a:cxnSpLocks noChangeShapeType="1"/>
            <a:stCxn id="88" idx="3"/>
            <a:endCxn id="80" idx="1"/>
          </p:cNvCxnSpPr>
          <p:nvPr/>
        </p:nvCxnSpPr>
        <p:spPr bwMode="auto">
          <a:xfrm>
            <a:off x="6345237" y="3142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6" name="Straight Arrow Connector 232"/>
          <p:cNvCxnSpPr>
            <a:cxnSpLocks noChangeShapeType="1"/>
            <a:stCxn id="80" idx="3"/>
            <a:endCxn id="157" idx="1"/>
          </p:cNvCxnSpPr>
          <p:nvPr/>
        </p:nvCxnSpPr>
        <p:spPr bwMode="auto">
          <a:xfrm flipV="1">
            <a:off x="6783736" y="3142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7" name="Straight Arrow Connector 233"/>
          <p:cNvCxnSpPr>
            <a:cxnSpLocks noChangeShapeType="1"/>
            <a:stCxn id="89" idx="3"/>
            <a:endCxn id="81" idx="1"/>
          </p:cNvCxnSpPr>
          <p:nvPr/>
        </p:nvCxnSpPr>
        <p:spPr bwMode="auto">
          <a:xfrm>
            <a:off x="6345237" y="3523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8" name="Straight Arrow Connector 234"/>
          <p:cNvCxnSpPr>
            <a:cxnSpLocks noChangeShapeType="1"/>
            <a:stCxn id="81" idx="3"/>
            <a:endCxn id="158" idx="1"/>
          </p:cNvCxnSpPr>
          <p:nvPr/>
        </p:nvCxnSpPr>
        <p:spPr bwMode="auto">
          <a:xfrm flipV="1">
            <a:off x="6783736" y="3523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9" name="Straight Arrow Connector 235"/>
          <p:cNvCxnSpPr>
            <a:cxnSpLocks noChangeShapeType="1"/>
            <a:stCxn id="90" idx="3"/>
            <a:endCxn id="85" idx="1"/>
          </p:cNvCxnSpPr>
          <p:nvPr/>
        </p:nvCxnSpPr>
        <p:spPr bwMode="auto">
          <a:xfrm flipV="1">
            <a:off x="6345237" y="3905456"/>
            <a:ext cx="156369" cy="1"/>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0" name="Straight Arrow Connector 236"/>
          <p:cNvCxnSpPr>
            <a:cxnSpLocks noChangeShapeType="1"/>
            <a:stCxn id="85" idx="3"/>
            <a:endCxn id="159" idx="1"/>
          </p:cNvCxnSpPr>
          <p:nvPr/>
        </p:nvCxnSpPr>
        <p:spPr bwMode="auto">
          <a:xfrm>
            <a:off x="6783736" y="3905456"/>
            <a:ext cx="169165" cy="58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1" name="Straight Arrow Connector 237"/>
          <p:cNvCxnSpPr>
            <a:cxnSpLocks noChangeShapeType="1"/>
            <a:stCxn id="91" idx="3"/>
            <a:endCxn id="83" idx="1"/>
          </p:cNvCxnSpPr>
          <p:nvPr/>
        </p:nvCxnSpPr>
        <p:spPr bwMode="auto">
          <a:xfrm>
            <a:off x="6345237" y="4285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2" name="Straight Arrow Connector 238"/>
          <p:cNvCxnSpPr>
            <a:cxnSpLocks noChangeShapeType="1"/>
            <a:stCxn id="83" idx="3"/>
            <a:endCxn id="161" idx="1"/>
          </p:cNvCxnSpPr>
          <p:nvPr/>
        </p:nvCxnSpPr>
        <p:spPr bwMode="auto">
          <a:xfrm flipV="1">
            <a:off x="6783736" y="4285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3" name="Straight Arrow Connector 239"/>
          <p:cNvCxnSpPr>
            <a:cxnSpLocks noChangeShapeType="1"/>
            <a:stCxn id="92" idx="3"/>
            <a:endCxn id="84" idx="1"/>
          </p:cNvCxnSpPr>
          <p:nvPr/>
        </p:nvCxnSpPr>
        <p:spPr bwMode="auto">
          <a:xfrm>
            <a:off x="6345237" y="4666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4" name="Straight Arrow Connector 240"/>
          <p:cNvCxnSpPr>
            <a:cxnSpLocks noChangeShapeType="1"/>
            <a:stCxn id="84" idx="3"/>
            <a:endCxn id="160" idx="1"/>
          </p:cNvCxnSpPr>
          <p:nvPr/>
        </p:nvCxnSpPr>
        <p:spPr bwMode="auto">
          <a:xfrm flipV="1">
            <a:off x="6783736" y="4666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5" name="Straight Arrow Connector 241"/>
          <p:cNvCxnSpPr>
            <a:cxnSpLocks noChangeShapeType="1"/>
            <a:stCxn id="93" idx="3"/>
            <a:endCxn id="82" idx="1"/>
          </p:cNvCxnSpPr>
          <p:nvPr/>
        </p:nvCxnSpPr>
        <p:spPr bwMode="auto">
          <a:xfrm>
            <a:off x="6345237" y="5047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6" name="Straight Arrow Connector 242"/>
          <p:cNvCxnSpPr>
            <a:cxnSpLocks noChangeShapeType="1"/>
            <a:stCxn id="82" idx="3"/>
            <a:endCxn id="162" idx="1"/>
          </p:cNvCxnSpPr>
          <p:nvPr/>
        </p:nvCxnSpPr>
        <p:spPr bwMode="auto">
          <a:xfrm flipV="1">
            <a:off x="6783736" y="5047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7" name="Straight Arrow Connector 243"/>
          <p:cNvCxnSpPr>
            <a:cxnSpLocks noChangeShapeType="1"/>
            <a:stCxn id="94" idx="3"/>
            <a:endCxn id="86" idx="1"/>
          </p:cNvCxnSpPr>
          <p:nvPr/>
        </p:nvCxnSpPr>
        <p:spPr bwMode="auto">
          <a:xfrm>
            <a:off x="6345237" y="5428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8" name="Straight Arrow Connector 244"/>
          <p:cNvCxnSpPr>
            <a:cxnSpLocks noChangeShapeType="1"/>
            <a:stCxn id="86" idx="3"/>
            <a:endCxn id="164" idx="1"/>
          </p:cNvCxnSpPr>
          <p:nvPr/>
        </p:nvCxnSpPr>
        <p:spPr bwMode="auto">
          <a:xfrm flipV="1">
            <a:off x="6783736" y="5428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sp>
        <p:nvSpPr>
          <p:cNvPr id="119" name="Right Arrow 245"/>
          <p:cNvSpPr>
            <a:spLocks noChangeArrowheads="1"/>
          </p:cNvSpPr>
          <p:nvPr/>
        </p:nvSpPr>
        <p:spPr bwMode="auto">
          <a:xfrm>
            <a:off x="4038600" y="4133850"/>
            <a:ext cx="685800" cy="533400"/>
          </a:xfrm>
          <a:prstGeom prst="rightArrow">
            <a:avLst>
              <a:gd name="adj1" fmla="val 50000"/>
              <a:gd name="adj2" fmla="val 50000"/>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solidFill>
                <a:schemeClr val="bg1"/>
              </a:solidFill>
              <a:latin typeface="Gill Sans"/>
              <a:cs typeface="Gill Sans"/>
            </a:endParaRPr>
          </a:p>
        </p:txBody>
      </p:sp>
      <p:sp>
        <p:nvSpPr>
          <p:cNvPr id="123" name="Rectangle 122"/>
          <p:cNvSpPr>
            <a:spLocks noChangeArrowheads="1"/>
          </p:cNvSpPr>
          <p:nvPr/>
        </p:nvSpPr>
        <p:spPr bwMode="auto">
          <a:xfrm>
            <a:off x="20113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latin typeface="Gill Sans"/>
              <a:cs typeface="Gill Sans"/>
            </a:endParaRPr>
          </a:p>
        </p:txBody>
      </p:sp>
      <p:sp>
        <p:nvSpPr>
          <p:cNvPr id="124" name="Rectangle 123"/>
          <p:cNvSpPr>
            <a:spLocks noChangeArrowheads="1"/>
          </p:cNvSpPr>
          <p:nvPr/>
        </p:nvSpPr>
        <p:spPr bwMode="auto">
          <a:xfrm>
            <a:off x="23161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latin typeface="Gill Sans"/>
                <a:cs typeface="Gill Sans"/>
              </a:rPr>
              <a:t>1</a:t>
            </a:r>
          </a:p>
        </p:txBody>
      </p:sp>
      <p:sp>
        <p:nvSpPr>
          <p:cNvPr id="125" name="Rectangle 124"/>
          <p:cNvSpPr>
            <a:spLocks noChangeArrowheads="1"/>
          </p:cNvSpPr>
          <p:nvPr/>
        </p:nvSpPr>
        <p:spPr bwMode="auto">
          <a:xfrm>
            <a:off x="26209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latin typeface="Gill Sans"/>
              <a:cs typeface="Gill Sans"/>
            </a:endParaRPr>
          </a:p>
        </p:txBody>
      </p:sp>
      <p:sp>
        <p:nvSpPr>
          <p:cNvPr id="126" name="Rectangle 125"/>
          <p:cNvSpPr>
            <a:spLocks noChangeArrowheads="1"/>
          </p:cNvSpPr>
          <p:nvPr/>
        </p:nvSpPr>
        <p:spPr bwMode="auto">
          <a:xfrm>
            <a:off x="29257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latin typeface="Gill Sans"/>
              <a:cs typeface="Gill Sans"/>
            </a:endParaRPr>
          </a:p>
        </p:txBody>
      </p:sp>
      <p:sp>
        <p:nvSpPr>
          <p:cNvPr id="127" name="Rectangle 92"/>
          <p:cNvSpPr>
            <a:spLocks noChangeArrowheads="1"/>
          </p:cNvSpPr>
          <p:nvPr/>
        </p:nvSpPr>
        <p:spPr bwMode="auto">
          <a:xfrm>
            <a:off x="3265488" y="5657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latin typeface="Gill Sans"/>
                <a:cs typeface="Gill Sans"/>
              </a:rPr>
              <a:t>1</a:t>
            </a:r>
          </a:p>
        </p:txBody>
      </p:sp>
      <p:sp>
        <p:nvSpPr>
          <p:cNvPr id="128" name="Rectangle 19"/>
          <p:cNvSpPr>
            <a:spLocks noChangeArrowheads="1"/>
          </p:cNvSpPr>
          <p:nvPr/>
        </p:nvSpPr>
        <p:spPr bwMode="auto">
          <a:xfrm>
            <a:off x="838200" y="5659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red</a:t>
            </a:r>
          </a:p>
        </p:txBody>
      </p:sp>
      <p:sp>
        <p:nvSpPr>
          <p:cNvPr id="129" name="Rectangle 128"/>
          <p:cNvSpPr>
            <a:spLocks noChangeArrowheads="1"/>
          </p:cNvSpPr>
          <p:nvPr/>
        </p:nvSpPr>
        <p:spPr bwMode="auto">
          <a:xfrm>
            <a:off x="20113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1</a:t>
            </a:r>
          </a:p>
        </p:txBody>
      </p:sp>
      <p:sp>
        <p:nvSpPr>
          <p:cNvPr id="130" name="Rectangle 129"/>
          <p:cNvSpPr>
            <a:spLocks noChangeArrowheads="1"/>
          </p:cNvSpPr>
          <p:nvPr/>
        </p:nvSpPr>
        <p:spPr bwMode="auto">
          <a:xfrm>
            <a:off x="23161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latin typeface="Gill Sans"/>
              <a:cs typeface="Gill Sans"/>
            </a:endParaRPr>
          </a:p>
        </p:txBody>
      </p:sp>
      <p:sp>
        <p:nvSpPr>
          <p:cNvPr id="131" name="Rectangle 130"/>
          <p:cNvSpPr>
            <a:spLocks noChangeArrowheads="1"/>
          </p:cNvSpPr>
          <p:nvPr/>
        </p:nvSpPr>
        <p:spPr bwMode="auto">
          <a:xfrm>
            <a:off x="26209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latin typeface="Gill Sans"/>
              <a:cs typeface="Gill Sans"/>
            </a:endParaRPr>
          </a:p>
        </p:txBody>
      </p:sp>
      <p:sp>
        <p:nvSpPr>
          <p:cNvPr id="132" name="Rectangle 131"/>
          <p:cNvSpPr>
            <a:spLocks noChangeArrowheads="1"/>
          </p:cNvSpPr>
          <p:nvPr/>
        </p:nvSpPr>
        <p:spPr bwMode="auto">
          <a:xfrm>
            <a:off x="29257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latin typeface="Gill Sans"/>
              <a:cs typeface="Gill Sans"/>
            </a:endParaRPr>
          </a:p>
        </p:txBody>
      </p:sp>
      <p:sp>
        <p:nvSpPr>
          <p:cNvPr id="133" name="Rectangle 92"/>
          <p:cNvSpPr>
            <a:spLocks noChangeArrowheads="1"/>
          </p:cNvSpPr>
          <p:nvPr/>
        </p:nvSpPr>
        <p:spPr bwMode="auto">
          <a:xfrm>
            <a:off x="3265488" y="6038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latin typeface="Gill Sans"/>
                <a:cs typeface="Gill Sans"/>
              </a:rPr>
              <a:t>1</a:t>
            </a:r>
          </a:p>
        </p:txBody>
      </p:sp>
      <p:sp>
        <p:nvSpPr>
          <p:cNvPr id="134" name="Rectangle 19"/>
          <p:cNvSpPr>
            <a:spLocks noChangeArrowheads="1"/>
          </p:cNvSpPr>
          <p:nvPr/>
        </p:nvSpPr>
        <p:spPr bwMode="auto">
          <a:xfrm>
            <a:off x="838200" y="6040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two</a:t>
            </a:r>
          </a:p>
        </p:txBody>
      </p:sp>
      <p:sp>
        <p:nvSpPr>
          <p:cNvPr id="137" name="Rectangle 92"/>
          <p:cNvSpPr>
            <a:spLocks noChangeArrowheads="1"/>
          </p:cNvSpPr>
          <p:nvPr/>
        </p:nvSpPr>
        <p:spPr bwMode="black">
          <a:xfrm>
            <a:off x="6501606" y="5657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latin typeface="Gill Sans"/>
                <a:cs typeface="Gill Sans"/>
              </a:rPr>
              <a:t>1</a:t>
            </a:r>
          </a:p>
        </p:txBody>
      </p:sp>
      <p:sp>
        <p:nvSpPr>
          <p:cNvPr id="138" name="Rectangle 19"/>
          <p:cNvSpPr>
            <a:spLocks noChangeArrowheads="1"/>
          </p:cNvSpPr>
          <p:nvPr/>
        </p:nvSpPr>
        <p:spPr bwMode="auto">
          <a:xfrm>
            <a:off x="5194299" y="5659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red</a:t>
            </a:r>
          </a:p>
        </p:txBody>
      </p:sp>
      <p:cxnSp>
        <p:nvCxnSpPr>
          <p:cNvPr id="139" name="Straight Arrow Connector 243"/>
          <p:cNvCxnSpPr>
            <a:cxnSpLocks noChangeShapeType="1"/>
            <a:stCxn id="138" idx="3"/>
            <a:endCxn id="137" idx="1"/>
          </p:cNvCxnSpPr>
          <p:nvPr/>
        </p:nvCxnSpPr>
        <p:spPr bwMode="auto">
          <a:xfrm>
            <a:off x="6345237" y="5809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40" name="Straight Arrow Connector 244"/>
          <p:cNvCxnSpPr>
            <a:cxnSpLocks noChangeShapeType="1"/>
            <a:stCxn id="137" idx="3"/>
            <a:endCxn id="166" idx="1"/>
          </p:cNvCxnSpPr>
          <p:nvPr/>
        </p:nvCxnSpPr>
        <p:spPr bwMode="auto">
          <a:xfrm flipV="1">
            <a:off x="6783736" y="5809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sp>
        <p:nvSpPr>
          <p:cNvPr id="142" name="Rectangle 92"/>
          <p:cNvSpPr>
            <a:spLocks noChangeArrowheads="1"/>
          </p:cNvSpPr>
          <p:nvPr/>
        </p:nvSpPr>
        <p:spPr bwMode="black">
          <a:xfrm>
            <a:off x="6501606" y="6038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latin typeface="Gill Sans"/>
                <a:cs typeface="Gill Sans"/>
              </a:rPr>
              <a:t>1</a:t>
            </a:r>
          </a:p>
        </p:txBody>
      </p:sp>
      <p:sp>
        <p:nvSpPr>
          <p:cNvPr id="143" name="Rectangle 19"/>
          <p:cNvSpPr>
            <a:spLocks noChangeArrowheads="1"/>
          </p:cNvSpPr>
          <p:nvPr/>
        </p:nvSpPr>
        <p:spPr bwMode="auto">
          <a:xfrm>
            <a:off x="5202237" y="6040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two</a:t>
            </a:r>
          </a:p>
        </p:txBody>
      </p:sp>
      <p:cxnSp>
        <p:nvCxnSpPr>
          <p:cNvPr id="144" name="Straight Arrow Connector 243"/>
          <p:cNvCxnSpPr>
            <a:cxnSpLocks noChangeShapeType="1"/>
            <a:stCxn id="143" idx="3"/>
            <a:endCxn id="142" idx="1"/>
          </p:cNvCxnSpPr>
          <p:nvPr/>
        </p:nvCxnSpPr>
        <p:spPr bwMode="auto">
          <a:xfrm>
            <a:off x="6353175" y="6190457"/>
            <a:ext cx="148431"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45" name="Straight Arrow Connector 244"/>
          <p:cNvCxnSpPr>
            <a:cxnSpLocks noChangeShapeType="1"/>
            <a:stCxn id="142" idx="3"/>
            <a:endCxn id="167" idx="1"/>
          </p:cNvCxnSpPr>
          <p:nvPr/>
        </p:nvCxnSpPr>
        <p:spPr bwMode="auto">
          <a:xfrm flipV="1">
            <a:off x="6783736" y="6190457"/>
            <a:ext cx="177103"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grpSp>
        <p:nvGrpSpPr>
          <p:cNvPr id="2" name="Group 16"/>
          <p:cNvGrpSpPr/>
          <p:nvPr/>
        </p:nvGrpSpPr>
        <p:grpSpPr>
          <a:xfrm>
            <a:off x="457200" y="1143000"/>
            <a:ext cx="1839047" cy="521732"/>
            <a:chOff x="762000" y="1905000"/>
            <a:chExt cx="1839047" cy="521732"/>
          </a:xfrm>
        </p:grpSpPr>
        <p:sp>
          <p:nvSpPr>
            <p:cNvPr id="146" name="TextBox 145"/>
            <p:cNvSpPr txBox="1"/>
            <p:nvPr/>
          </p:nvSpPr>
          <p:spPr>
            <a:xfrm>
              <a:off x="838200" y="2057400"/>
              <a:ext cx="1762847" cy="369332"/>
            </a:xfrm>
            <a:prstGeom prst="rect">
              <a:avLst/>
            </a:prstGeom>
            <a:noFill/>
            <a:ln>
              <a:noFill/>
            </a:ln>
          </p:spPr>
          <p:txBody>
            <a:bodyPr wrap="none" rtlCol="0">
              <a:spAutoFit/>
            </a:bodyPr>
            <a:lstStyle/>
            <a:p>
              <a:r>
                <a:rPr lang="en-US" sz="1800" b="0" dirty="0">
                  <a:solidFill>
                    <a:schemeClr val="bg1"/>
                  </a:solidFill>
                  <a:latin typeface="Gill Sans"/>
                  <a:cs typeface="Gill Sans"/>
                </a:rPr>
                <a:t>one fish, two fish</a:t>
              </a:r>
            </a:p>
          </p:txBody>
        </p:sp>
        <p:sp>
          <p:nvSpPr>
            <p:cNvPr id="147" name="TextBox 146"/>
            <p:cNvSpPr txBox="1"/>
            <p:nvPr/>
          </p:nvSpPr>
          <p:spPr>
            <a:xfrm>
              <a:off x="762000" y="1905000"/>
              <a:ext cx="636663" cy="307777"/>
            </a:xfrm>
            <a:prstGeom prst="rect">
              <a:avLst/>
            </a:prstGeom>
            <a:noFill/>
            <a:ln>
              <a:noFill/>
            </a:ln>
          </p:spPr>
          <p:txBody>
            <a:bodyPr wrap="none" rtlCol="0">
              <a:spAutoFit/>
            </a:bodyPr>
            <a:lstStyle/>
            <a:p>
              <a:r>
                <a:rPr lang="en-US" sz="1400" b="0" dirty="0">
                  <a:solidFill>
                    <a:srgbClr val="FF0000"/>
                  </a:solidFill>
                  <a:latin typeface="Gill Sans"/>
                  <a:cs typeface="Gill Sans"/>
                </a:rPr>
                <a:t>Doc 1</a:t>
              </a:r>
            </a:p>
          </p:txBody>
        </p:sp>
      </p:grpSp>
      <p:grpSp>
        <p:nvGrpSpPr>
          <p:cNvPr id="3" name="Group 32"/>
          <p:cNvGrpSpPr/>
          <p:nvPr/>
        </p:nvGrpSpPr>
        <p:grpSpPr>
          <a:xfrm>
            <a:off x="2474213" y="1143000"/>
            <a:ext cx="1827100" cy="521732"/>
            <a:chOff x="762000" y="1905000"/>
            <a:chExt cx="1827100" cy="521732"/>
          </a:xfrm>
        </p:grpSpPr>
        <p:sp>
          <p:nvSpPr>
            <p:cNvPr id="149" name="TextBox 148"/>
            <p:cNvSpPr txBox="1"/>
            <p:nvPr/>
          </p:nvSpPr>
          <p:spPr>
            <a:xfrm>
              <a:off x="838200" y="2057400"/>
              <a:ext cx="1750900" cy="369332"/>
            </a:xfrm>
            <a:prstGeom prst="rect">
              <a:avLst/>
            </a:prstGeom>
            <a:noFill/>
            <a:ln>
              <a:noFill/>
            </a:ln>
          </p:spPr>
          <p:txBody>
            <a:bodyPr wrap="none" rtlCol="0">
              <a:spAutoFit/>
            </a:bodyPr>
            <a:lstStyle/>
            <a:p>
              <a:r>
                <a:rPr lang="en-US" sz="1800" b="0" dirty="0">
                  <a:solidFill>
                    <a:schemeClr val="bg1"/>
                  </a:solidFill>
                  <a:latin typeface="Gill Sans"/>
                  <a:cs typeface="Gill Sans"/>
                </a:rPr>
                <a:t>red fish, blue fish</a:t>
              </a:r>
            </a:p>
          </p:txBody>
        </p:sp>
        <p:sp>
          <p:nvSpPr>
            <p:cNvPr id="150" name="TextBox 149"/>
            <p:cNvSpPr txBox="1"/>
            <p:nvPr/>
          </p:nvSpPr>
          <p:spPr>
            <a:xfrm>
              <a:off x="762000" y="1905000"/>
              <a:ext cx="636663" cy="307777"/>
            </a:xfrm>
            <a:prstGeom prst="rect">
              <a:avLst/>
            </a:prstGeom>
            <a:noFill/>
            <a:ln>
              <a:noFill/>
            </a:ln>
          </p:spPr>
          <p:txBody>
            <a:bodyPr wrap="none" rtlCol="0">
              <a:spAutoFit/>
            </a:bodyPr>
            <a:lstStyle/>
            <a:p>
              <a:r>
                <a:rPr lang="en-US" sz="1400" b="0" dirty="0">
                  <a:solidFill>
                    <a:srgbClr val="FF0000"/>
                  </a:solidFill>
                  <a:latin typeface="Gill Sans"/>
                  <a:cs typeface="Gill Sans"/>
                </a:rPr>
                <a:t>Doc 2</a:t>
              </a:r>
            </a:p>
          </p:txBody>
        </p:sp>
      </p:grpSp>
      <p:grpSp>
        <p:nvGrpSpPr>
          <p:cNvPr id="5" name="Group 44"/>
          <p:cNvGrpSpPr/>
          <p:nvPr/>
        </p:nvGrpSpPr>
        <p:grpSpPr>
          <a:xfrm>
            <a:off x="4526771" y="1143000"/>
            <a:ext cx="1491972" cy="521732"/>
            <a:chOff x="762000" y="1905000"/>
            <a:chExt cx="1491972" cy="521732"/>
          </a:xfrm>
        </p:grpSpPr>
        <p:sp>
          <p:nvSpPr>
            <p:cNvPr id="152" name="TextBox 151"/>
            <p:cNvSpPr txBox="1"/>
            <p:nvPr/>
          </p:nvSpPr>
          <p:spPr>
            <a:xfrm>
              <a:off x="838200" y="2057400"/>
              <a:ext cx="1415772" cy="369332"/>
            </a:xfrm>
            <a:prstGeom prst="rect">
              <a:avLst/>
            </a:prstGeom>
            <a:noFill/>
            <a:ln>
              <a:noFill/>
            </a:ln>
          </p:spPr>
          <p:txBody>
            <a:bodyPr wrap="none" rtlCol="0">
              <a:spAutoFit/>
            </a:bodyPr>
            <a:lstStyle/>
            <a:p>
              <a:r>
                <a:rPr lang="en-US" sz="1800" b="0" dirty="0">
                  <a:solidFill>
                    <a:schemeClr val="bg1"/>
                  </a:solidFill>
                  <a:latin typeface="Gill Sans"/>
                  <a:cs typeface="Gill Sans"/>
                </a:rPr>
                <a:t>cat in the hat</a:t>
              </a:r>
            </a:p>
          </p:txBody>
        </p:sp>
        <p:sp>
          <p:nvSpPr>
            <p:cNvPr id="153" name="TextBox 152"/>
            <p:cNvSpPr txBox="1"/>
            <p:nvPr/>
          </p:nvSpPr>
          <p:spPr>
            <a:xfrm>
              <a:off x="762000" y="1905000"/>
              <a:ext cx="636663" cy="307777"/>
            </a:xfrm>
            <a:prstGeom prst="rect">
              <a:avLst/>
            </a:prstGeom>
            <a:noFill/>
            <a:ln>
              <a:noFill/>
            </a:ln>
          </p:spPr>
          <p:txBody>
            <a:bodyPr wrap="none" rtlCol="0">
              <a:spAutoFit/>
            </a:bodyPr>
            <a:lstStyle/>
            <a:p>
              <a:r>
                <a:rPr lang="en-US" sz="1400" b="0" dirty="0">
                  <a:solidFill>
                    <a:srgbClr val="FF0000"/>
                  </a:solidFill>
                  <a:latin typeface="Gill Sans"/>
                  <a:cs typeface="Gill Sans"/>
                </a:rPr>
                <a:t>Doc 3</a:t>
              </a:r>
            </a:p>
          </p:txBody>
        </p:sp>
      </p:grpSp>
      <p:grpSp>
        <p:nvGrpSpPr>
          <p:cNvPr id="6" name="Group 44"/>
          <p:cNvGrpSpPr/>
          <p:nvPr/>
        </p:nvGrpSpPr>
        <p:grpSpPr>
          <a:xfrm>
            <a:off x="6208013" y="1143000"/>
            <a:ext cx="2095014" cy="521732"/>
            <a:chOff x="762000" y="1905000"/>
            <a:chExt cx="2095014" cy="521732"/>
          </a:xfrm>
        </p:grpSpPr>
        <p:sp>
          <p:nvSpPr>
            <p:cNvPr id="155" name="TextBox 154"/>
            <p:cNvSpPr txBox="1"/>
            <p:nvPr/>
          </p:nvSpPr>
          <p:spPr>
            <a:xfrm>
              <a:off x="838200" y="2057400"/>
              <a:ext cx="2018814" cy="369332"/>
            </a:xfrm>
            <a:prstGeom prst="rect">
              <a:avLst/>
            </a:prstGeom>
            <a:noFill/>
            <a:ln>
              <a:noFill/>
            </a:ln>
          </p:spPr>
          <p:txBody>
            <a:bodyPr wrap="none" rtlCol="0">
              <a:spAutoFit/>
            </a:bodyPr>
            <a:lstStyle/>
            <a:p>
              <a:r>
                <a:rPr lang="en-US" sz="1800" b="0" dirty="0">
                  <a:solidFill>
                    <a:schemeClr val="bg1"/>
                  </a:solidFill>
                  <a:latin typeface="Gill Sans"/>
                  <a:cs typeface="Gill Sans"/>
                </a:rPr>
                <a:t>green eggs and ham</a:t>
              </a:r>
            </a:p>
          </p:txBody>
        </p:sp>
        <p:sp>
          <p:nvSpPr>
            <p:cNvPr id="156" name="TextBox 155"/>
            <p:cNvSpPr txBox="1"/>
            <p:nvPr/>
          </p:nvSpPr>
          <p:spPr>
            <a:xfrm>
              <a:off x="762000" y="1905000"/>
              <a:ext cx="636663" cy="307777"/>
            </a:xfrm>
            <a:prstGeom prst="rect">
              <a:avLst/>
            </a:prstGeom>
            <a:noFill/>
            <a:ln>
              <a:noFill/>
            </a:ln>
          </p:spPr>
          <p:txBody>
            <a:bodyPr wrap="none" rtlCol="0">
              <a:spAutoFit/>
            </a:bodyPr>
            <a:lstStyle/>
            <a:p>
              <a:r>
                <a:rPr lang="en-US" sz="1400" b="0" dirty="0">
                  <a:solidFill>
                    <a:srgbClr val="FF0000"/>
                  </a:solidFill>
                  <a:latin typeface="Gill Sans"/>
                  <a:cs typeface="Gill Sans"/>
                </a:rPr>
                <a:t>Doc 4</a:t>
              </a:r>
            </a:p>
          </p:txBody>
        </p:sp>
      </p:grpSp>
      <p:sp>
        <p:nvSpPr>
          <p:cNvPr id="157" name="Rectangle 6"/>
          <p:cNvSpPr>
            <a:spLocks noChangeArrowheads="1"/>
          </p:cNvSpPr>
          <p:nvPr/>
        </p:nvSpPr>
        <p:spPr bwMode="auto">
          <a:xfrm>
            <a:off x="6952901" y="2992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3</a:t>
            </a:r>
          </a:p>
        </p:txBody>
      </p:sp>
      <p:sp>
        <p:nvSpPr>
          <p:cNvPr id="158" name="Rectangle 7"/>
          <p:cNvSpPr>
            <a:spLocks noChangeArrowheads="1"/>
          </p:cNvSpPr>
          <p:nvPr/>
        </p:nvSpPr>
        <p:spPr bwMode="auto">
          <a:xfrm>
            <a:off x="6952901" y="3373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4</a:t>
            </a:r>
          </a:p>
        </p:txBody>
      </p:sp>
      <p:sp>
        <p:nvSpPr>
          <p:cNvPr id="159" name="Rectangle 8"/>
          <p:cNvSpPr>
            <a:spLocks noChangeArrowheads="1"/>
          </p:cNvSpPr>
          <p:nvPr/>
        </p:nvSpPr>
        <p:spPr bwMode="auto">
          <a:xfrm>
            <a:off x="6952901" y="3756026"/>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1</a:t>
            </a:r>
          </a:p>
        </p:txBody>
      </p:sp>
      <p:sp>
        <p:nvSpPr>
          <p:cNvPr id="160" name="Rectangle 10"/>
          <p:cNvSpPr>
            <a:spLocks noChangeArrowheads="1"/>
          </p:cNvSpPr>
          <p:nvPr/>
        </p:nvSpPr>
        <p:spPr bwMode="auto">
          <a:xfrm>
            <a:off x="6952901" y="4516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4</a:t>
            </a:r>
          </a:p>
        </p:txBody>
      </p:sp>
      <p:sp>
        <p:nvSpPr>
          <p:cNvPr id="161" name="Rectangle 16"/>
          <p:cNvSpPr>
            <a:spLocks noChangeArrowheads="1"/>
          </p:cNvSpPr>
          <p:nvPr/>
        </p:nvSpPr>
        <p:spPr bwMode="auto">
          <a:xfrm>
            <a:off x="6952901" y="4135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4</a:t>
            </a:r>
          </a:p>
        </p:txBody>
      </p:sp>
      <p:sp>
        <p:nvSpPr>
          <p:cNvPr id="162" name="Rectangle 18"/>
          <p:cNvSpPr>
            <a:spLocks noChangeArrowheads="1"/>
          </p:cNvSpPr>
          <p:nvPr/>
        </p:nvSpPr>
        <p:spPr bwMode="auto">
          <a:xfrm>
            <a:off x="6952901" y="4897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3</a:t>
            </a:r>
          </a:p>
        </p:txBody>
      </p:sp>
      <p:sp>
        <p:nvSpPr>
          <p:cNvPr id="163" name="Rectangle 19"/>
          <p:cNvSpPr>
            <a:spLocks noChangeArrowheads="1"/>
          </p:cNvSpPr>
          <p:nvPr/>
        </p:nvSpPr>
        <p:spPr bwMode="auto">
          <a:xfrm>
            <a:off x="6952901" y="2613025"/>
            <a:ext cx="284163" cy="300038"/>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2</a:t>
            </a:r>
          </a:p>
        </p:txBody>
      </p:sp>
      <p:sp>
        <p:nvSpPr>
          <p:cNvPr id="164" name="Rectangle 34"/>
          <p:cNvSpPr>
            <a:spLocks noChangeArrowheads="1"/>
          </p:cNvSpPr>
          <p:nvPr/>
        </p:nvSpPr>
        <p:spPr bwMode="auto">
          <a:xfrm>
            <a:off x="6952901" y="5278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1</a:t>
            </a:r>
          </a:p>
        </p:txBody>
      </p:sp>
      <p:sp>
        <p:nvSpPr>
          <p:cNvPr id="165" name="Rectangle 7"/>
          <p:cNvSpPr>
            <a:spLocks noChangeArrowheads="1"/>
          </p:cNvSpPr>
          <p:nvPr/>
        </p:nvSpPr>
        <p:spPr bwMode="auto">
          <a:xfrm>
            <a:off x="7696200" y="3756026"/>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2</a:t>
            </a:r>
          </a:p>
        </p:txBody>
      </p:sp>
      <p:sp>
        <p:nvSpPr>
          <p:cNvPr id="166" name="Rectangle 34"/>
          <p:cNvSpPr>
            <a:spLocks noChangeArrowheads="1"/>
          </p:cNvSpPr>
          <p:nvPr/>
        </p:nvSpPr>
        <p:spPr bwMode="auto">
          <a:xfrm>
            <a:off x="6952901" y="5659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2</a:t>
            </a:r>
          </a:p>
        </p:txBody>
      </p:sp>
      <p:sp>
        <p:nvSpPr>
          <p:cNvPr id="167" name="Rectangle 34"/>
          <p:cNvSpPr>
            <a:spLocks noChangeArrowheads="1"/>
          </p:cNvSpPr>
          <p:nvPr/>
        </p:nvSpPr>
        <p:spPr bwMode="auto">
          <a:xfrm>
            <a:off x="6960839" y="6040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1</a:t>
            </a:r>
          </a:p>
        </p:txBody>
      </p:sp>
      <p:cxnSp>
        <p:nvCxnSpPr>
          <p:cNvPr id="194" name="Straight Arrow Connector 236"/>
          <p:cNvCxnSpPr>
            <a:cxnSpLocks noChangeShapeType="1"/>
            <a:stCxn id="182" idx="3"/>
            <a:endCxn id="165" idx="1"/>
          </p:cNvCxnSpPr>
          <p:nvPr/>
        </p:nvCxnSpPr>
        <p:spPr bwMode="auto">
          <a:xfrm>
            <a:off x="7523163" y="3906045"/>
            <a:ext cx="173037"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spTree>
    <p:extLst>
      <p:ext uri="{BB962C8B-B14F-4D97-AF65-F5344CB8AC3E}">
        <p14:creationId xmlns:p14="http://schemas.microsoft.com/office/powerpoint/2010/main" val="2694582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3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4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4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4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4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4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5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5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5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6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6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6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6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64"/>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6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6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6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8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8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8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8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8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8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8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87"/>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8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8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94"/>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119" grpId="0" animBg="1"/>
      <p:bldP spid="137" grpId="0" animBg="1"/>
      <p:bldP spid="138" grpId="0" animBg="1"/>
      <p:bldP spid="142" grpId="0" animBg="1"/>
      <p:bldP spid="143"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Positional Indexes</a:t>
            </a:r>
          </a:p>
        </p:txBody>
      </p:sp>
      <p:sp>
        <p:nvSpPr>
          <p:cNvPr id="4" name="Content Placeholder 3"/>
          <p:cNvSpPr>
            <a:spLocks noGrp="1"/>
          </p:cNvSpPr>
          <p:nvPr>
            <p:ph idx="1"/>
          </p:nvPr>
        </p:nvSpPr>
        <p:spPr/>
        <p:txBody>
          <a:bodyPr/>
          <a:lstStyle/>
          <a:p>
            <a:r>
              <a:rPr lang="en-US" dirty="0"/>
              <a:t>Store term position in postings</a:t>
            </a:r>
          </a:p>
          <a:p>
            <a:r>
              <a:rPr lang="en-US" dirty="0"/>
              <a:t>Supports richer queries (e.g., proximity)</a:t>
            </a:r>
          </a:p>
          <a:p>
            <a:r>
              <a:rPr lang="en-US" dirty="0"/>
              <a:t>Naturally, leads to larger indexes…</a:t>
            </a:r>
          </a:p>
        </p:txBody>
      </p:sp>
    </p:spTree>
    <p:extLst>
      <p:ext uri="{BB962C8B-B14F-4D97-AF65-F5344CB8AC3E}">
        <p14:creationId xmlns:p14="http://schemas.microsoft.com/office/powerpoint/2010/main" val="108899933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Rectangle 19"/>
          <p:cNvSpPr>
            <a:spLocks noChangeArrowheads="1"/>
          </p:cNvSpPr>
          <p:nvPr/>
        </p:nvSpPr>
        <p:spPr bwMode="auto">
          <a:xfrm>
            <a:off x="8549640" y="3758184"/>
            <a:ext cx="284163" cy="300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[2,4]</a:t>
            </a:r>
          </a:p>
        </p:txBody>
      </p:sp>
      <p:sp>
        <p:nvSpPr>
          <p:cNvPr id="174" name="Rectangle 19"/>
          <p:cNvSpPr>
            <a:spLocks noChangeArrowheads="1"/>
          </p:cNvSpPr>
          <p:nvPr/>
        </p:nvSpPr>
        <p:spPr bwMode="auto">
          <a:xfrm>
            <a:off x="7525512" y="2615184"/>
            <a:ext cx="284163" cy="300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[3]</a:t>
            </a:r>
          </a:p>
        </p:txBody>
      </p:sp>
      <p:sp>
        <p:nvSpPr>
          <p:cNvPr id="179" name="Rectangle 19"/>
          <p:cNvSpPr>
            <a:spLocks noChangeArrowheads="1"/>
          </p:cNvSpPr>
          <p:nvPr/>
        </p:nvSpPr>
        <p:spPr bwMode="auto">
          <a:xfrm>
            <a:off x="7525512" y="3758184"/>
            <a:ext cx="284163" cy="300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[2,4]</a:t>
            </a:r>
          </a:p>
        </p:txBody>
      </p:sp>
      <p:sp>
        <p:nvSpPr>
          <p:cNvPr id="190" name="Rectangle 19"/>
          <p:cNvSpPr>
            <a:spLocks noChangeArrowheads="1"/>
          </p:cNvSpPr>
          <p:nvPr/>
        </p:nvSpPr>
        <p:spPr bwMode="auto">
          <a:xfrm>
            <a:off x="7525512" y="3374136"/>
            <a:ext cx="284163" cy="300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[2]</a:t>
            </a:r>
          </a:p>
        </p:txBody>
      </p:sp>
      <p:sp>
        <p:nvSpPr>
          <p:cNvPr id="191" name="Rectangle 19"/>
          <p:cNvSpPr>
            <a:spLocks noChangeArrowheads="1"/>
          </p:cNvSpPr>
          <p:nvPr/>
        </p:nvSpPr>
        <p:spPr bwMode="auto">
          <a:xfrm>
            <a:off x="7525512" y="2990088"/>
            <a:ext cx="284163" cy="300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[1]</a:t>
            </a:r>
          </a:p>
        </p:txBody>
      </p:sp>
      <p:sp>
        <p:nvSpPr>
          <p:cNvPr id="192" name="Rectangle 19"/>
          <p:cNvSpPr>
            <a:spLocks noChangeArrowheads="1"/>
          </p:cNvSpPr>
          <p:nvPr/>
        </p:nvSpPr>
        <p:spPr bwMode="auto">
          <a:xfrm>
            <a:off x="7525512" y="4133088"/>
            <a:ext cx="284163" cy="300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[1]</a:t>
            </a:r>
          </a:p>
        </p:txBody>
      </p:sp>
      <p:sp>
        <p:nvSpPr>
          <p:cNvPr id="193" name="Rectangle 19"/>
          <p:cNvSpPr>
            <a:spLocks noChangeArrowheads="1"/>
          </p:cNvSpPr>
          <p:nvPr/>
        </p:nvSpPr>
        <p:spPr bwMode="auto">
          <a:xfrm>
            <a:off x="7525512" y="4517136"/>
            <a:ext cx="284163" cy="300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[3]</a:t>
            </a:r>
          </a:p>
        </p:txBody>
      </p:sp>
      <p:sp>
        <p:nvSpPr>
          <p:cNvPr id="195" name="Rectangle 19"/>
          <p:cNvSpPr>
            <a:spLocks noChangeArrowheads="1"/>
          </p:cNvSpPr>
          <p:nvPr/>
        </p:nvSpPr>
        <p:spPr bwMode="auto">
          <a:xfrm>
            <a:off x="7525512" y="4901184"/>
            <a:ext cx="284163" cy="300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[2]</a:t>
            </a:r>
          </a:p>
        </p:txBody>
      </p:sp>
      <p:sp>
        <p:nvSpPr>
          <p:cNvPr id="196" name="Rectangle 19"/>
          <p:cNvSpPr>
            <a:spLocks noChangeArrowheads="1"/>
          </p:cNvSpPr>
          <p:nvPr/>
        </p:nvSpPr>
        <p:spPr bwMode="auto">
          <a:xfrm>
            <a:off x="7525512" y="5276088"/>
            <a:ext cx="284163" cy="300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[1]</a:t>
            </a:r>
          </a:p>
        </p:txBody>
      </p:sp>
      <p:sp>
        <p:nvSpPr>
          <p:cNvPr id="197" name="Rectangle 19"/>
          <p:cNvSpPr>
            <a:spLocks noChangeArrowheads="1"/>
          </p:cNvSpPr>
          <p:nvPr/>
        </p:nvSpPr>
        <p:spPr bwMode="auto">
          <a:xfrm>
            <a:off x="7525512" y="5660136"/>
            <a:ext cx="284163" cy="300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[1]</a:t>
            </a:r>
          </a:p>
        </p:txBody>
      </p:sp>
      <p:sp>
        <p:nvSpPr>
          <p:cNvPr id="199" name="Rectangle 19"/>
          <p:cNvSpPr>
            <a:spLocks noChangeArrowheads="1"/>
          </p:cNvSpPr>
          <p:nvPr/>
        </p:nvSpPr>
        <p:spPr bwMode="auto">
          <a:xfrm>
            <a:off x="7525512" y="6044184"/>
            <a:ext cx="284163" cy="300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[3]</a:t>
            </a:r>
          </a:p>
        </p:txBody>
      </p:sp>
      <p:sp>
        <p:nvSpPr>
          <p:cNvPr id="198" name="Rectangle 7"/>
          <p:cNvSpPr>
            <a:spLocks noChangeArrowheads="1"/>
          </p:cNvSpPr>
          <p:nvPr/>
        </p:nvSpPr>
        <p:spPr bwMode="auto">
          <a:xfrm>
            <a:off x="8266176" y="3756026"/>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2</a:t>
            </a:r>
          </a:p>
        </p:txBody>
      </p:sp>
      <p:sp>
        <p:nvSpPr>
          <p:cNvPr id="180" name="Rectangle 6"/>
          <p:cNvSpPr>
            <a:spLocks noChangeArrowheads="1"/>
          </p:cNvSpPr>
          <p:nvPr/>
        </p:nvSpPr>
        <p:spPr bwMode="auto">
          <a:xfrm>
            <a:off x="7239000" y="2992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81" name="Rectangle 7"/>
          <p:cNvSpPr>
            <a:spLocks noChangeArrowheads="1"/>
          </p:cNvSpPr>
          <p:nvPr/>
        </p:nvSpPr>
        <p:spPr bwMode="auto">
          <a:xfrm>
            <a:off x="7239000" y="3373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82" name="Rectangle 8"/>
          <p:cNvSpPr>
            <a:spLocks noChangeArrowheads="1"/>
          </p:cNvSpPr>
          <p:nvPr/>
        </p:nvSpPr>
        <p:spPr bwMode="auto">
          <a:xfrm>
            <a:off x="7239000" y="3756026"/>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2</a:t>
            </a:r>
          </a:p>
        </p:txBody>
      </p:sp>
      <p:sp>
        <p:nvSpPr>
          <p:cNvPr id="183" name="Rectangle 10"/>
          <p:cNvSpPr>
            <a:spLocks noChangeArrowheads="1"/>
          </p:cNvSpPr>
          <p:nvPr/>
        </p:nvSpPr>
        <p:spPr bwMode="auto">
          <a:xfrm>
            <a:off x="7239000" y="4516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84" name="Rectangle 16"/>
          <p:cNvSpPr>
            <a:spLocks noChangeArrowheads="1"/>
          </p:cNvSpPr>
          <p:nvPr/>
        </p:nvSpPr>
        <p:spPr bwMode="auto">
          <a:xfrm>
            <a:off x="7239000" y="4135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85" name="Rectangle 18"/>
          <p:cNvSpPr>
            <a:spLocks noChangeArrowheads="1"/>
          </p:cNvSpPr>
          <p:nvPr/>
        </p:nvSpPr>
        <p:spPr bwMode="auto">
          <a:xfrm>
            <a:off x="7239000" y="4897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86" name="Rectangle 19"/>
          <p:cNvSpPr>
            <a:spLocks noChangeArrowheads="1"/>
          </p:cNvSpPr>
          <p:nvPr/>
        </p:nvSpPr>
        <p:spPr bwMode="auto">
          <a:xfrm>
            <a:off x="7239000" y="2613025"/>
            <a:ext cx="284163" cy="30003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87" name="Rectangle 34"/>
          <p:cNvSpPr>
            <a:spLocks noChangeArrowheads="1"/>
          </p:cNvSpPr>
          <p:nvPr/>
        </p:nvSpPr>
        <p:spPr bwMode="auto">
          <a:xfrm>
            <a:off x="7239000" y="5278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88" name="Rectangle 34"/>
          <p:cNvSpPr>
            <a:spLocks noChangeArrowheads="1"/>
          </p:cNvSpPr>
          <p:nvPr/>
        </p:nvSpPr>
        <p:spPr bwMode="auto">
          <a:xfrm>
            <a:off x="7239000" y="5659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89" name="Rectangle 34"/>
          <p:cNvSpPr>
            <a:spLocks noChangeArrowheads="1"/>
          </p:cNvSpPr>
          <p:nvPr/>
        </p:nvSpPr>
        <p:spPr bwMode="auto">
          <a:xfrm>
            <a:off x="7246938" y="6040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4" name="Title 3"/>
          <p:cNvSpPr>
            <a:spLocks noGrp="1"/>
          </p:cNvSpPr>
          <p:nvPr>
            <p:ph type="title"/>
          </p:nvPr>
        </p:nvSpPr>
        <p:spPr/>
        <p:txBody>
          <a:bodyPr/>
          <a:lstStyle/>
          <a:p>
            <a:r>
              <a:rPr lang="en-US" dirty="0"/>
              <a:t>Inverted Index: Positional Information</a:t>
            </a:r>
          </a:p>
        </p:txBody>
      </p:sp>
      <p:sp>
        <p:nvSpPr>
          <p:cNvPr id="14" name="Rectangle 5"/>
          <p:cNvSpPr>
            <a:spLocks noChangeArrowheads="1"/>
          </p:cNvSpPr>
          <p:nvPr/>
        </p:nvSpPr>
        <p:spPr bwMode="auto">
          <a:xfrm>
            <a:off x="20113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5" name="Rectangle 6"/>
          <p:cNvSpPr>
            <a:spLocks noChangeArrowheads="1"/>
          </p:cNvSpPr>
          <p:nvPr/>
        </p:nvSpPr>
        <p:spPr bwMode="auto">
          <a:xfrm>
            <a:off x="20113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16" name="Rectangle 7"/>
          <p:cNvSpPr>
            <a:spLocks noChangeArrowheads="1"/>
          </p:cNvSpPr>
          <p:nvPr/>
        </p:nvSpPr>
        <p:spPr bwMode="auto">
          <a:xfrm>
            <a:off x="20113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17" name="Rectangle 8"/>
          <p:cNvSpPr>
            <a:spLocks noChangeArrowheads="1"/>
          </p:cNvSpPr>
          <p:nvPr/>
        </p:nvSpPr>
        <p:spPr bwMode="auto">
          <a:xfrm>
            <a:off x="20113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2</a:t>
            </a:r>
          </a:p>
        </p:txBody>
      </p:sp>
      <p:sp>
        <p:nvSpPr>
          <p:cNvPr id="18" name="Rectangle 9"/>
          <p:cNvSpPr>
            <a:spLocks noChangeArrowheads="1"/>
          </p:cNvSpPr>
          <p:nvPr/>
        </p:nvSpPr>
        <p:spPr bwMode="auto">
          <a:xfrm>
            <a:off x="20113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9" name="Rectangle 10"/>
          <p:cNvSpPr>
            <a:spLocks noChangeArrowheads="1"/>
          </p:cNvSpPr>
          <p:nvPr/>
        </p:nvSpPr>
        <p:spPr bwMode="auto">
          <a:xfrm>
            <a:off x="20113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0" name="Rectangle 11"/>
          <p:cNvSpPr>
            <a:spLocks noChangeArrowheads="1"/>
          </p:cNvSpPr>
          <p:nvPr/>
        </p:nvSpPr>
        <p:spPr bwMode="auto">
          <a:xfrm>
            <a:off x="20113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21" name="Rectangle 12"/>
          <p:cNvSpPr>
            <a:spLocks noChangeArrowheads="1"/>
          </p:cNvSpPr>
          <p:nvPr/>
        </p:nvSpPr>
        <p:spPr bwMode="auto">
          <a:xfrm>
            <a:off x="23161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rPr>
              <a:t>1</a:t>
            </a:r>
          </a:p>
        </p:txBody>
      </p:sp>
      <p:sp>
        <p:nvSpPr>
          <p:cNvPr id="22" name="Rectangle 13"/>
          <p:cNvSpPr>
            <a:spLocks noChangeArrowheads="1"/>
          </p:cNvSpPr>
          <p:nvPr/>
        </p:nvSpPr>
        <p:spPr bwMode="auto">
          <a:xfrm>
            <a:off x="23161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3" name="Rectangle 14"/>
          <p:cNvSpPr>
            <a:spLocks noChangeArrowheads="1"/>
          </p:cNvSpPr>
          <p:nvPr/>
        </p:nvSpPr>
        <p:spPr bwMode="auto">
          <a:xfrm>
            <a:off x="23161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24" name="Rectangle 15"/>
          <p:cNvSpPr>
            <a:spLocks noChangeArrowheads="1"/>
          </p:cNvSpPr>
          <p:nvPr/>
        </p:nvSpPr>
        <p:spPr bwMode="auto">
          <a:xfrm>
            <a:off x="23161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2</a:t>
            </a:r>
          </a:p>
        </p:txBody>
      </p:sp>
      <p:sp>
        <p:nvSpPr>
          <p:cNvPr id="25" name="Rectangle 16"/>
          <p:cNvSpPr>
            <a:spLocks noChangeArrowheads="1"/>
          </p:cNvSpPr>
          <p:nvPr/>
        </p:nvSpPr>
        <p:spPr bwMode="auto">
          <a:xfrm>
            <a:off x="23161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6" name="Rectangle 17"/>
          <p:cNvSpPr>
            <a:spLocks noChangeArrowheads="1"/>
          </p:cNvSpPr>
          <p:nvPr/>
        </p:nvSpPr>
        <p:spPr bwMode="auto">
          <a:xfrm>
            <a:off x="23161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27" name="Rectangle 18"/>
          <p:cNvSpPr>
            <a:spLocks noChangeArrowheads="1"/>
          </p:cNvSpPr>
          <p:nvPr/>
        </p:nvSpPr>
        <p:spPr bwMode="auto">
          <a:xfrm>
            <a:off x="23161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8" name="Rectangle 19"/>
          <p:cNvSpPr>
            <a:spLocks noChangeArrowheads="1"/>
          </p:cNvSpPr>
          <p:nvPr/>
        </p:nvSpPr>
        <p:spPr bwMode="auto">
          <a:xfrm>
            <a:off x="26209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9" name="Rectangle 20"/>
          <p:cNvSpPr>
            <a:spLocks noChangeArrowheads="1"/>
          </p:cNvSpPr>
          <p:nvPr/>
        </p:nvSpPr>
        <p:spPr bwMode="auto">
          <a:xfrm>
            <a:off x="26209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p>
        </p:txBody>
      </p:sp>
      <p:sp>
        <p:nvSpPr>
          <p:cNvPr id="30" name="Rectangle 21"/>
          <p:cNvSpPr>
            <a:spLocks noChangeArrowheads="1"/>
          </p:cNvSpPr>
          <p:nvPr/>
        </p:nvSpPr>
        <p:spPr bwMode="auto">
          <a:xfrm>
            <a:off x="26209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31" name="Rectangle 22"/>
          <p:cNvSpPr>
            <a:spLocks noChangeArrowheads="1"/>
          </p:cNvSpPr>
          <p:nvPr/>
        </p:nvSpPr>
        <p:spPr bwMode="auto">
          <a:xfrm>
            <a:off x="26209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32" name="Rectangle 23"/>
          <p:cNvSpPr>
            <a:spLocks noChangeArrowheads="1"/>
          </p:cNvSpPr>
          <p:nvPr/>
        </p:nvSpPr>
        <p:spPr bwMode="auto">
          <a:xfrm>
            <a:off x="26209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33" name="Rectangle 24"/>
          <p:cNvSpPr>
            <a:spLocks noChangeArrowheads="1"/>
          </p:cNvSpPr>
          <p:nvPr/>
        </p:nvSpPr>
        <p:spPr bwMode="auto">
          <a:xfrm>
            <a:off x="26209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34" name="Rectangle 25"/>
          <p:cNvSpPr>
            <a:spLocks noChangeArrowheads="1"/>
          </p:cNvSpPr>
          <p:nvPr/>
        </p:nvSpPr>
        <p:spPr bwMode="auto">
          <a:xfrm>
            <a:off x="26209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a:solidFill>
                  <a:schemeClr val="bg1"/>
                </a:solidFill>
              </a:rPr>
              <a:t>1</a:t>
            </a:r>
          </a:p>
        </p:txBody>
      </p:sp>
      <p:sp>
        <p:nvSpPr>
          <p:cNvPr id="35" name="Rectangle 34"/>
          <p:cNvSpPr>
            <a:spLocks noChangeArrowheads="1"/>
          </p:cNvSpPr>
          <p:nvPr/>
        </p:nvSpPr>
        <p:spPr bwMode="auto">
          <a:xfrm>
            <a:off x="20113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p>
        </p:txBody>
      </p:sp>
      <p:sp>
        <p:nvSpPr>
          <p:cNvPr id="36" name="Rectangle 35"/>
          <p:cNvSpPr>
            <a:spLocks noChangeArrowheads="1"/>
          </p:cNvSpPr>
          <p:nvPr/>
        </p:nvSpPr>
        <p:spPr bwMode="auto">
          <a:xfrm>
            <a:off x="23161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37" name="Rectangle 36"/>
          <p:cNvSpPr>
            <a:spLocks noChangeArrowheads="1"/>
          </p:cNvSpPr>
          <p:nvPr/>
        </p:nvSpPr>
        <p:spPr bwMode="auto">
          <a:xfrm>
            <a:off x="26209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38" name="Rectangle 37"/>
          <p:cNvSpPr>
            <a:spLocks noChangeArrowheads="1"/>
          </p:cNvSpPr>
          <p:nvPr/>
        </p:nvSpPr>
        <p:spPr bwMode="auto">
          <a:xfrm>
            <a:off x="1990725"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rPr>
              <a:t>1</a:t>
            </a:r>
          </a:p>
        </p:txBody>
      </p:sp>
      <p:sp>
        <p:nvSpPr>
          <p:cNvPr id="39" name="Rectangle 38"/>
          <p:cNvSpPr>
            <a:spLocks noChangeArrowheads="1"/>
          </p:cNvSpPr>
          <p:nvPr/>
        </p:nvSpPr>
        <p:spPr bwMode="auto">
          <a:xfrm>
            <a:off x="2335213"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rPr>
              <a:t>2</a:t>
            </a:r>
          </a:p>
        </p:txBody>
      </p:sp>
      <p:sp>
        <p:nvSpPr>
          <p:cNvPr id="40" name="Rectangle 39"/>
          <p:cNvSpPr>
            <a:spLocks noChangeArrowheads="1"/>
          </p:cNvSpPr>
          <p:nvPr/>
        </p:nvSpPr>
        <p:spPr bwMode="auto">
          <a:xfrm>
            <a:off x="2640013"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rPr>
              <a:t>3</a:t>
            </a:r>
          </a:p>
        </p:txBody>
      </p:sp>
      <p:sp>
        <p:nvSpPr>
          <p:cNvPr id="41" name="Rectangle 40"/>
          <p:cNvSpPr>
            <a:spLocks noChangeArrowheads="1"/>
          </p:cNvSpPr>
          <p:nvPr/>
        </p:nvSpPr>
        <p:spPr bwMode="auto">
          <a:xfrm>
            <a:off x="29257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42" name="Rectangle 41"/>
          <p:cNvSpPr>
            <a:spLocks noChangeArrowheads="1"/>
          </p:cNvSpPr>
          <p:nvPr/>
        </p:nvSpPr>
        <p:spPr bwMode="auto">
          <a:xfrm>
            <a:off x="29257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43" name="Rectangle 42"/>
          <p:cNvSpPr>
            <a:spLocks noChangeArrowheads="1"/>
          </p:cNvSpPr>
          <p:nvPr/>
        </p:nvSpPr>
        <p:spPr bwMode="auto">
          <a:xfrm>
            <a:off x="29257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p>
        </p:txBody>
      </p:sp>
      <p:sp>
        <p:nvSpPr>
          <p:cNvPr id="44" name="Rectangle 43"/>
          <p:cNvSpPr>
            <a:spLocks noChangeArrowheads="1"/>
          </p:cNvSpPr>
          <p:nvPr/>
        </p:nvSpPr>
        <p:spPr bwMode="auto">
          <a:xfrm>
            <a:off x="29257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45" name="Rectangle 44"/>
          <p:cNvSpPr>
            <a:spLocks noChangeArrowheads="1"/>
          </p:cNvSpPr>
          <p:nvPr/>
        </p:nvSpPr>
        <p:spPr bwMode="auto">
          <a:xfrm>
            <a:off x="29257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rPr>
              <a:t>1</a:t>
            </a:r>
          </a:p>
        </p:txBody>
      </p:sp>
      <p:sp>
        <p:nvSpPr>
          <p:cNvPr id="46" name="Rectangle 45"/>
          <p:cNvSpPr>
            <a:spLocks noChangeArrowheads="1"/>
          </p:cNvSpPr>
          <p:nvPr/>
        </p:nvSpPr>
        <p:spPr bwMode="auto">
          <a:xfrm>
            <a:off x="29257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rPr>
              <a:t>1</a:t>
            </a:r>
          </a:p>
        </p:txBody>
      </p:sp>
      <p:sp>
        <p:nvSpPr>
          <p:cNvPr id="47" name="Rectangle 46"/>
          <p:cNvSpPr>
            <a:spLocks noChangeArrowheads="1"/>
          </p:cNvSpPr>
          <p:nvPr/>
        </p:nvSpPr>
        <p:spPr bwMode="auto">
          <a:xfrm>
            <a:off x="29257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48" name="Rectangle 47"/>
          <p:cNvSpPr>
            <a:spLocks noChangeArrowheads="1"/>
          </p:cNvSpPr>
          <p:nvPr/>
        </p:nvSpPr>
        <p:spPr bwMode="auto">
          <a:xfrm>
            <a:off x="29257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49" name="Rectangle 48"/>
          <p:cNvSpPr>
            <a:spLocks noChangeArrowheads="1"/>
          </p:cNvSpPr>
          <p:nvPr/>
        </p:nvSpPr>
        <p:spPr bwMode="auto">
          <a:xfrm>
            <a:off x="2944813"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rPr>
              <a:t>4</a:t>
            </a:r>
          </a:p>
        </p:txBody>
      </p:sp>
      <p:sp>
        <p:nvSpPr>
          <p:cNvPr id="50" name="Rectangle 85"/>
          <p:cNvSpPr>
            <a:spLocks noChangeArrowheads="1"/>
          </p:cNvSpPr>
          <p:nvPr/>
        </p:nvSpPr>
        <p:spPr bwMode="auto">
          <a:xfrm>
            <a:off x="3265488" y="2609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p>
        </p:txBody>
      </p:sp>
      <p:sp>
        <p:nvSpPr>
          <p:cNvPr id="51" name="Rectangle 86"/>
          <p:cNvSpPr>
            <a:spLocks noChangeArrowheads="1"/>
          </p:cNvSpPr>
          <p:nvPr/>
        </p:nvSpPr>
        <p:spPr bwMode="auto">
          <a:xfrm>
            <a:off x="3265488" y="2990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p>
        </p:txBody>
      </p:sp>
      <p:sp>
        <p:nvSpPr>
          <p:cNvPr id="52" name="Rectangle 87"/>
          <p:cNvSpPr>
            <a:spLocks noChangeArrowheads="1"/>
          </p:cNvSpPr>
          <p:nvPr/>
        </p:nvSpPr>
        <p:spPr bwMode="auto">
          <a:xfrm>
            <a:off x="3265488" y="3371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p>
        </p:txBody>
      </p:sp>
      <p:sp>
        <p:nvSpPr>
          <p:cNvPr id="53" name="Rectangle 88"/>
          <p:cNvSpPr>
            <a:spLocks noChangeArrowheads="1"/>
          </p:cNvSpPr>
          <p:nvPr/>
        </p:nvSpPr>
        <p:spPr bwMode="auto">
          <a:xfrm>
            <a:off x="3265488" y="4895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p>
        </p:txBody>
      </p:sp>
      <p:sp>
        <p:nvSpPr>
          <p:cNvPr id="54" name="Rectangle 89"/>
          <p:cNvSpPr>
            <a:spLocks noChangeArrowheads="1"/>
          </p:cNvSpPr>
          <p:nvPr/>
        </p:nvSpPr>
        <p:spPr bwMode="auto">
          <a:xfrm>
            <a:off x="3265488" y="4133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p>
        </p:txBody>
      </p:sp>
      <p:sp>
        <p:nvSpPr>
          <p:cNvPr id="55" name="Rectangle 90"/>
          <p:cNvSpPr>
            <a:spLocks noChangeArrowheads="1"/>
          </p:cNvSpPr>
          <p:nvPr/>
        </p:nvSpPr>
        <p:spPr bwMode="auto">
          <a:xfrm>
            <a:off x="3265488" y="4514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p>
        </p:txBody>
      </p:sp>
      <p:sp>
        <p:nvSpPr>
          <p:cNvPr id="56" name="Rectangle 91"/>
          <p:cNvSpPr>
            <a:spLocks noChangeArrowheads="1"/>
          </p:cNvSpPr>
          <p:nvPr/>
        </p:nvSpPr>
        <p:spPr bwMode="auto">
          <a:xfrm>
            <a:off x="3265488" y="3752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2</a:t>
            </a:r>
          </a:p>
        </p:txBody>
      </p:sp>
      <p:sp>
        <p:nvSpPr>
          <p:cNvPr id="57" name="Rectangle 92"/>
          <p:cNvSpPr>
            <a:spLocks noChangeArrowheads="1"/>
          </p:cNvSpPr>
          <p:nvPr/>
        </p:nvSpPr>
        <p:spPr bwMode="auto">
          <a:xfrm>
            <a:off x="3265488" y="5276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p>
        </p:txBody>
      </p:sp>
      <p:sp>
        <p:nvSpPr>
          <p:cNvPr id="58" name="Text Box 99"/>
          <p:cNvSpPr txBox="1">
            <a:spLocks noChangeArrowheads="1"/>
          </p:cNvSpPr>
          <p:nvPr/>
        </p:nvSpPr>
        <p:spPr bwMode="auto">
          <a:xfrm>
            <a:off x="2447925" y="1905000"/>
            <a:ext cx="312906" cy="369332"/>
          </a:xfrm>
          <a:prstGeom prst="rect">
            <a:avLst/>
          </a:prstGeom>
          <a:noFill/>
          <a:ln w="9525">
            <a:noFill/>
            <a:miter lim="800000"/>
            <a:headEnd/>
            <a:tailEnd/>
          </a:ln>
        </p:spPr>
        <p:txBody>
          <a:bodyPr wrap="none">
            <a:spAutoFit/>
          </a:bodyPr>
          <a:lstStyle/>
          <a:p>
            <a:r>
              <a:rPr lang="en-US" sz="1800" b="0" i="1" dirty="0" err="1">
                <a:solidFill>
                  <a:schemeClr val="bg1"/>
                </a:solidFill>
              </a:rPr>
              <a:t>tf</a:t>
            </a:r>
            <a:endParaRPr lang="en-US" sz="1800" b="0" i="1" dirty="0">
              <a:solidFill>
                <a:schemeClr val="bg1"/>
              </a:solidFill>
            </a:endParaRPr>
          </a:p>
        </p:txBody>
      </p:sp>
      <p:sp>
        <p:nvSpPr>
          <p:cNvPr id="59" name="Text Box 101"/>
          <p:cNvSpPr txBox="1">
            <a:spLocks noChangeArrowheads="1"/>
          </p:cNvSpPr>
          <p:nvPr/>
        </p:nvSpPr>
        <p:spPr bwMode="auto">
          <a:xfrm>
            <a:off x="3200400" y="2209800"/>
            <a:ext cx="377026" cy="369332"/>
          </a:xfrm>
          <a:prstGeom prst="rect">
            <a:avLst/>
          </a:prstGeom>
          <a:noFill/>
          <a:ln w="9525">
            <a:noFill/>
            <a:miter lim="800000"/>
            <a:headEnd/>
            <a:tailEnd/>
          </a:ln>
        </p:spPr>
        <p:txBody>
          <a:bodyPr wrap="none">
            <a:spAutoFit/>
          </a:bodyPr>
          <a:lstStyle/>
          <a:p>
            <a:r>
              <a:rPr lang="en-US" sz="1800" b="0" i="1" dirty="0" err="1">
                <a:solidFill>
                  <a:schemeClr val="bg1"/>
                </a:solidFill>
              </a:rPr>
              <a:t>df</a:t>
            </a:r>
            <a:endParaRPr lang="en-US" sz="1800" b="0" i="1" dirty="0">
              <a:solidFill>
                <a:schemeClr val="bg1"/>
              </a:solidFill>
            </a:endParaRPr>
          </a:p>
        </p:txBody>
      </p:sp>
      <p:sp>
        <p:nvSpPr>
          <p:cNvPr id="60" name="Rectangle 19"/>
          <p:cNvSpPr>
            <a:spLocks noChangeArrowheads="1"/>
          </p:cNvSpPr>
          <p:nvPr/>
        </p:nvSpPr>
        <p:spPr bwMode="auto">
          <a:xfrm>
            <a:off x="838200" y="2613025"/>
            <a:ext cx="1152525" cy="3000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blue</a:t>
            </a:r>
          </a:p>
        </p:txBody>
      </p:sp>
      <p:sp>
        <p:nvSpPr>
          <p:cNvPr id="61" name="Rectangle 19"/>
          <p:cNvSpPr>
            <a:spLocks noChangeArrowheads="1"/>
          </p:cNvSpPr>
          <p:nvPr/>
        </p:nvSpPr>
        <p:spPr bwMode="auto">
          <a:xfrm>
            <a:off x="838200" y="2992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cat</a:t>
            </a:r>
          </a:p>
        </p:txBody>
      </p:sp>
      <p:sp>
        <p:nvSpPr>
          <p:cNvPr id="62" name="Rectangle 19"/>
          <p:cNvSpPr>
            <a:spLocks noChangeArrowheads="1"/>
          </p:cNvSpPr>
          <p:nvPr/>
        </p:nvSpPr>
        <p:spPr bwMode="auto">
          <a:xfrm>
            <a:off x="838200" y="3373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egg</a:t>
            </a:r>
          </a:p>
        </p:txBody>
      </p:sp>
      <p:sp>
        <p:nvSpPr>
          <p:cNvPr id="63" name="Rectangle 19"/>
          <p:cNvSpPr>
            <a:spLocks noChangeArrowheads="1"/>
          </p:cNvSpPr>
          <p:nvPr/>
        </p:nvSpPr>
        <p:spPr bwMode="auto">
          <a:xfrm>
            <a:off x="838200" y="3754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fish</a:t>
            </a:r>
          </a:p>
        </p:txBody>
      </p:sp>
      <p:sp>
        <p:nvSpPr>
          <p:cNvPr id="64" name="Rectangle 19"/>
          <p:cNvSpPr>
            <a:spLocks noChangeArrowheads="1"/>
          </p:cNvSpPr>
          <p:nvPr/>
        </p:nvSpPr>
        <p:spPr bwMode="auto">
          <a:xfrm>
            <a:off x="838200" y="4135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green</a:t>
            </a:r>
          </a:p>
        </p:txBody>
      </p:sp>
      <p:sp>
        <p:nvSpPr>
          <p:cNvPr id="65" name="Rectangle 19"/>
          <p:cNvSpPr>
            <a:spLocks noChangeArrowheads="1"/>
          </p:cNvSpPr>
          <p:nvPr/>
        </p:nvSpPr>
        <p:spPr bwMode="auto">
          <a:xfrm>
            <a:off x="838200" y="4516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ham</a:t>
            </a:r>
          </a:p>
        </p:txBody>
      </p:sp>
      <p:sp>
        <p:nvSpPr>
          <p:cNvPr id="66" name="Rectangle 19"/>
          <p:cNvSpPr>
            <a:spLocks noChangeArrowheads="1"/>
          </p:cNvSpPr>
          <p:nvPr/>
        </p:nvSpPr>
        <p:spPr bwMode="auto">
          <a:xfrm>
            <a:off x="838200" y="4897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hat</a:t>
            </a:r>
          </a:p>
        </p:txBody>
      </p:sp>
      <p:sp>
        <p:nvSpPr>
          <p:cNvPr id="67" name="Rectangle 19"/>
          <p:cNvSpPr>
            <a:spLocks noChangeArrowheads="1"/>
          </p:cNvSpPr>
          <p:nvPr/>
        </p:nvSpPr>
        <p:spPr bwMode="auto">
          <a:xfrm>
            <a:off x="838200" y="5278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one</a:t>
            </a:r>
          </a:p>
        </p:txBody>
      </p:sp>
      <p:sp>
        <p:nvSpPr>
          <p:cNvPr id="79" name="Rectangle 85"/>
          <p:cNvSpPr>
            <a:spLocks noChangeArrowheads="1"/>
          </p:cNvSpPr>
          <p:nvPr/>
        </p:nvSpPr>
        <p:spPr bwMode="black">
          <a:xfrm>
            <a:off x="6501606" y="2609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p>
        </p:txBody>
      </p:sp>
      <p:sp>
        <p:nvSpPr>
          <p:cNvPr id="80" name="Rectangle 86"/>
          <p:cNvSpPr>
            <a:spLocks noChangeArrowheads="1"/>
          </p:cNvSpPr>
          <p:nvPr/>
        </p:nvSpPr>
        <p:spPr bwMode="black">
          <a:xfrm>
            <a:off x="6501606" y="2990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p>
        </p:txBody>
      </p:sp>
      <p:sp>
        <p:nvSpPr>
          <p:cNvPr id="81" name="Rectangle 87"/>
          <p:cNvSpPr>
            <a:spLocks noChangeArrowheads="1"/>
          </p:cNvSpPr>
          <p:nvPr/>
        </p:nvSpPr>
        <p:spPr bwMode="black">
          <a:xfrm>
            <a:off x="6501606" y="3371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p>
        </p:txBody>
      </p:sp>
      <p:sp>
        <p:nvSpPr>
          <p:cNvPr id="82" name="Rectangle 88"/>
          <p:cNvSpPr>
            <a:spLocks noChangeArrowheads="1"/>
          </p:cNvSpPr>
          <p:nvPr/>
        </p:nvSpPr>
        <p:spPr bwMode="black">
          <a:xfrm>
            <a:off x="6501606" y="4895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p>
        </p:txBody>
      </p:sp>
      <p:sp>
        <p:nvSpPr>
          <p:cNvPr id="83" name="Rectangle 89"/>
          <p:cNvSpPr>
            <a:spLocks noChangeArrowheads="1"/>
          </p:cNvSpPr>
          <p:nvPr/>
        </p:nvSpPr>
        <p:spPr bwMode="black">
          <a:xfrm>
            <a:off x="6501606" y="4133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p>
        </p:txBody>
      </p:sp>
      <p:sp>
        <p:nvSpPr>
          <p:cNvPr id="84" name="Rectangle 90"/>
          <p:cNvSpPr>
            <a:spLocks noChangeArrowheads="1"/>
          </p:cNvSpPr>
          <p:nvPr/>
        </p:nvSpPr>
        <p:spPr bwMode="black">
          <a:xfrm>
            <a:off x="6501606" y="4514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p>
        </p:txBody>
      </p:sp>
      <p:sp>
        <p:nvSpPr>
          <p:cNvPr id="85" name="Rectangle 91"/>
          <p:cNvSpPr>
            <a:spLocks noChangeArrowheads="1"/>
          </p:cNvSpPr>
          <p:nvPr/>
        </p:nvSpPr>
        <p:spPr bwMode="black">
          <a:xfrm>
            <a:off x="6501606" y="3752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2</a:t>
            </a:r>
          </a:p>
        </p:txBody>
      </p:sp>
      <p:sp>
        <p:nvSpPr>
          <p:cNvPr id="86" name="Rectangle 92"/>
          <p:cNvSpPr>
            <a:spLocks noChangeArrowheads="1"/>
          </p:cNvSpPr>
          <p:nvPr/>
        </p:nvSpPr>
        <p:spPr bwMode="black">
          <a:xfrm>
            <a:off x="6501606" y="5276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p>
        </p:txBody>
      </p:sp>
      <p:sp>
        <p:nvSpPr>
          <p:cNvPr id="87" name="Rectangle 19"/>
          <p:cNvSpPr>
            <a:spLocks noChangeArrowheads="1"/>
          </p:cNvSpPr>
          <p:nvPr/>
        </p:nvSpPr>
        <p:spPr bwMode="auto">
          <a:xfrm>
            <a:off x="5194299" y="2613025"/>
            <a:ext cx="1150938" cy="300038"/>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blue</a:t>
            </a:r>
          </a:p>
        </p:txBody>
      </p:sp>
      <p:sp>
        <p:nvSpPr>
          <p:cNvPr id="88" name="Rectangle 19"/>
          <p:cNvSpPr>
            <a:spLocks noChangeArrowheads="1"/>
          </p:cNvSpPr>
          <p:nvPr/>
        </p:nvSpPr>
        <p:spPr bwMode="auto">
          <a:xfrm>
            <a:off x="5194299" y="2992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cat</a:t>
            </a:r>
          </a:p>
        </p:txBody>
      </p:sp>
      <p:sp>
        <p:nvSpPr>
          <p:cNvPr id="89" name="Rectangle 19"/>
          <p:cNvSpPr>
            <a:spLocks noChangeArrowheads="1"/>
          </p:cNvSpPr>
          <p:nvPr/>
        </p:nvSpPr>
        <p:spPr bwMode="auto">
          <a:xfrm>
            <a:off x="5194299" y="3373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egg</a:t>
            </a:r>
          </a:p>
        </p:txBody>
      </p:sp>
      <p:sp>
        <p:nvSpPr>
          <p:cNvPr id="90" name="Rectangle 19"/>
          <p:cNvSpPr>
            <a:spLocks noChangeArrowheads="1"/>
          </p:cNvSpPr>
          <p:nvPr/>
        </p:nvSpPr>
        <p:spPr bwMode="auto">
          <a:xfrm>
            <a:off x="5194299" y="3755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fish</a:t>
            </a:r>
          </a:p>
        </p:txBody>
      </p:sp>
      <p:sp>
        <p:nvSpPr>
          <p:cNvPr id="91" name="Rectangle 19"/>
          <p:cNvSpPr>
            <a:spLocks noChangeArrowheads="1"/>
          </p:cNvSpPr>
          <p:nvPr/>
        </p:nvSpPr>
        <p:spPr bwMode="auto">
          <a:xfrm>
            <a:off x="5194299" y="4135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green</a:t>
            </a:r>
          </a:p>
        </p:txBody>
      </p:sp>
      <p:sp>
        <p:nvSpPr>
          <p:cNvPr id="92" name="Rectangle 19"/>
          <p:cNvSpPr>
            <a:spLocks noChangeArrowheads="1"/>
          </p:cNvSpPr>
          <p:nvPr/>
        </p:nvSpPr>
        <p:spPr bwMode="auto">
          <a:xfrm>
            <a:off x="5194299" y="4516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ham</a:t>
            </a:r>
          </a:p>
        </p:txBody>
      </p:sp>
      <p:sp>
        <p:nvSpPr>
          <p:cNvPr id="93" name="Rectangle 19"/>
          <p:cNvSpPr>
            <a:spLocks noChangeArrowheads="1"/>
          </p:cNvSpPr>
          <p:nvPr/>
        </p:nvSpPr>
        <p:spPr bwMode="auto">
          <a:xfrm>
            <a:off x="5194299" y="4897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hat</a:t>
            </a:r>
          </a:p>
        </p:txBody>
      </p:sp>
      <p:sp>
        <p:nvSpPr>
          <p:cNvPr id="94" name="Rectangle 19"/>
          <p:cNvSpPr>
            <a:spLocks noChangeArrowheads="1"/>
          </p:cNvSpPr>
          <p:nvPr/>
        </p:nvSpPr>
        <p:spPr bwMode="auto">
          <a:xfrm>
            <a:off x="5194299" y="5278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one</a:t>
            </a:r>
          </a:p>
        </p:txBody>
      </p:sp>
      <p:cxnSp>
        <p:nvCxnSpPr>
          <p:cNvPr id="103" name="Straight Arrow Connector 227"/>
          <p:cNvCxnSpPr>
            <a:cxnSpLocks noChangeShapeType="1"/>
            <a:stCxn id="87" idx="3"/>
            <a:endCxn id="79" idx="1"/>
          </p:cNvCxnSpPr>
          <p:nvPr/>
        </p:nvCxnSpPr>
        <p:spPr bwMode="auto">
          <a:xfrm flipV="1">
            <a:off x="6345237" y="2762456"/>
            <a:ext cx="156369" cy="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4" name="Straight Arrow Connector 228"/>
          <p:cNvCxnSpPr>
            <a:cxnSpLocks noChangeShapeType="1"/>
            <a:stCxn id="79" idx="3"/>
            <a:endCxn id="163" idx="1"/>
          </p:cNvCxnSpPr>
          <p:nvPr/>
        </p:nvCxnSpPr>
        <p:spPr bwMode="auto">
          <a:xfrm>
            <a:off x="6783736" y="2762456"/>
            <a:ext cx="169165" cy="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5" name="Straight Arrow Connector 231"/>
          <p:cNvCxnSpPr>
            <a:cxnSpLocks noChangeShapeType="1"/>
            <a:stCxn id="88" idx="3"/>
            <a:endCxn id="80" idx="1"/>
          </p:cNvCxnSpPr>
          <p:nvPr/>
        </p:nvCxnSpPr>
        <p:spPr bwMode="auto">
          <a:xfrm>
            <a:off x="6345237" y="3142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6" name="Straight Arrow Connector 232"/>
          <p:cNvCxnSpPr>
            <a:cxnSpLocks noChangeShapeType="1"/>
            <a:stCxn id="80" idx="3"/>
            <a:endCxn id="157" idx="1"/>
          </p:cNvCxnSpPr>
          <p:nvPr/>
        </p:nvCxnSpPr>
        <p:spPr bwMode="auto">
          <a:xfrm flipV="1">
            <a:off x="6783736" y="3142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7" name="Straight Arrow Connector 233"/>
          <p:cNvCxnSpPr>
            <a:cxnSpLocks noChangeShapeType="1"/>
            <a:stCxn id="89" idx="3"/>
            <a:endCxn id="81" idx="1"/>
          </p:cNvCxnSpPr>
          <p:nvPr/>
        </p:nvCxnSpPr>
        <p:spPr bwMode="auto">
          <a:xfrm>
            <a:off x="6345237" y="3523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8" name="Straight Arrow Connector 234"/>
          <p:cNvCxnSpPr>
            <a:cxnSpLocks noChangeShapeType="1"/>
            <a:stCxn id="81" idx="3"/>
            <a:endCxn id="158" idx="1"/>
          </p:cNvCxnSpPr>
          <p:nvPr/>
        </p:nvCxnSpPr>
        <p:spPr bwMode="auto">
          <a:xfrm flipV="1">
            <a:off x="6783736" y="3523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9" name="Straight Arrow Connector 235"/>
          <p:cNvCxnSpPr>
            <a:cxnSpLocks noChangeShapeType="1"/>
            <a:stCxn id="90" idx="3"/>
            <a:endCxn id="85" idx="1"/>
          </p:cNvCxnSpPr>
          <p:nvPr/>
        </p:nvCxnSpPr>
        <p:spPr bwMode="auto">
          <a:xfrm flipV="1">
            <a:off x="6345237" y="3905456"/>
            <a:ext cx="156369" cy="1"/>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0" name="Straight Arrow Connector 236"/>
          <p:cNvCxnSpPr>
            <a:cxnSpLocks noChangeShapeType="1"/>
            <a:stCxn id="85" idx="3"/>
            <a:endCxn id="159" idx="1"/>
          </p:cNvCxnSpPr>
          <p:nvPr/>
        </p:nvCxnSpPr>
        <p:spPr bwMode="auto">
          <a:xfrm>
            <a:off x="6783736" y="3905456"/>
            <a:ext cx="169165" cy="58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1" name="Straight Arrow Connector 237"/>
          <p:cNvCxnSpPr>
            <a:cxnSpLocks noChangeShapeType="1"/>
            <a:stCxn id="91" idx="3"/>
            <a:endCxn id="83" idx="1"/>
          </p:cNvCxnSpPr>
          <p:nvPr/>
        </p:nvCxnSpPr>
        <p:spPr bwMode="auto">
          <a:xfrm>
            <a:off x="6345237" y="4285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2" name="Straight Arrow Connector 238"/>
          <p:cNvCxnSpPr>
            <a:cxnSpLocks noChangeShapeType="1"/>
            <a:stCxn id="83" idx="3"/>
            <a:endCxn id="161" idx="1"/>
          </p:cNvCxnSpPr>
          <p:nvPr/>
        </p:nvCxnSpPr>
        <p:spPr bwMode="auto">
          <a:xfrm flipV="1">
            <a:off x="6783736" y="4285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3" name="Straight Arrow Connector 239"/>
          <p:cNvCxnSpPr>
            <a:cxnSpLocks noChangeShapeType="1"/>
            <a:stCxn id="92" idx="3"/>
            <a:endCxn id="84" idx="1"/>
          </p:cNvCxnSpPr>
          <p:nvPr/>
        </p:nvCxnSpPr>
        <p:spPr bwMode="auto">
          <a:xfrm>
            <a:off x="6345237" y="4666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4" name="Straight Arrow Connector 240"/>
          <p:cNvCxnSpPr>
            <a:cxnSpLocks noChangeShapeType="1"/>
            <a:stCxn id="84" idx="3"/>
            <a:endCxn id="160" idx="1"/>
          </p:cNvCxnSpPr>
          <p:nvPr/>
        </p:nvCxnSpPr>
        <p:spPr bwMode="auto">
          <a:xfrm flipV="1">
            <a:off x="6783736" y="4666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5" name="Straight Arrow Connector 241"/>
          <p:cNvCxnSpPr>
            <a:cxnSpLocks noChangeShapeType="1"/>
            <a:stCxn id="93" idx="3"/>
            <a:endCxn id="82" idx="1"/>
          </p:cNvCxnSpPr>
          <p:nvPr/>
        </p:nvCxnSpPr>
        <p:spPr bwMode="auto">
          <a:xfrm>
            <a:off x="6345237" y="5047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6" name="Straight Arrow Connector 242"/>
          <p:cNvCxnSpPr>
            <a:cxnSpLocks noChangeShapeType="1"/>
            <a:stCxn id="82" idx="3"/>
            <a:endCxn id="162" idx="1"/>
          </p:cNvCxnSpPr>
          <p:nvPr/>
        </p:nvCxnSpPr>
        <p:spPr bwMode="auto">
          <a:xfrm flipV="1">
            <a:off x="6783736" y="5047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7" name="Straight Arrow Connector 243"/>
          <p:cNvCxnSpPr>
            <a:cxnSpLocks noChangeShapeType="1"/>
            <a:stCxn id="94" idx="3"/>
            <a:endCxn id="86" idx="1"/>
          </p:cNvCxnSpPr>
          <p:nvPr/>
        </p:nvCxnSpPr>
        <p:spPr bwMode="auto">
          <a:xfrm>
            <a:off x="6345237" y="5428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8" name="Straight Arrow Connector 244"/>
          <p:cNvCxnSpPr>
            <a:cxnSpLocks noChangeShapeType="1"/>
            <a:stCxn id="86" idx="3"/>
            <a:endCxn id="164" idx="1"/>
          </p:cNvCxnSpPr>
          <p:nvPr/>
        </p:nvCxnSpPr>
        <p:spPr bwMode="auto">
          <a:xfrm flipV="1">
            <a:off x="6783736" y="5428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sp>
        <p:nvSpPr>
          <p:cNvPr id="119" name="Right Arrow 245"/>
          <p:cNvSpPr>
            <a:spLocks noChangeArrowheads="1"/>
          </p:cNvSpPr>
          <p:nvPr/>
        </p:nvSpPr>
        <p:spPr bwMode="auto">
          <a:xfrm>
            <a:off x="4038600" y="4133850"/>
            <a:ext cx="685800" cy="533400"/>
          </a:xfrm>
          <a:prstGeom prst="rightArrow">
            <a:avLst>
              <a:gd name="adj1" fmla="val 50000"/>
              <a:gd name="adj2" fmla="val 50000"/>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solidFill>
                <a:schemeClr val="bg1"/>
              </a:solidFill>
            </a:endParaRPr>
          </a:p>
        </p:txBody>
      </p:sp>
      <p:sp>
        <p:nvSpPr>
          <p:cNvPr id="123" name="Rectangle 122"/>
          <p:cNvSpPr>
            <a:spLocks noChangeArrowheads="1"/>
          </p:cNvSpPr>
          <p:nvPr/>
        </p:nvSpPr>
        <p:spPr bwMode="auto">
          <a:xfrm>
            <a:off x="20113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124" name="Rectangle 123"/>
          <p:cNvSpPr>
            <a:spLocks noChangeArrowheads="1"/>
          </p:cNvSpPr>
          <p:nvPr/>
        </p:nvSpPr>
        <p:spPr bwMode="auto">
          <a:xfrm>
            <a:off x="23161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rPr>
              <a:t>1</a:t>
            </a:r>
          </a:p>
        </p:txBody>
      </p:sp>
      <p:sp>
        <p:nvSpPr>
          <p:cNvPr id="125" name="Rectangle 124"/>
          <p:cNvSpPr>
            <a:spLocks noChangeArrowheads="1"/>
          </p:cNvSpPr>
          <p:nvPr/>
        </p:nvSpPr>
        <p:spPr bwMode="auto">
          <a:xfrm>
            <a:off x="26209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26" name="Rectangle 125"/>
          <p:cNvSpPr>
            <a:spLocks noChangeArrowheads="1"/>
          </p:cNvSpPr>
          <p:nvPr/>
        </p:nvSpPr>
        <p:spPr bwMode="auto">
          <a:xfrm>
            <a:off x="29257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27" name="Rectangle 92"/>
          <p:cNvSpPr>
            <a:spLocks noChangeArrowheads="1"/>
          </p:cNvSpPr>
          <p:nvPr/>
        </p:nvSpPr>
        <p:spPr bwMode="auto">
          <a:xfrm>
            <a:off x="3265488" y="5657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p>
        </p:txBody>
      </p:sp>
      <p:sp>
        <p:nvSpPr>
          <p:cNvPr id="128" name="Rectangle 19"/>
          <p:cNvSpPr>
            <a:spLocks noChangeArrowheads="1"/>
          </p:cNvSpPr>
          <p:nvPr/>
        </p:nvSpPr>
        <p:spPr bwMode="auto">
          <a:xfrm>
            <a:off x="838200" y="5659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red</a:t>
            </a:r>
          </a:p>
        </p:txBody>
      </p:sp>
      <p:sp>
        <p:nvSpPr>
          <p:cNvPr id="129" name="Rectangle 128"/>
          <p:cNvSpPr>
            <a:spLocks noChangeArrowheads="1"/>
          </p:cNvSpPr>
          <p:nvPr/>
        </p:nvSpPr>
        <p:spPr bwMode="auto">
          <a:xfrm>
            <a:off x="20113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p>
        </p:txBody>
      </p:sp>
      <p:sp>
        <p:nvSpPr>
          <p:cNvPr id="130" name="Rectangle 129"/>
          <p:cNvSpPr>
            <a:spLocks noChangeArrowheads="1"/>
          </p:cNvSpPr>
          <p:nvPr/>
        </p:nvSpPr>
        <p:spPr bwMode="auto">
          <a:xfrm>
            <a:off x="23161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31" name="Rectangle 130"/>
          <p:cNvSpPr>
            <a:spLocks noChangeArrowheads="1"/>
          </p:cNvSpPr>
          <p:nvPr/>
        </p:nvSpPr>
        <p:spPr bwMode="auto">
          <a:xfrm>
            <a:off x="26209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32" name="Rectangle 131"/>
          <p:cNvSpPr>
            <a:spLocks noChangeArrowheads="1"/>
          </p:cNvSpPr>
          <p:nvPr/>
        </p:nvSpPr>
        <p:spPr bwMode="auto">
          <a:xfrm>
            <a:off x="29257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33" name="Rectangle 92"/>
          <p:cNvSpPr>
            <a:spLocks noChangeArrowheads="1"/>
          </p:cNvSpPr>
          <p:nvPr/>
        </p:nvSpPr>
        <p:spPr bwMode="auto">
          <a:xfrm>
            <a:off x="3265488" y="6038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p>
        </p:txBody>
      </p:sp>
      <p:sp>
        <p:nvSpPr>
          <p:cNvPr id="134" name="Rectangle 19"/>
          <p:cNvSpPr>
            <a:spLocks noChangeArrowheads="1"/>
          </p:cNvSpPr>
          <p:nvPr/>
        </p:nvSpPr>
        <p:spPr bwMode="auto">
          <a:xfrm>
            <a:off x="838200" y="6040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two</a:t>
            </a:r>
          </a:p>
        </p:txBody>
      </p:sp>
      <p:sp>
        <p:nvSpPr>
          <p:cNvPr id="137" name="Rectangle 92"/>
          <p:cNvSpPr>
            <a:spLocks noChangeArrowheads="1"/>
          </p:cNvSpPr>
          <p:nvPr/>
        </p:nvSpPr>
        <p:spPr bwMode="black">
          <a:xfrm>
            <a:off x="6501606" y="5657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p>
        </p:txBody>
      </p:sp>
      <p:sp>
        <p:nvSpPr>
          <p:cNvPr id="138" name="Rectangle 19"/>
          <p:cNvSpPr>
            <a:spLocks noChangeArrowheads="1"/>
          </p:cNvSpPr>
          <p:nvPr/>
        </p:nvSpPr>
        <p:spPr bwMode="auto">
          <a:xfrm>
            <a:off x="5194299" y="5659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red</a:t>
            </a:r>
          </a:p>
        </p:txBody>
      </p:sp>
      <p:cxnSp>
        <p:nvCxnSpPr>
          <p:cNvPr id="139" name="Straight Arrow Connector 243"/>
          <p:cNvCxnSpPr>
            <a:cxnSpLocks noChangeShapeType="1"/>
            <a:stCxn id="138" idx="3"/>
            <a:endCxn id="137" idx="1"/>
          </p:cNvCxnSpPr>
          <p:nvPr/>
        </p:nvCxnSpPr>
        <p:spPr bwMode="auto">
          <a:xfrm>
            <a:off x="6345237" y="5809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40" name="Straight Arrow Connector 244"/>
          <p:cNvCxnSpPr>
            <a:cxnSpLocks noChangeShapeType="1"/>
            <a:stCxn id="137" idx="3"/>
            <a:endCxn id="166" idx="1"/>
          </p:cNvCxnSpPr>
          <p:nvPr/>
        </p:nvCxnSpPr>
        <p:spPr bwMode="auto">
          <a:xfrm flipV="1">
            <a:off x="6783736" y="5809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sp>
        <p:nvSpPr>
          <p:cNvPr id="142" name="Rectangle 92"/>
          <p:cNvSpPr>
            <a:spLocks noChangeArrowheads="1"/>
          </p:cNvSpPr>
          <p:nvPr/>
        </p:nvSpPr>
        <p:spPr bwMode="black">
          <a:xfrm>
            <a:off x="6501606" y="6038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p>
        </p:txBody>
      </p:sp>
      <p:sp>
        <p:nvSpPr>
          <p:cNvPr id="143" name="Rectangle 19"/>
          <p:cNvSpPr>
            <a:spLocks noChangeArrowheads="1"/>
          </p:cNvSpPr>
          <p:nvPr/>
        </p:nvSpPr>
        <p:spPr bwMode="auto">
          <a:xfrm>
            <a:off x="5202237" y="6040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two</a:t>
            </a:r>
          </a:p>
        </p:txBody>
      </p:sp>
      <p:cxnSp>
        <p:nvCxnSpPr>
          <p:cNvPr id="144" name="Straight Arrow Connector 243"/>
          <p:cNvCxnSpPr>
            <a:cxnSpLocks noChangeShapeType="1"/>
            <a:stCxn id="143" idx="3"/>
            <a:endCxn id="142" idx="1"/>
          </p:cNvCxnSpPr>
          <p:nvPr/>
        </p:nvCxnSpPr>
        <p:spPr bwMode="auto">
          <a:xfrm>
            <a:off x="6353175" y="6190457"/>
            <a:ext cx="148431"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45" name="Straight Arrow Connector 244"/>
          <p:cNvCxnSpPr>
            <a:cxnSpLocks noChangeShapeType="1"/>
            <a:stCxn id="142" idx="3"/>
            <a:endCxn id="167" idx="1"/>
          </p:cNvCxnSpPr>
          <p:nvPr/>
        </p:nvCxnSpPr>
        <p:spPr bwMode="auto">
          <a:xfrm flipV="1">
            <a:off x="6783736" y="6190457"/>
            <a:ext cx="177103"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grpSp>
        <p:nvGrpSpPr>
          <p:cNvPr id="2" name="Group 16"/>
          <p:cNvGrpSpPr/>
          <p:nvPr/>
        </p:nvGrpSpPr>
        <p:grpSpPr>
          <a:xfrm>
            <a:off x="457200" y="1143000"/>
            <a:ext cx="1839047" cy="521732"/>
            <a:chOff x="762000" y="1905000"/>
            <a:chExt cx="1839047" cy="521732"/>
          </a:xfrm>
        </p:grpSpPr>
        <p:sp>
          <p:nvSpPr>
            <p:cNvPr id="146" name="TextBox 145"/>
            <p:cNvSpPr txBox="1"/>
            <p:nvPr/>
          </p:nvSpPr>
          <p:spPr>
            <a:xfrm>
              <a:off x="838200" y="2057400"/>
              <a:ext cx="1762847" cy="369332"/>
            </a:xfrm>
            <a:prstGeom prst="rect">
              <a:avLst/>
            </a:prstGeom>
            <a:noFill/>
            <a:ln>
              <a:noFill/>
            </a:ln>
          </p:spPr>
          <p:txBody>
            <a:bodyPr wrap="none" rtlCol="0">
              <a:spAutoFit/>
            </a:bodyPr>
            <a:lstStyle/>
            <a:p>
              <a:r>
                <a:rPr lang="en-US" sz="1800" b="0" dirty="0">
                  <a:solidFill>
                    <a:schemeClr val="bg1"/>
                  </a:solidFill>
                  <a:latin typeface="Gill Sans"/>
                  <a:cs typeface="Gill Sans"/>
                </a:rPr>
                <a:t>one fish, two fish</a:t>
              </a:r>
            </a:p>
          </p:txBody>
        </p:sp>
        <p:sp>
          <p:nvSpPr>
            <p:cNvPr id="147" name="TextBox 146"/>
            <p:cNvSpPr txBox="1"/>
            <p:nvPr/>
          </p:nvSpPr>
          <p:spPr>
            <a:xfrm>
              <a:off x="762000" y="1905000"/>
              <a:ext cx="653670" cy="307777"/>
            </a:xfrm>
            <a:prstGeom prst="rect">
              <a:avLst/>
            </a:prstGeom>
            <a:noFill/>
            <a:ln>
              <a:noFill/>
            </a:ln>
          </p:spPr>
          <p:txBody>
            <a:bodyPr wrap="none" rtlCol="0">
              <a:spAutoFit/>
            </a:bodyPr>
            <a:lstStyle/>
            <a:p>
              <a:r>
                <a:rPr lang="en-US" sz="1400" b="0" dirty="0">
                  <a:solidFill>
                    <a:srgbClr val="FF0000"/>
                  </a:solidFill>
                  <a:latin typeface="Gill Sans"/>
                  <a:cs typeface="Gill Sans"/>
                </a:rPr>
                <a:t>Doc 1</a:t>
              </a:r>
            </a:p>
          </p:txBody>
        </p:sp>
      </p:grpSp>
      <p:grpSp>
        <p:nvGrpSpPr>
          <p:cNvPr id="3" name="Group 32"/>
          <p:cNvGrpSpPr/>
          <p:nvPr/>
        </p:nvGrpSpPr>
        <p:grpSpPr>
          <a:xfrm>
            <a:off x="2474213" y="1143000"/>
            <a:ext cx="1827100" cy="521732"/>
            <a:chOff x="762000" y="1905000"/>
            <a:chExt cx="1827100" cy="521732"/>
          </a:xfrm>
        </p:grpSpPr>
        <p:sp>
          <p:nvSpPr>
            <p:cNvPr id="149" name="TextBox 148"/>
            <p:cNvSpPr txBox="1"/>
            <p:nvPr/>
          </p:nvSpPr>
          <p:spPr>
            <a:xfrm>
              <a:off x="838200" y="2057400"/>
              <a:ext cx="1750900" cy="369332"/>
            </a:xfrm>
            <a:prstGeom prst="rect">
              <a:avLst/>
            </a:prstGeom>
            <a:noFill/>
            <a:ln>
              <a:noFill/>
            </a:ln>
          </p:spPr>
          <p:txBody>
            <a:bodyPr wrap="none" rtlCol="0">
              <a:spAutoFit/>
            </a:bodyPr>
            <a:lstStyle/>
            <a:p>
              <a:r>
                <a:rPr lang="en-US" sz="1800" b="0" dirty="0">
                  <a:solidFill>
                    <a:schemeClr val="bg1"/>
                  </a:solidFill>
                  <a:latin typeface="Gill Sans"/>
                  <a:cs typeface="Gill Sans"/>
                </a:rPr>
                <a:t>red fish, blue fish</a:t>
              </a:r>
            </a:p>
          </p:txBody>
        </p:sp>
        <p:sp>
          <p:nvSpPr>
            <p:cNvPr id="150" name="TextBox 149"/>
            <p:cNvSpPr txBox="1"/>
            <p:nvPr/>
          </p:nvSpPr>
          <p:spPr>
            <a:xfrm>
              <a:off x="762000" y="1905000"/>
              <a:ext cx="653670" cy="307777"/>
            </a:xfrm>
            <a:prstGeom prst="rect">
              <a:avLst/>
            </a:prstGeom>
            <a:noFill/>
            <a:ln>
              <a:noFill/>
            </a:ln>
          </p:spPr>
          <p:txBody>
            <a:bodyPr wrap="none" rtlCol="0">
              <a:spAutoFit/>
            </a:bodyPr>
            <a:lstStyle/>
            <a:p>
              <a:r>
                <a:rPr lang="en-US" sz="1400" b="0" dirty="0">
                  <a:solidFill>
                    <a:srgbClr val="FF0000"/>
                  </a:solidFill>
                  <a:latin typeface="Gill Sans"/>
                  <a:cs typeface="Gill Sans"/>
                </a:rPr>
                <a:t>Doc 2</a:t>
              </a:r>
            </a:p>
          </p:txBody>
        </p:sp>
      </p:grpSp>
      <p:grpSp>
        <p:nvGrpSpPr>
          <p:cNvPr id="5" name="Group 44"/>
          <p:cNvGrpSpPr/>
          <p:nvPr/>
        </p:nvGrpSpPr>
        <p:grpSpPr>
          <a:xfrm>
            <a:off x="4526771" y="1143000"/>
            <a:ext cx="1491972" cy="521732"/>
            <a:chOff x="762000" y="1905000"/>
            <a:chExt cx="1491972" cy="521732"/>
          </a:xfrm>
        </p:grpSpPr>
        <p:sp>
          <p:nvSpPr>
            <p:cNvPr id="152" name="TextBox 151"/>
            <p:cNvSpPr txBox="1"/>
            <p:nvPr/>
          </p:nvSpPr>
          <p:spPr>
            <a:xfrm>
              <a:off x="838200" y="2057400"/>
              <a:ext cx="1415772" cy="369332"/>
            </a:xfrm>
            <a:prstGeom prst="rect">
              <a:avLst/>
            </a:prstGeom>
            <a:noFill/>
            <a:ln>
              <a:noFill/>
            </a:ln>
          </p:spPr>
          <p:txBody>
            <a:bodyPr wrap="none" rtlCol="0">
              <a:spAutoFit/>
            </a:bodyPr>
            <a:lstStyle/>
            <a:p>
              <a:r>
                <a:rPr lang="en-US" sz="1800" b="0" dirty="0">
                  <a:solidFill>
                    <a:schemeClr val="bg1"/>
                  </a:solidFill>
                  <a:latin typeface="Gill Sans"/>
                  <a:cs typeface="Gill Sans"/>
                </a:rPr>
                <a:t>cat in the hat</a:t>
              </a:r>
            </a:p>
          </p:txBody>
        </p:sp>
        <p:sp>
          <p:nvSpPr>
            <p:cNvPr id="153" name="TextBox 152"/>
            <p:cNvSpPr txBox="1"/>
            <p:nvPr/>
          </p:nvSpPr>
          <p:spPr>
            <a:xfrm>
              <a:off x="762000" y="1905000"/>
              <a:ext cx="653670" cy="307777"/>
            </a:xfrm>
            <a:prstGeom prst="rect">
              <a:avLst/>
            </a:prstGeom>
            <a:noFill/>
            <a:ln>
              <a:noFill/>
            </a:ln>
          </p:spPr>
          <p:txBody>
            <a:bodyPr wrap="none" rtlCol="0">
              <a:spAutoFit/>
            </a:bodyPr>
            <a:lstStyle/>
            <a:p>
              <a:r>
                <a:rPr lang="en-US" sz="1400" b="0" dirty="0">
                  <a:solidFill>
                    <a:srgbClr val="FF0000"/>
                  </a:solidFill>
                  <a:latin typeface="Gill Sans"/>
                  <a:cs typeface="Gill Sans"/>
                </a:rPr>
                <a:t>Doc 3</a:t>
              </a:r>
            </a:p>
          </p:txBody>
        </p:sp>
      </p:grpSp>
      <p:grpSp>
        <p:nvGrpSpPr>
          <p:cNvPr id="6" name="Group 44"/>
          <p:cNvGrpSpPr/>
          <p:nvPr/>
        </p:nvGrpSpPr>
        <p:grpSpPr>
          <a:xfrm>
            <a:off x="6208013" y="1143000"/>
            <a:ext cx="2095014" cy="521732"/>
            <a:chOff x="762000" y="1905000"/>
            <a:chExt cx="2095014" cy="521732"/>
          </a:xfrm>
        </p:grpSpPr>
        <p:sp>
          <p:nvSpPr>
            <p:cNvPr id="155" name="TextBox 154"/>
            <p:cNvSpPr txBox="1"/>
            <p:nvPr/>
          </p:nvSpPr>
          <p:spPr>
            <a:xfrm>
              <a:off x="838200" y="2057400"/>
              <a:ext cx="2018814" cy="369332"/>
            </a:xfrm>
            <a:prstGeom prst="rect">
              <a:avLst/>
            </a:prstGeom>
            <a:noFill/>
            <a:ln>
              <a:noFill/>
            </a:ln>
          </p:spPr>
          <p:txBody>
            <a:bodyPr wrap="none" rtlCol="0">
              <a:spAutoFit/>
            </a:bodyPr>
            <a:lstStyle/>
            <a:p>
              <a:r>
                <a:rPr lang="en-US" sz="1800" b="0" dirty="0">
                  <a:solidFill>
                    <a:schemeClr val="bg1"/>
                  </a:solidFill>
                  <a:latin typeface="Gill Sans"/>
                  <a:cs typeface="Gill Sans"/>
                </a:rPr>
                <a:t>green eggs and ham</a:t>
              </a:r>
            </a:p>
          </p:txBody>
        </p:sp>
        <p:sp>
          <p:nvSpPr>
            <p:cNvPr id="156" name="TextBox 155"/>
            <p:cNvSpPr txBox="1"/>
            <p:nvPr/>
          </p:nvSpPr>
          <p:spPr>
            <a:xfrm>
              <a:off x="762000" y="1905000"/>
              <a:ext cx="653670" cy="307777"/>
            </a:xfrm>
            <a:prstGeom prst="rect">
              <a:avLst/>
            </a:prstGeom>
            <a:noFill/>
            <a:ln>
              <a:noFill/>
            </a:ln>
          </p:spPr>
          <p:txBody>
            <a:bodyPr wrap="none" rtlCol="0">
              <a:spAutoFit/>
            </a:bodyPr>
            <a:lstStyle/>
            <a:p>
              <a:r>
                <a:rPr lang="en-US" sz="1400" b="0" dirty="0">
                  <a:solidFill>
                    <a:srgbClr val="FF0000"/>
                  </a:solidFill>
                  <a:latin typeface="Gill Sans"/>
                  <a:cs typeface="Gill Sans"/>
                </a:rPr>
                <a:t>Doc 4</a:t>
              </a:r>
            </a:p>
          </p:txBody>
        </p:sp>
      </p:grpSp>
      <p:sp>
        <p:nvSpPr>
          <p:cNvPr id="157" name="Rectangle 6"/>
          <p:cNvSpPr>
            <a:spLocks noChangeArrowheads="1"/>
          </p:cNvSpPr>
          <p:nvPr/>
        </p:nvSpPr>
        <p:spPr bwMode="auto">
          <a:xfrm>
            <a:off x="6952901" y="2992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3</a:t>
            </a:r>
          </a:p>
        </p:txBody>
      </p:sp>
      <p:sp>
        <p:nvSpPr>
          <p:cNvPr id="158" name="Rectangle 7"/>
          <p:cNvSpPr>
            <a:spLocks noChangeArrowheads="1"/>
          </p:cNvSpPr>
          <p:nvPr/>
        </p:nvSpPr>
        <p:spPr bwMode="auto">
          <a:xfrm>
            <a:off x="6952901" y="3373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4</a:t>
            </a:r>
          </a:p>
        </p:txBody>
      </p:sp>
      <p:sp>
        <p:nvSpPr>
          <p:cNvPr id="159" name="Rectangle 8"/>
          <p:cNvSpPr>
            <a:spLocks noChangeArrowheads="1"/>
          </p:cNvSpPr>
          <p:nvPr/>
        </p:nvSpPr>
        <p:spPr bwMode="auto">
          <a:xfrm>
            <a:off x="6952901" y="3756026"/>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60" name="Rectangle 10"/>
          <p:cNvSpPr>
            <a:spLocks noChangeArrowheads="1"/>
          </p:cNvSpPr>
          <p:nvPr/>
        </p:nvSpPr>
        <p:spPr bwMode="auto">
          <a:xfrm>
            <a:off x="6952901" y="4516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4</a:t>
            </a:r>
          </a:p>
        </p:txBody>
      </p:sp>
      <p:sp>
        <p:nvSpPr>
          <p:cNvPr id="161" name="Rectangle 16"/>
          <p:cNvSpPr>
            <a:spLocks noChangeArrowheads="1"/>
          </p:cNvSpPr>
          <p:nvPr/>
        </p:nvSpPr>
        <p:spPr bwMode="auto">
          <a:xfrm>
            <a:off x="6952901" y="4135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4</a:t>
            </a:r>
          </a:p>
        </p:txBody>
      </p:sp>
      <p:sp>
        <p:nvSpPr>
          <p:cNvPr id="162" name="Rectangle 18"/>
          <p:cNvSpPr>
            <a:spLocks noChangeArrowheads="1"/>
          </p:cNvSpPr>
          <p:nvPr/>
        </p:nvSpPr>
        <p:spPr bwMode="auto">
          <a:xfrm>
            <a:off x="6952901" y="4897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3</a:t>
            </a:r>
          </a:p>
        </p:txBody>
      </p:sp>
      <p:sp>
        <p:nvSpPr>
          <p:cNvPr id="163" name="Rectangle 19"/>
          <p:cNvSpPr>
            <a:spLocks noChangeArrowheads="1"/>
          </p:cNvSpPr>
          <p:nvPr/>
        </p:nvSpPr>
        <p:spPr bwMode="auto">
          <a:xfrm>
            <a:off x="6952901" y="2613025"/>
            <a:ext cx="284163" cy="300038"/>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2</a:t>
            </a:r>
          </a:p>
        </p:txBody>
      </p:sp>
      <p:sp>
        <p:nvSpPr>
          <p:cNvPr id="164" name="Rectangle 34"/>
          <p:cNvSpPr>
            <a:spLocks noChangeArrowheads="1"/>
          </p:cNvSpPr>
          <p:nvPr/>
        </p:nvSpPr>
        <p:spPr bwMode="auto">
          <a:xfrm>
            <a:off x="6952901" y="5278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65" name="Rectangle 7"/>
          <p:cNvSpPr>
            <a:spLocks noChangeArrowheads="1"/>
          </p:cNvSpPr>
          <p:nvPr/>
        </p:nvSpPr>
        <p:spPr bwMode="auto">
          <a:xfrm>
            <a:off x="7991856" y="3756026"/>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2</a:t>
            </a:r>
          </a:p>
        </p:txBody>
      </p:sp>
      <p:sp>
        <p:nvSpPr>
          <p:cNvPr id="166" name="Rectangle 34"/>
          <p:cNvSpPr>
            <a:spLocks noChangeArrowheads="1"/>
          </p:cNvSpPr>
          <p:nvPr/>
        </p:nvSpPr>
        <p:spPr bwMode="auto">
          <a:xfrm>
            <a:off x="6952901" y="5659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2</a:t>
            </a:r>
          </a:p>
        </p:txBody>
      </p:sp>
      <p:sp>
        <p:nvSpPr>
          <p:cNvPr id="167" name="Rectangle 34"/>
          <p:cNvSpPr>
            <a:spLocks noChangeArrowheads="1"/>
          </p:cNvSpPr>
          <p:nvPr/>
        </p:nvSpPr>
        <p:spPr bwMode="auto">
          <a:xfrm>
            <a:off x="6960839" y="6040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1</a:t>
            </a:r>
          </a:p>
        </p:txBody>
      </p:sp>
      <p:cxnSp>
        <p:nvCxnSpPr>
          <p:cNvPr id="194" name="Straight Arrow Connector 236"/>
          <p:cNvCxnSpPr>
            <a:cxnSpLocks noChangeShapeType="1"/>
          </p:cNvCxnSpPr>
          <p:nvPr/>
        </p:nvCxnSpPr>
        <p:spPr bwMode="auto">
          <a:xfrm>
            <a:off x="7818120" y="3906045"/>
            <a:ext cx="173037"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spTree>
    <p:extLst>
      <p:ext uri="{BB962C8B-B14F-4D97-AF65-F5344CB8AC3E}">
        <p14:creationId xmlns:p14="http://schemas.microsoft.com/office/powerpoint/2010/main" val="12040831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3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4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4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4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4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4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5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5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5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6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6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6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6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64"/>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6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6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6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8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8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8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8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8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8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8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87"/>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8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8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94"/>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98"/>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74"/>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79"/>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90"/>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91"/>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92"/>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93"/>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95"/>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96"/>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97"/>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99"/>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2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animBg="1"/>
      <p:bldP spid="174" grpId="0" animBg="1"/>
      <p:bldP spid="179" grpId="0" animBg="1"/>
      <p:bldP spid="190" grpId="0" animBg="1"/>
      <p:bldP spid="191" grpId="0" animBg="1"/>
      <p:bldP spid="192" grpId="0" animBg="1"/>
      <p:bldP spid="193" grpId="0" animBg="1"/>
      <p:bldP spid="195" grpId="0" animBg="1"/>
      <p:bldP spid="196" grpId="0" animBg="1"/>
      <p:bldP spid="197" grpId="0" animBg="1"/>
      <p:bldP spid="199" grpId="0" animBg="1"/>
      <p:bldP spid="198"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119" grpId="0" animBg="1"/>
      <p:bldP spid="137" grpId="0" animBg="1"/>
      <p:bldP spid="138" grpId="0" animBg="1"/>
      <p:bldP spid="142" grpId="0" animBg="1"/>
      <p:bldP spid="143"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Retrieval in a Nutshell</a:t>
            </a:r>
            <a:endParaRPr lang="en-US" dirty="0"/>
          </a:p>
        </p:txBody>
      </p:sp>
      <p:sp>
        <p:nvSpPr>
          <p:cNvPr id="3" name="Content Placeholder 2"/>
          <p:cNvSpPr>
            <a:spLocks noGrp="1"/>
          </p:cNvSpPr>
          <p:nvPr>
            <p:ph idx="1"/>
          </p:nvPr>
        </p:nvSpPr>
        <p:spPr/>
        <p:txBody>
          <a:bodyPr/>
          <a:lstStyle/>
          <a:p>
            <a:r>
              <a:rPr lang="en-US" dirty="0"/>
              <a:t>Look up postings lists corresponding to query terms</a:t>
            </a:r>
          </a:p>
          <a:p>
            <a:r>
              <a:rPr lang="en-US" dirty="0"/>
              <a:t>Traverse postings for each query term</a:t>
            </a:r>
          </a:p>
          <a:p>
            <a:r>
              <a:rPr lang="en-US" dirty="0"/>
              <a:t>Store partial query-document scores in accumulators</a:t>
            </a:r>
          </a:p>
          <a:p>
            <a:r>
              <a:rPr lang="en-US" dirty="0"/>
              <a:t>Select top </a:t>
            </a:r>
            <a:r>
              <a:rPr lang="en-US" i="1" dirty="0"/>
              <a:t>k</a:t>
            </a:r>
            <a:r>
              <a:rPr lang="en-US" dirty="0"/>
              <a:t> results to return</a:t>
            </a:r>
          </a:p>
        </p:txBody>
      </p:sp>
    </p:spTree>
    <p:extLst>
      <p:ext uri="{BB962C8B-B14F-4D97-AF65-F5344CB8AC3E}">
        <p14:creationId xmlns:p14="http://schemas.microsoft.com/office/powerpoint/2010/main" val="44221921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Retrieval: Document-at-a-Time</a:t>
            </a:r>
          </a:p>
        </p:txBody>
      </p:sp>
      <p:sp>
        <p:nvSpPr>
          <p:cNvPr id="3" name="Content Placeholder 2"/>
          <p:cNvSpPr>
            <a:spLocks noGrp="1"/>
          </p:cNvSpPr>
          <p:nvPr>
            <p:ph idx="1"/>
          </p:nvPr>
        </p:nvSpPr>
        <p:spPr/>
        <p:txBody>
          <a:bodyPr/>
          <a:lstStyle/>
          <a:p>
            <a:r>
              <a:rPr lang="en-US" dirty="0"/>
              <a:t>Evaluate documents one at a time (score all query terms)</a:t>
            </a:r>
          </a:p>
          <a:p>
            <a:pPr lvl="1"/>
            <a:endParaRPr lang="en-US" dirty="0"/>
          </a:p>
          <a:p>
            <a:pPr lvl="1"/>
            <a:endParaRPr lang="en-US" dirty="0"/>
          </a:p>
          <a:p>
            <a:endParaRPr lang="en-US" dirty="0"/>
          </a:p>
          <a:p>
            <a:endParaRPr lang="en-US" dirty="0"/>
          </a:p>
          <a:p>
            <a:endParaRPr lang="en-US" dirty="0"/>
          </a:p>
          <a:p>
            <a:endParaRPr lang="en-US" dirty="0"/>
          </a:p>
          <a:p>
            <a:r>
              <a:rPr lang="en-US" dirty="0"/>
              <a:t>Tradeoffs</a:t>
            </a:r>
          </a:p>
          <a:p>
            <a:pPr lvl="1"/>
            <a:r>
              <a:rPr lang="en-US" dirty="0"/>
              <a:t>Small memory footprint (good)</a:t>
            </a:r>
          </a:p>
          <a:p>
            <a:pPr lvl="1"/>
            <a:r>
              <a:rPr lang="en-US" dirty="0"/>
              <a:t>Skipping possible to avoid reading all postings (good)</a:t>
            </a:r>
          </a:p>
          <a:p>
            <a:pPr lvl="1"/>
            <a:r>
              <a:rPr lang="en-US" dirty="0"/>
              <a:t>More seeks and irregular data accesses (bad)</a:t>
            </a:r>
          </a:p>
        </p:txBody>
      </p:sp>
      <p:sp>
        <p:nvSpPr>
          <p:cNvPr id="5" name="TextBox 4"/>
          <p:cNvSpPr txBox="1"/>
          <p:nvPr/>
        </p:nvSpPr>
        <p:spPr>
          <a:xfrm>
            <a:off x="762000" y="2176046"/>
            <a:ext cx="468798" cy="338554"/>
          </a:xfrm>
          <a:prstGeom prst="rect">
            <a:avLst/>
          </a:prstGeom>
          <a:noFill/>
        </p:spPr>
        <p:txBody>
          <a:bodyPr wrap="none" rtlCol="0">
            <a:spAutoFit/>
          </a:bodyPr>
          <a:lstStyle/>
          <a:p>
            <a:r>
              <a:rPr lang="en-US" b="0" dirty="0">
                <a:solidFill>
                  <a:schemeClr val="bg1"/>
                </a:solidFill>
                <a:latin typeface="Gill Sans"/>
                <a:cs typeface="Gill Sans"/>
              </a:rPr>
              <a:t>fish</a:t>
            </a:r>
          </a:p>
        </p:txBody>
      </p:sp>
      <p:grpSp>
        <p:nvGrpSpPr>
          <p:cNvPr id="18" name="Group 40"/>
          <p:cNvGrpSpPr/>
          <p:nvPr/>
        </p:nvGrpSpPr>
        <p:grpSpPr bwMode="ltGray">
          <a:xfrm>
            <a:off x="1752600" y="2176046"/>
            <a:ext cx="5419050" cy="338554"/>
            <a:chOff x="1752600" y="2176046"/>
            <a:chExt cx="5419050" cy="338554"/>
          </a:xfrm>
        </p:grpSpPr>
        <p:sp>
          <p:nvSpPr>
            <p:cNvPr id="6" name="Rectangle 5"/>
            <p:cNvSpPr/>
            <p:nvPr/>
          </p:nvSpPr>
          <p:spPr bwMode="ltGray">
            <a:xfrm>
              <a:off x="2209800" y="22098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Gill Sans"/>
                  <a:cs typeface="Gill Sans"/>
                </a:rPr>
                <a:t>2</a:t>
              </a:r>
            </a:p>
          </p:txBody>
        </p:sp>
        <p:sp>
          <p:nvSpPr>
            <p:cNvPr id="8" name="Rectangle 7"/>
            <p:cNvSpPr/>
            <p:nvPr/>
          </p:nvSpPr>
          <p:spPr bwMode="ltGray">
            <a:xfrm>
              <a:off x="3048000" y="22098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Gill Sans"/>
                  <a:cs typeface="Gill Sans"/>
                </a:rPr>
                <a:t>1</a:t>
              </a:r>
            </a:p>
          </p:txBody>
        </p:sp>
        <p:sp>
          <p:nvSpPr>
            <p:cNvPr id="10" name="Rectangle 9"/>
            <p:cNvSpPr/>
            <p:nvPr/>
          </p:nvSpPr>
          <p:spPr bwMode="ltGray">
            <a:xfrm>
              <a:off x="3886200" y="22098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Gill Sans"/>
                  <a:cs typeface="Gill Sans"/>
                </a:rPr>
                <a:t>3</a:t>
              </a:r>
            </a:p>
          </p:txBody>
        </p:sp>
        <p:sp>
          <p:nvSpPr>
            <p:cNvPr id="12" name="Rectangle 11"/>
            <p:cNvSpPr/>
            <p:nvPr/>
          </p:nvSpPr>
          <p:spPr bwMode="ltGray">
            <a:xfrm>
              <a:off x="4724400" y="22098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Gill Sans"/>
                  <a:cs typeface="Gill Sans"/>
                </a:rPr>
                <a:t>1</a:t>
              </a:r>
            </a:p>
          </p:txBody>
        </p:sp>
        <p:sp>
          <p:nvSpPr>
            <p:cNvPr id="14" name="Rectangle 13"/>
            <p:cNvSpPr/>
            <p:nvPr/>
          </p:nvSpPr>
          <p:spPr bwMode="ltGray">
            <a:xfrm>
              <a:off x="5562600" y="22098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Gill Sans"/>
                  <a:cs typeface="Gill Sans"/>
                </a:rPr>
                <a:t>2</a:t>
              </a:r>
            </a:p>
          </p:txBody>
        </p:sp>
        <p:sp>
          <p:nvSpPr>
            <p:cNvPr id="16" name="Rectangle 15"/>
            <p:cNvSpPr/>
            <p:nvPr/>
          </p:nvSpPr>
          <p:spPr bwMode="ltGray">
            <a:xfrm>
              <a:off x="6400800" y="22098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Gill Sans"/>
                  <a:cs typeface="Gill Sans"/>
                </a:rPr>
                <a:t>3</a:t>
              </a:r>
            </a:p>
          </p:txBody>
        </p:sp>
        <p:sp>
          <p:nvSpPr>
            <p:cNvPr id="4" name="Rectangle 3"/>
            <p:cNvSpPr/>
            <p:nvPr/>
          </p:nvSpPr>
          <p:spPr bwMode="ltGray">
            <a:xfrm>
              <a:off x="1752600" y="22098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Gill Sans"/>
                  <a:cs typeface="Gill Sans"/>
                </a:rPr>
                <a:t>1</a:t>
              </a:r>
            </a:p>
          </p:txBody>
        </p:sp>
        <p:sp>
          <p:nvSpPr>
            <p:cNvPr id="7" name="Rectangle 6"/>
            <p:cNvSpPr/>
            <p:nvPr/>
          </p:nvSpPr>
          <p:spPr bwMode="ltGray">
            <a:xfrm>
              <a:off x="2590800" y="22098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Gill Sans"/>
                  <a:cs typeface="Gill Sans"/>
                </a:rPr>
                <a:t>9</a:t>
              </a:r>
            </a:p>
          </p:txBody>
        </p:sp>
        <p:sp>
          <p:nvSpPr>
            <p:cNvPr id="9" name="Rectangle 8"/>
            <p:cNvSpPr/>
            <p:nvPr/>
          </p:nvSpPr>
          <p:spPr bwMode="ltGray">
            <a:xfrm>
              <a:off x="3429000" y="22098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Gill Sans"/>
                  <a:cs typeface="Gill Sans"/>
                </a:rPr>
                <a:t>21</a:t>
              </a:r>
            </a:p>
          </p:txBody>
        </p:sp>
        <p:sp>
          <p:nvSpPr>
            <p:cNvPr id="11" name="Rectangle 10"/>
            <p:cNvSpPr/>
            <p:nvPr/>
          </p:nvSpPr>
          <p:spPr bwMode="ltGray">
            <a:xfrm>
              <a:off x="4267200" y="22098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Gill Sans"/>
                  <a:cs typeface="Gill Sans"/>
                </a:rPr>
                <a:t>34</a:t>
              </a:r>
            </a:p>
          </p:txBody>
        </p:sp>
        <p:sp>
          <p:nvSpPr>
            <p:cNvPr id="13" name="Rectangle 12"/>
            <p:cNvSpPr/>
            <p:nvPr/>
          </p:nvSpPr>
          <p:spPr bwMode="ltGray">
            <a:xfrm>
              <a:off x="5105400" y="22098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0" dirty="0">
                  <a:solidFill>
                    <a:schemeClr val="bg1"/>
                  </a:solidFill>
                  <a:latin typeface="Gill Sans"/>
                  <a:cs typeface="Gill Sans"/>
                </a:rPr>
                <a:t>35</a:t>
              </a:r>
              <a:endParaRPr kumimoji="0" lang="en-US" b="0" i="0" u="none" strike="noStrike" cap="none" normalizeH="0" baseline="0" dirty="0">
                <a:ln>
                  <a:noFill/>
                </a:ln>
                <a:solidFill>
                  <a:schemeClr val="bg1"/>
                </a:solidFill>
                <a:effectLst/>
                <a:latin typeface="Gill Sans"/>
                <a:cs typeface="Gill Sans"/>
              </a:endParaRPr>
            </a:p>
          </p:txBody>
        </p:sp>
        <p:sp>
          <p:nvSpPr>
            <p:cNvPr id="15" name="Rectangle 14"/>
            <p:cNvSpPr/>
            <p:nvPr/>
          </p:nvSpPr>
          <p:spPr bwMode="ltGray">
            <a:xfrm>
              <a:off x="5943600" y="22098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0" dirty="0">
                  <a:solidFill>
                    <a:schemeClr val="bg1"/>
                  </a:solidFill>
                  <a:latin typeface="Gill Sans"/>
                  <a:cs typeface="Gill Sans"/>
                </a:rPr>
                <a:t>80</a:t>
              </a:r>
              <a:endParaRPr kumimoji="0" lang="en-US" b="0" i="0" u="none" strike="noStrike" cap="none" normalizeH="0" baseline="0" dirty="0">
                <a:ln>
                  <a:noFill/>
                </a:ln>
                <a:solidFill>
                  <a:schemeClr val="bg1"/>
                </a:solidFill>
                <a:effectLst/>
                <a:latin typeface="Gill Sans"/>
                <a:cs typeface="Gill Sans"/>
              </a:endParaRPr>
            </a:p>
          </p:txBody>
        </p:sp>
        <p:sp>
          <p:nvSpPr>
            <p:cNvPr id="17" name="TextBox 16"/>
            <p:cNvSpPr txBox="1"/>
            <p:nvPr/>
          </p:nvSpPr>
          <p:spPr bwMode="ltGray">
            <a:xfrm>
              <a:off x="6781800" y="2176046"/>
              <a:ext cx="389850" cy="338554"/>
            </a:xfrm>
            <a:prstGeom prst="rect">
              <a:avLst/>
            </a:prstGeom>
            <a:noFill/>
          </p:spPr>
          <p:txBody>
            <a:bodyPr wrap="none" rtlCol="0">
              <a:spAutoFit/>
            </a:bodyPr>
            <a:lstStyle/>
            <a:p>
              <a:r>
                <a:rPr lang="en-US" dirty="0">
                  <a:solidFill>
                    <a:schemeClr val="bg1"/>
                  </a:solidFill>
                  <a:latin typeface="Gill Sans"/>
                  <a:cs typeface="Gill Sans"/>
                </a:rPr>
                <a:t>…</a:t>
              </a:r>
            </a:p>
          </p:txBody>
        </p:sp>
      </p:grpSp>
      <p:sp>
        <p:nvSpPr>
          <p:cNvPr id="19" name="TextBox 18"/>
          <p:cNvSpPr txBox="1"/>
          <p:nvPr/>
        </p:nvSpPr>
        <p:spPr>
          <a:xfrm>
            <a:off x="762000" y="1718846"/>
            <a:ext cx="533119" cy="338554"/>
          </a:xfrm>
          <a:prstGeom prst="rect">
            <a:avLst/>
          </a:prstGeom>
          <a:noFill/>
        </p:spPr>
        <p:txBody>
          <a:bodyPr wrap="none" rtlCol="0">
            <a:spAutoFit/>
          </a:bodyPr>
          <a:lstStyle/>
          <a:p>
            <a:r>
              <a:rPr lang="en-US" b="0" dirty="0">
                <a:solidFill>
                  <a:schemeClr val="bg1"/>
                </a:solidFill>
                <a:latin typeface="Gill Sans"/>
                <a:cs typeface="Gill Sans"/>
              </a:rPr>
              <a:t>blue</a:t>
            </a:r>
          </a:p>
        </p:txBody>
      </p:sp>
      <p:grpSp>
        <p:nvGrpSpPr>
          <p:cNvPr id="20" name="Group 39"/>
          <p:cNvGrpSpPr/>
          <p:nvPr/>
        </p:nvGrpSpPr>
        <p:grpSpPr bwMode="ltGray">
          <a:xfrm>
            <a:off x="2590800" y="1718846"/>
            <a:ext cx="4580850" cy="338554"/>
            <a:chOff x="2590800" y="1718846"/>
            <a:chExt cx="4580850" cy="338554"/>
          </a:xfrm>
        </p:grpSpPr>
        <p:sp>
          <p:nvSpPr>
            <p:cNvPr id="22" name="Rectangle 21"/>
            <p:cNvSpPr/>
            <p:nvPr/>
          </p:nvSpPr>
          <p:spPr bwMode="ltGray">
            <a:xfrm>
              <a:off x="3048000" y="1752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Gill Sans"/>
                  <a:cs typeface="Gill Sans"/>
                </a:rPr>
                <a:t>2</a:t>
              </a:r>
            </a:p>
          </p:txBody>
        </p:sp>
        <p:sp>
          <p:nvSpPr>
            <p:cNvPr id="24" name="Rectangle 23"/>
            <p:cNvSpPr/>
            <p:nvPr/>
          </p:nvSpPr>
          <p:spPr bwMode="ltGray">
            <a:xfrm>
              <a:off x="3886200" y="1752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Gill Sans"/>
                  <a:cs typeface="Gill Sans"/>
                </a:rPr>
                <a:t>1</a:t>
              </a:r>
            </a:p>
          </p:txBody>
        </p:sp>
        <p:sp>
          <p:nvSpPr>
            <p:cNvPr id="28" name="Rectangle 27"/>
            <p:cNvSpPr/>
            <p:nvPr/>
          </p:nvSpPr>
          <p:spPr bwMode="ltGray">
            <a:xfrm>
              <a:off x="5562600" y="1752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Gill Sans"/>
                  <a:cs typeface="Gill Sans"/>
                </a:rPr>
                <a:t>1</a:t>
              </a:r>
            </a:p>
          </p:txBody>
        </p:sp>
        <p:sp>
          <p:nvSpPr>
            <p:cNvPr id="21" name="Rectangle 20"/>
            <p:cNvSpPr/>
            <p:nvPr/>
          </p:nvSpPr>
          <p:spPr bwMode="ltGray">
            <a:xfrm>
              <a:off x="25908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Gill Sans"/>
                  <a:cs typeface="Gill Sans"/>
                </a:rPr>
                <a:t>9</a:t>
              </a:r>
            </a:p>
          </p:txBody>
        </p:sp>
        <p:sp>
          <p:nvSpPr>
            <p:cNvPr id="23" name="Rectangle 22"/>
            <p:cNvSpPr/>
            <p:nvPr/>
          </p:nvSpPr>
          <p:spPr bwMode="ltGray">
            <a:xfrm>
              <a:off x="34290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Gill Sans"/>
                  <a:cs typeface="Gill Sans"/>
                </a:rPr>
                <a:t>21</a:t>
              </a:r>
            </a:p>
          </p:txBody>
        </p:sp>
        <p:sp>
          <p:nvSpPr>
            <p:cNvPr id="27" name="Rectangle 26"/>
            <p:cNvSpPr/>
            <p:nvPr/>
          </p:nvSpPr>
          <p:spPr bwMode="ltGray">
            <a:xfrm>
              <a:off x="51054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0" dirty="0">
                  <a:solidFill>
                    <a:schemeClr val="bg1"/>
                  </a:solidFill>
                  <a:latin typeface="Gill Sans"/>
                  <a:cs typeface="Gill Sans"/>
                </a:rPr>
                <a:t>35</a:t>
              </a:r>
              <a:endParaRPr kumimoji="0" lang="en-US" b="0" i="0" u="none" strike="noStrike" cap="none" normalizeH="0" baseline="0" dirty="0">
                <a:ln>
                  <a:noFill/>
                </a:ln>
                <a:solidFill>
                  <a:schemeClr val="bg1"/>
                </a:solidFill>
                <a:effectLst/>
                <a:latin typeface="Gill Sans"/>
                <a:cs typeface="Gill Sans"/>
              </a:endParaRPr>
            </a:p>
          </p:txBody>
        </p:sp>
        <p:sp>
          <p:nvSpPr>
            <p:cNvPr id="31" name="TextBox 30"/>
            <p:cNvSpPr txBox="1"/>
            <p:nvPr/>
          </p:nvSpPr>
          <p:spPr bwMode="ltGray">
            <a:xfrm>
              <a:off x="6781800" y="1718846"/>
              <a:ext cx="389850" cy="338554"/>
            </a:xfrm>
            <a:prstGeom prst="rect">
              <a:avLst/>
            </a:prstGeom>
            <a:noFill/>
          </p:spPr>
          <p:txBody>
            <a:bodyPr wrap="none" rtlCol="0">
              <a:spAutoFit/>
            </a:bodyPr>
            <a:lstStyle/>
            <a:p>
              <a:r>
                <a:rPr lang="en-US" dirty="0">
                  <a:solidFill>
                    <a:schemeClr val="bg1"/>
                  </a:solidFill>
                  <a:latin typeface="Gill Sans"/>
                  <a:cs typeface="Gill Sans"/>
                </a:rPr>
                <a:t>…</a:t>
              </a:r>
            </a:p>
          </p:txBody>
        </p:sp>
      </p:grpSp>
      <p:sp>
        <p:nvSpPr>
          <p:cNvPr id="26" name="Down Arrow 25"/>
          <p:cNvSpPr/>
          <p:nvPr/>
        </p:nvSpPr>
        <p:spPr bwMode="auto">
          <a:xfrm rot="10800000">
            <a:off x="1981200" y="26669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a:ln>
                <a:noFill/>
              </a:ln>
              <a:solidFill>
                <a:schemeClr val="bg1"/>
              </a:solidFill>
              <a:effectLst/>
              <a:latin typeface="Gill Sans"/>
              <a:cs typeface="Gill Sans"/>
            </a:endParaRPr>
          </a:p>
        </p:txBody>
      </p:sp>
      <p:sp>
        <p:nvSpPr>
          <p:cNvPr id="29" name="Down Arrow 28"/>
          <p:cNvSpPr/>
          <p:nvPr/>
        </p:nvSpPr>
        <p:spPr bwMode="auto">
          <a:xfrm rot="10800000">
            <a:off x="2819401" y="26669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a:ln>
                <a:noFill/>
              </a:ln>
              <a:solidFill>
                <a:schemeClr val="bg1"/>
              </a:solidFill>
              <a:effectLst/>
              <a:latin typeface="Gill Sans"/>
              <a:cs typeface="Gill Sans"/>
            </a:endParaRPr>
          </a:p>
        </p:txBody>
      </p:sp>
      <p:sp>
        <p:nvSpPr>
          <p:cNvPr id="30" name="Down Arrow 29"/>
          <p:cNvSpPr/>
          <p:nvPr/>
        </p:nvSpPr>
        <p:spPr bwMode="auto">
          <a:xfrm rot="10800000">
            <a:off x="3657600" y="26669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a:ln>
                <a:noFill/>
              </a:ln>
              <a:solidFill>
                <a:schemeClr val="bg1"/>
              </a:solidFill>
              <a:effectLst/>
              <a:latin typeface="Gill Sans"/>
              <a:cs typeface="Gill Sans"/>
            </a:endParaRPr>
          </a:p>
        </p:txBody>
      </p:sp>
      <p:sp>
        <p:nvSpPr>
          <p:cNvPr id="32" name="Down Arrow 31"/>
          <p:cNvSpPr/>
          <p:nvPr/>
        </p:nvSpPr>
        <p:spPr bwMode="auto">
          <a:xfrm rot="10800000">
            <a:off x="4495801" y="26669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a:ln>
                <a:noFill/>
              </a:ln>
              <a:solidFill>
                <a:schemeClr val="bg1"/>
              </a:solidFill>
              <a:effectLst/>
              <a:latin typeface="Gill Sans"/>
              <a:cs typeface="Gill Sans"/>
            </a:endParaRPr>
          </a:p>
        </p:txBody>
      </p:sp>
      <p:sp>
        <p:nvSpPr>
          <p:cNvPr id="33" name="Down Arrow 32"/>
          <p:cNvSpPr/>
          <p:nvPr/>
        </p:nvSpPr>
        <p:spPr bwMode="auto">
          <a:xfrm rot="10800000">
            <a:off x="5334000" y="26669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a:ln>
                <a:noFill/>
              </a:ln>
              <a:solidFill>
                <a:schemeClr val="bg1"/>
              </a:solidFill>
              <a:effectLst/>
              <a:latin typeface="Gill Sans"/>
              <a:cs typeface="Gill Sans"/>
            </a:endParaRPr>
          </a:p>
        </p:txBody>
      </p:sp>
      <p:sp>
        <p:nvSpPr>
          <p:cNvPr id="34" name="Down Arrow 33"/>
          <p:cNvSpPr/>
          <p:nvPr/>
        </p:nvSpPr>
        <p:spPr bwMode="auto">
          <a:xfrm rot="10800000">
            <a:off x="6172200" y="26669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a:ln>
                <a:noFill/>
              </a:ln>
              <a:solidFill>
                <a:schemeClr val="bg1"/>
              </a:solidFill>
              <a:effectLst/>
              <a:latin typeface="Gill Sans"/>
              <a:cs typeface="Gill Sans"/>
            </a:endParaRPr>
          </a:p>
        </p:txBody>
      </p:sp>
      <p:sp>
        <p:nvSpPr>
          <p:cNvPr id="35" name="Rounded Rectangle 34"/>
          <p:cNvSpPr/>
          <p:nvPr/>
        </p:nvSpPr>
        <p:spPr bwMode="auto">
          <a:xfrm>
            <a:off x="1676400" y="3505200"/>
            <a:ext cx="1828800" cy="8382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bg1"/>
                </a:solidFill>
                <a:effectLst/>
                <a:latin typeface="Gill Sans"/>
                <a:cs typeface="Gill Sans"/>
              </a:rPr>
              <a:t>Accumulators</a:t>
            </a:r>
          </a:p>
          <a:p>
            <a:pPr marL="0" marR="0" indent="0" algn="ctr" defTabSz="914400" rtl="0" eaLnBrk="0" fontAlgn="base" latinLnBrk="0" hangingPunct="0">
              <a:lnSpc>
                <a:spcPct val="100000"/>
              </a:lnSpc>
              <a:spcBef>
                <a:spcPct val="0"/>
              </a:spcBef>
              <a:spcAft>
                <a:spcPct val="0"/>
              </a:spcAft>
              <a:buClrTx/>
              <a:buSzTx/>
              <a:buFontTx/>
              <a:buNone/>
              <a:tabLst/>
            </a:pPr>
            <a:r>
              <a:rPr lang="en-US" sz="1400" b="0" dirty="0">
                <a:solidFill>
                  <a:schemeClr val="bg1"/>
                </a:solidFill>
                <a:latin typeface="Gill Sans"/>
                <a:cs typeface="Gill Sans"/>
              </a:rPr>
              <a:t>(e.g. min heap</a:t>
            </a:r>
            <a:r>
              <a:rPr kumimoji="0" lang="en-US" sz="1400" b="0" i="0" u="none" strike="noStrike" cap="none" normalizeH="0" baseline="0" dirty="0">
                <a:ln>
                  <a:noFill/>
                </a:ln>
                <a:solidFill>
                  <a:schemeClr val="bg1"/>
                </a:solidFill>
                <a:effectLst/>
                <a:latin typeface="Gill Sans"/>
                <a:cs typeface="Gill Sans"/>
              </a:rPr>
              <a:t>)</a:t>
            </a:r>
          </a:p>
        </p:txBody>
      </p:sp>
      <p:sp>
        <p:nvSpPr>
          <p:cNvPr id="36" name="TextBox 35"/>
          <p:cNvSpPr txBox="1"/>
          <p:nvPr/>
        </p:nvSpPr>
        <p:spPr>
          <a:xfrm>
            <a:off x="3657600" y="3429000"/>
            <a:ext cx="2499089" cy="307777"/>
          </a:xfrm>
          <a:prstGeom prst="rect">
            <a:avLst/>
          </a:prstGeom>
          <a:noFill/>
        </p:spPr>
        <p:txBody>
          <a:bodyPr wrap="none" rtlCol="0">
            <a:spAutoFit/>
          </a:bodyPr>
          <a:lstStyle/>
          <a:p>
            <a:r>
              <a:rPr lang="en-US" sz="1400" dirty="0">
                <a:solidFill>
                  <a:schemeClr val="bg1"/>
                </a:solidFill>
                <a:latin typeface="Gill Sans"/>
                <a:cs typeface="Gill Sans"/>
              </a:rPr>
              <a:t>Document score in top k?</a:t>
            </a:r>
          </a:p>
        </p:txBody>
      </p:sp>
      <p:sp>
        <p:nvSpPr>
          <p:cNvPr id="37" name="TextBox 36"/>
          <p:cNvSpPr txBox="1"/>
          <p:nvPr/>
        </p:nvSpPr>
        <p:spPr>
          <a:xfrm>
            <a:off x="3810000" y="3733800"/>
            <a:ext cx="4377821" cy="307777"/>
          </a:xfrm>
          <a:prstGeom prst="rect">
            <a:avLst/>
          </a:prstGeom>
          <a:noFill/>
        </p:spPr>
        <p:txBody>
          <a:bodyPr wrap="none" rtlCol="0">
            <a:spAutoFit/>
          </a:bodyPr>
          <a:lstStyle/>
          <a:p>
            <a:r>
              <a:rPr lang="en-US" sz="1400" dirty="0">
                <a:solidFill>
                  <a:srgbClr val="FF0000"/>
                </a:solidFill>
                <a:latin typeface="Gill Sans"/>
                <a:cs typeface="Gill Sans"/>
              </a:rPr>
              <a:t>Yes</a:t>
            </a:r>
            <a:r>
              <a:rPr lang="en-US" sz="1400" b="0" dirty="0">
                <a:solidFill>
                  <a:srgbClr val="FF0000"/>
                </a:solidFill>
                <a:latin typeface="Gill Sans"/>
                <a:cs typeface="Gill Sans"/>
              </a:rPr>
              <a:t>: </a:t>
            </a:r>
            <a:r>
              <a:rPr lang="en-US" sz="1400" b="0" dirty="0">
                <a:solidFill>
                  <a:schemeClr val="bg1"/>
                </a:solidFill>
                <a:latin typeface="Gill Sans"/>
                <a:cs typeface="Gill Sans"/>
              </a:rPr>
              <a:t>Insert document score, extract-min if heap too large</a:t>
            </a:r>
          </a:p>
        </p:txBody>
      </p:sp>
      <p:sp>
        <p:nvSpPr>
          <p:cNvPr id="38" name="TextBox 37"/>
          <p:cNvSpPr txBox="1"/>
          <p:nvPr/>
        </p:nvSpPr>
        <p:spPr>
          <a:xfrm>
            <a:off x="3810000" y="3962400"/>
            <a:ext cx="1364476" cy="307777"/>
          </a:xfrm>
          <a:prstGeom prst="rect">
            <a:avLst/>
          </a:prstGeom>
          <a:noFill/>
        </p:spPr>
        <p:txBody>
          <a:bodyPr wrap="none" rtlCol="0">
            <a:spAutoFit/>
          </a:bodyPr>
          <a:lstStyle/>
          <a:p>
            <a:r>
              <a:rPr lang="en-US" sz="1400" dirty="0">
                <a:solidFill>
                  <a:srgbClr val="FF0000"/>
                </a:solidFill>
                <a:latin typeface="Gill Sans"/>
                <a:cs typeface="Gill Sans"/>
              </a:rPr>
              <a:t>No</a:t>
            </a:r>
            <a:r>
              <a:rPr lang="en-US" sz="1400" b="0" dirty="0">
                <a:solidFill>
                  <a:srgbClr val="FF0000"/>
                </a:solidFill>
                <a:latin typeface="Gill Sans"/>
                <a:cs typeface="Gill Sans"/>
              </a:rPr>
              <a:t>: </a:t>
            </a:r>
            <a:r>
              <a:rPr lang="en-US" sz="1400" b="0" dirty="0">
                <a:solidFill>
                  <a:schemeClr val="bg1"/>
                </a:solidFill>
                <a:latin typeface="Gill Sans"/>
                <a:cs typeface="Gill Sans"/>
              </a:rPr>
              <a:t>Do nothing</a:t>
            </a:r>
          </a:p>
        </p:txBody>
      </p:sp>
    </p:spTree>
    <p:extLst>
      <p:ext uri="{BB962C8B-B14F-4D97-AF65-F5344CB8AC3E}">
        <p14:creationId xmlns:p14="http://schemas.microsoft.com/office/powerpoint/2010/main" val="8667997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6"/>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9"/>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30"/>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32"/>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33"/>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34"/>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
                                            <p:txEl>
                                              <p:pRg st="7" end="7"/>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
                                            <p:txEl>
                                              <p:pRg st="9" end="9"/>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19" grpId="0"/>
      <p:bldP spid="26" grpId="0" animBg="1"/>
      <p:bldP spid="26" grpId="1" animBg="1"/>
      <p:bldP spid="29" grpId="0" animBg="1"/>
      <p:bldP spid="29" grpId="1" animBg="1"/>
      <p:bldP spid="30" grpId="0" animBg="1"/>
      <p:bldP spid="30" grpId="1" animBg="1"/>
      <p:bldP spid="32" grpId="0" animBg="1"/>
      <p:bldP spid="32" grpId="1" animBg="1"/>
      <p:bldP spid="33" grpId="0" animBg="1"/>
      <p:bldP spid="33" grpId="1" animBg="1"/>
      <p:bldP spid="34" grpId="0" animBg="1"/>
      <p:bldP spid="34" grpId="1" animBg="1"/>
      <p:bldP spid="35" grpId="0" animBg="1"/>
      <p:bldP spid="36" grpId="0"/>
      <p:bldP spid="37" grpId="0"/>
      <p:bldP spid="3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Retrieval: Query-At-A-Time</a:t>
            </a:r>
          </a:p>
        </p:txBody>
      </p:sp>
      <p:sp>
        <p:nvSpPr>
          <p:cNvPr id="3" name="Content Placeholder 2"/>
          <p:cNvSpPr>
            <a:spLocks noGrp="1"/>
          </p:cNvSpPr>
          <p:nvPr>
            <p:ph idx="1"/>
          </p:nvPr>
        </p:nvSpPr>
        <p:spPr/>
        <p:txBody>
          <a:bodyPr/>
          <a:lstStyle/>
          <a:p>
            <a:r>
              <a:rPr lang="en-US" dirty="0"/>
              <a:t>Evaluate documents one query term at a time </a:t>
            </a:r>
          </a:p>
          <a:p>
            <a:pPr lvl="1"/>
            <a:r>
              <a:rPr lang="en-US" dirty="0"/>
              <a:t>Usually, starting from most rare term (often with </a:t>
            </a:r>
            <a:r>
              <a:rPr lang="en-US" dirty="0" err="1"/>
              <a:t>tf</a:t>
            </a:r>
            <a:r>
              <a:rPr lang="en-US" dirty="0"/>
              <a:t>-sorted postings)</a:t>
            </a:r>
          </a:p>
          <a:p>
            <a:endParaRPr lang="en-US" dirty="0"/>
          </a:p>
          <a:p>
            <a:endParaRPr lang="en-US" dirty="0"/>
          </a:p>
          <a:p>
            <a:endParaRPr lang="en-US" dirty="0"/>
          </a:p>
          <a:p>
            <a:endParaRPr lang="en-US" dirty="0"/>
          </a:p>
          <a:p>
            <a:endParaRPr lang="en-US" dirty="0"/>
          </a:p>
          <a:p>
            <a:r>
              <a:rPr lang="en-US" dirty="0"/>
              <a:t>Tradeoffs</a:t>
            </a:r>
          </a:p>
          <a:p>
            <a:pPr lvl="1"/>
            <a:r>
              <a:rPr lang="en-US" dirty="0"/>
              <a:t>Early termination heuristics (good)</a:t>
            </a:r>
          </a:p>
          <a:p>
            <a:pPr lvl="1"/>
            <a:r>
              <a:rPr lang="en-US" dirty="0"/>
              <a:t>Large memory footprint (bad), but filtering heuristics possible</a:t>
            </a:r>
          </a:p>
          <a:p>
            <a:endParaRPr lang="en-US" dirty="0"/>
          </a:p>
        </p:txBody>
      </p:sp>
      <p:sp>
        <p:nvSpPr>
          <p:cNvPr id="5" name="TextBox 4"/>
          <p:cNvSpPr txBox="1"/>
          <p:nvPr/>
        </p:nvSpPr>
        <p:spPr>
          <a:xfrm>
            <a:off x="762000" y="3395245"/>
            <a:ext cx="468798" cy="338554"/>
          </a:xfrm>
          <a:prstGeom prst="rect">
            <a:avLst/>
          </a:prstGeom>
          <a:noFill/>
        </p:spPr>
        <p:txBody>
          <a:bodyPr wrap="none" rtlCol="0">
            <a:spAutoFit/>
          </a:bodyPr>
          <a:lstStyle/>
          <a:p>
            <a:r>
              <a:rPr lang="en-US" b="0" dirty="0">
                <a:solidFill>
                  <a:schemeClr val="bg1"/>
                </a:solidFill>
                <a:latin typeface="Gill Sans"/>
                <a:cs typeface="Gill Sans"/>
              </a:rPr>
              <a:t>fish</a:t>
            </a:r>
          </a:p>
        </p:txBody>
      </p:sp>
      <p:grpSp>
        <p:nvGrpSpPr>
          <p:cNvPr id="18" name="Group 48"/>
          <p:cNvGrpSpPr/>
          <p:nvPr/>
        </p:nvGrpSpPr>
        <p:grpSpPr bwMode="ltGray">
          <a:xfrm>
            <a:off x="1752600" y="3395245"/>
            <a:ext cx="5419050" cy="338554"/>
            <a:chOff x="1752600" y="3395245"/>
            <a:chExt cx="5419050" cy="338554"/>
          </a:xfrm>
        </p:grpSpPr>
        <p:sp>
          <p:nvSpPr>
            <p:cNvPr id="6" name="Rectangle 5"/>
            <p:cNvSpPr/>
            <p:nvPr/>
          </p:nvSpPr>
          <p:spPr bwMode="ltGray">
            <a:xfrm>
              <a:off x="2209800" y="3428999"/>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2</a:t>
              </a:r>
            </a:p>
          </p:txBody>
        </p:sp>
        <p:sp>
          <p:nvSpPr>
            <p:cNvPr id="8" name="Rectangle 7"/>
            <p:cNvSpPr/>
            <p:nvPr/>
          </p:nvSpPr>
          <p:spPr bwMode="ltGray">
            <a:xfrm>
              <a:off x="3048000" y="3428999"/>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10" name="Rectangle 9"/>
            <p:cNvSpPr/>
            <p:nvPr/>
          </p:nvSpPr>
          <p:spPr bwMode="ltGray">
            <a:xfrm>
              <a:off x="3886200" y="3428999"/>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3</a:t>
              </a:r>
            </a:p>
          </p:txBody>
        </p:sp>
        <p:sp>
          <p:nvSpPr>
            <p:cNvPr id="12" name="Rectangle 11"/>
            <p:cNvSpPr/>
            <p:nvPr/>
          </p:nvSpPr>
          <p:spPr bwMode="ltGray">
            <a:xfrm>
              <a:off x="4724400" y="3428999"/>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14" name="Rectangle 13"/>
            <p:cNvSpPr/>
            <p:nvPr/>
          </p:nvSpPr>
          <p:spPr bwMode="ltGray">
            <a:xfrm>
              <a:off x="5562600" y="3428999"/>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2</a:t>
              </a:r>
            </a:p>
          </p:txBody>
        </p:sp>
        <p:sp>
          <p:nvSpPr>
            <p:cNvPr id="16" name="Rectangle 15"/>
            <p:cNvSpPr/>
            <p:nvPr/>
          </p:nvSpPr>
          <p:spPr bwMode="ltGray">
            <a:xfrm>
              <a:off x="6400800" y="3428999"/>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3</a:t>
              </a:r>
            </a:p>
          </p:txBody>
        </p:sp>
        <p:sp>
          <p:nvSpPr>
            <p:cNvPr id="4" name="Rectangle 3"/>
            <p:cNvSpPr/>
            <p:nvPr/>
          </p:nvSpPr>
          <p:spPr bwMode="ltGray">
            <a:xfrm>
              <a:off x="1752600" y="3428999"/>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7" name="Rectangle 6"/>
            <p:cNvSpPr/>
            <p:nvPr/>
          </p:nvSpPr>
          <p:spPr bwMode="ltGray">
            <a:xfrm>
              <a:off x="2590800" y="3428999"/>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9</a:t>
              </a:r>
            </a:p>
          </p:txBody>
        </p:sp>
        <p:sp>
          <p:nvSpPr>
            <p:cNvPr id="9" name="Rectangle 8"/>
            <p:cNvSpPr/>
            <p:nvPr/>
          </p:nvSpPr>
          <p:spPr bwMode="ltGray">
            <a:xfrm>
              <a:off x="3429000" y="3428999"/>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21</a:t>
              </a:r>
            </a:p>
          </p:txBody>
        </p:sp>
        <p:sp>
          <p:nvSpPr>
            <p:cNvPr id="11" name="Rectangle 10"/>
            <p:cNvSpPr/>
            <p:nvPr/>
          </p:nvSpPr>
          <p:spPr bwMode="ltGray">
            <a:xfrm>
              <a:off x="4267200" y="3428999"/>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34</a:t>
              </a:r>
            </a:p>
          </p:txBody>
        </p:sp>
        <p:sp>
          <p:nvSpPr>
            <p:cNvPr id="13" name="Rectangle 12"/>
            <p:cNvSpPr/>
            <p:nvPr/>
          </p:nvSpPr>
          <p:spPr bwMode="ltGray">
            <a:xfrm>
              <a:off x="5105400" y="3428999"/>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0" dirty="0">
                  <a:solidFill>
                    <a:schemeClr val="bg1"/>
                  </a:solidFill>
                  <a:latin typeface="Gill Sans"/>
                  <a:cs typeface="Gill Sans"/>
                </a:rPr>
                <a:t>35</a:t>
              </a:r>
              <a:endParaRPr kumimoji="0" lang="en-US" sz="1600" b="0" i="0" u="none" strike="noStrike" cap="none" normalizeH="0" baseline="0" dirty="0">
                <a:ln>
                  <a:noFill/>
                </a:ln>
                <a:solidFill>
                  <a:schemeClr val="bg1"/>
                </a:solidFill>
                <a:effectLst/>
                <a:latin typeface="Gill Sans"/>
                <a:cs typeface="Gill Sans"/>
              </a:endParaRPr>
            </a:p>
          </p:txBody>
        </p:sp>
        <p:sp>
          <p:nvSpPr>
            <p:cNvPr id="15" name="Rectangle 14"/>
            <p:cNvSpPr/>
            <p:nvPr/>
          </p:nvSpPr>
          <p:spPr bwMode="ltGray">
            <a:xfrm>
              <a:off x="5943600" y="3428999"/>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0" dirty="0">
                  <a:solidFill>
                    <a:schemeClr val="bg1"/>
                  </a:solidFill>
                  <a:latin typeface="Gill Sans"/>
                  <a:cs typeface="Gill Sans"/>
                </a:rPr>
                <a:t>80</a:t>
              </a:r>
              <a:endParaRPr kumimoji="0" lang="en-US" sz="1600" b="0" i="0" u="none" strike="noStrike" cap="none" normalizeH="0" baseline="0" dirty="0">
                <a:ln>
                  <a:noFill/>
                </a:ln>
                <a:solidFill>
                  <a:schemeClr val="bg1"/>
                </a:solidFill>
                <a:effectLst/>
                <a:latin typeface="Gill Sans"/>
                <a:cs typeface="Gill Sans"/>
              </a:endParaRPr>
            </a:p>
          </p:txBody>
        </p:sp>
        <p:sp>
          <p:nvSpPr>
            <p:cNvPr id="17" name="TextBox 16"/>
            <p:cNvSpPr txBox="1"/>
            <p:nvPr/>
          </p:nvSpPr>
          <p:spPr bwMode="ltGray">
            <a:xfrm>
              <a:off x="6781800" y="3395245"/>
              <a:ext cx="389850" cy="338554"/>
            </a:xfrm>
            <a:prstGeom prst="rect">
              <a:avLst/>
            </a:prstGeom>
            <a:noFill/>
          </p:spPr>
          <p:txBody>
            <a:bodyPr wrap="none" rtlCol="0">
              <a:spAutoFit/>
            </a:bodyPr>
            <a:lstStyle/>
            <a:p>
              <a:r>
                <a:rPr lang="en-US" dirty="0">
                  <a:solidFill>
                    <a:schemeClr val="bg1"/>
                  </a:solidFill>
                  <a:latin typeface="Gill Sans"/>
                  <a:cs typeface="Gill Sans"/>
                </a:rPr>
                <a:t>…</a:t>
              </a:r>
            </a:p>
          </p:txBody>
        </p:sp>
      </p:grpSp>
      <p:sp>
        <p:nvSpPr>
          <p:cNvPr id="19" name="TextBox 18"/>
          <p:cNvSpPr txBox="1"/>
          <p:nvPr/>
        </p:nvSpPr>
        <p:spPr>
          <a:xfrm>
            <a:off x="762000" y="2133599"/>
            <a:ext cx="533119" cy="338554"/>
          </a:xfrm>
          <a:prstGeom prst="rect">
            <a:avLst/>
          </a:prstGeom>
          <a:noFill/>
        </p:spPr>
        <p:txBody>
          <a:bodyPr wrap="none" rtlCol="0">
            <a:spAutoFit/>
          </a:bodyPr>
          <a:lstStyle/>
          <a:p>
            <a:r>
              <a:rPr lang="en-US" b="0" dirty="0">
                <a:solidFill>
                  <a:schemeClr val="bg1"/>
                </a:solidFill>
                <a:latin typeface="Gill Sans"/>
                <a:cs typeface="Gill Sans"/>
              </a:rPr>
              <a:t>blue</a:t>
            </a:r>
          </a:p>
        </p:txBody>
      </p:sp>
      <p:grpSp>
        <p:nvGrpSpPr>
          <p:cNvPr id="20" name="Group 47"/>
          <p:cNvGrpSpPr/>
          <p:nvPr/>
        </p:nvGrpSpPr>
        <p:grpSpPr bwMode="ltGray">
          <a:xfrm>
            <a:off x="1752600" y="2133599"/>
            <a:ext cx="2904450" cy="338554"/>
            <a:chOff x="1752600" y="2133599"/>
            <a:chExt cx="2904450" cy="338554"/>
          </a:xfrm>
        </p:grpSpPr>
        <p:sp>
          <p:nvSpPr>
            <p:cNvPr id="22" name="Rectangle 21"/>
            <p:cNvSpPr/>
            <p:nvPr/>
          </p:nvSpPr>
          <p:spPr bwMode="ltGray">
            <a:xfrm>
              <a:off x="2209800" y="2167353"/>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2</a:t>
              </a:r>
            </a:p>
          </p:txBody>
        </p:sp>
        <p:sp>
          <p:nvSpPr>
            <p:cNvPr id="24" name="Rectangle 23"/>
            <p:cNvSpPr/>
            <p:nvPr/>
          </p:nvSpPr>
          <p:spPr bwMode="ltGray">
            <a:xfrm>
              <a:off x="3048000" y="2167353"/>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28" name="Rectangle 27"/>
            <p:cNvSpPr/>
            <p:nvPr/>
          </p:nvSpPr>
          <p:spPr bwMode="ltGray">
            <a:xfrm>
              <a:off x="3886200" y="2167353"/>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21" name="Rectangle 20"/>
            <p:cNvSpPr/>
            <p:nvPr/>
          </p:nvSpPr>
          <p:spPr bwMode="ltGray">
            <a:xfrm>
              <a:off x="1752600" y="2167353"/>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9</a:t>
              </a:r>
            </a:p>
          </p:txBody>
        </p:sp>
        <p:sp>
          <p:nvSpPr>
            <p:cNvPr id="23" name="Rectangle 22"/>
            <p:cNvSpPr/>
            <p:nvPr/>
          </p:nvSpPr>
          <p:spPr bwMode="ltGray">
            <a:xfrm>
              <a:off x="2590800" y="2167353"/>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21</a:t>
              </a:r>
            </a:p>
          </p:txBody>
        </p:sp>
        <p:sp>
          <p:nvSpPr>
            <p:cNvPr id="27" name="Rectangle 26"/>
            <p:cNvSpPr/>
            <p:nvPr/>
          </p:nvSpPr>
          <p:spPr bwMode="ltGray">
            <a:xfrm>
              <a:off x="3429000" y="2167353"/>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0" dirty="0">
                  <a:solidFill>
                    <a:schemeClr val="bg1"/>
                  </a:solidFill>
                  <a:latin typeface="Gill Sans"/>
                  <a:cs typeface="Gill Sans"/>
                </a:rPr>
                <a:t>35</a:t>
              </a:r>
              <a:endParaRPr kumimoji="0" lang="en-US" sz="1600" b="0" i="0" u="none" strike="noStrike" cap="none" normalizeH="0" baseline="0" dirty="0">
                <a:ln>
                  <a:noFill/>
                </a:ln>
                <a:solidFill>
                  <a:schemeClr val="bg1"/>
                </a:solidFill>
                <a:effectLst/>
                <a:latin typeface="Gill Sans"/>
                <a:cs typeface="Gill Sans"/>
              </a:endParaRPr>
            </a:p>
          </p:txBody>
        </p:sp>
        <p:sp>
          <p:nvSpPr>
            <p:cNvPr id="31" name="TextBox 30"/>
            <p:cNvSpPr txBox="1"/>
            <p:nvPr/>
          </p:nvSpPr>
          <p:spPr bwMode="ltGray">
            <a:xfrm>
              <a:off x="4267200" y="2133599"/>
              <a:ext cx="389850" cy="338554"/>
            </a:xfrm>
            <a:prstGeom prst="rect">
              <a:avLst/>
            </a:prstGeom>
            <a:noFill/>
          </p:spPr>
          <p:txBody>
            <a:bodyPr wrap="none" rtlCol="0">
              <a:spAutoFit/>
            </a:bodyPr>
            <a:lstStyle/>
            <a:p>
              <a:r>
                <a:rPr lang="en-US" dirty="0">
                  <a:solidFill>
                    <a:schemeClr val="bg1"/>
                  </a:solidFill>
                  <a:latin typeface="Gill Sans"/>
                  <a:cs typeface="Gill Sans"/>
                </a:rPr>
                <a:t>…</a:t>
              </a:r>
            </a:p>
          </p:txBody>
        </p:sp>
      </p:grpSp>
      <p:sp>
        <p:nvSpPr>
          <p:cNvPr id="32" name="Rounded Rectangle 31"/>
          <p:cNvSpPr/>
          <p:nvPr/>
        </p:nvSpPr>
        <p:spPr bwMode="auto">
          <a:xfrm>
            <a:off x="7047856" y="2286000"/>
            <a:ext cx="1737360" cy="8382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Gill Sans"/>
                <a:cs typeface="Gill Sans"/>
              </a:rPr>
              <a:t>Accumulators</a:t>
            </a:r>
            <a:br>
              <a:rPr kumimoji="0" lang="en-US" sz="1600" b="1" i="0" u="none" strike="noStrike" cap="none" normalizeH="0" baseline="0" dirty="0">
                <a:ln>
                  <a:noFill/>
                </a:ln>
                <a:solidFill>
                  <a:schemeClr val="bg1"/>
                </a:solidFill>
                <a:effectLst/>
                <a:latin typeface="Gill Sans"/>
                <a:cs typeface="Gill Sans"/>
              </a:rPr>
            </a:br>
            <a:r>
              <a:rPr kumimoji="0" lang="en-US" sz="1200" b="0" i="0" u="none" strike="noStrike" cap="none" normalizeH="0" baseline="0" dirty="0">
                <a:ln>
                  <a:noFill/>
                </a:ln>
                <a:solidFill>
                  <a:schemeClr val="bg1"/>
                </a:solidFill>
                <a:effectLst/>
                <a:latin typeface="Gill Sans"/>
                <a:cs typeface="Gill Sans"/>
              </a:rPr>
              <a:t>(e.g.,</a:t>
            </a:r>
            <a:r>
              <a:rPr kumimoji="0" lang="en-US" sz="1200" b="0" i="0" u="none" strike="noStrike" cap="none" normalizeH="0" dirty="0">
                <a:ln>
                  <a:noFill/>
                </a:ln>
                <a:solidFill>
                  <a:schemeClr val="bg1"/>
                </a:solidFill>
                <a:effectLst/>
                <a:latin typeface="Gill Sans"/>
                <a:cs typeface="Gill Sans"/>
              </a:rPr>
              <a:t> hash)</a:t>
            </a:r>
            <a:endParaRPr kumimoji="0" lang="en-US" sz="1200" b="0" i="0" u="none" strike="noStrike" cap="none" normalizeH="0" baseline="0" dirty="0">
              <a:ln>
                <a:noFill/>
              </a:ln>
              <a:solidFill>
                <a:schemeClr val="bg1"/>
              </a:solidFill>
              <a:effectLst/>
              <a:latin typeface="Gill Sans"/>
              <a:cs typeface="Gill Sans"/>
            </a:endParaRPr>
          </a:p>
        </p:txBody>
      </p:sp>
      <p:sp>
        <p:nvSpPr>
          <p:cNvPr id="33" name="Down Arrow 32"/>
          <p:cNvSpPr/>
          <p:nvPr/>
        </p:nvSpPr>
        <p:spPr bwMode="auto">
          <a:xfrm rot="10800000">
            <a:off x="1981200" y="3886198"/>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bg1"/>
              </a:solidFill>
              <a:effectLst/>
              <a:latin typeface="Gill Sans"/>
              <a:cs typeface="Gill Sans"/>
            </a:endParaRPr>
          </a:p>
        </p:txBody>
      </p:sp>
      <p:sp>
        <p:nvSpPr>
          <p:cNvPr id="34" name="TextBox 33"/>
          <p:cNvSpPr txBox="1"/>
          <p:nvPr/>
        </p:nvSpPr>
        <p:spPr>
          <a:xfrm>
            <a:off x="4724400" y="2535823"/>
            <a:ext cx="2132314" cy="338554"/>
          </a:xfrm>
          <a:prstGeom prst="rect">
            <a:avLst/>
          </a:prstGeom>
          <a:noFill/>
        </p:spPr>
        <p:txBody>
          <a:bodyPr wrap="square" rtlCol="0">
            <a:spAutoFit/>
          </a:bodyPr>
          <a:lstStyle/>
          <a:p>
            <a:pPr algn="r"/>
            <a:r>
              <a:rPr lang="en-US" b="0" dirty="0">
                <a:solidFill>
                  <a:schemeClr val="bg1"/>
                </a:solidFill>
                <a:latin typeface="Gill Sans"/>
                <a:cs typeface="Gill Sans"/>
              </a:rPr>
              <a:t>Score</a:t>
            </a:r>
            <a:r>
              <a:rPr lang="en-US" b="0" baseline="-25000" dirty="0">
                <a:solidFill>
                  <a:schemeClr val="bg1"/>
                </a:solidFill>
                <a:latin typeface="Gill Sans"/>
                <a:cs typeface="Gill Sans"/>
              </a:rPr>
              <a:t>{q=x}</a:t>
            </a:r>
            <a:r>
              <a:rPr lang="en-US" b="0" dirty="0">
                <a:solidFill>
                  <a:schemeClr val="bg1"/>
                </a:solidFill>
                <a:latin typeface="Gill Sans"/>
                <a:cs typeface="Gill Sans"/>
              </a:rPr>
              <a:t>(doc n) = s</a:t>
            </a:r>
          </a:p>
        </p:txBody>
      </p:sp>
      <p:sp>
        <p:nvSpPr>
          <p:cNvPr id="40" name="Down Arrow 39"/>
          <p:cNvSpPr/>
          <p:nvPr/>
        </p:nvSpPr>
        <p:spPr bwMode="auto">
          <a:xfrm rot="10800000">
            <a:off x="2819400" y="38861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bg1"/>
              </a:solidFill>
              <a:effectLst/>
              <a:latin typeface="Gill Sans"/>
              <a:cs typeface="Gill Sans"/>
            </a:endParaRPr>
          </a:p>
        </p:txBody>
      </p:sp>
      <p:sp>
        <p:nvSpPr>
          <p:cNvPr id="41" name="Down Arrow 40"/>
          <p:cNvSpPr/>
          <p:nvPr/>
        </p:nvSpPr>
        <p:spPr bwMode="auto">
          <a:xfrm rot="10800000">
            <a:off x="3657600" y="38861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bg1"/>
              </a:solidFill>
              <a:effectLst/>
              <a:latin typeface="Gill Sans"/>
              <a:cs typeface="Gill Sans"/>
            </a:endParaRPr>
          </a:p>
        </p:txBody>
      </p:sp>
      <p:sp>
        <p:nvSpPr>
          <p:cNvPr id="42" name="Down Arrow 41"/>
          <p:cNvSpPr/>
          <p:nvPr/>
        </p:nvSpPr>
        <p:spPr bwMode="auto">
          <a:xfrm rot="10800000">
            <a:off x="4495800" y="38861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bg1"/>
              </a:solidFill>
              <a:effectLst/>
              <a:latin typeface="Gill Sans"/>
              <a:cs typeface="Gill Sans"/>
            </a:endParaRPr>
          </a:p>
        </p:txBody>
      </p:sp>
      <p:sp>
        <p:nvSpPr>
          <p:cNvPr id="43" name="Down Arrow 42"/>
          <p:cNvSpPr/>
          <p:nvPr/>
        </p:nvSpPr>
        <p:spPr bwMode="auto">
          <a:xfrm rot="10800000">
            <a:off x="5334000" y="38861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bg1"/>
              </a:solidFill>
              <a:effectLst/>
              <a:latin typeface="Gill Sans"/>
              <a:cs typeface="Gill Sans"/>
            </a:endParaRPr>
          </a:p>
        </p:txBody>
      </p:sp>
      <p:sp>
        <p:nvSpPr>
          <p:cNvPr id="44" name="Down Arrow 43"/>
          <p:cNvSpPr/>
          <p:nvPr/>
        </p:nvSpPr>
        <p:spPr bwMode="auto">
          <a:xfrm rot="10800000">
            <a:off x="6172200" y="38861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bg1"/>
              </a:solidFill>
              <a:effectLst/>
              <a:latin typeface="Gill Sans"/>
              <a:cs typeface="Gill Sans"/>
            </a:endParaRPr>
          </a:p>
        </p:txBody>
      </p:sp>
      <p:sp>
        <p:nvSpPr>
          <p:cNvPr id="45" name="Down Arrow 44"/>
          <p:cNvSpPr/>
          <p:nvPr/>
        </p:nvSpPr>
        <p:spPr bwMode="auto">
          <a:xfrm rot="10800000">
            <a:off x="1981201" y="2666998"/>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bg1"/>
              </a:solidFill>
              <a:effectLst/>
              <a:latin typeface="Gill Sans"/>
              <a:cs typeface="Gill Sans"/>
            </a:endParaRPr>
          </a:p>
        </p:txBody>
      </p:sp>
      <p:sp>
        <p:nvSpPr>
          <p:cNvPr id="46" name="Down Arrow 45"/>
          <p:cNvSpPr/>
          <p:nvPr/>
        </p:nvSpPr>
        <p:spPr bwMode="auto">
          <a:xfrm rot="10800000">
            <a:off x="2819401" y="26669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bg1"/>
              </a:solidFill>
              <a:effectLst/>
              <a:latin typeface="Gill Sans"/>
              <a:cs typeface="Gill Sans"/>
            </a:endParaRPr>
          </a:p>
        </p:txBody>
      </p:sp>
      <p:sp>
        <p:nvSpPr>
          <p:cNvPr id="47" name="Down Arrow 46"/>
          <p:cNvSpPr/>
          <p:nvPr/>
        </p:nvSpPr>
        <p:spPr bwMode="auto">
          <a:xfrm rot="10800000">
            <a:off x="3657601" y="26669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bg1"/>
              </a:solidFill>
              <a:effectLst/>
              <a:latin typeface="Gill Sans"/>
              <a:cs typeface="Gill Sans"/>
            </a:endParaRPr>
          </a:p>
        </p:txBody>
      </p:sp>
    </p:spTree>
    <p:extLst>
      <p:ext uri="{BB962C8B-B14F-4D97-AF65-F5344CB8AC3E}">
        <p14:creationId xmlns:p14="http://schemas.microsoft.com/office/powerpoint/2010/main" val="42633378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45"/>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46"/>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4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33"/>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40"/>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41"/>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42"/>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43"/>
                                        </p:tgtEl>
                                        <p:attrNameLst>
                                          <p:attrName>style.visibility</p:attrName>
                                        </p:attrNameLst>
                                      </p:cBhvr>
                                      <p:to>
                                        <p:strVal val="hidden"/>
                                      </p:to>
                                    </p:set>
                                  </p:childTnLst>
                                </p:cTn>
                              </p:par>
                              <p:par>
                                <p:cTn id="79" presetID="1" presetClass="entr" presetSubtype="0"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44"/>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
                                            <p:txEl>
                                              <p:pRg st="7" end="7"/>
                                            </p:txEl>
                                          </p:spTgt>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
                                            <p:txEl>
                                              <p:pRg st="8" end="8"/>
                                            </p:txEl>
                                          </p:spTgt>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19" grpId="0"/>
      <p:bldP spid="32" grpId="0" animBg="1"/>
      <p:bldP spid="33" grpId="0" animBg="1"/>
      <p:bldP spid="33" grpId="1" animBg="1"/>
      <p:bldP spid="34" grpId="0"/>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t>MapReduce it?</a:t>
            </a:r>
          </a:p>
        </p:txBody>
      </p:sp>
      <p:sp>
        <p:nvSpPr>
          <p:cNvPr id="63491" name="Content Placeholder 2"/>
          <p:cNvSpPr>
            <a:spLocks noGrp="1"/>
          </p:cNvSpPr>
          <p:nvPr>
            <p:ph idx="1"/>
          </p:nvPr>
        </p:nvSpPr>
        <p:spPr/>
        <p:txBody>
          <a:bodyPr/>
          <a:lstStyle/>
          <a:p>
            <a:r>
              <a:rPr lang="en-US" dirty="0"/>
              <a:t>The indexing problem</a:t>
            </a:r>
          </a:p>
          <a:p>
            <a:pPr lvl="1"/>
            <a:r>
              <a:rPr lang="en-US" dirty="0"/>
              <a:t>Scalability is critical</a:t>
            </a:r>
          </a:p>
          <a:p>
            <a:pPr lvl="1"/>
            <a:r>
              <a:rPr lang="en-US" dirty="0"/>
              <a:t>Must be relatively fast, but need not be real time</a:t>
            </a:r>
          </a:p>
          <a:p>
            <a:pPr lvl="1"/>
            <a:r>
              <a:rPr lang="en-US" dirty="0"/>
              <a:t>Fundamentally a batch operation</a:t>
            </a:r>
          </a:p>
          <a:p>
            <a:pPr lvl="1"/>
            <a:r>
              <a:rPr lang="en-US" dirty="0"/>
              <a:t>Incremental updates may or may not be important</a:t>
            </a:r>
          </a:p>
          <a:p>
            <a:pPr lvl="1"/>
            <a:r>
              <a:rPr lang="en-US" dirty="0"/>
              <a:t>For the web, crawling is a challenge in itself</a:t>
            </a:r>
          </a:p>
          <a:p>
            <a:r>
              <a:rPr lang="en-US" dirty="0"/>
              <a:t>The retrieval problem</a:t>
            </a:r>
          </a:p>
          <a:p>
            <a:pPr lvl="1"/>
            <a:r>
              <a:rPr lang="en-US" dirty="0"/>
              <a:t>Must have sub-second response time</a:t>
            </a:r>
          </a:p>
          <a:p>
            <a:pPr lvl="1"/>
            <a:r>
              <a:rPr lang="en-US" dirty="0"/>
              <a:t>For the web, only need relatively few results</a:t>
            </a:r>
          </a:p>
          <a:p>
            <a:endParaRPr lang="en-US" dirty="0"/>
          </a:p>
        </p:txBody>
      </p:sp>
      <p:sp>
        <p:nvSpPr>
          <p:cNvPr id="4" name="TextBox 3"/>
          <p:cNvSpPr txBox="1"/>
          <p:nvPr/>
        </p:nvSpPr>
        <p:spPr>
          <a:xfrm rot="379706">
            <a:off x="4641131" y="1557308"/>
            <a:ext cx="3876332" cy="461665"/>
          </a:xfrm>
          <a:prstGeom prst="rect">
            <a:avLst/>
          </a:prstGeom>
          <a:noFill/>
        </p:spPr>
        <p:txBody>
          <a:bodyPr wrap="none" rtlCol="0">
            <a:spAutoFit/>
          </a:bodyPr>
          <a:lstStyle/>
          <a:p>
            <a:r>
              <a:rPr lang="en-US" sz="2400" dirty="0">
                <a:solidFill>
                  <a:srgbClr val="FF0000"/>
                </a:solidFill>
                <a:latin typeface="Gill Sans"/>
                <a:cs typeface="Gill Sans"/>
              </a:rPr>
              <a:t>Perfect for MapReduce!</a:t>
            </a:r>
          </a:p>
        </p:txBody>
      </p:sp>
      <p:sp>
        <p:nvSpPr>
          <p:cNvPr id="5" name="TextBox 4"/>
          <p:cNvSpPr txBox="1"/>
          <p:nvPr/>
        </p:nvSpPr>
        <p:spPr>
          <a:xfrm rot="21301843">
            <a:off x="3622545" y="4613100"/>
            <a:ext cx="3183083" cy="461665"/>
          </a:xfrm>
          <a:prstGeom prst="rect">
            <a:avLst/>
          </a:prstGeom>
          <a:noFill/>
        </p:spPr>
        <p:txBody>
          <a:bodyPr wrap="none" rtlCol="0">
            <a:spAutoFit/>
          </a:bodyPr>
          <a:lstStyle/>
          <a:p>
            <a:r>
              <a:rPr lang="en-US" sz="2400" dirty="0">
                <a:solidFill>
                  <a:srgbClr val="FF0000"/>
                </a:solidFill>
                <a:latin typeface="Gill Sans"/>
                <a:cs typeface="Gill Sans"/>
              </a:rPr>
              <a:t>Uh… not so good…</a:t>
            </a:r>
          </a:p>
        </p:txBody>
      </p:sp>
    </p:spTree>
    <p:extLst>
      <p:ext uri="{BB962C8B-B14F-4D97-AF65-F5344CB8AC3E}">
        <p14:creationId xmlns:p14="http://schemas.microsoft.com/office/powerpoint/2010/main" val="8914038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4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4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349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49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491">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5"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1000" fill="hold"/>
                                        <p:tgtEl>
                                          <p:spTgt spid="4"/>
                                        </p:tgtEl>
                                        <p:attrNameLst>
                                          <p:attrName>ppt_w</p:attrName>
                                        </p:attrNameLst>
                                      </p:cBhvr>
                                      <p:tavLst>
                                        <p:tav tm="0">
                                          <p:val>
                                            <p:fltVal val="0"/>
                                          </p:val>
                                        </p:tav>
                                        <p:tav tm="100000">
                                          <p:val>
                                            <p:strVal val="#ppt_w"/>
                                          </p:val>
                                        </p:tav>
                                      </p:tavLst>
                                    </p:anim>
                                    <p:anim calcmode="lin" valueType="num">
                                      <p:cBhvr>
                                        <p:cTn id="30" dur="1000" fill="hold"/>
                                        <p:tgtEl>
                                          <p:spTgt spid="4"/>
                                        </p:tgtEl>
                                        <p:attrNameLst>
                                          <p:attrName>ppt_h</p:attrName>
                                        </p:attrNameLst>
                                      </p:cBhvr>
                                      <p:tavLst>
                                        <p:tav tm="0">
                                          <p:val>
                                            <p:fltVal val="0"/>
                                          </p:val>
                                        </p:tav>
                                        <p:tav tm="100000">
                                          <p:val>
                                            <p:strVal val="#ppt_h"/>
                                          </p:val>
                                        </p:tav>
                                      </p:tavLst>
                                    </p:anim>
                                    <p:anim calcmode="lin" valueType="num">
                                      <p:cBhvr>
                                        <p:cTn id="31"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3" fill="hold">
                      <p:stCondLst>
                        <p:cond delay="indefinite"/>
                      </p:stCondLst>
                      <p:childTnLst>
                        <p:par>
                          <p:cTn id="34" fill="hold">
                            <p:stCondLst>
                              <p:cond delay="0"/>
                            </p:stCondLst>
                            <p:childTnLst>
                              <p:par>
                                <p:cTn id="35" presetID="15"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1000" fill="hold"/>
                                        <p:tgtEl>
                                          <p:spTgt spid="5"/>
                                        </p:tgtEl>
                                        <p:attrNameLst>
                                          <p:attrName>ppt_w</p:attrName>
                                        </p:attrNameLst>
                                      </p:cBhvr>
                                      <p:tavLst>
                                        <p:tav tm="0">
                                          <p:val>
                                            <p:fltVal val="0"/>
                                          </p:val>
                                        </p:tav>
                                        <p:tav tm="100000">
                                          <p:val>
                                            <p:strVal val="#ppt_w"/>
                                          </p:val>
                                        </p:tav>
                                      </p:tavLst>
                                    </p:anim>
                                    <p:anim calcmode="lin" valueType="num">
                                      <p:cBhvr>
                                        <p:cTn id="38" dur="1000" fill="hold"/>
                                        <p:tgtEl>
                                          <p:spTgt spid="5"/>
                                        </p:tgtEl>
                                        <p:attrNameLst>
                                          <p:attrName>ppt_h</p:attrName>
                                        </p:attrNameLst>
                                      </p:cBhvr>
                                      <p:tavLst>
                                        <p:tav tm="0">
                                          <p:val>
                                            <p:fltVal val="0"/>
                                          </p:val>
                                        </p:tav>
                                        <p:tav tm="100000">
                                          <p:val>
                                            <p:strVal val="#ppt_h"/>
                                          </p:val>
                                        </p:tav>
                                      </p:tavLst>
                                    </p:anim>
                                    <p:anim calcmode="lin" valueType="num">
                                      <p:cBhvr>
                                        <p:cTn id="3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t>Indexing: Performance Analysis</a:t>
            </a:r>
          </a:p>
        </p:txBody>
      </p:sp>
      <p:sp>
        <p:nvSpPr>
          <p:cNvPr id="64515" name="Content Placeholder 2"/>
          <p:cNvSpPr>
            <a:spLocks noGrp="1"/>
          </p:cNvSpPr>
          <p:nvPr>
            <p:ph idx="1"/>
          </p:nvPr>
        </p:nvSpPr>
        <p:spPr/>
        <p:txBody>
          <a:bodyPr/>
          <a:lstStyle/>
          <a:p>
            <a:r>
              <a:rPr lang="en-US" dirty="0"/>
              <a:t>Fundamentally, a large sorting problem</a:t>
            </a:r>
          </a:p>
          <a:p>
            <a:pPr lvl="1"/>
            <a:r>
              <a:rPr lang="en-US" dirty="0"/>
              <a:t>Terms usually fit in memory</a:t>
            </a:r>
          </a:p>
          <a:p>
            <a:pPr lvl="1"/>
            <a:r>
              <a:rPr lang="en-US" dirty="0"/>
              <a:t>Postings usually don’t</a:t>
            </a:r>
          </a:p>
          <a:p>
            <a:r>
              <a:rPr lang="en-US" dirty="0"/>
              <a:t>How is it done on a single machine?</a:t>
            </a:r>
          </a:p>
          <a:p>
            <a:r>
              <a:rPr lang="en-US" dirty="0"/>
              <a:t>How can it be done with MapReduce?</a:t>
            </a:r>
          </a:p>
          <a:p>
            <a:r>
              <a:rPr lang="en-US" dirty="0"/>
              <a:t>First, let’s characterize the problem size:</a:t>
            </a:r>
          </a:p>
          <a:p>
            <a:pPr lvl="1"/>
            <a:r>
              <a:rPr lang="en-US" dirty="0"/>
              <a:t>Size of vocabulary</a:t>
            </a:r>
          </a:p>
          <a:p>
            <a:pPr lvl="1"/>
            <a:r>
              <a:rPr lang="en-US" dirty="0"/>
              <a:t>Size of postings</a:t>
            </a:r>
          </a:p>
          <a:p>
            <a:pPr lvl="1"/>
            <a:endParaRPr lang="en-US" dirty="0"/>
          </a:p>
        </p:txBody>
      </p:sp>
    </p:spTree>
    <p:extLst>
      <p:ext uri="{BB962C8B-B14F-4D97-AF65-F5344CB8AC3E}">
        <p14:creationId xmlns:p14="http://schemas.microsoft.com/office/powerpoint/2010/main" val="15785014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3077"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3078" name="Rectangle 4"/>
          <p:cNvSpPr>
            <a:spLocks noGrp="1" noChangeArrowheads="1"/>
          </p:cNvSpPr>
          <p:nvPr>
            <p:ph type="title"/>
          </p:nvPr>
        </p:nvSpPr>
        <p:spPr/>
        <p:txBody>
          <a:bodyPr/>
          <a:lstStyle/>
          <a:p>
            <a:r>
              <a:rPr lang="en-US"/>
              <a:t>Vocabulary Size: Heaps’ Law</a:t>
            </a:r>
          </a:p>
        </p:txBody>
      </p:sp>
      <p:sp>
        <p:nvSpPr>
          <p:cNvPr id="10" name="Content Placeholder 9"/>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Heaps’ Law: linear in log-log space</a:t>
            </a:r>
          </a:p>
          <a:p>
            <a:r>
              <a:rPr lang="en-US" dirty="0"/>
              <a:t>Vocabulary size grows unbounded!</a:t>
            </a:r>
          </a:p>
          <a:p>
            <a:endParaRPr lang="en-US" dirty="0"/>
          </a:p>
        </p:txBody>
      </p:sp>
      <p:graphicFrame>
        <p:nvGraphicFramePr>
          <p:cNvPr id="3074" name="Object 2"/>
          <p:cNvGraphicFramePr>
            <a:graphicFrameLocks noChangeAspect="1"/>
          </p:cNvGraphicFramePr>
          <p:nvPr>
            <p:extLst>
              <p:ext uri="{D42A27DB-BD31-4B8C-83A1-F6EECF244321}">
                <p14:modId xmlns:p14="http://schemas.microsoft.com/office/powerpoint/2010/main" val="1592402584"/>
              </p:ext>
            </p:extLst>
          </p:nvPr>
        </p:nvGraphicFramePr>
        <p:xfrm>
          <a:off x="1447800" y="1676400"/>
          <a:ext cx="2392363" cy="838200"/>
        </p:xfrm>
        <a:graphic>
          <a:graphicData uri="http://schemas.openxmlformats.org/presentationml/2006/ole">
            <mc:AlternateContent xmlns:mc="http://schemas.openxmlformats.org/markup-compatibility/2006">
              <mc:Choice xmlns:v="urn:schemas-microsoft-com:vml" Requires="v">
                <p:oleObj spid="_x0000_s3412" name="Equation" r:id="rId4" imgW="583920" imgH="203040" progId="Equation.3">
                  <p:embed/>
                </p:oleObj>
              </mc:Choice>
              <mc:Fallback>
                <p:oleObj name="Equation" r:id="rId4" imgW="58392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676400"/>
                        <a:ext cx="2392363" cy="8382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3079" name="Text Box 8"/>
          <p:cNvSpPr txBox="1">
            <a:spLocks noChangeArrowheads="1"/>
          </p:cNvSpPr>
          <p:nvPr/>
        </p:nvSpPr>
        <p:spPr bwMode="auto">
          <a:xfrm>
            <a:off x="3962400" y="1690688"/>
            <a:ext cx="3737822" cy="830997"/>
          </a:xfrm>
          <a:prstGeom prst="rect">
            <a:avLst/>
          </a:prstGeom>
          <a:noFill/>
          <a:ln w="9525">
            <a:noFill/>
            <a:miter lim="800000"/>
            <a:headEnd/>
            <a:tailEnd/>
          </a:ln>
        </p:spPr>
        <p:txBody>
          <a:bodyPr wrap="none">
            <a:spAutoFit/>
          </a:bodyPr>
          <a:lstStyle/>
          <a:p>
            <a:r>
              <a:rPr lang="en-US" b="0" i="1" dirty="0">
                <a:solidFill>
                  <a:schemeClr val="bg2"/>
                </a:solidFill>
                <a:latin typeface="Gill Sans"/>
                <a:cs typeface="Gill Sans"/>
              </a:rPr>
              <a:t>M</a:t>
            </a:r>
            <a:r>
              <a:rPr lang="en-US" b="0" dirty="0">
                <a:solidFill>
                  <a:schemeClr val="bg2"/>
                </a:solidFill>
                <a:latin typeface="Gill Sans"/>
                <a:cs typeface="Gill Sans"/>
              </a:rPr>
              <a:t> is vocabulary size</a:t>
            </a:r>
          </a:p>
          <a:p>
            <a:r>
              <a:rPr lang="en-US" b="0" i="1" dirty="0">
                <a:solidFill>
                  <a:schemeClr val="bg2"/>
                </a:solidFill>
                <a:latin typeface="Gill Sans"/>
                <a:cs typeface="Gill Sans"/>
              </a:rPr>
              <a:t>T</a:t>
            </a:r>
            <a:r>
              <a:rPr lang="en-US" b="0" dirty="0">
                <a:solidFill>
                  <a:schemeClr val="bg2"/>
                </a:solidFill>
                <a:latin typeface="Gill Sans"/>
                <a:cs typeface="Gill Sans"/>
              </a:rPr>
              <a:t> is collection size (number of documents)</a:t>
            </a:r>
          </a:p>
          <a:p>
            <a:r>
              <a:rPr lang="en-US" b="0" i="1" dirty="0">
                <a:solidFill>
                  <a:schemeClr val="bg2"/>
                </a:solidFill>
                <a:latin typeface="Gill Sans"/>
                <a:cs typeface="Gill Sans"/>
              </a:rPr>
              <a:t>k</a:t>
            </a:r>
            <a:r>
              <a:rPr lang="en-US" b="0" dirty="0">
                <a:solidFill>
                  <a:schemeClr val="bg2"/>
                </a:solidFill>
                <a:latin typeface="Gill Sans"/>
                <a:cs typeface="Gill Sans"/>
              </a:rPr>
              <a:t> and </a:t>
            </a:r>
            <a:r>
              <a:rPr lang="en-US" b="0" i="1" dirty="0">
                <a:solidFill>
                  <a:schemeClr val="bg2"/>
                </a:solidFill>
                <a:latin typeface="Gill Sans"/>
                <a:cs typeface="Gill Sans"/>
                <a:sym typeface="Symbol" pitchFamily="18" charset="2"/>
              </a:rPr>
              <a:t>b</a:t>
            </a:r>
            <a:r>
              <a:rPr lang="en-US" b="0" dirty="0">
                <a:solidFill>
                  <a:schemeClr val="bg2"/>
                </a:solidFill>
                <a:latin typeface="Gill Sans"/>
                <a:cs typeface="Gill Sans"/>
                <a:sym typeface="Symbol" pitchFamily="18" charset="2"/>
              </a:rPr>
              <a:t> are constants</a:t>
            </a:r>
          </a:p>
        </p:txBody>
      </p:sp>
      <p:sp>
        <p:nvSpPr>
          <p:cNvPr id="3080" name="Text Box 8"/>
          <p:cNvSpPr txBox="1">
            <a:spLocks noChangeArrowheads="1"/>
          </p:cNvSpPr>
          <p:nvPr/>
        </p:nvSpPr>
        <p:spPr bwMode="auto">
          <a:xfrm>
            <a:off x="1600200" y="2644775"/>
            <a:ext cx="5943600" cy="338138"/>
          </a:xfrm>
          <a:prstGeom prst="rect">
            <a:avLst/>
          </a:prstGeom>
          <a:noFill/>
          <a:ln w="9525">
            <a:noFill/>
            <a:miter lim="800000"/>
            <a:headEnd/>
            <a:tailEnd/>
          </a:ln>
        </p:spPr>
        <p:txBody>
          <a:bodyPr>
            <a:spAutoFit/>
          </a:bodyPr>
          <a:lstStyle/>
          <a:p>
            <a:r>
              <a:rPr lang="en-US" b="0" dirty="0">
                <a:solidFill>
                  <a:schemeClr val="bg2"/>
                </a:solidFill>
                <a:latin typeface="Gill Sans"/>
                <a:cs typeface="Gill Sans"/>
              </a:rPr>
              <a:t>Typically, </a:t>
            </a:r>
            <a:r>
              <a:rPr lang="en-US" b="0" i="1" dirty="0">
                <a:solidFill>
                  <a:schemeClr val="bg2"/>
                </a:solidFill>
                <a:latin typeface="Gill Sans"/>
                <a:cs typeface="Gill Sans"/>
              </a:rPr>
              <a:t>k</a:t>
            </a:r>
            <a:r>
              <a:rPr lang="en-US" b="0" dirty="0">
                <a:solidFill>
                  <a:schemeClr val="bg2"/>
                </a:solidFill>
                <a:latin typeface="Gill Sans"/>
                <a:cs typeface="Gill Sans"/>
              </a:rPr>
              <a:t> is between 30 and 100, </a:t>
            </a:r>
            <a:r>
              <a:rPr lang="en-US" b="0" i="1" dirty="0">
                <a:solidFill>
                  <a:schemeClr val="bg2"/>
                </a:solidFill>
                <a:latin typeface="Gill Sans"/>
                <a:cs typeface="Gill Sans"/>
                <a:sym typeface="Symbol" pitchFamily="18" charset="2"/>
              </a:rPr>
              <a:t>b</a:t>
            </a:r>
            <a:r>
              <a:rPr lang="en-US" b="0" dirty="0">
                <a:solidFill>
                  <a:schemeClr val="bg2"/>
                </a:solidFill>
                <a:latin typeface="Gill Sans"/>
                <a:cs typeface="Gill Sans"/>
                <a:sym typeface="Symbol" pitchFamily="18" charset="2"/>
              </a:rPr>
              <a:t> is between 0.4 and 0.6</a:t>
            </a:r>
          </a:p>
        </p:txBody>
      </p:sp>
    </p:spTree>
    <p:extLst>
      <p:ext uri="{BB962C8B-B14F-4D97-AF65-F5344CB8AC3E}">
        <p14:creationId xmlns:p14="http://schemas.microsoft.com/office/powerpoint/2010/main" val="1821198190"/>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Heaps’ Law for RCV1</a:t>
            </a:r>
          </a:p>
        </p:txBody>
      </p:sp>
      <p:pic>
        <p:nvPicPr>
          <p:cNvPr id="5" name="Picture 4" descr="Heaps-Law.png"/>
          <p:cNvPicPr>
            <a:picLocks noChangeAspect="1"/>
          </p:cNvPicPr>
          <p:nvPr/>
        </p:nvPicPr>
        <p:blipFill>
          <a:blip r:embed="rId2" cstate="print"/>
          <a:stretch>
            <a:fillRect/>
          </a:stretch>
        </p:blipFill>
        <p:spPr>
          <a:xfrm>
            <a:off x="2133600" y="1371600"/>
            <a:ext cx="4578443" cy="4191000"/>
          </a:xfrm>
          <a:prstGeom prst="rect">
            <a:avLst/>
          </a:prstGeom>
        </p:spPr>
      </p:pic>
      <p:sp>
        <p:nvSpPr>
          <p:cNvPr id="6" name="TextBox 5"/>
          <p:cNvSpPr txBox="1"/>
          <p:nvPr/>
        </p:nvSpPr>
        <p:spPr>
          <a:xfrm>
            <a:off x="381000" y="5867400"/>
            <a:ext cx="8410438" cy="369332"/>
          </a:xfrm>
          <a:prstGeom prst="rect">
            <a:avLst/>
          </a:prstGeom>
          <a:noFill/>
        </p:spPr>
        <p:txBody>
          <a:bodyPr wrap="none" rtlCol="0">
            <a:spAutoFit/>
          </a:bodyPr>
          <a:lstStyle/>
          <a:p>
            <a:r>
              <a:rPr lang="en-US" sz="1800" b="0" dirty="0">
                <a:solidFill>
                  <a:schemeClr val="bg1"/>
                </a:solidFill>
                <a:latin typeface="Gill Sans"/>
                <a:cs typeface="Gill Sans"/>
              </a:rPr>
              <a:t>Reuters-RCV1 collection: 806,791 newswire documents (Aug 20, 1996-August 19, 1997)</a:t>
            </a:r>
          </a:p>
        </p:txBody>
      </p:sp>
      <p:sp>
        <p:nvSpPr>
          <p:cNvPr id="7" name="TextBox 6"/>
          <p:cNvSpPr txBox="1"/>
          <p:nvPr/>
        </p:nvSpPr>
        <p:spPr>
          <a:xfrm>
            <a:off x="6781800" y="1371600"/>
            <a:ext cx="1143000" cy="584775"/>
          </a:xfrm>
          <a:prstGeom prst="rect">
            <a:avLst/>
          </a:prstGeom>
          <a:noFill/>
        </p:spPr>
        <p:txBody>
          <a:bodyPr wrap="square" rtlCol="0">
            <a:spAutoFit/>
          </a:bodyPr>
          <a:lstStyle/>
          <a:p>
            <a:r>
              <a:rPr lang="en-US" b="0" dirty="0">
                <a:solidFill>
                  <a:schemeClr val="bg1"/>
                </a:solidFill>
                <a:latin typeface="Gill Sans"/>
                <a:cs typeface="Gill Sans"/>
              </a:rPr>
              <a:t>k = 44</a:t>
            </a:r>
          </a:p>
          <a:p>
            <a:r>
              <a:rPr lang="en-US" b="0" dirty="0">
                <a:solidFill>
                  <a:schemeClr val="bg1"/>
                </a:solidFill>
                <a:latin typeface="Gill Sans"/>
                <a:cs typeface="Gill Sans"/>
              </a:rPr>
              <a:t>b = 0.49</a:t>
            </a:r>
          </a:p>
        </p:txBody>
      </p:sp>
      <p:sp>
        <p:nvSpPr>
          <p:cNvPr id="8" name="TextBox 7"/>
          <p:cNvSpPr txBox="1"/>
          <p:nvPr/>
        </p:nvSpPr>
        <p:spPr>
          <a:xfrm>
            <a:off x="5806858" y="3801070"/>
            <a:ext cx="2727542" cy="923330"/>
          </a:xfrm>
          <a:prstGeom prst="rect">
            <a:avLst/>
          </a:prstGeom>
          <a:noFill/>
        </p:spPr>
        <p:txBody>
          <a:bodyPr wrap="none" rtlCol="0">
            <a:spAutoFit/>
          </a:bodyPr>
          <a:lstStyle/>
          <a:p>
            <a:r>
              <a:rPr lang="en-US" sz="1800" dirty="0">
                <a:solidFill>
                  <a:srgbClr val="FF0000"/>
                </a:solidFill>
                <a:latin typeface="Gill Sans"/>
                <a:cs typeface="Gill Sans"/>
              </a:rPr>
              <a:t>First 1,000,020 terms:</a:t>
            </a:r>
          </a:p>
          <a:p>
            <a:r>
              <a:rPr lang="en-US" sz="1800" b="0" dirty="0">
                <a:solidFill>
                  <a:srgbClr val="FF0000"/>
                </a:solidFill>
                <a:latin typeface="Gill Sans"/>
                <a:cs typeface="Gill Sans"/>
              </a:rPr>
              <a:t>     Predicted = 38,323</a:t>
            </a:r>
          </a:p>
          <a:p>
            <a:r>
              <a:rPr lang="en-US" sz="1800" b="0" dirty="0">
                <a:solidFill>
                  <a:srgbClr val="FF0000"/>
                </a:solidFill>
                <a:latin typeface="Gill Sans"/>
                <a:cs typeface="Gill Sans"/>
              </a:rPr>
              <a:t>     Actual = 38,365</a:t>
            </a:r>
          </a:p>
        </p:txBody>
      </p:sp>
      <p:sp>
        <p:nvSpPr>
          <p:cNvPr id="9" name="TextBox 8"/>
          <p:cNvSpPr txBox="1"/>
          <p:nvPr/>
        </p:nvSpPr>
        <p:spPr>
          <a:xfrm>
            <a:off x="206" y="6611779"/>
            <a:ext cx="4349268" cy="246221"/>
          </a:xfrm>
          <a:prstGeom prst="rect">
            <a:avLst/>
          </a:prstGeom>
          <a:noFill/>
        </p:spPr>
        <p:txBody>
          <a:bodyPr wrap="none" rtlCol="0">
            <a:spAutoFit/>
          </a:bodyPr>
          <a:lstStyle/>
          <a:p>
            <a:r>
              <a:rPr lang="en-US" sz="1000" b="0" dirty="0">
                <a:solidFill>
                  <a:schemeClr val="bg1"/>
                </a:solidFill>
              </a:rPr>
              <a:t>Manning, </a:t>
            </a:r>
            <a:r>
              <a:rPr lang="en-US" sz="1000" b="0" dirty="0" err="1">
                <a:solidFill>
                  <a:schemeClr val="bg1"/>
                </a:solidFill>
              </a:rPr>
              <a:t>Raghavan</a:t>
            </a:r>
            <a:r>
              <a:rPr lang="en-US" sz="1000" b="0" dirty="0">
                <a:solidFill>
                  <a:schemeClr val="bg1"/>
                </a:solidFill>
              </a:rPr>
              <a:t>, </a:t>
            </a:r>
            <a:r>
              <a:rPr lang="en-US" sz="1000" b="0" dirty="0" err="1">
                <a:solidFill>
                  <a:schemeClr val="bg1"/>
                </a:solidFill>
              </a:rPr>
              <a:t>Schütze</a:t>
            </a:r>
            <a:r>
              <a:rPr lang="en-US" sz="1000" b="0" dirty="0">
                <a:solidFill>
                  <a:schemeClr val="bg1"/>
                </a:solidFill>
              </a:rPr>
              <a:t>, Introduction to Information Retrieval (2008)</a:t>
            </a:r>
          </a:p>
        </p:txBody>
      </p:sp>
    </p:spTree>
    <p:extLst>
      <p:ext uri="{BB962C8B-B14F-4D97-AF65-F5344CB8AC3E}">
        <p14:creationId xmlns:p14="http://schemas.microsoft.com/office/powerpoint/2010/main" val="341444835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nomenclature…</a:t>
            </a:r>
          </a:p>
        </p:txBody>
      </p:sp>
      <p:sp>
        <p:nvSpPr>
          <p:cNvPr id="3" name="Content Placeholder 2"/>
          <p:cNvSpPr>
            <a:spLocks noGrp="1"/>
          </p:cNvSpPr>
          <p:nvPr>
            <p:ph idx="1"/>
          </p:nvPr>
        </p:nvSpPr>
        <p:spPr/>
        <p:txBody>
          <a:bodyPr/>
          <a:lstStyle/>
          <a:p>
            <a:r>
              <a:rPr lang="en-US" dirty="0"/>
              <a:t>Information retrieval (IR)</a:t>
            </a:r>
          </a:p>
          <a:p>
            <a:pPr lvl="1"/>
            <a:r>
              <a:rPr lang="en-US" dirty="0"/>
              <a:t>Focus on textual information (= text/document retrieval)</a:t>
            </a:r>
          </a:p>
          <a:p>
            <a:pPr lvl="1"/>
            <a:r>
              <a:rPr lang="en-US" dirty="0"/>
              <a:t>Other possibilities include image, video, music, …</a:t>
            </a:r>
          </a:p>
          <a:p>
            <a:r>
              <a:rPr lang="en-US" dirty="0"/>
              <a:t>What do we search?</a:t>
            </a:r>
          </a:p>
          <a:p>
            <a:pPr lvl="1"/>
            <a:r>
              <a:rPr lang="en-US" dirty="0"/>
              <a:t>Generically, “collections”</a:t>
            </a:r>
          </a:p>
          <a:p>
            <a:pPr lvl="1"/>
            <a:r>
              <a:rPr lang="en-US" dirty="0"/>
              <a:t>Less-frequently used, “corpora”</a:t>
            </a:r>
          </a:p>
          <a:p>
            <a:r>
              <a:rPr lang="en-US" dirty="0"/>
              <a:t>What do we find?</a:t>
            </a:r>
          </a:p>
          <a:p>
            <a:pPr lvl="1"/>
            <a:r>
              <a:rPr lang="en-US" dirty="0"/>
              <a:t>Generically, “documents”</a:t>
            </a:r>
          </a:p>
          <a:p>
            <a:pPr lvl="1"/>
            <a:r>
              <a:rPr lang="en-US" dirty="0"/>
              <a:t>Even though we may be referring to web pages, PDFs, PowerPoint slides, paragraphs, etc.</a:t>
            </a:r>
          </a:p>
        </p:txBody>
      </p:sp>
    </p:spTree>
    <p:extLst>
      <p:ext uri="{BB962C8B-B14F-4D97-AF65-F5344CB8AC3E}">
        <p14:creationId xmlns:p14="http://schemas.microsoft.com/office/powerpoint/2010/main" val="241777209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3077"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3078" name="Rectangle 4"/>
          <p:cNvSpPr>
            <a:spLocks noGrp="1" noChangeArrowheads="1"/>
          </p:cNvSpPr>
          <p:nvPr>
            <p:ph type="title"/>
          </p:nvPr>
        </p:nvSpPr>
        <p:spPr/>
        <p:txBody>
          <a:bodyPr/>
          <a:lstStyle/>
          <a:p>
            <a:r>
              <a:rPr lang="en-US" dirty="0"/>
              <a:t>Postings Size: </a:t>
            </a:r>
            <a:r>
              <a:rPr lang="en-US" dirty="0" err="1"/>
              <a:t>Zipf’s</a:t>
            </a:r>
            <a:r>
              <a:rPr lang="en-US" dirty="0"/>
              <a:t> Law</a:t>
            </a:r>
          </a:p>
        </p:txBody>
      </p:sp>
      <p:sp>
        <p:nvSpPr>
          <p:cNvPr id="10" name="Content Placeholder 9"/>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err="1"/>
              <a:t>Zipf’s</a:t>
            </a:r>
            <a:r>
              <a:rPr lang="en-US" dirty="0"/>
              <a:t> Law: (also) linear in log-log space</a:t>
            </a:r>
          </a:p>
          <a:p>
            <a:pPr lvl="1"/>
            <a:r>
              <a:rPr lang="en-US" dirty="0"/>
              <a:t>Specific case of Power Law distributions</a:t>
            </a:r>
          </a:p>
          <a:p>
            <a:r>
              <a:rPr lang="en-US" dirty="0"/>
              <a:t>In other words:</a:t>
            </a:r>
          </a:p>
          <a:p>
            <a:pPr lvl="1"/>
            <a:r>
              <a:rPr lang="en-US" dirty="0"/>
              <a:t>A few elements occur very frequently</a:t>
            </a:r>
          </a:p>
          <a:p>
            <a:pPr lvl="1"/>
            <a:r>
              <a:rPr lang="en-US" dirty="0"/>
              <a:t>Many elements occur very infrequently</a:t>
            </a:r>
          </a:p>
          <a:p>
            <a:endParaRPr lang="en-US" dirty="0"/>
          </a:p>
        </p:txBody>
      </p:sp>
      <p:graphicFrame>
        <p:nvGraphicFramePr>
          <p:cNvPr id="3074" name="Object 2"/>
          <p:cNvGraphicFramePr>
            <a:graphicFrameLocks noChangeAspect="1"/>
          </p:cNvGraphicFramePr>
          <p:nvPr>
            <p:extLst>
              <p:ext uri="{D42A27DB-BD31-4B8C-83A1-F6EECF244321}">
                <p14:modId xmlns:p14="http://schemas.microsoft.com/office/powerpoint/2010/main" val="1304798532"/>
              </p:ext>
            </p:extLst>
          </p:nvPr>
        </p:nvGraphicFramePr>
        <p:xfrm>
          <a:off x="1371600" y="1649450"/>
          <a:ext cx="1524000" cy="1322350"/>
        </p:xfrm>
        <a:graphic>
          <a:graphicData uri="http://schemas.openxmlformats.org/presentationml/2006/ole">
            <mc:AlternateContent xmlns:mc="http://schemas.openxmlformats.org/markup-compatibility/2006">
              <mc:Choice xmlns:v="urn:schemas-microsoft-com:vml" Requires="v">
                <p:oleObj spid="_x0000_s4436" name="Equation" r:id="rId4" imgW="457200" imgH="393480" progId="Equation.3">
                  <p:embed/>
                </p:oleObj>
              </mc:Choice>
              <mc:Fallback>
                <p:oleObj name="Equation" r:id="rId4" imgW="45720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649450"/>
                        <a:ext cx="1524000" cy="13223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3079" name="Text Box 8"/>
          <p:cNvSpPr txBox="1">
            <a:spLocks noChangeArrowheads="1"/>
          </p:cNvSpPr>
          <p:nvPr/>
        </p:nvSpPr>
        <p:spPr bwMode="auto">
          <a:xfrm>
            <a:off x="3256650" y="2082225"/>
            <a:ext cx="4380125" cy="584776"/>
          </a:xfrm>
          <a:prstGeom prst="rect">
            <a:avLst/>
          </a:prstGeom>
          <a:noFill/>
          <a:ln w="9525">
            <a:noFill/>
            <a:miter lim="800000"/>
            <a:headEnd/>
            <a:tailEnd/>
          </a:ln>
        </p:spPr>
        <p:txBody>
          <a:bodyPr wrap="none">
            <a:spAutoFit/>
          </a:bodyPr>
          <a:lstStyle/>
          <a:p>
            <a:r>
              <a:rPr lang="en-US" b="0" i="1" dirty="0" err="1">
                <a:solidFill>
                  <a:schemeClr val="bg2"/>
                </a:solidFill>
                <a:latin typeface="Gill Sans"/>
                <a:cs typeface="Gill Sans"/>
              </a:rPr>
              <a:t>cf</a:t>
            </a:r>
            <a:r>
              <a:rPr lang="en-US" b="0" dirty="0">
                <a:solidFill>
                  <a:schemeClr val="bg2"/>
                </a:solidFill>
                <a:latin typeface="Gill Sans"/>
                <a:cs typeface="Gill Sans"/>
              </a:rPr>
              <a:t> is the collection frequency of </a:t>
            </a:r>
            <a:r>
              <a:rPr lang="en-US" b="0" i="1" dirty="0" err="1">
                <a:solidFill>
                  <a:schemeClr val="bg2"/>
                </a:solidFill>
                <a:latin typeface="Gill Sans"/>
                <a:cs typeface="Gill Sans"/>
              </a:rPr>
              <a:t>i</a:t>
            </a:r>
            <a:r>
              <a:rPr lang="en-US" b="0" dirty="0" err="1">
                <a:solidFill>
                  <a:schemeClr val="bg2"/>
                </a:solidFill>
                <a:latin typeface="Gill Sans"/>
                <a:cs typeface="Gill Sans"/>
              </a:rPr>
              <a:t>-th</a:t>
            </a:r>
            <a:r>
              <a:rPr lang="en-US" b="0" dirty="0">
                <a:solidFill>
                  <a:schemeClr val="bg2"/>
                </a:solidFill>
                <a:latin typeface="Gill Sans"/>
                <a:cs typeface="Gill Sans"/>
              </a:rPr>
              <a:t> common term</a:t>
            </a:r>
          </a:p>
          <a:p>
            <a:r>
              <a:rPr lang="en-US" b="0" i="1" dirty="0">
                <a:solidFill>
                  <a:schemeClr val="bg2"/>
                </a:solidFill>
                <a:latin typeface="Gill Sans"/>
                <a:cs typeface="Gill Sans"/>
              </a:rPr>
              <a:t>c</a:t>
            </a:r>
            <a:r>
              <a:rPr lang="en-US" b="0" dirty="0">
                <a:solidFill>
                  <a:schemeClr val="bg2"/>
                </a:solidFill>
                <a:latin typeface="Gill Sans"/>
                <a:cs typeface="Gill Sans"/>
              </a:rPr>
              <a:t> is a constant</a:t>
            </a:r>
            <a:endParaRPr lang="en-US" b="0" dirty="0">
              <a:solidFill>
                <a:schemeClr val="bg2"/>
              </a:solidFill>
              <a:latin typeface="Gill Sans"/>
              <a:cs typeface="Gill Sans"/>
              <a:sym typeface="Symbol" pitchFamily="18" charset="2"/>
            </a:endParaRPr>
          </a:p>
        </p:txBody>
      </p:sp>
    </p:spTree>
    <p:extLst>
      <p:ext uri="{BB962C8B-B14F-4D97-AF65-F5344CB8AC3E}">
        <p14:creationId xmlns:p14="http://schemas.microsoft.com/office/powerpoint/2010/main" val="2920211739"/>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Zipf’s</a:t>
            </a:r>
            <a:r>
              <a:rPr lang="en-US" dirty="0"/>
              <a:t> Law for RCV1</a:t>
            </a:r>
          </a:p>
        </p:txBody>
      </p:sp>
      <p:pic>
        <p:nvPicPr>
          <p:cNvPr id="5" name="Picture 4" descr="Zipfs-Law.png"/>
          <p:cNvPicPr>
            <a:picLocks noChangeAspect="1"/>
          </p:cNvPicPr>
          <p:nvPr/>
        </p:nvPicPr>
        <p:blipFill>
          <a:blip r:embed="rId2" cstate="print"/>
          <a:stretch>
            <a:fillRect/>
          </a:stretch>
        </p:blipFill>
        <p:spPr>
          <a:xfrm>
            <a:off x="2130552" y="1371600"/>
            <a:ext cx="4649336" cy="4187952"/>
          </a:xfrm>
          <a:prstGeom prst="rect">
            <a:avLst/>
          </a:prstGeom>
        </p:spPr>
      </p:pic>
      <p:sp>
        <p:nvSpPr>
          <p:cNvPr id="7" name="TextBox 6"/>
          <p:cNvSpPr txBox="1"/>
          <p:nvPr/>
        </p:nvSpPr>
        <p:spPr>
          <a:xfrm>
            <a:off x="6781800" y="4343400"/>
            <a:ext cx="2133600" cy="646331"/>
          </a:xfrm>
          <a:prstGeom prst="rect">
            <a:avLst/>
          </a:prstGeom>
          <a:noFill/>
        </p:spPr>
        <p:txBody>
          <a:bodyPr wrap="square" rtlCol="0">
            <a:spAutoFit/>
          </a:bodyPr>
          <a:lstStyle/>
          <a:p>
            <a:r>
              <a:rPr lang="en-US" sz="1800" b="0" dirty="0">
                <a:solidFill>
                  <a:srgbClr val="FF0000"/>
                </a:solidFill>
                <a:latin typeface="Gill Sans"/>
                <a:cs typeface="Gill Sans"/>
              </a:rPr>
              <a:t>Fit isn’t that good… but good enough!</a:t>
            </a:r>
          </a:p>
        </p:txBody>
      </p:sp>
      <p:sp>
        <p:nvSpPr>
          <p:cNvPr id="8" name="TextBox 7"/>
          <p:cNvSpPr txBox="1"/>
          <p:nvPr/>
        </p:nvSpPr>
        <p:spPr>
          <a:xfrm>
            <a:off x="206" y="6611779"/>
            <a:ext cx="4349268" cy="246221"/>
          </a:xfrm>
          <a:prstGeom prst="rect">
            <a:avLst/>
          </a:prstGeom>
          <a:noFill/>
        </p:spPr>
        <p:txBody>
          <a:bodyPr wrap="none" rtlCol="0">
            <a:spAutoFit/>
          </a:bodyPr>
          <a:lstStyle/>
          <a:p>
            <a:r>
              <a:rPr lang="en-US" sz="1000" b="0" dirty="0">
                <a:solidFill>
                  <a:schemeClr val="bg1"/>
                </a:solidFill>
              </a:rPr>
              <a:t>Manning, </a:t>
            </a:r>
            <a:r>
              <a:rPr lang="en-US" sz="1000" b="0" dirty="0" err="1">
                <a:solidFill>
                  <a:schemeClr val="bg1"/>
                </a:solidFill>
              </a:rPr>
              <a:t>Raghavan</a:t>
            </a:r>
            <a:r>
              <a:rPr lang="en-US" sz="1000" b="0" dirty="0">
                <a:solidFill>
                  <a:schemeClr val="bg1"/>
                </a:solidFill>
              </a:rPr>
              <a:t>, </a:t>
            </a:r>
            <a:r>
              <a:rPr lang="en-US" sz="1000" b="0" dirty="0" err="1">
                <a:solidFill>
                  <a:schemeClr val="bg1"/>
                </a:solidFill>
              </a:rPr>
              <a:t>Schütze</a:t>
            </a:r>
            <a:r>
              <a:rPr lang="en-US" sz="1000" b="0" dirty="0">
                <a:solidFill>
                  <a:schemeClr val="bg1"/>
                </a:solidFill>
              </a:rPr>
              <a:t>, Introduction to Information Retrieval (2008)</a:t>
            </a:r>
          </a:p>
        </p:txBody>
      </p:sp>
      <p:sp>
        <p:nvSpPr>
          <p:cNvPr id="9" name="TextBox 8"/>
          <p:cNvSpPr txBox="1"/>
          <p:nvPr/>
        </p:nvSpPr>
        <p:spPr>
          <a:xfrm>
            <a:off x="381000" y="5867400"/>
            <a:ext cx="8410438" cy="369332"/>
          </a:xfrm>
          <a:prstGeom prst="rect">
            <a:avLst/>
          </a:prstGeom>
          <a:noFill/>
        </p:spPr>
        <p:txBody>
          <a:bodyPr wrap="none" rtlCol="0">
            <a:spAutoFit/>
          </a:bodyPr>
          <a:lstStyle/>
          <a:p>
            <a:r>
              <a:rPr lang="en-US" sz="1800" b="0" dirty="0">
                <a:solidFill>
                  <a:schemeClr val="bg1"/>
                </a:solidFill>
                <a:latin typeface="Gill Sans"/>
                <a:cs typeface="Gill Sans"/>
              </a:rPr>
              <a:t>Reuters-RCV1 collection: 806,791 newswire documents (Aug 20, 1996-August 19, 1997)</a:t>
            </a:r>
          </a:p>
        </p:txBody>
      </p:sp>
    </p:spTree>
    <p:extLst>
      <p:ext uri="{BB962C8B-B14F-4D97-AF65-F5344CB8AC3E}">
        <p14:creationId xmlns:p14="http://schemas.microsoft.com/office/powerpoint/2010/main" val="14278092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ower-law-all.png"/>
          <p:cNvPicPr>
            <a:picLocks noChangeAspect="1"/>
          </p:cNvPicPr>
          <p:nvPr/>
        </p:nvPicPr>
        <p:blipFill>
          <a:blip r:embed="rId2" cstate="print"/>
          <a:stretch>
            <a:fillRect/>
          </a:stretch>
        </p:blipFill>
        <p:spPr>
          <a:xfrm>
            <a:off x="2257340" y="228600"/>
            <a:ext cx="4600660" cy="6107878"/>
          </a:xfrm>
          <a:prstGeom prst="rect">
            <a:avLst/>
          </a:prstGeom>
        </p:spPr>
      </p:pic>
      <p:sp>
        <p:nvSpPr>
          <p:cNvPr id="4" name="TextBox 3"/>
          <p:cNvSpPr txBox="1"/>
          <p:nvPr/>
        </p:nvSpPr>
        <p:spPr>
          <a:xfrm>
            <a:off x="0" y="6457890"/>
            <a:ext cx="4084998" cy="400110"/>
          </a:xfrm>
          <a:prstGeom prst="rect">
            <a:avLst/>
          </a:prstGeom>
          <a:noFill/>
        </p:spPr>
        <p:txBody>
          <a:bodyPr wrap="square" rtlCol="0">
            <a:spAutoFit/>
          </a:bodyPr>
          <a:lstStyle/>
          <a:p>
            <a:r>
              <a:rPr lang="en-US" sz="1000" b="0" dirty="0">
                <a:solidFill>
                  <a:schemeClr val="bg1"/>
                </a:solidFill>
              </a:rPr>
              <a:t>Figure from: Newman, M. E. J. (2005) “Power laws, Pareto distributions and </a:t>
            </a:r>
            <a:r>
              <a:rPr lang="en-US" sz="1000" b="0" dirty="0" err="1">
                <a:solidFill>
                  <a:schemeClr val="bg1"/>
                </a:solidFill>
              </a:rPr>
              <a:t>Zipf's</a:t>
            </a:r>
            <a:r>
              <a:rPr lang="en-US" sz="1000" b="0" dirty="0">
                <a:solidFill>
                  <a:schemeClr val="bg1"/>
                </a:solidFill>
              </a:rPr>
              <a:t> law.” Contemporary Physics 46:323–351.</a:t>
            </a:r>
          </a:p>
        </p:txBody>
      </p:sp>
      <p:sp>
        <p:nvSpPr>
          <p:cNvPr id="5" name="TextBox 4"/>
          <p:cNvSpPr txBox="1"/>
          <p:nvPr/>
        </p:nvSpPr>
        <p:spPr>
          <a:xfrm rot="20517061">
            <a:off x="2197803" y="3048000"/>
            <a:ext cx="5006900" cy="584776"/>
          </a:xfrm>
          <a:prstGeom prst="rect">
            <a:avLst/>
          </a:prstGeom>
          <a:noFill/>
        </p:spPr>
        <p:txBody>
          <a:bodyPr wrap="none" rtlCol="0">
            <a:spAutoFit/>
          </a:bodyPr>
          <a:lstStyle/>
          <a:p>
            <a:r>
              <a:rPr lang="en-US" sz="3200" b="0" dirty="0">
                <a:solidFill>
                  <a:srgbClr val="FF0000"/>
                </a:solidFill>
                <a:latin typeface="Gill Sans"/>
                <a:cs typeface="Gill Sans"/>
              </a:rPr>
              <a:t>Power Laws are everywhere!</a:t>
            </a:r>
          </a:p>
        </p:txBody>
      </p:sp>
    </p:spTree>
    <p:extLst>
      <p:ext uri="{BB962C8B-B14F-4D97-AF65-F5344CB8AC3E}">
        <p14:creationId xmlns:p14="http://schemas.microsoft.com/office/powerpoint/2010/main" val="11960011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t>MapReduce: Index Construction</a:t>
            </a:r>
          </a:p>
        </p:txBody>
      </p:sp>
      <p:sp>
        <p:nvSpPr>
          <p:cNvPr id="67587" name="Content Placeholder 2"/>
          <p:cNvSpPr>
            <a:spLocks noGrp="1"/>
          </p:cNvSpPr>
          <p:nvPr>
            <p:ph idx="1"/>
          </p:nvPr>
        </p:nvSpPr>
        <p:spPr/>
        <p:txBody>
          <a:bodyPr/>
          <a:lstStyle/>
          <a:p>
            <a:r>
              <a:rPr lang="en-US" dirty="0"/>
              <a:t>Map over all documents</a:t>
            </a:r>
          </a:p>
          <a:p>
            <a:pPr lvl="1"/>
            <a:r>
              <a:rPr lang="en-US" dirty="0"/>
              <a:t>Emit </a:t>
            </a:r>
            <a:r>
              <a:rPr lang="en-US" i="1" dirty="0"/>
              <a:t>term</a:t>
            </a:r>
            <a:r>
              <a:rPr lang="en-US" dirty="0"/>
              <a:t> as key, (</a:t>
            </a:r>
            <a:r>
              <a:rPr lang="en-US" i="1" dirty="0" err="1"/>
              <a:t>docno</a:t>
            </a:r>
            <a:r>
              <a:rPr lang="en-US" dirty="0"/>
              <a:t>, </a:t>
            </a:r>
            <a:r>
              <a:rPr lang="en-US" i="1" dirty="0" err="1"/>
              <a:t>tf</a:t>
            </a:r>
            <a:r>
              <a:rPr lang="en-US" i="1" dirty="0"/>
              <a:t>)</a:t>
            </a:r>
            <a:r>
              <a:rPr lang="en-US" dirty="0"/>
              <a:t> as value</a:t>
            </a:r>
          </a:p>
          <a:p>
            <a:pPr lvl="1"/>
            <a:r>
              <a:rPr lang="en-US" dirty="0"/>
              <a:t>Emit other information as necessary (e.g., term position)</a:t>
            </a:r>
          </a:p>
          <a:p>
            <a:r>
              <a:rPr lang="en-US" dirty="0"/>
              <a:t>Sort/shuffle: group postings by term</a:t>
            </a:r>
          </a:p>
          <a:p>
            <a:r>
              <a:rPr lang="en-US" dirty="0"/>
              <a:t>Reduce</a:t>
            </a:r>
          </a:p>
          <a:p>
            <a:pPr lvl="1"/>
            <a:r>
              <a:rPr lang="en-US" dirty="0"/>
              <a:t>Gather and sort the postings (e.g., by </a:t>
            </a:r>
            <a:r>
              <a:rPr lang="en-US" i="1" dirty="0" err="1"/>
              <a:t>docno</a:t>
            </a:r>
            <a:r>
              <a:rPr lang="en-US" dirty="0"/>
              <a:t> or </a:t>
            </a:r>
            <a:r>
              <a:rPr lang="en-US" i="1" dirty="0" err="1"/>
              <a:t>tf</a:t>
            </a:r>
            <a:r>
              <a:rPr lang="en-US" dirty="0"/>
              <a:t>)</a:t>
            </a:r>
          </a:p>
          <a:p>
            <a:pPr lvl="1"/>
            <a:r>
              <a:rPr lang="en-US" dirty="0"/>
              <a:t>Write postings to disk</a:t>
            </a:r>
          </a:p>
          <a:p>
            <a:r>
              <a:rPr lang="en-US" dirty="0"/>
              <a:t>MapReduce does all the heavy lifting!</a:t>
            </a:r>
          </a:p>
        </p:txBody>
      </p:sp>
    </p:spTree>
    <p:extLst>
      <p:ext uri="{BB962C8B-B14F-4D97-AF65-F5344CB8AC3E}">
        <p14:creationId xmlns:p14="http://schemas.microsoft.com/office/powerpoint/2010/main" val="139334533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bwMode="ltGray">
          <a:xfrm>
            <a:off x="5341491" y="19812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29" name="Rectangle 28"/>
          <p:cNvSpPr/>
          <p:nvPr/>
        </p:nvSpPr>
        <p:spPr bwMode="ltGray">
          <a:xfrm>
            <a:off x="5341491" y="24384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32" name="Rectangle 31"/>
          <p:cNvSpPr/>
          <p:nvPr/>
        </p:nvSpPr>
        <p:spPr bwMode="ltGray">
          <a:xfrm>
            <a:off x="5341491" y="2895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2</a:t>
            </a:r>
          </a:p>
        </p:txBody>
      </p:sp>
      <p:sp>
        <p:nvSpPr>
          <p:cNvPr id="38" name="Rectangle 37"/>
          <p:cNvSpPr/>
          <p:nvPr/>
        </p:nvSpPr>
        <p:spPr bwMode="ltGray">
          <a:xfrm>
            <a:off x="7815704" y="19812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41" name="Rectangle 40"/>
          <p:cNvSpPr/>
          <p:nvPr/>
        </p:nvSpPr>
        <p:spPr bwMode="ltGray">
          <a:xfrm>
            <a:off x="7815704" y="24384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50" name="Rectangle 49"/>
          <p:cNvSpPr/>
          <p:nvPr/>
        </p:nvSpPr>
        <p:spPr bwMode="ltGray">
          <a:xfrm>
            <a:off x="3733800" y="5181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2</a:t>
            </a:r>
          </a:p>
        </p:txBody>
      </p:sp>
      <p:sp>
        <p:nvSpPr>
          <p:cNvPr id="53" name="Rectangle 52"/>
          <p:cNvSpPr/>
          <p:nvPr/>
        </p:nvSpPr>
        <p:spPr bwMode="ltGray">
          <a:xfrm>
            <a:off x="4419600" y="5181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2</a:t>
            </a:r>
          </a:p>
        </p:txBody>
      </p:sp>
      <p:sp>
        <p:nvSpPr>
          <p:cNvPr id="56" name="Rectangle 55"/>
          <p:cNvSpPr/>
          <p:nvPr/>
        </p:nvSpPr>
        <p:spPr bwMode="ltGray">
          <a:xfrm>
            <a:off x="3733800" y="56388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59" name="Rectangle 58"/>
          <p:cNvSpPr/>
          <p:nvPr/>
        </p:nvSpPr>
        <p:spPr bwMode="ltGray">
          <a:xfrm>
            <a:off x="7086600" y="5833646"/>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62" name="Rectangle 61"/>
          <p:cNvSpPr/>
          <p:nvPr/>
        </p:nvSpPr>
        <p:spPr bwMode="ltGray">
          <a:xfrm>
            <a:off x="3733800" y="60960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65" name="Rectangle 64"/>
          <p:cNvSpPr/>
          <p:nvPr/>
        </p:nvSpPr>
        <p:spPr bwMode="ltGray">
          <a:xfrm>
            <a:off x="3733800" y="47244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68" name="Rectangle 67"/>
          <p:cNvSpPr/>
          <p:nvPr/>
        </p:nvSpPr>
        <p:spPr bwMode="ltGray">
          <a:xfrm>
            <a:off x="7086600" y="4995446"/>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71" name="Rectangle 70"/>
          <p:cNvSpPr/>
          <p:nvPr/>
        </p:nvSpPr>
        <p:spPr bwMode="ltGray">
          <a:xfrm>
            <a:off x="7086600" y="54102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10" name="Rectangle 9"/>
          <p:cNvSpPr/>
          <p:nvPr/>
        </p:nvSpPr>
        <p:spPr bwMode="ltGray">
          <a:xfrm>
            <a:off x="2743200" y="19812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13" name="Rectangle 12"/>
          <p:cNvSpPr/>
          <p:nvPr/>
        </p:nvSpPr>
        <p:spPr bwMode="ltGray">
          <a:xfrm>
            <a:off x="2743200" y="24384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16" name="Rectangle 15"/>
          <p:cNvSpPr/>
          <p:nvPr/>
        </p:nvSpPr>
        <p:spPr bwMode="ltGray">
          <a:xfrm>
            <a:off x="2743200" y="2895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2</a:t>
            </a:r>
          </a:p>
        </p:txBody>
      </p:sp>
      <p:sp>
        <p:nvSpPr>
          <p:cNvPr id="2" name="Title 1"/>
          <p:cNvSpPr>
            <a:spLocks noGrp="1"/>
          </p:cNvSpPr>
          <p:nvPr>
            <p:ph type="title"/>
          </p:nvPr>
        </p:nvSpPr>
        <p:spPr/>
        <p:txBody>
          <a:bodyPr/>
          <a:lstStyle/>
          <a:p>
            <a:r>
              <a:rPr lang="en-US" dirty="0"/>
              <a:t>Inverted Indexing with MapReduce</a:t>
            </a:r>
          </a:p>
        </p:txBody>
      </p:sp>
      <p:sp>
        <p:nvSpPr>
          <p:cNvPr id="8" name="Rectangle 7"/>
          <p:cNvSpPr/>
          <p:nvPr/>
        </p:nvSpPr>
        <p:spPr bwMode="ltGray">
          <a:xfrm>
            <a:off x="2458917" y="19812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9" name="TextBox 8"/>
          <p:cNvSpPr txBox="1"/>
          <p:nvPr/>
        </p:nvSpPr>
        <p:spPr>
          <a:xfrm>
            <a:off x="1773117" y="1947446"/>
            <a:ext cx="498754" cy="338554"/>
          </a:xfrm>
          <a:prstGeom prst="rect">
            <a:avLst/>
          </a:prstGeom>
          <a:noFill/>
        </p:spPr>
        <p:txBody>
          <a:bodyPr wrap="none" rtlCol="0">
            <a:spAutoFit/>
          </a:bodyPr>
          <a:lstStyle/>
          <a:p>
            <a:r>
              <a:rPr lang="en-US" b="0" dirty="0">
                <a:solidFill>
                  <a:schemeClr val="bg1"/>
                </a:solidFill>
                <a:latin typeface="Gill Sans"/>
                <a:cs typeface="Gill Sans"/>
              </a:rPr>
              <a:t>one</a:t>
            </a:r>
          </a:p>
        </p:txBody>
      </p:sp>
      <p:sp>
        <p:nvSpPr>
          <p:cNvPr id="11" name="Rectangle 10"/>
          <p:cNvSpPr/>
          <p:nvPr/>
        </p:nvSpPr>
        <p:spPr bwMode="ltGray">
          <a:xfrm>
            <a:off x="2458917" y="24384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12" name="TextBox 11"/>
          <p:cNvSpPr txBox="1"/>
          <p:nvPr/>
        </p:nvSpPr>
        <p:spPr>
          <a:xfrm>
            <a:off x="1773117" y="2404646"/>
            <a:ext cx="509675" cy="338554"/>
          </a:xfrm>
          <a:prstGeom prst="rect">
            <a:avLst/>
          </a:prstGeom>
          <a:noFill/>
        </p:spPr>
        <p:txBody>
          <a:bodyPr wrap="none" rtlCol="0">
            <a:spAutoFit/>
          </a:bodyPr>
          <a:lstStyle/>
          <a:p>
            <a:r>
              <a:rPr lang="en-US" b="0" dirty="0">
                <a:solidFill>
                  <a:schemeClr val="bg1"/>
                </a:solidFill>
                <a:latin typeface="Gill Sans"/>
                <a:cs typeface="Gill Sans"/>
              </a:rPr>
              <a:t>two</a:t>
            </a:r>
          </a:p>
        </p:txBody>
      </p:sp>
      <p:sp>
        <p:nvSpPr>
          <p:cNvPr id="14" name="Rectangle 13"/>
          <p:cNvSpPr/>
          <p:nvPr/>
        </p:nvSpPr>
        <p:spPr bwMode="ltGray">
          <a:xfrm>
            <a:off x="2458917" y="28956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15" name="TextBox 14"/>
          <p:cNvSpPr txBox="1"/>
          <p:nvPr/>
        </p:nvSpPr>
        <p:spPr>
          <a:xfrm>
            <a:off x="1773117" y="2861846"/>
            <a:ext cx="468798" cy="338554"/>
          </a:xfrm>
          <a:prstGeom prst="rect">
            <a:avLst/>
          </a:prstGeom>
          <a:noFill/>
        </p:spPr>
        <p:txBody>
          <a:bodyPr wrap="none" rtlCol="0">
            <a:spAutoFit/>
          </a:bodyPr>
          <a:lstStyle/>
          <a:p>
            <a:r>
              <a:rPr lang="en-US" b="0" dirty="0">
                <a:solidFill>
                  <a:schemeClr val="bg1"/>
                </a:solidFill>
                <a:latin typeface="Gill Sans"/>
                <a:cs typeface="Gill Sans"/>
              </a:rPr>
              <a:t>fish</a:t>
            </a:r>
          </a:p>
        </p:txBody>
      </p:sp>
      <p:grpSp>
        <p:nvGrpSpPr>
          <p:cNvPr id="4" name="Group 16"/>
          <p:cNvGrpSpPr/>
          <p:nvPr/>
        </p:nvGrpSpPr>
        <p:grpSpPr>
          <a:xfrm>
            <a:off x="1544517" y="1261646"/>
            <a:ext cx="1839047" cy="521732"/>
            <a:chOff x="762000" y="1905000"/>
            <a:chExt cx="1839047" cy="521732"/>
          </a:xfrm>
        </p:grpSpPr>
        <p:sp>
          <p:nvSpPr>
            <p:cNvPr id="3" name="TextBox 2"/>
            <p:cNvSpPr txBox="1"/>
            <p:nvPr/>
          </p:nvSpPr>
          <p:spPr>
            <a:xfrm>
              <a:off x="838200" y="2057400"/>
              <a:ext cx="1762847" cy="369332"/>
            </a:xfrm>
            <a:prstGeom prst="rect">
              <a:avLst/>
            </a:prstGeom>
            <a:noFill/>
          </p:spPr>
          <p:txBody>
            <a:bodyPr wrap="none" rtlCol="0">
              <a:spAutoFit/>
            </a:bodyPr>
            <a:lstStyle/>
            <a:p>
              <a:r>
                <a:rPr lang="en-US" sz="1800" b="0" dirty="0">
                  <a:solidFill>
                    <a:schemeClr val="bg1"/>
                  </a:solidFill>
                  <a:latin typeface="Gill Sans"/>
                  <a:cs typeface="Gill Sans"/>
                </a:rPr>
                <a:t>one fish, two fish</a:t>
              </a:r>
            </a:p>
          </p:txBody>
        </p:sp>
        <p:sp>
          <p:nvSpPr>
            <p:cNvPr id="7" name="TextBox 6"/>
            <p:cNvSpPr txBox="1"/>
            <p:nvPr/>
          </p:nvSpPr>
          <p:spPr>
            <a:xfrm>
              <a:off x="762000" y="1905000"/>
              <a:ext cx="636663" cy="307777"/>
            </a:xfrm>
            <a:prstGeom prst="rect">
              <a:avLst/>
            </a:prstGeom>
            <a:noFill/>
          </p:spPr>
          <p:txBody>
            <a:bodyPr wrap="none" rtlCol="0">
              <a:spAutoFit/>
            </a:bodyPr>
            <a:lstStyle/>
            <a:p>
              <a:r>
                <a:rPr lang="en-US" sz="1400" b="0" dirty="0">
                  <a:solidFill>
                    <a:srgbClr val="FF0000"/>
                  </a:solidFill>
                  <a:latin typeface="Gill Sans"/>
                  <a:cs typeface="Gill Sans"/>
                </a:rPr>
                <a:t>Doc 1</a:t>
              </a:r>
            </a:p>
          </p:txBody>
        </p:sp>
      </p:grpSp>
      <p:sp>
        <p:nvSpPr>
          <p:cNvPr id="24" name="Rectangle 23"/>
          <p:cNvSpPr/>
          <p:nvPr/>
        </p:nvSpPr>
        <p:spPr bwMode="ltGray">
          <a:xfrm>
            <a:off x="5036691" y="19812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2</a:t>
            </a:r>
          </a:p>
        </p:txBody>
      </p:sp>
      <p:sp>
        <p:nvSpPr>
          <p:cNvPr id="25" name="TextBox 24"/>
          <p:cNvSpPr txBox="1"/>
          <p:nvPr/>
        </p:nvSpPr>
        <p:spPr>
          <a:xfrm>
            <a:off x="4350891" y="1947446"/>
            <a:ext cx="481222" cy="338554"/>
          </a:xfrm>
          <a:prstGeom prst="rect">
            <a:avLst/>
          </a:prstGeom>
          <a:noFill/>
        </p:spPr>
        <p:txBody>
          <a:bodyPr wrap="none" rtlCol="0">
            <a:spAutoFit/>
          </a:bodyPr>
          <a:lstStyle/>
          <a:p>
            <a:r>
              <a:rPr lang="en-US" b="0" dirty="0">
                <a:solidFill>
                  <a:schemeClr val="bg1"/>
                </a:solidFill>
                <a:latin typeface="Gill Sans"/>
                <a:cs typeface="Gill Sans"/>
              </a:rPr>
              <a:t>red</a:t>
            </a:r>
          </a:p>
        </p:txBody>
      </p:sp>
      <p:sp>
        <p:nvSpPr>
          <p:cNvPr id="27" name="Rectangle 26"/>
          <p:cNvSpPr/>
          <p:nvPr/>
        </p:nvSpPr>
        <p:spPr bwMode="ltGray">
          <a:xfrm>
            <a:off x="5036691" y="24384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2</a:t>
            </a:r>
          </a:p>
        </p:txBody>
      </p:sp>
      <p:sp>
        <p:nvSpPr>
          <p:cNvPr id="28" name="TextBox 27"/>
          <p:cNvSpPr txBox="1"/>
          <p:nvPr/>
        </p:nvSpPr>
        <p:spPr>
          <a:xfrm>
            <a:off x="4350891" y="2404646"/>
            <a:ext cx="533119" cy="338554"/>
          </a:xfrm>
          <a:prstGeom prst="rect">
            <a:avLst/>
          </a:prstGeom>
          <a:noFill/>
        </p:spPr>
        <p:txBody>
          <a:bodyPr wrap="none" rtlCol="0">
            <a:spAutoFit/>
          </a:bodyPr>
          <a:lstStyle/>
          <a:p>
            <a:r>
              <a:rPr lang="en-US" b="0" dirty="0">
                <a:solidFill>
                  <a:schemeClr val="bg1"/>
                </a:solidFill>
                <a:latin typeface="Gill Sans"/>
                <a:cs typeface="Gill Sans"/>
              </a:rPr>
              <a:t>blue</a:t>
            </a:r>
          </a:p>
        </p:txBody>
      </p:sp>
      <p:sp>
        <p:nvSpPr>
          <p:cNvPr id="30" name="Rectangle 29"/>
          <p:cNvSpPr/>
          <p:nvPr/>
        </p:nvSpPr>
        <p:spPr bwMode="ltGray">
          <a:xfrm>
            <a:off x="5036691" y="28956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2</a:t>
            </a:r>
          </a:p>
        </p:txBody>
      </p:sp>
      <p:sp>
        <p:nvSpPr>
          <p:cNvPr id="31" name="TextBox 30"/>
          <p:cNvSpPr txBox="1"/>
          <p:nvPr/>
        </p:nvSpPr>
        <p:spPr>
          <a:xfrm>
            <a:off x="4350891" y="2861846"/>
            <a:ext cx="468798" cy="338554"/>
          </a:xfrm>
          <a:prstGeom prst="rect">
            <a:avLst/>
          </a:prstGeom>
          <a:noFill/>
        </p:spPr>
        <p:txBody>
          <a:bodyPr wrap="none" rtlCol="0">
            <a:spAutoFit/>
          </a:bodyPr>
          <a:lstStyle/>
          <a:p>
            <a:r>
              <a:rPr lang="en-US" b="0" dirty="0">
                <a:solidFill>
                  <a:schemeClr val="bg1"/>
                </a:solidFill>
                <a:latin typeface="Gill Sans"/>
                <a:cs typeface="Gill Sans"/>
              </a:rPr>
              <a:t>fish</a:t>
            </a:r>
          </a:p>
        </p:txBody>
      </p:sp>
      <p:grpSp>
        <p:nvGrpSpPr>
          <p:cNvPr id="5" name="Group 32"/>
          <p:cNvGrpSpPr/>
          <p:nvPr/>
        </p:nvGrpSpPr>
        <p:grpSpPr>
          <a:xfrm>
            <a:off x="4122291" y="1261646"/>
            <a:ext cx="1827100" cy="521732"/>
            <a:chOff x="762000" y="1905000"/>
            <a:chExt cx="1827100" cy="521732"/>
          </a:xfrm>
        </p:grpSpPr>
        <p:sp>
          <p:nvSpPr>
            <p:cNvPr id="34" name="TextBox 33"/>
            <p:cNvSpPr txBox="1"/>
            <p:nvPr/>
          </p:nvSpPr>
          <p:spPr>
            <a:xfrm>
              <a:off x="838200" y="2057400"/>
              <a:ext cx="1750900" cy="369332"/>
            </a:xfrm>
            <a:prstGeom prst="rect">
              <a:avLst/>
            </a:prstGeom>
            <a:noFill/>
          </p:spPr>
          <p:txBody>
            <a:bodyPr wrap="none" rtlCol="0">
              <a:spAutoFit/>
            </a:bodyPr>
            <a:lstStyle/>
            <a:p>
              <a:r>
                <a:rPr lang="en-US" sz="1800" b="0" dirty="0">
                  <a:solidFill>
                    <a:schemeClr val="bg1"/>
                  </a:solidFill>
                  <a:latin typeface="Gill Sans"/>
                  <a:cs typeface="Gill Sans"/>
                </a:rPr>
                <a:t>red fish, blue fish</a:t>
              </a:r>
            </a:p>
          </p:txBody>
        </p:sp>
        <p:sp>
          <p:nvSpPr>
            <p:cNvPr id="35" name="TextBox 34"/>
            <p:cNvSpPr txBox="1"/>
            <p:nvPr/>
          </p:nvSpPr>
          <p:spPr>
            <a:xfrm>
              <a:off x="762000" y="1905000"/>
              <a:ext cx="636663" cy="307777"/>
            </a:xfrm>
            <a:prstGeom prst="rect">
              <a:avLst/>
            </a:prstGeom>
            <a:noFill/>
          </p:spPr>
          <p:txBody>
            <a:bodyPr wrap="none" rtlCol="0">
              <a:spAutoFit/>
            </a:bodyPr>
            <a:lstStyle/>
            <a:p>
              <a:r>
                <a:rPr lang="en-US" sz="1400" b="0" dirty="0">
                  <a:solidFill>
                    <a:srgbClr val="FF0000"/>
                  </a:solidFill>
                  <a:latin typeface="Gill Sans"/>
                  <a:cs typeface="Gill Sans"/>
                </a:rPr>
                <a:t>Doc 2</a:t>
              </a:r>
            </a:p>
          </p:txBody>
        </p:sp>
      </p:grpSp>
      <p:sp>
        <p:nvSpPr>
          <p:cNvPr id="36" name="Rectangle 35"/>
          <p:cNvSpPr/>
          <p:nvPr/>
        </p:nvSpPr>
        <p:spPr bwMode="ltGray">
          <a:xfrm>
            <a:off x="7510904" y="19812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3</a:t>
            </a:r>
          </a:p>
        </p:txBody>
      </p:sp>
      <p:sp>
        <p:nvSpPr>
          <p:cNvPr id="37" name="TextBox 36"/>
          <p:cNvSpPr txBox="1"/>
          <p:nvPr/>
        </p:nvSpPr>
        <p:spPr>
          <a:xfrm>
            <a:off x="6825104" y="1947446"/>
            <a:ext cx="430426" cy="338554"/>
          </a:xfrm>
          <a:prstGeom prst="rect">
            <a:avLst/>
          </a:prstGeom>
          <a:noFill/>
        </p:spPr>
        <p:txBody>
          <a:bodyPr wrap="none" rtlCol="0">
            <a:spAutoFit/>
          </a:bodyPr>
          <a:lstStyle/>
          <a:p>
            <a:r>
              <a:rPr lang="en-US" b="0" dirty="0">
                <a:solidFill>
                  <a:schemeClr val="bg1"/>
                </a:solidFill>
                <a:latin typeface="Gill Sans"/>
                <a:cs typeface="Gill Sans"/>
              </a:rPr>
              <a:t>cat</a:t>
            </a:r>
          </a:p>
        </p:txBody>
      </p:sp>
      <p:sp>
        <p:nvSpPr>
          <p:cNvPr id="39" name="Rectangle 38"/>
          <p:cNvSpPr/>
          <p:nvPr/>
        </p:nvSpPr>
        <p:spPr bwMode="ltGray">
          <a:xfrm>
            <a:off x="7510904" y="24384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3</a:t>
            </a:r>
          </a:p>
        </p:txBody>
      </p:sp>
      <p:sp>
        <p:nvSpPr>
          <p:cNvPr id="40" name="TextBox 39"/>
          <p:cNvSpPr txBox="1"/>
          <p:nvPr/>
        </p:nvSpPr>
        <p:spPr>
          <a:xfrm>
            <a:off x="6825104" y="2404646"/>
            <a:ext cx="443150" cy="338554"/>
          </a:xfrm>
          <a:prstGeom prst="rect">
            <a:avLst/>
          </a:prstGeom>
          <a:noFill/>
        </p:spPr>
        <p:txBody>
          <a:bodyPr wrap="none" rtlCol="0">
            <a:spAutoFit/>
          </a:bodyPr>
          <a:lstStyle/>
          <a:p>
            <a:r>
              <a:rPr lang="en-US" b="0" dirty="0">
                <a:solidFill>
                  <a:schemeClr val="bg1"/>
                </a:solidFill>
                <a:latin typeface="Gill Sans"/>
                <a:cs typeface="Gill Sans"/>
              </a:rPr>
              <a:t>hat</a:t>
            </a:r>
          </a:p>
        </p:txBody>
      </p:sp>
      <p:grpSp>
        <p:nvGrpSpPr>
          <p:cNvPr id="6" name="Group 44"/>
          <p:cNvGrpSpPr/>
          <p:nvPr/>
        </p:nvGrpSpPr>
        <p:grpSpPr>
          <a:xfrm>
            <a:off x="6596504" y="1261646"/>
            <a:ext cx="1491972" cy="521732"/>
            <a:chOff x="762000" y="1905000"/>
            <a:chExt cx="1491972" cy="521732"/>
          </a:xfrm>
        </p:grpSpPr>
        <p:sp>
          <p:nvSpPr>
            <p:cNvPr id="46" name="TextBox 45"/>
            <p:cNvSpPr txBox="1"/>
            <p:nvPr/>
          </p:nvSpPr>
          <p:spPr>
            <a:xfrm>
              <a:off x="838200" y="2057400"/>
              <a:ext cx="1415772" cy="369332"/>
            </a:xfrm>
            <a:prstGeom prst="rect">
              <a:avLst/>
            </a:prstGeom>
            <a:noFill/>
          </p:spPr>
          <p:txBody>
            <a:bodyPr wrap="none" rtlCol="0">
              <a:spAutoFit/>
            </a:bodyPr>
            <a:lstStyle/>
            <a:p>
              <a:r>
                <a:rPr lang="en-US" sz="1800" b="0" dirty="0">
                  <a:solidFill>
                    <a:schemeClr val="bg1"/>
                  </a:solidFill>
                  <a:latin typeface="Gill Sans"/>
                  <a:cs typeface="Gill Sans"/>
                </a:rPr>
                <a:t>cat in the hat</a:t>
              </a:r>
            </a:p>
          </p:txBody>
        </p:sp>
        <p:sp>
          <p:nvSpPr>
            <p:cNvPr id="47" name="TextBox 46"/>
            <p:cNvSpPr txBox="1"/>
            <p:nvPr/>
          </p:nvSpPr>
          <p:spPr>
            <a:xfrm>
              <a:off x="762000" y="1905000"/>
              <a:ext cx="636663" cy="307777"/>
            </a:xfrm>
            <a:prstGeom prst="rect">
              <a:avLst/>
            </a:prstGeom>
            <a:noFill/>
          </p:spPr>
          <p:txBody>
            <a:bodyPr wrap="none" rtlCol="0">
              <a:spAutoFit/>
            </a:bodyPr>
            <a:lstStyle/>
            <a:p>
              <a:r>
                <a:rPr lang="en-US" sz="1400" b="0" dirty="0">
                  <a:solidFill>
                    <a:srgbClr val="FF0000"/>
                  </a:solidFill>
                  <a:latin typeface="Gill Sans"/>
                  <a:cs typeface="Gill Sans"/>
                </a:rPr>
                <a:t>Doc 3</a:t>
              </a:r>
            </a:p>
          </p:txBody>
        </p:sp>
      </p:grpSp>
      <p:sp>
        <p:nvSpPr>
          <p:cNvPr id="48" name="Rectangle 47"/>
          <p:cNvSpPr/>
          <p:nvPr/>
        </p:nvSpPr>
        <p:spPr bwMode="ltGray">
          <a:xfrm>
            <a:off x="3429000" y="51816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49" name="TextBox 48"/>
          <p:cNvSpPr txBox="1"/>
          <p:nvPr/>
        </p:nvSpPr>
        <p:spPr>
          <a:xfrm>
            <a:off x="2743200" y="5147846"/>
            <a:ext cx="468798" cy="338554"/>
          </a:xfrm>
          <a:prstGeom prst="rect">
            <a:avLst/>
          </a:prstGeom>
          <a:noFill/>
        </p:spPr>
        <p:txBody>
          <a:bodyPr wrap="none" rtlCol="0">
            <a:spAutoFit/>
          </a:bodyPr>
          <a:lstStyle/>
          <a:p>
            <a:r>
              <a:rPr lang="en-US" b="0" dirty="0">
                <a:solidFill>
                  <a:schemeClr val="bg1"/>
                </a:solidFill>
                <a:latin typeface="Gill Sans"/>
                <a:cs typeface="Gill Sans"/>
              </a:rPr>
              <a:t>fish</a:t>
            </a:r>
          </a:p>
        </p:txBody>
      </p:sp>
      <p:sp>
        <p:nvSpPr>
          <p:cNvPr id="51" name="Rectangle 50"/>
          <p:cNvSpPr/>
          <p:nvPr/>
        </p:nvSpPr>
        <p:spPr bwMode="ltGray">
          <a:xfrm>
            <a:off x="4114800" y="51816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2</a:t>
            </a:r>
          </a:p>
        </p:txBody>
      </p:sp>
      <p:sp>
        <p:nvSpPr>
          <p:cNvPr id="54" name="Rectangle 53"/>
          <p:cNvSpPr/>
          <p:nvPr/>
        </p:nvSpPr>
        <p:spPr bwMode="ltGray">
          <a:xfrm>
            <a:off x="3429000" y="56388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55" name="TextBox 54"/>
          <p:cNvSpPr txBox="1"/>
          <p:nvPr/>
        </p:nvSpPr>
        <p:spPr>
          <a:xfrm>
            <a:off x="2743200" y="5605046"/>
            <a:ext cx="498754" cy="338554"/>
          </a:xfrm>
          <a:prstGeom prst="rect">
            <a:avLst/>
          </a:prstGeom>
          <a:noFill/>
        </p:spPr>
        <p:txBody>
          <a:bodyPr wrap="none" rtlCol="0">
            <a:spAutoFit/>
          </a:bodyPr>
          <a:lstStyle/>
          <a:p>
            <a:r>
              <a:rPr lang="en-US" b="0" dirty="0">
                <a:solidFill>
                  <a:schemeClr val="bg1"/>
                </a:solidFill>
                <a:latin typeface="Gill Sans"/>
                <a:cs typeface="Gill Sans"/>
              </a:rPr>
              <a:t>one</a:t>
            </a:r>
          </a:p>
        </p:txBody>
      </p:sp>
      <p:sp>
        <p:nvSpPr>
          <p:cNvPr id="57" name="Rectangle 56"/>
          <p:cNvSpPr/>
          <p:nvPr/>
        </p:nvSpPr>
        <p:spPr bwMode="ltGray">
          <a:xfrm>
            <a:off x="6781800" y="5833646"/>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58" name="TextBox 57"/>
          <p:cNvSpPr txBox="1"/>
          <p:nvPr/>
        </p:nvSpPr>
        <p:spPr>
          <a:xfrm>
            <a:off x="6096000" y="5799892"/>
            <a:ext cx="509675" cy="338554"/>
          </a:xfrm>
          <a:prstGeom prst="rect">
            <a:avLst/>
          </a:prstGeom>
          <a:noFill/>
        </p:spPr>
        <p:txBody>
          <a:bodyPr wrap="none" rtlCol="0">
            <a:spAutoFit/>
          </a:bodyPr>
          <a:lstStyle/>
          <a:p>
            <a:r>
              <a:rPr lang="en-US" b="0" dirty="0">
                <a:solidFill>
                  <a:schemeClr val="bg1"/>
                </a:solidFill>
                <a:latin typeface="Gill Sans"/>
                <a:cs typeface="Gill Sans"/>
              </a:rPr>
              <a:t>two</a:t>
            </a:r>
          </a:p>
        </p:txBody>
      </p:sp>
      <p:sp>
        <p:nvSpPr>
          <p:cNvPr id="60" name="Rectangle 59"/>
          <p:cNvSpPr/>
          <p:nvPr/>
        </p:nvSpPr>
        <p:spPr bwMode="ltGray">
          <a:xfrm>
            <a:off x="3429000" y="60960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2</a:t>
            </a:r>
          </a:p>
        </p:txBody>
      </p:sp>
      <p:sp>
        <p:nvSpPr>
          <p:cNvPr id="61" name="TextBox 60"/>
          <p:cNvSpPr txBox="1"/>
          <p:nvPr/>
        </p:nvSpPr>
        <p:spPr>
          <a:xfrm>
            <a:off x="2743200" y="6062246"/>
            <a:ext cx="481222" cy="338554"/>
          </a:xfrm>
          <a:prstGeom prst="rect">
            <a:avLst/>
          </a:prstGeom>
          <a:noFill/>
        </p:spPr>
        <p:txBody>
          <a:bodyPr wrap="none" rtlCol="0">
            <a:spAutoFit/>
          </a:bodyPr>
          <a:lstStyle/>
          <a:p>
            <a:r>
              <a:rPr lang="en-US" b="0" dirty="0">
                <a:solidFill>
                  <a:schemeClr val="bg1"/>
                </a:solidFill>
                <a:latin typeface="Gill Sans"/>
                <a:cs typeface="Gill Sans"/>
              </a:rPr>
              <a:t>red</a:t>
            </a:r>
          </a:p>
        </p:txBody>
      </p:sp>
      <p:sp>
        <p:nvSpPr>
          <p:cNvPr id="63" name="Rectangle 62"/>
          <p:cNvSpPr/>
          <p:nvPr/>
        </p:nvSpPr>
        <p:spPr bwMode="ltGray">
          <a:xfrm>
            <a:off x="3429000" y="47244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3</a:t>
            </a:r>
          </a:p>
        </p:txBody>
      </p:sp>
      <p:sp>
        <p:nvSpPr>
          <p:cNvPr id="64" name="TextBox 63"/>
          <p:cNvSpPr txBox="1"/>
          <p:nvPr/>
        </p:nvSpPr>
        <p:spPr>
          <a:xfrm>
            <a:off x="2743200" y="4690646"/>
            <a:ext cx="430426" cy="338554"/>
          </a:xfrm>
          <a:prstGeom prst="rect">
            <a:avLst/>
          </a:prstGeom>
          <a:noFill/>
        </p:spPr>
        <p:txBody>
          <a:bodyPr wrap="none" rtlCol="0">
            <a:spAutoFit/>
          </a:bodyPr>
          <a:lstStyle/>
          <a:p>
            <a:r>
              <a:rPr lang="en-US" b="0" dirty="0">
                <a:solidFill>
                  <a:schemeClr val="bg1"/>
                </a:solidFill>
                <a:latin typeface="Gill Sans"/>
                <a:cs typeface="Gill Sans"/>
              </a:rPr>
              <a:t>cat</a:t>
            </a:r>
          </a:p>
        </p:txBody>
      </p:sp>
      <p:sp>
        <p:nvSpPr>
          <p:cNvPr id="66" name="Rectangle 65"/>
          <p:cNvSpPr/>
          <p:nvPr/>
        </p:nvSpPr>
        <p:spPr bwMode="ltGray">
          <a:xfrm>
            <a:off x="6781800" y="4995446"/>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2</a:t>
            </a:r>
          </a:p>
        </p:txBody>
      </p:sp>
      <p:sp>
        <p:nvSpPr>
          <p:cNvPr id="67" name="TextBox 66"/>
          <p:cNvSpPr txBox="1"/>
          <p:nvPr/>
        </p:nvSpPr>
        <p:spPr>
          <a:xfrm>
            <a:off x="6096000" y="4961692"/>
            <a:ext cx="533119" cy="338554"/>
          </a:xfrm>
          <a:prstGeom prst="rect">
            <a:avLst/>
          </a:prstGeom>
          <a:noFill/>
        </p:spPr>
        <p:txBody>
          <a:bodyPr wrap="none" rtlCol="0">
            <a:spAutoFit/>
          </a:bodyPr>
          <a:lstStyle/>
          <a:p>
            <a:r>
              <a:rPr lang="en-US" b="0" dirty="0">
                <a:solidFill>
                  <a:schemeClr val="bg1"/>
                </a:solidFill>
                <a:latin typeface="Gill Sans"/>
                <a:cs typeface="Gill Sans"/>
              </a:rPr>
              <a:t>blue</a:t>
            </a:r>
          </a:p>
        </p:txBody>
      </p:sp>
      <p:sp>
        <p:nvSpPr>
          <p:cNvPr id="69" name="Rectangle 68"/>
          <p:cNvSpPr/>
          <p:nvPr/>
        </p:nvSpPr>
        <p:spPr bwMode="ltGray">
          <a:xfrm>
            <a:off x="6781800" y="54102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3</a:t>
            </a:r>
          </a:p>
        </p:txBody>
      </p:sp>
      <p:sp>
        <p:nvSpPr>
          <p:cNvPr id="70" name="TextBox 69"/>
          <p:cNvSpPr txBox="1"/>
          <p:nvPr/>
        </p:nvSpPr>
        <p:spPr>
          <a:xfrm>
            <a:off x="6096000" y="5376446"/>
            <a:ext cx="443150" cy="338554"/>
          </a:xfrm>
          <a:prstGeom prst="rect">
            <a:avLst/>
          </a:prstGeom>
          <a:noFill/>
        </p:spPr>
        <p:txBody>
          <a:bodyPr wrap="none" rtlCol="0">
            <a:spAutoFit/>
          </a:bodyPr>
          <a:lstStyle/>
          <a:p>
            <a:r>
              <a:rPr lang="en-US" b="0" dirty="0">
                <a:solidFill>
                  <a:schemeClr val="bg1"/>
                </a:solidFill>
                <a:latin typeface="Gill Sans"/>
                <a:cs typeface="Gill Sans"/>
              </a:rPr>
              <a:t>hat</a:t>
            </a:r>
          </a:p>
        </p:txBody>
      </p:sp>
      <p:sp>
        <p:nvSpPr>
          <p:cNvPr id="85" name="Rectangle 84"/>
          <p:cNvSpPr>
            <a:spLocks noChangeArrowheads="1"/>
          </p:cNvSpPr>
          <p:nvPr/>
        </p:nvSpPr>
        <p:spPr bwMode="auto">
          <a:xfrm>
            <a:off x="838200" y="3810000"/>
            <a:ext cx="7848600" cy="3810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dirty="0">
                <a:solidFill>
                  <a:schemeClr val="bg2"/>
                </a:solidFill>
                <a:latin typeface="Gill Sans"/>
                <a:cs typeface="Gill Sans"/>
              </a:rPr>
              <a:t>Shuffle and Sort:</a:t>
            </a:r>
            <a:r>
              <a:rPr lang="en-US" b="0" dirty="0">
                <a:solidFill>
                  <a:schemeClr val="bg2"/>
                </a:solidFill>
                <a:latin typeface="Gill Sans"/>
                <a:cs typeface="Gill Sans"/>
              </a:rPr>
              <a:t> aggregate values by keys</a:t>
            </a:r>
          </a:p>
        </p:txBody>
      </p:sp>
      <p:sp>
        <p:nvSpPr>
          <p:cNvPr id="87" name="TextBox 86"/>
          <p:cNvSpPr txBox="1"/>
          <p:nvPr/>
        </p:nvSpPr>
        <p:spPr>
          <a:xfrm>
            <a:off x="228600" y="2286000"/>
            <a:ext cx="1079342" cy="584776"/>
          </a:xfrm>
          <a:prstGeom prst="rect">
            <a:avLst/>
          </a:prstGeom>
          <a:noFill/>
        </p:spPr>
        <p:txBody>
          <a:bodyPr wrap="none" rtlCol="0">
            <a:spAutoFit/>
          </a:bodyPr>
          <a:lstStyle/>
          <a:p>
            <a:r>
              <a:rPr lang="en-US" sz="3200" dirty="0">
                <a:solidFill>
                  <a:srgbClr val="FF0000"/>
                </a:solidFill>
                <a:latin typeface="Gill Sans"/>
                <a:cs typeface="Gill Sans"/>
              </a:rPr>
              <a:t>Map</a:t>
            </a:r>
          </a:p>
        </p:txBody>
      </p:sp>
      <p:sp>
        <p:nvSpPr>
          <p:cNvPr id="88" name="TextBox 87"/>
          <p:cNvSpPr txBox="1"/>
          <p:nvPr/>
        </p:nvSpPr>
        <p:spPr>
          <a:xfrm>
            <a:off x="228600" y="5029200"/>
            <a:ext cx="1707519" cy="584776"/>
          </a:xfrm>
          <a:prstGeom prst="rect">
            <a:avLst/>
          </a:prstGeom>
          <a:noFill/>
        </p:spPr>
        <p:txBody>
          <a:bodyPr wrap="none" rtlCol="0">
            <a:spAutoFit/>
          </a:bodyPr>
          <a:lstStyle/>
          <a:p>
            <a:r>
              <a:rPr lang="en-US" sz="3200" dirty="0">
                <a:solidFill>
                  <a:srgbClr val="FF0000"/>
                </a:solidFill>
                <a:latin typeface="Gill Sans"/>
                <a:cs typeface="Gill Sans"/>
              </a:rPr>
              <a:t>Reduce</a:t>
            </a:r>
          </a:p>
        </p:txBody>
      </p:sp>
    </p:spTree>
    <p:extLst>
      <p:ext uri="{BB962C8B-B14F-4D97-AF65-F5344CB8AC3E}">
        <p14:creationId xmlns:p14="http://schemas.microsoft.com/office/powerpoint/2010/main" val="22543995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85"/>
                                        </p:tgtEl>
                                        <p:attrNameLst>
                                          <p:attrName>style.visibility</p:attrName>
                                        </p:attrNameLst>
                                      </p:cBhvr>
                                      <p:to>
                                        <p:strVal val="visible"/>
                                      </p:to>
                                    </p:set>
                                    <p:animEffect transition="in" filter="dissolve">
                                      <p:cBhvr>
                                        <p:cTn id="61" dur="500"/>
                                        <p:tgtEl>
                                          <p:spTgt spid="85"/>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48"/>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50"/>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51"/>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53"/>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54"/>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55"/>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56"/>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60"/>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61"/>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62"/>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63"/>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64"/>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65"/>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57"/>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58"/>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59"/>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66"/>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67"/>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68"/>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69"/>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70"/>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9" grpId="0" animBg="1"/>
      <p:bldP spid="32" grpId="0" animBg="1"/>
      <p:bldP spid="38" grpId="0" animBg="1"/>
      <p:bldP spid="41" grpId="0" animBg="1"/>
      <p:bldP spid="50" grpId="0" animBg="1"/>
      <p:bldP spid="53" grpId="0" animBg="1"/>
      <p:bldP spid="56" grpId="0" animBg="1"/>
      <p:bldP spid="59" grpId="0" animBg="1"/>
      <p:bldP spid="62" grpId="0" animBg="1"/>
      <p:bldP spid="65" grpId="0" animBg="1"/>
      <p:bldP spid="68" grpId="0" animBg="1"/>
      <p:bldP spid="71" grpId="0" animBg="1"/>
      <p:bldP spid="10" grpId="0" animBg="1"/>
      <p:bldP spid="13" grpId="0" animBg="1"/>
      <p:bldP spid="16" grpId="0" animBg="1"/>
      <p:bldP spid="8" grpId="0" animBg="1"/>
      <p:bldP spid="9" grpId="0"/>
      <p:bldP spid="11" grpId="0" animBg="1"/>
      <p:bldP spid="12" grpId="0"/>
      <p:bldP spid="14" grpId="0" animBg="1"/>
      <p:bldP spid="15" grpId="0"/>
      <p:bldP spid="24" grpId="0" animBg="1"/>
      <p:bldP spid="25" grpId="0"/>
      <p:bldP spid="27" grpId="0" animBg="1"/>
      <p:bldP spid="28" grpId="0"/>
      <p:bldP spid="30" grpId="0" animBg="1"/>
      <p:bldP spid="31" grpId="0"/>
      <p:bldP spid="36" grpId="0" animBg="1"/>
      <p:bldP spid="37" grpId="0"/>
      <p:bldP spid="39" grpId="0" animBg="1"/>
      <p:bldP spid="40" grpId="0"/>
      <p:bldP spid="48" grpId="0" animBg="1"/>
      <p:bldP spid="49" grpId="0"/>
      <p:bldP spid="51" grpId="0" animBg="1"/>
      <p:bldP spid="54" grpId="0" animBg="1"/>
      <p:bldP spid="55" grpId="0"/>
      <p:bldP spid="57" grpId="0" animBg="1"/>
      <p:bldP spid="58" grpId="0"/>
      <p:bldP spid="60" grpId="0" animBg="1"/>
      <p:bldP spid="61" grpId="0"/>
      <p:bldP spid="63" grpId="0" animBg="1"/>
      <p:bldP spid="64" grpId="0"/>
      <p:bldP spid="66" grpId="0" animBg="1"/>
      <p:bldP spid="67" grpId="0"/>
      <p:bldP spid="69" grpId="0" animBg="1"/>
      <p:bldP spid="70" grpId="0"/>
      <p:bldP spid="8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Inverted Indexing: Pseudo-Code</a:t>
            </a:r>
          </a:p>
        </p:txBody>
      </p:sp>
      <p:pic>
        <p:nvPicPr>
          <p:cNvPr id="6" name="Picture 5" descr="indexing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30" y="1600200"/>
            <a:ext cx="9110870" cy="3810000"/>
          </a:xfrm>
          <a:prstGeom prst="rect">
            <a:avLst/>
          </a:prstGeom>
        </p:spPr>
      </p:pic>
    </p:spTree>
    <p:extLst>
      <p:ext uri="{BB962C8B-B14F-4D97-AF65-F5344CB8AC3E}">
        <p14:creationId xmlns:p14="http://schemas.microsoft.com/office/powerpoint/2010/main" val="32033729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100"/>
          <p:cNvSpPr/>
          <p:nvPr/>
        </p:nvSpPr>
        <p:spPr bwMode="ltGray">
          <a:xfrm>
            <a:off x="5638800" y="28956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[2,4]</a:t>
            </a:r>
          </a:p>
        </p:txBody>
      </p:sp>
      <p:sp>
        <p:nvSpPr>
          <p:cNvPr id="102" name="Rectangle 101"/>
          <p:cNvSpPr/>
          <p:nvPr/>
        </p:nvSpPr>
        <p:spPr bwMode="ltGray">
          <a:xfrm>
            <a:off x="5638800" y="19812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[1]</a:t>
            </a:r>
          </a:p>
        </p:txBody>
      </p:sp>
      <p:sp>
        <p:nvSpPr>
          <p:cNvPr id="103" name="Rectangle 102"/>
          <p:cNvSpPr/>
          <p:nvPr/>
        </p:nvSpPr>
        <p:spPr bwMode="ltGray">
          <a:xfrm>
            <a:off x="5638800" y="24384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[3]</a:t>
            </a:r>
          </a:p>
        </p:txBody>
      </p:sp>
      <p:sp>
        <p:nvSpPr>
          <p:cNvPr id="105" name="Rectangle 104"/>
          <p:cNvSpPr/>
          <p:nvPr/>
        </p:nvSpPr>
        <p:spPr bwMode="ltGray">
          <a:xfrm>
            <a:off x="8110728" y="19812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[1]</a:t>
            </a:r>
          </a:p>
        </p:txBody>
      </p:sp>
      <p:sp>
        <p:nvSpPr>
          <p:cNvPr id="106" name="Rectangle 105"/>
          <p:cNvSpPr/>
          <p:nvPr/>
        </p:nvSpPr>
        <p:spPr bwMode="ltGray">
          <a:xfrm>
            <a:off x="8110728" y="24384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[2]</a:t>
            </a:r>
          </a:p>
        </p:txBody>
      </p:sp>
      <p:sp>
        <p:nvSpPr>
          <p:cNvPr id="107" name="Rectangle 106"/>
          <p:cNvSpPr/>
          <p:nvPr/>
        </p:nvSpPr>
        <p:spPr bwMode="ltGray">
          <a:xfrm>
            <a:off x="4038600" y="56388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[1]</a:t>
            </a:r>
          </a:p>
        </p:txBody>
      </p:sp>
      <p:sp>
        <p:nvSpPr>
          <p:cNvPr id="108" name="Rectangle 107"/>
          <p:cNvSpPr/>
          <p:nvPr/>
        </p:nvSpPr>
        <p:spPr bwMode="ltGray">
          <a:xfrm>
            <a:off x="4038600" y="60960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[1]</a:t>
            </a:r>
          </a:p>
        </p:txBody>
      </p:sp>
      <p:sp>
        <p:nvSpPr>
          <p:cNvPr id="111" name="Rectangle 110"/>
          <p:cNvSpPr/>
          <p:nvPr/>
        </p:nvSpPr>
        <p:spPr bwMode="ltGray">
          <a:xfrm>
            <a:off x="7391400" y="5833872"/>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[3]</a:t>
            </a:r>
          </a:p>
        </p:txBody>
      </p:sp>
      <p:sp>
        <p:nvSpPr>
          <p:cNvPr id="112" name="Rectangle 111"/>
          <p:cNvSpPr/>
          <p:nvPr/>
        </p:nvSpPr>
        <p:spPr bwMode="ltGray">
          <a:xfrm>
            <a:off x="7391400" y="54102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[2]</a:t>
            </a:r>
          </a:p>
        </p:txBody>
      </p:sp>
      <p:sp>
        <p:nvSpPr>
          <p:cNvPr id="113" name="Rectangle 112"/>
          <p:cNvSpPr/>
          <p:nvPr/>
        </p:nvSpPr>
        <p:spPr bwMode="ltGray">
          <a:xfrm>
            <a:off x="7391400" y="4983932"/>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[3]</a:t>
            </a:r>
          </a:p>
        </p:txBody>
      </p:sp>
      <p:sp>
        <p:nvSpPr>
          <p:cNvPr id="114" name="Rectangle 113"/>
          <p:cNvSpPr/>
          <p:nvPr/>
        </p:nvSpPr>
        <p:spPr bwMode="ltGray">
          <a:xfrm>
            <a:off x="4038600" y="51816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[2,4]</a:t>
            </a:r>
          </a:p>
        </p:txBody>
      </p:sp>
      <p:sp>
        <p:nvSpPr>
          <p:cNvPr id="115" name="Rectangle 114"/>
          <p:cNvSpPr/>
          <p:nvPr/>
        </p:nvSpPr>
        <p:spPr bwMode="ltGray">
          <a:xfrm>
            <a:off x="4038600" y="47244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[1]</a:t>
            </a:r>
          </a:p>
        </p:txBody>
      </p:sp>
      <p:sp>
        <p:nvSpPr>
          <p:cNvPr id="116" name="Rectangle 115"/>
          <p:cNvSpPr/>
          <p:nvPr/>
        </p:nvSpPr>
        <p:spPr bwMode="ltGray">
          <a:xfrm>
            <a:off x="5181600" y="51816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[2,4]</a:t>
            </a:r>
          </a:p>
        </p:txBody>
      </p:sp>
      <p:sp>
        <p:nvSpPr>
          <p:cNvPr id="98" name="Rectangle 97"/>
          <p:cNvSpPr/>
          <p:nvPr/>
        </p:nvSpPr>
        <p:spPr bwMode="ltGray">
          <a:xfrm>
            <a:off x="3048000" y="28956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[2,4]</a:t>
            </a:r>
          </a:p>
        </p:txBody>
      </p:sp>
      <p:sp>
        <p:nvSpPr>
          <p:cNvPr id="99" name="Rectangle 98"/>
          <p:cNvSpPr/>
          <p:nvPr/>
        </p:nvSpPr>
        <p:spPr bwMode="ltGray">
          <a:xfrm>
            <a:off x="3048000" y="19812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[1]</a:t>
            </a:r>
          </a:p>
        </p:txBody>
      </p:sp>
      <p:sp>
        <p:nvSpPr>
          <p:cNvPr id="100" name="Rectangle 99"/>
          <p:cNvSpPr/>
          <p:nvPr/>
        </p:nvSpPr>
        <p:spPr bwMode="ltGray">
          <a:xfrm>
            <a:off x="3048000" y="24384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[3]</a:t>
            </a:r>
          </a:p>
        </p:txBody>
      </p:sp>
      <p:sp>
        <p:nvSpPr>
          <p:cNvPr id="10" name="Rectangle 9"/>
          <p:cNvSpPr/>
          <p:nvPr/>
        </p:nvSpPr>
        <p:spPr bwMode="ltGray">
          <a:xfrm>
            <a:off x="2763717" y="19812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13" name="Rectangle 12"/>
          <p:cNvSpPr/>
          <p:nvPr/>
        </p:nvSpPr>
        <p:spPr bwMode="ltGray">
          <a:xfrm>
            <a:off x="2763717" y="24384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16" name="Rectangle 15"/>
          <p:cNvSpPr/>
          <p:nvPr/>
        </p:nvSpPr>
        <p:spPr bwMode="ltGray">
          <a:xfrm>
            <a:off x="2763717" y="2895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2</a:t>
            </a:r>
          </a:p>
        </p:txBody>
      </p:sp>
      <p:sp>
        <p:nvSpPr>
          <p:cNvPr id="26" name="Rectangle 25"/>
          <p:cNvSpPr/>
          <p:nvPr/>
        </p:nvSpPr>
        <p:spPr bwMode="ltGray">
          <a:xfrm>
            <a:off x="5341491" y="19812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29" name="Rectangle 28"/>
          <p:cNvSpPr/>
          <p:nvPr/>
        </p:nvSpPr>
        <p:spPr bwMode="ltGray">
          <a:xfrm>
            <a:off x="5341491" y="24384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32" name="Rectangle 31"/>
          <p:cNvSpPr/>
          <p:nvPr/>
        </p:nvSpPr>
        <p:spPr bwMode="ltGray">
          <a:xfrm>
            <a:off x="5341491" y="2895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2</a:t>
            </a:r>
          </a:p>
        </p:txBody>
      </p:sp>
      <p:sp>
        <p:nvSpPr>
          <p:cNvPr id="38" name="Rectangle 37"/>
          <p:cNvSpPr/>
          <p:nvPr/>
        </p:nvSpPr>
        <p:spPr bwMode="ltGray">
          <a:xfrm>
            <a:off x="7815704" y="19812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41" name="Rectangle 40"/>
          <p:cNvSpPr/>
          <p:nvPr/>
        </p:nvSpPr>
        <p:spPr bwMode="ltGray">
          <a:xfrm>
            <a:off x="7815704" y="24384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50" name="Rectangle 49"/>
          <p:cNvSpPr/>
          <p:nvPr/>
        </p:nvSpPr>
        <p:spPr bwMode="ltGray">
          <a:xfrm>
            <a:off x="3733800" y="5181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2</a:t>
            </a:r>
          </a:p>
        </p:txBody>
      </p:sp>
      <p:sp>
        <p:nvSpPr>
          <p:cNvPr id="53" name="Rectangle 52"/>
          <p:cNvSpPr/>
          <p:nvPr/>
        </p:nvSpPr>
        <p:spPr bwMode="ltGray">
          <a:xfrm>
            <a:off x="4876800" y="5181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2</a:t>
            </a:r>
          </a:p>
        </p:txBody>
      </p:sp>
      <p:sp>
        <p:nvSpPr>
          <p:cNvPr id="56" name="Rectangle 55"/>
          <p:cNvSpPr/>
          <p:nvPr/>
        </p:nvSpPr>
        <p:spPr bwMode="ltGray">
          <a:xfrm>
            <a:off x="3733800" y="56388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59" name="Rectangle 58"/>
          <p:cNvSpPr/>
          <p:nvPr/>
        </p:nvSpPr>
        <p:spPr bwMode="ltGray">
          <a:xfrm>
            <a:off x="7086600" y="5833646"/>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62" name="Rectangle 61"/>
          <p:cNvSpPr/>
          <p:nvPr/>
        </p:nvSpPr>
        <p:spPr bwMode="ltGray">
          <a:xfrm>
            <a:off x="3733800" y="60960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65" name="Rectangle 64"/>
          <p:cNvSpPr/>
          <p:nvPr/>
        </p:nvSpPr>
        <p:spPr bwMode="ltGray">
          <a:xfrm>
            <a:off x="3733800" y="47244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68" name="Rectangle 67"/>
          <p:cNvSpPr/>
          <p:nvPr/>
        </p:nvSpPr>
        <p:spPr bwMode="ltGray">
          <a:xfrm>
            <a:off x="7086600" y="4986754"/>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71" name="Rectangle 70"/>
          <p:cNvSpPr/>
          <p:nvPr/>
        </p:nvSpPr>
        <p:spPr bwMode="ltGray">
          <a:xfrm>
            <a:off x="7086600" y="54102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2" name="Title 1"/>
          <p:cNvSpPr>
            <a:spLocks noGrp="1"/>
          </p:cNvSpPr>
          <p:nvPr>
            <p:ph type="title"/>
          </p:nvPr>
        </p:nvSpPr>
        <p:spPr/>
        <p:txBody>
          <a:bodyPr/>
          <a:lstStyle/>
          <a:p>
            <a:r>
              <a:rPr lang="en-US" dirty="0"/>
              <a:t>Positional Indexes</a:t>
            </a:r>
          </a:p>
        </p:txBody>
      </p:sp>
      <p:sp>
        <p:nvSpPr>
          <p:cNvPr id="8" name="Rectangle 7"/>
          <p:cNvSpPr/>
          <p:nvPr/>
        </p:nvSpPr>
        <p:spPr bwMode="ltGray">
          <a:xfrm>
            <a:off x="2458917" y="19812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9" name="TextBox 8"/>
          <p:cNvSpPr txBox="1"/>
          <p:nvPr/>
        </p:nvSpPr>
        <p:spPr>
          <a:xfrm>
            <a:off x="1773117" y="1947446"/>
            <a:ext cx="498754" cy="338554"/>
          </a:xfrm>
          <a:prstGeom prst="rect">
            <a:avLst/>
          </a:prstGeom>
          <a:noFill/>
        </p:spPr>
        <p:txBody>
          <a:bodyPr wrap="none" rtlCol="0">
            <a:spAutoFit/>
          </a:bodyPr>
          <a:lstStyle/>
          <a:p>
            <a:r>
              <a:rPr lang="en-US" b="0" dirty="0">
                <a:solidFill>
                  <a:schemeClr val="bg1"/>
                </a:solidFill>
                <a:latin typeface="Gill Sans"/>
                <a:cs typeface="Gill Sans"/>
              </a:rPr>
              <a:t>one</a:t>
            </a:r>
          </a:p>
        </p:txBody>
      </p:sp>
      <p:sp>
        <p:nvSpPr>
          <p:cNvPr id="11" name="Rectangle 10"/>
          <p:cNvSpPr/>
          <p:nvPr/>
        </p:nvSpPr>
        <p:spPr bwMode="ltGray">
          <a:xfrm>
            <a:off x="2458917" y="24384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12" name="TextBox 11"/>
          <p:cNvSpPr txBox="1"/>
          <p:nvPr/>
        </p:nvSpPr>
        <p:spPr>
          <a:xfrm>
            <a:off x="1773117" y="2404646"/>
            <a:ext cx="509675" cy="338554"/>
          </a:xfrm>
          <a:prstGeom prst="rect">
            <a:avLst/>
          </a:prstGeom>
          <a:noFill/>
        </p:spPr>
        <p:txBody>
          <a:bodyPr wrap="none" rtlCol="0">
            <a:spAutoFit/>
          </a:bodyPr>
          <a:lstStyle/>
          <a:p>
            <a:r>
              <a:rPr lang="en-US" b="0" dirty="0">
                <a:solidFill>
                  <a:schemeClr val="bg1"/>
                </a:solidFill>
                <a:latin typeface="Gill Sans"/>
                <a:cs typeface="Gill Sans"/>
              </a:rPr>
              <a:t>two</a:t>
            </a:r>
          </a:p>
        </p:txBody>
      </p:sp>
      <p:sp>
        <p:nvSpPr>
          <p:cNvPr id="14" name="Rectangle 13"/>
          <p:cNvSpPr/>
          <p:nvPr/>
        </p:nvSpPr>
        <p:spPr bwMode="ltGray">
          <a:xfrm>
            <a:off x="2458917" y="28956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15" name="TextBox 14"/>
          <p:cNvSpPr txBox="1"/>
          <p:nvPr/>
        </p:nvSpPr>
        <p:spPr>
          <a:xfrm>
            <a:off x="1773117" y="2861846"/>
            <a:ext cx="468798" cy="338554"/>
          </a:xfrm>
          <a:prstGeom prst="rect">
            <a:avLst/>
          </a:prstGeom>
          <a:noFill/>
        </p:spPr>
        <p:txBody>
          <a:bodyPr wrap="none" rtlCol="0">
            <a:spAutoFit/>
          </a:bodyPr>
          <a:lstStyle/>
          <a:p>
            <a:r>
              <a:rPr lang="en-US" b="0" dirty="0">
                <a:solidFill>
                  <a:schemeClr val="bg1"/>
                </a:solidFill>
                <a:latin typeface="Gill Sans"/>
                <a:cs typeface="Gill Sans"/>
              </a:rPr>
              <a:t>fish</a:t>
            </a:r>
          </a:p>
        </p:txBody>
      </p:sp>
      <p:sp>
        <p:nvSpPr>
          <p:cNvPr id="24" name="Rectangle 23"/>
          <p:cNvSpPr/>
          <p:nvPr/>
        </p:nvSpPr>
        <p:spPr bwMode="ltGray">
          <a:xfrm>
            <a:off x="5036691" y="19812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2</a:t>
            </a:r>
          </a:p>
        </p:txBody>
      </p:sp>
      <p:sp>
        <p:nvSpPr>
          <p:cNvPr id="25" name="TextBox 24"/>
          <p:cNvSpPr txBox="1"/>
          <p:nvPr/>
        </p:nvSpPr>
        <p:spPr>
          <a:xfrm>
            <a:off x="4350891" y="1947446"/>
            <a:ext cx="481222" cy="338554"/>
          </a:xfrm>
          <a:prstGeom prst="rect">
            <a:avLst/>
          </a:prstGeom>
          <a:noFill/>
        </p:spPr>
        <p:txBody>
          <a:bodyPr wrap="none" rtlCol="0">
            <a:spAutoFit/>
          </a:bodyPr>
          <a:lstStyle/>
          <a:p>
            <a:r>
              <a:rPr lang="en-US" b="0" dirty="0">
                <a:solidFill>
                  <a:schemeClr val="bg1"/>
                </a:solidFill>
                <a:latin typeface="Gill Sans"/>
                <a:cs typeface="Gill Sans"/>
              </a:rPr>
              <a:t>red</a:t>
            </a:r>
          </a:p>
        </p:txBody>
      </p:sp>
      <p:sp>
        <p:nvSpPr>
          <p:cNvPr id="27" name="Rectangle 26"/>
          <p:cNvSpPr/>
          <p:nvPr/>
        </p:nvSpPr>
        <p:spPr bwMode="ltGray">
          <a:xfrm>
            <a:off x="5036691" y="24384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2</a:t>
            </a:r>
          </a:p>
        </p:txBody>
      </p:sp>
      <p:sp>
        <p:nvSpPr>
          <p:cNvPr id="28" name="TextBox 27"/>
          <p:cNvSpPr txBox="1"/>
          <p:nvPr/>
        </p:nvSpPr>
        <p:spPr>
          <a:xfrm>
            <a:off x="4350891" y="2404646"/>
            <a:ext cx="533119" cy="338554"/>
          </a:xfrm>
          <a:prstGeom prst="rect">
            <a:avLst/>
          </a:prstGeom>
          <a:noFill/>
        </p:spPr>
        <p:txBody>
          <a:bodyPr wrap="none" rtlCol="0">
            <a:spAutoFit/>
          </a:bodyPr>
          <a:lstStyle/>
          <a:p>
            <a:r>
              <a:rPr lang="en-US" b="0" dirty="0">
                <a:solidFill>
                  <a:schemeClr val="bg1"/>
                </a:solidFill>
                <a:latin typeface="Gill Sans"/>
                <a:cs typeface="Gill Sans"/>
              </a:rPr>
              <a:t>blue</a:t>
            </a:r>
          </a:p>
        </p:txBody>
      </p:sp>
      <p:sp>
        <p:nvSpPr>
          <p:cNvPr id="30" name="Rectangle 29"/>
          <p:cNvSpPr/>
          <p:nvPr/>
        </p:nvSpPr>
        <p:spPr bwMode="ltGray">
          <a:xfrm>
            <a:off x="5036691" y="28956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2</a:t>
            </a:r>
          </a:p>
        </p:txBody>
      </p:sp>
      <p:sp>
        <p:nvSpPr>
          <p:cNvPr id="31" name="TextBox 30"/>
          <p:cNvSpPr txBox="1"/>
          <p:nvPr/>
        </p:nvSpPr>
        <p:spPr>
          <a:xfrm>
            <a:off x="4350891" y="2861846"/>
            <a:ext cx="468798" cy="338554"/>
          </a:xfrm>
          <a:prstGeom prst="rect">
            <a:avLst/>
          </a:prstGeom>
          <a:noFill/>
        </p:spPr>
        <p:txBody>
          <a:bodyPr wrap="none" rtlCol="0">
            <a:spAutoFit/>
          </a:bodyPr>
          <a:lstStyle/>
          <a:p>
            <a:r>
              <a:rPr lang="en-US" b="0" dirty="0">
                <a:solidFill>
                  <a:schemeClr val="bg1"/>
                </a:solidFill>
                <a:latin typeface="Gill Sans"/>
                <a:cs typeface="Gill Sans"/>
              </a:rPr>
              <a:t>fish</a:t>
            </a:r>
          </a:p>
        </p:txBody>
      </p:sp>
      <p:sp>
        <p:nvSpPr>
          <p:cNvPr id="36" name="Rectangle 35"/>
          <p:cNvSpPr/>
          <p:nvPr/>
        </p:nvSpPr>
        <p:spPr bwMode="ltGray">
          <a:xfrm>
            <a:off x="7510904" y="19812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3</a:t>
            </a:r>
          </a:p>
        </p:txBody>
      </p:sp>
      <p:sp>
        <p:nvSpPr>
          <p:cNvPr id="37" name="TextBox 36"/>
          <p:cNvSpPr txBox="1"/>
          <p:nvPr/>
        </p:nvSpPr>
        <p:spPr>
          <a:xfrm>
            <a:off x="6825104" y="1947446"/>
            <a:ext cx="430426" cy="338554"/>
          </a:xfrm>
          <a:prstGeom prst="rect">
            <a:avLst/>
          </a:prstGeom>
          <a:noFill/>
        </p:spPr>
        <p:txBody>
          <a:bodyPr wrap="none" rtlCol="0">
            <a:spAutoFit/>
          </a:bodyPr>
          <a:lstStyle/>
          <a:p>
            <a:r>
              <a:rPr lang="en-US" b="0" dirty="0">
                <a:solidFill>
                  <a:schemeClr val="bg1"/>
                </a:solidFill>
                <a:latin typeface="Gill Sans"/>
                <a:cs typeface="Gill Sans"/>
              </a:rPr>
              <a:t>cat</a:t>
            </a:r>
          </a:p>
        </p:txBody>
      </p:sp>
      <p:sp>
        <p:nvSpPr>
          <p:cNvPr id="39" name="Rectangle 38"/>
          <p:cNvSpPr/>
          <p:nvPr/>
        </p:nvSpPr>
        <p:spPr bwMode="ltGray">
          <a:xfrm>
            <a:off x="7510904" y="24384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3</a:t>
            </a:r>
          </a:p>
        </p:txBody>
      </p:sp>
      <p:sp>
        <p:nvSpPr>
          <p:cNvPr id="40" name="TextBox 39"/>
          <p:cNvSpPr txBox="1"/>
          <p:nvPr/>
        </p:nvSpPr>
        <p:spPr>
          <a:xfrm>
            <a:off x="6825104" y="2404646"/>
            <a:ext cx="443150" cy="338554"/>
          </a:xfrm>
          <a:prstGeom prst="rect">
            <a:avLst/>
          </a:prstGeom>
          <a:noFill/>
        </p:spPr>
        <p:txBody>
          <a:bodyPr wrap="none" rtlCol="0">
            <a:spAutoFit/>
          </a:bodyPr>
          <a:lstStyle/>
          <a:p>
            <a:r>
              <a:rPr lang="en-US" b="0" dirty="0">
                <a:solidFill>
                  <a:schemeClr val="bg1"/>
                </a:solidFill>
                <a:latin typeface="Gill Sans"/>
                <a:cs typeface="Gill Sans"/>
              </a:rPr>
              <a:t>hat</a:t>
            </a:r>
          </a:p>
        </p:txBody>
      </p:sp>
      <p:sp>
        <p:nvSpPr>
          <p:cNvPr id="48" name="Rectangle 47"/>
          <p:cNvSpPr/>
          <p:nvPr/>
        </p:nvSpPr>
        <p:spPr bwMode="ltGray">
          <a:xfrm>
            <a:off x="3429000" y="51816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49" name="TextBox 48"/>
          <p:cNvSpPr txBox="1"/>
          <p:nvPr/>
        </p:nvSpPr>
        <p:spPr>
          <a:xfrm>
            <a:off x="2743200" y="5147846"/>
            <a:ext cx="468798" cy="338554"/>
          </a:xfrm>
          <a:prstGeom prst="rect">
            <a:avLst/>
          </a:prstGeom>
          <a:noFill/>
        </p:spPr>
        <p:txBody>
          <a:bodyPr wrap="none" rtlCol="0">
            <a:spAutoFit/>
          </a:bodyPr>
          <a:lstStyle/>
          <a:p>
            <a:r>
              <a:rPr lang="en-US" b="0" dirty="0">
                <a:solidFill>
                  <a:schemeClr val="bg1"/>
                </a:solidFill>
                <a:latin typeface="Gill Sans"/>
                <a:cs typeface="Gill Sans"/>
              </a:rPr>
              <a:t>fish</a:t>
            </a:r>
          </a:p>
        </p:txBody>
      </p:sp>
      <p:sp>
        <p:nvSpPr>
          <p:cNvPr id="51" name="Rectangle 50"/>
          <p:cNvSpPr/>
          <p:nvPr/>
        </p:nvSpPr>
        <p:spPr bwMode="ltGray">
          <a:xfrm>
            <a:off x="4572000" y="51816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2</a:t>
            </a:r>
          </a:p>
        </p:txBody>
      </p:sp>
      <p:sp>
        <p:nvSpPr>
          <p:cNvPr id="54" name="Rectangle 53"/>
          <p:cNvSpPr/>
          <p:nvPr/>
        </p:nvSpPr>
        <p:spPr bwMode="ltGray">
          <a:xfrm>
            <a:off x="3429000" y="56388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55" name="TextBox 54"/>
          <p:cNvSpPr txBox="1"/>
          <p:nvPr/>
        </p:nvSpPr>
        <p:spPr>
          <a:xfrm>
            <a:off x="2743200" y="5605046"/>
            <a:ext cx="498754" cy="338554"/>
          </a:xfrm>
          <a:prstGeom prst="rect">
            <a:avLst/>
          </a:prstGeom>
          <a:noFill/>
        </p:spPr>
        <p:txBody>
          <a:bodyPr wrap="none" rtlCol="0">
            <a:spAutoFit/>
          </a:bodyPr>
          <a:lstStyle/>
          <a:p>
            <a:r>
              <a:rPr lang="en-US" b="0" dirty="0">
                <a:solidFill>
                  <a:schemeClr val="bg1"/>
                </a:solidFill>
                <a:latin typeface="Gill Sans"/>
                <a:cs typeface="Gill Sans"/>
              </a:rPr>
              <a:t>one</a:t>
            </a:r>
          </a:p>
        </p:txBody>
      </p:sp>
      <p:sp>
        <p:nvSpPr>
          <p:cNvPr id="57" name="Rectangle 56"/>
          <p:cNvSpPr/>
          <p:nvPr/>
        </p:nvSpPr>
        <p:spPr bwMode="ltGray">
          <a:xfrm>
            <a:off x="6781800" y="5833646"/>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58" name="TextBox 57"/>
          <p:cNvSpPr txBox="1"/>
          <p:nvPr/>
        </p:nvSpPr>
        <p:spPr>
          <a:xfrm>
            <a:off x="6096000" y="5799892"/>
            <a:ext cx="509675" cy="338554"/>
          </a:xfrm>
          <a:prstGeom prst="rect">
            <a:avLst/>
          </a:prstGeom>
          <a:noFill/>
        </p:spPr>
        <p:txBody>
          <a:bodyPr wrap="none" rtlCol="0">
            <a:spAutoFit/>
          </a:bodyPr>
          <a:lstStyle/>
          <a:p>
            <a:r>
              <a:rPr lang="en-US" b="0" dirty="0">
                <a:solidFill>
                  <a:schemeClr val="bg1"/>
                </a:solidFill>
                <a:latin typeface="Gill Sans"/>
                <a:cs typeface="Gill Sans"/>
              </a:rPr>
              <a:t>two</a:t>
            </a:r>
          </a:p>
        </p:txBody>
      </p:sp>
      <p:sp>
        <p:nvSpPr>
          <p:cNvPr id="60" name="Rectangle 59"/>
          <p:cNvSpPr/>
          <p:nvPr/>
        </p:nvSpPr>
        <p:spPr bwMode="ltGray">
          <a:xfrm>
            <a:off x="3429000" y="60960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2</a:t>
            </a:r>
          </a:p>
        </p:txBody>
      </p:sp>
      <p:sp>
        <p:nvSpPr>
          <p:cNvPr id="61" name="TextBox 60"/>
          <p:cNvSpPr txBox="1"/>
          <p:nvPr/>
        </p:nvSpPr>
        <p:spPr>
          <a:xfrm>
            <a:off x="2743200" y="6062246"/>
            <a:ext cx="481222" cy="338554"/>
          </a:xfrm>
          <a:prstGeom prst="rect">
            <a:avLst/>
          </a:prstGeom>
          <a:noFill/>
        </p:spPr>
        <p:txBody>
          <a:bodyPr wrap="none" rtlCol="0">
            <a:spAutoFit/>
          </a:bodyPr>
          <a:lstStyle/>
          <a:p>
            <a:r>
              <a:rPr lang="en-US" b="0" dirty="0">
                <a:solidFill>
                  <a:schemeClr val="bg1"/>
                </a:solidFill>
                <a:latin typeface="Gill Sans"/>
                <a:cs typeface="Gill Sans"/>
              </a:rPr>
              <a:t>red</a:t>
            </a:r>
          </a:p>
        </p:txBody>
      </p:sp>
      <p:sp>
        <p:nvSpPr>
          <p:cNvPr id="63" name="Rectangle 62"/>
          <p:cNvSpPr/>
          <p:nvPr/>
        </p:nvSpPr>
        <p:spPr bwMode="ltGray">
          <a:xfrm>
            <a:off x="3429000" y="47244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3</a:t>
            </a:r>
          </a:p>
        </p:txBody>
      </p:sp>
      <p:sp>
        <p:nvSpPr>
          <p:cNvPr id="64" name="TextBox 63"/>
          <p:cNvSpPr txBox="1"/>
          <p:nvPr/>
        </p:nvSpPr>
        <p:spPr>
          <a:xfrm>
            <a:off x="2743200" y="4690646"/>
            <a:ext cx="430426" cy="338554"/>
          </a:xfrm>
          <a:prstGeom prst="rect">
            <a:avLst/>
          </a:prstGeom>
          <a:noFill/>
        </p:spPr>
        <p:txBody>
          <a:bodyPr wrap="none" rtlCol="0">
            <a:spAutoFit/>
          </a:bodyPr>
          <a:lstStyle/>
          <a:p>
            <a:r>
              <a:rPr lang="en-US" b="0" dirty="0">
                <a:solidFill>
                  <a:schemeClr val="bg1"/>
                </a:solidFill>
                <a:latin typeface="Gill Sans"/>
                <a:cs typeface="Gill Sans"/>
              </a:rPr>
              <a:t>cat</a:t>
            </a:r>
          </a:p>
        </p:txBody>
      </p:sp>
      <p:sp>
        <p:nvSpPr>
          <p:cNvPr id="66" name="Rectangle 65"/>
          <p:cNvSpPr/>
          <p:nvPr/>
        </p:nvSpPr>
        <p:spPr bwMode="ltGray">
          <a:xfrm>
            <a:off x="6781800" y="4986754"/>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2</a:t>
            </a:r>
          </a:p>
        </p:txBody>
      </p:sp>
      <p:sp>
        <p:nvSpPr>
          <p:cNvPr id="67" name="TextBox 66"/>
          <p:cNvSpPr txBox="1"/>
          <p:nvPr/>
        </p:nvSpPr>
        <p:spPr>
          <a:xfrm>
            <a:off x="6096000" y="4953000"/>
            <a:ext cx="533119" cy="338554"/>
          </a:xfrm>
          <a:prstGeom prst="rect">
            <a:avLst/>
          </a:prstGeom>
          <a:noFill/>
        </p:spPr>
        <p:txBody>
          <a:bodyPr wrap="none" rtlCol="0">
            <a:spAutoFit/>
          </a:bodyPr>
          <a:lstStyle/>
          <a:p>
            <a:r>
              <a:rPr lang="en-US" b="0" dirty="0">
                <a:solidFill>
                  <a:schemeClr val="bg1"/>
                </a:solidFill>
                <a:latin typeface="Gill Sans"/>
                <a:cs typeface="Gill Sans"/>
              </a:rPr>
              <a:t>blue</a:t>
            </a:r>
          </a:p>
        </p:txBody>
      </p:sp>
      <p:sp>
        <p:nvSpPr>
          <p:cNvPr id="69" name="Rectangle 68"/>
          <p:cNvSpPr/>
          <p:nvPr/>
        </p:nvSpPr>
        <p:spPr bwMode="ltGray">
          <a:xfrm>
            <a:off x="6781800" y="54102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3</a:t>
            </a:r>
          </a:p>
        </p:txBody>
      </p:sp>
      <p:sp>
        <p:nvSpPr>
          <p:cNvPr id="70" name="TextBox 69"/>
          <p:cNvSpPr txBox="1"/>
          <p:nvPr/>
        </p:nvSpPr>
        <p:spPr>
          <a:xfrm>
            <a:off x="6096000" y="5376446"/>
            <a:ext cx="443150" cy="338554"/>
          </a:xfrm>
          <a:prstGeom prst="rect">
            <a:avLst/>
          </a:prstGeom>
          <a:noFill/>
        </p:spPr>
        <p:txBody>
          <a:bodyPr wrap="none" rtlCol="0">
            <a:spAutoFit/>
          </a:bodyPr>
          <a:lstStyle/>
          <a:p>
            <a:r>
              <a:rPr lang="en-US" b="0" dirty="0">
                <a:solidFill>
                  <a:schemeClr val="bg1"/>
                </a:solidFill>
                <a:latin typeface="Gill Sans"/>
                <a:cs typeface="Gill Sans"/>
              </a:rPr>
              <a:t>hat</a:t>
            </a:r>
          </a:p>
        </p:txBody>
      </p:sp>
      <p:sp>
        <p:nvSpPr>
          <p:cNvPr id="85" name="Rectangle 84"/>
          <p:cNvSpPr>
            <a:spLocks noChangeArrowheads="1"/>
          </p:cNvSpPr>
          <p:nvPr/>
        </p:nvSpPr>
        <p:spPr bwMode="auto">
          <a:xfrm>
            <a:off x="838200" y="3810000"/>
            <a:ext cx="7848600" cy="3810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dirty="0">
                <a:solidFill>
                  <a:schemeClr val="bg2"/>
                </a:solidFill>
                <a:latin typeface="Gill Sans"/>
                <a:cs typeface="Gill Sans"/>
              </a:rPr>
              <a:t>Shuffle and Sort:</a:t>
            </a:r>
            <a:r>
              <a:rPr lang="en-US" b="0" dirty="0">
                <a:solidFill>
                  <a:schemeClr val="bg2"/>
                </a:solidFill>
                <a:latin typeface="Gill Sans"/>
                <a:cs typeface="Gill Sans"/>
              </a:rPr>
              <a:t> aggregate values by keys</a:t>
            </a:r>
          </a:p>
        </p:txBody>
      </p:sp>
      <p:sp>
        <p:nvSpPr>
          <p:cNvPr id="87" name="TextBox 86"/>
          <p:cNvSpPr txBox="1"/>
          <p:nvPr/>
        </p:nvSpPr>
        <p:spPr>
          <a:xfrm>
            <a:off x="228600" y="2286000"/>
            <a:ext cx="1079342" cy="584776"/>
          </a:xfrm>
          <a:prstGeom prst="rect">
            <a:avLst/>
          </a:prstGeom>
          <a:noFill/>
        </p:spPr>
        <p:txBody>
          <a:bodyPr wrap="none" rtlCol="0">
            <a:spAutoFit/>
          </a:bodyPr>
          <a:lstStyle/>
          <a:p>
            <a:r>
              <a:rPr lang="en-US" sz="3200" dirty="0">
                <a:solidFill>
                  <a:srgbClr val="FF0000"/>
                </a:solidFill>
                <a:latin typeface="Gill Sans"/>
                <a:cs typeface="Gill Sans"/>
              </a:rPr>
              <a:t>Map</a:t>
            </a:r>
          </a:p>
        </p:txBody>
      </p:sp>
      <p:sp>
        <p:nvSpPr>
          <p:cNvPr id="88" name="TextBox 87"/>
          <p:cNvSpPr txBox="1"/>
          <p:nvPr/>
        </p:nvSpPr>
        <p:spPr>
          <a:xfrm>
            <a:off x="228600" y="5029200"/>
            <a:ext cx="1707519" cy="584776"/>
          </a:xfrm>
          <a:prstGeom prst="rect">
            <a:avLst/>
          </a:prstGeom>
          <a:noFill/>
        </p:spPr>
        <p:txBody>
          <a:bodyPr wrap="none" rtlCol="0">
            <a:spAutoFit/>
          </a:bodyPr>
          <a:lstStyle/>
          <a:p>
            <a:r>
              <a:rPr lang="en-US" sz="3200" dirty="0">
                <a:solidFill>
                  <a:srgbClr val="FF0000"/>
                </a:solidFill>
                <a:latin typeface="Gill Sans"/>
                <a:cs typeface="Gill Sans"/>
              </a:rPr>
              <a:t>Reduce</a:t>
            </a:r>
          </a:p>
        </p:txBody>
      </p:sp>
      <p:grpSp>
        <p:nvGrpSpPr>
          <p:cNvPr id="90" name="Group 16"/>
          <p:cNvGrpSpPr/>
          <p:nvPr/>
        </p:nvGrpSpPr>
        <p:grpSpPr>
          <a:xfrm>
            <a:off x="1544517" y="1261646"/>
            <a:ext cx="1839047" cy="521732"/>
            <a:chOff x="762000" y="1905000"/>
            <a:chExt cx="1839047" cy="521732"/>
          </a:xfrm>
        </p:grpSpPr>
        <p:sp>
          <p:nvSpPr>
            <p:cNvPr id="91" name="TextBox 90"/>
            <p:cNvSpPr txBox="1"/>
            <p:nvPr/>
          </p:nvSpPr>
          <p:spPr>
            <a:xfrm>
              <a:off x="838200" y="2057400"/>
              <a:ext cx="1762847" cy="369332"/>
            </a:xfrm>
            <a:prstGeom prst="rect">
              <a:avLst/>
            </a:prstGeom>
            <a:noFill/>
          </p:spPr>
          <p:txBody>
            <a:bodyPr wrap="none" rtlCol="0">
              <a:spAutoFit/>
            </a:bodyPr>
            <a:lstStyle/>
            <a:p>
              <a:r>
                <a:rPr lang="en-US" sz="1800" b="0" dirty="0">
                  <a:solidFill>
                    <a:schemeClr val="bg1"/>
                  </a:solidFill>
                  <a:latin typeface="Gill Sans"/>
                  <a:cs typeface="Gill Sans"/>
                </a:rPr>
                <a:t>one fish, two fish</a:t>
              </a:r>
            </a:p>
          </p:txBody>
        </p:sp>
        <p:sp>
          <p:nvSpPr>
            <p:cNvPr id="92" name="TextBox 91"/>
            <p:cNvSpPr txBox="1"/>
            <p:nvPr/>
          </p:nvSpPr>
          <p:spPr>
            <a:xfrm>
              <a:off x="762000" y="1905000"/>
              <a:ext cx="636663" cy="307777"/>
            </a:xfrm>
            <a:prstGeom prst="rect">
              <a:avLst/>
            </a:prstGeom>
            <a:noFill/>
          </p:spPr>
          <p:txBody>
            <a:bodyPr wrap="none" rtlCol="0">
              <a:spAutoFit/>
            </a:bodyPr>
            <a:lstStyle/>
            <a:p>
              <a:r>
                <a:rPr lang="en-US" sz="1400" b="0" dirty="0">
                  <a:solidFill>
                    <a:srgbClr val="FF0000"/>
                  </a:solidFill>
                  <a:latin typeface="Gill Sans"/>
                  <a:cs typeface="Gill Sans"/>
                </a:rPr>
                <a:t>Doc 1</a:t>
              </a:r>
            </a:p>
          </p:txBody>
        </p:sp>
      </p:grpSp>
      <p:grpSp>
        <p:nvGrpSpPr>
          <p:cNvPr id="93" name="Group 32"/>
          <p:cNvGrpSpPr/>
          <p:nvPr/>
        </p:nvGrpSpPr>
        <p:grpSpPr>
          <a:xfrm>
            <a:off x="4122291" y="1261646"/>
            <a:ext cx="1827100" cy="521732"/>
            <a:chOff x="762000" y="1905000"/>
            <a:chExt cx="1827100" cy="521732"/>
          </a:xfrm>
        </p:grpSpPr>
        <p:sp>
          <p:nvSpPr>
            <p:cNvPr id="94" name="TextBox 93"/>
            <p:cNvSpPr txBox="1"/>
            <p:nvPr/>
          </p:nvSpPr>
          <p:spPr>
            <a:xfrm>
              <a:off x="838200" y="2057400"/>
              <a:ext cx="1750900" cy="369332"/>
            </a:xfrm>
            <a:prstGeom prst="rect">
              <a:avLst/>
            </a:prstGeom>
            <a:noFill/>
          </p:spPr>
          <p:txBody>
            <a:bodyPr wrap="none" rtlCol="0">
              <a:spAutoFit/>
            </a:bodyPr>
            <a:lstStyle/>
            <a:p>
              <a:r>
                <a:rPr lang="en-US" sz="1800" b="0" dirty="0">
                  <a:solidFill>
                    <a:schemeClr val="bg1"/>
                  </a:solidFill>
                  <a:latin typeface="Gill Sans"/>
                  <a:cs typeface="Gill Sans"/>
                </a:rPr>
                <a:t>red fish, blue fish</a:t>
              </a:r>
            </a:p>
          </p:txBody>
        </p:sp>
        <p:sp>
          <p:nvSpPr>
            <p:cNvPr id="95" name="TextBox 94"/>
            <p:cNvSpPr txBox="1"/>
            <p:nvPr/>
          </p:nvSpPr>
          <p:spPr>
            <a:xfrm>
              <a:off x="762000" y="1905000"/>
              <a:ext cx="636663" cy="307777"/>
            </a:xfrm>
            <a:prstGeom prst="rect">
              <a:avLst/>
            </a:prstGeom>
            <a:noFill/>
          </p:spPr>
          <p:txBody>
            <a:bodyPr wrap="none" rtlCol="0">
              <a:spAutoFit/>
            </a:bodyPr>
            <a:lstStyle/>
            <a:p>
              <a:r>
                <a:rPr lang="en-US" sz="1400" b="0" dirty="0">
                  <a:solidFill>
                    <a:srgbClr val="FF0000"/>
                  </a:solidFill>
                  <a:latin typeface="Gill Sans"/>
                  <a:cs typeface="Gill Sans"/>
                </a:rPr>
                <a:t>Doc 2</a:t>
              </a:r>
            </a:p>
          </p:txBody>
        </p:sp>
      </p:grpSp>
      <p:grpSp>
        <p:nvGrpSpPr>
          <p:cNvPr id="96" name="Group 44"/>
          <p:cNvGrpSpPr/>
          <p:nvPr/>
        </p:nvGrpSpPr>
        <p:grpSpPr>
          <a:xfrm>
            <a:off x="6596504" y="1261646"/>
            <a:ext cx="1491972" cy="521732"/>
            <a:chOff x="762000" y="1905000"/>
            <a:chExt cx="1491972" cy="521732"/>
          </a:xfrm>
        </p:grpSpPr>
        <p:sp>
          <p:nvSpPr>
            <p:cNvPr id="97" name="TextBox 96"/>
            <p:cNvSpPr txBox="1"/>
            <p:nvPr/>
          </p:nvSpPr>
          <p:spPr>
            <a:xfrm>
              <a:off x="838200" y="2057400"/>
              <a:ext cx="1415772" cy="369332"/>
            </a:xfrm>
            <a:prstGeom prst="rect">
              <a:avLst/>
            </a:prstGeom>
            <a:noFill/>
          </p:spPr>
          <p:txBody>
            <a:bodyPr wrap="none" rtlCol="0">
              <a:spAutoFit/>
            </a:bodyPr>
            <a:lstStyle/>
            <a:p>
              <a:r>
                <a:rPr lang="en-US" sz="1800" b="0" dirty="0">
                  <a:solidFill>
                    <a:schemeClr val="bg1"/>
                  </a:solidFill>
                  <a:latin typeface="Gill Sans"/>
                  <a:cs typeface="Gill Sans"/>
                </a:rPr>
                <a:t>cat in the hat</a:t>
              </a:r>
            </a:p>
          </p:txBody>
        </p:sp>
        <p:sp>
          <p:nvSpPr>
            <p:cNvPr id="104" name="TextBox 103"/>
            <p:cNvSpPr txBox="1"/>
            <p:nvPr/>
          </p:nvSpPr>
          <p:spPr>
            <a:xfrm>
              <a:off x="762000" y="1905000"/>
              <a:ext cx="636663" cy="307777"/>
            </a:xfrm>
            <a:prstGeom prst="rect">
              <a:avLst/>
            </a:prstGeom>
            <a:noFill/>
          </p:spPr>
          <p:txBody>
            <a:bodyPr wrap="none" rtlCol="0">
              <a:spAutoFit/>
            </a:bodyPr>
            <a:lstStyle/>
            <a:p>
              <a:r>
                <a:rPr lang="en-US" sz="1400" b="0" dirty="0">
                  <a:solidFill>
                    <a:srgbClr val="FF0000"/>
                  </a:solidFill>
                  <a:latin typeface="Gill Sans"/>
                  <a:cs typeface="Gill Sans"/>
                </a:rPr>
                <a:t>Doc 3</a:t>
              </a:r>
            </a:p>
          </p:txBody>
        </p:sp>
      </p:grpSp>
    </p:spTree>
    <p:extLst>
      <p:ext uri="{BB962C8B-B14F-4D97-AF65-F5344CB8AC3E}">
        <p14:creationId xmlns:p14="http://schemas.microsoft.com/office/powerpoint/2010/main" val="832151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dissolve">
                                      <p:cBhvr>
                                        <p:cTn id="77" dur="500"/>
                                        <p:tgtEl>
                                          <p:spTgt spid="85"/>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48"/>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49"/>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50"/>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51"/>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53"/>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54"/>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55"/>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56"/>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60"/>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61"/>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62"/>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63"/>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64"/>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65"/>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107"/>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108"/>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114"/>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115"/>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116"/>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57"/>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58"/>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59"/>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66"/>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67"/>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68"/>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69"/>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70"/>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71"/>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111"/>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112"/>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2" grpId="0" animBg="1"/>
      <p:bldP spid="103" grpId="0" animBg="1"/>
      <p:bldP spid="105" grpId="0" animBg="1"/>
      <p:bldP spid="106" grpId="0" animBg="1"/>
      <p:bldP spid="107" grpId="0" animBg="1"/>
      <p:bldP spid="108" grpId="0" animBg="1"/>
      <p:bldP spid="111" grpId="0" animBg="1"/>
      <p:bldP spid="112" grpId="0" animBg="1"/>
      <p:bldP spid="113" grpId="0" animBg="1"/>
      <p:bldP spid="114" grpId="0" animBg="1"/>
      <p:bldP spid="115" grpId="0" animBg="1"/>
      <p:bldP spid="116" grpId="0" animBg="1"/>
      <p:bldP spid="98" grpId="0" animBg="1"/>
      <p:bldP spid="99" grpId="0" animBg="1"/>
      <p:bldP spid="100" grpId="0" animBg="1"/>
      <p:bldP spid="10" grpId="0" animBg="1"/>
      <p:bldP spid="13" grpId="0" animBg="1"/>
      <p:bldP spid="16" grpId="0" animBg="1"/>
      <p:bldP spid="26" grpId="0" animBg="1"/>
      <p:bldP spid="29" grpId="0" animBg="1"/>
      <p:bldP spid="32" grpId="0" animBg="1"/>
      <p:bldP spid="38" grpId="0" animBg="1"/>
      <p:bldP spid="41" grpId="0" animBg="1"/>
      <p:bldP spid="50" grpId="0" animBg="1"/>
      <p:bldP spid="53" grpId="0" animBg="1"/>
      <p:bldP spid="56" grpId="0" animBg="1"/>
      <p:bldP spid="59" grpId="0" animBg="1"/>
      <p:bldP spid="62" grpId="0" animBg="1"/>
      <p:bldP spid="65" grpId="0" animBg="1"/>
      <p:bldP spid="68" grpId="0" animBg="1"/>
      <p:bldP spid="71" grpId="0" animBg="1"/>
      <p:bldP spid="8" grpId="0" animBg="1"/>
      <p:bldP spid="9" grpId="0"/>
      <p:bldP spid="11" grpId="0" animBg="1"/>
      <p:bldP spid="12" grpId="0"/>
      <p:bldP spid="14" grpId="0" animBg="1"/>
      <p:bldP spid="15" grpId="0"/>
      <p:bldP spid="24" grpId="0" animBg="1"/>
      <p:bldP spid="25" grpId="0"/>
      <p:bldP spid="27" grpId="0" animBg="1"/>
      <p:bldP spid="28" grpId="0"/>
      <p:bldP spid="30" grpId="0" animBg="1"/>
      <p:bldP spid="31" grpId="0"/>
      <p:bldP spid="36" grpId="0" animBg="1"/>
      <p:bldP spid="37" grpId="0"/>
      <p:bldP spid="39" grpId="0" animBg="1"/>
      <p:bldP spid="40" grpId="0"/>
      <p:bldP spid="48" grpId="0" animBg="1"/>
      <p:bldP spid="49" grpId="0"/>
      <p:bldP spid="51" grpId="0" animBg="1"/>
      <p:bldP spid="54" grpId="0" animBg="1"/>
      <p:bldP spid="55" grpId="0"/>
      <p:bldP spid="57" grpId="0" animBg="1"/>
      <p:bldP spid="58" grpId="0"/>
      <p:bldP spid="60" grpId="0" animBg="1"/>
      <p:bldP spid="61" grpId="0"/>
      <p:bldP spid="63" grpId="0" animBg="1"/>
      <p:bldP spid="64" grpId="0"/>
      <p:bldP spid="66" grpId="0" animBg="1"/>
      <p:bldP spid="67" grpId="0"/>
      <p:bldP spid="69" grpId="0" animBg="1"/>
      <p:bldP spid="70" grpId="0"/>
      <p:bldP spid="8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Inverted Indexing: Pseudo-Code</a:t>
            </a:r>
          </a:p>
        </p:txBody>
      </p:sp>
      <p:pic>
        <p:nvPicPr>
          <p:cNvPr id="6" name="Picture 5" descr="indexing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30" y="1600200"/>
            <a:ext cx="9110870" cy="3810000"/>
          </a:xfrm>
          <a:prstGeom prst="rect">
            <a:avLst/>
          </a:prstGeom>
        </p:spPr>
      </p:pic>
      <p:sp>
        <p:nvSpPr>
          <p:cNvPr id="4" name="TextBox 3"/>
          <p:cNvSpPr txBox="1"/>
          <p:nvPr/>
        </p:nvSpPr>
        <p:spPr>
          <a:xfrm rot="20917564">
            <a:off x="2030723" y="5516662"/>
            <a:ext cx="3443972" cy="461665"/>
          </a:xfrm>
          <a:prstGeom prst="rect">
            <a:avLst/>
          </a:prstGeom>
          <a:noFill/>
        </p:spPr>
        <p:txBody>
          <a:bodyPr wrap="none" rtlCol="0">
            <a:spAutoFit/>
          </a:bodyPr>
          <a:lstStyle/>
          <a:p>
            <a:r>
              <a:rPr lang="en-US" sz="2400" dirty="0">
                <a:solidFill>
                  <a:srgbClr val="FF0000"/>
                </a:solidFill>
                <a:latin typeface="Gill Sans"/>
                <a:cs typeface="Gill Sans"/>
              </a:rPr>
              <a:t>What’s the problem?</a:t>
            </a:r>
          </a:p>
        </p:txBody>
      </p:sp>
      <p:sp>
        <p:nvSpPr>
          <p:cNvPr id="5" name="Oval 4"/>
          <p:cNvSpPr/>
          <p:nvPr/>
        </p:nvSpPr>
        <p:spPr bwMode="auto">
          <a:xfrm>
            <a:off x="762000" y="4800600"/>
            <a:ext cx="1219201" cy="457200"/>
          </a:xfrm>
          <a:prstGeom prst="ellipse">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6342119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Scalability Bottleneck</a:t>
            </a:r>
          </a:p>
        </p:txBody>
      </p:sp>
      <p:sp>
        <p:nvSpPr>
          <p:cNvPr id="4" name="Content Placeholder 3"/>
          <p:cNvSpPr>
            <a:spLocks noGrp="1"/>
          </p:cNvSpPr>
          <p:nvPr>
            <p:ph idx="1"/>
          </p:nvPr>
        </p:nvSpPr>
        <p:spPr/>
        <p:txBody>
          <a:bodyPr/>
          <a:lstStyle/>
          <a:p>
            <a:r>
              <a:rPr lang="en-US" dirty="0"/>
              <a:t>Initial implementation: terms as keys, postings as values</a:t>
            </a:r>
          </a:p>
          <a:p>
            <a:pPr lvl="1"/>
            <a:r>
              <a:rPr lang="en-US" dirty="0"/>
              <a:t>Reducers must buffer all postings associated with key (to sort)</a:t>
            </a:r>
          </a:p>
          <a:p>
            <a:pPr lvl="1"/>
            <a:r>
              <a:rPr lang="en-US" dirty="0"/>
              <a:t>What if we run out of memory to buffer postings?</a:t>
            </a:r>
          </a:p>
          <a:p>
            <a:r>
              <a:rPr lang="en-US" dirty="0"/>
              <a:t>Uh oh!</a:t>
            </a:r>
          </a:p>
        </p:txBody>
      </p:sp>
    </p:spTree>
    <p:extLst>
      <p:ext uri="{BB962C8B-B14F-4D97-AF65-F5344CB8AC3E}">
        <p14:creationId xmlns:p14="http://schemas.microsoft.com/office/powerpoint/2010/main" val="40823746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ltGray">
          <a:xfrm>
            <a:off x="2514600" y="17526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[2,4]</a:t>
            </a:r>
          </a:p>
        </p:txBody>
      </p:sp>
      <p:sp>
        <p:nvSpPr>
          <p:cNvPr id="12" name="Rectangle 11"/>
          <p:cNvSpPr/>
          <p:nvPr/>
        </p:nvSpPr>
        <p:spPr bwMode="ltGray">
          <a:xfrm>
            <a:off x="2514600" y="40386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[9]</a:t>
            </a:r>
          </a:p>
        </p:txBody>
      </p:sp>
      <p:sp>
        <p:nvSpPr>
          <p:cNvPr id="15" name="Rectangle 14"/>
          <p:cNvSpPr/>
          <p:nvPr/>
        </p:nvSpPr>
        <p:spPr bwMode="ltGray">
          <a:xfrm>
            <a:off x="2514600" y="26670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[1,8,22]</a:t>
            </a:r>
          </a:p>
        </p:txBody>
      </p:sp>
      <p:sp>
        <p:nvSpPr>
          <p:cNvPr id="20" name="Rectangle 19"/>
          <p:cNvSpPr/>
          <p:nvPr/>
        </p:nvSpPr>
        <p:spPr bwMode="ltGray">
          <a:xfrm>
            <a:off x="2514600" y="22098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[23]</a:t>
            </a:r>
          </a:p>
        </p:txBody>
      </p:sp>
      <p:sp>
        <p:nvSpPr>
          <p:cNvPr id="23" name="Rectangle 22"/>
          <p:cNvSpPr/>
          <p:nvPr/>
        </p:nvSpPr>
        <p:spPr bwMode="ltGray">
          <a:xfrm>
            <a:off x="2514600" y="31242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[8,41]</a:t>
            </a:r>
          </a:p>
        </p:txBody>
      </p:sp>
      <p:sp>
        <p:nvSpPr>
          <p:cNvPr id="26" name="Rectangle 25"/>
          <p:cNvSpPr/>
          <p:nvPr/>
        </p:nvSpPr>
        <p:spPr bwMode="ltGray">
          <a:xfrm>
            <a:off x="2514600" y="35814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[2,9,76]</a:t>
            </a:r>
          </a:p>
        </p:txBody>
      </p:sp>
      <p:sp>
        <p:nvSpPr>
          <p:cNvPr id="32" name="Rectangle 31"/>
          <p:cNvSpPr/>
          <p:nvPr/>
        </p:nvSpPr>
        <p:spPr bwMode="ltGray">
          <a:xfrm>
            <a:off x="6553200" y="17526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[2,4]</a:t>
            </a:r>
          </a:p>
        </p:txBody>
      </p:sp>
      <p:sp>
        <p:nvSpPr>
          <p:cNvPr id="33" name="Rectangle 32"/>
          <p:cNvSpPr/>
          <p:nvPr/>
        </p:nvSpPr>
        <p:spPr bwMode="ltGray">
          <a:xfrm>
            <a:off x="6553200" y="22098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[9]</a:t>
            </a:r>
          </a:p>
        </p:txBody>
      </p:sp>
      <p:sp>
        <p:nvSpPr>
          <p:cNvPr id="36" name="Rectangle 35"/>
          <p:cNvSpPr/>
          <p:nvPr/>
        </p:nvSpPr>
        <p:spPr bwMode="ltGray">
          <a:xfrm>
            <a:off x="6553200" y="26670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[1,8,22]</a:t>
            </a:r>
          </a:p>
        </p:txBody>
      </p:sp>
      <p:sp>
        <p:nvSpPr>
          <p:cNvPr id="41" name="Rectangle 40"/>
          <p:cNvSpPr/>
          <p:nvPr/>
        </p:nvSpPr>
        <p:spPr bwMode="ltGray">
          <a:xfrm>
            <a:off x="6553200" y="31242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[23]</a:t>
            </a:r>
          </a:p>
        </p:txBody>
      </p:sp>
      <p:sp>
        <p:nvSpPr>
          <p:cNvPr id="44" name="Rectangle 43"/>
          <p:cNvSpPr/>
          <p:nvPr/>
        </p:nvSpPr>
        <p:spPr bwMode="ltGray">
          <a:xfrm>
            <a:off x="6553200" y="35814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[8,41]</a:t>
            </a:r>
          </a:p>
        </p:txBody>
      </p:sp>
      <p:sp>
        <p:nvSpPr>
          <p:cNvPr id="47" name="Rectangle 46"/>
          <p:cNvSpPr/>
          <p:nvPr/>
        </p:nvSpPr>
        <p:spPr bwMode="ltGray">
          <a:xfrm>
            <a:off x="6553200" y="40386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[2,9,76]</a:t>
            </a:r>
          </a:p>
        </p:txBody>
      </p:sp>
      <p:sp>
        <p:nvSpPr>
          <p:cNvPr id="8" name="Rectangle 7"/>
          <p:cNvSpPr/>
          <p:nvPr/>
        </p:nvSpPr>
        <p:spPr bwMode="ltGray">
          <a:xfrm>
            <a:off x="2209800" y="1752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2</a:t>
            </a:r>
          </a:p>
        </p:txBody>
      </p:sp>
      <p:sp>
        <p:nvSpPr>
          <p:cNvPr id="10" name="Rectangle 9"/>
          <p:cNvSpPr/>
          <p:nvPr/>
        </p:nvSpPr>
        <p:spPr bwMode="ltGray">
          <a:xfrm>
            <a:off x="2209800" y="4038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14" name="Rectangle 13"/>
          <p:cNvSpPr/>
          <p:nvPr/>
        </p:nvSpPr>
        <p:spPr bwMode="ltGray">
          <a:xfrm>
            <a:off x="2209800" y="26670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3</a:t>
            </a:r>
          </a:p>
        </p:txBody>
      </p:sp>
      <p:sp>
        <p:nvSpPr>
          <p:cNvPr id="19" name="Rectangle 18"/>
          <p:cNvSpPr/>
          <p:nvPr/>
        </p:nvSpPr>
        <p:spPr bwMode="ltGray">
          <a:xfrm>
            <a:off x="2209800" y="22098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22" name="Rectangle 21"/>
          <p:cNvSpPr/>
          <p:nvPr/>
        </p:nvSpPr>
        <p:spPr bwMode="ltGray">
          <a:xfrm>
            <a:off x="2209800" y="31242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2</a:t>
            </a:r>
          </a:p>
        </p:txBody>
      </p:sp>
      <p:sp>
        <p:nvSpPr>
          <p:cNvPr id="25" name="Rectangle 24"/>
          <p:cNvSpPr/>
          <p:nvPr/>
        </p:nvSpPr>
        <p:spPr bwMode="ltGray">
          <a:xfrm>
            <a:off x="2209800" y="35814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3</a:t>
            </a:r>
          </a:p>
        </p:txBody>
      </p:sp>
      <p:sp>
        <p:nvSpPr>
          <p:cNvPr id="3" name="Title 2"/>
          <p:cNvSpPr>
            <a:spLocks noGrp="1"/>
          </p:cNvSpPr>
          <p:nvPr>
            <p:ph type="title"/>
          </p:nvPr>
        </p:nvSpPr>
        <p:spPr/>
        <p:txBody>
          <a:bodyPr/>
          <a:lstStyle/>
          <a:p>
            <a:r>
              <a:rPr lang="en-US" dirty="0"/>
              <a:t>Another Try…</a:t>
            </a:r>
          </a:p>
        </p:txBody>
      </p:sp>
      <p:sp>
        <p:nvSpPr>
          <p:cNvPr id="6" name="Rectangle 5"/>
          <p:cNvSpPr/>
          <p:nvPr/>
        </p:nvSpPr>
        <p:spPr bwMode="ltGray">
          <a:xfrm>
            <a:off x="17526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7" name="TextBox 6"/>
          <p:cNvSpPr txBox="1"/>
          <p:nvPr/>
        </p:nvSpPr>
        <p:spPr>
          <a:xfrm>
            <a:off x="762000" y="1718846"/>
            <a:ext cx="468798" cy="338554"/>
          </a:xfrm>
          <a:prstGeom prst="rect">
            <a:avLst/>
          </a:prstGeom>
          <a:noFill/>
        </p:spPr>
        <p:txBody>
          <a:bodyPr wrap="none" rtlCol="0">
            <a:spAutoFit/>
          </a:bodyPr>
          <a:lstStyle/>
          <a:p>
            <a:r>
              <a:rPr lang="en-US" b="0" dirty="0">
                <a:solidFill>
                  <a:schemeClr val="bg1"/>
                </a:solidFill>
                <a:latin typeface="Gill Sans"/>
                <a:cs typeface="Gill Sans"/>
              </a:rPr>
              <a:t>fish</a:t>
            </a:r>
          </a:p>
        </p:txBody>
      </p:sp>
      <p:sp>
        <p:nvSpPr>
          <p:cNvPr id="9" name="Rectangle 8"/>
          <p:cNvSpPr/>
          <p:nvPr/>
        </p:nvSpPr>
        <p:spPr bwMode="ltGray">
          <a:xfrm>
            <a:off x="1752600" y="4038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9</a:t>
            </a:r>
          </a:p>
        </p:txBody>
      </p:sp>
      <p:sp>
        <p:nvSpPr>
          <p:cNvPr id="13" name="Rectangle 12"/>
          <p:cNvSpPr/>
          <p:nvPr/>
        </p:nvSpPr>
        <p:spPr bwMode="ltGray">
          <a:xfrm>
            <a:off x="1752600" y="26670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21</a:t>
            </a:r>
          </a:p>
        </p:txBody>
      </p:sp>
      <p:sp>
        <p:nvSpPr>
          <p:cNvPr id="16" name="TextBox 15"/>
          <p:cNvSpPr txBox="1"/>
          <p:nvPr/>
        </p:nvSpPr>
        <p:spPr>
          <a:xfrm>
            <a:off x="1752600" y="1295400"/>
            <a:ext cx="819555" cy="338554"/>
          </a:xfrm>
          <a:prstGeom prst="rect">
            <a:avLst/>
          </a:prstGeom>
          <a:noFill/>
        </p:spPr>
        <p:txBody>
          <a:bodyPr wrap="none" rtlCol="0">
            <a:spAutoFit/>
          </a:bodyPr>
          <a:lstStyle/>
          <a:p>
            <a:r>
              <a:rPr lang="en-US" b="0" dirty="0">
                <a:solidFill>
                  <a:schemeClr val="bg1"/>
                </a:solidFill>
                <a:latin typeface="Gill Sans"/>
                <a:cs typeface="Gill Sans"/>
              </a:rPr>
              <a:t>(values)</a:t>
            </a:r>
          </a:p>
        </p:txBody>
      </p:sp>
      <p:sp>
        <p:nvSpPr>
          <p:cNvPr id="17" name="TextBox 16"/>
          <p:cNvSpPr txBox="1"/>
          <p:nvPr/>
        </p:nvSpPr>
        <p:spPr>
          <a:xfrm>
            <a:off x="685800" y="1295400"/>
            <a:ext cx="594534" cy="338554"/>
          </a:xfrm>
          <a:prstGeom prst="rect">
            <a:avLst/>
          </a:prstGeom>
          <a:noFill/>
        </p:spPr>
        <p:txBody>
          <a:bodyPr wrap="none" rtlCol="0">
            <a:spAutoFit/>
          </a:bodyPr>
          <a:lstStyle/>
          <a:p>
            <a:r>
              <a:rPr lang="en-US" b="0" dirty="0">
                <a:solidFill>
                  <a:schemeClr val="bg1"/>
                </a:solidFill>
                <a:latin typeface="Gill Sans"/>
                <a:cs typeface="Gill Sans"/>
              </a:rPr>
              <a:t>(key)</a:t>
            </a:r>
          </a:p>
        </p:txBody>
      </p:sp>
      <p:sp>
        <p:nvSpPr>
          <p:cNvPr id="18" name="Rectangle 17"/>
          <p:cNvSpPr/>
          <p:nvPr/>
        </p:nvSpPr>
        <p:spPr bwMode="ltGray">
          <a:xfrm>
            <a:off x="1752600" y="22098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34</a:t>
            </a:r>
          </a:p>
        </p:txBody>
      </p:sp>
      <p:sp>
        <p:nvSpPr>
          <p:cNvPr id="21" name="Rectangle 20"/>
          <p:cNvSpPr/>
          <p:nvPr/>
        </p:nvSpPr>
        <p:spPr bwMode="ltGray">
          <a:xfrm>
            <a:off x="1752600" y="31242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0" dirty="0">
                <a:solidFill>
                  <a:schemeClr val="bg1"/>
                </a:solidFill>
                <a:latin typeface="Gill Sans"/>
                <a:cs typeface="Gill Sans"/>
              </a:rPr>
              <a:t>35</a:t>
            </a:r>
            <a:endParaRPr kumimoji="0" lang="en-US" sz="1600" b="0" i="0" u="none" strike="noStrike" cap="none" normalizeH="0" baseline="0" dirty="0">
              <a:ln>
                <a:noFill/>
              </a:ln>
              <a:solidFill>
                <a:schemeClr val="bg1"/>
              </a:solidFill>
              <a:effectLst/>
              <a:latin typeface="Gill Sans"/>
              <a:cs typeface="Gill Sans"/>
            </a:endParaRPr>
          </a:p>
        </p:txBody>
      </p:sp>
      <p:sp>
        <p:nvSpPr>
          <p:cNvPr id="24" name="Rectangle 23"/>
          <p:cNvSpPr/>
          <p:nvPr/>
        </p:nvSpPr>
        <p:spPr bwMode="ltGray">
          <a:xfrm>
            <a:off x="1752600" y="35814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0" dirty="0">
                <a:solidFill>
                  <a:schemeClr val="bg1"/>
                </a:solidFill>
                <a:latin typeface="Gill Sans"/>
                <a:cs typeface="Gill Sans"/>
              </a:rPr>
              <a:t>80</a:t>
            </a:r>
            <a:endParaRPr kumimoji="0" lang="en-US" sz="1600" b="0" i="0" u="none" strike="noStrike" cap="none" normalizeH="0" baseline="0" dirty="0">
              <a:ln>
                <a:noFill/>
              </a:ln>
              <a:solidFill>
                <a:schemeClr val="bg1"/>
              </a:solidFill>
              <a:effectLst/>
              <a:latin typeface="Gill Sans"/>
              <a:cs typeface="Gill Sans"/>
            </a:endParaRPr>
          </a:p>
        </p:txBody>
      </p:sp>
      <p:sp>
        <p:nvSpPr>
          <p:cNvPr id="27" name="Rectangle 26"/>
          <p:cNvSpPr/>
          <p:nvPr/>
        </p:nvSpPr>
        <p:spPr bwMode="ltGray">
          <a:xfrm>
            <a:off x="57150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28" name="TextBox 27"/>
          <p:cNvSpPr txBox="1"/>
          <p:nvPr/>
        </p:nvSpPr>
        <p:spPr>
          <a:xfrm>
            <a:off x="5211336" y="1718846"/>
            <a:ext cx="468798" cy="338554"/>
          </a:xfrm>
          <a:prstGeom prst="rect">
            <a:avLst/>
          </a:prstGeom>
          <a:noFill/>
        </p:spPr>
        <p:txBody>
          <a:bodyPr wrap="none" rtlCol="0">
            <a:spAutoFit/>
          </a:bodyPr>
          <a:lstStyle/>
          <a:p>
            <a:r>
              <a:rPr lang="en-US" b="0" dirty="0">
                <a:solidFill>
                  <a:schemeClr val="bg1"/>
                </a:solidFill>
                <a:latin typeface="Gill Sans"/>
                <a:cs typeface="Gill Sans"/>
              </a:rPr>
              <a:t>fish</a:t>
            </a:r>
          </a:p>
        </p:txBody>
      </p:sp>
      <p:sp>
        <p:nvSpPr>
          <p:cNvPr id="30" name="Rectangle 29"/>
          <p:cNvSpPr/>
          <p:nvPr/>
        </p:nvSpPr>
        <p:spPr bwMode="ltGray">
          <a:xfrm>
            <a:off x="5715000" y="22098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9</a:t>
            </a:r>
          </a:p>
        </p:txBody>
      </p:sp>
      <p:sp>
        <p:nvSpPr>
          <p:cNvPr id="34" name="Rectangle 33"/>
          <p:cNvSpPr/>
          <p:nvPr/>
        </p:nvSpPr>
        <p:spPr bwMode="ltGray">
          <a:xfrm>
            <a:off x="5715000" y="26670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21</a:t>
            </a:r>
          </a:p>
        </p:txBody>
      </p:sp>
      <p:sp>
        <p:nvSpPr>
          <p:cNvPr id="37" name="TextBox 36"/>
          <p:cNvSpPr txBox="1"/>
          <p:nvPr/>
        </p:nvSpPr>
        <p:spPr>
          <a:xfrm>
            <a:off x="6400800" y="1295400"/>
            <a:ext cx="819555" cy="338554"/>
          </a:xfrm>
          <a:prstGeom prst="rect">
            <a:avLst/>
          </a:prstGeom>
          <a:noFill/>
        </p:spPr>
        <p:txBody>
          <a:bodyPr wrap="none" rtlCol="0">
            <a:spAutoFit/>
          </a:bodyPr>
          <a:lstStyle/>
          <a:p>
            <a:r>
              <a:rPr lang="en-US" b="0" dirty="0">
                <a:solidFill>
                  <a:schemeClr val="bg1"/>
                </a:solidFill>
                <a:latin typeface="Gill Sans"/>
                <a:cs typeface="Gill Sans"/>
              </a:rPr>
              <a:t>(values)</a:t>
            </a:r>
          </a:p>
        </p:txBody>
      </p:sp>
      <p:sp>
        <p:nvSpPr>
          <p:cNvPr id="38" name="TextBox 37"/>
          <p:cNvSpPr txBox="1"/>
          <p:nvPr/>
        </p:nvSpPr>
        <p:spPr>
          <a:xfrm>
            <a:off x="5334000" y="1295400"/>
            <a:ext cx="673482" cy="338554"/>
          </a:xfrm>
          <a:prstGeom prst="rect">
            <a:avLst/>
          </a:prstGeom>
          <a:noFill/>
        </p:spPr>
        <p:txBody>
          <a:bodyPr wrap="none" rtlCol="0">
            <a:spAutoFit/>
          </a:bodyPr>
          <a:lstStyle/>
          <a:p>
            <a:r>
              <a:rPr lang="en-US" b="0" dirty="0">
                <a:solidFill>
                  <a:schemeClr val="bg1"/>
                </a:solidFill>
                <a:latin typeface="Gill Sans"/>
                <a:cs typeface="Gill Sans"/>
              </a:rPr>
              <a:t>(keys)</a:t>
            </a:r>
          </a:p>
        </p:txBody>
      </p:sp>
      <p:sp>
        <p:nvSpPr>
          <p:cNvPr id="39" name="Rectangle 38"/>
          <p:cNvSpPr/>
          <p:nvPr/>
        </p:nvSpPr>
        <p:spPr bwMode="ltGray">
          <a:xfrm>
            <a:off x="5715000" y="31242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34</a:t>
            </a:r>
          </a:p>
        </p:txBody>
      </p:sp>
      <p:sp>
        <p:nvSpPr>
          <p:cNvPr id="42" name="Rectangle 41"/>
          <p:cNvSpPr/>
          <p:nvPr/>
        </p:nvSpPr>
        <p:spPr bwMode="ltGray">
          <a:xfrm>
            <a:off x="5715000" y="35814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0" dirty="0">
                <a:solidFill>
                  <a:schemeClr val="bg1"/>
                </a:solidFill>
                <a:latin typeface="Gill Sans"/>
                <a:cs typeface="Gill Sans"/>
              </a:rPr>
              <a:t>35</a:t>
            </a:r>
            <a:endParaRPr kumimoji="0" lang="en-US" sz="1600" b="0" i="0" u="none" strike="noStrike" cap="none" normalizeH="0" baseline="0" dirty="0">
              <a:ln>
                <a:noFill/>
              </a:ln>
              <a:solidFill>
                <a:schemeClr val="bg1"/>
              </a:solidFill>
              <a:effectLst/>
              <a:latin typeface="Gill Sans"/>
              <a:cs typeface="Gill Sans"/>
            </a:endParaRPr>
          </a:p>
        </p:txBody>
      </p:sp>
      <p:sp>
        <p:nvSpPr>
          <p:cNvPr id="45" name="Rectangle 44"/>
          <p:cNvSpPr/>
          <p:nvPr/>
        </p:nvSpPr>
        <p:spPr bwMode="ltGray">
          <a:xfrm>
            <a:off x="5715000" y="4038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0" dirty="0">
                <a:solidFill>
                  <a:schemeClr val="bg1"/>
                </a:solidFill>
                <a:latin typeface="Gill Sans"/>
                <a:cs typeface="Gill Sans"/>
              </a:rPr>
              <a:t>80</a:t>
            </a:r>
            <a:endParaRPr kumimoji="0" lang="en-US" sz="1600" b="0" i="0" u="none" strike="noStrike" cap="none" normalizeH="0" baseline="0" dirty="0">
              <a:ln>
                <a:noFill/>
              </a:ln>
              <a:solidFill>
                <a:schemeClr val="bg1"/>
              </a:solidFill>
              <a:effectLst/>
              <a:latin typeface="Gill Sans"/>
              <a:cs typeface="Gill Sans"/>
            </a:endParaRPr>
          </a:p>
        </p:txBody>
      </p:sp>
      <p:sp>
        <p:nvSpPr>
          <p:cNvPr id="48" name="TextBox 47"/>
          <p:cNvSpPr txBox="1"/>
          <p:nvPr/>
        </p:nvSpPr>
        <p:spPr>
          <a:xfrm>
            <a:off x="5211336" y="2176046"/>
            <a:ext cx="468798" cy="338554"/>
          </a:xfrm>
          <a:prstGeom prst="rect">
            <a:avLst/>
          </a:prstGeom>
          <a:noFill/>
        </p:spPr>
        <p:txBody>
          <a:bodyPr wrap="none" rtlCol="0">
            <a:spAutoFit/>
          </a:bodyPr>
          <a:lstStyle/>
          <a:p>
            <a:r>
              <a:rPr lang="en-US" b="0" dirty="0">
                <a:solidFill>
                  <a:schemeClr val="bg1"/>
                </a:solidFill>
                <a:latin typeface="Gill Sans"/>
                <a:cs typeface="Gill Sans"/>
              </a:rPr>
              <a:t>fish</a:t>
            </a:r>
          </a:p>
        </p:txBody>
      </p:sp>
      <p:sp>
        <p:nvSpPr>
          <p:cNvPr id="49" name="TextBox 48"/>
          <p:cNvSpPr txBox="1"/>
          <p:nvPr/>
        </p:nvSpPr>
        <p:spPr>
          <a:xfrm>
            <a:off x="5211336" y="2633246"/>
            <a:ext cx="468798" cy="338554"/>
          </a:xfrm>
          <a:prstGeom prst="rect">
            <a:avLst/>
          </a:prstGeom>
          <a:noFill/>
        </p:spPr>
        <p:txBody>
          <a:bodyPr wrap="none" rtlCol="0">
            <a:spAutoFit/>
          </a:bodyPr>
          <a:lstStyle/>
          <a:p>
            <a:r>
              <a:rPr lang="en-US" b="0" dirty="0">
                <a:solidFill>
                  <a:schemeClr val="bg1"/>
                </a:solidFill>
                <a:latin typeface="Gill Sans"/>
                <a:cs typeface="Gill Sans"/>
              </a:rPr>
              <a:t>fish</a:t>
            </a:r>
          </a:p>
        </p:txBody>
      </p:sp>
      <p:sp>
        <p:nvSpPr>
          <p:cNvPr id="50" name="TextBox 49"/>
          <p:cNvSpPr txBox="1"/>
          <p:nvPr/>
        </p:nvSpPr>
        <p:spPr>
          <a:xfrm>
            <a:off x="5211336" y="3090446"/>
            <a:ext cx="468798" cy="338554"/>
          </a:xfrm>
          <a:prstGeom prst="rect">
            <a:avLst/>
          </a:prstGeom>
          <a:noFill/>
        </p:spPr>
        <p:txBody>
          <a:bodyPr wrap="none" rtlCol="0">
            <a:spAutoFit/>
          </a:bodyPr>
          <a:lstStyle/>
          <a:p>
            <a:r>
              <a:rPr lang="en-US" b="0" dirty="0">
                <a:solidFill>
                  <a:schemeClr val="bg1"/>
                </a:solidFill>
                <a:latin typeface="Gill Sans"/>
                <a:cs typeface="Gill Sans"/>
              </a:rPr>
              <a:t>fish</a:t>
            </a:r>
          </a:p>
        </p:txBody>
      </p:sp>
      <p:sp>
        <p:nvSpPr>
          <p:cNvPr id="51" name="TextBox 50"/>
          <p:cNvSpPr txBox="1"/>
          <p:nvPr/>
        </p:nvSpPr>
        <p:spPr>
          <a:xfrm>
            <a:off x="5211336" y="3547646"/>
            <a:ext cx="468798" cy="338554"/>
          </a:xfrm>
          <a:prstGeom prst="rect">
            <a:avLst/>
          </a:prstGeom>
          <a:noFill/>
        </p:spPr>
        <p:txBody>
          <a:bodyPr wrap="none" rtlCol="0">
            <a:spAutoFit/>
          </a:bodyPr>
          <a:lstStyle/>
          <a:p>
            <a:r>
              <a:rPr lang="en-US" b="0" dirty="0">
                <a:solidFill>
                  <a:schemeClr val="bg1"/>
                </a:solidFill>
                <a:latin typeface="Gill Sans"/>
                <a:cs typeface="Gill Sans"/>
              </a:rPr>
              <a:t>fish</a:t>
            </a:r>
          </a:p>
        </p:txBody>
      </p:sp>
      <p:sp>
        <p:nvSpPr>
          <p:cNvPr id="52" name="TextBox 51"/>
          <p:cNvSpPr txBox="1"/>
          <p:nvPr/>
        </p:nvSpPr>
        <p:spPr>
          <a:xfrm>
            <a:off x="5211336" y="4004846"/>
            <a:ext cx="468798" cy="338554"/>
          </a:xfrm>
          <a:prstGeom prst="rect">
            <a:avLst/>
          </a:prstGeom>
          <a:noFill/>
        </p:spPr>
        <p:txBody>
          <a:bodyPr wrap="none" rtlCol="0">
            <a:spAutoFit/>
          </a:bodyPr>
          <a:lstStyle/>
          <a:p>
            <a:r>
              <a:rPr lang="en-US" b="0" dirty="0">
                <a:solidFill>
                  <a:schemeClr val="bg1"/>
                </a:solidFill>
                <a:latin typeface="Gill Sans"/>
                <a:cs typeface="Gill Sans"/>
              </a:rPr>
              <a:t>fish</a:t>
            </a:r>
          </a:p>
        </p:txBody>
      </p:sp>
      <p:sp>
        <p:nvSpPr>
          <p:cNvPr id="53" name="TextBox 52"/>
          <p:cNvSpPr txBox="1"/>
          <p:nvPr/>
        </p:nvSpPr>
        <p:spPr>
          <a:xfrm>
            <a:off x="5044971" y="4724400"/>
            <a:ext cx="2950598" cy="400110"/>
          </a:xfrm>
          <a:prstGeom prst="rect">
            <a:avLst/>
          </a:prstGeom>
          <a:noFill/>
        </p:spPr>
        <p:txBody>
          <a:bodyPr wrap="none" rtlCol="0">
            <a:spAutoFit/>
          </a:bodyPr>
          <a:lstStyle/>
          <a:p>
            <a:r>
              <a:rPr lang="en-US" sz="2000" dirty="0">
                <a:solidFill>
                  <a:schemeClr val="bg1"/>
                </a:solidFill>
                <a:latin typeface="Gill Sans"/>
                <a:cs typeface="Gill Sans"/>
              </a:rPr>
              <a:t>How is this different?</a:t>
            </a:r>
          </a:p>
        </p:txBody>
      </p:sp>
      <p:sp>
        <p:nvSpPr>
          <p:cNvPr id="54" name="TextBox 53"/>
          <p:cNvSpPr txBox="1"/>
          <p:nvPr/>
        </p:nvSpPr>
        <p:spPr>
          <a:xfrm>
            <a:off x="5197371" y="5048310"/>
            <a:ext cx="3108543" cy="584776"/>
          </a:xfrm>
          <a:prstGeom prst="rect">
            <a:avLst/>
          </a:prstGeom>
          <a:noFill/>
        </p:spPr>
        <p:txBody>
          <a:bodyPr wrap="none" rtlCol="0">
            <a:spAutoFit/>
          </a:bodyPr>
          <a:lstStyle/>
          <a:p>
            <a:pPr>
              <a:buFont typeface="Arial" pitchFamily="34" charset="0"/>
              <a:buChar char="•"/>
            </a:pPr>
            <a:r>
              <a:rPr lang="en-US" b="0" dirty="0">
                <a:solidFill>
                  <a:schemeClr val="bg1"/>
                </a:solidFill>
                <a:latin typeface="Gill Sans"/>
                <a:cs typeface="Gill Sans"/>
              </a:rPr>
              <a:t> Let the framework do the sorting</a:t>
            </a:r>
          </a:p>
          <a:p>
            <a:pPr>
              <a:buFont typeface="Arial" pitchFamily="34" charset="0"/>
              <a:buChar char="•"/>
            </a:pPr>
            <a:r>
              <a:rPr lang="en-US" b="0" dirty="0">
                <a:solidFill>
                  <a:schemeClr val="bg1"/>
                </a:solidFill>
                <a:latin typeface="Gill Sans"/>
                <a:cs typeface="Gill Sans"/>
              </a:rPr>
              <a:t> Term frequency implicitly stored</a:t>
            </a:r>
          </a:p>
        </p:txBody>
      </p:sp>
      <p:sp>
        <p:nvSpPr>
          <p:cNvPr id="55" name="Right Arrow 54"/>
          <p:cNvSpPr/>
          <p:nvPr/>
        </p:nvSpPr>
        <p:spPr bwMode="auto">
          <a:xfrm>
            <a:off x="3886200" y="2819400"/>
            <a:ext cx="914400" cy="452927"/>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bg1"/>
              </a:solidFill>
              <a:effectLst/>
              <a:latin typeface="Gill Sans"/>
              <a:cs typeface="Gill Sans"/>
            </a:endParaRPr>
          </a:p>
        </p:txBody>
      </p:sp>
      <p:sp>
        <p:nvSpPr>
          <p:cNvPr id="56" name="TextBox 55"/>
          <p:cNvSpPr txBox="1"/>
          <p:nvPr/>
        </p:nvSpPr>
        <p:spPr>
          <a:xfrm>
            <a:off x="3657600" y="6248400"/>
            <a:ext cx="5307012" cy="461665"/>
          </a:xfrm>
          <a:prstGeom prst="rect">
            <a:avLst/>
          </a:prstGeom>
          <a:noFill/>
        </p:spPr>
        <p:txBody>
          <a:bodyPr wrap="none" rtlCol="0">
            <a:spAutoFit/>
          </a:bodyPr>
          <a:lstStyle/>
          <a:p>
            <a:r>
              <a:rPr lang="en-US" sz="2400" dirty="0">
                <a:solidFill>
                  <a:srgbClr val="FF0000"/>
                </a:solidFill>
                <a:latin typeface="Gill Sans"/>
                <a:cs typeface="Gill Sans"/>
              </a:rPr>
              <a:t>Where have we seen this before?</a:t>
            </a:r>
          </a:p>
        </p:txBody>
      </p:sp>
    </p:spTree>
    <p:extLst>
      <p:ext uri="{BB962C8B-B14F-4D97-AF65-F5344CB8AC3E}">
        <p14:creationId xmlns:p14="http://schemas.microsoft.com/office/powerpoint/2010/main" val="21737039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6" grpId="0" animBg="1"/>
      <p:bldP spid="41" grpId="0" animBg="1"/>
      <p:bldP spid="44" grpId="0" animBg="1"/>
      <p:bldP spid="47" grpId="0" animBg="1"/>
      <p:bldP spid="27" grpId="0" animBg="1"/>
      <p:bldP spid="28" grpId="0"/>
      <p:bldP spid="30" grpId="0" animBg="1"/>
      <p:bldP spid="34" grpId="0" animBg="1"/>
      <p:bldP spid="37" grpId="0"/>
      <p:bldP spid="38" grpId="0"/>
      <p:bldP spid="39" grpId="0" animBg="1"/>
      <p:bldP spid="42" grpId="0" animBg="1"/>
      <p:bldP spid="45" grpId="0" animBg="1"/>
      <p:bldP spid="48" grpId="0"/>
      <p:bldP spid="49" grpId="0"/>
      <p:bldP spid="50" grpId="0"/>
      <p:bldP spid="51" grpId="0"/>
      <p:bldP spid="52" grpId="0"/>
      <p:bldP spid="53" grpId="0"/>
      <p:bldP spid="54" grpId="0"/>
      <p:bldP spid="5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Retrieval Cycle</a:t>
            </a:r>
          </a:p>
        </p:txBody>
      </p:sp>
      <p:sp>
        <p:nvSpPr>
          <p:cNvPr id="3" name="Rectangle 3"/>
          <p:cNvSpPr>
            <a:spLocks noChangeArrowheads="1"/>
          </p:cNvSpPr>
          <p:nvPr/>
        </p:nvSpPr>
        <p:spPr bwMode="auto">
          <a:xfrm>
            <a:off x="844550" y="1295400"/>
            <a:ext cx="1279525" cy="547688"/>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1" hangingPunct="1"/>
            <a:r>
              <a:rPr lang="en-US" b="0" dirty="0">
                <a:solidFill>
                  <a:schemeClr val="bg1"/>
                </a:solidFill>
              </a:rPr>
              <a:t>Source</a:t>
            </a:r>
          </a:p>
          <a:p>
            <a:pPr algn="ctr" eaLnBrk="1" hangingPunct="1"/>
            <a:r>
              <a:rPr lang="en-US" b="0" dirty="0">
                <a:solidFill>
                  <a:schemeClr val="bg1"/>
                </a:solidFill>
              </a:rPr>
              <a:t>Selection</a:t>
            </a:r>
          </a:p>
        </p:txBody>
      </p:sp>
      <p:sp>
        <p:nvSpPr>
          <p:cNvPr id="4" name="Rectangle 5"/>
          <p:cNvSpPr>
            <a:spLocks noChangeArrowheads="1"/>
          </p:cNvSpPr>
          <p:nvPr/>
        </p:nvSpPr>
        <p:spPr bwMode="auto">
          <a:xfrm>
            <a:off x="3206750" y="2971800"/>
            <a:ext cx="1279525" cy="547688"/>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1" hangingPunct="1"/>
            <a:r>
              <a:rPr lang="en-US" b="0" dirty="0">
                <a:solidFill>
                  <a:schemeClr val="bg1"/>
                </a:solidFill>
              </a:rPr>
              <a:t>Search</a:t>
            </a:r>
          </a:p>
        </p:txBody>
      </p:sp>
      <p:grpSp>
        <p:nvGrpSpPr>
          <p:cNvPr id="5" name="Group 36"/>
          <p:cNvGrpSpPr>
            <a:grpSpLocks/>
          </p:cNvGrpSpPr>
          <p:nvPr/>
        </p:nvGrpSpPr>
        <p:grpSpPr bwMode="auto">
          <a:xfrm>
            <a:off x="3267075" y="2330450"/>
            <a:ext cx="1158875" cy="641350"/>
            <a:chOff x="2438" y="1468"/>
            <a:chExt cx="730" cy="404"/>
          </a:xfrm>
        </p:grpSpPr>
        <p:cxnSp>
          <p:nvCxnSpPr>
            <p:cNvPr id="6" name="AutoShape 6"/>
            <p:cNvCxnSpPr>
              <a:cxnSpLocks noChangeShapeType="1"/>
              <a:stCxn id="20" idx="3"/>
              <a:endCxn id="4" idx="0"/>
            </p:cNvCxnSpPr>
            <p:nvPr/>
          </p:nvCxnSpPr>
          <p:spPr bwMode="auto">
            <a:xfrm>
              <a:off x="2438" y="1517"/>
              <a:ext cx="365" cy="355"/>
            </a:xfrm>
            <a:prstGeom prst="curvedConnector2">
              <a:avLst/>
            </a:prstGeom>
            <a:ln w="15875">
              <a:headEnd/>
              <a:tailEnd type="triangle" w="med" len="med"/>
            </a:ln>
          </p:spPr>
          <p:style>
            <a:lnRef idx="2">
              <a:schemeClr val="dk1"/>
            </a:lnRef>
            <a:fillRef idx="0">
              <a:schemeClr val="dk1"/>
            </a:fillRef>
            <a:effectRef idx="1">
              <a:schemeClr val="dk1"/>
            </a:effectRef>
            <a:fontRef idx="minor">
              <a:schemeClr val="tx1"/>
            </a:fontRef>
          </p:style>
        </p:cxnSp>
        <p:sp>
          <p:nvSpPr>
            <p:cNvPr id="7" name="Text Box 7"/>
            <p:cNvSpPr txBox="1">
              <a:spLocks noChangeArrowheads="1"/>
            </p:cNvSpPr>
            <p:nvPr/>
          </p:nvSpPr>
          <p:spPr bwMode="auto">
            <a:xfrm>
              <a:off x="2678" y="1468"/>
              <a:ext cx="490" cy="213"/>
            </a:xfrm>
            <a:prstGeom prst="rect">
              <a:avLst/>
            </a:prstGeom>
            <a:noFill/>
            <a:ln w="9525">
              <a:noFill/>
              <a:miter lim="800000"/>
              <a:headEnd/>
              <a:tailEnd/>
            </a:ln>
          </p:spPr>
          <p:txBody>
            <a:bodyPr>
              <a:spAutoFit/>
            </a:bodyPr>
            <a:lstStyle/>
            <a:p>
              <a:pPr eaLnBrk="1" hangingPunct="1"/>
              <a:r>
                <a:rPr lang="en-US" dirty="0">
                  <a:solidFill>
                    <a:schemeClr val="bg1"/>
                  </a:solidFill>
                </a:rPr>
                <a:t>Query</a:t>
              </a:r>
            </a:p>
          </p:txBody>
        </p:sp>
      </p:grpSp>
      <p:sp>
        <p:nvSpPr>
          <p:cNvPr id="8" name="Rectangle 9"/>
          <p:cNvSpPr>
            <a:spLocks noChangeArrowheads="1"/>
          </p:cNvSpPr>
          <p:nvPr/>
        </p:nvSpPr>
        <p:spPr bwMode="auto">
          <a:xfrm>
            <a:off x="4425950" y="3810000"/>
            <a:ext cx="1279525" cy="54768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1" hangingPunct="1"/>
            <a:r>
              <a:rPr lang="en-US" b="0">
                <a:solidFill>
                  <a:schemeClr val="bg1"/>
                </a:solidFill>
              </a:rPr>
              <a:t>Selection</a:t>
            </a:r>
          </a:p>
        </p:txBody>
      </p:sp>
      <p:grpSp>
        <p:nvGrpSpPr>
          <p:cNvPr id="9" name="Group 37"/>
          <p:cNvGrpSpPr>
            <a:grpSpLocks/>
          </p:cNvGrpSpPr>
          <p:nvPr/>
        </p:nvGrpSpPr>
        <p:grpSpPr bwMode="auto">
          <a:xfrm>
            <a:off x="4495800" y="3168650"/>
            <a:ext cx="1295400" cy="641350"/>
            <a:chOff x="3258" y="1996"/>
            <a:chExt cx="816" cy="404"/>
          </a:xfrm>
        </p:grpSpPr>
        <p:cxnSp>
          <p:nvCxnSpPr>
            <p:cNvPr id="10" name="AutoShape 10"/>
            <p:cNvCxnSpPr>
              <a:cxnSpLocks noChangeShapeType="1"/>
              <a:stCxn id="4" idx="3"/>
              <a:endCxn id="8" idx="0"/>
            </p:cNvCxnSpPr>
            <p:nvPr/>
          </p:nvCxnSpPr>
          <p:spPr bwMode="auto">
            <a:xfrm>
              <a:off x="3258" y="2045"/>
              <a:ext cx="365" cy="355"/>
            </a:xfrm>
            <a:prstGeom prst="curvedConnector2">
              <a:avLst/>
            </a:prstGeom>
            <a:ln w="15875">
              <a:headEnd/>
              <a:tailEnd type="triangle" w="med" len="med"/>
            </a:ln>
          </p:spPr>
          <p:style>
            <a:lnRef idx="2">
              <a:schemeClr val="dk1"/>
            </a:lnRef>
            <a:fillRef idx="0">
              <a:schemeClr val="dk1"/>
            </a:fillRef>
            <a:effectRef idx="1">
              <a:schemeClr val="dk1"/>
            </a:effectRef>
            <a:fontRef idx="minor">
              <a:schemeClr val="tx1"/>
            </a:fontRef>
          </p:style>
        </p:cxnSp>
        <p:sp>
          <p:nvSpPr>
            <p:cNvPr id="11" name="Text Box 11"/>
            <p:cNvSpPr txBox="1">
              <a:spLocks noChangeArrowheads="1"/>
            </p:cNvSpPr>
            <p:nvPr/>
          </p:nvSpPr>
          <p:spPr bwMode="auto">
            <a:xfrm>
              <a:off x="3491" y="1996"/>
              <a:ext cx="583" cy="213"/>
            </a:xfrm>
            <a:prstGeom prst="rect">
              <a:avLst/>
            </a:prstGeom>
            <a:noFill/>
            <a:ln w="9525">
              <a:noFill/>
              <a:miter lim="800000"/>
              <a:headEnd/>
              <a:tailEnd/>
            </a:ln>
          </p:spPr>
          <p:txBody>
            <a:bodyPr wrap="none">
              <a:spAutoFit/>
            </a:bodyPr>
            <a:lstStyle/>
            <a:p>
              <a:pPr eaLnBrk="1" hangingPunct="1"/>
              <a:r>
                <a:rPr lang="en-US" dirty="0">
                  <a:solidFill>
                    <a:schemeClr val="bg1"/>
                  </a:solidFill>
                </a:rPr>
                <a:t>Results</a:t>
              </a:r>
            </a:p>
          </p:txBody>
        </p:sp>
      </p:grpSp>
      <p:sp>
        <p:nvSpPr>
          <p:cNvPr id="12" name="Rectangle 13"/>
          <p:cNvSpPr>
            <a:spLocks noChangeArrowheads="1"/>
          </p:cNvSpPr>
          <p:nvPr/>
        </p:nvSpPr>
        <p:spPr bwMode="auto">
          <a:xfrm>
            <a:off x="5645150" y="4648200"/>
            <a:ext cx="1279525" cy="54768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1" hangingPunct="1"/>
            <a:r>
              <a:rPr lang="en-US" b="0">
                <a:solidFill>
                  <a:schemeClr val="bg1"/>
                </a:solidFill>
              </a:rPr>
              <a:t>Examination</a:t>
            </a:r>
          </a:p>
        </p:txBody>
      </p:sp>
      <p:grpSp>
        <p:nvGrpSpPr>
          <p:cNvPr id="13" name="Group 38"/>
          <p:cNvGrpSpPr>
            <a:grpSpLocks/>
          </p:cNvGrpSpPr>
          <p:nvPr/>
        </p:nvGrpSpPr>
        <p:grpSpPr bwMode="auto">
          <a:xfrm>
            <a:off x="5715000" y="3962400"/>
            <a:ext cx="1524000" cy="685800"/>
            <a:chOff x="4026" y="2496"/>
            <a:chExt cx="960" cy="432"/>
          </a:xfrm>
        </p:grpSpPr>
        <p:cxnSp>
          <p:nvCxnSpPr>
            <p:cNvPr id="14" name="AutoShape 14"/>
            <p:cNvCxnSpPr>
              <a:cxnSpLocks noChangeShapeType="1"/>
              <a:stCxn id="8" idx="3"/>
              <a:endCxn id="12" idx="0"/>
            </p:cNvCxnSpPr>
            <p:nvPr/>
          </p:nvCxnSpPr>
          <p:spPr bwMode="auto">
            <a:xfrm>
              <a:off x="4026" y="2573"/>
              <a:ext cx="365" cy="355"/>
            </a:xfrm>
            <a:prstGeom prst="curvedConnector2">
              <a:avLst/>
            </a:prstGeom>
            <a:ln w="15875">
              <a:headEnd/>
              <a:tailEnd type="triangle" w="med" len="med"/>
            </a:ln>
          </p:spPr>
          <p:style>
            <a:lnRef idx="2">
              <a:schemeClr val="dk1"/>
            </a:lnRef>
            <a:fillRef idx="0">
              <a:schemeClr val="dk1"/>
            </a:fillRef>
            <a:effectRef idx="1">
              <a:schemeClr val="dk1"/>
            </a:effectRef>
            <a:fontRef idx="minor">
              <a:schemeClr val="tx1"/>
            </a:fontRef>
          </p:style>
        </p:cxnSp>
        <p:sp>
          <p:nvSpPr>
            <p:cNvPr id="15" name="Text Box 15"/>
            <p:cNvSpPr txBox="1">
              <a:spLocks noChangeArrowheads="1"/>
            </p:cNvSpPr>
            <p:nvPr/>
          </p:nvSpPr>
          <p:spPr bwMode="auto">
            <a:xfrm>
              <a:off x="4223" y="2496"/>
              <a:ext cx="763" cy="212"/>
            </a:xfrm>
            <a:prstGeom prst="rect">
              <a:avLst/>
            </a:prstGeom>
            <a:noFill/>
            <a:ln w="9525">
              <a:noFill/>
              <a:miter lim="800000"/>
              <a:headEnd/>
              <a:tailEnd/>
            </a:ln>
          </p:spPr>
          <p:txBody>
            <a:bodyPr wrap="none">
              <a:spAutoFit/>
            </a:bodyPr>
            <a:lstStyle/>
            <a:p>
              <a:pPr eaLnBrk="1" hangingPunct="1"/>
              <a:r>
                <a:rPr lang="en-US" b="0" dirty="0">
                  <a:solidFill>
                    <a:schemeClr val="bg1"/>
                  </a:solidFill>
                </a:rPr>
                <a:t>Documents</a:t>
              </a:r>
            </a:p>
          </p:txBody>
        </p:sp>
      </p:grpSp>
      <p:sp>
        <p:nvSpPr>
          <p:cNvPr id="16" name="Rectangle 17"/>
          <p:cNvSpPr>
            <a:spLocks noChangeArrowheads="1"/>
          </p:cNvSpPr>
          <p:nvPr/>
        </p:nvSpPr>
        <p:spPr bwMode="auto">
          <a:xfrm>
            <a:off x="6848475" y="5454650"/>
            <a:ext cx="1279525" cy="547688"/>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1" hangingPunct="1"/>
            <a:r>
              <a:rPr lang="en-US" b="0" dirty="0">
                <a:solidFill>
                  <a:schemeClr val="bg1"/>
                </a:solidFill>
              </a:rPr>
              <a:t>Delivery</a:t>
            </a:r>
          </a:p>
        </p:txBody>
      </p:sp>
      <p:grpSp>
        <p:nvGrpSpPr>
          <p:cNvPr id="17" name="Group 39"/>
          <p:cNvGrpSpPr>
            <a:grpSpLocks/>
          </p:cNvGrpSpPr>
          <p:nvPr/>
        </p:nvGrpSpPr>
        <p:grpSpPr bwMode="auto">
          <a:xfrm>
            <a:off x="6934200" y="4845050"/>
            <a:ext cx="1600200" cy="609600"/>
            <a:chOff x="4794" y="3052"/>
            <a:chExt cx="1008" cy="384"/>
          </a:xfrm>
        </p:grpSpPr>
        <p:cxnSp>
          <p:nvCxnSpPr>
            <p:cNvPr id="18" name="AutoShape 18"/>
            <p:cNvCxnSpPr>
              <a:cxnSpLocks noChangeShapeType="1"/>
              <a:stCxn id="12" idx="3"/>
              <a:endCxn id="16" idx="0"/>
            </p:cNvCxnSpPr>
            <p:nvPr/>
          </p:nvCxnSpPr>
          <p:spPr bwMode="auto">
            <a:xfrm>
              <a:off x="4794" y="3101"/>
              <a:ext cx="355" cy="335"/>
            </a:xfrm>
            <a:prstGeom prst="curvedConnector2">
              <a:avLst/>
            </a:prstGeom>
            <a:ln w="15875">
              <a:headEnd/>
              <a:tailEnd type="triangle" w="med" len="med"/>
            </a:ln>
          </p:spPr>
          <p:style>
            <a:lnRef idx="2">
              <a:schemeClr val="dk1"/>
            </a:lnRef>
            <a:fillRef idx="0">
              <a:schemeClr val="dk1"/>
            </a:fillRef>
            <a:effectRef idx="1">
              <a:schemeClr val="dk1"/>
            </a:effectRef>
            <a:fontRef idx="minor">
              <a:schemeClr val="tx1"/>
            </a:fontRef>
          </p:style>
        </p:cxnSp>
        <p:sp>
          <p:nvSpPr>
            <p:cNvPr id="19" name="Text Box 19"/>
            <p:cNvSpPr txBox="1">
              <a:spLocks noChangeArrowheads="1"/>
            </p:cNvSpPr>
            <p:nvPr/>
          </p:nvSpPr>
          <p:spPr bwMode="auto">
            <a:xfrm>
              <a:off x="5038" y="3052"/>
              <a:ext cx="764" cy="213"/>
            </a:xfrm>
            <a:prstGeom prst="rect">
              <a:avLst/>
            </a:prstGeom>
            <a:noFill/>
            <a:ln w="9525">
              <a:noFill/>
              <a:miter lim="800000"/>
              <a:headEnd/>
              <a:tailEnd/>
            </a:ln>
          </p:spPr>
          <p:txBody>
            <a:bodyPr wrap="none">
              <a:spAutoFit/>
            </a:bodyPr>
            <a:lstStyle/>
            <a:p>
              <a:pPr eaLnBrk="1" hangingPunct="1"/>
              <a:r>
                <a:rPr lang="en-US" b="0">
                  <a:solidFill>
                    <a:schemeClr val="bg1"/>
                  </a:solidFill>
                </a:rPr>
                <a:t>Information</a:t>
              </a:r>
            </a:p>
          </p:txBody>
        </p:sp>
      </p:grpSp>
      <p:sp>
        <p:nvSpPr>
          <p:cNvPr id="20" name="Rectangle 21"/>
          <p:cNvSpPr>
            <a:spLocks noChangeArrowheads="1"/>
          </p:cNvSpPr>
          <p:nvPr/>
        </p:nvSpPr>
        <p:spPr bwMode="auto">
          <a:xfrm>
            <a:off x="1987550" y="2133600"/>
            <a:ext cx="1279525" cy="54768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1" hangingPunct="1"/>
            <a:r>
              <a:rPr lang="en-US" b="0" dirty="0">
                <a:solidFill>
                  <a:schemeClr val="bg1"/>
                </a:solidFill>
              </a:rPr>
              <a:t>Query</a:t>
            </a:r>
          </a:p>
          <a:p>
            <a:pPr algn="ctr" eaLnBrk="1" hangingPunct="1"/>
            <a:r>
              <a:rPr lang="en-US" b="0" dirty="0">
                <a:solidFill>
                  <a:schemeClr val="bg1"/>
                </a:solidFill>
              </a:rPr>
              <a:t>Formulation</a:t>
            </a:r>
          </a:p>
        </p:txBody>
      </p:sp>
      <p:grpSp>
        <p:nvGrpSpPr>
          <p:cNvPr id="21" name="Group 35"/>
          <p:cNvGrpSpPr>
            <a:grpSpLocks/>
          </p:cNvGrpSpPr>
          <p:nvPr/>
        </p:nvGrpSpPr>
        <p:grpSpPr bwMode="auto">
          <a:xfrm>
            <a:off x="2133600" y="1447800"/>
            <a:ext cx="1371600" cy="685800"/>
            <a:chOff x="1770" y="912"/>
            <a:chExt cx="864" cy="432"/>
          </a:xfrm>
        </p:grpSpPr>
        <p:cxnSp>
          <p:nvCxnSpPr>
            <p:cNvPr id="22" name="AutoShape 22"/>
            <p:cNvCxnSpPr>
              <a:cxnSpLocks noChangeShapeType="1"/>
              <a:stCxn id="3" idx="3"/>
              <a:endCxn id="20" idx="0"/>
            </p:cNvCxnSpPr>
            <p:nvPr/>
          </p:nvCxnSpPr>
          <p:spPr bwMode="auto">
            <a:xfrm>
              <a:off x="1770" y="989"/>
              <a:ext cx="317" cy="355"/>
            </a:xfrm>
            <a:prstGeom prst="curvedConnector2">
              <a:avLst/>
            </a:prstGeom>
            <a:ln w="15875">
              <a:headEnd/>
              <a:tailEnd type="triangle" w="med" len="med"/>
            </a:ln>
          </p:spPr>
          <p:style>
            <a:lnRef idx="2">
              <a:schemeClr val="dk1"/>
            </a:lnRef>
            <a:fillRef idx="0">
              <a:schemeClr val="dk1"/>
            </a:fillRef>
            <a:effectRef idx="1">
              <a:schemeClr val="dk1"/>
            </a:effectRef>
            <a:fontRef idx="minor">
              <a:schemeClr val="tx1"/>
            </a:fontRef>
          </p:style>
        </p:cxnSp>
        <p:sp>
          <p:nvSpPr>
            <p:cNvPr id="23" name="Text Box 23"/>
            <p:cNvSpPr txBox="1">
              <a:spLocks noChangeArrowheads="1"/>
            </p:cNvSpPr>
            <p:nvPr/>
          </p:nvSpPr>
          <p:spPr bwMode="auto">
            <a:xfrm>
              <a:off x="1971" y="912"/>
              <a:ext cx="663" cy="212"/>
            </a:xfrm>
            <a:prstGeom prst="rect">
              <a:avLst/>
            </a:prstGeom>
            <a:noFill/>
            <a:ln w="9525">
              <a:noFill/>
              <a:miter lim="800000"/>
              <a:headEnd/>
              <a:tailEnd/>
            </a:ln>
          </p:spPr>
          <p:txBody>
            <a:bodyPr wrap="none">
              <a:spAutoFit/>
            </a:bodyPr>
            <a:lstStyle/>
            <a:p>
              <a:pPr eaLnBrk="1" hangingPunct="1"/>
              <a:r>
                <a:rPr lang="en-US" b="0" dirty="0">
                  <a:solidFill>
                    <a:schemeClr val="bg1"/>
                  </a:solidFill>
                </a:rPr>
                <a:t>Resource</a:t>
              </a:r>
            </a:p>
          </p:txBody>
        </p:sp>
      </p:grpSp>
      <p:grpSp>
        <p:nvGrpSpPr>
          <p:cNvPr id="24" name="Group 41"/>
          <p:cNvGrpSpPr>
            <a:grpSpLocks/>
          </p:cNvGrpSpPr>
          <p:nvPr/>
        </p:nvGrpSpPr>
        <p:grpSpPr bwMode="auto">
          <a:xfrm>
            <a:off x="1562100" y="1843088"/>
            <a:ext cx="4805363" cy="3871912"/>
            <a:chOff x="1364" y="1161"/>
            <a:chExt cx="3027" cy="2439"/>
          </a:xfrm>
        </p:grpSpPr>
        <p:sp>
          <p:nvSpPr>
            <p:cNvPr id="25" name="Text Box 29"/>
            <p:cNvSpPr txBox="1">
              <a:spLocks noChangeArrowheads="1"/>
            </p:cNvSpPr>
            <p:nvPr/>
          </p:nvSpPr>
          <p:spPr bwMode="auto">
            <a:xfrm>
              <a:off x="1364" y="3408"/>
              <a:ext cx="1324" cy="192"/>
            </a:xfrm>
            <a:prstGeom prst="rect">
              <a:avLst/>
            </a:prstGeom>
            <a:noFill/>
            <a:ln w="9525">
              <a:noFill/>
              <a:miter lim="800000"/>
              <a:headEnd/>
              <a:tailEnd/>
            </a:ln>
          </p:spPr>
          <p:txBody>
            <a:bodyPr>
              <a:spAutoFit/>
            </a:bodyPr>
            <a:lstStyle/>
            <a:p>
              <a:pPr eaLnBrk="1" hangingPunct="1"/>
              <a:r>
                <a:rPr lang="en-US" sz="1400" b="0" i="1" dirty="0">
                  <a:solidFill>
                    <a:schemeClr val="bg1"/>
                  </a:solidFill>
                </a:rPr>
                <a:t>source reselection</a:t>
              </a:r>
            </a:p>
          </p:txBody>
        </p:sp>
        <p:cxnSp>
          <p:nvCxnSpPr>
            <p:cNvPr id="26" name="AutoShape 33"/>
            <p:cNvCxnSpPr>
              <a:cxnSpLocks noChangeShapeType="1"/>
              <a:stCxn id="12" idx="2"/>
              <a:endCxn id="3" idx="2"/>
            </p:cNvCxnSpPr>
            <p:nvPr/>
          </p:nvCxnSpPr>
          <p:spPr bwMode="auto">
            <a:xfrm rot="5400000" flipH="1">
              <a:off x="1823" y="705"/>
              <a:ext cx="2112" cy="3024"/>
            </a:xfrm>
            <a:prstGeom prst="bentConnector3">
              <a:avLst>
                <a:gd name="adj1" fmla="val -6819"/>
              </a:avLst>
            </a:prstGeom>
            <a:ln w="12700">
              <a:headEnd/>
              <a:tailEnd type="triangle" w="med" len="med"/>
            </a:ln>
          </p:spPr>
          <p:style>
            <a:lnRef idx="2">
              <a:schemeClr val="dk1"/>
            </a:lnRef>
            <a:fillRef idx="0">
              <a:schemeClr val="dk1"/>
            </a:fillRef>
            <a:effectRef idx="1">
              <a:schemeClr val="dk1"/>
            </a:effectRef>
            <a:fontRef idx="minor">
              <a:schemeClr val="tx1"/>
            </a:fontRef>
          </p:style>
        </p:cxnSp>
        <p:cxnSp>
          <p:nvCxnSpPr>
            <p:cNvPr id="27" name="AutoShape 34"/>
            <p:cNvCxnSpPr>
              <a:cxnSpLocks noChangeShapeType="1"/>
              <a:stCxn id="8" idx="2"/>
              <a:endCxn id="3" idx="2"/>
            </p:cNvCxnSpPr>
            <p:nvPr/>
          </p:nvCxnSpPr>
          <p:spPr bwMode="auto">
            <a:xfrm rot="5400000" flipH="1">
              <a:off x="1703" y="825"/>
              <a:ext cx="1584" cy="2256"/>
            </a:xfrm>
            <a:prstGeom prst="bentConnector3">
              <a:avLst>
                <a:gd name="adj1" fmla="val -9093"/>
              </a:avLst>
            </a:prstGeom>
            <a:ln w="12700">
              <a:headEnd/>
              <a:tailEnd type="triangle" w="med" len="med"/>
            </a:ln>
          </p:spPr>
          <p:style>
            <a:lnRef idx="2">
              <a:schemeClr val="dk1"/>
            </a:lnRef>
            <a:fillRef idx="0">
              <a:schemeClr val="dk1"/>
            </a:fillRef>
            <a:effectRef idx="1">
              <a:schemeClr val="dk1"/>
            </a:effectRef>
            <a:fontRef idx="minor">
              <a:schemeClr val="tx1"/>
            </a:fontRef>
          </p:style>
        </p:cxnSp>
      </p:grpSp>
      <p:grpSp>
        <p:nvGrpSpPr>
          <p:cNvPr id="28" name="Group 46"/>
          <p:cNvGrpSpPr>
            <a:grpSpLocks/>
          </p:cNvGrpSpPr>
          <p:nvPr/>
        </p:nvGrpSpPr>
        <p:grpSpPr bwMode="auto">
          <a:xfrm>
            <a:off x="1752600" y="2681287"/>
            <a:ext cx="3892550" cy="2387599"/>
            <a:chOff x="1484" y="1689"/>
            <a:chExt cx="2452" cy="1504"/>
          </a:xfrm>
        </p:grpSpPr>
        <p:sp>
          <p:nvSpPr>
            <p:cNvPr id="29" name="Text Box 47"/>
            <p:cNvSpPr txBox="1">
              <a:spLocks noChangeArrowheads="1"/>
            </p:cNvSpPr>
            <p:nvPr/>
          </p:nvSpPr>
          <p:spPr bwMode="auto">
            <a:xfrm>
              <a:off x="1484" y="2592"/>
              <a:ext cx="1184" cy="601"/>
            </a:xfrm>
            <a:prstGeom prst="rect">
              <a:avLst/>
            </a:prstGeom>
            <a:noFill/>
            <a:ln w="9525">
              <a:noFill/>
              <a:miter lim="800000"/>
              <a:headEnd/>
              <a:tailEnd/>
            </a:ln>
          </p:spPr>
          <p:txBody>
            <a:bodyPr wrap="none">
              <a:spAutoFit/>
            </a:bodyPr>
            <a:lstStyle/>
            <a:p>
              <a:pPr eaLnBrk="1" hangingPunct="1"/>
              <a:r>
                <a:rPr lang="en-US" sz="1400" b="0" i="1" dirty="0">
                  <a:solidFill>
                    <a:schemeClr val="bg1"/>
                  </a:solidFill>
                </a:rPr>
                <a:t>System discovery</a:t>
              </a:r>
            </a:p>
            <a:p>
              <a:pPr eaLnBrk="1" hangingPunct="1"/>
              <a:r>
                <a:rPr lang="en-US" sz="1400" b="0" i="1" dirty="0">
                  <a:solidFill>
                    <a:schemeClr val="bg1"/>
                  </a:solidFill>
                </a:rPr>
                <a:t>Vocabulary discovery</a:t>
              </a:r>
            </a:p>
            <a:p>
              <a:pPr eaLnBrk="1" hangingPunct="1"/>
              <a:r>
                <a:rPr lang="en-US" sz="1400" b="0" i="1" dirty="0">
                  <a:solidFill>
                    <a:schemeClr val="bg1"/>
                  </a:solidFill>
                </a:rPr>
                <a:t>Concept discovery</a:t>
              </a:r>
            </a:p>
            <a:p>
              <a:pPr eaLnBrk="1" hangingPunct="1"/>
              <a:r>
                <a:rPr lang="en-US" sz="1400" b="0" i="1" dirty="0">
                  <a:solidFill>
                    <a:schemeClr val="bg1"/>
                  </a:solidFill>
                </a:rPr>
                <a:t>Document discovery</a:t>
              </a:r>
            </a:p>
          </p:txBody>
        </p:sp>
        <p:cxnSp>
          <p:nvCxnSpPr>
            <p:cNvPr id="30" name="AutoShape 48"/>
            <p:cNvCxnSpPr>
              <a:cxnSpLocks noChangeShapeType="1"/>
            </p:cNvCxnSpPr>
            <p:nvPr/>
          </p:nvCxnSpPr>
          <p:spPr bwMode="auto">
            <a:xfrm rot="10800000">
              <a:off x="2035" y="1689"/>
              <a:ext cx="1901" cy="1412"/>
            </a:xfrm>
            <a:prstGeom prst="curvedConnector2">
              <a:avLst/>
            </a:prstGeom>
            <a:ln w="15875">
              <a:headEnd/>
              <a:tailEnd type="triangle" w="med" len="med"/>
            </a:ln>
          </p:spPr>
          <p:style>
            <a:lnRef idx="2">
              <a:schemeClr val="dk1"/>
            </a:lnRef>
            <a:fillRef idx="0">
              <a:schemeClr val="dk1"/>
            </a:fillRef>
            <a:effectRef idx="1">
              <a:schemeClr val="dk1"/>
            </a:effectRef>
            <a:fontRef idx="minor">
              <a:schemeClr val="tx1"/>
            </a:fontRef>
          </p:style>
        </p:cxnSp>
        <p:cxnSp>
          <p:nvCxnSpPr>
            <p:cNvPr id="31" name="AutoShape 49"/>
            <p:cNvCxnSpPr>
              <a:cxnSpLocks noChangeShapeType="1"/>
            </p:cNvCxnSpPr>
            <p:nvPr/>
          </p:nvCxnSpPr>
          <p:spPr bwMode="auto">
            <a:xfrm rot="10800000">
              <a:off x="2035" y="1689"/>
              <a:ext cx="1133" cy="884"/>
            </a:xfrm>
            <a:prstGeom prst="curvedConnector2">
              <a:avLst/>
            </a:prstGeom>
            <a:ln w="15875">
              <a:headEnd/>
              <a:tailEnd type="triangle" w="med" len="med"/>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0813110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dissolve">
                                      <p:cBhvr>
                                        <p:cTn id="13" dur="500"/>
                                        <p:tgtEl>
                                          <p:spTgt spid="12"/>
                                        </p:tgtEl>
                                      </p:cBhvr>
                                    </p:animEffect>
                                  </p:childTnLst>
                                </p:cTn>
                              </p:par>
                              <p:par>
                                <p:cTn id="14" presetID="9"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dissolve">
                                      <p:cBhvr>
                                        <p:cTn id="16" dur="500"/>
                                        <p:tgtEl>
                                          <p:spTgt spid="1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dissolve">
                                      <p:cBhvr>
                                        <p:cTn id="19" dur="500"/>
                                        <p:tgtEl>
                                          <p:spTgt spid="16"/>
                                        </p:tgtEl>
                                      </p:cBhvr>
                                    </p:animEffect>
                                  </p:childTnLst>
                                </p:cTn>
                              </p:par>
                              <p:par>
                                <p:cTn id="20" presetID="9"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dissolve">
                                      <p:cBhvr>
                                        <p:cTn id="22" dur="500"/>
                                        <p:tgtEl>
                                          <p:spTgt spid="1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dissolve">
                                      <p:cBhvr>
                                        <p:cTn id="25" dur="500"/>
                                        <p:tgtEl>
                                          <p:spTgt spid="20"/>
                                        </p:tgtEl>
                                      </p:cBhvr>
                                    </p:animEffect>
                                  </p:childTnLst>
                                </p:cTn>
                              </p:par>
                              <p:par>
                                <p:cTn id="26" presetID="9" presetClass="entr" presetSubtype="0"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dissolve">
                                      <p:cBhvr>
                                        <p:cTn id="28" dur="500"/>
                                        <p:tgtEl>
                                          <p:spTgt spid="21"/>
                                        </p:tgtEl>
                                      </p:cBhvr>
                                    </p:animEffect>
                                  </p:childTnLst>
                                </p:cTn>
                              </p:par>
                              <p:par>
                                <p:cTn id="29" presetID="9"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dissolve">
                                      <p:cBhvr>
                                        <p:cTn id="31" dur="500"/>
                                        <p:tgtEl>
                                          <p:spTgt spid="24"/>
                                        </p:tgtEl>
                                      </p:cBhvr>
                                    </p:animEffect>
                                  </p:childTnLst>
                                </p:cTn>
                              </p:par>
                              <p:par>
                                <p:cTn id="32" presetID="9"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dissolve">
                                      <p:cBhvr>
                                        <p:cTn id="3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12" grpId="0" animBg="1"/>
      <p:bldP spid="16" grpId="0" animBg="1"/>
      <p:bldP spid="2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Inverted Indexing: Pseudo-Code</a:t>
            </a:r>
          </a:p>
        </p:txBody>
      </p:sp>
      <p:pic>
        <p:nvPicPr>
          <p:cNvPr id="2" name="Picture 1" descr="indexing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990600"/>
            <a:ext cx="8534400" cy="5586153"/>
          </a:xfrm>
          <a:prstGeom prst="rect">
            <a:avLst/>
          </a:prstGeom>
        </p:spPr>
      </p:pic>
    </p:spTree>
    <p:extLst>
      <p:ext uri="{BB962C8B-B14F-4D97-AF65-F5344CB8AC3E}">
        <p14:creationId xmlns:p14="http://schemas.microsoft.com/office/powerpoint/2010/main" val="95222672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Rectangle 7"/>
          <p:cNvSpPr>
            <a:spLocks noChangeArrowheads="1"/>
          </p:cNvSpPr>
          <p:nvPr/>
        </p:nvSpPr>
        <p:spPr bwMode="auto">
          <a:xfrm>
            <a:off x="7973568" y="3756026"/>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2</a:t>
            </a:r>
          </a:p>
        </p:txBody>
      </p:sp>
      <p:sp>
        <p:nvSpPr>
          <p:cNvPr id="180" name="Rectangle 6"/>
          <p:cNvSpPr>
            <a:spLocks noChangeArrowheads="1"/>
          </p:cNvSpPr>
          <p:nvPr/>
        </p:nvSpPr>
        <p:spPr bwMode="auto">
          <a:xfrm>
            <a:off x="7239000" y="2992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1</a:t>
            </a:r>
          </a:p>
        </p:txBody>
      </p:sp>
      <p:sp>
        <p:nvSpPr>
          <p:cNvPr id="181" name="Rectangle 7"/>
          <p:cNvSpPr>
            <a:spLocks noChangeArrowheads="1"/>
          </p:cNvSpPr>
          <p:nvPr/>
        </p:nvSpPr>
        <p:spPr bwMode="auto">
          <a:xfrm>
            <a:off x="7239000" y="3373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1</a:t>
            </a:r>
          </a:p>
        </p:txBody>
      </p:sp>
      <p:sp>
        <p:nvSpPr>
          <p:cNvPr id="182" name="Rectangle 8"/>
          <p:cNvSpPr>
            <a:spLocks noChangeArrowheads="1"/>
          </p:cNvSpPr>
          <p:nvPr/>
        </p:nvSpPr>
        <p:spPr bwMode="auto">
          <a:xfrm>
            <a:off x="7239000" y="3756026"/>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2</a:t>
            </a:r>
          </a:p>
        </p:txBody>
      </p:sp>
      <p:sp>
        <p:nvSpPr>
          <p:cNvPr id="183" name="Rectangle 10"/>
          <p:cNvSpPr>
            <a:spLocks noChangeArrowheads="1"/>
          </p:cNvSpPr>
          <p:nvPr/>
        </p:nvSpPr>
        <p:spPr bwMode="auto">
          <a:xfrm>
            <a:off x="7239000" y="4516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1</a:t>
            </a:r>
          </a:p>
        </p:txBody>
      </p:sp>
      <p:sp>
        <p:nvSpPr>
          <p:cNvPr id="184" name="Rectangle 16"/>
          <p:cNvSpPr>
            <a:spLocks noChangeArrowheads="1"/>
          </p:cNvSpPr>
          <p:nvPr/>
        </p:nvSpPr>
        <p:spPr bwMode="auto">
          <a:xfrm>
            <a:off x="7239000" y="4135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1</a:t>
            </a:r>
          </a:p>
        </p:txBody>
      </p:sp>
      <p:sp>
        <p:nvSpPr>
          <p:cNvPr id="185" name="Rectangle 18"/>
          <p:cNvSpPr>
            <a:spLocks noChangeArrowheads="1"/>
          </p:cNvSpPr>
          <p:nvPr/>
        </p:nvSpPr>
        <p:spPr bwMode="auto">
          <a:xfrm>
            <a:off x="7239000" y="4897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1</a:t>
            </a:r>
          </a:p>
        </p:txBody>
      </p:sp>
      <p:sp>
        <p:nvSpPr>
          <p:cNvPr id="186" name="Rectangle 19"/>
          <p:cNvSpPr>
            <a:spLocks noChangeArrowheads="1"/>
          </p:cNvSpPr>
          <p:nvPr/>
        </p:nvSpPr>
        <p:spPr bwMode="auto">
          <a:xfrm>
            <a:off x="7239000" y="2613025"/>
            <a:ext cx="284163" cy="30003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1</a:t>
            </a:r>
          </a:p>
        </p:txBody>
      </p:sp>
      <p:sp>
        <p:nvSpPr>
          <p:cNvPr id="187" name="Rectangle 34"/>
          <p:cNvSpPr>
            <a:spLocks noChangeArrowheads="1"/>
          </p:cNvSpPr>
          <p:nvPr/>
        </p:nvSpPr>
        <p:spPr bwMode="auto">
          <a:xfrm>
            <a:off x="7239000" y="5278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1</a:t>
            </a:r>
          </a:p>
        </p:txBody>
      </p:sp>
      <p:sp>
        <p:nvSpPr>
          <p:cNvPr id="188" name="Rectangle 34"/>
          <p:cNvSpPr>
            <a:spLocks noChangeArrowheads="1"/>
          </p:cNvSpPr>
          <p:nvPr/>
        </p:nvSpPr>
        <p:spPr bwMode="auto">
          <a:xfrm>
            <a:off x="7239000" y="5659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1</a:t>
            </a:r>
          </a:p>
        </p:txBody>
      </p:sp>
      <p:sp>
        <p:nvSpPr>
          <p:cNvPr id="189" name="Rectangle 34"/>
          <p:cNvSpPr>
            <a:spLocks noChangeArrowheads="1"/>
          </p:cNvSpPr>
          <p:nvPr/>
        </p:nvSpPr>
        <p:spPr bwMode="auto">
          <a:xfrm>
            <a:off x="7246938" y="6040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1</a:t>
            </a:r>
          </a:p>
        </p:txBody>
      </p:sp>
      <p:sp>
        <p:nvSpPr>
          <p:cNvPr id="4" name="Title 3"/>
          <p:cNvSpPr>
            <a:spLocks noGrp="1"/>
          </p:cNvSpPr>
          <p:nvPr>
            <p:ph type="title"/>
          </p:nvPr>
        </p:nvSpPr>
        <p:spPr/>
        <p:txBody>
          <a:bodyPr/>
          <a:lstStyle/>
          <a:p>
            <a:r>
              <a:rPr lang="en-US" dirty="0"/>
              <a:t>Inverted Index (Again)</a:t>
            </a:r>
          </a:p>
        </p:txBody>
      </p:sp>
      <p:sp>
        <p:nvSpPr>
          <p:cNvPr id="14" name="Rectangle 5"/>
          <p:cNvSpPr>
            <a:spLocks noChangeArrowheads="1"/>
          </p:cNvSpPr>
          <p:nvPr/>
        </p:nvSpPr>
        <p:spPr bwMode="auto">
          <a:xfrm>
            <a:off x="20113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latin typeface="Gill Sans"/>
              <a:cs typeface="Gill Sans"/>
            </a:endParaRPr>
          </a:p>
        </p:txBody>
      </p:sp>
      <p:sp>
        <p:nvSpPr>
          <p:cNvPr id="15" name="Rectangle 6"/>
          <p:cNvSpPr>
            <a:spLocks noChangeArrowheads="1"/>
          </p:cNvSpPr>
          <p:nvPr/>
        </p:nvSpPr>
        <p:spPr bwMode="auto">
          <a:xfrm>
            <a:off x="20113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latin typeface="Gill Sans"/>
              <a:cs typeface="Gill Sans"/>
            </a:endParaRPr>
          </a:p>
        </p:txBody>
      </p:sp>
      <p:sp>
        <p:nvSpPr>
          <p:cNvPr id="16" name="Rectangle 7"/>
          <p:cNvSpPr>
            <a:spLocks noChangeArrowheads="1"/>
          </p:cNvSpPr>
          <p:nvPr/>
        </p:nvSpPr>
        <p:spPr bwMode="auto">
          <a:xfrm>
            <a:off x="20113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latin typeface="Gill Sans"/>
              <a:cs typeface="Gill Sans"/>
            </a:endParaRPr>
          </a:p>
        </p:txBody>
      </p:sp>
      <p:sp>
        <p:nvSpPr>
          <p:cNvPr id="17" name="Rectangle 8"/>
          <p:cNvSpPr>
            <a:spLocks noChangeArrowheads="1"/>
          </p:cNvSpPr>
          <p:nvPr/>
        </p:nvSpPr>
        <p:spPr bwMode="auto">
          <a:xfrm>
            <a:off x="20113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2</a:t>
            </a:r>
          </a:p>
        </p:txBody>
      </p:sp>
      <p:sp>
        <p:nvSpPr>
          <p:cNvPr id="18" name="Rectangle 9"/>
          <p:cNvSpPr>
            <a:spLocks noChangeArrowheads="1"/>
          </p:cNvSpPr>
          <p:nvPr/>
        </p:nvSpPr>
        <p:spPr bwMode="auto">
          <a:xfrm>
            <a:off x="20113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latin typeface="Gill Sans"/>
              <a:cs typeface="Gill Sans"/>
            </a:endParaRPr>
          </a:p>
        </p:txBody>
      </p:sp>
      <p:sp>
        <p:nvSpPr>
          <p:cNvPr id="19" name="Rectangle 10"/>
          <p:cNvSpPr>
            <a:spLocks noChangeArrowheads="1"/>
          </p:cNvSpPr>
          <p:nvPr/>
        </p:nvSpPr>
        <p:spPr bwMode="auto">
          <a:xfrm>
            <a:off x="20113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latin typeface="Gill Sans"/>
              <a:cs typeface="Gill Sans"/>
            </a:endParaRPr>
          </a:p>
        </p:txBody>
      </p:sp>
      <p:sp>
        <p:nvSpPr>
          <p:cNvPr id="20" name="Rectangle 11"/>
          <p:cNvSpPr>
            <a:spLocks noChangeArrowheads="1"/>
          </p:cNvSpPr>
          <p:nvPr/>
        </p:nvSpPr>
        <p:spPr bwMode="auto">
          <a:xfrm>
            <a:off x="20113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latin typeface="Gill Sans"/>
              <a:cs typeface="Gill Sans"/>
            </a:endParaRPr>
          </a:p>
        </p:txBody>
      </p:sp>
      <p:sp>
        <p:nvSpPr>
          <p:cNvPr id="21" name="Rectangle 12"/>
          <p:cNvSpPr>
            <a:spLocks noChangeArrowheads="1"/>
          </p:cNvSpPr>
          <p:nvPr/>
        </p:nvSpPr>
        <p:spPr bwMode="auto">
          <a:xfrm>
            <a:off x="23161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latin typeface="Gill Sans"/>
                <a:cs typeface="Gill Sans"/>
              </a:rPr>
              <a:t>1</a:t>
            </a:r>
          </a:p>
        </p:txBody>
      </p:sp>
      <p:sp>
        <p:nvSpPr>
          <p:cNvPr id="22" name="Rectangle 13"/>
          <p:cNvSpPr>
            <a:spLocks noChangeArrowheads="1"/>
          </p:cNvSpPr>
          <p:nvPr/>
        </p:nvSpPr>
        <p:spPr bwMode="auto">
          <a:xfrm>
            <a:off x="23161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latin typeface="Gill Sans"/>
              <a:cs typeface="Gill Sans"/>
            </a:endParaRPr>
          </a:p>
        </p:txBody>
      </p:sp>
      <p:sp>
        <p:nvSpPr>
          <p:cNvPr id="23" name="Rectangle 14"/>
          <p:cNvSpPr>
            <a:spLocks noChangeArrowheads="1"/>
          </p:cNvSpPr>
          <p:nvPr/>
        </p:nvSpPr>
        <p:spPr bwMode="auto">
          <a:xfrm>
            <a:off x="23161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latin typeface="Gill Sans"/>
              <a:cs typeface="Gill Sans"/>
            </a:endParaRPr>
          </a:p>
        </p:txBody>
      </p:sp>
      <p:sp>
        <p:nvSpPr>
          <p:cNvPr id="24" name="Rectangle 15"/>
          <p:cNvSpPr>
            <a:spLocks noChangeArrowheads="1"/>
          </p:cNvSpPr>
          <p:nvPr/>
        </p:nvSpPr>
        <p:spPr bwMode="auto">
          <a:xfrm>
            <a:off x="23161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2</a:t>
            </a:r>
          </a:p>
        </p:txBody>
      </p:sp>
      <p:sp>
        <p:nvSpPr>
          <p:cNvPr id="25" name="Rectangle 16"/>
          <p:cNvSpPr>
            <a:spLocks noChangeArrowheads="1"/>
          </p:cNvSpPr>
          <p:nvPr/>
        </p:nvSpPr>
        <p:spPr bwMode="auto">
          <a:xfrm>
            <a:off x="23161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latin typeface="Gill Sans"/>
              <a:cs typeface="Gill Sans"/>
            </a:endParaRPr>
          </a:p>
        </p:txBody>
      </p:sp>
      <p:sp>
        <p:nvSpPr>
          <p:cNvPr id="26" name="Rectangle 17"/>
          <p:cNvSpPr>
            <a:spLocks noChangeArrowheads="1"/>
          </p:cNvSpPr>
          <p:nvPr/>
        </p:nvSpPr>
        <p:spPr bwMode="auto">
          <a:xfrm>
            <a:off x="23161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latin typeface="Gill Sans"/>
              <a:cs typeface="Gill Sans"/>
            </a:endParaRPr>
          </a:p>
        </p:txBody>
      </p:sp>
      <p:sp>
        <p:nvSpPr>
          <p:cNvPr id="27" name="Rectangle 18"/>
          <p:cNvSpPr>
            <a:spLocks noChangeArrowheads="1"/>
          </p:cNvSpPr>
          <p:nvPr/>
        </p:nvSpPr>
        <p:spPr bwMode="auto">
          <a:xfrm>
            <a:off x="23161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latin typeface="Gill Sans"/>
              <a:cs typeface="Gill Sans"/>
            </a:endParaRPr>
          </a:p>
        </p:txBody>
      </p:sp>
      <p:sp>
        <p:nvSpPr>
          <p:cNvPr id="28" name="Rectangle 19"/>
          <p:cNvSpPr>
            <a:spLocks noChangeArrowheads="1"/>
          </p:cNvSpPr>
          <p:nvPr/>
        </p:nvSpPr>
        <p:spPr bwMode="auto">
          <a:xfrm>
            <a:off x="26209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latin typeface="Gill Sans"/>
              <a:cs typeface="Gill Sans"/>
            </a:endParaRPr>
          </a:p>
        </p:txBody>
      </p:sp>
      <p:sp>
        <p:nvSpPr>
          <p:cNvPr id="29" name="Rectangle 20"/>
          <p:cNvSpPr>
            <a:spLocks noChangeArrowheads="1"/>
          </p:cNvSpPr>
          <p:nvPr/>
        </p:nvSpPr>
        <p:spPr bwMode="auto">
          <a:xfrm>
            <a:off x="26209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1</a:t>
            </a:r>
          </a:p>
        </p:txBody>
      </p:sp>
      <p:sp>
        <p:nvSpPr>
          <p:cNvPr id="30" name="Rectangle 21"/>
          <p:cNvSpPr>
            <a:spLocks noChangeArrowheads="1"/>
          </p:cNvSpPr>
          <p:nvPr/>
        </p:nvSpPr>
        <p:spPr bwMode="auto">
          <a:xfrm>
            <a:off x="26209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latin typeface="Gill Sans"/>
              <a:cs typeface="Gill Sans"/>
            </a:endParaRPr>
          </a:p>
        </p:txBody>
      </p:sp>
      <p:sp>
        <p:nvSpPr>
          <p:cNvPr id="31" name="Rectangle 22"/>
          <p:cNvSpPr>
            <a:spLocks noChangeArrowheads="1"/>
          </p:cNvSpPr>
          <p:nvPr/>
        </p:nvSpPr>
        <p:spPr bwMode="auto">
          <a:xfrm>
            <a:off x="26209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latin typeface="Gill Sans"/>
              <a:cs typeface="Gill Sans"/>
            </a:endParaRPr>
          </a:p>
        </p:txBody>
      </p:sp>
      <p:sp>
        <p:nvSpPr>
          <p:cNvPr id="32" name="Rectangle 23"/>
          <p:cNvSpPr>
            <a:spLocks noChangeArrowheads="1"/>
          </p:cNvSpPr>
          <p:nvPr/>
        </p:nvSpPr>
        <p:spPr bwMode="auto">
          <a:xfrm>
            <a:off x="26209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latin typeface="Gill Sans"/>
              <a:cs typeface="Gill Sans"/>
            </a:endParaRPr>
          </a:p>
        </p:txBody>
      </p:sp>
      <p:sp>
        <p:nvSpPr>
          <p:cNvPr id="33" name="Rectangle 24"/>
          <p:cNvSpPr>
            <a:spLocks noChangeArrowheads="1"/>
          </p:cNvSpPr>
          <p:nvPr/>
        </p:nvSpPr>
        <p:spPr bwMode="auto">
          <a:xfrm>
            <a:off x="26209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latin typeface="Gill Sans"/>
              <a:cs typeface="Gill Sans"/>
            </a:endParaRPr>
          </a:p>
        </p:txBody>
      </p:sp>
      <p:sp>
        <p:nvSpPr>
          <p:cNvPr id="34" name="Rectangle 25"/>
          <p:cNvSpPr>
            <a:spLocks noChangeArrowheads="1"/>
          </p:cNvSpPr>
          <p:nvPr/>
        </p:nvSpPr>
        <p:spPr bwMode="auto">
          <a:xfrm>
            <a:off x="26209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a:solidFill>
                  <a:schemeClr val="bg1"/>
                </a:solidFill>
                <a:latin typeface="Gill Sans"/>
                <a:cs typeface="Gill Sans"/>
              </a:rPr>
              <a:t>1</a:t>
            </a:r>
          </a:p>
        </p:txBody>
      </p:sp>
      <p:sp>
        <p:nvSpPr>
          <p:cNvPr id="35" name="Rectangle 34"/>
          <p:cNvSpPr>
            <a:spLocks noChangeArrowheads="1"/>
          </p:cNvSpPr>
          <p:nvPr/>
        </p:nvSpPr>
        <p:spPr bwMode="auto">
          <a:xfrm>
            <a:off x="20113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1</a:t>
            </a:r>
          </a:p>
        </p:txBody>
      </p:sp>
      <p:sp>
        <p:nvSpPr>
          <p:cNvPr id="36" name="Rectangle 35"/>
          <p:cNvSpPr>
            <a:spLocks noChangeArrowheads="1"/>
          </p:cNvSpPr>
          <p:nvPr/>
        </p:nvSpPr>
        <p:spPr bwMode="auto">
          <a:xfrm>
            <a:off x="23161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latin typeface="Gill Sans"/>
              <a:cs typeface="Gill Sans"/>
            </a:endParaRPr>
          </a:p>
        </p:txBody>
      </p:sp>
      <p:sp>
        <p:nvSpPr>
          <p:cNvPr id="37" name="Rectangle 36"/>
          <p:cNvSpPr>
            <a:spLocks noChangeArrowheads="1"/>
          </p:cNvSpPr>
          <p:nvPr/>
        </p:nvSpPr>
        <p:spPr bwMode="auto">
          <a:xfrm>
            <a:off x="26209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latin typeface="Gill Sans"/>
              <a:cs typeface="Gill Sans"/>
            </a:endParaRPr>
          </a:p>
        </p:txBody>
      </p:sp>
      <p:sp>
        <p:nvSpPr>
          <p:cNvPr id="38" name="Rectangle 37"/>
          <p:cNvSpPr>
            <a:spLocks noChangeArrowheads="1"/>
          </p:cNvSpPr>
          <p:nvPr/>
        </p:nvSpPr>
        <p:spPr bwMode="auto">
          <a:xfrm>
            <a:off x="1990725"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latin typeface="Gill Sans"/>
                <a:cs typeface="Gill Sans"/>
              </a:rPr>
              <a:t>1</a:t>
            </a:r>
          </a:p>
        </p:txBody>
      </p:sp>
      <p:sp>
        <p:nvSpPr>
          <p:cNvPr id="39" name="Rectangle 38"/>
          <p:cNvSpPr>
            <a:spLocks noChangeArrowheads="1"/>
          </p:cNvSpPr>
          <p:nvPr/>
        </p:nvSpPr>
        <p:spPr bwMode="auto">
          <a:xfrm>
            <a:off x="2335213"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latin typeface="Gill Sans"/>
                <a:cs typeface="Gill Sans"/>
              </a:rPr>
              <a:t>2</a:t>
            </a:r>
          </a:p>
        </p:txBody>
      </p:sp>
      <p:sp>
        <p:nvSpPr>
          <p:cNvPr id="40" name="Rectangle 39"/>
          <p:cNvSpPr>
            <a:spLocks noChangeArrowheads="1"/>
          </p:cNvSpPr>
          <p:nvPr/>
        </p:nvSpPr>
        <p:spPr bwMode="auto">
          <a:xfrm>
            <a:off x="2640013"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latin typeface="Gill Sans"/>
                <a:cs typeface="Gill Sans"/>
              </a:rPr>
              <a:t>3</a:t>
            </a:r>
          </a:p>
        </p:txBody>
      </p:sp>
      <p:sp>
        <p:nvSpPr>
          <p:cNvPr id="41" name="Rectangle 40"/>
          <p:cNvSpPr>
            <a:spLocks noChangeArrowheads="1"/>
          </p:cNvSpPr>
          <p:nvPr/>
        </p:nvSpPr>
        <p:spPr bwMode="auto">
          <a:xfrm>
            <a:off x="29257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latin typeface="Gill Sans"/>
              <a:cs typeface="Gill Sans"/>
            </a:endParaRPr>
          </a:p>
        </p:txBody>
      </p:sp>
      <p:sp>
        <p:nvSpPr>
          <p:cNvPr id="42" name="Rectangle 41"/>
          <p:cNvSpPr>
            <a:spLocks noChangeArrowheads="1"/>
          </p:cNvSpPr>
          <p:nvPr/>
        </p:nvSpPr>
        <p:spPr bwMode="auto">
          <a:xfrm>
            <a:off x="29257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latin typeface="Gill Sans"/>
              <a:cs typeface="Gill Sans"/>
            </a:endParaRPr>
          </a:p>
        </p:txBody>
      </p:sp>
      <p:sp>
        <p:nvSpPr>
          <p:cNvPr id="43" name="Rectangle 42"/>
          <p:cNvSpPr>
            <a:spLocks noChangeArrowheads="1"/>
          </p:cNvSpPr>
          <p:nvPr/>
        </p:nvSpPr>
        <p:spPr bwMode="auto">
          <a:xfrm>
            <a:off x="29257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1</a:t>
            </a:r>
          </a:p>
        </p:txBody>
      </p:sp>
      <p:sp>
        <p:nvSpPr>
          <p:cNvPr id="44" name="Rectangle 43"/>
          <p:cNvSpPr>
            <a:spLocks noChangeArrowheads="1"/>
          </p:cNvSpPr>
          <p:nvPr/>
        </p:nvSpPr>
        <p:spPr bwMode="auto">
          <a:xfrm>
            <a:off x="29257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latin typeface="Gill Sans"/>
              <a:cs typeface="Gill Sans"/>
            </a:endParaRPr>
          </a:p>
        </p:txBody>
      </p:sp>
      <p:sp>
        <p:nvSpPr>
          <p:cNvPr id="45" name="Rectangle 44"/>
          <p:cNvSpPr>
            <a:spLocks noChangeArrowheads="1"/>
          </p:cNvSpPr>
          <p:nvPr/>
        </p:nvSpPr>
        <p:spPr bwMode="auto">
          <a:xfrm>
            <a:off x="29257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latin typeface="Gill Sans"/>
                <a:cs typeface="Gill Sans"/>
              </a:rPr>
              <a:t>1</a:t>
            </a:r>
          </a:p>
        </p:txBody>
      </p:sp>
      <p:sp>
        <p:nvSpPr>
          <p:cNvPr id="46" name="Rectangle 45"/>
          <p:cNvSpPr>
            <a:spLocks noChangeArrowheads="1"/>
          </p:cNvSpPr>
          <p:nvPr/>
        </p:nvSpPr>
        <p:spPr bwMode="auto">
          <a:xfrm>
            <a:off x="29257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latin typeface="Gill Sans"/>
                <a:cs typeface="Gill Sans"/>
              </a:rPr>
              <a:t>1</a:t>
            </a:r>
          </a:p>
        </p:txBody>
      </p:sp>
      <p:sp>
        <p:nvSpPr>
          <p:cNvPr id="47" name="Rectangle 46"/>
          <p:cNvSpPr>
            <a:spLocks noChangeArrowheads="1"/>
          </p:cNvSpPr>
          <p:nvPr/>
        </p:nvSpPr>
        <p:spPr bwMode="auto">
          <a:xfrm>
            <a:off x="29257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latin typeface="Gill Sans"/>
              <a:cs typeface="Gill Sans"/>
            </a:endParaRPr>
          </a:p>
        </p:txBody>
      </p:sp>
      <p:sp>
        <p:nvSpPr>
          <p:cNvPr id="48" name="Rectangle 47"/>
          <p:cNvSpPr>
            <a:spLocks noChangeArrowheads="1"/>
          </p:cNvSpPr>
          <p:nvPr/>
        </p:nvSpPr>
        <p:spPr bwMode="auto">
          <a:xfrm>
            <a:off x="29257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latin typeface="Gill Sans"/>
              <a:cs typeface="Gill Sans"/>
            </a:endParaRPr>
          </a:p>
        </p:txBody>
      </p:sp>
      <p:sp>
        <p:nvSpPr>
          <p:cNvPr id="49" name="Rectangle 48"/>
          <p:cNvSpPr>
            <a:spLocks noChangeArrowheads="1"/>
          </p:cNvSpPr>
          <p:nvPr/>
        </p:nvSpPr>
        <p:spPr bwMode="auto">
          <a:xfrm>
            <a:off x="2944813"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latin typeface="Gill Sans"/>
                <a:cs typeface="Gill Sans"/>
              </a:rPr>
              <a:t>4</a:t>
            </a:r>
          </a:p>
        </p:txBody>
      </p:sp>
      <p:sp>
        <p:nvSpPr>
          <p:cNvPr id="50" name="Rectangle 85"/>
          <p:cNvSpPr>
            <a:spLocks noChangeArrowheads="1"/>
          </p:cNvSpPr>
          <p:nvPr/>
        </p:nvSpPr>
        <p:spPr bwMode="auto">
          <a:xfrm>
            <a:off x="3265488" y="2609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latin typeface="Gill Sans"/>
                <a:cs typeface="Gill Sans"/>
              </a:rPr>
              <a:t>1</a:t>
            </a:r>
          </a:p>
        </p:txBody>
      </p:sp>
      <p:sp>
        <p:nvSpPr>
          <p:cNvPr id="51" name="Rectangle 86"/>
          <p:cNvSpPr>
            <a:spLocks noChangeArrowheads="1"/>
          </p:cNvSpPr>
          <p:nvPr/>
        </p:nvSpPr>
        <p:spPr bwMode="auto">
          <a:xfrm>
            <a:off x="3265488" y="2990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latin typeface="Gill Sans"/>
                <a:cs typeface="Gill Sans"/>
              </a:rPr>
              <a:t>1</a:t>
            </a:r>
          </a:p>
        </p:txBody>
      </p:sp>
      <p:sp>
        <p:nvSpPr>
          <p:cNvPr id="52" name="Rectangle 87"/>
          <p:cNvSpPr>
            <a:spLocks noChangeArrowheads="1"/>
          </p:cNvSpPr>
          <p:nvPr/>
        </p:nvSpPr>
        <p:spPr bwMode="auto">
          <a:xfrm>
            <a:off x="3265488" y="3371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latin typeface="Gill Sans"/>
                <a:cs typeface="Gill Sans"/>
              </a:rPr>
              <a:t>1</a:t>
            </a:r>
          </a:p>
        </p:txBody>
      </p:sp>
      <p:sp>
        <p:nvSpPr>
          <p:cNvPr id="53" name="Rectangle 88"/>
          <p:cNvSpPr>
            <a:spLocks noChangeArrowheads="1"/>
          </p:cNvSpPr>
          <p:nvPr/>
        </p:nvSpPr>
        <p:spPr bwMode="auto">
          <a:xfrm>
            <a:off x="3265488" y="4895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latin typeface="Gill Sans"/>
                <a:cs typeface="Gill Sans"/>
              </a:rPr>
              <a:t>1</a:t>
            </a:r>
          </a:p>
        </p:txBody>
      </p:sp>
      <p:sp>
        <p:nvSpPr>
          <p:cNvPr id="54" name="Rectangle 89"/>
          <p:cNvSpPr>
            <a:spLocks noChangeArrowheads="1"/>
          </p:cNvSpPr>
          <p:nvPr/>
        </p:nvSpPr>
        <p:spPr bwMode="auto">
          <a:xfrm>
            <a:off x="3265488" y="4133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latin typeface="Gill Sans"/>
                <a:cs typeface="Gill Sans"/>
              </a:rPr>
              <a:t>1</a:t>
            </a:r>
          </a:p>
        </p:txBody>
      </p:sp>
      <p:sp>
        <p:nvSpPr>
          <p:cNvPr id="55" name="Rectangle 90"/>
          <p:cNvSpPr>
            <a:spLocks noChangeArrowheads="1"/>
          </p:cNvSpPr>
          <p:nvPr/>
        </p:nvSpPr>
        <p:spPr bwMode="auto">
          <a:xfrm>
            <a:off x="3265488" y="4514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latin typeface="Gill Sans"/>
                <a:cs typeface="Gill Sans"/>
              </a:rPr>
              <a:t>1</a:t>
            </a:r>
          </a:p>
        </p:txBody>
      </p:sp>
      <p:sp>
        <p:nvSpPr>
          <p:cNvPr id="56" name="Rectangle 91"/>
          <p:cNvSpPr>
            <a:spLocks noChangeArrowheads="1"/>
          </p:cNvSpPr>
          <p:nvPr/>
        </p:nvSpPr>
        <p:spPr bwMode="auto">
          <a:xfrm>
            <a:off x="3265488" y="3752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latin typeface="Gill Sans"/>
                <a:cs typeface="Gill Sans"/>
              </a:rPr>
              <a:t>2</a:t>
            </a:r>
          </a:p>
        </p:txBody>
      </p:sp>
      <p:sp>
        <p:nvSpPr>
          <p:cNvPr id="57" name="Rectangle 92"/>
          <p:cNvSpPr>
            <a:spLocks noChangeArrowheads="1"/>
          </p:cNvSpPr>
          <p:nvPr/>
        </p:nvSpPr>
        <p:spPr bwMode="auto">
          <a:xfrm>
            <a:off x="3265488" y="5276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latin typeface="Gill Sans"/>
                <a:cs typeface="Gill Sans"/>
              </a:rPr>
              <a:t>1</a:t>
            </a:r>
          </a:p>
        </p:txBody>
      </p:sp>
      <p:sp>
        <p:nvSpPr>
          <p:cNvPr id="58" name="Text Box 99"/>
          <p:cNvSpPr txBox="1">
            <a:spLocks noChangeArrowheads="1"/>
          </p:cNvSpPr>
          <p:nvPr/>
        </p:nvSpPr>
        <p:spPr bwMode="auto">
          <a:xfrm>
            <a:off x="2447925" y="1905000"/>
            <a:ext cx="358592" cy="369332"/>
          </a:xfrm>
          <a:prstGeom prst="rect">
            <a:avLst/>
          </a:prstGeom>
          <a:noFill/>
          <a:ln w="9525">
            <a:noFill/>
            <a:miter lim="800000"/>
            <a:headEnd/>
            <a:tailEnd/>
          </a:ln>
        </p:spPr>
        <p:txBody>
          <a:bodyPr wrap="none">
            <a:spAutoFit/>
          </a:bodyPr>
          <a:lstStyle/>
          <a:p>
            <a:r>
              <a:rPr lang="en-US" sz="1800" b="0" i="1" dirty="0" err="1">
                <a:solidFill>
                  <a:schemeClr val="bg1"/>
                </a:solidFill>
                <a:latin typeface="Gill Sans"/>
                <a:cs typeface="Gill Sans"/>
              </a:rPr>
              <a:t>tf</a:t>
            </a:r>
            <a:endParaRPr lang="en-US" sz="1800" b="0" i="1" dirty="0">
              <a:solidFill>
                <a:schemeClr val="bg1"/>
              </a:solidFill>
              <a:latin typeface="Gill Sans"/>
              <a:cs typeface="Gill Sans"/>
            </a:endParaRPr>
          </a:p>
        </p:txBody>
      </p:sp>
      <p:sp>
        <p:nvSpPr>
          <p:cNvPr id="59" name="Text Box 101"/>
          <p:cNvSpPr txBox="1">
            <a:spLocks noChangeArrowheads="1"/>
          </p:cNvSpPr>
          <p:nvPr/>
        </p:nvSpPr>
        <p:spPr bwMode="auto">
          <a:xfrm>
            <a:off x="3200400" y="2209800"/>
            <a:ext cx="397064" cy="369332"/>
          </a:xfrm>
          <a:prstGeom prst="rect">
            <a:avLst/>
          </a:prstGeom>
          <a:noFill/>
          <a:ln w="9525">
            <a:noFill/>
            <a:miter lim="800000"/>
            <a:headEnd/>
            <a:tailEnd/>
          </a:ln>
        </p:spPr>
        <p:txBody>
          <a:bodyPr wrap="none">
            <a:spAutoFit/>
          </a:bodyPr>
          <a:lstStyle/>
          <a:p>
            <a:r>
              <a:rPr lang="en-US" sz="1800" b="0" i="1" dirty="0" err="1">
                <a:solidFill>
                  <a:schemeClr val="bg1"/>
                </a:solidFill>
                <a:latin typeface="Gill Sans"/>
                <a:cs typeface="Gill Sans"/>
              </a:rPr>
              <a:t>df</a:t>
            </a:r>
            <a:endParaRPr lang="en-US" sz="1800" b="0" i="1" dirty="0">
              <a:solidFill>
                <a:schemeClr val="bg1"/>
              </a:solidFill>
              <a:latin typeface="Gill Sans"/>
              <a:cs typeface="Gill Sans"/>
            </a:endParaRPr>
          </a:p>
        </p:txBody>
      </p:sp>
      <p:sp>
        <p:nvSpPr>
          <p:cNvPr id="60" name="Rectangle 19"/>
          <p:cNvSpPr>
            <a:spLocks noChangeArrowheads="1"/>
          </p:cNvSpPr>
          <p:nvPr/>
        </p:nvSpPr>
        <p:spPr bwMode="auto">
          <a:xfrm>
            <a:off x="838200" y="2613025"/>
            <a:ext cx="1152525" cy="3000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blue</a:t>
            </a:r>
          </a:p>
        </p:txBody>
      </p:sp>
      <p:sp>
        <p:nvSpPr>
          <p:cNvPr id="61" name="Rectangle 19"/>
          <p:cNvSpPr>
            <a:spLocks noChangeArrowheads="1"/>
          </p:cNvSpPr>
          <p:nvPr/>
        </p:nvSpPr>
        <p:spPr bwMode="auto">
          <a:xfrm>
            <a:off x="838200" y="2992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cat</a:t>
            </a:r>
          </a:p>
        </p:txBody>
      </p:sp>
      <p:sp>
        <p:nvSpPr>
          <p:cNvPr id="62" name="Rectangle 19"/>
          <p:cNvSpPr>
            <a:spLocks noChangeArrowheads="1"/>
          </p:cNvSpPr>
          <p:nvPr/>
        </p:nvSpPr>
        <p:spPr bwMode="auto">
          <a:xfrm>
            <a:off x="838200" y="3373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egg</a:t>
            </a:r>
          </a:p>
        </p:txBody>
      </p:sp>
      <p:sp>
        <p:nvSpPr>
          <p:cNvPr id="63" name="Rectangle 19"/>
          <p:cNvSpPr>
            <a:spLocks noChangeArrowheads="1"/>
          </p:cNvSpPr>
          <p:nvPr/>
        </p:nvSpPr>
        <p:spPr bwMode="auto">
          <a:xfrm>
            <a:off x="838200" y="3754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fish</a:t>
            </a:r>
          </a:p>
        </p:txBody>
      </p:sp>
      <p:sp>
        <p:nvSpPr>
          <p:cNvPr id="64" name="Rectangle 19"/>
          <p:cNvSpPr>
            <a:spLocks noChangeArrowheads="1"/>
          </p:cNvSpPr>
          <p:nvPr/>
        </p:nvSpPr>
        <p:spPr bwMode="auto">
          <a:xfrm>
            <a:off x="838200" y="4135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green</a:t>
            </a:r>
          </a:p>
        </p:txBody>
      </p:sp>
      <p:sp>
        <p:nvSpPr>
          <p:cNvPr id="65" name="Rectangle 19"/>
          <p:cNvSpPr>
            <a:spLocks noChangeArrowheads="1"/>
          </p:cNvSpPr>
          <p:nvPr/>
        </p:nvSpPr>
        <p:spPr bwMode="auto">
          <a:xfrm>
            <a:off x="838200" y="4516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ham</a:t>
            </a:r>
          </a:p>
        </p:txBody>
      </p:sp>
      <p:sp>
        <p:nvSpPr>
          <p:cNvPr id="66" name="Rectangle 19"/>
          <p:cNvSpPr>
            <a:spLocks noChangeArrowheads="1"/>
          </p:cNvSpPr>
          <p:nvPr/>
        </p:nvSpPr>
        <p:spPr bwMode="auto">
          <a:xfrm>
            <a:off x="838200" y="4897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hat</a:t>
            </a:r>
          </a:p>
        </p:txBody>
      </p:sp>
      <p:sp>
        <p:nvSpPr>
          <p:cNvPr id="67" name="Rectangle 19"/>
          <p:cNvSpPr>
            <a:spLocks noChangeArrowheads="1"/>
          </p:cNvSpPr>
          <p:nvPr/>
        </p:nvSpPr>
        <p:spPr bwMode="auto">
          <a:xfrm>
            <a:off x="838200" y="5278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one</a:t>
            </a:r>
          </a:p>
        </p:txBody>
      </p:sp>
      <p:sp>
        <p:nvSpPr>
          <p:cNvPr id="79" name="Rectangle 85"/>
          <p:cNvSpPr>
            <a:spLocks noChangeArrowheads="1"/>
          </p:cNvSpPr>
          <p:nvPr/>
        </p:nvSpPr>
        <p:spPr bwMode="black">
          <a:xfrm>
            <a:off x="6501606" y="2609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latin typeface="Gill Sans"/>
                <a:cs typeface="Gill Sans"/>
              </a:rPr>
              <a:t>1</a:t>
            </a:r>
          </a:p>
        </p:txBody>
      </p:sp>
      <p:sp>
        <p:nvSpPr>
          <p:cNvPr id="80" name="Rectangle 86"/>
          <p:cNvSpPr>
            <a:spLocks noChangeArrowheads="1"/>
          </p:cNvSpPr>
          <p:nvPr/>
        </p:nvSpPr>
        <p:spPr bwMode="black">
          <a:xfrm>
            <a:off x="6501606" y="2990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latin typeface="Gill Sans"/>
                <a:cs typeface="Gill Sans"/>
              </a:rPr>
              <a:t>1</a:t>
            </a:r>
          </a:p>
        </p:txBody>
      </p:sp>
      <p:sp>
        <p:nvSpPr>
          <p:cNvPr id="81" name="Rectangle 87"/>
          <p:cNvSpPr>
            <a:spLocks noChangeArrowheads="1"/>
          </p:cNvSpPr>
          <p:nvPr/>
        </p:nvSpPr>
        <p:spPr bwMode="black">
          <a:xfrm>
            <a:off x="6501606" y="3371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latin typeface="Gill Sans"/>
                <a:cs typeface="Gill Sans"/>
              </a:rPr>
              <a:t>1</a:t>
            </a:r>
          </a:p>
        </p:txBody>
      </p:sp>
      <p:sp>
        <p:nvSpPr>
          <p:cNvPr id="82" name="Rectangle 88"/>
          <p:cNvSpPr>
            <a:spLocks noChangeArrowheads="1"/>
          </p:cNvSpPr>
          <p:nvPr/>
        </p:nvSpPr>
        <p:spPr bwMode="black">
          <a:xfrm>
            <a:off x="6501606" y="4895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latin typeface="Gill Sans"/>
                <a:cs typeface="Gill Sans"/>
              </a:rPr>
              <a:t>1</a:t>
            </a:r>
          </a:p>
        </p:txBody>
      </p:sp>
      <p:sp>
        <p:nvSpPr>
          <p:cNvPr id="83" name="Rectangle 89"/>
          <p:cNvSpPr>
            <a:spLocks noChangeArrowheads="1"/>
          </p:cNvSpPr>
          <p:nvPr/>
        </p:nvSpPr>
        <p:spPr bwMode="black">
          <a:xfrm>
            <a:off x="6501606" y="4133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latin typeface="Gill Sans"/>
                <a:cs typeface="Gill Sans"/>
              </a:rPr>
              <a:t>1</a:t>
            </a:r>
          </a:p>
        </p:txBody>
      </p:sp>
      <p:sp>
        <p:nvSpPr>
          <p:cNvPr id="84" name="Rectangle 90"/>
          <p:cNvSpPr>
            <a:spLocks noChangeArrowheads="1"/>
          </p:cNvSpPr>
          <p:nvPr/>
        </p:nvSpPr>
        <p:spPr bwMode="black">
          <a:xfrm>
            <a:off x="6501606" y="4514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latin typeface="Gill Sans"/>
                <a:cs typeface="Gill Sans"/>
              </a:rPr>
              <a:t>1</a:t>
            </a:r>
          </a:p>
        </p:txBody>
      </p:sp>
      <p:sp>
        <p:nvSpPr>
          <p:cNvPr id="85" name="Rectangle 91"/>
          <p:cNvSpPr>
            <a:spLocks noChangeArrowheads="1"/>
          </p:cNvSpPr>
          <p:nvPr/>
        </p:nvSpPr>
        <p:spPr bwMode="black">
          <a:xfrm>
            <a:off x="6501606" y="3752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latin typeface="Gill Sans"/>
                <a:cs typeface="Gill Sans"/>
              </a:rPr>
              <a:t>2</a:t>
            </a:r>
          </a:p>
        </p:txBody>
      </p:sp>
      <p:sp>
        <p:nvSpPr>
          <p:cNvPr id="86" name="Rectangle 92"/>
          <p:cNvSpPr>
            <a:spLocks noChangeArrowheads="1"/>
          </p:cNvSpPr>
          <p:nvPr/>
        </p:nvSpPr>
        <p:spPr bwMode="black">
          <a:xfrm>
            <a:off x="6501606" y="5276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latin typeface="Gill Sans"/>
                <a:cs typeface="Gill Sans"/>
              </a:rPr>
              <a:t>1</a:t>
            </a:r>
          </a:p>
        </p:txBody>
      </p:sp>
      <p:sp>
        <p:nvSpPr>
          <p:cNvPr id="87" name="Rectangle 19"/>
          <p:cNvSpPr>
            <a:spLocks noChangeArrowheads="1"/>
          </p:cNvSpPr>
          <p:nvPr/>
        </p:nvSpPr>
        <p:spPr bwMode="auto">
          <a:xfrm>
            <a:off x="5194299" y="2613025"/>
            <a:ext cx="1150938" cy="300038"/>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blue</a:t>
            </a:r>
          </a:p>
        </p:txBody>
      </p:sp>
      <p:sp>
        <p:nvSpPr>
          <p:cNvPr id="88" name="Rectangle 19"/>
          <p:cNvSpPr>
            <a:spLocks noChangeArrowheads="1"/>
          </p:cNvSpPr>
          <p:nvPr/>
        </p:nvSpPr>
        <p:spPr bwMode="auto">
          <a:xfrm>
            <a:off x="5194299" y="2992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cat</a:t>
            </a:r>
          </a:p>
        </p:txBody>
      </p:sp>
      <p:sp>
        <p:nvSpPr>
          <p:cNvPr id="89" name="Rectangle 19"/>
          <p:cNvSpPr>
            <a:spLocks noChangeArrowheads="1"/>
          </p:cNvSpPr>
          <p:nvPr/>
        </p:nvSpPr>
        <p:spPr bwMode="auto">
          <a:xfrm>
            <a:off x="5194299" y="3373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egg</a:t>
            </a:r>
          </a:p>
        </p:txBody>
      </p:sp>
      <p:sp>
        <p:nvSpPr>
          <p:cNvPr id="90" name="Rectangle 19"/>
          <p:cNvSpPr>
            <a:spLocks noChangeArrowheads="1"/>
          </p:cNvSpPr>
          <p:nvPr/>
        </p:nvSpPr>
        <p:spPr bwMode="auto">
          <a:xfrm>
            <a:off x="5194299" y="3755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fish</a:t>
            </a:r>
          </a:p>
        </p:txBody>
      </p:sp>
      <p:sp>
        <p:nvSpPr>
          <p:cNvPr id="91" name="Rectangle 19"/>
          <p:cNvSpPr>
            <a:spLocks noChangeArrowheads="1"/>
          </p:cNvSpPr>
          <p:nvPr/>
        </p:nvSpPr>
        <p:spPr bwMode="auto">
          <a:xfrm>
            <a:off x="5194299" y="4135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green</a:t>
            </a:r>
          </a:p>
        </p:txBody>
      </p:sp>
      <p:sp>
        <p:nvSpPr>
          <p:cNvPr id="92" name="Rectangle 19"/>
          <p:cNvSpPr>
            <a:spLocks noChangeArrowheads="1"/>
          </p:cNvSpPr>
          <p:nvPr/>
        </p:nvSpPr>
        <p:spPr bwMode="auto">
          <a:xfrm>
            <a:off x="5194299" y="4516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ham</a:t>
            </a:r>
          </a:p>
        </p:txBody>
      </p:sp>
      <p:sp>
        <p:nvSpPr>
          <p:cNvPr id="93" name="Rectangle 19"/>
          <p:cNvSpPr>
            <a:spLocks noChangeArrowheads="1"/>
          </p:cNvSpPr>
          <p:nvPr/>
        </p:nvSpPr>
        <p:spPr bwMode="auto">
          <a:xfrm>
            <a:off x="5194299" y="4897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hat</a:t>
            </a:r>
          </a:p>
        </p:txBody>
      </p:sp>
      <p:sp>
        <p:nvSpPr>
          <p:cNvPr id="94" name="Rectangle 19"/>
          <p:cNvSpPr>
            <a:spLocks noChangeArrowheads="1"/>
          </p:cNvSpPr>
          <p:nvPr/>
        </p:nvSpPr>
        <p:spPr bwMode="auto">
          <a:xfrm>
            <a:off x="5194299" y="5278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one</a:t>
            </a:r>
          </a:p>
        </p:txBody>
      </p:sp>
      <p:cxnSp>
        <p:nvCxnSpPr>
          <p:cNvPr id="103" name="Straight Arrow Connector 227"/>
          <p:cNvCxnSpPr>
            <a:cxnSpLocks noChangeShapeType="1"/>
            <a:stCxn id="87" idx="3"/>
            <a:endCxn id="79" idx="1"/>
          </p:cNvCxnSpPr>
          <p:nvPr/>
        </p:nvCxnSpPr>
        <p:spPr bwMode="auto">
          <a:xfrm flipV="1">
            <a:off x="6345237" y="2762456"/>
            <a:ext cx="156369" cy="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4" name="Straight Arrow Connector 228"/>
          <p:cNvCxnSpPr>
            <a:cxnSpLocks noChangeShapeType="1"/>
            <a:stCxn id="79" idx="3"/>
            <a:endCxn id="163" idx="1"/>
          </p:cNvCxnSpPr>
          <p:nvPr/>
        </p:nvCxnSpPr>
        <p:spPr bwMode="auto">
          <a:xfrm>
            <a:off x="6783736" y="2762456"/>
            <a:ext cx="169165" cy="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5" name="Straight Arrow Connector 231"/>
          <p:cNvCxnSpPr>
            <a:cxnSpLocks noChangeShapeType="1"/>
            <a:stCxn id="88" idx="3"/>
            <a:endCxn id="80" idx="1"/>
          </p:cNvCxnSpPr>
          <p:nvPr/>
        </p:nvCxnSpPr>
        <p:spPr bwMode="auto">
          <a:xfrm>
            <a:off x="6345237" y="3142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6" name="Straight Arrow Connector 232"/>
          <p:cNvCxnSpPr>
            <a:cxnSpLocks noChangeShapeType="1"/>
            <a:stCxn id="80" idx="3"/>
            <a:endCxn id="157" idx="1"/>
          </p:cNvCxnSpPr>
          <p:nvPr/>
        </p:nvCxnSpPr>
        <p:spPr bwMode="auto">
          <a:xfrm flipV="1">
            <a:off x="6783736" y="3142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7" name="Straight Arrow Connector 233"/>
          <p:cNvCxnSpPr>
            <a:cxnSpLocks noChangeShapeType="1"/>
            <a:stCxn id="89" idx="3"/>
            <a:endCxn id="81" idx="1"/>
          </p:cNvCxnSpPr>
          <p:nvPr/>
        </p:nvCxnSpPr>
        <p:spPr bwMode="auto">
          <a:xfrm>
            <a:off x="6345237" y="3523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8" name="Straight Arrow Connector 234"/>
          <p:cNvCxnSpPr>
            <a:cxnSpLocks noChangeShapeType="1"/>
            <a:stCxn id="81" idx="3"/>
            <a:endCxn id="158" idx="1"/>
          </p:cNvCxnSpPr>
          <p:nvPr/>
        </p:nvCxnSpPr>
        <p:spPr bwMode="auto">
          <a:xfrm flipV="1">
            <a:off x="6783736" y="3523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9" name="Straight Arrow Connector 235"/>
          <p:cNvCxnSpPr>
            <a:cxnSpLocks noChangeShapeType="1"/>
            <a:stCxn id="90" idx="3"/>
            <a:endCxn id="85" idx="1"/>
          </p:cNvCxnSpPr>
          <p:nvPr/>
        </p:nvCxnSpPr>
        <p:spPr bwMode="auto">
          <a:xfrm flipV="1">
            <a:off x="6345237" y="3905456"/>
            <a:ext cx="156369" cy="1"/>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0" name="Straight Arrow Connector 236"/>
          <p:cNvCxnSpPr>
            <a:cxnSpLocks noChangeShapeType="1"/>
            <a:stCxn id="85" idx="3"/>
            <a:endCxn id="159" idx="1"/>
          </p:cNvCxnSpPr>
          <p:nvPr/>
        </p:nvCxnSpPr>
        <p:spPr bwMode="auto">
          <a:xfrm>
            <a:off x="6783736" y="3905456"/>
            <a:ext cx="169165" cy="58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1" name="Straight Arrow Connector 237"/>
          <p:cNvCxnSpPr>
            <a:cxnSpLocks noChangeShapeType="1"/>
            <a:stCxn id="91" idx="3"/>
            <a:endCxn id="83" idx="1"/>
          </p:cNvCxnSpPr>
          <p:nvPr/>
        </p:nvCxnSpPr>
        <p:spPr bwMode="auto">
          <a:xfrm>
            <a:off x="6345237" y="4285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2" name="Straight Arrow Connector 238"/>
          <p:cNvCxnSpPr>
            <a:cxnSpLocks noChangeShapeType="1"/>
            <a:stCxn id="83" idx="3"/>
            <a:endCxn id="161" idx="1"/>
          </p:cNvCxnSpPr>
          <p:nvPr/>
        </p:nvCxnSpPr>
        <p:spPr bwMode="auto">
          <a:xfrm flipV="1">
            <a:off x="6783736" y="4285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3" name="Straight Arrow Connector 239"/>
          <p:cNvCxnSpPr>
            <a:cxnSpLocks noChangeShapeType="1"/>
            <a:stCxn id="92" idx="3"/>
            <a:endCxn id="84" idx="1"/>
          </p:cNvCxnSpPr>
          <p:nvPr/>
        </p:nvCxnSpPr>
        <p:spPr bwMode="auto">
          <a:xfrm>
            <a:off x="6345237" y="4666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4" name="Straight Arrow Connector 240"/>
          <p:cNvCxnSpPr>
            <a:cxnSpLocks noChangeShapeType="1"/>
            <a:stCxn id="84" idx="3"/>
            <a:endCxn id="160" idx="1"/>
          </p:cNvCxnSpPr>
          <p:nvPr/>
        </p:nvCxnSpPr>
        <p:spPr bwMode="auto">
          <a:xfrm flipV="1">
            <a:off x="6783736" y="4666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5" name="Straight Arrow Connector 241"/>
          <p:cNvCxnSpPr>
            <a:cxnSpLocks noChangeShapeType="1"/>
            <a:stCxn id="93" idx="3"/>
            <a:endCxn id="82" idx="1"/>
          </p:cNvCxnSpPr>
          <p:nvPr/>
        </p:nvCxnSpPr>
        <p:spPr bwMode="auto">
          <a:xfrm>
            <a:off x="6345237" y="5047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6" name="Straight Arrow Connector 242"/>
          <p:cNvCxnSpPr>
            <a:cxnSpLocks noChangeShapeType="1"/>
            <a:stCxn id="82" idx="3"/>
            <a:endCxn id="162" idx="1"/>
          </p:cNvCxnSpPr>
          <p:nvPr/>
        </p:nvCxnSpPr>
        <p:spPr bwMode="auto">
          <a:xfrm flipV="1">
            <a:off x="6783736" y="5047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7" name="Straight Arrow Connector 243"/>
          <p:cNvCxnSpPr>
            <a:cxnSpLocks noChangeShapeType="1"/>
            <a:stCxn id="94" idx="3"/>
            <a:endCxn id="86" idx="1"/>
          </p:cNvCxnSpPr>
          <p:nvPr/>
        </p:nvCxnSpPr>
        <p:spPr bwMode="auto">
          <a:xfrm>
            <a:off x="6345237" y="5428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8" name="Straight Arrow Connector 244"/>
          <p:cNvCxnSpPr>
            <a:cxnSpLocks noChangeShapeType="1"/>
            <a:stCxn id="86" idx="3"/>
            <a:endCxn id="164" idx="1"/>
          </p:cNvCxnSpPr>
          <p:nvPr/>
        </p:nvCxnSpPr>
        <p:spPr bwMode="auto">
          <a:xfrm flipV="1">
            <a:off x="6783736" y="5428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sp>
        <p:nvSpPr>
          <p:cNvPr id="119" name="Right Arrow 245"/>
          <p:cNvSpPr>
            <a:spLocks noChangeArrowheads="1"/>
          </p:cNvSpPr>
          <p:nvPr/>
        </p:nvSpPr>
        <p:spPr bwMode="auto">
          <a:xfrm>
            <a:off x="4038600" y="4133850"/>
            <a:ext cx="685800" cy="533400"/>
          </a:xfrm>
          <a:prstGeom prst="rightArrow">
            <a:avLst>
              <a:gd name="adj1" fmla="val 50000"/>
              <a:gd name="adj2" fmla="val 50000"/>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solidFill>
                <a:schemeClr val="bg1"/>
              </a:solidFill>
              <a:latin typeface="Gill Sans"/>
              <a:cs typeface="Gill Sans"/>
            </a:endParaRPr>
          </a:p>
        </p:txBody>
      </p:sp>
      <p:sp>
        <p:nvSpPr>
          <p:cNvPr id="123" name="Rectangle 122"/>
          <p:cNvSpPr>
            <a:spLocks noChangeArrowheads="1"/>
          </p:cNvSpPr>
          <p:nvPr/>
        </p:nvSpPr>
        <p:spPr bwMode="auto">
          <a:xfrm>
            <a:off x="20113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latin typeface="Gill Sans"/>
              <a:cs typeface="Gill Sans"/>
            </a:endParaRPr>
          </a:p>
        </p:txBody>
      </p:sp>
      <p:sp>
        <p:nvSpPr>
          <p:cNvPr id="124" name="Rectangle 123"/>
          <p:cNvSpPr>
            <a:spLocks noChangeArrowheads="1"/>
          </p:cNvSpPr>
          <p:nvPr/>
        </p:nvSpPr>
        <p:spPr bwMode="auto">
          <a:xfrm>
            <a:off x="23161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latin typeface="Gill Sans"/>
                <a:cs typeface="Gill Sans"/>
              </a:rPr>
              <a:t>1</a:t>
            </a:r>
          </a:p>
        </p:txBody>
      </p:sp>
      <p:sp>
        <p:nvSpPr>
          <p:cNvPr id="125" name="Rectangle 124"/>
          <p:cNvSpPr>
            <a:spLocks noChangeArrowheads="1"/>
          </p:cNvSpPr>
          <p:nvPr/>
        </p:nvSpPr>
        <p:spPr bwMode="auto">
          <a:xfrm>
            <a:off x="26209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latin typeface="Gill Sans"/>
              <a:cs typeface="Gill Sans"/>
            </a:endParaRPr>
          </a:p>
        </p:txBody>
      </p:sp>
      <p:sp>
        <p:nvSpPr>
          <p:cNvPr id="126" name="Rectangle 125"/>
          <p:cNvSpPr>
            <a:spLocks noChangeArrowheads="1"/>
          </p:cNvSpPr>
          <p:nvPr/>
        </p:nvSpPr>
        <p:spPr bwMode="auto">
          <a:xfrm>
            <a:off x="29257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latin typeface="Gill Sans"/>
              <a:cs typeface="Gill Sans"/>
            </a:endParaRPr>
          </a:p>
        </p:txBody>
      </p:sp>
      <p:sp>
        <p:nvSpPr>
          <p:cNvPr id="127" name="Rectangle 92"/>
          <p:cNvSpPr>
            <a:spLocks noChangeArrowheads="1"/>
          </p:cNvSpPr>
          <p:nvPr/>
        </p:nvSpPr>
        <p:spPr bwMode="auto">
          <a:xfrm>
            <a:off x="3265488" y="5657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latin typeface="Gill Sans"/>
                <a:cs typeface="Gill Sans"/>
              </a:rPr>
              <a:t>1</a:t>
            </a:r>
          </a:p>
        </p:txBody>
      </p:sp>
      <p:sp>
        <p:nvSpPr>
          <p:cNvPr id="128" name="Rectangle 19"/>
          <p:cNvSpPr>
            <a:spLocks noChangeArrowheads="1"/>
          </p:cNvSpPr>
          <p:nvPr/>
        </p:nvSpPr>
        <p:spPr bwMode="auto">
          <a:xfrm>
            <a:off x="838200" y="5659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red</a:t>
            </a:r>
          </a:p>
        </p:txBody>
      </p:sp>
      <p:sp>
        <p:nvSpPr>
          <p:cNvPr id="129" name="Rectangle 128"/>
          <p:cNvSpPr>
            <a:spLocks noChangeArrowheads="1"/>
          </p:cNvSpPr>
          <p:nvPr/>
        </p:nvSpPr>
        <p:spPr bwMode="auto">
          <a:xfrm>
            <a:off x="20113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1</a:t>
            </a:r>
          </a:p>
        </p:txBody>
      </p:sp>
      <p:sp>
        <p:nvSpPr>
          <p:cNvPr id="130" name="Rectangle 129"/>
          <p:cNvSpPr>
            <a:spLocks noChangeArrowheads="1"/>
          </p:cNvSpPr>
          <p:nvPr/>
        </p:nvSpPr>
        <p:spPr bwMode="auto">
          <a:xfrm>
            <a:off x="23161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latin typeface="Gill Sans"/>
              <a:cs typeface="Gill Sans"/>
            </a:endParaRPr>
          </a:p>
        </p:txBody>
      </p:sp>
      <p:sp>
        <p:nvSpPr>
          <p:cNvPr id="131" name="Rectangle 130"/>
          <p:cNvSpPr>
            <a:spLocks noChangeArrowheads="1"/>
          </p:cNvSpPr>
          <p:nvPr/>
        </p:nvSpPr>
        <p:spPr bwMode="auto">
          <a:xfrm>
            <a:off x="26209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latin typeface="Gill Sans"/>
              <a:cs typeface="Gill Sans"/>
            </a:endParaRPr>
          </a:p>
        </p:txBody>
      </p:sp>
      <p:sp>
        <p:nvSpPr>
          <p:cNvPr id="132" name="Rectangle 131"/>
          <p:cNvSpPr>
            <a:spLocks noChangeArrowheads="1"/>
          </p:cNvSpPr>
          <p:nvPr/>
        </p:nvSpPr>
        <p:spPr bwMode="auto">
          <a:xfrm>
            <a:off x="29257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latin typeface="Gill Sans"/>
              <a:cs typeface="Gill Sans"/>
            </a:endParaRPr>
          </a:p>
        </p:txBody>
      </p:sp>
      <p:sp>
        <p:nvSpPr>
          <p:cNvPr id="133" name="Rectangle 92"/>
          <p:cNvSpPr>
            <a:spLocks noChangeArrowheads="1"/>
          </p:cNvSpPr>
          <p:nvPr/>
        </p:nvSpPr>
        <p:spPr bwMode="auto">
          <a:xfrm>
            <a:off x="3265488" y="6038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latin typeface="Gill Sans"/>
                <a:cs typeface="Gill Sans"/>
              </a:rPr>
              <a:t>1</a:t>
            </a:r>
          </a:p>
        </p:txBody>
      </p:sp>
      <p:sp>
        <p:nvSpPr>
          <p:cNvPr id="134" name="Rectangle 19"/>
          <p:cNvSpPr>
            <a:spLocks noChangeArrowheads="1"/>
          </p:cNvSpPr>
          <p:nvPr/>
        </p:nvSpPr>
        <p:spPr bwMode="auto">
          <a:xfrm>
            <a:off x="838200" y="6040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latin typeface="Gill Sans"/>
                <a:cs typeface="Gill Sans"/>
              </a:rPr>
              <a:t>two</a:t>
            </a:r>
          </a:p>
        </p:txBody>
      </p:sp>
      <p:sp>
        <p:nvSpPr>
          <p:cNvPr id="137" name="Rectangle 92"/>
          <p:cNvSpPr>
            <a:spLocks noChangeArrowheads="1"/>
          </p:cNvSpPr>
          <p:nvPr/>
        </p:nvSpPr>
        <p:spPr bwMode="black">
          <a:xfrm>
            <a:off x="6501606" y="5657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latin typeface="Gill Sans"/>
                <a:cs typeface="Gill Sans"/>
              </a:rPr>
              <a:t>1</a:t>
            </a:r>
          </a:p>
        </p:txBody>
      </p:sp>
      <p:sp>
        <p:nvSpPr>
          <p:cNvPr id="138" name="Rectangle 19"/>
          <p:cNvSpPr>
            <a:spLocks noChangeArrowheads="1"/>
          </p:cNvSpPr>
          <p:nvPr/>
        </p:nvSpPr>
        <p:spPr bwMode="auto">
          <a:xfrm>
            <a:off x="5194299" y="5659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red</a:t>
            </a:r>
          </a:p>
        </p:txBody>
      </p:sp>
      <p:cxnSp>
        <p:nvCxnSpPr>
          <p:cNvPr id="139" name="Straight Arrow Connector 243"/>
          <p:cNvCxnSpPr>
            <a:cxnSpLocks noChangeShapeType="1"/>
            <a:stCxn id="138" idx="3"/>
            <a:endCxn id="137" idx="1"/>
          </p:cNvCxnSpPr>
          <p:nvPr/>
        </p:nvCxnSpPr>
        <p:spPr bwMode="auto">
          <a:xfrm>
            <a:off x="6345237" y="5809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40" name="Straight Arrow Connector 244"/>
          <p:cNvCxnSpPr>
            <a:cxnSpLocks noChangeShapeType="1"/>
            <a:stCxn id="137" idx="3"/>
            <a:endCxn id="166" idx="1"/>
          </p:cNvCxnSpPr>
          <p:nvPr/>
        </p:nvCxnSpPr>
        <p:spPr bwMode="auto">
          <a:xfrm flipV="1">
            <a:off x="6783736" y="5809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sp>
        <p:nvSpPr>
          <p:cNvPr id="142" name="Rectangle 92"/>
          <p:cNvSpPr>
            <a:spLocks noChangeArrowheads="1"/>
          </p:cNvSpPr>
          <p:nvPr/>
        </p:nvSpPr>
        <p:spPr bwMode="black">
          <a:xfrm>
            <a:off x="6501606" y="6038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latin typeface="Gill Sans"/>
                <a:cs typeface="Gill Sans"/>
              </a:rPr>
              <a:t>1</a:t>
            </a:r>
          </a:p>
        </p:txBody>
      </p:sp>
      <p:sp>
        <p:nvSpPr>
          <p:cNvPr id="143" name="Rectangle 19"/>
          <p:cNvSpPr>
            <a:spLocks noChangeArrowheads="1"/>
          </p:cNvSpPr>
          <p:nvPr/>
        </p:nvSpPr>
        <p:spPr bwMode="auto">
          <a:xfrm>
            <a:off x="5202237" y="6040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two</a:t>
            </a:r>
          </a:p>
        </p:txBody>
      </p:sp>
      <p:cxnSp>
        <p:nvCxnSpPr>
          <p:cNvPr id="144" name="Straight Arrow Connector 243"/>
          <p:cNvCxnSpPr>
            <a:cxnSpLocks noChangeShapeType="1"/>
            <a:stCxn id="143" idx="3"/>
            <a:endCxn id="142" idx="1"/>
          </p:cNvCxnSpPr>
          <p:nvPr/>
        </p:nvCxnSpPr>
        <p:spPr bwMode="auto">
          <a:xfrm>
            <a:off x="6353175" y="6190457"/>
            <a:ext cx="148431"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45" name="Straight Arrow Connector 244"/>
          <p:cNvCxnSpPr>
            <a:cxnSpLocks noChangeShapeType="1"/>
            <a:stCxn id="142" idx="3"/>
            <a:endCxn id="167" idx="1"/>
          </p:cNvCxnSpPr>
          <p:nvPr/>
        </p:nvCxnSpPr>
        <p:spPr bwMode="auto">
          <a:xfrm flipV="1">
            <a:off x="6783736" y="6190457"/>
            <a:ext cx="177103"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grpSp>
        <p:nvGrpSpPr>
          <p:cNvPr id="2" name="Group 16"/>
          <p:cNvGrpSpPr/>
          <p:nvPr/>
        </p:nvGrpSpPr>
        <p:grpSpPr>
          <a:xfrm>
            <a:off x="457200" y="1143000"/>
            <a:ext cx="1839047" cy="521732"/>
            <a:chOff x="762000" y="1905000"/>
            <a:chExt cx="1839047" cy="521732"/>
          </a:xfrm>
        </p:grpSpPr>
        <p:sp>
          <p:nvSpPr>
            <p:cNvPr id="146" name="TextBox 145"/>
            <p:cNvSpPr txBox="1"/>
            <p:nvPr/>
          </p:nvSpPr>
          <p:spPr>
            <a:xfrm>
              <a:off x="838200" y="2057400"/>
              <a:ext cx="1762847" cy="369332"/>
            </a:xfrm>
            <a:prstGeom prst="rect">
              <a:avLst/>
            </a:prstGeom>
            <a:noFill/>
            <a:ln>
              <a:noFill/>
            </a:ln>
          </p:spPr>
          <p:txBody>
            <a:bodyPr wrap="none" rtlCol="0">
              <a:spAutoFit/>
            </a:bodyPr>
            <a:lstStyle/>
            <a:p>
              <a:r>
                <a:rPr lang="en-US" sz="1800" b="0" dirty="0">
                  <a:solidFill>
                    <a:schemeClr val="bg1"/>
                  </a:solidFill>
                  <a:latin typeface="Gill Sans"/>
                  <a:cs typeface="Gill Sans"/>
                </a:rPr>
                <a:t>one fish, two fish</a:t>
              </a:r>
            </a:p>
          </p:txBody>
        </p:sp>
        <p:sp>
          <p:nvSpPr>
            <p:cNvPr id="147" name="TextBox 146"/>
            <p:cNvSpPr txBox="1"/>
            <p:nvPr/>
          </p:nvSpPr>
          <p:spPr>
            <a:xfrm>
              <a:off x="762000" y="1905000"/>
              <a:ext cx="636663" cy="307777"/>
            </a:xfrm>
            <a:prstGeom prst="rect">
              <a:avLst/>
            </a:prstGeom>
            <a:noFill/>
            <a:ln>
              <a:noFill/>
            </a:ln>
          </p:spPr>
          <p:txBody>
            <a:bodyPr wrap="none" rtlCol="0">
              <a:spAutoFit/>
            </a:bodyPr>
            <a:lstStyle/>
            <a:p>
              <a:r>
                <a:rPr lang="en-US" sz="1400" b="0" dirty="0">
                  <a:solidFill>
                    <a:srgbClr val="FF0000"/>
                  </a:solidFill>
                  <a:latin typeface="Gill Sans"/>
                  <a:cs typeface="Gill Sans"/>
                </a:rPr>
                <a:t>Doc 1</a:t>
              </a:r>
            </a:p>
          </p:txBody>
        </p:sp>
      </p:grpSp>
      <p:grpSp>
        <p:nvGrpSpPr>
          <p:cNvPr id="3" name="Group 32"/>
          <p:cNvGrpSpPr/>
          <p:nvPr/>
        </p:nvGrpSpPr>
        <p:grpSpPr>
          <a:xfrm>
            <a:off x="2474213" y="1143000"/>
            <a:ext cx="1827100" cy="521732"/>
            <a:chOff x="762000" y="1905000"/>
            <a:chExt cx="1827100" cy="521732"/>
          </a:xfrm>
        </p:grpSpPr>
        <p:sp>
          <p:nvSpPr>
            <p:cNvPr id="149" name="TextBox 148"/>
            <p:cNvSpPr txBox="1"/>
            <p:nvPr/>
          </p:nvSpPr>
          <p:spPr>
            <a:xfrm>
              <a:off x="838200" y="2057400"/>
              <a:ext cx="1750900" cy="369332"/>
            </a:xfrm>
            <a:prstGeom prst="rect">
              <a:avLst/>
            </a:prstGeom>
            <a:noFill/>
            <a:ln>
              <a:noFill/>
            </a:ln>
          </p:spPr>
          <p:txBody>
            <a:bodyPr wrap="none" rtlCol="0">
              <a:spAutoFit/>
            </a:bodyPr>
            <a:lstStyle/>
            <a:p>
              <a:r>
                <a:rPr lang="en-US" sz="1800" b="0" dirty="0">
                  <a:solidFill>
                    <a:schemeClr val="bg1"/>
                  </a:solidFill>
                  <a:latin typeface="Gill Sans"/>
                  <a:cs typeface="Gill Sans"/>
                </a:rPr>
                <a:t>red fish, blue fish</a:t>
              </a:r>
            </a:p>
          </p:txBody>
        </p:sp>
        <p:sp>
          <p:nvSpPr>
            <p:cNvPr id="150" name="TextBox 149"/>
            <p:cNvSpPr txBox="1"/>
            <p:nvPr/>
          </p:nvSpPr>
          <p:spPr>
            <a:xfrm>
              <a:off x="762000" y="1905000"/>
              <a:ext cx="636663" cy="307777"/>
            </a:xfrm>
            <a:prstGeom prst="rect">
              <a:avLst/>
            </a:prstGeom>
            <a:noFill/>
            <a:ln>
              <a:noFill/>
            </a:ln>
          </p:spPr>
          <p:txBody>
            <a:bodyPr wrap="none" rtlCol="0">
              <a:spAutoFit/>
            </a:bodyPr>
            <a:lstStyle/>
            <a:p>
              <a:r>
                <a:rPr lang="en-US" sz="1400" b="0" dirty="0">
                  <a:solidFill>
                    <a:srgbClr val="FF0000"/>
                  </a:solidFill>
                  <a:latin typeface="Gill Sans"/>
                  <a:cs typeface="Gill Sans"/>
                </a:rPr>
                <a:t>Doc 2</a:t>
              </a:r>
            </a:p>
          </p:txBody>
        </p:sp>
      </p:grpSp>
      <p:grpSp>
        <p:nvGrpSpPr>
          <p:cNvPr id="5" name="Group 44"/>
          <p:cNvGrpSpPr/>
          <p:nvPr/>
        </p:nvGrpSpPr>
        <p:grpSpPr>
          <a:xfrm>
            <a:off x="4526771" y="1143000"/>
            <a:ext cx="1491972" cy="521732"/>
            <a:chOff x="762000" y="1905000"/>
            <a:chExt cx="1491972" cy="521732"/>
          </a:xfrm>
        </p:grpSpPr>
        <p:sp>
          <p:nvSpPr>
            <p:cNvPr id="152" name="TextBox 151"/>
            <p:cNvSpPr txBox="1"/>
            <p:nvPr/>
          </p:nvSpPr>
          <p:spPr>
            <a:xfrm>
              <a:off x="838200" y="2057400"/>
              <a:ext cx="1415772" cy="369332"/>
            </a:xfrm>
            <a:prstGeom prst="rect">
              <a:avLst/>
            </a:prstGeom>
            <a:noFill/>
            <a:ln>
              <a:noFill/>
            </a:ln>
          </p:spPr>
          <p:txBody>
            <a:bodyPr wrap="none" rtlCol="0">
              <a:spAutoFit/>
            </a:bodyPr>
            <a:lstStyle/>
            <a:p>
              <a:r>
                <a:rPr lang="en-US" sz="1800" b="0" dirty="0">
                  <a:solidFill>
                    <a:schemeClr val="bg1"/>
                  </a:solidFill>
                  <a:latin typeface="Gill Sans"/>
                  <a:cs typeface="Gill Sans"/>
                </a:rPr>
                <a:t>cat in the hat</a:t>
              </a:r>
            </a:p>
          </p:txBody>
        </p:sp>
        <p:sp>
          <p:nvSpPr>
            <p:cNvPr id="153" name="TextBox 152"/>
            <p:cNvSpPr txBox="1"/>
            <p:nvPr/>
          </p:nvSpPr>
          <p:spPr>
            <a:xfrm>
              <a:off x="762000" y="1905000"/>
              <a:ext cx="636663" cy="307777"/>
            </a:xfrm>
            <a:prstGeom prst="rect">
              <a:avLst/>
            </a:prstGeom>
            <a:noFill/>
            <a:ln>
              <a:noFill/>
            </a:ln>
          </p:spPr>
          <p:txBody>
            <a:bodyPr wrap="none" rtlCol="0">
              <a:spAutoFit/>
            </a:bodyPr>
            <a:lstStyle/>
            <a:p>
              <a:r>
                <a:rPr lang="en-US" sz="1400" b="0" dirty="0">
                  <a:solidFill>
                    <a:srgbClr val="FF0000"/>
                  </a:solidFill>
                  <a:latin typeface="Gill Sans"/>
                  <a:cs typeface="Gill Sans"/>
                </a:rPr>
                <a:t>Doc 3</a:t>
              </a:r>
            </a:p>
          </p:txBody>
        </p:sp>
      </p:grpSp>
      <p:grpSp>
        <p:nvGrpSpPr>
          <p:cNvPr id="6" name="Group 44"/>
          <p:cNvGrpSpPr/>
          <p:nvPr/>
        </p:nvGrpSpPr>
        <p:grpSpPr>
          <a:xfrm>
            <a:off x="6208013" y="1143000"/>
            <a:ext cx="2095014" cy="521732"/>
            <a:chOff x="762000" y="1905000"/>
            <a:chExt cx="2095014" cy="521732"/>
          </a:xfrm>
        </p:grpSpPr>
        <p:sp>
          <p:nvSpPr>
            <p:cNvPr id="155" name="TextBox 154"/>
            <p:cNvSpPr txBox="1"/>
            <p:nvPr/>
          </p:nvSpPr>
          <p:spPr>
            <a:xfrm>
              <a:off x="838200" y="2057400"/>
              <a:ext cx="2018814" cy="369332"/>
            </a:xfrm>
            <a:prstGeom prst="rect">
              <a:avLst/>
            </a:prstGeom>
            <a:noFill/>
            <a:ln>
              <a:noFill/>
            </a:ln>
          </p:spPr>
          <p:txBody>
            <a:bodyPr wrap="none" rtlCol="0">
              <a:spAutoFit/>
            </a:bodyPr>
            <a:lstStyle/>
            <a:p>
              <a:r>
                <a:rPr lang="en-US" sz="1800" b="0" dirty="0">
                  <a:solidFill>
                    <a:schemeClr val="bg1"/>
                  </a:solidFill>
                  <a:latin typeface="Gill Sans"/>
                  <a:cs typeface="Gill Sans"/>
                </a:rPr>
                <a:t>green eggs and ham</a:t>
              </a:r>
            </a:p>
          </p:txBody>
        </p:sp>
        <p:sp>
          <p:nvSpPr>
            <p:cNvPr id="156" name="TextBox 155"/>
            <p:cNvSpPr txBox="1"/>
            <p:nvPr/>
          </p:nvSpPr>
          <p:spPr>
            <a:xfrm>
              <a:off x="762000" y="1905000"/>
              <a:ext cx="636663" cy="307777"/>
            </a:xfrm>
            <a:prstGeom prst="rect">
              <a:avLst/>
            </a:prstGeom>
            <a:noFill/>
            <a:ln>
              <a:noFill/>
            </a:ln>
          </p:spPr>
          <p:txBody>
            <a:bodyPr wrap="none" rtlCol="0">
              <a:spAutoFit/>
            </a:bodyPr>
            <a:lstStyle/>
            <a:p>
              <a:r>
                <a:rPr lang="en-US" sz="1400" b="0" dirty="0">
                  <a:solidFill>
                    <a:srgbClr val="FF0000"/>
                  </a:solidFill>
                  <a:latin typeface="Gill Sans"/>
                  <a:cs typeface="Gill Sans"/>
                </a:rPr>
                <a:t>Doc 4</a:t>
              </a:r>
            </a:p>
          </p:txBody>
        </p:sp>
      </p:grpSp>
      <p:sp>
        <p:nvSpPr>
          <p:cNvPr id="157" name="Rectangle 6"/>
          <p:cNvSpPr>
            <a:spLocks noChangeArrowheads="1"/>
          </p:cNvSpPr>
          <p:nvPr/>
        </p:nvSpPr>
        <p:spPr bwMode="auto">
          <a:xfrm>
            <a:off x="6952901" y="2992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3</a:t>
            </a:r>
          </a:p>
        </p:txBody>
      </p:sp>
      <p:sp>
        <p:nvSpPr>
          <p:cNvPr id="158" name="Rectangle 7"/>
          <p:cNvSpPr>
            <a:spLocks noChangeArrowheads="1"/>
          </p:cNvSpPr>
          <p:nvPr/>
        </p:nvSpPr>
        <p:spPr bwMode="auto">
          <a:xfrm>
            <a:off x="6952901" y="3373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4</a:t>
            </a:r>
          </a:p>
        </p:txBody>
      </p:sp>
      <p:sp>
        <p:nvSpPr>
          <p:cNvPr id="159" name="Rectangle 8"/>
          <p:cNvSpPr>
            <a:spLocks noChangeArrowheads="1"/>
          </p:cNvSpPr>
          <p:nvPr/>
        </p:nvSpPr>
        <p:spPr bwMode="auto">
          <a:xfrm>
            <a:off x="6952901" y="3756026"/>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1</a:t>
            </a:r>
          </a:p>
        </p:txBody>
      </p:sp>
      <p:sp>
        <p:nvSpPr>
          <p:cNvPr id="160" name="Rectangle 10"/>
          <p:cNvSpPr>
            <a:spLocks noChangeArrowheads="1"/>
          </p:cNvSpPr>
          <p:nvPr/>
        </p:nvSpPr>
        <p:spPr bwMode="auto">
          <a:xfrm>
            <a:off x="6952901" y="4516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4</a:t>
            </a:r>
          </a:p>
        </p:txBody>
      </p:sp>
      <p:sp>
        <p:nvSpPr>
          <p:cNvPr id="161" name="Rectangle 16"/>
          <p:cNvSpPr>
            <a:spLocks noChangeArrowheads="1"/>
          </p:cNvSpPr>
          <p:nvPr/>
        </p:nvSpPr>
        <p:spPr bwMode="auto">
          <a:xfrm>
            <a:off x="6952901" y="4135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4</a:t>
            </a:r>
          </a:p>
        </p:txBody>
      </p:sp>
      <p:sp>
        <p:nvSpPr>
          <p:cNvPr id="162" name="Rectangle 18"/>
          <p:cNvSpPr>
            <a:spLocks noChangeArrowheads="1"/>
          </p:cNvSpPr>
          <p:nvPr/>
        </p:nvSpPr>
        <p:spPr bwMode="auto">
          <a:xfrm>
            <a:off x="6952901" y="4897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3</a:t>
            </a:r>
          </a:p>
        </p:txBody>
      </p:sp>
      <p:sp>
        <p:nvSpPr>
          <p:cNvPr id="163" name="Rectangle 19"/>
          <p:cNvSpPr>
            <a:spLocks noChangeArrowheads="1"/>
          </p:cNvSpPr>
          <p:nvPr/>
        </p:nvSpPr>
        <p:spPr bwMode="auto">
          <a:xfrm>
            <a:off x="6952901" y="2613025"/>
            <a:ext cx="284163" cy="300038"/>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2</a:t>
            </a:r>
          </a:p>
        </p:txBody>
      </p:sp>
      <p:sp>
        <p:nvSpPr>
          <p:cNvPr id="164" name="Rectangle 34"/>
          <p:cNvSpPr>
            <a:spLocks noChangeArrowheads="1"/>
          </p:cNvSpPr>
          <p:nvPr/>
        </p:nvSpPr>
        <p:spPr bwMode="auto">
          <a:xfrm>
            <a:off x="6952901" y="5278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1</a:t>
            </a:r>
          </a:p>
        </p:txBody>
      </p:sp>
      <p:sp>
        <p:nvSpPr>
          <p:cNvPr id="165" name="Rectangle 7"/>
          <p:cNvSpPr>
            <a:spLocks noChangeArrowheads="1"/>
          </p:cNvSpPr>
          <p:nvPr/>
        </p:nvSpPr>
        <p:spPr bwMode="auto">
          <a:xfrm>
            <a:off x="7696200" y="3756026"/>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2</a:t>
            </a:r>
          </a:p>
        </p:txBody>
      </p:sp>
      <p:sp>
        <p:nvSpPr>
          <p:cNvPr id="166" name="Rectangle 34"/>
          <p:cNvSpPr>
            <a:spLocks noChangeArrowheads="1"/>
          </p:cNvSpPr>
          <p:nvPr/>
        </p:nvSpPr>
        <p:spPr bwMode="auto">
          <a:xfrm>
            <a:off x="6952901" y="5659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2</a:t>
            </a:r>
          </a:p>
        </p:txBody>
      </p:sp>
      <p:sp>
        <p:nvSpPr>
          <p:cNvPr id="167" name="Rectangle 34"/>
          <p:cNvSpPr>
            <a:spLocks noChangeArrowheads="1"/>
          </p:cNvSpPr>
          <p:nvPr/>
        </p:nvSpPr>
        <p:spPr bwMode="auto">
          <a:xfrm>
            <a:off x="6960839" y="6040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latin typeface="Gill Sans"/>
                <a:cs typeface="Gill Sans"/>
              </a:rPr>
              <a:t>1</a:t>
            </a:r>
          </a:p>
        </p:txBody>
      </p:sp>
      <p:cxnSp>
        <p:nvCxnSpPr>
          <p:cNvPr id="194" name="Straight Arrow Connector 236"/>
          <p:cNvCxnSpPr>
            <a:cxnSpLocks noChangeShapeType="1"/>
            <a:stCxn id="182" idx="3"/>
            <a:endCxn id="165" idx="1"/>
          </p:cNvCxnSpPr>
          <p:nvPr/>
        </p:nvCxnSpPr>
        <p:spPr bwMode="auto">
          <a:xfrm>
            <a:off x="7523163" y="3906045"/>
            <a:ext cx="173037"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spTree>
    <p:extLst>
      <p:ext uri="{BB962C8B-B14F-4D97-AF65-F5344CB8AC3E}">
        <p14:creationId xmlns:p14="http://schemas.microsoft.com/office/powerpoint/2010/main" val="271169645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Chicken and Egg?</a:t>
            </a:r>
          </a:p>
        </p:txBody>
      </p:sp>
      <p:sp>
        <p:nvSpPr>
          <p:cNvPr id="27" name="Rectangle 26"/>
          <p:cNvSpPr/>
          <p:nvPr/>
        </p:nvSpPr>
        <p:spPr bwMode="ltGray">
          <a:xfrm>
            <a:off x="1744536" y="19812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28" name="TextBox 27"/>
          <p:cNvSpPr txBox="1"/>
          <p:nvPr/>
        </p:nvSpPr>
        <p:spPr>
          <a:xfrm>
            <a:off x="1240872" y="1947446"/>
            <a:ext cx="468798" cy="338554"/>
          </a:xfrm>
          <a:prstGeom prst="rect">
            <a:avLst/>
          </a:prstGeom>
          <a:noFill/>
        </p:spPr>
        <p:txBody>
          <a:bodyPr wrap="none" rtlCol="0">
            <a:spAutoFit/>
          </a:bodyPr>
          <a:lstStyle/>
          <a:p>
            <a:r>
              <a:rPr lang="en-US" b="0" dirty="0">
                <a:solidFill>
                  <a:schemeClr val="bg1"/>
                </a:solidFill>
                <a:latin typeface="Gill Sans"/>
                <a:cs typeface="Gill Sans"/>
              </a:rPr>
              <a:t>fish</a:t>
            </a:r>
          </a:p>
        </p:txBody>
      </p:sp>
      <p:sp>
        <p:nvSpPr>
          <p:cNvPr id="30" name="Rectangle 29"/>
          <p:cNvSpPr/>
          <p:nvPr/>
        </p:nvSpPr>
        <p:spPr bwMode="ltGray">
          <a:xfrm>
            <a:off x="1744536" y="24384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9</a:t>
            </a:r>
          </a:p>
        </p:txBody>
      </p:sp>
      <p:sp>
        <p:nvSpPr>
          <p:cNvPr id="32" name="Rectangle 31"/>
          <p:cNvSpPr/>
          <p:nvPr/>
        </p:nvSpPr>
        <p:spPr bwMode="ltGray">
          <a:xfrm>
            <a:off x="2582736" y="19812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[2,4]</a:t>
            </a:r>
          </a:p>
        </p:txBody>
      </p:sp>
      <p:sp>
        <p:nvSpPr>
          <p:cNvPr id="33" name="Rectangle 32"/>
          <p:cNvSpPr/>
          <p:nvPr/>
        </p:nvSpPr>
        <p:spPr bwMode="ltGray">
          <a:xfrm>
            <a:off x="2582736" y="24384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[9]</a:t>
            </a:r>
          </a:p>
        </p:txBody>
      </p:sp>
      <p:sp>
        <p:nvSpPr>
          <p:cNvPr id="34" name="Rectangle 33"/>
          <p:cNvSpPr/>
          <p:nvPr/>
        </p:nvSpPr>
        <p:spPr bwMode="ltGray">
          <a:xfrm>
            <a:off x="1744536" y="2895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21</a:t>
            </a:r>
          </a:p>
        </p:txBody>
      </p:sp>
      <p:sp>
        <p:nvSpPr>
          <p:cNvPr id="36" name="Rectangle 35"/>
          <p:cNvSpPr/>
          <p:nvPr/>
        </p:nvSpPr>
        <p:spPr bwMode="ltGray">
          <a:xfrm>
            <a:off x="2582736" y="28956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[1,8,22]</a:t>
            </a:r>
          </a:p>
        </p:txBody>
      </p:sp>
      <p:sp>
        <p:nvSpPr>
          <p:cNvPr id="37" name="TextBox 36"/>
          <p:cNvSpPr txBox="1"/>
          <p:nvPr/>
        </p:nvSpPr>
        <p:spPr>
          <a:xfrm>
            <a:off x="2430336" y="1524000"/>
            <a:ext cx="740607" cy="338554"/>
          </a:xfrm>
          <a:prstGeom prst="rect">
            <a:avLst/>
          </a:prstGeom>
          <a:noFill/>
        </p:spPr>
        <p:txBody>
          <a:bodyPr wrap="none" rtlCol="0">
            <a:spAutoFit/>
          </a:bodyPr>
          <a:lstStyle/>
          <a:p>
            <a:r>
              <a:rPr lang="en-US" b="0" dirty="0">
                <a:solidFill>
                  <a:schemeClr val="bg1"/>
                </a:solidFill>
                <a:latin typeface="Gill Sans"/>
                <a:cs typeface="Gill Sans"/>
              </a:rPr>
              <a:t>(value)</a:t>
            </a:r>
          </a:p>
        </p:txBody>
      </p:sp>
      <p:sp>
        <p:nvSpPr>
          <p:cNvPr id="38" name="TextBox 37"/>
          <p:cNvSpPr txBox="1"/>
          <p:nvPr/>
        </p:nvSpPr>
        <p:spPr>
          <a:xfrm>
            <a:off x="1363536" y="1524000"/>
            <a:ext cx="594534" cy="338554"/>
          </a:xfrm>
          <a:prstGeom prst="rect">
            <a:avLst/>
          </a:prstGeom>
          <a:noFill/>
        </p:spPr>
        <p:txBody>
          <a:bodyPr wrap="none" rtlCol="0">
            <a:spAutoFit/>
          </a:bodyPr>
          <a:lstStyle/>
          <a:p>
            <a:r>
              <a:rPr lang="en-US" b="0" dirty="0">
                <a:solidFill>
                  <a:schemeClr val="bg1"/>
                </a:solidFill>
                <a:latin typeface="Gill Sans"/>
                <a:cs typeface="Gill Sans"/>
              </a:rPr>
              <a:t>(key)</a:t>
            </a:r>
          </a:p>
        </p:txBody>
      </p:sp>
      <p:sp>
        <p:nvSpPr>
          <p:cNvPr id="39" name="Rectangle 38"/>
          <p:cNvSpPr/>
          <p:nvPr/>
        </p:nvSpPr>
        <p:spPr bwMode="ltGray">
          <a:xfrm>
            <a:off x="1744536" y="33528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34</a:t>
            </a:r>
          </a:p>
        </p:txBody>
      </p:sp>
      <p:sp>
        <p:nvSpPr>
          <p:cNvPr id="41" name="Rectangle 40"/>
          <p:cNvSpPr/>
          <p:nvPr/>
        </p:nvSpPr>
        <p:spPr bwMode="ltGray">
          <a:xfrm>
            <a:off x="2582736" y="33528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[23]</a:t>
            </a:r>
          </a:p>
        </p:txBody>
      </p:sp>
      <p:sp>
        <p:nvSpPr>
          <p:cNvPr id="42" name="Rectangle 41"/>
          <p:cNvSpPr/>
          <p:nvPr/>
        </p:nvSpPr>
        <p:spPr bwMode="ltGray">
          <a:xfrm>
            <a:off x="1744536" y="38100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0" dirty="0">
                <a:solidFill>
                  <a:schemeClr val="bg1"/>
                </a:solidFill>
                <a:latin typeface="Gill Sans"/>
                <a:cs typeface="Gill Sans"/>
              </a:rPr>
              <a:t>35</a:t>
            </a:r>
            <a:endParaRPr kumimoji="0" lang="en-US" sz="1600" b="0" i="0" u="none" strike="noStrike" cap="none" normalizeH="0" baseline="0" dirty="0">
              <a:ln>
                <a:noFill/>
              </a:ln>
              <a:solidFill>
                <a:schemeClr val="bg1"/>
              </a:solidFill>
              <a:effectLst/>
              <a:latin typeface="Gill Sans"/>
              <a:cs typeface="Gill Sans"/>
            </a:endParaRPr>
          </a:p>
        </p:txBody>
      </p:sp>
      <p:sp>
        <p:nvSpPr>
          <p:cNvPr id="44" name="Rectangle 43"/>
          <p:cNvSpPr/>
          <p:nvPr/>
        </p:nvSpPr>
        <p:spPr bwMode="ltGray">
          <a:xfrm>
            <a:off x="2582736" y="38100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[8,41]</a:t>
            </a:r>
          </a:p>
        </p:txBody>
      </p:sp>
      <p:sp>
        <p:nvSpPr>
          <p:cNvPr id="45" name="Rectangle 44"/>
          <p:cNvSpPr/>
          <p:nvPr/>
        </p:nvSpPr>
        <p:spPr bwMode="ltGray">
          <a:xfrm>
            <a:off x="1744536" y="42672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0" dirty="0">
                <a:solidFill>
                  <a:schemeClr val="bg1"/>
                </a:solidFill>
                <a:latin typeface="Gill Sans"/>
                <a:cs typeface="Gill Sans"/>
              </a:rPr>
              <a:t>80</a:t>
            </a:r>
            <a:endParaRPr kumimoji="0" lang="en-US" sz="1600" b="0" i="0" u="none" strike="noStrike" cap="none" normalizeH="0" baseline="0" dirty="0">
              <a:ln>
                <a:noFill/>
              </a:ln>
              <a:solidFill>
                <a:schemeClr val="bg1"/>
              </a:solidFill>
              <a:effectLst/>
              <a:latin typeface="Gill Sans"/>
              <a:cs typeface="Gill Sans"/>
            </a:endParaRPr>
          </a:p>
        </p:txBody>
      </p:sp>
      <p:sp>
        <p:nvSpPr>
          <p:cNvPr id="47" name="Rectangle 46"/>
          <p:cNvSpPr/>
          <p:nvPr/>
        </p:nvSpPr>
        <p:spPr bwMode="ltGray">
          <a:xfrm>
            <a:off x="2582736" y="42672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[2,9,76]</a:t>
            </a:r>
          </a:p>
        </p:txBody>
      </p:sp>
      <p:sp>
        <p:nvSpPr>
          <p:cNvPr id="48" name="TextBox 47"/>
          <p:cNvSpPr txBox="1"/>
          <p:nvPr/>
        </p:nvSpPr>
        <p:spPr>
          <a:xfrm>
            <a:off x="1240872" y="2404646"/>
            <a:ext cx="468798" cy="338554"/>
          </a:xfrm>
          <a:prstGeom prst="rect">
            <a:avLst/>
          </a:prstGeom>
          <a:noFill/>
        </p:spPr>
        <p:txBody>
          <a:bodyPr wrap="none" rtlCol="0">
            <a:spAutoFit/>
          </a:bodyPr>
          <a:lstStyle/>
          <a:p>
            <a:r>
              <a:rPr lang="en-US" b="0" dirty="0">
                <a:solidFill>
                  <a:schemeClr val="bg1"/>
                </a:solidFill>
                <a:latin typeface="Gill Sans"/>
                <a:cs typeface="Gill Sans"/>
              </a:rPr>
              <a:t>fish</a:t>
            </a:r>
          </a:p>
        </p:txBody>
      </p:sp>
      <p:sp>
        <p:nvSpPr>
          <p:cNvPr id="49" name="TextBox 48"/>
          <p:cNvSpPr txBox="1"/>
          <p:nvPr/>
        </p:nvSpPr>
        <p:spPr>
          <a:xfrm>
            <a:off x="1240872" y="2861846"/>
            <a:ext cx="468798" cy="338554"/>
          </a:xfrm>
          <a:prstGeom prst="rect">
            <a:avLst/>
          </a:prstGeom>
          <a:noFill/>
        </p:spPr>
        <p:txBody>
          <a:bodyPr wrap="none" rtlCol="0">
            <a:spAutoFit/>
          </a:bodyPr>
          <a:lstStyle/>
          <a:p>
            <a:r>
              <a:rPr lang="en-US" b="0" dirty="0">
                <a:solidFill>
                  <a:schemeClr val="bg1"/>
                </a:solidFill>
                <a:latin typeface="Gill Sans"/>
                <a:cs typeface="Gill Sans"/>
              </a:rPr>
              <a:t>fish</a:t>
            </a:r>
          </a:p>
        </p:txBody>
      </p:sp>
      <p:sp>
        <p:nvSpPr>
          <p:cNvPr id="50" name="TextBox 49"/>
          <p:cNvSpPr txBox="1"/>
          <p:nvPr/>
        </p:nvSpPr>
        <p:spPr>
          <a:xfrm>
            <a:off x="1240872" y="3319046"/>
            <a:ext cx="468798" cy="338554"/>
          </a:xfrm>
          <a:prstGeom prst="rect">
            <a:avLst/>
          </a:prstGeom>
          <a:noFill/>
        </p:spPr>
        <p:txBody>
          <a:bodyPr wrap="none" rtlCol="0">
            <a:spAutoFit/>
          </a:bodyPr>
          <a:lstStyle/>
          <a:p>
            <a:r>
              <a:rPr lang="en-US" b="0" dirty="0">
                <a:solidFill>
                  <a:schemeClr val="bg1"/>
                </a:solidFill>
                <a:latin typeface="Gill Sans"/>
                <a:cs typeface="Gill Sans"/>
              </a:rPr>
              <a:t>fish</a:t>
            </a:r>
          </a:p>
        </p:txBody>
      </p:sp>
      <p:sp>
        <p:nvSpPr>
          <p:cNvPr id="51" name="TextBox 50"/>
          <p:cNvSpPr txBox="1"/>
          <p:nvPr/>
        </p:nvSpPr>
        <p:spPr>
          <a:xfrm>
            <a:off x="1240872" y="3776246"/>
            <a:ext cx="468798" cy="338554"/>
          </a:xfrm>
          <a:prstGeom prst="rect">
            <a:avLst/>
          </a:prstGeom>
          <a:noFill/>
        </p:spPr>
        <p:txBody>
          <a:bodyPr wrap="none" rtlCol="0">
            <a:spAutoFit/>
          </a:bodyPr>
          <a:lstStyle/>
          <a:p>
            <a:r>
              <a:rPr lang="en-US" b="0" dirty="0">
                <a:solidFill>
                  <a:schemeClr val="bg1"/>
                </a:solidFill>
                <a:latin typeface="Gill Sans"/>
                <a:cs typeface="Gill Sans"/>
              </a:rPr>
              <a:t>fish</a:t>
            </a:r>
          </a:p>
        </p:txBody>
      </p:sp>
      <p:sp>
        <p:nvSpPr>
          <p:cNvPr id="52" name="TextBox 51"/>
          <p:cNvSpPr txBox="1"/>
          <p:nvPr/>
        </p:nvSpPr>
        <p:spPr>
          <a:xfrm>
            <a:off x="1240872" y="4233446"/>
            <a:ext cx="468798" cy="338554"/>
          </a:xfrm>
          <a:prstGeom prst="rect">
            <a:avLst/>
          </a:prstGeom>
          <a:noFill/>
        </p:spPr>
        <p:txBody>
          <a:bodyPr wrap="none" rtlCol="0">
            <a:spAutoFit/>
          </a:bodyPr>
          <a:lstStyle/>
          <a:p>
            <a:r>
              <a:rPr lang="en-US" b="0" dirty="0">
                <a:solidFill>
                  <a:schemeClr val="bg1"/>
                </a:solidFill>
                <a:latin typeface="Gill Sans"/>
                <a:cs typeface="Gill Sans"/>
              </a:rPr>
              <a:t>fish</a:t>
            </a:r>
          </a:p>
        </p:txBody>
      </p:sp>
      <p:cxnSp>
        <p:nvCxnSpPr>
          <p:cNvPr id="55" name="Straight Arrow Connector 54"/>
          <p:cNvCxnSpPr/>
          <p:nvPr/>
        </p:nvCxnSpPr>
        <p:spPr bwMode="auto">
          <a:xfrm rot="5400000">
            <a:off x="1744536" y="3623846"/>
            <a:ext cx="3810000" cy="1588"/>
          </a:xfrm>
          <a:prstGeom prst="straightConnector1">
            <a:avLst/>
          </a:prstGeom>
          <a:solidFill>
            <a:schemeClr val="accent1"/>
          </a:solidFill>
          <a:ln w="38100" cap="flat" cmpd="sng" algn="ctr">
            <a:solidFill>
              <a:schemeClr val="bg1"/>
            </a:solidFill>
            <a:prstDash val="solid"/>
            <a:round/>
            <a:headEnd type="none" w="med" len="med"/>
            <a:tailEnd type="arrow"/>
          </a:ln>
          <a:effectLst/>
        </p:spPr>
      </p:cxnSp>
      <p:sp>
        <p:nvSpPr>
          <p:cNvPr id="56" name="TextBox 55"/>
          <p:cNvSpPr txBox="1"/>
          <p:nvPr/>
        </p:nvSpPr>
        <p:spPr>
          <a:xfrm>
            <a:off x="2839007" y="5605046"/>
            <a:ext cx="1580593" cy="369332"/>
          </a:xfrm>
          <a:prstGeom prst="rect">
            <a:avLst/>
          </a:prstGeom>
          <a:noFill/>
        </p:spPr>
        <p:txBody>
          <a:bodyPr wrap="none" rtlCol="0">
            <a:spAutoFit/>
          </a:bodyPr>
          <a:lstStyle/>
          <a:p>
            <a:r>
              <a:rPr lang="en-US" sz="1800" b="0" dirty="0">
                <a:solidFill>
                  <a:schemeClr val="bg1"/>
                </a:solidFill>
                <a:latin typeface="Gill Sans"/>
                <a:cs typeface="Gill Sans"/>
              </a:rPr>
              <a:t>Write postings</a:t>
            </a:r>
          </a:p>
        </p:txBody>
      </p:sp>
      <p:sp>
        <p:nvSpPr>
          <p:cNvPr id="58" name="TextBox 57"/>
          <p:cNvSpPr txBox="1"/>
          <p:nvPr/>
        </p:nvSpPr>
        <p:spPr>
          <a:xfrm>
            <a:off x="4572001" y="2667000"/>
            <a:ext cx="3276599" cy="646331"/>
          </a:xfrm>
          <a:prstGeom prst="rect">
            <a:avLst/>
          </a:prstGeom>
          <a:noFill/>
        </p:spPr>
        <p:txBody>
          <a:bodyPr wrap="square" rtlCol="0">
            <a:spAutoFit/>
          </a:bodyPr>
          <a:lstStyle/>
          <a:p>
            <a:r>
              <a:rPr lang="en-US" sz="1800" b="0" dirty="0">
                <a:solidFill>
                  <a:schemeClr val="bg1"/>
                </a:solidFill>
                <a:latin typeface="Gill Sans"/>
                <a:cs typeface="Gill Sans"/>
              </a:rPr>
              <a:t>We’d like to store the </a:t>
            </a:r>
            <a:r>
              <a:rPr lang="en-US" sz="1800" b="0" i="1" dirty="0" err="1">
                <a:solidFill>
                  <a:schemeClr val="bg1"/>
                </a:solidFill>
                <a:latin typeface="Gill Sans"/>
                <a:cs typeface="Gill Sans"/>
              </a:rPr>
              <a:t>df</a:t>
            </a:r>
            <a:r>
              <a:rPr lang="en-US" sz="1800" b="0" dirty="0">
                <a:solidFill>
                  <a:schemeClr val="bg1"/>
                </a:solidFill>
                <a:latin typeface="Gill Sans"/>
                <a:cs typeface="Gill Sans"/>
              </a:rPr>
              <a:t> at the front of the postings list</a:t>
            </a:r>
          </a:p>
        </p:txBody>
      </p:sp>
      <p:sp>
        <p:nvSpPr>
          <p:cNvPr id="59" name="TextBox 58"/>
          <p:cNvSpPr txBox="1"/>
          <p:nvPr/>
        </p:nvSpPr>
        <p:spPr>
          <a:xfrm>
            <a:off x="4572000" y="3453825"/>
            <a:ext cx="3581400" cy="646331"/>
          </a:xfrm>
          <a:prstGeom prst="rect">
            <a:avLst/>
          </a:prstGeom>
          <a:noFill/>
        </p:spPr>
        <p:txBody>
          <a:bodyPr wrap="square" rtlCol="0">
            <a:spAutoFit/>
          </a:bodyPr>
          <a:lstStyle/>
          <a:p>
            <a:r>
              <a:rPr lang="en-US" sz="1800" b="0" dirty="0">
                <a:solidFill>
                  <a:schemeClr val="bg1"/>
                </a:solidFill>
                <a:latin typeface="Gill Sans"/>
                <a:cs typeface="Gill Sans"/>
              </a:rPr>
              <a:t>But we don’t know the </a:t>
            </a:r>
            <a:r>
              <a:rPr lang="en-US" sz="1800" b="0" i="1" dirty="0" err="1">
                <a:solidFill>
                  <a:schemeClr val="bg1"/>
                </a:solidFill>
                <a:latin typeface="Gill Sans"/>
                <a:cs typeface="Gill Sans"/>
              </a:rPr>
              <a:t>df</a:t>
            </a:r>
            <a:r>
              <a:rPr lang="en-US" sz="1800" b="0" dirty="0">
                <a:solidFill>
                  <a:schemeClr val="bg1"/>
                </a:solidFill>
                <a:latin typeface="Gill Sans"/>
                <a:cs typeface="Gill Sans"/>
              </a:rPr>
              <a:t> until we’ve seen all postings!</a:t>
            </a:r>
          </a:p>
        </p:txBody>
      </p:sp>
      <p:sp>
        <p:nvSpPr>
          <p:cNvPr id="60" name="TextBox 59"/>
          <p:cNvSpPr txBox="1"/>
          <p:nvPr/>
        </p:nvSpPr>
        <p:spPr>
          <a:xfrm>
            <a:off x="2201736" y="4572000"/>
            <a:ext cx="389850" cy="338554"/>
          </a:xfrm>
          <a:prstGeom prst="rect">
            <a:avLst/>
          </a:prstGeom>
          <a:noFill/>
        </p:spPr>
        <p:txBody>
          <a:bodyPr wrap="none" rtlCol="0">
            <a:spAutoFit/>
          </a:bodyPr>
          <a:lstStyle/>
          <a:p>
            <a:r>
              <a:rPr lang="en-US" b="0" dirty="0">
                <a:solidFill>
                  <a:schemeClr val="bg1"/>
                </a:solidFill>
                <a:latin typeface="Gill Sans"/>
                <a:cs typeface="Gill Sans"/>
              </a:rPr>
              <a:t>…</a:t>
            </a:r>
          </a:p>
        </p:txBody>
      </p:sp>
      <p:sp>
        <p:nvSpPr>
          <p:cNvPr id="31" name="TextBox 30"/>
          <p:cNvSpPr txBox="1"/>
          <p:nvPr/>
        </p:nvSpPr>
        <p:spPr>
          <a:xfrm>
            <a:off x="6400800" y="6248400"/>
            <a:ext cx="2589020" cy="461665"/>
          </a:xfrm>
          <a:prstGeom prst="rect">
            <a:avLst/>
          </a:prstGeom>
          <a:noFill/>
        </p:spPr>
        <p:txBody>
          <a:bodyPr wrap="none" rtlCol="0">
            <a:spAutoFit/>
          </a:bodyPr>
          <a:lstStyle/>
          <a:p>
            <a:r>
              <a:rPr lang="en-US" sz="2400" dirty="0">
                <a:solidFill>
                  <a:srgbClr val="FF0000"/>
                </a:solidFill>
                <a:latin typeface="Gill Sans"/>
                <a:cs typeface="Gill Sans"/>
              </a:rPr>
              <a:t>Sound familiar?</a:t>
            </a:r>
          </a:p>
        </p:txBody>
      </p:sp>
    </p:spTree>
    <p:extLst>
      <p:ext uri="{BB962C8B-B14F-4D97-AF65-F5344CB8AC3E}">
        <p14:creationId xmlns:p14="http://schemas.microsoft.com/office/powerpoint/2010/main" val="35541882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8" grpId="0"/>
      <p:bldP spid="59" grpId="0"/>
      <p:bldP spid="3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the </a:t>
            </a:r>
            <a:r>
              <a:rPr lang="en-US" i="1" dirty="0" err="1"/>
              <a:t>df</a:t>
            </a:r>
            <a:endParaRPr lang="en-US" i="1" dirty="0"/>
          </a:p>
        </p:txBody>
      </p:sp>
      <p:sp>
        <p:nvSpPr>
          <p:cNvPr id="3" name="Content Placeholder 2"/>
          <p:cNvSpPr>
            <a:spLocks noGrp="1"/>
          </p:cNvSpPr>
          <p:nvPr>
            <p:ph idx="1"/>
          </p:nvPr>
        </p:nvSpPr>
        <p:spPr/>
        <p:txBody>
          <a:bodyPr/>
          <a:lstStyle/>
          <a:p>
            <a:r>
              <a:rPr lang="en-US" dirty="0"/>
              <a:t>In the </a:t>
            </a:r>
            <a:r>
              <a:rPr lang="en-US" dirty="0" err="1"/>
              <a:t>mapper</a:t>
            </a:r>
            <a:r>
              <a:rPr lang="en-US" dirty="0"/>
              <a:t>:</a:t>
            </a:r>
          </a:p>
          <a:p>
            <a:pPr lvl="1"/>
            <a:r>
              <a:rPr lang="en-US" dirty="0"/>
              <a:t>Emit “special” key-value pairs to keep track of </a:t>
            </a:r>
            <a:r>
              <a:rPr lang="en-US" i="1" dirty="0" err="1"/>
              <a:t>df</a:t>
            </a:r>
            <a:endParaRPr lang="en-US" i="1" dirty="0"/>
          </a:p>
          <a:p>
            <a:r>
              <a:rPr lang="en-US" dirty="0"/>
              <a:t>In the reducer:</a:t>
            </a:r>
          </a:p>
          <a:p>
            <a:pPr lvl="1"/>
            <a:r>
              <a:rPr lang="en-US" dirty="0"/>
              <a:t>Make sure “special” key-value pairs come first: process them to determine </a:t>
            </a:r>
            <a:r>
              <a:rPr lang="en-US" i="1" dirty="0" err="1"/>
              <a:t>df</a:t>
            </a:r>
            <a:endParaRPr lang="en-US" i="1" dirty="0"/>
          </a:p>
          <a:p>
            <a:r>
              <a:rPr lang="en-US" dirty="0"/>
              <a:t>Remember: proper partitioning!</a:t>
            </a:r>
          </a:p>
        </p:txBody>
      </p:sp>
    </p:spTree>
    <p:extLst>
      <p:ext uri="{BB962C8B-B14F-4D97-AF65-F5344CB8AC3E}">
        <p14:creationId xmlns:p14="http://schemas.microsoft.com/office/powerpoint/2010/main" val="3726361551"/>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Getting the </a:t>
            </a:r>
            <a:r>
              <a:rPr lang="en-US" i="1" dirty="0" err="1"/>
              <a:t>df</a:t>
            </a:r>
            <a:r>
              <a:rPr lang="en-US" dirty="0"/>
              <a:t>: Modified </a:t>
            </a:r>
            <a:r>
              <a:rPr lang="en-US" dirty="0" err="1"/>
              <a:t>Mapper</a:t>
            </a:r>
            <a:endParaRPr lang="en-US" dirty="0"/>
          </a:p>
        </p:txBody>
      </p:sp>
      <p:grpSp>
        <p:nvGrpSpPr>
          <p:cNvPr id="2" name="Group 16"/>
          <p:cNvGrpSpPr/>
          <p:nvPr/>
        </p:nvGrpSpPr>
        <p:grpSpPr>
          <a:xfrm>
            <a:off x="762000" y="1219200"/>
            <a:ext cx="2014401" cy="628710"/>
            <a:chOff x="762000" y="1828800"/>
            <a:chExt cx="2014401" cy="628710"/>
          </a:xfrm>
        </p:grpSpPr>
        <p:sp>
          <p:nvSpPr>
            <p:cNvPr id="15" name="TextBox 14"/>
            <p:cNvSpPr txBox="1"/>
            <p:nvPr/>
          </p:nvSpPr>
          <p:spPr>
            <a:xfrm>
              <a:off x="838200" y="2057400"/>
              <a:ext cx="1938201" cy="400110"/>
            </a:xfrm>
            <a:prstGeom prst="rect">
              <a:avLst/>
            </a:prstGeom>
            <a:noFill/>
          </p:spPr>
          <p:txBody>
            <a:bodyPr wrap="none" rtlCol="0">
              <a:spAutoFit/>
            </a:bodyPr>
            <a:lstStyle/>
            <a:p>
              <a:r>
                <a:rPr lang="en-US" sz="2000" b="0" dirty="0">
                  <a:solidFill>
                    <a:schemeClr val="bg1"/>
                  </a:solidFill>
                  <a:latin typeface="Gill Sans"/>
                  <a:cs typeface="Gill Sans"/>
                </a:rPr>
                <a:t>one fish, two fish</a:t>
              </a:r>
            </a:p>
          </p:txBody>
        </p:sp>
        <p:sp>
          <p:nvSpPr>
            <p:cNvPr id="16" name="TextBox 15"/>
            <p:cNvSpPr txBox="1"/>
            <p:nvPr/>
          </p:nvSpPr>
          <p:spPr>
            <a:xfrm>
              <a:off x="762000" y="1828800"/>
              <a:ext cx="701234" cy="338554"/>
            </a:xfrm>
            <a:prstGeom prst="rect">
              <a:avLst/>
            </a:prstGeom>
            <a:noFill/>
          </p:spPr>
          <p:txBody>
            <a:bodyPr wrap="none" rtlCol="0">
              <a:spAutoFit/>
            </a:bodyPr>
            <a:lstStyle/>
            <a:p>
              <a:r>
                <a:rPr lang="en-US" b="0" dirty="0">
                  <a:solidFill>
                    <a:srgbClr val="FF0000"/>
                  </a:solidFill>
                  <a:latin typeface="Gill Sans"/>
                  <a:cs typeface="Gill Sans"/>
                </a:rPr>
                <a:t>Doc 1</a:t>
              </a:r>
            </a:p>
          </p:txBody>
        </p:sp>
      </p:grpSp>
      <p:sp>
        <p:nvSpPr>
          <p:cNvPr id="20" name="Rectangle 19"/>
          <p:cNvSpPr/>
          <p:nvPr/>
        </p:nvSpPr>
        <p:spPr bwMode="ltGray">
          <a:xfrm>
            <a:off x="1143000" y="25908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21" name="TextBox 20"/>
          <p:cNvSpPr txBox="1"/>
          <p:nvPr/>
        </p:nvSpPr>
        <p:spPr>
          <a:xfrm>
            <a:off x="639336" y="2557046"/>
            <a:ext cx="468798" cy="338554"/>
          </a:xfrm>
          <a:prstGeom prst="rect">
            <a:avLst/>
          </a:prstGeom>
          <a:noFill/>
        </p:spPr>
        <p:txBody>
          <a:bodyPr wrap="none" rtlCol="0">
            <a:spAutoFit/>
          </a:bodyPr>
          <a:lstStyle/>
          <a:p>
            <a:r>
              <a:rPr lang="en-US" b="0" dirty="0">
                <a:solidFill>
                  <a:schemeClr val="bg1"/>
                </a:solidFill>
                <a:latin typeface="Gill Sans"/>
                <a:cs typeface="Gill Sans"/>
              </a:rPr>
              <a:t>fish</a:t>
            </a:r>
          </a:p>
        </p:txBody>
      </p:sp>
      <p:sp>
        <p:nvSpPr>
          <p:cNvPr id="22" name="Rectangle 21"/>
          <p:cNvSpPr/>
          <p:nvPr/>
        </p:nvSpPr>
        <p:spPr bwMode="ltGray">
          <a:xfrm>
            <a:off x="1981200" y="25908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[2,4]</a:t>
            </a:r>
          </a:p>
        </p:txBody>
      </p:sp>
      <p:sp>
        <p:nvSpPr>
          <p:cNvPr id="23" name="TextBox 22"/>
          <p:cNvSpPr txBox="1"/>
          <p:nvPr/>
        </p:nvSpPr>
        <p:spPr>
          <a:xfrm>
            <a:off x="1828800" y="2133600"/>
            <a:ext cx="740607" cy="338554"/>
          </a:xfrm>
          <a:prstGeom prst="rect">
            <a:avLst/>
          </a:prstGeom>
          <a:noFill/>
        </p:spPr>
        <p:txBody>
          <a:bodyPr wrap="none" rtlCol="0">
            <a:spAutoFit/>
          </a:bodyPr>
          <a:lstStyle/>
          <a:p>
            <a:r>
              <a:rPr lang="en-US" b="0" dirty="0">
                <a:solidFill>
                  <a:schemeClr val="bg1"/>
                </a:solidFill>
                <a:latin typeface="Gill Sans"/>
                <a:cs typeface="Gill Sans"/>
              </a:rPr>
              <a:t>(value)</a:t>
            </a:r>
          </a:p>
        </p:txBody>
      </p:sp>
      <p:sp>
        <p:nvSpPr>
          <p:cNvPr id="24" name="TextBox 23"/>
          <p:cNvSpPr txBox="1"/>
          <p:nvPr/>
        </p:nvSpPr>
        <p:spPr>
          <a:xfrm>
            <a:off x="762000" y="2133600"/>
            <a:ext cx="594534" cy="338554"/>
          </a:xfrm>
          <a:prstGeom prst="rect">
            <a:avLst/>
          </a:prstGeom>
          <a:noFill/>
        </p:spPr>
        <p:txBody>
          <a:bodyPr wrap="none" rtlCol="0">
            <a:spAutoFit/>
          </a:bodyPr>
          <a:lstStyle/>
          <a:p>
            <a:r>
              <a:rPr lang="en-US" b="0" dirty="0">
                <a:solidFill>
                  <a:schemeClr val="bg1"/>
                </a:solidFill>
                <a:latin typeface="Gill Sans"/>
                <a:cs typeface="Gill Sans"/>
              </a:rPr>
              <a:t>(key)</a:t>
            </a:r>
          </a:p>
        </p:txBody>
      </p:sp>
      <p:sp>
        <p:nvSpPr>
          <p:cNvPr id="25" name="Rectangle 24"/>
          <p:cNvSpPr/>
          <p:nvPr/>
        </p:nvSpPr>
        <p:spPr bwMode="ltGray">
          <a:xfrm>
            <a:off x="1143000" y="30480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26" name="TextBox 25"/>
          <p:cNvSpPr txBox="1"/>
          <p:nvPr/>
        </p:nvSpPr>
        <p:spPr>
          <a:xfrm>
            <a:off x="639336" y="3014246"/>
            <a:ext cx="498754" cy="338554"/>
          </a:xfrm>
          <a:prstGeom prst="rect">
            <a:avLst/>
          </a:prstGeom>
          <a:noFill/>
        </p:spPr>
        <p:txBody>
          <a:bodyPr wrap="none" rtlCol="0">
            <a:spAutoFit/>
          </a:bodyPr>
          <a:lstStyle/>
          <a:p>
            <a:r>
              <a:rPr lang="en-US" b="0" dirty="0">
                <a:solidFill>
                  <a:schemeClr val="bg1"/>
                </a:solidFill>
                <a:latin typeface="Gill Sans"/>
                <a:cs typeface="Gill Sans"/>
              </a:rPr>
              <a:t>one</a:t>
            </a:r>
          </a:p>
        </p:txBody>
      </p:sp>
      <p:sp>
        <p:nvSpPr>
          <p:cNvPr id="27" name="Rectangle 26"/>
          <p:cNvSpPr/>
          <p:nvPr/>
        </p:nvSpPr>
        <p:spPr bwMode="ltGray">
          <a:xfrm>
            <a:off x="1981200" y="30480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[1]</a:t>
            </a:r>
          </a:p>
        </p:txBody>
      </p:sp>
      <p:sp>
        <p:nvSpPr>
          <p:cNvPr id="28" name="Rectangle 27"/>
          <p:cNvSpPr/>
          <p:nvPr/>
        </p:nvSpPr>
        <p:spPr bwMode="ltGray">
          <a:xfrm>
            <a:off x="1143000" y="35052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29" name="TextBox 28"/>
          <p:cNvSpPr txBox="1"/>
          <p:nvPr/>
        </p:nvSpPr>
        <p:spPr>
          <a:xfrm>
            <a:off x="639336" y="3471446"/>
            <a:ext cx="509675" cy="338554"/>
          </a:xfrm>
          <a:prstGeom prst="rect">
            <a:avLst/>
          </a:prstGeom>
          <a:noFill/>
        </p:spPr>
        <p:txBody>
          <a:bodyPr wrap="none" rtlCol="0">
            <a:spAutoFit/>
          </a:bodyPr>
          <a:lstStyle/>
          <a:p>
            <a:r>
              <a:rPr lang="en-US" b="0" dirty="0">
                <a:solidFill>
                  <a:schemeClr val="bg1"/>
                </a:solidFill>
                <a:latin typeface="Gill Sans"/>
                <a:cs typeface="Gill Sans"/>
              </a:rPr>
              <a:t>two</a:t>
            </a:r>
          </a:p>
        </p:txBody>
      </p:sp>
      <p:sp>
        <p:nvSpPr>
          <p:cNvPr id="30" name="Rectangle 29"/>
          <p:cNvSpPr/>
          <p:nvPr/>
        </p:nvSpPr>
        <p:spPr bwMode="ltGray">
          <a:xfrm>
            <a:off x="1981200" y="35052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[3]</a:t>
            </a:r>
          </a:p>
        </p:txBody>
      </p:sp>
      <p:sp>
        <p:nvSpPr>
          <p:cNvPr id="31" name="Rectangle 30"/>
          <p:cNvSpPr/>
          <p:nvPr/>
        </p:nvSpPr>
        <p:spPr bwMode="ltGray">
          <a:xfrm>
            <a:off x="1143000" y="41910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sym typeface="Wingdings"/>
              </a:rPr>
              <a:t></a:t>
            </a:r>
            <a:endParaRPr kumimoji="0" lang="en-US" sz="1600" b="0" i="0" u="none" strike="noStrike" cap="none" normalizeH="0" baseline="0" dirty="0">
              <a:ln>
                <a:noFill/>
              </a:ln>
              <a:solidFill>
                <a:schemeClr val="bg1"/>
              </a:solidFill>
              <a:effectLst/>
              <a:latin typeface="Gill Sans"/>
              <a:cs typeface="Gill Sans"/>
            </a:endParaRPr>
          </a:p>
        </p:txBody>
      </p:sp>
      <p:sp>
        <p:nvSpPr>
          <p:cNvPr id="32" name="TextBox 31"/>
          <p:cNvSpPr txBox="1"/>
          <p:nvPr/>
        </p:nvSpPr>
        <p:spPr>
          <a:xfrm>
            <a:off x="639336" y="4157246"/>
            <a:ext cx="468798" cy="338554"/>
          </a:xfrm>
          <a:prstGeom prst="rect">
            <a:avLst/>
          </a:prstGeom>
          <a:noFill/>
        </p:spPr>
        <p:txBody>
          <a:bodyPr wrap="none" rtlCol="0">
            <a:spAutoFit/>
          </a:bodyPr>
          <a:lstStyle/>
          <a:p>
            <a:r>
              <a:rPr lang="en-US" b="0" dirty="0">
                <a:solidFill>
                  <a:schemeClr val="bg1"/>
                </a:solidFill>
                <a:latin typeface="Gill Sans"/>
                <a:cs typeface="Gill Sans"/>
              </a:rPr>
              <a:t>fish</a:t>
            </a:r>
          </a:p>
        </p:txBody>
      </p:sp>
      <p:sp>
        <p:nvSpPr>
          <p:cNvPr id="33" name="Rectangle 32"/>
          <p:cNvSpPr/>
          <p:nvPr/>
        </p:nvSpPr>
        <p:spPr bwMode="ltGray">
          <a:xfrm>
            <a:off x="1981200" y="4191000"/>
            <a:ext cx="381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[1]</a:t>
            </a:r>
          </a:p>
        </p:txBody>
      </p:sp>
      <p:sp>
        <p:nvSpPr>
          <p:cNvPr id="34" name="Rectangle 33"/>
          <p:cNvSpPr/>
          <p:nvPr/>
        </p:nvSpPr>
        <p:spPr bwMode="ltGray">
          <a:xfrm>
            <a:off x="1143000" y="46482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0" dirty="0">
                <a:solidFill>
                  <a:schemeClr val="bg1"/>
                </a:solidFill>
                <a:latin typeface="Gill Sans"/>
                <a:cs typeface="Gill Sans"/>
                <a:sym typeface="Wingdings"/>
              </a:rPr>
              <a:t></a:t>
            </a:r>
            <a:endParaRPr kumimoji="0" lang="en-US" sz="1600" b="0" i="0" u="none" strike="noStrike" cap="none" normalizeH="0" baseline="0" dirty="0">
              <a:ln>
                <a:noFill/>
              </a:ln>
              <a:solidFill>
                <a:schemeClr val="bg1"/>
              </a:solidFill>
              <a:effectLst/>
              <a:latin typeface="Gill Sans"/>
              <a:cs typeface="Gill Sans"/>
            </a:endParaRPr>
          </a:p>
        </p:txBody>
      </p:sp>
      <p:sp>
        <p:nvSpPr>
          <p:cNvPr id="35" name="TextBox 34"/>
          <p:cNvSpPr txBox="1"/>
          <p:nvPr/>
        </p:nvSpPr>
        <p:spPr>
          <a:xfrm>
            <a:off x="639336" y="4614446"/>
            <a:ext cx="498754" cy="338554"/>
          </a:xfrm>
          <a:prstGeom prst="rect">
            <a:avLst/>
          </a:prstGeom>
          <a:noFill/>
        </p:spPr>
        <p:txBody>
          <a:bodyPr wrap="none" rtlCol="0">
            <a:spAutoFit/>
          </a:bodyPr>
          <a:lstStyle/>
          <a:p>
            <a:r>
              <a:rPr lang="en-US" b="0" dirty="0">
                <a:solidFill>
                  <a:schemeClr val="bg1"/>
                </a:solidFill>
                <a:latin typeface="Gill Sans"/>
                <a:cs typeface="Gill Sans"/>
              </a:rPr>
              <a:t>one</a:t>
            </a:r>
          </a:p>
        </p:txBody>
      </p:sp>
      <p:sp>
        <p:nvSpPr>
          <p:cNvPr id="36" name="Rectangle 35"/>
          <p:cNvSpPr/>
          <p:nvPr/>
        </p:nvSpPr>
        <p:spPr bwMode="ltGray">
          <a:xfrm>
            <a:off x="1981200" y="4648200"/>
            <a:ext cx="381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[1]</a:t>
            </a:r>
          </a:p>
        </p:txBody>
      </p:sp>
      <p:sp>
        <p:nvSpPr>
          <p:cNvPr id="37" name="Rectangle 36"/>
          <p:cNvSpPr/>
          <p:nvPr/>
        </p:nvSpPr>
        <p:spPr bwMode="ltGray">
          <a:xfrm>
            <a:off x="1143000" y="51054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0" dirty="0">
                <a:solidFill>
                  <a:schemeClr val="bg1"/>
                </a:solidFill>
                <a:latin typeface="Gill Sans"/>
                <a:cs typeface="Gill Sans"/>
                <a:sym typeface="Wingdings"/>
              </a:rPr>
              <a:t></a:t>
            </a:r>
            <a:endParaRPr kumimoji="0" lang="en-US" sz="1600" b="0" i="0" u="none" strike="noStrike" cap="none" normalizeH="0" baseline="0" dirty="0">
              <a:ln>
                <a:noFill/>
              </a:ln>
              <a:solidFill>
                <a:schemeClr val="bg1"/>
              </a:solidFill>
              <a:effectLst/>
              <a:latin typeface="Gill Sans"/>
              <a:cs typeface="Gill Sans"/>
            </a:endParaRPr>
          </a:p>
        </p:txBody>
      </p:sp>
      <p:sp>
        <p:nvSpPr>
          <p:cNvPr id="38" name="TextBox 37"/>
          <p:cNvSpPr txBox="1"/>
          <p:nvPr/>
        </p:nvSpPr>
        <p:spPr>
          <a:xfrm>
            <a:off x="639336" y="5071646"/>
            <a:ext cx="509675" cy="338554"/>
          </a:xfrm>
          <a:prstGeom prst="rect">
            <a:avLst/>
          </a:prstGeom>
          <a:noFill/>
        </p:spPr>
        <p:txBody>
          <a:bodyPr wrap="none" rtlCol="0">
            <a:spAutoFit/>
          </a:bodyPr>
          <a:lstStyle/>
          <a:p>
            <a:r>
              <a:rPr lang="en-US" b="0" dirty="0">
                <a:solidFill>
                  <a:schemeClr val="bg1"/>
                </a:solidFill>
                <a:latin typeface="Gill Sans"/>
                <a:cs typeface="Gill Sans"/>
              </a:rPr>
              <a:t>two</a:t>
            </a:r>
          </a:p>
        </p:txBody>
      </p:sp>
      <p:sp>
        <p:nvSpPr>
          <p:cNvPr id="39" name="Rectangle 38"/>
          <p:cNvSpPr/>
          <p:nvPr/>
        </p:nvSpPr>
        <p:spPr bwMode="ltGray">
          <a:xfrm>
            <a:off x="1981200" y="5105400"/>
            <a:ext cx="381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[1]</a:t>
            </a:r>
          </a:p>
        </p:txBody>
      </p:sp>
      <p:sp>
        <p:nvSpPr>
          <p:cNvPr id="75" name="TextBox 74"/>
          <p:cNvSpPr txBox="1"/>
          <p:nvPr/>
        </p:nvSpPr>
        <p:spPr>
          <a:xfrm>
            <a:off x="3200400" y="1414046"/>
            <a:ext cx="4953000" cy="369332"/>
          </a:xfrm>
          <a:prstGeom prst="rect">
            <a:avLst/>
          </a:prstGeom>
          <a:noFill/>
        </p:spPr>
        <p:txBody>
          <a:bodyPr wrap="square" rtlCol="0">
            <a:spAutoFit/>
          </a:bodyPr>
          <a:lstStyle/>
          <a:p>
            <a:r>
              <a:rPr lang="en-US" sz="1800" b="0" dirty="0">
                <a:solidFill>
                  <a:schemeClr val="bg1"/>
                </a:solidFill>
                <a:latin typeface="Gill Sans"/>
                <a:cs typeface="Gill Sans"/>
              </a:rPr>
              <a:t>Input document…</a:t>
            </a:r>
            <a:endParaRPr lang="en-US" sz="1800" b="0" i="1" dirty="0">
              <a:solidFill>
                <a:schemeClr val="bg1"/>
              </a:solidFill>
              <a:latin typeface="Gill Sans"/>
              <a:cs typeface="Gill Sans"/>
            </a:endParaRPr>
          </a:p>
        </p:txBody>
      </p:sp>
      <p:sp>
        <p:nvSpPr>
          <p:cNvPr id="76" name="TextBox 75"/>
          <p:cNvSpPr txBox="1"/>
          <p:nvPr/>
        </p:nvSpPr>
        <p:spPr>
          <a:xfrm>
            <a:off x="3200400" y="2557046"/>
            <a:ext cx="4953000" cy="369332"/>
          </a:xfrm>
          <a:prstGeom prst="rect">
            <a:avLst/>
          </a:prstGeom>
          <a:noFill/>
        </p:spPr>
        <p:txBody>
          <a:bodyPr wrap="square" rtlCol="0">
            <a:spAutoFit/>
          </a:bodyPr>
          <a:lstStyle/>
          <a:p>
            <a:r>
              <a:rPr lang="en-US" sz="1800" b="0" dirty="0">
                <a:solidFill>
                  <a:schemeClr val="bg1"/>
                </a:solidFill>
                <a:latin typeface="Gill Sans"/>
                <a:cs typeface="Gill Sans"/>
              </a:rPr>
              <a:t>Emit normal key-value pairs…</a:t>
            </a:r>
            <a:endParaRPr lang="en-US" sz="1800" b="0" i="1" dirty="0">
              <a:solidFill>
                <a:schemeClr val="bg1"/>
              </a:solidFill>
              <a:latin typeface="Gill Sans"/>
              <a:cs typeface="Gill Sans"/>
            </a:endParaRPr>
          </a:p>
        </p:txBody>
      </p:sp>
      <p:sp>
        <p:nvSpPr>
          <p:cNvPr id="77" name="TextBox 76"/>
          <p:cNvSpPr txBox="1"/>
          <p:nvPr/>
        </p:nvSpPr>
        <p:spPr>
          <a:xfrm>
            <a:off x="3200400" y="4157246"/>
            <a:ext cx="5257800" cy="369332"/>
          </a:xfrm>
          <a:prstGeom prst="rect">
            <a:avLst/>
          </a:prstGeom>
          <a:noFill/>
        </p:spPr>
        <p:txBody>
          <a:bodyPr wrap="square" rtlCol="0">
            <a:spAutoFit/>
          </a:bodyPr>
          <a:lstStyle/>
          <a:p>
            <a:r>
              <a:rPr lang="en-US" sz="1800" b="0" dirty="0">
                <a:solidFill>
                  <a:schemeClr val="bg1"/>
                </a:solidFill>
                <a:latin typeface="Gill Sans"/>
                <a:cs typeface="Gill Sans"/>
              </a:rPr>
              <a:t>Emit “special” key-value pairs to keep track of </a:t>
            </a:r>
            <a:r>
              <a:rPr lang="en-US" sz="1800" b="0" i="1" dirty="0" err="1">
                <a:solidFill>
                  <a:schemeClr val="bg1"/>
                </a:solidFill>
                <a:latin typeface="Gill Sans"/>
                <a:cs typeface="Gill Sans"/>
              </a:rPr>
              <a:t>df</a:t>
            </a:r>
            <a:r>
              <a:rPr lang="en-US" sz="1800" b="0" dirty="0">
                <a:solidFill>
                  <a:schemeClr val="bg1"/>
                </a:solidFill>
                <a:latin typeface="Gill Sans"/>
                <a:cs typeface="Gill Sans"/>
              </a:rPr>
              <a:t>…</a:t>
            </a:r>
            <a:endParaRPr lang="en-US" sz="1800" b="0" i="1" dirty="0">
              <a:solidFill>
                <a:schemeClr val="bg1"/>
              </a:solidFill>
              <a:latin typeface="Gill Sans"/>
              <a:cs typeface="Gill Sans"/>
            </a:endParaRPr>
          </a:p>
        </p:txBody>
      </p:sp>
    </p:spTree>
    <p:extLst>
      <p:ext uri="{BB962C8B-B14F-4D97-AF65-F5344CB8AC3E}">
        <p14:creationId xmlns:p14="http://schemas.microsoft.com/office/powerpoint/2010/main" val="33764121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animBg="1"/>
      <p:bldP spid="23" grpId="0"/>
      <p:bldP spid="24" grpId="0"/>
      <p:bldP spid="25" grpId="0" animBg="1"/>
      <p:bldP spid="26" grpId="0"/>
      <p:bldP spid="27" grpId="0" animBg="1"/>
      <p:bldP spid="28" grpId="0" animBg="1"/>
      <p:bldP spid="29" grpId="0"/>
      <p:bldP spid="30" grpId="0" animBg="1"/>
      <p:bldP spid="31" grpId="0" animBg="1"/>
      <p:bldP spid="32" grpId="0"/>
      <p:bldP spid="33" grpId="0" animBg="1"/>
      <p:bldP spid="34" grpId="0" animBg="1"/>
      <p:bldP spid="35" grpId="0"/>
      <p:bldP spid="36" grpId="0" animBg="1"/>
      <p:bldP spid="37" grpId="0" animBg="1"/>
      <p:bldP spid="38" grpId="0"/>
      <p:bldP spid="39" grpId="0" animBg="1"/>
      <p:bldP spid="76" grpId="0"/>
      <p:bldP spid="7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Getting the </a:t>
            </a:r>
            <a:r>
              <a:rPr lang="en-US" i="1" dirty="0" err="1"/>
              <a:t>df</a:t>
            </a:r>
            <a:r>
              <a:rPr lang="en-US" dirty="0"/>
              <a:t>: Modified Reducer</a:t>
            </a:r>
          </a:p>
        </p:txBody>
      </p:sp>
      <p:sp>
        <p:nvSpPr>
          <p:cNvPr id="40" name="Rectangle 39"/>
          <p:cNvSpPr/>
          <p:nvPr/>
        </p:nvSpPr>
        <p:spPr bwMode="ltGray">
          <a:xfrm>
            <a:off x="1143000" y="2709446"/>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41" name="TextBox 40"/>
          <p:cNvSpPr txBox="1"/>
          <p:nvPr/>
        </p:nvSpPr>
        <p:spPr>
          <a:xfrm>
            <a:off x="639336" y="2675692"/>
            <a:ext cx="468798" cy="338554"/>
          </a:xfrm>
          <a:prstGeom prst="rect">
            <a:avLst/>
          </a:prstGeom>
          <a:noFill/>
        </p:spPr>
        <p:txBody>
          <a:bodyPr wrap="none" rtlCol="0">
            <a:spAutoFit/>
          </a:bodyPr>
          <a:lstStyle/>
          <a:p>
            <a:r>
              <a:rPr lang="en-US" b="0" dirty="0">
                <a:solidFill>
                  <a:schemeClr val="bg1"/>
                </a:solidFill>
                <a:latin typeface="Gill Sans"/>
                <a:cs typeface="Gill Sans"/>
              </a:rPr>
              <a:t>fish</a:t>
            </a:r>
          </a:p>
        </p:txBody>
      </p:sp>
      <p:sp>
        <p:nvSpPr>
          <p:cNvPr id="42" name="Rectangle 41"/>
          <p:cNvSpPr/>
          <p:nvPr/>
        </p:nvSpPr>
        <p:spPr bwMode="ltGray">
          <a:xfrm>
            <a:off x="1143000" y="3166646"/>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9</a:t>
            </a:r>
          </a:p>
        </p:txBody>
      </p:sp>
      <p:sp>
        <p:nvSpPr>
          <p:cNvPr id="43" name="Rectangle 42"/>
          <p:cNvSpPr/>
          <p:nvPr/>
        </p:nvSpPr>
        <p:spPr bwMode="ltGray">
          <a:xfrm>
            <a:off x="1981200" y="2709446"/>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[2,4]</a:t>
            </a:r>
          </a:p>
        </p:txBody>
      </p:sp>
      <p:sp>
        <p:nvSpPr>
          <p:cNvPr id="44" name="Rectangle 43"/>
          <p:cNvSpPr/>
          <p:nvPr/>
        </p:nvSpPr>
        <p:spPr bwMode="ltGray">
          <a:xfrm>
            <a:off x="1981200" y="3166646"/>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[9]</a:t>
            </a:r>
          </a:p>
        </p:txBody>
      </p:sp>
      <p:sp>
        <p:nvSpPr>
          <p:cNvPr id="45" name="Rectangle 44"/>
          <p:cNvSpPr/>
          <p:nvPr/>
        </p:nvSpPr>
        <p:spPr bwMode="ltGray">
          <a:xfrm>
            <a:off x="1143000" y="3623846"/>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21</a:t>
            </a:r>
          </a:p>
        </p:txBody>
      </p:sp>
      <p:sp>
        <p:nvSpPr>
          <p:cNvPr id="46" name="Rectangle 45"/>
          <p:cNvSpPr/>
          <p:nvPr/>
        </p:nvSpPr>
        <p:spPr bwMode="ltGray">
          <a:xfrm>
            <a:off x="1981200" y="3623846"/>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[1,8,22]</a:t>
            </a:r>
          </a:p>
        </p:txBody>
      </p:sp>
      <p:sp>
        <p:nvSpPr>
          <p:cNvPr id="47" name="TextBox 46"/>
          <p:cNvSpPr txBox="1"/>
          <p:nvPr/>
        </p:nvSpPr>
        <p:spPr>
          <a:xfrm>
            <a:off x="1828800" y="1295400"/>
            <a:ext cx="740607" cy="338554"/>
          </a:xfrm>
          <a:prstGeom prst="rect">
            <a:avLst/>
          </a:prstGeom>
          <a:noFill/>
        </p:spPr>
        <p:txBody>
          <a:bodyPr wrap="none" rtlCol="0">
            <a:spAutoFit/>
          </a:bodyPr>
          <a:lstStyle/>
          <a:p>
            <a:r>
              <a:rPr lang="en-US" b="0" dirty="0">
                <a:solidFill>
                  <a:schemeClr val="bg1"/>
                </a:solidFill>
                <a:latin typeface="Gill Sans"/>
                <a:cs typeface="Gill Sans"/>
              </a:rPr>
              <a:t>(value)</a:t>
            </a:r>
          </a:p>
        </p:txBody>
      </p:sp>
      <p:sp>
        <p:nvSpPr>
          <p:cNvPr id="48" name="TextBox 47"/>
          <p:cNvSpPr txBox="1"/>
          <p:nvPr/>
        </p:nvSpPr>
        <p:spPr>
          <a:xfrm>
            <a:off x="762000" y="1295400"/>
            <a:ext cx="594534" cy="338554"/>
          </a:xfrm>
          <a:prstGeom prst="rect">
            <a:avLst/>
          </a:prstGeom>
          <a:noFill/>
        </p:spPr>
        <p:txBody>
          <a:bodyPr wrap="none" rtlCol="0">
            <a:spAutoFit/>
          </a:bodyPr>
          <a:lstStyle/>
          <a:p>
            <a:r>
              <a:rPr lang="en-US" b="0" dirty="0">
                <a:solidFill>
                  <a:schemeClr val="bg1"/>
                </a:solidFill>
                <a:latin typeface="Gill Sans"/>
                <a:cs typeface="Gill Sans"/>
              </a:rPr>
              <a:t>(key)</a:t>
            </a:r>
          </a:p>
        </p:txBody>
      </p:sp>
      <p:sp>
        <p:nvSpPr>
          <p:cNvPr id="49" name="Rectangle 48"/>
          <p:cNvSpPr/>
          <p:nvPr/>
        </p:nvSpPr>
        <p:spPr bwMode="ltGray">
          <a:xfrm>
            <a:off x="1143000" y="4081046"/>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34</a:t>
            </a:r>
          </a:p>
        </p:txBody>
      </p:sp>
      <p:sp>
        <p:nvSpPr>
          <p:cNvPr id="50" name="Rectangle 49"/>
          <p:cNvSpPr/>
          <p:nvPr/>
        </p:nvSpPr>
        <p:spPr bwMode="ltGray">
          <a:xfrm>
            <a:off x="1981200" y="4081046"/>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[23]</a:t>
            </a:r>
          </a:p>
        </p:txBody>
      </p:sp>
      <p:sp>
        <p:nvSpPr>
          <p:cNvPr id="51" name="Rectangle 50"/>
          <p:cNvSpPr/>
          <p:nvPr/>
        </p:nvSpPr>
        <p:spPr bwMode="ltGray">
          <a:xfrm>
            <a:off x="1143000" y="4538246"/>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0" dirty="0">
                <a:solidFill>
                  <a:schemeClr val="bg1"/>
                </a:solidFill>
                <a:latin typeface="Gill Sans"/>
                <a:cs typeface="Gill Sans"/>
              </a:rPr>
              <a:t>35</a:t>
            </a:r>
            <a:endParaRPr kumimoji="0" lang="en-US" sz="1600" b="0" i="0" u="none" strike="noStrike" cap="none" normalizeH="0" baseline="0" dirty="0">
              <a:ln>
                <a:noFill/>
              </a:ln>
              <a:solidFill>
                <a:schemeClr val="bg1"/>
              </a:solidFill>
              <a:effectLst/>
              <a:latin typeface="Gill Sans"/>
              <a:cs typeface="Gill Sans"/>
            </a:endParaRPr>
          </a:p>
        </p:txBody>
      </p:sp>
      <p:sp>
        <p:nvSpPr>
          <p:cNvPr id="52" name="Rectangle 51"/>
          <p:cNvSpPr/>
          <p:nvPr/>
        </p:nvSpPr>
        <p:spPr bwMode="ltGray">
          <a:xfrm>
            <a:off x="1981200" y="4538246"/>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[8,41]</a:t>
            </a:r>
          </a:p>
        </p:txBody>
      </p:sp>
      <p:sp>
        <p:nvSpPr>
          <p:cNvPr id="53" name="Rectangle 52"/>
          <p:cNvSpPr/>
          <p:nvPr/>
        </p:nvSpPr>
        <p:spPr bwMode="ltGray">
          <a:xfrm>
            <a:off x="1143000" y="4995446"/>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0" dirty="0">
                <a:solidFill>
                  <a:schemeClr val="bg1"/>
                </a:solidFill>
                <a:latin typeface="Gill Sans"/>
                <a:cs typeface="Gill Sans"/>
              </a:rPr>
              <a:t>80</a:t>
            </a:r>
            <a:endParaRPr kumimoji="0" lang="en-US" sz="1600" b="0" i="0" u="none" strike="noStrike" cap="none" normalizeH="0" baseline="0" dirty="0">
              <a:ln>
                <a:noFill/>
              </a:ln>
              <a:solidFill>
                <a:schemeClr val="bg1"/>
              </a:solidFill>
              <a:effectLst/>
              <a:latin typeface="Gill Sans"/>
              <a:cs typeface="Gill Sans"/>
            </a:endParaRPr>
          </a:p>
        </p:txBody>
      </p:sp>
      <p:sp>
        <p:nvSpPr>
          <p:cNvPr id="54" name="Rectangle 53"/>
          <p:cNvSpPr/>
          <p:nvPr/>
        </p:nvSpPr>
        <p:spPr bwMode="ltGray">
          <a:xfrm>
            <a:off x="1981200" y="4995446"/>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[2,9,76]</a:t>
            </a:r>
          </a:p>
        </p:txBody>
      </p:sp>
      <p:sp>
        <p:nvSpPr>
          <p:cNvPr id="55" name="TextBox 54"/>
          <p:cNvSpPr txBox="1"/>
          <p:nvPr/>
        </p:nvSpPr>
        <p:spPr>
          <a:xfrm>
            <a:off x="639336" y="3132892"/>
            <a:ext cx="468798" cy="338554"/>
          </a:xfrm>
          <a:prstGeom prst="rect">
            <a:avLst/>
          </a:prstGeom>
          <a:noFill/>
        </p:spPr>
        <p:txBody>
          <a:bodyPr wrap="none" rtlCol="0">
            <a:spAutoFit/>
          </a:bodyPr>
          <a:lstStyle/>
          <a:p>
            <a:r>
              <a:rPr lang="en-US" b="0" dirty="0">
                <a:solidFill>
                  <a:schemeClr val="bg1"/>
                </a:solidFill>
                <a:latin typeface="Gill Sans"/>
                <a:cs typeface="Gill Sans"/>
              </a:rPr>
              <a:t>fish</a:t>
            </a:r>
          </a:p>
        </p:txBody>
      </p:sp>
      <p:sp>
        <p:nvSpPr>
          <p:cNvPr id="56" name="TextBox 55"/>
          <p:cNvSpPr txBox="1"/>
          <p:nvPr/>
        </p:nvSpPr>
        <p:spPr>
          <a:xfrm>
            <a:off x="639336" y="3590092"/>
            <a:ext cx="468798" cy="338554"/>
          </a:xfrm>
          <a:prstGeom prst="rect">
            <a:avLst/>
          </a:prstGeom>
          <a:noFill/>
        </p:spPr>
        <p:txBody>
          <a:bodyPr wrap="none" rtlCol="0">
            <a:spAutoFit/>
          </a:bodyPr>
          <a:lstStyle/>
          <a:p>
            <a:r>
              <a:rPr lang="en-US" b="0" dirty="0">
                <a:solidFill>
                  <a:schemeClr val="bg1"/>
                </a:solidFill>
                <a:latin typeface="Gill Sans"/>
                <a:cs typeface="Gill Sans"/>
              </a:rPr>
              <a:t>fish</a:t>
            </a:r>
          </a:p>
        </p:txBody>
      </p:sp>
      <p:sp>
        <p:nvSpPr>
          <p:cNvPr id="57" name="TextBox 56"/>
          <p:cNvSpPr txBox="1"/>
          <p:nvPr/>
        </p:nvSpPr>
        <p:spPr>
          <a:xfrm>
            <a:off x="639336" y="4047292"/>
            <a:ext cx="468798" cy="338554"/>
          </a:xfrm>
          <a:prstGeom prst="rect">
            <a:avLst/>
          </a:prstGeom>
          <a:noFill/>
        </p:spPr>
        <p:txBody>
          <a:bodyPr wrap="none" rtlCol="0">
            <a:spAutoFit/>
          </a:bodyPr>
          <a:lstStyle/>
          <a:p>
            <a:r>
              <a:rPr lang="en-US" b="0" dirty="0">
                <a:solidFill>
                  <a:schemeClr val="bg1"/>
                </a:solidFill>
                <a:latin typeface="Gill Sans"/>
                <a:cs typeface="Gill Sans"/>
              </a:rPr>
              <a:t>fish</a:t>
            </a:r>
          </a:p>
        </p:txBody>
      </p:sp>
      <p:sp>
        <p:nvSpPr>
          <p:cNvPr id="58" name="TextBox 57"/>
          <p:cNvSpPr txBox="1"/>
          <p:nvPr/>
        </p:nvSpPr>
        <p:spPr>
          <a:xfrm>
            <a:off x="639336" y="4504492"/>
            <a:ext cx="468798" cy="338554"/>
          </a:xfrm>
          <a:prstGeom prst="rect">
            <a:avLst/>
          </a:prstGeom>
          <a:noFill/>
        </p:spPr>
        <p:txBody>
          <a:bodyPr wrap="none" rtlCol="0">
            <a:spAutoFit/>
          </a:bodyPr>
          <a:lstStyle/>
          <a:p>
            <a:r>
              <a:rPr lang="en-US" b="0" dirty="0">
                <a:solidFill>
                  <a:schemeClr val="bg1"/>
                </a:solidFill>
                <a:latin typeface="Gill Sans"/>
                <a:cs typeface="Gill Sans"/>
              </a:rPr>
              <a:t>fish</a:t>
            </a:r>
          </a:p>
        </p:txBody>
      </p:sp>
      <p:sp>
        <p:nvSpPr>
          <p:cNvPr id="59" name="TextBox 58"/>
          <p:cNvSpPr txBox="1"/>
          <p:nvPr/>
        </p:nvSpPr>
        <p:spPr>
          <a:xfrm>
            <a:off x="639336" y="4961692"/>
            <a:ext cx="468798" cy="338554"/>
          </a:xfrm>
          <a:prstGeom prst="rect">
            <a:avLst/>
          </a:prstGeom>
          <a:noFill/>
        </p:spPr>
        <p:txBody>
          <a:bodyPr wrap="none" rtlCol="0">
            <a:spAutoFit/>
          </a:bodyPr>
          <a:lstStyle/>
          <a:p>
            <a:r>
              <a:rPr lang="en-US" b="0" dirty="0">
                <a:solidFill>
                  <a:schemeClr val="bg1"/>
                </a:solidFill>
                <a:latin typeface="Gill Sans"/>
                <a:cs typeface="Gill Sans"/>
              </a:rPr>
              <a:t>fish</a:t>
            </a:r>
          </a:p>
        </p:txBody>
      </p:sp>
      <p:cxnSp>
        <p:nvCxnSpPr>
          <p:cNvPr id="60" name="Straight Arrow Connector 59"/>
          <p:cNvCxnSpPr/>
          <p:nvPr/>
        </p:nvCxnSpPr>
        <p:spPr bwMode="auto">
          <a:xfrm rot="5400000">
            <a:off x="2225883" y="4140369"/>
            <a:ext cx="2862640" cy="794"/>
          </a:xfrm>
          <a:prstGeom prst="straightConnector1">
            <a:avLst/>
          </a:prstGeom>
          <a:solidFill>
            <a:schemeClr val="accent1"/>
          </a:solidFill>
          <a:ln w="38100" cap="flat" cmpd="sng" algn="ctr">
            <a:solidFill>
              <a:schemeClr val="bg1"/>
            </a:solidFill>
            <a:prstDash val="solid"/>
            <a:round/>
            <a:headEnd type="none" w="med" len="med"/>
            <a:tailEnd type="arrow"/>
          </a:ln>
          <a:effectLst/>
        </p:spPr>
      </p:cxnSp>
      <p:sp>
        <p:nvSpPr>
          <p:cNvPr id="61" name="TextBox 60"/>
          <p:cNvSpPr txBox="1"/>
          <p:nvPr/>
        </p:nvSpPr>
        <p:spPr>
          <a:xfrm>
            <a:off x="3886200" y="5224046"/>
            <a:ext cx="3124200" cy="369332"/>
          </a:xfrm>
          <a:prstGeom prst="rect">
            <a:avLst/>
          </a:prstGeom>
          <a:noFill/>
        </p:spPr>
        <p:txBody>
          <a:bodyPr wrap="square" rtlCol="0">
            <a:spAutoFit/>
          </a:bodyPr>
          <a:lstStyle/>
          <a:p>
            <a:r>
              <a:rPr lang="en-US" sz="1800" b="0" dirty="0">
                <a:solidFill>
                  <a:schemeClr val="bg1"/>
                </a:solidFill>
                <a:latin typeface="Gill Sans"/>
                <a:cs typeface="Gill Sans"/>
              </a:rPr>
              <a:t>Write postings</a:t>
            </a:r>
          </a:p>
        </p:txBody>
      </p:sp>
      <p:sp>
        <p:nvSpPr>
          <p:cNvPr id="63" name="Rectangle 62"/>
          <p:cNvSpPr/>
          <p:nvPr/>
        </p:nvSpPr>
        <p:spPr bwMode="ltGray">
          <a:xfrm>
            <a:off x="11430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Gill Sans"/>
                <a:cs typeface="Gill Sans"/>
                <a:sym typeface="Wingdings"/>
              </a:rPr>
              <a:t></a:t>
            </a:r>
            <a:endParaRPr kumimoji="0" lang="en-US" sz="1600" b="1" i="0" u="none" strike="noStrike" cap="none" normalizeH="0" baseline="0" dirty="0">
              <a:ln>
                <a:noFill/>
              </a:ln>
              <a:solidFill>
                <a:schemeClr val="bg1"/>
              </a:solidFill>
              <a:effectLst/>
              <a:latin typeface="Gill Sans"/>
              <a:cs typeface="Gill Sans"/>
            </a:endParaRPr>
          </a:p>
        </p:txBody>
      </p:sp>
      <p:sp>
        <p:nvSpPr>
          <p:cNvPr id="64" name="TextBox 63"/>
          <p:cNvSpPr txBox="1"/>
          <p:nvPr/>
        </p:nvSpPr>
        <p:spPr>
          <a:xfrm>
            <a:off x="639336" y="1718846"/>
            <a:ext cx="468798" cy="338554"/>
          </a:xfrm>
          <a:prstGeom prst="rect">
            <a:avLst/>
          </a:prstGeom>
          <a:noFill/>
        </p:spPr>
        <p:txBody>
          <a:bodyPr wrap="none" rtlCol="0">
            <a:spAutoFit/>
          </a:bodyPr>
          <a:lstStyle/>
          <a:p>
            <a:r>
              <a:rPr lang="en-US" b="0" dirty="0">
                <a:solidFill>
                  <a:schemeClr val="bg1"/>
                </a:solidFill>
                <a:latin typeface="Gill Sans"/>
                <a:cs typeface="Gill Sans"/>
              </a:rPr>
              <a:t>fish</a:t>
            </a:r>
          </a:p>
        </p:txBody>
      </p:sp>
      <p:sp>
        <p:nvSpPr>
          <p:cNvPr id="65" name="Rectangle 64"/>
          <p:cNvSpPr/>
          <p:nvPr/>
        </p:nvSpPr>
        <p:spPr bwMode="ltGray">
          <a:xfrm>
            <a:off x="1981200" y="1752600"/>
            <a:ext cx="381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[63]</a:t>
            </a:r>
          </a:p>
        </p:txBody>
      </p:sp>
      <p:sp>
        <p:nvSpPr>
          <p:cNvPr id="68" name="Rectangle 67"/>
          <p:cNvSpPr/>
          <p:nvPr/>
        </p:nvSpPr>
        <p:spPr bwMode="ltGray">
          <a:xfrm>
            <a:off x="2438400" y="1752600"/>
            <a:ext cx="381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[82]</a:t>
            </a:r>
          </a:p>
        </p:txBody>
      </p:sp>
      <p:sp>
        <p:nvSpPr>
          <p:cNvPr id="71" name="Rectangle 70"/>
          <p:cNvSpPr/>
          <p:nvPr/>
        </p:nvSpPr>
        <p:spPr bwMode="ltGray">
          <a:xfrm>
            <a:off x="2895600" y="1752600"/>
            <a:ext cx="381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Gill Sans"/>
                <a:cs typeface="Gill Sans"/>
              </a:rPr>
              <a:t>[27]</a:t>
            </a:r>
          </a:p>
        </p:txBody>
      </p:sp>
      <p:sp>
        <p:nvSpPr>
          <p:cNvPr id="72" name="TextBox 71"/>
          <p:cNvSpPr txBox="1"/>
          <p:nvPr/>
        </p:nvSpPr>
        <p:spPr>
          <a:xfrm>
            <a:off x="3276600" y="1752600"/>
            <a:ext cx="389850" cy="338554"/>
          </a:xfrm>
          <a:prstGeom prst="rect">
            <a:avLst/>
          </a:prstGeom>
          <a:noFill/>
        </p:spPr>
        <p:txBody>
          <a:bodyPr wrap="none" rtlCol="0">
            <a:spAutoFit/>
          </a:bodyPr>
          <a:lstStyle/>
          <a:p>
            <a:r>
              <a:rPr lang="en-US" b="0" dirty="0">
                <a:solidFill>
                  <a:schemeClr val="bg1"/>
                </a:solidFill>
                <a:latin typeface="Gill Sans"/>
                <a:cs typeface="Gill Sans"/>
              </a:rPr>
              <a:t>…</a:t>
            </a:r>
          </a:p>
        </p:txBody>
      </p:sp>
      <p:sp>
        <p:nvSpPr>
          <p:cNvPr id="73" name="TextBox 72"/>
          <p:cNvSpPr txBox="1"/>
          <p:nvPr/>
        </p:nvSpPr>
        <p:spPr>
          <a:xfrm>
            <a:off x="1600200" y="5300246"/>
            <a:ext cx="389850" cy="338554"/>
          </a:xfrm>
          <a:prstGeom prst="rect">
            <a:avLst/>
          </a:prstGeom>
          <a:noFill/>
        </p:spPr>
        <p:txBody>
          <a:bodyPr wrap="none" rtlCol="0">
            <a:spAutoFit/>
          </a:bodyPr>
          <a:lstStyle/>
          <a:p>
            <a:r>
              <a:rPr lang="en-US" b="0" dirty="0">
                <a:solidFill>
                  <a:schemeClr val="bg1"/>
                </a:solidFill>
                <a:latin typeface="Gill Sans"/>
                <a:cs typeface="Gill Sans"/>
              </a:rPr>
              <a:t>…</a:t>
            </a:r>
          </a:p>
        </p:txBody>
      </p:sp>
      <p:sp>
        <p:nvSpPr>
          <p:cNvPr id="76" name="TextBox 75"/>
          <p:cNvSpPr txBox="1"/>
          <p:nvPr/>
        </p:nvSpPr>
        <p:spPr>
          <a:xfrm>
            <a:off x="4114800" y="1625025"/>
            <a:ext cx="4572000" cy="646331"/>
          </a:xfrm>
          <a:prstGeom prst="rect">
            <a:avLst/>
          </a:prstGeom>
          <a:noFill/>
        </p:spPr>
        <p:txBody>
          <a:bodyPr wrap="square" rtlCol="0">
            <a:spAutoFit/>
          </a:bodyPr>
          <a:lstStyle/>
          <a:p>
            <a:r>
              <a:rPr lang="en-US" sz="1800" b="0" dirty="0">
                <a:solidFill>
                  <a:schemeClr val="bg1"/>
                </a:solidFill>
                <a:latin typeface="Gill Sans"/>
                <a:cs typeface="Gill Sans"/>
              </a:rPr>
              <a:t>First, compute the </a:t>
            </a:r>
            <a:r>
              <a:rPr lang="en-US" sz="1800" b="0" i="1" dirty="0" err="1">
                <a:solidFill>
                  <a:schemeClr val="bg1"/>
                </a:solidFill>
                <a:latin typeface="Gill Sans"/>
                <a:cs typeface="Gill Sans"/>
              </a:rPr>
              <a:t>df</a:t>
            </a:r>
            <a:r>
              <a:rPr lang="en-US" sz="1800" b="0" dirty="0">
                <a:solidFill>
                  <a:schemeClr val="bg1"/>
                </a:solidFill>
                <a:latin typeface="Gill Sans"/>
                <a:cs typeface="Gill Sans"/>
              </a:rPr>
              <a:t> by summing contributions from all “special” key-value pair…</a:t>
            </a:r>
            <a:endParaRPr lang="en-US" sz="1800" b="0" i="1" dirty="0">
              <a:solidFill>
                <a:schemeClr val="bg1"/>
              </a:solidFill>
              <a:latin typeface="Gill Sans"/>
              <a:cs typeface="Gill Sans"/>
            </a:endParaRPr>
          </a:p>
        </p:txBody>
      </p:sp>
      <p:sp>
        <p:nvSpPr>
          <p:cNvPr id="77" name="TextBox 76"/>
          <p:cNvSpPr txBox="1"/>
          <p:nvPr/>
        </p:nvSpPr>
        <p:spPr>
          <a:xfrm>
            <a:off x="3200400" y="2286000"/>
            <a:ext cx="3505200" cy="369332"/>
          </a:xfrm>
          <a:prstGeom prst="rect">
            <a:avLst/>
          </a:prstGeom>
          <a:noFill/>
        </p:spPr>
        <p:txBody>
          <a:bodyPr wrap="square" rtlCol="0">
            <a:spAutoFit/>
          </a:bodyPr>
          <a:lstStyle/>
          <a:p>
            <a:r>
              <a:rPr lang="en-US" sz="1800" b="0" dirty="0">
                <a:solidFill>
                  <a:schemeClr val="bg1"/>
                </a:solidFill>
                <a:latin typeface="Gill Sans"/>
                <a:cs typeface="Gill Sans"/>
              </a:rPr>
              <a:t>Write the </a:t>
            </a:r>
            <a:r>
              <a:rPr lang="en-US" sz="1800" b="0" i="1" dirty="0" err="1">
                <a:solidFill>
                  <a:schemeClr val="bg1"/>
                </a:solidFill>
                <a:latin typeface="Gill Sans"/>
                <a:cs typeface="Gill Sans"/>
              </a:rPr>
              <a:t>df</a:t>
            </a:r>
            <a:r>
              <a:rPr lang="en-US" sz="1800" b="0" dirty="0">
                <a:solidFill>
                  <a:schemeClr val="bg1"/>
                </a:solidFill>
                <a:latin typeface="Gill Sans"/>
                <a:cs typeface="Gill Sans"/>
              </a:rPr>
              <a:t>…</a:t>
            </a:r>
          </a:p>
        </p:txBody>
      </p:sp>
      <p:sp>
        <p:nvSpPr>
          <p:cNvPr id="78" name="TextBox 77"/>
          <p:cNvSpPr txBox="1"/>
          <p:nvPr/>
        </p:nvSpPr>
        <p:spPr>
          <a:xfrm>
            <a:off x="4114800" y="3572471"/>
            <a:ext cx="4648200" cy="646331"/>
          </a:xfrm>
          <a:prstGeom prst="rect">
            <a:avLst/>
          </a:prstGeom>
          <a:noFill/>
        </p:spPr>
        <p:txBody>
          <a:bodyPr wrap="square" rtlCol="0">
            <a:spAutoFit/>
          </a:bodyPr>
          <a:lstStyle/>
          <a:p>
            <a:r>
              <a:rPr lang="en-US" sz="1800" dirty="0">
                <a:solidFill>
                  <a:schemeClr val="bg1"/>
                </a:solidFill>
                <a:latin typeface="Gill Sans"/>
                <a:cs typeface="Gill Sans"/>
              </a:rPr>
              <a:t>Important: </a:t>
            </a:r>
            <a:r>
              <a:rPr lang="en-US" sz="1800" b="0" dirty="0">
                <a:solidFill>
                  <a:schemeClr val="bg1"/>
                </a:solidFill>
                <a:latin typeface="Gill Sans"/>
                <a:cs typeface="Gill Sans"/>
              </a:rPr>
              <a:t>properly define sort order to make sure “special” key-value pairs come first!</a:t>
            </a:r>
          </a:p>
        </p:txBody>
      </p:sp>
      <p:sp>
        <p:nvSpPr>
          <p:cNvPr id="35" name="TextBox 34"/>
          <p:cNvSpPr txBox="1"/>
          <p:nvPr/>
        </p:nvSpPr>
        <p:spPr>
          <a:xfrm>
            <a:off x="3581400" y="6172200"/>
            <a:ext cx="5307012" cy="461665"/>
          </a:xfrm>
          <a:prstGeom prst="rect">
            <a:avLst/>
          </a:prstGeom>
          <a:noFill/>
        </p:spPr>
        <p:txBody>
          <a:bodyPr wrap="none" rtlCol="0">
            <a:spAutoFit/>
          </a:bodyPr>
          <a:lstStyle/>
          <a:p>
            <a:r>
              <a:rPr lang="en-US" sz="2400" dirty="0">
                <a:solidFill>
                  <a:srgbClr val="FF0000"/>
                </a:solidFill>
                <a:latin typeface="Gill Sans"/>
                <a:cs typeface="Gill Sans"/>
              </a:rPr>
              <a:t>Where have we seen this before?</a:t>
            </a:r>
          </a:p>
        </p:txBody>
      </p:sp>
    </p:spTree>
    <p:extLst>
      <p:ext uri="{BB962C8B-B14F-4D97-AF65-F5344CB8AC3E}">
        <p14:creationId xmlns:p14="http://schemas.microsoft.com/office/powerpoint/2010/main" val="38292442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42" grpId="0" animBg="1"/>
      <p:bldP spid="43" grpId="0" animBg="1"/>
      <p:bldP spid="44" grpId="0" animBg="1"/>
      <p:bldP spid="45" grpId="0" animBg="1"/>
      <p:bldP spid="46" grpId="0" animBg="1"/>
      <p:bldP spid="47" grpId="0"/>
      <p:bldP spid="48" grpId="0"/>
      <p:bldP spid="49" grpId="0" animBg="1"/>
      <p:bldP spid="50" grpId="0" animBg="1"/>
      <p:bldP spid="51" grpId="0" animBg="1"/>
      <p:bldP spid="52" grpId="0" animBg="1"/>
      <p:bldP spid="53" grpId="0" animBg="1"/>
      <p:bldP spid="54" grpId="0" animBg="1"/>
      <p:bldP spid="55" grpId="0"/>
      <p:bldP spid="56" grpId="0"/>
      <p:bldP spid="57" grpId="0"/>
      <p:bldP spid="58" grpId="0"/>
      <p:bldP spid="59" grpId="0"/>
      <p:bldP spid="61" grpId="0"/>
      <p:bldP spid="63" grpId="0" animBg="1"/>
      <p:bldP spid="64" grpId="0"/>
      <p:bldP spid="65" grpId="0" animBg="1"/>
      <p:bldP spid="68" grpId="0" animBg="1"/>
      <p:bldP spid="71" grpId="0" animBg="1"/>
      <p:bldP spid="72" grpId="0"/>
      <p:bldP spid="73" grpId="0"/>
      <p:bldP spid="76" grpId="0"/>
      <p:bldP spid="77" grpId="0"/>
      <p:bldP spid="78" grpId="0"/>
      <p:bldP spid="3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209800" y="1752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2</a:t>
            </a:r>
          </a:p>
        </p:txBody>
      </p:sp>
      <p:sp>
        <p:nvSpPr>
          <p:cNvPr id="10" name="Rectangle 9"/>
          <p:cNvSpPr/>
          <p:nvPr/>
        </p:nvSpPr>
        <p:spPr bwMode="ltGray">
          <a:xfrm>
            <a:off x="3048000" y="1752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14" name="Rectangle 13"/>
          <p:cNvSpPr/>
          <p:nvPr/>
        </p:nvSpPr>
        <p:spPr bwMode="ltGray">
          <a:xfrm>
            <a:off x="3886200" y="1752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3</a:t>
            </a:r>
          </a:p>
        </p:txBody>
      </p:sp>
      <p:sp>
        <p:nvSpPr>
          <p:cNvPr id="19" name="Rectangle 18"/>
          <p:cNvSpPr/>
          <p:nvPr/>
        </p:nvSpPr>
        <p:spPr bwMode="ltGray">
          <a:xfrm>
            <a:off x="4724400" y="1752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22" name="Rectangle 21"/>
          <p:cNvSpPr/>
          <p:nvPr/>
        </p:nvSpPr>
        <p:spPr bwMode="ltGray">
          <a:xfrm>
            <a:off x="5562600" y="1752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2</a:t>
            </a:r>
          </a:p>
        </p:txBody>
      </p:sp>
      <p:sp>
        <p:nvSpPr>
          <p:cNvPr id="25" name="Rectangle 24"/>
          <p:cNvSpPr/>
          <p:nvPr/>
        </p:nvSpPr>
        <p:spPr bwMode="ltGray">
          <a:xfrm>
            <a:off x="6400800" y="1752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3</a:t>
            </a:r>
          </a:p>
        </p:txBody>
      </p:sp>
      <p:sp>
        <p:nvSpPr>
          <p:cNvPr id="60" name="Rectangle 59"/>
          <p:cNvSpPr/>
          <p:nvPr/>
        </p:nvSpPr>
        <p:spPr bwMode="ltGray">
          <a:xfrm>
            <a:off x="2209800" y="45720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2</a:t>
            </a:r>
          </a:p>
        </p:txBody>
      </p:sp>
      <p:sp>
        <p:nvSpPr>
          <p:cNvPr id="62" name="Rectangle 61"/>
          <p:cNvSpPr/>
          <p:nvPr/>
        </p:nvSpPr>
        <p:spPr bwMode="ltGray">
          <a:xfrm>
            <a:off x="3048000" y="45720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64" name="Rectangle 63"/>
          <p:cNvSpPr/>
          <p:nvPr/>
        </p:nvSpPr>
        <p:spPr bwMode="ltGray">
          <a:xfrm>
            <a:off x="3886200" y="45720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3</a:t>
            </a:r>
          </a:p>
        </p:txBody>
      </p:sp>
      <p:sp>
        <p:nvSpPr>
          <p:cNvPr id="66" name="Rectangle 65"/>
          <p:cNvSpPr/>
          <p:nvPr/>
        </p:nvSpPr>
        <p:spPr bwMode="ltGray">
          <a:xfrm>
            <a:off x="4724400" y="45720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68" name="Rectangle 67"/>
          <p:cNvSpPr/>
          <p:nvPr/>
        </p:nvSpPr>
        <p:spPr bwMode="ltGray">
          <a:xfrm>
            <a:off x="5562600" y="45720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2</a:t>
            </a:r>
          </a:p>
        </p:txBody>
      </p:sp>
      <p:sp>
        <p:nvSpPr>
          <p:cNvPr id="70" name="Rectangle 69"/>
          <p:cNvSpPr/>
          <p:nvPr/>
        </p:nvSpPr>
        <p:spPr bwMode="ltGray">
          <a:xfrm>
            <a:off x="6400800" y="45720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3</a:t>
            </a:r>
          </a:p>
        </p:txBody>
      </p:sp>
      <p:sp>
        <p:nvSpPr>
          <p:cNvPr id="3" name="Title 2"/>
          <p:cNvSpPr>
            <a:spLocks noGrp="1"/>
          </p:cNvSpPr>
          <p:nvPr>
            <p:ph type="title"/>
          </p:nvPr>
        </p:nvSpPr>
        <p:spPr/>
        <p:txBody>
          <a:bodyPr/>
          <a:lstStyle/>
          <a:p>
            <a:r>
              <a:rPr lang="en-US" dirty="0"/>
              <a:t>Postings Encoding</a:t>
            </a:r>
          </a:p>
        </p:txBody>
      </p:sp>
      <p:sp>
        <p:nvSpPr>
          <p:cNvPr id="6" name="Rectangle 5"/>
          <p:cNvSpPr/>
          <p:nvPr/>
        </p:nvSpPr>
        <p:spPr bwMode="ltGray">
          <a:xfrm>
            <a:off x="17526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7" name="TextBox 6"/>
          <p:cNvSpPr txBox="1"/>
          <p:nvPr/>
        </p:nvSpPr>
        <p:spPr>
          <a:xfrm>
            <a:off x="762000" y="1718846"/>
            <a:ext cx="468798" cy="338554"/>
          </a:xfrm>
          <a:prstGeom prst="rect">
            <a:avLst/>
          </a:prstGeom>
          <a:noFill/>
        </p:spPr>
        <p:txBody>
          <a:bodyPr wrap="none" rtlCol="0">
            <a:spAutoFit/>
          </a:bodyPr>
          <a:lstStyle/>
          <a:p>
            <a:r>
              <a:rPr lang="en-US" b="0" dirty="0">
                <a:solidFill>
                  <a:schemeClr val="bg1"/>
                </a:solidFill>
                <a:latin typeface="Gill Sans"/>
                <a:cs typeface="Gill Sans"/>
              </a:rPr>
              <a:t>fish</a:t>
            </a:r>
          </a:p>
        </p:txBody>
      </p:sp>
      <p:sp>
        <p:nvSpPr>
          <p:cNvPr id="9" name="Rectangle 8"/>
          <p:cNvSpPr/>
          <p:nvPr/>
        </p:nvSpPr>
        <p:spPr bwMode="ltGray">
          <a:xfrm>
            <a:off x="25908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9</a:t>
            </a:r>
          </a:p>
        </p:txBody>
      </p:sp>
      <p:sp>
        <p:nvSpPr>
          <p:cNvPr id="13" name="Rectangle 12"/>
          <p:cNvSpPr/>
          <p:nvPr/>
        </p:nvSpPr>
        <p:spPr bwMode="ltGray">
          <a:xfrm>
            <a:off x="34290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21</a:t>
            </a:r>
          </a:p>
        </p:txBody>
      </p:sp>
      <p:sp>
        <p:nvSpPr>
          <p:cNvPr id="18" name="Rectangle 17"/>
          <p:cNvSpPr/>
          <p:nvPr/>
        </p:nvSpPr>
        <p:spPr bwMode="ltGray">
          <a:xfrm>
            <a:off x="42672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34</a:t>
            </a:r>
          </a:p>
        </p:txBody>
      </p:sp>
      <p:sp>
        <p:nvSpPr>
          <p:cNvPr id="21" name="Rectangle 20"/>
          <p:cNvSpPr/>
          <p:nvPr/>
        </p:nvSpPr>
        <p:spPr bwMode="ltGray">
          <a:xfrm>
            <a:off x="51054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0" dirty="0">
                <a:solidFill>
                  <a:schemeClr val="bg1"/>
                </a:solidFill>
                <a:latin typeface="Gill Sans"/>
                <a:cs typeface="Gill Sans"/>
              </a:rPr>
              <a:t>35</a:t>
            </a:r>
            <a:endParaRPr kumimoji="0" lang="en-US" sz="1600" b="0" i="0" u="none" strike="noStrike" cap="none" normalizeH="0" baseline="0" dirty="0">
              <a:ln>
                <a:noFill/>
              </a:ln>
              <a:solidFill>
                <a:schemeClr val="bg1"/>
              </a:solidFill>
              <a:effectLst/>
              <a:latin typeface="Gill Sans"/>
              <a:cs typeface="Gill Sans"/>
            </a:endParaRPr>
          </a:p>
        </p:txBody>
      </p:sp>
      <p:sp>
        <p:nvSpPr>
          <p:cNvPr id="24" name="Rectangle 23"/>
          <p:cNvSpPr/>
          <p:nvPr/>
        </p:nvSpPr>
        <p:spPr bwMode="ltGray">
          <a:xfrm>
            <a:off x="59436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0" dirty="0">
                <a:solidFill>
                  <a:schemeClr val="bg1"/>
                </a:solidFill>
                <a:latin typeface="Gill Sans"/>
                <a:cs typeface="Gill Sans"/>
              </a:rPr>
              <a:t>80</a:t>
            </a:r>
            <a:endParaRPr kumimoji="0" lang="en-US" sz="1600" b="0" i="0" u="none" strike="noStrike" cap="none" normalizeH="0" baseline="0" dirty="0">
              <a:ln>
                <a:noFill/>
              </a:ln>
              <a:solidFill>
                <a:schemeClr val="bg1"/>
              </a:solidFill>
              <a:effectLst/>
              <a:latin typeface="Gill Sans"/>
              <a:cs typeface="Gill Sans"/>
            </a:endParaRPr>
          </a:p>
        </p:txBody>
      </p:sp>
      <p:sp>
        <p:nvSpPr>
          <p:cNvPr id="57" name="TextBox 56"/>
          <p:cNvSpPr txBox="1"/>
          <p:nvPr/>
        </p:nvSpPr>
        <p:spPr>
          <a:xfrm>
            <a:off x="6781800" y="1718846"/>
            <a:ext cx="389850" cy="338554"/>
          </a:xfrm>
          <a:prstGeom prst="rect">
            <a:avLst/>
          </a:prstGeom>
          <a:noFill/>
        </p:spPr>
        <p:txBody>
          <a:bodyPr wrap="none" rtlCol="0">
            <a:spAutoFit/>
          </a:bodyPr>
          <a:lstStyle/>
          <a:p>
            <a:r>
              <a:rPr lang="en-US" b="0" dirty="0">
                <a:solidFill>
                  <a:schemeClr val="bg1"/>
                </a:solidFill>
                <a:latin typeface="Gill Sans"/>
                <a:cs typeface="Gill Sans"/>
              </a:rPr>
              <a:t>…</a:t>
            </a:r>
          </a:p>
        </p:txBody>
      </p:sp>
      <p:sp>
        <p:nvSpPr>
          <p:cNvPr id="58" name="Rectangle 57"/>
          <p:cNvSpPr/>
          <p:nvPr/>
        </p:nvSpPr>
        <p:spPr bwMode="ltGray">
          <a:xfrm>
            <a:off x="1752600" y="45720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a:t>
            </a:r>
          </a:p>
        </p:txBody>
      </p:sp>
      <p:sp>
        <p:nvSpPr>
          <p:cNvPr id="59" name="TextBox 58"/>
          <p:cNvSpPr txBox="1"/>
          <p:nvPr/>
        </p:nvSpPr>
        <p:spPr>
          <a:xfrm>
            <a:off x="762000" y="4538246"/>
            <a:ext cx="468798" cy="338554"/>
          </a:xfrm>
          <a:prstGeom prst="rect">
            <a:avLst/>
          </a:prstGeom>
          <a:noFill/>
        </p:spPr>
        <p:txBody>
          <a:bodyPr wrap="none" rtlCol="0">
            <a:spAutoFit/>
          </a:bodyPr>
          <a:lstStyle/>
          <a:p>
            <a:r>
              <a:rPr lang="en-US" b="0" dirty="0">
                <a:solidFill>
                  <a:schemeClr val="bg1"/>
                </a:solidFill>
                <a:latin typeface="Gill Sans"/>
                <a:cs typeface="Gill Sans"/>
              </a:rPr>
              <a:t>fish</a:t>
            </a:r>
          </a:p>
        </p:txBody>
      </p:sp>
      <p:sp>
        <p:nvSpPr>
          <p:cNvPr id="61" name="Rectangle 60"/>
          <p:cNvSpPr/>
          <p:nvPr/>
        </p:nvSpPr>
        <p:spPr bwMode="ltGray">
          <a:xfrm>
            <a:off x="2590800" y="45720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8</a:t>
            </a:r>
          </a:p>
        </p:txBody>
      </p:sp>
      <p:sp>
        <p:nvSpPr>
          <p:cNvPr id="63" name="Rectangle 62"/>
          <p:cNvSpPr/>
          <p:nvPr/>
        </p:nvSpPr>
        <p:spPr bwMode="ltGray">
          <a:xfrm>
            <a:off x="3429000" y="45720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12</a:t>
            </a:r>
          </a:p>
        </p:txBody>
      </p:sp>
      <p:sp>
        <p:nvSpPr>
          <p:cNvPr id="65" name="Rectangle 64"/>
          <p:cNvSpPr/>
          <p:nvPr/>
        </p:nvSpPr>
        <p:spPr bwMode="ltGray">
          <a:xfrm>
            <a:off x="4267200" y="45720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Gill Sans"/>
                <a:cs typeface="Gill Sans"/>
              </a:rPr>
              <a:t>13</a:t>
            </a:r>
          </a:p>
        </p:txBody>
      </p:sp>
      <p:sp>
        <p:nvSpPr>
          <p:cNvPr id="67" name="Rectangle 66"/>
          <p:cNvSpPr/>
          <p:nvPr/>
        </p:nvSpPr>
        <p:spPr bwMode="ltGray">
          <a:xfrm>
            <a:off x="5105400" y="45720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0" dirty="0">
                <a:solidFill>
                  <a:schemeClr val="bg1"/>
                </a:solidFill>
                <a:latin typeface="Gill Sans"/>
                <a:cs typeface="Gill Sans"/>
              </a:rPr>
              <a:t>1</a:t>
            </a:r>
            <a:endParaRPr kumimoji="0" lang="en-US" sz="1600" b="0" i="0" u="none" strike="noStrike" cap="none" normalizeH="0" baseline="0" dirty="0">
              <a:ln>
                <a:noFill/>
              </a:ln>
              <a:solidFill>
                <a:schemeClr val="bg1"/>
              </a:solidFill>
              <a:effectLst/>
              <a:latin typeface="Gill Sans"/>
              <a:cs typeface="Gill Sans"/>
            </a:endParaRPr>
          </a:p>
        </p:txBody>
      </p:sp>
      <p:sp>
        <p:nvSpPr>
          <p:cNvPr id="69" name="Rectangle 68"/>
          <p:cNvSpPr/>
          <p:nvPr/>
        </p:nvSpPr>
        <p:spPr bwMode="ltGray">
          <a:xfrm>
            <a:off x="5943600" y="45720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0" dirty="0">
                <a:solidFill>
                  <a:schemeClr val="bg1"/>
                </a:solidFill>
                <a:latin typeface="Gill Sans"/>
                <a:cs typeface="Gill Sans"/>
              </a:rPr>
              <a:t>45</a:t>
            </a:r>
            <a:endParaRPr kumimoji="0" lang="en-US" sz="1600" b="0" i="0" u="none" strike="noStrike" cap="none" normalizeH="0" baseline="0" dirty="0">
              <a:ln>
                <a:noFill/>
              </a:ln>
              <a:solidFill>
                <a:schemeClr val="bg1"/>
              </a:solidFill>
              <a:effectLst/>
              <a:latin typeface="Gill Sans"/>
              <a:cs typeface="Gill Sans"/>
            </a:endParaRPr>
          </a:p>
        </p:txBody>
      </p:sp>
      <p:sp>
        <p:nvSpPr>
          <p:cNvPr id="71" name="TextBox 70"/>
          <p:cNvSpPr txBox="1"/>
          <p:nvPr/>
        </p:nvSpPr>
        <p:spPr>
          <a:xfrm>
            <a:off x="6781800" y="4538246"/>
            <a:ext cx="389850" cy="338554"/>
          </a:xfrm>
          <a:prstGeom prst="rect">
            <a:avLst/>
          </a:prstGeom>
          <a:noFill/>
        </p:spPr>
        <p:txBody>
          <a:bodyPr wrap="none" rtlCol="0">
            <a:spAutoFit/>
          </a:bodyPr>
          <a:lstStyle/>
          <a:p>
            <a:r>
              <a:rPr lang="en-US" b="0" dirty="0">
                <a:solidFill>
                  <a:schemeClr val="bg1"/>
                </a:solidFill>
                <a:latin typeface="Gill Sans"/>
                <a:cs typeface="Gill Sans"/>
              </a:rPr>
              <a:t>…</a:t>
            </a:r>
          </a:p>
        </p:txBody>
      </p:sp>
      <p:sp>
        <p:nvSpPr>
          <p:cNvPr id="72" name="TextBox 71"/>
          <p:cNvSpPr txBox="1"/>
          <p:nvPr/>
        </p:nvSpPr>
        <p:spPr>
          <a:xfrm>
            <a:off x="457200" y="1219200"/>
            <a:ext cx="1787669" cy="369332"/>
          </a:xfrm>
          <a:prstGeom prst="rect">
            <a:avLst/>
          </a:prstGeom>
          <a:noFill/>
        </p:spPr>
        <p:txBody>
          <a:bodyPr wrap="none" rtlCol="0">
            <a:spAutoFit/>
          </a:bodyPr>
          <a:lstStyle/>
          <a:p>
            <a:r>
              <a:rPr lang="en-US" sz="1800" dirty="0">
                <a:solidFill>
                  <a:srgbClr val="FF0000"/>
                </a:solidFill>
                <a:latin typeface="Gill Sans"/>
                <a:cs typeface="Gill Sans"/>
              </a:rPr>
              <a:t>Conceptually:</a:t>
            </a:r>
          </a:p>
        </p:txBody>
      </p:sp>
      <p:sp>
        <p:nvSpPr>
          <p:cNvPr id="73" name="TextBox 72"/>
          <p:cNvSpPr txBox="1"/>
          <p:nvPr/>
        </p:nvSpPr>
        <p:spPr>
          <a:xfrm>
            <a:off x="457200" y="3059668"/>
            <a:ext cx="1508007" cy="369332"/>
          </a:xfrm>
          <a:prstGeom prst="rect">
            <a:avLst/>
          </a:prstGeom>
          <a:noFill/>
        </p:spPr>
        <p:txBody>
          <a:bodyPr wrap="none" rtlCol="0">
            <a:spAutoFit/>
          </a:bodyPr>
          <a:lstStyle/>
          <a:p>
            <a:r>
              <a:rPr lang="en-US" sz="1800" dirty="0">
                <a:solidFill>
                  <a:srgbClr val="FF0000"/>
                </a:solidFill>
                <a:latin typeface="Gill Sans"/>
                <a:cs typeface="Gill Sans"/>
              </a:rPr>
              <a:t>In Practice:</a:t>
            </a:r>
          </a:p>
        </p:txBody>
      </p:sp>
      <p:sp>
        <p:nvSpPr>
          <p:cNvPr id="74" name="TextBox 73"/>
          <p:cNvSpPr txBox="1"/>
          <p:nvPr/>
        </p:nvSpPr>
        <p:spPr>
          <a:xfrm>
            <a:off x="838200" y="3505200"/>
            <a:ext cx="4160113" cy="338554"/>
          </a:xfrm>
          <a:prstGeom prst="rect">
            <a:avLst/>
          </a:prstGeom>
          <a:noFill/>
        </p:spPr>
        <p:txBody>
          <a:bodyPr wrap="none" rtlCol="0">
            <a:spAutoFit/>
          </a:bodyPr>
          <a:lstStyle/>
          <a:p>
            <a:pPr>
              <a:buFont typeface="Arial" pitchFamily="34" charset="0"/>
              <a:buChar char="•"/>
            </a:pPr>
            <a:r>
              <a:rPr lang="en-US" b="0" dirty="0">
                <a:solidFill>
                  <a:schemeClr val="bg1"/>
                </a:solidFill>
                <a:latin typeface="Gill Sans"/>
                <a:cs typeface="Gill Sans"/>
              </a:rPr>
              <a:t> Don’t encode </a:t>
            </a:r>
            <a:r>
              <a:rPr lang="en-US" b="0" dirty="0" err="1">
                <a:solidFill>
                  <a:schemeClr val="bg1"/>
                </a:solidFill>
                <a:latin typeface="Gill Sans"/>
                <a:cs typeface="Gill Sans"/>
              </a:rPr>
              <a:t>docnos</a:t>
            </a:r>
            <a:r>
              <a:rPr lang="en-US" b="0" dirty="0">
                <a:solidFill>
                  <a:schemeClr val="bg1"/>
                </a:solidFill>
                <a:latin typeface="Gill Sans"/>
                <a:cs typeface="Gill Sans"/>
              </a:rPr>
              <a:t>, encode gaps (or </a:t>
            </a:r>
            <a:r>
              <a:rPr lang="en-US" b="0" i="1" dirty="0">
                <a:solidFill>
                  <a:schemeClr val="bg1"/>
                </a:solidFill>
                <a:latin typeface="Gill Sans"/>
                <a:cs typeface="Gill Sans"/>
              </a:rPr>
              <a:t>d</a:t>
            </a:r>
            <a:r>
              <a:rPr lang="en-US" b="0" dirty="0">
                <a:solidFill>
                  <a:schemeClr val="bg1"/>
                </a:solidFill>
                <a:latin typeface="Gill Sans"/>
                <a:cs typeface="Gill Sans"/>
              </a:rPr>
              <a:t>-gaps) </a:t>
            </a:r>
          </a:p>
        </p:txBody>
      </p:sp>
      <p:sp>
        <p:nvSpPr>
          <p:cNvPr id="34" name="TextBox 33"/>
          <p:cNvSpPr txBox="1"/>
          <p:nvPr/>
        </p:nvSpPr>
        <p:spPr>
          <a:xfrm>
            <a:off x="838200" y="3733800"/>
            <a:ext cx="3736920" cy="338554"/>
          </a:xfrm>
          <a:prstGeom prst="rect">
            <a:avLst/>
          </a:prstGeom>
          <a:noFill/>
        </p:spPr>
        <p:txBody>
          <a:bodyPr wrap="none" rtlCol="0">
            <a:spAutoFit/>
          </a:bodyPr>
          <a:lstStyle/>
          <a:p>
            <a:pPr>
              <a:buFont typeface="Arial" pitchFamily="34" charset="0"/>
              <a:buChar char="•"/>
            </a:pPr>
            <a:r>
              <a:rPr lang="en-US" b="0" dirty="0">
                <a:solidFill>
                  <a:schemeClr val="bg1"/>
                </a:solidFill>
                <a:latin typeface="Gill Sans"/>
                <a:cs typeface="Gill Sans"/>
              </a:rPr>
              <a:t> But it’s not obvious that this save space…</a:t>
            </a:r>
          </a:p>
        </p:txBody>
      </p:sp>
    </p:spTree>
    <p:extLst>
      <p:ext uri="{BB962C8B-B14F-4D97-AF65-F5344CB8AC3E}">
        <p14:creationId xmlns:p14="http://schemas.microsoft.com/office/powerpoint/2010/main" val="28370937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2" grpId="0" animBg="1"/>
      <p:bldP spid="64" grpId="0" animBg="1"/>
      <p:bldP spid="66" grpId="0" animBg="1"/>
      <p:bldP spid="68" grpId="0" animBg="1"/>
      <p:bldP spid="70" grpId="0" animBg="1"/>
      <p:bldP spid="58" grpId="0" animBg="1"/>
      <p:bldP spid="59" grpId="0"/>
      <p:bldP spid="61" grpId="0" animBg="1"/>
      <p:bldP spid="63" grpId="0" animBg="1"/>
      <p:bldP spid="65" grpId="0" animBg="1"/>
      <p:bldP spid="67" grpId="0" animBg="1"/>
      <p:bldP spid="69" grpId="0" animBg="1"/>
      <p:bldP spid="71" grpId="0"/>
      <p:bldP spid="73" grpId="0"/>
      <p:bldP spid="74" grpId="0"/>
      <p:bldP spid="3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Index Compression</a:t>
            </a:r>
          </a:p>
        </p:txBody>
      </p:sp>
      <p:sp>
        <p:nvSpPr>
          <p:cNvPr id="3" name="Content Placeholder 2"/>
          <p:cNvSpPr>
            <a:spLocks noGrp="1"/>
          </p:cNvSpPr>
          <p:nvPr>
            <p:ph idx="1"/>
          </p:nvPr>
        </p:nvSpPr>
        <p:spPr/>
        <p:txBody>
          <a:bodyPr/>
          <a:lstStyle/>
          <a:p>
            <a:r>
              <a:rPr lang="en-US" dirty="0"/>
              <a:t>Byte-aligned vs. bit-aligned</a:t>
            </a:r>
          </a:p>
          <a:p>
            <a:r>
              <a:rPr lang="en-US" dirty="0"/>
              <a:t>Byte-aligned technique</a:t>
            </a:r>
          </a:p>
          <a:p>
            <a:pPr lvl="1"/>
            <a:r>
              <a:rPr lang="en-US" dirty="0" err="1"/>
              <a:t>VByte</a:t>
            </a:r>
            <a:endParaRPr lang="en-US" dirty="0"/>
          </a:p>
          <a:p>
            <a:pPr lvl="1"/>
            <a:r>
              <a:rPr lang="en-US" dirty="0"/>
              <a:t>Simple9 and variants</a:t>
            </a:r>
          </a:p>
          <a:p>
            <a:pPr lvl="1"/>
            <a:r>
              <a:rPr lang="en-US" dirty="0" err="1"/>
              <a:t>PForDelta</a:t>
            </a:r>
            <a:endParaRPr lang="en-US" dirty="0"/>
          </a:p>
          <a:p>
            <a:r>
              <a:rPr lang="en-US" dirty="0"/>
              <a:t>Bit-aligned</a:t>
            </a:r>
          </a:p>
          <a:p>
            <a:pPr lvl="1"/>
            <a:r>
              <a:rPr lang="en-US" dirty="0"/>
              <a:t>Unary codes</a:t>
            </a:r>
          </a:p>
          <a:p>
            <a:pPr lvl="1"/>
            <a:r>
              <a:rPr lang="en-US" dirty="0">
                <a:sym typeface="Symbol"/>
              </a:rPr>
              <a:t> codes</a:t>
            </a:r>
          </a:p>
          <a:p>
            <a:pPr lvl="1"/>
            <a:r>
              <a:rPr lang="en-US" dirty="0">
                <a:sym typeface="Symbol"/>
              </a:rPr>
              <a:t> codes</a:t>
            </a:r>
          </a:p>
          <a:p>
            <a:pPr lvl="1"/>
            <a:r>
              <a:rPr lang="en-US" dirty="0" err="1">
                <a:sym typeface="Symbol"/>
              </a:rPr>
              <a:t>Golomb</a:t>
            </a:r>
            <a:r>
              <a:rPr lang="en-US" dirty="0">
                <a:sym typeface="Symbol"/>
              </a:rPr>
              <a:t> codes (local Bernoulli model)</a:t>
            </a:r>
            <a:endParaRPr lang="en-US" dirty="0"/>
          </a:p>
          <a:p>
            <a:pPr lvl="1"/>
            <a:endParaRPr lang="en-US" dirty="0"/>
          </a:p>
        </p:txBody>
      </p:sp>
      <p:sp>
        <p:nvSpPr>
          <p:cNvPr id="4" name="TextBox 3"/>
          <p:cNvSpPr txBox="1"/>
          <p:nvPr/>
        </p:nvSpPr>
        <p:spPr>
          <a:xfrm>
            <a:off x="838200" y="6153090"/>
            <a:ext cx="7567872" cy="400110"/>
          </a:xfrm>
          <a:prstGeom prst="rect">
            <a:avLst/>
          </a:prstGeom>
          <a:noFill/>
        </p:spPr>
        <p:txBody>
          <a:bodyPr wrap="none" rtlCol="0">
            <a:spAutoFit/>
          </a:bodyPr>
          <a:lstStyle/>
          <a:p>
            <a:r>
              <a:rPr lang="en-US" sz="2000" b="0" dirty="0">
                <a:solidFill>
                  <a:srgbClr val="FF0000"/>
                </a:solidFill>
                <a:latin typeface="Gill Sans"/>
                <a:cs typeface="Gill Sans"/>
              </a:rPr>
              <a:t>Want more detail? Read </a:t>
            </a:r>
            <a:r>
              <a:rPr lang="en-US" sz="2000" b="0" i="1" dirty="0">
                <a:solidFill>
                  <a:srgbClr val="FF0000"/>
                </a:solidFill>
                <a:latin typeface="Gill Sans"/>
                <a:cs typeface="Gill Sans"/>
              </a:rPr>
              <a:t>Managing Gigabytes</a:t>
            </a:r>
            <a:r>
              <a:rPr lang="en-US" sz="2000" b="0" dirty="0">
                <a:solidFill>
                  <a:srgbClr val="FF0000"/>
                </a:solidFill>
                <a:latin typeface="Gill Sans"/>
                <a:cs typeface="Gill Sans"/>
              </a:rPr>
              <a:t> by Witten, Moffat, and Bell!</a:t>
            </a:r>
          </a:p>
        </p:txBody>
      </p:sp>
    </p:spTree>
    <p:extLst>
      <p:ext uri="{BB962C8B-B14F-4D97-AF65-F5344CB8AC3E}">
        <p14:creationId xmlns:p14="http://schemas.microsoft.com/office/powerpoint/2010/main" val="3684491350"/>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VByte</a:t>
            </a:r>
            <a:endParaRPr lang="en-US" dirty="0"/>
          </a:p>
        </p:txBody>
      </p:sp>
      <p:sp>
        <p:nvSpPr>
          <p:cNvPr id="3" name="Content Placeholder 2"/>
          <p:cNvSpPr>
            <a:spLocks noGrp="1"/>
          </p:cNvSpPr>
          <p:nvPr>
            <p:ph idx="1"/>
          </p:nvPr>
        </p:nvSpPr>
        <p:spPr/>
        <p:txBody>
          <a:bodyPr/>
          <a:lstStyle/>
          <a:p>
            <a:r>
              <a:rPr lang="en-US" dirty="0"/>
              <a:t>Simple idea: use only as many bytes as needed</a:t>
            </a:r>
          </a:p>
          <a:p>
            <a:pPr lvl="1"/>
            <a:r>
              <a:rPr lang="en-US" dirty="0"/>
              <a:t>Need to reserve one bit per byte as the “continuation bit”</a:t>
            </a:r>
          </a:p>
          <a:p>
            <a:pPr lvl="1"/>
            <a:r>
              <a:rPr lang="en-US" dirty="0"/>
              <a:t>Use remaining bits for encoding value</a:t>
            </a:r>
          </a:p>
          <a:p>
            <a:pPr lvl="1"/>
            <a:endParaRPr lang="en-US" dirty="0"/>
          </a:p>
          <a:p>
            <a:pPr lvl="1"/>
            <a:endParaRPr lang="en-US" dirty="0"/>
          </a:p>
          <a:p>
            <a:pPr lvl="1"/>
            <a:endParaRPr lang="en-US" dirty="0"/>
          </a:p>
          <a:p>
            <a:pPr lvl="1"/>
            <a:endParaRPr lang="en-US" dirty="0"/>
          </a:p>
          <a:p>
            <a:pPr lvl="1"/>
            <a:endParaRPr lang="en-US" dirty="0"/>
          </a:p>
          <a:p>
            <a:r>
              <a:rPr lang="en-US" dirty="0"/>
              <a:t>Works okay, easy to implement…</a:t>
            </a:r>
          </a:p>
        </p:txBody>
      </p:sp>
      <p:grpSp>
        <p:nvGrpSpPr>
          <p:cNvPr id="59" name="Group 58"/>
          <p:cNvGrpSpPr/>
          <p:nvPr/>
        </p:nvGrpSpPr>
        <p:grpSpPr>
          <a:xfrm>
            <a:off x="2133600" y="2667000"/>
            <a:ext cx="1828800" cy="228600"/>
            <a:chOff x="1295400" y="2362200"/>
            <a:chExt cx="1828800" cy="228600"/>
          </a:xfrm>
        </p:grpSpPr>
        <p:sp>
          <p:nvSpPr>
            <p:cNvPr id="6" name="Rectangle 5"/>
            <p:cNvSpPr/>
            <p:nvPr/>
          </p:nvSpPr>
          <p:spPr bwMode="ltGray">
            <a:xfrm>
              <a:off x="1524000" y="2362200"/>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Gill Sans"/>
                <a:cs typeface="Gill Sans"/>
              </a:endParaRPr>
            </a:p>
          </p:txBody>
        </p:sp>
        <p:sp>
          <p:nvSpPr>
            <p:cNvPr id="7" name="Rectangle 6"/>
            <p:cNvSpPr/>
            <p:nvPr/>
          </p:nvSpPr>
          <p:spPr bwMode="ltGray">
            <a:xfrm>
              <a:off x="1752600" y="2362200"/>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Gill Sans"/>
                <a:cs typeface="Gill Sans"/>
              </a:endParaRPr>
            </a:p>
          </p:txBody>
        </p:sp>
        <p:sp>
          <p:nvSpPr>
            <p:cNvPr id="8" name="Rectangle 7"/>
            <p:cNvSpPr/>
            <p:nvPr/>
          </p:nvSpPr>
          <p:spPr bwMode="ltGray">
            <a:xfrm>
              <a:off x="1981200" y="2362200"/>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Gill Sans"/>
                <a:cs typeface="Gill Sans"/>
              </a:endParaRPr>
            </a:p>
          </p:txBody>
        </p:sp>
        <p:sp>
          <p:nvSpPr>
            <p:cNvPr id="9" name="Rectangle 8"/>
            <p:cNvSpPr/>
            <p:nvPr/>
          </p:nvSpPr>
          <p:spPr bwMode="ltGray">
            <a:xfrm>
              <a:off x="2209800" y="2362200"/>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Gill Sans"/>
                <a:cs typeface="Gill Sans"/>
              </a:endParaRPr>
            </a:p>
          </p:txBody>
        </p:sp>
        <p:sp>
          <p:nvSpPr>
            <p:cNvPr id="10" name="Rectangle 9"/>
            <p:cNvSpPr/>
            <p:nvPr/>
          </p:nvSpPr>
          <p:spPr bwMode="ltGray">
            <a:xfrm>
              <a:off x="2438400" y="2362200"/>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Gill Sans"/>
                <a:cs typeface="Gill Sans"/>
              </a:endParaRPr>
            </a:p>
          </p:txBody>
        </p:sp>
        <p:sp>
          <p:nvSpPr>
            <p:cNvPr id="11" name="Rectangle 10"/>
            <p:cNvSpPr/>
            <p:nvPr/>
          </p:nvSpPr>
          <p:spPr bwMode="ltGray">
            <a:xfrm>
              <a:off x="2667000" y="2362200"/>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Gill Sans"/>
                <a:cs typeface="Gill Sans"/>
              </a:endParaRPr>
            </a:p>
          </p:txBody>
        </p:sp>
        <p:sp>
          <p:nvSpPr>
            <p:cNvPr id="12" name="Rectangle 11"/>
            <p:cNvSpPr/>
            <p:nvPr/>
          </p:nvSpPr>
          <p:spPr bwMode="ltGray">
            <a:xfrm>
              <a:off x="2895600" y="2362200"/>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Gill Sans"/>
                <a:cs typeface="Gill Sans"/>
              </a:endParaRPr>
            </a:p>
          </p:txBody>
        </p:sp>
        <p:sp>
          <p:nvSpPr>
            <p:cNvPr id="4" name="Rectangle 3"/>
            <p:cNvSpPr/>
            <p:nvPr/>
          </p:nvSpPr>
          <p:spPr bwMode="ltGray">
            <a:xfrm>
              <a:off x="1295400" y="2362200"/>
              <a:ext cx="228600" cy="2286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Gill Sans"/>
                  <a:cs typeface="Gill Sans"/>
                </a:rPr>
                <a:t>0</a:t>
              </a:r>
              <a:endParaRPr kumimoji="0" lang="en-US" sz="1600" b="0" i="0" u="none" strike="noStrike" cap="none" normalizeH="0" baseline="0" dirty="0">
                <a:ln>
                  <a:noFill/>
                </a:ln>
                <a:solidFill>
                  <a:schemeClr val="bg1"/>
                </a:solidFill>
                <a:effectLst/>
                <a:latin typeface="Gill Sans"/>
                <a:cs typeface="Gill Sans"/>
              </a:endParaRPr>
            </a:p>
          </p:txBody>
        </p:sp>
      </p:grpSp>
      <p:grpSp>
        <p:nvGrpSpPr>
          <p:cNvPr id="60" name="Group 59"/>
          <p:cNvGrpSpPr/>
          <p:nvPr/>
        </p:nvGrpSpPr>
        <p:grpSpPr>
          <a:xfrm>
            <a:off x="2133600" y="3124200"/>
            <a:ext cx="1828800" cy="228600"/>
            <a:chOff x="1295400" y="2362200"/>
            <a:chExt cx="1828800" cy="228600"/>
          </a:xfrm>
        </p:grpSpPr>
        <p:sp>
          <p:nvSpPr>
            <p:cNvPr id="61" name="Rectangle 60"/>
            <p:cNvSpPr/>
            <p:nvPr/>
          </p:nvSpPr>
          <p:spPr bwMode="ltGray">
            <a:xfrm>
              <a:off x="1524000" y="2362200"/>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Gill Sans"/>
                <a:cs typeface="Gill Sans"/>
              </a:endParaRPr>
            </a:p>
          </p:txBody>
        </p:sp>
        <p:sp>
          <p:nvSpPr>
            <p:cNvPr id="62" name="Rectangle 61"/>
            <p:cNvSpPr/>
            <p:nvPr/>
          </p:nvSpPr>
          <p:spPr bwMode="ltGray">
            <a:xfrm>
              <a:off x="1752600" y="2362200"/>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Gill Sans"/>
                <a:cs typeface="Gill Sans"/>
              </a:endParaRPr>
            </a:p>
          </p:txBody>
        </p:sp>
        <p:sp>
          <p:nvSpPr>
            <p:cNvPr id="63" name="Rectangle 62"/>
            <p:cNvSpPr/>
            <p:nvPr/>
          </p:nvSpPr>
          <p:spPr bwMode="ltGray">
            <a:xfrm>
              <a:off x="1981200" y="2362200"/>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Gill Sans"/>
                <a:cs typeface="Gill Sans"/>
              </a:endParaRPr>
            </a:p>
          </p:txBody>
        </p:sp>
        <p:sp>
          <p:nvSpPr>
            <p:cNvPr id="64" name="Rectangle 63"/>
            <p:cNvSpPr/>
            <p:nvPr/>
          </p:nvSpPr>
          <p:spPr bwMode="ltGray">
            <a:xfrm>
              <a:off x="2209800" y="2362200"/>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Gill Sans"/>
                <a:cs typeface="Gill Sans"/>
              </a:endParaRPr>
            </a:p>
          </p:txBody>
        </p:sp>
        <p:sp>
          <p:nvSpPr>
            <p:cNvPr id="65" name="Rectangle 64"/>
            <p:cNvSpPr/>
            <p:nvPr/>
          </p:nvSpPr>
          <p:spPr bwMode="ltGray">
            <a:xfrm>
              <a:off x="2438400" y="2362200"/>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Gill Sans"/>
                <a:cs typeface="Gill Sans"/>
              </a:endParaRPr>
            </a:p>
          </p:txBody>
        </p:sp>
        <p:sp>
          <p:nvSpPr>
            <p:cNvPr id="66" name="Rectangle 65"/>
            <p:cNvSpPr/>
            <p:nvPr/>
          </p:nvSpPr>
          <p:spPr bwMode="ltGray">
            <a:xfrm>
              <a:off x="2667000" y="2362200"/>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Gill Sans"/>
                <a:cs typeface="Gill Sans"/>
              </a:endParaRPr>
            </a:p>
          </p:txBody>
        </p:sp>
        <p:sp>
          <p:nvSpPr>
            <p:cNvPr id="67" name="Rectangle 66"/>
            <p:cNvSpPr/>
            <p:nvPr/>
          </p:nvSpPr>
          <p:spPr bwMode="ltGray">
            <a:xfrm>
              <a:off x="2895600" y="2362200"/>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Gill Sans"/>
                <a:cs typeface="Gill Sans"/>
              </a:endParaRPr>
            </a:p>
          </p:txBody>
        </p:sp>
        <p:sp>
          <p:nvSpPr>
            <p:cNvPr id="68" name="Rectangle 67"/>
            <p:cNvSpPr/>
            <p:nvPr/>
          </p:nvSpPr>
          <p:spPr bwMode="ltGray">
            <a:xfrm>
              <a:off x="1295400" y="2362200"/>
              <a:ext cx="228600" cy="2286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0" dirty="0">
                  <a:solidFill>
                    <a:schemeClr val="bg1"/>
                  </a:solidFill>
                  <a:latin typeface="Gill Sans"/>
                  <a:cs typeface="Gill Sans"/>
                </a:rPr>
                <a:t>1</a:t>
              </a:r>
              <a:endParaRPr kumimoji="0" lang="en-US" sz="1600" b="0" i="0" u="none" strike="noStrike" cap="none" normalizeH="0" baseline="0" dirty="0">
                <a:ln>
                  <a:noFill/>
                </a:ln>
                <a:solidFill>
                  <a:schemeClr val="bg1"/>
                </a:solidFill>
                <a:effectLst/>
                <a:latin typeface="Gill Sans"/>
                <a:cs typeface="Gill Sans"/>
              </a:endParaRPr>
            </a:p>
          </p:txBody>
        </p:sp>
      </p:grpSp>
      <p:grpSp>
        <p:nvGrpSpPr>
          <p:cNvPr id="69" name="Group 68"/>
          <p:cNvGrpSpPr/>
          <p:nvPr/>
        </p:nvGrpSpPr>
        <p:grpSpPr>
          <a:xfrm>
            <a:off x="4191000" y="3124200"/>
            <a:ext cx="1828800" cy="228600"/>
            <a:chOff x="1295400" y="2362200"/>
            <a:chExt cx="1828800" cy="228600"/>
          </a:xfrm>
        </p:grpSpPr>
        <p:sp>
          <p:nvSpPr>
            <p:cNvPr id="70" name="Rectangle 69"/>
            <p:cNvSpPr/>
            <p:nvPr/>
          </p:nvSpPr>
          <p:spPr bwMode="ltGray">
            <a:xfrm>
              <a:off x="1524000" y="2362200"/>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Gill Sans"/>
                <a:cs typeface="Gill Sans"/>
              </a:endParaRPr>
            </a:p>
          </p:txBody>
        </p:sp>
        <p:sp>
          <p:nvSpPr>
            <p:cNvPr id="71" name="Rectangle 70"/>
            <p:cNvSpPr/>
            <p:nvPr/>
          </p:nvSpPr>
          <p:spPr bwMode="ltGray">
            <a:xfrm>
              <a:off x="1752600" y="2362200"/>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Gill Sans"/>
                <a:cs typeface="Gill Sans"/>
              </a:endParaRPr>
            </a:p>
          </p:txBody>
        </p:sp>
        <p:sp>
          <p:nvSpPr>
            <p:cNvPr id="72" name="Rectangle 71"/>
            <p:cNvSpPr/>
            <p:nvPr/>
          </p:nvSpPr>
          <p:spPr bwMode="ltGray">
            <a:xfrm>
              <a:off x="1981200" y="2362200"/>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Gill Sans"/>
                <a:cs typeface="Gill Sans"/>
              </a:endParaRPr>
            </a:p>
          </p:txBody>
        </p:sp>
        <p:sp>
          <p:nvSpPr>
            <p:cNvPr id="73" name="Rectangle 72"/>
            <p:cNvSpPr/>
            <p:nvPr/>
          </p:nvSpPr>
          <p:spPr bwMode="ltGray">
            <a:xfrm>
              <a:off x="2209800" y="2362200"/>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Gill Sans"/>
                <a:cs typeface="Gill Sans"/>
              </a:endParaRPr>
            </a:p>
          </p:txBody>
        </p:sp>
        <p:sp>
          <p:nvSpPr>
            <p:cNvPr id="74" name="Rectangle 73"/>
            <p:cNvSpPr/>
            <p:nvPr/>
          </p:nvSpPr>
          <p:spPr bwMode="ltGray">
            <a:xfrm>
              <a:off x="2438400" y="2362200"/>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Gill Sans"/>
                <a:cs typeface="Gill Sans"/>
              </a:endParaRPr>
            </a:p>
          </p:txBody>
        </p:sp>
        <p:sp>
          <p:nvSpPr>
            <p:cNvPr id="75" name="Rectangle 74"/>
            <p:cNvSpPr/>
            <p:nvPr/>
          </p:nvSpPr>
          <p:spPr bwMode="ltGray">
            <a:xfrm>
              <a:off x="2667000" y="2362200"/>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Gill Sans"/>
                <a:cs typeface="Gill Sans"/>
              </a:endParaRPr>
            </a:p>
          </p:txBody>
        </p:sp>
        <p:sp>
          <p:nvSpPr>
            <p:cNvPr id="76" name="Rectangle 75"/>
            <p:cNvSpPr/>
            <p:nvPr/>
          </p:nvSpPr>
          <p:spPr bwMode="ltGray">
            <a:xfrm>
              <a:off x="2895600" y="2362200"/>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Gill Sans"/>
                <a:cs typeface="Gill Sans"/>
              </a:endParaRPr>
            </a:p>
          </p:txBody>
        </p:sp>
        <p:sp>
          <p:nvSpPr>
            <p:cNvPr id="77" name="Rectangle 76"/>
            <p:cNvSpPr/>
            <p:nvPr/>
          </p:nvSpPr>
          <p:spPr bwMode="ltGray">
            <a:xfrm>
              <a:off x="1295400" y="2362200"/>
              <a:ext cx="228600" cy="2286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Gill Sans"/>
                  <a:cs typeface="Gill Sans"/>
                </a:rPr>
                <a:t>0</a:t>
              </a:r>
              <a:endParaRPr kumimoji="0" lang="en-US" sz="1600" b="0" i="0" u="none" strike="noStrike" cap="none" normalizeH="0" baseline="0" dirty="0">
                <a:ln>
                  <a:noFill/>
                </a:ln>
                <a:solidFill>
                  <a:schemeClr val="bg1"/>
                </a:solidFill>
                <a:effectLst/>
                <a:latin typeface="Gill Sans"/>
                <a:cs typeface="Gill Sans"/>
              </a:endParaRPr>
            </a:p>
          </p:txBody>
        </p:sp>
      </p:grpSp>
      <p:grpSp>
        <p:nvGrpSpPr>
          <p:cNvPr id="78" name="Group 77"/>
          <p:cNvGrpSpPr/>
          <p:nvPr/>
        </p:nvGrpSpPr>
        <p:grpSpPr>
          <a:xfrm>
            <a:off x="2133600" y="3581400"/>
            <a:ext cx="1828800" cy="228600"/>
            <a:chOff x="1295400" y="2362200"/>
            <a:chExt cx="1828800" cy="228600"/>
          </a:xfrm>
        </p:grpSpPr>
        <p:sp>
          <p:nvSpPr>
            <p:cNvPr id="79" name="Rectangle 78"/>
            <p:cNvSpPr/>
            <p:nvPr/>
          </p:nvSpPr>
          <p:spPr bwMode="ltGray">
            <a:xfrm>
              <a:off x="1524000" y="2362200"/>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Gill Sans"/>
                <a:cs typeface="Gill Sans"/>
              </a:endParaRPr>
            </a:p>
          </p:txBody>
        </p:sp>
        <p:sp>
          <p:nvSpPr>
            <p:cNvPr id="80" name="Rectangle 79"/>
            <p:cNvSpPr/>
            <p:nvPr/>
          </p:nvSpPr>
          <p:spPr bwMode="ltGray">
            <a:xfrm>
              <a:off x="1752600" y="2362200"/>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Gill Sans"/>
                <a:cs typeface="Gill Sans"/>
              </a:endParaRPr>
            </a:p>
          </p:txBody>
        </p:sp>
        <p:sp>
          <p:nvSpPr>
            <p:cNvPr id="81" name="Rectangle 80"/>
            <p:cNvSpPr/>
            <p:nvPr/>
          </p:nvSpPr>
          <p:spPr bwMode="ltGray">
            <a:xfrm>
              <a:off x="1981200" y="2362200"/>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Gill Sans"/>
                <a:cs typeface="Gill Sans"/>
              </a:endParaRPr>
            </a:p>
          </p:txBody>
        </p:sp>
        <p:sp>
          <p:nvSpPr>
            <p:cNvPr id="82" name="Rectangle 81"/>
            <p:cNvSpPr/>
            <p:nvPr/>
          </p:nvSpPr>
          <p:spPr bwMode="ltGray">
            <a:xfrm>
              <a:off x="2209800" y="2362200"/>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Gill Sans"/>
                <a:cs typeface="Gill Sans"/>
              </a:endParaRPr>
            </a:p>
          </p:txBody>
        </p:sp>
        <p:sp>
          <p:nvSpPr>
            <p:cNvPr id="83" name="Rectangle 82"/>
            <p:cNvSpPr/>
            <p:nvPr/>
          </p:nvSpPr>
          <p:spPr bwMode="ltGray">
            <a:xfrm>
              <a:off x="2438400" y="2362200"/>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Gill Sans"/>
                <a:cs typeface="Gill Sans"/>
              </a:endParaRPr>
            </a:p>
          </p:txBody>
        </p:sp>
        <p:sp>
          <p:nvSpPr>
            <p:cNvPr id="84" name="Rectangle 83"/>
            <p:cNvSpPr/>
            <p:nvPr/>
          </p:nvSpPr>
          <p:spPr bwMode="ltGray">
            <a:xfrm>
              <a:off x="2667000" y="2362200"/>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Gill Sans"/>
                <a:cs typeface="Gill Sans"/>
              </a:endParaRPr>
            </a:p>
          </p:txBody>
        </p:sp>
        <p:sp>
          <p:nvSpPr>
            <p:cNvPr id="85" name="Rectangle 84"/>
            <p:cNvSpPr/>
            <p:nvPr/>
          </p:nvSpPr>
          <p:spPr bwMode="ltGray">
            <a:xfrm>
              <a:off x="2895600" y="2362200"/>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Gill Sans"/>
                <a:cs typeface="Gill Sans"/>
              </a:endParaRPr>
            </a:p>
          </p:txBody>
        </p:sp>
        <p:sp>
          <p:nvSpPr>
            <p:cNvPr id="86" name="Rectangle 85"/>
            <p:cNvSpPr/>
            <p:nvPr/>
          </p:nvSpPr>
          <p:spPr bwMode="ltGray">
            <a:xfrm>
              <a:off x="1295400" y="2362200"/>
              <a:ext cx="228600" cy="2286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Gill Sans"/>
                  <a:cs typeface="Gill Sans"/>
                </a:rPr>
                <a:t>1</a:t>
              </a:r>
              <a:endParaRPr kumimoji="0" lang="en-US" sz="1600" b="0" i="0" u="none" strike="noStrike" cap="none" normalizeH="0" baseline="0" dirty="0">
                <a:ln>
                  <a:noFill/>
                </a:ln>
                <a:solidFill>
                  <a:schemeClr val="bg1"/>
                </a:solidFill>
                <a:effectLst/>
                <a:latin typeface="Gill Sans"/>
                <a:cs typeface="Gill Sans"/>
              </a:endParaRPr>
            </a:p>
          </p:txBody>
        </p:sp>
      </p:grpSp>
      <p:grpSp>
        <p:nvGrpSpPr>
          <p:cNvPr id="87" name="Group 86"/>
          <p:cNvGrpSpPr/>
          <p:nvPr/>
        </p:nvGrpSpPr>
        <p:grpSpPr>
          <a:xfrm>
            <a:off x="4191000" y="3581400"/>
            <a:ext cx="1828800" cy="228600"/>
            <a:chOff x="1295400" y="2362200"/>
            <a:chExt cx="1828800" cy="228600"/>
          </a:xfrm>
        </p:grpSpPr>
        <p:sp>
          <p:nvSpPr>
            <p:cNvPr id="88" name="Rectangle 87"/>
            <p:cNvSpPr/>
            <p:nvPr/>
          </p:nvSpPr>
          <p:spPr bwMode="ltGray">
            <a:xfrm>
              <a:off x="1524000" y="2362200"/>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Gill Sans"/>
                <a:cs typeface="Gill Sans"/>
              </a:endParaRPr>
            </a:p>
          </p:txBody>
        </p:sp>
        <p:sp>
          <p:nvSpPr>
            <p:cNvPr id="89" name="Rectangle 88"/>
            <p:cNvSpPr/>
            <p:nvPr/>
          </p:nvSpPr>
          <p:spPr bwMode="ltGray">
            <a:xfrm>
              <a:off x="1752600" y="2362200"/>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Gill Sans"/>
                <a:cs typeface="Gill Sans"/>
              </a:endParaRPr>
            </a:p>
          </p:txBody>
        </p:sp>
        <p:sp>
          <p:nvSpPr>
            <p:cNvPr id="90" name="Rectangle 89"/>
            <p:cNvSpPr/>
            <p:nvPr/>
          </p:nvSpPr>
          <p:spPr bwMode="ltGray">
            <a:xfrm>
              <a:off x="1981200" y="2362200"/>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Gill Sans"/>
                <a:cs typeface="Gill Sans"/>
              </a:endParaRPr>
            </a:p>
          </p:txBody>
        </p:sp>
        <p:sp>
          <p:nvSpPr>
            <p:cNvPr id="91" name="Rectangle 90"/>
            <p:cNvSpPr/>
            <p:nvPr/>
          </p:nvSpPr>
          <p:spPr bwMode="ltGray">
            <a:xfrm>
              <a:off x="2209800" y="2362200"/>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Gill Sans"/>
                <a:cs typeface="Gill Sans"/>
              </a:endParaRPr>
            </a:p>
          </p:txBody>
        </p:sp>
        <p:sp>
          <p:nvSpPr>
            <p:cNvPr id="92" name="Rectangle 91"/>
            <p:cNvSpPr/>
            <p:nvPr/>
          </p:nvSpPr>
          <p:spPr bwMode="ltGray">
            <a:xfrm>
              <a:off x="2438400" y="2362200"/>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Gill Sans"/>
                <a:cs typeface="Gill Sans"/>
              </a:endParaRPr>
            </a:p>
          </p:txBody>
        </p:sp>
        <p:sp>
          <p:nvSpPr>
            <p:cNvPr id="93" name="Rectangle 92"/>
            <p:cNvSpPr/>
            <p:nvPr/>
          </p:nvSpPr>
          <p:spPr bwMode="ltGray">
            <a:xfrm>
              <a:off x="2667000" y="2362200"/>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Gill Sans"/>
                <a:cs typeface="Gill Sans"/>
              </a:endParaRPr>
            </a:p>
          </p:txBody>
        </p:sp>
        <p:sp>
          <p:nvSpPr>
            <p:cNvPr id="94" name="Rectangle 93"/>
            <p:cNvSpPr/>
            <p:nvPr/>
          </p:nvSpPr>
          <p:spPr bwMode="ltGray">
            <a:xfrm>
              <a:off x="2895600" y="2362200"/>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Gill Sans"/>
                <a:cs typeface="Gill Sans"/>
              </a:endParaRPr>
            </a:p>
          </p:txBody>
        </p:sp>
        <p:sp>
          <p:nvSpPr>
            <p:cNvPr id="95" name="Rectangle 94"/>
            <p:cNvSpPr/>
            <p:nvPr/>
          </p:nvSpPr>
          <p:spPr bwMode="ltGray">
            <a:xfrm>
              <a:off x="1295400" y="2362200"/>
              <a:ext cx="228600" cy="2286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Gill Sans"/>
                  <a:cs typeface="Gill Sans"/>
                </a:rPr>
                <a:t>1</a:t>
              </a:r>
              <a:endParaRPr kumimoji="0" lang="en-US" sz="1600" b="0" i="0" u="none" strike="noStrike" cap="none" normalizeH="0" baseline="0" dirty="0">
                <a:ln>
                  <a:noFill/>
                </a:ln>
                <a:solidFill>
                  <a:schemeClr val="bg1"/>
                </a:solidFill>
                <a:effectLst/>
                <a:latin typeface="Gill Sans"/>
                <a:cs typeface="Gill Sans"/>
              </a:endParaRPr>
            </a:p>
          </p:txBody>
        </p:sp>
      </p:grpSp>
      <p:grpSp>
        <p:nvGrpSpPr>
          <p:cNvPr id="96" name="Group 95"/>
          <p:cNvGrpSpPr/>
          <p:nvPr/>
        </p:nvGrpSpPr>
        <p:grpSpPr>
          <a:xfrm>
            <a:off x="6324600" y="3581400"/>
            <a:ext cx="1828800" cy="228600"/>
            <a:chOff x="1295400" y="2362200"/>
            <a:chExt cx="1828800" cy="228600"/>
          </a:xfrm>
        </p:grpSpPr>
        <p:sp>
          <p:nvSpPr>
            <p:cNvPr id="97" name="Rectangle 96"/>
            <p:cNvSpPr/>
            <p:nvPr/>
          </p:nvSpPr>
          <p:spPr bwMode="ltGray">
            <a:xfrm>
              <a:off x="1524000" y="2362200"/>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Gill Sans"/>
                <a:cs typeface="Gill Sans"/>
              </a:endParaRPr>
            </a:p>
          </p:txBody>
        </p:sp>
        <p:sp>
          <p:nvSpPr>
            <p:cNvPr id="98" name="Rectangle 97"/>
            <p:cNvSpPr/>
            <p:nvPr/>
          </p:nvSpPr>
          <p:spPr bwMode="ltGray">
            <a:xfrm>
              <a:off x="1752600" y="2362200"/>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Gill Sans"/>
                <a:cs typeface="Gill Sans"/>
              </a:endParaRPr>
            </a:p>
          </p:txBody>
        </p:sp>
        <p:sp>
          <p:nvSpPr>
            <p:cNvPr id="99" name="Rectangle 98"/>
            <p:cNvSpPr/>
            <p:nvPr/>
          </p:nvSpPr>
          <p:spPr bwMode="ltGray">
            <a:xfrm>
              <a:off x="1981200" y="2362200"/>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Gill Sans"/>
                <a:cs typeface="Gill Sans"/>
              </a:endParaRPr>
            </a:p>
          </p:txBody>
        </p:sp>
        <p:sp>
          <p:nvSpPr>
            <p:cNvPr id="100" name="Rectangle 99"/>
            <p:cNvSpPr/>
            <p:nvPr/>
          </p:nvSpPr>
          <p:spPr bwMode="ltGray">
            <a:xfrm>
              <a:off x="2209800" y="2362200"/>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Gill Sans"/>
                <a:cs typeface="Gill Sans"/>
              </a:endParaRPr>
            </a:p>
          </p:txBody>
        </p:sp>
        <p:sp>
          <p:nvSpPr>
            <p:cNvPr id="101" name="Rectangle 100"/>
            <p:cNvSpPr/>
            <p:nvPr/>
          </p:nvSpPr>
          <p:spPr bwMode="ltGray">
            <a:xfrm>
              <a:off x="2438400" y="2362200"/>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Gill Sans"/>
                <a:cs typeface="Gill Sans"/>
              </a:endParaRPr>
            </a:p>
          </p:txBody>
        </p:sp>
        <p:sp>
          <p:nvSpPr>
            <p:cNvPr id="102" name="Rectangle 101"/>
            <p:cNvSpPr/>
            <p:nvPr/>
          </p:nvSpPr>
          <p:spPr bwMode="ltGray">
            <a:xfrm>
              <a:off x="2667000" y="2362200"/>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Gill Sans"/>
                <a:cs typeface="Gill Sans"/>
              </a:endParaRPr>
            </a:p>
          </p:txBody>
        </p:sp>
        <p:sp>
          <p:nvSpPr>
            <p:cNvPr id="103" name="Rectangle 102"/>
            <p:cNvSpPr/>
            <p:nvPr/>
          </p:nvSpPr>
          <p:spPr bwMode="ltGray">
            <a:xfrm>
              <a:off x="2895600" y="2362200"/>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Gill Sans"/>
                <a:cs typeface="Gill Sans"/>
              </a:endParaRPr>
            </a:p>
          </p:txBody>
        </p:sp>
        <p:sp>
          <p:nvSpPr>
            <p:cNvPr id="104" name="Rectangle 103"/>
            <p:cNvSpPr/>
            <p:nvPr/>
          </p:nvSpPr>
          <p:spPr bwMode="ltGray">
            <a:xfrm>
              <a:off x="1295400" y="2362200"/>
              <a:ext cx="228600" cy="2286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Gill Sans"/>
                  <a:cs typeface="Gill Sans"/>
                </a:rPr>
                <a:t>0</a:t>
              </a:r>
              <a:endParaRPr kumimoji="0" lang="en-US" sz="1600" b="0" i="0" u="none" strike="noStrike" cap="none" normalizeH="0" baseline="0" dirty="0">
                <a:ln>
                  <a:noFill/>
                </a:ln>
                <a:solidFill>
                  <a:schemeClr val="bg1"/>
                </a:solidFill>
                <a:effectLst/>
                <a:latin typeface="Gill Sans"/>
                <a:cs typeface="Gill Sans"/>
              </a:endParaRPr>
            </a:p>
          </p:txBody>
        </p:sp>
      </p:grpSp>
      <p:sp>
        <p:nvSpPr>
          <p:cNvPr id="105" name="TextBox 104"/>
          <p:cNvSpPr txBox="1"/>
          <p:nvPr/>
        </p:nvSpPr>
        <p:spPr>
          <a:xfrm>
            <a:off x="1371600" y="2590800"/>
            <a:ext cx="639117" cy="338554"/>
          </a:xfrm>
          <a:prstGeom prst="rect">
            <a:avLst/>
          </a:prstGeom>
          <a:noFill/>
        </p:spPr>
        <p:txBody>
          <a:bodyPr wrap="none" rtlCol="0">
            <a:spAutoFit/>
          </a:bodyPr>
          <a:lstStyle/>
          <a:p>
            <a:r>
              <a:rPr lang="en-US" b="0" dirty="0">
                <a:solidFill>
                  <a:schemeClr val="bg1"/>
                </a:solidFill>
                <a:latin typeface="Gill Sans"/>
                <a:cs typeface="Gill Sans"/>
              </a:rPr>
              <a:t>7 bits</a:t>
            </a:r>
          </a:p>
        </p:txBody>
      </p:sp>
      <p:sp>
        <p:nvSpPr>
          <p:cNvPr id="106" name="TextBox 105"/>
          <p:cNvSpPr txBox="1"/>
          <p:nvPr/>
        </p:nvSpPr>
        <p:spPr>
          <a:xfrm>
            <a:off x="1295400" y="3048000"/>
            <a:ext cx="741709" cy="338554"/>
          </a:xfrm>
          <a:prstGeom prst="rect">
            <a:avLst/>
          </a:prstGeom>
          <a:noFill/>
        </p:spPr>
        <p:txBody>
          <a:bodyPr wrap="none" rtlCol="0">
            <a:spAutoFit/>
          </a:bodyPr>
          <a:lstStyle/>
          <a:p>
            <a:r>
              <a:rPr lang="en-US" b="0" dirty="0">
                <a:solidFill>
                  <a:schemeClr val="bg1"/>
                </a:solidFill>
                <a:latin typeface="Gill Sans"/>
                <a:cs typeface="Gill Sans"/>
              </a:rPr>
              <a:t>14 bits</a:t>
            </a:r>
          </a:p>
        </p:txBody>
      </p:sp>
      <p:sp>
        <p:nvSpPr>
          <p:cNvPr id="107" name="TextBox 106"/>
          <p:cNvSpPr txBox="1"/>
          <p:nvPr/>
        </p:nvSpPr>
        <p:spPr>
          <a:xfrm>
            <a:off x="1295400" y="3505200"/>
            <a:ext cx="741709" cy="338554"/>
          </a:xfrm>
          <a:prstGeom prst="rect">
            <a:avLst/>
          </a:prstGeom>
          <a:noFill/>
        </p:spPr>
        <p:txBody>
          <a:bodyPr wrap="none" rtlCol="0">
            <a:spAutoFit/>
          </a:bodyPr>
          <a:lstStyle/>
          <a:p>
            <a:r>
              <a:rPr lang="en-US" b="0" dirty="0">
                <a:solidFill>
                  <a:schemeClr val="bg1"/>
                </a:solidFill>
                <a:latin typeface="Gill Sans"/>
                <a:cs typeface="Gill Sans"/>
              </a:rPr>
              <a:t>21 bits</a:t>
            </a:r>
          </a:p>
        </p:txBody>
      </p:sp>
    </p:spTree>
    <p:extLst>
      <p:ext uri="{BB962C8B-B14F-4D97-AF65-F5344CB8AC3E}">
        <p14:creationId xmlns:p14="http://schemas.microsoft.com/office/powerpoint/2010/main" val="37393255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Inverted Indexing: IP</a:t>
            </a:r>
          </a:p>
        </p:txBody>
      </p:sp>
      <p:pic>
        <p:nvPicPr>
          <p:cNvPr id="2" name="Picture 1" descr="indexing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990600"/>
            <a:ext cx="8534400" cy="5586153"/>
          </a:xfrm>
          <a:prstGeom prst="rect">
            <a:avLst/>
          </a:prstGeom>
        </p:spPr>
      </p:pic>
      <p:sp>
        <p:nvSpPr>
          <p:cNvPr id="4" name="TextBox 3"/>
          <p:cNvSpPr txBox="1"/>
          <p:nvPr/>
        </p:nvSpPr>
        <p:spPr>
          <a:xfrm rot="20917564">
            <a:off x="2147081" y="5478754"/>
            <a:ext cx="3942105" cy="461665"/>
          </a:xfrm>
          <a:prstGeom prst="rect">
            <a:avLst/>
          </a:prstGeom>
          <a:noFill/>
        </p:spPr>
        <p:txBody>
          <a:bodyPr wrap="none" rtlCol="0">
            <a:spAutoFit/>
          </a:bodyPr>
          <a:lstStyle/>
          <a:p>
            <a:r>
              <a:rPr lang="en-US" sz="2400" dirty="0">
                <a:solidFill>
                  <a:srgbClr val="FF0000"/>
                </a:solidFill>
                <a:latin typeface="Gill Sans"/>
                <a:cs typeface="Gill Sans"/>
              </a:rPr>
              <a:t>What’s the assumption?</a:t>
            </a:r>
          </a:p>
        </p:txBody>
      </p:sp>
      <p:sp>
        <p:nvSpPr>
          <p:cNvPr id="5" name="Oval 4"/>
          <p:cNvSpPr/>
          <p:nvPr/>
        </p:nvSpPr>
        <p:spPr bwMode="auto">
          <a:xfrm>
            <a:off x="1066800" y="5421411"/>
            <a:ext cx="1676400" cy="457200"/>
          </a:xfrm>
          <a:prstGeom prst="ellipse">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4290736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The Central Problem in Search</a:t>
            </a:r>
          </a:p>
        </p:txBody>
      </p:sp>
      <p:sp>
        <p:nvSpPr>
          <p:cNvPr id="1313805" name="AutoShape 13"/>
          <p:cNvSpPr>
            <a:spLocks noChangeArrowheads="1"/>
          </p:cNvSpPr>
          <p:nvPr/>
        </p:nvSpPr>
        <p:spPr bwMode="auto">
          <a:xfrm>
            <a:off x="3516671" y="4724400"/>
            <a:ext cx="1981200" cy="792163"/>
          </a:xfrm>
          <a:prstGeom prst="leftRightArrow">
            <a:avLst>
              <a:gd name="adj1" fmla="val 50000"/>
              <a:gd name="adj2" fmla="val 50020"/>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en-US" sz="2000" b="0">
              <a:solidFill>
                <a:schemeClr val="bg1"/>
              </a:solidFill>
              <a:latin typeface="Gill Sans"/>
              <a:cs typeface="Gill Sans"/>
            </a:endParaRPr>
          </a:p>
        </p:txBody>
      </p:sp>
      <p:sp>
        <p:nvSpPr>
          <p:cNvPr id="1313806" name="Text Box 14"/>
          <p:cNvSpPr txBox="1">
            <a:spLocks noChangeArrowheads="1"/>
          </p:cNvSpPr>
          <p:nvPr/>
        </p:nvSpPr>
        <p:spPr bwMode="auto">
          <a:xfrm>
            <a:off x="1078271" y="5943600"/>
            <a:ext cx="7329826" cy="523220"/>
          </a:xfrm>
          <a:prstGeom prst="rect">
            <a:avLst/>
          </a:prstGeom>
          <a:noFill/>
          <a:ln w="9525">
            <a:noFill/>
            <a:miter lim="800000"/>
            <a:headEnd/>
            <a:tailEnd/>
          </a:ln>
        </p:spPr>
        <p:txBody>
          <a:bodyPr wrap="none">
            <a:spAutoFit/>
          </a:bodyPr>
          <a:lstStyle/>
          <a:p>
            <a:r>
              <a:rPr lang="en-US" sz="2800" dirty="0">
                <a:solidFill>
                  <a:srgbClr val="FF0000"/>
                </a:solidFill>
                <a:latin typeface="Gill Sans"/>
                <a:cs typeface="Gill Sans"/>
              </a:rPr>
              <a:t>Do these represent the same concepts?</a:t>
            </a:r>
          </a:p>
        </p:txBody>
      </p:sp>
      <p:grpSp>
        <p:nvGrpSpPr>
          <p:cNvPr id="10" name="Group 9"/>
          <p:cNvGrpSpPr/>
          <p:nvPr/>
        </p:nvGrpSpPr>
        <p:grpSpPr>
          <a:xfrm>
            <a:off x="5989816" y="1066800"/>
            <a:ext cx="1900238" cy="2667000"/>
            <a:chOff x="6019800" y="1066800"/>
            <a:chExt cx="1900238" cy="2667000"/>
          </a:xfrm>
        </p:grpSpPr>
        <p:sp>
          <p:nvSpPr>
            <p:cNvPr id="1313798" name="Text Box 6"/>
            <p:cNvSpPr txBox="1">
              <a:spLocks noChangeArrowheads="1"/>
            </p:cNvSpPr>
            <p:nvPr/>
          </p:nvSpPr>
          <p:spPr bwMode="auto">
            <a:xfrm>
              <a:off x="6390273" y="1066800"/>
              <a:ext cx="1159292" cy="400110"/>
            </a:xfrm>
            <a:prstGeom prst="rect">
              <a:avLst/>
            </a:prstGeom>
            <a:noFill/>
            <a:ln w="9525">
              <a:noFill/>
              <a:miter lim="800000"/>
              <a:headEnd/>
              <a:tailEnd/>
            </a:ln>
          </p:spPr>
          <p:txBody>
            <a:bodyPr wrap="none">
              <a:spAutoFit/>
            </a:bodyPr>
            <a:lstStyle/>
            <a:p>
              <a:r>
                <a:rPr lang="en-US" sz="2000">
                  <a:solidFill>
                    <a:schemeClr val="bg1"/>
                  </a:solidFill>
                  <a:latin typeface="Gill Sans"/>
                  <a:cs typeface="Gill Sans"/>
                </a:rPr>
                <a:t>Author</a:t>
              </a:r>
            </a:p>
          </p:txBody>
        </p:sp>
        <p:pic>
          <p:nvPicPr>
            <p:cNvPr id="12304" name="Picture 16" descr="C:\Documents and Settings\Jimmy Lin\Local Settings\Temporary Internet Files\Content.IE5\ABORU763\MCj02307490000[1].wmf"/>
            <p:cNvPicPr>
              <a:picLocks noChangeAspect="1" noChangeArrowheads="1"/>
            </p:cNvPicPr>
            <p:nvPr/>
          </p:nvPicPr>
          <p:blipFill>
            <a:blip r:embed="rId3" cstate="print"/>
            <a:srcRect/>
            <a:stretch>
              <a:fillRect/>
            </a:stretch>
          </p:blipFill>
          <p:spPr bwMode="auto">
            <a:xfrm>
              <a:off x="6019800" y="1447800"/>
              <a:ext cx="1900238" cy="2286000"/>
            </a:xfrm>
            <a:prstGeom prst="rect">
              <a:avLst/>
            </a:prstGeom>
            <a:noFill/>
            <a:ln w="9525">
              <a:noFill/>
              <a:miter lim="800000"/>
              <a:headEnd/>
              <a:tailEnd/>
            </a:ln>
          </p:spPr>
        </p:pic>
      </p:grpSp>
      <p:grpSp>
        <p:nvGrpSpPr>
          <p:cNvPr id="9" name="Group 8"/>
          <p:cNvGrpSpPr/>
          <p:nvPr/>
        </p:nvGrpSpPr>
        <p:grpSpPr>
          <a:xfrm>
            <a:off x="1205604" y="1295400"/>
            <a:ext cx="1838325" cy="2152650"/>
            <a:chOff x="916782" y="1295400"/>
            <a:chExt cx="1838325" cy="2152650"/>
          </a:xfrm>
        </p:grpSpPr>
        <p:sp>
          <p:nvSpPr>
            <p:cNvPr id="1313797" name="Text Box 5"/>
            <p:cNvSpPr txBox="1">
              <a:spLocks noChangeArrowheads="1"/>
            </p:cNvSpPr>
            <p:nvPr/>
          </p:nvSpPr>
          <p:spPr bwMode="auto">
            <a:xfrm>
              <a:off x="921544" y="1295400"/>
              <a:ext cx="1828800" cy="400050"/>
            </a:xfrm>
            <a:prstGeom prst="rect">
              <a:avLst/>
            </a:prstGeom>
            <a:noFill/>
            <a:ln w="9525">
              <a:noFill/>
              <a:miter lim="800000"/>
              <a:headEnd/>
              <a:tailEnd/>
            </a:ln>
          </p:spPr>
          <p:txBody>
            <a:bodyPr>
              <a:spAutoFit/>
            </a:bodyPr>
            <a:lstStyle/>
            <a:p>
              <a:pPr algn="ctr"/>
              <a:r>
                <a:rPr lang="en-US" sz="2000" dirty="0">
                  <a:solidFill>
                    <a:schemeClr val="bg1"/>
                  </a:solidFill>
                  <a:latin typeface="Gill Sans"/>
                  <a:cs typeface="Gill Sans"/>
                </a:rPr>
                <a:t>Searcher</a:t>
              </a:r>
            </a:p>
          </p:txBody>
        </p:sp>
        <p:pic>
          <p:nvPicPr>
            <p:cNvPr id="12314" name="Picture 26" descr="C:\Documents and Settings\Jimmy Lin\Local Settings\Temporary Internet Files\Content.IE5\8DW3C1QH\MCj04042630000[1].wmf"/>
            <p:cNvPicPr>
              <a:picLocks noChangeAspect="1" noChangeArrowheads="1"/>
            </p:cNvPicPr>
            <p:nvPr/>
          </p:nvPicPr>
          <p:blipFill>
            <a:blip r:embed="rId4" cstate="print"/>
            <a:srcRect/>
            <a:stretch>
              <a:fillRect/>
            </a:stretch>
          </p:blipFill>
          <p:spPr bwMode="auto">
            <a:xfrm>
              <a:off x="916782" y="1752600"/>
              <a:ext cx="1838325" cy="1695450"/>
            </a:xfrm>
            <a:prstGeom prst="rect">
              <a:avLst/>
            </a:prstGeom>
            <a:noFill/>
            <a:ln w="9525">
              <a:noFill/>
              <a:miter lim="800000"/>
              <a:headEnd/>
              <a:tailEnd/>
            </a:ln>
          </p:spPr>
        </p:pic>
      </p:grpSp>
      <p:sp>
        <p:nvSpPr>
          <p:cNvPr id="27" name="TextBox 26"/>
          <p:cNvSpPr txBox="1">
            <a:spLocks noChangeArrowheads="1"/>
          </p:cNvSpPr>
          <p:nvPr/>
        </p:nvSpPr>
        <p:spPr bwMode="auto">
          <a:xfrm>
            <a:off x="1078271" y="5391090"/>
            <a:ext cx="2092991" cy="400110"/>
          </a:xfrm>
          <a:prstGeom prst="rect">
            <a:avLst/>
          </a:prstGeom>
          <a:noFill/>
          <a:ln w="9525">
            <a:noFill/>
            <a:miter lim="800000"/>
            <a:headEnd/>
            <a:tailEnd/>
          </a:ln>
        </p:spPr>
        <p:txBody>
          <a:bodyPr wrap="none">
            <a:spAutoFit/>
          </a:bodyPr>
          <a:lstStyle/>
          <a:p>
            <a:r>
              <a:rPr lang="en-US" sz="2000" b="0" dirty="0">
                <a:solidFill>
                  <a:schemeClr val="bg1"/>
                </a:solidFill>
                <a:latin typeface="Gill Sans"/>
                <a:cs typeface="Gill Sans"/>
              </a:rPr>
              <a:t>“tragic love story”</a:t>
            </a:r>
          </a:p>
        </p:txBody>
      </p:sp>
      <p:sp>
        <p:nvSpPr>
          <p:cNvPr id="28" name="TextBox 27"/>
          <p:cNvSpPr txBox="1">
            <a:spLocks noChangeArrowheads="1"/>
          </p:cNvSpPr>
          <p:nvPr/>
        </p:nvSpPr>
        <p:spPr bwMode="auto">
          <a:xfrm>
            <a:off x="5269271" y="5391090"/>
            <a:ext cx="3341329" cy="400110"/>
          </a:xfrm>
          <a:prstGeom prst="rect">
            <a:avLst/>
          </a:prstGeom>
          <a:noFill/>
          <a:ln w="9525">
            <a:noFill/>
            <a:miter lim="800000"/>
            <a:headEnd/>
            <a:tailEnd/>
          </a:ln>
        </p:spPr>
        <p:txBody>
          <a:bodyPr wrap="none">
            <a:spAutoFit/>
          </a:bodyPr>
          <a:lstStyle/>
          <a:p>
            <a:r>
              <a:rPr lang="en-US" sz="2000" b="0" dirty="0">
                <a:solidFill>
                  <a:schemeClr val="bg1"/>
                </a:solidFill>
                <a:latin typeface="Gill Sans"/>
                <a:cs typeface="Gill Sans"/>
              </a:rPr>
              <a:t>“fateful star-crossed romance”</a:t>
            </a:r>
          </a:p>
        </p:txBody>
      </p:sp>
      <p:grpSp>
        <p:nvGrpSpPr>
          <p:cNvPr id="7" name="Group 6"/>
          <p:cNvGrpSpPr/>
          <p:nvPr/>
        </p:nvGrpSpPr>
        <p:grpSpPr>
          <a:xfrm>
            <a:off x="1352284" y="3778250"/>
            <a:ext cx="1544964" cy="1558985"/>
            <a:chOff x="1233488" y="3778250"/>
            <a:chExt cx="1544964" cy="1558985"/>
          </a:xfrm>
        </p:grpSpPr>
        <p:sp>
          <p:nvSpPr>
            <p:cNvPr id="1313799" name="Text Box 7"/>
            <p:cNvSpPr txBox="1">
              <a:spLocks noChangeArrowheads="1"/>
            </p:cNvSpPr>
            <p:nvPr/>
          </p:nvSpPr>
          <p:spPr bwMode="auto">
            <a:xfrm>
              <a:off x="1414202" y="3778250"/>
              <a:ext cx="1183537" cy="400110"/>
            </a:xfrm>
            <a:prstGeom prst="rect">
              <a:avLst/>
            </a:prstGeom>
            <a:noFill/>
            <a:ln w="9525">
              <a:noFill/>
              <a:miter lim="800000"/>
              <a:headEnd/>
              <a:tailEnd/>
            </a:ln>
          </p:spPr>
          <p:txBody>
            <a:bodyPr wrap="none">
              <a:spAutoFit/>
            </a:bodyPr>
            <a:lstStyle/>
            <a:p>
              <a:r>
                <a:rPr lang="en-US" sz="2000" b="0" dirty="0">
                  <a:solidFill>
                    <a:schemeClr val="bg1"/>
                  </a:solidFill>
                  <a:latin typeface="Gill Sans"/>
                  <a:cs typeface="Gill Sans"/>
                </a:rPr>
                <a:t>Concepts</a:t>
              </a:r>
            </a:p>
          </p:txBody>
        </p:sp>
        <p:sp>
          <p:nvSpPr>
            <p:cNvPr id="1313801" name="Text Box 9"/>
            <p:cNvSpPr txBox="1">
              <a:spLocks noChangeArrowheads="1"/>
            </p:cNvSpPr>
            <p:nvPr/>
          </p:nvSpPr>
          <p:spPr bwMode="auto">
            <a:xfrm>
              <a:off x="1233488" y="4937125"/>
              <a:ext cx="1544964" cy="400110"/>
            </a:xfrm>
            <a:prstGeom prst="rect">
              <a:avLst/>
            </a:prstGeom>
            <a:noFill/>
            <a:ln w="9525">
              <a:noFill/>
              <a:miter lim="800000"/>
              <a:headEnd/>
              <a:tailEnd/>
            </a:ln>
          </p:spPr>
          <p:txBody>
            <a:bodyPr wrap="none">
              <a:spAutoFit/>
            </a:bodyPr>
            <a:lstStyle/>
            <a:p>
              <a:r>
                <a:rPr lang="en-US" sz="2000" b="0" dirty="0">
                  <a:solidFill>
                    <a:schemeClr val="bg1"/>
                  </a:solidFill>
                  <a:latin typeface="Gill Sans"/>
                  <a:cs typeface="Gill Sans"/>
                </a:rPr>
                <a:t>Query Terms</a:t>
              </a:r>
            </a:p>
          </p:txBody>
        </p:sp>
        <p:cxnSp>
          <p:nvCxnSpPr>
            <p:cNvPr id="3" name="Straight Arrow Connector 2"/>
            <p:cNvCxnSpPr/>
            <p:nvPr/>
          </p:nvCxnSpPr>
          <p:spPr bwMode="auto">
            <a:xfrm flipH="1">
              <a:off x="2005970" y="4178360"/>
              <a:ext cx="1" cy="75876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grpSp>
        <p:nvGrpSpPr>
          <p:cNvPr id="8" name="Group 7"/>
          <p:cNvGrpSpPr/>
          <p:nvPr/>
        </p:nvGrpSpPr>
        <p:grpSpPr>
          <a:xfrm>
            <a:off x="5954993" y="3778250"/>
            <a:ext cx="1969885" cy="1574860"/>
            <a:chOff x="6172200" y="3778250"/>
            <a:chExt cx="1969885" cy="1574860"/>
          </a:xfrm>
        </p:grpSpPr>
        <p:sp>
          <p:nvSpPr>
            <p:cNvPr id="1313800" name="Text Box 8"/>
            <p:cNvSpPr txBox="1">
              <a:spLocks noChangeArrowheads="1"/>
            </p:cNvSpPr>
            <p:nvPr/>
          </p:nvSpPr>
          <p:spPr bwMode="auto">
            <a:xfrm>
              <a:off x="6565374" y="3778250"/>
              <a:ext cx="1183537" cy="400110"/>
            </a:xfrm>
            <a:prstGeom prst="rect">
              <a:avLst/>
            </a:prstGeom>
            <a:noFill/>
            <a:ln w="9525">
              <a:noFill/>
              <a:miter lim="800000"/>
              <a:headEnd/>
              <a:tailEnd/>
            </a:ln>
          </p:spPr>
          <p:txBody>
            <a:bodyPr wrap="none">
              <a:spAutoFit/>
            </a:bodyPr>
            <a:lstStyle/>
            <a:p>
              <a:r>
                <a:rPr lang="en-US" sz="2000" b="0" dirty="0">
                  <a:solidFill>
                    <a:schemeClr val="bg1"/>
                  </a:solidFill>
                  <a:latin typeface="Gill Sans"/>
                  <a:cs typeface="Gill Sans"/>
                </a:rPr>
                <a:t>Concepts</a:t>
              </a:r>
            </a:p>
          </p:txBody>
        </p:sp>
        <p:sp>
          <p:nvSpPr>
            <p:cNvPr id="1313802" name="Text Box 10"/>
            <p:cNvSpPr txBox="1">
              <a:spLocks noChangeArrowheads="1"/>
            </p:cNvSpPr>
            <p:nvPr/>
          </p:nvSpPr>
          <p:spPr bwMode="auto">
            <a:xfrm>
              <a:off x="6172200" y="4953000"/>
              <a:ext cx="1969885" cy="400110"/>
            </a:xfrm>
            <a:prstGeom prst="rect">
              <a:avLst/>
            </a:prstGeom>
            <a:noFill/>
            <a:ln w="9525">
              <a:noFill/>
              <a:miter lim="800000"/>
              <a:headEnd/>
              <a:tailEnd/>
            </a:ln>
          </p:spPr>
          <p:txBody>
            <a:bodyPr wrap="none">
              <a:spAutoFit/>
            </a:bodyPr>
            <a:lstStyle/>
            <a:p>
              <a:r>
                <a:rPr lang="en-US" sz="2000" b="0">
                  <a:solidFill>
                    <a:schemeClr val="bg1"/>
                  </a:solidFill>
                  <a:latin typeface="Gill Sans"/>
                  <a:cs typeface="Gill Sans"/>
                </a:rPr>
                <a:t>Document Terms</a:t>
              </a:r>
            </a:p>
          </p:txBody>
        </p:sp>
        <p:cxnSp>
          <p:nvCxnSpPr>
            <p:cNvPr id="20" name="Straight Arrow Connector 19"/>
            <p:cNvCxnSpPr/>
            <p:nvPr/>
          </p:nvCxnSpPr>
          <p:spPr bwMode="auto">
            <a:xfrm>
              <a:off x="7157142" y="4178360"/>
              <a:ext cx="0" cy="77464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2762555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1380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1380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3805" grpId="0" animBg="1"/>
      <p:bldP spid="1313806" grpId="0"/>
      <p:bldP spid="27" grpId="0"/>
      <p:bldP spid="2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Inverted Indexing: LP</a:t>
            </a:r>
          </a:p>
        </p:txBody>
      </p:sp>
      <p:pic>
        <p:nvPicPr>
          <p:cNvPr id="6" name="Picture 5" descr="indexing3.pdf"/>
          <p:cNvPicPr>
            <a:picLocks noChangeAspect="1"/>
          </p:cNvPicPr>
          <p:nvPr/>
        </p:nvPicPr>
        <p:blipFill rotWithShape="1">
          <a:blip r:embed="rId2">
            <a:extLst>
              <a:ext uri="{28A0092B-C50C-407E-A947-70E740481C1C}">
                <a14:useLocalDpi xmlns:a14="http://schemas.microsoft.com/office/drawing/2010/main" val="0"/>
              </a:ext>
            </a:extLst>
          </a:blip>
          <a:srcRect t="3" b="36791"/>
          <a:stretch/>
        </p:blipFill>
        <p:spPr>
          <a:xfrm>
            <a:off x="72958" y="1307592"/>
            <a:ext cx="9006192" cy="4864608"/>
          </a:xfrm>
          <a:prstGeom prst="rect">
            <a:avLst/>
          </a:prstGeom>
        </p:spPr>
      </p:pic>
    </p:spTree>
    <p:extLst>
      <p:ext uri="{BB962C8B-B14F-4D97-AF65-F5344CB8AC3E}">
        <p14:creationId xmlns:p14="http://schemas.microsoft.com/office/powerpoint/2010/main" val="247965155"/>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Inverted Indexing: LP</a:t>
            </a:r>
          </a:p>
        </p:txBody>
      </p:sp>
      <p:pic>
        <p:nvPicPr>
          <p:cNvPr id="6" name="Picture 5" descr="indexing3.pdf"/>
          <p:cNvPicPr>
            <a:picLocks noChangeAspect="1"/>
          </p:cNvPicPr>
          <p:nvPr/>
        </p:nvPicPr>
        <p:blipFill rotWithShape="1">
          <a:blip r:embed="rId2">
            <a:extLst>
              <a:ext uri="{28A0092B-C50C-407E-A947-70E740481C1C}">
                <a14:useLocalDpi xmlns:a14="http://schemas.microsoft.com/office/drawing/2010/main" val="0"/>
              </a:ext>
            </a:extLst>
          </a:blip>
          <a:srcRect t="62980" b="-47"/>
          <a:stretch/>
        </p:blipFill>
        <p:spPr>
          <a:xfrm>
            <a:off x="72958" y="1947672"/>
            <a:ext cx="9006192" cy="2852928"/>
          </a:xfrm>
          <a:prstGeom prst="rect">
            <a:avLst/>
          </a:prstGeom>
        </p:spPr>
      </p:pic>
    </p:spTree>
    <p:extLst>
      <p:ext uri="{BB962C8B-B14F-4D97-AF65-F5344CB8AC3E}">
        <p14:creationId xmlns:p14="http://schemas.microsoft.com/office/powerpoint/2010/main" val="3957381169"/>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dirty="0"/>
              <a:t>MapReduce it?</a:t>
            </a:r>
          </a:p>
        </p:txBody>
      </p:sp>
      <p:sp>
        <p:nvSpPr>
          <p:cNvPr id="63491" name="Content Placeholder 2"/>
          <p:cNvSpPr>
            <a:spLocks noGrp="1"/>
          </p:cNvSpPr>
          <p:nvPr>
            <p:ph idx="1"/>
          </p:nvPr>
        </p:nvSpPr>
        <p:spPr/>
        <p:txBody>
          <a:bodyPr/>
          <a:lstStyle/>
          <a:p>
            <a:r>
              <a:rPr lang="en-US" dirty="0"/>
              <a:t>The indexing problem</a:t>
            </a:r>
          </a:p>
          <a:p>
            <a:pPr lvl="1"/>
            <a:r>
              <a:rPr lang="en-US" dirty="0"/>
              <a:t>Scalability is paramount</a:t>
            </a:r>
          </a:p>
          <a:p>
            <a:pPr lvl="1"/>
            <a:r>
              <a:rPr lang="en-US" dirty="0"/>
              <a:t>Must be relatively fast, but need not be real time</a:t>
            </a:r>
          </a:p>
          <a:p>
            <a:pPr lvl="1"/>
            <a:r>
              <a:rPr lang="en-US" dirty="0"/>
              <a:t>Fundamentally a batch operation</a:t>
            </a:r>
          </a:p>
          <a:p>
            <a:pPr lvl="1"/>
            <a:r>
              <a:rPr lang="en-US" dirty="0"/>
              <a:t>Incremental updates may or may not be important</a:t>
            </a:r>
          </a:p>
          <a:p>
            <a:pPr lvl="1"/>
            <a:r>
              <a:rPr lang="en-US" dirty="0"/>
              <a:t>For the web, crawling is a challenge in itself</a:t>
            </a:r>
          </a:p>
          <a:p>
            <a:r>
              <a:rPr lang="en-US" dirty="0"/>
              <a:t>The retrieval problem</a:t>
            </a:r>
          </a:p>
          <a:p>
            <a:pPr lvl="1"/>
            <a:r>
              <a:rPr lang="en-US" dirty="0"/>
              <a:t>Must have sub-second response time</a:t>
            </a:r>
          </a:p>
          <a:p>
            <a:pPr lvl="1"/>
            <a:r>
              <a:rPr lang="en-US" dirty="0"/>
              <a:t>For the web, only need relatively few results</a:t>
            </a:r>
          </a:p>
          <a:p>
            <a:endParaRPr lang="en-US" dirty="0"/>
          </a:p>
        </p:txBody>
      </p:sp>
      <p:sp>
        <p:nvSpPr>
          <p:cNvPr id="7" name="Left Arrow 6"/>
          <p:cNvSpPr/>
          <p:nvPr/>
        </p:nvSpPr>
        <p:spPr bwMode="auto">
          <a:xfrm>
            <a:off x="5867400" y="1146561"/>
            <a:ext cx="762000" cy="377439"/>
          </a:xfrm>
          <a:prstGeom prst="left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9" name="TextBox 8"/>
          <p:cNvSpPr txBox="1"/>
          <p:nvPr/>
        </p:nvSpPr>
        <p:spPr>
          <a:xfrm>
            <a:off x="6705600" y="1066800"/>
            <a:ext cx="2135220" cy="461665"/>
          </a:xfrm>
          <a:prstGeom prst="rect">
            <a:avLst/>
          </a:prstGeom>
          <a:noFill/>
        </p:spPr>
        <p:txBody>
          <a:bodyPr wrap="none" rtlCol="0">
            <a:spAutoFit/>
          </a:bodyPr>
          <a:lstStyle/>
          <a:p>
            <a:r>
              <a:rPr lang="en-US" sz="2400" dirty="0">
                <a:solidFill>
                  <a:schemeClr val="bg1"/>
                </a:solidFill>
                <a:latin typeface="Gill Sans"/>
                <a:cs typeface="Gill Sans"/>
              </a:rPr>
              <a:t>Just covered</a:t>
            </a:r>
          </a:p>
        </p:txBody>
      </p:sp>
      <p:sp>
        <p:nvSpPr>
          <p:cNvPr id="10" name="Left Arrow 9"/>
          <p:cNvSpPr/>
          <p:nvPr/>
        </p:nvSpPr>
        <p:spPr bwMode="auto">
          <a:xfrm>
            <a:off x="5867400" y="3505200"/>
            <a:ext cx="762000" cy="377439"/>
          </a:xfrm>
          <a:prstGeom prst="left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1" name="TextBox 10"/>
          <p:cNvSpPr txBox="1"/>
          <p:nvPr/>
        </p:nvSpPr>
        <p:spPr>
          <a:xfrm>
            <a:off x="6691541" y="3429000"/>
            <a:ext cx="928459" cy="461665"/>
          </a:xfrm>
          <a:prstGeom prst="rect">
            <a:avLst/>
          </a:prstGeom>
          <a:noFill/>
        </p:spPr>
        <p:txBody>
          <a:bodyPr wrap="none" rtlCol="0">
            <a:spAutoFit/>
          </a:bodyPr>
          <a:lstStyle/>
          <a:p>
            <a:r>
              <a:rPr lang="en-US" sz="2400" dirty="0">
                <a:solidFill>
                  <a:schemeClr val="bg1"/>
                </a:solidFill>
                <a:latin typeface="Gill Sans"/>
                <a:cs typeface="Gill Sans"/>
              </a:rPr>
              <a:t>Now</a:t>
            </a:r>
          </a:p>
        </p:txBody>
      </p:sp>
    </p:spTree>
    <p:extLst>
      <p:ext uri="{BB962C8B-B14F-4D97-AF65-F5344CB8AC3E}">
        <p14:creationId xmlns:p14="http://schemas.microsoft.com/office/powerpoint/2010/main" val="14831933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p:bldP spid="9" grpId="1"/>
      <p:bldP spid="10" grpId="0" animBg="1"/>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Retrieval with MapReduce?</a:t>
            </a:r>
          </a:p>
        </p:txBody>
      </p:sp>
      <p:sp>
        <p:nvSpPr>
          <p:cNvPr id="3" name="Content Placeholder 2"/>
          <p:cNvSpPr>
            <a:spLocks noGrp="1"/>
          </p:cNvSpPr>
          <p:nvPr>
            <p:ph idx="1"/>
          </p:nvPr>
        </p:nvSpPr>
        <p:spPr/>
        <p:txBody>
          <a:bodyPr/>
          <a:lstStyle/>
          <a:p>
            <a:r>
              <a:rPr lang="en-US" dirty="0"/>
              <a:t>MapReduce is fundamentally batch-oriented</a:t>
            </a:r>
          </a:p>
          <a:p>
            <a:pPr lvl="1"/>
            <a:r>
              <a:rPr lang="en-US" dirty="0"/>
              <a:t>Optimized for throughput, not latency</a:t>
            </a:r>
          </a:p>
          <a:p>
            <a:pPr lvl="1"/>
            <a:r>
              <a:rPr lang="en-US" dirty="0"/>
              <a:t>Startup of </a:t>
            </a:r>
            <a:r>
              <a:rPr lang="en-US" dirty="0" err="1"/>
              <a:t>mappers</a:t>
            </a:r>
            <a:r>
              <a:rPr lang="en-US" dirty="0"/>
              <a:t> and reducers is expensive</a:t>
            </a:r>
          </a:p>
          <a:p>
            <a:r>
              <a:rPr lang="en-US" dirty="0"/>
              <a:t>MapReduce is not suitable for real-time queries!</a:t>
            </a:r>
          </a:p>
          <a:p>
            <a:pPr lvl="1"/>
            <a:r>
              <a:rPr lang="en-US" dirty="0"/>
              <a:t>Use separate infrastructure for retrieval…</a:t>
            </a:r>
          </a:p>
        </p:txBody>
      </p:sp>
    </p:spTree>
    <p:extLst>
      <p:ext uri="{BB962C8B-B14F-4D97-AF65-F5344CB8AC3E}">
        <p14:creationId xmlns:p14="http://schemas.microsoft.com/office/powerpoint/2010/main" val="218765907"/>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Ideas</a:t>
            </a:r>
          </a:p>
        </p:txBody>
      </p:sp>
      <p:sp>
        <p:nvSpPr>
          <p:cNvPr id="3" name="Content Placeholder 2"/>
          <p:cNvSpPr>
            <a:spLocks noGrp="1"/>
          </p:cNvSpPr>
          <p:nvPr>
            <p:ph idx="1"/>
          </p:nvPr>
        </p:nvSpPr>
        <p:spPr/>
        <p:txBody>
          <a:bodyPr/>
          <a:lstStyle/>
          <a:p>
            <a:r>
              <a:rPr lang="en-US" dirty="0"/>
              <a:t>Partitioning (for scalability)</a:t>
            </a:r>
          </a:p>
          <a:p>
            <a:r>
              <a:rPr lang="en-US" dirty="0"/>
              <a:t>Replication (for redundancy)</a:t>
            </a:r>
          </a:p>
          <a:p>
            <a:r>
              <a:rPr lang="en-US" dirty="0"/>
              <a:t>Caching (for speed)</a:t>
            </a:r>
          </a:p>
          <a:p>
            <a:r>
              <a:rPr lang="en-US" dirty="0"/>
              <a:t>Routing (for load balancing) </a:t>
            </a:r>
          </a:p>
        </p:txBody>
      </p:sp>
      <p:sp>
        <p:nvSpPr>
          <p:cNvPr id="4" name="TextBox 3"/>
          <p:cNvSpPr txBox="1"/>
          <p:nvPr/>
        </p:nvSpPr>
        <p:spPr>
          <a:xfrm>
            <a:off x="4876800" y="5867400"/>
            <a:ext cx="3742130" cy="461665"/>
          </a:xfrm>
          <a:prstGeom prst="rect">
            <a:avLst/>
          </a:prstGeom>
          <a:noFill/>
        </p:spPr>
        <p:txBody>
          <a:bodyPr wrap="none" rtlCol="0">
            <a:spAutoFit/>
          </a:bodyPr>
          <a:lstStyle/>
          <a:p>
            <a:r>
              <a:rPr lang="en-US" sz="2400" dirty="0">
                <a:solidFill>
                  <a:srgbClr val="FF0000"/>
                </a:solidFill>
                <a:latin typeface="Gill Sans"/>
                <a:cs typeface="Gill Sans"/>
              </a:rPr>
              <a:t>The rest is just details!</a:t>
            </a:r>
          </a:p>
        </p:txBody>
      </p:sp>
    </p:spTree>
    <p:extLst>
      <p:ext uri="{BB962C8B-B14F-4D97-AF65-F5344CB8AC3E}">
        <p14:creationId xmlns:p14="http://schemas.microsoft.com/office/powerpoint/2010/main" val="15147662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Term vs. Document Partitioning</a:t>
            </a:r>
          </a:p>
        </p:txBody>
      </p:sp>
      <p:sp>
        <p:nvSpPr>
          <p:cNvPr id="5" name="Rectangle 4"/>
          <p:cNvSpPr/>
          <p:nvPr/>
        </p:nvSpPr>
        <p:spPr bwMode="auto">
          <a:xfrm>
            <a:off x="990600" y="2438400"/>
            <a:ext cx="2743200" cy="2743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bg1"/>
              </a:solidFill>
              <a:effectLst/>
              <a:latin typeface="Gill Sans"/>
              <a:cs typeface="Gill Sans"/>
            </a:endParaRPr>
          </a:p>
        </p:txBody>
      </p:sp>
      <p:sp>
        <p:nvSpPr>
          <p:cNvPr id="10" name="Rectangle 9"/>
          <p:cNvSpPr/>
          <p:nvPr/>
        </p:nvSpPr>
        <p:spPr bwMode="auto">
          <a:xfrm>
            <a:off x="5837710" y="3417332"/>
            <a:ext cx="381000" cy="27432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bg1"/>
              </a:solidFill>
              <a:effectLst/>
              <a:latin typeface="Gill Sans"/>
              <a:cs typeface="Gill Sans"/>
            </a:endParaRPr>
          </a:p>
        </p:txBody>
      </p:sp>
      <p:sp>
        <p:nvSpPr>
          <p:cNvPr id="22" name="Rectangle 21"/>
          <p:cNvSpPr/>
          <p:nvPr/>
        </p:nvSpPr>
        <p:spPr bwMode="auto">
          <a:xfrm>
            <a:off x="5380510" y="1512332"/>
            <a:ext cx="2743200" cy="3048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bg1"/>
              </a:solidFill>
              <a:effectLst/>
              <a:latin typeface="Gill Sans"/>
              <a:cs typeface="Gill Sans"/>
            </a:endParaRPr>
          </a:p>
        </p:txBody>
      </p:sp>
      <p:sp>
        <p:nvSpPr>
          <p:cNvPr id="26" name="Rectangle 25"/>
          <p:cNvSpPr/>
          <p:nvPr/>
        </p:nvSpPr>
        <p:spPr bwMode="auto">
          <a:xfrm>
            <a:off x="5380510" y="1969532"/>
            <a:ext cx="2743200" cy="3048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bg1"/>
              </a:solidFill>
              <a:effectLst/>
              <a:latin typeface="Gill Sans"/>
              <a:cs typeface="Gill Sans"/>
            </a:endParaRPr>
          </a:p>
        </p:txBody>
      </p:sp>
      <p:sp>
        <p:nvSpPr>
          <p:cNvPr id="27" name="Rectangle 26"/>
          <p:cNvSpPr/>
          <p:nvPr/>
        </p:nvSpPr>
        <p:spPr bwMode="auto">
          <a:xfrm>
            <a:off x="5380510" y="2655332"/>
            <a:ext cx="2743200" cy="3048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bg1"/>
              </a:solidFill>
              <a:effectLst/>
              <a:latin typeface="Gill Sans"/>
              <a:cs typeface="Gill Sans"/>
            </a:endParaRPr>
          </a:p>
        </p:txBody>
      </p:sp>
      <p:sp>
        <p:nvSpPr>
          <p:cNvPr id="28" name="TextBox 27"/>
          <p:cNvSpPr txBox="1"/>
          <p:nvPr/>
        </p:nvSpPr>
        <p:spPr>
          <a:xfrm>
            <a:off x="6667060" y="2274332"/>
            <a:ext cx="389850" cy="338554"/>
          </a:xfrm>
          <a:prstGeom prst="rect">
            <a:avLst/>
          </a:prstGeom>
          <a:noFill/>
        </p:spPr>
        <p:txBody>
          <a:bodyPr wrap="none" rtlCol="0">
            <a:spAutoFit/>
          </a:bodyPr>
          <a:lstStyle/>
          <a:p>
            <a:r>
              <a:rPr lang="en-US" dirty="0">
                <a:solidFill>
                  <a:schemeClr val="bg1"/>
                </a:solidFill>
                <a:latin typeface="Gill Sans"/>
                <a:cs typeface="Gill Sans"/>
              </a:rPr>
              <a:t>…</a:t>
            </a:r>
          </a:p>
        </p:txBody>
      </p:sp>
      <p:sp>
        <p:nvSpPr>
          <p:cNvPr id="29" name="Rectangle 28"/>
          <p:cNvSpPr/>
          <p:nvPr/>
        </p:nvSpPr>
        <p:spPr bwMode="auto">
          <a:xfrm>
            <a:off x="6371110" y="3417332"/>
            <a:ext cx="381000" cy="27432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bg1"/>
              </a:solidFill>
              <a:effectLst/>
              <a:latin typeface="Gill Sans"/>
              <a:cs typeface="Gill Sans"/>
            </a:endParaRPr>
          </a:p>
        </p:txBody>
      </p:sp>
      <p:sp>
        <p:nvSpPr>
          <p:cNvPr id="30" name="Rectangle 29"/>
          <p:cNvSpPr/>
          <p:nvPr/>
        </p:nvSpPr>
        <p:spPr bwMode="auto">
          <a:xfrm>
            <a:off x="7285510" y="3417332"/>
            <a:ext cx="381000" cy="27432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bg1"/>
              </a:solidFill>
              <a:effectLst/>
              <a:latin typeface="Gill Sans"/>
              <a:cs typeface="Gill Sans"/>
            </a:endParaRPr>
          </a:p>
        </p:txBody>
      </p:sp>
      <p:sp>
        <p:nvSpPr>
          <p:cNvPr id="31" name="TextBox 30"/>
          <p:cNvSpPr txBox="1"/>
          <p:nvPr/>
        </p:nvSpPr>
        <p:spPr>
          <a:xfrm>
            <a:off x="457200" y="3657600"/>
            <a:ext cx="421059" cy="461665"/>
          </a:xfrm>
          <a:prstGeom prst="rect">
            <a:avLst/>
          </a:prstGeom>
          <a:noFill/>
        </p:spPr>
        <p:txBody>
          <a:bodyPr wrap="none" rtlCol="0">
            <a:spAutoFit/>
          </a:bodyPr>
          <a:lstStyle/>
          <a:p>
            <a:r>
              <a:rPr lang="en-US" sz="2400" dirty="0">
                <a:solidFill>
                  <a:schemeClr val="bg1"/>
                </a:solidFill>
                <a:latin typeface="Gill Sans"/>
                <a:cs typeface="Gill Sans"/>
              </a:rPr>
              <a:t>T</a:t>
            </a:r>
          </a:p>
        </p:txBody>
      </p:sp>
      <p:sp>
        <p:nvSpPr>
          <p:cNvPr id="32" name="TextBox 31"/>
          <p:cNvSpPr txBox="1"/>
          <p:nvPr/>
        </p:nvSpPr>
        <p:spPr>
          <a:xfrm>
            <a:off x="2286000" y="1905000"/>
            <a:ext cx="437590" cy="461665"/>
          </a:xfrm>
          <a:prstGeom prst="rect">
            <a:avLst/>
          </a:prstGeom>
          <a:noFill/>
        </p:spPr>
        <p:txBody>
          <a:bodyPr wrap="none" rtlCol="0">
            <a:spAutoFit/>
          </a:bodyPr>
          <a:lstStyle/>
          <a:p>
            <a:r>
              <a:rPr lang="en-US" sz="2400" dirty="0">
                <a:solidFill>
                  <a:schemeClr val="bg1"/>
                </a:solidFill>
                <a:latin typeface="Gill Sans"/>
                <a:cs typeface="Gill Sans"/>
              </a:rPr>
              <a:t>D</a:t>
            </a:r>
          </a:p>
        </p:txBody>
      </p:sp>
      <p:sp>
        <p:nvSpPr>
          <p:cNvPr id="33" name="TextBox 32"/>
          <p:cNvSpPr txBox="1"/>
          <p:nvPr/>
        </p:nvSpPr>
        <p:spPr>
          <a:xfrm>
            <a:off x="8123710" y="1447800"/>
            <a:ext cx="453407" cy="369332"/>
          </a:xfrm>
          <a:prstGeom prst="rect">
            <a:avLst/>
          </a:prstGeom>
          <a:noFill/>
        </p:spPr>
        <p:txBody>
          <a:bodyPr wrap="none" rtlCol="0">
            <a:spAutoFit/>
          </a:bodyPr>
          <a:lstStyle/>
          <a:p>
            <a:r>
              <a:rPr lang="en-US" sz="1800" dirty="0">
                <a:solidFill>
                  <a:schemeClr val="bg1"/>
                </a:solidFill>
                <a:latin typeface="Gill Sans"/>
                <a:cs typeface="Gill Sans"/>
              </a:rPr>
              <a:t>T</a:t>
            </a:r>
            <a:r>
              <a:rPr lang="en-US" sz="1800" baseline="-25000" dirty="0">
                <a:solidFill>
                  <a:schemeClr val="bg1"/>
                </a:solidFill>
                <a:latin typeface="Gill Sans"/>
                <a:cs typeface="Gill Sans"/>
              </a:rPr>
              <a:t>1</a:t>
            </a:r>
          </a:p>
        </p:txBody>
      </p:sp>
      <p:sp>
        <p:nvSpPr>
          <p:cNvPr id="34" name="TextBox 33"/>
          <p:cNvSpPr txBox="1"/>
          <p:nvPr/>
        </p:nvSpPr>
        <p:spPr>
          <a:xfrm>
            <a:off x="8123710" y="1905000"/>
            <a:ext cx="453970" cy="369332"/>
          </a:xfrm>
          <a:prstGeom prst="rect">
            <a:avLst/>
          </a:prstGeom>
          <a:noFill/>
        </p:spPr>
        <p:txBody>
          <a:bodyPr wrap="none" rtlCol="0">
            <a:spAutoFit/>
          </a:bodyPr>
          <a:lstStyle/>
          <a:p>
            <a:r>
              <a:rPr lang="en-US" sz="1800" dirty="0">
                <a:solidFill>
                  <a:schemeClr val="bg1"/>
                </a:solidFill>
                <a:latin typeface="Gill Sans"/>
                <a:cs typeface="Gill Sans"/>
              </a:rPr>
              <a:t>T</a:t>
            </a:r>
            <a:r>
              <a:rPr lang="en-US" sz="1800" baseline="-25000" dirty="0">
                <a:solidFill>
                  <a:schemeClr val="bg1"/>
                </a:solidFill>
                <a:latin typeface="Gill Sans"/>
                <a:cs typeface="Gill Sans"/>
              </a:rPr>
              <a:t>2</a:t>
            </a:r>
          </a:p>
        </p:txBody>
      </p:sp>
      <p:sp>
        <p:nvSpPr>
          <p:cNvPr id="35" name="TextBox 34"/>
          <p:cNvSpPr txBox="1"/>
          <p:nvPr/>
        </p:nvSpPr>
        <p:spPr>
          <a:xfrm>
            <a:off x="8123710" y="2590800"/>
            <a:ext cx="453407" cy="369332"/>
          </a:xfrm>
          <a:prstGeom prst="rect">
            <a:avLst/>
          </a:prstGeom>
          <a:noFill/>
        </p:spPr>
        <p:txBody>
          <a:bodyPr wrap="none" rtlCol="0">
            <a:spAutoFit/>
          </a:bodyPr>
          <a:lstStyle/>
          <a:p>
            <a:r>
              <a:rPr lang="en-US" sz="1800" dirty="0">
                <a:solidFill>
                  <a:schemeClr val="bg1"/>
                </a:solidFill>
                <a:latin typeface="Gill Sans"/>
                <a:cs typeface="Gill Sans"/>
              </a:rPr>
              <a:t>T</a:t>
            </a:r>
            <a:r>
              <a:rPr lang="en-US" sz="1800" baseline="-25000" dirty="0">
                <a:solidFill>
                  <a:schemeClr val="bg1"/>
                </a:solidFill>
                <a:latin typeface="Gill Sans"/>
                <a:cs typeface="Gill Sans"/>
              </a:rPr>
              <a:t>3</a:t>
            </a:r>
          </a:p>
        </p:txBody>
      </p:sp>
      <p:sp>
        <p:nvSpPr>
          <p:cNvPr id="36" name="TextBox 35"/>
          <p:cNvSpPr txBox="1"/>
          <p:nvPr/>
        </p:nvSpPr>
        <p:spPr>
          <a:xfrm>
            <a:off x="6553132" y="1066800"/>
            <a:ext cx="374359" cy="369332"/>
          </a:xfrm>
          <a:prstGeom prst="rect">
            <a:avLst/>
          </a:prstGeom>
          <a:noFill/>
        </p:spPr>
        <p:txBody>
          <a:bodyPr wrap="none" rtlCol="0">
            <a:spAutoFit/>
          </a:bodyPr>
          <a:lstStyle/>
          <a:p>
            <a:r>
              <a:rPr lang="en-US" sz="1800" dirty="0">
                <a:solidFill>
                  <a:schemeClr val="bg1"/>
                </a:solidFill>
                <a:latin typeface="Gill Sans"/>
                <a:cs typeface="Gill Sans"/>
              </a:rPr>
              <a:t>D</a:t>
            </a:r>
            <a:endParaRPr lang="en-US" sz="1800" baseline="-25000" dirty="0">
              <a:solidFill>
                <a:schemeClr val="bg1"/>
              </a:solidFill>
              <a:latin typeface="Gill Sans"/>
              <a:cs typeface="Gill Sans"/>
            </a:endParaRPr>
          </a:p>
        </p:txBody>
      </p:sp>
      <p:sp>
        <p:nvSpPr>
          <p:cNvPr id="37" name="TextBox 36"/>
          <p:cNvSpPr txBox="1"/>
          <p:nvPr/>
        </p:nvSpPr>
        <p:spPr>
          <a:xfrm>
            <a:off x="7742710" y="4484132"/>
            <a:ext cx="361961" cy="369332"/>
          </a:xfrm>
          <a:prstGeom prst="rect">
            <a:avLst/>
          </a:prstGeom>
          <a:noFill/>
        </p:spPr>
        <p:txBody>
          <a:bodyPr wrap="none" rtlCol="0">
            <a:spAutoFit/>
          </a:bodyPr>
          <a:lstStyle/>
          <a:p>
            <a:r>
              <a:rPr lang="en-US" sz="1800" dirty="0">
                <a:solidFill>
                  <a:schemeClr val="bg1"/>
                </a:solidFill>
                <a:latin typeface="Gill Sans"/>
                <a:cs typeface="Gill Sans"/>
              </a:rPr>
              <a:t>T</a:t>
            </a:r>
            <a:endParaRPr lang="en-US" sz="1800" baseline="-25000" dirty="0">
              <a:solidFill>
                <a:schemeClr val="bg1"/>
              </a:solidFill>
              <a:latin typeface="Gill Sans"/>
              <a:cs typeface="Gill Sans"/>
            </a:endParaRPr>
          </a:p>
        </p:txBody>
      </p:sp>
      <p:sp>
        <p:nvSpPr>
          <p:cNvPr id="38" name="TextBox 37"/>
          <p:cNvSpPr txBox="1"/>
          <p:nvPr/>
        </p:nvSpPr>
        <p:spPr>
          <a:xfrm>
            <a:off x="6819460" y="4495800"/>
            <a:ext cx="389850" cy="338554"/>
          </a:xfrm>
          <a:prstGeom prst="rect">
            <a:avLst/>
          </a:prstGeom>
          <a:noFill/>
        </p:spPr>
        <p:txBody>
          <a:bodyPr wrap="none" rtlCol="0">
            <a:spAutoFit/>
          </a:bodyPr>
          <a:lstStyle/>
          <a:p>
            <a:r>
              <a:rPr lang="en-US" dirty="0">
                <a:solidFill>
                  <a:schemeClr val="bg1"/>
                </a:solidFill>
                <a:latin typeface="Gill Sans"/>
                <a:cs typeface="Gill Sans"/>
              </a:rPr>
              <a:t>…</a:t>
            </a:r>
          </a:p>
        </p:txBody>
      </p:sp>
      <p:sp>
        <p:nvSpPr>
          <p:cNvPr id="39" name="TextBox 38"/>
          <p:cNvSpPr txBox="1"/>
          <p:nvPr/>
        </p:nvSpPr>
        <p:spPr>
          <a:xfrm>
            <a:off x="5837710" y="6183868"/>
            <a:ext cx="465805" cy="369332"/>
          </a:xfrm>
          <a:prstGeom prst="rect">
            <a:avLst/>
          </a:prstGeom>
          <a:noFill/>
        </p:spPr>
        <p:txBody>
          <a:bodyPr wrap="none" rtlCol="0">
            <a:spAutoFit/>
          </a:bodyPr>
          <a:lstStyle/>
          <a:p>
            <a:r>
              <a:rPr lang="en-US" sz="1800" dirty="0">
                <a:solidFill>
                  <a:schemeClr val="bg1"/>
                </a:solidFill>
                <a:latin typeface="Gill Sans"/>
                <a:cs typeface="Gill Sans"/>
              </a:rPr>
              <a:t>D</a:t>
            </a:r>
            <a:r>
              <a:rPr lang="en-US" sz="1800" baseline="-25000" dirty="0">
                <a:solidFill>
                  <a:schemeClr val="bg1"/>
                </a:solidFill>
                <a:latin typeface="Gill Sans"/>
                <a:cs typeface="Gill Sans"/>
              </a:rPr>
              <a:t>1</a:t>
            </a:r>
          </a:p>
        </p:txBody>
      </p:sp>
      <p:sp>
        <p:nvSpPr>
          <p:cNvPr id="40" name="TextBox 39"/>
          <p:cNvSpPr txBox="1"/>
          <p:nvPr/>
        </p:nvSpPr>
        <p:spPr>
          <a:xfrm>
            <a:off x="6371110" y="6172200"/>
            <a:ext cx="466794" cy="369332"/>
          </a:xfrm>
          <a:prstGeom prst="rect">
            <a:avLst/>
          </a:prstGeom>
          <a:noFill/>
        </p:spPr>
        <p:txBody>
          <a:bodyPr wrap="none" rtlCol="0">
            <a:spAutoFit/>
          </a:bodyPr>
          <a:lstStyle/>
          <a:p>
            <a:r>
              <a:rPr lang="en-US" sz="1800" dirty="0">
                <a:solidFill>
                  <a:schemeClr val="bg1"/>
                </a:solidFill>
                <a:latin typeface="Gill Sans"/>
                <a:cs typeface="Gill Sans"/>
              </a:rPr>
              <a:t>D</a:t>
            </a:r>
            <a:r>
              <a:rPr lang="en-US" sz="1800" baseline="-25000" dirty="0">
                <a:solidFill>
                  <a:schemeClr val="bg1"/>
                </a:solidFill>
                <a:latin typeface="Gill Sans"/>
                <a:cs typeface="Gill Sans"/>
              </a:rPr>
              <a:t>2</a:t>
            </a:r>
          </a:p>
        </p:txBody>
      </p:sp>
      <p:sp>
        <p:nvSpPr>
          <p:cNvPr id="41" name="TextBox 40"/>
          <p:cNvSpPr txBox="1"/>
          <p:nvPr/>
        </p:nvSpPr>
        <p:spPr>
          <a:xfrm>
            <a:off x="7285510" y="6172200"/>
            <a:ext cx="465805" cy="369332"/>
          </a:xfrm>
          <a:prstGeom prst="rect">
            <a:avLst/>
          </a:prstGeom>
          <a:noFill/>
        </p:spPr>
        <p:txBody>
          <a:bodyPr wrap="none" rtlCol="0">
            <a:spAutoFit/>
          </a:bodyPr>
          <a:lstStyle/>
          <a:p>
            <a:r>
              <a:rPr lang="en-US" sz="1800" dirty="0">
                <a:solidFill>
                  <a:schemeClr val="bg1"/>
                </a:solidFill>
                <a:latin typeface="Gill Sans"/>
                <a:cs typeface="Gill Sans"/>
              </a:rPr>
              <a:t>D</a:t>
            </a:r>
            <a:r>
              <a:rPr lang="en-US" sz="1800" baseline="-25000" dirty="0">
                <a:solidFill>
                  <a:schemeClr val="bg1"/>
                </a:solidFill>
                <a:latin typeface="Gill Sans"/>
                <a:cs typeface="Gill Sans"/>
              </a:rPr>
              <a:t>3</a:t>
            </a:r>
          </a:p>
        </p:txBody>
      </p:sp>
      <p:sp>
        <p:nvSpPr>
          <p:cNvPr id="42" name="Right Arrow 41"/>
          <p:cNvSpPr/>
          <p:nvPr/>
        </p:nvSpPr>
        <p:spPr bwMode="auto">
          <a:xfrm rot="19800000">
            <a:off x="4302179" y="2952821"/>
            <a:ext cx="615351" cy="304800"/>
          </a:xfrm>
          <a:prstGeom prst="right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bg1"/>
              </a:solidFill>
              <a:effectLst/>
              <a:latin typeface="Gill Sans"/>
              <a:cs typeface="Gill Sans"/>
            </a:endParaRPr>
          </a:p>
        </p:txBody>
      </p:sp>
      <p:sp>
        <p:nvSpPr>
          <p:cNvPr id="44" name="Right Arrow 43"/>
          <p:cNvSpPr/>
          <p:nvPr/>
        </p:nvSpPr>
        <p:spPr bwMode="auto">
          <a:xfrm rot="1800000" flipV="1">
            <a:off x="4302180" y="3752779"/>
            <a:ext cx="615351" cy="304800"/>
          </a:xfrm>
          <a:prstGeom prst="right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bg1"/>
              </a:solidFill>
              <a:effectLst/>
              <a:latin typeface="Gill Sans"/>
              <a:cs typeface="Gill Sans"/>
            </a:endParaRPr>
          </a:p>
        </p:txBody>
      </p:sp>
      <p:sp>
        <p:nvSpPr>
          <p:cNvPr id="45" name="TextBox 44"/>
          <p:cNvSpPr txBox="1"/>
          <p:nvPr/>
        </p:nvSpPr>
        <p:spPr>
          <a:xfrm>
            <a:off x="3886200" y="2234625"/>
            <a:ext cx="1261884" cy="646331"/>
          </a:xfrm>
          <a:prstGeom prst="rect">
            <a:avLst/>
          </a:prstGeom>
          <a:noFill/>
        </p:spPr>
        <p:txBody>
          <a:bodyPr wrap="none" rtlCol="0">
            <a:spAutoFit/>
          </a:bodyPr>
          <a:lstStyle/>
          <a:p>
            <a:r>
              <a:rPr lang="en-US" sz="1800" b="0" dirty="0">
                <a:solidFill>
                  <a:schemeClr val="bg1"/>
                </a:solidFill>
                <a:latin typeface="Gill Sans"/>
                <a:cs typeface="Gill Sans"/>
              </a:rPr>
              <a:t>Term </a:t>
            </a:r>
            <a:br>
              <a:rPr lang="en-US" sz="1800" b="0" dirty="0">
                <a:solidFill>
                  <a:schemeClr val="bg1"/>
                </a:solidFill>
                <a:latin typeface="Gill Sans"/>
                <a:cs typeface="Gill Sans"/>
              </a:rPr>
            </a:br>
            <a:r>
              <a:rPr lang="en-US" sz="1800" b="0" dirty="0">
                <a:solidFill>
                  <a:schemeClr val="bg1"/>
                </a:solidFill>
                <a:latin typeface="Gill Sans"/>
                <a:cs typeface="Gill Sans"/>
              </a:rPr>
              <a:t>Partitioning</a:t>
            </a:r>
          </a:p>
        </p:txBody>
      </p:sp>
      <p:sp>
        <p:nvSpPr>
          <p:cNvPr id="46" name="TextBox 45"/>
          <p:cNvSpPr txBox="1"/>
          <p:nvPr/>
        </p:nvSpPr>
        <p:spPr>
          <a:xfrm>
            <a:off x="3886200" y="4215825"/>
            <a:ext cx="1261884" cy="646331"/>
          </a:xfrm>
          <a:prstGeom prst="rect">
            <a:avLst/>
          </a:prstGeom>
          <a:noFill/>
        </p:spPr>
        <p:txBody>
          <a:bodyPr wrap="none" rtlCol="0">
            <a:spAutoFit/>
          </a:bodyPr>
          <a:lstStyle/>
          <a:p>
            <a:r>
              <a:rPr lang="en-US" sz="1800" b="0" dirty="0">
                <a:solidFill>
                  <a:schemeClr val="bg1"/>
                </a:solidFill>
                <a:latin typeface="Gill Sans"/>
                <a:cs typeface="Gill Sans"/>
              </a:rPr>
              <a:t>Document</a:t>
            </a:r>
            <a:br>
              <a:rPr lang="en-US" sz="1800" b="0" dirty="0">
                <a:solidFill>
                  <a:schemeClr val="bg1"/>
                </a:solidFill>
                <a:latin typeface="Gill Sans"/>
                <a:cs typeface="Gill Sans"/>
              </a:rPr>
            </a:br>
            <a:r>
              <a:rPr lang="en-US" sz="1800" b="0" dirty="0">
                <a:solidFill>
                  <a:schemeClr val="bg1"/>
                </a:solidFill>
                <a:latin typeface="Gill Sans"/>
                <a:cs typeface="Gill Sans"/>
              </a:rPr>
              <a:t>Partitioning</a:t>
            </a:r>
          </a:p>
        </p:txBody>
      </p:sp>
    </p:spTree>
    <p:extLst>
      <p:ext uri="{BB962C8B-B14F-4D97-AF65-F5344CB8AC3E}">
        <p14:creationId xmlns:p14="http://schemas.microsoft.com/office/powerpoint/2010/main" val="1573455810"/>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kattaoverview.jpg"/>
          <p:cNvPicPr>
            <a:picLocks noChangeAspect="1"/>
          </p:cNvPicPr>
          <p:nvPr/>
        </p:nvPicPr>
        <p:blipFill>
          <a:blip r:embed="rId2" cstate="print"/>
          <a:stretch>
            <a:fillRect/>
          </a:stretch>
        </p:blipFill>
        <p:spPr>
          <a:xfrm>
            <a:off x="2075002" y="1066800"/>
            <a:ext cx="4935398" cy="5486400"/>
          </a:xfrm>
          <a:prstGeom prst="rect">
            <a:avLst/>
          </a:prstGeom>
        </p:spPr>
      </p:pic>
      <p:sp>
        <p:nvSpPr>
          <p:cNvPr id="5" name="TextBox 4"/>
          <p:cNvSpPr txBox="1"/>
          <p:nvPr/>
        </p:nvSpPr>
        <p:spPr>
          <a:xfrm>
            <a:off x="2966414" y="228600"/>
            <a:ext cx="3152576" cy="738664"/>
          </a:xfrm>
          <a:prstGeom prst="rect">
            <a:avLst/>
          </a:prstGeom>
          <a:noFill/>
        </p:spPr>
        <p:txBody>
          <a:bodyPr wrap="none" rtlCol="0">
            <a:spAutoFit/>
          </a:bodyPr>
          <a:lstStyle/>
          <a:p>
            <a:pPr algn="ctr"/>
            <a:r>
              <a:rPr lang="en-US" sz="2400" dirty="0" err="1">
                <a:solidFill>
                  <a:schemeClr val="bg2"/>
                </a:solidFill>
                <a:latin typeface="Gill Sans"/>
                <a:cs typeface="Gill Sans"/>
              </a:rPr>
              <a:t>Katta</a:t>
            </a:r>
            <a:r>
              <a:rPr lang="en-US" sz="2400" dirty="0">
                <a:solidFill>
                  <a:schemeClr val="bg2"/>
                </a:solidFill>
                <a:latin typeface="Gill Sans"/>
                <a:cs typeface="Gill Sans"/>
              </a:rPr>
              <a:t> Architecture</a:t>
            </a:r>
            <a:br>
              <a:rPr lang="en-US" sz="2400" dirty="0">
                <a:solidFill>
                  <a:schemeClr val="bg2"/>
                </a:solidFill>
                <a:latin typeface="Gill Sans"/>
                <a:cs typeface="Gill Sans"/>
              </a:rPr>
            </a:br>
            <a:r>
              <a:rPr lang="en-US" sz="1800" b="0" dirty="0">
                <a:solidFill>
                  <a:schemeClr val="bg2"/>
                </a:solidFill>
                <a:latin typeface="Gill Sans"/>
                <a:cs typeface="Gill Sans"/>
              </a:rPr>
              <a:t>(Distributed </a:t>
            </a:r>
            <a:r>
              <a:rPr lang="en-US" sz="1800" b="0" dirty="0" err="1">
                <a:solidFill>
                  <a:schemeClr val="bg2"/>
                </a:solidFill>
                <a:latin typeface="Gill Sans"/>
                <a:cs typeface="Gill Sans"/>
              </a:rPr>
              <a:t>Lucene</a:t>
            </a:r>
            <a:r>
              <a:rPr lang="en-US" sz="1800" b="0" dirty="0">
                <a:solidFill>
                  <a:schemeClr val="bg2"/>
                </a:solidFill>
                <a:latin typeface="Gill Sans"/>
                <a:cs typeface="Gill Sans"/>
              </a:rPr>
              <a:t>)</a:t>
            </a:r>
            <a:endParaRPr lang="en-US" sz="2000" b="0" dirty="0">
              <a:solidFill>
                <a:schemeClr val="bg2"/>
              </a:solidFill>
              <a:latin typeface="Gill Sans"/>
              <a:cs typeface="Gill Sans"/>
            </a:endParaRPr>
          </a:p>
        </p:txBody>
      </p:sp>
      <p:sp>
        <p:nvSpPr>
          <p:cNvPr id="6" name="TextBox 5"/>
          <p:cNvSpPr txBox="1"/>
          <p:nvPr/>
        </p:nvSpPr>
        <p:spPr>
          <a:xfrm>
            <a:off x="206" y="6611779"/>
            <a:ext cx="1733167" cy="246221"/>
          </a:xfrm>
          <a:prstGeom prst="rect">
            <a:avLst/>
          </a:prstGeom>
          <a:noFill/>
        </p:spPr>
        <p:txBody>
          <a:bodyPr wrap="none" rtlCol="0">
            <a:spAutoFit/>
          </a:bodyPr>
          <a:lstStyle/>
          <a:p>
            <a:r>
              <a:rPr lang="en-US" sz="1000" b="0" dirty="0">
                <a:solidFill>
                  <a:schemeClr val="bg2"/>
                </a:solidFill>
              </a:rPr>
              <a:t>http://katta.sourceforge.net/</a:t>
            </a:r>
          </a:p>
        </p:txBody>
      </p:sp>
    </p:spTree>
    <p:extLst>
      <p:ext uri="{BB962C8B-B14F-4D97-AF65-F5344CB8AC3E}">
        <p14:creationId xmlns:p14="http://schemas.microsoft.com/office/powerpoint/2010/main" val="421289562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1"/>
          <p:cNvSpPr>
            <a:spLocks noChangeArrowheads="1"/>
          </p:cNvSpPr>
          <p:nvPr/>
        </p:nvSpPr>
        <p:spPr bwMode="auto">
          <a:xfrm>
            <a:off x="1219200" y="2133600"/>
            <a:ext cx="6781800" cy="31242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a:solidFill>
                <a:schemeClr val="bg1"/>
              </a:solidFill>
              <a:latin typeface="Gill Sans"/>
              <a:cs typeface="Gill Sans"/>
            </a:endParaRPr>
          </a:p>
        </p:txBody>
      </p:sp>
      <p:sp>
        <p:nvSpPr>
          <p:cNvPr id="4" name="Title 3"/>
          <p:cNvSpPr>
            <a:spLocks noGrp="1"/>
          </p:cNvSpPr>
          <p:nvPr>
            <p:ph type="title"/>
          </p:nvPr>
        </p:nvSpPr>
        <p:spPr/>
        <p:txBody>
          <a:bodyPr/>
          <a:lstStyle/>
          <a:p>
            <a:r>
              <a:rPr lang="en-US" dirty="0"/>
              <a:t>Abstract IR Architecture</a:t>
            </a:r>
          </a:p>
        </p:txBody>
      </p:sp>
      <p:sp>
        <p:nvSpPr>
          <p:cNvPr id="5" name="AutoShape 3"/>
          <p:cNvSpPr>
            <a:spLocks noChangeArrowheads="1"/>
          </p:cNvSpPr>
          <p:nvPr/>
        </p:nvSpPr>
        <p:spPr bwMode="auto">
          <a:xfrm>
            <a:off x="5638800" y="1143000"/>
            <a:ext cx="1905000" cy="762000"/>
          </a:xfrm>
          <a:prstGeom prst="flowChartMultidocumen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800" dirty="0">
                <a:solidFill>
                  <a:schemeClr val="bg1"/>
                </a:solidFill>
                <a:latin typeface="Gill Sans"/>
                <a:cs typeface="Gill Sans"/>
              </a:rPr>
              <a:t>Documents</a:t>
            </a:r>
          </a:p>
        </p:txBody>
      </p:sp>
      <p:sp>
        <p:nvSpPr>
          <p:cNvPr id="6" name="AutoShape 4"/>
          <p:cNvSpPr>
            <a:spLocks noChangeArrowheads="1"/>
          </p:cNvSpPr>
          <p:nvPr/>
        </p:nvSpPr>
        <p:spPr bwMode="auto">
          <a:xfrm>
            <a:off x="1849438" y="1295400"/>
            <a:ext cx="1371600" cy="533400"/>
          </a:xfrm>
          <a:prstGeom prst="flowChartInputOutpu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a:r>
              <a:rPr lang="en-US" sz="1800" dirty="0">
                <a:solidFill>
                  <a:schemeClr val="bg1"/>
                </a:solidFill>
                <a:latin typeface="Gill Sans"/>
                <a:cs typeface="Gill Sans"/>
              </a:rPr>
              <a:t>Query</a:t>
            </a:r>
          </a:p>
        </p:txBody>
      </p:sp>
      <p:sp>
        <p:nvSpPr>
          <p:cNvPr id="7" name="AutoShape 5"/>
          <p:cNvSpPr>
            <a:spLocks noChangeArrowheads="1"/>
          </p:cNvSpPr>
          <p:nvPr/>
        </p:nvSpPr>
        <p:spPr bwMode="auto">
          <a:xfrm>
            <a:off x="1676400" y="5562600"/>
            <a:ext cx="1676400" cy="762000"/>
          </a:xfrm>
          <a:prstGeom prst="flowChartMultidocumen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a:r>
              <a:rPr lang="en-US" sz="1800">
                <a:solidFill>
                  <a:schemeClr val="bg1"/>
                </a:solidFill>
                <a:latin typeface="Gill Sans"/>
                <a:cs typeface="Gill Sans"/>
              </a:rPr>
              <a:t>Hits</a:t>
            </a:r>
          </a:p>
        </p:txBody>
      </p:sp>
      <p:sp>
        <p:nvSpPr>
          <p:cNvPr id="8" name="Rectangle 6"/>
          <p:cNvSpPr>
            <a:spLocks noChangeArrowheads="1"/>
          </p:cNvSpPr>
          <p:nvPr/>
        </p:nvSpPr>
        <p:spPr bwMode="auto">
          <a:xfrm>
            <a:off x="1676400" y="2438400"/>
            <a:ext cx="1676400" cy="68580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en-US" sz="1800" b="0" dirty="0">
                <a:solidFill>
                  <a:schemeClr val="bg1"/>
                </a:solidFill>
                <a:latin typeface="Gill Sans"/>
                <a:cs typeface="Gill Sans"/>
              </a:rPr>
              <a:t>Representation</a:t>
            </a:r>
          </a:p>
          <a:p>
            <a:pPr algn="ctr"/>
            <a:r>
              <a:rPr lang="en-US" sz="1800" b="0" dirty="0">
                <a:solidFill>
                  <a:schemeClr val="bg1"/>
                </a:solidFill>
                <a:latin typeface="Gill Sans"/>
                <a:cs typeface="Gill Sans"/>
              </a:rPr>
              <a:t>Function</a:t>
            </a:r>
          </a:p>
        </p:txBody>
      </p:sp>
      <p:sp>
        <p:nvSpPr>
          <p:cNvPr id="9" name="Rectangle 7"/>
          <p:cNvSpPr>
            <a:spLocks noChangeArrowheads="1"/>
          </p:cNvSpPr>
          <p:nvPr/>
        </p:nvSpPr>
        <p:spPr bwMode="auto">
          <a:xfrm>
            <a:off x="5670550" y="2438400"/>
            <a:ext cx="1676400" cy="68580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en-US" sz="1800" b="0">
                <a:solidFill>
                  <a:schemeClr val="bg1"/>
                </a:solidFill>
                <a:latin typeface="Gill Sans"/>
                <a:cs typeface="Gill Sans"/>
              </a:rPr>
              <a:t>Representation</a:t>
            </a:r>
          </a:p>
          <a:p>
            <a:pPr algn="ctr"/>
            <a:r>
              <a:rPr lang="en-US" sz="1800" b="0">
                <a:solidFill>
                  <a:schemeClr val="bg1"/>
                </a:solidFill>
                <a:latin typeface="Gill Sans"/>
                <a:cs typeface="Gill Sans"/>
              </a:rPr>
              <a:t>Function</a:t>
            </a:r>
          </a:p>
        </p:txBody>
      </p:sp>
      <p:sp>
        <p:nvSpPr>
          <p:cNvPr id="10" name="Text Box 8"/>
          <p:cNvSpPr txBox="1">
            <a:spLocks noChangeArrowheads="1"/>
          </p:cNvSpPr>
          <p:nvPr/>
        </p:nvSpPr>
        <p:spPr bwMode="auto">
          <a:xfrm>
            <a:off x="1447800" y="3352800"/>
            <a:ext cx="2053767" cy="338554"/>
          </a:xfrm>
          <a:prstGeom prst="rect">
            <a:avLst/>
          </a:prstGeom>
          <a:noFill/>
          <a:ln w="9525">
            <a:noFill/>
            <a:miter lim="800000"/>
            <a:headEnd/>
            <a:tailEnd/>
          </a:ln>
        </p:spPr>
        <p:txBody>
          <a:bodyPr wrap="none">
            <a:spAutoFit/>
          </a:bodyPr>
          <a:lstStyle/>
          <a:p>
            <a:r>
              <a:rPr lang="en-US" b="0">
                <a:solidFill>
                  <a:schemeClr val="bg1"/>
                </a:solidFill>
                <a:latin typeface="Gill Sans"/>
                <a:cs typeface="Gill Sans"/>
              </a:rPr>
              <a:t>Query Representation</a:t>
            </a:r>
          </a:p>
        </p:txBody>
      </p:sp>
      <p:sp>
        <p:nvSpPr>
          <p:cNvPr id="11" name="Text Box 9"/>
          <p:cNvSpPr txBox="1">
            <a:spLocks noChangeArrowheads="1"/>
          </p:cNvSpPr>
          <p:nvPr/>
        </p:nvSpPr>
        <p:spPr bwMode="auto">
          <a:xfrm>
            <a:off x="5205413" y="3352800"/>
            <a:ext cx="2393704" cy="338554"/>
          </a:xfrm>
          <a:prstGeom prst="rect">
            <a:avLst/>
          </a:prstGeom>
          <a:noFill/>
          <a:ln w="9525">
            <a:noFill/>
            <a:miter lim="800000"/>
            <a:headEnd/>
            <a:tailEnd/>
          </a:ln>
        </p:spPr>
        <p:txBody>
          <a:bodyPr wrap="none">
            <a:spAutoFit/>
          </a:bodyPr>
          <a:lstStyle/>
          <a:p>
            <a:r>
              <a:rPr lang="en-US" b="0">
                <a:solidFill>
                  <a:schemeClr val="bg1"/>
                </a:solidFill>
                <a:latin typeface="Gill Sans"/>
                <a:cs typeface="Gill Sans"/>
              </a:rPr>
              <a:t>Document Representation</a:t>
            </a:r>
          </a:p>
        </p:txBody>
      </p:sp>
      <p:sp>
        <p:nvSpPr>
          <p:cNvPr id="12" name="Rectangle 10"/>
          <p:cNvSpPr>
            <a:spLocks noChangeArrowheads="1"/>
          </p:cNvSpPr>
          <p:nvPr/>
        </p:nvSpPr>
        <p:spPr bwMode="auto">
          <a:xfrm>
            <a:off x="1676400" y="4267200"/>
            <a:ext cx="1676400" cy="685800"/>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r>
              <a:rPr lang="en-US" sz="1800" b="0">
                <a:solidFill>
                  <a:schemeClr val="bg2"/>
                </a:solidFill>
                <a:latin typeface="Gill Sans"/>
                <a:cs typeface="Gill Sans"/>
              </a:rPr>
              <a:t>Comparison</a:t>
            </a:r>
          </a:p>
          <a:p>
            <a:pPr algn="ctr"/>
            <a:r>
              <a:rPr lang="en-US" sz="1800" b="0">
                <a:solidFill>
                  <a:schemeClr val="bg2"/>
                </a:solidFill>
                <a:latin typeface="Gill Sans"/>
                <a:cs typeface="Gill Sans"/>
              </a:rPr>
              <a:t>Function</a:t>
            </a:r>
          </a:p>
        </p:txBody>
      </p:sp>
      <p:sp>
        <p:nvSpPr>
          <p:cNvPr id="13" name="Line 11"/>
          <p:cNvSpPr>
            <a:spLocks noChangeShapeType="1"/>
          </p:cNvSpPr>
          <p:nvPr/>
        </p:nvSpPr>
        <p:spPr bwMode="auto">
          <a:xfrm>
            <a:off x="2514600" y="3124200"/>
            <a:ext cx="0" cy="3048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solidFill>
                <a:schemeClr val="bg1"/>
              </a:solidFill>
              <a:latin typeface="Gill Sans"/>
              <a:cs typeface="Gill Sans"/>
            </a:endParaRPr>
          </a:p>
        </p:txBody>
      </p:sp>
      <p:sp>
        <p:nvSpPr>
          <p:cNvPr id="14" name="Line 12"/>
          <p:cNvSpPr>
            <a:spLocks noChangeShapeType="1"/>
          </p:cNvSpPr>
          <p:nvPr/>
        </p:nvSpPr>
        <p:spPr bwMode="auto">
          <a:xfrm>
            <a:off x="6508750" y="3124200"/>
            <a:ext cx="0" cy="3048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solidFill>
                <a:schemeClr val="bg1"/>
              </a:solidFill>
              <a:latin typeface="Gill Sans"/>
              <a:cs typeface="Gill Sans"/>
            </a:endParaRPr>
          </a:p>
        </p:txBody>
      </p:sp>
      <p:sp>
        <p:nvSpPr>
          <p:cNvPr id="15" name="AutoShape 13"/>
          <p:cNvSpPr>
            <a:spLocks noChangeArrowheads="1"/>
          </p:cNvSpPr>
          <p:nvPr/>
        </p:nvSpPr>
        <p:spPr bwMode="auto">
          <a:xfrm>
            <a:off x="5822950" y="4038600"/>
            <a:ext cx="1371600" cy="1066800"/>
          </a:xfrm>
          <a:prstGeom prst="can">
            <a:avLst>
              <a:gd name="adj" fmla="val 25000"/>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r>
              <a:rPr lang="en-US" sz="1800">
                <a:solidFill>
                  <a:schemeClr val="bg1"/>
                </a:solidFill>
                <a:latin typeface="Gill Sans"/>
                <a:cs typeface="Gill Sans"/>
              </a:rPr>
              <a:t>Index</a:t>
            </a:r>
          </a:p>
        </p:txBody>
      </p:sp>
      <p:sp>
        <p:nvSpPr>
          <p:cNvPr id="16" name="Line 14"/>
          <p:cNvSpPr>
            <a:spLocks noChangeShapeType="1"/>
          </p:cNvSpPr>
          <p:nvPr/>
        </p:nvSpPr>
        <p:spPr bwMode="auto">
          <a:xfrm>
            <a:off x="6508750" y="3733800"/>
            <a:ext cx="0" cy="3048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solidFill>
                <a:schemeClr val="bg1"/>
              </a:solidFill>
              <a:latin typeface="Gill Sans"/>
              <a:cs typeface="Gill Sans"/>
            </a:endParaRPr>
          </a:p>
        </p:txBody>
      </p:sp>
      <p:sp>
        <p:nvSpPr>
          <p:cNvPr id="17" name="Line 15"/>
          <p:cNvSpPr>
            <a:spLocks noChangeShapeType="1"/>
          </p:cNvSpPr>
          <p:nvPr/>
        </p:nvSpPr>
        <p:spPr bwMode="auto">
          <a:xfrm>
            <a:off x="2535238" y="1828800"/>
            <a:ext cx="0" cy="6096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solidFill>
                <a:schemeClr val="bg1"/>
              </a:solidFill>
              <a:latin typeface="Gill Sans"/>
              <a:cs typeface="Gill Sans"/>
            </a:endParaRPr>
          </a:p>
        </p:txBody>
      </p:sp>
      <p:sp>
        <p:nvSpPr>
          <p:cNvPr id="18" name="Line 16"/>
          <p:cNvSpPr>
            <a:spLocks noChangeShapeType="1"/>
          </p:cNvSpPr>
          <p:nvPr/>
        </p:nvSpPr>
        <p:spPr bwMode="auto">
          <a:xfrm>
            <a:off x="6477000" y="1905000"/>
            <a:ext cx="0" cy="5334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solidFill>
                <a:schemeClr val="bg1"/>
              </a:solidFill>
              <a:latin typeface="Gill Sans"/>
              <a:cs typeface="Gill Sans"/>
            </a:endParaRPr>
          </a:p>
        </p:txBody>
      </p:sp>
      <p:sp>
        <p:nvSpPr>
          <p:cNvPr id="19" name="Line 17"/>
          <p:cNvSpPr>
            <a:spLocks noChangeShapeType="1"/>
          </p:cNvSpPr>
          <p:nvPr/>
        </p:nvSpPr>
        <p:spPr bwMode="auto">
          <a:xfrm flipH="1">
            <a:off x="3352800" y="4648200"/>
            <a:ext cx="2438400" cy="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solidFill>
                <a:schemeClr val="bg1"/>
              </a:solidFill>
              <a:latin typeface="Gill Sans"/>
              <a:cs typeface="Gill Sans"/>
            </a:endParaRPr>
          </a:p>
        </p:txBody>
      </p:sp>
      <p:sp>
        <p:nvSpPr>
          <p:cNvPr id="20" name="Line 18"/>
          <p:cNvSpPr>
            <a:spLocks noChangeShapeType="1"/>
          </p:cNvSpPr>
          <p:nvPr/>
        </p:nvSpPr>
        <p:spPr bwMode="auto">
          <a:xfrm flipH="1">
            <a:off x="2514600" y="4953000"/>
            <a:ext cx="0" cy="6096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solidFill>
                <a:schemeClr val="bg1"/>
              </a:solidFill>
              <a:latin typeface="Gill Sans"/>
              <a:cs typeface="Gill Sans"/>
            </a:endParaRPr>
          </a:p>
        </p:txBody>
      </p:sp>
      <p:sp>
        <p:nvSpPr>
          <p:cNvPr id="21" name="Rectangle 19"/>
          <p:cNvSpPr>
            <a:spLocks noChangeArrowheads="1"/>
          </p:cNvSpPr>
          <p:nvPr/>
        </p:nvSpPr>
        <p:spPr bwMode="auto">
          <a:xfrm>
            <a:off x="1219200" y="2133600"/>
            <a:ext cx="6781800" cy="3124200"/>
          </a:xfrm>
          <a:prstGeom prst="rect">
            <a:avLst/>
          </a:prstGeom>
          <a:noFill/>
          <a:ln w="25400">
            <a:solidFill>
              <a:schemeClr val="bg1"/>
            </a:solidFill>
            <a:miter lim="800000"/>
            <a:headEnd/>
            <a:tailEnd/>
          </a:ln>
        </p:spPr>
        <p:txBody>
          <a:bodyPr wrap="none" anchor="ctr"/>
          <a:lstStyle/>
          <a:p>
            <a:endParaRPr lang="en-US">
              <a:solidFill>
                <a:schemeClr val="bg1"/>
              </a:solidFill>
              <a:latin typeface="Gill Sans"/>
              <a:cs typeface="Gill Sans"/>
            </a:endParaRPr>
          </a:p>
        </p:txBody>
      </p:sp>
      <p:sp>
        <p:nvSpPr>
          <p:cNvPr id="22" name="Line 20"/>
          <p:cNvSpPr>
            <a:spLocks noChangeShapeType="1"/>
          </p:cNvSpPr>
          <p:nvPr/>
        </p:nvSpPr>
        <p:spPr bwMode="auto">
          <a:xfrm>
            <a:off x="2514600" y="3657600"/>
            <a:ext cx="0" cy="6096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solidFill>
                <a:schemeClr val="bg1"/>
              </a:solidFill>
              <a:latin typeface="Gill Sans"/>
              <a:cs typeface="Gill Sans"/>
            </a:endParaRPr>
          </a:p>
        </p:txBody>
      </p:sp>
      <p:cxnSp>
        <p:nvCxnSpPr>
          <p:cNvPr id="24" name="Straight Connector 23"/>
          <p:cNvCxnSpPr>
            <a:cxnSpLocks noChangeShapeType="1"/>
            <a:stCxn id="23" idx="0"/>
            <a:endCxn id="23" idx="2"/>
          </p:cNvCxnSpPr>
          <p:nvPr/>
        </p:nvCxnSpPr>
        <p:spPr bwMode="auto">
          <a:xfrm rot="16200000" flipH="1">
            <a:off x="3048001" y="3695700"/>
            <a:ext cx="3124200" cy="3175"/>
          </a:xfrm>
          <a:prstGeom prst="line">
            <a:avLst/>
          </a:prstGeom>
          <a:noFill/>
          <a:ln w="15875" algn="ctr">
            <a:solidFill>
              <a:schemeClr val="bg1"/>
            </a:solidFill>
            <a:prstDash val="dash"/>
            <a:round/>
            <a:headEnd/>
            <a:tailEnd/>
          </a:ln>
        </p:spPr>
      </p:cxnSp>
      <p:sp>
        <p:nvSpPr>
          <p:cNvPr id="25" name="TextBox 24"/>
          <p:cNvSpPr txBox="1">
            <a:spLocks noChangeArrowheads="1"/>
          </p:cNvSpPr>
          <p:nvPr/>
        </p:nvSpPr>
        <p:spPr bwMode="auto">
          <a:xfrm>
            <a:off x="4572000" y="2133600"/>
            <a:ext cx="840995" cy="338554"/>
          </a:xfrm>
          <a:prstGeom prst="rect">
            <a:avLst/>
          </a:prstGeom>
          <a:noFill/>
          <a:ln w="9525">
            <a:noFill/>
            <a:miter lim="800000"/>
            <a:headEnd/>
            <a:tailEnd/>
          </a:ln>
        </p:spPr>
        <p:txBody>
          <a:bodyPr wrap="none">
            <a:spAutoFit/>
          </a:bodyPr>
          <a:lstStyle/>
          <a:p>
            <a:r>
              <a:rPr lang="en-US">
                <a:solidFill>
                  <a:schemeClr val="bg1"/>
                </a:solidFill>
                <a:latin typeface="Gill Sans"/>
                <a:cs typeface="Gill Sans"/>
              </a:rPr>
              <a:t>offline</a:t>
            </a:r>
          </a:p>
        </p:txBody>
      </p:sp>
      <p:sp>
        <p:nvSpPr>
          <p:cNvPr id="26" name="TextBox 25"/>
          <p:cNvSpPr txBox="1">
            <a:spLocks noChangeArrowheads="1"/>
          </p:cNvSpPr>
          <p:nvPr/>
        </p:nvSpPr>
        <p:spPr bwMode="auto">
          <a:xfrm>
            <a:off x="3846513" y="2133600"/>
            <a:ext cx="825066" cy="338554"/>
          </a:xfrm>
          <a:prstGeom prst="rect">
            <a:avLst/>
          </a:prstGeom>
          <a:noFill/>
          <a:ln w="9525">
            <a:noFill/>
            <a:miter lim="800000"/>
            <a:headEnd/>
            <a:tailEnd/>
          </a:ln>
        </p:spPr>
        <p:txBody>
          <a:bodyPr wrap="none">
            <a:spAutoFit/>
          </a:bodyPr>
          <a:lstStyle/>
          <a:p>
            <a:r>
              <a:rPr lang="en-US">
                <a:solidFill>
                  <a:schemeClr val="bg1"/>
                </a:solidFill>
                <a:latin typeface="Gill Sans"/>
                <a:cs typeface="Gill Sans"/>
              </a:rPr>
              <a:t>online</a:t>
            </a:r>
          </a:p>
        </p:txBody>
      </p:sp>
      <p:sp>
        <p:nvSpPr>
          <p:cNvPr id="27" name="TextBox 26"/>
          <p:cNvSpPr txBox="1"/>
          <p:nvPr/>
        </p:nvSpPr>
        <p:spPr>
          <a:xfrm rot="20917564">
            <a:off x="6441456" y="1652921"/>
            <a:ext cx="2144663" cy="523220"/>
          </a:xfrm>
          <a:prstGeom prst="rect">
            <a:avLst/>
          </a:prstGeom>
          <a:noFill/>
        </p:spPr>
        <p:txBody>
          <a:bodyPr wrap="none" rtlCol="0">
            <a:spAutoFit/>
          </a:bodyPr>
          <a:lstStyle/>
          <a:p>
            <a:r>
              <a:rPr lang="en-US" sz="1400" dirty="0">
                <a:solidFill>
                  <a:srgbClr val="FF0000"/>
                </a:solidFill>
                <a:latin typeface="Gill Sans"/>
                <a:cs typeface="Gill Sans"/>
              </a:rPr>
              <a:t>document acquisition</a:t>
            </a:r>
            <a:br>
              <a:rPr lang="en-US" sz="1400" dirty="0">
                <a:solidFill>
                  <a:srgbClr val="FF0000"/>
                </a:solidFill>
                <a:latin typeface="Gill Sans"/>
                <a:cs typeface="Gill Sans"/>
              </a:rPr>
            </a:br>
            <a:r>
              <a:rPr lang="en-US" sz="1400" dirty="0">
                <a:solidFill>
                  <a:srgbClr val="FF0000"/>
                </a:solidFill>
                <a:latin typeface="Gill Sans"/>
                <a:cs typeface="Gill Sans"/>
              </a:rPr>
              <a:t>(e.g., web crawling)</a:t>
            </a:r>
          </a:p>
        </p:txBody>
      </p:sp>
    </p:spTree>
    <p:extLst>
      <p:ext uri="{BB962C8B-B14F-4D97-AF65-F5344CB8AC3E}">
        <p14:creationId xmlns:p14="http://schemas.microsoft.com/office/powerpoint/2010/main" val="28773830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P spid="12" grpId="0" animBg="1"/>
      <p:bldP spid="13" grpId="0" animBg="1"/>
      <p:bldP spid="14" grpId="0" animBg="1"/>
      <p:bldP spid="15" grpId="0" animBg="1"/>
      <p:bldP spid="16" grpId="0" animBg="1"/>
      <p:bldP spid="19" grpId="0" animBg="1"/>
      <p:bldP spid="22" grpId="0" animBg="1"/>
      <p:bldP spid="25" grpId="0"/>
      <p:bldP spid="26"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How do we represent text?</a:t>
            </a:r>
          </a:p>
        </p:txBody>
      </p:sp>
      <p:sp>
        <p:nvSpPr>
          <p:cNvPr id="14339" name="Rectangle 3"/>
          <p:cNvSpPr>
            <a:spLocks noGrp="1" noChangeArrowheads="1"/>
          </p:cNvSpPr>
          <p:nvPr>
            <p:ph type="body" idx="1"/>
          </p:nvPr>
        </p:nvSpPr>
        <p:spPr/>
        <p:txBody>
          <a:bodyPr/>
          <a:lstStyle/>
          <a:p>
            <a:r>
              <a:rPr lang="en-US" dirty="0"/>
              <a:t>Remember: computers don’t “understand” anything!</a:t>
            </a:r>
          </a:p>
          <a:p>
            <a:r>
              <a:rPr lang="en-US" dirty="0"/>
              <a:t>“Bag of words”</a:t>
            </a:r>
          </a:p>
          <a:p>
            <a:pPr lvl="1"/>
            <a:r>
              <a:rPr lang="en-US" dirty="0"/>
              <a:t>Treat all the words in a document as index terms</a:t>
            </a:r>
          </a:p>
          <a:p>
            <a:pPr lvl="1"/>
            <a:r>
              <a:rPr lang="en-US" dirty="0"/>
              <a:t>Assign a “weight” to each term based on “importance” </a:t>
            </a:r>
            <a:br>
              <a:rPr lang="en-US" dirty="0"/>
            </a:br>
            <a:r>
              <a:rPr lang="en-US" dirty="0"/>
              <a:t>(or, in simplest case, presence/absence of word)</a:t>
            </a:r>
          </a:p>
          <a:p>
            <a:pPr lvl="1"/>
            <a:r>
              <a:rPr lang="en-US" dirty="0"/>
              <a:t>Disregard order, structure, meaning, etc. of the words</a:t>
            </a:r>
          </a:p>
          <a:p>
            <a:pPr lvl="1"/>
            <a:r>
              <a:rPr lang="en-US" dirty="0"/>
              <a:t>Simple, yet effective!</a:t>
            </a:r>
          </a:p>
          <a:p>
            <a:r>
              <a:rPr lang="en-US" dirty="0"/>
              <a:t>Assumptions</a:t>
            </a:r>
          </a:p>
          <a:p>
            <a:pPr lvl="1"/>
            <a:r>
              <a:rPr lang="en-US" dirty="0"/>
              <a:t>Term occurrence is independent</a:t>
            </a:r>
          </a:p>
          <a:p>
            <a:pPr lvl="1"/>
            <a:r>
              <a:rPr lang="en-US" dirty="0"/>
              <a:t>Document relevance is independent</a:t>
            </a:r>
          </a:p>
          <a:p>
            <a:pPr lvl="1"/>
            <a:r>
              <a:rPr lang="en-US" dirty="0"/>
              <a:t>“Words” are well-defined</a:t>
            </a:r>
          </a:p>
        </p:txBody>
      </p:sp>
    </p:spTree>
    <p:extLst>
      <p:ext uri="{BB962C8B-B14F-4D97-AF65-F5344CB8AC3E}">
        <p14:creationId xmlns:p14="http://schemas.microsoft.com/office/powerpoint/2010/main" val="105068887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What’s a word?</a:t>
            </a:r>
          </a:p>
        </p:txBody>
      </p:sp>
      <p:sp>
        <p:nvSpPr>
          <p:cNvPr id="15363" name="Text Box 3"/>
          <p:cNvSpPr txBox="1">
            <a:spLocks noChangeArrowheads="1"/>
          </p:cNvSpPr>
          <p:nvPr/>
        </p:nvSpPr>
        <p:spPr bwMode="auto">
          <a:xfrm>
            <a:off x="685800" y="1247775"/>
            <a:ext cx="4572000" cy="581025"/>
          </a:xfrm>
          <a:prstGeom prst="rect">
            <a:avLst/>
          </a:prstGeom>
          <a:noFill/>
          <a:ln w="9525">
            <a:noFill/>
            <a:miter lim="800000"/>
            <a:headEnd/>
            <a:tailEnd/>
          </a:ln>
        </p:spPr>
        <p:txBody>
          <a:bodyPr>
            <a:spAutoFit/>
          </a:bodyPr>
          <a:lstStyle/>
          <a:p>
            <a:r>
              <a:rPr lang="en-US">
                <a:solidFill>
                  <a:schemeClr val="bg1"/>
                </a:solidFill>
              </a:rPr>
              <a:t>天主教教宗若望保祿二世因感冒再度住進醫院。這是他今年第二度因同樣的病因住院。 </a:t>
            </a:r>
          </a:p>
        </p:txBody>
      </p:sp>
      <p:sp>
        <p:nvSpPr>
          <p:cNvPr id="15364" name="Text Box 4"/>
          <p:cNvSpPr txBox="1">
            <a:spLocks noChangeArrowheads="1"/>
          </p:cNvSpPr>
          <p:nvPr/>
        </p:nvSpPr>
        <p:spPr bwMode="auto">
          <a:xfrm>
            <a:off x="2270125" y="1428750"/>
            <a:ext cx="6264275" cy="1314450"/>
          </a:xfrm>
          <a:prstGeom prst="rect">
            <a:avLst/>
          </a:prstGeom>
          <a:noFill/>
          <a:ln w="9525">
            <a:noFill/>
            <a:miter lim="800000"/>
            <a:headEnd/>
            <a:tailEnd/>
          </a:ln>
        </p:spPr>
        <p:txBody>
          <a:bodyPr>
            <a:spAutoFit/>
          </a:bodyPr>
          <a:lstStyle/>
          <a:p>
            <a:pPr algn="r"/>
            <a:r>
              <a:rPr lang="x-none" dirty="0">
                <a:solidFill>
                  <a:schemeClr val="bg1"/>
                </a:solidFill>
                <a:cs typeface="Arial" charset="0"/>
              </a:rPr>
              <a:t>وقال مارك ريجيف - الناطق باسم</a:t>
            </a:r>
            <a:r>
              <a:rPr lang="en-US" dirty="0">
                <a:solidFill>
                  <a:schemeClr val="bg1"/>
                </a:solidFill>
              </a:rPr>
              <a:t> </a:t>
            </a:r>
            <a:endParaRPr lang="en-US" dirty="0">
              <a:solidFill>
                <a:schemeClr val="bg1"/>
              </a:solidFill>
              <a:cs typeface="Arial" charset="0"/>
            </a:endParaRPr>
          </a:p>
          <a:p>
            <a:pPr algn="r"/>
            <a:r>
              <a:rPr lang="x-none" dirty="0">
                <a:solidFill>
                  <a:schemeClr val="bg1"/>
                </a:solidFill>
                <a:cs typeface="Arial" charset="0"/>
              </a:rPr>
              <a:t>الخارجية الإسرائيلية - إن شارون قبل</a:t>
            </a:r>
            <a:r>
              <a:rPr lang="en-US" dirty="0">
                <a:solidFill>
                  <a:schemeClr val="bg1"/>
                </a:solidFill>
              </a:rPr>
              <a:t> </a:t>
            </a:r>
            <a:endParaRPr lang="en-US" dirty="0">
              <a:solidFill>
                <a:schemeClr val="bg1"/>
              </a:solidFill>
              <a:cs typeface="Arial" charset="0"/>
            </a:endParaRPr>
          </a:p>
          <a:p>
            <a:pPr algn="r"/>
            <a:r>
              <a:rPr lang="x-none" dirty="0">
                <a:solidFill>
                  <a:schemeClr val="bg1"/>
                </a:solidFill>
                <a:cs typeface="Arial" charset="0"/>
              </a:rPr>
              <a:t>الدعوة وسيقوم للمرة الأولى بزيارة</a:t>
            </a:r>
            <a:r>
              <a:rPr lang="en-US" dirty="0">
                <a:solidFill>
                  <a:schemeClr val="bg1"/>
                </a:solidFill>
              </a:rPr>
              <a:t> </a:t>
            </a:r>
          </a:p>
          <a:p>
            <a:pPr algn="r"/>
            <a:r>
              <a:rPr lang="x-none" dirty="0">
                <a:solidFill>
                  <a:schemeClr val="bg1"/>
                </a:solidFill>
                <a:cs typeface="Arial" charset="0"/>
              </a:rPr>
              <a:t>تونس، التي كانت لفترة طويلة المقر</a:t>
            </a:r>
            <a:r>
              <a:rPr lang="en-US" dirty="0">
                <a:solidFill>
                  <a:schemeClr val="bg1"/>
                </a:solidFill>
              </a:rPr>
              <a:t> </a:t>
            </a:r>
          </a:p>
          <a:p>
            <a:pPr algn="r"/>
            <a:r>
              <a:rPr lang="x-none" dirty="0">
                <a:solidFill>
                  <a:schemeClr val="bg1"/>
                </a:solidFill>
                <a:cs typeface="Arial" charset="0"/>
              </a:rPr>
              <a:t>الرسمي لمنظمة التحرير الفلسطينية بعد خروجها من لبنان عام 1982</a:t>
            </a:r>
            <a:r>
              <a:rPr lang="en-US" dirty="0">
                <a:solidFill>
                  <a:schemeClr val="bg1"/>
                </a:solidFill>
                <a:cs typeface="Arial" charset="0"/>
              </a:rPr>
              <a:t>.</a:t>
            </a:r>
            <a:r>
              <a:rPr lang="en-US" dirty="0">
                <a:solidFill>
                  <a:schemeClr val="bg1"/>
                </a:solidFill>
              </a:rPr>
              <a:t> </a:t>
            </a:r>
          </a:p>
        </p:txBody>
      </p:sp>
      <p:sp>
        <p:nvSpPr>
          <p:cNvPr id="15365" name="Text Box 5"/>
          <p:cNvSpPr txBox="1">
            <a:spLocks noChangeArrowheads="1"/>
          </p:cNvSpPr>
          <p:nvPr/>
        </p:nvSpPr>
        <p:spPr bwMode="auto">
          <a:xfrm>
            <a:off x="457200" y="2968625"/>
            <a:ext cx="6492875" cy="825500"/>
          </a:xfrm>
          <a:prstGeom prst="rect">
            <a:avLst/>
          </a:prstGeom>
          <a:noFill/>
          <a:ln w="9525">
            <a:noFill/>
            <a:miter lim="800000"/>
            <a:headEnd/>
            <a:tailEnd/>
          </a:ln>
        </p:spPr>
        <p:txBody>
          <a:bodyPr>
            <a:spAutoFit/>
          </a:bodyPr>
          <a:lstStyle/>
          <a:p>
            <a:r>
              <a:rPr lang="en-US">
                <a:solidFill>
                  <a:schemeClr val="bg1"/>
                </a:solidFill>
              </a:rPr>
              <a:t>Выступая в Мещанском суде Москвы экс-глава ЮКОСа заявил не совершал ничего противозаконного, в чем обвиняет его генпрокуратура России. </a:t>
            </a:r>
          </a:p>
        </p:txBody>
      </p:sp>
      <p:sp>
        <p:nvSpPr>
          <p:cNvPr id="15366" name="Text Box 6"/>
          <p:cNvSpPr txBox="1">
            <a:spLocks noChangeArrowheads="1"/>
          </p:cNvSpPr>
          <p:nvPr/>
        </p:nvSpPr>
        <p:spPr bwMode="auto">
          <a:xfrm>
            <a:off x="1295400" y="3971925"/>
            <a:ext cx="6172200" cy="584775"/>
          </a:xfrm>
          <a:prstGeom prst="rect">
            <a:avLst/>
          </a:prstGeom>
          <a:noFill/>
          <a:ln w="9525">
            <a:noFill/>
            <a:miter lim="800000"/>
            <a:headEnd/>
            <a:tailEnd/>
          </a:ln>
        </p:spPr>
        <p:txBody>
          <a:bodyPr>
            <a:spAutoFit/>
          </a:bodyPr>
          <a:lstStyle/>
          <a:p>
            <a:r>
              <a:rPr lang="en-US">
                <a:solidFill>
                  <a:schemeClr val="bg1"/>
                </a:solidFill>
              </a:rPr>
              <a:t>भारत सरकार ने आर्थिक सर्वेक्षण में वित्तीय वर्ष 2005-06 में सात फ़ीसदी विकास दर हासिल करने का आकलन किया है और कर सुधार पर ज़ोर दिया है </a:t>
            </a:r>
          </a:p>
        </p:txBody>
      </p:sp>
      <p:sp>
        <p:nvSpPr>
          <p:cNvPr id="15367" name="Text Box 7"/>
          <p:cNvSpPr txBox="1">
            <a:spLocks noChangeArrowheads="1"/>
          </p:cNvSpPr>
          <p:nvPr/>
        </p:nvSpPr>
        <p:spPr bwMode="auto">
          <a:xfrm>
            <a:off x="698500" y="4994275"/>
            <a:ext cx="5410455" cy="338554"/>
          </a:xfrm>
          <a:prstGeom prst="rect">
            <a:avLst/>
          </a:prstGeom>
          <a:noFill/>
          <a:ln w="9525">
            <a:noFill/>
            <a:miter lim="800000"/>
            <a:headEnd/>
            <a:tailEnd/>
          </a:ln>
        </p:spPr>
        <p:txBody>
          <a:bodyPr wrap="none">
            <a:spAutoFit/>
          </a:bodyPr>
          <a:lstStyle/>
          <a:p>
            <a:r>
              <a:rPr lang="en-US">
                <a:solidFill>
                  <a:schemeClr val="bg1"/>
                </a:solidFill>
              </a:rPr>
              <a:t>日米連合で台頭中国に対処…アーミテージ前副長官提言 </a:t>
            </a:r>
          </a:p>
        </p:txBody>
      </p:sp>
      <p:sp>
        <p:nvSpPr>
          <p:cNvPr id="15368" name="Text Box 8"/>
          <p:cNvSpPr txBox="1">
            <a:spLocks noChangeArrowheads="1"/>
          </p:cNvSpPr>
          <p:nvPr/>
        </p:nvSpPr>
        <p:spPr bwMode="auto">
          <a:xfrm>
            <a:off x="1066800" y="5483225"/>
            <a:ext cx="6629400" cy="1069975"/>
          </a:xfrm>
          <a:prstGeom prst="rect">
            <a:avLst/>
          </a:prstGeom>
          <a:noFill/>
          <a:ln w="9525">
            <a:noFill/>
            <a:miter lim="800000"/>
            <a:headEnd/>
            <a:tailEnd/>
          </a:ln>
        </p:spPr>
        <p:txBody>
          <a:bodyPr>
            <a:spAutoFit/>
          </a:bodyPr>
          <a:lstStyle/>
          <a:p>
            <a:r>
              <a:rPr lang="en-US">
                <a:solidFill>
                  <a:schemeClr val="bg1"/>
                </a:solidFill>
              </a:rPr>
              <a:t>조재영 기자= 서울시는 25일 이명박 시장이 `행정중심복합도시'' 건설안에 대해 `군대라도 동원해 막고싶은 심정''이라고 말했다는 일부 언론의 보도를 부인했다.</a:t>
            </a:r>
            <a:br>
              <a:rPr lang="en-US">
                <a:solidFill>
                  <a:schemeClr val="bg1"/>
                </a:solidFill>
              </a:rPr>
            </a:br>
            <a:endParaRPr lang="en-US">
              <a:solidFill>
                <a:schemeClr val="bg1"/>
              </a:solidFill>
            </a:endParaRPr>
          </a:p>
        </p:txBody>
      </p:sp>
    </p:spTree>
    <p:extLst>
      <p:ext uri="{BB962C8B-B14F-4D97-AF65-F5344CB8AC3E}">
        <p14:creationId xmlns:p14="http://schemas.microsoft.com/office/powerpoint/2010/main" val="219576588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t>Sample Document</a:t>
            </a:r>
          </a:p>
        </p:txBody>
      </p:sp>
      <p:sp>
        <p:nvSpPr>
          <p:cNvPr id="16387" name="Rectangle 3"/>
          <p:cNvSpPr>
            <a:spLocks noGrp="1" noChangeArrowheads="1"/>
          </p:cNvSpPr>
          <p:nvPr>
            <p:ph type="body" sz="half" idx="1"/>
          </p:nvPr>
        </p:nvSpPr>
        <p:spPr>
          <a:xfrm>
            <a:off x="381000" y="1066800"/>
            <a:ext cx="3543300" cy="5257800"/>
          </a:xfrm>
        </p:spPr>
        <p:txBody>
          <a:bodyPr/>
          <a:lstStyle/>
          <a:p>
            <a:pPr marL="0" indent="0">
              <a:lnSpc>
                <a:spcPct val="90000"/>
              </a:lnSpc>
              <a:buFont typeface="Wingdings" pitchFamily="2" charset="2"/>
              <a:buNone/>
            </a:pPr>
            <a:r>
              <a:rPr lang="en-US" sz="1800" b="1" dirty="0"/>
              <a:t>McDonald's slims down spuds</a:t>
            </a:r>
          </a:p>
          <a:p>
            <a:pPr marL="0" indent="0">
              <a:lnSpc>
                <a:spcPct val="90000"/>
              </a:lnSpc>
              <a:buFont typeface="Wingdings" pitchFamily="2" charset="2"/>
              <a:buNone/>
            </a:pPr>
            <a:r>
              <a:rPr lang="en-US" sz="1400" dirty="0"/>
              <a:t>Fast-food chain to reduce certain types of fat in its </a:t>
            </a:r>
            <a:r>
              <a:rPr lang="en-US" sz="1400" dirty="0" err="1"/>
              <a:t>french</a:t>
            </a:r>
            <a:r>
              <a:rPr lang="en-US" sz="1400" dirty="0"/>
              <a:t> fries with new cooking oil.</a:t>
            </a:r>
          </a:p>
          <a:p>
            <a:pPr marL="0" indent="0">
              <a:lnSpc>
                <a:spcPct val="90000"/>
              </a:lnSpc>
              <a:buFont typeface="Wingdings" pitchFamily="2" charset="2"/>
              <a:buNone/>
            </a:pPr>
            <a:r>
              <a:rPr lang="en-US" sz="1200" dirty="0"/>
              <a:t>NEW YORK (CNN/Money) - McDonald's Corp. is cutting the amount of "bad" fat in its </a:t>
            </a:r>
            <a:r>
              <a:rPr lang="en-US" sz="1200" dirty="0" err="1"/>
              <a:t>french</a:t>
            </a:r>
            <a:r>
              <a:rPr lang="en-US" sz="1200" dirty="0"/>
              <a:t> fries nearly in half, the fast-food chain said Tuesday as it moves to make all its fried menu items healthier.</a:t>
            </a:r>
          </a:p>
          <a:p>
            <a:pPr marL="0" indent="0">
              <a:lnSpc>
                <a:spcPct val="90000"/>
              </a:lnSpc>
              <a:buFont typeface="Wingdings" pitchFamily="2" charset="2"/>
              <a:buNone/>
            </a:pPr>
            <a:r>
              <a:rPr lang="en-US" sz="1200" dirty="0"/>
              <a:t>But does that mean the popular shoestring fries won't taste the same? The company says no. "It's a win-win for our customers because they are getting the same great french-fry taste along with an even healthier nutrition profile," said Mike Roberts, president of McDonald's USA.</a:t>
            </a:r>
          </a:p>
          <a:p>
            <a:pPr marL="0" indent="0">
              <a:lnSpc>
                <a:spcPct val="90000"/>
              </a:lnSpc>
              <a:buFont typeface="Wingdings" pitchFamily="2" charset="2"/>
              <a:buNone/>
            </a:pPr>
            <a:r>
              <a:rPr lang="en-US" sz="1200" dirty="0"/>
              <a:t>But others are not so sure. McDonald's will not specifically discuss the kind of oil it plans to use, but at least one nutrition expert says playing with the formula could mean a different taste.</a:t>
            </a:r>
          </a:p>
          <a:p>
            <a:pPr marL="0" indent="0">
              <a:lnSpc>
                <a:spcPct val="90000"/>
              </a:lnSpc>
              <a:buFont typeface="Wingdings" pitchFamily="2" charset="2"/>
              <a:buNone/>
            </a:pPr>
            <a:r>
              <a:rPr lang="en-US" sz="1200" dirty="0"/>
              <a:t>Shares of Oak Brook, Ill.-based McDonald's (MCD: down $0.54 to $23.22, Research, Estimates) were lower Tuesday afternoon. It was unclear Tuesday whether competitors Burger King and Wendy's International (WEN: down $0.80 to $34.91, Research, Estimates) would follow suit. Neither company could immediately be reached for comment.</a:t>
            </a:r>
          </a:p>
          <a:p>
            <a:pPr marL="0" indent="0">
              <a:lnSpc>
                <a:spcPct val="90000"/>
              </a:lnSpc>
              <a:buFont typeface="Wingdings" pitchFamily="2" charset="2"/>
              <a:buNone/>
            </a:pPr>
            <a:r>
              <a:rPr lang="en-US" sz="1200" dirty="0"/>
              <a:t>…</a:t>
            </a:r>
          </a:p>
        </p:txBody>
      </p:sp>
      <p:sp>
        <p:nvSpPr>
          <p:cNvPr id="14340" name="Rectangle 4"/>
          <p:cNvSpPr>
            <a:spLocks noGrp="1" noChangeArrowheads="1"/>
          </p:cNvSpPr>
          <p:nvPr>
            <p:ph type="body" sz="half" idx="2"/>
          </p:nvPr>
        </p:nvSpPr>
        <p:spPr>
          <a:xfrm>
            <a:off x="5334000" y="1828800"/>
            <a:ext cx="3543300" cy="4038600"/>
          </a:xfrm>
        </p:spPr>
        <p:txBody>
          <a:bodyPr/>
          <a:lstStyle/>
          <a:p>
            <a:pPr>
              <a:buFont typeface="Wingdings" pitchFamily="2" charset="2"/>
              <a:buNone/>
            </a:pPr>
            <a:r>
              <a:rPr lang="en-US" sz="2000" dirty="0"/>
              <a:t>14 × McDonalds</a:t>
            </a:r>
          </a:p>
          <a:p>
            <a:pPr>
              <a:buFont typeface="Wingdings" pitchFamily="2" charset="2"/>
              <a:buNone/>
            </a:pPr>
            <a:r>
              <a:rPr lang="en-US" sz="2000" dirty="0"/>
              <a:t>12 × fat</a:t>
            </a:r>
          </a:p>
          <a:p>
            <a:pPr>
              <a:buFont typeface="Wingdings" pitchFamily="2" charset="2"/>
              <a:buNone/>
            </a:pPr>
            <a:r>
              <a:rPr lang="en-US" sz="2000" dirty="0"/>
              <a:t>11 × fries</a:t>
            </a:r>
          </a:p>
          <a:p>
            <a:pPr>
              <a:buFont typeface="Wingdings" pitchFamily="2" charset="2"/>
              <a:buNone/>
            </a:pPr>
            <a:r>
              <a:rPr lang="en-US" sz="2000" dirty="0"/>
              <a:t>8 × new</a:t>
            </a:r>
          </a:p>
          <a:p>
            <a:pPr>
              <a:buNone/>
            </a:pPr>
            <a:r>
              <a:rPr lang="en-US" sz="2000" dirty="0"/>
              <a:t>7 × </a:t>
            </a:r>
            <a:r>
              <a:rPr lang="en-US" sz="2000" dirty="0" err="1"/>
              <a:t>french</a:t>
            </a:r>
            <a:r>
              <a:rPr lang="en-US" sz="2000" dirty="0"/>
              <a:t> </a:t>
            </a:r>
          </a:p>
          <a:p>
            <a:pPr>
              <a:buFont typeface="Wingdings" pitchFamily="2" charset="2"/>
              <a:buNone/>
            </a:pPr>
            <a:r>
              <a:rPr lang="en-US" sz="2000" dirty="0"/>
              <a:t>6 × company, said, nutrition</a:t>
            </a:r>
          </a:p>
          <a:p>
            <a:pPr>
              <a:buFont typeface="Wingdings" pitchFamily="2" charset="2"/>
              <a:buNone/>
            </a:pPr>
            <a:r>
              <a:rPr lang="en-US" sz="2000" dirty="0"/>
              <a:t>5 × food, oil, percent, reduce, taste, Tuesday</a:t>
            </a:r>
          </a:p>
          <a:p>
            <a:pPr>
              <a:buFont typeface="Wingdings" pitchFamily="2" charset="2"/>
              <a:buNone/>
            </a:pPr>
            <a:r>
              <a:rPr lang="en-US" sz="2000" dirty="0"/>
              <a:t>…</a:t>
            </a:r>
          </a:p>
          <a:p>
            <a:pPr>
              <a:buFont typeface="Wingdings" pitchFamily="2" charset="2"/>
              <a:buNone/>
            </a:pPr>
            <a:endParaRPr lang="en-US" sz="2000" dirty="0"/>
          </a:p>
        </p:txBody>
      </p:sp>
      <p:sp>
        <p:nvSpPr>
          <p:cNvPr id="14342" name="Text Box 6"/>
          <p:cNvSpPr txBox="1">
            <a:spLocks noChangeArrowheads="1"/>
          </p:cNvSpPr>
          <p:nvPr/>
        </p:nvSpPr>
        <p:spPr bwMode="auto">
          <a:xfrm>
            <a:off x="5286375" y="1143000"/>
            <a:ext cx="2650335" cy="461665"/>
          </a:xfrm>
          <a:prstGeom prst="rect">
            <a:avLst/>
          </a:prstGeom>
          <a:noFill/>
          <a:ln w="9525">
            <a:noFill/>
            <a:miter lim="800000"/>
            <a:headEnd/>
            <a:tailEnd/>
          </a:ln>
        </p:spPr>
        <p:txBody>
          <a:bodyPr wrap="none">
            <a:spAutoFit/>
          </a:bodyPr>
          <a:lstStyle/>
          <a:p>
            <a:r>
              <a:rPr lang="en-US" sz="2400" dirty="0">
                <a:solidFill>
                  <a:schemeClr val="bg1"/>
                </a:solidFill>
                <a:latin typeface="Gill Sans"/>
                <a:cs typeface="Gill Sans"/>
              </a:rPr>
              <a:t>“Bag of Words”</a:t>
            </a:r>
          </a:p>
        </p:txBody>
      </p:sp>
      <p:sp>
        <p:nvSpPr>
          <p:cNvPr id="8" name="Right Arrow 7"/>
          <p:cNvSpPr>
            <a:spLocks noChangeArrowheads="1"/>
          </p:cNvSpPr>
          <p:nvPr/>
        </p:nvSpPr>
        <p:spPr bwMode="auto">
          <a:xfrm>
            <a:off x="4000500" y="2895600"/>
            <a:ext cx="1143000" cy="762000"/>
          </a:xfrm>
          <a:prstGeom prst="rightArrow">
            <a:avLst>
              <a:gd name="adj1" fmla="val 50000"/>
              <a:gd name="adj2" fmla="val 50000"/>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latin typeface="Gill Sans"/>
              <a:cs typeface="Gill Sans"/>
            </a:endParaRPr>
          </a:p>
        </p:txBody>
      </p:sp>
    </p:spTree>
    <p:extLst>
      <p:ext uri="{BB962C8B-B14F-4D97-AF65-F5344CB8AC3E}">
        <p14:creationId xmlns:p14="http://schemas.microsoft.com/office/powerpoint/2010/main" val="19354141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40">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4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4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4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4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4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4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40">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uild="p"/>
      <p:bldP spid="14342" grpId="0"/>
      <p:bldP spid="8" grpId="0" animBg="1"/>
    </p:bldLst>
  </p:timing>
</p:sld>
</file>

<file path=ppt/theme/theme1.xml><?xml version="1.0" encoding="utf-8"?>
<a:theme xmlns:a="http://schemas.openxmlformats.org/drawingml/2006/main" name="Default Design">
  <a:themeElements>
    <a:clrScheme name="My Theme Colors">
      <a:dk1>
        <a:srgbClr val="000000"/>
      </a:dk1>
      <a:lt1>
        <a:srgbClr val="FFFFFF"/>
      </a:lt1>
      <a:dk2>
        <a:srgbClr val="000000"/>
      </a:dk2>
      <a:lt2>
        <a:srgbClr val="FFFFFF"/>
      </a:lt2>
      <a:accent1>
        <a:srgbClr val="FFFF99"/>
      </a:accent1>
      <a:accent2>
        <a:srgbClr val="9999FF"/>
      </a:accent2>
      <a:accent3>
        <a:srgbClr val="CCFF99"/>
      </a:accent3>
      <a:accent4>
        <a:srgbClr val="FF99CC"/>
      </a:accent4>
      <a:accent5>
        <a:srgbClr val="99CCFF"/>
      </a:accent5>
      <a:accent6>
        <a:srgbClr val="FFCC99"/>
      </a:accent6>
      <a:hlink>
        <a:srgbClr val="FFFFFF"/>
      </a:hlink>
      <a:folHlink>
        <a:srgbClr val="B2B2B2"/>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Default Design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Default Design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Default Design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Default Design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51033</TotalTime>
  <Words>3148</Words>
  <Application>Microsoft Office PowerPoint</Application>
  <PresentationFormat>On-screen Show (4:3)</PresentationFormat>
  <Paragraphs>1079</Paragraphs>
  <Slides>56</Slides>
  <Notes>4</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Default Design</vt:lpstr>
      <vt:lpstr>PowerPoint Presentation</vt:lpstr>
      <vt:lpstr>Today’s Agenda</vt:lpstr>
      <vt:lpstr>First, nomenclature…</vt:lpstr>
      <vt:lpstr>Information Retrieval Cycle</vt:lpstr>
      <vt:lpstr>The Central Problem in Search</vt:lpstr>
      <vt:lpstr>Abstract IR Architecture</vt:lpstr>
      <vt:lpstr>How do we represent text?</vt:lpstr>
      <vt:lpstr>What’s a word?</vt:lpstr>
      <vt:lpstr>Sample Document</vt:lpstr>
      <vt:lpstr>Counting Words…</vt:lpstr>
      <vt:lpstr>Boolean Retrieval</vt:lpstr>
      <vt:lpstr>Inverted Index: Boolean Retrieval</vt:lpstr>
      <vt:lpstr>Boolean Retrieval</vt:lpstr>
      <vt:lpstr>Strengths and Weaknesses</vt:lpstr>
      <vt:lpstr>Ranked Retrieval</vt:lpstr>
      <vt:lpstr>Vector Space Model</vt:lpstr>
      <vt:lpstr>Similarity Metric</vt:lpstr>
      <vt:lpstr>Term Weighting</vt:lpstr>
      <vt:lpstr>TF.IDF Term Weighting</vt:lpstr>
      <vt:lpstr>Inverted Index: TF.IDF</vt:lpstr>
      <vt:lpstr>Positional Indexes</vt:lpstr>
      <vt:lpstr>Inverted Index: Positional Information</vt:lpstr>
      <vt:lpstr>Retrieval in a Nutshell</vt:lpstr>
      <vt:lpstr>Retrieval: Document-at-a-Time</vt:lpstr>
      <vt:lpstr>Retrieval: Query-At-A-Time</vt:lpstr>
      <vt:lpstr>MapReduce it?</vt:lpstr>
      <vt:lpstr>Indexing: Performance Analysis</vt:lpstr>
      <vt:lpstr>Vocabulary Size: Heaps’ Law</vt:lpstr>
      <vt:lpstr>Heaps’ Law for RCV1</vt:lpstr>
      <vt:lpstr>Postings Size: Zipf’s Law</vt:lpstr>
      <vt:lpstr>Zipf’s Law for RCV1</vt:lpstr>
      <vt:lpstr>PowerPoint Presentation</vt:lpstr>
      <vt:lpstr>MapReduce: Index Construction</vt:lpstr>
      <vt:lpstr>Inverted Indexing with MapReduce</vt:lpstr>
      <vt:lpstr>Inverted Indexing: Pseudo-Code</vt:lpstr>
      <vt:lpstr>Positional Indexes</vt:lpstr>
      <vt:lpstr>Inverted Indexing: Pseudo-Code</vt:lpstr>
      <vt:lpstr>Scalability Bottleneck</vt:lpstr>
      <vt:lpstr>Another Try…</vt:lpstr>
      <vt:lpstr>Inverted Indexing: Pseudo-Code</vt:lpstr>
      <vt:lpstr>Inverted Index (Again)</vt:lpstr>
      <vt:lpstr>Chicken and Egg?</vt:lpstr>
      <vt:lpstr>Getting the df</vt:lpstr>
      <vt:lpstr>Getting the df: Modified Mapper</vt:lpstr>
      <vt:lpstr>Getting the df: Modified Reducer</vt:lpstr>
      <vt:lpstr>Postings Encoding</vt:lpstr>
      <vt:lpstr>Overview of Index Compression</vt:lpstr>
      <vt:lpstr>VByte</vt:lpstr>
      <vt:lpstr>Inverted Indexing: IP</vt:lpstr>
      <vt:lpstr>Inverted Indexing: LP</vt:lpstr>
      <vt:lpstr>Inverted Indexing: LP</vt:lpstr>
      <vt:lpstr>MapReduce it?</vt:lpstr>
      <vt:lpstr>Retrieval with MapReduce?</vt:lpstr>
      <vt:lpstr>Important Ideas</vt:lpstr>
      <vt:lpstr>Term vs. Document Partitioning</vt:lpstr>
      <vt:lpstr>PowerPoint Presentation</vt:lpstr>
    </vt:vector>
  </TitlesOfParts>
  <Company>University of Maryland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Data-Intensive Information Processing Applications</dc:title>
  <dc:creator>Jimmy Lin</dc:creator>
  <cp:lastModifiedBy>Khan, Latifur</cp:lastModifiedBy>
  <cp:revision>8629</cp:revision>
  <cp:lastPrinted>2017-09-25T16:47:59Z</cp:lastPrinted>
  <dcterms:created xsi:type="dcterms:W3CDTF">2012-08-31T06:36:49Z</dcterms:created>
  <dcterms:modified xsi:type="dcterms:W3CDTF">2019-03-13T14:02:55Z</dcterms:modified>
</cp:coreProperties>
</file>