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431" r:id="rId10"/>
    <p:sldId id="435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36" r:id="rId34"/>
    <p:sldId id="437" r:id="rId35"/>
    <p:sldId id="422" r:id="rId36"/>
    <p:sldId id="423" r:id="rId37"/>
    <p:sldId id="424" r:id="rId38"/>
    <p:sldId id="425" r:id="rId39"/>
    <p:sldId id="426" r:id="rId40"/>
    <p:sldId id="427" r:id="rId41"/>
    <p:sldId id="428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74" d="100"/>
          <a:sy n="74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Tanushri Tarun" userId="S::tts150030@utdallas.edu::a4f4a237-74ed-4b38-8630-3735c21af8ae" providerId="AD" clId="Web-{8FEAFF63-5C3A-EA43-55A9-DB28C17E0B12}"/>
    <pc:docChg chg="delSld">
      <pc:chgData name="Singh, Tanushri Tarun" userId="S::tts150030@utdallas.edu::a4f4a237-74ed-4b38-8630-3735c21af8ae" providerId="AD" clId="Web-{8FEAFF63-5C3A-EA43-55A9-DB28C17E0B12}" dt="2019-03-06T22:58:05.834" v="1"/>
      <pc:docMkLst>
        <pc:docMk/>
      </pc:docMkLst>
      <pc:sldChg chg="del">
        <pc:chgData name="Singh, Tanushri Tarun" userId="S::tts150030@utdallas.edu::a4f4a237-74ed-4b38-8630-3735c21af8ae" providerId="AD" clId="Web-{8FEAFF63-5C3A-EA43-55A9-DB28C17E0B12}" dt="2019-03-06T22:58:05.834" v="1"/>
        <pc:sldMkLst>
          <pc:docMk/>
          <pc:sldMk cId="0" sldId="366"/>
        </pc:sldMkLst>
      </pc:sldChg>
      <pc:sldChg chg="del">
        <pc:chgData name="Singh, Tanushri Tarun" userId="S::tts150030@utdallas.edu::a4f4a237-74ed-4b38-8630-3735c21af8ae" providerId="AD" clId="Web-{8FEAFF63-5C3A-EA43-55A9-DB28C17E0B12}" dt="2019-03-06T22:12:08.823" v="0"/>
        <pc:sldMkLst>
          <pc:docMk/>
          <pc:sldMk cId="0" sldId="42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3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4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10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tool.github.com/MapReduceAlgorith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dirty="0" err="1">
                <a:solidFill>
                  <a:srgbClr val="0070C0"/>
                </a:solidFill>
              </a:rPr>
              <a:t>MapReduce</a:t>
            </a:r>
            <a:r>
              <a:rPr lang="en-US" sz="3200" dirty="0">
                <a:solidFill>
                  <a:srgbClr val="0070C0"/>
                </a:solidFill>
              </a:rPr>
              <a:t> Algorithm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Data Mining and Analytics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581400"/>
            <a:ext cx="5638800" cy="198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Dr. </a:t>
            </a:r>
            <a:r>
              <a:rPr lang="en-US" sz="2000" b="1" dirty="0" err="1"/>
              <a:t>Latifur</a:t>
            </a:r>
            <a:r>
              <a:rPr lang="en-US" sz="2000" b="1" dirty="0"/>
              <a:t> Khan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Department of Computer Science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University of Texas at Dallas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(Chapter 3: Jimmy Lin and Chris Dyer, Data-Intensive Text Processing with </a:t>
            </a:r>
            <a:r>
              <a:rPr lang="en-US" sz="2000" dirty="0" err="1"/>
              <a:t>MapReduce</a:t>
            </a:r>
            <a:r>
              <a:rPr lang="en-US" sz="2000" dirty="0"/>
              <a:t>, Morgan &amp; Claypool Publishers, </a:t>
            </a:r>
            <a:r>
              <a:rPr lang="en-US" sz="2000"/>
              <a:t>2010.) </a:t>
            </a:r>
            <a:r>
              <a:rPr lang="en-US" sz="2000" u="sng" dirty="0">
                <a:hlinkClick r:id="rId3"/>
              </a:rPr>
              <a:t>http://lintool.github.com/MapReduceAlgorithms/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Baseline</a:t>
            </a:r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020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What’s the impact of combiners?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Version 1</a:t>
            </a:r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Version 2</a:t>
            </a:r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45079" y="2603869"/>
            <a:ext cx="34467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Key: preserve state across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input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key-value pairs!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for Local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“In-mapper combining”</a:t>
            </a:r>
          </a:p>
          <a:p>
            <a:pPr lvl="1"/>
            <a:r>
              <a:rPr lang="en-US" dirty="0"/>
              <a:t>Fold the functionality of the combiner into the mapper by preserving state across multiple map calls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Why is this faster than actual combiners?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Explicit memory management required</a:t>
            </a:r>
          </a:p>
          <a:p>
            <a:pPr lvl="1"/>
            <a:r>
              <a:rPr lang="en-US" dirty="0"/>
              <a:t>Potential for order-dependent bugs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Combiners and reducers share same method signature</a:t>
            </a:r>
          </a:p>
          <a:p>
            <a:pPr lvl="1"/>
            <a:r>
              <a:rPr lang="en-US" dirty="0"/>
              <a:t>Sometimes, reducers can serve as combiners</a:t>
            </a:r>
          </a:p>
          <a:p>
            <a:pPr lvl="1"/>
            <a:r>
              <a:rPr lang="en-US" dirty="0"/>
              <a:t>Often, not…</a:t>
            </a:r>
          </a:p>
          <a:p>
            <a:r>
              <a:rPr lang="en-US" dirty="0"/>
              <a:t>Remember: combiner are optional optimizations</a:t>
            </a:r>
          </a:p>
          <a:p>
            <a:pPr lvl="1"/>
            <a:r>
              <a:rPr lang="en-US" dirty="0"/>
              <a:t>Should not affect algorithm correctness</a:t>
            </a:r>
          </a:p>
          <a:p>
            <a:pPr lvl="1"/>
            <a:r>
              <a:rPr lang="en-US" dirty="0"/>
              <a:t>May be run 0, 1, or multiple times</a:t>
            </a:r>
          </a:p>
          <a:p>
            <a:r>
              <a:rPr lang="en-US" dirty="0"/>
              <a:t>Example: find average of all integers associated with the same key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Mean: Version 1</a:t>
            </a:r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6048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Mean: Version 2</a:t>
            </a:r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0" y="1097280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172200"/>
            <a:ext cx="3634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Why doesn’t this work?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Mean: Version 3</a:t>
            </a:r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1" y="1088707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172200"/>
            <a:ext cx="1175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Fixed?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Mean</a:t>
            </a:r>
            <a:r>
              <a:rPr lang="en-US" dirty="0"/>
              <a:t>: Version 4</a:t>
            </a:r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MapReduce: Recap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must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Optionally, also: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Used as an optimization to reduce network traffic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  <a:p>
            <a:pPr lvl="1">
              <a:lnSpc>
                <a:spcPct val="90000"/>
              </a:lnSpc>
            </a:pPr>
            <a:endParaRPr lang="en-US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co-occurrence matrix for a text collection</a:t>
            </a:r>
          </a:p>
          <a:p>
            <a:pPr lvl="1"/>
            <a:r>
              <a:rPr lang="en-US" dirty="0"/>
              <a:t>M = N </a:t>
            </a:r>
            <a:r>
              <a:rPr lang="en-US" dirty="0" err="1"/>
              <a:t>x</a:t>
            </a:r>
            <a:r>
              <a:rPr lang="en-US" dirty="0"/>
              <a:t> N matrix (N = vocabulary size)</a:t>
            </a:r>
          </a:p>
          <a:p>
            <a:pPr lvl="1"/>
            <a:r>
              <a:rPr lang="en-US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: number of times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 err="1"/>
              <a:t>j</a:t>
            </a:r>
            <a:r>
              <a:rPr lang="en-US" dirty="0"/>
              <a:t> co-occur in some context </a:t>
            </a:r>
            <a:br>
              <a:rPr lang="en-US" dirty="0"/>
            </a:br>
            <a:r>
              <a:rPr lang="en-US" dirty="0"/>
              <a:t>(for concreteness, let’s say context = sentence)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Distributional profiles as a way of measuring semantic distance</a:t>
            </a:r>
          </a:p>
          <a:p>
            <a:pPr lvl="1"/>
            <a:r>
              <a:rPr lang="en-US" dirty="0"/>
              <a:t>Semantic distance useful for many language processing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co-occurrence matrix for a text collection</a:t>
            </a:r>
            <a:br>
              <a:rPr lang="en-US" dirty="0"/>
            </a:br>
            <a:r>
              <a:rPr lang="en-US" dirty="0"/>
              <a:t>= specific instance of a large counting problem</a:t>
            </a:r>
          </a:p>
          <a:p>
            <a:pPr lvl="1"/>
            <a:r>
              <a:rPr lang="en-US" dirty="0"/>
              <a:t>A large event space (number of terms)</a:t>
            </a:r>
          </a:p>
          <a:p>
            <a:pPr lvl="1"/>
            <a:r>
              <a:rPr lang="en-US" dirty="0"/>
              <a:t>A large number of observations (the collection itself)</a:t>
            </a:r>
          </a:p>
          <a:p>
            <a:pPr lvl="1"/>
            <a:r>
              <a:rPr lang="en-US" dirty="0"/>
              <a:t>Goal: keep track of interesting statistics about the events</a:t>
            </a:r>
          </a:p>
          <a:p>
            <a:r>
              <a:rPr lang="en-US" dirty="0"/>
              <a:t>Basic approach</a:t>
            </a:r>
          </a:p>
          <a:p>
            <a:pPr lvl="1"/>
            <a:r>
              <a:rPr lang="en-US" dirty="0" err="1"/>
              <a:t>Mappers</a:t>
            </a:r>
            <a:r>
              <a:rPr lang="en-US" dirty="0"/>
              <a:t> generate partial counts</a:t>
            </a:r>
          </a:p>
          <a:p>
            <a:pPr lvl="1"/>
            <a:r>
              <a:rPr lang="en-US" dirty="0"/>
              <a:t>Reducers aggregate partial 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990600" y="5029200"/>
            <a:ext cx="7156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mapper takes a sentence:</a:t>
            </a:r>
          </a:p>
          <a:p>
            <a:pPr lvl="1"/>
            <a:r>
              <a:rPr lang="en-US" dirty="0"/>
              <a:t>Generate all co-occurring term pairs</a:t>
            </a:r>
          </a:p>
          <a:p>
            <a:pPr lvl="1"/>
            <a:r>
              <a:rPr lang="en-US" dirty="0"/>
              <a:t>For all pairs, emit (a, b) → count</a:t>
            </a:r>
          </a:p>
          <a:p>
            <a:r>
              <a:rPr lang="en-US" dirty="0"/>
              <a:t>Reducers sum up counts associated with these pairs</a:t>
            </a:r>
          </a:p>
          <a:p>
            <a:r>
              <a:rPr lang="en-US" dirty="0"/>
              <a:t>Use combiners!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Pairs: Pseudo-Code</a:t>
            </a:r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implement, easy to understand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Lots of pairs to sort and shuffle around (upper bound?)</a:t>
            </a:r>
          </a:p>
          <a:p>
            <a:pPr lvl="1"/>
            <a:r>
              <a:rPr lang="en-US" dirty="0"/>
              <a:t>Not many opportunities for combiners to work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group together pairs into an associative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mapper</a:t>
            </a:r>
            <a:r>
              <a:rPr lang="en-US" dirty="0"/>
              <a:t> takes a sentence:</a:t>
            </a:r>
          </a:p>
          <a:p>
            <a:pPr lvl="1"/>
            <a:r>
              <a:rPr lang="en-US" dirty="0"/>
              <a:t>Generate all co-occurring term pairs</a:t>
            </a:r>
          </a:p>
          <a:p>
            <a:pPr lvl="1"/>
            <a:r>
              <a:rPr lang="en-US" dirty="0"/>
              <a:t>For each term, emit a → { b: </a:t>
            </a:r>
            <a:r>
              <a:rPr lang="en-US" dirty="0" err="1"/>
              <a:t>count</a:t>
            </a:r>
            <a:r>
              <a:rPr lang="en-US" baseline="-25000" dirty="0" err="1"/>
              <a:t>b</a:t>
            </a:r>
            <a:r>
              <a:rPr lang="en-US" dirty="0"/>
              <a:t>, c: </a:t>
            </a:r>
            <a:r>
              <a:rPr lang="en-US" dirty="0" err="1"/>
              <a:t>count</a:t>
            </a:r>
            <a:r>
              <a:rPr lang="en-US" baseline="-25000" dirty="0" err="1"/>
              <a:t>c</a:t>
            </a:r>
            <a:r>
              <a:rPr lang="en-US" dirty="0"/>
              <a:t>, d: </a:t>
            </a:r>
            <a:r>
              <a:rPr lang="en-US" dirty="0" err="1"/>
              <a:t>count</a:t>
            </a:r>
            <a:r>
              <a:rPr lang="en-US" baseline="-25000" dirty="0" err="1"/>
              <a:t>d</a:t>
            </a:r>
            <a:r>
              <a:rPr lang="en-US" dirty="0"/>
              <a:t> … }</a:t>
            </a:r>
          </a:p>
          <a:p>
            <a:r>
              <a:rPr lang="en-US" dirty="0"/>
              <a:t>Reducers perform element-wise sum of associative arrays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(a, b) → 1 </a:t>
            </a:r>
          </a:p>
          <a:p>
            <a:r>
              <a:rPr lang="en-US" sz="1800" b="0">
                <a:solidFill>
                  <a:schemeClr val="bg1"/>
                </a:solidFill>
              </a:rPr>
              <a:t>(a, c) → 2 </a:t>
            </a:r>
          </a:p>
          <a:p>
            <a:r>
              <a:rPr lang="en-US" sz="1800" b="0">
                <a:solidFill>
                  <a:schemeClr val="bg1"/>
                </a:solidFill>
              </a:rPr>
              <a:t>(a, d) → 5 </a:t>
            </a:r>
          </a:p>
          <a:p>
            <a:r>
              <a:rPr lang="en-US" sz="1800" b="0">
                <a:solidFill>
                  <a:schemeClr val="bg1"/>
                </a:solidFill>
              </a:rPr>
              <a:t>(a, e) → 3 </a:t>
            </a:r>
          </a:p>
          <a:p>
            <a:r>
              <a:rPr lang="en-US" sz="1800" b="0">
                <a:solidFill>
                  <a:schemeClr val="bg1"/>
                </a:solidFill>
              </a:rPr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3960661" y="5340670"/>
            <a:ext cx="5097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Key: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0000"/>
                </a:solidFill>
              </a:rPr>
              <a:t>brings together partial results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Stripes: Pseudo-Code</a:t>
            </a:r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Far less sorting and shuffling of key-value pairs</a:t>
            </a:r>
          </a:p>
          <a:p>
            <a:pPr lvl="1"/>
            <a:r>
              <a:rPr lang="en-US" dirty="0"/>
              <a:t>Can make better use of combiners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difficult to implement</a:t>
            </a:r>
          </a:p>
          <a:p>
            <a:pPr lvl="1"/>
            <a:r>
              <a:rPr lang="en-US" dirty="0"/>
              <a:t>Underlying object more heavyweight</a:t>
            </a:r>
          </a:p>
          <a:p>
            <a:pPr lvl="1"/>
            <a:r>
              <a:rPr lang="en-US" dirty="0"/>
              <a:t>Fundamental limitation in terms of size of event space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Cluster size:</a:t>
            </a:r>
            <a:r>
              <a:rPr lang="en-US" sz="1000" b="0" dirty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Source:</a:t>
            </a:r>
            <a:r>
              <a:rPr lang="en-US" sz="1000" b="0" dirty="0">
                <a:solidFill>
                  <a:schemeClr val="bg2"/>
                </a:solidFill>
              </a:rPr>
              <a:t> Associated Press </a:t>
            </a:r>
            <a:r>
              <a:rPr lang="en-US" sz="1000" b="0" dirty="0" err="1">
                <a:solidFill>
                  <a:schemeClr val="bg2"/>
                </a:solidFill>
              </a:rPr>
              <a:t>Worldstream</a:t>
            </a:r>
            <a:r>
              <a:rPr lang="en-US" sz="1000" b="0" dirty="0">
                <a:solidFill>
                  <a:schemeClr val="bg2"/>
                </a:solidFill>
              </a:rPr>
              <a:t> (APW) of the English </a:t>
            </a:r>
            <a:r>
              <a:rPr lang="en-US" sz="1000" b="0" dirty="0" err="1">
                <a:solidFill>
                  <a:schemeClr val="bg2"/>
                </a:solidFill>
              </a:rPr>
              <a:t>Gigaword</a:t>
            </a:r>
            <a:r>
              <a:rPr lang="en-US" sz="1000" b="0" dirty="0">
                <a:solidFill>
                  <a:schemeClr val="bg2"/>
                </a:solidFill>
              </a:rPr>
              <a:t> Corpus (v3), which contains 2.27 million documents (1.8 GB compressed, 5.7 GB uncompressed)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estimate relative frequencies from counts?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we want to do this?</a:t>
            </a:r>
          </a:p>
          <a:p>
            <a:r>
              <a:rPr lang="en-US" dirty="0"/>
              <a:t>How do we do this with </a:t>
            </a:r>
            <a:r>
              <a:rPr lang="en-US" dirty="0" err="1"/>
              <a:t>MapReduce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9088" y="1905000"/>
          <a:ext cx="4740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552700" imgH="533400" progId="Equation.3">
                  <p:embed/>
                </p:oleObj>
              </mc:Choice>
              <mc:Fallback>
                <p:oleObj name="Equation" r:id="rId3" imgW="2552700" imgH="533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905000"/>
                        <a:ext cx="4740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Easy!</a:t>
            </a:r>
          </a:p>
          <a:p>
            <a:pPr lvl="1"/>
            <a:r>
              <a:rPr lang="en-US" dirty="0"/>
              <a:t>One pass to compute (a, *)</a:t>
            </a:r>
          </a:p>
          <a:p>
            <a:pPr lvl="1"/>
            <a:r>
              <a:rPr lang="en-US" dirty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a →  {b</a:t>
            </a:r>
            <a:r>
              <a:rPr lang="en-US" sz="2000" b="0" baseline="-25000" dirty="0">
                <a:solidFill>
                  <a:schemeClr val="bg1"/>
                </a:solidFill>
              </a:rPr>
              <a:t>1</a:t>
            </a:r>
            <a:r>
              <a:rPr lang="en-US" sz="2000" b="0" dirty="0">
                <a:solidFill>
                  <a:schemeClr val="bg1"/>
                </a:solidFill>
              </a:rPr>
              <a:t>:3, b</a:t>
            </a:r>
            <a:r>
              <a:rPr lang="en-US" sz="2000" b="0" baseline="-25000" dirty="0">
                <a:solidFill>
                  <a:schemeClr val="bg1"/>
                </a:solidFill>
              </a:rPr>
              <a:t>2</a:t>
            </a:r>
            <a:r>
              <a:rPr lang="en-US" sz="2000" b="0" dirty="0">
                <a:solidFill>
                  <a:schemeClr val="bg1"/>
                </a:solidFill>
              </a:rPr>
              <a:t> :12, b</a:t>
            </a:r>
            <a:r>
              <a:rPr lang="en-US" sz="2000" b="0" baseline="-25000" dirty="0">
                <a:solidFill>
                  <a:schemeClr val="bg1"/>
                </a:solidFill>
              </a:rPr>
              <a:t>3</a:t>
            </a:r>
            <a:r>
              <a:rPr lang="en-US" sz="2000" b="0" dirty="0">
                <a:solidFill>
                  <a:schemeClr val="bg1"/>
                </a:solidFill>
              </a:rPr>
              <a:t> :7, b</a:t>
            </a:r>
            <a:r>
              <a:rPr lang="en-US" sz="2000" b="0" baseline="-25000" dirty="0">
                <a:solidFill>
                  <a:schemeClr val="bg1"/>
                </a:solidFill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 :1, … 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to work:</a:t>
            </a:r>
          </a:p>
          <a:p>
            <a:pPr lvl="1"/>
            <a:r>
              <a:rPr lang="en-US" dirty="0"/>
              <a:t>Must emit extra (a, *) for every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in </a:t>
            </a:r>
            <a:r>
              <a:rPr lang="en-US" dirty="0" err="1"/>
              <a:t>mapper</a:t>
            </a:r>
            <a:endParaRPr lang="en-US" dirty="0"/>
          </a:p>
          <a:p>
            <a:pPr lvl="1"/>
            <a:r>
              <a:rPr lang="en-US" dirty="0"/>
              <a:t>Must make sure all </a:t>
            </a:r>
            <a:r>
              <a:rPr lang="en-US" dirty="0" err="1"/>
              <a:t>a’s</a:t>
            </a:r>
            <a:r>
              <a:rPr lang="en-US" dirty="0"/>
              <a:t> get sent to same reducer (use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make sure (a, *) comes first (define sort order)</a:t>
            </a:r>
          </a:p>
          <a:p>
            <a:pPr lvl="1"/>
            <a:r>
              <a:rPr lang="en-US" dirty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/ 32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/ 32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holds this value in memory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doc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all term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doc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all term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EIGHBOURS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w,u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count 1)</a:t>
            </a:r>
            <a:endParaRPr lang="en-US" sz="1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w,*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count 1)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method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OMPARE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pair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(*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(*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else  return compare(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.left,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.left)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ARTITIONER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method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ETPARTITION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(pair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count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return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left.hasCode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)%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numReducers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f(B|A): “Pairs”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class 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EDUCER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method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NITIALIZE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MC  0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method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counts[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c1,c2,…..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if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p.right.equals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(*))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   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MC  0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all count c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counts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c1,c2,…..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 	MC  MC + c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sum  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all count c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counts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c1,c2,…..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do 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sum  sum + c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sum/MC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(pair p,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“Order Inversion”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design pattern</a:t>
            </a:r>
          </a:p>
          <a:p>
            <a:pPr lvl="1"/>
            <a:r>
              <a:rPr lang="en-US" dirty="0"/>
              <a:t>Computing relative frequencies requires marginal counts</a:t>
            </a:r>
          </a:p>
          <a:p>
            <a:pPr lvl="1"/>
            <a:r>
              <a:rPr lang="en-US" dirty="0"/>
              <a:t>But marginal cannot be computed until you see all counts</a:t>
            </a:r>
          </a:p>
          <a:p>
            <a:pPr lvl="1"/>
            <a:r>
              <a:rPr lang="en-US" dirty="0"/>
              <a:t>Buffering is a bad idea!</a:t>
            </a:r>
          </a:p>
          <a:p>
            <a:pPr lvl="1"/>
            <a:r>
              <a:rPr lang="en-US" dirty="0"/>
              <a:t>Trick: getting the marginal counts to arrive at the reducer before the joint counts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Apply in-memory combining pattern to accumulate marginal counts</a:t>
            </a:r>
          </a:p>
          <a:p>
            <a:pPr lvl="1"/>
            <a:r>
              <a:rPr lang="en-US" dirty="0"/>
              <a:t>Should we apply combiners?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turn synchronization into an ordering problem</a:t>
            </a:r>
          </a:p>
          <a:p>
            <a:pPr lvl="1"/>
            <a:r>
              <a:rPr lang="en-US" dirty="0"/>
              <a:t>Sort keys into correct order of computation</a:t>
            </a:r>
          </a:p>
          <a:p>
            <a:pPr lvl="1"/>
            <a:r>
              <a:rPr lang="en-US" dirty="0"/>
              <a:t>Partition key space so that each reducer gets the appropriate set of partial results</a:t>
            </a:r>
          </a:p>
          <a:p>
            <a:pPr lvl="1"/>
            <a:r>
              <a:rPr lang="en-US" dirty="0"/>
              <a:t>Hold state in reducer across multiple key-value pairs to perform computation</a:t>
            </a:r>
          </a:p>
          <a:p>
            <a:pPr lvl="1"/>
            <a:r>
              <a:rPr lang="en-US" dirty="0"/>
              <a:t>Illustrated by the “pairs” approach</a:t>
            </a:r>
          </a:p>
          <a:p>
            <a:r>
              <a:rPr lang="en-US" dirty="0"/>
              <a:t>Approach 2: construct data structures that bring partial results together</a:t>
            </a:r>
          </a:p>
          <a:p>
            <a:pPr lvl="1"/>
            <a:r>
              <a:rPr lang="en-US" dirty="0"/>
              <a:t>Each reducer receives all the data it needs to complete the computation</a:t>
            </a:r>
          </a:p>
          <a:p>
            <a:pPr lvl="1"/>
            <a:r>
              <a:rPr lang="en-US" dirty="0"/>
              <a:t>Illustrated by the “stripes” approach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sorts input to reducers by key</a:t>
            </a:r>
          </a:p>
          <a:p>
            <a:pPr lvl="1"/>
            <a:r>
              <a:rPr lang="en-US" dirty="0"/>
              <a:t>Values may be arbitrarily ordered</a:t>
            </a:r>
          </a:p>
          <a:p>
            <a:r>
              <a:rPr lang="en-US" dirty="0"/>
              <a:t>What if want to sort value also?</a:t>
            </a:r>
          </a:p>
          <a:p>
            <a:pPr lvl="1"/>
            <a:r>
              <a:rPr lang="en-US" dirty="0"/>
              <a:t>E.g., k </a:t>
            </a:r>
            <a:r>
              <a:rPr lang="en-US" dirty="0">
                <a:latin typeface="Arial"/>
                <a:cs typeface="Arial"/>
              </a:rPr>
              <a:t>→ (v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, r), </a:t>
            </a:r>
            <a:r>
              <a:rPr lang="en-US" dirty="0">
                <a:cs typeface="Arial"/>
              </a:rPr>
              <a:t>(v</a:t>
            </a:r>
            <a:r>
              <a:rPr lang="en-US" baseline="-25000" dirty="0">
                <a:cs typeface="Arial"/>
              </a:rPr>
              <a:t>3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4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8</a:t>
            </a:r>
            <a:r>
              <a:rPr lang="en-US" dirty="0">
                <a:cs typeface="Arial"/>
              </a:rPr>
              <a:t>, r)…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Sorting: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Buffer values in memory, then sort</a:t>
            </a:r>
          </a:p>
          <a:p>
            <a:pPr lvl="1"/>
            <a:r>
              <a:rPr lang="en-US" dirty="0"/>
              <a:t>Why is this a bad idea?</a:t>
            </a:r>
          </a:p>
          <a:p>
            <a:r>
              <a:rPr lang="en-US" dirty="0"/>
              <a:t>Solution 2:</a:t>
            </a:r>
          </a:p>
          <a:p>
            <a:pPr lvl="1"/>
            <a:r>
              <a:rPr lang="en-US" dirty="0"/>
              <a:t>“Value-to-key conversion” design pattern: form composite intermediate key, </a:t>
            </a:r>
            <a:r>
              <a:rPr lang="en-US" dirty="0">
                <a:cs typeface="Arial"/>
              </a:rPr>
              <a:t>(k, v</a:t>
            </a:r>
            <a:r>
              <a:rPr lang="en-US" baseline="-25000" dirty="0">
                <a:cs typeface="Arial"/>
              </a:rPr>
              <a:t>1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>
                <a:cs typeface="Arial"/>
              </a:rPr>
              <a:t>Let execution framework do the sorting</a:t>
            </a:r>
          </a:p>
          <a:p>
            <a:pPr lvl="1"/>
            <a:r>
              <a:rPr lang="en-US" dirty="0">
                <a:cs typeface="Arial"/>
              </a:rPr>
              <a:t>Preserve state across multiple key-value pairs to handle processing</a:t>
            </a:r>
            <a:endParaRPr lang="en-US" dirty="0"/>
          </a:p>
          <a:p>
            <a:pPr lvl="1"/>
            <a:r>
              <a:rPr lang="en-US" dirty="0"/>
              <a:t>Anything else we need to do?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Tools for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Cleverly-constructed data structures</a:t>
            </a:r>
          </a:p>
          <a:p>
            <a:pPr lvl="1"/>
            <a:r>
              <a:rPr lang="en-US" dirty="0"/>
              <a:t>Bring data together</a:t>
            </a:r>
          </a:p>
          <a:p>
            <a:r>
              <a:rPr lang="en-US" dirty="0"/>
              <a:t>Sort order of intermediate keys</a:t>
            </a:r>
          </a:p>
          <a:p>
            <a:pPr lvl="1"/>
            <a:r>
              <a:rPr lang="en-US" dirty="0"/>
              <a:t>Control order in which reducers process keys</a:t>
            </a:r>
          </a:p>
          <a:p>
            <a:r>
              <a:rPr lang="en-US" dirty="0"/>
              <a:t>Partitioner</a:t>
            </a:r>
          </a:p>
          <a:p>
            <a:pPr lvl="1"/>
            <a:r>
              <a:rPr lang="en-US" dirty="0"/>
              <a:t>Control which reducer processes which keys</a:t>
            </a:r>
          </a:p>
          <a:p>
            <a:r>
              <a:rPr lang="en-US" dirty="0"/>
              <a:t>Preserving state in </a:t>
            </a:r>
            <a:r>
              <a:rPr lang="en-US" dirty="0" err="1"/>
              <a:t>mappers</a:t>
            </a:r>
            <a:r>
              <a:rPr lang="en-US" dirty="0"/>
              <a:t> and reducers</a:t>
            </a:r>
          </a:p>
          <a:p>
            <a:pPr lvl="1"/>
            <a:r>
              <a:rPr lang="en-US" dirty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“Everything Else”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execution framework handles everything else…</a:t>
            </a:r>
          </a:p>
          <a:p>
            <a:pPr lvl="1"/>
            <a:r>
              <a:rPr lang="en-US" dirty="0"/>
              <a:t>Scheduling: assigns workers to map and reduce tasks</a:t>
            </a:r>
          </a:p>
          <a:p>
            <a:pPr lvl="1"/>
            <a:r>
              <a:rPr lang="en-US" dirty="0"/>
              <a:t>“Data distribution”: moves processes to data</a:t>
            </a:r>
          </a:p>
          <a:p>
            <a:pPr lvl="1"/>
            <a:r>
              <a:rPr lang="en-US" dirty="0"/>
              <a:t>Synchronization: gathers, sorts, and shuffles intermediate data</a:t>
            </a:r>
          </a:p>
          <a:p>
            <a:pPr lvl="1"/>
            <a:r>
              <a:rPr lang="en-US" dirty="0"/>
              <a:t>Errors and faults: detects worker failures and restarts</a:t>
            </a:r>
          </a:p>
          <a:p>
            <a:r>
              <a:rPr lang="en-US" dirty="0"/>
              <a:t>Limited control over data and execution flow</a:t>
            </a:r>
          </a:p>
          <a:p>
            <a:pPr lvl="1"/>
            <a:r>
              <a:rPr lang="en-US" dirty="0"/>
              <a:t>All algorithms must expressed in m, r, c, p</a:t>
            </a:r>
          </a:p>
          <a:p>
            <a:r>
              <a:rPr lang="en-US" dirty="0"/>
              <a:t>You don’t know: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mappers</a:t>
            </a:r>
            <a:r>
              <a:rPr lang="en-US" dirty="0"/>
              <a:t> and reducers run</a:t>
            </a:r>
          </a:p>
          <a:p>
            <a:pPr lvl="1"/>
            <a:r>
              <a:rPr lang="en-US" dirty="0"/>
              <a:t>When a mapper or reducer begins or finishes</a:t>
            </a:r>
          </a:p>
          <a:p>
            <a:pPr lvl="1"/>
            <a:r>
              <a:rPr lang="en-US" dirty="0"/>
              <a:t>Which input a particular mapper is processing</a:t>
            </a:r>
          </a:p>
          <a:p>
            <a:pPr lvl="1"/>
            <a:r>
              <a:rPr lang="en-US" dirty="0"/>
              <a:t>Which intermediate key a particular reducer is processing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key-value pairs</a:t>
            </a:r>
          </a:p>
          <a:p>
            <a:pPr lvl="1"/>
            <a:r>
              <a:rPr lang="en-US" dirty="0"/>
              <a:t>Object creation overhead</a:t>
            </a:r>
          </a:p>
          <a:p>
            <a:pPr lvl="1"/>
            <a:r>
              <a:rPr lang="en-US" dirty="0"/>
              <a:t>Time for sorting and shuffling pairs across the network</a:t>
            </a:r>
          </a:p>
          <a:p>
            <a:r>
              <a:rPr lang="en-US" dirty="0"/>
              <a:t>Size of each key-value pair</a:t>
            </a:r>
          </a:p>
          <a:p>
            <a:pPr lvl="1"/>
            <a:r>
              <a:rPr lang="en-US" dirty="0"/>
              <a:t>De/serialization overhead</a:t>
            </a:r>
          </a:p>
          <a:p>
            <a:r>
              <a:rPr lang="en-US" dirty="0"/>
              <a:t>Local aggregation</a:t>
            </a:r>
          </a:p>
          <a:p>
            <a:pPr lvl="1"/>
            <a:r>
              <a:rPr lang="en-US" dirty="0"/>
              <a:t>Opportunities to perform local aggregation varies</a:t>
            </a:r>
          </a:p>
          <a:p>
            <a:pPr lvl="1"/>
            <a:r>
              <a:rPr lang="en-US" dirty="0"/>
              <a:t>Combiners make a big difference</a:t>
            </a:r>
          </a:p>
          <a:p>
            <a:pPr lvl="1"/>
            <a:r>
              <a:rPr lang="en-US" dirty="0"/>
              <a:t>Combiners vs. in-mapper combining</a:t>
            </a:r>
          </a:p>
          <a:p>
            <a:pPr lvl="1"/>
            <a:r>
              <a:rPr lang="en-US" dirty="0"/>
              <a:t>RAM vs. disk vs. network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small datasets, won’t scale… why?</a:t>
            </a:r>
          </a:p>
          <a:p>
            <a:pPr lvl="1"/>
            <a:r>
              <a:rPr lang="en-US" dirty="0"/>
              <a:t>Memory management issues (buffering and object creation)</a:t>
            </a:r>
          </a:p>
          <a:p>
            <a:pPr lvl="1"/>
            <a:r>
              <a:rPr lang="en-US" dirty="0"/>
              <a:t>Too much intermediate data</a:t>
            </a:r>
          </a:p>
          <a:p>
            <a:pPr lvl="1"/>
            <a:r>
              <a:rPr lang="en-US" dirty="0"/>
              <a:t>Mangled input records</a:t>
            </a:r>
          </a:p>
          <a:p>
            <a:r>
              <a:rPr lang="en-US" dirty="0"/>
              <a:t>Real-world data is messy!</a:t>
            </a:r>
          </a:p>
          <a:p>
            <a:pPr lvl="1"/>
            <a:r>
              <a:rPr lang="en-US" dirty="0"/>
              <a:t>Word count: how many unique words in Wikipedia?</a:t>
            </a:r>
          </a:p>
          <a:p>
            <a:pPr lvl="1"/>
            <a:r>
              <a:rPr lang="en-US" dirty="0"/>
              <a:t>There’s no such thing as “consistent data”</a:t>
            </a:r>
          </a:p>
          <a:p>
            <a:pPr lvl="1"/>
            <a:r>
              <a:rPr lang="en-US" dirty="0"/>
              <a:t>Watch out for corner cases</a:t>
            </a:r>
          </a:p>
          <a:p>
            <a:pPr lvl="1"/>
            <a:r>
              <a:rPr lang="en-US" dirty="0"/>
              <a:t>Isolate unexpected behavior, bring local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Cleverly-constructed data structures</a:t>
            </a:r>
          </a:p>
          <a:p>
            <a:pPr lvl="1"/>
            <a:r>
              <a:rPr lang="en-US" dirty="0"/>
              <a:t>Bring partial results together</a:t>
            </a:r>
          </a:p>
          <a:p>
            <a:r>
              <a:rPr lang="en-US" dirty="0"/>
              <a:t>Sort order of intermediate keys</a:t>
            </a:r>
          </a:p>
          <a:p>
            <a:pPr lvl="1"/>
            <a:r>
              <a:rPr lang="en-US" dirty="0"/>
              <a:t>Control order in which reducers process keys</a:t>
            </a:r>
          </a:p>
          <a:p>
            <a:r>
              <a:rPr lang="en-US" dirty="0"/>
              <a:t>Partitioner</a:t>
            </a:r>
          </a:p>
          <a:p>
            <a:pPr lvl="1"/>
            <a:r>
              <a:rPr lang="en-US" dirty="0"/>
              <a:t>Control which reducer processes which keys</a:t>
            </a:r>
          </a:p>
          <a:p>
            <a:r>
              <a:rPr lang="en-US" dirty="0"/>
              <a:t>Preserving state in </a:t>
            </a:r>
            <a:r>
              <a:rPr lang="en-US" dirty="0" err="1"/>
              <a:t>mappers</a:t>
            </a:r>
            <a:r>
              <a:rPr lang="en-US" dirty="0"/>
              <a:t> and reducers</a:t>
            </a:r>
          </a:p>
          <a:p>
            <a:pPr lvl="1"/>
            <a:r>
              <a:rPr lang="en-US" dirty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State</a:t>
            </a:r>
          </a:p>
        </p:txBody>
      </p:sp>
      <p:grpSp>
        <p:nvGrpSpPr>
          <p:cNvPr id="3" name="Group 61"/>
          <p:cNvGrpSpPr/>
          <p:nvPr/>
        </p:nvGrpSpPr>
        <p:grpSpPr>
          <a:xfrm>
            <a:off x="1143000" y="1676400"/>
            <a:ext cx="2057400" cy="3886200"/>
            <a:chOff x="1143000" y="1676400"/>
            <a:chExt cx="2057400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1828800"/>
              <a:ext cx="1228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Mapper object</a:t>
              </a: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3716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configure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716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3716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close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764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2004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7258" y="2161401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one object per task</a:t>
            </a:r>
          </a:p>
        </p:txBody>
      </p:sp>
      <p:grpSp>
        <p:nvGrpSpPr>
          <p:cNvPr id="4" name="Group 62"/>
          <p:cNvGrpSpPr/>
          <p:nvPr/>
        </p:nvGrpSpPr>
        <p:grpSpPr>
          <a:xfrm>
            <a:off x="6019800" y="1676400"/>
            <a:ext cx="2057400" cy="3886200"/>
            <a:chOff x="6019800" y="1676400"/>
            <a:chExt cx="2057400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0800" y="1828800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Reducer object</a:t>
              </a: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248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configure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248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248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553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4864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9718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36539" y="358140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one call per input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key-value pair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4191000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one call per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intermediate key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638800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9718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2999601"/>
            <a:ext cx="1789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API initialization hook</a:t>
            </a: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486401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9718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6200" y="4828401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API cleanup hook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334000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3716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543800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Hadoop Algorithms: Themes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object creation</a:t>
            </a:r>
          </a:p>
          <a:p>
            <a:pPr lvl="1"/>
            <a:r>
              <a:rPr lang="en-US" dirty="0"/>
              <a:t>Inherently costly operation</a:t>
            </a:r>
          </a:p>
          <a:p>
            <a:pPr lvl="1"/>
            <a:r>
              <a:rPr lang="en-US" dirty="0"/>
              <a:t>Garbage collection</a:t>
            </a:r>
          </a:p>
          <a:p>
            <a:r>
              <a:rPr lang="en-US" dirty="0"/>
              <a:t>Avoid buffering</a:t>
            </a:r>
          </a:p>
          <a:p>
            <a:pPr lvl="1"/>
            <a:r>
              <a:rPr lang="en-US" dirty="0"/>
              <a:t>Limited heap size</a:t>
            </a:r>
          </a:p>
          <a:p>
            <a:pPr lvl="1"/>
            <a:r>
              <a:rPr lang="en-US" dirty="0"/>
              <a:t>Works for small datasets, but won’t scale!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Local Aggregation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scaling characteristics:</a:t>
            </a:r>
          </a:p>
          <a:p>
            <a:pPr lvl="1"/>
            <a:r>
              <a:rPr lang="en-US" dirty="0"/>
              <a:t>Twice the data, twice the running time</a:t>
            </a:r>
          </a:p>
          <a:p>
            <a:pPr lvl="1"/>
            <a:r>
              <a:rPr lang="en-US" dirty="0"/>
              <a:t>Twice the resources, half the running time</a:t>
            </a:r>
          </a:p>
          <a:p>
            <a:r>
              <a:rPr lang="en-US" dirty="0"/>
              <a:t>Why can’t we achieve this?</a:t>
            </a:r>
          </a:p>
          <a:p>
            <a:pPr lvl="1"/>
            <a:r>
              <a:rPr lang="en-US" dirty="0"/>
              <a:t>Synchronization requires communication</a:t>
            </a:r>
          </a:p>
          <a:p>
            <a:pPr lvl="1"/>
            <a:r>
              <a:rPr lang="en-US" dirty="0"/>
              <a:t>Communication kills performance</a:t>
            </a:r>
          </a:p>
          <a:p>
            <a:r>
              <a:rPr lang="en-US" dirty="0"/>
              <a:t>Thus… avoid communication!</a:t>
            </a:r>
          </a:p>
          <a:p>
            <a:pPr lvl="1"/>
            <a:r>
              <a:rPr lang="en-US" dirty="0"/>
              <a:t>Reduce intermediate data via local aggregation</a:t>
            </a:r>
          </a:p>
          <a:p>
            <a:pPr lvl="1"/>
            <a:r>
              <a:rPr lang="en-US" dirty="0"/>
              <a:t>Combiners can help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solidFill>
                  <a:schemeClr val="bg2"/>
                </a:solidFill>
                <a:latin typeface="Arial" charset="0"/>
              </a:rPr>
              <a:t>Source: redrawn from a slide by Cloduera, cc-licensed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775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608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225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119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425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319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225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119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425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319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7" name="TextBox 109"/>
          <p:cNvSpPr txBox="1">
            <a:spLocks noChangeArrowheads="1"/>
          </p:cNvSpPr>
          <p:nvPr/>
        </p:nvSpPr>
        <p:spPr bwMode="auto">
          <a:xfrm>
            <a:off x="700088" y="1933575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08" name="TextBox 110"/>
          <p:cNvSpPr txBox="1">
            <a:spLocks noChangeArrowheads="1"/>
          </p:cNvSpPr>
          <p:nvPr/>
        </p:nvSpPr>
        <p:spPr bwMode="auto">
          <a:xfrm>
            <a:off x="2300288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09" name="TextBox 111"/>
          <p:cNvSpPr txBox="1">
            <a:spLocks noChangeArrowheads="1"/>
          </p:cNvSpPr>
          <p:nvPr/>
        </p:nvSpPr>
        <p:spPr bwMode="auto">
          <a:xfrm>
            <a:off x="3922713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10" name="TextBox 112"/>
          <p:cNvSpPr txBox="1">
            <a:spLocks noChangeArrowheads="1"/>
          </p:cNvSpPr>
          <p:nvPr/>
        </p:nvSpPr>
        <p:spPr bwMode="auto">
          <a:xfrm>
            <a:off x="5805488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11" name="TextBox 113"/>
          <p:cNvSpPr txBox="1">
            <a:spLocks noChangeArrowheads="1"/>
          </p:cNvSpPr>
          <p:nvPr/>
        </p:nvSpPr>
        <p:spPr bwMode="auto">
          <a:xfrm>
            <a:off x="7427913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175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6069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375" y="52562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269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62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18" name="TextBox 129"/>
          <p:cNvSpPr txBox="1">
            <a:spLocks noChangeArrowheads="1"/>
          </p:cNvSpPr>
          <p:nvPr/>
        </p:nvSpPr>
        <p:spPr bwMode="auto">
          <a:xfrm>
            <a:off x="2505075" y="4448175"/>
            <a:ext cx="118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19" name="TextBox 130"/>
          <p:cNvSpPr txBox="1">
            <a:spLocks noChangeArrowheads="1"/>
          </p:cNvSpPr>
          <p:nvPr/>
        </p:nvSpPr>
        <p:spPr bwMode="auto">
          <a:xfrm>
            <a:off x="4105275" y="4446588"/>
            <a:ext cx="118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20" name="TextBox 131"/>
          <p:cNvSpPr txBox="1">
            <a:spLocks noChangeArrowheads="1"/>
          </p:cNvSpPr>
          <p:nvPr/>
        </p:nvSpPr>
        <p:spPr bwMode="auto">
          <a:xfrm>
            <a:off x="5729288" y="44465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406" y="3809207"/>
            <a:ext cx="1144587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199606" y="2971007"/>
            <a:ext cx="1144587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1606" y="2209007"/>
            <a:ext cx="1144587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0719" y="3112294"/>
            <a:ext cx="1144587" cy="14700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6419" idx="0"/>
          </p:cNvCxnSpPr>
          <p:nvPr/>
        </p:nvCxnSpPr>
        <p:spPr bwMode="auto">
          <a:xfrm rot="16200000" flipH="1">
            <a:off x="4021931" y="3771107"/>
            <a:ext cx="1171575" cy="1793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6420" idx="0"/>
          </p:cNvCxnSpPr>
          <p:nvPr/>
        </p:nvCxnSpPr>
        <p:spPr bwMode="auto">
          <a:xfrm rot="16200000" flipH="1">
            <a:off x="4833144" y="2959894"/>
            <a:ext cx="1171575" cy="180181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306" y="2247107"/>
            <a:ext cx="1144587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3819" y="1550194"/>
            <a:ext cx="1144587" cy="45942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306" y="3009107"/>
            <a:ext cx="1144587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7719" y="2274094"/>
            <a:ext cx="1144587" cy="31464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6912" y="3822701"/>
            <a:ext cx="1171575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7812" y="3025776"/>
            <a:ext cx="1146175" cy="164465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36" name="TextBox 51"/>
          <p:cNvSpPr txBox="1">
            <a:spLocks noChangeArrowheads="1"/>
          </p:cNvSpPr>
          <p:nvPr/>
        </p:nvSpPr>
        <p:spPr bwMode="auto">
          <a:xfrm>
            <a:off x="228600" y="3852863"/>
            <a:ext cx="18748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>
                <a:solidFill>
                  <a:schemeClr val="bg1"/>
                </a:solidFill>
                <a:latin typeface="Arial" charset="0"/>
              </a:rPr>
              <a:t>(combiners omitted here)</a:t>
            </a:r>
          </a:p>
        </p:txBody>
      </p:sp>
    </p:spTree>
  </p:cSld>
  <p:clrMapOvr>
    <a:masterClrMapping/>
  </p:clrMapOvr>
  <p:transition>
    <p:pull dir="u"/>
  </p:transition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41585</TotalTime>
  <Words>1830</Words>
  <Application>Microsoft Office PowerPoint</Application>
  <PresentationFormat>On-screen Show (4:3)</PresentationFormat>
  <Paragraphs>480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PowerPoint Presentation</vt:lpstr>
      <vt:lpstr>MapReduce: Recap</vt:lpstr>
      <vt:lpstr>PowerPoint Presentation</vt:lpstr>
      <vt:lpstr>“Everything Else”</vt:lpstr>
      <vt:lpstr>Tools for Synchronization</vt:lpstr>
      <vt:lpstr>Preserving State</vt:lpstr>
      <vt:lpstr>Scalable Hadoop Algorithms: Themes</vt:lpstr>
      <vt:lpstr>Importance of Local Aggregation</vt:lpstr>
      <vt:lpstr>PowerPoint Presentation</vt:lpstr>
      <vt:lpstr>PowerPoint Presentation</vt:lpstr>
      <vt:lpstr>Word Count: Baseline</vt:lpstr>
      <vt:lpstr>Word Count: Version 1</vt:lpstr>
      <vt:lpstr>Word Count: Version 2</vt:lpstr>
      <vt:lpstr>Design Pattern for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Algorithm Design: Running Example</vt:lpstr>
      <vt:lpstr>MapReduce: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PowerPoint Presentation</vt:lpstr>
      <vt:lpstr>PowerPoint Presentation</vt:lpstr>
      <vt:lpstr>Relative Frequencies</vt:lpstr>
      <vt:lpstr>f(B|A): “Stripes” </vt:lpstr>
      <vt:lpstr>f(B|A): “Pairs” </vt:lpstr>
      <vt:lpstr>f(B|A): “Pairs” </vt:lpstr>
      <vt:lpstr>f(B|A): “Pairs” </vt:lpstr>
      <vt:lpstr>“Order Inversion”</vt:lpstr>
      <vt:lpstr>Synchronization: Pairs vs. Stripes</vt:lpstr>
      <vt:lpstr>Secondary Sorting</vt:lpstr>
      <vt:lpstr>Secondary Sorting: Solutions</vt:lpstr>
      <vt:lpstr>Recap: Tools for Synchronization</vt:lpstr>
      <vt:lpstr>Issues and Tradeoffs</vt:lpstr>
      <vt:lpstr>Debugging at Scale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Khan, Latifur</cp:lastModifiedBy>
  <cp:revision>7493</cp:revision>
  <dcterms:created xsi:type="dcterms:W3CDTF">2009-04-21T05:05:25Z</dcterms:created>
  <dcterms:modified xsi:type="dcterms:W3CDTF">2019-03-06T22:58:05Z</dcterms:modified>
</cp:coreProperties>
</file>