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7" r:id="rId3"/>
  </p:sldMasterIdLst>
  <p:notesMasterIdLst>
    <p:notesMasterId r:id="rId39"/>
  </p:notesMasterIdLst>
  <p:handoutMasterIdLst>
    <p:handoutMasterId r:id="rId40"/>
  </p:handoutMasterIdLst>
  <p:sldIdLst>
    <p:sldId id="268" r:id="rId4"/>
    <p:sldId id="269" r:id="rId5"/>
    <p:sldId id="270" r:id="rId6"/>
    <p:sldId id="303" r:id="rId7"/>
    <p:sldId id="272" r:id="rId8"/>
    <p:sldId id="356" r:id="rId9"/>
    <p:sldId id="274" r:id="rId10"/>
    <p:sldId id="275" r:id="rId11"/>
    <p:sldId id="276" r:id="rId12"/>
    <p:sldId id="277" r:id="rId13"/>
    <p:sldId id="278" r:id="rId14"/>
    <p:sldId id="309" r:id="rId15"/>
    <p:sldId id="317" r:id="rId16"/>
    <p:sldId id="318" r:id="rId17"/>
    <p:sldId id="310" r:id="rId18"/>
    <p:sldId id="282" r:id="rId19"/>
    <p:sldId id="283" r:id="rId20"/>
    <p:sldId id="304" r:id="rId21"/>
    <p:sldId id="305" r:id="rId22"/>
    <p:sldId id="306" r:id="rId23"/>
    <p:sldId id="307" r:id="rId24"/>
    <p:sldId id="357" r:id="rId25"/>
    <p:sldId id="358" r:id="rId26"/>
    <p:sldId id="308" r:id="rId27"/>
    <p:sldId id="289" r:id="rId28"/>
    <p:sldId id="360" r:id="rId29"/>
    <p:sldId id="361" r:id="rId30"/>
    <p:sldId id="362" r:id="rId31"/>
    <p:sldId id="290" r:id="rId32"/>
    <p:sldId id="359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Tanushri Tarun" userId="S::tts150030@utdallas.edu::a4f4a237-74ed-4b38-8630-3735c21af8ae" providerId="AD" clId="Web-{6CD3F374-366F-9787-921A-783847ACC84B}"/>
    <pc:docChg chg="delSld">
      <pc:chgData name="Singh, Tanushri Tarun" userId="S::tts150030@utdallas.edu::a4f4a237-74ed-4b38-8630-3735c21af8ae" providerId="AD" clId="Web-{6CD3F374-366F-9787-921A-783847ACC84B}" dt="2019-03-06T22:58:35.389" v="0"/>
      <pc:docMkLst>
        <pc:docMk/>
      </pc:docMkLst>
      <pc:sldChg chg="del">
        <pc:chgData name="Singh, Tanushri Tarun" userId="S::tts150030@utdallas.edu::a4f4a237-74ed-4b38-8630-3735c21af8ae" providerId="AD" clId="Web-{6CD3F374-366F-9787-921A-783847ACC84B}" dt="2019-03-06T22:58:35.389" v="0"/>
        <pc:sldMkLst>
          <pc:docMk/>
          <pc:sldMk cId="2477889523" sldId="2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DE4C-66FF-451A-A56E-1FADD4CD909C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DB4E5-955B-4E94-B059-C66620EEC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4B2-91F9-4DDA-8E2E-D772975F5652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A485-EE8E-4655-9B68-FE7A0E73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8438-35FE-4B9E-A5A8-B8F4F71854B3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5562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29233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9695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9123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9867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34209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FBAEF-AE43-4476-9A43-49CF43C4F8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45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43F6-47CF-46DB-8C23-338933067E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1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1DE9E-144E-4392-AA4A-5B95663B0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2311-9A52-49A9-9762-E4744B8B51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03DA5-9BA8-4E99-B1FD-97E38BA651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36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437E-78DA-49E0-A414-4AF0328D80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99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5E413-0AC6-4140-B74D-FFAC5467D0D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0B7FC-94A9-4646-AA51-DFB9A6AE27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6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2D1B2-F509-484D-A5FF-814233F0FE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6EF3F-31DB-4878-B7E6-86424AA7AA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1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96220-598A-413B-B9DF-0F69338115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59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043117-5D11-4AC6-80BD-AA8A84E4C6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6074-6AD9-43D9-BD6B-5020461B2D8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88F7-E925-4F48-B43C-9AE758D0E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69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192162-658C-4A31-B2B9-E1572DF0E11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MapReduce algorithms </a:t>
            </a:r>
            <a:br>
              <a:rPr lang="en-US" sz="3200" dirty="0"/>
            </a:br>
            <a:r>
              <a:rPr lang="en-US" sz="3200" dirty="0"/>
              <a:t>for processing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12038740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Easy!</a:t>
            </a:r>
          </a:p>
          <a:p>
            <a:pPr lvl="1"/>
            <a:r>
              <a:rPr lang="en-US" dirty="0"/>
              <a:t>Map over </a:t>
            </a:r>
            <a:r>
              <a:rPr lang="en-US" dirty="0" err="1"/>
              <a:t>tuples</a:t>
            </a:r>
            <a:r>
              <a:rPr lang="en-US" dirty="0"/>
              <a:t>, emit only </a:t>
            </a:r>
            <a:r>
              <a:rPr lang="en-US" dirty="0" err="1"/>
              <a:t>tuples</a:t>
            </a:r>
            <a:r>
              <a:rPr lang="en-US" dirty="0"/>
              <a:t> that meet criteria</a:t>
            </a:r>
          </a:p>
          <a:p>
            <a:pPr lvl="1"/>
            <a:r>
              <a:rPr lang="en-US" dirty="0"/>
              <a:t>No reducers, unless for regrouping or resorting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</a:t>
            </a:r>
            <a:r>
              <a:rPr lang="en-US" dirty="0" err="1"/>
              <a:t>tuples</a:t>
            </a:r>
            <a:r>
              <a:rPr lang="en-US" dirty="0"/>
              <a:t> becomes important</a:t>
            </a:r>
          </a:p>
          <a:p>
            <a:pPr lvl="1"/>
            <a:r>
              <a:rPr lang="en-US" dirty="0"/>
              <a:t>Relational databases take advantage of compression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</p:txBody>
      </p:sp>
    </p:spTree>
    <p:extLst>
      <p:ext uri="{BB962C8B-B14F-4D97-AF65-F5344CB8AC3E}">
        <p14:creationId xmlns:p14="http://schemas.microsoft.com/office/powerpoint/2010/main" val="212975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by…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What is the average time spent per URL?</a:t>
            </a:r>
          </a:p>
          <a:p>
            <a:r>
              <a:rPr lang="en-US" dirty="0"/>
              <a:t>In SQL: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url</a:t>
            </a:r>
            <a:r>
              <a:rPr lang="en-US" dirty="0"/>
              <a:t>, AVG(time) FROM visits GROUP BY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In MapReduce:</a:t>
            </a:r>
          </a:p>
          <a:p>
            <a:pPr lvl="1"/>
            <a:r>
              <a:rPr lang="en-US" dirty="0"/>
              <a:t>Map over </a:t>
            </a:r>
            <a:r>
              <a:rPr lang="en-US" dirty="0" err="1"/>
              <a:t>tuples</a:t>
            </a:r>
            <a:r>
              <a:rPr lang="en-US" dirty="0"/>
              <a:t>, emit time, keyed by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Framework automatically groups values by keys</a:t>
            </a:r>
          </a:p>
          <a:p>
            <a:pPr lvl="1"/>
            <a:r>
              <a:rPr lang="en-US" dirty="0"/>
              <a:t>Compute average in reducer</a:t>
            </a:r>
          </a:p>
          <a:p>
            <a:pPr lvl="1"/>
            <a:r>
              <a:rPr lang="en-US" dirty="0"/>
              <a:t>Optimize with combiners</a:t>
            </a:r>
          </a:p>
        </p:txBody>
      </p:sp>
    </p:spTree>
    <p:extLst>
      <p:ext uri="{BB962C8B-B14F-4D97-AF65-F5344CB8AC3E}">
        <p14:creationId xmlns:p14="http://schemas.microsoft.com/office/powerpoint/2010/main" val="269690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Joins</a:t>
            </a:r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86000" cy="381000"/>
            <a:chOff x="3124200" y="1143000"/>
            <a:chExt cx="22860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86000" cy="381000"/>
            <a:chOff x="3124200" y="1143000"/>
            <a:chExt cx="228600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86000" cy="381000"/>
            <a:chOff x="3124200" y="1143000"/>
            <a:chExt cx="228600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86000" cy="381000"/>
            <a:chOff x="3124200" y="1143000"/>
            <a:chExt cx="228600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86000" cy="381000"/>
            <a:chOff x="3124200" y="1143000"/>
            <a:chExt cx="228600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86000" cy="381000"/>
            <a:chOff x="3124200" y="1143000"/>
            <a:chExt cx="228600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86000" cy="381000"/>
            <a:chOff x="3124200" y="1143000"/>
            <a:chExt cx="228600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86000" cy="381000"/>
            <a:chOff x="3124200" y="1143000"/>
            <a:chExt cx="228600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7521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2800"/>
              <a:t>Natural Join Operation –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Relations r, s: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  <a:endParaRPr lang="en-US" b="1" i="1">
              <a:solidFill>
                <a:srgbClr val="000000"/>
              </a:solidFill>
              <a:latin typeface="Helvetica" pitchFamily="34" charset="0"/>
              <a:sym typeface="Symbol" pitchFamily="18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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r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s</a:t>
            </a:r>
          </a:p>
        </p:txBody>
      </p: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1028700" y="4241800"/>
            <a:ext cx="7029450" cy="409575"/>
            <a:chOff x="288" y="2688"/>
            <a:chExt cx="4428" cy="25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000000"/>
                </a:buClr>
                <a:buFont typeface="Monotype Sorts" pitchFamily="1" charset="2"/>
                <a:buNone/>
              </a:pPr>
              <a:r>
                <a:rPr kumimoji="1" lang="en-US" sz="2000" i="1">
                  <a:solidFill>
                    <a:srgbClr val="000000"/>
                  </a:solidFill>
                  <a:latin typeface="Helvetica" pitchFamily="34" charset="0"/>
                </a:rPr>
                <a:t>r     s</a:t>
              </a:r>
            </a:p>
          </p:txBody>
        </p:sp>
        <p:sp>
          <p:nvSpPr>
            <p:cNvPr id="29728" name="AutoShape 32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  <p:bldP spid="29716" grpId="0" animBg="1"/>
      <p:bldP spid="29717" grpId="0" animBg="1"/>
      <p:bldP spid="29718" grpId="0" animBg="1"/>
      <p:bldP spid="29719" grpId="0" animBg="1"/>
      <p:bldP spid="29720" grpId="0" animBg="1"/>
      <p:bldP spid="29721" grpId="0" animBg="1"/>
      <p:bldP spid="29722" grpId="0" animBg="1"/>
      <p:bldP spid="29723" grpId="0" animBg="1"/>
      <p:bldP spid="297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R1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S1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88925" y="3762375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Book Antiqua" pitchFamily="18" charset="0"/>
              </a:rPr>
              <a:t>R1       S1 =</a:t>
            </a:r>
          </a:p>
        </p:txBody>
      </p: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879475" y="3938588"/>
            <a:ext cx="488950" cy="214312"/>
            <a:chOff x="2226" y="2065"/>
            <a:chExt cx="1148" cy="671"/>
          </a:xfrm>
        </p:grpSpPr>
        <p:sp>
          <p:nvSpPr>
            <p:cNvPr id="238599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00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38601" name="Object 9"/>
          <p:cNvGraphicFramePr>
            <a:graphicFrameLocks/>
          </p:cNvGraphicFramePr>
          <p:nvPr/>
        </p:nvGraphicFramePr>
        <p:xfrm>
          <a:off x="806450" y="4581525"/>
          <a:ext cx="744537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r:id="rId4" imgW="7772400" imgH="1612900" progId="Word.Document.8">
                  <p:embed/>
                </p:oleObj>
              </mc:Choice>
              <mc:Fallback>
                <p:oleObj name="Document" r:id="rId4" imgW="7772400" imgH="1612900" progId="Word.Document.8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581525"/>
                        <a:ext cx="7445375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2" name="Object 10"/>
          <p:cNvGraphicFramePr>
            <a:graphicFrameLocks noChangeAspect="1"/>
          </p:cNvGraphicFramePr>
          <p:nvPr/>
        </p:nvGraphicFramePr>
        <p:xfrm>
          <a:off x="4368800" y="1014413"/>
          <a:ext cx="41703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Document" r:id="rId6" imgW="4169664" imgH="2124456" progId="Word.Document.8">
                  <p:embed/>
                </p:oleObj>
              </mc:Choice>
              <mc:Fallback>
                <p:oleObj name="Document" r:id="rId6" imgW="4169664" imgH="2124456" progId="Word.Document.8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014413"/>
                        <a:ext cx="417036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3" name="Object 11"/>
          <p:cNvGraphicFramePr>
            <a:graphicFrameLocks noChangeAspect="1"/>
          </p:cNvGraphicFramePr>
          <p:nvPr/>
        </p:nvGraphicFramePr>
        <p:xfrm>
          <a:off x="393700" y="13843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8" imgW="5641848" imgH="1615440" progId="Word.Document.8">
                  <p:embed/>
                </p:oleObj>
              </mc:Choice>
              <mc:Fallback>
                <p:oleObj name="Document" r:id="rId8" imgW="5641848" imgH="1615440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384300"/>
                        <a:ext cx="5643563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9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938" y="4419600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One-to-One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810000" y="44196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One-to-Many</a:t>
            </a: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Many-to-Many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9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0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3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6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7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cxnSp>
        <p:nvCxnSpPr>
          <p:cNvPr id="40" name="Straight Connector 49"/>
          <p:cNvCxnSpPr>
            <a:cxnSpLocks noChangeShapeType="1"/>
            <a:stCxn id="7" idx="5"/>
            <a:endCxn id="12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1" name="Straight Connector 51"/>
          <p:cNvCxnSpPr>
            <a:cxnSpLocks noChangeShapeType="1"/>
            <a:stCxn id="7" idx="5"/>
            <a:endCxn id="10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2" name="Straight Connector 54"/>
          <p:cNvCxnSpPr>
            <a:cxnSpLocks noChangeShapeType="1"/>
            <a:stCxn id="7" idx="5"/>
            <a:endCxn id="14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3" name="Straight Connector 57"/>
          <p:cNvCxnSpPr>
            <a:cxnSpLocks noChangeShapeType="1"/>
            <a:stCxn id="13" idx="6"/>
            <a:endCxn id="12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4" name="Straight Connector 60"/>
          <p:cNvCxnSpPr>
            <a:cxnSpLocks noChangeShapeType="1"/>
            <a:stCxn id="17" idx="7"/>
            <a:endCxn id="12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5" name="Straight Connector 64"/>
          <p:cNvCxnSpPr>
            <a:cxnSpLocks noChangeShapeType="1"/>
            <a:stCxn id="8" idx="3"/>
            <a:endCxn id="11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6" name="Straight Connector 67"/>
          <p:cNvCxnSpPr>
            <a:cxnSpLocks noChangeShapeType="1"/>
            <a:stCxn id="16" idx="1"/>
            <a:endCxn id="11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7" name="Straight Connector 70"/>
          <p:cNvCxnSpPr>
            <a:cxnSpLocks noChangeShapeType="1"/>
            <a:stCxn id="18" idx="1"/>
            <a:endCxn id="15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8" name="Straight Connector 74"/>
          <p:cNvCxnSpPr>
            <a:cxnSpLocks noChangeShapeType="1"/>
            <a:stCxn id="18" idx="1"/>
            <a:endCxn id="13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9" name="Straight Connector 77"/>
          <p:cNvCxnSpPr>
            <a:cxnSpLocks noChangeShapeType="1"/>
            <a:stCxn id="20" idx="2"/>
            <a:endCxn id="19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0" name="Straight Connector 80"/>
          <p:cNvCxnSpPr>
            <a:cxnSpLocks noChangeShapeType="1"/>
            <a:stCxn id="21" idx="1"/>
            <a:endCxn id="19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" name="Straight Connector 89"/>
          <p:cNvCxnSpPr>
            <a:cxnSpLocks noChangeShapeType="1"/>
            <a:stCxn id="23" idx="2"/>
            <a:endCxn id="22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2" name="Straight Connector 94"/>
          <p:cNvCxnSpPr>
            <a:cxnSpLocks noChangeShapeType="1"/>
            <a:stCxn id="24" idx="1"/>
            <a:endCxn id="22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3" name="Straight Connector 97"/>
          <p:cNvCxnSpPr>
            <a:cxnSpLocks noChangeShapeType="1"/>
            <a:stCxn id="26" idx="1"/>
            <a:endCxn id="22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4" name="Straight Connector 104"/>
          <p:cNvCxnSpPr>
            <a:cxnSpLocks noChangeShapeType="1"/>
            <a:stCxn id="27" idx="1"/>
            <a:endCxn id="25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5" name="Straight Connector 10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6" name="Straight Connector 113"/>
          <p:cNvCxnSpPr>
            <a:cxnSpLocks noChangeShapeType="1"/>
            <a:stCxn id="31" idx="1"/>
            <a:endCxn id="28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7" name="Straight Connector 116"/>
          <p:cNvCxnSpPr>
            <a:cxnSpLocks noChangeShapeType="1"/>
            <a:stCxn id="29" idx="3"/>
            <a:endCxn id="30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8" name="Straight Connector 120"/>
          <p:cNvCxnSpPr>
            <a:cxnSpLocks noChangeShapeType="1"/>
            <a:stCxn id="39" idx="1"/>
            <a:endCxn id="36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9" name="Straight Connector 123"/>
          <p:cNvCxnSpPr>
            <a:cxnSpLocks noChangeShapeType="1"/>
            <a:stCxn id="35" idx="2"/>
            <a:endCxn id="34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0" name="Straight Connector 127"/>
          <p:cNvCxnSpPr>
            <a:cxnSpLocks noChangeShapeType="1"/>
            <a:stCxn id="37" idx="1"/>
            <a:endCxn id="32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1" name="Straight Connector 130"/>
          <p:cNvCxnSpPr>
            <a:cxnSpLocks noChangeShapeType="1"/>
            <a:stCxn id="33" idx="3"/>
            <a:endCxn id="38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543521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Algorithms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Reduce-side join</a:t>
            </a:r>
          </a:p>
          <a:p>
            <a:r>
              <a:rPr lang="en-US" dirty="0"/>
              <a:t>Map-side join</a:t>
            </a:r>
          </a:p>
          <a:p>
            <a:r>
              <a:rPr lang="en-US" dirty="0"/>
              <a:t>In-memory join</a:t>
            </a:r>
          </a:p>
          <a:p>
            <a:pPr lvl="1"/>
            <a:r>
              <a:rPr lang="en-US" dirty="0"/>
              <a:t>Striped variant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variant</a:t>
            </a:r>
          </a:p>
        </p:txBody>
      </p:sp>
    </p:spTree>
    <p:extLst>
      <p:ext uri="{BB962C8B-B14F-4D97-AF65-F5344CB8AC3E}">
        <p14:creationId xmlns:p14="http://schemas.microsoft.com/office/powerpoint/2010/main" val="22668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idea: group by join key</a:t>
            </a:r>
          </a:p>
          <a:p>
            <a:pPr lvl="1"/>
            <a:r>
              <a:rPr lang="en-US" dirty="0"/>
              <a:t>Map over both sets of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Emit </a:t>
            </a:r>
            <a:r>
              <a:rPr lang="en-US" dirty="0" err="1"/>
              <a:t>tuple</a:t>
            </a:r>
            <a:r>
              <a:rPr lang="en-US" dirty="0"/>
              <a:t> as value with join key as the intermediate key</a:t>
            </a:r>
          </a:p>
          <a:p>
            <a:pPr lvl="1"/>
            <a:r>
              <a:rPr lang="en-US" dirty="0"/>
              <a:t>Execution framework brings together </a:t>
            </a:r>
            <a:r>
              <a:rPr lang="en-US" dirty="0" err="1"/>
              <a:t>tuples</a:t>
            </a:r>
            <a:r>
              <a:rPr lang="en-US" dirty="0"/>
              <a:t> sharing the same key</a:t>
            </a:r>
          </a:p>
          <a:p>
            <a:pPr lvl="1"/>
            <a:r>
              <a:rPr lang="en-US" dirty="0"/>
              <a:t>Perform actual join in reducer</a:t>
            </a:r>
          </a:p>
          <a:p>
            <a:pPr lvl="1"/>
            <a:r>
              <a:rPr lang="en-US" dirty="0"/>
              <a:t>Similar to a “sort-merge join” in database terminology</a:t>
            </a:r>
          </a:p>
          <a:p>
            <a:r>
              <a:rPr lang="en-US" dirty="0"/>
              <a:t>Two variants</a:t>
            </a:r>
          </a:p>
          <a:p>
            <a:pPr lvl="1"/>
            <a:r>
              <a:rPr lang="en-US" dirty="0"/>
              <a:t>1-to-1 joins</a:t>
            </a:r>
          </a:p>
          <a:p>
            <a:pPr lvl="1"/>
            <a:r>
              <a:rPr lang="en-US" dirty="0"/>
              <a:t>1-to-many and many-to-many joins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0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1-to-1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Map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Reduce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5036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Note: no guarantee if R is going to come first or S</a:t>
            </a:r>
          </a:p>
        </p:txBody>
      </p:sp>
    </p:spTree>
    <p:extLst>
      <p:ext uri="{BB962C8B-B14F-4D97-AF65-F5344CB8AC3E}">
        <p14:creationId xmlns:p14="http://schemas.microsoft.com/office/powerpoint/2010/main" val="4072663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1-to-many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Map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Reduce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…</a:t>
            </a:r>
            <a:endParaRPr lang="en-US" sz="1600" kern="0" baseline="-25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237572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Secondary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sorts input to reducers by key</a:t>
            </a:r>
          </a:p>
          <a:p>
            <a:pPr lvl="1"/>
            <a:r>
              <a:rPr lang="en-US" dirty="0"/>
              <a:t>Values are arbitrarily ordered</a:t>
            </a:r>
          </a:p>
          <a:p>
            <a:r>
              <a:rPr lang="en-US" dirty="0"/>
              <a:t>What if want to sort value also?</a:t>
            </a:r>
          </a:p>
          <a:p>
            <a:pPr lvl="1"/>
            <a:r>
              <a:rPr lang="en-US" dirty="0"/>
              <a:t>E.g., k </a:t>
            </a:r>
            <a:r>
              <a:rPr lang="en-US" dirty="0">
                <a:latin typeface="Arial"/>
                <a:cs typeface="Arial"/>
              </a:rPr>
              <a:t>→ (v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, r), </a:t>
            </a:r>
            <a:r>
              <a:rPr lang="en-US" dirty="0">
                <a:cs typeface="Arial"/>
              </a:rPr>
              <a:t>(v</a:t>
            </a:r>
            <a:r>
              <a:rPr lang="en-US" baseline="-25000" dirty="0">
                <a:cs typeface="Arial"/>
              </a:rPr>
              <a:t>3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4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8</a:t>
            </a:r>
            <a:r>
              <a:rPr lang="en-US" dirty="0">
                <a:cs typeface="Arial"/>
              </a:rPr>
              <a:t>, r)…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6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V-to-K Conversion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In reducer…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New key encountered: hold in memory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New key encountered: hold in memory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</a:p>
        </p:txBody>
      </p:sp>
    </p:spTree>
    <p:extLst>
      <p:ext uri="{BB962C8B-B14F-4D97-AF65-F5344CB8AC3E}">
        <p14:creationId xmlns:p14="http://schemas.microsoft.com/office/powerpoint/2010/main" val="294822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many-to-many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In reducer…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Hold in memory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61469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many-to-many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6" y="1133856"/>
            <a:ext cx="8478144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006" y="5486400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Produce mapper output with composite key that includes foreign key and table name</a:t>
            </a:r>
          </a:p>
        </p:txBody>
      </p:sp>
    </p:spTree>
    <p:extLst>
      <p:ext uri="{BB962C8B-B14F-4D97-AF65-F5344CB8AC3E}">
        <p14:creationId xmlns:p14="http://schemas.microsoft.com/office/powerpoint/2010/main" val="33778793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271506"/>
            <a:ext cx="87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custom partitioning and grouping to send data with same key to a single reducer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808"/>
            <a:ext cx="7521208" cy="51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38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Basic Idea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203829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257169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63849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310509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8600" y="3638490"/>
            <a:ext cx="2286000" cy="381000"/>
            <a:chOff x="3124200" y="1143000"/>
            <a:chExt cx="2286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8600" y="2038290"/>
            <a:ext cx="2286000" cy="381000"/>
            <a:chOff x="3124200" y="1143000"/>
            <a:chExt cx="2286000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3105090"/>
            <a:ext cx="2286000" cy="381000"/>
            <a:chOff x="3124200" y="1143000"/>
            <a:chExt cx="22860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38600" y="2571690"/>
            <a:ext cx="2286000" cy="381000"/>
            <a:chOff x="3124200" y="1143000"/>
            <a:chExt cx="2286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323305" y="344719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6800" y="493389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A sequential scan through both datasets to join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(called a “merge join” in database terminology)</a:t>
            </a:r>
          </a:p>
        </p:txBody>
      </p:sp>
    </p:spTree>
    <p:extLst>
      <p:ext uri="{BB962C8B-B14F-4D97-AF65-F5344CB8AC3E}">
        <p14:creationId xmlns:p14="http://schemas.microsoft.com/office/powerpoint/2010/main" val="3194109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Parallel Scans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datasets are sorted by join key, join can be accomplished by a scan over both datasets</a:t>
            </a:r>
          </a:p>
          <a:p>
            <a:r>
              <a:rPr lang="en-US" dirty="0"/>
              <a:t>How can we accomplish this in parallel?</a:t>
            </a:r>
          </a:p>
          <a:p>
            <a:pPr lvl="1"/>
            <a:r>
              <a:rPr lang="en-US" dirty="0"/>
              <a:t>Partition and sort both datasets in the same manner</a:t>
            </a:r>
          </a:p>
          <a:p>
            <a:r>
              <a:rPr lang="en-US" dirty="0"/>
              <a:t>In MapReduce:</a:t>
            </a:r>
          </a:p>
          <a:p>
            <a:pPr lvl="1"/>
            <a:r>
              <a:rPr lang="en-US" dirty="0"/>
              <a:t>Map over one dataset, read from other corresponding partition</a:t>
            </a:r>
          </a:p>
          <a:p>
            <a:pPr lvl="1"/>
            <a:r>
              <a:rPr lang="en-US" dirty="0"/>
              <a:t>No reducers necessary (unless to repartition or resort)</a:t>
            </a:r>
          </a:p>
          <a:p>
            <a:r>
              <a:rPr lang="en-US" dirty="0"/>
              <a:t>Consistently partitioned datasets: realistic to expect?</a:t>
            </a:r>
          </a:p>
        </p:txBody>
      </p:sp>
    </p:spTree>
    <p:extLst>
      <p:ext uri="{BB962C8B-B14F-4D97-AF65-F5344CB8AC3E}">
        <p14:creationId xmlns:p14="http://schemas.microsoft.com/office/powerpoint/2010/main" val="322186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Parallel Scans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63" y="1295400"/>
            <a:ext cx="2324673" cy="4525963"/>
          </a:xfrm>
        </p:spPr>
      </p:pic>
      <p:sp>
        <p:nvSpPr>
          <p:cNvPr id="5" name="TextBox 4"/>
          <p:cNvSpPr txBox="1"/>
          <p:nvPr/>
        </p:nvSpPr>
        <p:spPr>
          <a:xfrm>
            <a:off x="228600" y="6019800"/>
            <a:ext cx="8025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and split both A and B before sending to mapper. Mapper will produce output, </a:t>
            </a:r>
          </a:p>
          <a:p>
            <a:r>
              <a:rPr lang="en-US" dirty="0"/>
              <a:t>no reducer needed.</a:t>
            </a:r>
          </a:p>
        </p:txBody>
      </p:sp>
    </p:spTree>
    <p:extLst>
      <p:ext uri="{BB962C8B-B14F-4D97-AF65-F5344CB8AC3E}">
        <p14:creationId xmlns:p14="http://schemas.microsoft.com/office/powerpoint/2010/main" val="214982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Parallel Scans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44" y="1600200"/>
            <a:ext cx="3625111" cy="4525963"/>
          </a:xfrm>
        </p:spPr>
      </p:pic>
    </p:spTree>
    <p:extLst>
      <p:ext uri="{BB962C8B-B14F-4D97-AF65-F5344CB8AC3E}">
        <p14:creationId xmlns:p14="http://schemas.microsoft.com/office/powerpoint/2010/main" val="1357914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0"/>
            <a:ext cx="8229600" cy="762000"/>
          </a:xfrm>
        </p:spPr>
        <p:txBody>
          <a:bodyPr/>
          <a:lstStyle/>
          <a:p>
            <a:r>
              <a:rPr lang="en-US" dirty="0"/>
              <a:t>Parallel Scan &amp;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6763"/>
            <a:ext cx="5960477" cy="609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 load one dataset into memory, stream over other dataset</a:t>
            </a:r>
          </a:p>
          <a:p>
            <a:pPr lvl="1"/>
            <a:r>
              <a:rPr lang="en-US" dirty="0"/>
              <a:t>Works if R &lt;&lt; S and R fits into memory</a:t>
            </a:r>
          </a:p>
          <a:p>
            <a:pPr lvl="1"/>
            <a:r>
              <a:rPr lang="en-US" dirty="0"/>
              <a:t>Called a “hash join” in database terminology</a:t>
            </a:r>
          </a:p>
          <a:p>
            <a:r>
              <a:rPr lang="en-US" dirty="0"/>
              <a:t>MapReduce implementation</a:t>
            </a:r>
          </a:p>
          <a:p>
            <a:pPr lvl="1"/>
            <a:r>
              <a:rPr lang="en-US" dirty="0"/>
              <a:t>Distribute R to all nodes</a:t>
            </a:r>
          </a:p>
          <a:p>
            <a:pPr lvl="1"/>
            <a:r>
              <a:rPr lang="en-US" dirty="0"/>
              <a:t>Map over S, each mapper loads R in memory, hashed by join key</a:t>
            </a:r>
          </a:p>
          <a:p>
            <a:pPr lvl="1"/>
            <a:r>
              <a:rPr lang="en-US" dirty="0"/>
              <a:t>For every </a:t>
            </a:r>
            <a:r>
              <a:rPr lang="en-US" dirty="0" err="1"/>
              <a:t>tuple</a:t>
            </a:r>
            <a:r>
              <a:rPr lang="en-US" dirty="0"/>
              <a:t> in S, look up join key in R</a:t>
            </a:r>
          </a:p>
          <a:p>
            <a:pPr lvl="1"/>
            <a:r>
              <a:rPr lang="en-US" dirty="0"/>
              <a:t>No reducers, unless for regrouping or resorting </a:t>
            </a:r>
            <a:r>
              <a:rPr lang="en-US" dirty="0" err="1"/>
              <a:t>tuples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Sorting: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Buffer values in memory, then sort</a:t>
            </a:r>
          </a:p>
          <a:p>
            <a:pPr lvl="1"/>
            <a:r>
              <a:rPr lang="en-US" dirty="0"/>
              <a:t>Why is this a bad idea?</a:t>
            </a:r>
          </a:p>
          <a:p>
            <a:r>
              <a:rPr lang="en-US" dirty="0"/>
              <a:t>Solution 2:</a:t>
            </a:r>
          </a:p>
          <a:p>
            <a:pPr lvl="1"/>
            <a:r>
              <a:rPr lang="en-US" dirty="0"/>
              <a:t>“Value-to-key conversion” design pattern: form composite intermediate key, </a:t>
            </a:r>
            <a:r>
              <a:rPr lang="en-US" dirty="0">
                <a:cs typeface="Arial"/>
              </a:rPr>
              <a:t>(k, v</a:t>
            </a:r>
            <a:r>
              <a:rPr lang="en-US" baseline="-25000" dirty="0">
                <a:cs typeface="Arial"/>
              </a:rPr>
              <a:t>1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>
                <a:cs typeface="Arial"/>
              </a:rPr>
              <a:t>Let execution framework do the sorting</a:t>
            </a:r>
          </a:p>
          <a:p>
            <a:pPr lvl="1"/>
            <a:r>
              <a:rPr lang="en-US" dirty="0">
                <a:cs typeface="Arial"/>
              </a:rPr>
              <a:t>Preserve state across multiple key-value pairs to handle processing</a:t>
            </a:r>
            <a:endParaRPr lang="en-US" dirty="0"/>
          </a:p>
          <a:p>
            <a:pPr lvl="1"/>
            <a:r>
              <a:rPr lang="en-US" dirty="0"/>
              <a:t>Anything else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122651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Join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71" y="1371600"/>
            <a:ext cx="2852858" cy="4525963"/>
          </a:xfrm>
        </p:spPr>
      </p:pic>
      <p:sp>
        <p:nvSpPr>
          <p:cNvPr id="6" name="TextBox 5"/>
          <p:cNvSpPr txBox="1"/>
          <p:nvPr/>
        </p:nvSpPr>
        <p:spPr>
          <a:xfrm>
            <a:off x="152400" y="6126163"/>
            <a:ext cx="881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A and distribute dataset B to all the mappers. For each key in B, iterate over all the data</a:t>
            </a:r>
          </a:p>
          <a:p>
            <a:r>
              <a:rPr lang="en-US" dirty="0"/>
              <a:t> in A for joining</a:t>
            </a:r>
          </a:p>
        </p:txBody>
      </p:sp>
    </p:spTree>
    <p:extLst>
      <p:ext uri="{BB962C8B-B14F-4D97-AF65-F5344CB8AC3E}">
        <p14:creationId xmlns:p14="http://schemas.microsoft.com/office/powerpoint/2010/main" val="402599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Join: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Striped variant:</a:t>
            </a:r>
          </a:p>
          <a:p>
            <a:pPr lvl="1"/>
            <a:r>
              <a:rPr lang="en-US" dirty="0"/>
              <a:t>R too big to fit into memory? </a:t>
            </a:r>
          </a:p>
          <a:p>
            <a:pPr lvl="1"/>
            <a:r>
              <a:rPr lang="en-US" dirty="0"/>
              <a:t>Divide R into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R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s.t</a:t>
            </a:r>
            <a:r>
              <a:rPr lang="en-US" dirty="0"/>
              <a:t>. each </a:t>
            </a:r>
            <a:r>
              <a:rPr lang="en-US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fits into memory</a:t>
            </a:r>
          </a:p>
          <a:p>
            <a:pPr lvl="1"/>
            <a:r>
              <a:rPr lang="en-US" dirty="0"/>
              <a:t>Perform in-memory join: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, </a:t>
            </a:r>
            <a:r>
              <a:rPr lang="en-US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⋈ S</a:t>
            </a:r>
          </a:p>
          <a:p>
            <a:pPr lvl="1"/>
            <a:r>
              <a:rPr lang="en-US" dirty="0"/>
              <a:t>Take the union of all join results</a:t>
            </a:r>
          </a:p>
          <a:p>
            <a:r>
              <a:rPr lang="en-US" dirty="0" err="1"/>
              <a:t>Memcached</a:t>
            </a:r>
            <a:r>
              <a:rPr lang="en-US" dirty="0"/>
              <a:t> join:</a:t>
            </a:r>
          </a:p>
          <a:p>
            <a:pPr lvl="1"/>
            <a:r>
              <a:rPr lang="en-US" dirty="0"/>
              <a:t>Load R into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/>
              <a:t>Replace in-memory hash lookup with </a:t>
            </a:r>
            <a:r>
              <a:rPr lang="en-US" dirty="0" err="1"/>
              <a:t>memcached</a:t>
            </a:r>
            <a:r>
              <a:rPr lang="en-US" dirty="0"/>
              <a:t> lookup</a:t>
            </a:r>
          </a:p>
        </p:txBody>
      </p:sp>
    </p:spTree>
    <p:extLst>
      <p:ext uri="{BB962C8B-B14F-4D97-AF65-F5344CB8AC3E}">
        <p14:creationId xmlns:p14="http://schemas.microsoft.com/office/powerpoint/2010/main" val="403568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28800" y="5221069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Database layer: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800 eight-core Linux servers running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MySQL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28800" y="4574957"/>
            <a:ext cx="5287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Caching servers: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Technology Review (July/August, 2008)</a:t>
            </a:r>
          </a:p>
        </p:txBody>
      </p:sp>
    </p:spTree>
    <p:extLst>
      <p:ext uri="{BB962C8B-B14F-4D97-AF65-F5344CB8AC3E}">
        <p14:creationId xmlns:p14="http://schemas.microsoft.com/office/powerpoint/2010/main" val="3994869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Memcached</a:t>
            </a:r>
            <a:r>
              <a:rPr lang="en-US" dirty="0"/>
              <a:t> join:</a:t>
            </a:r>
          </a:p>
          <a:p>
            <a:pPr lvl="1"/>
            <a:r>
              <a:rPr lang="en-US" dirty="0"/>
              <a:t>Load R into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/>
              <a:t>Replace in-memory hash lookup with </a:t>
            </a:r>
            <a:r>
              <a:rPr lang="en-US" dirty="0" err="1"/>
              <a:t>memcached</a:t>
            </a:r>
            <a:r>
              <a:rPr lang="en-US" dirty="0"/>
              <a:t> lookup</a:t>
            </a:r>
          </a:p>
          <a:p>
            <a:r>
              <a:rPr lang="en-US" dirty="0"/>
              <a:t>Capacity and scalability?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capacity &gt;&gt; RAM of individual node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scales out with cluster</a:t>
            </a:r>
          </a:p>
          <a:p>
            <a:r>
              <a:rPr lang="en-US" dirty="0"/>
              <a:t>Latency?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is fast (basically, speed of network)</a:t>
            </a:r>
          </a:p>
          <a:p>
            <a:pPr lvl="1"/>
            <a:r>
              <a:rPr lang="en-US" dirty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See tech report by Lin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56821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join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 join &gt; map-side join &gt; reduce-side join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Limitations of each?</a:t>
            </a:r>
          </a:p>
          <a:p>
            <a:pPr lvl="1"/>
            <a:r>
              <a:rPr lang="en-US" dirty="0"/>
              <a:t>In-memory join: memory</a:t>
            </a:r>
          </a:p>
          <a:p>
            <a:pPr lvl="1"/>
            <a:r>
              <a:rPr lang="en-US" dirty="0"/>
              <a:t>Map-side join: sort order and partitioning</a:t>
            </a:r>
          </a:p>
          <a:p>
            <a:pPr lvl="1"/>
            <a:r>
              <a:rPr lang="en-US" dirty="0"/>
              <a:t>Reduce-side join: general purpose</a:t>
            </a:r>
          </a:p>
        </p:txBody>
      </p:sp>
    </p:spTree>
    <p:extLst>
      <p:ext uri="{BB962C8B-B14F-4D97-AF65-F5344CB8AC3E}">
        <p14:creationId xmlns:p14="http://schemas.microsoft.com/office/powerpoint/2010/main" val="1669397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Relational Data: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MapReduce algorithms for processing relational data:</a:t>
            </a:r>
          </a:p>
          <a:p>
            <a:pPr lvl="1"/>
            <a:r>
              <a:rPr lang="en-US" dirty="0"/>
              <a:t>Group by, sorting, partitioning are handled automatically by shuffle/sort in MapReduce</a:t>
            </a:r>
          </a:p>
          <a:p>
            <a:pPr lvl="1"/>
            <a:r>
              <a:rPr lang="en-US" dirty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/>
              <a:t>Multiple strategies for relational joins</a:t>
            </a:r>
          </a:p>
          <a:p>
            <a:r>
              <a:rPr lang="en-US" dirty="0"/>
              <a:t>Complex operations require multiple MapReduce jobs</a:t>
            </a:r>
          </a:p>
          <a:p>
            <a:pPr lvl="1"/>
            <a:r>
              <a:rPr lang="en-US" dirty="0"/>
              <a:t>Example: top ten URLs in terms of average time spent</a:t>
            </a:r>
          </a:p>
          <a:p>
            <a:pPr lvl="1"/>
            <a:r>
              <a:rPr lang="en-US" dirty="0"/>
              <a:t>Opportunities for automatic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Value-to-Key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k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r)…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After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6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Values arrive in arbitrary order…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…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657600"/>
            <a:ext cx="316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Values arrive in sorted order…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Process by preserving state across multiple keys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4233446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Remember to partition correctly!</a:t>
            </a:r>
          </a:p>
        </p:txBody>
      </p:sp>
    </p:spTree>
    <p:extLst>
      <p:ext uri="{BB962C8B-B14F-4D97-AF65-F5344CB8AC3E}">
        <p14:creationId xmlns:p14="http://schemas.microsoft.com/office/powerpoint/2010/main" val="2038387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 tables:</a:t>
            </a:r>
          </a:p>
          <a:p>
            <a:pPr lvl="1"/>
            <a:r>
              <a:rPr lang="en-US" dirty="0"/>
              <a:t>User demographics (gender, age, income, etc.)</a:t>
            </a:r>
          </a:p>
          <a:p>
            <a:pPr lvl="1"/>
            <a:r>
              <a:rPr lang="en-US" dirty="0"/>
              <a:t>User page visits (URL, time spent, etc.)</a:t>
            </a:r>
          </a:p>
          <a:p>
            <a:r>
              <a:rPr lang="en-US" dirty="0"/>
              <a:t>Analyses we might want to perform:</a:t>
            </a:r>
          </a:p>
          <a:p>
            <a:pPr lvl="1"/>
            <a:r>
              <a:rPr lang="en-US" dirty="0"/>
              <a:t>Statistics on demographic characteristics</a:t>
            </a:r>
          </a:p>
          <a:p>
            <a:pPr lvl="1"/>
            <a:r>
              <a:rPr lang="en-US" dirty="0"/>
              <a:t>Statistics on page visits</a:t>
            </a:r>
          </a:p>
          <a:p>
            <a:pPr lvl="1"/>
            <a:r>
              <a:rPr lang="en-US" dirty="0"/>
              <a:t>Statistics on page visits by URL</a:t>
            </a:r>
          </a:p>
          <a:p>
            <a:pPr lvl="1"/>
            <a:r>
              <a:rPr lang="en-US" dirty="0"/>
              <a:t>Statistics on page visits by demographic characteristic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607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Projection (</a:t>
            </a:r>
            <a:r>
              <a:rPr lang="en-US" dirty="0">
                <a:sym typeface="Symbol"/>
              </a:rPr>
              <a:t>)</a:t>
            </a:r>
            <a:endParaRPr lang="en-US" dirty="0"/>
          </a:p>
          <a:p>
            <a:pPr lvl="1"/>
            <a:r>
              <a:rPr lang="en-US" dirty="0"/>
              <a:t>Selection (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Cartesian product (</a:t>
            </a:r>
            <a:r>
              <a:rPr lang="en-US" dirty="0">
                <a:sym typeface="Symbol"/>
              </a:rPr>
              <a:t>)</a:t>
            </a:r>
          </a:p>
          <a:p>
            <a:pPr lvl="1"/>
            <a:r>
              <a:rPr lang="en-US" dirty="0"/>
              <a:t>Set union (</a:t>
            </a:r>
            <a:r>
              <a:rPr lang="en-US" dirty="0">
                <a:sym typeface="Symbol"/>
              </a:rPr>
              <a:t>)</a:t>
            </a:r>
          </a:p>
          <a:p>
            <a:pPr lvl="1"/>
            <a:r>
              <a:rPr lang="en-US" dirty="0"/>
              <a:t>Set difference (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Rename (</a:t>
            </a:r>
            <a:r>
              <a:rPr lang="en-US" dirty="0">
                <a:sym typeface="Symbol"/>
              </a:rPr>
              <a:t>)</a:t>
            </a:r>
            <a:endParaRPr lang="en-US" dirty="0"/>
          </a:p>
          <a:p>
            <a:r>
              <a:rPr lang="en-US" dirty="0"/>
              <a:t>Other operations</a:t>
            </a:r>
          </a:p>
          <a:p>
            <a:pPr lvl="1"/>
            <a:r>
              <a:rPr lang="en-US" dirty="0"/>
              <a:t>Join (⋈)</a:t>
            </a:r>
          </a:p>
          <a:p>
            <a:pPr lvl="1"/>
            <a:r>
              <a:rPr lang="en-US" dirty="0"/>
              <a:t>Group by… aggregation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610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139700" imgH="139700" progId="Equation.3">
                    <p:embed/>
                  </p:oleObj>
                </mc:Choice>
                <mc:Fallback>
                  <p:oleObj name="Equation" r:id="rId3" imgW="139700" imgH="1397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Easy!</a:t>
            </a:r>
          </a:p>
          <a:p>
            <a:pPr lvl="1"/>
            <a:r>
              <a:rPr lang="en-US" dirty="0"/>
              <a:t>Map over </a:t>
            </a:r>
            <a:r>
              <a:rPr lang="en-US" dirty="0" err="1"/>
              <a:t>tuples</a:t>
            </a:r>
            <a:r>
              <a:rPr lang="en-US" dirty="0"/>
              <a:t>, emit new </a:t>
            </a:r>
            <a:r>
              <a:rPr lang="en-US" dirty="0" err="1"/>
              <a:t>tuples</a:t>
            </a:r>
            <a:r>
              <a:rPr lang="en-US" dirty="0"/>
              <a:t> with appropriate attributes</a:t>
            </a:r>
          </a:p>
          <a:p>
            <a:pPr lvl="1"/>
            <a:r>
              <a:rPr lang="en-US" dirty="0"/>
              <a:t>No reducers, unless for regrouping or resorting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</a:t>
            </a:r>
            <a:r>
              <a:rPr lang="en-US" dirty="0" err="1"/>
              <a:t>tuples</a:t>
            </a:r>
            <a:r>
              <a:rPr lang="en-US" dirty="0"/>
              <a:t> becomes important</a:t>
            </a:r>
          </a:p>
          <a:p>
            <a:pPr lvl="1"/>
            <a:r>
              <a:rPr lang="en-US" dirty="0"/>
              <a:t>Relational databases take advantage of compression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5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0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1380</Words>
  <Application>Microsoft Office PowerPoint</Application>
  <PresentationFormat>On-screen Show (4:3)</PresentationFormat>
  <Paragraphs>364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Default Design</vt:lpstr>
      <vt:lpstr>1_Default Design</vt:lpstr>
      <vt:lpstr>MapReduce algorithms  for processing relational data</vt:lpstr>
      <vt:lpstr>Design Pattern: Secondary Sorting</vt:lpstr>
      <vt:lpstr>Secondary Sorting: Solutions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Relational Joins</vt:lpstr>
      <vt:lpstr>Natural Join Operation – Example</vt:lpstr>
      <vt:lpstr>Natural Join Example</vt:lpstr>
      <vt:lpstr>Types of Relationships</vt:lpstr>
      <vt:lpstr>Join Algorithms in MapReduce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Reduce-side Join: many-to-many</vt:lpstr>
      <vt:lpstr>Reduce-side Join: many-to-many</vt:lpstr>
      <vt:lpstr>Map-side Join: Basic Idea</vt:lpstr>
      <vt:lpstr>Map-side Join: Parallel Scans</vt:lpstr>
      <vt:lpstr>Map-side Join: Parallel Scans</vt:lpstr>
      <vt:lpstr>Map-side Join: Parallel Scans</vt:lpstr>
      <vt:lpstr>Parallel Scan &amp; Join</vt:lpstr>
      <vt:lpstr>In-Memory Join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MapReduce</dc:title>
  <dc:creator>Jin</dc:creator>
  <cp:lastModifiedBy>lkhan</cp:lastModifiedBy>
  <cp:revision>18</cp:revision>
  <dcterms:created xsi:type="dcterms:W3CDTF">2012-02-23T00:31:11Z</dcterms:created>
  <dcterms:modified xsi:type="dcterms:W3CDTF">2019-03-06T22:58:35Z</dcterms:modified>
</cp:coreProperties>
</file>