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945" r:id="rId2"/>
    <p:sldId id="946" r:id="rId3"/>
    <p:sldId id="947" r:id="rId4"/>
    <p:sldId id="949" r:id="rId5"/>
    <p:sldId id="950" r:id="rId6"/>
    <p:sldId id="951" r:id="rId7"/>
    <p:sldId id="952" r:id="rId8"/>
    <p:sldId id="953" r:id="rId9"/>
    <p:sldId id="954" r:id="rId10"/>
    <p:sldId id="955" r:id="rId11"/>
    <p:sldId id="956" r:id="rId12"/>
    <p:sldId id="957" r:id="rId13"/>
    <p:sldId id="958" r:id="rId14"/>
    <p:sldId id="959" r:id="rId15"/>
    <p:sldId id="960" r:id="rId16"/>
    <p:sldId id="961" r:id="rId17"/>
    <p:sldId id="962" r:id="rId18"/>
    <p:sldId id="963" r:id="rId19"/>
    <p:sldId id="964" r:id="rId20"/>
    <p:sldId id="966" r:id="rId21"/>
    <p:sldId id="967" r:id="rId22"/>
    <p:sldId id="968" r:id="rId23"/>
    <p:sldId id="969" r:id="rId24"/>
    <p:sldId id="1014" r:id="rId25"/>
    <p:sldId id="1015" r:id="rId26"/>
    <p:sldId id="1016" r:id="rId27"/>
    <p:sldId id="1017" r:id="rId28"/>
    <p:sldId id="1018" r:id="rId29"/>
    <p:sldId id="1019" r:id="rId30"/>
    <p:sldId id="1020" r:id="rId31"/>
    <p:sldId id="1022" r:id="rId32"/>
    <p:sldId id="1023" r:id="rId33"/>
    <p:sldId id="1024" r:id="rId34"/>
    <p:sldId id="1025" r:id="rId35"/>
    <p:sldId id="1026" r:id="rId36"/>
    <p:sldId id="1027" r:id="rId37"/>
    <p:sldId id="1028" r:id="rId38"/>
    <p:sldId id="1029" r:id="rId39"/>
    <p:sldId id="970" r:id="rId40"/>
    <p:sldId id="971" r:id="rId41"/>
    <p:sldId id="972" r:id="rId42"/>
    <p:sldId id="973" r:id="rId43"/>
    <p:sldId id="974" r:id="rId44"/>
    <p:sldId id="975" r:id="rId45"/>
    <p:sldId id="1008" r:id="rId46"/>
    <p:sldId id="1011" r:id="rId47"/>
    <p:sldId id="1009" r:id="rId48"/>
    <p:sldId id="1010" r:id="rId49"/>
    <p:sldId id="976" r:id="rId50"/>
    <p:sldId id="977" r:id="rId51"/>
    <p:sldId id="978" r:id="rId52"/>
    <p:sldId id="979" r:id="rId53"/>
    <p:sldId id="980" r:id="rId54"/>
    <p:sldId id="981" r:id="rId55"/>
    <p:sldId id="982" r:id="rId56"/>
    <p:sldId id="983" r:id="rId57"/>
    <p:sldId id="984" r:id="rId58"/>
    <p:sldId id="985" r:id="rId59"/>
    <p:sldId id="986" r:id="rId60"/>
    <p:sldId id="987" r:id="rId61"/>
    <p:sldId id="991" r:id="rId62"/>
    <p:sldId id="1005" r:id="rId63"/>
    <p:sldId id="988" r:id="rId64"/>
    <p:sldId id="989" r:id="rId65"/>
    <p:sldId id="992" r:id="rId66"/>
    <p:sldId id="994" r:id="rId67"/>
    <p:sldId id="995" r:id="rId68"/>
    <p:sldId id="996" r:id="rId69"/>
    <p:sldId id="997" r:id="rId70"/>
    <p:sldId id="998" r:id="rId71"/>
    <p:sldId id="999" r:id="rId72"/>
    <p:sldId id="1000" r:id="rId73"/>
    <p:sldId id="1001" r:id="rId74"/>
    <p:sldId id="1002" r:id="rId75"/>
    <p:sldId id="1003" r:id="rId76"/>
    <p:sldId id="1004" r:id="rId77"/>
    <p:sldId id="1013" r:id="rId7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9" autoAdjust="0"/>
    <p:restoredTop sz="75202" autoAdjust="0"/>
  </p:normalViewPr>
  <p:slideViewPr>
    <p:cSldViewPr>
      <p:cViewPr>
        <p:scale>
          <a:sx n="100" d="100"/>
          <a:sy n="10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85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, Tanushri Tarun" userId="S::tts150030@utdallas.edu::a4f4a237-74ed-4b38-8630-3735c21af8ae" providerId="AD" clId="Web-{B5D882E7-7ABA-F1E6-531C-5A14235DE3F2}"/>
    <pc:docChg chg="delSld">
      <pc:chgData name="Singh, Tanushri Tarun" userId="S::tts150030@utdallas.edu::a4f4a237-74ed-4b38-8630-3735c21af8ae" providerId="AD" clId="Web-{B5D882E7-7ABA-F1E6-531C-5A14235DE3F2}" dt="2019-03-06T22:58:56.502" v="1"/>
      <pc:docMkLst>
        <pc:docMk/>
      </pc:docMkLst>
      <pc:sldChg chg="del">
        <pc:chgData name="Singh, Tanushri Tarun" userId="S::tts150030@utdallas.edu::a4f4a237-74ed-4b38-8630-3735c21af8ae" providerId="AD" clId="Web-{B5D882E7-7ABA-F1E6-531C-5A14235DE3F2}" dt="2019-03-06T22:58:56.502" v="1"/>
        <pc:sldMkLst>
          <pc:docMk/>
          <pc:sldMk cId="2750815179" sldId="948"/>
        </pc:sldMkLst>
      </pc:sldChg>
      <pc:sldChg chg="del">
        <pc:chgData name="Singh, Tanushri Tarun" userId="S::tts150030@utdallas.edu::a4f4a237-74ed-4b38-8630-3735c21af8ae" providerId="AD" clId="Web-{B5D882E7-7ABA-F1E6-531C-5A14235DE3F2}" dt="2019-03-06T22:58:54.112" v="0"/>
        <pc:sldMkLst>
          <pc:docMk/>
          <pc:sldMk cId="3317849801" sldId="1007"/>
        </pc:sldMkLst>
      </pc:sldChg>
    </pc:docChg>
  </pc:docChgLst>
  <pc:docChgLst>
    <pc:chgData name="Singh, Tanushri Tarun" userId="S::tts150030@utdallas.edu::a4f4a237-74ed-4b38-8630-3735c21af8ae" providerId="AD" clId="Web-{81CC5EC5-6B53-C022-7EDF-90F78D1B576A}"/>
    <pc:docChg chg="delSld modSld">
      <pc:chgData name="Singh, Tanushri Tarun" userId="S::tts150030@utdallas.edu::a4f4a237-74ed-4b38-8630-3735c21af8ae" providerId="AD" clId="Web-{81CC5EC5-6B53-C022-7EDF-90F78D1B576A}" dt="2019-03-13T13:35:27.353" v="28"/>
      <pc:docMkLst>
        <pc:docMk/>
      </pc:docMkLst>
      <pc:sldChg chg="del">
        <pc:chgData name="Singh, Tanushri Tarun" userId="S::tts150030@utdallas.edu::a4f4a237-74ed-4b38-8630-3735c21af8ae" providerId="AD" clId="Web-{81CC5EC5-6B53-C022-7EDF-90F78D1B576A}" dt="2019-03-13T13:35:27.353" v="28"/>
        <pc:sldMkLst>
          <pc:docMk/>
          <pc:sldMk cId="3296171661" sldId="835"/>
        </pc:sldMkLst>
      </pc:sldChg>
      <pc:sldChg chg="modSp">
        <pc:chgData name="Singh, Tanushri Tarun" userId="S::tts150030@utdallas.edu::a4f4a237-74ed-4b38-8630-3735c21af8ae" providerId="AD" clId="Web-{81CC5EC5-6B53-C022-7EDF-90F78D1B576A}" dt="2019-03-13T13:04:53.931" v="23" actId="20577"/>
        <pc:sldMkLst>
          <pc:docMk/>
          <pc:sldMk cId="50625787" sldId="957"/>
        </pc:sldMkLst>
        <pc:spChg chg="mod">
          <ac:chgData name="Singh, Tanushri Tarun" userId="S::tts150030@utdallas.edu::a4f4a237-74ed-4b38-8630-3735c21af8ae" providerId="AD" clId="Web-{81CC5EC5-6B53-C022-7EDF-90F78D1B576A}" dt="2019-03-13T13:04:50.728" v="22" actId="20577"/>
          <ac:spMkLst>
            <pc:docMk/>
            <pc:sldMk cId="50625787" sldId="957"/>
            <ac:spMk id="7" creationId="{00000000-0000-0000-0000-000000000000}"/>
          </ac:spMkLst>
        </pc:spChg>
        <pc:spChg chg="mod">
          <ac:chgData name="Singh, Tanushri Tarun" userId="S::tts150030@utdallas.edu::a4f4a237-74ed-4b38-8630-3735c21af8ae" providerId="AD" clId="Web-{81CC5EC5-6B53-C022-7EDF-90F78D1B576A}" dt="2019-03-13T13:04:46.728" v="21" actId="20577"/>
          <ac:spMkLst>
            <pc:docMk/>
            <pc:sldMk cId="50625787" sldId="957"/>
            <ac:spMk id="8" creationId="{00000000-0000-0000-0000-000000000000}"/>
          </ac:spMkLst>
        </pc:spChg>
        <pc:spChg chg="mod">
          <ac:chgData name="Singh, Tanushri Tarun" userId="S::tts150030@utdallas.edu::a4f4a237-74ed-4b38-8630-3735c21af8ae" providerId="AD" clId="Web-{81CC5EC5-6B53-C022-7EDF-90F78D1B576A}" dt="2019-03-13T13:04:53.931" v="23" actId="20577"/>
          <ac:spMkLst>
            <pc:docMk/>
            <pc:sldMk cId="50625787" sldId="957"/>
            <ac:spMk id="22" creationId="{00000000-0000-0000-0000-000000000000}"/>
          </ac:spMkLst>
        </pc:spChg>
        <pc:spChg chg="mod">
          <ac:chgData name="Singh, Tanushri Tarun" userId="S::tts150030@utdallas.edu::a4f4a237-74ed-4b38-8630-3735c21af8ae" providerId="AD" clId="Web-{81CC5EC5-6B53-C022-7EDF-90F78D1B576A}" dt="2019-03-13T13:04:44.541" v="19" actId="20577"/>
          <ac:spMkLst>
            <pc:docMk/>
            <pc:sldMk cId="50625787" sldId="957"/>
            <ac:spMk id="23" creationId="{00000000-0000-0000-0000-000000000000}"/>
          </ac:spMkLst>
        </pc:spChg>
      </pc:sldChg>
      <pc:sldChg chg="del">
        <pc:chgData name="Singh, Tanushri Tarun" userId="S::tts150030@utdallas.edu::a4f4a237-74ed-4b38-8630-3735c21af8ae" providerId="AD" clId="Web-{81CC5EC5-6B53-C022-7EDF-90F78D1B576A}" dt="2019-03-13T13:06:14.916" v="24"/>
        <pc:sldMkLst>
          <pc:docMk/>
          <pc:sldMk cId="311169439" sldId="965"/>
        </pc:sldMkLst>
      </pc:sldChg>
      <pc:sldChg chg="del">
        <pc:chgData name="Singh, Tanushri Tarun" userId="S::tts150030@utdallas.edu::a4f4a237-74ed-4b38-8630-3735c21af8ae" providerId="AD" clId="Web-{81CC5EC5-6B53-C022-7EDF-90F78D1B576A}" dt="2019-03-13T13:31:40.695" v="26"/>
        <pc:sldMkLst>
          <pc:docMk/>
          <pc:sldMk cId="1840119587" sldId="990"/>
        </pc:sldMkLst>
      </pc:sldChg>
      <pc:sldChg chg="del">
        <pc:chgData name="Singh, Tanushri Tarun" userId="S::tts150030@utdallas.edu::a4f4a237-74ed-4b38-8630-3735c21af8ae" providerId="AD" clId="Web-{81CC5EC5-6B53-C022-7EDF-90F78D1B576A}" dt="2019-03-13T13:32:14.320" v="27"/>
        <pc:sldMkLst>
          <pc:docMk/>
          <pc:sldMk cId="4239818493" sldId="993"/>
        </pc:sldMkLst>
      </pc:sldChg>
      <pc:sldChg chg="del">
        <pc:chgData name="Singh, Tanushri Tarun" userId="S::tts150030@utdallas.edu::a4f4a237-74ed-4b38-8630-3735c21af8ae" providerId="AD" clId="Web-{81CC5EC5-6B53-C022-7EDF-90F78D1B576A}" dt="2019-03-13T13:26:59.989" v="25"/>
        <pc:sldMkLst>
          <pc:docMk/>
          <pc:sldMk cId="1785812961" sldId="1012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1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597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1C54646-0D07-4FF9-A023-B10353C3EDA1}" type="slidenum">
              <a:rPr lang="en-GB" smtClean="0"/>
              <a:pPr defTabSz="963613"/>
              <a:t>3</a:t>
            </a:fld>
            <a:endParaRPr lang="en-GB"/>
          </a:p>
        </p:txBody>
      </p:sp>
      <p:sp>
        <p:nvSpPr>
          <p:cNvPr id="126979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26980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9F32F22-692C-441F-AEA6-2A12A7655C77}" type="slidenum">
              <a:rPr lang="en-GB" smtClean="0"/>
              <a:pPr defTabSz="963613"/>
              <a:t>42</a:t>
            </a:fld>
            <a:endParaRPr lang="en-GB"/>
          </a:p>
        </p:txBody>
      </p:sp>
      <p:sp>
        <p:nvSpPr>
          <p:cNvPr id="13824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3824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9CB2ADB0-D2C6-4326-9750-F8821BE8AF19}" type="slidenum">
              <a:rPr lang="en-GB" smtClean="0"/>
              <a:pPr defTabSz="963613"/>
              <a:t>52</a:t>
            </a:fld>
            <a:endParaRPr lang="en-GB"/>
          </a:p>
        </p:txBody>
      </p:sp>
      <p:sp>
        <p:nvSpPr>
          <p:cNvPr id="140291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3625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4029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DAF59DD-CBD8-4A55-A5D6-1BA11FFBBA18}" type="slidenum">
              <a:rPr lang="en-GB" smtClean="0"/>
              <a:pPr defTabSz="963613"/>
              <a:t>4</a:t>
            </a:fld>
            <a:endParaRPr lang="en-GB"/>
          </a:p>
        </p:txBody>
      </p:sp>
      <p:sp>
        <p:nvSpPr>
          <p:cNvPr id="12800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2800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CB42298A-3F49-4C80-BB00-5E493BF191B6}" type="slidenum">
              <a:rPr lang="en-GB" smtClean="0"/>
              <a:pPr defTabSz="963613"/>
              <a:t>7</a:t>
            </a:fld>
            <a:endParaRPr lang="en-GB"/>
          </a:p>
        </p:txBody>
      </p:sp>
      <p:sp>
        <p:nvSpPr>
          <p:cNvPr id="130051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3625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3005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99808E7A-AE55-40C3-A704-52CEB95AC26D}" type="slidenum">
              <a:rPr lang="en-GB" smtClean="0"/>
              <a:pPr defTabSz="963613"/>
              <a:t>8</a:t>
            </a:fld>
            <a:endParaRPr lang="en-GB"/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3625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1F8F4C4C-C06B-46F3-AE53-137131BE020E}" type="slidenum">
              <a:rPr lang="en-GB" smtClean="0"/>
              <a:pPr defTabSz="963613"/>
              <a:t>10</a:t>
            </a:fld>
            <a:endParaRPr lang="en-GB"/>
          </a:p>
        </p:txBody>
      </p:sp>
      <p:sp>
        <p:nvSpPr>
          <p:cNvPr id="44035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3625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0771FB76-BA5D-4D25-9F77-45C123F57537}" type="slidenum">
              <a:rPr lang="en-GB" smtClean="0"/>
              <a:pPr defTabSz="963613"/>
              <a:t>19</a:t>
            </a:fld>
            <a:endParaRPr lang="en-GB"/>
          </a:p>
        </p:txBody>
      </p:sp>
      <p:sp>
        <p:nvSpPr>
          <p:cNvPr id="1331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331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648576F9-A16A-4627-AE79-438C1EBD8A5D}" type="slidenum">
              <a:rPr lang="en-GB" smtClean="0"/>
              <a:pPr defTabSz="963613"/>
              <a:t>22</a:t>
            </a:fld>
            <a:endParaRPr lang="en-GB"/>
          </a:p>
        </p:txBody>
      </p:sp>
      <p:sp>
        <p:nvSpPr>
          <p:cNvPr id="134147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34148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B7AEF09B-280C-4F51-A71A-017F83C614AE}" type="slidenum">
              <a:rPr lang="en-GB" smtClean="0"/>
              <a:pPr defTabSz="963613"/>
              <a:t>23</a:t>
            </a:fld>
            <a:endParaRPr lang="en-GB"/>
          </a:p>
        </p:txBody>
      </p:sp>
      <p:sp>
        <p:nvSpPr>
          <p:cNvPr id="135171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3517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36E6405B-F78F-46B5-B6E5-1E5B5CD19155}" type="slidenum">
              <a:rPr lang="en-GB" smtClean="0"/>
              <a:pPr defTabSz="963613"/>
              <a:t>41</a:t>
            </a:fld>
            <a:endParaRPr lang="en-GB"/>
          </a:p>
        </p:txBody>
      </p:sp>
      <p:sp>
        <p:nvSpPr>
          <p:cNvPr id="139267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39268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76200" y="1219200"/>
            <a:ext cx="8991600" cy="137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3600" dirty="0">
                <a:solidFill>
                  <a:schemeClr val="bg2"/>
                </a:solidFill>
                <a:latin typeface="Gill Sans"/>
                <a:cs typeface="Gill Sans"/>
              </a:rPr>
              <a:t>Data-Intensive Computing </a:t>
            </a:r>
            <a:br>
              <a:rPr lang="en-US" sz="3600" dirty="0">
                <a:solidFill>
                  <a:schemeClr val="bg2"/>
                </a:solidFill>
                <a:latin typeface="Gill Sans"/>
                <a:cs typeface="Gill Sans"/>
              </a:rPr>
            </a:br>
            <a:r>
              <a:rPr lang="en-US" sz="3600" dirty="0">
                <a:solidFill>
                  <a:schemeClr val="bg2"/>
                </a:solidFill>
                <a:latin typeface="Gill Sans"/>
                <a:cs typeface="Gill Sans"/>
              </a:rPr>
              <a:t>with MapReduce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276600" y="4038600"/>
            <a:ext cx="388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algn="r"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2000" b="0" kern="0" dirty="0">
                <a:solidFill>
                  <a:schemeClr val="bg2"/>
                </a:solidFill>
                <a:latin typeface="Gill Sans"/>
                <a:cs typeface="Gill Sans"/>
              </a:rPr>
              <a:t>Jimmy Lin</a:t>
            </a:r>
          </a:p>
          <a:p>
            <a:pPr algn="r"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2000" b="0" kern="0" dirty="0">
                <a:solidFill>
                  <a:schemeClr val="bg2"/>
                </a:solidFill>
                <a:latin typeface="Gill Sans"/>
                <a:cs typeface="Gill Sans"/>
              </a:rPr>
              <a:t>University of Maryland</a:t>
            </a:r>
          </a:p>
          <a:p>
            <a:pPr algn="r"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2000" b="0" kern="0" dirty="0">
                <a:solidFill>
                  <a:schemeClr val="bg2"/>
                </a:solidFill>
                <a:latin typeface="Gill Sans"/>
                <a:cs typeface="Gill Sans"/>
              </a:rPr>
              <a:t>Thursday, </a:t>
            </a:r>
            <a:r>
              <a:rPr lang="en-US" sz="2000" b="0" kern="0">
                <a:solidFill>
                  <a:schemeClr val="bg2"/>
                </a:solidFill>
                <a:latin typeface="Gill Sans"/>
                <a:cs typeface="Gill Sans"/>
              </a:rPr>
              <a:t>February 21, </a:t>
            </a:r>
            <a:r>
              <a:rPr lang="en-US" sz="2000" b="0" kern="0" dirty="0">
                <a:solidFill>
                  <a:schemeClr val="bg2"/>
                </a:solidFill>
                <a:latin typeface="Gill Sans"/>
                <a:cs typeface="Gill Sans"/>
              </a:rPr>
              <a:t>2013</a:t>
            </a:r>
          </a:p>
        </p:txBody>
      </p:sp>
      <p:pic>
        <p:nvPicPr>
          <p:cNvPr id="9" name="Picture 13" descr="creative-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00" y="6358582"/>
            <a:ext cx="1117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University_of_Maryland_Seal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4038600"/>
            <a:ext cx="1143000" cy="1143000"/>
          </a:xfrm>
          <a:prstGeom prst="rect">
            <a:avLst/>
          </a:prstGeom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6200" y="2362200"/>
            <a:ext cx="899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2400" b="0" dirty="0">
                <a:solidFill>
                  <a:schemeClr val="bg2"/>
                </a:solidFill>
                <a:latin typeface="Gill Sans"/>
                <a:cs typeface="Gill Sans"/>
              </a:rPr>
              <a:t>Session 5: Graph Processing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371600" y="6324600"/>
            <a:ext cx="69037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  <a:latin typeface="Gill Sans"/>
                <a:cs typeface="Gill Sans"/>
              </a:rPr>
              <a:t>This work is licensed under a Creative Commons Attribution-Noncommercial-Share Alike 3.0 United States</a:t>
            </a:r>
            <a:br>
              <a:rPr lang="en-US" sz="12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1200" b="0" dirty="0">
                <a:solidFill>
                  <a:schemeClr val="bg1"/>
                </a:solidFill>
                <a:latin typeface="Gill Sans"/>
                <a:cs typeface="Gill Sans"/>
              </a:rPr>
              <a:t>See http://creativecommons.org/licenses/by-nc-sa/3.0/us/ for details</a:t>
            </a:r>
          </a:p>
        </p:txBody>
      </p:sp>
    </p:spTree>
    <p:extLst>
      <p:ext uri="{BB962C8B-B14F-4D97-AF65-F5344CB8AC3E}">
        <p14:creationId xmlns:p14="http://schemas.microsoft.com/office/powerpoint/2010/main" val="3823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Adjacency Lists: Critique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Advantages:</a:t>
            </a:r>
          </a:p>
          <a:p>
            <a:pPr lvl="1"/>
            <a:r>
              <a:rPr lang="en-GB" dirty="0"/>
              <a:t>Much more compact representation</a:t>
            </a:r>
          </a:p>
          <a:p>
            <a:pPr lvl="1"/>
            <a:r>
              <a:rPr lang="en-GB" dirty="0"/>
              <a:t>Easy to compute over </a:t>
            </a:r>
            <a:r>
              <a:rPr lang="en-GB" dirty="0" err="1"/>
              <a:t>outlinks</a:t>
            </a:r>
            <a:endParaRPr lang="en-GB" dirty="0"/>
          </a:p>
          <a:p>
            <a:r>
              <a:rPr lang="en-GB" dirty="0"/>
              <a:t>Disadvantages:</a:t>
            </a:r>
          </a:p>
          <a:p>
            <a:pPr lvl="1"/>
            <a:r>
              <a:rPr lang="en-GB" dirty="0"/>
              <a:t>Much more difficult to compute over </a:t>
            </a:r>
            <a:r>
              <a:rPr lang="en-GB" dirty="0" err="1"/>
              <a:t>inlinks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729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Problem:</a:t>
            </a:r>
            <a:r>
              <a:rPr lang="en-GB" dirty="0"/>
              <a:t> find shortest path from a source node to one or more target nodes</a:t>
            </a:r>
          </a:p>
          <a:p>
            <a:pPr lvl="1"/>
            <a:r>
              <a:rPr lang="en-GB" dirty="0"/>
              <a:t>Shortest might also mean lowest weight or cost</a:t>
            </a:r>
          </a:p>
          <a:p>
            <a:r>
              <a:rPr lang="en-GB" dirty="0"/>
              <a:t>First, a refresher: </a:t>
            </a:r>
            <a:r>
              <a:rPr lang="en-GB" dirty="0" err="1"/>
              <a:t>Dijkstra’s</a:t>
            </a:r>
            <a:r>
              <a:rPr lang="en-GB" dirty="0"/>
              <a:t>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5714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 Example</a:t>
            </a:r>
          </a:p>
        </p:txBody>
      </p:sp>
      <p:sp>
        <p:nvSpPr>
          <p:cNvPr id="82947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cs typeface="Arial"/>
              </a:rPr>
              <a:t>-</a:t>
            </a:r>
            <a:endParaRPr lang="en-US" dirty="0">
              <a:solidFill>
                <a:schemeClr val="bg2"/>
              </a:solidFill>
              <a:cs typeface="Arial"/>
              <a:sym typeface="Symbol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cs typeface="Arial"/>
              </a:rPr>
              <a:t>-</a:t>
            </a:r>
            <a:endParaRPr lang="en-US" dirty="0">
              <a:solidFill>
                <a:schemeClr val="bg2"/>
              </a:solidFill>
              <a:cs typeface="Arial"/>
              <a:sym typeface="Symbol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cs typeface="Arial"/>
              </a:rPr>
              <a:t>-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cs typeface="Arial"/>
                <a:sym typeface="Symbol"/>
              </a:rPr>
              <a:t>-</a:t>
            </a:r>
            <a:endParaRPr lang="en-US" dirty="0">
              <a:solidFill>
                <a:schemeClr val="bg2"/>
              </a:solidFill>
              <a:cs typeface="Arial"/>
            </a:endParaRPr>
          </a:p>
        </p:txBody>
      </p:sp>
      <p:cxnSp>
        <p:nvCxnSpPr>
          <p:cNvPr id="82952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53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54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55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56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57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58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59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60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961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962" name="TextBox 17"/>
          <p:cNvSpPr txBox="1">
            <a:spLocks noChangeArrowheads="1"/>
          </p:cNvSpPr>
          <p:nvPr/>
        </p:nvSpPr>
        <p:spPr bwMode="auto">
          <a:xfrm>
            <a:off x="27432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2963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2964" name="TextBox 19"/>
          <p:cNvSpPr txBox="1">
            <a:spLocks noChangeArrowheads="1"/>
          </p:cNvSpPr>
          <p:nvPr/>
        </p:nvSpPr>
        <p:spPr bwMode="auto">
          <a:xfrm>
            <a:off x="35052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2965" name="TextBox 20"/>
          <p:cNvSpPr txBox="1">
            <a:spLocks noChangeArrowheads="1"/>
          </p:cNvSpPr>
          <p:nvPr/>
        </p:nvSpPr>
        <p:spPr bwMode="auto">
          <a:xfrm>
            <a:off x="4197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2966" name="TextBox 23"/>
          <p:cNvSpPr txBox="1">
            <a:spLocks noChangeArrowheads="1"/>
          </p:cNvSpPr>
          <p:nvPr/>
        </p:nvSpPr>
        <p:spPr bwMode="auto">
          <a:xfrm>
            <a:off x="4953000" y="5224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2967" name="TextBox 24"/>
          <p:cNvSpPr txBox="1">
            <a:spLocks noChangeArrowheads="1"/>
          </p:cNvSpPr>
          <p:nvPr/>
        </p:nvSpPr>
        <p:spPr bwMode="auto">
          <a:xfrm>
            <a:off x="4953000" y="1905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2968" name="TextBox 25"/>
          <p:cNvSpPr txBox="1">
            <a:spLocks noChangeArrowheads="1"/>
          </p:cNvSpPr>
          <p:nvPr/>
        </p:nvSpPr>
        <p:spPr bwMode="auto">
          <a:xfrm>
            <a:off x="50292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82969" name="TextBox 26"/>
          <p:cNvSpPr txBox="1">
            <a:spLocks noChangeArrowheads="1"/>
          </p:cNvSpPr>
          <p:nvPr/>
        </p:nvSpPr>
        <p:spPr bwMode="auto">
          <a:xfrm>
            <a:off x="5340350" y="4267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2970" name="TextBox 27"/>
          <p:cNvSpPr txBox="1">
            <a:spLocks noChangeArrowheads="1"/>
          </p:cNvSpPr>
          <p:nvPr/>
        </p:nvSpPr>
        <p:spPr bwMode="auto">
          <a:xfrm>
            <a:off x="58674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2971" name="TextBox 28"/>
          <p:cNvSpPr txBox="1">
            <a:spLocks noChangeArrowheads="1"/>
          </p:cNvSpPr>
          <p:nvPr/>
        </p:nvSpPr>
        <p:spPr bwMode="auto">
          <a:xfrm>
            <a:off x="65595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2972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>
                <a:solidFill>
                  <a:schemeClr val="bg1"/>
                </a:solidFill>
              </a:rPr>
              <a:t>Example from CLR</a:t>
            </a:r>
          </a:p>
        </p:txBody>
      </p:sp>
    </p:spTree>
    <p:extLst>
      <p:ext uri="{BB962C8B-B14F-4D97-AF65-F5344CB8AC3E}">
        <p14:creationId xmlns:p14="http://schemas.microsoft.com/office/powerpoint/2010/main" val="5062578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 Example</a:t>
            </a:r>
          </a:p>
        </p:txBody>
      </p:sp>
      <p:sp>
        <p:nvSpPr>
          <p:cNvPr id="83971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10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3973" name="Oval 7"/>
          <p:cNvSpPr>
            <a:spLocks noChangeArrowheads="1"/>
          </p:cNvSpPr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5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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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3996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Example from CLR</a:t>
            </a:r>
          </a:p>
        </p:txBody>
      </p:sp>
      <p:cxnSp>
        <p:nvCxnSpPr>
          <p:cNvPr id="29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17"/>
          <p:cNvSpPr txBox="1">
            <a:spLocks noChangeArrowheads="1"/>
          </p:cNvSpPr>
          <p:nvPr/>
        </p:nvSpPr>
        <p:spPr bwMode="auto">
          <a:xfrm>
            <a:off x="27432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0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1" name="TextBox 19"/>
          <p:cNvSpPr txBox="1">
            <a:spLocks noChangeArrowheads="1"/>
          </p:cNvSpPr>
          <p:nvPr/>
        </p:nvSpPr>
        <p:spPr bwMode="auto">
          <a:xfrm>
            <a:off x="35052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4197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3" name="TextBox 23"/>
          <p:cNvSpPr txBox="1">
            <a:spLocks noChangeArrowheads="1"/>
          </p:cNvSpPr>
          <p:nvPr/>
        </p:nvSpPr>
        <p:spPr bwMode="auto">
          <a:xfrm>
            <a:off x="4953000" y="5224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4" name="TextBox 24"/>
          <p:cNvSpPr txBox="1">
            <a:spLocks noChangeArrowheads="1"/>
          </p:cNvSpPr>
          <p:nvPr/>
        </p:nvSpPr>
        <p:spPr bwMode="auto">
          <a:xfrm>
            <a:off x="4953000" y="1905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" name="TextBox 25"/>
          <p:cNvSpPr txBox="1">
            <a:spLocks noChangeArrowheads="1"/>
          </p:cNvSpPr>
          <p:nvPr/>
        </p:nvSpPr>
        <p:spPr bwMode="auto">
          <a:xfrm>
            <a:off x="50292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6" name="TextBox 26"/>
          <p:cNvSpPr txBox="1">
            <a:spLocks noChangeArrowheads="1"/>
          </p:cNvSpPr>
          <p:nvPr/>
        </p:nvSpPr>
        <p:spPr bwMode="auto">
          <a:xfrm>
            <a:off x="5340350" y="4267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7" name="TextBox 27"/>
          <p:cNvSpPr txBox="1">
            <a:spLocks noChangeArrowheads="1"/>
          </p:cNvSpPr>
          <p:nvPr/>
        </p:nvSpPr>
        <p:spPr bwMode="auto">
          <a:xfrm>
            <a:off x="58674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8" name="TextBox 28"/>
          <p:cNvSpPr txBox="1">
            <a:spLocks noChangeArrowheads="1"/>
          </p:cNvSpPr>
          <p:nvPr/>
        </p:nvSpPr>
        <p:spPr bwMode="auto">
          <a:xfrm>
            <a:off x="65595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7043244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 Example</a:t>
            </a:r>
          </a:p>
        </p:txBody>
      </p:sp>
      <p:sp>
        <p:nvSpPr>
          <p:cNvPr id="84995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8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4997" name="Oval 7"/>
          <p:cNvSpPr>
            <a:spLocks noChangeArrowheads="1"/>
          </p:cNvSpPr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5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14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4999" name="Oval 22"/>
          <p:cNvSpPr>
            <a:spLocks noChangeArrowheads="1"/>
          </p:cNvSpPr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7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5020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Example from CLR</a:t>
            </a:r>
          </a:p>
        </p:txBody>
      </p:sp>
      <p:cxnSp>
        <p:nvCxnSpPr>
          <p:cNvPr id="29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17"/>
          <p:cNvSpPr txBox="1">
            <a:spLocks noChangeArrowheads="1"/>
          </p:cNvSpPr>
          <p:nvPr/>
        </p:nvSpPr>
        <p:spPr bwMode="auto">
          <a:xfrm>
            <a:off x="27432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0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1" name="TextBox 19"/>
          <p:cNvSpPr txBox="1">
            <a:spLocks noChangeArrowheads="1"/>
          </p:cNvSpPr>
          <p:nvPr/>
        </p:nvSpPr>
        <p:spPr bwMode="auto">
          <a:xfrm>
            <a:off x="35052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4197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3" name="TextBox 23"/>
          <p:cNvSpPr txBox="1">
            <a:spLocks noChangeArrowheads="1"/>
          </p:cNvSpPr>
          <p:nvPr/>
        </p:nvSpPr>
        <p:spPr bwMode="auto">
          <a:xfrm>
            <a:off x="4953000" y="5224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4" name="TextBox 24"/>
          <p:cNvSpPr txBox="1">
            <a:spLocks noChangeArrowheads="1"/>
          </p:cNvSpPr>
          <p:nvPr/>
        </p:nvSpPr>
        <p:spPr bwMode="auto">
          <a:xfrm>
            <a:off x="4953000" y="1905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" name="TextBox 25"/>
          <p:cNvSpPr txBox="1">
            <a:spLocks noChangeArrowheads="1"/>
          </p:cNvSpPr>
          <p:nvPr/>
        </p:nvSpPr>
        <p:spPr bwMode="auto">
          <a:xfrm>
            <a:off x="50292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6" name="TextBox 26"/>
          <p:cNvSpPr txBox="1">
            <a:spLocks noChangeArrowheads="1"/>
          </p:cNvSpPr>
          <p:nvPr/>
        </p:nvSpPr>
        <p:spPr bwMode="auto">
          <a:xfrm>
            <a:off x="5340350" y="4267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7" name="TextBox 27"/>
          <p:cNvSpPr txBox="1">
            <a:spLocks noChangeArrowheads="1"/>
          </p:cNvSpPr>
          <p:nvPr/>
        </p:nvSpPr>
        <p:spPr bwMode="auto">
          <a:xfrm>
            <a:off x="58674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8" name="TextBox 28"/>
          <p:cNvSpPr txBox="1">
            <a:spLocks noChangeArrowheads="1"/>
          </p:cNvSpPr>
          <p:nvPr/>
        </p:nvSpPr>
        <p:spPr bwMode="auto">
          <a:xfrm>
            <a:off x="65595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7766700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 Example</a:t>
            </a:r>
          </a:p>
        </p:txBody>
      </p:sp>
      <p:sp>
        <p:nvSpPr>
          <p:cNvPr id="86019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86020" name="Oval 6"/>
          <p:cNvSpPr>
            <a:spLocks noChangeArrowheads="1"/>
          </p:cNvSpPr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8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6021" name="Oval 7"/>
          <p:cNvSpPr>
            <a:spLocks noChangeArrowheads="1"/>
          </p:cNvSpPr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5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Symbol"/>
              </a:rPr>
              <a:t>13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6023" name="Oval 22"/>
          <p:cNvSpPr>
            <a:spLocks noChangeArrowheads="1"/>
          </p:cNvSpPr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7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6044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Example from CLR</a:t>
            </a:r>
          </a:p>
        </p:txBody>
      </p:sp>
      <p:cxnSp>
        <p:nvCxnSpPr>
          <p:cNvPr id="29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17"/>
          <p:cNvSpPr txBox="1">
            <a:spLocks noChangeArrowheads="1"/>
          </p:cNvSpPr>
          <p:nvPr/>
        </p:nvSpPr>
        <p:spPr bwMode="auto">
          <a:xfrm>
            <a:off x="27432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0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1" name="TextBox 19"/>
          <p:cNvSpPr txBox="1">
            <a:spLocks noChangeArrowheads="1"/>
          </p:cNvSpPr>
          <p:nvPr/>
        </p:nvSpPr>
        <p:spPr bwMode="auto">
          <a:xfrm>
            <a:off x="35052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4197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3" name="TextBox 23"/>
          <p:cNvSpPr txBox="1">
            <a:spLocks noChangeArrowheads="1"/>
          </p:cNvSpPr>
          <p:nvPr/>
        </p:nvSpPr>
        <p:spPr bwMode="auto">
          <a:xfrm>
            <a:off x="4953000" y="5224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4" name="TextBox 24"/>
          <p:cNvSpPr txBox="1">
            <a:spLocks noChangeArrowheads="1"/>
          </p:cNvSpPr>
          <p:nvPr/>
        </p:nvSpPr>
        <p:spPr bwMode="auto">
          <a:xfrm>
            <a:off x="4953000" y="1905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" name="TextBox 25"/>
          <p:cNvSpPr txBox="1">
            <a:spLocks noChangeArrowheads="1"/>
          </p:cNvSpPr>
          <p:nvPr/>
        </p:nvSpPr>
        <p:spPr bwMode="auto">
          <a:xfrm>
            <a:off x="50292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6" name="TextBox 26"/>
          <p:cNvSpPr txBox="1">
            <a:spLocks noChangeArrowheads="1"/>
          </p:cNvSpPr>
          <p:nvPr/>
        </p:nvSpPr>
        <p:spPr bwMode="auto">
          <a:xfrm>
            <a:off x="5340350" y="4267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7" name="TextBox 27"/>
          <p:cNvSpPr txBox="1">
            <a:spLocks noChangeArrowheads="1"/>
          </p:cNvSpPr>
          <p:nvPr/>
        </p:nvSpPr>
        <p:spPr bwMode="auto">
          <a:xfrm>
            <a:off x="58674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8" name="TextBox 28"/>
          <p:cNvSpPr txBox="1">
            <a:spLocks noChangeArrowheads="1"/>
          </p:cNvSpPr>
          <p:nvPr/>
        </p:nvSpPr>
        <p:spPr bwMode="auto">
          <a:xfrm>
            <a:off x="65595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9814643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 Example</a:t>
            </a:r>
          </a:p>
        </p:txBody>
      </p:sp>
      <p:sp>
        <p:nvSpPr>
          <p:cNvPr id="87043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87044" name="Oval 6"/>
          <p:cNvSpPr>
            <a:spLocks noChangeArrowheads="1"/>
          </p:cNvSpPr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8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7045" name="Oval 7"/>
          <p:cNvSpPr>
            <a:spLocks noChangeArrowheads="1"/>
          </p:cNvSpPr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5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7046" name="Oval 21"/>
          <p:cNvSpPr>
            <a:spLocks noChangeArrowheads="1"/>
          </p:cNvSpPr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bg2"/>
                </a:solidFill>
                <a:sym typeface="Symbol" pitchFamily="18" charset="2"/>
              </a:rPr>
              <a:t>9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7047" name="Oval 22"/>
          <p:cNvSpPr>
            <a:spLocks noChangeArrowheads="1"/>
          </p:cNvSpPr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7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7063" name="TextBox 24"/>
          <p:cNvSpPr txBox="1">
            <a:spLocks noChangeArrowheads="1"/>
          </p:cNvSpPr>
          <p:nvPr/>
        </p:nvSpPr>
        <p:spPr bwMode="auto">
          <a:xfrm>
            <a:off x="4953000" y="1981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1</a:t>
            </a:r>
          </a:p>
        </p:txBody>
      </p:sp>
      <p:sp>
        <p:nvSpPr>
          <p:cNvPr id="87068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Example from CLR</a:t>
            </a:r>
          </a:p>
        </p:txBody>
      </p:sp>
      <p:cxnSp>
        <p:nvCxnSpPr>
          <p:cNvPr id="29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17"/>
          <p:cNvSpPr txBox="1">
            <a:spLocks noChangeArrowheads="1"/>
          </p:cNvSpPr>
          <p:nvPr/>
        </p:nvSpPr>
        <p:spPr bwMode="auto">
          <a:xfrm>
            <a:off x="27432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0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1" name="TextBox 19"/>
          <p:cNvSpPr txBox="1">
            <a:spLocks noChangeArrowheads="1"/>
          </p:cNvSpPr>
          <p:nvPr/>
        </p:nvSpPr>
        <p:spPr bwMode="auto">
          <a:xfrm>
            <a:off x="35052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4197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3" name="TextBox 23"/>
          <p:cNvSpPr txBox="1">
            <a:spLocks noChangeArrowheads="1"/>
          </p:cNvSpPr>
          <p:nvPr/>
        </p:nvSpPr>
        <p:spPr bwMode="auto">
          <a:xfrm>
            <a:off x="4953000" y="5224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4" name="TextBox 24"/>
          <p:cNvSpPr txBox="1">
            <a:spLocks noChangeArrowheads="1"/>
          </p:cNvSpPr>
          <p:nvPr/>
        </p:nvSpPr>
        <p:spPr bwMode="auto">
          <a:xfrm>
            <a:off x="4953000" y="1905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" name="TextBox 25"/>
          <p:cNvSpPr txBox="1">
            <a:spLocks noChangeArrowheads="1"/>
          </p:cNvSpPr>
          <p:nvPr/>
        </p:nvSpPr>
        <p:spPr bwMode="auto">
          <a:xfrm>
            <a:off x="50292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6" name="TextBox 26"/>
          <p:cNvSpPr txBox="1">
            <a:spLocks noChangeArrowheads="1"/>
          </p:cNvSpPr>
          <p:nvPr/>
        </p:nvSpPr>
        <p:spPr bwMode="auto">
          <a:xfrm>
            <a:off x="5340350" y="4267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7" name="TextBox 27"/>
          <p:cNvSpPr txBox="1">
            <a:spLocks noChangeArrowheads="1"/>
          </p:cNvSpPr>
          <p:nvPr/>
        </p:nvSpPr>
        <p:spPr bwMode="auto">
          <a:xfrm>
            <a:off x="58674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8" name="TextBox 28"/>
          <p:cNvSpPr txBox="1">
            <a:spLocks noChangeArrowheads="1"/>
          </p:cNvSpPr>
          <p:nvPr/>
        </p:nvSpPr>
        <p:spPr bwMode="auto">
          <a:xfrm>
            <a:off x="65595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2293490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 Example</a:t>
            </a:r>
          </a:p>
        </p:txBody>
      </p:sp>
      <p:sp>
        <p:nvSpPr>
          <p:cNvPr id="88067" name="Oval 5"/>
          <p:cNvSpPr>
            <a:spLocks noChangeArrowheads="1"/>
          </p:cNvSpPr>
          <p:nvPr/>
        </p:nvSpPr>
        <p:spPr bwMode="auto">
          <a:xfrm>
            <a:off x="1828800" y="3200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88068" name="Oval 6"/>
          <p:cNvSpPr>
            <a:spLocks noChangeArrowheads="1"/>
          </p:cNvSpPr>
          <p:nvPr/>
        </p:nvSpPr>
        <p:spPr bwMode="auto">
          <a:xfrm>
            <a:off x="3581400" y="1828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8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8069" name="Oval 7"/>
          <p:cNvSpPr>
            <a:spLocks noChangeArrowheads="1"/>
          </p:cNvSpPr>
          <p:nvPr/>
        </p:nvSpPr>
        <p:spPr bwMode="auto">
          <a:xfrm>
            <a:off x="35814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5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8070" name="Oval 21"/>
          <p:cNvSpPr>
            <a:spLocks noChangeArrowheads="1"/>
          </p:cNvSpPr>
          <p:nvPr/>
        </p:nvSpPr>
        <p:spPr bwMode="auto">
          <a:xfrm>
            <a:off x="5943600" y="18288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9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8071" name="Oval 22"/>
          <p:cNvSpPr>
            <a:spLocks noChangeArrowheads="1"/>
          </p:cNvSpPr>
          <p:nvPr/>
        </p:nvSpPr>
        <p:spPr bwMode="auto">
          <a:xfrm>
            <a:off x="5943600" y="47244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  <a:sym typeface="Symbol" pitchFamily="18" charset="2"/>
              </a:rPr>
              <a:t>7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8092" name="TextBox 29"/>
          <p:cNvSpPr txBox="1">
            <a:spLocks noChangeArrowheads="1"/>
          </p:cNvSpPr>
          <p:nvPr/>
        </p:nvSpPr>
        <p:spPr bwMode="auto">
          <a:xfrm>
            <a:off x="0" y="6611938"/>
            <a:ext cx="12652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Example from CLR</a:t>
            </a:r>
          </a:p>
        </p:txBody>
      </p:sp>
      <p:cxnSp>
        <p:nvCxnSpPr>
          <p:cNvPr id="29" name="Straight Arrow Connector 77"/>
          <p:cNvCxnSpPr>
            <a:cxnSpLocks noChangeShapeType="1"/>
          </p:cNvCxnSpPr>
          <p:nvPr/>
        </p:nvCxnSpPr>
        <p:spPr bwMode="auto">
          <a:xfrm>
            <a:off x="2667000" y="3962400"/>
            <a:ext cx="914400" cy="838200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78"/>
          <p:cNvCxnSpPr>
            <a:cxnSpLocks noChangeShapeType="1"/>
          </p:cNvCxnSpPr>
          <p:nvPr/>
        </p:nvCxnSpPr>
        <p:spPr bwMode="auto">
          <a:xfrm flipV="1">
            <a:off x="2667000" y="2514600"/>
            <a:ext cx="914400" cy="838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79"/>
          <p:cNvCxnSpPr>
            <a:cxnSpLocks noChangeShapeType="1"/>
          </p:cNvCxnSpPr>
          <p:nvPr/>
        </p:nvCxnSpPr>
        <p:spPr bwMode="auto">
          <a:xfrm>
            <a:off x="4495800" y="5181600"/>
            <a:ext cx="13716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82"/>
          <p:cNvCxnSpPr>
            <a:cxnSpLocks noChangeShapeType="1"/>
          </p:cNvCxnSpPr>
          <p:nvPr/>
        </p:nvCxnSpPr>
        <p:spPr bwMode="auto">
          <a:xfrm>
            <a:off x="4495800" y="2284413"/>
            <a:ext cx="1371600" cy="1587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83"/>
          <p:cNvCxnSpPr>
            <a:cxnSpLocks noChangeShapeType="1"/>
          </p:cNvCxnSpPr>
          <p:nvPr/>
        </p:nvCxnSpPr>
        <p:spPr bwMode="auto">
          <a:xfrm rot="5400000" flipH="1" flipV="1">
            <a:off x="4152900" y="3009900"/>
            <a:ext cx="2133600" cy="1600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85"/>
          <p:cNvCxnSpPr>
            <a:cxnSpLocks noChangeShapeType="1"/>
          </p:cNvCxnSpPr>
          <p:nvPr/>
        </p:nvCxnSpPr>
        <p:spPr bwMode="auto">
          <a:xfrm rot="10800000">
            <a:off x="2743200" y="3657600"/>
            <a:ext cx="3200400" cy="1219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87"/>
          <p:cNvCxnSpPr>
            <a:cxnSpLocks noChangeShapeType="1"/>
          </p:cNvCxnSpPr>
          <p:nvPr/>
        </p:nvCxnSpPr>
        <p:spPr bwMode="auto">
          <a:xfrm rot="5400000" flipH="1" flipV="1">
            <a:off x="3201194" y="3734594"/>
            <a:ext cx="1981200" cy="1588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89"/>
          <p:cNvCxnSpPr>
            <a:cxnSpLocks noChangeShapeType="1"/>
          </p:cNvCxnSpPr>
          <p:nvPr/>
        </p:nvCxnSpPr>
        <p:spPr bwMode="auto">
          <a:xfrm rot="16200000" flipH="1">
            <a:off x="28186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90"/>
          <p:cNvCxnSpPr>
            <a:cxnSpLocks noChangeShapeType="1"/>
          </p:cNvCxnSpPr>
          <p:nvPr/>
        </p:nvCxnSpPr>
        <p:spPr bwMode="auto">
          <a:xfrm rot="5400000" flipH="1" flipV="1">
            <a:off x="5563394" y="3734594"/>
            <a:ext cx="1981200" cy="1588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91"/>
          <p:cNvCxnSpPr>
            <a:cxnSpLocks noChangeShapeType="1"/>
          </p:cNvCxnSpPr>
          <p:nvPr/>
        </p:nvCxnSpPr>
        <p:spPr bwMode="auto">
          <a:xfrm rot="16200000" flipH="1">
            <a:off x="5180807" y="3733006"/>
            <a:ext cx="1981200" cy="1587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17"/>
          <p:cNvSpPr txBox="1">
            <a:spLocks noChangeArrowheads="1"/>
          </p:cNvSpPr>
          <p:nvPr/>
        </p:nvSpPr>
        <p:spPr bwMode="auto">
          <a:xfrm>
            <a:off x="2743200" y="266700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0" name="TextBox 18"/>
          <p:cNvSpPr txBox="1">
            <a:spLocks noChangeArrowheads="1"/>
          </p:cNvSpPr>
          <p:nvPr/>
        </p:nvSpPr>
        <p:spPr bwMode="auto">
          <a:xfrm>
            <a:off x="2825750" y="43100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1" name="TextBox 19"/>
          <p:cNvSpPr txBox="1">
            <a:spLocks noChangeArrowheads="1"/>
          </p:cNvSpPr>
          <p:nvPr/>
        </p:nvSpPr>
        <p:spPr bwMode="auto">
          <a:xfrm>
            <a:off x="35052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41973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3" name="TextBox 23"/>
          <p:cNvSpPr txBox="1">
            <a:spLocks noChangeArrowheads="1"/>
          </p:cNvSpPr>
          <p:nvPr/>
        </p:nvSpPr>
        <p:spPr bwMode="auto">
          <a:xfrm>
            <a:off x="4953000" y="5224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4" name="TextBox 24"/>
          <p:cNvSpPr txBox="1">
            <a:spLocks noChangeArrowheads="1"/>
          </p:cNvSpPr>
          <p:nvPr/>
        </p:nvSpPr>
        <p:spPr bwMode="auto">
          <a:xfrm>
            <a:off x="4953000" y="1905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" name="TextBox 25"/>
          <p:cNvSpPr txBox="1">
            <a:spLocks noChangeArrowheads="1"/>
          </p:cNvSpPr>
          <p:nvPr/>
        </p:nvSpPr>
        <p:spPr bwMode="auto">
          <a:xfrm>
            <a:off x="5029200" y="33956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6" name="TextBox 26"/>
          <p:cNvSpPr txBox="1">
            <a:spLocks noChangeArrowheads="1"/>
          </p:cNvSpPr>
          <p:nvPr/>
        </p:nvSpPr>
        <p:spPr bwMode="auto">
          <a:xfrm>
            <a:off x="5340350" y="42672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7" name="TextBox 27"/>
          <p:cNvSpPr txBox="1">
            <a:spLocks noChangeArrowheads="1"/>
          </p:cNvSpPr>
          <p:nvPr/>
        </p:nvSpPr>
        <p:spPr bwMode="auto">
          <a:xfrm>
            <a:off x="586740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8" name="TextBox 28"/>
          <p:cNvSpPr txBox="1">
            <a:spLocks noChangeArrowheads="1"/>
          </p:cNvSpPr>
          <p:nvPr/>
        </p:nvSpPr>
        <p:spPr bwMode="auto">
          <a:xfrm>
            <a:off x="6559550" y="3429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89774175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Problem:</a:t>
            </a:r>
            <a:r>
              <a:rPr lang="en-GB" dirty="0"/>
              <a:t> find shortest path from a source node to one or more target nodes</a:t>
            </a:r>
          </a:p>
          <a:p>
            <a:pPr lvl="1"/>
            <a:r>
              <a:rPr lang="en-GB" dirty="0"/>
              <a:t>Shortest might also mean lowest weight or cost</a:t>
            </a:r>
          </a:p>
          <a:p>
            <a:r>
              <a:rPr lang="en-GB" dirty="0"/>
              <a:t>Single processor machine: </a:t>
            </a:r>
            <a:r>
              <a:rPr lang="en-GB" dirty="0" err="1"/>
              <a:t>Dijkstra’s</a:t>
            </a:r>
            <a:r>
              <a:rPr lang="en-GB" dirty="0"/>
              <a:t> Algorithm</a:t>
            </a:r>
          </a:p>
          <a:p>
            <a:r>
              <a:rPr lang="en-GB" dirty="0"/>
              <a:t>MapReduce: parallel breadth-first search (BFS)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6186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the Shortest Path</a:t>
            </a:r>
          </a:p>
        </p:txBody>
      </p:sp>
      <p:sp>
        <p:nvSpPr>
          <p:cNvPr id="9011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simple case of equal edge weights</a:t>
            </a:r>
          </a:p>
          <a:p>
            <a:r>
              <a:rPr lang="en-GB" dirty="0"/>
              <a:t>Solution to the problem can be defined inductively</a:t>
            </a:r>
          </a:p>
          <a:p>
            <a:r>
              <a:rPr lang="en-GB" dirty="0"/>
              <a:t>Here’s the intuition:</a:t>
            </a:r>
          </a:p>
          <a:p>
            <a:pPr lvl="1"/>
            <a:r>
              <a:rPr lang="en-GB" dirty="0"/>
              <a:t>Define: </a:t>
            </a:r>
            <a:r>
              <a:rPr lang="en-GB" i="1" dirty="0"/>
              <a:t>b</a:t>
            </a:r>
            <a:r>
              <a:rPr lang="en-GB" dirty="0"/>
              <a:t> is reachable from </a:t>
            </a:r>
            <a:r>
              <a:rPr lang="en-GB" i="1" dirty="0"/>
              <a:t>a</a:t>
            </a:r>
            <a:r>
              <a:rPr lang="en-GB" dirty="0"/>
              <a:t> if </a:t>
            </a:r>
            <a:r>
              <a:rPr lang="en-GB" i="1" dirty="0"/>
              <a:t>b</a:t>
            </a:r>
            <a:r>
              <a:rPr lang="en-GB" dirty="0"/>
              <a:t> is on adjacency list of </a:t>
            </a:r>
            <a:r>
              <a:rPr lang="en-GB" i="1" dirty="0"/>
              <a:t>a</a:t>
            </a:r>
          </a:p>
          <a:p>
            <a:pPr marL="457129" lvl="1" indent="0">
              <a:buNone/>
            </a:pPr>
            <a:r>
              <a:rPr lang="en-GB" cap="small" dirty="0"/>
              <a:t>	</a:t>
            </a:r>
            <a:r>
              <a:rPr lang="en-GB" cap="small" dirty="0" err="1"/>
              <a:t>DistanceTo</a:t>
            </a:r>
            <a:r>
              <a:rPr lang="en-GB" dirty="0"/>
              <a:t>(</a:t>
            </a:r>
            <a:r>
              <a:rPr lang="en-GB" i="1" dirty="0"/>
              <a:t>s</a:t>
            </a:r>
            <a:r>
              <a:rPr lang="en-GB" dirty="0"/>
              <a:t>) = 0</a:t>
            </a:r>
          </a:p>
          <a:p>
            <a:pPr lvl="1"/>
            <a:r>
              <a:rPr lang="en-GB" dirty="0"/>
              <a:t>For all nodes </a:t>
            </a:r>
            <a:r>
              <a:rPr lang="en-GB" i="1" dirty="0"/>
              <a:t>p</a:t>
            </a:r>
            <a:r>
              <a:rPr lang="en-GB" dirty="0"/>
              <a:t> reachable from </a:t>
            </a:r>
            <a:r>
              <a:rPr lang="en-GB" i="1" dirty="0"/>
              <a:t>s</a:t>
            </a:r>
            <a:r>
              <a:rPr lang="en-GB" dirty="0"/>
              <a:t>, </a:t>
            </a:r>
            <a:br>
              <a:rPr lang="en-GB" dirty="0"/>
            </a:br>
            <a:r>
              <a:rPr lang="en-GB" dirty="0"/>
              <a:t>	</a:t>
            </a:r>
            <a:r>
              <a:rPr lang="en-GB" cap="small" dirty="0" err="1"/>
              <a:t>DistanceTo</a:t>
            </a:r>
            <a:r>
              <a:rPr lang="en-GB" dirty="0"/>
              <a:t>(</a:t>
            </a:r>
            <a:r>
              <a:rPr lang="en-GB" i="1" dirty="0"/>
              <a:t>p</a:t>
            </a:r>
            <a:r>
              <a:rPr lang="en-GB" dirty="0"/>
              <a:t>) = 1</a:t>
            </a:r>
          </a:p>
          <a:p>
            <a:pPr lvl="1"/>
            <a:r>
              <a:rPr lang="en-GB" dirty="0"/>
              <a:t>For all nodes </a:t>
            </a:r>
            <a:r>
              <a:rPr lang="en-GB" i="1" dirty="0"/>
              <a:t>n</a:t>
            </a:r>
            <a:r>
              <a:rPr lang="en-GB" dirty="0"/>
              <a:t> reachable from some other set of nodes </a:t>
            </a:r>
            <a:r>
              <a:rPr lang="en-GB" i="1" dirty="0"/>
              <a:t>M</a:t>
            </a:r>
            <a:r>
              <a:rPr lang="en-GB" dirty="0"/>
              <a:t>, 	</a:t>
            </a:r>
            <a:r>
              <a:rPr lang="en-GB" cap="small" dirty="0" err="1"/>
              <a:t>DistanceTo</a:t>
            </a:r>
            <a:r>
              <a:rPr lang="en-GB" dirty="0"/>
              <a:t>(</a:t>
            </a:r>
            <a:r>
              <a:rPr lang="en-GB" i="1" dirty="0"/>
              <a:t>n</a:t>
            </a:r>
            <a:r>
              <a:rPr lang="en-GB" dirty="0"/>
              <a:t>) = 1 + min(</a:t>
            </a:r>
            <a:r>
              <a:rPr lang="en-GB" cap="small" dirty="0"/>
              <a:t>DistanceTo</a:t>
            </a:r>
            <a:r>
              <a:rPr lang="en-GB" dirty="0"/>
              <a:t>(</a:t>
            </a:r>
            <a:r>
              <a:rPr lang="en-GB" i="1" dirty="0"/>
              <a:t>m</a:t>
            </a:r>
            <a:r>
              <a:rPr lang="en-GB" dirty="0"/>
              <a:t>), </a:t>
            </a:r>
            <a:r>
              <a:rPr lang="en-GB" i="1" dirty="0"/>
              <a:t>m</a:t>
            </a:r>
            <a:r>
              <a:rPr lang="en-GB" dirty="0"/>
              <a:t> </a:t>
            </a:r>
            <a:r>
              <a:rPr lang="en-GB" dirty="0">
                <a:sym typeface="Symbol" pitchFamily="18" charset="2"/>
              </a:rPr>
              <a:t></a:t>
            </a:r>
            <a:r>
              <a:rPr lang="en-GB" dirty="0"/>
              <a:t> </a:t>
            </a:r>
            <a:r>
              <a:rPr lang="en-GB" i="1" dirty="0"/>
              <a:t>M</a:t>
            </a:r>
            <a:r>
              <a:rPr lang="en-GB" dirty="0"/>
              <a:t>)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447800" y="5410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r>
              <a:rPr lang="en-US" b="0" i="1" dirty="0">
                <a:solidFill>
                  <a:schemeClr val="bg1"/>
                </a:solidFill>
                <a:latin typeface="Gill Sans"/>
                <a:cs typeface="Gill Sans"/>
              </a:rPr>
              <a:t>s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4495800" y="62484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lvl="0" algn="ctr"/>
            <a:r>
              <a:rPr lang="en-US" sz="1200" b="0" i="1" dirty="0">
                <a:solidFill>
                  <a:schemeClr val="bg1"/>
                </a:solidFill>
                <a:latin typeface="Gill Sans"/>
                <a:cs typeface="Gill Sans"/>
              </a:rPr>
              <a:t>m</a:t>
            </a:r>
            <a:r>
              <a:rPr lang="en-US" sz="1200" b="0" i="1" baseline="-25000" dirty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endParaRPr lang="en-US" sz="1400" b="0" i="1" baseline="-250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733800" y="55626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/>
            <a:r>
              <a:rPr lang="en-US" sz="1200" b="0" i="1" dirty="0">
                <a:solidFill>
                  <a:schemeClr val="bg1"/>
                </a:solidFill>
                <a:latin typeface="Gill Sans"/>
                <a:cs typeface="Gill Sans"/>
              </a:rPr>
              <a:t>m</a:t>
            </a:r>
            <a:r>
              <a:rPr lang="en-US" sz="1200" b="0" i="1" baseline="-2500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419600" y="48006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/>
            <a:r>
              <a:rPr lang="en-US" sz="1200" b="0" i="1" dirty="0">
                <a:solidFill>
                  <a:schemeClr val="bg1"/>
                </a:solidFill>
                <a:latin typeface="Gill Sans"/>
                <a:cs typeface="Gill Sans"/>
              </a:rPr>
              <a:t>m</a:t>
            </a:r>
            <a:r>
              <a:rPr lang="en-US" sz="1200" b="0" i="1" baseline="-2500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i="1" baseline="-250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105400" y="5410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/>
            <a:r>
              <a:rPr lang="en-US" sz="1400" b="0" i="1" dirty="0">
                <a:solidFill>
                  <a:schemeClr val="bg1"/>
                </a:solidFill>
                <a:latin typeface="Gill Sans"/>
                <a:cs typeface="Gill Sans"/>
              </a:rPr>
              <a:t>n</a:t>
            </a:r>
          </a:p>
        </p:txBody>
      </p:sp>
      <p:cxnSp>
        <p:nvCxnSpPr>
          <p:cNvPr id="15" name="Straight Connector 14"/>
          <p:cNvCxnSpPr>
            <a:stCxn id="7" idx="5"/>
            <a:endCxn id="8" idx="1"/>
          </p:cNvCxnSpPr>
          <p:nvPr/>
        </p:nvCxnSpPr>
        <p:spPr bwMode="auto">
          <a:xfrm rot="16200000" flipH="1">
            <a:off x="4782904" y="5087704"/>
            <a:ext cx="340192" cy="41639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Connector 17"/>
          <p:cNvCxnSpPr>
            <a:stCxn id="6" idx="6"/>
            <a:endCxn id="8" idx="2"/>
          </p:cNvCxnSpPr>
          <p:nvPr/>
        </p:nvCxnSpPr>
        <p:spPr bwMode="auto">
          <a:xfrm flipV="1">
            <a:off x="4114800" y="5600700"/>
            <a:ext cx="990600" cy="15240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Connector 20"/>
          <p:cNvCxnSpPr>
            <a:endCxn id="8" idx="3"/>
          </p:cNvCxnSpPr>
          <p:nvPr/>
        </p:nvCxnSpPr>
        <p:spPr bwMode="auto">
          <a:xfrm rot="5400000" flipH="1" flipV="1">
            <a:off x="4724400" y="5811604"/>
            <a:ext cx="512996" cy="36059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Connector 23"/>
          <p:cNvCxnSpPr>
            <a:stCxn id="4" idx="7"/>
          </p:cNvCxnSpPr>
          <p:nvPr/>
        </p:nvCxnSpPr>
        <p:spPr bwMode="auto">
          <a:xfrm rot="5400000" flipH="1" flipV="1">
            <a:off x="1887304" y="5219700"/>
            <a:ext cx="131996" cy="360596"/>
          </a:xfrm>
          <a:prstGeom prst="line">
            <a:avLst/>
          </a:prstGeom>
          <a:ln w="158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6"/>
          </p:cNvCxnSpPr>
          <p:nvPr/>
        </p:nvCxnSpPr>
        <p:spPr bwMode="auto">
          <a:xfrm>
            <a:off x="1828800" y="5600700"/>
            <a:ext cx="990600" cy="38100"/>
          </a:xfrm>
          <a:prstGeom prst="line">
            <a:avLst/>
          </a:prstGeom>
          <a:ln w="158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" idx="5"/>
          </p:cNvCxnSpPr>
          <p:nvPr/>
        </p:nvCxnSpPr>
        <p:spPr bwMode="auto">
          <a:xfrm rot="16200000" flipH="1">
            <a:off x="1887304" y="5621104"/>
            <a:ext cx="436796" cy="665396"/>
          </a:xfrm>
          <a:prstGeom prst="line">
            <a:avLst/>
          </a:prstGeom>
          <a:ln w="158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62200" y="49530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2950" y="54526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90800" y="60622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14800" y="4800600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bg1"/>
                </a:solidFill>
                <a:latin typeface="Gill Sans"/>
                <a:cs typeface="Gill Sans"/>
              </a:rPr>
              <a:t>d</a:t>
            </a:r>
            <a:r>
              <a:rPr lang="en-US" sz="1400" b="0" i="1" baseline="-25000" dirty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11022" y="5257800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bg1"/>
                </a:solidFill>
                <a:latin typeface="Gill Sans"/>
                <a:cs typeface="Gill Sans"/>
              </a:rPr>
              <a:t>d</a:t>
            </a:r>
            <a:r>
              <a:rPr lang="en-US" sz="1400" b="0" i="1" baseline="-25000" dirty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91000" y="6169223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bg1"/>
                </a:solidFill>
                <a:latin typeface="Gill Sans"/>
                <a:cs typeface="Gill Sans"/>
              </a:rPr>
              <a:t>d</a:t>
            </a:r>
            <a:r>
              <a:rPr lang="en-US" sz="1400" b="0" i="1" baseline="-25000" dirty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43491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  <p:bldP spid="4" grpId="0" animBg="1"/>
      <p:bldP spid="5" grpId="0" animBg="1"/>
      <p:bldP spid="6" grpId="0" animBg="1"/>
      <p:bldP spid="7" grpId="0" animBg="1"/>
      <p:bldP spid="8" grpId="0" animBg="1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problems and representations</a:t>
            </a:r>
          </a:p>
          <a:p>
            <a:r>
              <a:rPr lang="en-US" dirty="0"/>
              <a:t>Parallel breadth-first search</a:t>
            </a:r>
          </a:p>
          <a:p>
            <a:r>
              <a:rPr lang="en-US" dirty="0"/>
              <a:t>PageRank</a:t>
            </a:r>
          </a:p>
          <a:p>
            <a:r>
              <a:rPr lang="en-US" dirty="0"/>
              <a:t>Beyond PageRank and other graph algorithms</a:t>
            </a:r>
          </a:p>
          <a:p>
            <a:r>
              <a:rPr lang="en-US" dirty="0"/>
              <a:t>Optimizing graph algorithms</a:t>
            </a:r>
          </a:p>
        </p:txBody>
      </p:sp>
    </p:spTree>
    <p:extLst>
      <p:ext uri="{BB962C8B-B14F-4D97-AF65-F5344CB8AC3E}">
        <p14:creationId xmlns:p14="http://schemas.microsoft.com/office/powerpoint/2010/main" val="387606059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Visualizing Parallel BFS</a:t>
            </a: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743200" y="15240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>
                <a:solidFill>
                  <a:schemeClr val="bg2"/>
                </a:solidFill>
              </a:rPr>
              <a:t>n</a:t>
            </a:r>
            <a:r>
              <a:rPr lang="en-US" i="1" baseline="-25000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133600" y="2743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>
                <a:solidFill>
                  <a:schemeClr val="bg2"/>
                </a:solidFill>
              </a:rPr>
              <a:t>n</a:t>
            </a:r>
            <a:r>
              <a:rPr lang="en-US" i="1" baseline="-25000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657600" y="26670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>
                <a:solidFill>
                  <a:schemeClr val="bg2"/>
                </a:solidFill>
              </a:rPr>
              <a:t>n</a:t>
            </a:r>
            <a:r>
              <a:rPr lang="en-US" i="1" baseline="-250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572000" y="1600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>
                <a:solidFill>
                  <a:schemeClr val="bg2"/>
                </a:solidFill>
              </a:rPr>
              <a:t>n</a:t>
            </a:r>
            <a:r>
              <a:rPr lang="en-US" i="1" baseline="-250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6324600" y="12954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>
                <a:solidFill>
                  <a:schemeClr val="bg2"/>
                </a:solidFill>
              </a:rPr>
              <a:t>n</a:t>
            </a:r>
            <a:r>
              <a:rPr lang="en-US" i="1" baseline="-25000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334000" y="28956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>
                <a:solidFill>
                  <a:schemeClr val="bg2"/>
                </a:solidFill>
              </a:rPr>
              <a:t>n</a:t>
            </a:r>
            <a:r>
              <a:rPr lang="en-US" i="1" baseline="-25000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3810000" y="3886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>
                <a:solidFill>
                  <a:schemeClr val="bg2"/>
                </a:solidFill>
              </a:rPr>
              <a:t>n</a:t>
            </a:r>
            <a:r>
              <a:rPr lang="en-US" i="1" baseline="-25000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2514600" y="41910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>
                <a:solidFill>
                  <a:schemeClr val="bg2"/>
                </a:solidFill>
              </a:rPr>
              <a:t>n</a:t>
            </a:r>
            <a:r>
              <a:rPr lang="en-US" i="1" baseline="-25000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3429000" y="5410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>
                <a:solidFill>
                  <a:schemeClr val="bg2"/>
                </a:solidFill>
              </a:rPr>
              <a:t>n</a:t>
            </a:r>
            <a:r>
              <a:rPr lang="en-US" i="1" baseline="-25000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5791200" y="43434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>
                <a:solidFill>
                  <a:schemeClr val="bg2"/>
                </a:solidFill>
              </a:rPr>
              <a:t>n</a:t>
            </a:r>
            <a:r>
              <a:rPr lang="en-US" i="1" baseline="-25000" dirty="0">
                <a:solidFill>
                  <a:schemeClr val="bg2"/>
                </a:solidFill>
              </a:rPr>
              <a:t>8</a:t>
            </a:r>
          </a:p>
        </p:txBody>
      </p:sp>
      <p:cxnSp>
        <p:nvCxnSpPr>
          <p:cNvPr id="14" name="Straight Arrow Connector 15"/>
          <p:cNvCxnSpPr>
            <a:cxnSpLocks noChangeShapeType="1"/>
            <a:stCxn id="4" idx="3"/>
            <a:endCxn id="5" idx="0"/>
          </p:cNvCxnSpPr>
          <p:nvPr/>
        </p:nvCxnSpPr>
        <p:spPr bwMode="auto">
          <a:xfrm rot="5400000">
            <a:off x="2343151" y="2243137"/>
            <a:ext cx="633412" cy="366713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6"/>
          <p:cNvCxnSpPr>
            <a:cxnSpLocks noChangeShapeType="1"/>
            <a:stCxn id="4" idx="5"/>
            <a:endCxn id="6" idx="1"/>
          </p:cNvCxnSpPr>
          <p:nvPr/>
        </p:nvCxnSpPr>
        <p:spPr bwMode="auto">
          <a:xfrm rot="16200000" flipH="1">
            <a:off x="3214688" y="2224088"/>
            <a:ext cx="657225" cy="4286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9"/>
          <p:cNvCxnSpPr>
            <a:cxnSpLocks noChangeShapeType="1"/>
            <a:stCxn id="4" idx="6"/>
            <a:endCxn id="7" idx="2"/>
          </p:cNvCxnSpPr>
          <p:nvPr/>
        </p:nvCxnSpPr>
        <p:spPr bwMode="auto">
          <a:xfrm>
            <a:off x="3429000" y="1866900"/>
            <a:ext cx="1143000" cy="76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23"/>
          <p:cNvCxnSpPr>
            <a:cxnSpLocks noChangeShapeType="1"/>
            <a:stCxn id="7" idx="6"/>
            <a:endCxn id="8" idx="2"/>
          </p:cNvCxnSpPr>
          <p:nvPr/>
        </p:nvCxnSpPr>
        <p:spPr bwMode="auto">
          <a:xfrm flipV="1">
            <a:off x="5257800" y="1638300"/>
            <a:ext cx="1066800" cy="3048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26"/>
          <p:cNvCxnSpPr>
            <a:cxnSpLocks noChangeShapeType="1"/>
            <a:stCxn id="13" idx="0"/>
            <a:endCxn id="8" idx="4"/>
          </p:cNvCxnSpPr>
          <p:nvPr/>
        </p:nvCxnSpPr>
        <p:spPr bwMode="auto">
          <a:xfrm rot="5400000" flipH="1" flipV="1">
            <a:off x="5219700" y="2895600"/>
            <a:ext cx="2362200" cy="5334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31"/>
          <p:cNvCxnSpPr>
            <a:cxnSpLocks noChangeShapeType="1"/>
            <a:stCxn id="9" idx="1"/>
            <a:endCxn id="7" idx="5"/>
          </p:cNvCxnSpPr>
          <p:nvPr/>
        </p:nvCxnSpPr>
        <p:spPr bwMode="auto">
          <a:xfrm rot="16200000" flipV="1">
            <a:off x="4891088" y="2452688"/>
            <a:ext cx="809625" cy="2762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34"/>
          <p:cNvCxnSpPr>
            <a:cxnSpLocks noChangeShapeType="1"/>
            <a:stCxn id="7" idx="3"/>
            <a:endCxn id="6" idx="7"/>
          </p:cNvCxnSpPr>
          <p:nvPr/>
        </p:nvCxnSpPr>
        <p:spPr bwMode="auto">
          <a:xfrm rot="5400000">
            <a:off x="4167188" y="2262188"/>
            <a:ext cx="581025" cy="4286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37"/>
          <p:cNvCxnSpPr>
            <a:cxnSpLocks noChangeShapeType="1"/>
            <a:stCxn id="6" idx="6"/>
            <a:endCxn id="9" idx="2"/>
          </p:cNvCxnSpPr>
          <p:nvPr/>
        </p:nvCxnSpPr>
        <p:spPr bwMode="auto">
          <a:xfrm>
            <a:off x="4343400" y="3009900"/>
            <a:ext cx="990600" cy="2286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40"/>
          <p:cNvCxnSpPr>
            <a:cxnSpLocks noChangeShapeType="1"/>
            <a:stCxn id="5" idx="4"/>
            <a:endCxn id="11" idx="0"/>
          </p:cNvCxnSpPr>
          <p:nvPr/>
        </p:nvCxnSpPr>
        <p:spPr bwMode="auto">
          <a:xfrm rot="16200000" flipH="1">
            <a:off x="2286000" y="3619500"/>
            <a:ext cx="762000" cy="3810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43"/>
          <p:cNvCxnSpPr>
            <a:cxnSpLocks noChangeShapeType="1"/>
            <a:stCxn id="6" idx="3"/>
            <a:endCxn id="11" idx="7"/>
          </p:cNvCxnSpPr>
          <p:nvPr/>
        </p:nvCxnSpPr>
        <p:spPr bwMode="auto">
          <a:xfrm rot="5400000">
            <a:off x="2909888" y="3443288"/>
            <a:ext cx="1038225" cy="6572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46"/>
          <p:cNvCxnSpPr>
            <a:cxnSpLocks noChangeShapeType="1"/>
            <a:stCxn id="6" idx="4"/>
            <a:endCxn id="10" idx="0"/>
          </p:cNvCxnSpPr>
          <p:nvPr/>
        </p:nvCxnSpPr>
        <p:spPr bwMode="auto">
          <a:xfrm rot="16200000" flipH="1">
            <a:off x="3810000" y="3543300"/>
            <a:ext cx="533400" cy="1524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50"/>
          <p:cNvCxnSpPr>
            <a:cxnSpLocks noChangeShapeType="1"/>
            <a:stCxn id="10" idx="7"/>
            <a:endCxn id="9" idx="3"/>
          </p:cNvCxnSpPr>
          <p:nvPr/>
        </p:nvCxnSpPr>
        <p:spPr bwMode="auto">
          <a:xfrm rot="5400000" flipH="1" flipV="1">
            <a:off x="4662488" y="3214688"/>
            <a:ext cx="504825" cy="10382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53"/>
          <p:cNvCxnSpPr>
            <a:cxnSpLocks noChangeShapeType="1"/>
            <a:stCxn id="11" idx="5"/>
            <a:endCxn id="12" idx="1"/>
          </p:cNvCxnSpPr>
          <p:nvPr/>
        </p:nvCxnSpPr>
        <p:spPr bwMode="auto">
          <a:xfrm rot="16200000" flipH="1">
            <a:off x="2947988" y="4929188"/>
            <a:ext cx="733425" cy="4286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56"/>
          <p:cNvCxnSpPr>
            <a:cxnSpLocks noChangeShapeType="1"/>
            <a:stCxn id="10" idx="3"/>
            <a:endCxn id="12" idx="0"/>
          </p:cNvCxnSpPr>
          <p:nvPr/>
        </p:nvCxnSpPr>
        <p:spPr bwMode="auto">
          <a:xfrm rot="5400000">
            <a:off x="3371851" y="4871617"/>
            <a:ext cx="938633" cy="138533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59"/>
          <p:cNvCxnSpPr>
            <a:cxnSpLocks noChangeShapeType="1"/>
            <a:stCxn id="12" idx="7"/>
            <a:endCxn id="10" idx="4"/>
          </p:cNvCxnSpPr>
          <p:nvPr/>
        </p:nvCxnSpPr>
        <p:spPr bwMode="auto">
          <a:xfrm rot="5400000" flipH="1" flipV="1">
            <a:off x="3614737" y="4972051"/>
            <a:ext cx="938213" cy="138112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62"/>
          <p:cNvCxnSpPr>
            <a:cxnSpLocks noChangeShapeType="1"/>
            <a:stCxn id="10" idx="6"/>
            <a:endCxn id="13" idx="2"/>
          </p:cNvCxnSpPr>
          <p:nvPr/>
        </p:nvCxnSpPr>
        <p:spPr bwMode="auto">
          <a:xfrm>
            <a:off x="4495800" y="4229100"/>
            <a:ext cx="1295400" cy="457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71705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From Intuition to Algorithm</a:t>
            </a: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representation:</a:t>
            </a:r>
          </a:p>
          <a:p>
            <a:pPr lvl="1"/>
            <a:r>
              <a:rPr lang="en-GB" dirty="0"/>
              <a:t>Key: node </a:t>
            </a:r>
            <a:r>
              <a:rPr lang="en-GB" i="1" dirty="0"/>
              <a:t>n</a:t>
            </a:r>
          </a:p>
          <a:p>
            <a:pPr lvl="1"/>
            <a:r>
              <a:rPr lang="en-GB" dirty="0"/>
              <a:t>Value: </a:t>
            </a:r>
            <a:r>
              <a:rPr lang="en-GB" i="1" dirty="0"/>
              <a:t>d</a:t>
            </a:r>
            <a:r>
              <a:rPr lang="en-GB" dirty="0"/>
              <a:t> (distance from start), adjacency list (nodes reachable from </a:t>
            </a:r>
            <a:r>
              <a:rPr lang="en-GB" i="1" dirty="0"/>
              <a:t>n</a:t>
            </a:r>
            <a:r>
              <a:rPr lang="en-GB" dirty="0"/>
              <a:t>)</a:t>
            </a:r>
          </a:p>
          <a:p>
            <a:pPr lvl="1"/>
            <a:r>
              <a:rPr lang="en-GB" dirty="0">
                <a:sym typeface="Symbol"/>
              </a:rPr>
              <a:t>Initialization: for all nodes except for start node, </a:t>
            </a:r>
            <a:r>
              <a:rPr lang="en-GB" i="1" dirty="0"/>
              <a:t>d</a:t>
            </a:r>
            <a:r>
              <a:rPr lang="en-GB" dirty="0"/>
              <a:t> = </a:t>
            </a:r>
            <a:r>
              <a:rPr lang="en-GB" dirty="0">
                <a:sym typeface="Symbol"/>
              </a:rPr>
              <a:t></a:t>
            </a:r>
            <a:endParaRPr lang="en-GB" dirty="0"/>
          </a:p>
          <a:p>
            <a:r>
              <a:rPr lang="en-GB" dirty="0">
                <a:sym typeface="Symbol" pitchFamily="18" charset="2"/>
              </a:rPr>
              <a:t>Mapper:</a:t>
            </a:r>
          </a:p>
          <a:p>
            <a:pPr lvl="1"/>
            <a:r>
              <a:rPr lang="en-GB" dirty="0">
                <a:sym typeface="Symbol" pitchFamily="18" charset="2"/>
              </a:rPr>
              <a:t></a:t>
            </a:r>
            <a:r>
              <a:rPr lang="en-GB" i="1" dirty="0"/>
              <a:t>m</a:t>
            </a:r>
            <a:r>
              <a:rPr lang="en-GB" dirty="0"/>
              <a:t> </a:t>
            </a:r>
            <a:r>
              <a:rPr lang="en-GB" dirty="0">
                <a:sym typeface="Symbol" pitchFamily="18" charset="2"/>
              </a:rPr>
              <a:t></a:t>
            </a:r>
            <a:r>
              <a:rPr lang="en-GB" dirty="0"/>
              <a:t> adjacency list: emit (</a:t>
            </a:r>
            <a:r>
              <a:rPr lang="en-GB" i="1" dirty="0"/>
              <a:t>m</a:t>
            </a:r>
            <a:r>
              <a:rPr lang="en-GB" dirty="0"/>
              <a:t>, </a:t>
            </a:r>
            <a:r>
              <a:rPr lang="en-GB" i="1" dirty="0"/>
              <a:t>d </a:t>
            </a:r>
            <a:r>
              <a:rPr lang="en-GB" dirty="0"/>
              <a:t>+ 1)</a:t>
            </a:r>
          </a:p>
          <a:p>
            <a:r>
              <a:rPr lang="en-GB" dirty="0"/>
              <a:t>Sort/Shuffle</a:t>
            </a:r>
          </a:p>
          <a:p>
            <a:pPr lvl="1"/>
            <a:r>
              <a:rPr lang="en-GB" dirty="0"/>
              <a:t>Groups distances by reachable nodes</a:t>
            </a:r>
          </a:p>
          <a:p>
            <a:r>
              <a:rPr lang="en-GB" dirty="0"/>
              <a:t>Reducer:</a:t>
            </a:r>
          </a:p>
          <a:p>
            <a:pPr lvl="1"/>
            <a:r>
              <a:rPr lang="en-GB" dirty="0"/>
              <a:t>Selects minimum distance path for each reachable node</a:t>
            </a:r>
          </a:p>
          <a:p>
            <a:pPr lvl="1"/>
            <a:r>
              <a:rPr lang="en-GB" dirty="0"/>
              <a:t>Additional bookkeeping needed to keep track of actual path</a:t>
            </a:r>
          </a:p>
        </p:txBody>
      </p:sp>
    </p:spTree>
    <p:extLst>
      <p:ext uri="{BB962C8B-B14F-4D97-AF65-F5344CB8AC3E}">
        <p14:creationId xmlns:p14="http://schemas.microsoft.com/office/powerpoint/2010/main" val="3001087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Iterations Needed</a:t>
            </a: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MapReduce iteration advances the “frontier” by one hop</a:t>
            </a:r>
          </a:p>
          <a:p>
            <a:pPr lvl="1"/>
            <a:r>
              <a:rPr lang="en-GB" dirty="0"/>
              <a:t>Subsequent iterations include more and more reachable nodes as frontier expands</a:t>
            </a:r>
          </a:p>
          <a:p>
            <a:pPr lvl="1"/>
            <a:r>
              <a:rPr lang="en-GB" dirty="0"/>
              <a:t>Multiple iterations are needed to explore entire graph</a:t>
            </a:r>
          </a:p>
          <a:p>
            <a:r>
              <a:rPr lang="en-GB" dirty="0"/>
              <a:t>Preserving graph structure:</a:t>
            </a:r>
          </a:p>
          <a:p>
            <a:pPr lvl="1"/>
            <a:r>
              <a:rPr lang="en-GB" dirty="0"/>
              <a:t>Problem: Where did the adjacency list go?</a:t>
            </a:r>
          </a:p>
          <a:p>
            <a:pPr lvl="1"/>
            <a:r>
              <a:rPr lang="en-GB" dirty="0"/>
              <a:t>Solution: mapper emits (</a:t>
            </a:r>
            <a:r>
              <a:rPr lang="en-GB" i="1" dirty="0"/>
              <a:t>n</a:t>
            </a:r>
            <a:r>
              <a:rPr lang="en-GB" dirty="0"/>
              <a:t>, adjacency list) as well</a:t>
            </a:r>
          </a:p>
        </p:txBody>
      </p:sp>
    </p:spTree>
    <p:extLst>
      <p:ext uri="{BB962C8B-B14F-4D97-AF65-F5344CB8AC3E}">
        <p14:creationId xmlns:p14="http://schemas.microsoft.com/office/powerpoint/2010/main" val="26281809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Pseudo-Code</a:t>
            </a:r>
          </a:p>
        </p:txBody>
      </p:sp>
      <p:pic>
        <p:nvPicPr>
          <p:cNvPr id="4" name="Content Placeholder 3" descr="graphs-bf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628775"/>
            <a:ext cx="6934200" cy="3981450"/>
          </a:xfrm>
        </p:spPr>
      </p:pic>
    </p:spTree>
    <p:extLst>
      <p:ext uri="{BB962C8B-B14F-4D97-AF65-F5344CB8AC3E}">
        <p14:creationId xmlns:p14="http://schemas.microsoft.com/office/powerpoint/2010/main" val="42615252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SSSP – </a:t>
            </a:r>
            <a:r>
              <a:rPr lang="en-US" altLang="ko-KR" dirty="0" err="1"/>
              <a:t>Dijkstra’s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/>
          <a:lstStyle/>
          <a:p>
            <a:fld id="{A2CB05B2-B40B-4273-A18A-4FB6E84A53C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453798"/>
          </a:xfrm>
        </p:spPr>
        <p:txBody>
          <a:bodyPr>
            <a:normAutofit/>
          </a:bodyPr>
          <a:lstStyle/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endParaRPr lang="en-US" altLang="ko-KR" dirty="0"/>
          </a:p>
        </p:txBody>
      </p:sp>
      <p:grpSp>
        <p:nvGrpSpPr>
          <p:cNvPr id="3" name="그룹 30"/>
          <p:cNvGrpSpPr/>
          <p:nvPr/>
        </p:nvGrpSpPr>
        <p:grpSpPr>
          <a:xfrm>
            <a:off x="1851248" y="1783432"/>
            <a:ext cx="4953000" cy="3733800"/>
            <a:chOff x="1523256" y="2204864"/>
            <a:chExt cx="4953000" cy="3733800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523256" y="3576464"/>
              <a:ext cx="838200" cy="838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6" name="Oval 6"/>
            <p:cNvSpPr/>
            <p:nvPr/>
          </p:nvSpPr>
          <p:spPr bwMode="auto">
            <a:xfrm>
              <a:off x="3275856" y="2204864"/>
              <a:ext cx="838200" cy="838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/>
              <a:r>
                <a:rPr lang="en-US" altLang="ko-KR">
                  <a:ea typeface="굴림" charset="-127"/>
                  <a:sym typeface="Symbol" pitchFamily="18" charset="2"/>
                </a:rPr>
                <a:t></a:t>
              </a:r>
              <a:endParaRPr lang="en-US" altLang="ko-KR">
                <a:ea typeface="굴림" charset="-127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3275856" y="5100464"/>
              <a:ext cx="838200" cy="838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/>
              <a:r>
                <a:rPr lang="en-US" altLang="ko-KR">
                  <a:ea typeface="굴림" charset="-127"/>
                  <a:sym typeface="Symbol" pitchFamily="18" charset="2"/>
                </a:rPr>
                <a:t></a:t>
              </a:r>
              <a:endParaRPr lang="en-US" altLang="ko-KR">
                <a:ea typeface="굴림" charset="-127"/>
              </a:endParaRPr>
            </a:p>
          </p:txBody>
        </p:sp>
        <p:sp>
          <p:nvSpPr>
            <p:cNvPr id="9" name="Oval 21"/>
            <p:cNvSpPr/>
            <p:nvPr/>
          </p:nvSpPr>
          <p:spPr bwMode="auto">
            <a:xfrm>
              <a:off x="5638056" y="2204864"/>
              <a:ext cx="838200" cy="838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/>
              <a:r>
                <a:rPr lang="en-US" altLang="ko-KR">
                  <a:ea typeface="굴림" charset="-127"/>
                  <a:sym typeface="Symbol" pitchFamily="18" charset="2"/>
                </a:rPr>
                <a:t></a:t>
              </a:r>
              <a:endParaRPr lang="en-US" altLang="ko-KR">
                <a:ea typeface="굴림" charset="-127"/>
              </a:endParaRPr>
            </a:p>
          </p:txBody>
        </p:sp>
        <p:sp>
          <p:nvSpPr>
            <p:cNvPr id="10" name="Oval 22"/>
            <p:cNvSpPr/>
            <p:nvPr/>
          </p:nvSpPr>
          <p:spPr bwMode="auto">
            <a:xfrm>
              <a:off x="5638056" y="5100464"/>
              <a:ext cx="838200" cy="838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/>
              <a:r>
                <a:rPr lang="en-US" altLang="ko-KR">
                  <a:ea typeface="굴림" charset="-127"/>
                  <a:sym typeface="Symbol" pitchFamily="18" charset="2"/>
                </a:rPr>
                <a:t></a:t>
              </a:r>
              <a:endParaRPr lang="en-US" altLang="ko-KR">
                <a:ea typeface="굴림" charset="-127"/>
              </a:endParaRPr>
            </a:p>
          </p:txBody>
        </p:sp>
        <p:cxnSp>
          <p:nvCxnSpPr>
            <p:cNvPr id="11" name="Straight Arrow Connector 77"/>
            <p:cNvCxnSpPr>
              <a:cxnSpLocks noChangeShapeType="1"/>
            </p:cNvCxnSpPr>
            <p:nvPr/>
          </p:nvCxnSpPr>
          <p:spPr bwMode="auto">
            <a:xfrm>
              <a:off x="2361456" y="4338464"/>
              <a:ext cx="914400" cy="838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2" name="Straight Arrow Connector 78"/>
            <p:cNvCxnSpPr>
              <a:cxnSpLocks noChangeShapeType="1"/>
            </p:cNvCxnSpPr>
            <p:nvPr/>
          </p:nvCxnSpPr>
          <p:spPr bwMode="auto">
            <a:xfrm flipV="1">
              <a:off x="2361456" y="2890664"/>
              <a:ext cx="914400" cy="838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3" name="Straight Arrow Connector 79"/>
            <p:cNvCxnSpPr>
              <a:cxnSpLocks noChangeShapeType="1"/>
            </p:cNvCxnSpPr>
            <p:nvPr/>
          </p:nvCxnSpPr>
          <p:spPr bwMode="auto">
            <a:xfrm>
              <a:off x="4190256" y="5557664"/>
              <a:ext cx="13716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4" name="Straight Arrow Connector 82"/>
            <p:cNvCxnSpPr>
              <a:cxnSpLocks noChangeShapeType="1"/>
            </p:cNvCxnSpPr>
            <p:nvPr/>
          </p:nvCxnSpPr>
          <p:spPr bwMode="auto">
            <a:xfrm>
              <a:off x="4190256" y="2660477"/>
              <a:ext cx="13716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5" name="Straight Arrow Connector 83"/>
            <p:cNvCxnSpPr>
              <a:cxnSpLocks noChangeShapeType="1"/>
            </p:cNvCxnSpPr>
            <p:nvPr/>
          </p:nvCxnSpPr>
          <p:spPr bwMode="auto">
            <a:xfrm rot="5400000" flipH="1" flipV="1">
              <a:off x="3847356" y="3385964"/>
              <a:ext cx="2133600" cy="1600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6" name="Straight Arrow Connector 85"/>
            <p:cNvCxnSpPr>
              <a:cxnSpLocks noChangeShapeType="1"/>
            </p:cNvCxnSpPr>
            <p:nvPr/>
          </p:nvCxnSpPr>
          <p:spPr bwMode="auto">
            <a:xfrm rot="10800000">
              <a:off x="2437656" y="4033664"/>
              <a:ext cx="3200400" cy="1219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7" name="Straight Arrow Connector 87"/>
            <p:cNvCxnSpPr>
              <a:cxnSpLocks noChangeShapeType="1"/>
            </p:cNvCxnSpPr>
            <p:nvPr/>
          </p:nvCxnSpPr>
          <p:spPr bwMode="auto">
            <a:xfrm rot="5400000" flipH="1" flipV="1">
              <a:off x="2895650" y="4110658"/>
              <a:ext cx="1981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8" name="Straight Arrow Connector 89"/>
            <p:cNvCxnSpPr>
              <a:cxnSpLocks noChangeShapeType="1"/>
            </p:cNvCxnSpPr>
            <p:nvPr/>
          </p:nvCxnSpPr>
          <p:spPr bwMode="auto">
            <a:xfrm rot="16200000" flipH="1">
              <a:off x="2513063" y="4109070"/>
              <a:ext cx="19812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9" name="Straight Arrow Connector 90"/>
            <p:cNvCxnSpPr>
              <a:cxnSpLocks noChangeShapeType="1"/>
            </p:cNvCxnSpPr>
            <p:nvPr/>
          </p:nvCxnSpPr>
          <p:spPr bwMode="auto">
            <a:xfrm rot="5400000" flipH="1" flipV="1">
              <a:off x="5257850" y="4110658"/>
              <a:ext cx="1981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0" name="Straight Arrow Connector 91"/>
            <p:cNvCxnSpPr>
              <a:cxnSpLocks noChangeShapeType="1"/>
            </p:cNvCxnSpPr>
            <p:nvPr/>
          </p:nvCxnSpPr>
          <p:spPr bwMode="auto">
            <a:xfrm rot="16200000" flipH="1">
              <a:off x="4875263" y="4109070"/>
              <a:ext cx="19812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1" name="TextBox 17"/>
            <p:cNvSpPr txBox="1">
              <a:spLocks noChangeArrowheads="1"/>
            </p:cNvSpPr>
            <p:nvPr/>
          </p:nvSpPr>
          <p:spPr bwMode="auto">
            <a:xfrm>
              <a:off x="2513856" y="3043064"/>
              <a:ext cx="4127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10</a:t>
              </a:r>
            </a:p>
          </p:txBody>
        </p:sp>
        <p:sp>
          <p:nvSpPr>
            <p:cNvPr id="22" name="TextBox 18"/>
            <p:cNvSpPr txBox="1">
              <a:spLocks noChangeArrowheads="1"/>
            </p:cNvSpPr>
            <p:nvPr/>
          </p:nvSpPr>
          <p:spPr bwMode="auto">
            <a:xfrm>
              <a:off x="2520206" y="4686127"/>
              <a:ext cx="29845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5</a:t>
              </a:r>
            </a:p>
          </p:txBody>
        </p:sp>
        <p:sp>
          <p:nvSpPr>
            <p:cNvPr id="23" name="TextBox 19"/>
            <p:cNvSpPr txBox="1">
              <a:spLocks noChangeArrowheads="1"/>
            </p:cNvSpPr>
            <p:nvPr/>
          </p:nvSpPr>
          <p:spPr bwMode="auto">
            <a:xfrm>
              <a:off x="3282206" y="3805064"/>
              <a:ext cx="298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2</a:t>
              </a:r>
            </a:p>
          </p:txBody>
        </p:sp>
        <p:sp>
          <p:nvSpPr>
            <p:cNvPr id="24" name="TextBox 20"/>
            <p:cNvSpPr txBox="1">
              <a:spLocks noChangeArrowheads="1"/>
            </p:cNvSpPr>
            <p:nvPr/>
          </p:nvSpPr>
          <p:spPr bwMode="auto">
            <a:xfrm>
              <a:off x="3809256" y="3805064"/>
              <a:ext cx="298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3</a:t>
              </a:r>
            </a:p>
          </p:txBody>
        </p:sp>
        <p:sp>
          <p:nvSpPr>
            <p:cNvPr id="25" name="TextBox 23"/>
            <p:cNvSpPr txBox="1">
              <a:spLocks noChangeArrowheads="1"/>
            </p:cNvSpPr>
            <p:nvPr/>
          </p:nvSpPr>
          <p:spPr bwMode="auto">
            <a:xfrm>
              <a:off x="4647456" y="5524327"/>
              <a:ext cx="29845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2</a:t>
              </a:r>
            </a:p>
          </p:txBody>
        </p:sp>
        <p:sp>
          <p:nvSpPr>
            <p:cNvPr id="26" name="TextBox 24"/>
            <p:cNvSpPr txBox="1">
              <a:spLocks noChangeArrowheads="1"/>
            </p:cNvSpPr>
            <p:nvPr/>
          </p:nvSpPr>
          <p:spPr bwMode="auto">
            <a:xfrm>
              <a:off x="4647456" y="2357264"/>
              <a:ext cx="298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1</a:t>
              </a:r>
            </a:p>
          </p:txBody>
        </p:sp>
        <p:sp>
          <p:nvSpPr>
            <p:cNvPr id="27" name="TextBox 25"/>
            <p:cNvSpPr txBox="1">
              <a:spLocks noChangeArrowheads="1"/>
            </p:cNvSpPr>
            <p:nvPr/>
          </p:nvSpPr>
          <p:spPr bwMode="auto">
            <a:xfrm>
              <a:off x="4799856" y="3771727"/>
              <a:ext cx="29845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9</a:t>
              </a:r>
            </a:p>
          </p:txBody>
        </p:sp>
        <p:sp>
          <p:nvSpPr>
            <p:cNvPr id="28" name="TextBox 26"/>
            <p:cNvSpPr txBox="1">
              <a:spLocks noChangeArrowheads="1"/>
            </p:cNvSpPr>
            <p:nvPr/>
          </p:nvSpPr>
          <p:spPr bwMode="auto">
            <a:xfrm>
              <a:off x="4952256" y="4719464"/>
              <a:ext cx="298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7</a:t>
              </a:r>
            </a:p>
          </p:txBody>
        </p:sp>
        <p:sp>
          <p:nvSpPr>
            <p:cNvPr id="29" name="TextBox 27"/>
            <p:cNvSpPr txBox="1">
              <a:spLocks noChangeArrowheads="1"/>
            </p:cNvSpPr>
            <p:nvPr/>
          </p:nvSpPr>
          <p:spPr bwMode="auto">
            <a:xfrm>
              <a:off x="5644406" y="3805064"/>
              <a:ext cx="298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4</a:t>
              </a:r>
            </a:p>
          </p:txBody>
        </p:sp>
        <p:sp>
          <p:nvSpPr>
            <p:cNvPr id="30" name="TextBox 28"/>
            <p:cNvSpPr txBox="1">
              <a:spLocks noChangeArrowheads="1"/>
            </p:cNvSpPr>
            <p:nvPr/>
          </p:nvSpPr>
          <p:spPr bwMode="auto">
            <a:xfrm>
              <a:off x="6177806" y="3805064"/>
              <a:ext cx="298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6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SSSP – </a:t>
            </a:r>
            <a:r>
              <a:rPr lang="en-US" altLang="ko-KR" dirty="0" err="1"/>
              <a:t>Dijkstra’s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/>
          <a:lstStyle/>
          <a:p>
            <a:fld id="{A2CB05B2-B40B-4273-A18A-4FB6E84A53C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453798"/>
          </a:xfrm>
        </p:spPr>
        <p:txBody>
          <a:bodyPr>
            <a:normAutofit/>
          </a:bodyPr>
          <a:lstStyle/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endParaRPr lang="en-US" altLang="ko-KR" dirty="0"/>
          </a:p>
        </p:txBody>
      </p:sp>
      <p:grpSp>
        <p:nvGrpSpPr>
          <p:cNvPr id="3" name="그룹 55"/>
          <p:cNvGrpSpPr/>
          <p:nvPr/>
        </p:nvGrpSpPr>
        <p:grpSpPr>
          <a:xfrm>
            <a:off x="1851248" y="1772816"/>
            <a:ext cx="4953000" cy="3733800"/>
            <a:chOff x="1526456" y="2205320"/>
            <a:chExt cx="4953000" cy="3733800"/>
          </a:xfrm>
        </p:grpSpPr>
        <p:sp>
          <p:nvSpPr>
            <p:cNvPr id="31" name="Oval 5"/>
            <p:cNvSpPr>
              <a:spLocks noChangeArrowheads="1"/>
            </p:cNvSpPr>
            <p:nvPr/>
          </p:nvSpPr>
          <p:spPr bwMode="auto">
            <a:xfrm>
              <a:off x="1526456" y="3576920"/>
              <a:ext cx="838200" cy="838200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32" name="Oval 6"/>
            <p:cNvSpPr/>
            <p:nvPr/>
          </p:nvSpPr>
          <p:spPr bwMode="auto">
            <a:xfrm>
              <a:off x="3279056" y="2205320"/>
              <a:ext cx="838200" cy="838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/>
              <a:r>
                <a:rPr lang="en-US" altLang="ko-KR">
                  <a:ea typeface="굴림" charset="-127"/>
                  <a:sym typeface="Symbol" pitchFamily="18" charset="2"/>
                </a:rPr>
                <a:t>10</a:t>
              </a:r>
              <a:endParaRPr lang="en-US" altLang="ko-KR">
                <a:ea typeface="굴림" charset="-127"/>
              </a:endParaRPr>
            </a:p>
          </p:txBody>
        </p:sp>
        <p:sp>
          <p:nvSpPr>
            <p:cNvPr id="33" name="Oval 7"/>
            <p:cNvSpPr>
              <a:spLocks noChangeArrowheads="1"/>
            </p:cNvSpPr>
            <p:nvPr/>
          </p:nvSpPr>
          <p:spPr bwMode="auto">
            <a:xfrm>
              <a:off x="3279056" y="5100920"/>
              <a:ext cx="838200" cy="838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ko-KR">
                  <a:ea typeface="굴림" charset="-127"/>
                  <a:sym typeface="Symbol" pitchFamily="18" charset="2"/>
                </a:rPr>
                <a:t>5</a:t>
              </a:r>
              <a:endParaRPr lang="en-US" altLang="ko-KR">
                <a:ea typeface="굴림" charset="-127"/>
              </a:endParaRPr>
            </a:p>
          </p:txBody>
        </p:sp>
        <p:sp>
          <p:nvSpPr>
            <p:cNvPr id="34" name="Oval 21"/>
            <p:cNvSpPr/>
            <p:nvPr/>
          </p:nvSpPr>
          <p:spPr bwMode="auto">
            <a:xfrm>
              <a:off x="5641256" y="2205320"/>
              <a:ext cx="838200" cy="838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/>
              <a:r>
                <a:rPr lang="en-US" altLang="ko-KR">
                  <a:ea typeface="굴림" charset="-127"/>
                  <a:sym typeface="Symbol" pitchFamily="18" charset="2"/>
                </a:rPr>
                <a:t></a:t>
              </a:r>
              <a:endParaRPr lang="en-US" altLang="ko-KR">
                <a:ea typeface="굴림" charset="-127"/>
              </a:endParaRPr>
            </a:p>
          </p:txBody>
        </p:sp>
        <p:sp>
          <p:nvSpPr>
            <p:cNvPr id="35" name="Oval 22"/>
            <p:cNvSpPr/>
            <p:nvPr/>
          </p:nvSpPr>
          <p:spPr bwMode="auto">
            <a:xfrm>
              <a:off x="5641256" y="5100920"/>
              <a:ext cx="838200" cy="838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/>
              <a:r>
                <a:rPr lang="en-US" altLang="ko-KR">
                  <a:ea typeface="굴림" charset="-127"/>
                  <a:sym typeface="Symbol" pitchFamily="18" charset="2"/>
                </a:rPr>
                <a:t></a:t>
              </a:r>
              <a:endParaRPr lang="en-US" altLang="ko-KR">
                <a:ea typeface="굴림" charset="-127"/>
              </a:endParaRPr>
            </a:p>
          </p:txBody>
        </p:sp>
        <p:cxnSp>
          <p:nvCxnSpPr>
            <p:cNvPr id="36" name="Straight Arrow Connector 77"/>
            <p:cNvCxnSpPr>
              <a:cxnSpLocks noChangeShapeType="1"/>
            </p:cNvCxnSpPr>
            <p:nvPr/>
          </p:nvCxnSpPr>
          <p:spPr bwMode="auto">
            <a:xfrm>
              <a:off x="2364656" y="4338920"/>
              <a:ext cx="914400" cy="83820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7" name="Straight Arrow Connector 78"/>
            <p:cNvCxnSpPr>
              <a:cxnSpLocks noChangeShapeType="1"/>
            </p:cNvCxnSpPr>
            <p:nvPr/>
          </p:nvCxnSpPr>
          <p:spPr bwMode="auto">
            <a:xfrm flipV="1">
              <a:off x="2364656" y="2891120"/>
              <a:ext cx="914400" cy="83820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8" name="Straight Arrow Connector 79"/>
            <p:cNvCxnSpPr>
              <a:cxnSpLocks noChangeShapeType="1"/>
            </p:cNvCxnSpPr>
            <p:nvPr/>
          </p:nvCxnSpPr>
          <p:spPr bwMode="auto">
            <a:xfrm>
              <a:off x="4193456" y="5558120"/>
              <a:ext cx="13716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9" name="Straight Arrow Connector 82"/>
            <p:cNvCxnSpPr>
              <a:cxnSpLocks noChangeShapeType="1"/>
            </p:cNvCxnSpPr>
            <p:nvPr/>
          </p:nvCxnSpPr>
          <p:spPr bwMode="auto">
            <a:xfrm>
              <a:off x="4193456" y="2660933"/>
              <a:ext cx="13716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0" name="Straight Arrow Connector 83"/>
            <p:cNvCxnSpPr>
              <a:cxnSpLocks noChangeShapeType="1"/>
            </p:cNvCxnSpPr>
            <p:nvPr/>
          </p:nvCxnSpPr>
          <p:spPr bwMode="auto">
            <a:xfrm rot="5400000" flipH="1" flipV="1">
              <a:off x="3850556" y="3386420"/>
              <a:ext cx="2133600" cy="1600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" name="Straight Arrow Connector 85"/>
            <p:cNvCxnSpPr>
              <a:cxnSpLocks noChangeShapeType="1"/>
            </p:cNvCxnSpPr>
            <p:nvPr/>
          </p:nvCxnSpPr>
          <p:spPr bwMode="auto">
            <a:xfrm rot="10800000">
              <a:off x="2440856" y="4034120"/>
              <a:ext cx="3200400" cy="1219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2" name="Straight Arrow Connector 87"/>
            <p:cNvCxnSpPr>
              <a:cxnSpLocks noChangeShapeType="1"/>
            </p:cNvCxnSpPr>
            <p:nvPr/>
          </p:nvCxnSpPr>
          <p:spPr bwMode="auto">
            <a:xfrm rot="5400000" flipH="1" flipV="1">
              <a:off x="2898850" y="4111114"/>
              <a:ext cx="1981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3" name="Straight Arrow Connector 89"/>
            <p:cNvCxnSpPr>
              <a:cxnSpLocks noChangeShapeType="1"/>
            </p:cNvCxnSpPr>
            <p:nvPr/>
          </p:nvCxnSpPr>
          <p:spPr bwMode="auto">
            <a:xfrm rot="16200000" flipH="1">
              <a:off x="2516263" y="4109526"/>
              <a:ext cx="19812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4" name="Straight Arrow Connector 90"/>
            <p:cNvCxnSpPr>
              <a:cxnSpLocks noChangeShapeType="1"/>
            </p:cNvCxnSpPr>
            <p:nvPr/>
          </p:nvCxnSpPr>
          <p:spPr bwMode="auto">
            <a:xfrm rot="5400000" flipH="1" flipV="1">
              <a:off x="5261050" y="4111114"/>
              <a:ext cx="1981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5" name="Straight Arrow Connector 91"/>
            <p:cNvCxnSpPr>
              <a:cxnSpLocks noChangeShapeType="1"/>
            </p:cNvCxnSpPr>
            <p:nvPr/>
          </p:nvCxnSpPr>
          <p:spPr bwMode="auto">
            <a:xfrm rot="16200000" flipH="1">
              <a:off x="4878463" y="4109526"/>
              <a:ext cx="19812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6" name="TextBox 17"/>
            <p:cNvSpPr txBox="1">
              <a:spLocks noChangeArrowheads="1"/>
            </p:cNvSpPr>
            <p:nvPr/>
          </p:nvSpPr>
          <p:spPr bwMode="auto">
            <a:xfrm>
              <a:off x="2517056" y="3043520"/>
              <a:ext cx="4127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10</a:t>
              </a:r>
            </a:p>
          </p:txBody>
        </p:sp>
        <p:sp>
          <p:nvSpPr>
            <p:cNvPr id="47" name="TextBox 18"/>
            <p:cNvSpPr txBox="1">
              <a:spLocks noChangeArrowheads="1"/>
            </p:cNvSpPr>
            <p:nvPr/>
          </p:nvSpPr>
          <p:spPr bwMode="auto">
            <a:xfrm>
              <a:off x="2523406" y="4686583"/>
              <a:ext cx="29845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5</a:t>
              </a:r>
            </a:p>
          </p:txBody>
        </p:sp>
        <p:sp>
          <p:nvSpPr>
            <p:cNvPr id="48" name="TextBox 19"/>
            <p:cNvSpPr txBox="1">
              <a:spLocks noChangeArrowheads="1"/>
            </p:cNvSpPr>
            <p:nvPr/>
          </p:nvSpPr>
          <p:spPr bwMode="auto">
            <a:xfrm>
              <a:off x="3285406" y="3805520"/>
              <a:ext cx="298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2</a:t>
              </a:r>
            </a:p>
          </p:txBody>
        </p:sp>
        <p:sp>
          <p:nvSpPr>
            <p:cNvPr id="49" name="TextBox 20"/>
            <p:cNvSpPr txBox="1">
              <a:spLocks noChangeArrowheads="1"/>
            </p:cNvSpPr>
            <p:nvPr/>
          </p:nvSpPr>
          <p:spPr bwMode="auto">
            <a:xfrm>
              <a:off x="3812456" y="3805520"/>
              <a:ext cx="298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3</a:t>
              </a:r>
            </a:p>
          </p:txBody>
        </p:sp>
        <p:sp>
          <p:nvSpPr>
            <p:cNvPr id="50" name="TextBox 23"/>
            <p:cNvSpPr txBox="1">
              <a:spLocks noChangeArrowheads="1"/>
            </p:cNvSpPr>
            <p:nvPr/>
          </p:nvSpPr>
          <p:spPr bwMode="auto">
            <a:xfrm>
              <a:off x="4650656" y="5524783"/>
              <a:ext cx="29845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2</a:t>
              </a:r>
            </a:p>
          </p:txBody>
        </p:sp>
        <p:sp>
          <p:nvSpPr>
            <p:cNvPr id="51" name="TextBox 24"/>
            <p:cNvSpPr txBox="1">
              <a:spLocks noChangeArrowheads="1"/>
            </p:cNvSpPr>
            <p:nvPr/>
          </p:nvSpPr>
          <p:spPr bwMode="auto">
            <a:xfrm>
              <a:off x="4650656" y="2357720"/>
              <a:ext cx="298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1</a:t>
              </a:r>
            </a:p>
          </p:txBody>
        </p:sp>
        <p:sp>
          <p:nvSpPr>
            <p:cNvPr id="52" name="TextBox 25"/>
            <p:cNvSpPr txBox="1">
              <a:spLocks noChangeArrowheads="1"/>
            </p:cNvSpPr>
            <p:nvPr/>
          </p:nvSpPr>
          <p:spPr bwMode="auto">
            <a:xfrm>
              <a:off x="4803056" y="3772183"/>
              <a:ext cx="29845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9</a:t>
              </a:r>
            </a:p>
          </p:txBody>
        </p:sp>
        <p:sp>
          <p:nvSpPr>
            <p:cNvPr id="53" name="TextBox 26"/>
            <p:cNvSpPr txBox="1">
              <a:spLocks noChangeArrowheads="1"/>
            </p:cNvSpPr>
            <p:nvPr/>
          </p:nvSpPr>
          <p:spPr bwMode="auto">
            <a:xfrm>
              <a:off x="4955456" y="4719920"/>
              <a:ext cx="298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7</a:t>
              </a:r>
            </a:p>
          </p:txBody>
        </p:sp>
        <p:sp>
          <p:nvSpPr>
            <p:cNvPr id="54" name="TextBox 27"/>
            <p:cNvSpPr txBox="1">
              <a:spLocks noChangeArrowheads="1"/>
            </p:cNvSpPr>
            <p:nvPr/>
          </p:nvSpPr>
          <p:spPr bwMode="auto">
            <a:xfrm>
              <a:off x="5647606" y="3805520"/>
              <a:ext cx="298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4</a:t>
              </a:r>
            </a:p>
          </p:txBody>
        </p:sp>
        <p:sp>
          <p:nvSpPr>
            <p:cNvPr id="55" name="TextBox 28"/>
            <p:cNvSpPr txBox="1">
              <a:spLocks noChangeArrowheads="1"/>
            </p:cNvSpPr>
            <p:nvPr/>
          </p:nvSpPr>
          <p:spPr bwMode="auto">
            <a:xfrm>
              <a:off x="6181006" y="3805520"/>
              <a:ext cx="298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6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SSSP – </a:t>
            </a:r>
            <a:r>
              <a:rPr lang="en-US" altLang="ko-KR" dirty="0" err="1"/>
              <a:t>Dijkstra’s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/>
          <a:lstStyle/>
          <a:p>
            <a:fld id="{A2CB05B2-B40B-4273-A18A-4FB6E84A53C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453798"/>
          </a:xfrm>
        </p:spPr>
        <p:txBody>
          <a:bodyPr>
            <a:normAutofit/>
          </a:bodyPr>
          <a:lstStyle/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endParaRPr lang="en-US" altLang="ko-KR" dirty="0"/>
          </a:p>
        </p:txBody>
      </p:sp>
      <p:grpSp>
        <p:nvGrpSpPr>
          <p:cNvPr id="3" name="그룹 55"/>
          <p:cNvGrpSpPr/>
          <p:nvPr/>
        </p:nvGrpSpPr>
        <p:grpSpPr>
          <a:xfrm>
            <a:off x="1851248" y="1772816"/>
            <a:ext cx="4953000" cy="3733800"/>
            <a:chOff x="2209800" y="1828800"/>
            <a:chExt cx="4953000" cy="3733800"/>
          </a:xfrm>
        </p:grpSpPr>
        <p:sp>
          <p:nvSpPr>
            <p:cNvPr id="31" name="Oval 5"/>
            <p:cNvSpPr>
              <a:spLocks noChangeArrowheads="1"/>
            </p:cNvSpPr>
            <p:nvPr/>
          </p:nvSpPr>
          <p:spPr bwMode="auto">
            <a:xfrm>
              <a:off x="2209800" y="3200400"/>
              <a:ext cx="838200" cy="838200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32" name="Oval 6"/>
            <p:cNvSpPr/>
            <p:nvPr/>
          </p:nvSpPr>
          <p:spPr bwMode="auto">
            <a:xfrm>
              <a:off x="3962400" y="1828800"/>
              <a:ext cx="838200" cy="838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/>
              <a:r>
                <a:rPr lang="en-US" altLang="ko-KR">
                  <a:ea typeface="굴림" charset="-127"/>
                  <a:sym typeface="Symbol" pitchFamily="18" charset="2"/>
                </a:rPr>
                <a:t>8</a:t>
              </a:r>
              <a:endParaRPr lang="en-US" altLang="ko-KR">
                <a:ea typeface="굴림" charset="-127"/>
              </a:endParaRPr>
            </a:p>
          </p:txBody>
        </p:sp>
        <p:sp>
          <p:nvSpPr>
            <p:cNvPr id="33" name="Oval 7"/>
            <p:cNvSpPr>
              <a:spLocks noChangeArrowheads="1"/>
            </p:cNvSpPr>
            <p:nvPr/>
          </p:nvSpPr>
          <p:spPr bwMode="auto">
            <a:xfrm>
              <a:off x="3962400" y="4724400"/>
              <a:ext cx="838200" cy="838200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ko-KR">
                  <a:ea typeface="굴림" charset="-127"/>
                  <a:sym typeface="Symbol" pitchFamily="18" charset="2"/>
                </a:rPr>
                <a:t>5</a:t>
              </a:r>
              <a:endParaRPr lang="en-US" altLang="ko-KR">
                <a:ea typeface="굴림" charset="-127"/>
              </a:endParaRPr>
            </a:p>
          </p:txBody>
        </p:sp>
        <p:sp>
          <p:nvSpPr>
            <p:cNvPr id="34" name="Oval 21"/>
            <p:cNvSpPr/>
            <p:nvPr/>
          </p:nvSpPr>
          <p:spPr bwMode="auto">
            <a:xfrm>
              <a:off x="6324600" y="1828800"/>
              <a:ext cx="838200" cy="838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/>
              <a:r>
                <a:rPr lang="en-US" altLang="ko-KR">
                  <a:ea typeface="굴림" charset="-127"/>
                  <a:sym typeface="Symbol" pitchFamily="18" charset="2"/>
                </a:rPr>
                <a:t>14</a:t>
              </a:r>
              <a:endParaRPr lang="en-US" altLang="ko-KR">
                <a:ea typeface="굴림" charset="-127"/>
              </a:endParaRPr>
            </a:p>
          </p:txBody>
        </p:sp>
        <p:sp>
          <p:nvSpPr>
            <p:cNvPr id="35" name="Oval 22"/>
            <p:cNvSpPr>
              <a:spLocks noChangeArrowheads="1"/>
            </p:cNvSpPr>
            <p:nvPr/>
          </p:nvSpPr>
          <p:spPr bwMode="auto">
            <a:xfrm>
              <a:off x="6324600" y="4724400"/>
              <a:ext cx="838200" cy="838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ko-KR">
                  <a:ea typeface="굴림" charset="-127"/>
                  <a:sym typeface="Symbol" pitchFamily="18" charset="2"/>
                </a:rPr>
                <a:t>7</a:t>
              </a:r>
              <a:endParaRPr lang="en-US" altLang="ko-KR">
                <a:ea typeface="굴림" charset="-127"/>
              </a:endParaRPr>
            </a:p>
          </p:txBody>
        </p:sp>
        <p:cxnSp>
          <p:nvCxnSpPr>
            <p:cNvPr id="36" name="Straight Arrow Connector 77"/>
            <p:cNvCxnSpPr>
              <a:cxnSpLocks noChangeShapeType="1"/>
            </p:cNvCxnSpPr>
            <p:nvPr/>
          </p:nvCxnSpPr>
          <p:spPr bwMode="auto">
            <a:xfrm>
              <a:off x="3048000" y="3962400"/>
              <a:ext cx="914400" cy="83820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7" name="Straight Arrow Connector 78"/>
            <p:cNvCxnSpPr>
              <a:cxnSpLocks noChangeShapeType="1"/>
            </p:cNvCxnSpPr>
            <p:nvPr/>
          </p:nvCxnSpPr>
          <p:spPr bwMode="auto">
            <a:xfrm flipV="1">
              <a:off x="3048000" y="2514600"/>
              <a:ext cx="914400" cy="838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8" name="Straight Arrow Connector 79"/>
            <p:cNvCxnSpPr>
              <a:cxnSpLocks noChangeShapeType="1"/>
            </p:cNvCxnSpPr>
            <p:nvPr/>
          </p:nvCxnSpPr>
          <p:spPr bwMode="auto">
            <a:xfrm>
              <a:off x="4876800" y="5181600"/>
              <a:ext cx="1371600" cy="1588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9" name="Straight Arrow Connector 82"/>
            <p:cNvCxnSpPr>
              <a:cxnSpLocks noChangeShapeType="1"/>
            </p:cNvCxnSpPr>
            <p:nvPr/>
          </p:nvCxnSpPr>
          <p:spPr bwMode="auto">
            <a:xfrm>
              <a:off x="4876800" y="2284413"/>
              <a:ext cx="13716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0" name="Straight Arrow Connector 83"/>
            <p:cNvCxnSpPr>
              <a:cxnSpLocks noChangeShapeType="1"/>
            </p:cNvCxnSpPr>
            <p:nvPr/>
          </p:nvCxnSpPr>
          <p:spPr bwMode="auto">
            <a:xfrm rot="5400000" flipH="1" flipV="1">
              <a:off x="4533900" y="3009900"/>
              <a:ext cx="2133600" cy="160020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" name="Straight Arrow Connector 85"/>
            <p:cNvCxnSpPr>
              <a:cxnSpLocks noChangeShapeType="1"/>
            </p:cNvCxnSpPr>
            <p:nvPr/>
          </p:nvCxnSpPr>
          <p:spPr bwMode="auto">
            <a:xfrm rot="10800000">
              <a:off x="3124200" y="3657600"/>
              <a:ext cx="3200400" cy="1219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2" name="Straight Arrow Connector 87"/>
            <p:cNvCxnSpPr>
              <a:cxnSpLocks noChangeShapeType="1"/>
            </p:cNvCxnSpPr>
            <p:nvPr/>
          </p:nvCxnSpPr>
          <p:spPr bwMode="auto">
            <a:xfrm rot="5400000" flipH="1" flipV="1">
              <a:off x="3582194" y="3734594"/>
              <a:ext cx="1981200" cy="1588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3" name="Straight Arrow Connector 89"/>
            <p:cNvCxnSpPr>
              <a:cxnSpLocks noChangeShapeType="1"/>
            </p:cNvCxnSpPr>
            <p:nvPr/>
          </p:nvCxnSpPr>
          <p:spPr bwMode="auto">
            <a:xfrm rot="16200000" flipH="1">
              <a:off x="3199607" y="3733006"/>
              <a:ext cx="19812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4" name="Straight Arrow Connector 90"/>
            <p:cNvCxnSpPr>
              <a:cxnSpLocks noChangeShapeType="1"/>
            </p:cNvCxnSpPr>
            <p:nvPr/>
          </p:nvCxnSpPr>
          <p:spPr bwMode="auto">
            <a:xfrm rot="5400000" flipH="1" flipV="1">
              <a:off x="5944394" y="3734594"/>
              <a:ext cx="1981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5" name="Straight Arrow Connector 91"/>
            <p:cNvCxnSpPr>
              <a:cxnSpLocks noChangeShapeType="1"/>
            </p:cNvCxnSpPr>
            <p:nvPr/>
          </p:nvCxnSpPr>
          <p:spPr bwMode="auto">
            <a:xfrm rot="16200000" flipH="1">
              <a:off x="5561807" y="3733006"/>
              <a:ext cx="19812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6" name="TextBox 17"/>
            <p:cNvSpPr txBox="1">
              <a:spLocks noChangeArrowheads="1"/>
            </p:cNvSpPr>
            <p:nvPr/>
          </p:nvSpPr>
          <p:spPr bwMode="auto">
            <a:xfrm>
              <a:off x="3200400" y="2667000"/>
              <a:ext cx="4127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10</a:t>
              </a:r>
            </a:p>
          </p:txBody>
        </p:sp>
        <p:sp>
          <p:nvSpPr>
            <p:cNvPr id="47" name="TextBox 18"/>
            <p:cNvSpPr txBox="1">
              <a:spLocks noChangeArrowheads="1"/>
            </p:cNvSpPr>
            <p:nvPr/>
          </p:nvSpPr>
          <p:spPr bwMode="auto">
            <a:xfrm>
              <a:off x="3206750" y="4310063"/>
              <a:ext cx="29845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5</a:t>
              </a:r>
            </a:p>
          </p:txBody>
        </p:sp>
        <p:sp>
          <p:nvSpPr>
            <p:cNvPr id="48" name="TextBox 19"/>
            <p:cNvSpPr txBox="1">
              <a:spLocks noChangeArrowheads="1"/>
            </p:cNvSpPr>
            <p:nvPr/>
          </p:nvSpPr>
          <p:spPr bwMode="auto">
            <a:xfrm>
              <a:off x="3968750" y="3429000"/>
              <a:ext cx="298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2</a:t>
              </a:r>
            </a:p>
          </p:txBody>
        </p:sp>
        <p:sp>
          <p:nvSpPr>
            <p:cNvPr id="49" name="TextBox 20"/>
            <p:cNvSpPr txBox="1">
              <a:spLocks noChangeArrowheads="1"/>
            </p:cNvSpPr>
            <p:nvPr/>
          </p:nvSpPr>
          <p:spPr bwMode="auto">
            <a:xfrm>
              <a:off x="4495800" y="3429000"/>
              <a:ext cx="298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3</a:t>
              </a:r>
            </a:p>
          </p:txBody>
        </p:sp>
        <p:sp>
          <p:nvSpPr>
            <p:cNvPr id="50" name="TextBox 23"/>
            <p:cNvSpPr txBox="1">
              <a:spLocks noChangeArrowheads="1"/>
            </p:cNvSpPr>
            <p:nvPr/>
          </p:nvSpPr>
          <p:spPr bwMode="auto">
            <a:xfrm>
              <a:off x="5334000" y="5148263"/>
              <a:ext cx="29845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2</a:t>
              </a:r>
            </a:p>
          </p:txBody>
        </p:sp>
        <p:sp>
          <p:nvSpPr>
            <p:cNvPr id="51" name="TextBox 24"/>
            <p:cNvSpPr txBox="1">
              <a:spLocks noChangeArrowheads="1"/>
            </p:cNvSpPr>
            <p:nvPr/>
          </p:nvSpPr>
          <p:spPr bwMode="auto">
            <a:xfrm>
              <a:off x="5334000" y="1981200"/>
              <a:ext cx="298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1</a:t>
              </a:r>
            </a:p>
          </p:txBody>
        </p:sp>
        <p:sp>
          <p:nvSpPr>
            <p:cNvPr id="52" name="TextBox 25"/>
            <p:cNvSpPr txBox="1">
              <a:spLocks noChangeArrowheads="1"/>
            </p:cNvSpPr>
            <p:nvPr/>
          </p:nvSpPr>
          <p:spPr bwMode="auto">
            <a:xfrm>
              <a:off x="5486400" y="3395663"/>
              <a:ext cx="29845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9</a:t>
              </a:r>
            </a:p>
          </p:txBody>
        </p:sp>
        <p:sp>
          <p:nvSpPr>
            <p:cNvPr id="53" name="TextBox 26"/>
            <p:cNvSpPr txBox="1">
              <a:spLocks noChangeArrowheads="1"/>
            </p:cNvSpPr>
            <p:nvPr/>
          </p:nvSpPr>
          <p:spPr bwMode="auto">
            <a:xfrm>
              <a:off x="5638800" y="4343400"/>
              <a:ext cx="298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7</a:t>
              </a:r>
            </a:p>
          </p:txBody>
        </p:sp>
        <p:sp>
          <p:nvSpPr>
            <p:cNvPr id="54" name="TextBox 27"/>
            <p:cNvSpPr txBox="1">
              <a:spLocks noChangeArrowheads="1"/>
            </p:cNvSpPr>
            <p:nvPr/>
          </p:nvSpPr>
          <p:spPr bwMode="auto">
            <a:xfrm>
              <a:off x="6330950" y="3429000"/>
              <a:ext cx="298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4</a:t>
              </a:r>
            </a:p>
          </p:txBody>
        </p:sp>
        <p:sp>
          <p:nvSpPr>
            <p:cNvPr id="55" name="TextBox 28"/>
            <p:cNvSpPr txBox="1">
              <a:spLocks noChangeArrowheads="1"/>
            </p:cNvSpPr>
            <p:nvPr/>
          </p:nvSpPr>
          <p:spPr bwMode="auto">
            <a:xfrm>
              <a:off x="6864350" y="3429000"/>
              <a:ext cx="298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6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SSSP – </a:t>
            </a:r>
            <a:r>
              <a:rPr lang="en-US" altLang="ko-KR" dirty="0" err="1"/>
              <a:t>Dijkstra’s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/>
          <a:lstStyle/>
          <a:p>
            <a:fld id="{A2CB05B2-B40B-4273-A18A-4FB6E84A53C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453798"/>
          </a:xfrm>
        </p:spPr>
        <p:txBody>
          <a:bodyPr>
            <a:normAutofit/>
          </a:bodyPr>
          <a:lstStyle/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endParaRPr lang="en-US" altLang="ko-KR" dirty="0"/>
          </a:p>
        </p:txBody>
      </p:sp>
      <p:grpSp>
        <p:nvGrpSpPr>
          <p:cNvPr id="3" name="그룹 55"/>
          <p:cNvGrpSpPr/>
          <p:nvPr/>
        </p:nvGrpSpPr>
        <p:grpSpPr>
          <a:xfrm>
            <a:off x="1851248" y="1772816"/>
            <a:ext cx="4953000" cy="3733800"/>
            <a:chOff x="2209800" y="1828800"/>
            <a:chExt cx="4953000" cy="3733800"/>
          </a:xfrm>
        </p:grpSpPr>
        <p:sp>
          <p:nvSpPr>
            <p:cNvPr id="31" name="Oval 5"/>
            <p:cNvSpPr>
              <a:spLocks noChangeArrowheads="1"/>
            </p:cNvSpPr>
            <p:nvPr/>
          </p:nvSpPr>
          <p:spPr bwMode="auto">
            <a:xfrm>
              <a:off x="2209800" y="3200400"/>
              <a:ext cx="838200" cy="838200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ko-KR" dirty="0">
                  <a:ea typeface="굴림" charset="-127"/>
                </a:rPr>
                <a:t>0</a:t>
              </a: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3962400" y="1828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ko-KR">
                  <a:ea typeface="굴림" charset="-127"/>
                  <a:sym typeface="Symbol" pitchFamily="18" charset="2"/>
                </a:rPr>
                <a:t>8</a:t>
              </a:r>
              <a:endParaRPr lang="en-US" altLang="ko-KR">
                <a:ea typeface="굴림" charset="-127"/>
              </a:endParaRPr>
            </a:p>
          </p:txBody>
        </p:sp>
        <p:sp>
          <p:nvSpPr>
            <p:cNvPr id="33" name="Oval 7"/>
            <p:cNvSpPr>
              <a:spLocks noChangeArrowheads="1"/>
            </p:cNvSpPr>
            <p:nvPr/>
          </p:nvSpPr>
          <p:spPr bwMode="auto">
            <a:xfrm>
              <a:off x="3962400" y="4724400"/>
              <a:ext cx="838200" cy="838200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ko-KR">
                  <a:ea typeface="굴림" charset="-127"/>
                  <a:sym typeface="Symbol" pitchFamily="18" charset="2"/>
                </a:rPr>
                <a:t>5</a:t>
              </a:r>
              <a:endParaRPr lang="en-US" altLang="ko-KR">
                <a:ea typeface="굴림" charset="-127"/>
              </a:endParaRPr>
            </a:p>
          </p:txBody>
        </p:sp>
        <p:sp>
          <p:nvSpPr>
            <p:cNvPr id="34" name="Oval 21"/>
            <p:cNvSpPr/>
            <p:nvPr/>
          </p:nvSpPr>
          <p:spPr bwMode="auto">
            <a:xfrm>
              <a:off x="6324600" y="1828800"/>
              <a:ext cx="838200" cy="838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/>
              <a:r>
                <a:rPr lang="en-US" altLang="ko-KR">
                  <a:ea typeface="굴림" charset="-127"/>
                  <a:sym typeface="Symbol" pitchFamily="18" charset="2"/>
                </a:rPr>
                <a:t>13</a:t>
              </a:r>
              <a:endParaRPr lang="en-US" altLang="ko-KR">
                <a:ea typeface="굴림" charset="-127"/>
              </a:endParaRPr>
            </a:p>
          </p:txBody>
        </p:sp>
        <p:sp>
          <p:nvSpPr>
            <p:cNvPr id="35" name="Oval 22"/>
            <p:cNvSpPr>
              <a:spLocks noChangeArrowheads="1"/>
            </p:cNvSpPr>
            <p:nvPr/>
          </p:nvSpPr>
          <p:spPr bwMode="auto">
            <a:xfrm>
              <a:off x="6324600" y="4724400"/>
              <a:ext cx="838200" cy="838200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ko-KR">
                  <a:ea typeface="굴림" charset="-127"/>
                  <a:sym typeface="Symbol" pitchFamily="18" charset="2"/>
                </a:rPr>
                <a:t>7</a:t>
              </a:r>
              <a:endParaRPr lang="en-US" altLang="ko-KR">
                <a:ea typeface="굴림" charset="-127"/>
              </a:endParaRPr>
            </a:p>
          </p:txBody>
        </p:sp>
        <p:cxnSp>
          <p:nvCxnSpPr>
            <p:cNvPr id="36" name="Straight Arrow Connector 77"/>
            <p:cNvCxnSpPr>
              <a:cxnSpLocks noChangeShapeType="1"/>
            </p:cNvCxnSpPr>
            <p:nvPr/>
          </p:nvCxnSpPr>
          <p:spPr bwMode="auto">
            <a:xfrm>
              <a:off x="3048000" y="3962400"/>
              <a:ext cx="914400" cy="83820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7" name="Straight Arrow Connector 78"/>
            <p:cNvCxnSpPr>
              <a:cxnSpLocks noChangeShapeType="1"/>
            </p:cNvCxnSpPr>
            <p:nvPr/>
          </p:nvCxnSpPr>
          <p:spPr bwMode="auto">
            <a:xfrm flipV="1">
              <a:off x="3048000" y="2514600"/>
              <a:ext cx="914400" cy="838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8" name="Straight Arrow Connector 79"/>
            <p:cNvCxnSpPr>
              <a:cxnSpLocks noChangeShapeType="1"/>
            </p:cNvCxnSpPr>
            <p:nvPr/>
          </p:nvCxnSpPr>
          <p:spPr bwMode="auto">
            <a:xfrm>
              <a:off x="4876800" y="5181600"/>
              <a:ext cx="1371600" cy="1588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9" name="Straight Arrow Connector 82"/>
            <p:cNvCxnSpPr>
              <a:cxnSpLocks noChangeShapeType="1"/>
            </p:cNvCxnSpPr>
            <p:nvPr/>
          </p:nvCxnSpPr>
          <p:spPr bwMode="auto">
            <a:xfrm>
              <a:off x="4876800" y="2284413"/>
              <a:ext cx="13716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0" name="Straight Arrow Connector 83"/>
            <p:cNvCxnSpPr>
              <a:cxnSpLocks noChangeShapeType="1"/>
            </p:cNvCxnSpPr>
            <p:nvPr/>
          </p:nvCxnSpPr>
          <p:spPr bwMode="auto">
            <a:xfrm rot="5400000" flipH="1" flipV="1">
              <a:off x="4533900" y="3009900"/>
              <a:ext cx="2133600" cy="1600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" name="Straight Arrow Connector 85"/>
            <p:cNvCxnSpPr>
              <a:cxnSpLocks noChangeShapeType="1"/>
            </p:cNvCxnSpPr>
            <p:nvPr/>
          </p:nvCxnSpPr>
          <p:spPr bwMode="auto">
            <a:xfrm rot="10800000">
              <a:off x="3124200" y="3657600"/>
              <a:ext cx="3200400" cy="1219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2" name="Straight Arrow Connector 87"/>
            <p:cNvCxnSpPr>
              <a:cxnSpLocks noChangeShapeType="1"/>
            </p:cNvCxnSpPr>
            <p:nvPr/>
          </p:nvCxnSpPr>
          <p:spPr bwMode="auto">
            <a:xfrm rot="5400000" flipH="1" flipV="1">
              <a:off x="3582194" y="3734594"/>
              <a:ext cx="1981200" cy="1588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3" name="Straight Arrow Connector 89"/>
            <p:cNvCxnSpPr>
              <a:cxnSpLocks noChangeShapeType="1"/>
            </p:cNvCxnSpPr>
            <p:nvPr/>
          </p:nvCxnSpPr>
          <p:spPr bwMode="auto">
            <a:xfrm rot="16200000" flipH="1">
              <a:off x="3199607" y="3733006"/>
              <a:ext cx="19812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4" name="Straight Arrow Connector 90"/>
            <p:cNvCxnSpPr>
              <a:cxnSpLocks noChangeShapeType="1"/>
            </p:cNvCxnSpPr>
            <p:nvPr/>
          </p:nvCxnSpPr>
          <p:spPr bwMode="auto">
            <a:xfrm rot="5400000" flipH="1" flipV="1">
              <a:off x="5944394" y="3734594"/>
              <a:ext cx="1981200" cy="1588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5" name="Straight Arrow Connector 91"/>
            <p:cNvCxnSpPr>
              <a:cxnSpLocks noChangeShapeType="1"/>
            </p:cNvCxnSpPr>
            <p:nvPr/>
          </p:nvCxnSpPr>
          <p:spPr bwMode="auto">
            <a:xfrm rot="16200000" flipH="1">
              <a:off x="5561807" y="3733006"/>
              <a:ext cx="19812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6" name="TextBox 17"/>
            <p:cNvSpPr txBox="1">
              <a:spLocks noChangeArrowheads="1"/>
            </p:cNvSpPr>
            <p:nvPr/>
          </p:nvSpPr>
          <p:spPr bwMode="auto">
            <a:xfrm>
              <a:off x="3200400" y="2667000"/>
              <a:ext cx="4127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10</a:t>
              </a:r>
            </a:p>
          </p:txBody>
        </p:sp>
        <p:sp>
          <p:nvSpPr>
            <p:cNvPr id="47" name="TextBox 18"/>
            <p:cNvSpPr txBox="1">
              <a:spLocks noChangeArrowheads="1"/>
            </p:cNvSpPr>
            <p:nvPr/>
          </p:nvSpPr>
          <p:spPr bwMode="auto">
            <a:xfrm>
              <a:off x="3206750" y="4310063"/>
              <a:ext cx="29845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5</a:t>
              </a:r>
            </a:p>
          </p:txBody>
        </p:sp>
        <p:sp>
          <p:nvSpPr>
            <p:cNvPr id="48" name="TextBox 19"/>
            <p:cNvSpPr txBox="1">
              <a:spLocks noChangeArrowheads="1"/>
            </p:cNvSpPr>
            <p:nvPr/>
          </p:nvSpPr>
          <p:spPr bwMode="auto">
            <a:xfrm>
              <a:off x="3968750" y="3429000"/>
              <a:ext cx="298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2</a:t>
              </a:r>
            </a:p>
          </p:txBody>
        </p:sp>
        <p:sp>
          <p:nvSpPr>
            <p:cNvPr id="49" name="TextBox 20"/>
            <p:cNvSpPr txBox="1">
              <a:spLocks noChangeArrowheads="1"/>
            </p:cNvSpPr>
            <p:nvPr/>
          </p:nvSpPr>
          <p:spPr bwMode="auto">
            <a:xfrm>
              <a:off x="4495800" y="3429000"/>
              <a:ext cx="298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3</a:t>
              </a:r>
            </a:p>
          </p:txBody>
        </p:sp>
        <p:sp>
          <p:nvSpPr>
            <p:cNvPr id="50" name="TextBox 23"/>
            <p:cNvSpPr txBox="1">
              <a:spLocks noChangeArrowheads="1"/>
            </p:cNvSpPr>
            <p:nvPr/>
          </p:nvSpPr>
          <p:spPr bwMode="auto">
            <a:xfrm>
              <a:off x="5334000" y="5148263"/>
              <a:ext cx="29845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2</a:t>
              </a:r>
            </a:p>
          </p:txBody>
        </p:sp>
        <p:sp>
          <p:nvSpPr>
            <p:cNvPr id="51" name="TextBox 24"/>
            <p:cNvSpPr txBox="1">
              <a:spLocks noChangeArrowheads="1"/>
            </p:cNvSpPr>
            <p:nvPr/>
          </p:nvSpPr>
          <p:spPr bwMode="auto">
            <a:xfrm>
              <a:off x="5334000" y="1981200"/>
              <a:ext cx="298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1</a:t>
              </a:r>
            </a:p>
          </p:txBody>
        </p:sp>
        <p:sp>
          <p:nvSpPr>
            <p:cNvPr id="52" name="TextBox 25"/>
            <p:cNvSpPr txBox="1">
              <a:spLocks noChangeArrowheads="1"/>
            </p:cNvSpPr>
            <p:nvPr/>
          </p:nvSpPr>
          <p:spPr bwMode="auto">
            <a:xfrm>
              <a:off x="5486400" y="3395663"/>
              <a:ext cx="29845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9</a:t>
              </a:r>
            </a:p>
          </p:txBody>
        </p:sp>
        <p:sp>
          <p:nvSpPr>
            <p:cNvPr id="53" name="TextBox 26"/>
            <p:cNvSpPr txBox="1">
              <a:spLocks noChangeArrowheads="1"/>
            </p:cNvSpPr>
            <p:nvPr/>
          </p:nvSpPr>
          <p:spPr bwMode="auto">
            <a:xfrm>
              <a:off x="5638800" y="4343400"/>
              <a:ext cx="298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7</a:t>
              </a:r>
            </a:p>
          </p:txBody>
        </p:sp>
        <p:sp>
          <p:nvSpPr>
            <p:cNvPr id="54" name="TextBox 27"/>
            <p:cNvSpPr txBox="1">
              <a:spLocks noChangeArrowheads="1"/>
            </p:cNvSpPr>
            <p:nvPr/>
          </p:nvSpPr>
          <p:spPr bwMode="auto">
            <a:xfrm>
              <a:off x="6330950" y="3429000"/>
              <a:ext cx="298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4</a:t>
              </a:r>
            </a:p>
          </p:txBody>
        </p:sp>
        <p:sp>
          <p:nvSpPr>
            <p:cNvPr id="55" name="TextBox 28"/>
            <p:cNvSpPr txBox="1">
              <a:spLocks noChangeArrowheads="1"/>
            </p:cNvSpPr>
            <p:nvPr/>
          </p:nvSpPr>
          <p:spPr bwMode="auto">
            <a:xfrm>
              <a:off x="6864350" y="3429000"/>
              <a:ext cx="298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6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SSSP – </a:t>
            </a:r>
            <a:r>
              <a:rPr lang="en-US" altLang="ko-KR" dirty="0" err="1"/>
              <a:t>Dijkstra’s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/>
          <a:lstStyle/>
          <a:p>
            <a:fld id="{A2CB05B2-B40B-4273-A18A-4FB6E84A53C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453798"/>
          </a:xfrm>
        </p:spPr>
        <p:txBody>
          <a:bodyPr>
            <a:normAutofit/>
          </a:bodyPr>
          <a:lstStyle/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endParaRPr lang="en-US" altLang="ko-KR" dirty="0"/>
          </a:p>
        </p:txBody>
      </p:sp>
      <p:grpSp>
        <p:nvGrpSpPr>
          <p:cNvPr id="3" name="그룹 55"/>
          <p:cNvGrpSpPr/>
          <p:nvPr/>
        </p:nvGrpSpPr>
        <p:grpSpPr>
          <a:xfrm>
            <a:off x="1851248" y="1772816"/>
            <a:ext cx="4953000" cy="3733800"/>
            <a:chOff x="2209800" y="1828800"/>
            <a:chExt cx="4953000" cy="3733800"/>
          </a:xfrm>
        </p:grpSpPr>
        <p:sp>
          <p:nvSpPr>
            <p:cNvPr id="31" name="Oval 5"/>
            <p:cNvSpPr>
              <a:spLocks noChangeArrowheads="1"/>
            </p:cNvSpPr>
            <p:nvPr/>
          </p:nvSpPr>
          <p:spPr bwMode="auto">
            <a:xfrm>
              <a:off x="2209800" y="3200400"/>
              <a:ext cx="838200" cy="838200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3962400" y="1828800"/>
              <a:ext cx="838200" cy="838200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ko-KR">
                  <a:ea typeface="굴림" charset="-127"/>
                  <a:sym typeface="Symbol" pitchFamily="18" charset="2"/>
                </a:rPr>
                <a:t>8</a:t>
              </a:r>
              <a:endParaRPr lang="en-US" altLang="ko-KR">
                <a:ea typeface="굴림" charset="-127"/>
              </a:endParaRPr>
            </a:p>
          </p:txBody>
        </p:sp>
        <p:sp>
          <p:nvSpPr>
            <p:cNvPr id="33" name="Oval 7"/>
            <p:cNvSpPr>
              <a:spLocks noChangeArrowheads="1"/>
            </p:cNvSpPr>
            <p:nvPr/>
          </p:nvSpPr>
          <p:spPr bwMode="auto">
            <a:xfrm>
              <a:off x="3962400" y="4724400"/>
              <a:ext cx="838200" cy="838200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ko-KR">
                  <a:ea typeface="굴림" charset="-127"/>
                  <a:sym typeface="Symbol" pitchFamily="18" charset="2"/>
                </a:rPr>
                <a:t>5</a:t>
              </a:r>
              <a:endParaRPr lang="en-US" altLang="ko-KR">
                <a:ea typeface="굴림" charset="-127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/>
          </p:nvSpPr>
          <p:spPr bwMode="auto">
            <a:xfrm>
              <a:off x="6324600" y="1828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ko-KR">
                  <a:ea typeface="굴림" charset="-127"/>
                  <a:sym typeface="Symbol" pitchFamily="18" charset="2"/>
                </a:rPr>
                <a:t>9</a:t>
              </a:r>
              <a:endParaRPr lang="en-US" altLang="ko-KR">
                <a:ea typeface="굴림" charset="-127"/>
              </a:endParaRPr>
            </a:p>
          </p:txBody>
        </p:sp>
        <p:sp>
          <p:nvSpPr>
            <p:cNvPr id="35" name="Oval 22"/>
            <p:cNvSpPr>
              <a:spLocks noChangeArrowheads="1"/>
            </p:cNvSpPr>
            <p:nvPr/>
          </p:nvSpPr>
          <p:spPr bwMode="auto">
            <a:xfrm>
              <a:off x="6324600" y="4724400"/>
              <a:ext cx="838200" cy="838200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ko-KR">
                  <a:ea typeface="굴림" charset="-127"/>
                  <a:sym typeface="Symbol" pitchFamily="18" charset="2"/>
                </a:rPr>
                <a:t>7</a:t>
              </a:r>
              <a:endParaRPr lang="en-US" altLang="ko-KR">
                <a:ea typeface="굴림" charset="-127"/>
              </a:endParaRPr>
            </a:p>
          </p:txBody>
        </p:sp>
        <p:cxnSp>
          <p:nvCxnSpPr>
            <p:cNvPr id="36" name="Straight Arrow Connector 77"/>
            <p:cNvCxnSpPr>
              <a:cxnSpLocks noChangeShapeType="1"/>
            </p:cNvCxnSpPr>
            <p:nvPr/>
          </p:nvCxnSpPr>
          <p:spPr bwMode="auto">
            <a:xfrm>
              <a:off x="3048000" y="3962400"/>
              <a:ext cx="914400" cy="83820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7" name="Straight Arrow Connector 78"/>
            <p:cNvCxnSpPr>
              <a:cxnSpLocks noChangeShapeType="1"/>
            </p:cNvCxnSpPr>
            <p:nvPr/>
          </p:nvCxnSpPr>
          <p:spPr bwMode="auto">
            <a:xfrm flipV="1">
              <a:off x="3048000" y="2514600"/>
              <a:ext cx="914400" cy="838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8" name="Straight Arrow Connector 79"/>
            <p:cNvCxnSpPr>
              <a:cxnSpLocks noChangeShapeType="1"/>
            </p:cNvCxnSpPr>
            <p:nvPr/>
          </p:nvCxnSpPr>
          <p:spPr bwMode="auto">
            <a:xfrm>
              <a:off x="4876800" y="5181600"/>
              <a:ext cx="1371600" cy="1588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9" name="Straight Arrow Connector 82"/>
            <p:cNvCxnSpPr>
              <a:cxnSpLocks noChangeShapeType="1"/>
            </p:cNvCxnSpPr>
            <p:nvPr/>
          </p:nvCxnSpPr>
          <p:spPr bwMode="auto">
            <a:xfrm>
              <a:off x="4876800" y="2284413"/>
              <a:ext cx="1371600" cy="1587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0" name="Straight Arrow Connector 83"/>
            <p:cNvCxnSpPr>
              <a:cxnSpLocks noChangeShapeType="1"/>
            </p:cNvCxnSpPr>
            <p:nvPr/>
          </p:nvCxnSpPr>
          <p:spPr bwMode="auto">
            <a:xfrm rot="5400000" flipH="1" flipV="1">
              <a:off x="4533900" y="3009900"/>
              <a:ext cx="2133600" cy="1600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" name="Straight Arrow Connector 85"/>
            <p:cNvCxnSpPr>
              <a:cxnSpLocks noChangeShapeType="1"/>
            </p:cNvCxnSpPr>
            <p:nvPr/>
          </p:nvCxnSpPr>
          <p:spPr bwMode="auto">
            <a:xfrm rot="10800000">
              <a:off x="3124200" y="3657600"/>
              <a:ext cx="3200400" cy="1219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2" name="Straight Arrow Connector 87"/>
            <p:cNvCxnSpPr>
              <a:cxnSpLocks noChangeShapeType="1"/>
            </p:cNvCxnSpPr>
            <p:nvPr/>
          </p:nvCxnSpPr>
          <p:spPr bwMode="auto">
            <a:xfrm rot="5400000" flipH="1" flipV="1">
              <a:off x="3582194" y="3734594"/>
              <a:ext cx="1981200" cy="1588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3" name="Straight Arrow Connector 89"/>
            <p:cNvCxnSpPr>
              <a:cxnSpLocks noChangeShapeType="1"/>
            </p:cNvCxnSpPr>
            <p:nvPr/>
          </p:nvCxnSpPr>
          <p:spPr bwMode="auto">
            <a:xfrm rot="16200000" flipH="1">
              <a:off x="3199607" y="3733006"/>
              <a:ext cx="19812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4" name="Straight Arrow Connector 90"/>
            <p:cNvCxnSpPr>
              <a:cxnSpLocks noChangeShapeType="1"/>
            </p:cNvCxnSpPr>
            <p:nvPr/>
          </p:nvCxnSpPr>
          <p:spPr bwMode="auto">
            <a:xfrm rot="5400000" flipH="1" flipV="1">
              <a:off x="5944394" y="3734594"/>
              <a:ext cx="1981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5" name="Straight Arrow Connector 91"/>
            <p:cNvCxnSpPr>
              <a:cxnSpLocks noChangeShapeType="1"/>
            </p:cNvCxnSpPr>
            <p:nvPr/>
          </p:nvCxnSpPr>
          <p:spPr bwMode="auto">
            <a:xfrm rot="16200000" flipH="1">
              <a:off x="5561807" y="3733006"/>
              <a:ext cx="19812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6" name="TextBox 17"/>
            <p:cNvSpPr txBox="1">
              <a:spLocks noChangeArrowheads="1"/>
            </p:cNvSpPr>
            <p:nvPr/>
          </p:nvSpPr>
          <p:spPr bwMode="auto">
            <a:xfrm>
              <a:off x="3200400" y="2667000"/>
              <a:ext cx="4127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10</a:t>
              </a:r>
            </a:p>
          </p:txBody>
        </p:sp>
        <p:sp>
          <p:nvSpPr>
            <p:cNvPr id="47" name="TextBox 18"/>
            <p:cNvSpPr txBox="1">
              <a:spLocks noChangeArrowheads="1"/>
            </p:cNvSpPr>
            <p:nvPr/>
          </p:nvSpPr>
          <p:spPr bwMode="auto">
            <a:xfrm>
              <a:off x="3206750" y="4310063"/>
              <a:ext cx="29845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5</a:t>
              </a:r>
            </a:p>
          </p:txBody>
        </p:sp>
        <p:sp>
          <p:nvSpPr>
            <p:cNvPr id="48" name="TextBox 19"/>
            <p:cNvSpPr txBox="1">
              <a:spLocks noChangeArrowheads="1"/>
            </p:cNvSpPr>
            <p:nvPr/>
          </p:nvSpPr>
          <p:spPr bwMode="auto">
            <a:xfrm>
              <a:off x="3968750" y="3429000"/>
              <a:ext cx="298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2</a:t>
              </a:r>
            </a:p>
          </p:txBody>
        </p:sp>
        <p:sp>
          <p:nvSpPr>
            <p:cNvPr id="49" name="TextBox 20"/>
            <p:cNvSpPr txBox="1">
              <a:spLocks noChangeArrowheads="1"/>
            </p:cNvSpPr>
            <p:nvPr/>
          </p:nvSpPr>
          <p:spPr bwMode="auto">
            <a:xfrm>
              <a:off x="4495800" y="3429000"/>
              <a:ext cx="298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3</a:t>
              </a:r>
            </a:p>
          </p:txBody>
        </p:sp>
        <p:sp>
          <p:nvSpPr>
            <p:cNvPr id="50" name="TextBox 23"/>
            <p:cNvSpPr txBox="1">
              <a:spLocks noChangeArrowheads="1"/>
            </p:cNvSpPr>
            <p:nvPr/>
          </p:nvSpPr>
          <p:spPr bwMode="auto">
            <a:xfrm>
              <a:off x="5334000" y="5148263"/>
              <a:ext cx="29845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2</a:t>
              </a:r>
            </a:p>
          </p:txBody>
        </p:sp>
        <p:sp>
          <p:nvSpPr>
            <p:cNvPr id="51" name="TextBox 24"/>
            <p:cNvSpPr txBox="1">
              <a:spLocks noChangeArrowheads="1"/>
            </p:cNvSpPr>
            <p:nvPr/>
          </p:nvSpPr>
          <p:spPr bwMode="auto">
            <a:xfrm>
              <a:off x="5334000" y="1981200"/>
              <a:ext cx="298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1</a:t>
              </a:r>
            </a:p>
          </p:txBody>
        </p:sp>
        <p:sp>
          <p:nvSpPr>
            <p:cNvPr id="52" name="TextBox 25"/>
            <p:cNvSpPr txBox="1">
              <a:spLocks noChangeArrowheads="1"/>
            </p:cNvSpPr>
            <p:nvPr/>
          </p:nvSpPr>
          <p:spPr bwMode="auto">
            <a:xfrm>
              <a:off x="5486400" y="3395663"/>
              <a:ext cx="29845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9</a:t>
              </a:r>
            </a:p>
          </p:txBody>
        </p:sp>
        <p:sp>
          <p:nvSpPr>
            <p:cNvPr id="53" name="TextBox 26"/>
            <p:cNvSpPr txBox="1">
              <a:spLocks noChangeArrowheads="1"/>
            </p:cNvSpPr>
            <p:nvPr/>
          </p:nvSpPr>
          <p:spPr bwMode="auto">
            <a:xfrm>
              <a:off x="5638800" y="4343400"/>
              <a:ext cx="298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7</a:t>
              </a:r>
            </a:p>
          </p:txBody>
        </p:sp>
        <p:sp>
          <p:nvSpPr>
            <p:cNvPr id="54" name="TextBox 27"/>
            <p:cNvSpPr txBox="1">
              <a:spLocks noChangeArrowheads="1"/>
            </p:cNvSpPr>
            <p:nvPr/>
          </p:nvSpPr>
          <p:spPr bwMode="auto">
            <a:xfrm>
              <a:off x="6330950" y="3429000"/>
              <a:ext cx="298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4</a:t>
              </a:r>
            </a:p>
          </p:txBody>
        </p:sp>
        <p:sp>
          <p:nvSpPr>
            <p:cNvPr id="55" name="TextBox 28"/>
            <p:cNvSpPr txBox="1">
              <a:spLocks noChangeArrowheads="1"/>
            </p:cNvSpPr>
            <p:nvPr/>
          </p:nvSpPr>
          <p:spPr bwMode="auto">
            <a:xfrm>
              <a:off x="6864350" y="3429000"/>
              <a:ext cx="298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6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SSSP – </a:t>
            </a:r>
            <a:r>
              <a:rPr lang="en-US" altLang="ko-KR" dirty="0" err="1"/>
              <a:t>Dijkstra’s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/>
          <a:lstStyle/>
          <a:p>
            <a:fld id="{A2CB05B2-B40B-4273-A18A-4FB6E84A53C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453798"/>
          </a:xfrm>
        </p:spPr>
        <p:txBody>
          <a:bodyPr>
            <a:normAutofit/>
          </a:bodyPr>
          <a:lstStyle/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endParaRPr lang="en-US" altLang="ko-KR" dirty="0"/>
          </a:p>
        </p:txBody>
      </p:sp>
      <p:grpSp>
        <p:nvGrpSpPr>
          <p:cNvPr id="3" name="그룹 55"/>
          <p:cNvGrpSpPr/>
          <p:nvPr/>
        </p:nvGrpSpPr>
        <p:grpSpPr>
          <a:xfrm>
            <a:off x="1851248" y="1772816"/>
            <a:ext cx="4953000" cy="3733800"/>
            <a:chOff x="2209800" y="1828800"/>
            <a:chExt cx="4953000" cy="3733800"/>
          </a:xfrm>
        </p:grpSpPr>
        <p:sp>
          <p:nvSpPr>
            <p:cNvPr id="31" name="Oval 5"/>
            <p:cNvSpPr>
              <a:spLocks noChangeArrowheads="1"/>
            </p:cNvSpPr>
            <p:nvPr/>
          </p:nvSpPr>
          <p:spPr bwMode="auto">
            <a:xfrm>
              <a:off x="2209800" y="3200400"/>
              <a:ext cx="838200" cy="838200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ko-KR">
                  <a:ea typeface="굴림" charset="-127"/>
                </a:rPr>
                <a:t>0</a:t>
              </a: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3962400" y="1828800"/>
              <a:ext cx="838200" cy="838200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ko-KR">
                  <a:ea typeface="굴림" charset="-127"/>
                  <a:sym typeface="Symbol" pitchFamily="18" charset="2"/>
                </a:rPr>
                <a:t>8</a:t>
              </a:r>
              <a:endParaRPr lang="en-US" altLang="ko-KR">
                <a:ea typeface="굴림" charset="-127"/>
              </a:endParaRPr>
            </a:p>
          </p:txBody>
        </p:sp>
        <p:sp>
          <p:nvSpPr>
            <p:cNvPr id="33" name="Oval 7"/>
            <p:cNvSpPr>
              <a:spLocks noChangeArrowheads="1"/>
            </p:cNvSpPr>
            <p:nvPr/>
          </p:nvSpPr>
          <p:spPr bwMode="auto">
            <a:xfrm>
              <a:off x="3962400" y="4724400"/>
              <a:ext cx="838200" cy="838200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ko-KR">
                  <a:ea typeface="굴림" charset="-127"/>
                  <a:sym typeface="Symbol" pitchFamily="18" charset="2"/>
                </a:rPr>
                <a:t>5</a:t>
              </a:r>
              <a:endParaRPr lang="en-US" altLang="ko-KR">
                <a:ea typeface="굴림" charset="-127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/>
          </p:nvSpPr>
          <p:spPr bwMode="auto">
            <a:xfrm>
              <a:off x="6324600" y="1828800"/>
              <a:ext cx="838200" cy="838200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ko-KR">
                  <a:ea typeface="굴림" charset="-127"/>
                  <a:sym typeface="Symbol" pitchFamily="18" charset="2"/>
                </a:rPr>
                <a:t>9</a:t>
              </a:r>
              <a:endParaRPr lang="en-US" altLang="ko-KR">
                <a:ea typeface="굴림" charset="-127"/>
              </a:endParaRPr>
            </a:p>
          </p:txBody>
        </p:sp>
        <p:sp>
          <p:nvSpPr>
            <p:cNvPr id="35" name="Oval 22"/>
            <p:cNvSpPr>
              <a:spLocks noChangeArrowheads="1"/>
            </p:cNvSpPr>
            <p:nvPr/>
          </p:nvSpPr>
          <p:spPr bwMode="auto">
            <a:xfrm>
              <a:off x="6324600" y="4724400"/>
              <a:ext cx="838200" cy="838200"/>
            </a:xfrm>
            <a:prstGeom prst="ellipse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ko-KR">
                  <a:ea typeface="굴림" charset="-127"/>
                  <a:sym typeface="Symbol" pitchFamily="18" charset="2"/>
                </a:rPr>
                <a:t>7</a:t>
              </a:r>
              <a:endParaRPr lang="en-US" altLang="ko-KR">
                <a:ea typeface="굴림" charset="-127"/>
              </a:endParaRPr>
            </a:p>
          </p:txBody>
        </p:sp>
        <p:cxnSp>
          <p:nvCxnSpPr>
            <p:cNvPr id="36" name="Straight Arrow Connector 77"/>
            <p:cNvCxnSpPr>
              <a:cxnSpLocks noChangeShapeType="1"/>
            </p:cNvCxnSpPr>
            <p:nvPr/>
          </p:nvCxnSpPr>
          <p:spPr bwMode="auto">
            <a:xfrm>
              <a:off x="3048000" y="3962400"/>
              <a:ext cx="914400" cy="83820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7" name="Straight Arrow Connector 78"/>
            <p:cNvCxnSpPr>
              <a:cxnSpLocks noChangeShapeType="1"/>
            </p:cNvCxnSpPr>
            <p:nvPr/>
          </p:nvCxnSpPr>
          <p:spPr bwMode="auto">
            <a:xfrm flipV="1">
              <a:off x="3048000" y="2514600"/>
              <a:ext cx="914400" cy="838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8" name="Straight Arrow Connector 79"/>
            <p:cNvCxnSpPr>
              <a:cxnSpLocks noChangeShapeType="1"/>
            </p:cNvCxnSpPr>
            <p:nvPr/>
          </p:nvCxnSpPr>
          <p:spPr bwMode="auto">
            <a:xfrm>
              <a:off x="4876800" y="5181600"/>
              <a:ext cx="1371600" cy="1588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9" name="Straight Arrow Connector 82"/>
            <p:cNvCxnSpPr>
              <a:cxnSpLocks noChangeShapeType="1"/>
            </p:cNvCxnSpPr>
            <p:nvPr/>
          </p:nvCxnSpPr>
          <p:spPr bwMode="auto">
            <a:xfrm>
              <a:off x="4876800" y="2284413"/>
              <a:ext cx="1371600" cy="1587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0" name="Straight Arrow Connector 83"/>
            <p:cNvCxnSpPr>
              <a:cxnSpLocks noChangeShapeType="1"/>
            </p:cNvCxnSpPr>
            <p:nvPr/>
          </p:nvCxnSpPr>
          <p:spPr bwMode="auto">
            <a:xfrm rot="5400000" flipH="1" flipV="1">
              <a:off x="4533900" y="3009900"/>
              <a:ext cx="2133600" cy="1600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" name="Straight Arrow Connector 85"/>
            <p:cNvCxnSpPr>
              <a:cxnSpLocks noChangeShapeType="1"/>
            </p:cNvCxnSpPr>
            <p:nvPr/>
          </p:nvCxnSpPr>
          <p:spPr bwMode="auto">
            <a:xfrm rot="10800000">
              <a:off x="3124200" y="3657600"/>
              <a:ext cx="3200400" cy="1219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2" name="Straight Arrow Connector 87"/>
            <p:cNvCxnSpPr>
              <a:cxnSpLocks noChangeShapeType="1"/>
            </p:cNvCxnSpPr>
            <p:nvPr/>
          </p:nvCxnSpPr>
          <p:spPr bwMode="auto">
            <a:xfrm rot="5400000" flipH="1" flipV="1">
              <a:off x="3582194" y="3734594"/>
              <a:ext cx="1981200" cy="1588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3" name="Straight Arrow Connector 89"/>
            <p:cNvCxnSpPr>
              <a:cxnSpLocks noChangeShapeType="1"/>
            </p:cNvCxnSpPr>
            <p:nvPr/>
          </p:nvCxnSpPr>
          <p:spPr bwMode="auto">
            <a:xfrm rot="16200000" flipH="1">
              <a:off x="3199607" y="3733006"/>
              <a:ext cx="19812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4" name="Straight Arrow Connector 90"/>
            <p:cNvCxnSpPr>
              <a:cxnSpLocks noChangeShapeType="1"/>
            </p:cNvCxnSpPr>
            <p:nvPr/>
          </p:nvCxnSpPr>
          <p:spPr bwMode="auto">
            <a:xfrm rot="5400000" flipH="1" flipV="1">
              <a:off x="5944394" y="3734594"/>
              <a:ext cx="1981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5" name="Straight Arrow Connector 91"/>
            <p:cNvCxnSpPr>
              <a:cxnSpLocks noChangeShapeType="1"/>
            </p:cNvCxnSpPr>
            <p:nvPr/>
          </p:nvCxnSpPr>
          <p:spPr bwMode="auto">
            <a:xfrm rot="16200000" flipH="1">
              <a:off x="5561807" y="3733006"/>
              <a:ext cx="19812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6" name="TextBox 17"/>
            <p:cNvSpPr txBox="1">
              <a:spLocks noChangeArrowheads="1"/>
            </p:cNvSpPr>
            <p:nvPr/>
          </p:nvSpPr>
          <p:spPr bwMode="auto">
            <a:xfrm>
              <a:off x="3200400" y="2667000"/>
              <a:ext cx="4127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10</a:t>
              </a:r>
            </a:p>
          </p:txBody>
        </p:sp>
        <p:sp>
          <p:nvSpPr>
            <p:cNvPr id="47" name="TextBox 18"/>
            <p:cNvSpPr txBox="1">
              <a:spLocks noChangeArrowheads="1"/>
            </p:cNvSpPr>
            <p:nvPr/>
          </p:nvSpPr>
          <p:spPr bwMode="auto">
            <a:xfrm>
              <a:off x="3206750" y="4310063"/>
              <a:ext cx="29845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5</a:t>
              </a:r>
            </a:p>
          </p:txBody>
        </p:sp>
        <p:sp>
          <p:nvSpPr>
            <p:cNvPr id="48" name="TextBox 19"/>
            <p:cNvSpPr txBox="1">
              <a:spLocks noChangeArrowheads="1"/>
            </p:cNvSpPr>
            <p:nvPr/>
          </p:nvSpPr>
          <p:spPr bwMode="auto">
            <a:xfrm>
              <a:off x="3968750" y="3429000"/>
              <a:ext cx="298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2</a:t>
              </a:r>
            </a:p>
          </p:txBody>
        </p:sp>
        <p:sp>
          <p:nvSpPr>
            <p:cNvPr id="49" name="TextBox 20"/>
            <p:cNvSpPr txBox="1">
              <a:spLocks noChangeArrowheads="1"/>
            </p:cNvSpPr>
            <p:nvPr/>
          </p:nvSpPr>
          <p:spPr bwMode="auto">
            <a:xfrm>
              <a:off x="4495800" y="3429000"/>
              <a:ext cx="298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3</a:t>
              </a:r>
            </a:p>
          </p:txBody>
        </p:sp>
        <p:sp>
          <p:nvSpPr>
            <p:cNvPr id="50" name="TextBox 23"/>
            <p:cNvSpPr txBox="1">
              <a:spLocks noChangeArrowheads="1"/>
            </p:cNvSpPr>
            <p:nvPr/>
          </p:nvSpPr>
          <p:spPr bwMode="auto">
            <a:xfrm>
              <a:off x="5334000" y="5148263"/>
              <a:ext cx="29845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2</a:t>
              </a:r>
            </a:p>
          </p:txBody>
        </p:sp>
        <p:sp>
          <p:nvSpPr>
            <p:cNvPr id="51" name="TextBox 24"/>
            <p:cNvSpPr txBox="1">
              <a:spLocks noChangeArrowheads="1"/>
            </p:cNvSpPr>
            <p:nvPr/>
          </p:nvSpPr>
          <p:spPr bwMode="auto">
            <a:xfrm>
              <a:off x="5334000" y="1981200"/>
              <a:ext cx="298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1</a:t>
              </a:r>
            </a:p>
          </p:txBody>
        </p:sp>
        <p:sp>
          <p:nvSpPr>
            <p:cNvPr id="52" name="TextBox 25"/>
            <p:cNvSpPr txBox="1">
              <a:spLocks noChangeArrowheads="1"/>
            </p:cNvSpPr>
            <p:nvPr/>
          </p:nvSpPr>
          <p:spPr bwMode="auto">
            <a:xfrm>
              <a:off x="5486400" y="3395663"/>
              <a:ext cx="29845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9</a:t>
              </a:r>
            </a:p>
          </p:txBody>
        </p:sp>
        <p:sp>
          <p:nvSpPr>
            <p:cNvPr id="53" name="TextBox 26"/>
            <p:cNvSpPr txBox="1">
              <a:spLocks noChangeArrowheads="1"/>
            </p:cNvSpPr>
            <p:nvPr/>
          </p:nvSpPr>
          <p:spPr bwMode="auto">
            <a:xfrm>
              <a:off x="5638800" y="4343400"/>
              <a:ext cx="298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7</a:t>
              </a:r>
            </a:p>
          </p:txBody>
        </p:sp>
        <p:sp>
          <p:nvSpPr>
            <p:cNvPr id="54" name="TextBox 27"/>
            <p:cNvSpPr txBox="1">
              <a:spLocks noChangeArrowheads="1"/>
            </p:cNvSpPr>
            <p:nvPr/>
          </p:nvSpPr>
          <p:spPr bwMode="auto">
            <a:xfrm>
              <a:off x="6330950" y="3429000"/>
              <a:ext cx="298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4</a:t>
              </a:r>
            </a:p>
          </p:txBody>
        </p:sp>
        <p:sp>
          <p:nvSpPr>
            <p:cNvPr id="55" name="TextBox 28"/>
            <p:cNvSpPr txBox="1">
              <a:spLocks noChangeArrowheads="1"/>
            </p:cNvSpPr>
            <p:nvPr/>
          </p:nvSpPr>
          <p:spPr bwMode="auto">
            <a:xfrm>
              <a:off x="6864350" y="3429000"/>
              <a:ext cx="298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>
                  <a:ea typeface="굴림" charset="-127"/>
                </a:rPr>
                <a:t>6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a graph?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 = (V,E), where</a:t>
            </a:r>
          </a:p>
          <a:p>
            <a:pPr lvl="1"/>
            <a:r>
              <a:rPr lang="en-GB" dirty="0"/>
              <a:t>V represents the set of vertices (nodes)</a:t>
            </a:r>
          </a:p>
          <a:p>
            <a:pPr lvl="1"/>
            <a:r>
              <a:rPr lang="en-GB" dirty="0"/>
              <a:t>E represents the set of edges (links)</a:t>
            </a:r>
          </a:p>
          <a:p>
            <a:pPr lvl="1"/>
            <a:r>
              <a:rPr lang="en-GB" dirty="0"/>
              <a:t>Both vertices and edges may contain additional information</a:t>
            </a:r>
          </a:p>
          <a:p>
            <a:r>
              <a:rPr lang="en-GB" dirty="0"/>
              <a:t>Different types of graphs:</a:t>
            </a:r>
          </a:p>
          <a:p>
            <a:pPr lvl="1"/>
            <a:r>
              <a:rPr lang="en-GB" dirty="0"/>
              <a:t>Directed vs. undirected edges</a:t>
            </a:r>
          </a:p>
          <a:p>
            <a:pPr lvl="1"/>
            <a:r>
              <a:rPr lang="en-GB" dirty="0"/>
              <a:t>Presence or absence of cycles</a:t>
            </a:r>
          </a:p>
          <a:p>
            <a:r>
              <a:rPr lang="en-US" dirty="0"/>
              <a:t>Graphs are everywhere:</a:t>
            </a:r>
          </a:p>
          <a:p>
            <a:pPr lvl="1"/>
            <a:r>
              <a:rPr lang="en-US" dirty="0"/>
              <a:t>Hyperlink structure of the web</a:t>
            </a:r>
          </a:p>
          <a:p>
            <a:pPr lvl="1"/>
            <a:r>
              <a:rPr lang="en-US" dirty="0"/>
              <a:t>Physical structure of computers on the Internet</a:t>
            </a:r>
          </a:p>
          <a:p>
            <a:pPr lvl="1"/>
            <a:r>
              <a:rPr lang="en-US" dirty="0"/>
              <a:t>Interstate highway system</a:t>
            </a:r>
          </a:p>
          <a:p>
            <a:pPr lvl="1"/>
            <a:r>
              <a:rPr lang="en-US" dirty="0"/>
              <a:t>Social networks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28866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Single Source Shortest Path (SSSP)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/>
          <a:lstStyle/>
          <a:p>
            <a:fld id="{A2CB05B2-B40B-4273-A18A-4FB6E84A53C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453798"/>
          </a:xfrm>
        </p:spPr>
        <p:txBody>
          <a:bodyPr>
            <a:normAutofit/>
          </a:bodyPr>
          <a:lstStyle/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/>
              <a:t>Problem</a:t>
            </a:r>
          </a:p>
          <a:p>
            <a:pPr lvl="1"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/>
              <a:t>Find shortest path from a source node to all target nodes</a:t>
            </a:r>
          </a:p>
          <a:p>
            <a:pPr lvl="1"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endParaRPr lang="en-US" altLang="ko-KR" dirty="0"/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/>
              <a:t>Solution</a:t>
            </a:r>
          </a:p>
          <a:p>
            <a:pPr lvl="1"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/>
              <a:t>Single processor machine: </a:t>
            </a:r>
            <a:r>
              <a:rPr lang="en-US" altLang="ko-KR" dirty="0" err="1"/>
              <a:t>Dijkstra’s</a:t>
            </a:r>
            <a:r>
              <a:rPr lang="en-US" altLang="ko-KR" dirty="0"/>
              <a:t> algorithm</a:t>
            </a:r>
          </a:p>
          <a:p>
            <a:pPr lvl="1"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 err="1"/>
              <a:t>MapReduce</a:t>
            </a:r>
            <a:r>
              <a:rPr lang="en-US" altLang="ko-KR" dirty="0"/>
              <a:t>/</a:t>
            </a:r>
            <a:r>
              <a:rPr lang="en-US" altLang="ko-KR" dirty="0" err="1"/>
              <a:t>Pregel</a:t>
            </a:r>
            <a:r>
              <a:rPr lang="en-US" altLang="ko-KR" dirty="0"/>
              <a:t>: parallel breadth-first search (BFS)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SSSP – Parallel BFS in </a:t>
            </a:r>
            <a:r>
              <a:rPr lang="en-US" altLang="ko-KR" dirty="0" err="1"/>
              <a:t>MapReduce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/>
          <a:lstStyle/>
          <a:p>
            <a:fld id="{A2CB05B2-B40B-4273-A18A-4FB6E84A53C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453798"/>
          </a:xfrm>
        </p:spPr>
        <p:txBody>
          <a:bodyPr>
            <a:normAutofit/>
          </a:bodyPr>
          <a:lstStyle/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/>
              <a:t>Adjacency matrix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endParaRPr lang="en-US" altLang="ko-KR" dirty="0"/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endParaRPr lang="en-US" altLang="ko-KR" dirty="0"/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endParaRPr lang="en-US" altLang="ko-KR" dirty="0"/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endParaRPr lang="en-US" altLang="ko-KR" dirty="0"/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endParaRPr lang="en-US" altLang="ko-KR" dirty="0"/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/>
              <a:t>Adjacency List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A: (B, 10), (D, 5)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B: (C, 1), (D, 2)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C: (E, 4)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D: (B, 3), (C, 9), (E, 2)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E: (A, 7), (C, 6)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US" altLang="ko-KR" dirty="0"/>
          </a:p>
        </p:txBody>
      </p:sp>
      <p:grpSp>
        <p:nvGrpSpPr>
          <p:cNvPr id="3" name="그룹 36"/>
          <p:cNvGrpSpPr/>
          <p:nvPr/>
        </p:nvGrpSpPr>
        <p:grpSpPr>
          <a:xfrm>
            <a:off x="4083496" y="1124744"/>
            <a:ext cx="4808984" cy="4176464"/>
            <a:chOff x="3851920" y="1412776"/>
            <a:chExt cx="4953000" cy="4473788"/>
          </a:xfrm>
        </p:grpSpPr>
        <p:grpSp>
          <p:nvGrpSpPr>
            <p:cNvPr id="37" name="그룹 30"/>
            <p:cNvGrpSpPr/>
            <p:nvPr/>
          </p:nvGrpSpPr>
          <p:grpSpPr>
            <a:xfrm>
              <a:off x="3851920" y="1772816"/>
              <a:ext cx="4953000" cy="3733800"/>
              <a:chOff x="1523256" y="2204864"/>
              <a:chExt cx="4953000" cy="3733800"/>
            </a:xfrm>
          </p:grpSpPr>
          <p:sp>
            <p:nvSpPr>
              <p:cNvPr id="5" name="Oval 5"/>
              <p:cNvSpPr>
                <a:spLocks noChangeArrowheads="1"/>
              </p:cNvSpPr>
              <p:nvPr/>
            </p:nvSpPr>
            <p:spPr bwMode="auto">
              <a:xfrm>
                <a:off x="1523256" y="3576464"/>
                <a:ext cx="838200" cy="838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>
                    <a:ea typeface="굴림" charset="-127"/>
                  </a:rPr>
                  <a:t>0</a:t>
                </a:r>
              </a:p>
            </p:txBody>
          </p:sp>
          <p:sp>
            <p:nvSpPr>
              <p:cNvPr id="6" name="Oval 6"/>
              <p:cNvSpPr/>
              <p:nvPr/>
            </p:nvSpPr>
            <p:spPr bwMode="auto">
              <a:xfrm>
                <a:off x="3275856" y="2204864"/>
                <a:ext cx="838200" cy="838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>
                    <a:ea typeface="굴림" charset="-127"/>
                    <a:sym typeface="Symbol" pitchFamily="18" charset="2"/>
                  </a:rPr>
                  <a:t></a:t>
                </a:r>
                <a:endParaRPr lang="en-US" altLang="ko-KR">
                  <a:ea typeface="굴림" charset="-127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3275856" y="5100464"/>
                <a:ext cx="838200" cy="838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>
                    <a:ea typeface="굴림" charset="-127"/>
                    <a:sym typeface="Symbol" pitchFamily="18" charset="2"/>
                  </a:rPr>
                  <a:t></a:t>
                </a:r>
                <a:endParaRPr lang="en-US" altLang="ko-KR">
                  <a:ea typeface="굴림" charset="-127"/>
                </a:endParaRPr>
              </a:p>
            </p:txBody>
          </p:sp>
          <p:sp>
            <p:nvSpPr>
              <p:cNvPr id="9" name="Oval 21"/>
              <p:cNvSpPr/>
              <p:nvPr/>
            </p:nvSpPr>
            <p:spPr bwMode="auto">
              <a:xfrm>
                <a:off x="5638056" y="2204864"/>
                <a:ext cx="838200" cy="838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>
                    <a:ea typeface="굴림" charset="-127"/>
                    <a:sym typeface="Symbol" pitchFamily="18" charset="2"/>
                  </a:rPr>
                  <a:t></a:t>
                </a:r>
                <a:endParaRPr lang="en-US" altLang="ko-KR">
                  <a:ea typeface="굴림" charset="-127"/>
                </a:endParaRPr>
              </a:p>
            </p:txBody>
          </p:sp>
          <p:sp>
            <p:nvSpPr>
              <p:cNvPr id="10" name="Oval 22"/>
              <p:cNvSpPr/>
              <p:nvPr/>
            </p:nvSpPr>
            <p:spPr bwMode="auto">
              <a:xfrm>
                <a:off x="5638056" y="5100464"/>
                <a:ext cx="838200" cy="838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>
                    <a:ea typeface="굴림" charset="-127"/>
                    <a:sym typeface="Symbol" pitchFamily="18" charset="2"/>
                  </a:rPr>
                  <a:t></a:t>
                </a:r>
                <a:endParaRPr lang="en-US" altLang="ko-KR">
                  <a:ea typeface="굴림" charset="-127"/>
                </a:endParaRPr>
              </a:p>
            </p:txBody>
          </p:sp>
          <p:cxnSp>
            <p:nvCxnSpPr>
              <p:cNvPr id="11" name="Straight Arrow Connector 77"/>
              <p:cNvCxnSpPr>
                <a:cxnSpLocks noChangeShapeType="1"/>
              </p:cNvCxnSpPr>
              <p:nvPr/>
            </p:nvCxnSpPr>
            <p:spPr bwMode="auto">
              <a:xfrm>
                <a:off x="2361456" y="4338464"/>
                <a:ext cx="914400" cy="8382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2" name="Straight Arrow Connector 78"/>
              <p:cNvCxnSpPr>
                <a:cxnSpLocks noChangeShapeType="1"/>
              </p:cNvCxnSpPr>
              <p:nvPr/>
            </p:nvCxnSpPr>
            <p:spPr bwMode="auto">
              <a:xfrm flipV="1">
                <a:off x="2361456" y="2890664"/>
                <a:ext cx="914400" cy="8382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3" name="Straight Arrow Connector 79"/>
              <p:cNvCxnSpPr>
                <a:cxnSpLocks noChangeShapeType="1"/>
              </p:cNvCxnSpPr>
              <p:nvPr/>
            </p:nvCxnSpPr>
            <p:spPr bwMode="auto">
              <a:xfrm>
                <a:off x="4190256" y="5557664"/>
                <a:ext cx="13716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4" name="Straight Arrow Connector 82"/>
              <p:cNvCxnSpPr>
                <a:cxnSpLocks noChangeShapeType="1"/>
              </p:cNvCxnSpPr>
              <p:nvPr/>
            </p:nvCxnSpPr>
            <p:spPr bwMode="auto">
              <a:xfrm>
                <a:off x="4190256" y="2660477"/>
                <a:ext cx="1371600" cy="158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5" name="Straight Arrow Connector 8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847356" y="3385964"/>
                <a:ext cx="2133600" cy="16002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6" name="Straight Arrow Connector 85"/>
              <p:cNvCxnSpPr>
                <a:cxnSpLocks noChangeShapeType="1"/>
              </p:cNvCxnSpPr>
              <p:nvPr/>
            </p:nvCxnSpPr>
            <p:spPr bwMode="auto">
              <a:xfrm rot="10800000">
                <a:off x="2437656" y="4033664"/>
                <a:ext cx="3200400" cy="12192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7" name="Straight Arrow Connector 8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895650" y="4110658"/>
                <a:ext cx="1981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8" name="Straight Arrow Connector 89"/>
              <p:cNvCxnSpPr>
                <a:cxnSpLocks noChangeShapeType="1"/>
              </p:cNvCxnSpPr>
              <p:nvPr/>
            </p:nvCxnSpPr>
            <p:spPr bwMode="auto">
              <a:xfrm rot="16200000" flipH="1">
                <a:off x="2513063" y="4109070"/>
                <a:ext cx="1981200" cy="158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9" name="Straight Arrow Connector 9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257850" y="4110658"/>
                <a:ext cx="1981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0" name="Straight Arrow Connector 91"/>
              <p:cNvCxnSpPr>
                <a:cxnSpLocks noChangeShapeType="1"/>
              </p:cNvCxnSpPr>
              <p:nvPr/>
            </p:nvCxnSpPr>
            <p:spPr bwMode="auto">
              <a:xfrm rot="16200000" flipH="1">
                <a:off x="4875263" y="4109070"/>
                <a:ext cx="1981200" cy="158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21" name="TextBox 17"/>
              <p:cNvSpPr txBox="1">
                <a:spLocks noChangeArrowheads="1"/>
              </p:cNvSpPr>
              <p:nvPr/>
            </p:nvSpPr>
            <p:spPr bwMode="auto">
              <a:xfrm>
                <a:off x="2513856" y="3043064"/>
                <a:ext cx="4127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10</a:t>
                </a:r>
              </a:p>
            </p:txBody>
          </p:sp>
          <p:sp>
            <p:nvSpPr>
              <p:cNvPr id="22" name="TextBox 18"/>
              <p:cNvSpPr txBox="1">
                <a:spLocks noChangeArrowheads="1"/>
              </p:cNvSpPr>
              <p:nvPr/>
            </p:nvSpPr>
            <p:spPr bwMode="auto">
              <a:xfrm>
                <a:off x="2520206" y="4686127"/>
                <a:ext cx="298450" cy="338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5</a:t>
                </a:r>
              </a:p>
            </p:txBody>
          </p:sp>
          <p:sp>
            <p:nvSpPr>
              <p:cNvPr id="23" name="TextBox 19"/>
              <p:cNvSpPr txBox="1">
                <a:spLocks noChangeArrowheads="1"/>
              </p:cNvSpPr>
              <p:nvPr/>
            </p:nvSpPr>
            <p:spPr bwMode="auto">
              <a:xfrm>
                <a:off x="3282206" y="38050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 dirty="0">
                    <a:ea typeface="굴림" charset="-127"/>
                  </a:rPr>
                  <a:t>2</a:t>
                </a:r>
              </a:p>
            </p:txBody>
          </p:sp>
          <p:sp>
            <p:nvSpPr>
              <p:cNvPr id="24" name="TextBox 20"/>
              <p:cNvSpPr txBox="1">
                <a:spLocks noChangeArrowheads="1"/>
              </p:cNvSpPr>
              <p:nvPr/>
            </p:nvSpPr>
            <p:spPr bwMode="auto">
              <a:xfrm>
                <a:off x="3809256" y="38050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3</a:t>
                </a:r>
              </a:p>
            </p:txBody>
          </p:sp>
          <p:sp>
            <p:nvSpPr>
              <p:cNvPr id="25" name="TextBox 23"/>
              <p:cNvSpPr txBox="1">
                <a:spLocks noChangeArrowheads="1"/>
              </p:cNvSpPr>
              <p:nvPr/>
            </p:nvSpPr>
            <p:spPr bwMode="auto">
              <a:xfrm>
                <a:off x="4647456" y="5524327"/>
                <a:ext cx="298450" cy="338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2</a:t>
                </a:r>
              </a:p>
            </p:txBody>
          </p:sp>
          <p:sp>
            <p:nvSpPr>
              <p:cNvPr id="26" name="TextBox 24"/>
              <p:cNvSpPr txBox="1">
                <a:spLocks noChangeArrowheads="1"/>
              </p:cNvSpPr>
              <p:nvPr/>
            </p:nvSpPr>
            <p:spPr bwMode="auto">
              <a:xfrm>
                <a:off x="4647456" y="23572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1</a:t>
                </a:r>
              </a:p>
            </p:txBody>
          </p:sp>
          <p:sp>
            <p:nvSpPr>
              <p:cNvPr id="27" name="TextBox 25"/>
              <p:cNvSpPr txBox="1">
                <a:spLocks noChangeArrowheads="1"/>
              </p:cNvSpPr>
              <p:nvPr/>
            </p:nvSpPr>
            <p:spPr bwMode="auto">
              <a:xfrm>
                <a:off x="4799856" y="3771727"/>
                <a:ext cx="298450" cy="338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9</a:t>
                </a:r>
              </a:p>
            </p:txBody>
          </p:sp>
          <p:sp>
            <p:nvSpPr>
              <p:cNvPr id="28" name="TextBox 26"/>
              <p:cNvSpPr txBox="1">
                <a:spLocks noChangeArrowheads="1"/>
              </p:cNvSpPr>
              <p:nvPr/>
            </p:nvSpPr>
            <p:spPr bwMode="auto">
              <a:xfrm>
                <a:off x="4952256" y="47194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7</a:t>
                </a:r>
              </a:p>
            </p:txBody>
          </p:sp>
          <p:sp>
            <p:nvSpPr>
              <p:cNvPr id="29" name="TextBox 27"/>
              <p:cNvSpPr txBox="1">
                <a:spLocks noChangeArrowheads="1"/>
              </p:cNvSpPr>
              <p:nvPr/>
            </p:nvSpPr>
            <p:spPr bwMode="auto">
              <a:xfrm>
                <a:off x="5644406" y="38050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4</a:t>
                </a:r>
              </a:p>
            </p:txBody>
          </p:sp>
          <p:sp>
            <p:nvSpPr>
              <p:cNvPr id="30" name="TextBox 28"/>
              <p:cNvSpPr txBox="1">
                <a:spLocks noChangeArrowheads="1"/>
              </p:cNvSpPr>
              <p:nvPr/>
            </p:nvSpPr>
            <p:spPr bwMode="auto">
              <a:xfrm>
                <a:off x="6177806" y="38050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6</a:t>
                </a:r>
              </a:p>
            </p:txBody>
          </p:sp>
        </p:grpSp>
        <p:sp>
          <p:nvSpPr>
            <p:cNvPr id="31" name="TextBox 19"/>
            <p:cNvSpPr txBox="1">
              <a:spLocks noChangeArrowheads="1"/>
            </p:cNvSpPr>
            <p:nvPr/>
          </p:nvSpPr>
          <p:spPr bwMode="auto">
            <a:xfrm>
              <a:off x="4108584" y="2812296"/>
              <a:ext cx="3369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 dirty="0">
                  <a:ea typeface="굴림" charset="-127"/>
                </a:rPr>
                <a:t>A</a:t>
              </a:r>
            </a:p>
          </p:txBody>
        </p:sp>
        <p:sp>
          <p:nvSpPr>
            <p:cNvPr id="32" name="TextBox 19"/>
            <p:cNvSpPr txBox="1">
              <a:spLocks noChangeArrowheads="1"/>
            </p:cNvSpPr>
            <p:nvPr/>
          </p:nvSpPr>
          <p:spPr bwMode="auto">
            <a:xfrm>
              <a:off x="5868144" y="1412776"/>
              <a:ext cx="31931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 dirty="0">
                  <a:ea typeface="굴림" charset="-127"/>
                </a:rPr>
                <a:t>B</a:t>
              </a:r>
            </a:p>
          </p:txBody>
        </p:sp>
        <p:sp>
          <p:nvSpPr>
            <p:cNvPr id="33" name="TextBox 19"/>
            <p:cNvSpPr txBox="1">
              <a:spLocks noChangeArrowheads="1"/>
            </p:cNvSpPr>
            <p:nvPr/>
          </p:nvSpPr>
          <p:spPr bwMode="auto">
            <a:xfrm>
              <a:off x="8244408" y="1412776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 dirty="0">
                  <a:ea typeface="굴림" charset="-127"/>
                </a:rPr>
                <a:t>C</a:t>
              </a:r>
            </a:p>
          </p:txBody>
        </p:sp>
        <p:sp>
          <p:nvSpPr>
            <p:cNvPr id="34" name="TextBox 19"/>
            <p:cNvSpPr txBox="1">
              <a:spLocks noChangeArrowheads="1"/>
            </p:cNvSpPr>
            <p:nvPr/>
          </p:nvSpPr>
          <p:spPr bwMode="auto">
            <a:xfrm>
              <a:off x="5868144" y="5517232"/>
              <a:ext cx="3497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 dirty="0">
                  <a:ea typeface="굴림" charset="-127"/>
                </a:rPr>
                <a:t>D</a:t>
              </a:r>
            </a:p>
          </p:txBody>
        </p:sp>
        <p:sp>
          <p:nvSpPr>
            <p:cNvPr id="35" name="TextBox 19"/>
            <p:cNvSpPr txBox="1">
              <a:spLocks noChangeArrowheads="1"/>
            </p:cNvSpPr>
            <p:nvPr/>
          </p:nvSpPr>
          <p:spPr bwMode="auto">
            <a:xfrm>
              <a:off x="8244408" y="5517232"/>
              <a:ext cx="3032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ea typeface="굴림" charset="-127"/>
                </a:rPr>
                <a:t>E</a:t>
              </a:r>
              <a:endParaRPr lang="en-US" altLang="ko-KR" b="0" dirty="0">
                <a:ea typeface="굴림" charset="-127"/>
              </a:endParaRPr>
            </a:p>
          </p:txBody>
        </p:sp>
      </p:grp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447224" y="1517040"/>
          <a:ext cx="3312366" cy="22322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04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SSSP – Parallel BFS in </a:t>
            </a:r>
            <a:r>
              <a:rPr lang="en-US" altLang="ko-KR" dirty="0" err="1"/>
              <a:t>MapReduce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/>
          <a:lstStyle/>
          <a:p>
            <a:fld id="{A2CB05B2-B40B-4273-A18A-4FB6E84A53C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grpSp>
        <p:nvGrpSpPr>
          <p:cNvPr id="3" name="그룹 36"/>
          <p:cNvGrpSpPr/>
          <p:nvPr/>
        </p:nvGrpSpPr>
        <p:grpSpPr>
          <a:xfrm>
            <a:off x="4083496" y="1124744"/>
            <a:ext cx="4808984" cy="4176464"/>
            <a:chOff x="3851920" y="1412776"/>
            <a:chExt cx="4953000" cy="4473788"/>
          </a:xfrm>
        </p:grpSpPr>
        <p:grpSp>
          <p:nvGrpSpPr>
            <p:cNvPr id="7" name="그룹 30"/>
            <p:cNvGrpSpPr/>
            <p:nvPr/>
          </p:nvGrpSpPr>
          <p:grpSpPr>
            <a:xfrm>
              <a:off x="3851920" y="1772816"/>
              <a:ext cx="4953000" cy="3733800"/>
              <a:chOff x="1523256" y="2204864"/>
              <a:chExt cx="4953000" cy="3733800"/>
            </a:xfrm>
          </p:grpSpPr>
          <p:sp>
            <p:nvSpPr>
              <p:cNvPr id="5" name="Oval 5"/>
              <p:cNvSpPr>
                <a:spLocks noChangeArrowheads="1"/>
              </p:cNvSpPr>
              <p:nvPr/>
            </p:nvSpPr>
            <p:spPr bwMode="auto">
              <a:xfrm>
                <a:off x="1523256" y="3576464"/>
                <a:ext cx="838200" cy="838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>
                    <a:ea typeface="굴림" charset="-127"/>
                  </a:rPr>
                  <a:t>0</a:t>
                </a:r>
              </a:p>
            </p:txBody>
          </p:sp>
          <p:sp>
            <p:nvSpPr>
              <p:cNvPr id="6" name="Oval 6"/>
              <p:cNvSpPr/>
              <p:nvPr/>
            </p:nvSpPr>
            <p:spPr bwMode="auto">
              <a:xfrm>
                <a:off x="3275856" y="2204864"/>
                <a:ext cx="838200" cy="838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>
                    <a:ea typeface="굴림" charset="-127"/>
                    <a:sym typeface="Symbol" pitchFamily="18" charset="2"/>
                  </a:rPr>
                  <a:t></a:t>
                </a:r>
                <a:endParaRPr lang="en-US" altLang="ko-KR">
                  <a:ea typeface="굴림" charset="-127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3275856" y="5100464"/>
                <a:ext cx="838200" cy="838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>
                    <a:ea typeface="굴림" charset="-127"/>
                    <a:sym typeface="Symbol" pitchFamily="18" charset="2"/>
                  </a:rPr>
                  <a:t></a:t>
                </a:r>
                <a:endParaRPr lang="en-US" altLang="ko-KR">
                  <a:ea typeface="굴림" charset="-127"/>
                </a:endParaRPr>
              </a:p>
            </p:txBody>
          </p:sp>
          <p:sp>
            <p:nvSpPr>
              <p:cNvPr id="9" name="Oval 21"/>
              <p:cNvSpPr/>
              <p:nvPr/>
            </p:nvSpPr>
            <p:spPr bwMode="auto">
              <a:xfrm>
                <a:off x="5638056" y="2204864"/>
                <a:ext cx="838200" cy="838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>
                    <a:ea typeface="굴림" charset="-127"/>
                    <a:sym typeface="Symbol" pitchFamily="18" charset="2"/>
                  </a:rPr>
                  <a:t></a:t>
                </a:r>
                <a:endParaRPr lang="en-US" altLang="ko-KR">
                  <a:ea typeface="굴림" charset="-127"/>
                </a:endParaRPr>
              </a:p>
            </p:txBody>
          </p:sp>
          <p:sp>
            <p:nvSpPr>
              <p:cNvPr id="10" name="Oval 22"/>
              <p:cNvSpPr/>
              <p:nvPr/>
            </p:nvSpPr>
            <p:spPr bwMode="auto">
              <a:xfrm>
                <a:off x="5638056" y="5100464"/>
                <a:ext cx="838200" cy="838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>
                    <a:ea typeface="굴림" charset="-127"/>
                    <a:sym typeface="Symbol" pitchFamily="18" charset="2"/>
                  </a:rPr>
                  <a:t></a:t>
                </a:r>
                <a:endParaRPr lang="en-US" altLang="ko-KR">
                  <a:ea typeface="굴림" charset="-127"/>
                </a:endParaRPr>
              </a:p>
            </p:txBody>
          </p:sp>
          <p:cxnSp>
            <p:nvCxnSpPr>
              <p:cNvPr id="11" name="Straight Arrow Connector 77"/>
              <p:cNvCxnSpPr>
                <a:cxnSpLocks noChangeShapeType="1"/>
              </p:cNvCxnSpPr>
              <p:nvPr/>
            </p:nvCxnSpPr>
            <p:spPr bwMode="auto">
              <a:xfrm>
                <a:off x="2361456" y="4338464"/>
                <a:ext cx="914400" cy="8382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2" name="Straight Arrow Connector 78"/>
              <p:cNvCxnSpPr>
                <a:cxnSpLocks noChangeShapeType="1"/>
              </p:cNvCxnSpPr>
              <p:nvPr/>
            </p:nvCxnSpPr>
            <p:spPr bwMode="auto">
              <a:xfrm flipV="1">
                <a:off x="2361456" y="2890664"/>
                <a:ext cx="914400" cy="8382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3" name="Straight Arrow Connector 79"/>
              <p:cNvCxnSpPr>
                <a:cxnSpLocks noChangeShapeType="1"/>
              </p:cNvCxnSpPr>
              <p:nvPr/>
            </p:nvCxnSpPr>
            <p:spPr bwMode="auto">
              <a:xfrm>
                <a:off x="4190256" y="5557664"/>
                <a:ext cx="13716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4" name="Straight Arrow Connector 82"/>
              <p:cNvCxnSpPr>
                <a:cxnSpLocks noChangeShapeType="1"/>
              </p:cNvCxnSpPr>
              <p:nvPr/>
            </p:nvCxnSpPr>
            <p:spPr bwMode="auto">
              <a:xfrm>
                <a:off x="4190256" y="2660477"/>
                <a:ext cx="1371600" cy="158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5" name="Straight Arrow Connector 8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847356" y="3385964"/>
                <a:ext cx="2133600" cy="16002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6" name="Straight Arrow Connector 85"/>
              <p:cNvCxnSpPr>
                <a:cxnSpLocks noChangeShapeType="1"/>
              </p:cNvCxnSpPr>
              <p:nvPr/>
            </p:nvCxnSpPr>
            <p:spPr bwMode="auto">
              <a:xfrm rot="10800000">
                <a:off x="2437656" y="4033664"/>
                <a:ext cx="3200400" cy="12192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7" name="Straight Arrow Connector 8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895650" y="4110658"/>
                <a:ext cx="1981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8" name="Straight Arrow Connector 89"/>
              <p:cNvCxnSpPr>
                <a:cxnSpLocks noChangeShapeType="1"/>
              </p:cNvCxnSpPr>
              <p:nvPr/>
            </p:nvCxnSpPr>
            <p:spPr bwMode="auto">
              <a:xfrm rot="16200000" flipH="1">
                <a:off x="2513063" y="4109070"/>
                <a:ext cx="1981200" cy="158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9" name="Straight Arrow Connector 9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257850" y="4110658"/>
                <a:ext cx="1981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0" name="Straight Arrow Connector 91"/>
              <p:cNvCxnSpPr>
                <a:cxnSpLocks noChangeShapeType="1"/>
              </p:cNvCxnSpPr>
              <p:nvPr/>
            </p:nvCxnSpPr>
            <p:spPr bwMode="auto">
              <a:xfrm rot="16200000" flipH="1">
                <a:off x="4875263" y="4109070"/>
                <a:ext cx="1981200" cy="158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21" name="TextBox 17"/>
              <p:cNvSpPr txBox="1">
                <a:spLocks noChangeArrowheads="1"/>
              </p:cNvSpPr>
              <p:nvPr/>
            </p:nvSpPr>
            <p:spPr bwMode="auto">
              <a:xfrm>
                <a:off x="2513856" y="3043064"/>
                <a:ext cx="4127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10</a:t>
                </a:r>
              </a:p>
            </p:txBody>
          </p:sp>
          <p:sp>
            <p:nvSpPr>
              <p:cNvPr id="22" name="TextBox 18"/>
              <p:cNvSpPr txBox="1">
                <a:spLocks noChangeArrowheads="1"/>
              </p:cNvSpPr>
              <p:nvPr/>
            </p:nvSpPr>
            <p:spPr bwMode="auto">
              <a:xfrm>
                <a:off x="2520206" y="4686127"/>
                <a:ext cx="298450" cy="338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5</a:t>
                </a:r>
              </a:p>
            </p:txBody>
          </p:sp>
          <p:sp>
            <p:nvSpPr>
              <p:cNvPr id="23" name="TextBox 19"/>
              <p:cNvSpPr txBox="1">
                <a:spLocks noChangeArrowheads="1"/>
              </p:cNvSpPr>
              <p:nvPr/>
            </p:nvSpPr>
            <p:spPr bwMode="auto">
              <a:xfrm>
                <a:off x="3282206" y="38050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 dirty="0">
                    <a:ea typeface="굴림" charset="-127"/>
                  </a:rPr>
                  <a:t>2</a:t>
                </a:r>
              </a:p>
            </p:txBody>
          </p:sp>
          <p:sp>
            <p:nvSpPr>
              <p:cNvPr id="24" name="TextBox 20"/>
              <p:cNvSpPr txBox="1">
                <a:spLocks noChangeArrowheads="1"/>
              </p:cNvSpPr>
              <p:nvPr/>
            </p:nvSpPr>
            <p:spPr bwMode="auto">
              <a:xfrm>
                <a:off x="3809256" y="38050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3</a:t>
                </a:r>
              </a:p>
            </p:txBody>
          </p:sp>
          <p:sp>
            <p:nvSpPr>
              <p:cNvPr id="25" name="TextBox 23"/>
              <p:cNvSpPr txBox="1">
                <a:spLocks noChangeArrowheads="1"/>
              </p:cNvSpPr>
              <p:nvPr/>
            </p:nvSpPr>
            <p:spPr bwMode="auto">
              <a:xfrm>
                <a:off x="4647456" y="5524327"/>
                <a:ext cx="298450" cy="338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2</a:t>
                </a:r>
              </a:p>
            </p:txBody>
          </p:sp>
          <p:sp>
            <p:nvSpPr>
              <p:cNvPr id="26" name="TextBox 24"/>
              <p:cNvSpPr txBox="1">
                <a:spLocks noChangeArrowheads="1"/>
              </p:cNvSpPr>
              <p:nvPr/>
            </p:nvSpPr>
            <p:spPr bwMode="auto">
              <a:xfrm>
                <a:off x="4647456" y="23572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1</a:t>
                </a:r>
              </a:p>
            </p:txBody>
          </p:sp>
          <p:sp>
            <p:nvSpPr>
              <p:cNvPr id="27" name="TextBox 25"/>
              <p:cNvSpPr txBox="1">
                <a:spLocks noChangeArrowheads="1"/>
              </p:cNvSpPr>
              <p:nvPr/>
            </p:nvSpPr>
            <p:spPr bwMode="auto">
              <a:xfrm>
                <a:off x="4799856" y="3771727"/>
                <a:ext cx="298450" cy="338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9</a:t>
                </a:r>
              </a:p>
            </p:txBody>
          </p:sp>
          <p:sp>
            <p:nvSpPr>
              <p:cNvPr id="28" name="TextBox 26"/>
              <p:cNvSpPr txBox="1">
                <a:spLocks noChangeArrowheads="1"/>
              </p:cNvSpPr>
              <p:nvPr/>
            </p:nvSpPr>
            <p:spPr bwMode="auto">
              <a:xfrm>
                <a:off x="4952256" y="47194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7</a:t>
                </a:r>
              </a:p>
            </p:txBody>
          </p:sp>
          <p:sp>
            <p:nvSpPr>
              <p:cNvPr id="29" name="TextBox 27"/>
              <p:cNvSpPr txBox="1">
                <a:spLocks noChangeArrowheads="1"/>
              </p:cNvSpPr>
              <p:nvPr/>
            </p:nvSpPr>
            <p:spPr bwMode="auto">
              <a:xfrm>
                <a:off x="5644406" y="38050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4</a:t>
                </a:r>
              </a:p>
            </p:txBody>
          </p:sp>
          <p:sp>
            <p:nvSpPr>
              <p:cNvPr id="30" name="TextBox 28"/>
              <p:cNvSpPr txBox="1">
                <a:spLocks noChangeArrowheads="1"/>
              </p:cNvSpPr>
              <p:nvPr/>
            </p:nvSpPr>
            <p:spPr bwMode="auto">
              <a:xfrm>
                <a:off x="6177806" y="38050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6</a:t>
                </a:r>
              </a:p>
            </p:txBody>
          </p:sp>
        </p:grpSp>
        <p:sp>
          <p:nvSpPr>
            <p:cNvPr id="31" name="TextBox 19"/>
            <p:cNvSpPr txBox="1">
              <a:spLocks noChangeArrowheads="1"/>
            </p:cNvSpPr>
            <p:nvPr/>
          </p:nvSpPr>
          <p:spPr bwMode="auto">
            <a:xfrm>
              <a:off x="4108584" y="2812296"/>
              <a:ext cx="3369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 dirty="0">
                  <a:ea typeface="굴림" charset="-127"/>
                </a:rPr>
                <a:t>A</a:t>
              </a:r>
            </a:p>
          </p:txBody>
        </p:sp>
        <p:sp>
          <p:nvSpPr>
            <p:cNvPr id="32" name="TextBox 19"/>
            <p:cNvSpPr txBox="1">
              <a:spLocks noChangeArrowheads="1"/>
            </p:cNvSpPr>
            <p:nvPr/>
          </p:nvSpPr>
          <p:spPr bwMode="auto">
            <a:xfrm>
              <a:off x="5868144" y="1412776"/>
              <a:ext cx="31931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 dirty="0">
                  <a:ea typeface="굴림" charset="-127"/>
                </a:rPr>
                <a:t>B</a:t>
              </a:r>
            </a:p>
          </p:txBody>
        </p:sp>
        <p:sp>
          <p:nvSpPr>
            <p:cNvPr id="33" name="TextBox 19"/>
            <p:cNvSpPr txBox="1">
              <a:spLocks noChangeArrowheads="1"/>
            </p:cNvSpPr>
            <p:nvPr/>
          </p:nvSpPr>
          <p:spPr bwMode="auto">
            <a:xfrm>
              <a:off x="8244408" y="1412776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 dirty="0">
                  <a:ea typeface="굴림" charset="-127"/>
                </a:rPr>
                <a:t>C</a:t>
              </a:r>
            </a:p>
          </p:txBody>
        </p:sp>
        <p:sp>
          <p:nvSpPr>
            <p:cNvPr id="34" name="TextBox 19"/>
            <p:cNvSpPr txBox="1">
              <a:spLocks noChangeArrowheads="1"/>
            </p:cNvSpPr>
            <p:nvPr/>
          </p:nvSpPr>
          <p:spPr bwMode="auto">
            <a:xfrm>
              <a:off x="5868144" y="5517232"/>
              <a:ext cx="3497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 dirty="0">
                  <a:ea typeface="굴림" charset="-127"/>
                </a:rPr>
                <a:t>D</a:t>
              </a:r>
            </a:p>
          </p:txBody>
        </p:sp>
        <p:sp>
          <p:nvSpPr>
            <p:cNvPr id="35" name="TextBox 19"/>
            <p:cNvSpPr txBox="1">
              <a:spLocks noChangeArrowheads="1"/>
            </p:cNvSpPr>
            <p:nvPr/>
          </p:nvSpPr>
          <p:spPr bwMode="auto">
            <a:xfrm>
              <a:off x="8244408" y="5517232"/>
              <a:ext cx="3032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ea typeface="굴림" charset="-127"/>
                </a:rPr>
                <a:t>E</a:t>
              </a:r>
              <a:endParaRPr lang="en-US" altLang="ko-KR" b="0" dirty="0">
                <a:ea typeface="굴림" charset="-127"/>
              </a:endParaRPr>
            </a:p>
          </p:txBody>
        </p:sp>
      </p:grpSp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453798"/>
          </a:xfrm>
        </p:spPr>
        <p:txBody>
          <a:bodyPr>
            <a:normAutofit lnSpcReduction="10000"/>
          </a:bodyPr>
          <a:lstStyle/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/>
              <a:t>Map input: &lt;node ID, &lt;dist, </a:t>
            </a:r>
            <a:r>
              <a:rPr lang="en-US" altLang="ko-KR" dirty="0" err="1"/>
              <a:t>adj</a:t>
            </a:r>
            <a:r>
              <a:rPr lang="en-US" altLang="ko-KR" dirty="0"/>
              <a:t> list&gt;&gt;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&lt;A, &lt;0, &lt;(B, 10), (D, 5)&gt;&gt;&gt;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&lt;B, &lt;</a:t>
            </a:r>
            <a:r>
              <a:rPr lang="en-US" altLang="ko-KR" sz="1800" dirty="0" err="1"/>
              <a:t>inf</a:t>
            </a:r>
            <a:r>
              <a:rPr lang="en-US" altLang="ko-KR" sz="1800" dirty="0"/>
              <a:t>, &lt;(C, 1), (D, 2)&gt;&gt;&gt;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&lt;C, &lt;</a:t>
            </a:r>
            <a:r>
              <a:rPr lang="en-US" altLang="ko-KR" sz="1800" dirty="0" err="1"/>
              <a:t>inf</a:t>
            </a:r>
            <a:r>
              <a:rPr lang="en-US" altLang="ko-KR" sz="1800" dirty="0"/>
              <a:t>, &lt;(E, 4)&gt;&gt;&gt;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&lt;D, &lt;</a:t>
            </a:r>
            <a:r>
              <a:rPr lang="en-US" altLang="ko-KR" sz="1800" dirty="0" err="1"/>
              <a:t>inf</a:t>
            </a:r>
            <a:r>
              <a:rPr lang="en-US" altLang="ko-KR" sz="1800" dirty="0"/>
              <a:t>, &lt;(B, 3), (C, 9), (E, 2)&gt;&gt;&gt;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&lt;E, &lt;</a:t>
            </a:r>
            <a:r>
              <a:rPr lang="en-US" altLang="ko-KR" sz="1800" dirty="0" err="1"/>
              <a:t>inf</a:t>
            </a:r>
            <a:r>
              <a:rPr lang="en-US" altLang="ko-KR" sz="1800" dirty="0"/>
              <a:t>, &lt;(A, 7), (C, 6)&gt;&gt;&gt;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endParaRPr lang="en-US" altLang="ko-KR" dirty="0"/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/>
              <a:t>Map output: &lt;</a:t>
            </a:r>
            <a:r>
              <a:rPr lang="en-US" altLang="ko-KR" dirty="0" err="1"/>
              <a:t>dest</a:t>
            </a:r>
            <a:r>
              <a:rPr lang="en-US" altLang="ko-KR" dirty="0"/>
              <a:t> node ID, dist&gt;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900" dirty="0"/>
              <a:t>&lt;B, 10&gt;  &lt;D, 5&gt;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900" dirty="0"/>
              <a:t>&lt;C, </a:t>
            </a:r>
            <a:r>
              <a:rPr lang="en-US" altLang="ko-KR" sz="1900" dirty="0" err="1"/>
              <a:t>inf</a:t>
            </a:r>
            <a:r>
              <a:rPr lang="en-US" altLang="ko-KR" sz="1900" dirty="0"/>
              <a:t>&gt; &lt;D, </a:t>
            </a:r>
            <a:r>
              <a:rPr lang="en-US" altLang="ko-KR" sz="1900" dirty="0" err="1"/>
              <a:t>inf</a:t>
            </a:r>
            <a:r>
              <a:rPr lang="en-US" altLang="ko-KR" sz="1900" dirty="0"/>
              <a:t>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900" dirty="0"/>
              <a:t>&lt;E, </a:t>
            </a:r>
            <a:r>
              <a:rPr lang="en-US" altLang="ko-KR" sz="1900" dirty="0" err="1"/>
              <a:t>inf</a:t>
            </a:r>
            <a:r>
              <a:rPr lang="en-US" altLang="ko-KR" sz="1900" dirty="0"/>
              <a:t>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900" dirty="0"/>
              <a:t>&lt;B, </a:t>
            </a:r>
            <a:r>
              <a:rPr lang="en-US" altLang="ko-KR" sz="1900" dirty="0" err="1"/>
              <a:t>inf</a:t>
            </a:r>
            <a:r>
              <a:rPr lang="en-US" altLang="ko-KR" sz="1900" dirty="0"/>
              <a:t>&gt; &lt;C, </a:t>
            </a:r>
            <a:r>
              <a:rPr lang="en-US" altLang="ko-KR" sz="1900" dirty="0" err="1"/>
              <a:t>inf</a:t>
            </a:r>
            <a:r>
              <a:rPr lang="en-US" altLang="ko-KR" sz="1900" dirty="0"/>
              <a:t>&gt; &lt;E, </a:t>
            </a:r>
            <a:r>
              <a:rPr lang="en-US" altLang="ko-KR" sz="1900" dirty="0" err="1"/>
              <a:t>inf</a:t>
            </a:r>
            <a:r>
              <a:rPr lang="en-US" altLang="ko-KR" sz="1900" dirty="0"/>
              <a:t>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900" dirty="0"/>
              <a:t>&lt;A, </a:t>
            </a:r>
            <a:r>
              <a:rPr lang="en-US" altLang="ko-KR" sz="1900" dirty="0" err="1"/>
              <a:t>inf</a:t>
            </a:r>
            <a:r>
              <a:rPr lang="en-US" altLang="ko-KR" sz="1900" dirty="0"/>
              <a:t>&gt; &lt;C, </a:t>
            </a:r>
            <a:r>
              <a:rPr lang="en-US" altLang="ko-KR" sz="1900" dirty="0" err="1"/>
              <a:t>inf</a:t>
            </a:r>
            <a:r>
              <a:rPr lang="en-US" altLang="ko-KR" sz="1900" dirty="0"/>
              <a:t>&gt;</a:t>
            </a:r>
          </a:p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US" altLang="ko-KR" dirty="0"/>
          </a:p>
        </p:txBody>
      </p:sp>
      <p:sp>
        <p:nvSpPr>
          <p:cNvPr id="42" name="직사각형 41"/>
          <p:cNvSpPr/>
          <p:nvPr/>
        </p:nvSpPr>
        <p:spPr>
          <a:xfrm>
            <a:off x="2915816" y="4328528"/>
            <a:ext cx="4572000" cy="1990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ts val="500"/>
              </a:spcBef>
              <a:spcAft>
                <a:spcPts val="500"/>
              </a:spcAft>
              <a:buClr>
                <a:srgbClr val="C00000"/>
              </a:buClr>
            </a:pPr>
            <a:r>
              <a:rPr lang="en-US" altLang="ko-KR" dirty="0">
                <a:solidFill>
                  <a:prstClr val="black"/>
                </a:solidFill>
                <a:latin typeface="Corbel" pitchFamily="34" charset="0"/>
              </a:rPr>
              <a:t>&lt;A, &lt;0, &lt;(B, 10), (D, 5)&gt;&gt;&gt;</a:t>
            </a:r>
          </a:p>
          <a:p>
            <a:pPr marL="342900" lvl="0" indent="-342900">
              <a:spcBef>
                <a:spcPts val="500"/>
              </a:spcBef>
              <a:spcAft>
                <a:spcPts val="500"/>
              </a:spcAft>
              <a:buClr>
                <a:srgbClr val="C00000"/>
              </a:buClr>
            </a:pPr>
            <a:r>
              <a:rPr lang="en-US" altLang="ko-KR" dirty="0">
                <a:solidFill>
                  <a:prstClr val="black"/>
                </a:solidFill>
                <a:latin typeface="Corbel" pitchFamily="34" charset="0"/>
              </a:rPr>
              <a:t>&lt;B, &lt;</a:t>
            </a:r>
            <a:r>
              <a:rPr lang="en-US" altLang="ko-KR" dirty="0" err="1">
                <a:solidFill>
                  <a:prstClr val="black"/>
                </a:solidFill>
                <a:latin typeface="Corbel" pitchFamily="34" charset="0"/>
              </a:rPr>
              <a:t>inf</a:t>
            </a:r>
            <a:r>
              <a:rPr lang="en-US" altLang="ko-KR" dirty="0">
                <a:solidFill>
                  <a:prstClr val="black"/>
                </a:solidFill>
                <a:latin typeface="Corbel" pitchFamily="34" charset="0"/>
              </a:rPr>
              <a:t>, &lt;(C, 1), (D, 2)&gt;&gt;&gt;</a:t>
            </a:r>
          </a:p>
          <a:p>
            <a:pPr marL="342900" lvl="0" indent="-342900">
              <a:spcBef>
                <a:spcPts val="500"/>
              </a:spcBef>
              <a:spcAft>
                <a:spcPts val="500"/>
              </a:spcAft>
              <a:buClr>
                <a:srgbClr val="C00000"/>
              </a:buClr>
            </a:pPr>
            <a:r>
              <a:rPr lang="en-US" altLang="ko-KR" dirty="0">
                <a:solidFill>
                  <a:prstClr val="black"/>
                </a:solidFill>
                <a:latin typeface="Corbel" pitchFamily="34" charset="0"/>
              </a:rPr>
              <a:t>&lt;C, &lt;</a:t>
            </a:r>
            <a:r>
              <a:rPr lang="en-US" altLang="ko-KR" dirty="0" err="1">
                <a:solidFill>
                  <a:prstClr val="black"/>
                </a:solidFill>
                <a:latin typeface="Corbel" pitchFamily="34" charset="0"/>
              </a:rPr>
              <a:t>inf</a:t>
            </a:r>
            <a:r>
              <a:rPr lang="en-US" altLang="ko-KR" dirty="0">
                <a:solidFill>
                  <a:prstClr val="black"/>
                </a:solidFill>
                <a:latin typeface="Corbel" pitchFamily="34" charset="0"/>
              </a:rPr>
              <a:t>, &lt;(E, 4)&gt;&gt;&gt;</a:t>
            </a:r>
          </a:p>
          <a:p>
            <a:pPr marL="342900" lvl="0" indent="-342900">
              <a:spcBef>
                <a:spcPts val="500"/>
              </a:spcBef>
              <a:spcAft>
                <a:spcPts val="500"/>
              </a:spcAft>
              <a:buClr>
                <a:srgbClr val="C00000"/>
              </a:buClr>
            </a:pPr>
            <a:r>
              <a:rPr lang="en-US" altLang="ko-KR" dirty="0">
                <a:solidFill>
                  <a:prstClr val="black"/>
                </a:solidFill>
                <a:latin typeface="Corbel" pitchFamily="34" charset="0"/>
              </a:rPr>
              <a:t>&lt;D, &lt;</a:t>
            </a:r>
            <a:r>
              <a:rPr lang="en-US" altLang="ko-KR" dirty="0" err="1">
                <a:solidFill>
                  <a:prstClr val="black"/>
                </a:solidFill>
                <a:latin typeface="Corbel" pitchFamily="34" charset="0"/>
              </a:rPr>
              <a:t>inf</a:t>
            </a:r>
            <a:r>
              <a:rPr lang="en-US" altLang="ko-KR" dirty="0">
                <a:solidFill>
                  <a:prstClr val="black"/>
                </a:solidFill>
                <a:latin typeface="Corbel" pitchFamily="34" charset="0"/>
              </a:rPr>
              <a:t>, &lt;(B, 3), (C, 9), (E, 2)&gt;&gt;&gt;</a:t>
            </a:r>
          </a:p>
          <a:p>
            <a:pPr marL="342900" lvl="0" indent="-342900">
              <a:spcBef>
                <a:spcPts val="500"/>
              </a:spcBef>
              <a:spcAft>
                <a:spcPts val="500"/>
              </a:spcAft>
              <a:buClr>
                <a:srgbClr val="C00000"/>
              </a:buClr>
            </a:pPr>
            <a:r>
              <a:rPr lang="en-US" altLang="ko-KR" dirty="0">
                <a:solidFill>
                  <a:prstClr val="black"/>
                </a:solidFill>
                <a:latin typeface="Corbel" pitchFamily="34" charset="0"/>
              </a:rPr>
              <a:t>&lt;E, &lt;</a:t>
            </a:r>
            <a:r>
              <a:rPr lang="en-US" altLang="ko-KR" dirty="0" err="1">
                <a:solidFill>
                  <a:prstClr val="black"/>
                </a:solidFill>
                <a:latin typeface="Corbel" pitchFamily="34" charset="0"/>
              </a:rPr>
              <a:t>inf</a:t>
            </a:r>
            <a:r>
              <a:rPr lang="en-US" altLang="ko-KR" dirty="0">
                <a:solidFill>
                  <a:prstClr val="black"/>
                </a:solidFill>
                <a:latin typeface="Corbel" pitchFamily="34" charset="0"/>
              </a:rPr>
              <a:t>, &lt;(A, 7), (C, 6)&gt;&gt;&gt;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724128" y="5775647"/>
            <a:ext cx="2900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Corbel" pitchFamily="34" charset="0"/>
              </a:rPr>
              <a:t>Flushed to local disk!!</a:t>
            </a:r>
            <a:endParaRPr lang="ko-KR" altLang="en-US" sz="2400" dirty="0">
              <a:solidFill>
                <a:srgbClr val="FF00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SSSP – Parallel BFS in </a:t>
            </a:r>
            <a:r>
              <a:rPr lang="en-US" altLang="ko-KR" dirty="0" err="1"/>
              <a:t>MapReduce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/>
          <a:lstStyle/>
          <a:p>
            <a:fld id="{A2CB05B2-B40B-4273-A18A-4FB6E84A53C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45379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/>
              <a:t>Reduce input: &lt;node ID, dist&gt;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&lt;A, &lt;0, &lt;(B, 10), (D, 5)&gt;&gt;&gt;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&lt;A, </a:t>
            </a:r>
            <a:r>
              <a:rPr lang="en-US" altLang="ko-KR" sz="1800" dirty="0" err="1"/>
              <a:t>inf</a:t>
            </a:r>
            <a:r>
              <a:rPr lang="en-US" altLang="ko-KR" sz="1800" dirty="0"/>
              <a:t>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endParaRPr lang="en-US" altLang="ko-KR" sz="1800" dirty="0"/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&lt;B, &lt;</a:t>
            </a:r>
            <a:r>
              <a:rPr lang="en-US" altLang="ko-KR" sz="1800" dirty="0" err="1"/>
              <a:t>inf</a:t>
            </a:r>
            <a:r>
              <a:rPr lang="en-US" altLang="ko-KR" sz="1800" dirty="0"/>
              <a:t>, &lt;(C, 1), (D, 2)&gt;&gt;&gt;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&lt;B, 10&gt; &lt;B, </a:t>
            </a:r>
            <a:r>
              <a:rPr lang="en-US" altLang="ko-KR" sz="1800" dirty="0" err="1"/>
              <a:t>inf</a:t>
            </a:r>
            <a:r>
              <a:rPr lang="en-US" altLang="ko-KR" sz="1800" dirty="0"/>
              <a:t>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endParaRPr lang="en-US" altLang="ko-KR" sz="1800" dirty="0"/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&lt;C, &lt;</a:t>
            </a:r>
            <a:r>
              <a:rPr lang="en-US" altLang="ko-KR" sz="1800" dirty="0" err="1"/>
              <a:t>inf</a:t>
            </a:r>
            <a:r>
              <a:rPr lang="en-US" altLang="ko-KR" sz="1800" dirty="0"/>
              <a:t>, &lt;(E, 4)&gt;&gt;&gt;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&lt;C, </a:t>
            </a:r>
            <a:r>
              <a:rPr lang="en-US" altLang="ko-KR" sz="1800" dirty="0" err="1"/>
              <a:t>inf</a:t>
            </a:r>
            <a:r>
              <a:rPr lang="en-US" altLang="ko-KR" sz="1800" dirty="0"/>
              <a:t>&gt; &lt;C, </a:t>
            </a:r>
            <a:r>
              <a:rPr lang="en-US" altLang="ko-KR" sz="1800" dirty="0" err="1"/>
              <a:t>inf</a:t>
            </a:r>
            <a:r>
              <a:rPr lang="en-US" altLang="ko-KR" sz="1800" dirty="0"/>
              <a:t>&gt; &lt;C, </a:t>
            </a:r>
            <a:r>
              <a:rPr lang="en-US" altLang="ko-KR" sz="1800" dirty="0" err="1"/>
              <a:t>inf</a:t>
            </a:r>
            <a:r>
              <a:rPr lang="en-US" altLang="ko-KR" sz="1800" dirty="0"/>
              <a:t>&gt; 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endParaRPr lang="en-US" altLang="ko-KR" sz="1800" dirty="0"/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&lt;D, &lt;</a:t>
            </a:r>
            <a:r>
              <a:rPr lang="en-US" altLang="ko-KR" sz="1800" dirty="0" err="1"/>
              <a:t>inf</a:t>
            </a:r>
            <a:r>
              <a:rPr lang="en-US" altLang="ko-KR" sz="1800" dirty="0"/>
              <a:t>, &lt;(B, 3), (C, 9), (E, 2)&gt;&gt;&gt;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&lt;D, 5&gt; &lt;D, </a:t>
            </a:r>
            <a:r>
              <a:rPr lang="en-US" altLang="ko-KR" sz="1800" dirty="0" err="1"/>
              <a:t>inf</a:t>
            </a:r>
            <a:r>
              <a:rPr lang="en-US" altLang="ko-KR" sz="1800" dirty="0"/>
              <a:t>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endParaRPr lang="en-US" altLang="ko-KR" sz="1800" dirty="0"/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&lt;E, &lt;</a:t>
            </a:r>
            <a:r>
              <a:rPr lang="en-US" altLang="ko-KR" sz="1800" dirty="0" err="1"/>
              <a:t>inf</a:t>
            </a:r>
            <a:r>
              <a:rPr lang="en-US" altLang="ko-KR" sz="1800" dirty="0"/>
              <a:t>, &lt;(A, 7), (C, 6)&gt;&gt;&gt;</a:t>
            </a:r>
          </a:p>
          <a:p>
            <a:pPr lvl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>
                <a:solidFill>
                  <a:prstClr val="black"/>
                </a:solidFill>
              </a:rPr>
              <a:t>&lt;E, </a:t>
            </a:r>
            <a:r>
              <a:rPr lang="en-US" altLang="ko-KR" sz="1800" dirty="0" err="1">
                <a:solidFill>
                  <a:prstClr val="black"/>
                </a:solidFill>
              </a:rPr>
              <a:t>inf</a:t>
            </a:r>
            <a:r>
              <a:rPr lang="en-US" altLang="ko-KR" sz="1800" dirty="0">
                <a:solidFill>
                  <a:prstClr val="black"/>
                </a:solidFill>
              </a:rPr>
              <a:t>&gt; &lt;E, </a:t>
            </a:r>
            <a:r>
              <a:rPr lang="en-US" altLang="ko-KR" sz="1800" dirty="0" err="1">
                <a:solidFill>
                  <a:prstClr val="black"/>
                </a:solidFill>
              </a:rPr>
              <a:t>inf</a:t>
            </a:r>
            <a:r>
              <a:rPr lang="en-US" altLang="ko-KR" sz="1800" dirty="0">
                <a:solidFill>
                  <a:prstClr val="black"/>
                </a:solidFill>
              </a:rPr>
              <a:t>&gt;</a:t>
            </a:r>
          </a:p>
        </p:txBody>
      </p:sp>
      <p:grpSp>
        <p:nvGrpSpPr>
          <p:cNvPr id="3" name="그룹 36"/>
          <p:cNvGrpSpPr/>
          <p:nvPr/>
        </p:nvGrpSpPr>
        <p:grpSpPr>
          <a:xfrm>
            <a:off x="4083496" y="1124744"/>
            <a:ext cx="4808984" cy="4176464"/>
            <a:chOff x="3851920" y="1412776"/>
            <a:chExt cx="4953000" cy="4473788"/>
          </a:xfrm>
        </p:grpSpPr>
        <p:grpSp>
          <p:nvGrpSpPr>
            <p:cNvPr id="5" name="그룹 30"/>
            <p:cNvGrpSpPr/>
            <p:nvPr/>
          </p:nvGrpSpPr>
          <p:grpSpPr>
            <a:xfrm>
              <a:off x="3851920" y="1772816"/>
              <a:ext cx="4953000" cy="3733800"/>
              <a:chOff x="1523256" y="2204864"/>
              <a:chExt cx="4953000" cy="3733800"/>
            </a:xfrm>
          </p:grpSpPr>
          <p:sp>
            <p:nvSpPr>
              <p:cNvPr id="44" name="Oval 5"/>
              <p:cNvSpPr>
                <a:spLocks noChangeArrowheads="1"/>
              </p:cNvSpPr>
              <p:nvPr/>
            </p:nvSpPr>
            <p:spPr bwMode="auto">
              <a:xfrm>
                <a:off x="1523256" y="3576464"/>
                <a:ext cx="838200" cy="838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>
                    <a:ea typeface="굴림" charset="-127"/>
                  </a:rPr>
                  <a:t>0</a:t>
                </a:r>
              </a:p>
            </p:txBody>
          </p:sp>
          <p:sp>
            <p:nvSpPr>
              <p:cNvPr id="45" name="Oval 6"/>
              <p:cNvSpPr/>
              <p:nvPr/>
            </p:nvSpPr>
            <p:spPr bwMode="auto">
              <a:xfrm>
                <a:off x="3275856" y="2204864"/>
                <a:ext cx="838200" cy="838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>
                    <a:ea typeface="굴림" charset="-127"/>
                    <a:sym typeface="Symbol" pitchFamily="18" charset="2"/>
                  </a:rPr>
                  <a:t></a:t>
                </a:r>
                <a:endParaRPr lang="en-US" altLang="ko-KR">
                  <a:ea typeface="굴림" charset="-127"/>
                </a:endParaRPr>
              </a:p>
            </p:txBody>
          </p:sp>
          <p:sp>
            <p:nvSpPr>
              <p:cNvPr id="46" name="Oval 7"/>
              <p:cNvSpPr/>
              <p:nvPr/>
            </p:nvSpPr>
            <p:spPr bwMode="auto">
              <a:xfrm>
                <a:off x="3275856" y="5100464"/>
                <a:ext cx="838200" cy="838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>
                    <a:ea typeface="굴림" charset="-127"/>
                    <a:sym typeface="Symbol" pitchFamily="18" charset="2"/>
                  </a:rPr>
                  <a:t></a:t>
                </a:r>
                <a:endParaRPr lang="en-US" altLang="ko-KR">
                  <a:ea typeface="굴림" charset="-127"/>
                </a:endParaRPr>
              </a:p>
            </p:txBody>
          </p:sp>
          <p:sp>
            <p:nvSpPr>
              <p:cNvPr id="47" name="Oval 21"/>
              <p:cNvSpPr/>
              <p:nvPr/>
            </p:nvSpPr>
            <p:spPr bwMode="auto">
              <a:xfrm>
                <a:off x="5638056" y="2204864"/>
                <a:ext cx="838200" cy="838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>
                    <a:ea typeface="굴림" charset="-127"/>
                    <a:sym typeface="Symbol" pitchFamily="18" charset="2"/>
                  </a:rPr>
                  <a:t></a:t>
                </a:r>
                <a:endParaRPr lang="en-US" altLang="ko-KR">
                  <a:ea typeface="굴림" charset="-127"/>
                </a:endParaRPr>
              </a:p>
            </p:txBody>
          </p:sp>
          <p:sp>
            <p:nvSpPr>
              <p:cNvPr id="48" name="Oval 22"/>
              <p:cNvSpPr/>
              <p:nvPr/>
            </p:nvSpPr>
            <p:spPr bwMode="auto">
              <a:xfrm>
                <a:off x="5638056" y="5100464"/>
                <a:ext cx="838200" cy="838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>
                    <a:ea typeface="굴림" charset="-127"/>
                    <a:sym typeface="Symbol" pitchFamily="18" charset="2"/>
                  </a:rPr>
                  <a:t></a:t>
                </a:r>
                <a:endParaRPr lang="en-US" altLang="ko-KR">
                  <a:ea typeface="굴림" charset="-127"/>
                </a:endParaRPr>
              </a:p>
            </p:txBody>
          </p:sp>
          <p:cxnSp>
            <p:nvCxnSpPr>
              <p:cNvPr id="49" name="Straight Arrow Connector 77"/>
              <p:cNvCxnSpPr>
                <a:cxnSpLocks noChangeShapeType="1"/>
              </p:cNvCxnSpPr>
              <p:nvPr/>
            </p:nvCxnSpPr>
            <p:spPr bwMode="auto">
              <a:xfrm>
                <a:off x="2361456" y="4338464"/>
                <a:ext cx="914400" cy="8382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0" name="Straight Arrow Connector 78"/>
              <p:cNvCxnSpPr>
                <a:cxnSpLocks noChangeShapeType="1"/>
              </p:cNvCxnSpPr>
              <p:nvPr/>
            </p:nvCxnSpPr>
            <p:spPr bwMode="auto">
              <a:xfrm flipV="1">
                <a:off x="2361456" y="2890664"/>
                <a:ext cx="914400" cy="8382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1" name="Straight Arrow Connector 79"/>
              <p:cNvCxnSpPr>
                <a:cxnSpLocks noChangeShapeType="1"/>
              </p:cNvCxnSpPr>
              <p:nvPr/>
            </p:nvCxnSpPr>
            <p:spPr bwMode="auto">
              <a:xfrm>
                <a:off x="4190256" y="5557664"/>
                <a:ext cx="13716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2" name="Straight Arrow Connector 82"/>
              <p:cNvCxnSpPr>
                <a:cxnSpLocks noChangeShapeType="1"/>
              </p:cNvCxnSpPr>
              <p:nvPr/>
            </p:nvCxnSpPr>
            <p:spPr bwMode="auto">
              <a:xfrm>
                <a:off x="4190256" y="2660477"/>
                <a:ext cx="1371600" cy="158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3" name="Straight Arrow Connector 8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847356" y="3385964"/>
                <a:ext cx="2133600" cy="16002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4" name="Straight Arrow Connector 85"/>
              <p:cNvCxnSpPr>
                <a:cxnSpLocks noChangeShapeType="1"/>
              </p:cNvCxnSpPr>
              <p:nvPr/>
            </p:nvCxnSpPr>
            <p:spPr bwMode="auto">
              <a:xfrm rot="10800000">
                <a:off x="2437656" y="4033664"/>
                <a:ext cx="3200400" cy="12192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5" name="Straight Arrow Connector 8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895650" y="4110658"/>
                <a:ext cx="1981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6" name="Straight Arrow Connector 89"/>
              <p:cNvCxnSpPr>
                <a:cxnSpLocks noChangeShapeType="1"/>
              </p:cNvCxnSpPr>
              <p:nvPr/>
            </p:nvCxnSpPr>
            <p:spPr bwMode="auto">
              <a:xfrm rot="16200000" flipH="1">
                <a:off x="2513063" y="4109070"/>
                <a:ext cx="1981200" cy="158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7" name="Straight Arrow Connector 9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257850" y="4110658"/>
                <a:ext cx="1981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8" name="Straight Arrow Connector 91"/>
              <p:cNvCxnSpPr>
                <a:cxnSpLocks noChangeShapeType="1"/>
              </p:cNvCxnSpPr>
              <p:nvPr/>
            </p:nvCxnSpPr>
            <p:spPr bwMode="auto">
              <a:xfrm rot="16200000" flipH="1">
                <a:off x="4875263" y="4109070"/>
                <a:ext cx="1981200" cy="158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59" name="TextBox 17"/>
              <p:cNvSpPr txBox="1">
                <a:spLocks noChangeArrowheads="1"/>
              </p:cNvSpPr>
              <p:nvPr/>
            </p:nvSpPr>
            <p:spPr bwMode="auto">
              <a:xfrm>
                <a:off x="2513856" y="3043064"/>
                <a:ext cx="4127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10</a:t>
                </a:r>
              </a:p>
            </p:txBody>
          </p:sp>
          <p:sp>
            <p:nvSpPr>
              <p:cNvPr id="60" name="TextBox 18"/>
              <p:cNvSpPr txBox="1">
                <a:spLocks noChangeArrowheads="1"/>
              </p:cNvSpPr>
              <p:nvPr/>
            </p:nvSpPr>
            <p:spPr bwMode="auto">
              <a:xfrm>
                <a:off x="2520206" y="4686127"/>
                <a:ext cx="298450" cy="338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5</a:t>
                </a:r>
              </a:p>
            </p:txBody>
          </p:sp>
          <p:sp>
            <p:nvSpPr>
              <p:cNvPr id="61" name="TextBox 19"/>
              <p:cNvSpPr txBox="1">
                <a:spLocks noChangeArrowheads="1"/>
              </p:cNvSpPr>
              <p:nvPr/>
            </p:nvSpPr>
            <p:spPr bwMode="auto">
              <a:xfrm>
                <a:off x="3282206" y="38050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 dirty="0">
                    <a:ea typeface="굴림" charset="-127"/>
                  </a:rPr>
                  <a:t>2</a:t>
                </a:r>
              </a:p>
            </p:txBody>
          </p:sp>
          <p:sp>
            <p:nvSpPr>
              <p:cNvPr id="62" name="TextBox 20"/>
              <p:cNvSpPr txBox="1">
                <a:spLocks noChangeArrowheads="1"/>
              </p:cNvSpPr>
              <p:nvPr/>
            </p:nvSpPr>
            <p:spPr bwMode="auto">
              <a:xfrm>
                <a:off x="3809256" y="38050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3</a:t>
                </a:r>
              </a:p>
            </p:txBody>
          </p:sp>
          <p:sp>
            <p:nvSpPr>
              <p:cNvPr id="63" name="TextBox 23"/>
              <p:cNvSpPr txBox="1">
                <a:spLocks noChangeArrowheads="1"/>
              </p:cNvSpPr>
              <p:nvPr/>
            </p:nvSpPr>
            <p:spPr bwMode="auto">
              <a:xfrm>
                <a:off x="4647456" y="5524327"/>
                <a:ext cx="298450" cy="338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2</a:t>
                </a:r>
              </a:p>
            </p:txBody>
          </p:sp>
          <p:sp>
            <p:nvSpPr>
              <p:cNvPr id="64" name="TextBox 24"/>
              <p:cNvSpPr txBox="1">
                <a:spLocks noChangeArrowheads="1"/>
              </p:cNvSpPr>
              <p:nvPr/>
            </p:nvSpPr>
            <p:spPr bwMode="auto">
              <a:xfrm>
                <a:off x="4647456" y="23572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1</a:t>
                </a:r>
              </a:p>
            </p:txBody>
          </p:sp>
          <p:sp>
            <p:nvSpPr>
              <p:cNvPr id="65" name="TextBox 25"/>
              <p:cNvSpPr txBox="1">
                <a:spLocks noChangeArrowheads="1"/>
              </p:cNvSpPr>
              <p:nvPr/>
            </p:nvSpPr>
            <p:spPr bwMode="auto">
              <a:xfrm>
                <a:off x="4799856" y="3771727"/>
                <a:ext cx="298450" cy="338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9</a:t>
                </a:r>
              </a:p>
            </p:txBody>
          </p:sp>
          <p:sp>
            <p:nvSpPr>
              <p:cNvPr id="66" name="TextBox 26"/>
              <p:cNvSpPr txBox="1">
                <a:spLocks noChangeArrowheads="1"/>
              </p:cNvSpPr>
              <p:nvPr/>
            </p:nvSpPr>
            <p:spPr bwMode="auto">
              <a:xfrm>
                <a:off x="4952256" y="47194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7</a:t>
                </a:r>
              </a:p>
            </p:txBody>
          </p:sp>
          <p:sp>
            <p:nvSpPr>
              <p:cNvPr id="67" name="TextBox 27"/>
              <p:cNvSpPr txBox="1">
                <a:spLocks noChangeArrowheads="1"/>
              </p:cNvSpPr>
              <p:nvPr/>
            </p:nvSpPr>
            <p:spPr bwMode="auto">
              <a:xfrm>
                <a:off x="5644406" y="38050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4</a:t>
                </a:r>
              </a:p>
            </p:txBody>
          </p:sp>
          <p:sp>
            <p:nvSpPr>
              <p:cNvPr id="68" name="TextBox 28"/>
              <p:cNvSpPr txBox="1">
                <a:spLocks noChangeArrowheads="1"/>
              </p:cNvSpPr>
              <p:nvPr/>
            </p:nvSpPr>
            <p:spPr bwMode="auto">
              <a:xfrm>
                <a:off x="6177806" y="38050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6</a:t>
                </a:r>
              </a:p>
            </p:txBody>
          </p:sp>
        </p:grpSp>
        <p:sp>
          <p:nvSpPr>
            <p:cNvPr id="39" name="TextBox 19"/>
            <p:cNvSpPr txBox="1">
              <a:spLocks noChangeArrowheads="1"/>
            </p:cNvSpPr>
            <p:nvPr/>
          </p:nvSpPr>
          <p:spPr bwMode="auto">
            <a:xfrm>
              <a:off x="4108584" y="2812296"/>
              <a:ext cx="3369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 dirty="0">
                  <a:ea typeface="굴림" charset="-127"/>
                </a:rPr>
                <a:t>A</a:t>
              </a:r>
            </a:p>
          </p:txBody>
        </p:sp>
        <p:sp>
          <p:nvSpPr>
            <p:cNvPr id="40" name="TextBox 19"/>
            <p:cNvSpPr txBox="1">
              <a:spLocks noChangeArrowheads="1"/>
            </p:cNvSpPr>
            <p:nvPr/>
          </p:nvSpPr>
          <p:spPr bwMode="auto">
            <a:xfrm>
              <a:off x="5868144" y="1412776"/>
              <a:ext cx="31931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 dirty="0">
                  <a:ea typeface="굴림" charset="-127"/>
                </a:rPr>
                <a:t>B</a:t>
              </a:r>
            </a:p>
          </p:txBody>
        </p:sp>
        <p:sp>
          <p:nvSpPr>
            <p:cNvPr id="41" name="TextBox 19"/>
            <p:cNvSpPr txBox="1">
              <a:spLocks noChangeArrowheads="1"/>
            </p:cNvSpPr>
            <p:nvPr/>
          </p:nvSpPr>
          <p:spPr bwMode="auto">
            <a:xfrm>
              <a:off x="8244408" y="1412776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 dirty="0">
                  <a:ea typeface="굴림" charset="-127"/>
                </a:rPr>
                <a:t>C</a:t>
              </a:r>
            </a:p>
          </p:txBody>
        </p:sp>
        <p:sp>
          <p:nvSpPr>
            <p:cNvPr id="42" name="TextBox 19"/>
            <p:cNvSpPr txBox="1">
              <a:spLocks noChangeArrowheads="1"/>
            </p:cNvSpPr>
            <p:nvPr/>
          </p:nvSpPr>
          <p:spPr bwMode="auto">
            <a:xfrm>
              <a:off x="5868144" y="5517232"/>
              <a:ext cx="3497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 dirty="0">
                  <a:ea typeface="굴림" charset="-127"/>
                </a:rPr>
                <a:t>D</a:t>
              </a:r>
            </a:p>
          </p:txBody>
        </p:sp>
        <p:sp>
          <p:nvSpPr>
            <p:cNvPr id="43" name="TextBox 19"/>
            <p:cNvSpPr txBox="1">
              <a:spLocks noChangeArrowheads="1"/>
            </p:cNvSpPr>
            <p:nvPr/>
          </p:nvSpPr>
          <p:spPr bwMode="auto">
            <a:xfrm>
              <a:off x="8244408" y="5517232"/>
              <a:ext cx="3032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ea typeface="굴림" charset="-127"/>
                </a:rPr>
                <a:t>E</a:t>
              </a:r>
              <a:endParaRPr lang="en-US" altLang="ko-KR" b="0" dirty="0">
                <a:ea typeface="굴림" charset="-127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SSSP – Parallel BFS in MapReduce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/>
          <a:lstStyle/>
          <a:p>
            <a:fld id="{A2CB05B2-B40B-4273-A18A-4FB6E84A53C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45379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/>
              <a:t>Reduce input: &lt;node ID, dist&gt;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&lt;A, &lt;0, &lt;(B, 10), (D, 5)&gt;&gt;&gt;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strike="sngStrike" dirty="0"/>
              <a:t>&lt;A, </a:t>
            </a:r>
            <a:r>
              <a:rPr lang="en-US" altLang="ko-KR" sz="1800" strike="sngStrike" dirty="0" err="1"/>
              <a:t>inf</a:t>
            </a:r>
            <a:r>
              <a:rPr lang="en-US" altLang="ko-KR" sz="1800" strike="sngStrike" dirty="0"/>
              <a:t>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endParaRPr lang="en-US" altLang="ko-KR" sz="1800" dirty="0"/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&lt;B, &lt;</a:t>
            </a:r>
            <a:r>
              <a:rPr lang="en-US" altLang="ko-KR" sz="1800" strike="sngStrike" dirty="0" err="1"/>
              <a:t>inf</a:t>
            </a:r>
            <a:r>
              <a:rPr lang="en-US" altLang="ko-KR" sz="1800" dirty="0"/>
              <a:t>, &lt;(C, 1), (D, 2)&gt;&gt;&gt;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&lt;B, 10&gt; </a:t>
            </a:r>
            <a:r>
              <a:rPr lang="en-US" altLang="ko-KR" sz="1800" strike="sngStrike" dirty="0"/>
              <a:t>&lt;B, </a:t>
            </a:r>
            <a:r>
              <a:rPr lang="en-US" altLang="ko-KR" sz="1800" strike="sngStrike" dirty="0" err="1"/>
              <a:t>inf</a:t>
            </a:r>
            <a:r>
              <a:rPr lang="en-US" altLang="ko-KR" sz="1800" strike="sngStrike" dirty="0"/>
              <a:t>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endParaRPr lang="en-US" altLang="ko-KR" sz="1800" dirty="0"/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&lt;C, &lt;</a:t>
            </a:r>
            <a:r>
              <a:rPr lang="en-US" altLang="ko-KR" sz="1800" dirty="0" err="1"/>
              <a:t>inf</a:t>
            </a:r>
            <a:r>
              <a:rPr lang="en-US" altLang="ko-KR" sz="1800" dirty="0"/>
              <a:t>, &lt;(E, 4)&gt;&gt;&gt;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strike="sngStrike" dirty="0"/>
              <a:t>&lt;C, </a:t>
            </a:r>
            <a:r>
              <a:rPr lang="en-US" altLang="ko-KR" sz="1800" strike="sngStrike" dirty="0" err="1"/>
              <a:t>inf</a:t>
            </a:r>
            <a:r>
              <a:rPr lang="en-US" altLang="ko-KR" sz="1800" strike="sngStrike" dirty="0"/>
              <a:t>&gt; &lt;C, </a:t>
            </a:r>
            <a:r>
              <a:rPr lang="en-US" altLang="ko-KR" sz="1800" strike="sngStrike" dirty="0" err="1"/>
              <a:t>inf</a:t>
            </a:r>
            <a:r>
              <a:rPr lang="en-US" altLang="ko-KR" sz="1800" strike="sngStrike" dirty="0"/>
              <a:t>&gt; &lt;C, </a:t>
            </a:r>
            <a:r>
              <a:rPr lang="en-US" altLang="ko-KR" sz="1800" strike="sngStrike" dirty="0" err="1"/>
              <a:t>inf</a:t>
            </a:r>
            <a:r>
              <a:rPr lang="en-US" altLang="ko-KR" sz="1800" strike="sngStrike" dirty="0"/>
              <a:t>&gt; 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endParaRPr lang="en-US" altLang="ko-KR" sz="1800" dirty="0"/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&lt;D, &lt;</a:t>
            </a:r>
            <a:r>
              <a:rPr lang="en-US" altLang="ko-KR" sz="1800" strike="sngStrike" dirty="0" err="1"/>
              <a:t>inf</a:t>
            </a:r>
            <a:r>
              <a:rPr lang="en-US" altLang="ko-KR" sz="1800" dirty="0"/>
              <a:t>, &lt;(B, 3), (C, 9), (E, 2)&gt;&gt;&gt;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&lt;D, 5&gt; </a:t>
            </a:r>
            <a:r>
              <a:rPr lang="en-US" altLang="ko-KR" sz="1800" strike="sngStrike" dirty="0"/>
              <a:t>&lt;D, </a:t>
            </a:r>
            <a:r>
              <a:rPr lang="en-US" altLang="ko-KR" sz="1800" strike="sngStrike" dirty="0" err="1"/>
              <a:t>inf</a:t>
            </a:r>
            <a:r>
              <a:rPr lang="en-US" altLang="ko-KR" sz="1800" strike="sngStrike" dirty="0"/>
              <a:t>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endParaRPr lang="en-US" altLang="ko-KR" sz="1800" dirty="0"/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&lt;E, &lt;</a:t>
            </a:r>
            <a:r>
              <a:rPr lang="en-US" altLang="ko-KR" sz="1800" dirty="0" err="1"/>
              <a:t>inf</a:t>
            </a:r>
            <a:r>
              <a:rPr lang="en-US" altLang="ko-KR" sz="1800" dirty="0"/>
              <a:t>, &lt;(A, 7), (C, 6)&gt;&gt;&gt;</a:t>
            </a:r>
          </a:p>
          <a:p>
            <a:pPr lvl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strike="sngStrike" dirty="0">
                <a:solidFill>
                  <a:prstClr val="black"/>
                </a:solidFill>
              </a:rPr>
              <a:t>&lt;E, </a:t>
            </a:r>
            <a:r>
              <a:rPr lang="en-US" altLang="ko-KR" sz="1800" strike="sngStrike" dirty="0" err="1">
                <a:solidFill>
                  <a:prstClr val="black"/>
                </a:solidFill>
              </a:rPr>
              <a:t>inf</a:t>
            </a:r>
            <a:r>
              <a:rPr lang="en-US" altLang="ko-KR" sz="1800" strike="sngStrike" dirty="0">
                <a:solidFill>
                  <a:prstClr val="black"/>
                </a:solidFill>
              </a:rPr>
              <a:t>&gt; &lt;E, </a:t>
            </a:r>
            <a:r>
              <a:rPr lang="en-US" altLang="ko-KR" sz="1800" strike="sngStrike" dirty="0" err="1">
                <a:solidFill>
                  <a:prstClr val="black"/>
                </a:solidFill>
              </a:rPr>
              <a:t>inf</a:t>
            </a:r>
            <a:r>
              <a:rPr lang="en-US" altLang="ko-KR" sz="1800" strike="sngStrike" dirty="0">
                <a:solidFill>
                  <a:prstClr val="black"/>
                </a:solidFill>
              </a:rPr>
              <a:t>&gt;</a:t>
            </a:r>
          </a:p>
        </p:txBody>
      </p:sp>
      <p:grpSp>
        <p:nvGrpSpPr>
          <p:cNvPr id="3" name="그룹 36"/>
          <p:cNvGrpSpPr/>
          <p:nvPr/>
        </p:nvGrpSpPr>
        <p:grpSpPr>
          <a:xfrm>
            <a:off x="4083496" y="1124744"/>
            <a:ext cx="4808984" cy="4176464"/>
            <a:chOff x="3851920" y="1412776"/>
            <a:chExt cx="4953000" cy="4473788"/>
          </a:xfrm>
        </p:grpSpPr>
        <p:grpSp>
          <p:nvGrpSpPr>
            <p:cNvPr id="5" name="그룹 30"/>
            <p:cNvGrpSpPr/>
            <p:nvPr/>
          </p:nvGrpSpPr>
          <p:grpSpPr>
            <a:xfrm>
              <a:off x="3851920" y="1772816"/>
              <a:ext cx="4953000" cy="3733800"/>
              <a:chOff x="1523256" y="2204864"/>
              <a:chExt cx="4953000" cy="3733800"/>
            </a:xfrm>
          </p:grpSpPr>
          <p:sp>
            <p:nvSpPr>
              <p:cNvPr id="44" name="Oval 5"/>
              <p:cNvSpPr>
                <a:spLocks noChangeArrowheads="1"/>
              </p:cNvSpPr>
              <p:nvPr/>
            </p:nvSpPr>
            <p:spPr bwMode="auto">
              <a:xfrm>
                <a:off x="1523256" y="3576464"/>
                <a:ext cx="838200" cy="838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>
                    <a:ea typeface="굴림" charset="-127"/>
                  </a:rPr>
                  <a:t>0</a:t>
                </a:r>
              </a:p>
            </p:txBody>
          </p:sp>
          <p:sp>
            <p:nvSpPr>
              <p:cNvPr id="45" name="Oval 6"/>
              <p:cNvSpPr/>
              <p:nvPr/>
            </p:nvSpPr>
            <p:spPr bwMode="auto">
              <a:xfrm>
                <a:off x="3275856" y="2204864"/>
                <a:ext cx="838200" cy="838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>
                    <a:ea typeface="굴림" charset="-127"/>
                    <a:sym typeface="Symbol" pitchFamily="18" charset="2"/>
                  </a:rPr>
                  <a:t></a:t>
                </a:r>
                <a:endParaRPr lang="en-US" altLang="ko-KR">
                  <a:ea typeface="굴림" charset="-127"/>
                </a:endParaRPr>
              </a:p>
            </p:txBody>
          </p:sp>
          <p:sp>
            <p:nvSpPr>
              <p:cNvPr id="46" name="Oval 7"/>
              <p:cNvSpPr/>
              <p:nvPr/>
            </p:nvSpPr>
            <p:spPr bwMode="auto">
              <a:xfrm>
                <a:off x="3275856" y="5100464"/>
                <a:ext cx="838200" cy="838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>
                    <a:ea typeface="굴림" charset="-127"/>
                    <a:sym typeface="Symbol" pitchFamily="18" charset="2"/>
                  </a:rPr>
                  <a:t></a:t>
                </a:r>
                <a:endParaRPr lang="en-US" altLang="ko-KR">
                  <a:ea typeface="굴림" charset="-127"/>
                </a:endParaRPr>
              </a:p>
            </p:txBody>
          </p:sp>
          <p:sp>
            <p:nvSpPr>
              <p:cNvPr id="47" name="Oval 21"/>
              <p:cNvSpPr/>
              <p:nvPr/>
            </p:nvSpPr>
            <p:spPr bwMode="auto">
              <a:xfrm>
                <a:off x="5638056" y="2204864"/>
                <a:ext cx="838200" cy="838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>
                    <a:ea typeface="굴림" charset="-127"/>
                    <a:sym typeface="Symbol" pitchFamily="18" charset="2"/>
                  </a:rPr>
                  <a:t></a:t>
                </a:r>
                <a:endParaRPr lang="en-US" altLang="ko-KR">
                  <a:ea typeface="굴림" charset="-127"/>
                </a:endParaRPr>
              </a:p>
            </p:txBody>
          </p:sp>
          <p:sp>
            <p:nvSpPr>
              <p:cNvPr id="48" name="Oval 22"/>
              <p:cNvSpPr/>
              <p:nvPr/>
            </p:nvSpPr>
            <p:spPr bwMode="auto">
              <a:xfrm>
                <a:off x="5638056" y="5100464"/>
                <a:ext cx="838200" cy="838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>
                    <a:ea typeface="굴림" charset="-127"/>
                    <a:sym typeface="Symbol" pitchFamily="18" charset="2"/>
                  </a:rPr>
                  <a:t></a:t>
                </a:r>
                <a:endParaRPr lang="en-US" altLang="ko-KR">
                  <a:ea typeface="굴림" charset="-127"/>
                </a:endParaRPr>
              </a:p>
            </p:txBody>
          </p:sp>
          <p:cxnSp>
            <p:nvCxnSpPr>
              <p:cNvPr id="49" name="Straight Arrow Connector 77"/>
              <p:cNvCxnSpPr>
                <a:cxnSpLocks noChangeShapeType="1"/>
              </p:cNvCxnSpPr>
              <p:nvPr/>
            </p:nvCxnSpPr>
            <p:spPr bwMode="auto">
              <a:xfrm>
                <a:off x="2361456" y="4338464"/>
                <a:ext cx="914400" cy="8382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0" name="Straight Arrow Connector 78"/>
              <p:cNvCxnSpPr>
                <a:cxnSpLocks noChangeShapeType="1"/>
              </p:cNvCxnSpPr>
              <p:nvPr/>
            </p:nvCxnSpPr>
            <p:spPr bwMode="auto">
              <a:xfrm flipV="1">
                <a:off x="2361456" y="2890664"/>
                <a:ext cx="914400" cy="8382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1" name="Straight Arrow Connector 79"/>
              <p:cNvCxnSpPr>
                <a:cxnSpLocks noChangeShapeType="1"/>
              </p:cNvCxnSpPr>
              <p:nvPr/>
            </p:nvCxnSpPr>
            <p:spPr bwMode="auto">
              <a:xfrm>
                <a:off x="4190256" y="5557664"/>
                <a:ext cx="13716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2" name="Straight Arrow Connector 82"/>
              <p:cNvCxnSpPr>
                <a:cxnSpLocks noChangeShapeType="1"/>
              </p:cNvCxnSpPr>
              <p:nvPr/>
            </p:nvCxnSpPr>
            <p:spPr bwMode="auto">
              <a:xfrm>
                <a:off x="4190256" y="2660477"/>
                <a:ext cx="1371600" cy="158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3" name="Straight Arrow Connector 8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847356" y="3385964"/>
                <a:ext cx="2133600" cy="16002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4" name="Straight Arrow Connector 85"/>
              <p:cNvCxnSpPr>
                <a:cxnSpLocks noChangeShapeType="1"/>
              </p:cNvCxnSpPr>
              <p:nvPr/>
            </p:nvCxnSpPr>
            <p:spPr bwMode="auto">
              <a:xfrm rot="10800000">
                <a:off x="2437656" y="4033664"/>
                <a:ext cx="3200400" cy="12192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5" name="Straight Arrow Connector 8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895650" y="4110658"/>
                <a:ext cx="1981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6" name="Straight Arrow Connector 89"/>
              <p:cNvCxnSpPr>
                <a:cxnSpLocks noChangeShapeType="1"/>
              </p:cNvCxnSpPr>
              <p:nvPr/>
            </p:nvCxnSpPr>
            <p:spPr bwMode="auto">
              <a:xfrm rot="16200000" flipH="1">
                <a:off x="2513063" y="4109070"/>
                <a:ext cx="1981200" cy="158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7" name="Straight Arrow Connector 9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257850" y="4110658"/>
                <a:ext cx="1981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8" name="Straight Arrow Connector 91"/>
              <p:cNvCxnSpPr>
                <a:cxnSpLocks noChangeShapeType="1"/>
              </p:cNvCxnSpPr>
              <p:nvPr/>
            </p:nvCxnSpPr>
            <p:spPr bwMode="auto">
              <a:xfrm rot="16200000" flipH="1">
                <a:off x="4875263" y="4109070"/>
                <a:ext cx="1981200" cy="158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59" name="TextBox 17"/>
              <p:cNvSpPr txBox="1">
                <a:spLocks noChangeArrowheads="1"/>
              </p:cNvSpPr>
              <p:nvPr/>
            </p:nvSpPr>
            <p:spPr bwMode="auto">
              <a:xfrm>
                <a:off x="2513856" y="3043064"/>
                <a:ext cx="4127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10</a:t>
                </a:r>
              </a:p>
            </p:txBody>
          </p:sp>
          <p:sp>
            <p:nvSpPr>
              <p:cNvPr id="60" name="TextBox 18"/>
              <p:cNvSpPr txBox="1">
                <a:spLocks noChangeArrowheads="1"/>
              </p:cNvSpPr>
              <p:nvPr/>
            </p:nvSpPr>
            <p:spPr bwMode="auto">
              <a:xfrm>
                <a:off x="2520206" y="4686127"/>
                <a:ext cx="298450" cy="338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5</a:t>
                </a:r>
              </a:p>
            </p:txBody>
          </p:sp>
          <p:sp>
            <p:nvSpPr>
              <p:cNvPr id="61" name="TextBox 19"/>
              <p:cNvSpPr txBox="1">
                <a:spLocks noChangeArrowheads="1"/>
              </p:cNvSpPr>
              <p:nvPr/>
            </p:nvSpPr>
            <p:spPr bwMode="auto">
              <a:xfrm>
                <a:off x="3282206" y="38050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 dirty="0">
                    <a:ea typeface="굴림" charset="-127"/>
                  </a:rPr>
                  <a:t>2</a:t>
                </a:r>
              </a:p>
            </p:txBody>
          </p:sp>
          <p:sp>
            <p:nvSpPr>
              <p:cNvPr id="62" name="TextBox 20"/>
              <p:cNvSpPr txBox="1">
                <a:spLocks noChangeArrowheads="1"/>
              </p:cNvSpPr>
              <p:nvPr/>
            </p:nvSpPr>
            <p:spPr bwMode="auto">
              <a:xfrm>
                <a:off x="3809256" y="38050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3</a:t>
                </a:r>
              </a:p>
            </p:txBody>
          </p:sp>
          <p:sp>
            <p:nvSpPr>
              <p:cNvPr id="63" name="TextBox 23"/>
              <p:cNvSpPr txBox="1">
                <a:spLocks noChangeArrowheads="1"/>
              </p:cNvSpPr>
              <p:nvPr/>
            </p:nvSpPr>
            <p:spPr bwMode="auto">
              <a:xfrm>
                <a:off x="4647456" y="5524327"/>
                <a:ext cx="298450" cy="338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2</a:t>
                </a:r>
              </a:p>
            </p:txBody>
          </p:sp>
          <p:sp>
            <p:nvSpPr>
              <p:cNvPr id="64" name="TextBox 24"/>
              <p:cNvSpPr txBox="1">
                <a:spLocks noChangeArrowheads="1"/>
              </p:cNvSpPr>
              <p:nvPr/>
            </p:nvSpPr>
            <p:spPr bwMode="auto">
              <a:xfrm>
                <a:off x="4647456" y="23572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1</a:t>
                </a:r>
              </a:p>
            </p:txBody>
          </p:sp>
          <p:sp>
            <p:nvSpPr>
              <p:cNvPr id="65" name="TextBox 25"/>
              <p:cNvSpPr txBox="1">
                <a:spLocks noChangeArrowheads="1"/>
              </p:cNvSpPr>
              <p:nvPr/>
            </p:nvSpPr>
            <p:spPr bwMode="auto">
              <a:xfrm>
                <a:off x="4799856" y="3771727"/>
                <a:ext cx="298450" cy="338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9</a:t>
                </a:r>
              </a:p>
            </p:txBody>
          </p:sp>
          <p:sp>
            <p:nvSpPr>
              <p:cNvPr id="66" name="TextBox 26"/>
              <p:cNvSpPr txBox="1">
                <a:spLocks noChangeArrowheads="1"/>
              </p:cNvSpPr>
              <p:nvPr/>
            </p:nvSpPr>
            <p:spPr bwMode="auto">
              <a:xfrm>
                <a:off x="4952256" y="47194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7</a:t>
                </a:r>
              </a:p>
            </p:txBody>
          </p:sp>
          <p:sp>
            <p:nvSpPr>
              <p:cNvPr id="67" name="TextBox 27"/>
              <p:cNvSpPr txBox="1">
                <a:spLocks noChangeArrowheads="1"/>
              </p:cNvSpPr>
              <p:nvPr/>
            </p:nvSpPr>
            <p:spPr bwMode="auto">
              <a:xfrm>
                <a:off x="5644406" y="38050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4</a:t>
                </a:r>
              </a:p>
            </p:txBody>
          </p:sp>
          <p:sp>
            <p:nvSpPr>
              <p:cNvPr id="68" name="TextBox 28"/>
              <p:cNvSpPr txBox="1">
                <a:spLocks noChangeArrowheads="1"/>
              </p:cNvSpPr>
              <p:nvPr/>
            </p:nvSpPr>
            <p:spPr bwMode="auto">
              <a:xfrm>
                <a:off x="6177806" y="38050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6</a:t>
                </a:r>
              </a:p>
            </p:txBody>
          </p:sp>
        </p:grpSp>
        <p:sp>
          <p:nvSpPr>
            <p:cNvPr id="39" name="TextBox 19"/>
            <p:cNvSpPr txBox="1">
              <a:spLocks noChangeArrowheads="1"/>
            </p:cNvSpPr>
            <p:nvPr/>
          </p:nvSpPr>
          <p:spPr bwMode="auto">
            <a:xfrm>
              <a:off x="4108584" y="2812296"/>
              <a:ext cx="3369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 dirty="0">
                  <a:ea typeface="굴림" charset="-127"/>
                </a:rPr>
                <a:t>A</a:t>
              </a:r>
            </a:p>
          </p:txBody>
        </p:sp>
        <p:sp>
          <p:nvSpPr>
            <p:cNvPr id="40" name="TextBox 19"/>
            <p:cNvSpPr txBox="1">
              <a:spLocks noChangeArrowheads="1"/>
            </p:cNvSpPr>
            <p:nvPr/>
          </p:nvSpPr>
          <p:spPr bwMode="auto">
            <a:xfrm>
              <a:off x="5868144" y="1412776"/>
              <a:ext cx="31931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 dirty="0">
                  <a:ea typeface="굴림" charset="-127"/>
                </a:rPr>
                <a:t>B</a:t>
              </a:r>
            </a:p>
          </p:txBody>
        </p:sp>
        <p:sp>
          <p:nvSpPr>
            <p:cNvPr id="41" name="TextBox 19"/>
            <p:cNvSpPr txBox="1">
              <a:spLocks noChangeArrowheads="1"/>
            </p:cNvSpPr>
            <p:nvPr/>
          </p:nvSpPr>
          <p:spPr bwMode="auto">
            <a:xfrm>
              <a:off x="8244408" y="1412776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 dirty="0">
                  <a:ea typeface="굴림" charset="-127"/>
                </a:rPr>
                <a:t>C</a:t>
              </a:r>
            </a:p>
          </p:txBody>
        </p:sp>
        <p:sp>
          <p:nvSpPr>
            <p:cNvPr id="42" name="TextBox 19"/>
            <p:cNvSpPr txBox="1">
              <a:spLocks noChangeArrowheads="1"/>
            </p:cNvSpPr>
            <p:nvPr/>
          </p:nvSpPr>
          <p:spPr bwMode="auto">
            <a:xfrm>
              <a:off x="5868144" y="5517232"/>
              <a:ext cx="3497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 dirty="0">
                  <a:ea typeface="굴림" charset="-127"/>
                </a:rPr>
                <a:t>D</a:t>
              </a:r>
            </a:p>
          </p:txBody>
        </p:sp>
        <p:sp>
          <p:nvSpPr>
            <p:cNvPr id="43" name="TextBox 19"/>
            <p:cNvSpPr txBox="1">
              <a:spLocks noChangeArrowheads="1"/>
            </p:cNvSpPr>
            <p:nvPr/>
          </p:nvSpPr>
          <p:spPr bwMode="auto">
            <a:xfrm>
              <a:off x="8244408" y="5517232"/>
              <a:ext cx="3032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ea typeface="굴림" charset="-127"/>
                </a:rPr>
                <a:t>E</a:t>
              </a:r>
              <a:endParaRPr lang="en-US" altLang="ko-KR" b="0" dirty="0">
                <a:ea typeface="굴림" charset="-127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SSSP – Parallel BFS in </a:t>
            </a:r>
            <a:r>
              <a:rPr lang="en-US" altLang="ko-KR" dirty="0" err="1"/>
              <a:t>MapReduce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/>
          <a:lstStyle/>
          <a:p>
            <a:fld id="{A2CB05B2-B40B-4273-A18A-4FB6E84A53C1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453798"/>
          </a:xfrm>
        </p:spPr>
        <p:txBody>
          <a:bodyPr>
            <a:normAutofit/>
          </a:bodyPr>
          <a:lstStyle/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/>
              <a:t>Reduce output: &lt;node ID, &lt;dist, </a:t>
            </a:r>
            <a:r>
              <a:rPr lang="en-US" altLang="ko-KR" dirty="0" err="1"/>
              <a:t>adj</a:t>
            </a:r>
            <a:r>
              <a:rPr lang="en-US" altLang="ko-KR" dirty="0"/>
              <a:t> list&gt;&gt;</a:t>
            </a:r>
            <a:br>
              <a:rPr lang="en-US" altLang="ko-KR" dirty="0"/>
            </a:br>
            <a:r>
              <a:rPr lang="en-US" altLang="ko-KR" dirty="0"/>
              <a:t>= Map input for next iteration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&lt;A, &lt;0, &lt;(B, 10), (D, 5)&gt;&gt;&gt;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&lt;B, &lt;10, &lt;(C, 1), (D, 2)&gt;&gt;&gt;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&lt;C, &lt;</a:t>
            </a:r>
            <a:r>
              <a:rPr lang="en-US" altLang="ko-KR" sz="1800" dirty="0" err="1"/>
              <a:t>inf</a:t>
            </a:r>
            <a:r>
              <a:rPr lang="en-US" altLang="ko-KR" sz="1800" dirty="0"/>
              <a:t>, &lt;(E, 4)&gt;&gt;&gt;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&lt;D, &lt;5, &lt;(B, 3), (C, 9), (E, 2)&gt;&gt;&gt;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&lt;E, &lt;</a:t>
            </a:r>
            <a:r>
              <a:rPr lang="en-US" altLang="ko-KR" sz="1800" dirty="0" err="1"/>
              <a:t>inf</a:t>
            </a:r>
            <a:r>
              <a:rPr lang="en-US" altLang="ko-KR" sz="1800" dirty="0"/>
              <a:t>, &lt;(A, 7), (C, 6)&gt;&gt;&gt;</a:t>
            </a:r>
          </a:p>
          <a:p>
            <a:pPr lvl="0"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>
                <a:solidFill>
                  <a:prstClr val="black"/>
                </a:solidFill>
              </a:rPr>
              <a:t>Map output: &lt;</a:t>
            </a:r>
            <a:r>
              <a:rPr lang="en-US" altLang="ko-KR" dirty="0" err="1">
                <a:solidFill>
                  <a:prstClr val="black"/>
                </a:solidFill>
              </a:rPr>
              <a:t>dest</a:t>
            </a:r>
            <a:r>
              <a:rPr lang="en-US" altLang="ko-KR" dirty="0">
                <a:solidFill>
                  <a:prstClr val="black"/>
                </a:solidFill>
              </a:rPr>
              <a:t> node ID, dist&gt;</a:t>
            </a:r>
          </a:p>
          <a:p>
            <a:pPr lvl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900" dirty="0">
                <a:solidFill>
                  <a:prstClr val="black"/>
                </a:solidFill>
              </a:rPr>
              <a:t>&lt;B, 10&gt;  &lt;D, 5&gt;</a:t>
            </a:r>
          </a:p>
          <a:p>
            <a:pPr lvl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900" dirty="0">
                <a:solidFill>
                  <a:prstClr val="black"/>
                </a:solidFill>
              </a:rPr>
              <a:t>&lt;C, 11&gt; &lt;D, 12&gt;</a:t>
            </a:r>
          </a:p>
          <a:p>
            <a:pPr lvl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900" dirty="0">
                <a:solidFill>
                  <a:prstClr val="black"/>
                </a:solidFill>
              </a:rPr>
              <a:t>&lt;E, </a:t>
            </a:r>
            <a:r>
              <a:rPr lang="en-US" altLang="ko-KR" sz="1900" dirty="0" err="1">
                <a:solidFill>
                  <a:prstClr val="black"/>
                </a:solidFill>
              </a:rPr>
              <a:t>inf</a:t>
            </a:r>
            <a:r>
              <a:rPr lang="en-US" altLang="ko-KR" sz="1900" dirty="0">
                <a:solidFill>
                  <a:prstClr val="black"/>
                </a:solidFill>
              </a:rPr>
              <a:t>&gt;</a:t>
            </a:r>
          </a:p>
          <a:p>
            <a:pPr lvl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900" dirty="0">
                <a:solidFill>
                  <a:prstClr val="black"/>
                </a:solidFill>
              </a:rPr>
              <a:t>&lt;B, 8&gt; &lt;C, 14&gt; &lt;E, 7&gt;</a:t>
            </a:r>
          </a:p>
          <a:p>
            <a:pPr lvl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900" dirty="0">
                <a:solidFill>
                  <a:prstClr val="black"/>
                </a:solidFill>
              </a:rPr>
              <a:t>&lt;A, </a:t>
            </a:r>
            <a:r>
              <a:rPr lang="en-US" altLang="ko-KR" sz="1900" dirty="0" err="1">
                <a:solidFill>
                  <a:prstClr val="black"/>
                </a:solidFill>
              </a:rPr>
              <a:t>inf</a:t>
            </a:r>
            <a:r>
              <a:rPr lang="en-US" altLang="ko-KR" sz="1900" dirty="0">
                <a:solidFill>
                  <a:prstClr val="black"/>
                </a:solidFill>
              </a:rPr>
              <a:t>&gt; &lt;C, </a:t>
            </a:r>
            <a:r>
              <a:rPr lang="en-US" altLang="ko-KR" sz="1900" dirty="0" err="1">
                <a:solidFill>
                  <a:prstClr val="black"/>
                </a:solidFill>
              </a:rPr>
              <a:t>inf</a:t>
            </a:r>
            <a:r>
              <a:rPr lang="en-US" altLang="ko-KR" sz="1900" dirty="0">
                <a:solidFill>
                  <a:prstClr val="black"/>
                </a:solidFill>
              </a:rPr>
              <a:t>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endParaRPr lang="en-US" altLang="ko-KR" sz="1800" dirty="0"/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endParaRPr lang="en-US" altLang="ko-KR" sz="1800" dirty="0"/>
          </a:p>
        </p:txBody>
      </p:sp>
      <p:grpSp>
        <p:nvGrpSpPr>
          <p:cNvPr id="3" name="그룹 36"/>
          <p:cNvGrpSpPr/>
          <p:nvPr/>
        </p:nvGrpSpPr>
        <p:grpSpPr>
          <a:xfrm>
            <a:off x="4083496" y="1124744"/>
            <a:ext cx="4808984" cy="4176464"/>
            <a:chOff x="3851920" y="1412776"/>
            <a:chExt cx="4953000" cy="4473788"/>
          </a:xfrm>
        </p:grpSpPr>
        <p:grpSp>
          <p:nvGrpSpPr>
            <p:cNvPr id="5" name="그룹 30"/>
            <p:cNvGrpSpPr/>
            <p:nvPr/>
          </p:nvGrpSpPr>
          <p:grpSpPr>
            <a:xfrm>
              <a:off x="3851920" y="1772816"/>
              <a:ext cx="4953000" cy="3733800"/>
              <a:chOff x="1523256" y="2204864"/>
              <a:chExt cx="4953000" cy="3733800"/>
            </a:xfrm>
          </p:grpSpPr>
          <p:sp>
            <p:nvSpPr>
              <p:cNvPr id="44" name="Oval 5"/>
              <p:cNvSpPr>
                <a:spLocks noChangeArrowheads="1"/>
              </p:cNvSpPr>
              <p:nvPr/>
            </p:nvSpPr>
            <p:spPr bwMode="auto">
              <a:xfrm>
                <a:off x="1523256" y="3576464"/>
                <a:ext cx="838200" cy="838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>
                    <a:ea typeface="굴림" charset="-127"/>
                  </a:rPr>
                  <a:t>0</a:t>
                </a:r>
              </a:p>
            </p:txBody>
          </p:sp>
          <p:sp>
            <p:nvSpPr>
              <p:cNvPr id="45" name="Oval 6"/>
              <p:cNvSpPr/>
              <p:nvPr/>
            </p:nvSpPr>
            <p:spPr bwMode="auto">
              <a:xfrm>
                <a:off x="3275856" y="2204864"/>
                <a:ext cx="838200" cy="838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dirty="0">
                    <a:ea typeface="굴림" charset="-127"/>
                    <a:sym typeface="Symbol" pitchFamily="18" charset="2"/>
                  </a:rPr>
                  <a:t>10</a:t>
                </a:r>
                <a:endParaRPr lang="en-US" altLang="ko-KR" dirty="0">
                  <a:ea typeface="굴림" charset="-127"/>
                </a:endParaRPr>
              </a:p>
            </p:txBody>
          </p:sp>
          <p:sp>
            <p:nvSpPr>
              <p:cNvPr id="46" name="Oval 7"/>
              <p:cNvSpPr/>
              <p:nvPr/>
            </p:nvSpPr>
            <p:spPr bwMode="auto">
              <a:xfrm>
                <a:off x="3275856" y="5100464"/>
                <a:ext cx="838200" cy="838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dirty="0">
                    <a:ea typeface="굴림" charset="-127"/>
                    <a:sym typeface="Symbol" pitchFamily="18" charset="2"/>
                  </a:rPr>
                  <a:t>5</a:t>
                </a:r>
                <a:endParaRPr lang="en-US" altLang="ko-KR" dirty="0">
                  <a:ea typeface="굴림" charset="-127"/>
                </a:endParaRPr>
              </a:p>
            </p:txBody>
          </p:sp>
          <p:sp>
            <p:nvSpPr>
              <p:cNvPr id="47" name="Oval 21"/>
              <p:cNvSpPr/>
              <p:nvPr/>
            </p:nvSpPr>
            <p:spPr bwMode="auto">
              <a:xfrm>
                <a:off x="5638056" y="2204864"/>
                <a:ext cx="838200" cy="838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>
                    <a:ea typeface="굴림" charset="-127"/>
                    <a:sym typeface="Symbol" pitchFamily="18" charset="2"/>
                  </a:rPr>
                  <a:t></a:t>
                </a:r>
                <a:endParaRPr lang="en-US" altLang="ko-KR">
                  <a:ea typeface="굴림" charset="-127"/>
                </a:endParaRPr>
              </a:p>
            </p:txBody>
          </p:sp>
          <p:sp>
            <p:nvSpPr>
              <p:cNvPr id="48" name="Oval 22"/>
              <p:cNvSpPr/>
              <p:nvPr/>
            </p:nvSpPr>
            <p:spPr bwMode="auto">
              <a:xfrm>
                <a:off x="5638056" y="5100464"/>
                <a:ext cx="838200" cy="838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>
                    <a:ea typeface="굴림" charset="-127"/>
                    <a:sym typeface="Symbol" pitchFamily="18" charset="2"/>
                  </a:rPr>
                  <a:t></a:t>
                </a:r>
                <a:endParaRPr lang="en-US" altLang="ko-KR">
                  <a:ea typeface="굴림" charset="-127"/>
                </a:endParaRPr>
              </a:p>
            </p:txBody>
          </p:sp>
          <p:cxnSp>
            <p:nvCxnSpPr>
              <p:cNvPr id="49" name="Straight Arrow Connector 77"/>
              <p:cNvCxnSpPr>
                <a:cxnSpLocks noChangeShapeType="1"/>
              </p:cNvCxnSpPr>
              <p:nvPr/>
            </p:nvCxnSpPr>
            <p:spPr bwMode="auto">
              <a:xfrm>
                <a:off x="2361456" y="4338464"/>
                <a:ext cx="914400" cy="8382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0" name="Straight Arrow Connector 78"/>
              <p:cNvCxnSpPr>
                <a:cxnSpLocks noChangeShapeType="1"/>
              </p:cNvCxnSpPr>
              <p:nvPr/>
            </p:nvCxnSpPr>
            <p:spPr bwMode="auto">
              <a:xfrm flipV="1">
                <a:off x="2361456" y="2890664"/>
                <a:ext cx="914400" cy="8382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1" name="Straight Arrow Connector 79"/>
              <p:cNvCxnSpPr>
                <a:cxnSpLocks noChangeShapeType="1"/>
              </p:cNvCxnSpPr>
              <p:nvPr/>
            </p:nvCxnSpPr>
            <p:spPr bwMode="auto">
              <a:xfrm>
                <a:off x="4190256" y="5557664"/>
                <a:ext cx="13716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2" name="Straight Arrow Connector 82"/>
              <p:cNvCxnSpPr>
                <a:cxnSpLocks noChangeShapeType="1"/>
              </p:cNvCxnSpPr>
              <p:nvPr/>
            </p:nvCxnSpPr>
            <p:spPr bwMode="auto">
              <a:xfrm>
                <a:off x="4190256" y="2660477"/>
                <a:ext cx="1371600" cy="158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3" name="Straight Arrow Connector 8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847356" y="3385964"/>
                <a:ext cx="2133600" cy="16002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4" name="Straight Arrow Connector 85"/>
              <p:cNvCxnSpPr>
                <a:cxnSpLocks noChangeShapeType="1"/>
              </p:cNvCxnSpPr>
              <p:nvPr/>
            </p:nvCxnSpPr>
            <p:spPr bwMode="auto">
              <a:xfrm rot="10800000">
                <a:off x="2437656" y="4033664"/>
                <a:ext cx="3200400" cy="12192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5" name="Straight Arrow Connector 8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895650" y="4110658"/>
                <a:ext cx="1981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6" name="Straight Arrow Connector 89"/>
              <p:cNvCxnSpPr>
                <a:cxnSpLocks noChangeShapeType="1"/>
              </p:cNvCxnSpPr>
              <p:nvPr/>
            </p:nvCxnSpPr>
            <p:spPr bwMode="auto">
              <a:xfrm rot="16200000" flipH="1">
                <a:off x="2513063" y="4109070"/>
                <a:ext cx="1981200" cy="158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7" name="Straight Arrow Connector 9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257850" y="4110658"/>
                <a:ext cx="1981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8" name="Straight Arrow Connector 91"/>
              <p:cNvCxnSpPr>
                <a:cxnSpLocks noChangeShapeType="1"/>
              </p:cNvCxnSpPr>
              <p:nvPr/>
            </p:nvCxnSpPr>
            <p:spPr bwMode="auto">
              <a:xfrm rot="16200000" flipH="1">
                <a:off x="4875263" y="4109070"/>
                <a:ext cx="1981200" cy="158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59" name="TextBox 17"/>
              <p:cNvSpPr txBox="1">
                <a:spLocks noChangeArrowheads="1"/>
              </p:cNvSpPr>
              <p:nvPr/>
            </p:nvSpPr>
            <p:spPr bwMode="auto">
              <a:xfrm>
                <a:off x="2513856" y="3043064"/>
                <a:ext cx="4127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10</a:t>
                </a:r>
              </a:p>
            </p:txBody>
          </p:sp>
          <p:sp>
            <p:nvSpPr>
              <p:cNvPr id="60" name="TextBox 18"/>
              <p:cNvSpPr txBox="1">
                <a:spLocks noChangeArrowheads="1"/>
              </p:cNvSpPr>
              <p:nvPr/>
            </p:nvSpPr>
            <p:spPr bwMode="auto">
              <a:xfrm>
                <a:off x="2520206" y="4686127"/>
                <a:ext cx="298450" cy="338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5</a:t>
                </a:r>
              </a:p>
            </p:txBody>
          </p:sp>
          <p:sp>
            <p:nvSpPr>
              <p:cNvPr id="61" name="TextBox 19"/>
              <p:cNvSpPr txBox="1">
                <a:spLocks noChangeArrowheads="1"/>
              </p:cNvSpPr>
              <p:nvPr/>
            </p:nvSpPr>
            <p:spPr bwMode="auto">
              <a:xfrm>
                <a:off x="3282206" y="38050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 dirty="0">
                    <a:ea typeface="굴림" charset="-127"/>
                  </a:rPr>
                  <a:t>2</a:t>
                </a:r>
              </a:p>
            </p:txBody>
          </p:sp>
          <p:sp>
            <p:nvSpPr>
              <p:cNvPr id="62" name="TextBox 20"/>
              <p:cNvSpPr txBox="1">
                <a:spLocks noChangeArrowheads="1"/>
              </p:cNvSpPr>
              <p:nvPr/>
            </p:nvSpPr>
            <p:spPr bwMode="auto">
              <a:xfrm>
                <a:off x="3809256" y="38050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3</a:t>
                </a:r>
              </a:p>
            </p:txBody>
          </p:sp>
          <p:sp>
            <p:nvSpPr>
              <p:cNvPr id="63" name="TextBox 23"/>
              <p:cNvSpPr txBox="1">
                <a:spLocks noChangeArrowheads="1"/>
              </p:cNvSpPr>
              <p:nvPr/>
            </p:nvSpPr>
            <p:spPr bwMode="auto">
              <a:xfrm>
                <a:off x="4647456" y="5524327"/>
                <a:ext cx="298450" cy="338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2</a:t>
                </a:r>
              </a:p>
            </p:txBody>
          </p:sp>
          <p:sp>
            <p:nvSpPr>
              <p:cNvPr id="64" name="TextBox 24"/>
              <p:cNvSpPr txBox="1">
                <a:spLocks noChangeArrowheads="1"/>
              </p:cNvSpPr>
              <p:nvPr/>
            </p:nvSpPr>
            <p:spPr bwMode="auto">
              <a:xfrm>
                <a:off x="4647456" y="23572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1</a:t>
                </a:r>
              </a:p>
            </p:txBody>
          </p:sp>
          <p:sp>
            <p:nvSpPr>
              <p:cNvPr id="65" name="TextBox 25"/>
              <p:cNvSpPr txBox="1">
                <a:spLocks noChangeArrowheads="1"/>
              </p:cNvSpPr>
              <p:nvPr/>
            </p:nvSpPr>
            <p:spPr bwMode="auto">
              <a:xfrm>
                <a:off x="4799856" y="3771727"/>
                <a:ext cx="298450" cy="338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9</a:t>
                </a:r>
              </a:p>
            </p:txBody>
          </p:sp>
          <p:sp>
            <p:nvSpPr>
              <p:cNvPr id="66" name="TextBox 26"/>
              <p:cNvSpPr txBox="1">
                <a:spLocks noChangeArrowheads="1"/>
              </p:cNvSpPr>
              <p:nvPr/>
            </p:nvSpPr>
            <p:spPr bwMode="auto">
              <a:xfrm>
                <a:off x="4952256" y="47194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7</a:t>
                </a:r>
              </a:p>
            </p:txBody>
          </p:sp>
          <p:sp>
            <p:nvSpPr>
              <p:cNvPr id="67" name="TextBox 27"/>
              <p:cNvSpPr txBox="1">
                <a:spLocks noChangeArrowheads="1"/>
              </p:cNvSpPr>
              <p:nvPr/>
            </p:nvSpPr>
            <p:spPr bwMode="auto">
              <a:xfrm>
                <a:off x="5644406" y="38050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4</a:t>
                </a:r>
              </a:p>
            </p:txBody>
          </p:sp>
          <p:sp>
            <p:nvSpPr>
              <p:cNvPr id="68" name="TextBox 28"/>
              <p:cNvSpPr txBox="1">
                <a:spLocks noChangeArrowheads="1"/>
              </p:cNvSpPr>
              <p:nvPr/>
            </p:nvSpPr>
            <p:spPr bwMode="auto">
              <a:xfrm>
                <a:off x="6177806" y="38050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6</a:t>
                </a:r>
              </a:p>
            </p:txBody>
          </p:sp>
        </p:grpSp>
        <p:sp>
          <p:nvSpPr>
            <p:cNvPr id="39" name="TextBox 19"/>
            <p:cNvSpPr txBox="1">
              <a:spLocks noChangeArrowheads="1"/>
            </p:cNvSpPr>
            <p:nvPr/>
          </p:nvSpPr>
          <p:spPr bwMode="auto">
            <a:xfrm>
              <a:off x="4108584" y="2812296"/>
              <a:ext cx="3369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 dirty="0">
                  <a:ea typeface="굴림" charset="-127"/>
                </a:rPr>
                <a:t>A</a:t>
              </a:r>
            </a:p>
          </p:txBody>
        </p:sp>
        <p:sp>
          <p:nvSpPr>
            <p:cNvPr id="40" name="TextBox 19"/>
            <p:cNvSpPr txBox="1">
              <a:spLocks noChangeArrowheads="1"/>
            </p:cNvSpPr>
            <p:nvPr/>
          </p:nvSpPr>
          <p:spPr bwMode="auto">
            <a:xfrm>
              <a:off x="5868144" y="1412776"/>
              <a:ext cx="31931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 dirty="0">
                  <a:ea typeface="굴림" charset="-127"/>
                </a:rPr>
                <a:t>B</a:t>
              </a:r>
            </a:p>
          </p:txBody>
        </p:sp>
        <p:sp>
          <p:nvSpPr>
            <p:cNvPr id="41" name="TextBox 19"/>
            <p:cNvSpPr txBox="1">
              <a:spLocks noChangeArrowheads="1"/>
            </p:cNvSpPr>
            <p:nvPr/>
          </p:nvSpPr>
          <p:spPr bwMode="auto">
            <a:xfrm>
              <a:off x="8244408" y="1412776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 dirty="0">
                  <a:ea typeface="굴림" charset="-127"/>
                </a:rPr>
                <a:t>C</a:t>
              </a:r>
            </a:p>
          </p:txBody>
        </p:sp>
        <p:sp>
          <p:nvSpPr>
            <p:cNvPr id="42" name="TextBox 19"/>
            <p:cNvSpPr txBox="1">
              <a:spLocks noChangeArrowheads="1"/>
            </p:cNvSpPr>
            <p:nvPr/>
          </p:nvSpPr>
          <p:spPr bwMode="auto">
            <a:xfrm>
              <a:off x="5868144" y="5517232"/>
              <a:ext cx="3497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 dirty="0">
                  <a:ea typeface="굴림" charset="-127"/>
                </a:rPr>
                <a:t>D</a:t>
              </a:r>
            </a:p>
          </p:txBody>
        </p:sp>
        <p:sp>
          <p:nvSpPr>
            <p:cNvPr id="43" name="TextBox 19"/>
            <p:cNvSpPr txBox="1">
              <a:spLocks noChangeArrowheads="1"/>
            </p:cNvSpPr>
            <p:nvPr/>
          </p:nvSpPr>
          <p:spPr bwMode="auto">
            <a:xfrm>
              <a:off x="8244408" y="5517232"/>
              <a:ext cx="3032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ea typeface="굴림" charset="-127"/>
                </a:rPr>
                <a:t>E</a:t>
              </a:r>
              <a:endParaRPr lang="en-US" altLang="ko-KR" b="0" dirty="0">
                <a:ea typeface="굴림" charset="-127"/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2880320" y="4365104"/>
            <a:ext cx="4572000" cy="1990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ts val="500"/>
              </a:spcBef>
              <a:spcAft>
                <a:spcPts val="500"/>
              </a:spcAft>
              <a:buClr>
                <a:srgbClr val="C00000"/>
              </a:buClr>
            </a:pPr>
            <a:r>
              <a:rPr lang="en-US" altLang="ko-KR" dirty="0">
                <a:solidFill>
                  <a:prstClr val="black"/>
                </a:solidFill>
                <a:latin typeface="Corbel" pitchFamily="34" charset="0"/>
              </a:rPr>
              <a:t>&lt;A, &lt;0, &lt;(B, 10), (D, 5)&gt;&gt;&gt;</a:t>
            </a:r>
          </a:p>
          <a:p>
            <a:pPr marL="342900" lvl="0" indent="-342900">
              <a:spcBef>
                <a:spcPts val="500"/>
              </a:spcBef>
              <a:spcAft>
                <a:spcPts val="500"/>
              </a:spcAft>
              <a:buClr>
                <a:srgbClr val="C00000"/>
              </a:buClr>
            </a:pPr>
            <a:r>
              <a:rPr lang="en-US" altLang="ko-KR" dirty="0">
                <a:solidFill>
                  <a:prstClr val="black"/>
                </a:solidFill>
                <a:latin typeface="Corbel" pitchFamily="34" charset="0"/>
              </a:rPr>
              <a:t>&lt;B, &lt;10, &lt;(C, 1), (D, 2)&gt;&gt;&gt;</a:t>
            </a:r>
          </a:p>
          <a:p>
            <a:pPr marL="342900" lvl="0" indent="-342900">
              <a:spcBef>
                <a:spcPts val="500"/>
              </a:spcBef>
              <a:spcAft>
                <a:spcPts val="500"/>
              </a:spcAft>
              <a:buClr>
                <a:srgbClr val="C00000"/>
              </a:buClr>
            </a:pPr>
            <a:r>
              <a:rPr lang="en-US" altLang="ko-KR" dirty="0">
                <a:solidFill>
                  <a:prstClr val="black"/>
                </a:solidFill>
                <a:latin typeface="Corbel" pitchFamily="34" charset="0"/>
              </a:rPr>
              <a:t>&lt;C, &lt;</a:t>
            </a:r>
            <a:r>
              <a:rPr lang="en-US" altLang="ko-KR" dirty="0" err="1">
                <a:solidFill>
                  <a:prstClr val="black"/>
                </a:solidFill>
                <a:latin typeface="Corbel" pitchFamily="34" charset="0"/>
              </a:rPr>
              <a:t>inf</a:t>
            </a:r>
            <a:r>
              <a:rPr lang="en-US" altLang="ko-KR" dirty="0">
                <a:solidFill>
                  <a:prstClr val="black"/>
                </a:solidFill>
                <a:latin typeface="Corbel" pitchFamily="34" charset="0"/>
              </a:rPr>
              <a:t>, &lt;(E, 4)&gt;&gt;&gt;</a:t>
            </a:r>
          </a:p>
          <a:p>
            <a:pPr marL="342900" lvl="0" indent="-342900">
              <a:spcBef>
                <a:spcPts val="500"/>
              </a:spcBef>
              <a:spcAft>
                <a:spcPts val="500"/>
              </a:spcAft>
              <a:buClr>
                <a:srgbClr val="C00000"/>
              </a:buClr>
            </a:pPr>
            <a:r>
              <a:rPr lang="en-US" altLang="ko-KR" dirty="0">
                <a:solidFill>
                  <a:prstClr val="black"/>
                </a:solidFill>
                <a:latin typeface="Corbel" pitchFamily="34" charset="0"/>
              </a:rPr>
              <a:t>&lt;D, &lt;5, &lt;(B, 3), (C, 9), (E, 2)&gt;&gt;&gt;</a:t>
            </a:r>
          </a:p>
          <a:p>
            <a:pPr marL="342900" lvl="0" indent="-342900">
              <a:spcBef>
                <a:spcPts val="500"/>
              </a:spcBef>
              <a:spcAft>
                <a:spcPts val="500"/>
              </a:spcAft>
              <a:buClr>
                <a:srgbClr val="C00000"/>
              </a:buClr>
            </a:pPr>
            <a:r>
              <a:rPr lang="en-US" altLang="ko-KR" dirty="0">
                <a:solidFill>
                  <a:prstClr val="black"/>
                </a:solidFill>
                <a:latin typeface="Corbel" pitchFamily="34" charset="0"/>
              </a:rPr>
              <a:t>&lt;E, &lt;</a:t>
            </a:r>
            <a:r>
              <a:rPr lang="en-US" altLang="ko-KR" dirty="0" err="1">
                <a:solidFill>
                  <a:prstClr val="black"/>
                </a:solidFill>
                <a:latin typeface="Corbel" pitchFamily="34" charset="0"/>
              </a:rPr>
              <a:t>inf</a:t>
            </a:r>
            <a:r>
              <a:rPr lang="en-US" altLang="ko-KR" dirty="0">
                <a:solidFill>
                  <a:prstClr val="black"/>
                </a:solidFill>
                <a:latin typeface="Corbel" pitchFamily="34" charset="0"/>
              </a:rPr>
              <a:t>, &lt;(A, 7), (C, 6)&gt;&gt;&gt;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915816" y="1844824"/>
            <a:ext cx="2253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Corbel" pitchFamily="34" charset="0"/>
              </a:rPr>
              <a:t>Flushed to DFS!!</a:t>
            </a:r>
            <a:endParaRPr lang="ko-KR" altLang="en-US" sz="2400" dirty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724128" y="5775647"/>
            <a:ext cx="2900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Corbel" pitchFamily="34" charset="0"/>
              </a:rPr>
              <a:t>Flushed to local disk!!</a:t>
            </a:r>
            <a:endParaRPr lang="ko-KR" altLang="en-US" sz="2400" dirty="0">
              <a:solidFill>
                <a:srgbClr val="FF00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SSSP – Parallel BFS in </a:t>
            </a:r>
            <a:r>
              <a:rPr lang="en-US" altLang="ko-KR" dirty="0" err="1"/>
              <a:t>MapReduce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/>
          <a:lstStyle/>
          <a:p>
            <a:fld id="{A2CB05B2-B40B-4273-A18A-4FB6E84A53C1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45379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/>
              <a:t>Reduce input: &lt;node ID, dist&gt;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&lt;A, &lt;0, &lt;(B, 10), (D, 5)&gt;&gt;&gt;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>
                <a:solidFill>
                  <a:prstClr val="black"/>
                </a:solidFill>
              </a:rPr>
              <a:t>&lt;A, </a:t>
            </a:r>
            <a:r>
              <a:rPr lang="en-US" altLang="ko-KR" sz="1800" dirty="0" err="1">
                <a:solidFill>
                  <a:prstClr val="black"/>
                </a:solidFill>
              </a:rPr>
              <a:t>inf</a:t>
            </a:r>
            <a:r>
              <a:rPr lang="en-US" altLang="ko-KR" sz="1800" dirty="0">
                <a:solidFill>
                  <a:prstClr val="black"/>
                </a:solidFill>
              </a:rPr>
              <a:t>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endParaRPr lang="en-US" altLang="ko-KR" sz="1800" dirty="0"/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&lt;B, &lt;10, &lt;(C, 1), (D, 2)&gt;&gt;&gt;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>
                <a:solidFill>
                  <a:prstClr val="black"/>
                </a:solidFill>
              </a:rPr>
              <a:t>&lt;B, 10&gt; &lt;B, 8&gt; </a:t>
            </a:r>
            <a:endParaRPr lang="en-US" altLang="ko-KR" sz="1800" dirty="0"/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endParaRPr lang="en-US" altLang="ko-KR" sz="1800" dirty="0"/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&lt;C, &lt;</a:t>
            </a:r>
            <a:r>
              <a:rPr lang="en-US" altLang="ko-KR" sz="1800" dirty="0" err="1"/>
              <a:t>inf</a:t>
            </a:r>
            <a:r>
              <a:rPr lang="en-US" altLang="ko-KR" sz="1800" dirty="0"/>
              <a:t>, &lt;(E, 4)&gt;&gt;&gt;</a:t>
            </a:r>
          </a:p>
          <a:p>
            <a:pPr lvl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>
                <a:solidFill>
                  <a:prstClr val="black"/>
                </a:solidFill>
              </a:rPr>
              <a:t>&lt;C, 11&gt; &lt;C, 14&gt; &lt;C, </a:t>
            </a:r>
            <a:r>
              <a:rPr lang="en-US" altLang="ko-KR" sz="1800" dirty="0" err="1">
                <a:solidFill>
                  <a:prstClr val="black"/>
                </a:solidFill>
              </a:rPr>
              <a:t>inf</a:t>
            </a:r>
            <a:r>
              <a:rPr lang="en-US" altLang="ko-KR" sz="1800" dirty="0">
                <a:solidFill>
                  <a:prstClr val="black"/>
                </a:solidFill>
              </a:rPr>
              <a:t>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endParaRPr lang="en-US" altLang="ko-KR" sz="1800" dirty="0"/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&lt;D, &lt;5, &lt;(B, 3), (C, 9), (E, 2)&gt;&gt;&gt;</a:t>
            </a:r>
          </a:p>
          <a:p>
            <a:pPr lvl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>
                <a:solidFill>
                  <a:prstClr val="black"/>
                </a:solidFill>
              </a:rPr>
              <a:t>&lt;D, 5&gt; &lt;D, 12&gt;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endParaRPr lang="en-US" altLang="ko-KR" sz="1800" dirty="0"/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&lt;E, &lt;</a:t>
            </a:r>
            <a:r>
              <a:rPr lang="en-US" altLang="ko-KR" sz="1800" dirty="0" err="1"/>
              <a:t>inf</a:t>
            </a:r>
            <a:r>
              <a:rPr lang="en-US" altLang="ko-KR" sz="1800" dirty="0"/>
              <a:t>, &lt;(A, 7), (C, 6)&gt;&gt;&gt;</a:t>
            </a:r>
          </a:p>
          <a:p>
            <a:pPr lvl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900" dirty="0">
                <a:solidFill>
                  <a:prstClr val="black"/>
                </a:solidFill>
              </a:rPr>
              <a:t>&lt;E, </a:t>
            </a:r>
            <a:r>
              <a:rPr lang="en-US" altLang="ko-KR" sz="1900" dirty="0" err="1">
                <a:solidFill>
                  <a:prstClr val="black"/>
                </a:solidFill>
              </a:rPr>
              <a:t>inf</a:t>
            </a:r>
            <a:r>
              <a:rPr lang="en-US" altLang="ko-KR" sz="1900" dirty="0">
                <a:solidFill>
                  <a:prstClr val="black"/>
                </a:solidFill>
              </a:rPr>
              <a:t>&gt; &lt;E, 7&gt;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endParaRPr lang="en-US" altLang="ko-KR" sz="1800" dirty="0"/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endParaRPr lang="en-US" altLang="ko-KR" sz="1800" dirty="0"/>
          </a:p>
        </p:txBody>
      </p:sp>
      <p:grpSp>
        <p:nvGrpSpPr>
          <p:cNvPr id="3" name="그룹 36"/>
          <p:cNvGrpSpPr/>
          <p:nvPr/>
        </p:nvGrpSpPr>
        <p:grpSpPr>
          <a:xfrm>
            <a:off x="4083496" y="1124744"/>
            <a:ext cx="4808984" cy="4176464"/>
            <a:chOff x="3851920" y="1412776"/>
            <a:chExt cx="4953000" cy="4473788"/>
          </a:xfrm>
        </p:grpSpPr>
        <p:grpSp>
          <p:nvGrpSpPr>
            <p:cNvPr id="5" name="그룹 30"/>
            <p:cNvGrpSpPr/>
            <p:nvPr/>
          </p:nvGrpSpPr>
          <p:grpSpPr>
            <a:xfrm>
              <a:off x="3851920" y="1772816"/>
              <a:ext cx="4953000" cy="3733800"/>
              <a:chOff x="1523256" y="2204864"/>
              <a:chExt cx="4953000" cy="3733800"/>
            </a:xfrm>
          </p:grpSpPr>
          <p:sp>
            <p:nvSpPr>
              <p:cNvPr id="44" name="Oval 5"/>
              <p:cNvSpPr>
                <a:spLocks noChangeArrowheads="1"/>
              </p:cNvSpPr>
              <p:nvPr/>
            </p:nvSpPr>
            <p:spPr bwMode="auto">
              <a:xfrm>
                <a:off x="1523256" y="3576464"/>
                <a:ext cx="838200" cy="838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>
                    <a:ea typeface="굴림" charset="-127"/>
                  </a:rPr>
                  <a:t>0</a:t>
                </a:r>
              </a:p>
            </p:txBody>
          </p:sp>
          <p:sp>
            <p:nvSpPr>
              <p:cNvPr id="45" name="Oval 6"/>
              <p:cNvSpPr/>
              <p:nvPr/>
            </p:nvSpPr>
            <p:spPr bwMode="auto">
              <a:xfrm>
                <a:off x="3275856" y="2204864"/>
                <a:ext cx="838200" cy="838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dirty="0">
                    <a:ea typeface="굴림" charset="-127"/>
                    <a:sym typeface="Symbol" pitchFamily="18" charset="2"/>
                  </a:rPr>
                  <a:t>10</a:t>
                </a:r>
                <a:endParaRPr lang="en-US" altLang="ko-KR" dirty="0">
                  <a:ea typeface="굴림" charset="-127"/>
                </a:endParaRPr>
              </a:p>
            </p:txBody>
          </p:sp>
          <p:sp>
            <p:nvSpPr>
              <p:cNvPr id="46" name="Oval 7"/>
              <p:cNvSpPr/>
              <p:nvPr/>
            </p:nvSpPr>
            <p:spPr bwMode="auto">
              <a:xfrm>
                <a:off x="3275856" y="5100464"/>
                <a:ext cx="838200" cy="838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dirty="0">
                    <a:ea typeface="굴림" charset="-127"/>
                    <a:sym typeface="Symbol" pitchFamily="18" charset="2"/>
                  </a:rPr>
                  <a:t>5</a:t>
                </a:r>
                <a:endParaRPr lang="en-US" altLang="ko-KR" dirty="0">
                  <a:ea typeface="굴림" charset="-127"/>
                </a:endParaRPr>
              </a:p>
            </p:txBody>
          </p:sp>
          <p:sp>
            <p:nvSpPr>
              <p:cNvPr id="47" name="Oval 21"/>
              <p:cNvSpPr/>
              <p:nvPr/>
            </p:nvSpPr>
            <p:spPr bwMode="auto">
              <a:xfrm>
                <a:off x="5638056" y="2204864"/>
                <a:ext cx="838200" cy="838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>
                    <a:ea typeface="굴림" charset="-127"/>
                    <a:sym typeface="Symbol" pitchFamily="18" charset="2"/>
                  </a:rPr>
                  <a:t></a:t>
                </a:r>
                <a:endParaRPr lang="en-US" altLang="ko-KR">
                  <a:ea typeface="굴림" charset="-127"/>
                </a:endParaRPr>
              </a:p>
            </p:txBody>
          </p:sp>
          <p:sp>
            <p:nvSpPr>
              <p:cNvPr id="48" name="Oval 22"/>
              <p:cNvSpPr/>
              <p:nvPr/>
            </p:nvSpPr>
            <p:spPr bwMode="auto">
              <a:xfrm>
                <a:off x="5638056" y="5100464"/>
                <a:ext cx="838200" cy="838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>
                    <a:ea typeface="굴림" charset="-127"/>
                    <a:sym typeface="Symbol" pitchFamily="18" charset="2"/>
                  </a:rPr>
                  <a:t></a:t>
                </a:r>
                <a:endParaRPr lang="en-US" altLang="ko-KR">
                  <a:ea typeface="굴림" charset="-127"/>
                </a:endParaRPr>
              </a:p>
            </p:txBody>
          </p:sp>
          <p:cxnSp>
            <p:nvCxnSpPr>
              <p:cNvPr id="49" name="Straight Arrow Connector 77"/>
              <p:cNvCxnSpPr>
                <a:cxnSpLocks noChangeShapeType="1"/>
              </p:cNvCxnSpPr>
              <p:nvPr/>
            </p:nvCxnSpPr>
            <p:spPr bwMode="auto">
              <a:xfrm>
                <a:off x="2361456" y="4338464"/>
                <a:ext cx="914400" cy="8382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0" name="Straight Arrow Connector 78"/>
              <p:cNvCxnSpPr>
                <a:cxnSpLocks noChangeShapeType="1"/>
              </p:cNvCxnSpPr>
              <p:nvPr/>
            </p:nvCxnSpPr>
            <p:spPr bwMode="auto">
              <a:xfrm flipV="1">
                <a:off x="2361456" y="2890664"/>
                <a:ext cx="914400" cy="8382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1" name="Straight Arrow Connector 79"/>
              <p:cNvCxnSpPr>
                <a:cxnSpLocks noChangeShapeType="1"/>
              </p:cNvCxnSpPr>
              <p:nvPr/>
            </p:nvCxnSpPr>
            <p:spPr bwMode="auto">
              <a:xfrm>
                <a:off x="4190256" y="5557664"/>
                <a:ext cx="13716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2" name="Straight Arrow Connector 82"/>
              <p:cNvCxnSpPr>
                <a:cxnSpLocks noChangeShapeType="1"/>
              </p:cNvCxnSpPr>
              <p:nvPr/>
            </p:nvCxnSpPr>
            <p:spPr bwMode="auto">
              <a:xfrm>
                <a:off x="4190256" y="2660477"/>
                <a:ext cx="1371600" cy="158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3" name="Straight Arrow Connector 8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847356" y="3385964"/>
                <a:ext cx="2133600" cy="16002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4" name="Straight Arrow Connector 85"/>
              <p:cNvCxnSpPr>
                <a:cxnSpLocks noChangeShapeType="1"/>
              </p:cNvCxnSpPr>
              <p:nvPr/>
            </p:nvCxnSpPr>
            <p:spPr bwMode="auto">
              <a:xfrm rot="10800000">
                <a:off x="2437656" y="4033664"/>
                <a:ext cx="3200400" cy="12192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5" name="Straight Arrow Connector 8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895650" y="4110658"/>
                <a:ext cx="1981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6" name="Straight Arrow Connector 89"/>
              <p:cNvCxnSpPr>
                <a:cxnSpLocks noChangeShapeType="1"/>
              </p:cNvCxnSpPr>
              <p:nvPr/>
            </p:nvCxnSpPr>
            <p:spPr bwMode="auto">
              <a:xfrm rot="16200000" flipH="1">
                <a:off x="2513063" y="4109070"/>
                <a:ext cx="1981200" cy="158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7" name="Straight Arrow Connector 9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257850" y="4110658"/>
                <a:ext cx="1981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8" name="Straight Arrow Connector 91"/>
              <p:cNvCxnSpPr>
                <a:cxnSpLocks noChangeShapeType="1"/>
              </p:cNvCxnSpPr>
              <p:nvPr/>
            </p:nvCxnSpPr>
            <p:spPr bwMode="auto">
              <a:xfrm rot="16200000" flipH="1">
                <a:off x="4875263" y="4109070"/>
                <a:ext cx="1981200" cy="158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59" name="TextBox 17"/>
              <p:cNvSpPr txBox="1">
                <a:spLocks noChangeArrowheads="1"/>
              </p:cNvSpPr>
              <p:nvPr/>
            </p:nvSpPr>
            <p:spPr bwMode="auto">
              <a:xfrm>
                <a:off x="2513856" y="3043064"/>
                <a:ext cx="4127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10</a:t>
                </a:r>
              </a:p>
            </p:txBody>
          </p:sp>
          <p:sp>
            <p:nvSpPr>
              <p:cNvPr id="60" name="TextBox 18"/>
              <p:cNvSpPr txBox="1">
                <a:spLocks noChangeArrowheads="1"/>
              </p:cNvSpPr>
              <p:nvPr/>
            </p:nvSpPr>
            <p:spPr bwMode="auto">
              <a:xfrm>
                <a:off x="2520206" y="4686127"/>
                <a:ext cx="298450" cy="338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5</a:t>
                </a:r>
              </a:p>
            </p:txBody>
          </p:sp>
          <p:sp>
            <p:nvSpPr>
              <p:cNvPr id="61" name="TextBox 19"/>
              <p:cNvSpPr txBox="1">
                <a:spLocks noChangeArrowheads="1"/>
              </p:cNvSpPr>
              <p:nvPr/>
            </p:nvSpPr>
            <p:spPr bwMode="auto">
              <a:xfrm>
                <a:off x="3282206" y="38050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 dirty="0">
                    <a:ea typeface="굴림" charset="-127"/>
                  </a:rPr>
                  <a:t>2</a:t>
                </a:r>
              </a:p>
            </p:txBody>
          </p:sp>
          <p:sp>
            <p:nvSpPr>
              <p:cNvPr id="62" name="TextBox 20"/>
              <p:cNvSpPr txBox="1">
                <a:spLocks noChangeArrowheads="1"/>
              </p:cNvSpPr>
              <p:nvPr/>
            </p:nvSpPr>
            <p:spPr bwMode="auto">
              <a:xfrm>
                <a:off x="3809256" y="38050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3</a:t>
                </a:r>
              </a:p>
            </p:txBody>
          </p:sp>
          <p:sp>
            <p:nvSpPr>
              <p:cNvPr id="63" name="TextBox 23"/>
              <p:cNvSpPr txBox="1">
                <a:spLocks noChangeArrowheads="1"/>
              </p:cNvSpPr>
              <p:nvPr/>
            </p:nvSpPr>
            <p:spPr bwMode="auto">
              <a:xfrm>
                <a:off x="4647456" y="5524327"/>
                <a:ext cx="298450" cy="338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2</a:t>
                </a:r>
              </a:p>
            </p:txBody>
          </p:sp>
          <p:sp>
            <p:nvSpPr>
              <p:cNvPr id="64" name="TextBox 24"/>
              <p:cNvSpPr txBox="1">
                <a:spLocks noChangeArrowheads="1"/>
              </p:cNvSpPr>
              <p:nvPr/>
            </p:nvSpPr>
            <p:spPr bwMode="auto">
              <a:xfrm>
                <a:off x="4647456" y="23572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1</a:t>
                </a:r>
              </a:p>
            </p:txBody>
          </p:sp>
          <p:sp>
            <p:nvSpPr>
              <p:cNvPr id="65" name="TextBox 25"/>
              <p:cNvSpPr txBox="1">
                <a:spLocks noChangeArrowheads="1"/>
              </p:cNvSpPr>
              <p:nvPr/>
            </p:nvSpPr>
            <p:spPr bwMode="auto">
              <a:xfrm>
                <a:off x="4799856" y="3771727"/>
                <a:ext cx="298450" cy="338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9</a:t>
                </a:r>
              </a:p>
            </p:txBody>
          </p:sp>
          <p:sp>
            <p:nvSpPr>
              <p:cNvPr id="66" name="TextBox 26"/>
              <p:cNvSpPr txBox="1">
                <a:spLocks noChangeArrowheads="1"/>
              </p:cNvSpPr>
              <p:nvPr/>
            </p:nvSpPr>
            <p:spPr bwMode="auto">
              <a:xfrm>
                <a:off x="4952256" y="47194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7</a:t>
                </a:r>
              </a:p>
            </p:txBody>
          </p:sp>
          <p:sp>
            <p:nvSpPr>
              <p:cNvPr id="67" name="TextBox 27"/>
              <p:cNvSpPr txBox="1">
                <a:spLocks noChangeArrowheads="1"/>
              </p:cNvSpPr>
              <p:nvPr/>
            </p:nvSpPr>
            <p:spPr bwMode="auto">
              <a:xfrm>
                <a:off x="5644406" y="38050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4</a:t>
                </a:r>
              </a:p>
            </p:txBody>
          </p:sp>
          <p:sp>
            <p:nvSpPr>
              <p:cNvPr id="68" name="TextBox 28"/>
              <p:cNvSpPr txBox="1">
                <a:spLocks noChangeArrowheads="1"/>
              </p:cNvSpPr>
              <p:nvPr/>
            </p:nvSpPr>
            <p:spPr bwMode="auto">
              <a:xfrm>
                <a:off x="6177806" y="38050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6</a:t>
                </a:r>
              </a:p>
            </p:txBody>
          </p:sp>
        </p:grpSp>
        <p:sp>
          <p:nvSpPr>
            <p:cNvPr id="39" name="TextBox 19"/>
            <p:cNvSpPr txBox="1">
              <a:spLocks noChangeArrowheads="1"/>
            </p:cNvSpPr>
            <p:nvPr/>
          </p:nvSpPr>
          <p:spPr bwMode="auto">
            <a:xfrm>
              <a:off x="4108584" y="2812296"/>
              <a:ext cx="3369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 dirty="0">
                  <a:ea typeface="굴림" charset="-127"/>
                </a:rPr>
                <a:t>A</a:t>
              </a:r>
            </a:p>
          </p:txBody>
        </p:sp>
        <p:sp>
          <p:nvSpPr>
            <p:cNvPr id="40" name="TextBox 19"/>
            <p:cNvSpPr txBox="1">
              <a:spLocks noChangeArrowheads="1"/>
            </p:cNvSpPr>
            <p:nvPr/>
          </p:nvSpPr>
          <p:spPr bwMode="auto">
            <a:xfrm>
              <a:off x="5868144" y="1412776"/>
              <a:ext cx="31931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 dirty="0">
                  <a:ea typeface="굴림" charset="-127"/>
                </a:rPr>
                <a:t>B</a:t>
              </a:r>
            </a:p>
          </p:txBody>
        </p:sp>
        <p:sp>
          <p:nvSpPr>
            <p:cNvPr id="41" name="TextBox 19"/>
            <p:cNvSpPr txBox="1">
              <a:spLocks noChangeArrowheads="1"/>
            </p:cNvSpPr>
            <p:nvPr/>
          </p:nvSpPr>
          <p:spPr bwMode="auto">
            <a:xfrm>
              <a:off x="8244408" y="1412776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 dirty="0">
                  <a:ea typeface="굴림" charset="-127"/>
                </a:rPr>
                <a:t>C</a:t>
              </a:r>
            </a:p>
          </p:txBody>
        </p:sp>
        <p:sp>
          <p:nvSpPr>
            <p:cNvPr id="42" name="TextBox 19"/>
            <p:cNvSpPr txBox="1">
              <a:spLocks noChangeArrowheads="1"/>
            </p:cNvSpPr>
            <p:nvPr/>
          </p:nvSpPr>
          <p:spPr bwMode="auto">
            <a:xfrm>
              <a:off x="5868144" y="5517232"/>
              <a:ext cx="3497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 dirty="0">
                  <a:ea typeface="굴림" charset="-127"/>
                </a:rPr>
                <a:t>D</a:t>
              </a:r>
            </a:p>
          </p:txBody>
        </p:sp>
        <p:sp>
          <p:nvSpPr>
            <p:cNvPr id="43" name="TextBox 19"/>
            <p:cNvSpPr txBox="1">
              <a:spLocks noChangeArrowheads="1"/>
            </p:cNvSpPr>
            <p:nvPr/>
          </p:nvSpPr>
          <p:spPr bwMode="auto">
            <a:xfrm>
              <a:off x="8244408" y="5517232"/>
              <a:ext cx="3032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ea typeface="굴림" charset="-127"/>
                </a:rPr>
                <a:t>E</a:t>
              </a:r>
              <a:endParaRPr lang="en-US" altLang="ko-KR" b="0" dirty="0">
                <a:ea typeface="굴림" charset="-127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SSSP – Parallel BFS in </a:t>
            </a:r>
            <a:r>
              <a:rPr lang="en-US" altLang="ko-KR" dirty="0" err="1"/>
              <a:t>MapReduce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/>
          <a:lstStyle/>
          <a:p>
            <a:fld id="{A2CB05B2-B40B-4273-A18A-4FB6E84A53C1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45379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/>
              <a:t>Reduce input: &lt;node ID, dist&gt;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&lt;A, &lt;0, &lt;(B, 10), (D, 5)&gt;&gt;&gt;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strike="sngStrike" dirty="0">
                <a:solidFill>
                  <a:prstClr val="black"/>
                </a:solidFill>
              </a:rPr>
              <a:t>&lt;A, </a:t>
            </a:r>
            <a:r>
              <a:rPr lang="en-US" altLang="ko-KR" sz="1800" strike="sngStrike" dirty="0" err="1">
                <a:solidFill>
                  <a:prstClr val="black"/>
                </a:solidFill>
              </a:rPr>
              <a:t>inf</a:t>
            </a:r>
            <a:r>
              <a:rPr lang="en-US" altLang="ko-KR" sz="1800" strike="sngStrike" dirty="0">
                <a:solidFill>
                  <a:prstClr val="black"/>
                </a:solidFill>
              </a:rPr>
              <a:t>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endParaRPr lang="en-US" altLang="ko-KR" sz="1800" dirty="0"/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&lt;B, &lt;</a:t>
            </a:r>
            <a:r>
              <a:rPr lang="en-US" altLang="ko-KR" sz="1800" strike="sngStrike" dirty="0"/>
              <a:t>10</a:t>
            </a:r>
            <a:r>
              <a:rPr lang="en-US" altLang="ko-KR" sz="1800" dirty="0"/>
              <a:t>, &lt;(C, 1), (D, 2)&gt;&gt;&gt;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strike="sngStrike" dirty="0">
                <a:solidFill>
                  <a:prstClr val="black"/>
                </a:solidFill>
              </a:rPr>
              <a:t>&lt;B, 10&gt; </a:t>
            </a:r>
            <a:r>
              <a:rPr lang="en-US" altLang="ko-KR" sz="1800" dirty="0">
                <a:solidFill>
                  <a:prstClr val="black"/>
                </a:solidFill>
              </a:rPr>
              <a:t>&lt;B, 8&gt; </a:t>
            </a:r>
            <a:endParaRPr lang="en-US" altLang="ko-KR" sz="1800" dirty="0"/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endParaRPr lang="en-US" altLang="ko-KR" sz="1800" dirty="0"/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&lt;C, &lt;</a:t>
            </a:r>
            <a:r>
              <a:rPr lang="en-US" altLang="ko-KR" sz="1800" strike="sngStrike" dirty="0" err="1"/>
              <a:t>inf</a:t>
            </a:r>
            <a:r>
              <a:rPr lang="en-US" altLang="ko-KR" sz="1800" dirty="0"/>
              <a:t>, &lt;(E, 4)&gt;&gt;&gt;</a:t>
            </a:r>
          </a:p>
          <a:p>
            <a:pPr lvl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>
                <a:solidFill>
                  <a:prstClr val="black"/>
                </a:solidFill>
              </a:rPr>
              <a:t>&lt;C, 11&gt; </a:t>
            </a:r>
            <a:r>
              <a:rPr lang="en-US" altLang="ko-KR" sz="1800" strike="sngStrike" dirty="0">
                <a:solidFill>
                  <a:prstClr val="black"/>
                </a:solidFill>
              </a:rPr>
              <a:t>&lt;C, 14&gt; &lt;C, </a:t>
            </a:r>
            <a:r>
              <a:rPr lang="en-US" altLang="ko-KR" sz="1800" strike="sngStrike" dirty="0" err="1">
                <a:solidFill>
                  <a:prstClr val="black"/>
                </a:solidFill>
              </a:rPr>
              <a:t>inf</a:t>
            </a:r>
            <a:r>
              <a:rPr lang="en-US" altLang="ko-KR" sz="1800" strike="sngStrike" dirty="0">
                <a:solidFill>
                  <a:prstClr val="black"/>
                </a:solidFill>
              </a:rPr>
              <a:t>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endParaRPr lang="en-US" altLang="ko-KR" sz="1800" dirty="0"/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&lt;D, &lt;5, &lt;(B, 3), (C, 9), (E, 2)&gt;&gt;&gt;</a:t>
            </a:r>
          </a:p>
          <a:p>
            <a:pPr lvl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strike="sngStrike" dirty="0">
                <a:solidFill>
                  <a:prstClr val="black"/>
                </a:solidFill>
              </a:rPr>
              <a:t>&lt;D, 5&gt; &lt;D, 12&gt;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endParaRPr lang="en-US" altLang="ko-KR" sz="1800" dirty="0"/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&lt;E, &lt;</a:t>
            </a:r>
            <a:r>
              <a:rPr lang="en-US" altLang="ko-KR" sz="1800" strike="sngStrike" dirty="0" err="1"/>
              <a:t>inf</a:t>
            </a:r>
            <a:r>
              <a:rPr lang="en-US" altLang="ko-KR" sz="1800" dirty="0"/>
              <a:t>, &lt;(A, 7), (C, 6)&gt;&gt;&gt;</a:t>
            </a:r>
          </a:p>
          <a:p>
            <a:pPr lvl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900" strike="sngStrike" dirty="0">
                <a:solidFill>
                  <a:prstClr val="black"/>
                </a:solidFill>
              </a:rPr>
              <a:t>&lt;E, </a:t>
            </a:r>
            <a:r>
              <a:rPr lang="en-US" altLang="ko-KR" sz="1900" strike="sngStrike" dirty="0" err="1">
                <a:solidFill>
                  <a:prstClr val="black"/>
                </a:solidFill>
              </a:rPr>
              <a:t>inf</a:t>
            </a:r>
            <a:r>
              <a:rPr lang="en-US" altLang="ko-KR" sz="1900" strike="sngStrike" dirty="0">
                <a:solidFill>
                  <a:prstClr val="black"/>
                </a:solidFill>
              </a:rPr>
              <a:t>&gt; </a:t>
            </a:r>
            <a:r>
              <a:rPr lang="en-US" altLang="ko-KR" sz="1900" dirty="0">
                <a:solidFill>
                  <a:prstClr val="black"/>
                </a:solidFill>
              </a:rPr>
              <a:t>&lt;E, 7&gt;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endParaRPr lang="en-US" altLang="ko-KR" sz="1800" dirty="0"/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endParaRPr lang="en-US" altLang="ko-KR" sz="1800" dirty="0"/>
          </a:p>
        </p:txBody>
      </p:sp>
      <p:grpSp>
        <p:nvGrpSpPr>
          <p:cNvPr id="3" name="그룹 36"/>
          <p:cNvGrpSpPr/>
          <p:nvPr/>
        </p:nvGrpSpPr>
        <p:grpSpPr>
          <a:xfrm>
            <a:off x="4083496" y="1124744"/>
            <a:ext cx="4808984" cy="4176464"/>
            <a:chOff x="3851920" y="1412776"/>
            <a:chExt cx="4953000" cy="4473788"/>
          </a:xfrm>
        </p:grpSpPr>
        <p:grpSp>
          <p:nvGrpSpPr>
            <p:cNvPr id="5" name="그룹 30"/>
            <p:cNvGrpSpPr/>
            <p:nvPr/>
          </p:nvGrpSpPr>
          <p:grpSpPr>
            <a:xfrm>
              <a:off x="3851920" y="1772816"/>
              <a:ext cx="4953000" cy="3733800"/>
              <a:chOff x="1523256" y="2204864"/>
              <a:chExt cx="4953000" cy="3733800"/>
            </a:xfrm>
          </p:grpSpPr>
          <p:sp>
            <p:nvSpPr>
              <p:cNvPr id="44" name="Oval 5"/>
              <p:cNvSpPr>
                <a:spLocks noChangeArrowheads="1"/>
              </p:cNvSpPr>
              <p:nvPr/>
            </p:nvSpPr>
            <p:spPr bwMode="auto">
              <a:xfrm>
                <a:off x="1523256" y="3576464"/>
                <a:ext cx="838200" cy="838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>
                    <a:ea typeface="굴림" charset="-127"/>
                  </a:rPr>
                  <a:t>0</a:t>
                </a:r>
              </a:p>
            </p:txBody>
          </p:sp>
          <p:sp>
            <p:nvSpPr>
              <p:cNvPr id="45" name="Oval 6"/>
              <p:cNvSpPr/>
              <p:nvPr/>
            </p:nvSpPr>
            <p:spPr bwMode="auto">
              <a:xfrm>
                <a:off x="3275856" y="2204864"/>
                <a:ext cx="838200" cy="838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dirty="0">
                    <a:ea typeface="굴림" charset="-127"/>
                    <a:sym typeface="Symbol" pitchFamily="18" charset="2"/>
                  </a:rPr>
                  <a:t>10</a:t>
                </a:r>
                <a:endParaRPr lang="en-US" altLang="ko-KR" dirty="0">
                  <a:ea typeface="굴림" charset="-127"/>
                </a:endParaRPr>
              </a:p>
            </p:txBody>
          </p:sp>
          <p:sp>
            <p:nvSpPr>
              <p:cNvPr id="46" name="Oval 7"/>
              <p:cNvSpPr/>
              <p:nvPr/>
            </p:nvSpPr>
            <p:spPr bwMode="auto">
              <a:xfrm>
                <a:off x="3275856" y="5100464"/>
                <a:ext cx="838200" cy="838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dirty="0">
                    <a:ea typeface="굴림" charset="-127"/>
                    <a:sym typeface="Symbol" pitchFamily="18" charset="2"/>
                  </a:rPr>
                  <a:t>5</a:t>
                </a:r>
                <a:endParaRPr lang="en-US" altLang="ko-KR" dirty="0">
                  <a:ea typeface="굴림" charset="-127"/>
                </a:endParaRPr>
              </a:p>
            </p:txBody>
          </p:sp>
          <p:sp>
            <p:nvSpPr>
              <p:cNvPr id="47" name="Oval 21"/>
              <p:cNvSpPr/>
              <p:nvPr/>
            </p:nvSpPr>
            <p:spPr bwMode="auto">
              <a:xfrm>
                <a:off x="5638056" y="2204864"/>
                <a:ext cx="838200" cy="838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>
                    <a:ea typeface="굴림" charset="-127"/>
                    <a:sym typeface="Symbol" pitchFamily="18" charset="2"/>
                  </a:rPr>
                  <a:t></a:t>
                </a:r>
                <a:endParaRPr lang="en-US" altLang="ko-KR">
                  <a:ea typeface="굴림" charset="-127"/>
                </a:endParaRPr>
              </a:p>
            </p:txBody>
          </p:sp>
          <p:sp>
            <p:nvSpPr>
              <p:cNvPr id="48" name="Oval 22"/>
              <p:cNvSpPr/>
              <p:nvPr/>
            </p:nvSpPr>
            <p:spPr bwMode="auto">
              <a:xfrm>
                <a:off x="5638056" y="5100464"/>
                <a:ext cx="838200" cy="838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>
                    <a:ea typeface="굴림" charset="-127"/>
                    <a:sym typeface="Symbol" pitchFamily="18" charset="2"/>
                  </a:rPr>
                  <a:t></a:t>
                </a:r>
                <a:endParaRPr lang="en-US" altLang="ko-KR">
                  <a:ea typeface="굴림" charset="-127"/>
                </a:endParaRPr>
              </a:p>
            </p:txBody>
          </p:sp>
          <p:cxnSp>
            <p:nvCxnSpPr>
              <p:cNvPr id="49" name="Straight Arrow Connector 77"/>
              <p:cNvCxnSpPr>
                <a:cxnSpLocks noChangeShapeType="1"/>
              </p:cNvCxnSpPr>
              <p:nvPr/>
            </p:nvCxnSpPr>
            <p:spPr bwMode="auto">
              <a:xfrm>
                <a:off x="2361456" y="4338464"/>
                <a:ext cx="914400" cy="8382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0" name="Straight Arrow Connector 78"/>
              <p:cNvCxnSpPr>
                <a:cxnSpLocks noChangeShapeType="1"/>
              </p:cNvCxnSpPr>
              <p:nvPr/>
            </p:nvCxnSpPr>
            <p:spPr bwMode="auto">
              <a:xfrm flipV="1">
                <a:off x="2361456" y="2890664"/>
                <a:ext cx="914400" cy="8382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1" name="Straight Arrow Connector 79"/>
              <p:cNvCxnSpPr>
                <a:cxnSpLocks noChangeShapeType="1"/>
              </p:cNvCxnSpPr>
              <p:nvPr/>
            </p:nvCxnSpPr>
            <p:spPr bwMode="auto">
              <a:xfrm>
                <a:off x="4190256" y="5557664"/>
                <a:ext cx="13716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2" name="Straight Arrow Connector 82"/>
              <p:cNvCxnSpPr>
                <a:cxnSpLocks noChangeShapeType="1"/>
              </p:cNvCxnSpPr>
              <p:nvPr/>
            </p:nvCxnSpPr>
            <p:spPr bwMode="auto">
              <a:xfrm>
                <a:off x="4190256" y="2660477"/>
                <a:ext cx="1371600" cy="158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3" name="Straight Arrow Connector 8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847356" y="3385964"/>
                <a:ext cx="2133600" cy="16002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4" name="Straight Arrow Connector 85"/>
              <p:cNvCxnSpPr>
                <a:cxnSpLocks noChangeShapeType="1"/>
              </p:cNvCxnSpPr>
              <p:nvPr/>
            </p:nvCxnSpPr>
            <p:spPr bwMode="auto">
              <a:xfrm rot="10800000">
                <a:off x="2437656" y="4033664"/>
                <a:ext cx="3200400" cy="12192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5" name="Straight Arrow Connector 8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895650" y="4110658"/>
                <a:ext cx="1981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6" name="Straight Arrow Connector 89"/>
              <p:cNvCxnSpPr>
                <a:cxnSpLocks noChangeShapeType="1"/>
              </p:cNvCxnSpPr>
              <p:nvPr/>
            </p:nvCxnSpPr>
            <p:spPr bwMode="auto">
              <a:xfrm rot="16200000" flipH="1">
                <a:off x="2513063" y="4109070"/>
                <a:ext cx="1981200" cy="158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7" name="Straight Arrow Connector 9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257850" y="4110658"/>
                <a:ext cx="1981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8" name="Straight Arrow Connector 91"/>
              <p:cNvCxnSpPr>
                <a:cxnSpLocks noChangeShapeType="1"/>
              </p:cNvCxnSpPr>
              <p:nvPr/>
            </p:nvCxnSpPr>
            <p:spPr bwMode="auto">
              <a:xfrm rot="16200000" flipH="1">
                <a:off x="4875263" y="4109070"/>
                <a:ext cx="1981200" cy="158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59" name="TextBox 17"/>
              <p:cNvSpPr txBox="1">
                <a:spLocks noChangeArrowheads="1"/>
              </p:cNvSpPr>
              <p:nvPr/>
            </p:nvSpPr>
            <p:spPr bwMode="auto">
              <a:xfrm>
                <a:off x="2513856" y="3043064"/>
                <a:ext cx="4127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10</a:t>
                </a:r>
              </a:p>
            </p:txBody>
          </p:sp>
          <p:sp>
            <p:nvSpPr>
              <p:cNvPr id="60" name="TextBox 18"/>
              <p:cNvSpPr txBox="1">
                <a:spLocks noChangeArrowheads="1"/>
              </p:cNvSpPr>
              <p:nvPr/>
            </p:nvSpPr>
            <p:spPr bwMode="auto">
              <a:xfrm>
                <a:off x="2520206" y="4686127"/>
                <a:ext cx="298450" cy="338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5</a:t>
                </a:r>
              </a:p>
            </p:txBody>
          </p:sp>
          <p:sp>
            <p:nvSpPr>
              <p:cNvPr id="61" name="TextBox 19"/>
              <p:cNvSpPr txBox="1">
                <a:spLocks noChangeArrowheads="1"/>
              </p:cNvSpPr>
              <p:nvPr/>
            </p:nvSpPr>
            <p:spPr bwMode="auto">
              <a:xfrm>
                <a:off x="3282206" y="38050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 dirty="0">
                    <a:ea typeface="굴림" charset="-127"/>
                  </a:rPr>
                  <a:t>2</a:t>
                </a:r>
              </a:p>
            </p:txBody>
          </p:sp>
          <p:sp>
            <p:nvSpPr>
              <p:cNvPr id="62" name="TextBox 20"/>
              <p:cNvSpPr txBox="1">
                <a:spLocks noChangeArrowheads="1"/>
              </p:cNvSpPr>
              <p:nvPr/>
            </p:nvSpPr>
            <p:spPr bwMode="auto">
              <a:xfrm>
                <a:off x="3809256" y="38050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3</a:t>
                </a:r>
              </a:p>
            </p:txBody>
          </p:sp>
          <p:sp>
            <p:nvSpPr>
              <p:cNvPr id="63" name="TextBox 23"/>
              <p:cNvSpPr txBox="1">
                <a:spLocks noChangeArrowheads="1"/>
              </p:cNvSpPr>
              <p:nvPr/>
            </p:nvSpPr>
            <p:spPr bwMode="auto">
              <a:xfrm>
                <a:off x="4647456" y="5524327"/>
                <a:ext cx="298450" cy="338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2</a:t>
                </a:r>
              </a:p>
            </p:txBody>
          </p:sp>
          <p:sp>
            <p:nvSpPr>
              <p:cNvPr id="64" name="TextBox 24"/>
              <p:cNvSpPr txBox="1">
                <a:spLocks noChangeArrowheads="1"/>
              </p:cNvSpPr>
              <p:nvPr/>
            </p:nvSpPr>
            <p:spPr bwMode="auto">
              <a:xfrm>
                <a:off x="4647456" y="23572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1</a:t>
                </a:r>
              </a:p>
            </p:txBody>
          </p:sp>
          <p:sp>
            <p:nvSpPr>
              <p:cNvPr id="65" name="TextBox 25"/>
              <p:cNvSpPr txBox="1">
                <a:spLocks noChangeArrowheads="1"/>
              </p:cNvSpPr>
              <p:nvPr/>
            </p:nvSpPr>
            <p:spPr bwMode="auto">
              <a:xfrm>
                <a:off x="4799856" y="3771727"/>
                <a:ext cx="298450" cy="338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9</a:t>
                </a:r>
              </a:p>
            </p:txBody>
          </p:sp>
          <p:sp>
            <p:nvSpPr>
              <p:cNvPr id="66" name="TextBox 26"/>
              <p:cNvSpPr txBox="1">
                <a:spLocks noChangeArrowheads="1"/>
              </p:cNvSpPr>
              <p:nvPr/>
            </p:nvSpPr>
            <p:spPr bwMode="auto">
              <a:xfrm>
                <a:off x="4952256" y="47194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7</a:t>
                </a:r>
              </a:p>
            </p:txBody>
          </p:sp>
          <p:sp>
            <p:nvSpPr>
              <p:cNvPr id="67" name="TextBox 27"/>
              <p:cNvSpPr txBox="1">
                <a:spLocks noChangeArrowheads="1"/>
              </p:cNvSpPr>
              <p:nvPr/>
            </p:nvSpPr>
            <p:spPr bwMode="auto">
              <a:xfrm>
                <a:off x="5644406" y="38050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4</a:t>
                </a:r>
              </a:p>
            </p:txBody>
          </p:sp>
          <p:sp>
            <p:nvSpPr>
              <p:cNvPr id="68" name="TextBox 28"/>
              <p:cNvSpPr txBox="1">
                <a:spLocks noChangeArrowheads="1"/>
              </p:cNvSpPr>
              <p:nvPr/>
            </p:nvSpPr>
            <p:spPr bwMode="auto">
              <a:xfrm>
                <a:off x="6177806" y="38050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6</a:t>
                </a:r>
              </a:p>
            </p:txBody>
          </p:sp>
        </p:grpSp>
        <p:sp>
          <p:nvSpPr>
            <p:cNvPr id="39" name="TextBox 19"/>
            <p:cNvSpPr txBox="1">
              <a:spLocks noChangeArrowheads="1"/>
            </p:cNvSpPr>
            <p:nvPr/>
          </p:nvSpPr>
          <p:spPr bwMode="auto">
            <a:xfrm>
              <a:off x="4108584" y="2812296"/>
              <a:ext cx="3369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 dirty="0">
                  <a:ea typeface="굴림" charset="-127"/>
                </a:rPr>
                <a:t>A</a:t>
              </a:r>
            </a:p>
          </p:txBody>
        </p:sp>
        <p:sp>
          <p:nvSpPr>
            <p:cNvPr id="40" name="TextBox 19"/>
            <p:cNvSpPr txBox="1">
              <a:spLocks noChangeArrowheads="1"/>
            </p:cNvSpPr>
            <p:nvPr/>
          </p:nvSpPr>
          <p:spPr bwMode="auto">
            <a:xfrm>
              <a:off x="5868144" y="1412776"/>
              <a:ext cx="31931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 dirty="0">
                  <a:ea typeface="굴림" charset="-127"/>
                </a:rPr>
                <a:t>B</a:t>
              </a:r>
            </a:p>
          </p:txBody>
        </p:sp>
        <p:sp>
          <p:nvSpPr>
            <p:cNvPr id="41" name="TextBox 19"/>
            <p:cNvSpPr txBox="1">
              <a:spLocks noChangeArrowheads="1"/>
            </p:cNvSpPr>
            <p:nvPr/>
          </p:nvSpPr>
          <p:spPr bwMode="auto">
            <a:xfrm>
              <a:off x="8244408" y="1412776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 dirty="0">
                  <a:ea typeface="굴림" charset="-127"/>
                </a:rPr>
                <a:t>C</a:t>
              </a:r>
            </a:p>
          </p:txBody>
        </p:sp>
        <p:sp>
          <p:nvSpPr>
            <p:cNvPr id="42" name="TextBox 19"/>
            <p:cNvSpPr txBox="1">
              <a:spLocks noChangeArrowheads="1"/>
            </p:cNvSpPr>
            <p:nvPr/>
          </p:nvSpPr>
          <p:spPr bwMode="auto">
            <a:xfrm>
              <a:off x="5868144" y="5517232"/>
              <a:ext cx="3497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 dirty="0">
                  <a:ea typeface="굴림" charset="-127"/>
                </a:rPr>
                <a:t>D</a:t>
              </a:r>
            </a:p>
          </p:txBody>
        </p:sp>
        <p:sp>
          <p:nvSpPr>
            <p:cNvPr id="43" name="TextBox 19"/>
            <p:cNvSpPr txBox="1">
              <a:spLocks noChangeArrowheads="1"/>
            </p:cNvSpPr>
            <p:nvPr/>
          </p:nvSpPr>
          <p:spPr bwMode="auto">
            <a:xfrm>
              <a:off x="8244408" y="5517232"/>
              <a:ext cx="3032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ea typeface="굴림" charset="-127"/>
                </a:rPr>
                <a:t>E</a:t>
              </a:r>
              <a:endParaRPr lang="en-US" altLang="ko-KR" b="0" dirty="0">
                <a:ea typeface="굴림" charset="-127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SSSP – Parallel BFS in </a:t>
            </a:r>
            <a:r>
              <a:rPr lang="en-US" altLang="ko-KR" dirty="0" err="1"/>
              <a:t>MapReduce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/>
          <a:lstStyle/>
          <a:p>
            <a:fld id="{A2CB05B2-B40B-4273-A18A-4FB6E84A53C1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453798"/>
          </a:xfrm>
        </p:spPr>
        <p:txBody>
          <a:bodyPr>
            <a:normAutofit/>
          </a:bodyPr>
          <a:lstStyle/>
          <a:p>
            <a:pPr>
              <a:lnSpc>
                <a:spcPts val="27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ko-KR" dirty="0"/>
              <a:t>Reduce output: &lt;node ID, &lt;dist, </a:t>
            </a:r>
            <a:r>
              <a:rPr lang="en-US" altLang="ko-KR" dirty="0" err="1"/>
              <a:t>adj</a:t>
            </a:r>
            <a:r>
              <a:rPr lang="en-US" altLang="ko-KR" dirty="0"/>
              <a:t> list&gt;&gt;</a:t>
            </a:r>
            <a:br>
              <a:rPr lang="en-US" altLang="ko-KR" dirty="0"/>
            </a:br>
            <a:r>
              <a:rPr lang="en-US" altLang="ko-KR" dirty="0"/>
              <a:t>= Map input for next iteration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&lt;A, &lt;0, &lt;(B, 10), (D, 5)&gt;&gt;&gt;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&lt;B, &lt;8, &lt;(C, 1), (D, 2)&gt;&gt;&gt;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&lt;C, &lt;11, &lt;(E, 4)&gt;&gt;&gt;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&lt;D, &lt;5, &lt;(B, 3), (C, 9), (E, 2)&gt;&gt;&gt;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sz="1800" dirty="0"/>
              <a:t>&lt;E, &lt;7, &lt;(A, 7), (C, 6)&gt;&gt;&gt;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endParaRPr lang="en-US" altLang="ko-KR" sz="1800" dirty="0"/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dirty="0"/>
              <a:t>	… the rest omitted …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endParaRPr lang="en-US" altLang="ko-KR" sz="1800" dirty="0"/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endParaRPr lang="en-US" altLang="ko-KR" sz="1800" dirty="0"/>
          </a:p>
        </p:txBody>
      </p:sp>
      <p:grpSp>
        <p:nvGrpSpPr>
          <p:cNvPr id="3" name="그룹 36"/>
          <p:cNvGrpSpPr/>
          <p:nvPr/>
        </p:nvGrpSpPr>
        <p:grpSpPr>
          <a:xfrm>
            <a:off x="4083496" y="1124744"/>
            <a:ext cx="4808984" cy="4176464"/>
            <a:chOff x="3851920" y="1412776"/>
            <a:chExt cx="4953000" cy="4473788"/>
          </a:xfrm>
        </p:grpSpPr>
        <p:grpSp>
          <p:nvGrpSpPr>
            <p:cNvPr id="5" name="그룹 30"/>
            <p:cNvGrpSpPr/>
            <p:nvPr/>
          </p:nvGrpSpPr>
          <p:grpSpPr>
            <a:xfrm>
              <a:off x="3851920" y="1772816"/>
              <a:ext cx="4953000" cy="3733800"/>
              <a:chOff x="1523256" y="2204864"/>
              <a:chExt cx="4953000" cy="3733800"/>
            </a:xfrm>
          </p:grpSpPr>
          <p:sp>
            <p:nvSpPr>
              <p:cNvPr id="44" name="Oval 5"/>
              <p:cNvSpPr>
                <a:spLocks noChangeArrowheads="1"/>
              </p:cNvSpPr>
              <p:nvPr/>
            </p:nvSpPr>
            <p:spPr bwMode="auto">
              <a:xfrm>
                <a:off x="1523256" y="3576464"/>
                <a:ext cx="838200" cy="838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ko-KR">
                    <a:ea typeface="굴림" charset="-127"/>
                  </a:rPr>
                  <a:t>0</a:t>
                </a:r>
              </a:p>
            </p:txBody>
          </p:sp>
          <p:sp>
            <p:nvSpPr>
              <p:cNvPr id="45" name="Oval 6"/>
              <p:cNvSpPr/>
              <p:nvPr/>
            </p:nvSpPr>
            <p:spPr bwMode="auto">
              <a:xfrm>
                <a:off x="3275856" y="2204864"/>
                <a:ext cx="838200" cy="838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dirty="0">
                    <a:ea typeface="굴림" charset="-127"/>
                    <a:sym typeface="Symbol" pitchFamily="18" charset="2"/>
                  </a:rPr>
                  <a:t>8</a:t>
                </a:r>
                <a:endParaRPr lang="en-US" altLang="ko-KR" dirty="0">
                  <a:ea typeface="굴림" charset="-127"/>
                </a:endParaRPr>
              </a:p>
            </p:txBody>
          </p:sp>
          <p:sp>
            <p:nvSpPr>
              <p:cNvPr id="46" name="Oval 7"/>
              <p:cNvSpPr/>
              <p:nvPr/>
            </p:nvSpPr>
            <p:spPr bwMode="auto">
              <a:xfrm>
                <a:off x="3275856" y="5100464"/>
                <a:ext cx="838200" cy="838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dirty="0">
                    <a:ea typeface="굴림" charset="-127"/>
                    <a:sym typeface="Symbol" pitchFamily="18" charset="2"/>
                  </a:rPr>
                  <a:t>5</a:t>
                </a:r>
                <a:endParaRPr lang="en-US" altLang="ko-KR" dirty="0">
                  <a:ea typeface="굴림" charset="-127"/>
                </a:endParaRPr>
              </a:p>
            </p:txBody>
          </p:sp>
          <p:sp>
            <p:nvSpPr>
              <p:cNvPr id="47" name="Oval 21"/>
              <p:cNvSpPr/>
              <p:nvPr/>
            </p:nvSpPr>
            <p:spPr bwMode="auto">
              <a:xfrm>
                <a:off x="5638056" y="2204864"/>
                <a:ext cx="838200" cy="838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dirty="0">
                    <a:ea typeface="굴림" charset="-127"/>
                    <a:sym typeface="Symbol" pitchFamily="18" charset="2"/>
                  </a:rPr>
                  <a:t>11</a:t>
                </a:r>
                <a:endParaRPr lang="en-US" altLang="ko-KR" dirty="0">
                  <a:ea typeface="굴림" charset="-127"/>
                </a:endParaRPr>
              </a:p>
            </p:txBody>
          </p:sp>
          <p:sp>
            <p:nvSpPr>
              <p:cNvPr id="48" name="Oval 22"/>
              <p:cNvSpPr/>
              <p:nvPr/>
            </p:nvSpPr>
            <p:spPr bwMode="auto">
              <a:xfrm>
                <a:off x="5638056" y="5100464"/>
                <a:ext cx="838200" cy="838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altLang="ko-KR" dirty="0">
                    <a:ea typeface="굴림" charset="-127"/>
                    <a:sym typeface="Symbol" pitchFamily="18" charset="2"/>
                  </a:rPr>
                  <a:t>7</a:t>
                </a:r>
                <a:endParaRPr lang="en-US" altLang="ko-KR" dirty="0">
                  <a:ea typeface="굴림" charset="-127"/>
                </a:endParaRPr>
              </a:p>
            </p:txBody>
          </p:sp>
          <p:cxnSp>
            <p:nvCxnSpPr>
              <p:cNvPr id="49" name="Straight Arrow Connector 77"/>
              <p:cNvCxnSpPr>
                <a:cxnSpLocks noChangeShapeType="1"/>
              </p:cNvCxnSpPr>
              <p:nvPr/>
            </p:nvCxnSpPr>
            <p:spPr bwMode="auto">
              <a:xfrm>
                <a:off x="2361456" y="4338464"/>
                <a:ext cx="914400" cy="8382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0" name="Straight Arrow Connector 78"/>
              <p:cNvCxnSpPr>
                <a:cxnSpLocks noChangeShapeType="1"/>
              </p:cNvCxnSpPr>
              <p:nvPr/>
            </p:nvCxnSpPr>
            <p:spPr bwMode="auto">
              <a:xfrm flipV="1">
                <a:off x="2361456" y="2890664"/>
                <a:ext cx="914400" cy="8382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1" name="Straight Arrow Connector 79"/>
              <p:cNvCxnSpPr>
                <a:cxnSpLocks noChangeShapeType="1"/>
              </p:cNvCxnSpPr>
              <p:nvPr/>
            </p:nvCxnSpPr>
            <p:spPr bwMode="auto">
              <a:xfrm>
                <a:off x="4190256" y="5557664"/>
                <a:ext cx="13716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2" name="Straight Arrow Connector 82"/>
              <p:cNvCxnSpPr>
                <a:cxnSpLocks noChangeShapeType="1"/>
              </p:cNvCxnSpPr>
              <p:nvPr/>
            </p:nvCxnSpPr>
            <p:spPr bwMode="auto">
              <a:xfrm>
                <a:off x="4190256" y="2660477"/>
                <a:ext cx="1371600" cy="158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3" name="Straight Arrow Connector 8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847356" y="3385964"/>
                <a:ext cx="2133600" cy="16002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4" name="Straight Arrow Connector 85"/>
              <p:cNvCxnSpPr>
                <a:cxnSpLocks noChangeShapeType="1"/>
              </p:cNvCxnSpPr>
              <p:nvPr/>
            </p:nvCxnSpPr>
            <p:spPr bwMode="auto">
              <a:xfrm rot="10800000">
                <a:off x="2437656" y="4033664"/>
                <a:ext cx="3200400" cy="121920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5" name="Straight Arrow Connector 8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895650" y="4110658"/>
                <a:ext cx="1981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6" name="Straight Arrow Connector 89"/>
              <p:cNvCxnSpPr>
                <a:cxnSpLocks noChangeShapeType="1"/>
              </p:cNvCxnSpPr>
              <p:nvPr/>
            </p:nvCxnSpPr>
            <p:spPr bwMode="auto">
              <a:xfrm rot="16200000" flipH="1">
                <a:off x="2513063" y="4109070"/>
                <a:ext cx="1981200" cy="158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7" name="Straight Arrow Connector 9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257850" y="4110658"/>
                <a:ext cx="1981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8" name="Straight Arrow Connector 91"/>
              <p:cNvCxnSpPr>
                <a:cxnSpLocks noChangeShapeType="1"/>
              </p:cNvCxnSpPr>
              <p:nvPr/>
            </p:nvCxnSpPr>
            <p:spPr bwMode="auto">
              <a:xfrm rot="16200000" flipH="1">
                <a:off x="4875263" y="4109070"/>
                <a:ext cx="1981200" cy="158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59" name="TextBox 17"/>
              <p:cNvSpPr txBox="1">
                <a:spLocks noChangeArrowheads="1"/>
              </p:cNvSpPr>
              <p:nvPr/>
            </p:nvSpPr>
            <p:spPr bwMode="auto">
              <a:xfrm>
                <a:off x="2513856" y="3043064"/>
                <a:ext cx="4127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10</a:t>
                </a:r>
              </a:p>
            </p:txBody>
          </p:sp>
          <p:sp>
            <p:nvSpPr>
              <p:cNvPr id="60" name="TextBox 18"/>
              <p:cNvSpPr txBox="1">
                <a:spLocks noChangeArrowheads="1"/>
              </p:cNvSpPr>
              <p:nvPr/>
            </p:nvSpPr>
            <p:spPr bwMode="auto">
              <a:xfrm>
                <a:off x="2520206" y="4686127"/>
                <a:ext cx="298450" cy="338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5</a:t>
                </a:r>
              </a:p>
            </p:txBody>
          </p:sp>
          <p:sp>
            <p:nvSpPr>
              <p:cNvPr id="61" name="TextBox 19"/>
              <p:cNvSpPr txBox="1">
                <a:spLocks noChangeArrowheads="1"/>
              </p:cNvSpPr>
              <p:nvPr/>
            </p:nvSpPr>
            <p:spPr bwMode="auto">
              <a:xfrm>
                <a:off x="3282206" y="38050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 dirty="0">
                    <a:ea typeface="굴림" charset="-127"/>
                  </a:rPr>
                  <a:t>2</a:t>
                </a:r>
              </a:p>
            </p:txBody>
          </p:sp>
          <p:sp>
            <p:nvSpPr>
              <p:cNvPr id="62" name="TextBox 20"/>
              <p:cNvSpPr txBox="1">
                <a:spLocks noChangeArrowheads="1"/>
              </p:cNvSpPr>
              <p:nvPr/>
            </p:nvSpPr>
            <p:spPr bwMode="auto">
              <a:xfrm>
                <a:off x="3809256" y="38050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3</a:t>
                </a:r>
              </a:p>
            </p:txBody>
          </p:sp>
          <p:sp>
            <p:nvSpPr>
              <p:cNvPr id="63" name="TextBox 23"/>
              <p:cNvSpPr txBox="1">
                <a:spLocks noChangeArrowheads="1"/>
              </p:cNvSpPr>
              <p:nvPr/>
            </p:nvSpPr>
            <p:spPr bwMode="auto">
              <a:xfrm>
                <a:off x="4647456" y="5524327"/>
                <a:ext cx="298450" cy="338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2</a:t>
                </a:r>
              </a:p>
            </p:txBody>
          </p:sp>
          <p:sp>
            <p:nvSpPr>
              <p:cNvPr id="64" name="TextBox 24"/>
              <p:cNvSpPr txBox="1">
                <a:spLocks noChangeArrowheads="1"/>
              </p:cNvSpPr>
              <p:nvPr/>
            </p:nvSpPr>
            <p:spPr bwMode="auto">
              <a:xfrm>
                <a:off x="4647456" y="23572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1</a:t>
                </a:r>
              </a:p>
            </p:txBody>
          </p:sp>
          <p:sp>
            <p:nvSpPr>
              <p:cNvPr id="65" name="TextBox 25"/>
              <p:cNvSpPr txBox="1">
                <a:spLocks noChangeArrowheads="1"/>
              </p:cNvSpPr>
              <p:nvPr/>
            </p:nvSpPr>
            <p:spPr bwMode="auto">
              <a:xfrm>
                <a:off x="4799856" y="3771727"/>
                <a:ext cx="298450" cy="338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9</a:t>
                </a:r>
              </a:p>
            </p:txBody>
          </p:sp>
          <p:sp>
            <p:nvSpPr>
              <p:cNvPr id="66" name="TextBox 26"/>
              <p:cNvSpPr txBox="1">
                <a:spLocks noChangeArrowheads="1"/>
              </p:cNvSpPr>
              <p:nvPr/>
            </p:nvSpPr>
            <p:spPr bwMode="auto">
              <a:xfrm>
                <a:off x="4952256" y="47194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7</a:t>
                </a:r>
              </a:p>
            </p:txBody>
          </p:sp>
          <p:sp>
            <p:nvSpPr>
              <p:cNvPr id="67" name="TextBox 27"/>
              <p:cNvSpPr txBox="1">
                <a:spLocks noChangeArrowheads="1"/>
              </p:cNvSpPr>
              <p:nvPr/>
            </p:nvSpPr>
            <p:spPr bwMode="auto">
              <a:xfrm>
                <a:off x="5644406" y="38050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4</a:t>
                </a:r>
              </a:p>
            </p:txBody>
          </p:sp>
          <p:sp>
            <p:nvSpPr>
              <p:cNvPr id="68" name="TextBox 28"/>
              <p:cNvSpPr txBox="1">
                <a:spLocks noChangeArrowheads="1"/>
              </p:cNvSpPr>
              <p:nvPr/>
            </p:nvSpPr>
            <p:spPr bwMode="auto">
              <a:xfrm>
                <a:off x="6177806" y="3805064"/>
                <a:ext cx="298450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b="0">
                    <a:ea typeface="굴림" charset="-127"/>
                  </a:rPr>
                  <a:t>6</a:t>
                </a:r>
              </a:p>
            </p:txBody>
          </p:sp>
        </p:grpSp>
        <p:sp>
          <p:nvSpPr>
            <p:cNvPr id="39" name="TextBox 19"/>
            <p:cNvSpPr txBox="1">
              <a:spLocks noChangeArrowheads="1"/>
            </p:cNvSpPr>
            <p:nvPr/>
          </p:nvSpPr>
          <p:spPr bwMode="auto">
            <a:xfrm>
              <a:off x="4108584" y="2812296"/>
              <a:ext cx="3369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 dirty="0">
                  <a:ea typeface="굴림" charset="-127"/>
                </a:rPr>
                <a:t>A</a:t>
              </a:r>
            </a:p>
          </p:txBody>
        </p:sp>
        <p:sp>
          <p:nvSpPr>
            <p:cNvPr id="40" name="TextBox 19"/>
            <p:cNvSpPr txBox="1">
              <a:spLocks noChangeArrowheads="1"/>
            </p:cNvSpPr>
            <p:nvPr/>
          </p:nvSpPr>
          <p:spPr bwMode="auto">
            <a:xfrm>
              <a:off x="5868144" y="1412776"/>
              <a:ext cx="31931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 dirty="0">
                  <a:ea typeface="굴림" charset="-127"/>
                </a:rPr>
                <a:t>B</a:t>
              </a:r>
            </a:p>
          </p:txBody>
        </p:sp>
        <p:sp>
          <p:nvSpPr>
            <p:cNvPr id="41" name="TextBox 19"/>
            <p:cNvSpPr txBox="1">
              <a:spLocks noChangeArrowheads="1"/>
            </p:cNvSpPr>
            <p:nvPr/>
          </p:nvSpPr>
          <p:spPr bwMode="auto">
            <a:xfrm>
              <a:off x="8244408" y="1412776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 dirty="0">
                  <a:ea typeface="굴림" charset="-127"/>
                </a:rPr>
                <a:t>C</a:t>
              </a:r>
            </a:p>
          </p:txBody>
        </p:sp>
        <p:sp>
          <p:nvSpPr>
            <p:cNvPr id="42" name="TextBox 19"/>
            <p:cNvSpPr txBox="1">
              <a:spLocks noChangeArrowheads="1"/>
            </p:cNvSpPr>
            <p:nvPr/>
          </p:nvSpPr>
          <p:spPr bwMode="auto">
            <a:xfrm>
              <a:off x="5868144" y="5517232"/>
              <a:ext cx="3497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0" dirty="0">
                  <a:ea typeface="굴림" charset="-127"/>
                </a:rPr>
                <a:t>D</a:t>
              </a:r>
            </a:p>
          </p:txBody>
        </p:sp>
        <p:sp>
          <p:nvSpPr>
            <p:cNvPr id="43" name="TextBox 19"/>
            <p:cNvSpPr txBox="1">
              <a:spLocks noChangeArrowheads="1"/>
            </p:cNvSpPr>
            <p:nvPr/>
          </p:nvSpPr>
          <p:spPr bwMode="auto">
            <a:xfrm>
              <a:off x="8244408" y="5517232"/>
              <a:ext cx="3032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ea typeface="굴림" charset="-127"/>
                </a:rPr>
                <a:t>E</a:t>
              </a:r>
              <a:endParaRPr lang="en-US" altLang="ko-KR" b="0" dirty="0">
                <a:ea typeface="굴림" charset="-127"/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2915816" y="1844824"/>
            <a:ext cx="2253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Corbel" pitchFamily="34" charset="0"/>
              </a:rPr>
              <a:t>Flushed to DFS!!</a:t>
            </a:r>
            <a:endParaRPr lang="ko-KR" altLang="en-US" sz="2400" dirty="0">
              <a:solidFill>
                <a:srgbClr val="FF00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Criterion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iterations are needed in parallel BFS (equal edge weight case)?</a:t>
            </a:r>
          </a:p>
          <a:p>
            <a:r>
              <a:rPr lang="en-US" dirty="0"/>
              <a:t>Convince yourself: when a node is first “discovered”, we’ve found the shortest path</a:t>
            </a:r>
          </a:p>
          <a:p>
            <a:r>
              <a:rPr lang="en-US" dirty="0"/>
              <a:t>Now answer the question...</a:t>
            </a:r>
          </a:p>
          <a:p>
            <a:pPr lvl="1"/>
            <a:r>
              <a:rPr lang="en-US" dirty="0"/>
              <a:t>Six degrees of separation?</a:t>
            </a:r>
          </a:p>
          <a:p>
            <a:r>
              <a:rPr lang="en-US" dirty="0"/>
              <a:t>Practicalities of implementation in MapReduce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39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Some Graph Problems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Finding shortest paths</a:t>
            </a:r>
          </a:p>
          <a:p>
            <a:pPr lvl="1"/>
            <a:r>
              <a:rPr lang="en-GB"/>
              <a:t>Routing Internet traffic and UPS trucks</a:t>
            </a:r>
          </a:p>
          <a:p>
            <a:r>
              <a:rPr lang="en-GB"/>
              <a:t>Finding minimum spanning trees</a:t>
            </a:r>
          </a:p>
          <a:p>
            <a:pPr lvl="1"/>
            <a:r>
              <a:rPr lang="en-GB"/>
              <a:t>Telco laying down fiber</a:t>
            </a:r>
          </a:p>
          <a:p>
            <a:r>
              <a:rPr lang="en-GB"/>
              <a:t>Finding Max Flow</a:t>
            </a:r>
          </a:p>
          <a:p>
            <a:pPr lvl="1"/>
            <a:r>
              <a:rPr lang="en-GB"/>
              <a:t>Airline scheduling</a:t>
            </a:r>
          </a:p>
          <a:p>
            <a:r>
              <a:rPr lang="en-GB"/>
              <a:t>Identify “special” nodes and communities</a:t>
            </a:r>
          </a:p>
          <a:p>
            <a:pPr lvl="1"/>
            <a:r>
              <a:rPr lang="en-GB"/>
              <a:t>Breaking up terrorist cells, spread of avian flu</a:t>
            </a:r>
          </a:p>
          <a:p>
            <a:r>
              <a:rPr lang="en-GB"/>
              <a:t>Bipartite matching</a:t>
            </a:r>
          </a:p>
          <a:p>
            <a:pPr lvl="1"/>
            <a:r>
              <a:rPr lang="en-GB"/>
              <a:t>Monster.com, Match.com</a:t>
            </a:r>
          </a:p>
          <a:p>
            <a:r>
              <a:rPr lang="en-GB"/>
              <a:t>And of course... PageRank</a:t>
            </a:r>
          </a:p>
        </p:txBody>
      </p:sp>
    </p:spTree>
    <p:extLst>
      <p:ext uri="{BB962C8B-B14F-4D97-AF65-F5344CB8AC3E}">
        <p14:creationId xmlns:p14="http://schemas.microsoft.com/office/powerpoint/2010/main" val="36244479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Comparison to Dijkstra</a:t>
            </a: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Dijkstra’s</a:t>
            </a:r>
            <a:r>
              <a:rPr lang="en-GB" dirty="0"/>
              <a:t> algorithm is more efficient </a:t>
            </a:r>
          </a:p>
          <a:p>
            <a:pPr lvl="1"/>
            <a:r>
              <a:rPr lang="en-GB" dirty="0"/>
              <a:t>At each step, only pursues edges from minimum-cost path inside frontier</a:t>
            </a:r>
          </a:p>
          <a:p>
            <a:r>
              <a:rPr lang="en-GB" dirty="0"/>
              <a:t>MapReduce explores all paths in parallel</a:t>
            </a:r>
          </a:p>
          <a:p>
            <a:pPr lvl="1"/>
            <a:r>
              <a:rPr lang="en-GB" dirty="0"/>
              <a:t>Lots of “waste”</a:t>
            </a:r>
          </a:p>
          <a:p>
            <a:pPr lvl="1"/>
            <a:r>
              <a:rPr lang="en-GB" dirty="0"/>
              <a:t>Useful work is only done at the “frontier”</a:t>
            </a:r>
          </a:p>
          <a:p>
            <a:r>
              <a:rPr lang="en-GB" dirty="0"/>
              <a:t>Why can’t we do better using MapReduce?</a:t>
            </a:r>
          </a:p>
        </p:txBody>
      </p:sp>
    </p:spTree>
    <p:extLst>
      <p:ext uri="{BB962C8B-B14F-4D97-AF65-F5344CB8AC3E}">
        <p14:creationId xmlns:p14="http://schemas.microsoft.com/office/powerpoint/2010/main" val="26709567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Source: Weighted Edges</a:t>
            </a: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Now add positive weights to the edges</a:t>
            </a:r>
          </a:p>
          <a:p>
            <a:pPr lvl="1"/>
            <a:r>
              <a:rPr lang="en-GB" dirty="0"/>
              <a:t>Why can’t edge weights be negative?</a:t>
            </a:r>
          </a:p>
          <a:p>
            <a:r>
              <a:rPr lang="en-GB" dirty="0"/>
              <a:t>Simple change: add weight </a:t>
            </a:r>
            <a:r>
              <a:rPr lang="en-GB" i="1" dirty="0"/>
              <a:t>w</a:t>
            </a:r>
            <a:r>
              <a:rPr lang="en-GB" dirty="0"/>
              <a:t> for each edge in adjacency list</a:t>
            </a:r>
          </a:p>
          <a:p>
            <a:pPr lvl="1"/>
            <a:r>
              <a:rPr lang="en-GB" dirty="0"/>
              <a:t>In mapper, emit (</a:t>
            </a:r>
            <a:r>
              <a:rPr lang="en-GB" i="1" dirty="0"/>
              <a:t>m</a:t>
            </a:r>
            <a:r>
              <a:rPr lang="en-GB" dirty="0"/>
              <a:t>, </a:t>
            </a:r>
            <a:r>
              <a:rPr lang="en-GB" i="1" dirty="0"/>
              <a:t>d </a:t>
            </a:r>
            <a:r>
              <a:rPr lang="en-GB" dirty="0"/>
              <a:t>+ </a:t>
            </a:r>
            <a:r>
              <a:rPr lang="en-GB" i="1" dirty="0" err="1"/>
              <a:t>w</a:t>
            </a:r>
            <a:r>
              <a:rPr lang="en-GB" i="1" baseline="-25000" dirty="0" err="1"/>
              <a:t>p</a:t>
            </a:r>
            <a:r>
              <a:rPr lang="en-GB" dirty="0"/>
              <a:t>) instead of (</a:t>
            </a:r>
            <a:r>
              <a:rPr lang="en-GB" i="1" dirty="0"/>
              <a:t>m</a:t>
            </a:r>
            <a:r>
              <a:rPr lang="en-GB" dirty="0"/>
              <a:t>, </a:t>
            </a:r>
            <a:r>
              <a:rPr lang="en-GB" i="1" dirty="0"/>
              <a:t>d</a:t>
            </a:r>
            <a:r>
              <a:rPr lang="en-GB" dirty="0"/>
              <a:t> + 1) for each node </a:t>
            </a:r>
            <a:r>
              <a:rPr lang="en-GB" i="1" dirty="0"/>
              <a:t>m</a:t>
            </a:r>
          </a:p>
          <a:p>
            <a:r>
              <a:rPr lang="en-GB" dirty="0"/>
              <a:t>That’s it?</a:t>
            </a:r>
          </a:p>
        </p:txBody>
      </p:sp>
    </p:spTree>
    <p:extLst>
      <p:ext uri="{BB962C8B-B14F-4D97-AF65-F5344CB8AC3E}">
        <p14:creationId xmlns:p14="http://schemas.microsoft.com/office/powerpoint/2010/main" val="511965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Criterion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iterations are needed in parallel BFS (positive edge weight case)?</a:t>
            </a:r>
          </a:p>
          <a:p>
            <a:r>
              <a:rPr lang="en-US" dirty="0"/>
              <a:t>Convince yourself: when a node is first “discovered”, we’ve found the shortest path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0517061">
            <a:off x="3871943" y="2531797"/>
            <a:ext cx="1659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"/>
                <a:cs typeface="Gill Sans"/>
              </a:rPr>
              <a:t>Not true!</a:t>
            </a:r>
          </a:p>
        </p:txBody>
      </p:sp>
    </p:spTree>
    <p:extLst>
      <p:ext uri="{BB962C8B-B14F-4D97-AF65-F5344CB8AC3E}">
        <p14:creationId xmlns:p14="http://schemas.microsoft.com/office/powerpoint/2010/main" val="1798569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Complexities</a:t>
            </a:r>
          </a:p>
        </p:txBody>
      </p:sp>
      <p:sp>
        <p:nvSpPr>
          <p:cNvPr id="45" name="Arc 44"/>
          <p:cNvSpPr/>
          <p:nvPr/>
        </p:nvSpPr>
        <p:spPr>
          <a:xfrm rot="1144159">
            <a:off x="-281879" y="2689921"/>
            <a:ext cx="2971800" cy="2971800"/>
          </a:xfrm>
          <a:prstGeom prst="arc">
            <a:avLst/>
          </a:prstGeom>
          <a:noFill/>
          <a:ln w="25400" cap="flat" cmpd="sng" algn="ctr">
            <a:solidFill>
              <a:sysClr val="windowText" lastClr="000000"/>
            </a:solidFill>
            <a:prstDash val="lg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6" name="Straight Arrow Connector 77"/>
          <p:cNvCxnSpPr>
            <a:cxnSpLocks noChangeShapeType="1"/>
            <a:endCxn id="53" idx="2"/>
          </p:cNvCxnSpPr>
          <p:nvPr/>
        </p:nvCxnSpPr>
        <p:spPr bwMode="auto">
          <a:xfrm>
            <a:off x="1066800" y="3886200"/>
            <a:ext cx="990600" cy="120521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47" name="Straight Arrow Connector 77"/>
          <p:cNvCxnSpPr>
            <a:cxnSpLocks noChangeShapeType="1"/>
          </p:cNvCxnSpPr>
          <p:nvPr/>
        </p:nvCxnSpPr>
        <p:spPr bwMode="auto">
          <a:xfrm flipV="1">
            <a:off x="2362200" y="3962400"/>
            <a:ext cx="914400" cy="76200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48" name="Straight Arrow Connector 77"/>
          <p:cNvCxnSpPr>
            <a:cxnSpLocks noChangeShapeType="1"/>
            <a:endCxn id="52" idx="5"/>
          </p:cNvCxnSpPr>
          <p:nvPr/>
        </p:nvCxnSpPr>
        <p:spPr bwMode="auto">
          <a:xfrm rot="10800000">
            <a:off x="2609382" y="3447582"/>
            <a:ext cx="743418" cy="36241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49" name="Straight Arrow Connector 77"/>
          <p:cNvCxnSpPr>
            <a:cxnSpLocks noChangeShapeType="1"/>
          </p:cNvCxnSpPr>
          <p:nvPr/>
        </p:nvCxnSpPr>
        <p:spPr bwMode="auto">
          <a:xfrm rot="5400000" flipH="1" flipV="1">
            <a:off x="2171701" y="3619502"/>
            <a:ext cx="380998" cy="152399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arrow" w="med" len="med"/>
          </a:ln>
        </p:spPr>
      </p:cxnSp>
      <p:sp>
        <p:nvSpPr>
          <p:cNvPr id="50" name="Oval 49"/>
          <p:cNvSpPr/>
          <p:nvPr/>
        </p:nvSpPr>
        <p:spPr bwMode="auto">
          <a:xfrm>
            <a:off x="838200" y="3657600"/>
            <a:ext cx="393441" cy="393441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2540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5800" y="39140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2273559" y="3111759"/>
            <a:ext cx="393441" cy="393441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2057400" y="3810000"/>
            <a:ext cx="393441" cy="393441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3276600" y="3721359"/>
            <a:ext cx="393441" cy="393441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68774" y="4191000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54556" y="4066401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42022" y="3228201"/>
            <a:ext cx="243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81200" y="2694801"/>
            <a:ext cx="1260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search frontier</a:t>
            </a:r>
          </a:p>
        </p:txBody>
      </p:sp>
      <p:grpSp>
        <p:nvGrpSpPr>
          <p:cNvPr id="131" name="Group 130"/>
          <p:cNvGrpSpPr/>
          <p:nvPr/>
        </p:nvGrpSpPr>
        <p:grpSpPr>
          <a:xfrm>
            <a:off x="4997048" y="2514600"/>
            <a:ext cx="3537352" cy="2423040"/>
            <a:chOff x="4997048" y="2514600"/>
            <a:chExt cx="3537352" cy="2423040"/>
          </a:xfrm>
        </p:grpSpPr>
        <p:cxnSp>
          <p:nvCxnSpPr>
            <p:cNvPr id="95" name="Straight Arrow Connector 77"/>
            <p:cNvCxnSpPr>
              <a:cxnSpLocks noChangeShapeType="1"/>
            </p:cNvCxnSpPr>
            <p:nvPr/>
          </p:nvCxnSpPr>
          <p:spPr bwMode="auto">
            <a:xfrm>
              <a:off x="6858000" y="2755641"/>
              <a:ext cx="533400" cy="76200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cxnSp>
          <p:nvCxnSpPr>
            <p:cNvPr id="96" name="Straight Arrow Connector 77"/>
            <p:cNvCxnSpPr>
              <a:cxnSpLocks noChangeShapeType="1"/>
            </p:cNvCxnSpPr>
            <p:nvPr/>
          </p:nvCxnSpPr>
          <p:spPr bwMode="auto">
            <a:xfrm>
              <a:off x="7696200" y="2908041"/>
              <a:ext cx="457200" cy="228600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cxnSp>
          <p:nvCxnSpPr>
            <p:cNvPr id="97" name="Straight Arrow Connector 77"/>
            <p:cNvCxnSpPr>
              <a:cxnSpLocks noChangeShapeType="1"/>
            </p:cNvCxnSpPr>
            <p:nvPr/>
          </p:nvCxnSpPr>
          <p:spPr bwMode="auto">
            <a:xfrm rot="5400000" flipH="1" flipV="1">
              <a:off x="6248400" y="2831841"/>
              <a:ext cx="304800" cy="304800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cxnSp>
          <p:nvCxnSpPr>
            <p:cNvPr id="98" name="Straight Arrow Connector 77"/>
            <p:cNvCxnSpPr>
              <a:cxnSpLocks noChangeShapeType="1"/>
            </p:cNvCxnSpPr>
            <p:nvPr/>
          </p:nvCxnSpPr>
          <p:spPr bwMode="auto">
            <a:xfrm rot="10800000">
              <a:off x="6337042" y="3320921"/>
              <a:ext cx="444758" cy="272921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cxnSp>
          <p:nvCxnSpPr>
            <p:cNvPr id="99" name="Straight Arrow Connector 77"/>
            <p:cNvCxnSpPr>
              <a:cxnSpLocks noChangeShapeType="1"/>
            </p:cNvCxnSpPr>
            <p:nvPr/>
          </p:nvCxnSpPr>
          <p:spPr bwMode="auto">
            <a:xfrm rot="16200000" flipV="1">
              <a:off x="6920902" y="3885344"/>
              <a:ext cx="426177" cy="210018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cxnSp>
          <p:nvCxnSpPr>
            <p:cNvPr id="100" name="Straight Arrow Connector 77"/>
            <p:cNvCxnSpPr>
              <a:cxnSpLocks noChangeShapeType="1"/>
            </p:cNvCxnSpPr>
            <p:nvPr/>
          </p:nvCxnSpPr>
          <p:spPr bwMode="auto">
            <a:xfrm flipV="1">
              <a:off x="6705600" y="4432041"/>
              <a:ext cx="457200" cy="139959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sp>
          <p:nvSpPr>
            <p:cNvPr id="101" name="Oval 100"/>
            <p:cNvSpPr/>
            <p:nvPr/>
          </p:nvSpPr>
          <p:spPr bwMode="auto">
            <a:xfrm>
              <a:off x="5257800" y="3429000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25400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102" name="Straight Arrow Connector 77"/>
            <p:cNvCxnSpPr>
              <a:cxnSpLocks noChangeShapeType="1"/>
            </p:cNvCxnSpPr>
            <p:nvPr/>
          </p:nvCxnSpPr>
          <p:spPr bwMode="auto">
            <a:xfrm rot="16200000" flipH="1">
              <a:off x="5486400" y="3898641"/>
              <a:ext cx="304800" cy="152400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562600" y="3212841"/>
              <a:ext cx="34176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997048" y="3621642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5638800" y="4114800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5943600" y="3048000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6324600" y="4419600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150359" y="4127241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6693159" y="3429000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6540759" y="2514600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378959" y="2679441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8140959" y="3039105"/>
              <a:ext cx="393441" cy="3934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113" name="Straight Arrow Connector 77"/>
            <p:cNvCxnSpPr>
              <a:cxnSpLocks noChangeShapeType="1"/>
            </p:cNvCxnSpPr>
            <p:nvPr/>
          </p:nvCxnSpPr>
          <p:spPr bwMode="auto">
            <a:xfrm flipV="1">
              <a:off x="5638800" y="3365241"/>
              <a:ext cx="304800" cy="152400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cxnSp>
          <p:nvCxnSpPr>
            <p:cNvPr id="114" name="Straight Arrow Connector 77"/>
            <p:cNvCxnSpPr>
              <a:cxnSpLocks noChangeShapeType="1"/>
            </p:cNvCxnSpPr>
            <p:nvPr/>
          </p:nvCxnSpPr>
          <p:spPr bwMode="auto">
            <a:xfrm>
              <a:off x="6019800" y="4419600"/>
              <a:ext cx="304800" cy="152400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arrow" w="med" len="med"/>
            </a:ln>
          </p:spPr>
        </p:cxnSp>
        <p:sp>
          <p:nvSpPr>
            <p:cNvPr id="115" name="TextBox 114"/>
            <p:cNvSpPr txBox="1"/>
            <p:nvPr/>
          </p:nvSpPr>
          <p:spPr>
            <a:xfrm>
              <a:off x="5638800" y="4459842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97248" y="466064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511648" y="420344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054448" y="3469242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791200" y="283184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749648" y="283184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543800" y="3012042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153400" y="3393042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9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TextBox 122"/>
            <p:cNvSpPr txBox="1">
              <a:spLocks noChangeArrowheads="1"/>
            </p:cNvSpPr>
            <p:nvPr/>
          </p:nvSpPr>
          <p:spPr bwMode="auto">
            <a:xfrm>
              <a:off x="5410200" y="386563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5985186" y="443204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25" name="TextBox 124"/>
            <p:cNvSpPr txBox="1">
              <a:spLocks noChangeArrowheads="1"/>
            </p:cNvSpPr>
            <p:nvPr/>
          </p:nvSpPr>
          <p:spPr bwMode="auto">
            <a:xfrm>
              <a:off x="6747186" y="427964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6934200" y="389864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27" name="TextBox 126"/>
            <p:cNvSpPr txBox="1">
              <a:spLocks noChangeArrowheads="1"/>
            </p:cNvSpPr>
            <p:nvPr/>
          </p:nvSpPr>
          <p:spPr bwMode="auto">
            <a:xfrm>
              <a:off x="6324600" y="340843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6213786" y="275564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29" name="TextBox 128"/>
            <p:cNvSpPr txBox="1">
              <a:spLocks noChangeArrowheads="1"/>
            </p:cNvSpPr>
            <p:nvPr/>
          </p:nvSpPr>
          <p:spPr bwMode="auto">
            <a:xfrm>
              <a:off x="7010400" y="257023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7848600" y="2798831"/>
              <a:ext cx="2632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533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Criterion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iterations are needed in parallel BFS (positive edge weight case)?</a:t>
            </a:r>
          </a:p>
          <a:p>
            <a:r>
              <a:rPr lang="en-US" dirty="0"/>
              <a:t>Practicalities of implementation in MapReduce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249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rowd_in_HK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0832" y="1"/>
            <a:ext cx="10314432" cy="6858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743200" y="4305300"/>
            <a:ext cx="5943600" cy="1028700"/>
          </a:xfrm>
        </p:spPr>
        <p:txBody>
          <a:bodyPr/>
          <a:lstStyle/>
          <a:p>
            <a:r>
              <a:rPr lang="en-US" dirty="0"/>
              <a:t>Application: Social Search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611938"/>
            <a:ext cx="2743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FFFFFF"/>
                </a:solidFill>
              </a:rPr>
              <a:t>Source: Wikipedia (Crowd)</a:t>
            </a:r>
          </a:p>
        </p:txBody>
      </p:sp>
    </p:spTree>
    <p:extLst>
      <p:ext uri="{BB962C8B-B14F-4D97-AF65-F5344CB8AC3E}">
        <p14:creationId xmlns:p14="http://schemas.microsoft.com/office/powerpoint/2010/main" val="3172394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Search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searching, how to rank friends named “John”?</a:t>
            </a:r>
          </a:p>
          <a:p>
            <a:pPr lvl="1"/>
            <a:r>
              <a:rPr lang="en-US" dirty="0"/>
              <a:t>Assume undirected graphs</a:t>
            </a:r>
          </a:p>
          <a:p>
            <a:pPr lvl="1"/>
            <a:r>
              <a:rPr lang="en-US" dirty="0"/>
              <a:t>Rank matches by distance to user</a:t>
            </a:r>
          </a:p>
          <a:p>
            <a:r>
              <a:rPr lang="en-US" dirty="0"/>
              <a:t>Naïve implementations:</a:t>
            </a:r>
          </a:p>
          <a:p>
            <a:pPr lvl="1"/>
            <a:r>
              <a:rPr lang="en-US" dirty="0" err="1"/>
              <a:t>Precompute</a:t>
            </a:r>
            <a:r>
              <a:rPr lang="en-US" dirty="0"/>
              <a:t> all-pairs distances</a:t>
            </a:r>
          </a:p>
          <a:p>
            <a:pPr lvl="1"/>
            <a:r>
              <a:rPr lang="en-US" dirty="0"/>
              <a:t>Compute distances at query time</a:t>
            </a:r>
          </a:p>
          <a:p>
            <a:r>
              <a:rPr lang="en-US" dirty="0"/>
              <a:t>Can we do better?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4584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Algorithm: difficult to MapReduce-</a:t>
            </a:r>
            <a:r>
              <a:rPr lang="en-US" dirty="0" err="1"/>
              <a:t>ify</a:t>
            </a:r>
            <a:r>
              <a:rPr lang="en-US" dirty="0"/>
              <a:t>…</a:t>
            </a:r>
          </a:p>
          <a:p>
            <a:r>
              <a:rPr lang="en-US" dirty="0"/>
              <a:t>Multiple-source shortest paths in MapReduce: run multiple parallel BFS </a:t>
            </a:r>
            <a:r>
              <a:rPr lang="en-US" i="1" dirty="0"/>
              <a:t>simultaneously</a:t>
            </a:r>
          </a:p>
          <a:p>
            <a:pPr lvl="1"/>
            <a:r>
              <a:rPr lang="en-US" dirty="0"/>
              <a:t>Assume source nodes {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i="1" baseline="-25000" dirty="0"/>
              <a:t>1</a:t>
            </a:r>
            <a:r>
              <a:rPr lang="en-US" dirty="0"/>
              <a:t>, … </a:t>
            </a:r>
            <a:r>
              <a:rPr lang="en-US" i="1" dirty="0"/>
              <a:t>s</a:t>
            </a:r>
            <a:r>
              <a:rPr lang="en-US" i="1" baseline="-25000" dirty="0"/>
              <a:t>n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Instead of emitting a single distance, emit an array of distances, with respect to each source</a:t>
            </a:r>
          </a:p>
          <a:p>
            <a:pPr lvl="1"/>
            <a:r>
              <a:rPr lang="en-US" dirty="0"/>
              <a:t>Reducer selects minimum for each element in array</a:t>
            </a:r>
          </a:p>
          <a:p>
            <a:r>
              <a:rPr lang="en-US" dirty="0"/>
              <a:t>Does this scale?</a:t>
            </a:r>
          </a:p>
        </p:txBody>
      </p:sp>
    </p:spTree>
    <p:extLst>
      <p:ext uri="{BB962C8B-B14F-4D97-AF65-F5344CB8AC3E}">
        <p14:creationId xmlns:p14="http://schemas.microsoft.com/office/powerpoint/2010/main" val="91499015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Landmark Approach (aka sketches)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i="1" dirty="0"/>
              <a:t>n</a:t>
            </a:r>
            <a:r>
              <a:rPr lang="en-US" dirty="0"/>
              <a:t> seeds </a:t>
            </a:r>
            <a:r>
              <a:rPr lang="en-US" dirty="0">
                <a:solidFill>
                  <a:srgbClr val="000000"/>
                </a:solidFill>
              </a:rPr>
              <a:t>{</a:t>
            </a:r>
            <a:r>
              <a:rPr lang="en-US" i="1" dirty="0">
                <a:solidFill>
                  <a:srgbClr val="000000"/>
                </a:solidFill>
              </a:rPr>
              <a:t>s</a:t>
            </a:r>
            <a:r>
              <a:rPr lang="en-US" i="1" baseline="-25000" dirty="0">
                <a:solidFill>
                  <a:srgbClr val="00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i="1" dirty="0">
                <a:solidFill>
                  <a:srgbClr val="000000"/>
                </a:solidFill>
              </a:rPr>
              <a:t>s</a:t>
            </a:r>
            <a:r>
              <a:rPr lang="en-US" i="1" baseline="-25000" dirty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… </a:t>
            </a:r>
            <a:r>
              <a:rPr lang="en-US" i="1" dirty="0">
                <a:solidFill>
                  <a:srgbClr val="000000"/>
                </a:solidFill>
              </a:rPr>
              <a:t>s</a:t>
            </a:r>
            <a:r>
              <a:rPr lang="en-US" i="1" baseline="-25000" dirty="0">
                <a:solidFill>
                  <a:srgbClr val="000000"/>
                </a:solidFill>
              </a:rPr>
              <a:t>n</a:t>
            </a:r>
            <a:r>
              <a:rPr lang="en-US" dirty="0">
                <a:solidFill>
                  <a:srgbClr val="000000"/>
                </a:solidFill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</a:rPr>
              <a:t>Compute distances from seeds to every node: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What can we conclude about distances?</a:t>
            </a:r>
          </a:p>
          <a:p>
            <a:pPr lvl="1"/>
            <a:r>
              <a:rPr lang="en-US" dirty="0"/>
              <a:t>Insight: landmarks bound the maximum path length</a:t>
            </a:r>
          </a:p>
          <a:p>
            <a:r>
              <a:rPr lang="en-US" dirty="0"/>
              <a:t>Lots of details:</a:t>
            </a:r>
          </a:p>
          <a:p>
            <a:pPr lvl="1"/>
            <a:r>
              <a:rPr lang="en-US" dirty="0"/>
              <a:t>How to more tightly bound distances</a:t>
            </a:r>
          </a:p>
          <a:p>
            <a:pPr lvl="1"/>
            <a:r>
              <a:rPr lang="en-US" dirty="0"/>
              <a:t>How to select landmarks (random isn’t the best…)</a:t>
            </a:r>
          </a:p>
          <a:p>
            <a:r>
              <a:rPr lang="en-US" dirty="0"/>
              <a:t>Use multi-source parallel BFS implementation in MapReduce!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2133600"/>
            <a:ext cx="14696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92100" algn="l"/>
                <a:tab pos="520700" algn="l"/>
              </a:tabLst>
            </a:pP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A	=	[2, 1, 1]</a:t>
            </a:r>
          </a:p>
          <a:p>
            <a:pPr>
              <a:tabLst>
                <a:tab pos="292100" algn="l"/>
                <a:tab pos="520700" algn="l"/>
              </a:tabLst>
            </a:pP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B 	=	[1, 1, 2]</a:t>
            </a:r>
          </a:p>
          <a:p>
            <a:pPr>
              <a:tabLst>
                <a:tab pos="292100" algn="l"/>
                <a:tab pos="520700" algn="l"/>
              </a:tabLst>
            </a:pP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C	=	[4, 3, 1]</a:t>
            </a:r>
          </a:p>
          <a:p>
            <a:pPr>
              <a:tabLst>
                <a:tab pos="292100" algn="l"/>
                <a:tab pos="520700" algn="l"/>
              </a:tabLst>
            </a:pP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D	=	[1, 2, 4]</a:t>
            </a:r>
          </a:p>
        </p:txBody>
      </p:sp>
    </p:spTree>
    <p:extLst>
      <p:ext uri="{BB962C8B-B14F-4D97-AF65-F5344CB8AC3E}">
        <p14:creationId xmlns:p14="http://schemas.microsoft.com/office/powerpoint/2010/main" val="1223089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and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large class of graph algorithms involve:</a:t>
            </a:r>
          </a:p>
          <a:p>
            <a:pPr lvl="1"/>
            <a:r>
              <a:rPr lang="en-GB" dirty="0"/>
              <a:t>Performing computations at each node: based on node features, edge features, and local link structure</a:t>
            </a:r>
          </a:p>
          <a:p>
            <a:pPr lvl="1"/>
            <a:r>
              <a:rPr lang="en-GB" dirty="0"/>
              <a:t>Propagating computations: “traversing” the graph</a:t>
            </a:r>
          </a:p>
          <a:p>
            <a:r>
              <a:rPr lang="en-GB" dirty="0"/>
              <a:t>Generic recipe:</a:t>
            </a:r>
          </a:p>
          <a:p>
            <a:pPr lvl="1"/>
            <a:r>
              <a:rPr lang="en-GB" dirty="0"/>
              <a:t>Represent graphs as adjacency lists</a:t>
            </a:r>
          </a:p>
          <a:p>
            <a:pPr lvl="1"/>
            <a:r>
              <a:rPr lang="en-GB" dirty="0"/>
              <a:t>Perform local computations in mapper</a:t>
            </a:r>
          </a:p>
          <a:p>
            <a:pPr lvl="1"/>
            <a:r>
              <a:rPr lang="en-GB" dirty="0"/>
              <a:t>Pass along partial results via </a:t>
            </a:r>
            <a:r>
              <a:rPr lang="en-GB" dirty="0" err="1"/>
              <a:t>outlinks</a:t>
            </a:r>
            <a:r>
              <a:rPr lang="en-GB" dirty="0"/>
              <a:t>, keyed by destination node</a:t>
            </a:r>
          </a:p>
          <a:p>
            <a:pPr lvl="1"/>
            <a:r>
              <a:rPr lang="en-GB" dirty="0"/>
              <a:t>Perform aggregation in reducer on </a:t>
            </a:r>
            <a:r>
              <a:rPr lang="en-GB" dirty="0" err="1"/>
              <a:t>inlinks</a:t>
            </a:r>
            <a:r>
              <a:rPr lang="en-GB" dirty="0"/>
              <a:t> to a node</a:t>
            </a:r>
          </a:p>
          <a:p>
            <a:pPr lvl="1"/>
            <a:r>
              <a:rPr lang="en-GB" dirty="0"/>
              <a:t>Iterate until convergence: controlled by external “driver”</a:t>
            </a:r>
          </a:p>
          <a:p>
            <a:pPr lvl="1"/>
            <a:r>
              <a:rPr lang="en-GB" dirty="0"/>
              <a:t>Don’t forget to pass the graph structure between iterations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010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and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large class of graph algorithms involve:</a:t>
            </a:r>
          </a:p>
          <a:p>
            <a:pPr lvl="1"/>
            <a:r>
              <a:rPr lang="en-GB" dirty="0"/>
              <a:t>Performing computations at each node: based on node features, edge features, and local link structure</a:t>
            </a:r>
          </a:p>
          <a:p>
            <a:pPr lvl="1"/>
            <a:r>
              <a:rPr lang="en-GB" dirty="0"/>
              <a:t>Propagating computations: “traversing” the graph</a:t>
            </a:r>
          </a:p>
          <a:p>
            <a:r>
              <a:rPr lang="en-GB" dirty="0"/>
              <a:t>Key questions:</a:t>
            </a:r>
          </a:p>
          <a:p>
            <a:pPr lvl="1"/>
            <a:r>
              <a:rPr lang="en-GB" dirty="0"/>
              <a:t>How do you represent graph data in MapReduce?</a:t>
            </a:r>
          </a:p>
          <a:p>
            <a:pPr lvl="1"/>
            <a:r>
              <a:rPr lang="en-GB" dirty="0"/>
              <a:t>How do you traverse a graph in MapReduce?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82880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Random Walks Over the Web</a:t>
            </a:r>
          </a:p>
        </p:txBody>
      </p:sp>
      <p:sp>
        <p:nvSpPr>
          <p:cNvPr id="9830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Random surfer model:</a:t>
            </a:r>
          </a:p>
          <a:p>
            <a:pPr lvl="1"/>
            <a:r>
              <a:rPr lang="en-GB" dirty="0"/>
              <a:t>User starts at a random Web page</a:t>
            </a:r>
          </a:p>
          <a:p>
            <a:pPr lvl="1"/>
            <a:r>
              <a:rPr lang="en-GB" dirty="0"/>
              <a:t>User randomly clicks on links, surfing from page to page</a:t>
            </a:r>
          </a:p>
          <a:p>
            <a:r>
              <a:rPr lang="en-GB" dirty="0" err="1"/>
              <a:t>PageRank</a:t>
            </a:r>
            <a:endParaRPr lang="en-GB" dirty="0"/>
          </a:p>
          <a:p>
            <a:pPr lvl="1"/>
            <a:r>
              <a:rPr lang="en-GB" dirty="0"/>
              <a:t>Characterizes the amount of time spent on any given page</a:t>
            </a:r>
          </a:p>
          <a:p>
            <a:pPr lvl="1"/>
            <a:r>
              <a:rPr lang="en-GB" dirty="0"/>
              <a:t>Mathematically, a probability distribution over pages</a:t>
            </a:r>
          </a:p>
          <a:p>
            <a:r>
              <a:rPr lang="en-GB" dirty="0" err="1"/>
              <a:t>PageRank</a:t>
            </a:r>
            <a:r>
              <a:rPr lang="en-GB" dirty="0"/>
              <a:t> captures notions of page importance</a:t>
            </a:r>
          </a:p>
          <a:p>
            <a:pPr lvl="1"/>
            <a:r>
              <a:rPr lang="en-GB" dirty="0"/>
              <a:t>Correspondence to human intuition?</a:t>
            </a:r>
          </a:p>
          <a:p>
            <a:pPr lvl="1"/>
            <a:r>
              <a:rPr lang="en-GB" dirty="0"/>
              <a:t>One of thousands of features used in web search (query-independent)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2159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/>
              <a:t>Given page </a:t>
            </a:r>
            <a:r>
              <a:rPr lang="en-US" i="1" dirty="0"/>
              <a:t>x</a:t>
            </a:r>
            <a:r>
              <a:rPr lang="en-US" dirty="0"/>
              <a:t> with </a:t>
            </a:r>
            <a:r>
              <a:rPr lang="en-US" dirty="0" err="1"/>
              <a:t>inlinks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i="1" dirty="0"/>
              <a:t>…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r>
              <a:rPr lang="en-US" dirty="0"/>
              <a:t>, where</a:t>
            </a:r>
          </a:p>
          <a:p>
            <a:pPr lvl="1"/>
            <a:r>
              <a:rPr lang="en-US" i="1" dirty="0"/>
              <a:t>C(t)</a:t>
            </a:r>
            <a:r>
              <a:rPr lang="en-US" dirty="0"/>
              <a:t> is the out-degree of </a:t>
            </a:r>
            <a:r>
              <a:rPr lang="en-US" i="1" dirty="0"/>
              <a:t>t</a:t>
            </a:r>
          </a:p>
          <a:p>
            <a:pPr lvl="1"/>
            <a:r>
              <a:rPr lang="en-US" i="1" dirty="0">
                <a:sym typeface="Symbol" pitchFamily="18" charset="2"/>
              </a:rPr>
              <a:t></a:t>
            </a:r>
            <a:r>
              <a:rPr lang="en-US" dirty="0"/>
              <a:t> is probability of random jump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is the total number of nodes in the graph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PageRank: Defined</a:t>
            </a:r>
          </a:p>
        </p:txBody>
      </p:sp>
      <p:sp>
        <p:nvSpPr>
          <p:cNvPr id="5126" name="Oval 5"/>
          <p:cNvSpPr>
            <a:spLocks noChangeArrowheads="1"/>
          </p:cNvSpPr>
          <p:nvPr/>
        </p:nvSpPr>
        <p:spPr bwMode="auto">
          <a:xfrm>
            <a:off x="5638800" y="45720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800" b="0" dirty="0">
                <a:solidFill>
                  <a:schemeClr val="bg2"/>
                </a:solidFill>
                <a:latin typeface="Gill Sans"/>
                <a:cs typeface="Gill Sans"/>
              </a:rPr>
              <a:t>X</a:t>
            </a:r>
          </a:p>
        </p:txBody>
      </p:sp>
      <p:sp>
        <p:nvSpPr>
          <p:cNvPr id="5127" name="Oval 7"/>
          <p:cNvSpPr>
            <a:spLocks noChangeArrowheads="1"/>
          </p:cNvSpPr>
          <p:nvPr/>
        </p:nvSpPr>
        <p:spPr bwMode="auto">
          <a:xfrm>
            <a:off x="2743200" y="41910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800" b="0" i="1" dirty="0">
                <a:solidFill>
                  <a:schemeClr val="bg2"/>
                </a:solidFill>
                <a:latin typeface="Gill Sans"/>
                <a:cs typeface="Gill Sans"/>
              </a:rPr>
              <a:t>t</a:t>
            </a:r>
            <a:r>
              <a:rPr lang="en-US" sz="1800" b="0" i="1" baseline="-25000" dirty="0">
                <a:solidFill>
                  <a:schemeClr val="bg2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3048000" y="5029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800" b="0" i="1">
                <a:solidFill>
                  <a:schemeClr val="bg2"/>
                </a:solidFill>
                <a:latin typeface="Gill Sans"/>
                <a:cs typeface="Gill Sans"/>
              </a:rPr>
              <a:t>t</a:t>
            </a:r>
            <a:r>
              <a:rPr lang="en-US" sz="1800" b="0" i="1" baseline="-25000">
                <a:solidFill>
                  <a:schemeClr val="bg2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5129" name="Oval 10"/>
          <p:cNvSpPr>
            <a:spLocks noChangeArrowheads="1"/>
          </p:cNvSpPr>
          <p:nvPr/>
        </p:nvSpPr>
        <p:spPr bwMode="auto">
          <a:xfrm>
            <a:off x="4495800" y="56388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800" b="0" i="1" dirty="0" err="1">
                <a:solidFill>
                  <a:schemeClr val="bg2"/>
                </a:solidFill>
                <a:latin typeface="Gill Sans"/>
                <a:cs typeface="Gill Sans"/>
              </a:rPr>
              <a:t>t</a:t>
            </a:r>
            <a:r>
              <a:rPr lang="en-US" sz="1800" b="0" i="1" baseline="-25000" dirty="0" err="1">
                <a:solidFill>
                  <a:schemeClr val="bg2"/>
                </a:solidFill>
                <a:latin typeface="Gill Sans"/>
                <a:cs typeface="Gill Sans"/>
              </a:rPr>
              <a:t>n</a:t>
            </a:r>
            <a:endParaRPr lang="en-US" sz="1800" b="0" i="1" baseline="-2500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>
            <a:off x="3200400" y="4419600"/>
            <a:ext cx="2362200" cy="2286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V="1">
            <a:off x="3505200" y="4800600"/>
            <a:ext cx="2057400" cy="3810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2" name="Line 13"/>
          <p:cNvSpPr>
            <a:spLocks noChangeShapeType="1"/>
          </p:cNvSpPr>
          <p:nvPr/>
        </p:nvSpPr>
        <p:spPr bwMode="auto">
          <a:xfrm flipV="1">
            <a:off x="4876800" y="4953000"/>
            <a:ext cx="762000" cy="6858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3" name="Line 14"/>
          <p:cNvSpPr>
            <a:spLocks noChangeShapeType="1"/>
          </p:cNvSpPr>
          <p:nvPr/>
        </p:nvSpPr>
        <p:spPr bwMode="auto">
          <a:xfrm flipH="1">
            <a:off x="2209800" y="4495800"/>
            <a:ext cx="457200" cy="2286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4" name="Line 15"/>
          <p:cNvSpPr>
            <a:spLocks noChangeShapeType="1"/>
          </p:cNvSpPr>
          <p:nvPr/>
        </p:nvSpPr>
        <p:spPr bwMode="auto">
          <a:xfrm flipH="1" flipV="1">
            <a:off x="2057400" y="4114800"/>
            <a:ext cx="609600" cy="1524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5" name="Line 17"/>
          <p:cNvSpPr>
            <a:spLocks noChangeShapeType="1"/>
          </p:cNvSpPr>
          <p:nvPr/>
        </p:nvSpPr>
        <p:spPr bwMode="auto">
          <a:xfrm flipH="1">
            <a:off x="2057400" y="5334000"/>
            <a:ext cx="914400" cy="4572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6" name="Line 18"/>
          <p:cNvSpPr>
            <a:spLocks noChangeShapeType="1"/>
          </p:cNvSpPr>
          <p:nvPr/>
        </p:nvSpPr>
        <p:spPr bwMode="auto">
          <a:xfrm flipH="1" flipV="1">
            <a:off x="1828800" y="5181600"/>
            <a:ext cx="1143000" cy="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7" name="Line 19"/>
          <p:cNvSpPr>
            <a:spLocks noChangeShapeType="1"/>
          </p:cNvSpPr>
          <p:nvPr/>
        </p:nvSpPr>
        <p:spPr bwMode="auto">
          <a:xfrm>
            <a:off x="4953000" y="5867400"/>
            <a:ext cx="1066800" cy="762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8" name="Line 20"/>
          <p:cNvSpPr>
            <a:spLocks noChangeShapeType="1"/>
          </p:cNvSpPr>
          <p:nvPr/>
        </p:nvSpPr>
        <p:spPr bwMode="auto">
          <a:xfrm flipH="1">
            <a:off x="3276600" y="5867400"/>
            <a:ext cx="1143000" cy="2286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9" name="Text Box 21"/>
          <p:cNvSpPr txBox="1">
            <a:spLocks noChangeArrowheads="1"/>
          </p:cNvSpPr>
          <p:nvPr/>
        </p:nvSpPr>
        <p:spPr bwMode="auto">
          <a:xfrm>
            <a:off x="3570288" y="5257800"/>
            <a:ext cx="5445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5140" name="Oval 5"/>
          <p:cNvSpPr>
            <a:spLocks noChangeArrowheads="1"/>
          </p:cNvSpPr>
          <p:nvPr/>
        </p:nvSpPr>
        <p:spPr bwMode="auto">
          <a:xfrm>
            <a:off x="1600200" y="3886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b="0" i="1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5141" name="Oval 5"/>
          <p:cNvSpPr>
            <a:spLocks noChangeArrowheads="1"/>
          </p:cNvSpPr>
          <p:nvPr/>
        </p:nvSpPr>
        <p:spPr bwMode="auto">
          <a:xfrm>
            <a:off x="1752600" y="4648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b="0" i="1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5142" name="Oval 5"/>
          <p:cNvSpPr>
            <a:spLocks noChangeArrowheads="1"/>
          </p:cNvSpPr>
          <p:nvPr/>
        </p:nvSpPr>
        <p:spPr bwMode="auto">
          <a:xfrm>
            <a:off x="1371600" y="5029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b="0" i="1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5143" name="Oval 5"/>
          <p:cNvSpPr>
            <a:spLocks noChangeArrowheads="1"/>
          </p:cNvSpPr>
          <p:nvPr/>
        </p:nvSpPr>
        <p:spPr bwMode="auto">
          <a:xfrm>
            <a:off x="1600200" y="57150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b="0" i="1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5144" name="Oval 5"/>
          <p:cNvSpPr>
            <a:spLocks noChangeArrowheads="1"/>
          </p:cNvSpPr>
          <p:nvPr/>
        </p:nvSpPr>
        <p:spPr bwMode="auto">
          <a:xfrm>
            <a:off x="2819400" y="60198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b="0" i="1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5145" name="Oval 5"/>
          <p:cNvSpPr>
            <a:spLocks noChangeArrowheads="1"/>
          </p:cNvSpPr>
          <p:nvPr/>
        </p:nvSpPr>
        <p:spPr bwMode="auto">
          <a:xfrm>
            <a:off x="6096000" y="5791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b="0" i="1">
              <a:solidFill>
                <a:schemeClr val="bg2"/>
              </a:solidFill>
              <a:latin typeface="Gill Sans"/>
              <a:cs typeface="Gill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2895600"/>
            <a:ext cx="4239895" cy="69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8013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PageRank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err="1"/>
              <a:t>PageRank</a:t>
            </a:r>
            <a:endParaRPr lang="en-US" dirty="0"/>
          </a:p>
          <a:p>
            <a:pPr lvl="1"/>
            <a:r>
              <a:rPr lang="en-US" dirty="0"/>
              <a:t>Can be computed iteratively</a:t>
            </a:r>
          </a:p>
          <a:p>
            <a:pPr lvl="1"/>
            <a:r>
              <a:rPr lang="en-US" dirty="0"/>
              <a:t>Effects at each iteration are local</a:t>
            </a:r>
          </a:p>
          <a:p>
            <a:r>
              <a:rPr lang="en-US" dirty="0"/>
              <a:t>Sketch of algorithm:</a:t>
            </a:r>
          </a:p>
          <a:p>
            <a:pPr lvl="1"/>
            <a:r>
              <a:rPr lang="en-US" dirty="0"/>
              <a:t>Start with seed </a:t>
            </a:r>
            <a:r>
              <a:rPr lang="en-US" i="1" dirty="0" err="1"/>
              <a:t>PR</a:t>
            </a:r>
            <a:r>
              <a:rPr lang="en-US" i="1" baseline="-25000" dirty="0" err="1"/>
              <a:t>i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Each page distributes </a:t>
            </a:r>
            <a:r>
              <a:rPr lang="en-US" i="1" dirty="0" err="1"/>
              <a:t>PR</a:t>
            </a:r>
            <a:r>
              <a:rPr lang="en-US" i="1" baseline="-25000" dirty="0" err="1"/>
              <a:t>i</a:t>
            </a:r>
            <a:r>
              <a:rPr lang="en-US" dirty="0"/>
              <a:t> “credit” to all pages it links to</a:t>
            </a:r>
          </a:p>
          <a:p>
            <a:pPr lvl="1"/>
            <a:r>
              <a:rPr lang="en-US" dirty="0"/>
              <a:t>Each target page adds up “credit” from multiple in-bound links to compute </a:t>
            </a:r>
            <a:r>
              <a:rPr lang="en-US" i="1" dirty="0"/>
              <a:t>PR</a:t>
            </a:r>
            <a:r>
              <a:rPr lang="en-US" i="1" baseline="-25000" dirty="0"/>
              <a:t>i+1</a:t>
            </a:r>
          </a:p>
          <a:p>
            <a:pPr lvl="1"/>
            <a:r>
              <a:rPr lang="en-US" dirty="0"/>
              <a:t>Iterate until values converge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152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</a:t>
            </a:r>
            <a:r>
              <a:rPr lang="en-US" dirty="0" err="1"/>
              <a:t>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tackle the simple case:</a:t>
            </a:r>
          </a:p>
          <a:p>
            <a:pPr lvl="1"/>
            <a:r>
              <a:rPr lang="en-US" dirty="0"/>
              <a:t>No random jump factor</a:t>
            </a:r>
          </a:p>
          <a:p>
            <a:pPr lvl="1"/>
            <a:r>
              <a:rPr lang="en-US" dirty="0"/>
              <a:t>No dangling nodes</a:t>
            </a:r>
          </a:p>
          <a:p>
            <a:r>
              <a:rPr lang="en-US" dirty="0"/>
              <a:t>Then, factor in these complexities…</a:t>
            </a:r>
          </a:p>
          <a:p>
            <a:pPr lvl="1"/>
            <a:r>
              <a:rPr lang="en-US" dirty="0"/>
              <a:t>Why do we need the random jump?</a:t>
            </a:r>
          </a:p>
          <a:p>
            <a:pPr lvl="1"/>
            <a:r>
              <a:rPr lang="en-US" dirty="0"/>
              <a:t>Where do dangling nodes come from?</a:t>
            </a:r>
          </a:p>
        </p:txBody>
      </p:sp>
    </p:spTree>
    <p:extLst>
      <p:ext uri="{BB962C8B-B14F-4D97-AF65-F5344CB8AC3E}">
        <p14:creationId xmlns:p14="http://schemas.microsoft.com/office/powerpoint/2010/main" val="3494785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PageRank</a:t>
            </a:r>
            <a:r>
              <a:rPr lang="en-US" dirty="0"/>
              <a:t> Iteration (1)</a:t>
            </a:r>
          </a:p>
        </p:txBody>
      </p:sp>
      <p:sp>
        <p:nvSpPr>
          <p:cNvPr id="5" name="Oval 4"/>
          <p:cNvSpPr/>
          <p:nvPr/>
        </p:nvSpPr>
        <p:spPr>
          <a:xfrm>
            <a:off x="1457532" y="31242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905332" y="2743200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609932" y="4495800"/>
            <a:ext cx="152400" cy="152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67332" y="39624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48132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 flipV="1">
            <a:off x="1609932" y="2819400"/>
            <a:ext cx="1295400" cy="3810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1"/>
            <a:endCxn id="5" idx="5"/>
          </p:cNvCxnSpPr>
          <p:nvPr/>
        </p:nvCxnSpPr>
        <p:spPr>
          <a:xfrm rot="16200000" flipV="1">
            <a:off x="1778114" y="3063782"/>
            <a:ext cx="501836" cy="8828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7" idx="0"/>
          </p:cNvCxnSpPr>
          <p:nvPr/>
        </p:nvCxnSpPr>
        <p:spPr>
          <a:xfrm rot="16200000" flipH="1">
            <a:off x="1000332" y="3810000"/>
            <a:ext cx="1219200" cy="1524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7"/>
            <a:endCxn id="9" idx="3"/>
          </p:cNvCxnSpPr>
          <p:nvPr/>
        </p:nvCxnSpPr>
        <p:spPr>
          <a:xfrm rot="5400000" flipH="1" flipV="1">
            <a:off x="1778114" y="3825782"/>
            <a:ext cx="654236" cy="7304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7"/>
            <a:endCxn id="6" idx="4"/>
          </p:cNvCxnSpPr>
          <p:nvPr/>
        </p:nvCxnSpPr>
        <p:spPr>
          <a:xfrm rot="5400000" flipH="1" flipV="1">
            <a:off x="2349614" y="3124200"/>
            <a:ext cx="860518" cy="403318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8" idx="1"/>
          </p:cNvCxnSpPr>
          <p:nvPr/>
        </p:nvCxnSpPr>
        <p:spPr>
          <a:xfrm rot="16200000" flipH="1">
            <a:off x="2806814" y="3101882"/>
            <a:ext cx="1111436" cy="6542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8" idx="2"/>
          </p:cNvCxnSpPr>
          <p:nvPr/>
        </p:nvCxnSpPr>
        <p:spPr>
          <a:xfrm>
            <a:off x="2600532" y="3810000"/>
            <a:ext cx="1066800" cy="2286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7" idx="6"/>
          </p:cNvCxnSpPr>
          <p:nvPr/>
        </p:nvCxnSpPr>
        <p:spPr>
          <a:xfrm rot="5400000">
            <a:off x="2486232" y="3368582"/>
            <a:ext cx="479518" cy="1927318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6532" y="2895600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(0.2)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64466" y="4599801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(0.2)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43532" y="3962400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(0.2)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1932" y="3837801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(0.2)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67857" y="2514600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(0.2)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09932" y="28956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0.1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28932" y="330440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0.1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86900" y="41148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0.2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39500" y="41148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0.2</a:t>
            </a:r>
          </a:p>
        </p:txBody>
      </p:sp>
      <p:cxnSp>
        <p:nvCxnSpPr>
          <p:cNvPr id="27" name="Straight Arrow Connector 26"/>
          <p:cNvCxnSpPr>
            <a:stCxn id="6" idx="3"/>
            <a:endCxn id="9" idx="0"/>
          </p:cNvCxnSpPr>
          <p:nvPr/>
        </p:nvCxnSpPr>
        <p:spPr>
          <a:xfrm rot="5400000">
            <a:off x="2295732" y="3101882"/>
            <a:ext cx="860518" cy="403318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24332" y="28956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0.1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58500" y="28194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0.1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14732" y="36092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0.066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49005" y="36576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0.066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96605" y="35052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0.066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696657" y="2514600"/>
            <a:ext cx="3532943" cy="2362200"/>
            <a:chOff x="4696657" y="2590800"/>
            <a:chExt cx="3532943" cy="2362200"/>
          </a:xfrm>
        </p:grpSpPr>
        <p:sp>
          <p:nvSpPr>
            <p:cNvPr id="33" name="Oval 32"/>
            <p:cNvSpPr/>
            <p:nvPr/>
          </p:nvSpPr>
          <p:spPr>
            <a:xfrm>
              <a:off x="5077657" y="3200400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6525457" y="2819400"/>
              <a:ext cx="152400" cy="152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230057" y="4572000"/>
              <a:ext cx="152400" cy="152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7287457" y="4038600"/>
              <a:ext cx="152400" cy="152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068257" y="3810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3" idx="6"/>
              <a:endCxn id="34" idx="2"/>
            </p:cNvCxnSpPr>
            <p:nvPr/>
          </p:nvCxnSpPr>
          <p:spPr>
            <a:xfrm flipV="1">
              <a:off x="5230057" y="2895600"/>
              <a:ext cx="1295400" cy="3810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1"/>
              <a:endCxn id="33" idx="5"/>
            </p:cNvCxnSpPr>
            <p:nvPr/>
          </p:nvCxnSpPr>
          <p:spPr>
            <a:xfrm rot="16200000" flipV="1">
              <a:off x="5398239" y="3139982"/>
              <a:ext cx="501836" cy="8828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3" idx="4"/>
              <a:endCxn id="35" idx="0"/>
            </p:cNvCxnSpPr>
            <p:nvPr/>
          </p:nvCxnSpPr>
          <p:spPr>
            <a:xfrm rot="16200000" flipH="1">
              <a:off x="4620457" y="3886200"/>
              <a:ext cx="1219200" cy="1524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5" idx="7"/>
              <a:endCxn id="37" idx="3"/>
            </p:cNvCxnSpPr>
            <p:nvPr/>
          </p:nvCxnSpPr>
          <p:spPr>
            <a:xfrm rot="5400000" flipH="1" flipV="1">
              <a:off x="5398239" y="3901982"/>
              <a:ext cx="654236" cy="7304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7"/>
              <a:endCxn id="34" idx="4"/>
            </p:cNvCxnSpPr>
            <p:nvPr/>
          </p:nvCxnSpPr>
          <p:spPr>
            <a:xfrm rot="5400000" flipH="1" flipV="1">
              <a:off x="5969739" y="3200400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4" idx="5"/>
              <a:endCxn id="36" idx="1"/>
            </p:cNvCxnSpPr>
            <p:nvPr/>
          </p:nvCxnSpPr>
          <p:spPr>
            <a:xfrm rot="16200000" flipH="1">
              <a:off x="6426939" y="3178082"/>
              <a:ext cx="1111436" cy="6542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7" idx="6"/>
              <a:endCxn id="36" idx="2"/>
            </p:cNvCxnSpPr>
            <p:nvPr/>
          </p:nvCxnSpPr>
          <p:spPr>
            <a:xfrm>
              <a:off x="6220657" y="3886200"/>
              <a:ext cx="1066800" cy="2286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6" idx="3"/>
              <a:endCxn id="35" idx="6"/>
            </p:cNvCxnSpPr>
            <p:nvPr/>
          </p:nvCxnSpPr>
          <p:spPr>
            <a:xfrm rot="5400000">
              <a:off x="6106357" y="3444782"/>
              <a:ext cx="479518" cy="1927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696657" y="29718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(0.066)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84591" y="4676001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(0.3)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63657" y="40386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(0.166)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92057" y="3914001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(0.3)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87982" y="25908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(0.166)</a:t>
              </a:r>
            </a:p>
          </p:txBody>
        </p:sp>
        <p:cxnSp>
          <p:nvCxnSpPr>
            <p:cNvPr id="51" name="Straight Arrow Connector 50"/>
            <p:cNvCxnSpPr>
              <a:stCxn id="34" idx="3"/>
              <a:endCxn id="37" idx="0"/>
            </p:cNvCxnSpPr>
            <p:nvPr/>
          </p:nvCxnSpPr>
          <p:spPr>
            <a:xfrm rot="5400000">
              <a:off x="5915857" y="3178082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838200" y="2450068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Iteration 1</a:t>
            </a:r>
          </a:p>
        </p:txBody>
      </p:sp>
    </p:spTree>
    <p:extLst>
      <p:ext uri="{BB962C8B-B14F-4D97-AF65-F5344CB8AC3E}">
        <p14:creationId xmlns:p14="http://schemas.microsoft.com/office/powerpoint/2010/main" val="2264029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PageRank</a:t>
            </a:r>
            <a:r>
              <a:rPr lang="en-US" dirty="0"/>
              <a:t> Iteration (2)</a:t>
            </a:r>
          </a:p>
        </p:txBody>
      </p:sp>
      <p:sp>
        <p:nvSpPr>
          <p:cNvPr id="3" name="Oval 2"/>
          <p:cNvSpPr/>
          <p:nvPr/>
        </p:nvSpPr>
        <p:spPr>
          <a:xfrm>
            <a:off x="1447800" y="31242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895600" y="2743200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600200" y="4495800"/>
            <a:ext cx="152400" cy="152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657600" y="39624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38400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3" idx="6"/>
            <a:endCxn id="5" idx="2"/>
          </p:cNvCxnSpPr>
          <p:nvPr/>
        </p:nvCxnSpPr>
        <p:spPr>
          <a:xfrm flipV="1">
            <a:off x="1600200" y="2819400"/>
            <a:ext cx="1295400" cy="3810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1"/>
            <a:endCxn id="3" idx="5"/>
          </p:cNvCxnSpPr>
          <p:nvPr/>
        </p:nvCxnSpPr>
        <p:spPr>
          <a:xfrm rot="16200000" flipV="1">
            <a:off x="1768382" y="3063782"/>
            <a:ext cx="501836" cy="8828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4"/>
            <a:endCxn id="6" idx="0"/>
          </p:cNvCxnSpPr>
          <p:nvPr/>
        </p:nvCxnSpPr>
        <p:spPr>
          <a:xfrm rot="16200000" flipH="1">
            <a:off x="990600" y="3810000"/>
            <a:ext cx="1219200" cy="1524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7"/>
            <a:endCxn id="8" idx="3"/>
          </p:cNvCxnSpPr>
          <p:nvPr/>
        </p:nvCxnSpPr>
        <p:spPr>
          <a:xfrm rot="5400000" flipH="1" flipV="1">
            <a:off x="1768382" y="3825782"/>
            <a:ext cx="654236" cy="7304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7"/>
            <a:endCxn id="5" idx="4"/>
          </p:cNvCxnSpPr>
          <p:nvPr/>
        </p:nvCxnSpPr>
        <p:spPr>
          <a:xfrm rot="5400000" flipH="1" flipV="1">
            <a:off x="2339882" y="3124200"/>
            <a:ext cx="860518" cy="403318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7" idx="1"/>
          </p:cNvCxnSpPr>
          <p:nvPr/>
        </p:nvCxnSpPr>
        <p:spPr>
          <a:xfrm rot="16200000" flipH="1">
            <a:off x="2797082" y="3101882"/>
            <a:ext cx="1111436" cy="654236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  <a:endCxn id="7" idx="2"/>
          </p:cNvCxnSpPr>
          <p:nvPr/>
        </p:nvCxnSpPr>
        <p:spPr>
          <a:xfrm>
            <a:off x="2590800" y="3810000"/>
            <a:ext cx="1066800" cy="228600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6" idx="6"/>
          </p:cNvCxnSpPr>
          <p:nvPr/>
        </p:nvCxnSpPr>
        <p:spPr>
          <a:xfrm rot="5400000">
            <a:off x="2476500" y="3368582"/>
            <a:ext cx="479518" cy="1927318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6800" y="289560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(0.066)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54734" y="4599801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(0.3)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33800" y="396240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(0.166)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62200" y="3837801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(0.3)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58125" y="251460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(0.166)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52600" y="28194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0.033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2873" y="32766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0.033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77168" y="41148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0.3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76600" y="41426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0.166</a:t>
            </a:r>
          </a:p>
        </p:txBody>
      </p:sp>
      <p:cxnSp>
        <p:nvCxnSpPr>
          <p:cNvPr id="26" name="Straight Arrow Connector 25"/>
          <p:cNvCxnSpPr>
            <a:stCxn id="5" idx="3"/>
            <a:endCxn id="8" idx="0"/>
          </p:cNvCxnSpPr>
          <p:nvPr/>
        </p:nvCxnSpPr>
        <p:spPr>
          <a:xfrm rot="5400000">
            <a:off x="2286000" y="3101882"/>
            <a:ext cx="860518" cy="403318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58273" y="28956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0.083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48768" y="28194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0.083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81200" y="360920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0.1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39273" y="36576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0.1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86873" y="35052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0.1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4686925" y="2514600"/>
            <a:ext cx="3532943" cy="2362200"/>
            <a:chOff x="4686925" y="2590800"/>
            <a:chExt cx="3532943" cy="2362200"/>
          </a:xfrm>
        </p:grpSpPr>
        <p:sp>
          <p:nvSpPr>
            <p:cNvPr id="32" name="Oval 31"/>
            <p:cNvSpPr/>
            <p:nvPr/>
          </p:nvSpPr>
          <p:spPr>
            <a:xfrm>
              <a:off x="5067925" y="3200400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515725" y="2819400"/>
              <a:ext cx="152400" cy="152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220325" y="4572000"/>
              <a:ext cx="152400" cy="152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277725" y="4038600"/>
              <a:ext cx="152400" cy="152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058525" y="3810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32" idx="6"/>
              <a:endCxn id="33" idx="2"/>
            </p:cNvCxnSpPr>
            <p:nvPr/>
          </p:nvCxnSpPr>
          <p:spPr>
            <a:xfrm flipV="1">
              <a:off x="5220325" y="2895600"/>
              <a:ext cx="1295400" cy="3810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6" idx="1"/>
              <a:endCxn id="32" idx="5"/>
            </p:cNvCxnSpPr>
            <p:nvPr/>
          </p:nvCxnSpPr>
          <p:spPr>
            <a:xfrm rot="16200000" flipV="1">
              <a:off x="5388507" y="3139982"/>
              <a:ext cx="501836" cy="8828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2" idx="4"/>
              <a:endCxn id="34" idx="0"/>
            </p:cNvCxnSpPr>
            <p:nvPr/>
          </p:nvCxnSpPr>
          <p:spPr>
            <a:xfrm rot="16200000" flipH="1">
              <a:off x="4610725" y="3886200"/>
              <a:ext cx="1219200" cy="1524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7"/>
              <a:endCxn id="36" idx="3"/>
            </p:cNvCxnSpPr>
            <p:nvPr/>
          </p:nvCxnSpPr>
          <p:spPr>
            <a:xfrm rot="5400000" flipH="1" flipV="1">
              <a:off x="5388507" y="3901982"/>
              <a:ext cx="654236" cy="7304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6" idx="7"/>
              <a:endCxn id="33" idx="4"/>
            </p:cNvCxnSpPr>
            <p:nvPr/>
          </p:nvCxnSpPr>
          <p:spPr>
            <a:xfrm rot="5400000" flipH="1" flipV="1">
              <a:off x="5960007" y="3200400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3" idx="5"/>
              <a:endCxn id="35" idx="1"/>
            </p:cNvCxnSpPr>
            <p:nvPr/>
          </p:nvCxnSpPr>
          <p:spPr>
            <a:xfrm rot="16200000" flipH="1">
              <a:off x="6417207" y="3178082"/>
              <a:ext cx="1111436" cy="6542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6" idx="6"/>
              <a:endCxn id="35" idx="2"/>
            </p:cNvCxnSpPr>
            <p:nvPr/>
          </p:nvCxnSpPr>
          <p:spPr>
            <a:xfrm>
              <a:off x="6210925" y="3886200"/>
              <a:ext cx="1066800" cy="2286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5" idx="3"/>
              <a:endCxn id="34" idx="6"/>
            </p:cNvCxnSpPr>
            <p:nvPr/>
          </p:nvCxnSpPr>
          <p:spPr>
            <a:xfrm rot="5400000">
              <a:off x="6096625" y="3444782"/>
              <a:ext cx="479518" cy="1927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686925" y="2971800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(0.1)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974859" y="4676001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(0.2)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53925" y="40386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(0.183)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82325" y="3914001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(0.383)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78250" y="25908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(0.133)</a:t>
              </a:r>
            </a:p>
          </p:txBody>
        </p:sp>
        <p:cxnSp>
          <p:nvCxnSpPr>
            <p:cNvPr id="50" name="Straight Arrow Connector 49"/>
            <p:cNvCxnSpPr>
              <a:stCxn id="33" idx="3"/>
              <a:endCxn id="36" idx="0"/>
            </p:cNvCxnSpPr>
            <p:nvPr/>
          </p:nvCxnSpPr>
          <p:spPr>
            <a:xfrm rot="5400000">
              <a:off x="5906125" y="3178082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838200" y="2438400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Iteration 2</a:t>
            </a:r>
          </a:p>
        </p:txBody>
      </p:sp>
    </p:spTree>
    <p:extLst>
      <p:ext uri="{BB962C8B-B14F-4D97-AF65-F5344CB8AC3E}">
        <p14:creationId xmlns:p14="http://schemas.microsoft.com/office/powerpoint/2010/main" val="40898536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7" grpId="0"/>
      <p:bldP spid="28" grpId="0"/>
      <p:bldP spid="29" grpId="0"/>
      <p:bldP spid="30" grpId="0"/>
      <p:bldP spid="3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PageRank</a:t>
            </a:r>
            <a:r>
              <a:rPr lang="en-US" dirty="0"/>
              <a:t> in MapReduce</a:t>
            </a:r>
          </a:p>
        </p:txBody>
      </p:sp>
      <p:graphicFrame>
        <p:nvGraphicFramePr>
          <p:cNvPr id="297" name="Table 296"/>
          <p:cNvGraphicFramePr>
            <a:graphicFrameLocks noGrp="1"/>
          </p:cNvGraphicFramePr>
          <p:nvPr/>
        </p:nvGraphicFramePr>
        <p:xfrm>
          <a:off x="67818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8" name="Table 297"/>
          <p:cNvGraphicFramePr>
            <a:graphicFrameLocks noGrp="1"/>
          </p:cNvGraphicFramePr>
          <p:nvPr/>
        </p:nvGraphicFramePr>
        <p:xfrm>
          <a:off x="19050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9" name="Table 298"/>
          <p:cNvGraphicFramePr>
            <a:graphicFrameLocks noGrp="1"/>
          </p:cNvGraphicFramePr>
          <p:nvPr/>
        </p:nvGraphicFramePr>
        <p:xfrm>
          <a:off x="31242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0" name="Table 299"/>
          <p:cNvGraphicFramePr>
            <a:graphicFrameLocks noGrp="1"/>
          </p:cNvGraphicFramePr>
          <p:nvPr/>
        </p:nvGraphicFramePr>
        <p:xfrm>
          <a:off x="43434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1" name="Table 300"/>
          <p:cNvGraphicFramePr>
            <a:graphicFrameLocks noGrp="1"/>
          </p:cNvGraphicFramePr>
          <p:nvPr/>
        </p:nvGraphicFramePr>
        <p:xfrm>
          <a:off x="55626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2" name="Rectangle 301"/>
          <p:cNvSpPr/>
          <p:nvPr/>
        </p:nvSpPr>
        <p:spPr>
          <a:xfrm>
            <a:off x="19050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1828800" y="3035300"/>
            <a:ext cx="4572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2438400" y="3035300"/>
            <a:ext cx="4572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</a:p>
        </p:txBody>
      </p:sp>
      <p:cxnSp>
        <p:nvCxnSpPr>
          <p:cNvPr id="305" name="Straight Arrow Connector 304"/>
          <p:cNvCxnSpPr>
            <a:endCxn id="304" idx="0"/>
          </p:cNvCxnSpPr>
          <p:nvPr/>
        </p:nvCxnSpPr>
        <p:spPr>
          <a:xfrm rot="16200000" flipH="1">
            <a:off x="24003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endCxn id="303" idx="0"/>
          </p:cNvCxnSpPr>
          <p:nvPr/>
        </p:nvCxnSpPr>
        <p:spPr>
          <a:xfrm rot="5400000">
            <a:off x="20193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31242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3048000" y="3035300"/>
            <a:ext cx="4572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309" name="Rectangle 308"/>
          <p:cNvSpPr/>
          <p:nvPr/>
        </p:nvSpPr>
        <p:spPr>
          <a:xfrm>
            <a:off x="3657600" y="3035300"/>
            <a:ext cx="4572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</a:p>
        </p:txBody>
      </p:sp>
      <p:cxnSp>
        <p:nvCxnSpPr>
          <p:cNvPr id="310" name="Straight Arrow Connector 309"/>
          <p:cNvCxnSpPr>
            <a:endCxn id="309" idx="0"/>
          </p:cNvCxnSpPr>
          <p:nvPr/>
        </p:nvCxnSpPr>
        <p:spPr>
          <a:xfrm rot="16200000" flipH="1">
            <a:off x="36195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endCxn id="308" idx="0"/>
          </p:cNvCxnSpPr>
          <p:nvPr/>
        </p:nvCxnSpPr>
        <p:spPr>
          <a:xfrm rot="5400000">
            <a:off x="32385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2" name="Rectangle 311"/>
          <p:cNvSpPr/>
          <p:nvPr/>
        </p:nvSpPr>
        <p:spPr>
          <a:xfrm>
            <a:off x="67818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3" name="Straight Arrow Connector 312"/>
          <p:cNvCxnSpPr/>
          <p:nvPr/>
        </p:nvCxnSpPr>
        <p:spPr>
          <a:xfrm rot="16200000" flipH="1">
            <a:off x="74295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 rot="5400000">
            <a:off x="67437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5" name="Rectangle 314"/>
          <p:cNvSpPr/>
          <p:nvPr/>
        </p:nvSpPr>
        <p:spPr>
          <a:xfrm>
            <a:off x="6629400" y="3035300"/>
            <a:ext cx="3048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316" name="Rectangle 315"/>
          <p:cNvSpPr/>
          <p:nvPr/>
        </p:nvSpPr>
        <p:spPr>
          <a:xfrm>
            <a:off x="7086600" y="3035300"/>
            <a:ext cx="304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317" name="Rectangle 316"/>
          <p:cNvSpPr/>
          <p:nvPr/>
        </p:nvSpPr>
        <p:spPr>
          <a:xfrm>
            <a:off x="7543800" y="3035300"/>
            <a:ext cx="3048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cxnSp>
        <p:nvCxnSpPr>
          <p:cNvPr id="318" name="Straight Arrow Connector 317"/>
          <p:cNvCxnSpPr>
            <a:stCxn id="312" idx="2"/>
            <a:endCxn id="316" idx="0"/>
          </p:cNvCxnSpPr>
          <p:nvPr/>
        </p:nvCxnSpPr>
        <p:spPr>
          <a:xfrm rot="5400000">
            <a:off x="7086600" y="2882900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43434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4343400" y="3035300"/>
            <a:ext cx="9144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</a:p>
        </p:txBody>
      </p:sp>
      <p:cxnSp>
        <p:nvCxnSpPr>
          <p:cNvPr id="321" name="Straight Arrow Connector 320"/>
          <p:cNvCxnSpPr>
            <a:stCxn id="319" idx="2"/>
            <a:endCxn id="320" idx="0"/>
          </p:cNvCxnSpPr>
          <p:nvPr/>
        </p:nvCxnSpPr>
        <p:spPr>
          <a:xfrm rot="5400000">
            <a:off x="4648200" y="2882900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55626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5562600" y="3035300"/>
            <a:ext cx="914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</a:p>
        </p:txBody>
      </p:sp>
      <p:cxnSp>
        <p:nvCxnSpPr>
          <p:cNvPr id="324" name="Straight Arrow Connector 323"/>
          <p:cNvCxnSpPr>
            <a:stCxn id="322" idx="2"/>
            <a:endCxn id="323" idx="0"/>
          </p:cNvCxnSpPr>
          <p:nvPr/>
        </p:nvCxnSpPr>
        <p:spPr>
          <a:xfrm rot="5400000">
            <a:off x="5867400" y="2882900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2286000" y="3911600"/>
            <a:ext cx="4572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326" name="Rectangle 325"/>
          <p:cNvSpPr/>
          <p:nvPr/>
        </p:nvSpPr>
        <p:spPr>
          <a:xfrm>
            <a:off x="4724400" y="3911600"/>
            <a:ext cx="4572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</a:p>
        </p:txBody>
      </p:sp>
      <p:sp>
        <p:nvSpPr>
          <p:cNvPr id="327" name="Rectangle 326"/>
          <p:cNvSpPr/>
          <p:nvPr/>
        </p:nvSpPr>
        <p:spPr>
          <a:xfrm>
            <a:off x="3505200" y="3911600"/>
            <a:ext cx="4572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328" name="Rectangle 327"/>
          <p:cNvSpPr/>
          <p:nvPr/>
        </p:nvSpPr>
        <p:spPr>
          <a:xfrm>
            <a:off x="6553200" y="3911600"/>
            <a:ext cx="4572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</a:p>
        </p:txBody>
      </p:sp>
      <p:sp>
        <p:nvSpPr>
          <p:cNvPr id="329" name="Rectangle 328"/>
          <p:cNvSpPr/>
          <p:nvPr/>
        </p:nvSpPr>
        <p:spPr>
          <a:xfrm>
            <a:off x="1600200" y="3911600"/>
            <a:ext cx="3048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330" name="Rectangle 329"/>
          <p:cNvSpPr/>
          <p:nvPr/>
        </p:nvSpPr>
        <p:spPr>
          <a:xfrm>
            <a:off x="2895600" y="3911600"/>
            <a:ext cx="304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331" name="Rectangle 330"/>
          <p:cNvSpPr/>
          <p:nvPr/>
        </p:nvSpPr>
        <p:spPr>
          <a:xfrm>
            <a:off x="4114800" y="3911600"/>
            <a:ext cx="3048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332" name="Rectangle 331"/>
          <p:cNvSpPr/>
          <p:nvPr/>
        </p:nvSpPr>
        <p:spPr>
          <a:xfrm>
            <a:off x="5334000" y="3911600"/>
            <a:ext cx="9144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</a:p>
        </p:txBody>
      </p:sp>
      <p:sp>
        <p:nvSpPr>
          <p:cNvPr id="333" name="Rectangle 332"/>
          <p:cNvSpPr/>
          <p:nvPr/>
        </p:nvSpPr>
        <p:spPr>
          <a:xfrm>
            <a:off x="7162800" y="3911600"/>
            <a:ext cx="914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</a:p>
        </p:txBody>
      </p:sp>
      <p:sp>
        <p:nvSpPr>
          <p:cNvPr id="334" name="Rectangle 333"/>
          <p:cNvSpPr/>
          <p:nvPr/>
        </p:nvSpPr>
        <p:spPr>
          <a:xfrm>
            <a:off x="1600200" y="4635500"/>
            <a:ext cx="3048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2362200" y="4635500"/>
            <a:ext cx="7620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3581400" y="4635500"/>
            <a:ext cx="762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4800600" y="4635500"/>
            <a:ext cx="13716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6629400" y="4635500"/>
            <a:ext cx="13716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39" name="Straight Arrow Connector 338"/>
          <p:cNvCxnSpPr>
            <a:stCxn id="329" idx="2"/>
            <a:endCxn id="334" idx="0"/>
          </p:cNvCxnSpPr>
          <p:nvPr/>
        </p:nvCxnSpPr>
        <p:spPr>
          <a:xfrm rot="5400000">
            <a:off x="1581150" y="4464050"/>
            <a:ext cx="342900" cy="1588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>
            <a:stCxn id="325" idx="2"/>
          </p:cNvCxnSpPr>
          <p:nvPr/>
        </p:nvCxnSpPr>
        <p:spPr>
          <a:xfrm rot="16200000" flipH="1">
            <a:off x="2381250" y="4425950"/>
            <a:ext cx="342900" cy="762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>
            <a:stCxn id="330" idx="2"/>
          </p:cNvCxnSpPr>
          <p:nvPr/>
        </p:nvCxnSpPr>
        <p:spPr>
          <a:xfrm rot="5400000">
            <a:off x="2800350" y="4387850"/>
            <a:ext cx="342900" cy="1524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2" name="Straight Arrow Connector 341"/>
          <p:cNvCxnSpPr>
            <a:stCxn id="327" idx="2"/>
          </p:cNvCxnSpPr>
          <p:nvPr/>
        </p:nvCxnSpPr>
        <p:spPr>
          <a:xfrm rot="16200000" flipH="1">
            <a:off x="3600450" y="4425950"/>
            <a:ext cx="342900" cy="762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3" name="Straight Arrow Connector 342"/>
          <p:cNvCxnSpPr>
            <a:stCxn id="331" idx="2"/>
          </p:cNvCxnSpPr>
          <p:nvPr/>
        </p:nvCxnSpPr>
        <p:spPr>
          <a:xfrm rot="5400000">
            <a:off x="4019550" y="4387850"/>
            <a:ext cx="342900" cy="1524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4" name="Straight Arrow Connector 343"/>
          <p:cNvCxnSpPr>
            <a:stCxn id="326" idx="2"/>
          </p:cNvCxnSpPr>
          <p:nvPr/>
        </p:nvCxnSpPr>
        <p:spPr>
          <a:xfrm rot="16200000" flipH="1">
            <a:off x="4933950" y="4311650"/>
            <a:ext cx="342900" cy="3048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5" name="Straight Arrow Connector 344"/>
          <p:cNvCxnSpPr>
            <a:stCxn id="332" idx="2"/>
          </p:cNvCxnSpPr>
          <p:nvPr/>
        </p:nvCxnSpPr>
        <p:spPr>
          <a:xfrm rot="5400000">
            <a:off x="5581650" y="4425950"/>
            <a:ext cx="342900" cy="762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>
            <a:stCxn id="328" idx="2"/>
          </p:cNvCxnSpPr>
          <p:nvPr/>
        </p:nvCxnSpPr>
        <p:spPr>
          <a:xfrm rot="16200000" flipH="1">
            <a:off x="6762750" y="4311650"/>
            <a:ext cx="342900" cy="3048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7" name="Straight Arrow Connector 346"/>
          <p:cNvCxnSpPr>
            <a:stCxn id="333" idx="2"/>
          </p:cNvCxnSpPr>
          <p:nvPr/>
        </p:nvCxnSpPr>
        <p:spPr>
          <a:xfrm rot="5400000">
            <a:off x="7410450" y="4425950"/>
            <a:ext cx="342900" cy="762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8" name="Table 347"/>
          <p:cNvGraphicFramePr>
            <a:graphicFrameLocks noGrp="1"/>
          </p:cNvGraphicFramePr>
          <p:nvPr/>
        </p:nvGraphicFramePr>
        <p:xfrm>
          <a:off x="65532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9" name="Table 348"/>
          <p:cNvGraphicFramePr>
            <a:graphicFrameLocks noGrp="1"/>
          </p:cNvGraphicFramePr>
          <p:nvPr/>
        </p:nvGraphicFramePr>
        <p:xfrm>
          <a:off x="15240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0" name="Table 349"/>
          <p:cNvGraphicFramePr>
            <a:graphicFrameLocks noGrp="1"/>
          </p:cNvGraphicFramePr>
          <p:nvPr/>
        </p:nvGraphicFramePr>
        <p:xfrm>
          <a:off x="22860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1" name="Table 350"/>
          <p:cNvGraphicFramePr>
            <a:graphicFrameLocks noGrp="1"/>
          </p:cNvGraphicFramePr>
          <p:nvPr/>
        </p:nvGraphicFramePr>
        <p:xfrm>
          <a:off x="35052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2" name="Table 351"/>
          <p:cNvGraphicFramePr>
            <a:graphicFrameLocks noGrp="1"/>
          </p:cNvGraphicFramePr>
          <p:nvPr/>
        </p:nvGraphicFramePr>
        <p:xfrm>
          <a:off x="47244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3" name="TextBox 352"/>
          <p:cNvSpPr txBox="1"/>
          <p:nvPr/>
        </p:nvSpPr>
        <p:spPr>
          <a:xfrm>
            <a:off x="880392" y="27305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Map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551777" y="4330700"/>
            <a:ext cx="92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3942949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animBg="1"/>
      <p:bldP spid="304" grpId="0" animBg="1"/>
      <p:bldP spid="308" grpId="0" animBg="1"/>
      <p:bldP spid="309" grpId="0" animBg="1"/>
      <p:bldP spid="315" grpId="0" animBg="1"/>
      <p:bldP spid="316" grpId="0" animBg="1"/>
      <p:bldP spid="317" grpId="0" animBg="1"/>
      <p:bldP spid="320" grpId="0" animBg="1"/>
      <p:bldP spid="323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337" grpId="0" animBg="1"/>
      <p:bldP spid="33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PageRank</a:t>
            </a:r>
            <a:r>
              <a:rPr lang="en-US" dirty="0"/>
              <a:t> Pseudo-Code</a:t>
            </a:r>
          </a:p>
        </p:txBody>
      </p:sp>
      <p:pic>
        <p:nvPicPr>
          <p:cNvPr id="5" name="Content Placeholder 4" descr="graphs-p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52525" y="1733550"/>
            <a:ext cx="6915150" cy="3771900"/>
          </a:xfrm>
        </p:spPr>
      </p:pic>
    </p:spTree>
    <p:extLst>
      <p:ext uri="{BB962C8B-B14F-4D97-AF65-F5344CB8AC3E}">
        <p14:creationId xmlns:p14="http://schemas.microsoft.com/office/powerpoint/2010/main" val="478405415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</a:t>
            </a:r>
            <a:r>
              <a:rPr lang="en-US" dirty="0" err="1"/>
              <a:t>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additional complexities</a:t>
            </a:r>
          </a:p>
          <a:p>
            <a:pPr lvl="1"/>
            <a:r>
              <a:rPr lang="en-US" dirty="0"/>
              <a:t>What is the proper treatment of dangling nodes?</a:t>
            </a:r>
          </a:p>
          <a:p>
            <a:pPr lvl="1"/>
            <a:r>
              <a:rPr lang="en-US" dirty="0"/>
              <a:t>How do we factor in the random jump factor?</a:t>
            </a:r>
          </a:p>
          <a:p>
            <a:r>
              <a:rPr lang="en-US" dirty="0"/>
              <a:t>Solution: </a:t>
            </a:r>
          </a:p>
          <a:p>
            <a:pPr lvl="1"/>
            <a:r>
              <a:rPr lang="en-US" dirty="0"/>
              <a:t>Second pass to redistribute “missing </a:t>
            </a:r>
            <a:r>
              <a:rPr lang="en-US" dirty="0" err="1"/>
              <a:t>PageRank</a:t>
            </a:r>
            <a:r>
              <a:rPr lang="en-US" dirty="0"/>
              <a:t> mass” and account for random jumps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i="1" dirty="0"/>
              <a:t>p</a:t>
            </a:r>
            <a:r>
              <a:rPr lang="en-US" dirty="0"/>
              <a:t> is PageRank value from before, </a:t>
            </a:r>
            <a:r>
              <a:rPr lang="en-US" i="1" dirty="0"/>
              <a:t>p</a:t>
            </a:r>
            <a:r>
              <a:rPr lang="en-US" dirty="0"/>
              <a:t>' is updated PageRank value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is the number of nodes in the graph</a:t>
            </a:r>
          </a:p>
          <a:p>
            <a:pPr lvl="1"/>
            <a:r>
              <a:rPr lang="en-US" i="1" dirty="0"/>
              <a:t>m</a:t>
            </a:r>
            <a:r>
              <a:rPr lang="en-US" dirty="0"/>
              <a:t> is the missing PageRank mass</a:t>
            </a:r>
          </a:p>
          <a:p>
            <a:r>
              <a:rPr lang="en-US" dirty="0"/>
              <a:t>Additional optimization: make it a single pass!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3733800"/>
            <a:ext cx="3520440" cy="60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28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PageRank</a:t>
            </a:r>
            <a:r>
              <a:rPr lang="en-US" dirty="0"/>
              <a:t> Convergence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convergence criteria</a:t>
            </a:r>
          </a:p>
          <a:p>
            <a:pPr lvl="1"/>
            <a:r>
              <a:rPr lang="en-US" dirty="0"/>
              <a:t>Iterate until </a:t>
            </a:r>
            <a:r>
              <a:rPr lang="en-US" dirty="0" err="1"/>
              <a:t>PageRank</a:t>
            </a:r>
            <a:r>
              <a:rPr lang="en-US" dirty="0"/>
              <a:t> values don’t change</a:t>
            </a:r>
          </a:p>
          <a:p>
            <a:pPr lvl="1"/>
            <a:r>
              <a:rPr lang="en-US" dirty="0"/>
              <a:t>Iterate until </a:t>
            </a:r>
            <a:r>
              <a:rPr lang="en-US" dirty="0" err="1"/>
              <a:t>PageRank</a:t>
            </a:r>
            <a:r>
              <a:rPr lang="en-US" dirty="0"/>
              <a:t> rankings don’t change</a:t>
            </a:r>
          </a:p>
          <a:p>
            <a:pPr lvl="1"/>
            <a:r>
              <a:rPr lang="en-US" dirty="0"/>
              <a:t>Fixed number of iterations</a:t>
            </a:r>
          </a:p>
          <a:p>
            <a:r>
              <a:rPr lang="en-US" dirty="0"/>
              <a:t>Convergence for web graphs?</a:t>
            </a:r>
          </a:p>
          <a:p>
            <a:pPr lvl="1"/>
            <a:r>
              <a:rPr lang="en-US" dirty="0"/>
              <a:t>Not a straightforward question</a:t>
            </a:r>
          </a:p>
          <a:p>
            <a:r>
              <a:rPr lang="en-US" dirty="0"/>
              <a:t>Watch out for link spam:</a:t>
            </a:r>
          </a:p>
          <a:p>
            <a:pPr lvl="1"/>
            <a:r>
              <a:rPr lang="en-US" dirty="0"/>
              <a:t>Link farms</a:t>
            </a:r>
          </a:p>
          <a:p>
            <a:pPr lvl="1"/>
            <a:r>
              <a:rPr lang="en-US" dirty="0"/>
              <a:t>Spider traps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9131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Graphs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 = (V, E)</a:t>
            </a:r>
          </a:p>
          <a:p>
            <a:r>
              <a:rPr lang="en-US" dirty="0"/>
              <a:t>Two common representations</a:t>
            </a:r>
          </a:p>
          <a:p>
            <a:pPr lvl="1"/>
            <a:r>
              <a:rPr lang="en-US" dirty="0"/>
              <a:t>Adjacency matrix</a:t>
            </a:r>
          </a:p>
          <a:p>
            <a:pPr lvl="1"/>
            <a:r>
              <a:rPr lang="en-US" dirty="0"/>
              <a:t>Adjacency list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548715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</a:t>
            </a:r>
            <a:r>
              <a:rPr lang="en-US" dirty="0" err="1"/>
              <a:t>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Variations of PageRank</a:t>
            </a:r>
          </a:p>
          <a:p>
            <a:pPr lvl="1"/>
            <a:r>
              <a:rPr lang="en-US" dirty="0"/>
              <a:t>Weighted edges</a:t>
            </a:r>
          </a:p>
          <a:p>
            <a:pPr lvl="1"/>
            <a:r>
              <a:rPr lang="en-US" dirty="0"/>
              <a:t>Personalized PageRank</a:t>
            </a:r>
          </a:p>
          <a:p>
            <a:r>
              <a:rPr lang="en-US" dirty="0"/>
              <a:t>Variants on graph random walks</a:t>
            </a:r>
          </a:p>
          <a:p>
            <a:pPr lvl="1"/>
            <a:r>
              <a:rPr lang="en-US" dirty="0"/>
              <a:t>Hubs and authorities (HITS)</a:t>
            </a:r>
          </a:p>
          <a:p>
            <a:pPr lvl="1"/>
            <a:r>
              <a:rPr lang="en-US" dirty="0"/>
              <a:t>SALSA</a:t>
            </a:r>
          </a:p>
        </p:txBody>
      </p:sp>
    </p:spTree>
    <p:extLst>
      <p:ext uri="{BB962C8B-B14F-4D97-AF65-F5344CB8AC3E}">
        <p14:creationId xmlns:p14="http://schemas.microsoft.com/office/powerpoint/2010/main" val="1340738838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prior for web ranking</a:t>
            </a:r>
          </a:p>
          <a:p>
            <a:r>
              <a:rPr lang="en-US" dirty="0"/>
              <a:t>Identification of “special nodes” in a network</a:t>
            </a:r>
          </a:p>
          <a:p>
            <a:r>
              <a:rPr lang="en-US" dirty="0"/>
              <a:t>Link recommendation</a:t>
            </a:r>
          </a:p>
          <a:p>
            <a:r>
              <a:rPr lang="en-US" dirty="0"/>
              <a:t>Additional feature in any machine learning problem</a:t>
            </a:r>
          </a:p>
        </p:txBody>
      </p:sp>
    </p:spTree>
    <p:extLst>
      <p:ext uri="{BB962C8B-B14F-4D97-AF65-F5344CB8AC3E}">
        <p14:creationId xmlns:p14="http://schemas.microsoft.com/office/powerpoint/2010/main" val="3114033359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Classes of 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Subgraph</a:t>
            </a:r>
            <a:r>
              <a:rPr lang="en-US" dirty="0"/>
              <a:t> pattern matching</a:t>
            </a:r>
          </a:p>
          <a:p>
            <a:r>
              <a:rPr lang="en-US" dirty="0"/>
              <a:t>Computing simple graph statistics</a:t>
            </a:r>
          </a:p>
          <a:p>
            <a:pPr lvl="1"/>
            <a:r>
              <a:rPr lang="en-US" dirty="0"/>
              <a:t>Degree vertex distributions</a:t>
            </a:r>
          </a:p>
          <a:p>
            <a:r>
              <a:rPr lang="en-US" dirty="0"/>
              <a:t>Computing more complex graph statistics</a:t>
            </a:r>
          </a:p>
          <a:p>
            <a:pPr lvl="1"/>
            <a:r>
              <a:rPr lang="en-US" dirty="0"/>
              <a:t>Clustering coefficients</a:t>
            </a:r>
          </a:p>
          <a:p>
            <a:pPr lvl="1"/>
            <a:r>
              <a:rPr lang="en-US" dirty="0"/>
              <a:t>Counting triangles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79488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Issues for 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Sparse vs. dense graphs</a:t>
            </a:r>
          </a:p>
          <a:p>
            <a:r>
              <a:rPr lang="en-US" dirty="0"/>
              <a:t>Graph topologies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52605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Sucks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verbosity</a:t>
            </a:r>
          </a:p>
          <a:p>
            <a:r>
              <a:rPr lang="en-US" dirty="0"/>
              <a:t>Hadoop task startup time</a:t>
            </a:r>
          </a:p>
          <a:p>
            <a:r>
              <a:rPr lang="en-US" dirty="0"/>
              <a:t>Stragglers</a:t>
            </a:r>
          </a:p>
          <a:p>
            <a:r>
              <a:rPr lang="en-US" dirty="0"/>
              <a:t>Needless graph shuffling</a:t>
            </a:r>
          </a:p>
          <a:p>
            <a:r>
              <a:rPr lang="en-US" dirty="0" err="1"/>
              <a:t>Checkpointing</a:t>
            </a:r>
            <a:r>
              <a:rPr lang="en-US" dirty="0"/>
              <a:t> at each iteration</a:t>
            </a:r>
          </a:p>
        </p:txBody>
      </p:sp>
    </p:spTree>
    <p:extLst>
      <p:ext uri="{BB962C8B-B14F-4D97-AF65-F5344CB8AC3E}">
        <p14:creationId xmlns:p14="http://schemas.microsoft.com/office/powerpoint/2010/main" val="660085421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sucks at iterative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programming models (later)</a:t>
            </a:r>
          </a:p>
          <a:p>
            <a:r>
              <a:rPr lang="en-US" dirty="0"/>
              <a:t>Easy fixes (now)</a:t>
            </a:r>
          </a:p>
        </p:txBody>
      </p:sp>
    </p:spTree>
    <p:extLst>
      <p:ext uri="{BB962C8B-B14F-4D97-AF65-F5344CB8AC3E}">
        <p14:creationId xmlns:p14="http://schemas.microsoft.com/office/powerpoint/2010/main" val="2686456423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</a:t>
            </a:r>
            <a:r>
              <a:rPr lang="en-US" dirty="0" err="1"/>
              <a:t>Mapper</a:t>
            </a:r>
            <a:r>
              <a:rPr lang="en-US" dirty="0"/>
              <a:t> Combining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combiners</a:t>
            </a:r>
          </a:p>
          <a:p>
            <a:pPr lvl="1"/>
            <a:r>
              <a:rPr lang="en-US" dirty="0"/>
              <a:t>Perform local aggregation on map output</a:t>
            </a:r>
          </a:p>
          <a:p>
            <a:pPr lvl="1"/>
            <a:r>
              <a:rPr lang="en-US" dirty="0"/>
              <a:t>Downside: intermediate data is still materialized</a:t>
            </a:r>
          </a:p>
          <a:p>
            <a:r>
              <a:rPr lang="en-US" dirty="0"/>
              <a:t>Better: in-</a:t>
            </a:r>
            <a:r>
              <a:rPr lang="en-US" dirty="0" err="1"/>
              <a:t>mapper</a:t>
            </a:r>
            <a:r>
              <a:rPr lang="en-US" dirty="0"/>
              <a:t> combining</a:t>
            </a:r>
          </a:p>
          <a:p>
            <a:pPr lvl="1"/>
            <a:r>
              <a:rPr lang="en-US" dirty="0"/>
              <a:t>Preserve state across multiple map calls, aggregate messages in buffer, emit buffer contents at end</a:t>
            </a:r>
          </a:p>
          <a:p>
            <a:pPr lvl="1"/>
            <a:r>
              <a:rPr lang="en-US" dirty="0"/>
              <a:t>Downside: requires memory management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600200" y="4114800"/>
            <a:ext cx="2514600" cy="2514600"/>
          </a:xfrm>
          <a:prstGeom prst="roundRect">
            <a:avLst>
              <a:gd name="adj" fmla="val 830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828800" y="4876800"/>
            <a:ext cx="20574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setup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828800" y="5410200"/>
            <a:ext cx="20574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map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828800" y="5943600"/>
            <a:ext cx="20574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cleanup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828800" y="4419600"/>
            <a:ext cx="20574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buffer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3" name="Up-Down Arrow 12"/>
          <p:cNvSpPr/>
          <p:nvPr/>
        </p:nvSpPr>
        <p:spPr bwMode="auto">
          <a:xfrm>
            <a:off x="3003884" y="4572000"/>
            <a:ext cx="425116" cy="114300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5" name="Bent-Up Arrow 14"/>
          <p:cNvSpPr/>
          <p:nvPr/>
        </p:nvSpPr>
        <p:spPr bwMode="auto">
          <a:xfrm rot="5400000">
            <a:off x="3048000" y="5029200"/>
            <a:ext cx="1828800" cy="914400"/>
          </a:xfrm>
          <a:prstGeom prst="bentUpArrow">
            <a:avLst>
              <a:gd name="adj1" fmla="val 20270"/>
              <a:gd name="adj2" fmla="val 25000"/>
              <a:gd name="adj3" fmla="val 24212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0" y="5943600"/>
            <a:ext cx="3383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Emit all key-value pairs at once</a:t>
            </a:r>
          </a:p>
        </p:txBody>
      </p:sp>
    </p:spTree>
    <p:extLst>
      <p:ext uri="{BB962C8B-B14F-4D97-AF65-F5344CB8AC3E}">
        <p14:creationId xmlns:p14="http://schemas.microsoft.com/office/powerpoint/2010/main" val="4216492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  <p:bldP spid="8" grpId="0" animBg="1"/>
      <p:bldP spid="9" grpId="0" animBg="1"/>
      <p:bldP spid="10" grpId="0" animBg="1"/>
      <p:bldP spid="13" grpId="0" animBg="1"/>
      <p:bldP spid="15" grpId="0" animBg="1"/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Default: hash partitioning</a:t>
            </a:r>
          </a:p>
          <a:p>
            <a:pPr lvl="1"/>
            <a:r>
              <a:rPr lang="en-US" dirty="0"/>
              <a:t>Randomly assign nodes to partitions</a:t>
            </a:r>
          </a:p>
          <a:p>
            <a:r>
              <a:rPr lang="en-US" dirty="0"/>
              <a:t>Observation: many graphs exhibit local structure</a:t>
            </a:r>
          </a:p>
          <a:p>
            <a:pPr lvl="1"/>
            <a:r>
              <a:rPr lang="en-US" dirty="0"/>
              <a:t>E.g., communities in social networks</a:t>
            </a:r>
          </a:p>
          <a:p>
            <a:pPr lvl="1"/>
            <a:r>
              <a:rPr lang="en-US" dirty="0"/>
              <a:t>Better partitioning creates more opportunities for local aggregation</a:t>
            </a:r>
          </a:p>
          <a:p>
            <a:r>
              <a:rPr lang="en-US" dirty="0"/>
              <a:t>Unfortunately, partitioning is </a:t>
            </a:r>
            <a:r>
              <a:rPr lang="en-US" b="1" dirty="0"/>
              <a:t>hard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Sometimes, chick-and-egg… </a:t>
            </a:r>
          </a:p>
          <a:p>
            <a:pPr lvl="1"/>
            <a:r>
              <a:rPr lang="en-US" dirty="0"/>
              <a:t>But cheap heuristics sometimes available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webgraphs</a:t>
            </a:r>
            <a:r>
              <a:rPr lang="en-US" dirty="0"/>
              <a:t>: range partition on domain-sorted URLs</a:t>
            </a:r>
          </a:p>
        </p:txBody>
      </p:sp>
    </p:spTree>
    <p:extLst>
      <p:ext uri="{BB962C8B-B14F-4D97-AF65-F5344CB8AC3E}">
        <p14:creationId xmlns:p14="http://schemas.microsoft.com/office/powerpoint/2010/main" val="676239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Schimmy</a:t>
            </a:r>
            <a:r>
              <a:rPr lang="en-US" dirty="0"/>
              <a:t> 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implementation contains two </a:t>
            </a:r>
            <a:r>
              <a:rPr lang="en-US" dirty="0" err="1"/>
              <a:t>dataflows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Messages (actual computations)</a:t>
            </a:r>
          </a:p>
          <a:p>
            <a:pPr lvl="1"/>
            <a:r>
              <a:rPr lang="en-US" dirty="0"/>
              <a:t>Graph structure (“bookkeeping”)</a:t>
            </a:r>
          </a:p>
          <a:p>
            <a:r>
              <a:rPr lang="en-US" dirty="0" err="1"/>
              <a:t>Schimmy</a:t>
            </a:r>
            <a:r>
              <a:rPr lang="en-US" dirty="0"/>
              <a:t>: separate the two </a:t>
            </a:r>
            <a:r>
              <a:rPr lang="en-US" dirty="0" err="1"/>
              <a:t>dataflows</a:t>
            </a:r>
            <a:r>
              <a:rPr lang="en-US" dirty="0"/>
              <a:t>, shuffle only the messages</a:t>
            </a:r>
          </a:p>
          <a:p>
            <a:pPr lvl="1"/>
            <a:r>
              <a:rPr lang="en-US" dirty="0"/>
              <a:t>Basic idea: merge join between graph structure and messages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371600" y="4114800"/>
            <a:ext cx="6096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S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438400" y="4114800"/>
            <a:ext cx="6096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3733800"/>
            <a:ext cx="2723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</a:rPr>
              <a:t>both relations sorted by join key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1600200" y="4723606"/>
            <a:ext cx="12192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 bwMode="auto">
          <a:xfrm>
            <a:off x="1371600" y="4114800"/>
            <a:ext cx="6096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1</a:t>
            </a:r>
            <a:endParaRPr kumimoji="0" lang="en-US" sz="1600" b="1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38400" y="4114800"/>
            <a:ext cx="6096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T</a:t>
            </a:r>
            <a:r>
              <a:rPr kumimoji="0" lang="en-US" sz="1600" b="1" i="0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1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1600200" y="4723606"/>
            <a:ext cx="12192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3581400" y="4114800"/>
            <a:ext cx="6096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2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648200" y="4114800"/>
            <a:ext cx="6096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3810000" y="4723606"/>
            <a:ext cx="12192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 bwMode="auto">
          <a:xfrm>
            <a:off x="5715000" y="4114800"/>
            <a:ext cx="6096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3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781800" y="4114800"/>
            <a:ext cx="6096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5943600" y="4723606"/>
            <a:ext cx="12192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54093" y="3733800"/>
            <a:ext cx="4903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</a:rPr>
              <a:t>both relations consistently partitioned and sorted by join key</a:t>
            </a:r>
          </a:p>
        </p:txBody>
      </p:sp>
    </p:spTree>
    <p:extLst>
      <p:ext uri="{BB962C8B-B14F-4D97-AF65-F5344CB8AC3E}">
        <p14:creationId xmlns:p14="http://schemas.microsoft.com/office/powerpoint/2010/main" val="2679755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/>
      <p:bldP spid="6" grpId="1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1371600" y="3886200"/>
            <a:ext cx="6096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1</a:t>
            </a:r>
            <a:endParaRPr kumimoji="0" lang="en-US" sz="1600" b="1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38400" y="3886200"/>
            <a:ext cx="6096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T</a:t>
            </a:r>
            <a:r>
              <a:rPr kumimoji="0" lang="en-US" sz="1600" b="1" i="0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the </a:t>
            </a:r>
            <a:r>
              <a:rPr lang="en-US" dirty="0" err="1"/>
              <a:t>Schimmy</a:t>
            </a:r>
            <a:r>
              <a:rPr lang="en-US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Schimmy</a:t>
            </a:r>
            <a:r>
              <a:rPr lang="en-US" dirty="0"/>
              <a:t> = reduce side parallel merge join between graph structure and messages</a:t>
            </a:r>
          </a:p>
          <a:p>
            <a:pPr lvl="1"/>
            <a:r>
              <a:rPr lang="en-US" dirty="0"/>
              <a:t>Consistent partitioning between input and intermediate data</a:t>
            </a:r>
          </a:p>
          <a:p>
            <a:pPr lvl="1"/>
            <a:r>
              <a:rPr lang="en-US" dirty="0" err="1"/>
              <a:t>Mappers</a:t>
            </a:r>
            <a:r>
              <a:rPr lang="en-US" dirty="0"/>
              <a:t> emit only messages (actual computation)</a:t>
            </a:r>
          </a:p>
          <a:p>
            <a:pPr lvl="1"/>
            <a:r>
              <a:rPr lang="en-US" dirty="0"/>
              <a:t>Reducers read graph structure directly from HDFS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1600200" y="5333206"/>
            <a:ext cx="12192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auto">
          <a:xfrm>
            <a:off x="3581400" y="3886200"/>
            <a:ext cx="6096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2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48200" y="3886200"/>
            <a:ext cx="6096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3810000" y="5333206"/>
            <a:ext cx="12192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5715000" y="3886200"/>
            <a:ext cx="6096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3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781800" y="3886200"/>
            <a:ext cx="6096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5943600" y="5333206"/>
            <a:ext cx="12192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 bwMode="auto">
          <a:xfrm>
            <a:off x="5867400" y="5181600"/>
            <a:ext cx="13716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Reducer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3733800" y="5181600"/>
            <a:ext cx="13716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Reducer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1524000" y="5181600"/>
            <a:ext cx="13716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Reducer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77215" y="3429000"/>
            <a:ext cx="1175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dirty="0">
                <a:solidFill>
                  <a:srgbClr val="000000"/>
                </a:solidFill>
              </a:rPr>
              <a:t>intermediate data</a:t>
            </a:r>
          </a:p>
          <a:p>
            <a:pPr algn="ctr"/>
            <a:r>
              <a:rPr lang="en-US" sz="1000" b="0" dirty="0">
                <a:solidFill>
                  <a:srgbClr val="000000"/>
                </a:solidFill>
              </a:rPr>
              <a:t>(messages)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87015" y="3429000"/>
            <a:ext cx="1175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dirty="0">
                <a:solidFill>
                  <a:srgbClr val="000000"/>
                </a:solidFill>
              </a:rPr>
              <a:t>intermediate data</a:t>
            </a:r>
          </a:p>
          <a:p>
            <a:pPr algn="ctr"/>
            <a:r>
              <a:rPr lang="en-US" sz="1000" b="0" dirty="0">
                <a:solidFill>
                  <a:srgbClr val="000000"/>
                </a:solidFill>
              </a:rPr>
              <a:t>(messages)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20615" y="3429000"/>
            <a:ext cx="1175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dirty="0">
                <a:solidFill>
                  <a:srgbClr val="000000"/>
                </a:solidFill>
              </a:rPr>
              <a:t>intermediate data</a:t>
            </a:r>
          </a:p>
          <a:p>
            <a:pPr algn="ctr"/>
            <a:r>
              <a:rPr lang="en-US" sz="1000" b="0" dirty="0">
                <a:solidFill>
                  <a:srgbClr val="000000"/>
                </a:solidFill>
              </a:rPr>
              <a:t>(messages)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87775" y="3429000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dirty="0">
                <a:solidFill>
                  <a:srgbClr val="000000"/>
                </a:solidFill>
              </a:rPr>
              <a:t>from HDFS</a:t>
            </a:r>
          </a:p>
          <a:p>
            <a:pPr algn="ctr"/>
            <a:r>
              <a:rPr lang="en-US" sz="1000" b="0" dirty="0">
                <a:solidFill>
                  <a:srgbClr val="000000"/>
                </a:solidFill>
              </a:rPr>
              <a:t>(graph structure)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85956" y="3429000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dirty="0">
                <a:solidFill>
                  <a:srgbClr val="000000"/>
                </a:solidFill>
              </a:rPr>
              <a:t>from HDFS</a:t>
            </a:r>
          </a:p>
          <a:p>
            <a:pPr algn="ctr"/>
            <a:r>
              <a:rPr lang="en-US" sz="1000" b="0" dirty="0">
                <a:solidFill>
                  <a:srgbClr val="000000"/>
                </a:solidFill>
              </a:rPr>
              <a:t>(graph structure)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10200" y="3429000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dirty="0">
                <a:solidFill>
                  <a:srgbClr val="000000"/>
                </a:solidFill>
              </a:rPr>
              <a:t>from HDFS</a:t>
            </a:r>
          </a:p>
          <a:p>
            <a:pPr algn="ctr"/>
            <a:r>
              <a:rPr lang="en-US" sz="1000" b="0" dirty="0">
                <a:solidFill>
                  <a:srgbClr val="000000"/>
                </a:solidFill>
              </a:rPr>
              <a:t>(graph structure)</a:t>
            </a:r>
          </a:p>
        </p:txBody>
      </p:sp>
    </p:spTree>
    <p:extLst>
      <p:ext uri="{BB962C8B-B14F-4D97-AF65-F5344CB8AC3E}">
        <p14:creationId xmlns:p14="http://schemas.microsoft.com/office/powerpoint/2010/main" val="2786604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5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Adjacency Matrices</a:t>
            </a: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GB" dirty="0"/>
              <a:t>Represent a graph as an </a:t>
            </a:r>
            <a:r>
              <a:rPr lang="en-GB" i="1" dirty="0"/>
              <a:t>n</a:t>
            </a:r>
            <a:r>
              <a:rPr lang="en-GB" dirty="0"/>
              <a:t> x </a:t>
            </a:r>
            <a:r>
              <a:rPr lang="en-GB" i="1" dirty="0"/>
              <a:t>n</a:t>
            </a:r>
            <a:r>
              <a:rPr lang="en-GB" dirty="0"/>
              <a:t> square matrix </a:t>
            </a:r>
            <a:r>
              <a:rPr lang="en-GB" i="1" dirty="0"/>
              <a:t>M</a:t>
            </a:r>
          </a:p>
          <a:p>
            <a:pPr lvl="1"/>
            <a:r>
              <a:rPr lang="en-GB" i="1" dirty="0"/>
              <a:t>n</a:t>
            </a:r>
            <a:r>
              <a:rPr lang="en-GB" dirty="0"/>
              <a:t> = |V|</a:t>
            </a:r>
          </a:p>
          <a:p>
            <a:pPr lvl="1"/>
            <a:r>
              <a:rPr lang="en-GB" i="1" dirty="0" err="1"/>
              <a:t>M</a:t>
            </a:r>
            <a:r>
              <a:rPr lang="en-GB" i="1" baseline="-25000" dirty="0" err="1"/>
              <a:t>ij</a:t>
            </a:r>
            <a:r>
              <a:rPr lang="en-GB" dirty="0"/>
              <a:t> = 1 means a link from node </a:t>
            </a:r>
            <a:r>
              <a:rPr lang="en-GB" i="1" dirty="0" err="1"/>
              <a:t>i</a:t>
            </a:r>
            <a:r>
              <a:rPr lang="en-GB" dirty="0"/>
              <a:t> to </a:t>
            </a:r>
            <a:r>
              <a:rPr lang="en-GB" i="1" dirty="0"/>
              <a:t>j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graphicFrame>
        <p:nvGraphicFramePr>
          <p:cNvPr id="7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353197"/>
              </p:ext>
            </p:extLst>
          </p:nvPr>
        </p:nvGraphicFramePr>
        <p:xfrm>
          <a:off x="1143000" y="2971800"/>
          <a:ext cx="2819400" cy="2667002"/>
        </p:xfrm>
        <a:graphic>
          <a:graphicData uri="http://schemas.openxmlformats.org/drawingml/2006/table">
            <a:tbl>
              <a:tblPr/>
              <a:tblGrid>
                <a:gridCol w="563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/>
                          <a:cs typeface="Gill Sans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/>
                          <a:cs typeface="Gill Sans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/>
                          <a:cs typeface="Gill Sans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/>
                          <a:cs typeface="Gill Sans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/>
                          <a:cs typeface="Gill Sans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/>
                          <a:cs typeface="Gill Sans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/>
                          <a:cs typeface="Gill Sans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/>
                          <a:cs typeface="Gill Sans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/>
                          <a:cs typeface="Gill Sans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50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/>
                          <a:cs typeface="Gill Sans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/>
                          <a:cs typeface="Gill Sans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/>
                          <a:cs typeface="Gill Sans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/>
                          <a:cs typeface="Gill Sans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/>
                          <a:cs typeface="Gill Sans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/>
                          <a:cs typeface="Gill Sans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/>
                          <a:cs typeface="Gill Sans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/>
                          <a:cs typeface="Gill Sans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/>
                          <a:cs typeface="Gill Sans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/>
                          <a:cs typeface="Gill Sans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/>
                          <a:cs typeface="Gill Sans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/>
                          <a:cs typeface="Gill Sans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/>
                          <a:cs typeface="Gill Sans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/>
                          <a:cs typeface="Gill Sans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/>
                          <a:cs typeface="Gill Sans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866" name="Oval 7"/>
          <p:cNvSpPr>
            <a:spLocks noChangeArrowheads="1"/>
          </p:cNvSpPr>
          <p:nvPr/>
        </p:nvSpPr>
        <p:spPr bwMode="auto">
          <a:xfrm>
            <a:off x="5334000" y="34290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>
                <a:solidFill>
                  <a:schemeClr val="bg2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77867" name="Oval 10"/>
          <p:cNvSpPr>
            <a:spLocks noChangeArrowheads="1"/>
          </p:cNvSpPr>
          <p:nvPr/>
        </p:nvSpPr>
        <p:spPr bwMode="auto">
          <a:xfrm>
            <a:off x="6781800" y="27432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>
                <a:solidFill>
                  <a:schemeClr val="bg2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77868" name="Oval 11"/>
          <p:cNvSpPr>
            <a:spLocks noChangeArrowheads="1"/>
          </p:cNvSpPr>
          <p:nvPr/>
        </p:nvSpPr>
        <p:spPr bwMode="auto">
          <a:xfrm>
            <a:off x="7924800" y="38862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>
                <a:solidFill>
                  <a:schemeClr val="bg2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77869" name="Oval 12"/>
          <p:cNvSpPr>
            <a:spLocks noChangeArrowheads="1"/>
          </p:cNvSpPr>
          <p:nvPr/>
        </p:nvSpPr>
        <p:spPr bwMode="auto">
          <a:xfrm>
            <a:off x="6324600" y="5105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>
                <a:solidFill>
                  <a:schemeClr val="bg2"/>
                </a:solidFill>
                <a:latin typeface="Gill Sans"/>
                <a:cs typeface="Gill Sans"/>
              </a:rPr>
              <a:t>4</a:t>
            </a:r>
          </a:p>
        </p:txBody>
      </p:sp>
      <p:cxnSp>
        <p:nvCxnSpPr>
          <p:cNvPr id="77870" name="Curved Connector 14"/>
          <p:cNvCxnSpPr>
            <a:cxnSpLocks noChangeShapeType="1"/>
            <a:stCxn id="77866" idx="0"/>
            <a:endCxn id="77867" idx="2"/>
          </p:cNvCxnSpPr>
          <p:nvPr/>
        </p:nvCxnSpPr>
        <p:spPr bwMode="auto">
          <a:xfrm rot="5400000" flipH="1" flipV="1">
            <a:off x="5981700" y="2628900"/>
            <a:ext cx="419100" cy="1181100"/>
          </a:xfrm>
          <a:prstGeom prst="curved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871" name="Curved Connector 14"/>
          <p:cNvCxnSpPr>
            <a:cxnSpLocks noChangeShapeType="1"/>
            <a:stCxn id="77866" idx="4"/>
            <a:endCxn id="77869" idx="2"/>
          </p:cNvCxnSpPr>
          <p:nvPr/>
        </p:nvCxnSpPr>
        <p:spPr bwMode="auto">
          <a:xfrm rot="16200000" flipH="1">
            <a:off x="5257800" y="4305300"/>
            <a:ext cx="1409700" cy="723900"/>
          </a:xfrm>
          <a:prstGeom prst="curved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872" name="Curved Connector 14"/>
          <p:cNvCxnSpPr>
            <a:cxnSpLocks noChangeShapeType="1"/>
            <a:stCxn id="77867" idx="4"/>
            <a:endCxn id="77866" idx="6"/>
          </p:cNvCxnSpPr>
          <p:nvPr/>
        </p:nvCxnSpPr>
        <p:spPr bwMode="auto">
          <a:xfrm rot="5400000">
            <a:off x="6248400" y="2895600"/>
            <a:ext cx="419100" cy="1181100"/>
          </a:xfrm>
          <a:prstGeom prst="curved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873" name="Curved Connector 14"/>
          <p:cNvCxnSpPr>
            <a:cxnSpLocks noChangeShapeType="1"/>
            <a:stCxn id="77867" idx="6"/>
            <a:endCxn id="77868" idx="0"/>
          </p:cNvCxnSpPr>
          <p:nvPr/>
        </p:nvCxnSpPr>
        <p:spPr bwMode="auto">
          <a:xfrm>
            <a:off x="7315200" y="3009900"/>
            <a:ext cx="876300" cy="876300"/>
          </a:xfrm>
          <a:prstGeom prst="curved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874" name="Curved Connector 14"/>
          <p:cNvCxnSpPr>
            <a:cxnSpLocks noChangeShapeType="1"/>
            <a:stCxn id="77867" idx="6"/>
            <a:endCxn id="77869" idx="6"/>
          </p:cNvCxnSpPr>
          <p:nvPr/>
        </p:nvCxnSpPr>
        <p:spPr bwMode="auto">
          <a:xfrm flipH="1">
            <a:off x="6858000" y="3009900"/>
            <a:ext cx="457200" cy="2362200"/>
          </a:xfrm>
          <a:prstGeom prst="curvedConnector3">
            <a:avLst>
              <a:gd name="adj1" fmla="val -50000"/>
            </a:avLst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875" name="Curved Connector 14"/>
          <p:cNvCxnSpPr>
            <a:cxnSpLocks noChangeShapeType="1"/>
            <a:stCxn id="77868" idx="3"/>
            <a:endCxn id="77866" idx="5"/>
          </p:cNvCxnSpPr>
          <p:nvPr/>
        </p:nvCxnSpPr>
        <p:spPr bwMode="auto">
          <a:xfrm rot="5400000" flipH="1">
            <a:off x="6667501" y="3006725"/>
            <a:ext cx="457200" cy="2212975"/>
          </a:xfrm>
          <a:prstGeom prst="curvedConnector3">
            <a:avLst>
              <a:gd name="adj1" fmla="val -67088"/>
            </a:avLst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876" name="Curved Connector 14"/>
          <p:cNvCxnSpPr>
            <a:cxnSpLocks noChangeShapeType="1"/>
            <a:stCxn id="77869" idx="0"/>
            <a:endCxn id="77866" idx="6"/>
          </p:cNvCxnSpPr>
          <p:nvPr/>
        </p:nvCxnSpPr>
        <p:spPr bwMode="auto">
          <a:xfrm rot="16200000" flipV="1">
            <a:off x="5524500" y="4038600"/>
            <a:ext cx="1409700" cy="723900"/>
          </a:xfrm>
          <a:prstGeom prst="curved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877" name="Curved Connector 14"/>
          <p:cNvCxnSpPr>
            <a:cxnSpLocks noChangeShapeType="1"/>
            <a:stCxn id="77869" idx="6"/>
            <a:endCxn id="77868" idx="4"/>
          </p:cNvCxnSpPr>
          <p:nvPr/>
        </p:nvCxnSpPr>
        <p:spPr bwMode="auto">
          <a:xfrm flipV="1">
            <a:off x="6858000" y="4419600"/>
            <a:ext cx="1333500" cy="952500"/>
          </a:xfrm>
          <a:prstGeom prst="curvedConnector2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457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setup:</a:t>
            </a:r>
          </a:p>
          <a:p>
            <a:pPr lvl="1"/>
            <a:r>
              <a:rPr lang="en-US" dirty="0"/>
              <a:t>10 workers, each 2 cores (3.2 GHz Xeon), 4GB RAM, 367 GB disk</a:t>
            </a:r>
          </a:p>
          <a:p>
            <a:pPr lvl="1"/>
            <a:r>
              <a:rPr lang="en-US" dirty="0" err="1"/>
              <a:t>Hadoop</a:t>
            </a:r>
            <a:r>
              <a:rPr lang="en-US" dirty="0"/>
              <a:t> 0.20.0 on RHELS 5.3</a:t>
            </a:r>
          </a:p>
          <a:p>
            <a:r>
              <a:rPr lang="en-US" dirty="0"/>
              <a:t>Dataset:</a:t>
            </a:r>
          </a:p>
          <a:p>
            <a:pPr lvl="1"/>
            <a:r>
              <a:rPr lang="en-US" dirty="0"/>
              <a:t>First English segment of ClueWeb09 collection</a:t>
            </a:r>
          </a:p>
          <a:p>
            <a:pPr lvl="1"/>
            <a:r>
              <a:rPr lang="en-US" dirty="0"/>
              <a:t>50.2m web pages (1.53 TB uncompressed, 247 GB compressed)</a:t>
            </a:r>
          </a:p>
          <a:p>
            <a:pPr lvl="1"/>
            <a:r>
              <a:rPr lang="en-US" dirty="0"/>
              <a:t>Extracted </a:t>
            </a:r>
            <a:r>
              <a:rPr lang="en-US" dirty="0" err="1"/>
              <a:t>webgraph</a:t>
            </a:r>
            <a:r>
              <a:rPr lang="en-US" dirty="0"/>
              <a:t>: 1.4 billion links, 7.0 GB</a:t>
            </a:r>
          </a:p>
          <a:p>
            <a:pPr lvl="1"/>
            <a:r>
              <a:rPr lang="en-US" dirty="0"/>
              <a:t>Dataset arranged in crawl order</a:t>
            </a:r>
          </a:p>
          <a:p>
            <a:r>
              <a:rPr lang="en-US" dirty="0"/>
              <a:t>Setup:</a:t>
            </a:r>
          </a:p>
          <a:p>
            <a:pPr lvl="1"/>
            <a:r>
              <a:rPr lang="en-US" dirty="0"/>
              <a:t>Measured per-iteration running time (5 iterations)</a:t>
            </a:r>
          </a:p>
          <a:p>
            <a:pPr lvl="1"/>
            <a:r>
              <a:rPr lang="en-US" dirty="0"/>
              <a:t>100 partitions</a:t>
            </a:r>
          </a:p>
        </p:txBody>
      </p:sp>
    </p:spTree>
    <p:extLst>
      <p:ext uri="{BB962C8B-B14F-4D97-AF65-F5344CB8AC3E}">
        <p14:creationId xmlns:p14="http://schemas.microsoft.com/office/powerpoint/2010/main" val="3105639881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23" name="Object 7"/>
          <p:cNvGraphicFramePr>
            <a:graphicFrameLocks noChangeAspect="1"/>
          </p:cNvGraphicFramePr>
          <p:nvPr/>
        </p:nvGraphicFramePr>
        <p:xfrm>
          <a:off x="1816100" y="1746250"/>
          <a:ext cx="5511800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2" name="Worksheet" r:id="rId3" imgW="22044444" imgH="13460317" progId="Excel.Sheet.12">
                  <p:embed/>
                </p:oleObj>
              </mc:Choice>
              <mc:Fallback>
                <p:oleObj name="Worksheet" r:id="rId3" imgW="22044444" imgH="13460317" progId="Excel.Sheet.12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1746250"/>
                        <a:ext cx="5511800" cy="336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00400" y="2209800"/>
            <a:ext cx="1804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“Best Practices”</a:t>
            </a:r>
          </a:p>
        </p:txBody>
      </p:sp>
    </p:spTree>
    <p:extLst>
      <p:ext uri="{BB962C8B-B14F-4D97-AF65-F5344CB8AC3E}">
        <p14:creationId xmlns:p14="http://schemas.microsoft.com/office/powerpoint/2010/main" val="2378537643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24" name="Object 8"/>
          <p:cNvGraphicFramePr>
            <a:graphicFrameLocks noChangeAspect="1"/>
          </p:cNvGraphicFramePr>
          <p:nvPr/>
        </p:nvGraphicFramePr>
        <p:xfrm>
          <a:off x="1816100" y="1746250"/>
          <a:ext cx="5511800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6" name="Worksheet" r:id="rId3" imgW="22044444" imgH="13460317" progId="Excel.Sheet.12">
                  <p:embed/>
                </p:oleObj>
              </mc:Choice>
              <mc:Fallback>
                <p:oleObj name="Worksheet" r:id="rId3" imgW="22044444" imgH="13460317" progId="Excel.Sheet.12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1746250"/>
                        <a:ext cx="5511800" cy="336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0400" y="1981200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+18%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5823" y="2209800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1.4b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64023" y="2542401"/>
            <a:ext cx="56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674m</a:t>
            </a:r>
          </a:p>
        </p:txBody>
      </p:sp>
    </p:spTree>
    <p:extLst>
      <p:ext uri="{BB962C8B-B14F-4D97-AF65-F5344CB8AC3E}">
        <p14:creationId xmlns:p14="http://schemas.microsoft.com/office/powerpoint/2010/main" val="3294286372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25" name="Object 9"/>
          <p:cNvGraphicFramePr>
            <a:graphicFrameLocks noChangeAspect="1"/>
          </p:cNvGraphicFramePr>
          <p:nvPr/>
        </p:nvGraphicFramePr>
        <p:xfrm>
          <a:off x="1816100" y="1746250"/>
          <a:ext cx="5511800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0" name="Worksheet" r:id="rId3" imgW="22044444" imgH="13460317" progId="Excel.Sheet.12">
                  <p:embed/>
                </p:oleObj>
              </mc:Choice>
              <mc:Fallback>
                <p:oleObj name="Worksheet" r:id="rId3" imgW="22044444" imgH="13460317" progId="Excel.Sheet.12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1746250"/>
                        <a:ext cx="5511800" cy="336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0400" y="1981200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+18%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15525" y="2590800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-15%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25823" y="2209800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1.4b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64023" y="2542401"/>
            <a:ext cx="56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674m</a:t>
            </a:r>
          </a:p>
        </p:txBody>
      </p:sp>
    </p:spTree>
    <p:extLst>
      <p:ext uri="{BB962C8B-B14F-4D97-AF65-F5344CB8AC3E}">
        <p14:creationId xmlns:p14="http://schemas.microsoft.com/office/powerpoint/2010/main" val="2871522843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26" name="Object 10"/>
          <p:cNvGraphicFramePr>
            <a:graphicFrameLocks noChangeAspect="1"/>
          </p:cNvGraphicFramePr>
          <p:nvPr/>
        </p:nvGraphicFramePr>
        <p:xfrm>
          <a:off x="1816100" y="1746250"/>
          <a:ext cx="5511800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4" name="Worksheet" r:id="rId3" imgW="22044444" imgH="13460317" progId="Excel.Sheet.12">
                  <p:embed/>
                </p:oleObj>
              </mc:Choice>
              <mc:Fallback>
                <p:oleObj name="Worksheet" r:id="rId3" imgW="22044444" imgH="13460317" progId="Excel.Sheet.12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1746250"/>
                        <a:ext cx="5511800" cy="336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0400" y="1981200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+18%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15525" y="2590800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-15%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05021" y="3429000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-60%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25823" y="2209800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1.4b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64023" y="2542401"/>
            <a:ext cx="56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674m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43600" y="3657600"/>
            <a:ext cx="484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86m</a:t>
            </a:r>
          </a:p>
        </p:txBody>
      </p:sp>
    </p:spTree>
    <p:extLst>
      <p:ext uri="{BB962C8B-B14F-4D97-AF65-F5344CB8AC3E}">
        <p14:creationId xmlns:p14="http://schemas.microsoft.com/office/powerpoint/2010/main" val="2169476751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137222" name="Object 6"/>
          <p:cNvGraphicFramePr>
            <a:graphicFrameLocks noChangeAspect="1"/>
          </p:cNvGraphicFramePr>
          <p:nvPr/>
        </p:nvGraphicFramePr>
        <p:xfrm>
          <a:off x="1816100" y="1746250"/>
          <a:ext cx="5511800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8" name="Worksheet" r:id="rId3" imgW="22044444" imgH="13460317" progId="Excel.Sheet.12">
                  <p:embed/>
                </p:oleObj>
              </mc:Choice>
              <mc:Fallback>
                <p:oleObj name="Worksheet" r:id="rId3" imgW="22044444" imgH="13460317" progId="Excel.Sheet.12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1746250"/>
                        <a:ext cx="5511800" cy="336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00400" y="1981200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+18%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15525" y="2590800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-15%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05021" y="3429000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-60%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19421" y="3623846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-69%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25823" y="2209800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1.4b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64023" y="2542401"/>
            <a:ext cx="56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674m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3600" y="3657600"/>
            <a:ext cx="484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</a:rPr>
              <a:t>86m</a:t>
            </a:r>
          </a:p>
        </p:txBody>
      </p:sp>
    </p:spTree>
    <p:extLst>
      <p:ext uri="{BB962C8B-B14F-4D97-AF65-F5344CB8AC3E}">
        <p14:creationId xmlns:p14="http://schemas.microsoft.com/office/powerpoint/2010/main" val="2710349136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sucks at iterative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programming models (later)</a:t>
            </a:r>
          </a:p>
          <a:p>
            <a:r>
              <a:rPr lang="en-US" dirty="0"/>
              <a:t>Easy fixes (now)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0" y="6096000"/>
            <a:ext cx="43456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kern="0" dirty="0">
                <a:solidFill>
                  <a:srgbClr val="FF0000"/>
                </a:solidFill>
                <a:latin typeface="Gill Sans"/>
                <a:cs typeface="Gill Sans"/>
              </a:rPr>
              <a:t>Later, the “hammer” argument…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400641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problems and representations</a:t>
            </a:r>
          </a:p>
          <a:p>
            <a:r>
              <a:rPr lang="en-US" dirty="0"/>
              <a:t>Parallel breadth-first search</a:t>
            </a:r>
          </a:p>
          <a:p>
            <a:r>
              <a:rPr lang="en-US" dirty="0"/>
              <a:t>PageRank</a:t>
            </a:r>
          </a:p>
          <a:p>
            <a:r>
              <a:rPr lang="en-US" dirty="0"/>
              <a:t>Beyond PageRank and other graph algorithms</a:t>
            </a:r>
          </a:p>
          <a:p>
            <a:r>
              <a:rPr lang="en-US" dirty="0"/>
              <a:t>Optimizing graph algorithms</a:t>
            </a:r>
          </a:p>
        </p:txBody>
      </p:sp>
    </p:spTree>
    <p:extLst>
      <p:ext uri="{BB962C8B-B14F-4D97-AF65-F5344CB8AC3E}">
        <p14:creationId xmlns:p14="http://schemas.microsoft.com/office/powerpoint/2010/main" val="43668165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Adjacency Matrices: Critique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Advantages:</a:t>
            </a:r>
          </a:p>
          <a:p>
            <a:pPr lvl="1"/>
            <a:r>
              <a:rPr lang="en-GB" dirty="0"/>
              <a:t>Amenable to mathematical manipulation</a:t>
            </a:r>
          </a:p>
          <a:p>
            <a:pPr lvl="1"/>
            <a:r>
              <a:rPr lang="en-GB" dirty="0"/>
              <a:t>Iteration over rows and columns corresponds to computations on </a:t>
            </a:r>
            <a:r>
              <a:rPr lang="en-GB" dirty="0" err="1"/>
              <a:t>outlinks</a:t>
            </a:r>
            <a:r>
              <a:rPr lang="en-GB" dirty="0"/>
              <a:t> and </a:t>
            </a:r>
            <a:r>
              <a:rPr lang="en-GB" dirty="0" err="1"/>
              <a:t>inlinks</a:t>
            </a:r>
            <a:endParaRPr lang="en-GB" dirty="0"/>
          </a:p>
          <a:p>
            <a:r>
              <a:rPr lang="en-GB" dirty="0"/>
              <a:t>Disadvantages:</a:t>
            </a:r>
          </a:p>
          <a:p>
            <a:pPr lvl="1"/>
            <a:r>
              <a:rPr lang="en-GB" dirty="0"/>
              <a:t>Lots of zeros for sparse matrices</a:t>
            </a:r>
          </a:p>
          <a:p>
            <a:pPr lvl="1"/>
            <a:r>
              <a:rPr lang="en-GB" dirty="0"/>
              <a:t>Lots of wasted space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71522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Adjacency Lists</a:t>
            </a:r>
            <a:endParaRPr lang="en-US"/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Take adjacency matrices… and throw away all the zeros</a:t>
            </a:r>
          </a:p>
        </p:txBody>
      </p:sp>
      <p:sp>
        <p:nvSpPr>
          <p:cNvPr id="79914" name="TextBox 5"/>
          <p:cNvSpPr txBox="1">
            <a:spLocks noChangeArrowheads="1"/>
          </p:cNvSpPr>
          <p:nvPr/>
        </p:nvSpPr>
        <p:spPr bwMode="auto">
          <a:xfrm>
            <a:off x="5711825" y="3505200"/>
            <a:ext cx="133043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1: 2, 4</a:t>
            </a:r>
          </a:p>
          <a:p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2: 1, 3, 4</a:t>
            </a:r>
          </a:p>
          <a:p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3: 1</a:t>
            </a:r>
          </a:p>
          <a:p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4: 1, 3</a:t>
            </a:r>
          </a:p>
        </p:txBody>
      </p:sp>
      <p:sp>
        <p:nvSpPr>
          <p:cNvPr id="79915" name="Right Arrow 6"/>
          <p:cNvSpPr>
            <a:spLocks noChangeArrowheads="1"/>
          </p:cNvSpPr>
          <p:nvPr/>
        </p:nvSpPr>
        <p:spPr bwMode="auto">
          <a:xfrm>
            <a:off x="4487863" y="4191000"/>
            <a:ext cx="769937" cy="381000"/>
          </a:xfrm>
          <a:prstGeom prst="rightArrow">
            <a:avLst>
              <a:gd name="adj1" fmla="val 50000"/>
              <a:gd name="adj2" fmla="val 50053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graphicFrame>
        <p:nvGraphicFramePr>
          <p:cNvPr id="7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720717"/>
              </p:ext>
            </p:extLst>
          </p:nvPr>
        </p:nvGraphicFramePr>
        <p:xfrm>
          <a:off x="1143000" y="2971800"/>
          <a:ext cx="2819400" cy="2667002"/>
        </p:xfrm>
        <a:graphic>
          <a:graphicData uri="http://schemas.openxmlformats.org/drawingml/2006/table">
            <a:tbl>
              <a:tblPr/>
              <a:tblGrid>
                <a:gridCol w="563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50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71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7D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99494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47716</TotalTime>
  <Words>3825</Words>
  <Application>Microsoft Office PowerPoint</Application>
  <PresentationFormat>On-screen Show (4:3)</PresentationFormat>
  <Paragraphs>1105</Paragraphs>
  <Slides>77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Default Design</vt:lpstr>
      <vt:lpstr>PowerPoint Presentation</vt:lpstr>
      <vt:lpstr>Today’s Agenda</vt:lpstr>
      <vt:lpstr>What’s a graph?</vt:lpstr>
      <vt:lpstr>Some Graph Problems</vt:lpstr>
      <vt:lpstr>Graphs and MapReduce</vt:lpstr>
      <vt:lpstr>Representing Graphs</vt:lpstr>
      <vt:lpstr>Adjacency Matrices</vt:lpstr>
      <vt:lpstr>Adjacency Matrices: Critique</vt:lpstr>
      <vt:lpstr>Adjacency Lists</vt:lpstr>
      <vt:lpstr>Adjacency Lists: Critique</vt:lpstr>
      <vt:lpstr>Single-Source Shortest Path</vt:lpstr>
      <vt:lpstr>Dijkstra’s Algorithm Example</vt:lpstr>
      <vt:lpstr>Dijkstra’s Algorithm Example</vt:lpstr>
      <vt:lpstr>Dijkstra’s Algorithm Example</vt:lpstr>
      <vt:lpstr>Dijkstra’s Algorithm Example</vt:lpstr>
      <vt:lpstr>Dijkstra’s Algorithm Example</vt:lpstr>
      <vt:lpstr>Dijkstra’s Algorithm Example</vt:lpstr>
      <vt:lpstr>Single-Source Shortest Path</vt:lpstr>
      <vt:lpstr>Finding the Shortest Path</vt:lpstr>
      <vt:lpstr>Visualizing Parallel BFS</vt:lpstr>
      <vt:lpstr>From Intuition to Algorithm</vt:lpstr>
      <vt:lpstr>Multiple Iterations Needed</vt:lpstr>
      <vt:lpstr>BFS Pseudo-Code</vt:lpstr>
      <vt:lpstr>Example: SSSP – Dijkstra’s Algorithm</vt:lpstr>
      <vt:lpstr>Example: SSSP – Dijkstra’s Algorithm</vt:lpstr>
      <vt:lpstr>Example: SSSP – Dijkstra’s Algorithm</vt:lpstr>
      <vt:lpstr>Example: SSSP – Dijkstra’s Algorithm</vt:lpstr>
      <vt:lpstr>Example: SSSP – Dijkstra’s Algorithm</vt:lpstr>
      <vt:lpstr>Example: SSSP – Dijkstra’s Algorithm</vt:lpstr>
      <vt:lpstr>Single Source Shortest Path (SSSP)</vt:lpstr>
      <vt:lpstr>Example: SSSP – Parallel BFS in MapReduce</vt:lpstr>
      <vt:lpstr>Example: SSSP – Parallel BFS in MapReduce</vt:lpstr>
      <vt:lpstr>Example: SSSP – Parallel BFS in MapReduce</vt:lpstr>
      <vt:lpstr>Example: SSSP – Parallel BFS in MapReduce</vt:lpstr>
      <vt:lpstr>Example: SSSP – Parallel BFS in MapReduce</vt:lpstr>
      <vt:lpstr>Example: SSSP – Parallel BFS in MapReduce</vt:lpstr>
      <vt:lpstr>Example: SSSP – Parallel BFS in MapReduce</vt:lpstr>
      <vt:lpstr>Example: SSSP – Parallel BFS in MapReduce</vt:lpstr>
      <vt:lpstr>Stopping Criterion</vt:lpstr>
      <vt:lpstr>Comparison to Dijkstra</vt:lpstr>
      <vt:lpstr>Single Source: Weighted Edges</vt:lpstr>
      <vt:lpstr>Stopping Criterion</vt:lpstr>
      <vt:lpstr>Additional Complexities</vt:lpstr>
      <vt:lpstr>Stopping Criterion</vt:lpstr>
      <vt:lpstr>Application: Social Search</vt:lpstr>
      <vt:lpstr>Social Search</vt:lpstr>
      <vt:lpstr>All-Pairs?</vt:lpstr>
      <vt:lpstr>Landmark Approach (aka sketches)</vt:lpstr>
      <vt:lpstr>Graphs and MapReduce</vt:lpstr>
      <vt:lpstr>Random Walks Over the Web</vt:lpstr>
      <vt:lpstr>PageRank: Defined</vt:lpstr>
      <vt:lpstr>Computing PageRank</vt:lpstr>
      <vt:lpstr>Simplified PageRank</vt:lpstr>
      <vt:lpstr>Sample PageRank Iteration (1)</vt:lpstr>
      <vt:lpstr>Sample PageRank Iteration (2)</vt:lpstr>
      <vt:lpstr>PageRank in MapReduce</vt:lpstr>
      <vt:lpstr>PageRank Pseudo-Code</vt:lpstr>
      <vt:lpstr>Complete PageRank</vt:lpstr>
      <vt:lpstr>PageRank Convergence</vt:lpstr>
      <vt:lpstr>Beyond PageRank</vt:lpstr>
      <vt:lpstr>Applications</vt:lpstr>
      <vt:lpstr>Other Classes of Graph Algorithms</vt:lpstr>
      <vt:lpstr>General Issues for Graph Algorithms</vt:lpstr>
      <vt:lpstr>MapReduce Sucks</vt:lpstr>
      <vt:lpstr>MapReduce sucks at iterative algorithms</vt:lpstr>
      <vt:lpstr>In-Mapper Combining</vt:lpstr>
      <vt:lpstr>Better Partitioning</vt:lpstr>
      <vt:lpstr>Schimmy Design Pattern</vt:lpstr>
      <vt:lpstr>Do the Schimmy!</vt:lpstr>
      <vt:lpstr>Experiments</vt:lpstr>
      <vt:lpstr>Results</vt:lpstr>
      <vt:lpstr>Results</vt:lpstr>
      <vt:lpstr>Results</vt:lpstr>
      <vt:lpstr>Results</vt:lpstr>
      <vt:lpstr>Results</vt:lpstr>
      <vt:lpstr>MapReduce sucks at iterative algorithms</vt:lpstr>
      <vt:lpstr>Today’s Agenda</vt:lpstr>
    </vt:vector>
  </TitlesOfParts>
  <Company>University of Maryland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Data-Intensive Information Processing Applications </dc:title>
  <dc:creator>Jimmy Lin</dc:creator>
  <cp:lastModifiedBy>lkhan</cp:lastModifiedBy>
  <cp:revision>8570</cp:revision>
  <dcterms:created xsi:type="dcterms:W3CDTF">2012-08-31T06:36:49Z</dcterms:created>
  <dcterms:modified xsi:type="dcterms:W3CDTF">2019-03-13T13:35:27Z</dcterms:modified>
</cp:coreProperties>
</file>