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p:scale>
          <a:sx n="116" d="100"/>
          <a:sy n="116" d="100"/>
        </p:scale>
        <p:origin x="-58" y="-5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Tanushri Tarun" userId="S::tts150030@utdallas.edu::a4f4a237-74ed-4b38-8630-3735c21af8ae" providerId="AD" clId="Web-{81C222AC-C815-479D-8986-D0085A7197F8}"/>
    <pc:docChg chg="modSld">
      <pc:chgData name="Singh, Tanushri Tarun" userId="S::tts150030@utdallas.edu::a4f4a237-74ed-4b38-8630-3735c21af8ae" providerId="AD" clId="Web-{81C222AC-C815-479D-8986-D0085A7197F8}" dt="2019-04-24T22:00:48.486" v="1" actId="14100"/>
      <pc:docMkLst>
        <pc:docMk/>
      </pc:docMkLst>
      <pc:sldChg chg="modSp">
        <pc:chgData name="Singh, Tanushri Tarun" userId="S::tts150030@utdallas.edu::a4f4a237-74ed-4b38-8630-3735c21af8ae" providerId="AD" clId="Web-{81C222AC-C815-479D-8986-D0085A7197F8}" dt="2019-04-24T22:00:48.486" v="1" actId="14100"/>
        <pc:sldMkLst>
          <pc:docMk/>
          <pc:sldMk cId="201819650" sldId="390"/>
        </pc:sldMkLst>
        <pc:spChg chg="mod">
          <ac:chgData name="Singh, Tanushri Tarun" userId="S::tts150030@utdallas.edu::a4f4a237-74ed-4b38-8630-3735c21af8ae" providerId="AD" clId="Web-{81C222AC-C815-479D-8986-D0085A7197F8}" dt="2019-04-24T22:00:48.486" v="1" actId="14100"/>
          <ac:spMkLst>
            <pc:docMk/>
            <pc:sldMk cId="201819650" sldId="390"/>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07331F01-0F7E-46D9-9FA4-62FFBA05AD71}" type="presOf" srcId="{91B14D9B-61DF-4421-AF43-318BB0021BDF}" destId="{80F88CB8-4B64-4172-B897-E8F8383812F7}"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0C330C0F-8CF0-444A-A6C2-DDDB9D80C949}" type="presOf" srcId="{67EC18BA-DB21-4AAD-BE8A-067C85A9B73E}" destId="{80762C44-FA02-441A-8A8D-FC00E4F372F1}" srcOrd="0" destOrd="0" presId="urn:microsoft.com/office/officeart/2005/8/layout/lProcess2"/>
    <dgm:cxn modelId="{F2041E12-C33B-40A9-8050-96CCB9D2F532}" type="presOf" srcId="{7D17D413-1C96-46A5-9E85-72C6636AE3C5}" destId="{5A591EE2-4B7B-40DB-B051-D75F7BFEDDD6}" srcOrd="0"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801BD116-4824-456C-BAA4-CB97667AC9F4}" type="presOf" srcId="{63784350-6FB5-4F39-A0AA-A76D20385A1A}" destId="{6C9EBB1C-8DC1-467B-832A-DCA29AD54F62}"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BB9A191B-767B-495A-9681-760D2E2962AD}" type="presOf" srcId="{B8FE7A32-1B20-4D46-8242-6C91907A490E}" destId="{EFE71110-9F14-440A-945D-9BFF90054013}"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952C9E3C-3A7D-46D2-AF56-3667DA6FDFA4}" type="presOf" srcId="{EFD7AB2D-81E2-448E-B54E-4F3622AF7EF9}" destId="{9E190C18-AEDE-45E1-8A46-924B1190ACB6}"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F2103260-EFE4-4A1A-ADC3-1AABCB8326CF}" type="presOf" srcId="{A0A9AC20-5EC1-4862-BFC8-870928838544}" destId="{4735A497-84C1-49AD-B2D7-A0E2E20F2536}" srcOrd="1" destOrd="0" presId="urn:microsoft.com/office/officeart/2005/8/layout/lProcess2"/>
    <dgm:cxn modelId="{8EAB3E41-484E-4A81-91F8-A4EA4B105B12}" type="presOf" srcId="{B28448BA-C9A8-43EB-A9DB-A0137196E3B9}" destId="{189EA2CD-99B4-4604-BDBC-34AEB91058A9}" srcOrd="1"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172C9A43-E0D2-4301-B55A-9E73C6A5D5AB}" type="presOf" srcId="{B28448BA-C9A8-43EB-A9DB-A0137196E3B9}" destId="{F5FB40AB-A8F0-43CC-AED2-A0B6D3491F03}" srcOrd="0" destOrd="0" presId="urn:microsoft.com/office/officeart/2005/8/layout/lProcess2"/>
    <dgm:cxn modelId="{50F07E45-3779-4A75-AA46-E97C3DDF09E1}" type="presOf" srcId="{7DAF4A99-25E1-44F9-90C0-EA66CF00B3B6}" destId="{5473F14B-8F21-412E-B8DE-EADF32D6F521}" srcOrd="0"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7748146C-0919-482D-B481-6C220C5E86AB}" type="presOf" srcId="{E9F388D8-C9C2-45F4-B532-779E8C2CB5E8}" destId="{D6B8C86D-B5C5-4707-BB1C-60E6EB9E4EBA}"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0D82CE75-4824-4ED3-8985-912F0451FFBF}" type="presOf" srcId="{5FC74589-1769-4EB4-9E51-9D82632D2E02}" destId="{C1CD2EAA-2E66-4BDA-BB6E-F99B46E1B919}"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501AFB85-F682-4DDF-B733-6065D03F9A5E}" type="presOf" srcId="{A5325020-A43F-4DC5-B91A-865612236E1B}" destId="{6F277C00-29F7-4ECD-8C97-37788C7BA770}"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19EC4290-8D39-4A77-BC3D-84BD054C45EF}" type="presOf" srcId="{6856B0CF-FE68-485F-BF49-CA4A93F4F38C}" destId="{DECF7DEE-4FD4-4CE5-AEDF-10353AC1153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1EB4329E-8340-406D-9883-6CE60EA84DC8}" type="presOf" srcId="{BC15291E-510A-4A20-8D69-B0F2ACBA3CC6}" destId="{204F3481-2F4C-45A5-A0A1-C088684F012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EA2FD3B8-722B-4877-B8F1-EEA7710C1B84}" srcId="{7DAF4A99-25E1-44F9-90C0-EA66CF00B3B6}" destId="{5FC74589-1769-4EB4-9E51-9D82632D2E02}" srcOrd="1" destOrd="0" parTransId="{4D0CCF7E-4481-42D2-95B3-0CB4029368E1}" sibTransId="{8EB806C9-A9BC-450F-B9C3-AC2ED6D3AF68}"/>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DC4F46C0-859B-4B28-999E-D541531B37E2}" type="presOf" srcId="{EA22DC01-B1C3-4425-86ED-5B66953397A8}" destId="{18B77C7D-672C-4358-9CA6-BD8FA6E2302A}"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22266BC3-CDF5-48F5-882F-DD5D5B90238F}" type="presOf" srcId="{7D17D413-1C96-46A5-9E85-72C6636AE3C5}" destId="{34BAB90F-F3E5-4FFB-A339-2946D1CD0CCB}" srcOrd="1"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0726E5DE-4692-4DD4-9ED5-1F0284A15BB9}" type="presOf" srcId="{EA22DC01-B1C3-4425-86ED-5B66953397A8}" destId="{AB95B1F2-DB60-4BC5-81D3-1FA274FF69C7}"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6EA3A6F9-5285-4B4F-8A37-53FD8B158DD3}" type="presOf" srcId="{5FC74589-1769-4EB4-9E51-9D82632D2E02}" destId="{727186A0-986E-40DF-85B7-ACC6191E0924}" srcOrd="1" destOrd="0" presId="urn:microsoft.com/office/officeart/2005/8/layout/lProcess2"/>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8145" cy="464205"/>
          </a:xfrm>
          <a:prstGeom prst="rect">
            <a:avLst/>
          </a:prstGeom>
        </p:spPr>
        <p:txBody>
          <a:bodyPr vert="horz" lIns="88129" tIns="44065" rIns="88129" bIns="44065" rtlCol="0"/>
          <a:lstStyle>
            <a:lvl1pPr algn="l">
              <a:defRPr sz="1200"/>
            </a:lvl1pPr>
          </a:lstStyle>
          <a:p>
            <a:endParaRPr lang="en-US"/>
          </a:p>
        </p:txBody>
      </p:sp>
      <p:sp>
        <p:nvSpPr>
          <p:cNvPr id="3" name="Date Placeholder 2"/>
          <p:cNvSpPr>
            <a:spLocks noGrp="1"/>
          </p:cNvSpPr>
          <p:nvPr>
            <p:ph type="dt" sz="quarter" idx="1"/>
          </p:nvPr>
        </p:nvSpPr>
        <p:spPr>
          <a:xfrm>
            <a:off x="3970734" y="2"/>
            <a:ext cx="3038145" cy="464205"/>
          </a:xfrm>
          <a:prstGeom prst="rect">
            <a:avLst/>
          </a:prstGeom>
        </p:spPr>
        <p:txBody>
          <a:bodyPr vert="horz" lIns="88129" tIns="44065" rIns="88129" bIns="44065" rtlCol="0"/>
          <a:lstStyle>
            <a:lvl1pPr algn="r">
              <a:defRPr sz="1200"/>
            </a:lvl1pPr>
          </a:lstStyle>
          <a:p>
            <a:fld id="{D3E28C4F-4FE9-4D22-93D8-487A4D01D983}" type="datetimeFigureOut">
              <a:rPr lang="en-US" smtClean="0"/>
              <a:pPr/>
              <a:t>4/24/2019</a:t>
            </a:fld>
            <a:endParaRPr lang="en-US"/>
          </a:p>
        </p:txBody>
      </p:sp>
      <p:sp>
        <p:nvSpPr>
          <p:cNvPr id="4" name="Footer Placeholder 3"/>
          <p:cNvSpPr>
            <a:spLocks noGrp="1"/>
          </p:cNvSpPr>
          <p:nvPr>
            <p:ph type="ftr" sz="quarter" idx="2"/>
          </p:nvPr>
        </p:nvSpPr>
        <p:spPr>
          <a:xfrm>
            <a:off x="1" y="8830660"/>
            <a:ext cx="3038145" cy="464205"/>
          </a:xfrm>
          <a:prstGeom prst="rect">
            <a:avLst/>
          </a:prstGeom>
        </p:spPr>
        <p:txBody>
          <a:bodyPr vert="horz" lIns="88129" tIns="44065" rIns="88129" bIns="44065"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60"/>
            <a:ext cx="3038145" cy="464205"/>
          </a:xfrm>
          <a:prstGeom prst="rect">
            <a:avLst/>
          </a:prstGeom>
        </p:spPr>
        <p:txBody>
          <a:bodyPr vert="horz" lIns="88129" tIns="44065" rIns="88129" bIns="4406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62" tIns="46581" rIns="93162" bIns="46581" rtlCol="0"/>
          <a:lstStyle>
            <a:lvl1pPr algn="l">
              <a:defRPr sz="13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62" tIns="46581" rIns="93162" bIns="46581" rtlCol="0"/>
          <a:lstStyle>
            <a:lvl1pPr algn="r">
              <a:defRPr sz="1300"/>
            </a:lvl1pPr>
          </a:lstStyle>
          <a:p>
            <a:fld id="{EE18CB36-612C-4E4A-AC83-E89476AEC2BF}" type="datetimeFigureOut">
              <a:rPr lang="en-US" smtClean="0"/>
              <a:pPr/>
              <a:t>4/24/2019</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62" tIns="46581" rIns="93162" bIns="46581"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62" tIns="46581" rIns="93162" bIns="4658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3162" tIns="46581" rIns="93162" bIns="46581"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62" tIns="46581" rIns="93162" bIns="46581"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 </a:t>
            </a:r>
            <a:r>
              <a:rPr lang="en-US" dirty="0" err="1"/>
              <a:t>Jaccard</a:t>
            </a:r>
            <a:r>
              <a:rPr lang="en-US" dirty="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dirty="0"/>
              <a:t>There is a difference in the typical behavior of users and items, as it</a:t>
            </a:r>
          </a:p>
          <a:p>
            <a:r>
              <a:rPr lang="en-US" dirty="0"/>
              <a:t>pertains to similarity. Intuitively, items tend to be classifiable in simple</a:t>
            </a:r>
          </a:p>
          <a:p>
            <a:r>
              <a:rPr lang="en-US" dirty="0"/>
              <a:t>terms. For example, music tends to belong to a single genre. It is </a:t>
            </a:r>
            <a:r>
              <a:rPr lang="en-US" dirty="0" err="1"/>
              <a:t>impossi</a:t>
            </a:r>
            <a:r>
              <a:rPr lang="en-US" dirty="0"/>
              <a:t>-</a:t>
            </a:r>
          </a:p>
          <a:p>
            <a:r>
              <a:rPr lang="en-US" dirty="0" err="1"/>
              <a:t>ble</a:t>
            </a:r>
            <a:r>
              <a:rPr lang="en-US" dirty="0"/>
              <a:t>, e.g., for a piece of music to be both 60’s rock and 1700’s baroque. On</a:t>
            </a:r>
          </a:p>
          <a:p>
            <a:r>
              <a:rPr lang="en-US" dirty="0"/>
              <a:t>the other hand, there are individuals who like both 60’s rock and 1700’s</a:t>
            </a:r>
          </a:p>
          <a:p>
            <a:r>
              <a:rPr lang="en-US" dirty="0"/>
              <a:t>baroque, and who buy examples of both types of music. </a:t>
            </a:r>
          </a:p>
          <a:p>
            <a:endParaRPr lang="en-US" dirty="0"/>
          </a:p>
          <a:p>
            <a:r>
              <a:rPr lang="en-US" dirty="0"/>
              <a:t>The consequence is that it is easier to discover items that are similar because they belong</a:t>
            </a:r>
          </a:p>
          <a:p>
            <a:r>
              <a:rPr lang="en-US" dirty="0"/>
              <a:t>to the same genre, than it is to detect that two users are similar because</a:t>
            </a:r>
          </a:p>
          <a:p>
            <a:r>
              <a:rPr lang="en-US" dirty="0"/>
              <a:t>they prefer one genre in common, while each also likes some genres that</a:t>
            </a:r>
          </a:p>
          <a:p>
            <a:r>
              <a:rPr lang="en-US" dirty="0"/>
              <a:t>the other doesn’t care for.</a:t>
            </a:r>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b="1" dirty="0"/>
              <a:t>In 1988,</a:t>
            </a:r>
            <a:r>
              <a:rPr lang="en-US" dirty="0"/>
              <a:t> a British mountain climber named Joe Simpson wrote a book called </a:t>
            </a:r>
            <a:r>
              <a:rPr lang="en-US" i="1" dirty="0"/>
              <a:t>Touching the Void</a:t>
            </a:r>
            <a:r>
              <a:rPr lang="en-US" dirty="0"/>
              <a:t>, a harrowing account of near death in the Peruvian Andes. It got good reviews but, only a modest success, it was soon forgotten. Then, a decade later, a strange thing happened. Jon </a:t>
            </a:r>
            <a:r>
              <a:rPr lang="en-US" dirty="0" err="1"/>
              <a:t>Krakauer</a:t>
            </a:r>
            <a:r>
              <a:rPr lang="en-US" dirty="0"/>
              <a:t> </a:t>
            </a:r>
            <a:r>
              <a:rPr lang="en-US" dirty="0" err="1"/>
              <a:t>wrote</a:t>
            </a:r>
            <a:r>
              <a:rPr lang="en-US" i="1" dirty="0" err="1"/>
              <a:t>Into</a:t>
            </a:r>
            <a:r>
              <a:rPr lang="en-US" i="1" dirty="0"/>
              <a:t> Thin Air</a:t>
            </a:r>
            <a:r>
              <a:rPr lang="en-US" dirty="0"/>
              <a:t>, another book about a mountain-climbing tragedy, which became a publishing sensation. </a:t>
            </a:r>
            <a:r>
              <a:rPr lang="en-US" dirty="0" err="1"/>
              <a:t>Suddenly</a:t>
            </a:r>
            <a:r>
              <a:rPr lang="en-US" i="1" dirty="0" err="1"/>
              <a:t>Touching</a:t>
            </a:r>
            <a:r>
              <a:rPr lang="en-US" i="1" dirty="0"/>
              <a:t> the Void</a:t>
            </a:r>
            <a:r>
              <a:rPr lang="en-US" dirty="0"/>
              <a:t> started to sell again.</a:t>
            </a:r>
          </a:p>
          <a:p>
            <a:endParaRPr lang="en-US" dirty="0"/>
          </a:p>
          <a:p>
            <a:r>
              <a:rPr lang="en-US" dirty="0"/>
              <a:t>Random House rushed out a new edition to keep up with demand. Booksellers began to promote it next to their </a:t>
            </a:r>
            <a:r>
              <a:rPr lang="en-US" i="1" dirty="0"/>
              <a:t>Into Thin Air</a:t>
            </a:r>
            <a:r>
              <a:rPr lang="en-US" dirty="0"/>
              <a:t> displays, and sales rose further. A revised paperback edition, which came out in January, spent 14 weeks on </a:t>
            </a:r>
            <a:r>
              <a:rPr lang="en-US" dirty="0" err="1"/>
              <a:t>the</a:t>
            </a:r>
            <a:r>
              <a:rPr lang="en-US" i="1" dirty="0" err="1"/>
              <a:t>New</a:t>
            </a:r>
            <a:r>
              <a:rPr lang="en-US" i="1" dirty="0"/>
              <a:t> York Times</a:t>
            </a:r>
            <a:r>
              <a:rPr lang="en-US" dirty="0"/>
              <a:t> bestseller list. That same month, IFC Films released a docudrama of the story to critical acclaim. </a:t>
            </a:r>
            <a:r>
              <a:rPr lang="en-US" dirty="0" err="1"/>
              <a:t>Now</a:t>
            </a:r>
            <a:r>
              <a:rPr lang="en-US" i="1" dirty="0" err="1"/>
              <a:t>Touching</a:t>
            </a:r>
            <a:r>
              <a:rPr lang="en-US" i="1" dirty="0"/>
              <a:t> the Void</a:t>
            </a:r>
            <a:r>
              <a:rPr lang="en-US" dirty="0"/>
              <a:t> outsells </a:t>
            </a:r>
            <a:r>
              <a:rPr lang="en-US" i="1" dirty="0"/>
              <a:t>Into Thin Air</a:t>
            </a:r>
            <a:r>
              <a:rPr lang="en-US" dirty="0"/>
              <a:t> more than two to one.</a:t>
            </a:r>
          </a:p>
          <a:p>
            <a:endParaRPr lang="en-US" dirty="0"/>
          </a:p>
          <a:p>
            <a:r>
              <a:rPr lang="en-US" dirty="0"/>
              <a:t>What happened? In short, Amazon.com recommendations. The online bookseller's software noted patterns in buying behavior and suggested that readers who liked </a:t>
            </a:r>
            <a:r>
              <a:rPr lang="en-US" i="1" dirty="0"/>
              <a:t>Into Thin </a:t>
            </a:r>
            <a:r>
              <a:rPr lang="en-US" i="1" dirty="0" err="1"/>
              <a:t>Air</a:t>
            </a:r>
            <a:r>
              <a:rPr lang="en-US" dirty="0" err="1"/>
              <a:t>would</a:t>
            </a:r>
            <a:r>
              <a:rPr lang="en-US" dirty="0"/>
              <a:t> also like </a:t>
            </a:r>
            <a:r>
              <a:rPr lang="en-US" i="1" dirty="0"/>
              <a:t>Touching the Void</a:t>
            </a:r>
            <a:r>
              <a:rPr lang="en-US" dirty="0"/>
              <a:t>. People took the suggestion, agreed wholeheartedly, wrote rhapsodic reviews. More sales, more algorithm-fueled recommendations, and the positive feedback loop kicked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31C4BB1-A878-4825-A4F2-F0DAA5EC3304}" type="datetime1">
              <a:rPr lang="en-US" smtClean="0"/>
              <a:pPr/>
              <a:t>4/24/2019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pPr/>
              <a:t>4/24/2019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pPr/>
              <a:t>4/24/2019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pPr/>
              <a:t>4/24/2019</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pPr/>
              <a:t>4/24/2019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pPr/>
              <a:t>4/24/2019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pPr/>
              <a:t>4/24/2019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pPr/>
              <a:t>4/24/2019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pPr/>
              <a:t>4/24/2019</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D04938-6495-4583-82D2-72E00C667A90}" type="datetime1">
              <a:rPr lang="en-US" smtClean="0"/>
              <a:pPr/>
              <a:t>4/24/2019</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pPr/>
              <a:t>4/24/2019</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pPr/>
              <a:t>4/24/2019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pPr/>
              <a:t>4/24/2019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pPr/>
              <a:t>4/24/2019</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5904"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14" name="Equation" r:id="rId4" imgW="1231366" imgH="888614" progId="Equation.3">
                  <p:embed/>
                </p:oleObj>
              </mc:Choice>
              <mc:Fallback>
                <p:oleObj name="Equation" r:id="rId4" imgW="1231366" imgH="888614" progId="Equation.3">
                  <p:embed/>
                  <p:pic>
                    <p:nvPicPr>
                      <p:cNvPr id="0" name="Picture 14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369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a:solidFill>
                  <a:srgbClr val="FF0066"/>
                </a:solidFill>
              </a:rPr>
              <a:t>(1)</a:t>
            </a:r>
            <a:r>
              <a:rPr lang="en-US" b="1" dirty="0">
                <a:solidFill>
                  <a:srgbClr val="0000FF"/>
                </a:solidFill>
              </a:rPr>
              <a:t> Gathering “known” ratings for matrix</a:t>
            </a:r>
          </a:p>
          <a:p>
            <a:pPr lvl="1"/>
            <a:r>
              <a:rPr lang="en-US" dirty="0"/>
              <a:t>How to collect the data in the utility matrix</a:t>
            </a:r>
          </a:p>
          <a:p>
            <a:pPr lvl="8"/>
            <a:endParaRPr lang="en-US" dirty="0"/>
          </a:p>
          <a:p>
            <a:pPr eaLnBrk="1" hangingPunct="1"/>
            <a:r>
              <a:rPr lang="en-US" b="1" dirty="0">
                <a:solidFill>
                  <a:srgbClr val="FF0066"/>
                </a:solidFill>
              </a:rPr>
              <a:t>(2)</a:t>
            </a:r>
            <a:r>
              <a:rPr lang="en-US" b="1" dirty="0">
                <a:solidFill>
                  <a:srgbClr val="0000FF"/>
                </a:solidFill>
              </a:rPr>
              <a:t> Extrapolate unknown ratings from the </a:t>
            </a:r>
            <a:br>
              <a:rPr lang="en-US" b="1" dirty="0">
                <a:solidFill>
                  <a:srgbClr val="0000FF"/>
                </a:solidFill>
              </a:rPr>
            </a:br>
            <a:r>
              <a:rPr lang="en-US" b="1" dirty="0">
                <a:solidFill>
                  <a:srgbClr val="0000FF"/>
                </a:solidFill>
              </a:rPr>
              <a:t>known ones</a:t>
            </a:r>
          </a:p>
          <a:p>
            <a:pPr lvl="1"/>
            <a:r>
              <a:rPr lang="en-US" dirty="0"/>
              <a:t>Mainly interested in high unknown ratings</a:t>
            </a:r>
          </a:p>
          <a:p>
            <a:pPr lvl="2"/>
            <a:r>
              <a:rPr lang="en-US" dirty="0"/>
              <a:t>We are not interested in knowing what you don’t like </a:t>
            </a:r>
            <a:br>
              <a:rPr lang="en-US" dirty="0"/>
            </a:br>
            <a:r>
              <a:rPr lang="en-US" dirty="0"/>
              <a:t>but what you like</a:t>
            </a:r>
          </a:p>
          <a:p>
            <a:pPr lvl="8"/>
            <a:endParaRPr lang="en-US" dirty="0"/>
          </a:p>
          <a:p>
            <a:pPr eaLnBrk="1" hangingPunct="1"/>
            <a:r>
              <a:rPr lang="en-US" b="1" dirty="0">
                <a:solidFill>
                  <a:srgbClr val="FF0066"/>
                </a:solidFill>
              </a:rPr>
              <a:t>(3)</a:t>
            </a:r>
            <a:r>
              <a:rPr lang="en-US" b="1" dirty="0">
                <a:solidFill>
                  <a:srgbClr val="0000FF"/>
                </a:solidFill>
              </a:rPr>
              <a:t> Evaluating extrapolation methods</a:t>
            </a:r>
          </a:p>
          <a:p>
            <a:pPr lvl="1"/>
            <a:r>
              <a:rPr lang="en-US" dirty="0"/>
              <a:t>How to measure success/performance of</a:t>
            </a:r>
            <a:br>
              <a:rPr lang="en-US" dirty="0"/>
            </a:br>
            <a:r>
              <a:rPr lang="en-US" dirty="0"/>
              <a:t>recommendation methods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7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(1) Gathering Ratings</a:t>
            </a:r>
          </a:p>
        </p:txBody>
      </p:sp>
      <p:sp>
        <p:nvSpPr>
          <p:cNvPr id="25603" name="Rectangle 3"/>
          <p:cNvSpPr>
            <a:spLocks noGrp="1" noChangeArrowheads="1"/>
          </p:cNvSpPr>
          <p:nvPr>
            <p:ph type="body" idx="1"/>
          </p:nvPr>
        </p:nvSpPr>
        <p:spPr/>
        <p:txBody>
          <a:bodyPr/>
          <a:lstStyle/>
          <a:p>
            <a:pPr eaLnBrk="1" hangingPunct="1"/>
            <a:r>
              <a:rPr lang="en-US" b="1" dirty="0">
                <a:solidFill>
                  <a:srgbClr val="0000FF"/>
                </a:solidFill>
              </a:rPr>
              <a:t>Explicit</a:t>
            </a:r>
          </a:p>
          <a:p>
            <a:pPr lvl="1" eaLnBrk="1" hangingPunct="1"/>
            <a:r>
              <a:rPr lang="en-US" dirty="0"/>
              <a:t>Ask people to rate items</a:t>
            </a:r>
          </a:p>
          <a:p>
            <a:pPr lvl="1" eaLnBrk="1" hangingPunct="1"/>
            <a:r>
              <a:rPr lang="en-US" dirty="0"/>
              <a:t>Doesn’t work well in practice – people </a:t>
            </a:r>
            <a:br>
              <a:rPr lang="en-US" dirty="0"/>
            </a:br>
            <a:r>
              <a:rPr lang="en-US" dirty="0"/>
              <a:t>can’t be bothered</a:t>
            </a:r>
          </a:p>
          <a:p>
            <a:pPr lvl="8"/>
            <a:endParaRPr lang="en-US" dirty="0"/>
          </a:p>
          <a:p>
            <a:pPr eaLnBrk="1" hangingPunct="1"/>
            <a:r>
              <a:rPr lang="en-US" b="1" dirty="0">
                <a:solidFill>
                  <a:srgbClr val="FF0066"/>
                </a:solidFill>
              </a:rPr>
              <a:t>Implicit</a:t>
            </a:r>
          </a:p>
          <a:p>
            <a:pPr lvl="1" eaLnBrk="1" hangingPunct="1"/>
            <a:r>
              <a:rPr lang="en-US" dirty="0"/>
              <a:t>Learn ratings from user actions</a:t>
            </a:r>
          </a:p>
          <a:p>
            <a:pPr lvl="2"/>
            <a:r>
              <a:rPr lang="en-US" dirty="0"/>
              <a:t>E.g., purchase implies high rating</a:t>
            </a:r>
          </a:p>
          <a:p>
            <a:pPr lvl="1" eaLnBrk="1" hangingPunct="1"/>
            <a:r>
              <a:rPr lang="en-US" dirty="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(2) Extrapolating Utilities</a:t>
            </a:r>
          </a:p>
        </p:txBody>
      </p:sp>
      <p:sp>
        <p:nvSpPr>
          <p:cNvPr id="26627" name="Rectangle 3"/>
          <p:cNvSpPr>
            <a:spLocks noGrp="1" noChangeArrowheads="1"/>
          </p:cNvSpPr>
          <p:nvPr>
            <p:ph type="body" idx="1"/>
          </p:nvPr>
        </p:nvSpPr>
        <p:spPr/>
        <p:txBody>
          <a:bodyPr/>
          <a:lstStyle/>
          <a:p>
            <a:pPr eaLnBrk="1" hangingPunct="1"/>
            <a:r>
              <a:rPr lang="en-US" b="1" dirty="0">
                <a:solidFill>
                  <a:srgbClr val="FF0066"/>
                </a:solidFill>
              </a:rPr>
              <a:t>Key problem:</a:t>
            </a:r>
            <a:r>
              <a:rPr lang="en-US" dirty="0">
                <a:solidFill>
                  <a:srgbClr val="FF0066"/>
                </a:solidFill>
              </a:rPr>
              <a:t> </a:t>
            </a:r>
            <a:r>
              <a:rPr lang="en-US" dirty="0"/>
              <a:t>Utility matrix </a:t>
            </a:r>
            <a:r>
              <a:rPr lang="en-US" b="1" i="1" dirty="0"/>
              <a:t>U</a:t>
            </a:r>
            <a:r>
              <a:rPr lang="en-US" dirty="0"/>
              <a:t> is </a:t>
            </a:r>
            <a:r>
              <a:rPr lang="en-US" b="1" dirty="0"/>
              <a:t>sparse</a:t>
            </a:r>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solidFill>
                  <a:srgbClr val="0000FF"/>
                </a:solidFill>
              </a:rPr>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a:t>
            </a:r>
          </a:p>
          <a:p>
            <a:pPr lvl="1" eaLnBrk="1" hangingPunct="1"/>
            <a:r>
              <a:rPr lang="en-US" b="1" dirty="0"/>
              <a:t>3)</a:t>
            </a:r>
            <a:r>
              <a:rPr lang="en-US" dirty="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Content-based </a:t>
            </a:r>
            <a:br>
              <a:rPr lang="en-US" dirty="0"/>
            </a:br>
            <a:r>
              <a:rPr lang="en-US" dirty="0"/>
              <a:t>Recommender Systems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a:t>Content-based Recommendations</a:t>
            </a:r>
          </a:p>
        </p:txBody>
      </p:sp>
      <p:sp>
        <p:nvSpPr>
          <p:cNvPr id="27651" name="Rectangle 3"/>
          <p:cNvSpPr>
            <a:spLocks noGrp="1" noChangeArrowheads="1"/>
          </p:cNvSpPr>
          <p:nvPr>
            <p:ph idx="1"/>
          </p:nvPr>
        </p:nvSpPr>
        <p:spPr/>
        <p:txBody>
          <a:bodyPr/>
          <a:lstStyle/>
          <a:p>
            <a:pPr eaLnBrk="1" hangingPunct="1"/>
            <a:r>
              <a:rPr lang="en-US" b="1" dirty="0">
                <a:solidFill>
                  <a:srgbClr val="D60093"/>
                </a:solidFill>
              </a:rPr>
              <a:t>Main idea:</a:t>
            </a:r>
            <a:r>
              <a:rPr lang="en-US" dirty="0">
                <a:solidFill>
                  <a:srgbClr val="D60093"/>
                </a:solidFill>
              </a:rPr>
              <a:t> </a:t>
            </a:r>
            <a:r>
              <a:rPr lang="en-US" dirty="0"/>
              <a:t>Recommend items to customer </a:t>
            </a:r>
            <a:r>
              <a:rPr lang="en-US" b="1" i="1" dirty="0"/>
              <a:t>x</a:t>
            </a:r>
            <a:r>
              <a:rPr lang="en-US" dirty="0"/>
              <a:t> similar to previous items rated highly by </a:t>
            </a:r>
            <a:r>
              <a:rPr lang="en-US" b="1" i="1" dirty="0"/>
              <a:t>x</a:t>
            </a:r>
          </a:p>
          <a:p>
            <a:pPr marL="118872" indent="0" eaLnBrk="1" hangingPunct="1">
              <a:buNone/>
            </a:pPr>
            <a:endParaRPr lang="en-US" b="1" i="1" dirty="0"/>
          </a:p>
          <a:p>
            <a:pPr marL="118872" indent="0" eaLnBrk="1" hangingPunct="1">
              <a:buNone/>
            </a:pPr>
            <a:r>
              <a:rPr lang="en-US" b="1" i="1" dirty="0"/>
              <a:t>Example:</a:t>
            </a:r>
            <a:endParaRPr lang="en-US" b="1" dirty="0"/>
          </a:p>
          <a:p>
            <a:pPr eaLnBrk="1" hangingPunct="1"/>
            <a:r>
              <a:rPr lang="en-US" b="1" dirty="0">
                <a:solidFill>
                  <a:srgbClr val="0000FF"/>
                </a:solidFill>
              </a:rPr>
              <a:t>Movie recommendations</a:t>
            </a:r>
          </a:p>
          <a:p>
            <a:pPr lvl="1" eaLnBrk="1" hangingPunct="1"/>
            <a:r>
              <a:rPr lang="en-US" dirty="0"/>
              <a:t>Recommend movies with same actor(s), </a:t>
            </a:r>
            <a:br>
              <a:rPr lang="en-US" dirty="0"/>
            </a:br>
            <a:r>
              <a:rPr lang="en-US" dirty="0"/>
              <a:t>director, genre, …</a:t>
            </a:r>
          </a:p>
          <a:p>
            <a:pPr eaLnBrk="1" hangingPunct="1"/>
            <a:r>
              <a:rPr lang="en-US" b="1" dirty="0">
                <a:solidFill>
                  <a:srgbClr val="0000FF"/>
                </a:solidFill>
              </a:rPr>
              <a:t>Websites, blogs, news</a:t>
            </a:r>
          </a:p>
          <a:p>
            <a:pPr lvl="1" eaLnBrk="1" hangingPunct="1"/>
            <a:r>
              <a:rPr lang="en-US" dirty="0"/>
              <a:t>Recommend other sites with “similar” content</a:t>
            </a:r>
          </a:p>
          <a:p>
            <a:pPr lvl="1"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91968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a:solidFill>
                  <a:srgbClr val="C00000"/>
                </a:solidFill>
                <a:latin typeface="Arial" pitchFamily="34" charset="0"/>
                <a:cs typeface="Arial" pitchFamily="34" charset="0"/>
              </a:rPr>
              <a:t>Red</a:t>
            </a: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Item Profiles</a:t>
            </a:r>
          </a:p>
        </p:txBody>
      </p:sp>
      <p:sp>
        <p:nvSpPr>
          <p:cNvPr id="28675" name="Rectangle 3"/>
          <p:cNvSpPr>
            <a:spLocks noGrp="1" noChangeArrowheads="1"/>
          </p:cNvSpPr>
          <p:nvPr>
            <p:ph type="body" idx="1"/>
          </p:nvPr>
        </p:nvSpPr>
        <p:spPr/>
        <p:txBody>
          <a:bodyPr/>
          <a:lstStyle/>
          <a:p>
            <a:pPr eaLnBrk="1" hangingPunct="1"/>
            <a:r>
              <a:rPr lang="en-US" dirty="0">
                <a:solidFill>
                  <a:srgbClr val="0000FF"/>
                </a:solidFill>
              </a:rPr>
              <a:t>For each item, create an </a:t>
            </a:r>
            <a:r>
              <a:rPr lang="en-US" b="1" dirty="0">
                <a:solidFill>
                  <a:srgbClr val="0000FF"/>
                </a:solidFill>
              </a:rPr>
              <a:t>item profile</a:t>
            </a:r>
          </a:p>
          <a:p>
            <a:pPr lvl="8"/>
            <a:endParaRPr lang="en-US" dirty="0">
              <a:solidFill>
                <a:srgbClr val="0066FF"/>
              </a:solidFill>
            </a:endParaRPr>
          </a:p>
          <a:p>
            <a:pPr eaLnBrk="1" hangingPunct="1"/>
            <a:r>
              <a:rPr lang="en-US" b="1" dirty="0">
                <a:solidFill>
                  <a:srgbClr val="008000"/>
                </a:solidFill>
              </a:rPr>
              <a:t>Profile is a set (vector) of features</a:t>
            </a:r>
          </a:p>
          <a:p>
            <a:pPr lvl="1" eaLnBrk="1" hangingPunct="1"/>
            <a:r>
              <a:rPr lang="en-US" b="1" dirty="0"/>
              <a:t>Movies:</a:t>
            </a:r>
            <a:r>
              <a:rPr lang="en-US" dirty="0"/>
              <a:t> author, title, actor, director,…</a:t>
            </a:r>
          </a:p>
          <a:p>
            <a:pPr lvl="1" eaLnBrk="1" hangingPunct="1"/>
            <a:r>
              <a:rPr lang="en-US" b="1" dirty="0"/>
              <a:t>Text:</a:t>
            </a:r>
            <a:r>
              <a:rPr lang="en-US" dirty="0"/>
              <a:t> Set of “important” words in document</a:t>
            </a:r>
          </a:p>
          <a:p>
            <a:pPr lvl="8"/>
            <a:endParaRPr lang="en-US" dirty="0"/>
          </a:p>
          <a:p>
            <a:pPr eaLnBrk="1" hangingPunct="1"/>
            <a:r>
              <a:rPr lang="en-US" b="1" dirty="0">
                <a:solidFill>
                  <a:srgbClr val="D60093"/>
                </a:solidFill>
              </a:rPr>
              <a:t>How to pick important features?</a:t>
            </a:r>
          </a:p>
          <a:p>
            <a:pPr lvl="1"/>
            <a:r>
              <a:rPr lang="en-US" dirty="0"/>
              <a:t>Usual heuristic from text mining is </a:t>
            </a:r>
            <a:r>
              <a:rPr lang="en-US" b="1" dirty="0"/>
              <a:t>TF-IDF</a:t>
            </a:r>
            <a:br>
              <a:rPr lang="en-US" dirty="0"/>
            </a:br>
            <a:r>
              <a:rPr lang="en-US" dirty="0"/>
              <a:t>(Term frequency * Inverse Doc Frequency)</a:t>
            </a:r>
          </a:p>
          <a:p>
            <a:pPr lvl="2"/>
            <a:r>
              <a:rPr lang="en-US" b="1" dirty="0">
                <a:solidFill>
                  <a:srgbClr val="008000"/>
                </a:solidFill>
              </a:rPr>
              <a:t>Term</a:t>
            </a:r>
            <a:r>
              <a:rPr lang="en-US" dirty="0">
                <a:solidFill>
                  <a:srgbClr val="008000"/>
                </a:solidFill>
              </a:rPr>
              <a:t> … </a:t>
            </a:r>
            <a:r>
              <a:rPr lang="en-US" b="1" dirty="0">
                <a:solidFill>
                  <a:srgbClr val="008000"/>
                </a:solidFill>
              </a:rPr>
              <a:t>Feature</a:t>
            </a:r>
          </a:p>
          <a:p>
            <a:pPr lvl="2"/>
            <a:r>
              <a:rPr lang="en-US" b="1" dirty="0">
                <a:solidFill>
                  <a:srgbClr val="008000"/>
                </a:solidFill>
              </a:rPr>
              <a:t>Document</a:t>
            </a:r>
            <a:r>
              <a:rPr lang="en-US" dirty="0">
                <a:solidFill>
                  <a:srgbClr val="008000"/>
                </a:solidFill>
              </a:rPr>
              <a:t> … </a:t>
            </a:r>
            <a:r>
              <a:rPr lang="en-US" b="1" dirty="0">
                <a:solidFill>
                  <a:srgbClr val="008000"/>
                </a:solidFill>
              </a:rPr>
              <a:t>Item</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a:t>Sidenote</a:t>
            </a:r>
            <a:r>
              <a:rPr lang="en-US" dirty="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a:t>f</a:t>
            </a:r>
            <a:r>
              <a:rPr lang="en-US" b="1" i="1" baseline="-25000" dirty="0" err="1"/>
              <a:t>ij</a:t>
            </a:r>
            <a:r>
              <a:rPr lang="en-US" dirty="0"/>
              <a:t> = frequency of term (feature) </a:t>
            </a:r>
            <a:r>
              <a:rPr lang="en-US" b="1" i="1" dirty="0" err="1"/>
              <a:t>i</a:t>
            </a:r>
            <a:r>
              <a:rPr lang="en-US" dirty="0"/>
              <a:t> in doc (item) </a:t>
            </a:r>
            <a:r>
              <a:rPr lang="en-US" b="1" i="1" dirty="0"/>
              <a:t>j</a:t>
            </a:r>
          </a:p>
          <a:p>
            <a:pPr eaLnBrk="1" hangingPunct="1">
              <a:lnSpc>
                <a:spcPct val="90000"/>
              </a:lnSpc>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i="1" dirty="0" err="1"/>
              <a:t>n</a:t>
            </a:r>
            <a:r>
              <a:rPr lang="en-US" b="1" i="1" baseline="-25000" dirty="0" err="1"/>
              <a:t>i</a:t>
            </a:r>
            <a:r>
              <a:rPr lang="en-US" dirty="0"/>
              <a:t> = number of docs that mention term </a:t>
            </a:r>
            <a:r>
              <a:rPr lang="en-US" b="1" i="1" dirty="0" err="1"/>
              <a:t>i</a:t>
            </a:r>
            <a:endParaRPr lang="en-US" b="1" i="1" dirty="0"/>
          </a:p>
          <a:p>
            <a:pPr eaLnBrk="1" hangingPunct="1">
              <a:lnSpc>
                <a:spcPct val="90000"/>
              </a:lnSpc>
              <a:buFont typeface="Wingdings" charset="2"/>
              <a:buNone/>
            </a:pPr>
            <a:r>
              <a:rPr lang="en-US" b="1" i="1" dirty="0"/>
              <a:t>N</a:t>
            </a:r>
            <a:r>
              <a:rPr lang="en-US" dirty="0"/>
              <a:t> = total number of docs</a:t>
            </a:r>
          </a:p>
          <a:p>
            <a:pPr eaLnBrk="1" hangingPunct="1">
              <a:lnSpc>
                <a:spcPct val="90000"/>
              </a:lnSpc>
              <a:buFont typeface="Wingdings" charset="2"/>
              <a:buNone/>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dirty="0"/>
              <a:t>TF-IDF score:</a:t>
            </a:r>
            <a:r>
              <a:rPr lang="en-US" dirty="0"/>
              <a:t>  </a:t>
            </a:r>
            <a:r>
              <a:rPr lang="en-US" b="1" i="1" dirty="0" err="1"/>
              <a:t>w</a:t>
            </a:r>
            <a:r>
              <a:rPr lang="en-US" b="1" i="1" baseline="-25000" dirty="0" err="1"/>
              <a:t>ij</a:t>
            </a:r>
            <a:r>
              <a:rPr lang="en-US" b="1" i="1" dirty="0"/>
              <a:t> = </a:t>
            </a:r>
            <a:r>
              <a:rPr lang="en-US" b="1" i="1" dirty="0" err="1"/>
              <a:t>TF</a:t>
            </a:r>
            <a:r>
              <a:rPr lang="en-US" b="1" i="1" baseline="-25000" dirty="0" err="1"/>
              <a:t>ij</a:t>
            </a:r>
            <a:r>
              <a:rPr lang="en-US" b="1" i="1" baseline="-25000" dirty="0"/>
              <a:t> </a:t>
            </a:r>
            <a:r>
              <a:rPr lang="en-US" b="1" i="1" dirty="0"/>
              <a:t> × </a:t>
            </a:r>
            <a:r>
              <a:rPr lang="en-US" b="1" i="1" dirty="0" err="1"/>
              <a:t>IDF</a:t>
            </a:r>
            <a:r>
              <a:rPr lang="en-US" b="1" i="1" baseline="-25000" dirty="0" err="1"/>
              <a:t>i</a:t>
            </a:r>
            <a:endParaRPr lang="en-US" b="1" i="1" dirty="0"/>
          </a:p>
          <a:p>
            <a:pPr eaLnBrk="1" hangingPunct="1">
              <a:lnSpc>
                <a:spcPct val="90000"/>
              </a:lnSpc>
              <a:buFont typeface="Wingdings" charset="2"/>
              <a:buNone/>
            </a:pPr>
            <a:endParaRPr lang="en-US" sz="1800" b="1" dirty="0">
              <a:solidFill>
                <a:schemeClr val="accent3"/>
              </a:solidFill>
            </a:endParaRPr>
          </a:p>
          <a:p>
            <a:pPr eaLnBrk="1" hangingPunct="1">
              <a:lnSpc>
                <a:spcPct val="90000"/>
              </a:lnSpc>
              <a:buFont typeface="Wingdings" charset="2"/>
              <a:buNone/>
            </a:pPr>
            <a:r>
              <a:rPr lang="en-US" b="1" dirty="0">
                <a:solidFill>
                  <a:srgbClr val="D60093"/>
                </a:solidFill>
              </a:rPr>
              <a:t>Doc profile =</a:t>
            </a:r>
            <a:r>
              <a:rPr lang="en-US" dirty="0"/>
              <a:t> set of words with highest </a:t>
            </a:r>
            <a:r>
              <a:rPr lang="en-US" b="1" dirty="0"/>
              <a:t>TF-IDF </a:t>
            </a:r>
            <a:r>
              <a:rPr lang="en-US" dirty="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r>
              <a:rPr lang="en-US" sz="1600" dirty="0">
                <a:solidFill>
                  <a:srgbClr val="008000"/>
                </a:solidFill>
                <a:latin typeface="Arial" pitchFamily="34" charset="0"/>
                <a:cs typeface="Arial" pitchFamily="34" charset="0"/>
              </a:rPr>
              <a:t> we normalize TF</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to discount for “longer”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a:solidFill>
                      <a:srgbClr val="D60093"/>
                    </a:solidFill>
                  </a:rPr>
                  <a:t>User profile possibilities:</a:t>
                </a:r>
              </a:p>
              <a:p>
                <a:pPr lvl="1" eaLnBrk="1" hangingPunct="1"/>
                <a:r>
                  <a:rPr lang="en-US" dirty="0"/>
                  <a:t>Weighted average of rated item profiles</a:t>
                </a:r>
              </a:p>
              <a:p>
                <a:pPr lvl="1" eaLnBrk="1" hangingPunct="1"/>
                <a:r>
                  <a:rPr lang="en-US" b="1" dirty="0"/>
                  <a:t>Variation:</a:t>
                </a:r>
                <a:r>
                  <a:rPr lang="en-US" dirty="0"/>
                  <a:t> weight by difference from average </a:t>
                </a:r>
                <a:br>
                  <a:rPr lang="en-US" dirty="0"/>
                </a:br>
                <a:r>
                  <a:rPr lang="en-US" dirty="0"/>
                  <a:t>rating for item</a:t>
                </a:r>
              </a:p>
              <a:p>
                <a:pPr lvl="1" eaLnBrk="1" hangingPunct="1"/>
                <a:r>
                  <a:rPr lang="en-US" dirty="0"/>
                  <a:t>…</a:t>
                </a:r>
              </a:p>
              <a:p>
                <a:pPr eaLnBrk="1" hangingPunct="1"/>
                <a:r>
                  <a:rPr lang="en-US" b="1" dirty="0">
                    <a:solidFill>
                      <a:srgbClr val="0000FF"/>
                    </a:solidFill>
                  </a:rPr>
                  <a:t>Prediction heuristic:</a:t>
                </a:r>
              </a:p>
              <a:p>
                <a:pPr lvl="1"/>
                <a:r>
                  <a:rPr lang="en-US" dirty="0"/>
                  <a:t>Given user profile </a:t>
                </a:r>
                <a:r>
                  <a:rPr lang="en-US" b="1" i="1" dirty="0"/>
                  <a:t>x</a:t>
                </a:r>
                <a:r>
                  <a:rPr lang="en-US" dirty="0"/>
                  <a:t> and item profile </a:t>
                </a:r>
                <a:r>
                  <a:rPr lang="en-US" b="1" i="1" dirty="0" err="1"/>
                  <a:t>i</a:t>
                </a:r>
                <a:r>
                  <a:rPr lang="en-US" dirty="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panose="02040503050406030204" pitchFamily="18"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panose="02040503050406030204" pitchFamily="18"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cstate="print"/>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Content-based Approach</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 No need for data on other users</a:t>
            </a:r>
          </a:p>
          <a:p>
            <a:pPr lvl="1"/>
            <a:r>
              <a:rPr lang="en-US" dirty="0"/>
              <a:t>No cold-start or </a:t>
            </a:r>
            <a:r>
              <a:rPr lang="en-US" dirty="0" err="1"/>
              <a:t>sparsity</a:t>
            </a:r>
            <a:r>
              <a:rPr lang="en-US" dirty="0"/>
              <a:t> problems</a:t>
            </a:r>
          </a:p>
          <a:p>
            <a:r>
              <a:rPr lang="en-US" b="1" dirty="0">
                <a:solidFill>
                  <a:srgbClr val="008000"/>
                </a:solidFill>
              </a:rPr>
              <a:t>+: Able to recommend to users with </a:t>
            </a:r>
            <a:br>
              <a:rPr lang="en-US" b="1" dirty="0">
                <a:solidFill>
                  <a:srgbClr val="008000"/>
                </a:solidFill>
              </a:rPr>
            </a:br>
            <a:r>
              <a:rPr lang="en-US" b="1" dirty="0">
                <a:solidFill>
                  <a:srgbClr val="008000"/>
                </a:solidFill>
              </a:rPr>
              <a:t>unique tastes</a:t>
            </a:r>
          </a:p>
          <a:p>
            <a:r>
              <a:rPr lang="en-US" b="1" dirty="0">
                <a:solidFill>
                  <a:srgbClr val="008000"/>
                </a:solidFill>
              </a:rPr>
              <a:t>+: Able to recommend new &amp; unpopular items</a:t>
            </a:r>
          </a:p>
          <a:p>
            <a:pPr lvl="1"/>
            <a:r>
              <a:rPr lang="en-US" dirty="0"/>
              <a:t>No first-rater problem</a:t>
            </a:r>
          </a:p>
          <a:p>
            <a:r>
              <a:rPr lang="en-US" b="1" dirty="0">
                <a:solidFill>
                  <a:srgbClr val="008000"/>
                </a:solidFill>
              </a:rPr>
              <a:t>+: Able to provide explanations</a:t>
            </a:r>
          </a:p>
          <a:p>
            <a:pPr lvl="1"/>
            <a:r>
              <a:rPr lang="en-US" dirty="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7541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 Finding the appropriate features is hard</a:t>
            </a:r>
          </a:p>
          <a:p>
            <a:pPr lvl="1" eaLnBrk="1" hangingPunct="1"/>
            <a:r>
              <a:rPr lang="en-US" dirty="0"/>
              <a:t>E.g.,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a:solidFill>
                  <a:srgbClr val="FF0066"/>
                </a:solidFill>
              </a:rPr>
              <a:t>–: Overspecialization</a:t>
            </a:r>
          </a:p>
          <a:p>
            <a:pPr lvl="1" eaLnBrk="1" hangingPunct="1"/>
            <a:r>
              <a:rPr lang="en-US" dirty="0"/>
              <a:t>Never recommends items outside user’s </a:t>
            </a:r>
            <a:br>
              <a:rPr lang="en-US" dirty="0"/>
            </a:br>
            <a:r>
              <a:rPr lang="en-US" dirty="0"/>
              <a:t>content profile</a:t>
            </a:r>
          </a:p>
          <a:p>
            <a:pPr lvl="1" eaLnBrk="1" hangingPunct="1"/>
            <a:r>
              <a:rPr lang="en-US" dirty="0"/>
              <a:t>People might have multiple interests</a:t>
            </a:r>
          </a:p>
          <a:p>
            <a:pPr lvl="1"/>
            <a:r>
              <a:rPr lang="en-US" b="1" dirty="0"/>
              <a:t>Unable to exploit quality judgments of other users</a:t>
            </a:r>
          </a:p>
          <a:p>
            <a:pPr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258760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Collaborative Filtering</a:t>
            </a:r>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a:t>Harnessing quality judgments of other users</a:t>
            </a:r>
          </a:p>
        </p:txBody>
      </p:sp>
    </p:spTree>
    <p:extLst>
      <p:ext uri="{BB962C8B-B14F-4D97-AF65-F5344CB8AC3E}">
        <p14:creationId xmlns:p14="http://schemas.microsoft.com/office/powerpoint/2010/main" val="149963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a:solidFill>
                  <a:srgbClr val="0000FF"/>
                </a:solidFill>
              </a:rPr>
              <a:t>Consider user </a:t>
            </a:r>
            <a:r>
              <a:rPr lang="en-US" b="1" i="1" dirty="0">
                <a:solidFill>
                  <a:srgbClr val="0000FF"/>
                </a:solidFill>
              </a:rPr>
              <a:t>x</a:t>
            </a:r>
          </a:p>
          <a:p>
            <a:pPr lvl="8"/>
            <a:endParaRPr lang="en-US" dirty="0"/>
          </a:p>
          <a:p>
            <a:pPr eaLnBrk="1" hangingPunct="1"/>
            <a:r>
              <a:rPr lang="en-US" dirty="0"/>
              <a:t>Find set </a:t>
            </a:r>
            <a:r>
              <a:rPr lang="en-US" b="1" i="1" dirty="0"/>
              <a:t>N</a:t>
            </a:r>
            <a:r>
              <a:rPr lang="en-US" dirty="0"/>
              <a:t> of other </a:t>
            </a:r>
            <a:br>
              <a:rPr lang="en-US" dirty="0"/>
            </a:br>
            <a:r>
              <a:rPr lang="en-US" dirty="0"/>
              <a:t>users whose ratings </a:t>
            </a:r>
            <a:br>
              <a:rPr lang="en-US" dirty="0"/>
            </a:br>
            <a:r>
              <a:rPr lang="en-US" dirty="0"/>
              <a:t>are “</a:t>
            </a:r>
            <a:r>
              <a:rPr lang="en-US" b="1" dirty="0">
                <a:solidFill>
                  <a:srgbClr val="FF0066"/>
                </a:solidFill>
              </a:rPr>
              <a:t>similar</a:t>
            </a:r>
            <a:r>
              <a:rPr lang="en-US" dirty="0"/>
              <a:t>” to </a:t>
            </a:r>
            <a:br>
              <a:rPr lang="en-US" dirty="0"/>
            </a:br>
            <a:r>
              <a:rPr lang="en-US" b="1" i="1" dirty="0"/>
              <a:t>x</a:t>
            </a:r>
            <a:r>
              <a:rPr lang="en-US" dirty="0"/>
              <a:t>’s ratings</a:t>
            </a:r>
          </a:p>
          <a:p>
            <a:pPr lvl="8"/>
            <a:endParaRPr lang="en-US" dirty="0"/>
          </a:p>
          <a:p>
            <a:pPr eaLnBrk="1" hangingPunct="1"/>
            <a:r>
              <a:rPr lang="en-US" dirty="0"/>
              <a:t>Estimate </a:t>
            </a:r>
            <a:r>
              <a:rPr lang="en-US" b="1" i="1" dirty="0"/>
              <a:t>x</a:t>
            </a:r>
            <a:r>
              <a:rPr lang="en-US" dirty="0"/>
              <a:t>’s ratings </a:t>
            </a:r>
            <a:br>
              <a:rPr lang="en-US" dirty="0"/>
            </a:br>
            <a:r>
              <a:rPr lang="en-US" dirty="0"/>
              <a:t>based on ratings </a:t>
            </a:r>
            <a:br>
              <a:rPr lang="en-US" dirty="0"/>
            </a:br>
            <a:r>
              <a:rPr lang="en-US" dirty="0"/>
              <a:t>of users in </a:t>
            </a:r>
            <a:r>
              <a:rPr lang="en-US" b="1" i="1" dirty="0"/>
              <a:t>N</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32772" name="Picture 4" descr="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x</a:t>
            </a: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Finding “Similar” Users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r>
                  <a:rPr lang="en-US" b="1" dirty="0" err="1">
                    <a:solidFill>
                      <a:srgbClr val="0000FF"/>
                    </a:solidFill>
                  </a:rPr>
                  <a:t>Jaccard</a:t>
                </a:r>
                <a:r>
                  <a:rPr lang="en-US" b="1" dirty="0">
                    <a:solidFill>
                      <a:srgbClr val="0000FF"/>
                    </a:solidFill>
                  </a:rPr>
                  <a:t> similarity measure</a:t>
                </a:r>
              </a:p>
              <a:p>
                <a:pPr lvl="1"/>
                <a:r>
                  <a:rPr lang="en-US" b="1" dirty="0"/>
                  <a:t>Problem:</a:t>
                </a:r>
                <a:r>
                  <a:rPr lang="en-US" dirty="0"/>
                  <a:t> Ignores the value of the rating </a:t>
                </a:r>
              </a:p>
              <a:p>
                <a:pPr eaLnBrk="1" hangingPunct="1"/>
                <a:r>
                  <a:rPr lang="en-US" b="1" dirty="0">
                    <a:solidFill>
                      <a:srgbClr val="FF0066"/>
                    </a:solidFill>
                  </a:rPr>
                  <a:t>Cosine similarity measure</a:t>
                </a:r>
              </a:p>
              <a:p>
                <a:pPr lvl="1"/>
                <a:r>
                  <a:rPr lang="en-US" dirty="0" err="1"/>
                  <a:t>sim</a:t>
                </a:r>
                <a:r>
                  <a:rPr lang="en-US" dirty="0"/>
                  <a:t>(</a:t>
                </a:r>
                <a:r>
                  <a:rPr lang="en-US" b="1" i="1" dirty="0"/>
                  <a:t>x</a:t>
                </a:r>
                <a:r>
                  <a:rPr lang="en-US" dirty="0"/>
                  <a:t>, </a:t>
                </a:r>
                <a:r>
                  <a:rPr lang="en-US" b="1" i="1" dirty="0"/>
                  <a:t>y</a:t>
                </a:r>
                <a:r>
                  <a:rPr lang="en-US" dirty="0"/>
                  <a:t>) = </a:t>
                </a:r>
                <a:r>
                  <a:rPr lang="en-US" dirty="0" err="1"/>
                  <a:t>cos</a:t>
                </a:r>
                <a:r>
                  <a:rPr lang="en-US" dirty="0"/>
                  <a:t>(</a:t>
                </a:r>
                <a:r>
                  <a:rPr lang="en-US" b="1" i="1" dirty="0" err="1"/>
                  <a:t>r</a:t>
                </a:r>
                <a:r>
                  <a:rPr lang="en-US" b="1" i="1" baseline="-25000" dirty="0" err="1"/>
                  <a:t>x</a:t>
                </a:r>
                <a:r>
                  <a:rPr lang="en-US" dirty="0"/>
                  <a:t>, </a:t>
                </a:r>
                <a:r>
                  <a:rPr lang="en-US" b="1" i="1" dirty="0" err="1"/>
                  <a:t>r</a:t>
                </a:r>
                <a:r>
                  <a:rPr lang="en-US" b="1" i="1" baseline="-25000" dirty="0" err="1"/>
                  <a:t>y</a:t>
                </a:r>
                <a:r>
                  <a:rPr lang="en-US" dirty="0"/>
                  <a:t>) = </a:t>
                </a:r>
                <a14:m>
                  <m:oMath xmlns:m="http://schemas.openxmlformats.org/officeDocument/2006/math">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a:p>
              <a:p>
                <a:pPr lvl="1"/>
                <a:r>
                  <a:rPr lang="en-US" b="1" dirty="0"/>
                  <a:t>Problem:</a:t>
                </a:r>
                <a:r>
                  <a:rPr lang="en-US" dirty="0"/>
                  <a:t> Treats missing ratings as “negative”</a:t>
                </a:r>
              </a:p>
              <a:p>
                <a:pPr eaLnBrk="1" hangingPunct="1"/>
                <a:r>
                  <a:rPr lang="en-US" b="1" dirty="0">
                    <a:solidFill>
                      <a:srgbClr val="D60093"/>
                    </a:solidFill>
                  </a:rPr>
                  <a:t>Pearson correlation coefficient</a:t>
                </a:r>
              </a:p>
              <a:p>
                <a:pPr lvl="1" eaLnBrk="1" hangingPunct="1"/>
                <a:r>
                  <a:rPr lang="en-US" b="1" i="1" dirty="0" err="1">
                    <a:solidFill>
                      <a:srgbClr val="0000FF"/>
                    </a:solidFill>
                  </a:rPr>
                  <a:t>S</a:t>
                </a:r>
                <a:r>
                  <a:rPr lang="en-US" b="1" i="1" baseline="-25000" dirty="0" err="1">
                    <a:solidFill>
                      <a:srgbClr val="0000FF"/>
                    </a:solidFill>
                  </a:rPr>
                  <a:t>xy</a:t>
                </a:r>
                <a:r>
                  <a:rPr lang="en-US" dirty="0"/>
                  <a:t> = items rated by both users </a:t>
                </a:r>
                <a:r>
                  <a:rPr lang="en-US" b="1" i="1" dirty="0"/>
                  <a:t>x</a:t>
                </a:r>
                <a:r>
                  <a:rPr lang="en-US" dirty="0"/>
                  <a:t> and </a:t>
                </a:r>
                <a:r>
                  <a:rPr lang="en-US" b="1" i="1" dirty="0"/>
                  <a:t>y</a:t>
                </a:r>
              </a:p>
              <a:p>
                <a:pPr lvl="1" eaLnBrk="1" hangingPunct="1">
                  <a:buFont typeface="Wingdings" charset="2"/>
                  <a:buNone/>
                </a:pPr>
                <a:endParaRPr lang="en-US" dirty="0"/>
              </a:p>
              <a:p>
                <a:pPr eaLnBrk="1" hangingPunct="1">
                  <a:buFont typeface="Wingdings" charset="2"/>
                  <a:buNone/>
                </a:pPr>
                <a:r>
                  <a:rPr lang="en-US" dirty="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3" cstate="print"/>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x</a:t>
            </a:r>
            <a:r>
              <a:rPr lang="en-US" sz="2400" dirty="0">
                <a:solidFill>
                  <a:srgbClr val="008000"/>
                </a:solidFill>
                <a:latin typeface="Arial" pitchFamily="34" charset="0"/>
                <a:cs typeface="Arial" pitchFamily="34" charset="0"/>
              </a:rPr>
              <a:t> = [*, _, _, *, ***]</a:t>
            </a:r>
          </a:p>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y</a:t>
            </a:r>
            <a:r>
              <a:rPr lang="en-US" sz="2400" dirty="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sets: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4, 5}</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points: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0, 0, 1, 3}</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y</a:t>
            </a:r>
            <a:r>
              <a:rPr lang="en-US" baseline="-25000"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avg.</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 of </a:t>
            </a:r>
            <a:r>
              <a:rPr lang="en-US" b="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y</a:t>
            </a:r>
            <a:endParaRPr lang="en-US" b="1" baseline="-25000" dirty="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panose="02040503050406030204" pitchFamily="18" charset="0"/>
                              <a:cs typeface="Arial" pitchFamily="34" charset="0"/>
                            </a:rPr>
                          </m:ctrlPr>
                        </m:fPr>
                        <m:num>
                          <m:nary>
                            <m:naryPr>
                              <m:chr m:val="∑"/>
                              <m:supHide m:val="on"/>
                              <m:ctrlPr>
                                <a:rPr lang="en-US" sz="2400" b="1" i="1" smtClean="0">
                                  <a:latin typeface="Cambria Math" panose="02040503050406030204" pitchFamily="18"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Metric</a:t>
            </a:r>
          </a:p>
        </p:txBody>
      </p:sp>
      <p:sp>
        <p:nvSpPr>
          <p:cNvPr id="3" name="Content Placeholder 2"/>
          <p:cNvSpPr>
            <a:spLocks noGrp="1"/>
          </p:cNvSpPr>
          <p:nvPr>
            <p:ph idx="1"/>
          </p:nvPr>
        </p:nvSpPr>
        <p:spPr>
          <a:xfrm>
            <a:off x="457200" y="2743200"/>
            <a:ext cx="8229600" cy="3810001"/>
          </a:xfrm>
        </p:spPr>
        <p:txBody>
          <a:bodyPr/>
          <a:lstStyle/>
          <a:p>
            <a:r>
              <a:rPr lang="en-US" b="1" dirty="0">
                <a:solidFill>
                  <a:srgbClr val="0000FF"/>
                </a:solidFill>
              </a:rPr>
              <a:t>Intuitively we want:</a:t>
            </a:r>
            <a:r>
              <a:rPr lang="en-US" b="1" dirty="0"/>
              <a:t> </a:t>
            </a:r>
            <a:r>
              <a:rPr lang="en-US" b="1" dirty="0" err="1"/>
              <a:t>sim</a:t>
            </a:r>
            <a:r>
              <a:rPr lang="en-US" b="1" dirty="0"/>
              <a:t>(</a:t>
            </a:r>
            <a:r>
              <a:rPr lang="en-US" b="1" i="1" dirty="0"/>
              <a:t>A</a:t>
            </a:r>
            <a:r>
              <a:rPr lang="en-US" b="1" dirty="0"/>
              <a:t>, </a:t>
            </a:r>
            <a:r>
              <a:rPr lang="en-US" b="1" i="1" dirty="0"/>
              <a:t>B</a:t>
            </a:r>
            <a:r>
              <a:rPr lang="en-US" b="1" dirty="0"/>
              <a:t>) &gt; </a:t>
            </a:r>
            <a:r>
              <a:rPr lang="en-US" b="1" dirty="0" err="1"/>
              <a:t>sim</a:t>
            </a:r>
            <a:r>
              <a:rPr lang="en-US" b="1" dirty="0"/>
              <a:t>(</a:t>
            </a:r>
            <a:r>
              <a:rPr lang="en-US" b="1" i="1" dirty="0"/>
              <a:t>A</a:t>
            </a:r>
            <a:r>
              <a:rPr lang="en-US" b="1" dirty="0"/>
              <a:t>, </a:t>
            </a:r>
            <a:r>
              <a:rPr lang="en-US" b="1" i="1" dirty="0"/>
              <a:t>C</a:t>
            </a:r>
            <a:r>
              <a:rPr lang="en-US" b="1" dirty="0"/>
              <a:t>)</a:t>
            </a:r>
          </a:p>
          <a:p>
            <a:r>
              <a:rPr lang="en-US" b="1" dirty="0" err="1"/>
              <a:t>Jaccard</a:t>
            </a:r>
            <a:r>
              <a:rPr lang="en-US" b="1" dirty="0"/>
              <a:t> similarity:</a:t>
            </a:r>
            <a:r>
              <a:rPr lang="en-US" dirty="0"/>
              <a:t> 1/5 </a:t>
            </a:r>
            <a:r>
              <a:rPr lang="en-US" b="1" dirty="0"/>
              <a:t>&lt;</a:t>
            </a:r>
            <a:r>
              <a:rPr lang="en-US" dirty="0"/>
              <a:t> 2/4</a:t>
            </a:r>
          </a:p>
          <a:p>
            <a:r>
              <a:rPr lang="en-US" b="1" dirty="0"/>
              <a:t>Cosine similarity:</a:t>
            </a:r>
            <a:r>
              <a:rPr lang="en-US" dirty="0"/>
              <a:t> 0.386 </a:t>
            </a:r>
            <a:r>
              <a:rPr lang="en-US" b="1" dirty="0"/>
              <a:t>&gt;</a:t>
            </a:r>
            <a:r>
              <a:rPr lang="en-US" dirty="0"/>
              <a:t> 0.322</a:t>
            </a:r>
          </a:p>
          <a:p>
            <a:pPr lvl="1"/>
            <a:r>
              <a:rPr lang="en-US" dirty="0"/>
              <a:t>Considers missing ratings as “negative”</a:t>
            </a:r>
          </a:p>
          <a:p>
            <a:pPr lvl="1"/>
            <a:r>
              <a:rPr lang="en-US" b="1" dirty="0">
                <a:solidFill>
                  <a:srgbClr val="D60093"/>
                </a:solidFill>
              </a:rPr>
              <a:t>Solution: subtract the (row) mean</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A,B vs. A,C:</a:t>
            </a:r>
          </a:p>
          <a:p>
            <a:r>
              <a:rPr lang="en-US" sz="2400" dirty="0">
                <a:solidFill>
                  <a:srgbClr val="0000FF"/>
                </a:solidFill>
                <a:latin typeface="Arial" pitchFamily="34" charset="0"/>
                <a:cs typeface="Arial" pitchFamily="34" charset="0"/>
              </a:rPr>
              <a:t>0.092 </a:t>
            </a:r>
            <a:r>
              <a:rPr lang="en-US" sz="2400" b="1" dirty="0">
                <a:solidFill>
                  <a:srgbClr val="0000FF"/>
                </a:solidFill>
                <a:latin typeface="Arial" pitchFamily="34" charset="0"/>
                <a:cs typeface="Arial" pitchFamily="34" charset="0"/>
              </a:rPr>
              <a:t>&gt;</a:t>
            </a:r>
            <a:r>
              <a:rPr lang="en-US" sz="2400" dirty="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Notice cosine </a:t>
            </a:r>
            <a:r>
              <a:rPr lang="en-US" dirty="0" err="1">
                <a:solidFill>
                  <a:srgbClr val="008000"/>
                </a:solidFill>
                <a:latin typeface="Arial" pitchFamily="34" charset="0"/>
                <a:cs typeface="Arial" pitchFamily="34" charset="0"/>
              </a:rPr>
              <a:t>sim</a:t>
            </a:r>
            <a:r>
              <a:rPr lang="en-US" dirty="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panose="02040503050406030204" pitchFamily="18" charset="0"/>
                            </a:rPr>
                          </m:ctrlPr>
                        </m:fPr>
                        <m:num>
                          <m:nary>
                            <m:naryPr>
                              <m:chr m:val="∑"/>
                              <m:supHide m:val="on"/>
                              <m:ctrlPr>
                                <a:rPr lang="en-US" sz="1600" b="1" i="1" dirty="0" smtClean="0">
                                  <a:solidFill>
                                    <a:schemeClr val="bg1"/>
                                  </a:solidFill>
                                  <a:latin typeface="Cambria Math" panose="02040503050406030204" pitchFamily="18"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panose="02040503050406030204" pitchFamily="18"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panose="02040503050406030204" pitchFamily="18"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cstate="print"/>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Cosine </a:t>
            </a:r>
            <a:r>
              <a:rPr lang="en-US" b="1" dirty="0" err="1">
                <a:solidFill>
                  <a:schemeClr val="bg1"/>
                </a:solidFill>
                <a:latin typeface="Arial" pitchFamily="34" charset="0"/>
                <a:cs typeface="Arial" pitchFamily="34" charset="0"/>
              </a:rPr>
              <a:t>sim</a:t>
            </a:r>
            <a:r>
              <a:rPr lang="en-US" b="1"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a:solidFill>
                      <a:srgbClr val="0000FF"/>
                    </a:solidFill>
                  </a:rPr>
                  <a:t>From similarity metric to recommendations:</a:t>
                </a:r>
              </a:p>
              <a:p>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pPr eaLnBrk="1" hangingPunct="1"/>
                <a:r>
                  <a:rPr lang="en-US" dirty="0"/>
                  <a:t>Let </a:t>
                </a:r>
                <a:r>
                  <a:rPr lang="en-US" b="1" i="1" dirty="0"/>
                  <a:t>N</a:t>
                </a:r>
                <a:r>
                  <a:rPr lang="en-US" dirty="0"/>
                  <a:t> be the set of </a:t>
                </a:r>
                <a:r>
                  <a:rPr lang="en-US" b="1" i="1" dirty="0"/>
                  <a:t>k</a:t>
                </a:r>
                <a:r>
                  <a:rPr lang="en-US" dirty="0"/>
                  <a:t> users most similar to </a:t>
                </a:r>
                <a:r>
                  <a:rPr lang="en-US" b="1" i="1" dirty="0"/>
                  <a:t>x</a:t>
                </a:r>
                <a:r>
                  <a:rPr lang="en-US" dirty="0"/>
                  <a:t> who have rated item </a:t>
                </a:r>
                <a:r>
                  <a:rPr lang="en-US" b="1" i="1" dirty="0" err="1"/>
                  <a:t>i</a:t>
                </a:r>
                <a:endParaRPr lang="en-US" b="1" i="1" dirty="0"/>
              </a:p>
              <a:p>
                <a:pPr eaLnBrk="1" hangingPunct="1"/>
                <a:r>
                  <a:rPr lang="en-US" b="1" dirty="0">
                    <a:solidFill>
                      <a:srgbClr val="D60093"/>
                    </a:solidFill>
                  </a:rPr>
                  <a:t>Prediction for item </a:t>
                </a:r>
                <a:r>
                  <a:rPr lang="en-US" b="1" i="1" dirty="0">
                    <a:solidFill>
                      <a:srgbClr val="D60093"/>
                    </a:solidFill>
                  </a:rPr>
                  <a:t>i</a:t>
                </a:r>
                <a:r>
                  <a:rPr lang="en-US" b="1" i="1">
                    <a:solidFill>
                      <a:srgbClr val="D60093"/>
                    </a:solidFill>
                  </a:rPr>
                  <a:t> </a:t>
                </a:r>
                <a:r>
                  <a:rPr lang="en-US" b="1" dirty="0">
                    <a:solidFill>
                      <a:srgbClr val="D60093"/>
                    </a:solidFill>
                  </a:rPr>
                  <a:t>of</a:t>
                </a:r>
                <a:r>
                  <a:rPr lang="en-US" b="1" i="1" dirty="0">
                    <a:solidFill>
                      <a:srgbClr val="D60093"/>
                    </a:solidFill>
                  </a:rPr>
                  <a:t> user x</a:t>
                </a:r>
                <a:r>
                  <a:rPr lang="en-US" b="1" dirty="0">
                    <a:solidFill>
                      <a:srgbClr val="D60093"/>
                    </a:solidFill>
                  </a:rPr>
                  <a:t>:</a:t>
                </a:r>
              </a:p>
              <a:p>
                <a:pPr lvl="1" eaLnBrk="1" hangingPunct="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panose="02040503050406030204" pitchFamily="18"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a:p>
              <a:p>
                <a:pPr lvl="1" eaLnBrk="1" hangingPunct="1"/>
                <a:r>
                  <a:rPr lang="en-US" dirty="0"/>
                  <a:t>Other options?</a:t>
                </a:r>
              </a:p>
              <a:p>
                <a:r>
                  <a:rPr lang="en-US" b="1" dirty="0">
                    <a:solidFill>
                      <a:srgbClr val="008000"/>
                    </a:solidFill>
                  </a:rPr>
                  <a:t>Many other tricks possible…</a:t>
                </a:r>
              </a:p>
              <a:p>
                <a:pPr lvl="1" eaLnBrk="1" hangingPunct="1">
                  <a:buFont typeface="Wingdings" charset="2"/>
                  <a:buNone/>
                </a:pPr>
                <a:endParaRPr lang="en-US" dirty="0"/>
              </a:p>
              <a:p>
                <a:pPr lvl="1" eaLnBrk="1" hangingPunct="1"/>
                <a:endParaRPr lang="en-US" baseline="-25000"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cstate="print"/>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a:solidFill>
                      <a:srgbClr val="008000"/>
                    </a:solidFill>
                  </a:rPr>
                  <a:t>Shorthand:</a:t>
                </a:r>
                <a:br>
                  <a:rPr lang="en-US" b="1" dirty="0">
                    <a:solidFill>
                      <a:srgbClr val="008000"/>
                    </a:solidFill>
                  </a:rPr>
                </a:br>
                <a:r>
                  <a:rPr lang="en-US" b="1" dirty="0">
                    <a:solidFill>
                      <a:srgbClr val="008000"/>
                    </a:solidFill>
                  </a:rPr>
                  <a:t> </a:t>
                </a:r>
                <a14:m>
                  <m:oMath xmlns:m="http://schemas.openxmlformats.org/officeDocument/2006/math">
                    <m:sSub>
                      <m:sSubPr>
                        <m:ctrlPr>
                          <a:rPr lang="en-US" b="1" i="1" dirty="0" smtClean="0">
                            <a:solidFill>
                              <a:srgbClr val="008000"/>
                            </a:solidFill>
                            <a:latin typeface="Cambria Math" panose="02040503050406030204" pitchFamily="18"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panose="02040503050406030204" pitchFamily="18"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cstate="print"/>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a:t>So far:</a:t>
            </a:r>
            <a:r>
              <a:rPr lang="en-US" dirty="0"/>
              <a:t> </a:t>
            </a:r>
            <a:r>
              <a:rPr lang="en-US" b="1" dirty="0">
                <a:solidFill>
                  <a:srgbClr val="0000FF"/>
                </a:solidFill>
              </a:rPr>
              <a:t>User-user collaborative filtering</a:t>
            </a:r>
          </a:p>
          <a:p>
            <a:pPr eaLnBrk="1" hangingPunct="1"/>
            <a:r>
              <a:rPr lang="en-US" b="1" dirty="0">
                <a:solidFill>
                  <a:srgbClr val="D60093"/>
                </a:solidFill>
              </a:rPr>
              <a:t>Another view: </a:t>
            </a:r>
            <a:r>
              <a:rPr lang="en-US" b="1" dirty="0"/>
              <a:t>Item-item</a:t>
            </a:r>
          </a:p>
          <a:p>
            <a:pPr lvl="1" eaLnBrk="1" hangingPunct="1"/>
            <a:r>
              <a:rPr lang="en-US" dirty="0"/>
              <a:t>For item </a:t>
            </a:r>
            <a:r>
              <a:rPr lang="en-US" b="1" i="1" dirty="0" err="1"/>
              <a:t>i</a:t>
            </a:r>
            <a:r>
              <a:rPr lang="en-US" dirty="0"/>
              <a:t>, find other similar items</a:t>
            </a:r>
          </a:p>
          <a:p>
            <a:pPr lvl="1" eaLnBrk="1" hangingPunct="1"/>
            <a:r>
              <a:rPr lang="en-US" dirty="0"/>
              <a:t>Estimate rating for item </a:t>
            </a:r>
            <a:r>
              <a:rPr lang="en-US" b="1" i="1" dirty="0" err="1"/>
              <a:t>i</a:t>
            </a:r>
            <a:r>
              <a:rPr lang="en-US" dirty="0"/>
              <a:t> based </a:t>
            </a:r>
            <a:br>
              <a:rPr lang="en-US" dirty="0"/>
            </a:br>
            <a:r>
              <a:rPr lang="en-US" dirty="0"/>
              <a:t>on ratings for similar items</a:t>
            </a:r>
          </a:p>
          <a:p>
            <a:pPr lvl="1" eaLnBrk="1" hangingPunct="1"/>
            <a:r>
              <a:rPr lang="en-US" dirty="0"/>
              <a:t>Can use same similarity metrics and </a:t>
            </a:r>
            <a:br>
              <a:rPr lang="en-US" dirty="0"/>
            </a:br>
            <a:r>
              <a:rPr lang="en-US" dirty="0"/>
              <a:t>prediction functions as in user-user model</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36" name="Equation" r:id="rId4" imgW="1244060" imgH="545863" progId="Equation.3">
                  <p:embed/>
                </p:oleObj>
              </mc:Choice>
              <mc:Fallback>
                <p:oleObj name="Equation" r:id="rId4" imgW="1244060" imgH="545863" progId="Equation.3">
                  <p:embed/>
                  <p:pic>
                    <p:nvPicPr>
                      <p:cNvPr id="0"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488" y="4860925"/>
                        <a:ext cx="3270250" cy="1436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items rated by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similar to</a:t>
            </a:r>
            <a:r>
              <a:rPr lang="en-US" b="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a:t>Item-Item CF (|N|=2)</a:t>
            </a:r>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70963830"/>
      </p:ext>
    </p:extLst>
  </p:cSld>
  <p:clrMapOvr>
    <a:masterClrMapping/>
  </p:clrMapOvr>
  <p:transition advTm="1675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bg1"/>
                          </a:solidFill>
                          <a:effectLst/>
                          <a:latin typeface="Arial" charset="0"/>
                          <a:cs typeface="Arial" charset="0"/>
                        </a:rPr>
                        <a:t>? </a:t>
                      </a:r>
                      <a:endParaRPr kumimoji="0" lang="en-US" sz="2000" b="0" i="0" u="none" strike="noStrike" cap="none" normalizeH="0" baseline="0" dirty="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a:solidFill>
                  <a:srgbClr val="0000FF"/>
                </a:solidFill>
              </a:rPr>
              <a:t>Customer X</a:t>
            </a:r>
          </a:p>
          <a:p>
            <a:pPr lvl="1"/>
            <a:r>
              <a:rPr lang="en-US" dirty="0"/>
              <a:t>Buys Metallica CD</a:t>
            </a:r>
          </a:p>
          <a:p>
            <a:pPr lvl="1"/>
            <a:r>
              <a:rPr lang="en-US" dirty="0"/>
              <a:t>Buys </a:t>
            </a:r>
            <a:r>
              <a:rPr lang="en-US" dirty="0" err="1"/>
              <a:t>Megadeth</a:t>
            </a:r>
            <a:r>
              <a:rPr lang="en-US" dirty="0"/>
              <a:t> CD</a:t>
            </a:r>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Y</a:t>
            </a:r>
          </a:p>
          <a:p>
            <a:pPr lvl="1"/>
            <a:r>
              <a:rPr lang="en-US" dirty="0"/>
              <a:t>Does search on Metallica</a:t>
            </a:r>
          </a:p>
          <a:p>
            <a:pPr lvl="1"/>
            <a:r>
              <a:rPr lang="en-US" dirty="0">
                <a:solidFill>
                  <a:srgbClr val="008000"/>
                </a:solidFill>
              </a:rPr>
              <a:t>Recommender system suggests </a:t>
            </a:r>
            <a:r>
              <a:rPr lang="en-US" dirty="0" err="1">
                <a:solidFill>
                  <a:srgbClr val="008000"/>
                </a:solidFill>
              </a:rPr>
              <a:t>Megadeth</a:t>
            </a:r>
            <a:r>
              <a:rPr lang="en-US" dirty="0">
                <a:solidFill>
                  <a:srgbClr val="008000"/>
                </a:solidFill>
              </a:rPr>
              <a:t> from data collected about customer </a:t>
            </a:r>
            <a:r>
              <a:rPr lang="en-US" b="1" dirty="0">
                <a:solidFill>
                  <a:srgbClr val="008000"/>
                </a:solidFill>
              </a:rPr>
              <a:t>X</a:t>
            </a: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a:ln>
                            <a:noFill/>
                          </a:ln>
                          <a:solidFill>
                            <a:srgbClr val="FF0000"/>
                          </a:solidFill>
                          <a:effectLst/>
                          <a:latin typeface="Arial" charset="0"/>
                          <a:cs typeface="Arial" charset="0"/>
                        </a:rPr>
                        <a:t>6</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br>
              <a:rPr lang="en-US" dirty="0">
                <a:latin typeface="Arial" pitchFamily="34" charset="0"/>
                <a:cs typeface="Arial" pitchFamily="34" charset="0"/>
              </a:rPr>
            </a:br>
            <a:r>
              <a:rPr lang="en-US" dirty="0">
                <a:latin typeface="Arial" pitchFamily="34" charset="0"/>
                <a:cs typeface="Arial" pitchFamily="34" charset="0"/>
              </a:rPr>
              <a:t>movie </a:t>
            </a:r>
            <a:r>
              <a:rPr lang="en-US" b="1" dirty="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a:solidFill>
                  <a:srgbClr val="008000"/>
                </a:solidFill>
                <a:latin typeface="Arial" pitchFamily="34" charset="0"/>
                <a:cs typeface="Arial" pitchFamily="34" charset="0"/>
              </a:rPr>
              <a:t>Here we use Pearson correlation as similarity:</a:t>
            </a:r>
          </a:p>
          <a:p>
            <a:r>
              <a:rPr lang="en-US" sz="1300" b="1" dirty="0">
                <a:solidFill>
                  <a:srgbClr val="008000"/>
                </a:solidFill>
                <a:latin typeface="Arial" pitchFamily="34" charset="0"/>
                <a:cs typeface="Arial" pitchFamily="34" charset="0"/>
              </a:rPr>
              <a:t>1)</a:t>
            </a:r>
            <a:r>
              <a:rPr lang="en-US" sz="1300" dirty="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a:solidFill>
                  <a:srgbClr val="008000"/>
                </a:solidFill>
                <a:latin typeface="Arial" pitchFamily="34" charset="0"/>
                <a:cs typeface="Arial" pitchFamily="34" charset="0"/>
              </a:rPr>
              <a:t> from each movie </a:t>
            </a:r>
            <a:r>
              <a:rPr lang="en-US" sz="1300" b="1" i="1" dirty="0" err="1">
                <a:solidFill>
                  <a:srgbClr val="008000"/>
                </a:solidFill>
                <a:latin typeface="Arial" pitchFamily="34" charset="0"/>
                <a:cs typeface="Arial" pitchFamily="34" charset="0"/>
              </a:rPr>
              <a:t>i</a:t>
            </a:r>
            <a:br>
              <a:rPr lang="en-US" sz="1300" b="1"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m</a:t>
            </a:r>
            <a:r>
              <a:rPr lang="en-US" sz="1300" b="1" i="1" baseline="-25000" dirty="0">
                <a:solidFill>
                  <a:srgbClr val="008000"/>
                </a:solidFill>
                <a:latin typeface="Arial" pitchFamily="34" charset="0"/>
                <a:cs typeface="Arial" pitchFamily="34" charset="0"/>
              </a:rPr>
              <a:t>1</a:t>
            </a:r>
            <a:r>
              <a:rPr lang="en-US" sz="1300" i="1" baseline="-25000" dirty="0">
                <a:solidFill>
                  <a:srgbClr val="008000"/>
                </a:solidFill>
                <a:latin typeface="Arial" pitchFamily="34" charset="0"/>
                <a:cs typeface="Arial" pitchFamily="34" charset="0"/>
              </a:rPr>
              <a:t> </a:t>
            </a:r>
            <a:r>
              <a:rPr lang="en-US" sz="1300" i="1" dirty="0">
                <a:solidFill>
                  <a:srgbClr val="008000"/>
                </a:solidFill>
                <a:latin typeface="Arial" pitchFamily="34" charset="0"/>
                <a:cs typeface="Arial" pitchFamily="34" charset="0"/>
              </a:rPr>
              <a:t>= (1+3+5+5+4)/5 = </a:t>
            </a:r>
            <a:r>
              <a:rPr lang="en-US" sz="1300" b="1" i="1" dirty="0">
                <a:solidFill>
                  <a:srgbClr val="008000"/>
                </a:solidFill>
                <a:latin typeface="Arial" pitchFamily="34" charset="0"/>
                <a:cs typeface="Arial" pitchFamily="34" charset="0"/>
              </a:rPr>
              <a:t>3.6</a:t>
            </a:r>
            <a:br>
              <a:rPr lang="en-US" sz="1300"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row 1:</a:t>
            </a:r>
            <a:r>
              <a:rPr lang="en-US" sz="1300" i="1" dirty="0">
                <a:solidFill>
                  <a:srgbClr val="008000"/>
                </a:solidFill>
                <a:latin typeface="Arial" pitchFamily="34" charset="0"/>
                <a:cs typeface="Arial" pitchFamily="34" charset="0"/>
              </a:rPr>
              <a:t> [-2.6, 0, -0.6, 0, 0, 1.4, 0, 0, 1.4, 0, 0.4, 0]</a:t>
            </a:r>
          </a:p>
          <a:p>
            <a:r>
              <a:rPr lang="en-US" sz="1300" b="1" dirty="0">
                <a:solidFill>
                  <a:srgbClr val="008000"/>
                </a:solidFill>
                <a:latin typeface="Arial" pitchFamily="34" charset="0"/>
                <a:cs typeface="Arial" pitchFamily="34" charset="0"/>
              </a:rPr>
              <a:t>2)</a:t>
            </a:r>
            <a:r>
              <a:rPr lang="en-US" sz="1300" dirty="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br>
              <a:rPr lang="en-US" dirty="0">
                <a:latin typeface="Arial" pitchFamily="34" charset="0"/>
                <a:cs typeface="Arial" pitchFamily="34" charset="0"/>
              </a:rPr>
            </a:br>
            <a:r>
              <a:rPr lang="en-US" sz="2000" b="1" dirty="0">
                <a:solidFill>
                  <a:srgbClr val="0000FF"/>
                </a:solidFill>
                <a:latin typeface="Arial" pitchFamily="34" charset="0"/>
                <a:cs typeface="Arial" pitchFamily="34" charset="0"/>
              </a:rPr>
              <a:t>s</a:t>
            </a:r>
            <a:r>
              <a:rPr lang="en-US" sz="2000" b="1" baseline="-25000" dirty="0">
                <a:solidFill>
                  <a:srgbClr val="0000FF"/>
                </a:solidFill>
                <a:latin typeface="Arial" pitchFamily="34" charset="0"/>
                <a:cs typeface="Arial" pitchFamily="34" charset="0"/>
              </a:rPr>
              <a:t>1,3</a:t>
            </a:r>
            <a:r>
              <a:rPr lang="en-US" sz="2000" b="1" dirty="0">
                <a:solidFill>
                  <a:srgbClr val="0000FF"/>
                </a:solidFill>
                <a:latin typeface="Arial" pitchFamily="34" charset="0"/>
                <a:cs typeface="Arial" pitchFamily="34" charset="0"/>
              </a:rPr>
              <a:t>=0.41, s</a:t>
            </a:r>
            <a:r>
              <a:rPr lang="en-US" sz="2000" b="1" baseline="-25000" dirty="0">
                <a:solidFill>
                  <a:srgbClr val="0000FF"/>
                </a:solidFill>
                <a:latin typeface="Arial" pitchFamily="34" charset="0"/>
                <a:cs typeface="Arial" pitchFamily="34" charset="0"/>
              </a:rPr>
              <a:t>1,6</a:t>
            </a:r>
            <a:r>
              <a:rPr lang="en-US" sz="2000" b="1" dirty="0">
                <a:solidFill>
                  <a:srgbClr val="0000FF"/>
                </a:solidFill>
                <a:latin typeface="Arial" pitchFamily="34" charset="0"/>
                <a:cs typeface="Arial" pitchFamily="34" charset="0"/>
              </a:rPr>
              <a:t>=0.59</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p>
          <a:p>
            <a:pPr>
              <a:spcBef>
                <a:spcPct val="50000"/>
              </a:spcBef>
            </a:pPr>
            <a:r>
              <a:rPr lang="en-US" b="1" dirty="0">
                <a:latin typeface="Arial" pitchFamily="34" charset="0"/>
                <a:cs typeface="Arial" pitchFamily="34" charset="0"/>
              </a:rPr>
              <a:t>r</a:t>
            </a:r>
            <a:r>
              <a:rPr lang="en-US" b="1" baseline="-25000" dirty="0">
                <a:latin typeface="Arial" pitchFamily="34" charset="0"/>
                <a:cs typeface="Arial" pitchFamily="34" charset="0"/>
              </a:rPr>
              <a:t>1.5 </a:t>
            </a:r>
            <a:r>
              <a:rPr lang="en-US" b="1" dirty="0">
                <a:latin typeface="Arial" pitchFamily="34" charset="0"/>
                <a:cs typeface="Arial" pitchFamily="34" charset="0"/>
              </a:rPr>
              <a:t>= </a:t>
            </a:r>
            <a:r>
              <a:rPr lang="en-US" sz="2000" b="1" dirty="0">
                <a:solidFill>
                  <a:srgbClr val="0000FF"/>
                </a:solidFill>
                <a:latin typeface="Arial" pitchFamily="34" charset="0"/>
                <a:cs typeface="Arial" pitchFamily="34" charset="0"/>
              </a:rPr>
              <a:t>(0.41*2 + 0.59*3) / (0.41+0.59) = 2.6</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a:t>CF: </a:t>
            </a:r>
            <a:r>
              <a:rPr lang="en-US" dirty="0"/>
              <a:t>Common Practice</a:t>
            </a:r>
          </a:p>
        </p:txBody>
      </p:sp>
      <p:sp>
        <p:nvSpPr>
          <p:cNvPr id="124931" name="Rectangle 3"/>
          <p:cNvSpPr>
            <a:spLocks noGrp="1" noChangeArrowheads="1"/>
          </p:cNvSpPr>
          <p:nvPr>
            <p:ph idx="1"/>
          </p:nvPr>
        </p:nvSpPr>
        <p:spPr>
          <a:xfrm>
            <a:off x="457200" y="1295401"/>
            <a:ext cx="8610600" cy="3581400"/>
          </a:xfrm>
        </p:spPr>
        <p:txBody>
          <a:bodyPr/>
          <a:lstStyle/>
          <a:p>
            <a:r>
              <a:rPr lang="en-US" dirty="0"/>
              <a:t>Define </a:t>
            </a:r>
            <a:r>
              <a:rPr lang="en-US" b="1" dirty="0">
                <a:solidFill>
                  <a:srgbClr val="FF0066"/>
                </a:solidFill>
              </a:rPr>
              <a:t>similarity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dirty="0"/>
              <a:t> nearest neighbors </a:t>
            </a:r>
            <a:r>
              <a:rPr lang="en-US" b="1" i="1" dirty="0">
                <a:solidFill>
                  <a:srgbClr val="0000FF"/>
                </a:solidFill>
              </a:rPr>
              <a:t>N(</a:t>
            </a:r>
            <a:r>
              <a:rPr lang="en-US" b="1" i="1" dirty="0" err="1">
                <a:solidFill>
                  <a:srgbClr val="0000FF"/>
                </a:solidFill>
              </a:rPr>
              <a:t>i</a:t>
            </a:r>
            <a:r>
              <a:rPr lang="en-US" b="1" i="1" dirty="0">
                <a:solidFill>
                  <a:srgbClr val="0000FF"/>
                </a:solidFill>
              </a:rPr>
              <a:t>; x)</a:t>
            </a:r>
          </a:p>
          <a:p>
            <a:pPr lvl="1"/>
            <a:r>
              <a:rPr lang="en-US" dirty="0"/>
              <a:t>Items most similar to </a:t>
            </a:r>
            <a:r>
              <a:rPr lang="en-US" b="1" i="1" dirty="0" err="1"/>
              <a:t>i</a:t>
            </a:r>
            <a:r>
              <a:rPr lang="en-US" dirty="0"/>
              <a:t>, that were rated by </a:t>
            </a:r>
            <a:r>
              <a:rPr lang="en-US" b="1" i="1" dirty="0"/>
              <a:t>x</a:t>
            </a:r>
          </a:p>
          <a:p>
            <a:r>
              <a:rPr lang="en-US" dirty="0"/>
              <a:t>Estimate rating </a:t>
            </a:r>
            <a:r>
              <a:rPr lang="en-US" b="1" i="1" dirty="0" err="1">
                <a:solidFill>
                  <a:srgbClr val="0000FF"/>
                </a:solidFill>
              </a:rPr>
              <a:t>r</a:t>
            </a:r>
            <a:r>
              <a:rPr lang="en-US" b="1" i="1" baseline="-25000" dirty="0" err="1">
                <a:solidFill>
                  <a:srgbClr val="0000FF"/>
                </a:solidFill>
              </a:rPr>
              <a:t>xi</a:t>
            </a:r>
            <a:r>
              <a:rPr lang="en-US" dirty="0"/>
              <a:t> as the weighted average: </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2988" name="Equation" r:id="rId3" imgW="114102" imgH="177492" progId="">
                  <p:embed/>
                </p:oleObj>
              </mc:Choice>
              <mc:Fallback>
                <p:oleObj name="Equation" r:id="rId3" imgW="114102" imgH="177492" progId="">
                  <p:embed/>
                  <p:pic>
                    <p:nvPicPr>
                      <p:cNvPr id="0" name="Picture 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i="1" dirty="0">
                <a:solidFill>
                  <a:srgbClr val="008000"/>
                </a:solidFill>
                <a:latin typeface="Calibri" pitchFamily="34" charset="0"/>
                <a:cs typeface="Calibri" pitchFamily="34" charset="0"/>
              </a:rPr>
              <a:t>avg. rating of user </a:t>
            </a:r>
            <a:r>
              <a:rPr lang="en-US" sz="2000" b="1" i="1" dirty="0">
                <a:solidFill>
                  <a:srgbClr val="008000"/>
                </a:solidFill>
                <a:latin typeface="Calibri" pitchFamily="34" charset="0"/>
                <a:cs typeface="Calibri" pitchFamily="34" charset="0"/>
              </a:rPr>
              <a:t>x</a:t>
            </a:r>
            <a:r>
              <a:rPr lang="en-US" sz="2000" i="1" dirty="0">
                <a:solidFill>
                  <a:srgbClr val="008000"/>
                </a:solidFill>
                <a:latin typeface="Calibri" pitchFamily="34" charset="0"/>
                <a:cs typeface="Calibri" pitchFamily="34" charset="0"/>
              </a:rPr>
              <a:t>)</a:t>
            </a:r>
            <a:r>
              <a:rPr lang="en-US" sz="2000" b="1" i="1" dirty="0">
                <a:solidFill>
                  <a:srgbClr val="008000"/>
                </a:solidFill>
                <a:latin typeface="Calibri" pitchFamily="34" charset="0"/>
                <a:cs typeface="Calibri" pitchFamily="34" charset="0"/>
              </a:rPr>
              <a:t> – </a:t>
            </a:r>
            <a:r>
              <a:rPr lang="el-GR" sz="2000" b="1" i="1" dirty="0">
                <a:solidFill>
                  <a:srgbClr val="008000"/>
                </a:solidFill>
                <a:latin typeface="Calibri" pitchFamily="34" charset="0"/>
                <a:cs typeface="Calibri" pitchFamily="34" charset="0"/>
              </a:rPr>
              <a:t>μ</a:t>
            </a:r>
            <a:r>
              <a:rPr lang="en-US" sz="2000" i="1" dirty="0">
                <a:solidFill>
                  <a:srgbClr val="008000"/>
                </a:solidFill>
                <a:latin typeface="Calibri" pitchFamily="34" charset="0"/>
                <a:cs typeface="Calibri" pitchFamily="34" charset="0"/>
              </a:rPr>
              <a:t> </a:t>
            </a:r>
            <a:endParaRPr kumimoji="0" lang="en-CA" sz="2000" b="0" i="1" u="none" strike="noStrike" kern="1200" cap="none" spc="0" normalizeH="0" baseline="0" noProof="0" dirty="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spid="_x0000_s32989" name="Equation" r:id="rId5" imgW="1155199" imgH="545863" progId="Equation.3">
                  <p:embed/>
                </p:oleObj>
              </mc:Choice>
              <mc:Fallback>
                <p:oleObj name="Equation" r:id="rId5" imgW="1155199" imgH="545863" progId="Equation.3">
                  <p:embed/>
                  <p:pic>
                    <p:nvPicPr>
                      <p:cNvPr id="0" name="Picture 2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0" y="219075"/>
                        <a:ext cx="1636713"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Before</a:t>
            </a:r>
            <a:r>
              <a:rPr lang="en-US" dirty="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32990" name="Equation" r:id="rId7" imgW="1930400" imgH="546100" progId="Equation.3">
                  <p:embed/>
                </p:oleObj>
              </mc:Choice>
              <mc:Fallback>
                <p:oleObj name="Equation" r:id="rId7" imgW="1930400" imgH="546100" progId="Equation.3">
                  <p:embed/>
                  <p:pic>
                    <p:nvPicPr>
                      <p:cNvPr id="0" name="Picture 2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83" y="3505200"/>
                        <a:ext cx="5881617" cy="1789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cstate="print"/>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spid="_x0000_s29838" name="Equation" r:id="rId4" imgW="1219200" imgH="889000" progId="Equation.3">
                  <p:embed/>
                </p:oleObj>
              </mc:Choice>
              <mc:Fallback>
                <p:oleObj name="Equation" r:id="rId4" imgW="1219200" imgH="889000" progId="Equation.3">
                  <p:embed/>
                  <p:pic>
                    <p:nvPicPr>
                      <p:cNvPr id="0" name="Picture 14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a:latin typeface="Calibri" pitchFamily="34" charset="0"/>
                <a:cs typeface="Calibri" pitchFamily="34" charset="0"/>
              </a:rPr>
              <a:t>Items 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a:solidFill>
                  <a:srgbClr val="008000"/>
                </a:solidFill>
              </a:rPr>
              <a:t>+ Works for any kind of item</a:t>
            </a:r>
          </a:p>
          <a:p>
            <a:pPr lvl="1" eaLnBrk="1" hangingPunct="1"/>
            <a:r>
              <a:rPr lang="en-US" dirty="0"/>
              <a:t>No feature selection needed</a:t>
            </a:r>
          </a:p>
          <a:p>
            <a:pPr>
              <a:lnSpc>
                <a:spcPct val="90000"/>
              </a:lnSpc>
            </a:pPr>
            <a:r>
              <a:rPr lang="en-US" b="1" dirty="0">
                <a:solidFill>
                  <a:srgbClr val="D60093"/>
                </a:solidFill>
              </a:rPr>
              <a:t>- Cold Start:</a:t>
            </a:r>
          </a:p>
          <a:p>
            <a:pPr lvl="1">
              <a:lnSpc>
                <a:spcPct val="90000"/>
              </a:lnSpc>
            </a:pPr>
            <a:r>
              <a:rPr lang="en-US" dirty="0"/>
              <a:t>Need enough users in the system to find a match</a:t>
            </a:r>
          </a:p>
          <a:p>
            <a:pPr>
              <a:lnSpc>
                <a:spcPct val="90000"/>
              </a:lnSpc>
            </a:pPr>
            <a:r>
              <a:rPr lang="en-US" b="1" dirty="0">
                <a:solidFill>
                  <a:srgbClr val="D60093"/>
                </a:solidFill>
              </a:rPr>
              <a:t>- </a:t>
            </a:r>
            <a:r>
              <a:rPr lang="en-US" b="1" dirty="0" err="1">
                <a:solidFill>
                  <a:srgbClr val="D60093"/>
                </a:solidFill>
              </a:rPr>
              <a:t>Sparsity</a:t>
            </a:r>
            <a:r>
              <a:rPr lang="en-US" b="1" dirty="0">
                <a:solidFill>
                  <a:srgbClr val="D60093"/>
                </a:solidFill>
              </a:rPr>
              <a:t>: </a:t>
            </a:r>
          </a:p>
          <a:p>
            <a:pPr lvl="1">
              <a:lnSpc>
                <a:spcPct val="90000"/>
              </a:lnSpc>
            </a:pPr>
            <a:r>
              <a:rPr lang="en-US" dirty="0"/>
              <a:t>The user/ratings matrix is sparse</a:t>
            </a:r>
          </a:p>
          <a:p>
            <a:pPr lvl="1">
              <a:lnSpc>
                <a:spcPct val="90000"/>
              </a:lnSpc>
            </a:pPr>
            <a:r>
              <a:rPr lang="en-US" dirty="0"/>
              <a:t>Hard to find users that have rated the same items</a:t>
            </a:r>
          </a:p>
          <a:p>
            <a:pPr>
              <a:lnSpc>
                <a:spcPct val="90000"/>
              </a:lnSpc>
            </a:pPr>
            <a:r>
              <a:rPr lang="en-US" b="1" dirty="0">
                <a:solidFill>
                  <a:srgbClr val="D60093"/>
                </a:solidFill>
              </a:rPr>
              <a:t>- First rater: </a:t>
            </a:r>
          </a:p>
          <a:p>
            <a:pPr lvl="1">
              <a:lnSpc>
                <a:spcPct val="90000"/>
              </a:lnSpc>
            </a:pPr>
            <a:r>
              <a:rPr lang="en-US" dirty="0"/>
              <a:t>Cannot recommend an item that has not been </a:t>
            </a:r>
            <a:br>
              <a:rPr lang="en-US" dirty="0"/>
            </a:br>
            <a:r>
              <a:rPr lang="en-US" dirty="0"/>
              <a:t>previously rated</a:t>
            </a:r>
          </a:p>
          <a:p>
            <a:pPr lvl="1">
              <a:lnSpc>
                <a:spcPct val="90000"/>
              </a:lnSpc>
            </a:pPr>
            <a:r>
              <a:rPr lang="en-US" dirty="0"/>
              <a:t>New items, Esoteric items</a:t>
            </a:r>
          </a:p>
          <a:p>
            <a:pPr>
              <a:lnSpc>
                <a:spcPct val="90000"/>
              </a:lnSpc>
            </a:pPr>
            <a:r>
              <a:rPr lang="en-US" b="1" dirty="0">
                <a:solidFill>
                  <a:srgbClr val="D60093"/>
                </a:solidFill>
              </a:rPr>
              <a:t>- Popularity bias: </a:t>
            </a:r>
          </a:p>
          <a:p>
            <a:pPr lvl="1">
              <a:lnSpc>
                <a:spcPct val="90000"/>
              </a:lnSpc>
            </a:pPr>
            <a:r>
              <a:rPr lang="en-US" dirty="0"/>
              <a:t>Cannot recommend items to someone with </a:t>
            </a:r>
            <a:br>
              <a:rPr lang="en-US" dirty="0"/>
            </a:br>
            <a:r>
              <a:rPr lang="en-US" dirty="0"/>
              <a:t>unique taste </a:t>
            </a:r>
          </a:p>
          <a:p>
            <a:pPr lvl="1">
              <a:lnSpc>
                <a:spcPct val="90000"/>
              </a:lnSpc>
            </a:pPr>
            <a:r>
              <a:rPr lang="en-US" dirty="0"/>
              <a:t>Tends to recommend popular items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Hybrid Methods</a:t>
            </a:r>
          </a:p>
        </p:txBody>
      </p:sp>
      <p:sp>
        <p:nvSpPr>
          <p:cNvPr id="41987" name="Rectangle 3"/>
          <p:cNvSpPr>
            <a:spLocks noGrp="1" noChangeArrowheads="1"/>
          </p:cNvSpPr>
          <p:nvPr>
            <p:ph type="body" idx="1"/>
          </p:nvPr>
        </p:nvSpPr>
        <p:spPr/>
        <p:txBody>
          <a:bodyPr/>
          <a:lstStyle/>
          <a:p>
            <a:pPr eaLnBrk="1" hangingPunct="1"/>
            <a:r>
              <a:rPr lang="en-US" b="1" dirty="0">
                <a:solidFill>
                  <a:srgbClr val="0000FF"/>
                </a:solidFill>
              </a:rPr>
              <a:t>Implement two or more different recommenders and combine predictions</a:t>
            </a:r>
          </a:p>
          <a:p>
            <a:pPr lvl="1" eaLnBrk="1" hangingPunct="1"/>
            <a:r>
              <a:rPr lang="en-US" dirty="0"/>
              <a:t>Perhaps using a linear model</a:t>
            </a:r>
          </a:p>
          <a:p>
            <a:pPr lvl="8"/>
            <a:endParaRPr lang="en-US" dirty="0"/>
          </a:p>
          <a:p>
            <a:pPr eaLnBrk="1" hangingPunct="1"/>
            <a:r>
              <a:rPr lang="en-US" b="1" dirty="0">
                <a:solidFill>
                  <a:srgbClr val="FF0066"/>
                </a:solidFill>
              </a:rPr>
              <a:t>Add content-based methods to </a:t>
            </a:r>
            <a:br>
              <a:rPr lang="en-US" b="1" dirty="0">
                <a:solidFill>
                  <a:srgbClr val="FF0066"/>
                </a:solidFill>
              </a:rPr>
            </a:br>
            <a:r>
              <a:rPr lang="en-US" b="1" dirty="0">
                <a:solidFill>
                  <a:srgbClr val="FF0066"/>
                </a:solidFill>
              </a:rPr>
              <a:t>collaborative filtering</a:t>
            </a:r>
          </a:p>
          <a:p>
            <a:pPr lvl="1" eaLnBrk="1" hangingPunct="1"/>
            <a:r>
              <a:rPr lang="en-US" dirty="0"/>
              <a:t>Item profiles for new item problem</a:t>
            </a:r>
          </a:p>
          <a:p>
            <a:pPr lvl="1" eaLnBrk="1" hangingPunct="1"/>
            <a:r>
              <a:rPr lang="en-US" dirty="0"/>
              <a:t>Demographics to deal with new user problem</a:t>
            </a:r>
          </a:p>
          <a:p>
            <a:pPr lvl="1" eaLnBrk="1" hangingPunct="1">
              <a:buFont typeface="Wingdings"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2842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&amp; Practical Tips</a:t>
            </a:r>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a:t>- Evaluation</a:t>
            </a:r>
          </a:p>
          <a:p>
            <a:pPr marL="621792" indent="-457200"/>
            <a:r>
              <a:rPr lang="en-US" b="1" dirty="0"/>
              <a:t>- Error metrics</a:t>
            </a:r>
          </a:p>
          <a:p>
            <a:pPr marL="621792" indent="-457200"/>
            <a:r>
              <a:rPr lang="en-US" b="1" dirty="0"/>
              <a:t>- Complexity / Speed</a:t>
            </a:r>
          </a:p>
          <a:p>
            <a:pPr marL="621792" indent="-457200"/>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4151129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485773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Set</a:t>
            </a: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39817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br>
              <a:rPr lang="en-US" sz="2000" dirty="0">
                <a:effectLst/>
                <a:latin typeface="Arial" pitchFamily="34" charset="0"/>
                <a:cs typeface="Arial" pitchFamily="34" charset="0"/>
              </a:rPr>
            </a:br>
            <a:r>
              <a:rPr lang="en-US" sz="2000" dirty="0">
                <a:effectLst/>
                <a:latin typeface="Arial" pitchFamily="34" charset="0"/>
                <a:cs typeface="Arial" pitchFamily="34" charset="0"/>
              </a:rPr>
              <a:t>blogs,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a:solidFill>
                  <a:srgbClr val="0000FF"/>
                </a:solidFill>
              </a:rPr>
              <a:t>Examples:</a:t>
            </a: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a:solidFill>
                      <a:srgbClr val="0000FF"/>
                    </a:solidFill>
                  </a:rPr>
                  <a:t>Compare predictions with known ratings</a:t>
                </a:r>
              </a:p>
              <a:p>
                <a:pPr lvl="1" eaLnBrk="1" hangingPunct="1">
                  <a:lnSpc>
                    <a:spcPct val="90000"/>
                  </a:lnSpc>
                </a:pPr>
                <a:r>
                  <a:rPr lang="en-US" b="1" dirty="0"/>
                  <a:t>Root-mean-square error</a:t>
                </a:r>
                <a:r>
                  <a:rPr lang="en-US" dirty="0"/>
                  <a:t> (RMSE)</a:t>
                </a:r>
              </a:p>
              <a:p>
                <a:pPr lvl="2">
                  <a:lnSpc>
                    <a:spcPct val="90000"/>
                  </a:lnSpc>
                </a:pPr>
                <a14:m>
                  <m:oMath xmlns:m="http://schemas.openxmlformats.org/officeDocument/2006/math">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a:rPr>
                              <m:t>𝑥𝑖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a:t> is predicted,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a:t> is the true rating of </a:t>
                </a:r>
                <a:r>
                  <a:rPr lang="en-US" b="1" i="1" dirty="0"/>
                  <a:t>x</a:t>
                </a:r>
                <a:r>
                  <a:rPr lang="en-US" dirty="0"/>
                  <a:t> on </a:t>
                </a:r>
                <a:r>
                  <a:rPr lang="en-US" b="1" i="1" dirty="0" err="1"/>
                  <a:t>i</a:t>
                </a:r>
                <a:endParaRPr lang="en-US" b="1" i="1" dirty="0"/>
              </a:p>
              <a:p>
                <a:pPr lvl="1"/>
                <a:r>
                  <a:rPr lang="en-US" b="1" dirty="0"/>
                  <a:t>Precision at top 10</a:t>
                </a:r>
                <a:r>
                  <a:rPr lang="en-US" dirty="0"/>
                  <a:t>: </a:t>
                </a:r>
              </a:p>
              <a:p>
                <a:pPr lvl="2"/>
                <a:r>
                  <a:rPr lang="en-US" dirty="0"/>
                  <a:t>% of those in top 10</a:t>
                </a:r>
              </a:p>
              <a:p>
                <a:pPr lvl="1"/>
                <a:r>
                  <a:rPr lang="en-US" b="1" dirty="0"/>
                  <a:t>Rank Correlation</a:t>
                </a:r>
                <a:r>
                  <a:rPr lang="en-US" dirty="0"/>
                  <a:t>: </a:t>
                </a:r>
              </a:p>
              <a:p>
                <a:pPr lvl="2"/>
                <a:r>
                  <a:rPr lang="en-US" dirty="0"/>
                  <a:t>Spearman’s </a:t>
                </a:r>
                <a:r>
                  <a:rPr lang="en-US" i="1" dirty="0"/>
                  <a:t>correlation</a:t>
                </a:r>
                <a:r>
                  <a:rPr lang="en-US" dirty="0"/>
                  <a:t> between system’s and user’s complete rankings</a:t>
                </a:r>
              </a:p>
              <a:p>
                <a:pPr lvl="8"/>
                <a:endParaRPr lang="en-US" dirty="0"/>
              </a:p>
              <a:p>
                <a:pPr eaLnBrk="1" hangingPunct="1">
                  <a:lnSpc>
                    <a:spcPct val="90000"/>
                  </a:lnSpc>
                </a:pPr>
                <a:r>
                  <a:rPr lang="en-US" b="1" dirty="0">
                    <a:solidFill>
                      <a:srgbClr val="FF0066"/>
                    </a:solidFill>
                  </a:rPr>
                  <a:t>Another approach: 0/1 model</a:t>
                </a:r>
              </a:p>
              <a:p>
                <a:pPr lvl="1" eaLnBrk="1" hangingPunct="1">
                  <a:lnSpc>
                    <a:spcPct val="90000"/>
                  </a:lnSpc>
                </a:pPr>
                <a:r>
                  <a:rPr lang="en-US" b="1" dirty="0"/>
                  <a:t>Coverage:</a:t>
                </a:r>
              </a:p>
              <a:p>
                <a:pPr lvl="2" eaLnBrk="1" hangingPunct="1">
                  <a:lnSpc>
                    <a:spcPct val="90000"/>
                  </a:lnSpc>
                </a:pPr>
                <a:r>
                  <a:rPr lang="en-US" dirty="0"/>
                  <a:t>Number of items/users for which system can make predictions </a:t>
                </a:r>
              </a:p>
              <a:p>
                <a:pPr lvl="1" eaLnBrk="1" hangingPunct="1">
                  <a:lnSpc>
                    <a:spcPct val="90000"/>
                  </a:lnSpc>
                </a:pPr>
                <a:r>
                  <a:rPr lang="en-US" b="1" dirty="0"/>
                  <a:t>Precision:</a:t>
                </a:r>
              </a:p>
              <a:p>
                <a:pPr lvl="2" eaLnBrk="1" hangingPunct="1">
                  <a:lnSpc>
                    <a:spcPct val="90000"/>
                  </a:lnSpc>
                </a:pPr>
                <a:r>
                  <a:rPr lang="en-US" dirty="0"/>
                  <a:t>Accuracy of predictions </a:t>
                </a:r>
              </a:p>
              <a:p>
                <a:pPr lvl="1" eaLnBrk="1" hangingPunct="1">
                  <a:lnSpc>
                    <a:spcPct val="90000"/>
                  </a:lnSpc>
                </a:pPr>
                <a:r>
                  <a:rPr lang="en-US" b="1" dirty="0"/>
                  <a:t>Receiver operating characteristic</a:t>
                </a:r>
                <a:r>
                  <a:rPr lang="en-US" dirty="0"/>
                  <a:t> (ROC)</a:t>
                </a:r>
              </a:p>
              <a:p>
                <a:pPr lvl="2" eaLnBrk="1" hangingPunct="1">
                  <a:lnSpc>
                    <a:spcPct val="90000"/>
                  </a:lnSpc>
                </a:pPr>
                <a:r>
                  <a:rPr lang="en-US" dirty="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cstate="print"/>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Problems with Error Measures</a:t>
            </a:r>
          </a:p>
        </p:txBody>
      </p:sp>
      <p:sp>
        <p:nvSpPr>
          <p:cNvPr id="63491" name="Rectangle 3"/>
          <p:cNvSpPr>
            <a:spLocks noGrp="1" noChangeArrowheads="1"/>
          </p:cNvSpPr>
          <p:nvPr>
            <p:ph type="body" idx="1"/>
          </p:nvPr>
        </p:nvSpPr>
        <p:spPr/>
        <p:txBody>
          <a:bodyPr/>
          <a:lstStyle/>
          <a:p>
            <a:pPr eaLnBrk="1" hangingPunct="1"/>
            <a:r>
              <a:rPr lang="en-US" b="1" dirty="0">
                <a:solidFill>
                  <a:srgbClr val="0000FF"/>
                </a:solidFill>
              </a:rPr>
              <a:t>Narrow focus on accuracy sometimes </a:t>
            </a:r>
            <a:br>
              <a:rPr lang="en-US" b="1" dirty="0">
                <a:solidFill>
                  <a:srgbClr val="0000FF"/>
                </a:solidFill>
              </a:rPr>
            </a:br>
            <a:r>
              <a:rPr lang="en-US" b="1" dirty="0">
                <a:solidFill>
                  <a:srgbClr val="0000FF"/>
                </a:solidFill>
              </a:rPr>
              <a:t>misses the point</a:t>
            </a:r>
          </a:p>
          <a:p>
            <a:pPr lvl="1" eaLnBrk="1" hangingPunct="1"/>
            <a:r>
              <a:rPr lang="en-US" dirty="0"/>
              <a:t>Prediction Diversity</a:t>
            </a:r>
          </a:p>
          <a:p>
            <a:pPr lvl="1" eaLnBrk="1" hangingPunct="1"/>
            <a:r>
              <a:rPr lang="en-US" dirty="0"/>
              <a:t>Prediction Context</a:t>
            </a:r>
          </a:p>
          <a:p>
            <a:pPr lvl="1" eaLnBrk="1" hangingPunct="1"/>
            <a:r>
              <a:rPr lang="en-US" dirty="0"/>
              <a:t>Order of predictions</a:t>
            </a:r>
          </a:p>
          <a:p>
            <a:pPr eaLnBrk="1" hangingPunct="1"/>
            <a:r>
              <a:rPr lang="en-US" b="1" dirty="0">
                <a:solidFill>
                  <a:srgbClr val="D60093"/>
                </a:solidFill>
              </a:rPr>
              <a:t>In practice, we care only to predict high ratings:</a:t>
            </a:r>
          </a:p>
          <a:p>
            <a:pPr lvl="1" eaLnBrk="1" hangingPunct="1"/>
            <a:r>
              <a:rPr lang="en-US" dirty="0"/>
              <a:t>RMSE might penalize a method that does well </a:t>
            </a:r>
            <a:br>
              <a:rPr lang="en-US" dirty="0"/>
            </a:br>
            <a:r>
              <a:rPr lang="en-US" dirty="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519297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a:t>Expensive step is finding </a:t>
            </a:r>
            <a:r>
              <a:rPr lang="en-US" b="1" i="1" dirty="0"/>
              <a:t>k</a:t>
            </a:r>
            <a:r>
              <a:rPr lang="en-US" dirty="0"/>
              <a:t> most similar customers: </a:t>
            </a:r>
            <a:r>
              <a:rPr lang="en-US" b="1" dirty="0">
                <a:solidFill>
                  <a:srgbClr val="FF0066"/>
                </a:solidFill>
              </a:rPr>
              <a:t>O(|X|) </a:t>
            </a:r>
          </a:p>
          <a:p>
            <a:pPr eaLnBrk="1" hangingPunct="1"/>
            <a:r>
              <a:rPr lang="en-US" b="1" dirty="0">
                <a:solidFill>
                  <a:srgbClr val="0000FF"/>
                </a:solidFill>
              </a:rPr>
              <a:t>Too expensive to do at runtime</a:t>
            </a:r>
          </a:p>
          <a:p>
            <a:pPr lvl="1" eaLnBrk="1" hangingPunct="1"/>
            <a:r>
              <a:rPr lang="en-US" dirty="0"/>
              <a:t>Could pre-compute</a:t>
            </a:r>
          </a:p>
          <a:p>
            <a:pPr eaLnBrk="1" hangingPunct="1"/>
            <a:r>
              <a:rPr lang="en-US" dirty="0"/>
              <a:t>Naïve pre-computation takes time </a:t>
            </a:r>
            <a:r>
              <a:rPr lang="en-US" b="1" dirty="0"/>
              <a:t>O(k ·|X|)</a:t>
            </a:r>
          </a:p>
          <a:p>
            <a:pPr lvl="3"/>
            <a:r>
              <a:rPr lang="en-US"/>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a:t>Clustering</a:t>
            </a:r>
          </a:p>
          <a:p>
            <a:pPr lvl="1"/>
            <a:r>
              <a:rPr lang="en-US" dirty="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186163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Data</a:t>
            </a:r>
          </a:p>
        </p:txBody>
      </p:sp>
      <p:sp>
        <p:nvSpPr>
          <p:cNvPr id="90115" name="Rectangle 3"/>
          <p:cNvSpPr>
            <a:spLocks noGrp="1" noChangeArrowheads="1"/>
          </p:cNvSpPr>
          <p:nvPr>
            <p:ph idx="1"/>
          </p:nvPr>
        </p:nvSpPr>
        <p:spPr/>
        <p:txBody>
          <a:bodyPr/>
          <a:lstStyle/>
          <a:p>
            <a:r>
              <a:rPr lang="en-US" b="1" dirty="0">
                <a:solidFill>
                  <a:srgbClr val="FF0066"/>
                </a:solidFill>
              </a:rPr>
              <a:t>Leverage all the data</a:t>
            </a:r>
          </a:p>
          <a:p>
            <a:pPr lvl="1"/>
            <a:r>
              <a:rPr lang="en-US" dirty="0"/>
              <a:t>Don’t try to reduce data size in an </a:t>
            </a:r>
            <a:br>
              <a:rPr lang="en-US" dirty="0"/>
            </a:br>
            <a:r>
              <a:rPr lang="en-US" dirty="0"/>
              <a:t>effort to make fancy algorithms work</a:t>
            </a:r>
          </a:p>
          <a:p>
            <a:pPr lvl="1"/>
            <a:r>
              <a:rPr lang="en-US" dirty="0"/>
              <a:t>Simple methods on large data do best</a:t>
            </a:r>
          </a:p>
          <a:p>
            <a:pPr lvl="8"/>
            <a:endParaRPr lang="en-US" dirty="0"/>
          </a:p>
          <a:p>
            <a:r>
              <a:rPr lang="en-US" b="1" dirty="0">
                <a:solidFill>
                  <a:srgbClr val="0000FF"/>
                </a:solidFill>
              </a:rPr>
              <a:t>Add more data</a:t>
            </a:r>
          </a:p>
          <a:p>
            <a:pPr lvl="1"/>
            <a:r>
              <a:rPr lang="en-US" dirty="0"/>
              <a:t>e.g., add IMDB data on genres</a:t>
            </a:r>
          </a:p>
          <a:p>
            <a:pPr lvl="8"/>
            <a:endParaRPr lang="en-US" dirty="0"/>
          </a:p>
          <a:p>
            <a:r>
              <a:rPr lang="en-US" b="1" dirty="0">
                <a:solidFill>
                  <a:srgbClr val="D60093"/>
                </a:solidFill>
              </a:rPr>
              <a:t>More data beats better algorithms</a:t>
            </a:r>
          </a:p>
          <a:p>
            <a:pPr>
              <a:buFont typeface="Wingdings" pitchFamily="1" charset="2"/>
              <a:buNone/>
            </a:pPr>
            <a:r>
              <a:rPr lang="en-US" sz="1600" b="1" dirty="0">
                <a:latin typeface="Courier New" pitchFamily="1" charset="0"/>
                <a:hlinkClick r:id="rId3"/>
              </a:rPr>
              <a:t>http://anand.typepad.com/datawocky/2008/03/more-data-usual.html</a:t>
            </a:r>
            <a:r>
              <a:rPr lang="en-US" sz="1600" b="1" dirty="0">
                <a:latin typeface="Courier New" pitchFamily="1" charset="0"/>
              </a:rPr>
              <a:t> </a:t>
            </a:r>
            <a:endParaRPr lang="en-US" dirty="0"/>
          </a:p>
          <a:p>
            <a:pPr lvl="1"/>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60264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a:solidFill>
                  <a:srgbClr val="0000FF"/>
                </a:solidFill>
              </a:rPr>
              <a:t>Shelf space is a scarce commodity for traditional retailers </a:t>
            </a:r>
          </a:p>
          <a:p>
            <a:pPr lvl="1" eaLnBrk="1" hangingPunct="1">
              <a:lnSpc>
                <a:spcPct val="90000"/>
              </a:lnSpc>
            </a:pPr>
            <a:r>
              <a:rPr lang="en-US" dirty="0"/>
              <a:t>Also: TV networks, movie theaters,…</a:t>
            </a:r>
          </a:p>
          <a:p>
            <a:pPr lvl="8">
              <a:lnSpc>
                <a:spcPct val="90000"/>
              </a:lnSpc>
            </a:pPr>
            <a:endParaRPr lang="en-US" dirty="0"/>
          </a:p>
          <a:p>
            <a:pPr eaLnBrk="1" hangingPunct="1">
              <a:lnSpc>
                <a:spcPct val="90000"/>
              </a:lnSpc>
            </a:pPr>
            <a:r>
              <a:rPr lang="en-US" b="1" dirty="0">
                <a:solidFill>
                  <a:srgbClr val="FF0066"/>
                </a:solidFill>
              </a:rPr>
              <a:t>Web enables near-zero-cost dissemination </a:t>
            </a:r>
            <a:br>
              <a:rPr lang="en-US" b="1" dirty="0">
                <a:solidFill>
                  <a:srgbClr val="FF0066"/>
                </a:solidFill>
              </a:rPr>
            </a:br>
            <a:r>
              <a:rPr lang="en-US" b="1" dirty="0">
                <a:solidFill>
                  <a:srgbClr val="FF0066"/>
                </a:solidFill>
              </a:rPr>
              <a:t>of information about products</a:t>
            </a:r>
          </a:p>
          <a:p>
            <a:pPr lvl="1" eaLnBrk="1" hangingPunct="1">
              <a:lnSpc>
                <a:spcPct val="90000"/>
              </a:lnSpc>
            </a:pPr>
            <a:r>
              <a:rPr lang="en-US" dirty="0"/>
              <a:t>From scarcity to abundance</a:t>
            </a:r>
          </a:p>
          <a:p>
            <a:pPr lvl="8">
              <a:lnSpc>
                <a:spcPct val="90000"/>
              </a:lnSpc>
            </a:pPr>
            <a:endParaRPr lang="en-US" dirty="0"/>
          </a:p>
          <a:p>
            <a:pPr eaLnBrk="1" hangingPunct="1">
              <a:lnSpc>
                <a:spcPct val="90000"/>
              </a:lnSpc>
            </a:pPr>
            <a:r>
              <a:rPr lang="en-US" b="1" dirty="0">
                <a:solidFill>
                  <a:srgbClr val="008000"/>
                </a:solidFill>
              </a:rPr>
              <a:t>More choice necessitates better filters</a:t>
            </a:r>
          </a:p>
          <a:p>
            <a:pPr lvl="1" eaLnBrk="1" hangingPunct="1">
              <a:lnSpc>
                <a:spcPct val="90000"/>
              </a:lnSpc>
            </a:pPr>
            <a:r>
              <a:rPr lang="en-US" dirty="0"/>
              <a:t>Recommendation engines</a:t>
            </a:r>
          </a:p>
          <a:p>
            <a:pPr lvl="1" eaLnBrk="1" hangingPunct="1">
              <a:lnSpc>
                <a:spcPct val="90000"/>
              </a:lnSpc>
            </a:pPr>
            <a:r>
              <a:rPr lang="en-US" dirty="0"/>
              <a:t>How </a:t>
            </a:r>
            <a:r>
              <a:rPr lang="en-US" b="1" dirty="0">
                <a:solidFill>
                  <a:srgbClr val="0000FF"/>
                </a:solidFill>
              </a:rPr>
              <a:t>Into Thin Air </a:t>
            </a:r>
            <a:r>
              <a:rPr lang="en-US" dirty="0"/>
              <a:t>made </a:t>
            </a:r>
            <a:r>
              <a:rPr lang="en-US" b="1" dirty="0">
                <a:solidFill>
                  <a:srgbClr val="0000FF"/>
                </a:solidFill>
              </a:rPr>
              <a:t>Touching the Void</a:t>
            </a:r>
            <a:r>
              <a:rPr lang="en-US" dirty="0">
                <a:solidFill>
                  <a:srgbClr val="0000FF"/>
                </a:solidFill>
              </a:rPr>
              <a:t> </a:t>
            </a:r>
            <a:br>
              <a:rPr lang="en-US" dirty="0">
                <a:solidFill>
                  <a:srgbClr val="0000FF"/>
                </a:solidFill>
              </a:rPr>
            </a:br>
            <a:r>
              <a:rPr lang="en-US" dirty="0"/>
              <a:t>a bestseller: </a:t>
            </a:r>
            <a:r>
              <a:rPr lang="en-US" sz="2000" dirty="0">
                <a:hlinkClick r:id="rId3"/>
              </a:rPr>
              <a:t>http://www.wired.com/wired/archive/12.10/tail.html</a:t>
            </a:r>
            <a:endParaRPr lang="en-US" dirty="0"/>
          </a:p>
          <a:p>
            <a:pPr eaLnBrk="1" hangingPunct="1">
              <a:lnSpc>
                <a:spcPct val="90000"/>
              </a:lnSpc>
              <a:buFont typeface="Wingdings" charset="2"/>
              <a:buNone/>
            </a:pP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a:t>Sidenote</a:t>
            </a:r>
            <a:r>
              <a:rPr lang="en-US" dirty="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vs. Online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a:solidFill>
                  <a:srgbClr val="008000"/>
                </a:solidFill>
                <a:latin typeface="Arial" pitchFamily="34" charset="0"/>
                <a:cs typeface="Arial" pitchFamily="34" charset="0"/>
              </a:rPr>
              <a:t>Read </a:t>
            </a:r>
            <a:r>
              <a:rPr lang="en-US" b="1" dirty="0">
                <a:solidFill>
                  <a:srgbClr val="008000"/>
                </a:solidFill>
                <a:latin typeface="Arial" pitchFamily="34" charset="0"/>
                <a:cs typeface="Arial" pitchFamily="34" charset="0"/>
                <a:hlinkClick r:id="rId4"/>
              </a:rPr>
              <a:t>http://www.wired.com/wired/archive/12.10/tail.html</a:t>
            </a:r>
            <a:r>
              <a:rPr lang="en-US" b="1" dirty="0">
                <a:solidFill>
                  <a:srgbClr val="008000"/>
                </a:solidFill>
                <a:latin typeface="Arial" pitchFamily="34" charset="0"/>
                <a:cs typeface="Arial" pitchFamily="34" charset="0"/>
              </a:rPr>
              <a:t> to learn more!</a:t>
            </a:r>
          </a:p>
        </p:txBody>
      </p:sp>
    </p:spTree>
    <p:extLst>
      <p:ext uri="{BB962C8B-B14F-4D97-AF65-F5344CB8AC3E}">
        <p14:creationId xmlns:p14="http://schemas.microsoft.com/office/powerpoint/2010/main" val="262744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Types of Recommendations</a:t>
            </a:r>
          </a:p>
        </p:txBody>
      </p:sp>
      <p:sp>
        <p:nvSpPr>
          <p:cNvPr id="17411" name="Rectangle 3"/>
          <p:cNvSpPr>
            <a:spLocks noGrp="1" noChangeArrowheads="1"/>
          </p:cNvSpPr>
          <p:nvPr>
            <p:ph type="body" idx="1"/>
          </p:nvPr>
        </p:nvSpPr>
        <p:spPr/>
        <p:txBody>
          <a:bodyPr/>
          <a:lstStyle/>
          <a:p>
            <a:pPr eaLnBrk="1" hangingPunct="1"/>
            <a:r>
              <a:rPr lang="en-US" b="1" dirty="0">
                <a:solidFill>
                  <a:srgbClr val="0000FF"/>
                </a:solidFill>
              </a:rPr>
              <a:t>Editorial and hand curated</a:t>
            </a:r>
          </a:p>
          <a:p>
            <a:pPr lvl="1"/>
            <a:r>
              <a:rPr lang="en-US" dirty="0"/>
              <a:t>List of favorites</a:t>
            </a:r>
          </a:p>
          <a:p>
            <a:pPr lvl="1"/>
            <a:r>
              <a:rPr lang="en-US" dirty="0"/>
              <a:t>Lists of “essential” items</a:t>
            </a:r>
          </a:p>
          <a:p>
            <a:pPr lvl="8"/>
            <a:endParaRPr lang="en-US" dirty="0"/>
          </a:p>
          <a:p>
            <a:pPr eaLnBrk="1" hangingPunct="1"/>
            <a:r>
              <a:rPr lang="en-US" b="1" dirty="0">
                <a:solidFill>
                  <a:srgbClr val="0000FF"/>
                </a:solidFill>
              </a:rPr>
              <a:t>Simple aggregates</a:t>
            </a:r>
          </a:p>
          <a:p>
            <a:pPr lvl="1" eaLnBrk="1" hangingPunct="1"/>
            <a:r>
              <a:rPr lang="en-US" dirty="0"/>
              <a:t>Top 10, Most Popular, Recent Uploads</a:t>
            </a:r>
          </a:p>
          <a:p>
            <a:pPr lvl="8"/>
            <a:endParaRPr lang="en-US" dirty="0">
              <a:solidFill>
                <a:srgbClr val="FF0066"/>
              </a:solidFill>
            </a:endParaRPr>
          </a:p>
          <a:p>
            <a:pPr eaLnBrk="1" hangingPunct="1"/>
            <a:r>
              <a:rPr lang="en-US" b="1" dirty="0">
                <a:solidFill>
                  <a:srgbClr val="FF0066"/>
                </a:solidFill>
              </a:rPr>
              <a:t>Tailored to individual users</a:t>
            </a:r>
          </a:p>
          <a:p>
            <a:pPr lvl="1" eaLnBrk="1" hangingPunct="1"/>
            <a:r>
              <a:rPr lang="en-US" dirty="0"/>
              <a:t>Amazon, Netflix, …</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92125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a:t>X</a:t>
            </a:r>
            <a:r>
              <a:rPr lang="en-US" sz="3600" dirty="0"/>
              <a:t> = set of </a:t>
            </a:r>
            <a:r>
              <a:rPr lang="en-US" sz="3600" b="1" dirty="0">
                <a:solidFill>
                  <a:srgbClr val="008000"/>
                </a:solidFill>
              </a:rPr>
              <a:t>Customers</a:t>
            </a:r>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FF0066"/>
                </a:solidFill>
              </a:rPr>
              <a:t>Utility function</a:t>
            </a:r>
            <a:r>
              <a:rPr lang="en-US" sz="3600" dirty="0"/>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48640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29114</TotalTime>
  <Words>2627</Words>
  <Application>Microsoft Office PowerPoint</Application>
  <PresentationFormat>On-screen Show (4:3)</PresentationFormat>
  <Paragraphs>791</Paragraphs>
  <Slides>43</Slides>
  <Notes>28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Module</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mxs121731</cp:lastModifiedBy>
  <cp:revision>1520</cp:revision>
  <cp:lastPrinted>2012-01-25T16:54:23Z</cp:lastPrinted>
  <dcterms:created xsi:type="dcterms:W3CDTF">2009-06-12T17:14:38Z</dcterms:created>
  <dcterms:modified xsi:type="dcterms:W3CDTF">2019-04-24T22:00:52Z</dcterms:modified>
</cp:coreProperties>
</file>