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5"/>
  </p:notesMasterIdLst>
  <p:sldIdLst>
    <p:sldId id="256" r:id="rId2"/>
    <p:sldId id="335" r:id="rId3"/>
    <p:sldId id="304" r:id="rId4"/>
    <p:sldId id="305" r:id="rId5"/>
    <p:sldId id="307" r:id="rId6"/>
    <p:sldId id="306" r:id="rId7"/>
    <p:sldId id="308" r:id="rId8"/>
    <p:sldId id="309" r:id="rId9"/>
    <p:sldId id="310" r:id="rId10"/>
    <p:sldId id="311" r:id="rId11"/>
    <p:sldId id="312" r:id="rId12"/>
    <p:sldId id="313"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14" r:id="rId34"/>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00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1" autoAdjust="0"/>
    <p:restoredTop sz="81868" autoAdjust="0"/>
  </p:normalViewPr>
  <p:slideViewPr>
    <p:cSldViewPr snapToGrid="0" snapToObjects="1">
      <p:cViewPr varScale="1">
        <p:scale>
          <a:sx n="59" d="100"/>
          <a:sy n="59" d="100"/>
        </p:scale>
        <p:origin x="-163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3/18/2018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‹nº›</a:t>
            </a:fld>
            <a:endParaRPr lang="en-US"/>
          </a:p>
        </p:txBody>
      </p:sp>
    </p:spTree>
    <p:extLst>
      <p:ext uri="{BB962C8B-B14F-4D97-AF65-F5344CB8AC3E}">
        <p14:creationId xmlns:p14="http://schemas.microsoft.com/office/powerpoint/2010/main" xmlns="" val="74079982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xmlns="" val="431238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xmlns="" val="346915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a:t>
            </a:fld>
            <a:endParaRPr lang="en-US"/>
          </a:p>
        </p:txBody>
      </p:sp>
    </p:spTree>
    <p:extLst>
      <p:ext uri="{BB962C8B-B14F-4D97-AF65-F5344CB8AC3E}">
        <p14:creationId xmlns:p14="http://schemas.microsoft.com/office/powerpoint/2010/main" xmlns="" val="167045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24</a:t>
            </a:fld>
            <a:endParaRPr lang="en-US"/>
          </a:p>
        </p:txBody>
      </p:sp>
    </p:spTree>
    <p:extLst>
      <p:ext uri="{BB962C8B-B14F-4D97-AF65-F5344CB8AC3E}">
        <p14:creationId xmlns:p14="http://schemas.microsoft.com/office/powerpoint/2010/main" xmlns="" val="3464616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792288" y="187325"/>
            <a:ext cx="5551487" cy="66706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‹nº›</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PageRank"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www.openkb.info/2016/03/understanding-pagerank-algorithm-in.html" TargetMode="External"/><Relationship Id="rId2" Type="http://schemas.openxmlformats.org/officeDocument/2006/relationships/hyperlink" Target="https://www.safaribooksonline.com/library/view/learning-spark/9781449359034/ch04.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r>
              <a:rPr sz="3300" dirty="0"/>
              <a:t/>
            </a:r>
            <a:br>
              <a:rPr sz="3300" dirty="0"/>
            </a:br>
            <a:r>
              <a:rPr sz="3300"/>
              <a:t/>
            </a:r>
            <a:br>
              <a:rPr sz="3300"/>
            </a:br>
            <a:r>
              <a:rPr sz="3300" smtClean="0"/>
              <a:t>SPARK BASICS</a:t>
            </a:r>
            <a:endParaRPr dirty="0"/>
          </a:p>
        </p:txBody>
      </p:sp>
      <p:sp>
        <p:nvSpPr>
          <p:cNvPr id="12290" name="Subtitle 2"/>
          <p:cNvSpPr>
            <a:spLocks noGrp="1"/>
          </p:cNvSpPr>
          <p:nvPr>
            <p:ph type="body" sz="quarter" idx="13"/>
          </p:nvPr>
        </p:nvSpPr>
        <p:spPr>
          <a:xfrm>
            <a:off x="2630488" y="4999038"/>
            <a:ext cx="4219575" cy="277812"/>
          </a:xfrm>
        </p:spPr>
        <p:txBody>
          <a:bodyPr/>
          <a:lstStyle/>
          <a:p>
            <a:pPr eaLnBrk="1" hangingPunct="1"/>
            <a:r>
              <a:rPr lang="en-US" sz="2000" b="1" dirty="0">
                <a:solidFill>
                  <a:srgbClr val="2F5597"/>
                </a:solidFill>
              </a:rPr>
              <a:t>2. Programming with Spark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Word Count</a:t>
            </a:r>
          </a:p>
        </p:txBody>
      </p:sp>
      <p:sp>
        <p:nvSpPr>
          <p:cNvPr id="4" name="Text Placeholder 3"/>
          <p:cNvSpPr>
            <a:spLocks noGrp="1"/>
          </p:cNvSpPr>
          <p:nvPr>
            <p:ph type="body" idx="1"/>
          </p:nvPr>
        </p:nvSpPr>
        <p:spPr>
          <a:xfrm>
            <a:off x="629842" y="1681163"/>
            <a:ext cx="3868340" cy="583045"/>
          </a:xfrm>
        </p:spPr>
        <p:txBody>
          <a:bodyPr/>
          <a:lstStyle/>
          <a:p>
            <a:r>
              <a:rPr lang="en-US" sz="2100" dirty="0"/>
              <a:t>Python</a:t>
            </a:r>
          </a:p>
        </p:txBody>
      </p:sp>
      <p:sp>
        <p:nvSpPr>
          <p:cNvPr id="5" name="Content Placeholder 4"/>
          <p:cNvSpPr>
            <a:spLocks noGrp="1"/>
          </p:cNvSpPr>
          <p:nvPr>
            <p:ph sz="half" idx="2"/>
          </p:nvPr>
        </p:nvSpPr>
        <p:spPr>
          <a:xfrm>
            <a:off x="629842" y="2505075"/>
            <a:ext cx="3868340" cy="1928902"/>
          </a:xfrm>
        </p:spPr>
        <p:txBody>
          <a:bodyPr/>
          <a:lstStyle/>
          <a:p>
            <a:pPr>
              <a:buClr>
                <a:schemeClr val="bg1">
                  <a:lumMod val="75000"/>
                </a:schemeClr>
              </a:buClr>
              <a:buFont typeface="Lucida Grande"/>
              <a:buChar char="&gt;"/>
            </a:pPr>
            <a:r>
              <a:rPr lang="en-US" sz="1800" dirty="0">
                <a:cs typeface="Lucida Console"/>
              </a:rPr>
              <a:t>lines = </a:t>
            </a:r>
            <a:r>
              <a:rPr lang="en-US" sz="1800" dirty="0" err="1">
                <a:cs typeface="Lucida Console"/>
              </a:rPr>
              <a:t>sc.textFile</a:t>
            </a:r>
            <a:r>
              <a:rPr lang="en-US" sz="1800" dirty="0">
                <a:cs typeface="Lucida Console"/>
              </a:rPr>
              <a:t>(</a:t>
            </a:r>
            <a:r>
              <a:rPr lang="en-US" sz="1800" dirty="0">
                <a:solidFill>
                  <a:srgbClr val="000090"/>
                </a:solidFill>
                <a:cs typeface="Lucida Console"/>
              </a:rPr>
              <a:t>“hamlet.txt”</a:t>
            </a:r>
            <a:r>
              <a:rPr lang="en-US" sz="1800" dirty="0">
                <a:cs typeface="Lucida Console"/>
              </a:rPr>
              <a:t>)</a:t>
            </a:r>
          </a:p>
          <a:p>
            <a:pPr>
              <a:buClr>
                <a:schemeClr val="bg1">
                  <a:lumMod val="75000"/>
                </a:schemeClr>
              </a:buClr>
              <a:buFont typeface="Lucida Grande"/>
              <a:buChar char="&gt;"/>
            </a:pPr>
            <a:r>
              <a:rPr lang="en-US" sz="1800" dirty="0">
                <a:cs typeface="Lucida Console"/>
              </a:rPr>
              <a:t>counts = </a:t>
            </a:r>
            <a:r>
              <a:rPr lang="en-US" sz="1800" dirty="0" err="1">
                <a:cs typeface="Lucida Console"/>
              </a:rPr>
              <a:t>lines.</a:t>
            </a:r>
            <a:r>
              <a:rPr lang="en-US" sz="1800" dirty="0" err="1">
                <a:solidFill>
                  <a:srgbClr val="3366FF"/>
                </a:solidFill>
                <a:cs typeface="Lucida Console"/>
              </a:rPr>
              <a:t>flatMap</a:t>
            </a:r>
            <a:r>
              <a:rPr lang="en-US" sz="1800" dirty="0">
                <a:cs typeface="Lucida Console"/>
              </a:rPr>
              <a:t>(</a:t>
            </a:r>
            <a:r>
              <a:rPr lang="en-US" sz="1800" dirty="0">
                <a:solidFill>
                  <a:srgbClr val="FF0080"/>
                </a:solidFill>
                <a:cs typeface="Lucida Console"/>
              </a:rPr>
              <a:t>lambda line: </a:t>
            </a:r>
            <a:r>
              <a:rPr lang="en-US" sz="1800" dirty="0" err="1">
                <a:solidFill>
                  <a:srgbClr val="FF0080"/>
                </a:solidFill>
                <a:cs typeface="Lucida Console"/>
              </a:rPr>
              <a:t>line.split</a:t>
            </a:r>
            <a:r>
              <a:rPr lang="en-US" sz="1800" dirty="0">
                <a:solidFill>
                  <a:srgbClr val="FF0080"/>
                </a:solidFill>
                <a:cs typeface="Lucida Console"/>
              </a:rPr>
              <a:t>(“ ”)</a:t>
            </a:r>
            <a:r>
              <a:rPr lang="en-US" sz="1800" dirty="0">
                <a:cs typeface="Lucida Console"/>
              </a:rPr>
              <a:t>).</a:t>
            </a:r>
            <a:r>
              <a:rPr lang="en-US" sz="1800" dirty="0">
                <a:solidFill>
                  <a:srgbClr val="3366FF"/>
                </a:solidFill>
                <a:cs typeface="Lucida Console"/>
              </a:rPr>
              <a:t>map</a:t>
            </a:r>
            <a:r>
              <a:rPr lang="en-US" sz="1800" dirty="0">
                <a:cs typeface="Lucida Console"/>
              </a:rPr>
              <a:t>(</a:t>
            </a:r>
            <a:r>
              <a:rPr lang="en-US" sz="1800" dirty="0">
                <a:solidFill>
                  <a:srgbClr val="FF0080"/>
                </a:solidFill>
                <a:cs typeface="Lucida Console"/>
              </a:rPr>
              <a:t>lambda word =&gt; (word, 1)</a:t>
            </a:r>
            <a:r>
              <a:rPr lang="en-US" sz="1800" dirty="0">
                <a:cs typeface="Lucida Console"/>
              </a:rPr>
              <a:t>).</a:t>
            </a:r>
            <a:r>
              <a:rPr lang="en-US" sz="1800" dirty="0" err="1">
                <a:solidFill>
                  <a:srgbClr val="3366FF"/>
                </a:solidFill>
                <a:cs typeface="Lucida Console"/>
              </a:rPr>
              <a:t>reduceByKey</a:t>
            </a:r>
            <a:r>
              <a:rPr lang="en-US" sz="1800" dirty="0">
                <a:cs typeface="Lucida Console"/>
              </a:rPr>
              <a:t>(</a:t>
            </a:r>
            <a:r>
              <a:rPr lang="en-US" sz="1800" dirty="0">
                <a:solidFill>
                  <a:srgbClr val="FF0080"/>
                </a:solidFill>
                <a:cs typeface="Lucida Console"/>
              </a:rPr>
              <a:t>lambda x, y: x + y</a:t>
            </a:r>
            <a:r>
              <a:rPr lang="en-US" sz="1800" dirty="0">
                <a:cs typeface="Lucida Console"/>
              </a:rPr>
              <a:t>)</a:t>
            </a:r>
          </a:p>
          <a:p>
            <a:endParaRPr lang="en-US" sz="1800" dirty="0"/>
          </a:p>
        </p:txBody>
      </p:sp>
      <p:sp>
        <p:nvSpPr>
          <p:cNvPr id="6" name="Text Placeholder 5"/>
          <p:cNvSpPr>
            <a:spLocks noGrp="1"/>
          </p:cNvSpPr>
          <p:nvPr>
            <p:ph type="body" sz="quarter" idx="3"/>
          </p:nvPr>
        </p:nvSpPr>
        <p:spPr>
          <a:xfrm>
            <a:off x="4629150" y="1681163"/>
            <a:ext cx="3887391" cy="583045"/>
          </a:xfrm>
        </p:spPr>
        <p:txBody>
          <a:bodyPr/>
          <a:lstStyle/>
          <a:p>
            <a:r>
              <a:rPr lang="en-US" sz="2100" dirty="0"/>
              <a:t>Scala</a:t>
            </a:r>
          </a:p>
        </p:txBody>
      </p:sp>
      <p:sp>
        <p:nvSpPr>
          <p:cNvPr id="7" name="Content Placeholder 6"/>
          <p:cNvSpPr>
            <a:spLocks noGrp="1"/>
          </p:cNvSpPr>
          <p:nvPr>
            <p:ph sz="quarter" idx="4"/>
          </p:nvPr>
        </p:nvSpPr>
        <p:spPr>
          <a:xfrm>
            <a:off x="4629150" y="2505075"/>
            <a:ext cx="3887391" cy="1928902"/>
          </a:xfrm>
        </p:spPr>
        <p:txBody>
          <a:bodyPr/>
          <a:lstStyle/>
          <a:p>
            <a:pPr marL="342900" lvl="0" indent="-342900" defTabSz="457200" eaLnBrk="1" fontAlgn="auto" hangingPunct="1">
              <a:lnSpc>
                <a:spcPct val="100000"/>
              </a:lnSpc>
              <a:spcBef>
                <a:spcPct val="20000"/>
              </a:spcBef>
              <a:spcAft>
                <a:spcPts val="0"/>
              </a:spcAft>
              <a:buClr>
                <a:schemeClr val="bg1">
                  <a:lumMod val="75000"/>
                </a:schemeClr>
              </a:buClr>
              <a:buFont typeface="Lucida Grande"/>
              <a:buChar char="&gt;"/>
              <a:defRPr/>
            </a:pPr>
            <a:r>
              <a:rPr lang="en-US" sz="1800" dirty="0">
                <a:cs typeface="Lucida Console"/>
              </a:rPr>
              <a:t>lines = </a:t>
            </a:r>
            <a:r>
              <a:rPr lang="en-US" sz="1800" dirty="0" err="1">
                <a:cs typeface="Lucida Console"/>
              </a:rPr>
              <a:t>sc.textFile</a:t>
            </a:r>
            <a:r>
              <a:rPr lang="en-US" sz="1800" dirty="0">
                <a:cs typeface="Lucida Console"/>
              </a:rPr>
              <a:t>(</a:t>
            </a:r>
            <a:r>
              <a:rPr lang="en-US" sz="1800" dirty="0">
                <a:solidFill>
                  <a:srgbClr val="000090"/>
                </a:solidFill>
                <a:cs typeface="Lucida Console"/>
              </a:rPr>
              <a:t>“hamlet.txt”</a:t>
            </a:r>
            <a:r>
              <a:rPr lang="en-US" sz="1800" dirty="0">
                <a:cs typeface="Lucida Console"/>
              </a:rPr>
              <a:t>)</a:t>
            </a:r>
          </a:p>
          <a:p>
            <a:pPr marL="342900" lvl="0" indent="-342900" defTabSz="457200" eaLnBrk="1" fontAlgn="auto" hangingPunct="1">
              <a:lnSpc>
                <a:spcPct val="100000"/>
              </a:lnSpc>
              <a:spcBef>
                <a:spcPct val="20000"/>
              </a:spcBef>
              <a:spcAft>
                <a:spcPts val="0"/>
              </a:spcAft>
              <a:buClr>
                <a:schemeClr val="bg1">
                  <a:lumMod val="75000"/>
                </a:schemeClr>
              </a:buClr>
              <a:buFont typeface="Lucida Grande"/>
              <a:buChar char="&gt;"/>
              <a:defRPr/>
            </a:pPr>
            <a:r>
              <a:rPr lang="en-US" sz="1800" dirty="0">
                <a:cs typeface="Lucida Console"/>
              </a:rPr>
              <a:t>counts = </a:t>
            </a:r>
            <a:r>
              <a:rPr lang="en-US" sz="1800" dirty="0" err="1">
                <a:cs typeface="Lucida Console"/>
              </a:rPr>
              <a:t>lines.</a:t>
            </a:r>
            <a:r>
              <a:rPr lang="en-US" sz="1800" dirty="0" err="1">
                <a:solidFill>
                  <a:srgbClr val="3366FF"/>
                </a:solidFill>
                <a:cs typeface="Lucida Console"/>
              </a:rPr>
              <a:t>flatMap</a:t>
            </a:r>
            <a:r>
              <a:rPr lang="en-US" sz="1800" dirty="0">
                <a:cs typeface="Lucida Console"/>
              </a:rPr>
              <a:t>(</a:t>
            </a:r>
            <a:r>
              <a:rPr lang="en-US" sz="1800" dirty="0">
                <a:solidFill>
                  <a:srgbClr val="FF0080"/>
                </a:solidFill>
                <a:cs typeface="Lucida Console"/>
              </a:rPr>
              <a:t>line =&gt; </a:t>
            </a:r>
            <a:r>
              <a:rPr lang="en-US" sz="1800" dirty="0" err="1">
                <a:solidFill>
                  <a:srgbClr val="FF0080"/>
                </a:solidFill>
                <a:cs typeface="Lucida Console"/>
              </a:rPr>
              <a:t>line.split</a:t>
            </a:r>
            <a:r>
              <a:rPr lang="en-US" sz="1800" dirty="0">
                <a:solidFill>
                  <a:srgbClr val="FF0080"/>
                </a:solidFill>
                <a:cs typeface="Lucida Console"/>
              </a:rPr>
              <a:t>(“ ”) </a:t>
            </a:r>
            <a:r>
              <a:rPr lang="en-US" sz="1800" dirty="0">
                <a:cs typeface="Lucida Console"/>
              </a:rPr>
              <a:t>).</a:t>
            </a:r>
            <a:r>
              <a:rPr lang="en-US" sz="1800" dirty="0">
                <a:solidFill>
                  <a:srgbClr val="3366FF"/>
                </a:solidFill>
                <a:cs typeface="Lucida Console"/>
              </a:rPr>
              <a:t>map</a:t>
            </a:r>
            <a:r>
              <a:rPr lang="en-US" sz="1800" dirty="0">
                <a:cs typeface="Lucida Console"/>
              </a:rPr>
              <a:t>(</a:t>
            </a:r>
            <a:r>
              <a:rPr lang="en-US" sz="1800" dirty="0">
                <a:solidFill>
                  <a:srgbClr val="FF0080"/>
                </a:solidFill>
                <a:cs typeface="Lucida Console"/>
              </a:rPr>
              <a:t>word =&gt; (word, 1)</a:t>
            </a:r>
            <a:r>
              <a:rPr lang="en-US" sz="1800" dirty="0">
                <a:cs typeface="Lucida Console"/>
              </a:rPr>
              <a:t>).</a:t>
            </a:r>
            <a:r>
              <a:rPr lang="en-US" sz="1800" dirty="0" err="1">
                <a:solidFill>
                  <a:srgbClr val="3366FF"/>
                </a:solidFill>
                <a:cs typeface="Lucida Console"/>
              </a:rPr>
              <a:t>reduceByKey</a:t>
            </a:r>
            <a:r>
              <a:rPr lang="en-US" sz="1800" dirty="0">
                <a:cs typeface="Lucida Console"/>
              </a:rPr>
              <a:t>(</a:t>
            </a:r>
            <a:r>
              <a:rPr lang="en-US" sz="1800" dirty="0">
                <a:solidFill>
                  <a:srgbClr val="FF0080"/>
                </a:solidFill>
                <a:cs typeface="Lucida Console"/>
              </a:rPr>
              <a:t>_+_</a:t>
            </a:r>
            <a:r>
              <a:rPr lang="en-US" sz="1800" dirty="0">
                <a:cs typeface="Lucida Console"/>
              </a:rPr>
              <a:t>)</a:t>
            </a:r>
          </a:p>
          <a:p>
            <a:endParaRPr lang="en-US" sz="1800" dirty="0"/>
          </a:p>
        </p:txBody>
      </p:sp>
      <p:grpSp>
        <p:nvGrpSpPr>
          <p:cNvPr id="8" name="Group 63"/>
          <p:cNvGrpSpPr/>
          <p:nvPr/>
        </p:nvGrpSpPr>
        <p:grpSpPr>
          <a:xfrm>
            <a:off x="1330482" y="4366337"/>
            <a:ext cx="6048513" cy="1803945"/>
            <a:chOff x="1364823" y="4724400"/>
            <a:chExt cx="5926029" cy="2079313"/>
          </a:xfrm>
        </p:grpSpPr>
        <p:sp>
          <p:nvSpPr>
            <p:cNvPr id="9" name="TextBox 8"/>
            <p:cNvSpPr txBox="1"/>
            <p:nvPr/>
          </p:nvSpPr>
          <p:spPr>
            <a:xfrm>
              <a:off x="1364823" y="5080000"/>
              <a:ext cx="1085526" cy="378724"/>
            </a:xfrm>
            <a:prstGeom prst="rect">
              <a:avLst/>
            </a:prstGeom>
            <a:noFill/>
          </p:spPr>
          <p:txBody>
            <a:bodyPr wrap="none" rtlCol="0">
              <a:spAutoFit/>
            </a:bodyPr>
            <a:lstStyle/>
            <a:p>
              <a:r>
                <a:rPr lang="en-US" sz="2000" dirty="0">
                  <a:latin typeface="Corbel"/>
                  <a:cs typeface="Corbel"/>
                </a:rPr>
                <a:t>“to be or”</a:t>
              </a:r>
            </a:p>
          </p:txBody>
        </p:sp>
        <p:sp>
          <p:nvSpPr>
            <p:cNvPr id="10" name="TextBox 9"/>
            <p:cNvSpPr txBox="1"/>
            <p:nvPr/>
          </p:nvSpPr>
          <p:spPr>
            <a:xfrm>
              <a:off x="1364823" y="6146741"/>
              <a:ext cx="1197305" cy="378724"/>
            </a:xfrm>
            <a:prstGeom prst="rect">
              <a:avLst/>
            </a:prstGeom>
            <a:noFill/>
          </p:spPr>
          <p:txBody>
            <a:bodyPr wrap="none" rtlCol="0">
              <a:spAutoFit/>
            </a:bodyPr>
            <a:lstStyle/>
            <a:p>
              <a:r>
                <a:rPr lang="en-US" sz="2000" dirty="0">
                  <a:latin typeface="Corbel"/>
                  <a:cs typeface="Corbel"/>
                </a:rPr>
                <a:t>“not to be”</a:t>
              </a:r>
            </a:p>
          </p:txBody>
        </p:sp>
        <p:sp>
          <p:nvSpPr>
            <p:cNvPr id="11" name="TextBox 10"/>
            <p:cNvSpPr txBox="1"/>
            <p:nvPr/>
          </p:nvSpPr>
          <p:spPr>
            <a:xfrm>
              <a:off x="3256599" y="4724400"/>
              <a:ext cx="582349" cy="961376"/>
            </a:xfrm>
            <a:prstGeom prst="rect">
              <a:avLst/>
            </a:prstGeom>
            <a:noFill/>
          </p:spPr>
          <p:txBody>
            <a:bodyPr wrap="none" rtlCol="0">
              <a:spAutoFit/>
            </a:bodyPr>
            <a:lstStyle/>
            <a:p>
              <a:r>
                <a:rPr lang="en-US" sz="2000" dirty="0">
                  <a:latin typeface="Corbel"/>
                  <a:cs typeface="Corbel"/>
                </a:rPr>
                <a:t>“to”</a:t>
              </a:r>
              <a:br>
                <a:rPr lang="en-US" sz="2000" dirty="0">
                  <a:latin typeface="Corbel"/>
                  <a:cs typeface="Corbel"/>
                </a:rPr>
              </a:br>
              <a:r>
                <a:rPr lang="en-US" sz="2000" dirty="0">
                  <a:latin typeface="Corbel"/>
                  <a:cs typeface="Corbel"/>
                </a:rPr>
                <a:t>“be”</a:t>
              </a:r>
              <a:br>
                <a:rPr lang="en-US" sz="2000" dirty="0">
                  <a:latin typeface="Corbel"/>
                  <a:cs typeface="Corbel"/>
                </a:rPr>
              </a:br>
              <a:r>
                <a:rPr lang="en-US" sz="2000" dirty="0">
                  <a:latin typeface="Corbel"/>
                  <a:cs typeface="Corbel"/>
                </a:rPr>
                <a:t>“or”</a:t>
              </a:r>
            </a:p>
          </p:txBody>
        </p:sp>
        <p:sp>
          <p:nvSpPr>
            <p:cNvPr id="12" name="TextBox 11"/>
            <p:cNvSpPr txBox="1"/>
            <p:nvPr/>
          </p:nvSpPr>
          <p:spPr>
            <a:xfrm>
              <a:off x="3256599" y="5842337"/>
              <a:ext cx="666727" cy="961376"/>
            </a:xfrm>
            <a:prstGeom prst="rect">
              <a:avLst/>
            </a:prstGeom>
            <a:noFill/>
          </p:spPr>
          <p:txBody>
            <a:bodyPr wrap="none" rtlCol="0">
              <a:spAutoFit/>
            </a:bodyPr>
            <a:lstStyle/>
            <a:p>
              <a:r>
                <a:rPr lang="en-US" sz="2000" dirty="0">
                  <a:latin typeface="Corbel"/>
                  <a:cs typeface="Corbel"/>
                </a:rPr>
                <a:t>“not”</a:t>
              </a:r>
              <a:br>
                <a:rPr lang="en-US" sz="2000" dirty="0">
                  <a:latin typeface="Corbel"/>
                  <a:cs typeface="Corbel"/>
                </a:rPr>
              </a:br>
              <a:r>
                <a:rPr lang="en-US" sz="2000" dirty="0">
                  <a:latin typeface="Corbel"/>
                  <a:cs typeface="Corbel"/>
                </a:rPr>
                <a:t>“to”</a:t>
              </a:r>
              <a:br>
                <a:rPr lang="en-US" sz="2000" dirty="0">
                  <a:latin typeface="Corbel"/>
                  <a:cs typeface="Corbel"/>
                </a:rPr>
              </a:br>
              <a:r>
                <a:rPr lang="en-US" sz="2000" dirty="0">
                  <a:latin typeface="Corbel"/>
                  <a:cs typeface="Corbel"/>
                </a:rPr>
                <a:t>“be”</a:t>
              </a:r>
            </a:p>
          </p:txBody>
        </p:sp>
        <p:sp>
          <p:nvSpPr>
            <p:cNvPr id="13" name="TextBox 12"/>
            <p:cNvSpPr txBox="1"/>
            <p:nvPr/>
          </p:nvSpPr>
          <p:spPr>
            <a:xfrm>
              <a:off x="4761126" y="4724400"/>
              <a:ext cx="748244" cy="961376"/>
            </a:xfrm>
            <a:prstGeom prst="rect">
              <a:avLst/>
            </a:prstGeom>
            <a:noFill/>
          </p:spPr>
          <p:txBody>
            <a:bodyPr wrap="none" rtlCol="0">
              <a:spAutoFit/>
            </a:bodyPr>
            <a:lstStyle/>
            <a:p>
              <a:r>
                <a:rPr lang="en-US" sz="2000" dirty="0">
                  <a:latin typeface="Corbel"/>
                  <a:cs typeface="Corbel"/>
                </a:rPr>
                <a:t>(to, 1)</a:t>
              </a:r>
              <a:br>
                <a:rPr lang="en-US" sz="2000" dirty="0">
                  <a:latin typeface="Corbel"/>
                  <a:cs typeface="Corbel"/>
                </a:rPr>
              </a:br>
              <a:r>
                <a:rPr lang="en-US" sz="2000" dirty="0">
                  <a:latin typeface="Corbel"/>
                  <a:cs typeface="Corbel"/>
                </a:rPr>
                <a:t>(be, 1)</a:t>
              </a:r>
              <a:br>
                <a:rPr lang="en-US" sz="2000" dirty="0">
                  <a:latin typeface="Corbel"/>
                  <a:cs typeface="Corbel"/>
                </a:rPr>
              </a:br>
              <a:r>
                <a:rPr lang="en-US" sz="2000" dirty="0">
                  <a:latin typeface="Corbel"/>
                  <a:cs typeface="Corbel"/>
                </a:rPr>
                <a:t>(or, 1)</a:t>
              </a:r>
            </a:p>
          </p:txBody>
        </p:sp>
        <p:sp>
          <p:nvSpPr>
            <p:cNvPr id="14" name="TextBox 13"/>
            <p:cNvSpPr txBox="1"/>
            <p:nvPr/>
          </p:nvSpPr>
          <p:spPr>
            <a:xfrm>
              <a:off x="4761126" y="5842337"/>
              <a:ext cx="830391" cy="961376"/>
            </a:xfrm>
            <a:prstGeom prst="rect">
              <a:avLst/>
            </a:prstGeom>
            <a:noFill/>
          </p:spPr>
          <p:txBody>
            <a:bodyPr wrap="none" rtlCol="0">
              <a:spAutoFit/>
            </a:bodyPr>
            <a:lstStyle/>
            <a:p>
              <a:r>
                <a:rPr lang="en-US" sz="2000" dirty="0">
                  <a:latin typeface="Corbel"/>
                  <a:cs typeface="Corbel"/>
                </a:rPr>
                <a:t>(not, 1)</a:t>
              </a:r>
              <a:br>
                <a:rPr lang="en-US" sz="2000" dirty="0">
                  <a:latin typeface="Corbel"/>
                  <a:cs typeface="Corbel"/>
                </a:rPr>
              </a:br>
              <a:r>
                <a:rPr lang="en-US" sz="2000" dirty="0">
                  <a:latin typeface="Corbel"/>
                  <a:cs typeface="Corbel"/>
                </a:rPr>
                <a:t>(to, 1)</a:t>
              </a:r>
              <a:br>
                <a:rPr lang="en-US" sz="2000" dirty="0">
                  <a:latin typeface="Corbel"/>
                  <a:cs typeface="Corbel"/>
                </a:rPr>
              </a:br>
              <a:r>
                <a:rPr lang="en-US" sz="2000" dirty="0">
                  <a:latin typeface="Corbel"/>
                  <a:cs typeface="Corbel"/>
                </a:rPr>
                <a:t>(be, 1)</a:t>
              </a:r>
            </a:p>
          </p:txBody>
        </p:sp>
        <p:sp>
          <p:nvSpPr>
            <p:cNvPr id="15" name="TextBox 14"/>
            <p:cNvSpPr txBox="1"/>
            <p:nvPr/>
          </p:nvSpPr>
          <p:spPr>
            <a:xfrm>
              <a:off x="6460461" y="4885073"/>
              <a:ext cx="830391" cy="670050"/>
            </a:xfrm>
            <a:prstGeom prst="rect">
              <a:avLst/>
            </a:prstGeom>
            <a:noFill/>
          </p:spPr>
          <p:txBody>
            <a:bodyPr wrap="none" rtlCol="0">
              <a:spAutoFit/>
            </a:bodyPr>
            <a:lstStyle/>
            <a:p>
              <a:r>
                <a:rPr lang="en-US" sz="2000" dirty="0">
                  <a:latin typeface="Corbel"/>
                  <a:cs typeface="Corbel"/>
                </a:rPr>
                <a:t>(be, 2)</a:t>
              </a:r>
              <a:br>
                <a:rPr lang="en-US" sz="2000" dirty="0">
                  <a:latin typeface="Corbel"/>
                  <a:cs typeface="Corbel"/>
                </a:rPr>
              </a:br>
              <a:r>
                <a:rPr lang="en-US" sz="2000" dirty="0">
                  <a:latin typeface="Corbel"/>
                  <a:cs typeface="Corbel"/>
                </a:rPr>
                <a:t>(not, 1)</a:t>
              </a:r>
            </a:p>
          </p:txBody>
        </p:sp>
        <p:sp>
          <p:nvSpPr>
            <p:cNvPr id="16" name="TextBox 15"/>
            <p:cNvSpPr txBox="1"/>
            <p:nvPr/>
          </p:nvSpPr>
          <p:spPr>
            <a:xfrm>
              <a:off x="6460461" y="6001850"/>
              <a:ext cx="726793" cy="670050"/>
            </a:xfrm>
            <a:prstGeom prst="rect">
              <a:avLst/>
            </a:prstGeom>
            <a:noFill/>
          </p:spPr>
          <p:txBody>
            <a:bodyPr wrap="none" rtlCol="0">
              <a:spAutoFit/>
            </a:bodyPr>
            <a:lstStyle/>
            <a:p>
              <a:r>
                <a:rPr lang="en-US" sz="2000" dirty="0">
                  <a:latin typeface="Corbel"/>
                  <a:cs typeface="Corbel"/>
                </a:rPr>
                <a:t>(or, 1)</a:t>
              </a:r>
            </a:p>
            <a:p>
              <a:r>
                <a:rPr lang="en-US" sz="2000" dirty="0">
                  <a:latin typeface="Corbel"/>
                  <a:cs typeface="Corbel"/>
                </a:rPr>
                <a:t>(to, 2)</a:t>
              </a:r>
            </a:p>
          </p:txBody>
        </p:sp>
        <p:cxnSp>
          <p:nvCxnSpPr>
            <p:cNvPr id="17" name="Straight Connector 16"/>
            <p:cNvCxnSpPr/>
            <p:nvPr/>
          </p:nvCxnSpPr>
          <p:spPr>
            <a:xfrm>
              <a:off x="2518918" y="5287749"/>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18918" y="6357863"/>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973353" y="526415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973353" y="640080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640793" y="5219821"/>
              <a:ext cx="764090" cy="1125631"/>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640793" y="5215684"/>
              <a:ext cx="764090" cy="101768"/>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5640793" y="5311916"/>
              <a:ext cx="764090" cy="1117432"/>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5640793" y="6340732"/>
              <a:ext cx="764090" cy="101027"/>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15752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Other Key-Value Operations</a:t>
            </a:r>
          </a:p>
        </p:txBody>
      </p:sp>
      <p:sp>
        <p:nvSpPr>
          <p:cNvPr id="9" name="Content Placeholder 2"/>
          <p:cNvSpPr>
            <a:spLocks noGrp="1"/>
          </p:cNvSpPr>
          <p:nvPr>
            <p:ph idx="1"/>
          </p:nvPr>
        </p:nvSpPr>
        <p:spPr/>
        <p:txBody>
          <a:bodyPr>
            <a:noAutofit/>
          </a:bodyPr>
          <a:lstStyle/>
          <a:p>
            <a:pPr>
              <a:buClr>
                <a:schemeClr val="bg1">
                  <a:lumMod val="75000"/>
                </a:schemeClr>
              </a:buClr>
              <a:buFont typeface="Lucida Grande"/>
              <a:buChar char="&gt;"/>
            </a:pPr>
            <a:r>
              <a:rPr lang="en-US" sz="1800" dirty="0">
                <a:cs typeface="Lucida Console"/>
              </a:rPr>
              <a:t>visits = </a:t>
            </a:r>
            <a:r>
              <a:rPr lang="en-US" sz="1800" dirty="0" err="1">
                <a:cs typeface="Lucida Console"/>
              </a:rPr>
              <a:t>sc.parallelize</a:t>
            </a:r>
            <a:r>
              <a:rPr lang="en-US" sz="1800" dirty="0">
                <a:cs typeface="Lucida Console"/>
              </a:rPr>
              <a:t>([ (</a:t>
            </a:r>
            <a:r>
              <a:rPr lang="en-US" sz="1800" dirty="0">
                <a:solidFill>
                  <a:srgbClr val="000090"/>
                </a:solidFill>
                <a:cs typeface="Lucida Console"/>
              </a:rPr>
              <a:t>“</a:t>
            </a:r>
            <a:r>
              <a:rPr lang="en-US" sz="1800" dirty="0" err="1">
                <a:solidFill>
                  <a:srgbClr val="000090"/>
                </a:solidFill>
                <a:cs typeface="Lucida Console"/>
              </a:rPr>
              <a:t>index.html</a:t>
            </a:r>
            <a:r>
              <a:rPr lang="en-US" sz="1800" dirty="0">
                <a:solidFill>
                  <a:srgbClr val="000090"/>
                </a:solidFill>
                <a:cs typeface="Lucida Console"/>
              </a:rPr>
              <a:t>”</a:t>
            </a:r>
            <a:r>
              <a:rPr lang="en-US" sz="1800" dirty="0">
                <a:cs typeface="Lucida Console"/>
              </a:rPr>
              <a:t>,</a:t>
            </a:r>
            <a:r>
              <a:rPr lang="en-US" sz="1800" dirty="0">
                <a:solidFill>
                  <a:srgbClr val="000090"/>
                </a:solidFill>
                <a:cs typeface="Lucida Console"/>
              </a:rPr>
              <a:t> “1.2.3.4”</a:t>
            </a:r>
            <a:r>
              <a:rPr lang="en-US" sz="1800" dirty="0">
                <a:cs typeface="Lucida Console"/>
              </a:rPr>
              <a:t>),</a:t>
            </a:r>
            <a:br>
              <a:rPr lang="en-US" sz="1800" dirty="0">
                <a:cs typeface="Lucida Console"/>
              </a:rPr>
            </a:br>
            <a:r>
              <a:rPr lang="en-US" sz="1800" dirty="0">
                <a:cs typeface="Lucida Console"/>
              </a:rPr>
              <a:t>                          (</a:t>
            </a:r>
            <a:r>
              <a:rPr lang="en-US" sz="1800" dirty="0">
                <a:solidFill>
                  <a:srgbClr val="000090"/>
                </a:solidFill>
                <a:cs typeface="Lucida Console"/>
              </a:rPr>
              <a:t>“</a:t>
            </a:r>
            <a:r>
              <a:rPr lang="en-US" sz="1800" dirty="0" err="1">
                <a:solidFill>
                  <a:srgbClr val="000090"/>
                </a:solidFill>
                <a:cs typeface="Lucida Console"/>
              </a:rPr>
              <a:t>about.html</a:t>
            </a:r>
            <a:r>
              <a:rPr lang="en-US" sz="1800" dirty="0">
                <a:solidFill>
                  <a:srgbClr val="000090"/>
                </a:solidFill>
                <a:cs typeface="Lucida Console"/>
              </a:rPr>
              <a:t>”</a:t>
            </a:r>
            <a:r>
              <a:rPr lang="en-US" sz="1800" dirty="0">
                <a:solidFill>
                  <a:srgbClr val="000000"/>
                </a:solidFill>
                <a:cs typeface="Lucida Console"/>
              </a:rPr>
              <a:t>,</a:t>
            </a:r>
            <a:r>
              <a:rPr lang="en-US" sz="1800" dirty="0">
                <a:solidFill>
                  <a:srgbClr val="000090"/>
                </a:solidFill>
                <a:cs typeface="Lucida Console"/>
              </a:rPr>
              <a:t> “3.4.5.6”</a:t>
            </a:r>
            <a:r>
              <a:rPr lang="en-US" sz="1800" dirty="0">
                <a:cs typeface="Lucida Console"/>
              </a:rPr>
              <a:t>),</a:t>
            </a:r>
            <a:br>
              <a:rPr lang="en-US" sz="1800" dirty="0">
                <a:cs typeface="Lucida Console"/>
              </a:rPr>
            </a:br>
            <a:r>
              <a:rPr lang="en-US" sz="1800" dirty="0">
                <a:cs typeface="Lucida Console"/>
              </a:rPr>
              <a:t>                          (</a:t>
            </a:r>
            <a:r>
              <a:rPr lang="en-US" sz="1800" dirty="0">
                <a:solidFill>
                  <a:srgbClr val="000090"/>
                </a:solidFill>
                <a:cs typeface="Lucida Console"/>
              </a:rPr>
              <a:t>“</a:t>
            </a:r>
            <a:r>
              <a:rPr lang="en-US" sz="1800" dirty="0" err="1">
                <a:solidFill>
                  <a:srgbClr val="000090"/>
                </a:solidFill>
                <a:cs typeface="Lucida Console"/>
              </a:rPr>
              <a:t>index.html</a:t>
            </a:r>
            <a:r>
              <a:rPr lang="en-US" sz="1800" dirty="0">
                <a:solidFill>
                  <a:srgbClr val="000090"/>
                </a:solidFill>
                <a:cs typeface="Lucida Console"/>
              </a:rPr>
              <a:t>”</a:t>
            </a:r>
            <a:r>
              <a:rPr lang="en-US" sz="1800" dirty="0">
                <a:solidFill>
                  <a:srgbClr val="000000"/>
                </a:solidFill>
                <a:cs typeface="Lucida Console"/>
              </a:rPr>
              <a:t>,</a:t>
            </a:r>
            <a:r>
              <a:rPr lang="en-US" sz="1800" dirty="0">
                <a:solidFill>
                  <a:srgbClr val="000090"/>
                </a:solidFill>
                <a:cs typeface="Lucida Console"/>
              </a:rPr>
              <a:t> “1.3.3.1”</a:t>
            </a:r>
            <a:r>
              <a:rPr lang="en-US" sz="1800" dirty="0">
                <a:cs typeface="Lucida Console"/>
              </a:rPr>
              <a:t>) ])</a:t>
            </a:r>
          </a:p>
          <a:p>
            <a:pPr>
              <a:buClr>
                <a:schemeClr val="bg1">
                  <a:lumMod val="75000"/>
                </a:schemeClr>
              </a:buClr>
              <a:buFont typeface="Lucida Grande"/>
              <a:buChar char="&gt;"/>
            </a:pPr>
            <a:endParaRPr lang="en-US" sz="1800" dirty="0">
              <a:cs typeface="Lucida Console"/>
            </a:endParaRPr>
          </a:p>
          <a:p>
            <a:pPr>
              <a:buClr>
                <a:schemeClr val="bg1">
                  <a:lumMod val="75000"/>
                </a:schemeClr>
              </a:buClr>
              <a:buFont typeface="Lucida Grande"/>
              <a:buChar char="&gt;"/>
            </a:pPr>
            <a:r>
              <a:rPr lang="en-US" sz="1800" dirty="0" err="1">
                <a:cs typeface="Lucida Console"/>
              </a:rPr>
              <a:t>pageNames</a:t>
            </a:r>
            <a:r>
              <a:rPr lang="en-US" sz="1800" dirty="0">
                <a:cs typeface="Lucida Console"/>
              </a:rPr>
              <a:t> = </a:t>
            </a:r>
            <a:r>
              <a:rPr lang="en-US" sz="1800" dirty="0" err="1">
                <a:cs typeface="Lucida Console"/>
              </a:rPr>
              <a:t>sc.parallelize</a:t>
            </a:r>
            <a:r>
              <a:rPr lang="en-US" sz="1800" dirty="0">
                <a:cs typeface="Lucida Console"/>
              </a:rPr>
              <a:t>([ (</a:t>
            </a:r>
            <a:r>
              <a:rPr lang="en-US" sz="1800" dirty="0">
                <a:solidFill>
                  <a:srgbClr val="000090"/>
                </a:solidFill>
                <a:cs typeface="Lucida Console"/>
              </a:rPr>
              <a:t>“</a:t>
            </a:r>
            <a:r>
              <a:rPr lang="en-US" sz="1800" dirty="0" err="1">
                <a:solidFill>
                  <a:srgbClr val="000090"/>
                </a:solidFill>
                <a:cs typeface="Lucida Console"/>
              </a:rPr>
              <a:t>index.html</a:t>
            </a:r>
            <a:r>
              <a:rPr lang="en-US" sz="1800" dirty="0">
                <a:solidFill>
                  <a:srgbClr val="000090"/>
                </a:solidFill>
                <a:cs typeface="Lucida Console"/>
              </a:rPr>
              <a:t>”</a:t>
            </a:r>
            <a:r>
              <a:rPr lang="en-US" sz="1800" dirty="0">
                <a:cs typeface="Lucida Console"/>
              </a:rPr>
              <a:t>, </a:t>
            </a:r>
            <a:r>
              <a:rPr lang="en-US" sz="1800" dirty="0">
                <a:solidFill>
                  <a:srgbClr val="000090"/>
                </a:solidFill>
                <a:cs typeface="Lucida Console"/>
              </a:rPr>
              <a:t>“Home”</a:t>
            </a:r>
            <a:r>
              <a:rPr lang="en-US" sz="1800" dirty="0">
                <a:cs typeface="Lucida Console"/>
              </a:rPr>
              <a:t>),</a:t>
            </a:r>
            <a:br>
              <a:rPr lang="en-US" sz="1800" dirty="0">
                <a:cs typeface="Lucida Console"/>
              </a:rPr>
            </a:br>
            <a:r>
              <a:rPr lang="en-US" sz="1800" dirty="0">
                <a:cs typeface="Lucida Console"/>
              </a:rPr>
              <a:t>                             (</a:t>
            </a:r>
            <a:r>
              <a:rPr lang="en-US" sz="1800" dirty="0">
                <a:solidFill>
                  <a:srgbClr val="000090"/>
                </a:solidFill>
                <a:cs typeface="Lucida Console"/>
              </a:rPr>
              <a:t>“</a:t>
            </a:r>
            <a:r>
              <a:rPr lang="en-US" sz="1800" dirty="0" err="1">
                <a:solidFill>
                  <a:srgbClr val="000090"/>
                </a:solidFill>
                <a:cs typeface="Lucida Console"/>
              </a:rPr>
              <a:t>about.html</a:t>
            </a:r>
            <a:r>
              <a:rPr lang="en-US" sz="1800" dirty="0">
                <a:solidFill>
                  <a:srgbClr val="000090"/>
                </a:solidFill>
                <a:cs typeface="Lucida Console"/>
              </a:rPr>
              <a:t>”</a:t>
            </a:r>
            <a:r>
              <a:rPr lang="en-US" sz="1800" dirty="0">
                <a:cs typeface="Lucida Console"/>
              </a:rPr>
              <a:t>, </a:t>
            </a:r>
            <a:r>
              <a:rPr lang="en-US" sz="1800" dirty="0">
                <a:solidFill>
                  <a:srgbClr val="000090"/>
                </a:solidFill>
                <a:cs typeface="Lucida Console"/>
              </a:rPr>
              <a:t>“About”</a:t>
            </a:r>
            <a:r>
              <a:rPr lang="en-US" sz="1800" dirty="0">
                <a:cs typeface="Lucida Console"/>
              </a:rPr>
              <a:t>) ])</a:t>
            </a:r>
          </a:p>
          <a:p>
            <a:pPr>
              <a:buClr>
                <a:schemeClr val="bg1">
                  <a:lumMod val="75000"/>
                </a:schemeClr>
              </a:buClr>
              <a:buFont typeface="Lucida Grande"/>
              <a:buChar char="&gt;"/>
            </a:pPr>
            <a:endParaRPr lang="en-US" sz="1800" dirty="0">
              <a:cs typeface="Lucida Console"/>
            </a:endParaRPr>
          </a:p>
          <a:p>
            <a:pPr>
              <a:buClr>
                <a:schemeClr val="bg1">
                  <a:lumMod val="75000"/>
                </a:schemeClr>
              </a:buClr>
              <a:buFont typeface="Lucida Grande"/>
              <a:buChar char="&gt;"/>
            </a:pPr>
            <a:r>
              <a:rPr lang="en-US" sz="1800" dirty="0" err="1">
                <a:cs typeface="Lucida Console"/>
              </a:rPr>
              <a:t>visits.</a:t>
            </a:r>
            <a:r>
              <a:rPr lang="en-US" sz="1800" dirty="0" err="1">
                <a:solidFill>
                  <a:srgbClr val="3366FF"/>
                </a:solidFill>
                <a:cs typeface="Lucida Console"/>
              </a:rPr>
              <a:t>join</a:t>
            </a:r>
            <a:r>
              <a:rPr lang="en-US" sz="1800" dirty="0">
                <a:cs typeface="Lucida Console"/>
              </a:rPr>
              <a:t>(</a:t>
            </a:r>
            <a:r>
              <a:rPr lang="en-US" sz="1800" dirty="0" err="1">
                <a:cs typeface="Lucida Console"/>
              </a:rPr>
              <a:t>pageNames</a:t>
            </a:r>
            <a:r>
              <a:rPr lang="en-US" sz="1800" dirty="0">
                <a:cs typeface="Lucida Console"/>
              </a:rPr>
              <a:t>) </a:t>
            </a:r>
            <a:r>
              <a:rPr lang="en-US" sz="1800" dirty="0">
                <a:solidFill>
                  <a:srgbClr val="008040"/>
                </a:solidFill>
                <a:cs typeface="Lucida Console"/>
              </a:rPr>
              <a:t/>
            </a:r>
            <a:br>
              <a:rPr lang="en-US" sz="1800" dirty="0">
                <a:solidFill>
                  <a:srgbClr val="008040"/>
                </a:solidFill>
                <a:cs typeface="Lucida Console"/>
              </a:rPr>
            </a:br>
            <a:r>
              <a:rPr lang="en-US" sz="1800" dirty="0">
                <a:solidFill>
                  <a:srgbClr val="008040"/>
                </a:solidFill>
                <a:cs typeface="Lucida Console"/>
              </a:rPr>
              <a:t># (“</a:t>
            </a:r>
            <a:r>
              <a:rPr lang="en-US" sz="1800" dirty="0" err="1">
                <a:solidFill>
                  <a:srgbClr val="008040"/>
                </a:solidFill>
                <a:cs typeface="Lucida Console"/>
              </a:rPr>
              <a:t>index.html</a:t>
            </a:r>
            <a:r>
              <a:rPr lang="en-US" sz="1800" dirty="0">
                <a:solidFill>
                  <a:srgbClr val="008040"/>
                </a:solidFill>
                <a:cs typeface="Lucida Console"/>
              </a:rPr>
              <a:t>”, (“1.2.3.4”, “Home”))</a:t>
            </a:r>
            <a:br>
              <a:rPr lang="en-US" sz="1800" dirty="0">
                <a:solidFill>
                  <a:srgbClr val="008040"/>
                </a:solidFill>
                <a:cs typeface="Lucida Console"/>
              </a:rPr>
            </a:br>
            <a:r>
              <a:rPr lang="en-US" sz="1800" dirty="0">
                <a:solidFill>
                  <a:srgbClr val="008040"/>
                </a:solidFill>
                <a:cs typeface="Lucida Console"/>
              </a:rPr>
              <a:t># (“</a:t>
            </a:r>
            <a:r>
              <a:rPr lang="en-US" sz="1800" dirty="0" err="1">
                <a:solidFill>
                  <a:srgbClr val="008040"/>
                </a:solidFill>
                <a:cs typeface="Lucida Console"/>
              </a:rPr>
              <a:t>index.html</a:t>
            </a:r>
            <a:r>
              <a:rPr lang="en-US" sz="1800" dirty="0">
                <a:solidFill>
                  <a:srgbClr val="008040"/>
                </a:solidFill>
                <a:cs typeface="Lucida Console"/>
              </a:rPr>
              <a:t>”, (“1.3.3.1”, “Home”))</a:t>
            </a:r>
            <a:br>
              <a:rPr lang="en-US" sz="1800" dirty="0">
                <a:solidFill>
                  <a:srgbClr val="008040"/>
                </a:solidFill>
                <a:cs typeface="Lucida Console"/>
              </a:rPr>
            </a:br>
            <a:r>
              <a:rPr lang="en-US" sz="1800" dirty="0">
                <a:solidFill>
                  <a:srgbClr val="008040"/>
                </a:solidFill>
                <a:cs typeface="Lucida Console"/>
              </a:rPr>
              <a:t># (“</a:t>
            </a:r>
            <a:r>
              <a:rPr lang="en-US" sz="1800" dirty="0" err="1">
                <a:solidFill>
                  <a:srgbClr val="008040"/>
                </a:solidFill>
                <a:cs typeface="Lucida Console"/>
              </a:rPr>
              <a:t>about.html</a:t>
            </a:r>
            <a:r>
              <a:rPr lang="en-US" sz="1800" dirty="0">
                <a:solidFill>
                  <a:srgbClr val="008040"/>
                </a:solidFill>
                <a:cs typeface="Lucida Console"/>
              </a:rPr>
              <a:t>”, (“3.4.5.6”, “About”))</a:t>
            </a:r>
          </a:p>
          <a:p>
            <a:pPr>
              <a:buClr>
                <a:schemeClr val="bg1">
                  <a:lumMod val="75000"/>
                </a:schemeClr>
              </a:buClr>
              <a:buFont typeface="Lucida Grande"/>
              <a:buChar char="&gt;"/>
            </a:pPr>
            <a:endParaRPr lang="en-US" sz="1800" dirty="0">
              <a:cs typeface="Lucida Console"/>
            </a:endParaRPr>
          </a:p>
          <a:p>
            <a:pPr>
              <a:buClr>
                <a:schemeClr val="bg1">
                  <a:lumMod val="75000"/>
                </a:schemeClr>
              </a:buClr>
              <a:buFont typeface="Lucida Grande"/>
              <a:buChar char="&gt;"/>
            </a:pPr>
            <a:r>
              <a:rPr lang="en-US" sz="1800" dirty="0" err="1">
                <a:cs typeface="Lucida Console"/>
              </a:rPr>
              <a:t>visits.</a:t>
            </a:r>
            <a:r>
              <a:rPr lang="en-US" sz="1800" dirty="0" err="1">
                <a:solidFill>
                  <a:srgbClr val="3366FF"/>
                </a:solidFill>
                <a:cs typeface="Lucida Console"/>
              </a:rPr>
              <a:t>cogroup</a:t>
            </a:r>
            <a:r>
              <a:rPr lang="en-US" sz="1800" dirty="0">
                <a:cs typeface="Lucida Console"/>
              </a:rPr>
              <a:t>(</a:t>
            </a:r>
            <a:r>
              <a:rPr lang="en-US" sz="1800" dirty="0" err="1">
                <a:cs typeface="Lucida Console"/>
              </a:rPr>
              <a:t>pageNames</a:t>
            </a:r>
            <a:r>
              <a:rPr lang="en-US" sz="1800" dirty="0">
                <a:cs typeface="Lucida Console"/>
              </a:rPr>
              <a:t>) </a:t>
            </a:r>
            <a:r>
              <a:rPr lang="en-US" sz="1800" dirty="0">
                <a:solidFill>
                  <a:srgbClr val="008040"/>
                </a:solidFill>
                <a:cs typeface="Lucida Console"/>
              </a:rPr>
              <a:t/>
            </a:r>
            <a:br>
              <a:rPr lang="en-US" sz="1800" dirty="0">
                <a:solidFill>
                  <a:srgbClr val="008040"/>
                </a:solidFill>
                <a:cs typeface="Lucida Console"/>
              </a:rPr>
            </a:br>
            <a:r>
              <a:rPr lang="en-US" sz="1800" dirty="0">
                <a:solidFill>
                  <a:srgbClr val="008040"/>
                </a:solidFill>
                <a:cs typeface="Lucida Console"/>
              </a:rPr>
              <a:t># (“</a:t>
            </a:r>
            <a:r>
              <a:rPr lang="en-US" sz="1800" dirty="0" err="1">
                <a:solidFill>
                  <a:srgbClr val="008040"/>
                </a:solidFill>
                <a:cs typeface="Lucida Console"/>
              </a:rPr>
              <a:t>index.html</a:t>
            </a:r>
            <a:r>
              <a:rPr lang="en-US" sz="1800" dirty="0">
                <a:solidFill>
                  <a:srgbClr val="008040"/>
                </a:solidFill>
                <a:cs typeface="Lucida Console"/>
              </a:rPr>
              <a:t>”, ([“1.2.3.4”, “1.3.3.1”], [“Home”]))</a:t>
            </a:r>
            <a:br>
              <a:rPr lang="en-US" sz="1800" dirty="0">
                <a:solidFill>
                  <a:srgbClr val="008040"/>
                </a:solidFill>
                <a:cs typeface="Lucida Console"/>
              </a:rPr>
            </a:br>
            <a:r>
              <a:rPr lang="en-US" sz="1800" dirty="0">
                <a:solidFill>
                  <a:srgbClr val="008040"/>
                </a:solidFill>
                <a:cs typeface="Lucida Console"/>
              </a:rPr>
              <a:t># (“</a:t>
            </a:r>
            <a:r>
              <a:rPr lang="en-US" sz="1800" dirty="0" err="1">
                <a:solidFill>
                  <a:srgbClr val="008040"/>
                </a:solidFill>
                <a:cs typeface="Lucida Console"/>
              </a:rPr>
              <a:t>about.html</a:t>
            </a:r>
            <a:r>
              <a:rPr lang="en-US" sz="1800" dirty="0">
                <a:solidFill>
                  <a:srgbClr val="008040"/>
                </a:solidFill>
                <a:cs typeface="Lucida Console"/>
              </a:rPr>
              <a:t>”, ([“3.4.5.6”], [“About”]))</a:t>
            </a:r>
          </a:p>
        </p:txBody>
      </p:sp>
    </p:spTree>
    <p:extLst>
      <p:ext uri="{BB962C8B-B14F-4D97-AF65-F5344CB8AC3E}">
        <p14:creationId xmlns:p14="http://schemas.microsoft.com/office/powerpoint/2010/main" xmlns="" val="193157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Level of Parallelism</a:t>
            </a:r>
          </a:p>
        </p:txBody>
      </p:sp>
      <p:sp>
        <p:nvSpPr>
          <p:cNvPr id="3" name="Content Placeholder 2"/>
          <p:cNvSpPr>
            <a:spLocks noGrp="1"/>
          </p:cNvSpPr>
          <p:nvPr>
            <p:ph idx="1"/>
          </p:nvPr>
        </p:nvSpPr>
        <p:spPr/>
        <p:txBody>
          <a:bodyPr/>
          <a:lstStyle/>
          <a:p>
            <a:r>
              <a:rPr lang="en-US" dirty="0"/>
              <a:t>All the pair RDD operations take an optional second parameter for number of tasks</a:t>
            </a:r>
          </a:p>
          <a:p>
            <a:endParaRPr lang="en-US" dirty="0"/>
          </a:p>
          <a:p>
            <a:pPr lvl="1">
              <a:buClr>
                <a:schemeClr val="bg1">
                  <a:lumMod val="75000"/>
                </a:schemeClr>
              </a:buClr>
              <a:buFont typeface="Lucida Grande"/>
              <a:buChar char="&gt;"/>
            </a:pPr>
            <a:r>
              <a:rPr lang="en-US" sz="2100" dirty="0" err="1">
                <a:solidFill>
                  <a:prstClr val="black"/>
                </a:solidFill>
                <a:cs typeface="Lucida Console"/>
              </a:rPr>
              <a:t>words.</a:t>
            </a:r>
            <a:r>
              <a:rPr lang="en-US" sz="2100" dirty="0" err="1">
                <a:solidFill>
                  <a:srgbClr val="3366FF"/>
                </a:solidFill>
                <a:cs typeface="Lucida Console"/>
              </a:rPr>
              <a:t>reduceByKey</a:t>
            </a:r>
            <a:r>
              <a:rPr lang="en-US" sz="2100" dirty="0">
                <a:solidFill>
                  <a:prstClr val="black"/>
                </a:solidFill>
                <a:cs typeface="Lucida Console"/>
              </a:rPr>
              <a:t>(</a:t>
            </a:r>
            <a:r>
              <a:rPr lang="en-US" sz="2100" dirty="0">
                <a:solidFill>
                  <a:srgbClr val="FF0080"/>
                </a:solidFill>
                <a:cs typeface="Lucida Console"/>
              </a:rPr>
              <a:t>lambda x, y: x + y</a:t>
            </a:r>
            <a:r>
              <a:rPr lang="en-US" sz="2100" dirty="0">
                <a:cs typeface="Lucida Console"/>
              </a:rPr>
              <a:t>, 5</a:t>
            </a:r>
            <a:r>
              <a:rPr lang="en-US" sz="2100" dirty="0">
                <a:solidFill>
                  <a:prstClr val="black"/>
                </a:solidFill>
                <a:cs typeface="Lucida Console"/>
              </a:rPr>
              <a:t>)</a:t>
            </a:r>
            <a:endParaRPr lang="en-US" sz="2100" dirty="0">
              <a:solidFill>
                <a:srgbClr val="008040"/>
              </a:solidFill>
              <a:cs typeface="Lucida Console"/>
            </a:endParaRPr>
          </a:p>
          <a:p>
            <a:pPr lvl="1">
              <a:buClr>
                <a:schemeClr val="bg1">
                  <a:lumMod val="75000"/>
                </a:schemeClr>
              </a:buClr>
              <a:buFont typeface="Lucida Grande"/>
              <a:buChar char="&gt;"/>
            </a:pPr>
            <a:r>
              <a:rPr lang="en-US" sz="2100" dirty="0" err="1">
                <a:solidFill>
                  <a:prstClr val="black"/>
                </a:solidFill>
                <a:cs typeface="Lucida Console"/>
              </a:rPr>
              <a:t>words.</a:t>
            </a:r>
            <a:r>
              <a:rPr lang="en-US" sz="2100" dirty="0" err="1">
                <a:solidFill>
                  <a:srgbClr val="3366FF"/>
                </a:solidFill>
                <a:cs typeface="Lucida Console"/>
              </a:rPr>
              <a:t>groupByKey</a:t>
            </a:r>
            <a:r>
              <a:rPr lang="en-US" sz="2100" dirty="0">
                <a:solidFill>
                  <a:prstClr val="black"/>
                </a:solidFill>
                <a:cs typeface="Lucida Console"/>
              </a:rPr>
              <a:t>(5)</a:t>
            </a:r>
            <a:endParaRPr lang="en-US" sz="2100" dirty="0">
              <a:solidFill>
                <a:srgbClr val="008040"/>
              </a:solidFill>
              <a:cs typeface="Lucida Console"/>
            </a:endParaRPr>
          </a:p>
          <a:p>
            <a:pPr lvl="1">
              <a:buClr>
                <a:schemeClr val="bg1">
                  <a:lumMod val="75000"/>
                </a:schemeClr>
              </a:buClr>
              <a:buFont typeface="Lucida Grande"/>
              <a:buChar char="&gt;"/>
            </a:pPr>
            <a:r>
              <a:rPr lang="en-US" sz="2100" dirty="0" err="1">
                <a:solidFill>
                  <a:prstClr val="black"/>
                </a:solidFill>
                <a:cs typeface="Lucida Console"/>
              </a:rPr>
              <a:t>visits.</a:t>
            </a:r>
            <a:r>
              <a:rPr lang="en-US" sz="2100" dirty="0" err="1">
                <a:solidFill>
                  <a:srgbClr val="3366FF"/>
                </a:solidFill>
                <a:cs typeface="Lucida Console"/>
              </a:rPr>
              <a:t>join</a:t>
            </a:r>
            <a:r>
              <a:rPr lang="en-US" sz="2100" dirty="0">
                <a:solidFill>
                  <a:prstClr val="black"/>
                </a:solidFill>
                <a:cs typeface="Lucida Console"/>
              </a:rPr>
              <a:t>(</a:t>
            </a:r>
            <a:r>
              <a:rPr lang="en-US" sz="2100" dirty="0" err="1">
                <a:solidFill>
                  <a:prstClr val="black"/>
                </a:solidFill>
                <a:cs typeface="Lucida Console"/>
              </a:rPr>
              <a:t>pageViews</a:t>
            </a:r>
            <a:r>
              <a:rPr lang="en-US" sz="2100" dirty="0">
                <a:solidFill>
                  <a:prstClr val="black"/>
                </a:solidFill>
                <a:cs typeface="Lucida Console"/>
              </a:rPr>
              <a:t>, 5)</a:t>
            </a:r>
          </a:p>
          <a:p>
            <a:pPr marL="0" indent="0">
              <a:buNone/>
            </a:pPr>
            <a:endParaRPr lang="en-US" dirty="0"/>
          </a:p>
        </p:txBody>
      </p:sp>
    </p:spTree>
    <p:extLst>
      <p:ext uri="{BB962C8B-B14F-4D97-AF65-F5344CB8AC3E}">
        <p14:creationId xmlns:p14="http://schemas.microsoft.com/office/powerpoint/2010/main" xmlns="" val="364807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pair RDDs in Spark</a:t>
            </a:r>
          </a:p>
        </p:txBody>
      </p:sp>
      <p:sp>
        <p:nvSpPr>
          <p:cNvPr id="3" name="Content Placeholder 2"/>
          <p:cNvSpPr>
            <a:spLocks noGrp="1"/>
          </p:cNvSpPr>
          <p:nvPr>
            <p:ph idx="1"/>
          </p:nvPr>
        </p:nvSpPr>
        <p:spPr/>
        <p:txBody>
          <a:bodyPr/>
          <a:lstStyle/>
          <a:p>
            <a:r>
              <a:rPr lang="en-US" dirty="0"/>
              <a:t>Some return pair RDDs for their key/value data</a:t>
            </a:r>
          </a:p>
          <a:p>
            <a:r>
              <a:rPr lang="en-US" dirty="0"/>
              <a:t>Otherwise, regular RDD can be turned into a pair RDD by running a map()</a:t>
            </a:r>
          </a:p>
          <a:p>
            <a:endParaRPr lang="en-US" dirty="0"/>
          </a:p>
          <a:p>
            <a:pPr marL="0" indent="0">
              <a:buNone/>
            </a:pPr>
            <a:r>
              <a:rPr lang="en-US" dirty="0"/>
              <a:t>Example:</a:t>
            </a:r>
          </a:p>
          <a:p>
            <a:r>
              <a:rPr lang="en-US" dirty="0"/>
              <a:t>We consider code that starts with an RDD of lines of text and the first word in each line as keys</a:t>
            </a:r>
          </a:p>
          <a:p>
            <a:r>
              <a:rPr lang="en-US" dirty="0"/>
              <a:t>We will see the code in Python and Scala</a:t>
            </a:r>
          </a:p>
          <a:p>
            <a:endParaRPr lang="en-US" dirty="0"/>
          </a:p>
        </p:txBody>
      </p:sp>
    </p:spTree>
    <p:extLst>
      <p:ext uri="{BB962C8B-B14F-4D97-AF65-F5344CB8AC3E}">
        <p14:creationId xmlns:p14="http://schemas.microsoft.com/office/powerpoint/2010/main" xmlns="" val="322743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pair RDD: Python</a:t>
            </a:r>
          </a:p>
        </p:txBody>
      </p:sp>
      <p:sp>
        <p:nvSpPr>
          <p:cNvPr id="3" name="Content Placeholder 2"/>
          <p:cNvSpPr>
            <a:spLocks noGrp="1"/>
          </p:cNvSpPr>
          <p:nvPr>
            <p:ph idx="1"/>
          </p:nvPr>
        </p:nvSpPr>
        <p:spPr/>
        <p:txBody>
          <a:bodyPr/>
          <a:lstStyle/>
          <a:p>
            <a:r>
              <a:rPr lang="en-US" dirty="0"/>
              <a:t>Creating a pair RDD using the first word as the key in Python:</a:t>
            </a:r>
          </a:p>
          <a:p>
            <a:endParaRPr lang="en-US" dirty="0"/>
          </a:p>
          <a:p>
            <a:endParaRPr lang="en-US" dirty="0"/>
          </a:p>
          <a:p>
            <a:endParaRPr lang="en-US" dirty="0"/>
          </a:p>
          <a:p>
            <a:endParaRPr lang="en-US" dirty="0"/>
          </a:p>
          <a:p>
            <a:endParaRPr lang="en-US" dirty="0"/>
          </a:p>
          <a:p>
            <a:r>
              <a:rPr lang="en-US" dirty="0"/>
              <a:t>In Python, for the functions on keyed data to work we need to return an RDD composed of tuples </a:t>
            </a:r>
          </a:p>
          <a:p>
            <a:endParaRPr lang="en-US" dirty="0"/>
          </a:p>
        </p:txBody>
      </p:sp>
      <p:pic>
        <p:nvPicPr>
          <p:cNvPr id="4" name="Content Placeholder 3"/>
          <p:cNvPicPr>
            <a:picLocks noChangeAspect="1"/>
          </p:cNvPicPr>
          <p:nvPr/>
        </p:nvPicPr>
        <p:blipFill rotWithShape="1">
          <a:blip r:embed="rId2"/>
          <a:srcRect r="26956" b="-662"/>
          <a:stretch/>
        </p:blipFill>
        <p:spPr bwMode="auto">
          <a:xfrm>
            <a:off x="1370361" y="2794361"/>
            <a:ext cx="6403277" cy="899815"/>
          </a:xfrm>
          <a:prstGeom prst="rect">
            <a:avLst/>
          </a:prstGeom>
          <a:noFill/>
          <a:ln w="9525">
            <a:noFill/>
            <a:miter lim="800000"/>
            <a:headEnd/>
            <a:tailEnd/>
          </a:ln>
        </p:spPr>
      </p:pic>
    </p:spTree>
    <p:extLst>
      <p:ext uri="{BB962C8B-B14F-4D97-AF65-F5344CB8AC3E}">
        <p14:creationId xmlns:p14="http://schemas.microsoft.com/office/powerpoint/2010/main" xmlns="" val="86929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pair RDD: Scala</a:t>
            </a:r>
          </a:p>
        </p:txBody>
      </p:sp>
      <p:sp>
        <p:nvSpPr>
          <p:cNvPr id="3" name="Content Placeholder 2"/>
          <p:cNvSpPr>
            <a:spLocks noGrp="1"/>
          </p:cNvSpPr>
          <p:nvPr>
            <p:ph idx="1"/>
          </p:nvPr>
        </p:nvSpPr>
        <p:spPr/>
        <p:txBody>
          <a:bodyPr/>
          <a:lstStyle/>
          <a:p>
            <a:r>
              <a:rPr lang="en-US" dirty="0"/>
              <a:t>Creating a pair RDD using the first word as the key in Scala</a:t>
            </a:r>
          </a:p>
          <a:p>
            <a:endParaRPr lang="en-US" dirty="0"/>
          </a:p>
          <a:p>
            <a:endParaRPr lang="en-US" dirty="0"/>
          </a:p>
          <a:p>
            <a:endParaRPr lang="en-US" dirty="0"/>
          </a:p>
          <a:p>
            <a:endParaRPr lang="en-US" dirty="0"/>
          </a:p>
          <a:p>
            <a:endParaRPr lang="en-US" dirty="0"/>
          </a:p>
          <a:p>
            <a:r>
              <a:rPr lang="en-US" dirty="0"/>
              <a:t>In Scala, tuples should be returned for the keyed data to be available</a:t>
            </a:r>
          </a:p>
          <a:p>
            <a:r>
              <a:rPr lang="en-US" dirty="0"/>
              <a:t>An implicit conversion on RDDs of tuples exists to provide the additional key/value functions.</a:t>
            </a:r>
          </a:p>
          <a:p>
            <a:endParaRPr lang="en-US" dirty="0"/>
          </a:p>
        </p:txBody>
      </p:sp>
      <p:pic>
        <p:nvPicPr>
          <p:cNvPr id="4" name="Content Placeholder 4"/>
          <p:cNvPicPr>
            <a:picLocks noChangeAspect="1"/>
          </p:cNvPicPr>
          <p:nvPr/>
        </p:nvPicPr>
        <p:blipFill rotWithShape="1">
          <a:blip r:embed="rId2"/>
          <a:srcRect t="1" r="31133" b="-3607"/>
          <a:stretch/>
        </p:blipFill>
        <p:spPr bwMode="auto">
          <a:xfrm>
            <a:off x="1263830" y="2907792"/>
            <a:ext cx="6616340" cy="850014"/>
          </a:xfrm>
          <a:prstGeom prst="rect">
            <a:avLst/>
          </a:prstGeom>
          <a:noFill/>
          <a:ln w="9525">
            <a:noFill/>
            <a:miter lim="800000"/>
            <a:headEnd/>
            <a:tailEnd/>
          </a:ln>
        </p:spPr>
      </p:pic>
    </p:spTree>
    <p:extLst>
      <p:ext uri="{BB962C8B-B14F-4D97-AF65-F5344CB8AC3E}">
        <p14:creationId xmlns:p14="http://schemas.microsoft.com/office/powerpoint/2010/main" xmlns="" val="421814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 on Pair RDDs</a:t>
            </a:r>
          </a:p>
        </p:txBody>
      </p:sp>
      <p:sp>
        <p:nvSpPr>
          <p:cNvPr id="3" name="Content Placeholder 2"/>
          <p:cNvSpPr>
            <a:spLocks noGrp="1"/>
          </p:cNvSpPr>
          <p:nvPr>
            <p:ph idx="1"/>
          </p:nvPr>
        </p:nvSpPr>
        <p:spPr/>
        <p:txBody>
          <a:bodyPr/>
          <a:lstStyle/>
          <a:p>
            <a:r>
              <a:rPr lang="en-US" dirty="0"/>
              <a:t>Pair RDDs contain tuples, we need to pass functions that operate on tuples rather than on individual elements</a:t>
            </a:r>
          </a:p>
          <a:p>
            <a:r>
              <a:rPr lang="en-US" dirty="0"/>
              <a:t>Pair RDDs are allowed to use all the transformations available to standard RDDs</a:t>
            </a:r>
          </a:p>
          <a:p>
            <a:endParaRPr lang="en-US" dirty="0"/>
          </a:p>
          <a:p>
            <a:r>
              <a:rPr lang="en-US" dirty="0"/>
              <a:t>Example: {(1, 2), (3, 4), (3, 6)}</a:t>
            </a:r>
          </a:p>
          <a:p>
            <a:endParaRPr lang="en-US" dirty="0"/>
          </a:p>
        </p:txBody>
      </p:sp>
    </p:spTree>
    <p:extLst>
      <p:ext uri="{BB962C8B-B14F-4D97-AF65-F5344CB8AC3E}">
        <p14:creationId xmlns:p14="http://schemas.microsoft.com/office/powerpoint/2010/main" xmlns="" val="2374649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Transformations on Pair </a:t>
            </a:r>
            <a:r>
              <a:rPr lang="fr-FR" dirty="0" err="1"/>
              <a:t>RDDs</a:t>
            </a:r>
            <a:r>
              <a:rPr lang="fr-FR" dirty="0"/>
              <a:t> : </a:t>
            </a:r>
            <a:r>
              <a:rPr lang="fr-FR" dirty="0" err="1"/>
              <a:t>Example</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xmlns="" val="3498446906"/>
              </p:ext>
            </p:extLst>
          </p:nvPr>
        </p:nvGraphicFramePr>
        <p:xfrm>
          <a:off x="155448" y="1953639"/>
          <a:ext cx="8833104" cy="3514472"/>
        </p:xfrm>
        <a:graphic>
          <a:graphicData uri="http://schemas.openxmlformats.org/drawingml/2006/table">
            <a:tbl>
              <a:tblPr firstRow="1" bandRow="1">
                <a:tableStyleId>{5C22544A-7EE6-4342-B048-85BDC9FD1C3A}</a:tableStyleId>
              </a:tblPr>
              <a:tblGrid>
                <a:gridCol w="1922802">
                  <a:extLst>
                    <a:ext uri="{9D8B030D-6E8A-4147-A177-3AD203B41FA5}">
                      <a16:colId xmlns="" xmlns:a16="http://schemas.microsoft.com/office/drawing/2014/main" val="143409382"/>
                    </a:ext>
                  </a:extLst>
                </a:gridCol>
                <a:gridCol w="2311926">
                  <a:extLst>
                    <a:ext uri="{9D8B030D-6E8A-4147-A177-3AD203B41FA5}">
                      <a16:colId xmlns="" xmlns:a16="http://schemas.microsoft.com/office/drawing/2014/main" val="1225860761"/>
                    </a:ext>
                  </a:extLst>
                </a:gridCol>
                <a:gridCol w="2871639">
                  <a:extLst>
                    <a:ext uri="{9D8B030D-6E8A-4147-A177-3AD203B41FA5}">
                      <a16:colId xmlns="" xmlns:a16="http://schemas.microsoft.com/office/drawing/2014/main" val="3305298834"/>
                    </a:ext>
                  </a:extLst>
                </a:gridCol>
                <a:gridCol w="1726737">
                  <a:extLst>
                    <a:ext uri="{9D8B030D-6E8A-4147-A177-3AD203B41FA5}">
                      <a16:colId xmlns="" xmlns:a16="http://schemas.microsoft.com/office/drawing/2014/main" val="1690088540"/>
                    </a:ext>
                  </a:extLst>
                </a:gridCol>
              </a:tblGrid>
              <a:tr h="333490">
                <a:tc>
                  <a:txBody>
                    <a:bodyPr/>
                    <a:lstStyle/>
                    <a:p>
                      <a:pPr algn="ctr"/>
                      <a:r>
                        <a:rPr kumimoji="0" lang="en-US" b="1" i="0" kern="1200" dirty="0">
                          <a:solidFill>
                            <a:schemeClr val="lt1"/>
                          </a:solidFill>
                          <a:effectLst/>
                          <a:latin typeface="+mn-lt"/>
                          <a:ea typeface="+mn-ea"/>
                          <a:cs typeface="+mn-cs"/>
                        </a:rPr>
                        <a:t>Function name</a:t>
                      </a:r>
                      <a:endParaRPr lang="en-US" dirty="0"/>
                    </a:p>
                  </a:txBody>
                  <a:tcPr/>
                </a:tc>
                <a:tc>
                  <a:txBody>
                    <a:bodyPr/>
                    <a:lstStyle/>
                    <a:p>
                      <a:pPr algn="ctr"/>
                      <a:r>
                        <a:rPr kumimoji="0" lang="en-US" b="1" i="0" kern="1200" dirty="0">
                          <a:solidFill>
                            <a:schemeClr val="lt1"/>
                          </a:solidFill>
                          <a:effectLst/>
                          <a:latin typeface="+mn-lt"/>
                          <a:ea typeface="+mn-ea"/>
                          <a:cs typeface="+mn-cs"/>
                        </a:rPr>
                        <a:t>Purpose</a:t>
                      </a:r>
                      <a:endParaRPr lang="en-US" dirty="0"/>
                    </a:p>
                  </a:txBody>
                  <a:tcPr/>
                </a:tc>
                <a:tc>
                  <a:txBody>
                    <a:bodyPr/>
                    <a:lstStyle/>
                    <a:p>
                      <a:pPr algn="ctr"/>
                      <a:r>
                        <a:rPr kumimoji="0" lang="en-US" b="1" i="0" kern="1200" dirty="0">
                          <a:solidFill>
                            <a:schemeClr val="lt1"/>
                          </a:solidFill>
                          <a:effectLst/>
                          <a:latin typeface="+mn-lt"/>
                          <a:ea typeface="+mn-ea"/>
                          <a:cs typeface="+mn-cs"/>
                        </a:rPr>
                        <a:t>Example</a:t>
                      </a:r>
                      <a:endParaRPr lang="en-US" dirty="0"/>
                    </a:p>
                  </a:txBody>
                  <a:tcPr/>
                </a:tc>
                <a:tc>
                  <a:txBody>
                    <a:bodyPr/>
                    <a:lstStyle/>
                    <a:p>
                      <a:pPr algn="ctr"/>
                      <a:r>
                        <a:rPr kumimoji="0" lang="en-US" b="1" i="0" kern="1200" dirty="0">
                          <a:solidFill>
                            <a:schemeClr val="lt1"/>
                          </a:solidFill>
                          <a:effectLst/>
                          <a:latin typeface="+mn-lt"/>
                          <a:ea typeface="+mn-ea"/>
                          <a:cs typeface="+mn-cs"/>
                        </a:rPr>
                        <a:t>Result</a:t>
                      </a:r>
                      <a:endParaRPr lang="en-US" dirty="0"/>
                    </a:p>
                  </a:txBody>
                  <a:tcPr/>
                </a:tc>
                <a:extLst>
                  <a:ext uri="{0D108BD9-81ED-4DB2-BD59-A6C34878D82A}">
                    <a16:rowId xmlns="" xmlns:a16="http://schemas.microsoft.com/office/drawing/2014/main" val="2885794805"/>
                  </a:ext>
                </a:extLst>
              </a:tr>
              <a:tr h="564368">
                <a:tc>
                  <a:txBody>
                    <a:bodyPr/>
                    <a:lstStyle/>
                    <a:p>
                      <a:r>
                        <a:rPr kumimoji="0" lang="en-US" b="0" i="0" kern="1200" dirty="0" err="1">
                          <a:solidFill>
                            <a:schemeClr val="dk1"/>
                          </a:solidFill>
                          <a:effectLst/>
                          <a:latin typeface="+mn-lt"/>
                          <a:ea typeface="+mn-ea"/>
                          <a:cs typeface="+mn-cs"/>
                        </a:rPr>
                        <a:t>reduceByKey</a:t>
                      </a:r>
                      <a:r>
                        <a:rPr kumimoji="0" lang="en-US" b="0" i="0" kern="1200" dirty="0">
                          <a:solidFill>
                            <a:schemeClr val="dk1"/>
                          </a:solidFill>
                          <a:effectLst/>
                          <a:latin typeface="+mn-lt"/>
                          <a:ea typeface="+mn-ea"/>
                          <a:cs typeface="+mn-cs"/>
                        </a:rPr>
                        <a:t>(</a:t>
                      </a:r>
                      <a:r>
                        <a:rPr kumimoji="0" lang="en-US" b="0" i="0" kern="1200" dirty="0" err="1">
                          <a:solidFill>
                            <a:schemeClr val="dk1"/>
                          </a:solidFill>
                          <a:effectLst/>
                          <a:latin typeface="+mn-lt"/>
                          <a:ea typeface="+mn-ea"/>
                          <a:cs typeface="+mn-cs"/>
                        </a:rPr>
                        <a:t>func</a:t>
                      </a:r>
                      <a:r>
                        <a:rPr kumimoji="0" lang="en-US" b="0" i="0" kern="1200" dirty="0">
                          <a:solidFill>
                            <a:schemeClr val="dk1"/>
                          </a:solidFill>
                          <a:effectLst/>
                          <a:latin typeface="+mn-lt"/>
                          <a:ea typeface="+mn-ea"/>
                          <a:cs typeface="+mn-cs"/>
                        </a:rPr>
                        <a:t>)</a:t>
                      </a:r>
                      <a:endParaRPr lang="en-US" dirty="0"/>
                    </a:p>
                  </a:txBody>
                  <a:tcPr/>
                </a:tc>
                <a:tc>
                  <a:txBody>
                    <a:bodyPr/>
                    <a:lstStyle/>
                    <a:p>
                      <a:r>
                        <a:rPr kumimoji="0" lang="en-US" b="0" i="0" kern="1200" dirty="0">
                          <a:solidFill>
                            <a:schemeClr val="dk1"/>
                          </a:solidFill>
                          <a:effectLst/>
                          <a:latin typeface="+mn-lt"/>
                          <a:ea typeface="+mn-ea"/>
                          <a:cs typeface="+mn-cs"/>
                        </a:rPr>
                        <a:t>Combine values with the same key.</a:t>
                      </a:r>
                      <a:endParaRPr lang="en-US" dirty="0"/>
                    </a:p>
                  </a:txBody>
                  <a:tcPr/>
                </a:tc>
                <a:tc>
                  <a:txBody>
                    <a:bodyPr/>
                    <a:lstStyle/>
                    <a:p>
                      <a:r>
                        <a:rPr lang="es-ES" dirty="0" err="1"/>
                        <a:t>rdd.reduceByKey</a:t>
                      </a:r>
                      <a:r>
                        <a:rPr lang="es-ES" dirty="0"/>
                        <a:t>((x, y) =&gt; x + y)</a:t>
                      </a:r>
                      <a:endParaRPr lang="en-US" dirty="0"/>
                    </a:p>
                  </a:txBody>
                  <a:tcPr/>
                </a:tc>
                <a:tc>
                  <a:txBody>
                    <a:bodyPr/>
                    <a:lstStyle/>
                    <a:p>
                      <a:r>
                        <a:rPr kumimoji="0" lang="en-US" b="0" i="0" kern="1200" dirty="0">
                          <a:solidFill>
                            <a:schemeClr val="dk1"/>
                          </a:solidFill>
                          <a:effectLst/>
                          <a:latin typeface="+mn-lt"/>
                          <a:ea typeface="+mn-ea"/>
                          <a:cs typeface="+mn-cs"/>
                        </a:rPr>
                        <a:t>{(1, 2), (3, 10)}</a:t>
                      </a:r>
                      <a:endParaRPr lang="en-US" dirty="0"/>
                    </a:p>
                  </a:txBody>
                  <a:tcPr/>
                </a:tc>
                <a:extLst>
                  <a:ext uri="{0D108BD9-81ED-4DB2-BD59-A6C34878D82A}">
                    <a16:rowId xmlns="" xmlns:a16="http://schemas.microsoft.com/office/drawing/2014/main" val="515437532"/>
                  </a:ext>
                </a:extLst>
              </a:tr>
              <a:tr h="564368">
                <a:tc>
                  <a:txBody>
                    <a:bodyPr/>
                    <a:lstStyle/>
                    <a:p>
                      <a:r>
                        <a:rPr kumimoji="0" lang="en-US" b="0" i="0" kern="1200" dirty="0" err="1">
                          <a:solidFill>
                            <a:schemeClr val="dk1"/>
                          </a:solidFill>
                          <a:effectLst/>
                          <a:latin typeface="+mn-lt"/>
                          <a:ea typeface="+mn-ea"/>
                          <a:cs typeface="+mn-cs"/>
                        </a:rPr>
                        <a:t>groupByKey</a:t>
                      </a:r>
                      <a:r>
                        <a:rPr kumimoji="0" lang="en-US" b="0" i="0" kern="1200" dirty="0">
                          <a:solidFill>
                            <a:schemeClr val="dk1"/>
                          </a:solidFill>
                          <a:effectLst/>
                          <a:latin typeface="+mn-lt"/>
                          <a:ea typeface="+mn-ea"/>
                          <a:cs typeface="+mn-cs"/>
                        </a:rPr>
                        <a:t>()</a:t>
                      </a:r>
                      <a:endParaRPr lang="en-US" dirty="0"/>
                    </a:p>
                  </a:txBody>
                  <a:tcPr/>
                </a:tc>
                <a:tc>
                  <a:txBody>
                    <a:bodyPr/>
                    <a:lstStyle/>
                    <a:p>
                      <a:r>
                        <a:rPr kumimoji="0" lang="en-US" b="0" i="0" kern="1200" dirty="0">
                          <a:solidFill>
                            <a:schemeClr val="dk1"/>
                          </a:solidFill>
                          <a:effectLst/>
                          <a:latin typeface="+mn-lt"/>
                          <a:ea typeface="+mn-ea"/>
                          <a:cs typeface="+mn-cs"/>
                        </a:rPr>
                        <a:t>Group values with the same key.</a:t>
                      </a:r>
                      <a:endParaRPr lang="en-US" dirty="0"/>
                    </a:p>
                  </a:txBody>
                  <a:tcPr/>
                </a:tc>
                <a:tc>
                  <a:txBody>
                    <a:bodyPr/>
                    <a:lstStyle/>
                    <a:p>
                      <a:r>
                        <a:rPr kumimoji="0" lang="en-US" b="0" i="0" kern="1200" dirty="0" err="1">
                          <a:solidFill>
                            <a:schemeClr val="dk1"/>
                          </a:solidFill>
                          <a:effectLst/>
                          <a:latin typeface="+mn-lt"/>
                          <a:ea typeface="+mn-ea"/>
                          <a:cs typeface="+mn-cs"/>
                        </a:rPr>
                        <a:t>rdd.groupByKey</a:t>
                      </a:r>
                      <a:r>
                        <a:rPr kumimoji="0" lang="en-US" b="0" i="0" kern="1200" dirty="0">
                          <a:solidFill>
                            <a:schemeClr val="dk1"/>
                          </a:solidFill>
                          <a:effectLst/>
                          <a:latin typeface="+mn-lt"/>
                          <a:ea typeface="+mn-ea"/>
                          <a:cs typeface="+mn-cs"/>
                        </a:rPr>
                        <a:t>()</a:t>
                      </a:r>
                      <a:endParaRPr lang="en-US" dirty="0"/>
                    </a:p>
                  </a:txBody>
                  <a:tcPr/>
                </a:tc>
                <a:tc>
                  <a:txBody>
                    <a:bodyPr/>
                    <a:lstStyle/>
                    <a:p>
                      <a:r>
                        <a:rPr kumimoji="0" lang="en-US" b="0" i="0" kern="1200" dirty="0">
                          <a:solidFill>
                            <a:schemeClr val="dk1"/>
                          </a:solidFill>
                          <a:effectLst/>
                          <a:latin typeface="+mn-lt"/>
                          <a:ea typeface="+mn-ea"/>
                          <a:cs typeface="+mn-cs"/>
                        </a:rPr>
                        <a:t>{(1, [2]), (3, [4, 6])}</a:t>
                      </a:r>
                      <a:endParaRPr lang="en-US" dirty="0"/>
                    </a:p>
                  </a:txBody>
                  <a:tcPr/>
                </a:tc>
                <a:extLst>
                  <a:ext uri="{0D108BD9-81ED-4DB2-BD59-A6C34878D82A}">
                    <a16:rowId xmlns="" xmlns:a16="http://schemas.microsoft.com/office/drawing/2014/main" val="44504924"/>
                  </a:ext>
                </a:extLst>
              </a:tr>
              <a:tr h="1026123">
                <a:tc>
                  <a:txBody>
                    <a:bodyPr/>
                    <a:lstStyle/>
                    <a:p>
                      <a:r>
                        <a:rPr lang="en-US" dirty="0" err="1"/>
                        <a:t>combineByKey</a:t>
                      </a:r>
                      <a:r>
                        <a:rPr kumimoji="0" lang="en-US" b="0" i="0" kern="1200" dirty="0">
                          <a:solidFill>
                            <a:schemeClr val="dk1"/>
                          </a:solidFill>
                          <a:effectLst/>
                          <a:latin typeface="+mn-lt"/>
                          <a:ea typeface="+mn-ea"/>
                          <a:cs typeface="+mn-cs"/>
                        </a:rPr>
                        <a:t>(</a:t>
                      </a:r>
                      <a:r>
                        <a:rPr lang="en-US" dirty="0" err="1"/>
                        <a:t>createCombiner,mergeValue</a:t>
                      </a:r>
                      <a:r>
                        <a:rPr lang="en-US" dirty="0"/>
                        <a:t>,</a:t>
                      </a:r>
                      <a:r>
                        <a:rPr kumimoji="0" lang="en-US" b="0" i="0" kern="1200" dirty="0">
                          <a:solidFill>
                            <a:schemeClr val="dk1"/>
                          </a:solidFill>
                          <a:effectLst/>
                          <a:latin typeface="+mn-lt"/>
                          <a:ea typeface="+mn-ea"/>
                          <a:cs typeface="+mn-cs"/>
                        </a:rPr>
                        <a:t> </a:t>
                      </a:r>
                      <a:r>
                        <a:rPr lang="en-US" dirty="0" err="1"/>
                        <a:t>mergeCombiners,partitioner</a:t>
                      </a:r>
                      <a:r>
                        <a:rPr kumimoji="0" lang="en-US" b="0" i="0" kern="1200" dirty="0">
                          <a:solidFill>
                            <a:schemeClr val="dk1"/>
                          </a:solidFill>
                          <a:effectLst/>
                          <a:latin typeface="+mn-lt"/>
                          <a:ea typeface="+mn-ea"/>
                          <a:cs typeface="+mn-cs"/>
                        </a:rPr>
                        <a:t>)</a:t>
                      </a:r>
                      <a:endParaRPr lang="en-US" dirty="0"/>
                    </a:p>
                  </a:txBody>
                  <a:tcPr/>
                </a:tc>
                <a:tc>
                  <a:txBody>
                    <a:bodyPr/>
                    <a:lstStyle/>
                    <a:p>
                      <a:r>
                        <a:rPr kumimoji="0" lang="en-US" b="0" i="0" kern="1200" dirty="0">
                          <a:solidFill>
                            <a:schemeClr val="dk1"/>
                          </a:solidFill>
                          <a:effectLst/>
                          <a:latin typeface="+mn-lt"/>
                          <a:ea typeface="+mn-ea"/>
                          <a:cs typeface="+mn-cs"/>
                        </a:rPr>
                        <a:t>Combine values with the same key using a different result type.</a:t>
                      </a:r>
                      <a:endParaRPr lang="en-US" dirty="0"/>
                    </a:p>
                  </a:txBody>
                  <a:tcPr/>
                </a:tc>
                <a:tc>
                  <a:txBody>
                    <a:bodyPr/>
                    <a:lstStyle/>
                    <a:p>
                      <a:endParaRPr lang="en-US" dirty="0"/>
                    </a:p>
                  </a:txBody>
                  <a:tcPr/>
                </a:tc>
                <a:tc>
                  <a:txBody>
                    <a:bodyPr/>
                    <a:lstStyle/>
                    <a:p>
                      <a:endParaRPr lang="en-US"/>
                    </a:p>
                  </a:txBody>
                  <a:tcPr/>
                </a:tc>
                <a:extLst>
                  <a:ext uri="{0D108BD9-81ED-4DB2-BD59-A6C34878D82A}">
                    <a16:rowId xmlns="" xmlns:a16="http://schemas.microsoft.com/office/drawing/2014/main" val="26843927"/>
                  </a:ext>
                </a:extLst>
              </a:tr>
              <a:tr h="1026123">
                <a:tc>
                  <a:txBody>
                    <a:bodyPr/>
                    <a:lstStyle/>
                    <a:p>
                      <a:r>
                        <a:rPr kumimoji="0" lang="en-US" b="0" i="0" kern="1200" dirty="0" err="1">
                          <a:solidFill>
                            <a:schemeClr val="dk1"/>
                          </a:solidFill>
                          <a:effectLst/>
                          <a:latin typeface="+mn-lt"/>
                          <a:ea typeface="+mn-ea"/>
                          <a:cs typeface="+mn-cs"/>
                        </a:rPr>
                        <a:t>mapValues</a:t>
                      </a:r>
                      <a:r>
                        <a:rPr kumimoji="0" lang="en-US" b="0" i="0" kern="1200" dirty="0">
                          <a:solidFill>
                            <a:schemeClr val="dk1"/>
                          </a:solidFill>
                          <a:effectLst/>
                          <a:latin typeface="+mn-lt"/>
                          <a:ea typeface="+mn-ea"/>
                          <a:cs typeface="+mn-cs"/>
                        </a:rPr>
                        <a:t>(</a:t>
                      </a:r>
                      <a:r>
                        <a:rPr kumimoji="0" lang="en-US" b="0" i="0" kern="1200" dirty="0" err="1">
                          <a:solidFill>
                            <a:schemeClr val="dk1"/>
                          </a:solidFill>
                          <a:effectLst/>
                          <a:latin typeface="+mn-lt"/>
                          <a:ea typeface="+mn-ea"/>
                          <a:cs typeface="+mn-cs"/>
                        </a:rPr>
                        <a:t>func</a:t>
                      </a:r>
                      <a:r>
                        <a:rPr kumimoji="0" lang="en-US" b="0" i="0" kern="1200" dirty="0">
                          <a:solidFill>
                            <a:schemeClr val="dk1"/>
                          </a:solidFill>
                          <a:effectLst/>
                          <a:latin typeface="+mn-lt"/>
                          <a:ea typeface="+mn-ea"/>
                          <a:cs typeface="+mn-cs"/>
                        </a:rPr>
                        <a:t>)</a:t>
                      </a:r>
                      <a:endParaRPr lang="en-US" dirty="0"/>
                    </a:p>
                  </a:txBody>
                  <a:tcPr/>
                </a:tc>
                <a:tc>
                  <a:txBody>
                    <a:bodyPr/>
                    <a:lstStyle/>
                    <a:p>
                      <a:r>
                        <a:rPr kumimoji="0" lang="en-US" b="0" i="0" kern="1200" dirty="0">
                          <a:solidFill>
                            <a:schemeClr val="dk1"/>
                          </a:solidFill>
                          <a:effectLst/>
                          <a:latin typeface="+mn-lt"/>
                          <a:ea typeface="+mn-ea"/>
                          <a:cs typeface="+mn-cs"/>
                        </a:rPr>
                        <a:t>Apply a function to each value of a pair RDD without changing the key.</a:t>
                      </a:r>
                      <a:endParaRPr lang="en-US" dirty="0"/>
                    </a:p>
                  </a:txBody>
                  <a:tcPr/>
                </a:tc>
                <a:tc>
                  <a:txBody>
                    <a:bodyPr/>
                    <a:lstStyle/>
                    <a:p>
                      <a:r>
                        <a:rPr lang="en-US" dirty="0" err="1"/>
                        <a:t>rdd.mapValues</a:t>
                      </a:r>
                      <a:r>
                        <a:rPr lang="en-US" dirty="0"/>
                        <a:t>(x =&gt; x+1)</a:t>
                      </a:r>
                    </a:p>
                  </a:txBody>
                  <a:tcPr/>
                </a:tc>
                <a:tc>
                  <a:txBody>
                    <a:bodyPr/>
                    <a:lstStyle/>
                    <a:p>
                      <a:r>
                        <a:rPr kumimoji="0" lang="en-US" b="0" i="0" kern="1200" dirty="0">
                          <a:solidFill>
                            <a:schemeClr val="dk1"/>
                          </a:solidFill>
                          <a:effectLst/>
                          <a:latin typeface="+mn-lt"/>
                          <a:ea typeface="+mn-ea"/>
                          <a:cs typeface="+mn-cs"/>
                        </a:rPr>
                        <a:t>{(1, 3), (3, 5), (3, 7)}</a:t>
                      </a:r>
                      <a:endParaRPr lang="en-US" dirty="0"/>
                    </a:p>
                  </a:txBody>
                  <a:tcPr/>
                </a:tc>
                <a:extLst>
                  <a:ext uri="{0D108BD9-81ED-4DB2-BD59-A6C34878D82A}">
                    <a16:rowId xmlns="" xmlns:a16="http://schemas.microsoft.com/office/drawing/2014/main" val="4017264591"/>
                  </a:ext>
                </a:extLst>
              </a:tr>
            </a:tbl>
          </a:graphicData>
        </a:graphic>
      </p:graphicFrame>
    </p:spTree>
    <p:extLst>
      <p:ext uri="{BB962C8B-B14F-4D97-AF65-F5344CB8AC3E}">
        <p14:creationId xmlns:p14="http://schemas.microsoft.com/office/powerpoint/2010/main" xmlns="" val="422857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Transformations on Pair </a:t>
            </a:r>
            <a:r>
              <a:rPr lang="fr-FR" dirty="0" err="1"/>
              <a:t>RDDs</a:t>
            </a:r>
            <a:r>
              <a:rPr lang="fr-FR" dirty="0"/>
              <a:t> : </a:t>
            </a:r>
            <a:r>
              <a:rPr lang="fr-FR" dirty="0" err="1"/>
              <a:t>Example</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xmlns="" val="327911034"/>
              </p:ext>
            </p:extLst>
          </p:nvPr>
        </p:nvGraphicFramePr>
        <p:xfrm>
          <a:off x="93994" y="1825624"/>
          <a:ext cx="8956012" cy="3898519"/>
        </p:xfrm>
        <a:graphic>
          <a:graphicData uri="http://schemas.openxmlformats.org/drawingml/2006/table">
            <a:tbl>
              <a:tblPr firstRow="1" bandRow="1">
                <a:tableStyleId>{5C22544A-7EE6-4342-B048-85BDC9FD1C3A}</a:tableStyleId>
              </a:tblPr>
              <a:tblGrid>
                <a:gridCol w="1949556">
                  <a:extLst>
                    <a:ext uri="{9D8B030D-6E8A-4147-A177-3AD203B41FA5}">
                      <a16:colId xmlns="" xmlns:a16="http://schemas.microsoft.com/office/drawing/2014/main" val="143409382"/>
                    </a:ext>
                  </a:extLst>
                </a:gridCol>
                <a:gridCol w="2790536">
                  <a:extLst>
                    <a:ext uri="{9D8B030D-6E8A-4147-A177-3AD203B41FA5}">
                      <a16:colId xmlns="" xmlns:a16="http://schemas.microsoft.com/office/drawing/2014/main" val="1225860761"/>
                    </a:ext>
                  </a:extLst>
                </a:gridCol>
                <a:gridCol w="2463849">
                  <a:extLst>
                    <a:ext uri="{9D8B030D-6E8A-4147-A177-3AD203B41FA5}">
                      <a16:colId xmlns="" xmlns:a16="http://schemas.microsoft.com/office/drawing/2014/main" val="3305298834"/>
                    </a:ext>
                  </a:extLst>
                </a:gridCol>
                <a:gridCol w="1752071">
                  <a:extLst>
                    <a:ext uri="{9D8B030D-6E8A-4147-A177-3AD203B41FA5}">
                      <a16:colId xmlns="" xmlns:a16="http://schemas.microsoft.com/office/drawing/2014/main" val="1690088540"/>
                    </a:ext>
                  </a:extLst>
                </a:gridCol>
              </a:tblGrid>
              <a:tr h="314787">
                <a:tc>
                  <a:txBody>
                    <a:bodyPr/>
                    <a:lstStyle/>
                    <a:p>
                      <a:pPr algn="ctr"/>
                      <a:r>
                        <a:rPr kumimoji="0" lang="en-US" b="1" i="0" kern="1200" dirty="0">
                          <a:solidFill>
                            <a:schemeClr val="lt1"/>
                          </a:solidFill>
                          <a:effectLst/>
                          <a:latin typeface="+mn-lt"/>
                          <a:ea typeface="+mn-ea"/>
                          <a:cs typeface="+mn-cs"/>
                        </a:rPr>
                        <a:t>Function name</a:t>
                      </a:r>
                      <a:endParaRPr lang="en-US" dirty="0"/>
                    </a:p>
                  </a:txBody>
                  <a:tcPr/>
                </a:tc>
                <a:tc>
                  <a:txBody>
                    <a:bodyPr/>
                    <a:lstStyle/>
                    <a:p>
                      <a:pPr algn="ctr"/>
                      <a:r>
                        <a:rPr kumimoji="0" lang="en-US" b="1" i="0" kern="1200" dirty="0">
                          <a:solidFill>
                            <a:schemeClr val="lt1"/>
                          </a:solidFill>
                          <a:effectLst/>
                          <a:latin typeface="+mn-lt"/>
                          <a:ea typeface="+mn-ea"/>
                          <a:cs typeface="+mn-cs"/>
                        </a:rPr>
                        <a:t>Purpose</a:t>
                      </a:r>
                      <a:endParaRPr lang="en-US" dirty="0"/>
                    </a:p>
                  </a:txBody>
                  <a:tcPr/>
                </a:tc>
                <a:tc>
                  <a:txBody>
                    <a:bodyPr/>
                    <a:lstStyle/>
                    <a:p>
                      <a:pPr algn="ctr"/>
                      <a:r>
                        <a:rPr kumimoji="0" lang="en-US" b="1" i="0" kern="1200" dirty="0">
                          <a:solidFill>
                            <a:schemeClr val="lt1"/>
                          </a:solidFill>
                          <a:effectLst/>
                          <a:latin typeface="+mn-lt"/>
                          <a:ea typeface="+mn-ea"/>
                          <a:cs typeface="+mn-cs"/>
                        </a:rPr>
                        <a:t>Example</a:t>
                      </a:r>
                      <a:endParaRPr lang="en-US" dirty="0"/>
                    </a:p>
                  </a:txBody>
                  <a:tcPr/>
                </a:tc>
                <a:tc>
                  <a:txBody>
                    <a:bodyPr/>
                    <a:lstStyle/>
                    <a:p>
                      <a:pPr algn="ctr"/>
                      <a:r>
                        <a:rPr kumimoji="0" lang="en-US" b="1" i="0" kern="1200" dirty="0">
                          <a:solidFill>
                            <a:schemeClr val="lt1"/>
                          </a:solidFill>
                          <a:effectLst/>
                          <a:latin typeface="+mn-lt"/>
                          <a:ea typeface="+mn-ea"/>
                          <a:cs typeface="+mn-cs"/>
                        </a:rPr>
                        <a:t>Result</a:t>
                      </a:r>
                      <a:endParaRPr lang="en-US" dirty="0"/>
                    </a:p>
                  </a:txBody>
                  <a:tcPr/>
                </a:tc>
                <a:extLst>
                  <a:ext uri="{0D108BD9-81ED-4DB2-BD59-A6C34878D82A}">
                    <a16:rowId xmlns="" xmlns:a16="http://schemas.microsoft.com/office/drawing/2014/main" val="2885794805"/>
                  </a:ext>
                </a:extLst>
              </a:tr>
              <a:tr h="1186506">
                <a:tc>
                  <a:txBody>
                    <a:bodyPr/>
                    <a:lstStyle/>
                    <a:p>
                      <a:r>
                        <a:rPr kumimoji="0" lang="en-US" b="0" i="0" kern="1200" dirty="0" err="1">
                          <a:solidFill>
                            <a:schemeClr val="dk1"/>
                          </a:solidFill>
                          <a:effectLst/>
                          <a:latin typeface="+mn-lt"/>
                          <a:ea typeface="+mn-ea"/>
                          <a:cs typeface="+mn-cs"/>
                        </a:rPr>
                        <a:t>flatMapValues</a:t>
                      </a:r>
                      <a:r>
                        <a:rPr kumimoji="0" lang="en-US" b="0" i="0" kern="1200" dirty="0">
                          <a:solidFill>
                            <a:schemeClr val="dk1"/>
                          </a:solidFill>
                          <a:effectLst/>
                          <a:latin typeface="+mn-lt"/>
                          <a:ea typeface="+mn-ea"/>
                          <a:cs typeface="+mn-cs"/>
                        </a:rPr>
                        <a:t>(</a:t>
                      </a:r>
                      <a:r>
                        <a:rPr kumimoji="0" lang="en-US" b="0" i="0" kern="1200" dirty="0" err="1">
                          <a:solidFill>
                            <a:schemeClr val="dk1"/>
                          </a:solidFill>
                          <a:effectLst/>
                          <a:latin typeface="+mn-lt"/>
                          <a:ea typeface="+mn-ea"/>
                          <a:cs typeface="+mn-cs"/>
                        </a:rPr>
                        <a:t>func</a:t>
                      </a:r>
                      <a:r>
                        <a:rPr kumimoji="0" lang="en-US" b="0" i="0" kern="1200" dirty="0">
                          <a:solidFill>
                            <a:schemeClr val="dk1"/>
                          </a:solidFill>
                          <a:effectLst/>
                          <a:latin typeface="+mn-lt"/>
                          <a:ea typeface="+mn-ea"/>
                          <a:cs typeface="+mn-cs"/>
                        </a:rPr>
                        <a:t>)</a:t>
                      </a:r>
                      <a:endParaRPr lang="en-US" dirty="0"/>
                    </a:p>
                  </a:txBody>
                  <a:tcPr/>
                </a:tc>
                <a:tc>
                  <a:txBody>
                    <a:bodyPr/>
                    <a:lstStyle/>
                    <a:p>
                      <a:r>
                        <a:rPr kumimoji="0" lang="en-US" b="0" i="0" kern="1200" dirty="0">
                          <a:solidFill>
                            <a:schemeClr val="dk1"/>
                          </a:solidFill>
                          <a:effectLst/>
                          <a:latin typeface="+mn-lt"/>
                          <a:ea typeface="+mn-ea"/>
                          <a:cs typeface="+mn-cs"/>
                        </a:rPr>
                        <a:t>Apply a function that returns an iterator to each value of a pair RDD, and for each element returned, produce a key/value entry with the old key. Often used for tokenization.</a:t>
                      </a:r>
                      <a:endParaRPr lang="en-US" dirty="0"/>
                    </a:p>
                  </a:txBody>
                  <a:tcPr/>
                </a:tc>
                <a:tc>
                  <a:txBody>
                    <a:bodyPr/>
                    <a:lstStyle/>
                    <a:p>
                      <a:r>
                        <a:rPr lang="en-US" dirty="0" err="1"/>
                        <a:t>rdd.flatMapValues</a:t>
                      </a:r>
                      <a:r>
                        <a:rPr lang="en-US" dirty="0"/>
                        <a:t>(x =&gt; (x to 5)</a:t>
                      </a:r>
                    </a:p>
                  </a:txBody>
                  <a:tcPr/>
                </a:tc>
                <a:tc>
                  <a:txBody>
                    <a:bodyPr/>
                    <a:lstStyle/>
                    <a:p>
                      <a:pPr marL="0" algn="l" rtl="0" eaLnBrk="1" fontAlgn="base" latinLnBrk="0" hangingPunct="1"/>
                      <a:r>
                        <a:rPr lang="en-US" dirty="0">
                          <a:effectLst/>
                          <a:latin typeface="inherit"/>
                        </a:rPr>
                        <a:t/>
                      </a:r>
                      <a:br>
                        <a:rPr lang="en-US" dirty="0">
                          <a:effectLst/>
                          <a:latin typeface="inherit"/>
                        </a:rPr>
                      </a:br>
                      <a:r>
                        <a:rPr kumimoji="0" lang="en-US" b="0" i="0" kern="1200" dirty="0">
                          <a:solidFill>
                            <a:schemeClr val="dk1"/>
                          </a:solidFill>
                          <a:effectLst/>
                          <a:latin typeface="+mn-lt"/>
                          <a:ea typeface="+mn-ea"/>
                          <a:cs typeface="+mn-cs"/>
                        </a:rPr>
                        <a:t>{(1, 2), (1, 3), (1, 4), (1, 5), (3, 4), (3, 5)}</a:t>
                      </a:r>
                    </a:p>
                  </a:txBody>
                  <a:tcPr marL="76200" marR="76200" marT="76200" marB="76200" anchor="ctr"/>
                </a:tc>
                <a:extLst>
                  <a:ext uri="{0D108BD9-81ED-4DB2-BD59-A6C34878D82A}">
                    <a16:rowId xmlns="" xmlns:a16="http://schemas.microsoft.com/office/drawing/2014/main" val="515437532"/>
                  </a:ext>
                </a:extLst>
              </a:tr>
              <a:tr h="508502">
                <a:tc>
                  <a:txBody>
                    <a:bodyPr/>
                    <a:lstStyle/>
                    <a:p>
                      <a:r>
                        <a:rPr kumimoji="0" lang="en-US" b="0" i="0" kern="1200" dirty="0">
                          <a:solidFill>
                            <a:schemeClr val="dk1"/>
                          </a:solidFill>
                          <a:effectLst/>
                          <a:latin typeface="+mn-lt"/>
                          <a:ea typeface="+mn-ea"/>
                          <a:cs typeface="+mn-cs"/>
                        </a:rPr>
                        <a:t>keys()</a:t>
                      </a:r>
                      <a:endParaRPr lang="en-US" dirty="0"/>
                    </a:p>
                  </a:txBody>
                  <a:tcPr/>
                </a:tc>
                <a:tc>
                  <a:txBody>
                    <a:bodyPr/>
                    <a:lstStyle/>
                    <a:p>
                      <a:r>
                        <a:rPr kumimoji="0" lang="en-US" b="0" i="0" kern="1200" dirty="0">
                          <a:solidFill>
                            <a:schemeClr val="dk1"/>
                          </a:solidFill>
                          <a:effectLst/>
                          <a:latin typeface="+mn-lt"/>
                          <a:ea typeface="+mn-ea"/>
                          <a:cs typeface="+mn-cs"/>
                        </a:rPr>
                        <a:t>Return an RDD of just the keys.</a:t>
                      </a:r>
                      <a:endParaRPr lang="en-US" dirty="0"/>
                    </a:p>
                  </a:txBody>
                  <a:tcPr/>
                </a:tc>
                <a:tc>
                  <a:txBody>
                    <a:bodyPr/>
                    <a:lstStyle/>
                    <a:p>
                      <a:r>
                        <a:rPr kumimoji="0" lang="en-US" b="0" i="0" kern="1200" dirty="0" err="1">
                          <a:solidFill>
                            <a:schemeClr val="dk1"/>
                          </a:solidFill>
                          <a:effectLst/>
                          <a:latin typeface="+mn-lt"/>
                          <a:ea typeface="+mn-ea"/>
                          <a:cs typeface="+mn-cs"/>
                        </a:rPr>
                        <a:t>rdd.keys</a:t>
                      </a:r>
                      <a:r>
                        <a:rPr kumimoji="0" lang="en-US" b="0" i="0" kern="1200" dirty="0">
                          <a:solidFill>
                            <a:schemeClr val="dk1"/>
                          </a:solidFill>
                          <a:effectLst/>
                          <a:latin typeface="+mn-lt"/>
                          <a:ea typeface="+mn-ea"/>
                          <a:cs typeface="+mn-cs"/>
                        </a:rPr>
                        <a:t>()</a:t>
                      </a:r>
                      <a:endParaRPr lang="en-US" dirty="0"/>
                    </a:p>
                  </a:txBody>
                  <a:tcPr/>
                </a:tc>
                <a:tc>
                  <a:txBody>
                    <a:bodyPr/>
                    <a:lstStyle/>
                    <a:p>
                      <a:pPr algn="l" fontAlgn="base"/>
                      <a:r>
                        <a:rPr lang="en-US" dirty="0">
                          <a:effectLst/>
                          <a:latin typeface="inherit"/>
                        </a:rPr>
                        <a:t>{1, 3, 3}</a:t>
                      </a:r>
                    </a:p>
                  </a:txBody>
                  <a:tcPr marL="76200" marR="76200" marT="76200" marB="76200" anchor="ctr"/>
                </a:tc>
                <a:extLst>
                  <a:ext uri="{0D108BD9-81ED-4DB2-BD59-A6C34878D82A}">
                    <a16:rowId xmlns="" xmlns:a16="http://schemas.microsoft.com/office/drawing/2014/main" val="44504924"/>
                  </a:ext>
                </a:extLst>
              </a:tr>
              <a:tr h="944362">
                <a:tc>
                  <a:txBody>
                    <a:bodyPr/>
                    <a:lstStyle/>
                    <a:p>
                      <a:r>
                        <a:rPr kumimoji="0" lang="en-US" b="0" i="0" kern="1200" dirty="0">
                          <a:solidFill>
                            <a:schemeClr val="dk1"/>
                          </a:solidFill>
                          <a:effectLst/>
                          <a:latin typeface="+mn-lt"/>
                          <a:ea typeface="+mn-ea"/>
                          <a:cs typeface="+mn-cs"/>
                        </a:rPr>
                        <a:t>values()</a:t>
                      </a:r>
                      <a:endParaRPr lang="en-US" dirty="0"/>
                    </a:p>
                  </a:txBody>
                  <a:tcPr/>
                </a:tc>
                <a:tc>
                  <a:txBody>
                    <a:bodyPr/>
                    <a:lstStyle/>
                    <a:p>
                      <a:r>
                        <a:rPr kumimoji="0" lang="en-US" b="0" i="0" kern="1200" dirty="0">
                          <a:solidFill>
                            <a:schemeClr val="dk1"/>
                          </a:solidFill>
                          <a:effectLst/>
                          <a:latin typeface="+mn-lt"/>
                          <a:ea typeface="+mn-ea"/>
                          <a:cs typeface="+mn-cs"/>
                        </a:rPr>
                        <a:t>Return an RDD of just the values.</a:t>
                      </a:r>
                      <a:endParaRPr lang="en-US" dirty="0"/>
                    </a:p>
                  </a:txBody>
                  <a:tcPr/>
                </a:tc>
                <a:tc>
                  <a:txBody>
                    <a:bodyPr/>
                    <a:lstStyle/>
                    <a:p>
                      <a:r>
                        <a:rPr kumimoji="0" lang="en-US" b="0" i="0" kern="1200" dirty="0" err="1">
                          <a:solidFill>
                            <a:schemeClr val="dk1"/>
                          </a:solidFill>
                          <a:effectLst/>
                          <a:latin typeface="+mn-lt"/>
                          <a:ea typeface="+mn-ea"/>
                          <a:cs typeface="+mn-cs"/>
                        </a:rPr>
                        <a:t>rdd.values</a:t>
                      </a:r>
                      <a:r>
                        <a:rPr kumimoji="0" lang="en-US" b="0" i="0" kern="1200" dirty="0">
                          <a:solidFill>
                            <a:schemeClr val="dk1"/>
                          </a:solidFill>
                          <a:effectLst/>
                          <a:latin typeface="+mn-lt"/>
                          <a:ea typeface="+mn-ea"/>
                          <a:cs typeface="+mn-cs"/>
                        </a:rPr>
                        <a:t>()</a:t>
                      </a:r>
                      <a:endParaRPr lang="en-US" dirty="0"/>
                    </a:p>
                  </a:txBody>
                  <a:tcPr/>
                </a:tc>
                <a:tc>
                  <a:txBody>
                    <a:bodyPr/>
                    <a:lstStyle/>
                    <a:p>
                      <a:r>
                        <a:rPr kumimoji="0" lang="en-US" b="0" i="0" kern="1200" dirty="0">
                          <a:solidFill>
                            <a:schemeClr val="dk1"/>
                          </a:solidFill>
                          <a:effectLst/>
                          <a:latin typeface="+mn-lt"/>
                          <a:ea typeface="+mn-ea"/>
                          <a:cs typeface="+mn-cs"/>
                        </a:rPr>
                        <a:t>{2, 4, 6}</a:t>
                      </a:r>
                      <a:endParaRPr lang="en-US" dirty="0"/>
                    </a:p>
                  </a:txBody>
                  <a:tcPr/>
                </a:tc>
                <a:extLst>
                  <a:ext uri="{0D108BD9-81ED-4DB2-BD59-A6C34878D82A}">
                    <a16:rowId xmlns="" xmlns:a16="http://schemas.microsoft.com/office/drawing/2014/main" val="26843927"/>
                  </a:ext>
                </a:extLst>
              </a:tr>
              <a:tr h="944362">
                <a:tc>
                  <a:txBody>
                    <a:bodyPr/>
                    <a:lstStyle/>
                    <a:p>
                      <a:r>
                        <a:rPr kumimoji="0" lang="en-US" b="0" i="0" kern="1200" dirty="0" err="1">
                          <a:solidFill>
                            <a:schemeClr val="dk1"/>
                          </a:solidFill>
                          <a:effectLst/>
                          <a:latin typeface="+mn-lt"/>
                          <a:ea typeface="+mn-ea"/>
                          <a:cs typeface="+mn-cs"/>
                        </a:rPr>
                        <a:t>sortByKey</a:t>
                      </a:r>
                      <a:r>
                        <a:rPr kumimoji="0" lang="en-US" b="0" i="0" kern="1200" dirty="0">
                          <a:solidFill>
                            <a:schemeClr val="dk1"/>
                          </a:solidFill>
                          <a:effectLst/>
                          <a:latin typeface="+mn-lt"/>
                          <a:ea typeface="+mn-ea"/>
                          <a:cs typeface="+mn-cs"/>
                        </a:rPr>
                        <a:t>()</a:t>
                      </a:r>
                      <a:endParaRPr lang="en-US" dirty="0"/>
                    </a:p>
                  </a:txBody>
                  <a:tcPr/>
                </a:tc>
                <a:tc>
                  <a:txBody>
                    <a:bodyPr/>
                    <a:lstStyle/>
                    <a:p>
                      <a:pPr algn="l" fontAlgn="base"/>
                      <a:r>
                        <a:rPr kumimoji="0" lang="en-US" b="0" i="0" kern="1200" dirty="0">
                          <a:solidFill>
                            <a:schemeClr val="dk1"/>
                          </a:solidFill>
                          <a:effectLst/>
                          <a:latin typeface="+mn-lt"/>
                          <a:ea typeface="+mn-ea"/>
                          <a:cs typeface="+mn-cs"/>
                        </a:rPr>
                        <a:t>Return an RDD sorted by the key.</a:t>
                      </a:r>
                    </a:p>
                  </a:txBody>
                  <a:tcPr marL="76200" marR="76200" marT="76200" marB="76200" anchor="ctr"/>
                </a:tc>
                <a:tc>
                  <a:txBody>
                    <a:bodyPr/>
                    <a:lstStyle/>
                    <a:p>
                      <a:r>
                        <a:rPr kumimoji="0" lang="en-US" b="0" i="0" kern="1200" dirty="0" err="1">
                          <a:solidFill>
                            <a:schemeClr val="dk1"/>
                          </a:solidFill>
                          <a:effectLst/>
                          <a:latin typeface="+mn-lt"/>
                          <a:ea typeface="+mn-ea"/>
                          <a:cs typeface="+mn-cs"/>
                        </a:rPr>
                        <a:t>rdd.sortByKey</a:t>
                      </a:r>
                      <a:r>
                        <a:rPr kumimoji="0" lang="en-US" b="0" i="0" kern="1200" dirty="0">
                          <a:solidFill>
                            <a:schemeClr val="dk1"/>
                          </a:solidFill>
                          <a:effectLst/>
                          <a:latin typeface="+mn-lt"/>
                          <a:ea typeface="+mn-ea"/>
                          <a:cs typeface="+mn-cs"/>
                        </a:rPr>
                        <a:t>()</a:t>
                      </a:r>
                      <a:endParaRPr lang="en-US" dirty="0"/>
                    </a:p>
                  </a:txBody>
                  <a:tcPr/>
                </a:tc>
                <a:tc>
                  <a:txBody>
                    <a:bodyPr/>
                    <a:lstStyle/>
                    <a:p>
                      <a:r>
                        <a:rPr kumimoji="0" lang="en-US" b="0" i="0" kern="1200" dirty="0">
                          <a:solidFill>
                            <a:schemeClr val="dk1"/>
                          </a:solidFill>
                          <a:effectLst/>
                          <a:latin typeface="+mn-lt"/>
                          <a:ea typeface="+mn-ea"/>
                          <a:cs typeface="+mn-cs"/>
                        </a:rPr>
                        <a:t>{(1, 2), (3, 4), (3, 6)}</a:t>
                      </a:r>
                      <a:endParaRPr lang="en-US" dirty="0"/>
                    </a:p>
                  </a:txBody>
                  <a:tcPr/>
                </a:tc>
                <a:extLst>
                  <a:ext uri="{0D108BD9-81ED-4DB2-BD59-A6C34878D82A}">
                    <a16:rowId xmlns="" xmlns:a16="http://schemas.microsoft.com/office/drawing/2014/main" val="4017264591"/>
                  </a:ext>
                </a:extLst>
              </a:tr>
            </a:tbl>
          </a:graphicData>
        </a:graphic>
      </p:graphicFrame>
    </p:spTree>
    <p:extLst>
      <p:ext uri="{BB962C8B-B14F-4D97-AF65-F5344CB8AC3E}">
        <p14:creationId xmlns:p14="http://schemas.microsoft.com/office/powerpoint/2010/main" xmlns="" val="110420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Pair RDDs</a:t>
            </a:r>
          </a:p>
        </p:txBody>
      </p:sp>
      <p:sp>
        <p:nvSpPr>
          <p:cNvPr id="3" name="Content Placeholder 2"/>
          <p:cNvSpPr>
            <a:spLocks noGrp="1"/>
          </p:cNvSpPr>
          <p:nvPr>
            <p:ph idx="1"/>
          </p:nvPr>
        </p:nvSpPr>
        <p:spPr/>
        <p:txBody>
          <a:bodyPr/>
          <a:lstStyle/>
          <a:p>
            <a:r>
              <a:rPr lang="en-US" dirty="0"/>
              <a:t>Pair RDDs support all the functions supported by simple RDDs</a:t>
            </a:r>
          </a:p>
          <a:p>
            <a:r>
              <a:rPr lang="en-US" dirty="0"/>
              <a:t>Example:</a:t>
            </a:r>
          </a:p>
          <a:p>
            <a:pPr marL="0" indent="0">
              <a:buNone/>
            </a:pPr>
            <a:r>
              <a:rPr lang="en-US" dirty="0"/>
              <a:t>	For the previously used RDD, filter out lines larger than 20 	characters </a:t>
            </a:r>
          </a:p>
          <a:p>
            <a:endParaRPr lang="en-US" dirty="0"/>
          </a:p>
        </p:txBody>
      </p:sp>
      <p:pic>
        <p:nvPicPr>
          <p:cNvPr id="4" name="Picture 3"/>
          <p:cNvPicPr>
            <a:picLocks noChangeAspect="1"/>
          </p:cNvPicPr>
          <p:nvPr/>
        </p:nvPicPr>
        <p:blipFill>
          <a:blip r:embed="rId2"/>
          <a:stretch>
            <a:fillRect/>
          </a:stretch>
        </p:blipFill>
        <p:spPr>
          <a:xfrm>
            <a:off x="823609" y="3526487"/>
            <a:ext cx="7320869" cy="640885"/>
          </a:xfrm>
          <a:prstGeom prst="rect">
            <a:avLst/>
          </a:prstGeom>
        </p:spPr>
      </p:pic>
      <p:sp>
        <p:nvSpPr>
          <p:cNvPr id="5" name="TextBox 4"/>
          <p:cNvSpPr txBox="1"/>
          <p:nvPr/>
        </p:nvSpPr>
        <p:spPr>
          <a:xfrm>
            <a:off x="2214579" y="4397339"/>
            <a:ext cx="4114396" cy="369332"/>
          </a:xfrm>
          <a:prstGeom prst="rect">
            <a:avLst/>
          </a:prstGeom>
          <a:noFill/>
        </p:spPr>
        <p:txBody>
          <a:bodyPr wrap="none" rtlCol="0">
            <a:spAutoFit/>
          </a:bodyPr>
          <a:lstStyle/>
          <a:p>
            <a:r>
              <a:rPr lang="en-US" dirty="0">
                <a:latin typeface="+mn-lt"/>
              </a:rPr>
              <a:t>Simple filter on second element in Python</a:t>
            </a:r>
          </a:p>
        </p:txBody>
      </p:sp>
      <p:pic>
        <p:nvPicPr>
          <p:cNvPr id="6" name="Picture 5"/>
          <p:cNvPicPr>
            <a:picLocks noChangeAspect="1"/>
          </p:cNvPicPr>
          <p:nvPr/>
        </p:nvPicPr>
        <p:blipFill>
          <a:blip r:embed="rId3"/>
          <a:stretch>
            <a:fillRect/>
          </a:stretch>
        </p:blipFill>
        <p:spPr>
          <a:xfrm>
            <a:off x="1136129" y="4987499"/>
            <a:ext cx="6974505" cy="661240"/>
          </a:xfrm>
          <a:prstGeom prst="rect">
            <a:avLst/>
          </a:prstGeom>
        </p:spPr>
      </p:pic>
      <p:sp>
        <p:nvSpPr>
          <p:cNvPr id="7" name="TextBox 6"/>
          <p:cNvSpPr txBox="1"/>
          <p:nvPr/>
        </p:nvSpPr>
        <p:spPr>
          <a:xfrm>
            <a:off x="2214579" y="5887077"/>
            <a:ext cx="3922420" cy="369332"/>
          </a:xfrm>
          <a:prstGeom prst="rect">
            <a:avLst/>
          </a:prstGeom>
          <a:noFill/>
        </p:spPr>
        <p:txBody>
          <a:bodyPr wrap="none" rtlCol="0">
            <a:spAutoFit/>
          </a:bodyPr>
          <a:lstStyle/>
          <a:p>
            <a:r>
              <a:rPr lang="en-US" dirty="0">
                <a:latin typeface="+mn-lt"/>
              </a:rPr>
              <a:t>Simple filter on second element in Scala</a:t>
            </a:r>
          </a:p>
        </p:txBody>
      </p:sp>
    </p:spTree>
    <p:extLst>
      <p:ext uri="{BB962C8B-B14F-4D97-AF65-F5344CB8AC3E}">
        <p14:creationId xmlns:p14="http://schemas.microsoft.com/office/powerpoint/2010/main" xmlns="" val="135293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smtClean="0"/>
              <a:t>Learning Outcomes</a:t>
            </a:r>
          </a:p>
        </p:txBody>
      </p:sp>
      <p:sp>
        <p:nvSpPr>
          <p:cNvPr id="14338" name="Content Placeholder 2"/>
          <p:cNvSpPr>
            <a:spLocks noGrp="1"/>
          </p:cNvSpPr>
          <p:nvPr>
            <p:ph idx="1"/>
          </p:nvPr>
        </p:nvSpPr>
        <p:spPr/>
        <p:txBody>
          <a:bodyPr/>
          <a:lstStyle/>
          <a:p>
            <a:pPr marL="0" indent="0" eaLnBrk="1" hangingPunct="1">
              <a:buFont typeface="Arial" charset="0"/>
              <a:buNone/>
            </a:pPr>
            <a:r>
              <a:rPr lang="en-US" dirty="0" smtClean="0"/>
              <a:t>Upon completion of this lesson, students will be able to:</a:t>
            </a:r>
          </a:p>
          <a:p>
            <a:pPr marL="685800" lvl="1" indent="-342900" eaLnBrk="1" hangingPunct="1">
              <a:buFont typeface="+mj-lt"/>
              <a:buAutoNum type="arabicPeriod"/>
            </a:pPr>
            <a:r>
              <a:rPr lang="en-US" dirty="0" smtClean="0"/>
              <a:t>Understand how to work with RDDs</a:t>
            </a:r>
          </a:p>
          <a:p>
            <a:pPr lvl="2" eaLnBrk="1" hangingPunct="1"/>
            <a:r>
              <a:rPr lang="en-US" dirty="0" smtClean="0"/>
              <a:t>Creation</a:t>
            </a:r>
          </a:p>
          <a:p>
            <a:pPr lvl="2" eaLnBrk="1" hangingPunct="1"/>
            <a:r>
              <a:rPr lang="en-US" dirty="0"/>
              <a:t>B</a:t>
            </a:r>
            <a:r>
              <a:rPr lang="en-US" dirty="0" smtClean="0"/>
              <a:t>asic transformations and actions</a:t>
            </a:r>
          </a:p>
          <a:p>
            <a:pPr lvl="2" eaLnBrk="1" hangingPunct="1"/>
            <a:r>
              <a:rPr lang="en-US" dirty="0" smtClean="0"/>
              <a:t>key/value </a:t>
            </a:r>
            <a:r>
              <a:rPr lang="en-US" dirty="0"/>
              <a:t>pairs </a:t>
            </a:r>
            <a:endParaRPr lang="en-US" dirty="0" smtClean="0"/>
          </a:p>
          <a:p>
            <a:pPr marL="685800" lvl="1" indent="-342900" eaLnBrk="1" hangingPunct="1">
              <a:buFont typeface="+mj-lt"/>
              <a:buAutoNum type="arabicPeriod"/>
            </a:pPr>
            <a:endParaRPr lang="en-US" dirty="0" smtClean="0"/>
          </a:p>
          <a:p>
            <a:pPr marL="685800" lvl="1" indent="-342900" eaLnBrk="1" hangingPunct="1">
              <a:buFont typeface="+mj-lt"/>
              <a:buAutoNum type="arabicPeriod"/>
            </a:pPr>
            <a:r>
              <a:rPr lang="en-US" dirty="0" smtClean="0"/>
              <a:t>Understand </a:t>
            </a:r>
            <a:r>
              <a:rPr lang="en-US" dirty="0"/>
              <a:t>how to work with </a:t>
            </a:r>
            <a:r>
              <a:rPr lang="en-US" dirty="0" smtClean="0"/>
              <a:t>pair RDDs</a:t>
            </a:r>
          </a:p>
          <a:p>
            <a:pPr lvl="2" eaLnBrk="1" hangingPunct="1"/>
            <a:r>
              <a:rPr lang="en-US" dirty="0"/>
              <a:t>Creation</a:t>
            </a:r>
          </a:p>
          <a:p>
            <a:pPr lvl="2" eaLnBrk="1" hangingPunct="1"/>
            <a:r>
              <a:rPr lang="en-US" dirty="0"/>
              <a:t>Basic transformations and </a:t>
            </a:r>
            <a:r>
              <a:rPr lang="en-US" dirty="0" smtClean="0"/>
              <a:t>actions</a:t>
            </a:r>
          </a:p>
          <a:p>
            <a:pPr marL="685800" lvl="1" indent="-342900" eaLnBrk="1" hangingPunct="1">
              <a:buFont typeface="+mj-lt"/>
              <a:buAutoNum type="arabicPeriod"/>
            </a:pPr>
            <a:endParaRPr lang="en-US" dirty="0" smtClean="0"/>
          </a:p>
          <a:p>
            <a:pPr marL="685800" lvl="1" indent="-342900" eaLnBrk="1" hangingPunct="1">
              <a:buFont typeface="+mj-lt"/>
              <a:buAutoNum type="arabicPeriod"/>
            </a:pPr>
            <a:r>
              <a:rPr lang="en-US" dirty="0" smtClean="0"/>
              <a:t>Understand </a:t>
            </a:r>
            <a:r>
              <a:rPr lang="en-US" dirty="0"/>
              <a:t>PageRank algorithm in Scala on Spark</a:t>
            </a:r>
            <a:endParaRPr lang="en-US" dirty="0" smtClean="0"/>
          </a:p>
        </p:txBody>
      </p:sp>
    </p:spTree>
    <p:extLst>
      <p:ext uri="{BB962C8B-B14F-4D97-AF65-F5344CB8AC3E}">
        <p14:creationId xmlns:p14="http://schemas.microsoft.com/office/powerpoint/2010/main" xmlns="" val="2043581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Pair RDDs</a:t>
            </a:r>
          </a:p>
        </p:txBody>
      </p:sp>
      <p:pic>
        <p:nvPicPr>
          <p:cNvPr id="4" name="Picture 3"/>
          <p:cNvPicPr>
            <a:picLocks noChangeAspect="1"/>
          </p:cNvPicPr>
          <p:nvPr/>
        </p:nvPicPr>
        <p:blipFill>
          <a:blip r:embed="rId2"/>
          <a:stretch>
            <a:fillRect/>
          </a:stretch>
        </p:blipFill>
        <p:spPr>
          <a:xfrm>
            <a:off x="1268926" y="1601603"/>
            <a:ext cx="6222546" cy="2168066"/>
          </a:xfrm>
          <a:prstGeom prst="rect">
            <a:avLst/>
          </a:prstGeom>
        </p:spPr>
      </p:pic>
      <p:sp>
        <p:nvSpPr>
          <p:cNvPr id="5" name="TextBox 4"/>
          <p:cNvSpPr txBox="1"/>
          <p:nvPr/>
        </p:nvSpPr>
        <p:spPr>
          <a:xfrm>
            <a:off x="2607167" y="3945293"/>
            <a:ext cx="3929666" cy="369332"/>
          </a:xfrm>
          <a:prstGeom prst="rect">
            <a:avLst/>
          </a:prstGeom>
          <a:noFill/>
        </p:spPr>
        <p:txBody>
          <a:bodyPr wrap="none" rtlCol="0">
            <a:spAutoFit/>
          </a:bodyPr>
          <a:lstStyle/>
          <a:p>
            <a:r>
              <a:rPr lang="en-US" dirty="0">
                <a:solidFill>
                  <a:schemeClr val="tx2"/>
                </a:solidFill>
                <a:latin typeface="+mj-lt"/>
                <a:ea typeface="+mj-ea"/>
                <a:cs typeface="+mj-cs"/>
              </a:rPr>
              <a:t>Pictorial</a:t>
            </a:r>
            <a:r>
              <a:rPr lang="en-US" dirty="0"/>
              <a:t> </a:t>
            </a:r>
            <a:r>
              <a:rPr lang="en-US" dirty="0">
                <a:solidFill>
                  <a:schemeClr val="tx2"/>
                </a:solidFill>
                <a:latin typeface="+mj-lt"/>
                <a:ea typeface="+mj-ea"/>
                <a:cs typeface="+mj-cs"/>
              </a:rPr>
              <a:t>representation of the operation</a:t>
            </a:r>
          </a:p>
        </p:txBody>
      </p:sp>
      <p:sp>
        <p:nvSpPr>
          <p:cNvPr id="6" name="TextBox 5"/>
          <p:cNvSpPr txBox="1"/>
          <p:nvPr/>
        </p:nvSpPr>
        <p:spPr>
          <a:xfrm>
            <a:off x="859536" y="4490249"/>
            <a:ext cx="7786747" cy="369332"/>
          </a:xfrm>
          <a:prstGeom prst="rect">
            <a:avLst/>
          </a:prstGeom>
          <a:noFill/>
        </p:spPr>
        <p:txBody>
          <a:bodyPr wrap="none" rtlCol="0">
            <a:spAutoFit/>
          </a:bodyPr>
          <a:lstStyle/>
          <a:p>
            <a:r>
              <a:rPr lang="en-US" dirty="0">
                <a:solidFill>
                  <a:schemeClr val="tx2"/>
                </a:solidFill>
                <a:latin typeface="+mn-lt"/>
                <a:ea typeface="+mj-ea"/>
                <a:cs typeface="+mj-cs"/>
              </a:rPr>
              <a:t>What if one wants to access the value part of the &lt;Key Value&gt; pair if pair RDDs?</a:t>
            </a:r>
          </a:p>
        </p:txBody>
      </p:sp>
      <p:sp>
        <p:nvSpPr>
          <p:cNvPr id="7" name="TextBox 6"/>
          <p:cNvSpPr txBox="1"/>
          <p:nvPr/>
        </p:nvSpPr>
        <p:spPr>
          <a:xfrm>
            <a:off x="859536" y="5037754"/>
            <a:ext cx="5174493" cy="923330"/>
          </a:xfrm>
          <a:prstGeom prst="rect">
            <a:avLst/>
          </a:prstGeom>
          <a:noFill/>
        </p:spPr>
        <p:txBody>
          <a:bodyPr wrap="none" rtlCol="0">
            <a:spAutoFit/>
          </a:bodyPr>
          <a:lstStyle/>
          <a:p>
            <a:r>
              <a:rPr lang="en-US" dirty="0">
                <a:solidFill>
                  <a:schemeClr val="tx2"/>
                </a:solidFill>
                <a:latin typeface="+mn-lt"/>
                <a:ea typeface="+mj-ea"/>
                <a:cs typeface="+mj-cs"/>
              </a:rPr>
              <a:t>Spark provides </a:t>
            </a:r>
            <a:r>
              <a:rPr lang="en-US" dirty="0" err="1">
                <a:solidFill>
                  <a:srgbClr val="FFC000"/>
                </a:solidFill>
                <a:latin typeface="+mn-lt"/>
                <a:ea typeface="+mj-ea"/>
                <a:cs typeface="+mj-cs"/>
              </a:rPr>
              <a:t>mapValues</a:t>
            </a:r>
            <a:r>
              <a:rPr lang="en-US" dirty="0">
                <a:solidFill>
                  <a:srgbClr val="FFC000"/>
                </a:solidFill>
                <a:latin typeface="+mn-lt"/>
                <a:ea typeface="+mj-ea"/>
                <a:cs typeface="+mj-cs"/>
              </a:rPr>
              <a:t>(</a:t>
            </a:r>
            <a:r>
              <a:rPr lang="en-US" dirty="0" err="1">
                <a:solidFill>
                  <a:srgbClr val="FFC000"/>
                </a:solidFill>
                <a:latin typeface="+mn-lt"/>
                <a:ea typeface="+mj-ea"/>
                <a:cs typeface="+mj-cs"/>
              </a:rPr>
              <a:t>func</a:t>
            </a:r>
            <a:r>
              <a:rPr lang="en-US" dirty="0">
                <a:solidFill>
                  <a:srgbClr val="FFC000"/>
                </a:solidFill>
                <a:latin typeface="+mn-lt"/>
                <a:ea typeface="+mj-ea"/>
                <a:cs typeface="+mj-cs"/>
              </a:rPr>
              <a:t>)</a:t>
            </a:r>
            <a:r>
              <a:rPr lang="en-US" dirty="0">
                <a:solidFill>
                  <a:schemeClr val="tx2"/>
                </a:solidFill>
                <a:latin typeface="+mn-lt"/>
                <a:ea typeface="+mj-ea"/>
                <a:cs typeface="+mj-cs"/>
              </a:rPr>
              <a:t> function for that</a:t>
            </a:r>
          </a:p>
          <a:p>
            <a:endParaRPr lang="en-US" dirty="0">
              <a:solidFill>
                <a:schemeClr val="tx2"/>
              </a:solidFill>
              <a:latin typeface="+mn-lt"/>
              <a:ea typeface="+mj-ea"/>
              <a:cs typeface="+mj-cs"/>
            </a:endParaRPr>
          </a:p>
          <a:p>
            <a:r>
              <a:rPr lang="en-US" dirty="0">
                <a:solidFill>
                  <a:schemeClr val="tx2"/>
                </a:solidFill>
                <a:latin typeface="+mn-lt"/>
                <a:ea typeface="+mj-ea"/>
                <a:cs typeface="+mj-cs"/>
              </a:rPr>
              <a:t>This function is same as : </a:t>
            </a:r>
            <a:r>
              <a:rPr lang="es-ES" dirty="0" err="1">
                <a:solidFill>
                  <a:srgbClr val="FFC000"/>
                </a:solidFill>
                <a:latin typeface="+mn-lt"/>
                <a:ea typeface="+mj-ea"/>
                <a:cs typeface="+mj-cs"/>
              </a:rPr>
              <a:t>map</a:t>
            </a:r>
            <a:r>
              <a:rPr lang="es-ES" dirty="0">
                <a:solidFill>
                  <a:srgbClr val="FFC000"/>
                </a:solidFill>
                <a:latin typeface="+mn-lt"/>
                <a:ea typeface="+mj-ea"/>
                <a:cs typeface="+mj-cs"/>
              </a:rPr>
              <a:t>{case (x, y): (x, </a:t>
            </a:r>
            <a:r>
              <a:rPr lang="es-ES" dirty="0" err="1">
                <a:solidFill>
                  <a:srgbClr val="FFC000"/>
                </a:solidFill>
                <a:latin typeface="+mn-lt"/>
                <a:ea typeface="+mj-ea"/>
                <a:cs typeface="+mj-cs"/>
              </a:rPr>
              <a:t>func</a:t>
            </a:r>
            <a:r>
              <a:rPr lang="es-ES" dirty="0">
                <a:solidFill>
                  <a:srgbClr val="FFC000"/>
                </a:solidFill>
                <a:latin typeface="+mn-lt"/>
                <a:ea typeface="+mj-ea"/>
                <a:cs typeface="+mj-cs"/>
              </a:rPr>
              <a:t>(y))}</a:t>
            </a:r>
            <a:endParaRPr lang="en-US" dirty="0">
              <a:solidFill>
                <a:srgbClr val="FFC000"/>
              </a:solidFill>
              <a:latin typeface="+mn-lt"/>
              <a:ea typeface="+mj-ea"/>
              <a:cs typeface="+mj-cs"/>
            </a:endParaRPr>
          </a:p>
        </p:txBody>
      </p:sp>
    </p:spTree>
    <p:extLst>
      <p:ext uri="{BB962C8B-B14F-4D97-AF65-F5344CB8AC3E}">
        <p14:creationId xmlns:p14="http://schemas.microsoft.com/office/powerpoint/2010/main" xmlns="" val="2341568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Pair RDDs : Aggregations</a:t>
            </a:r>
          </a:p>
        </p:txBody>
      </p:sp>
      <p:sp>
        <p:nvSpPr>
          <p:cNvPr id="3" name="Content Placeholder 2"/>
          <p:cNvSpPr>
            <a:spLocks noGrp="1"/>
          </p:cNvSpPr>
          <p:nvPr>
            <p:ph idx="1"/>
          </p:nvPr>
        </p:nvSpPr>
        <p:spPr/>
        <p:txBody>
          <a:bodyPr/>
          <a:lstStyle/>
          <a:p>
            <a:r>
              <a:rPr lang="en-US" dirty="0"/>
              <a:t>Spark has operations for pair RDDs to combine values with the </a:t>
            </a:r>
            <a:r>
              <a:rPr lang="en-US" u="sng" dirty="0"/>
              <a:t>same key</a:t>
            </a:r>
            <a:r>
              <a:rPr lang="en-US" dirty="0"/>
              <a:t>, same to those for simple RDDs </a:t>
            </a:r>
          </a:p>
          <a:p>
            <a:endParaRPr lang="en-US" dirty="0"/>
          </a:p>
        </p:txBody>
      </p:sp>
      <p:pic>
        <p:nvPicPr>
          <p:cNvPr id="4" name="Picture 3"/>
          <p:cNvPicPr>
            <a:picLocks noChangeAspect="1"/>
          </p:cNvPicPr>
          <p:nvPr/>
        </p:nvPicPr>
        <p:blipFill>
          <a:blip r:embed="rId2"/>
          <a:stretch>
            <a:fillRect/>
          </a:stretch>
        </p:blipFill>
        <p:spPr>
          <a:xfrm>
            <a:off x="384048" y="3072384"/>
            <a:ext cx="8375904" cy="2029969"/>
          </a:xfrm>
          <a:prstGeom prst="rect">
            <a:avLst/>
          </a:prstGeom>
        </p:spPr>
      </p:pic>
    </p:spTree>
    <p:extLst>
      <p:ext uri="{BB962C8B-B14F-4D97-AF65-F5344CB8AC3E}">
        <p14:creationId xmlns:p14="http://schemas.microsoft.com/office/powerpoint/2010/main" xmlns="" val="1089398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reduceByKey</a:t>
            </a:r>
            <a:r>
              <a:rPr lang="en-US" dirty="0"/>
              <a:t>() and </a:t>
            </a:r>
            <a:r>
              <a:rPr lang="en-US" dirty="0" err="1"/>
              <a:t>mapValues</a:t>
            </a:r>
            <a:r>
              <a:rPr lang="en-US" dirty="0"/>
              <a:t>()</a:t>
            </a:r>
          </a:p>
        </p:txBody>
      </p:sp>
      <p:sp>
        <p:nvSpPr>
          <p:cNvPr id="3" name="Content Placeholder 2"/>
          <p:cNvSpPr>
            <a:spLocks noGrp="1"/>
          </p:cNvSpPr>
          <p:nvPr>
            <p:ph idx="1"/>
          </p:nvPr>
        </p:nvSpPr>
        <p:spPr/>
        <p:txBody>
          <a:bodyPr/>
          <a:lstStyle/>
          <a:p>
            <a:r>
              <a:rPr lang="en-US" dirty="0"/>
              <a:t>Code sample for </a:t>
            </a:r>
            <a:r>
              <a:rPr lang="en-US" dirty="0" err="1"/>
              <a:t>reduceByKey</a:t>
            </a:r>
            <a:r>
              <a:rPr lang="en-US" dirty="0"/>
              <a:t>() and </a:t>
            </a:r>
            <a:r>
              <a:rPr lang="en-US" dirty="0" err="1"/>
              <a:t>mapValues</a:t>
            </a:r>
            <a:r>
              <a:rPr lang="en-US" dirty="0"/>
              <a:t>() </a:t>
            </a:r>
          </a:p>
          <a:p>
            <a:endParaRPr lang="en-US" dirty="0"/>
          </a:p>
          <a:p>
            <a:endParaRPr lang="en-US" dirty="0"/>
          </a:p>
        </p:txBody>
      </p:sp>
      <p:sp>
        <p:nvSpPr>
          <p:cNvPr id="4" name="TextBox 3"/>
          <p:cNvSpPr txBox="1"/>
          <p:nvPr/>
        </p:nvSpPr>
        <p:spPr>
          <a:xfrm>
            <a:off x="884609" y="2599786"/>
            <a:ext cx="7969233" cy="2585323"/>
          </a:xfrm>
          <a:prstGeom prst="rect">
            <a:avLst/>
          </a:prstGeom>
          <a:noFill/>
        </p:spPr>
        <p:txBody>
          <a:bodyPr wrap="none" rtlCol="0">
            <a:spAutoFit/>
          </a:bodyPr>
          <a:lstStyle/>
          <a:p>
            <a:r>
              <a:rPr lang="en-US" altLang="en-US" dirty="0" err="1">
                <a:solidFill>
                  <a:srgbClr val="000088"/>
                </a:solidFill>
                <a:latin typeface="+mn-lt"/>
              </a:rPr>
              <a:t>rdd</a:t>
            </a:r>
            <a:r>
              <a:rPr lang="en-US" altLang="en-US" dirty="0" err="1">
                <a:solidFill>
                  <a:srgbClr val="555555"/>
                </a:solidFill>
                <a:latin typeface="+mn-lt"/>
              </a:rPr>
              <a:t>.</a:t>
            </a:r>
            <a:r>
              <a:rPr lang="en-US" altLang="en-US" dirty="0" err="1">
                <a:solidFill>
                  <a:srgbClr val="000088"/>
                </a:solidFill>
                <a:latin typeface="+mn-lt"/>
              </a:rPr>
              <a:t>mapValues</a:t>
            </a:r>
            <a:r>
              <a:rPr lang="en-US" altLang="en-US" dirty="0">
                <a:solidFill>
                  <a:srgbClr val="555555"/>
                </a:solidFill>
                <a:latin typeface="+mn-lt"/>
              </a:rPr>
              <a:t>(</a:t>
            </a:r>
            <a:r>
              <a:rPr lang="en-US" altLang="en-US" dirty="0">
                <a:solidFill>
                  <a:srgbClr val="000088"/>
                </a:solidFill>
                <a:latin typeface="+mn-lt"/>
              </a:rPr>
              <a:t>lambda</a:t>
            </a:r>
            <a:r>
              <a:rPr lang="en-US" altLang="en-US" dirty="0">
                <a:solidFill>
                  <a:srgbClr val="4A3C31"/>
                </a:solidFill>
                <a:latin typeface="+mn-lt"/>
              </a:rPr>
              <a:t> </a:t>
            </a:r>
            <a:r>
              <a:rPr lang="en-US" altLang="en-US" dirty="0">
                <a:solidFill>
                  <a:srgbClr val="000088"/>
                </a:solidFill>
                <a:latin typeface="+mn-lt"/>
              </a:rPr>
              <a:t>x</a:t>
            </a:r>
            <a:r>
              <a:rPr lang="en-US" altLang="en-US" b="1" dirty="0">
                <a:solidFill>
                  <a:srgbClr val="006699"/>
                </a:solidFill>
                <a:latin typeface="+mn-lt"/>
              </a:rPr>
              <a:t>:</a:t>
            </a:r>
            <a:r>
              <a:rPr lang="en-US" altLang="en-US" dirty="0">
                <a:solidFill>
                  <a:srgbClr val="4A3C31"/>
                </a:solidFill>
                <a:latin typeface="+mn-lt"/>
              </a:rPr>
              <a:t> </a:t>
            </a:r>
            <a:r>
              <a:rPr lang="en-US" altLang="en-US" dirty="0">
                <a:solidFill>
                  <a:srgbClr val="555555"/>
                </a:solidFill>
                <a:latin typeface="+mn-lt"/>
              </a:rPr>
              <a:t>(</a:t>
            </a:r>
            <a:r>
              <a:rPr lang="en-US" altLang="en-US" b="1" dirty="0">
                <a:solidFill>
                  <a:srgbClr val="007788"/>
                </a:solidFill>
                <a:latin typeface="+mn-lt"/>
              </a:rPr>
              <a:t>x</a:t>
            </a:r>
            <a:r>
              <a:rPr lang="en-US" altLang="en-US" dirty="0">
                <a:solidFill>
                  <a:srgbClr val="555555"/>
                </a:solidFill>
                <a:latin typeface="+mn-lt"/>
              </a:rPr>
              <a:t>,</a:t>
            </a:r>
            <a:r>
              <a:rPr lang="en-US" altLang="en-US" dirty="0">
                <a:solidFill>
                  <a:srgbClr val="4A3C31"/>
                </a:solidFill>
                <a:latin typeface="+mn-lt"/>
              </a:rPr>
              <a:t> </a:t>
            </a:r>
            <a:r>
              <a:rPr lang="en-US" altLang="en-US" dirty="0">
                <a:solidFill>
                  <a:srgbClr val="AA0000"/>
                </a:solidFill>
                <a:latin typeface="+mn-lt"/>
              </a:rPr>
              <a:t>1</a:t>
            </a:r>
            <a:r>
              <a:rPr lang="en-US" altLang="en-US" dirty="0">
                <a:solidFill>
                  <a:srgbClr val="555555"/>
                </a:solidFill>
                <a:latin typeface="+mn-lt"/>
              </a:rPr>
              <a:t>)).</a:t>
            </a:r>
            <a:r>
              <a:rPr lang="en-US" altLang="en-US" dirty="0" err="1">
                <a:solidFill>
                  <a:srgbClr val="000088"/>
                </a:solidFill>
                <a:latin typeface="+mn-lt"/>
              </a:rPr>
              <a:t>reduceByKey</a:t>
            </a:r>
            <a:r>
              <a:rPr lang="en-US" altLang="en-US" dirty="0">
                <a:solidFill>
                  <a:srgbClr val="555555"/>
                </a:solidFill>
                <a:latin typeface="+mn-lt"/>
              </a:rPr>
              <a:t>(</a:t>
            </a:r>
            <a:r>
              <a:rPr lang="en-US" altLang="en-US" dirty="0">
                <a:solidFill>
                  <a:srgbClr val="000088"/>
                </a:solidFill>
                <a:latin typeface="+mn-lt"/>
              </a:rPr>
              <a:t>lambda</a:t>
            </a:r>
            <a:r>
              <a:rPr lang="en-US" altLang="en-US" dirty="0">
                <a:solidFill>
                  <a:srgbClr val="4A3C31"/>
                </a:solidFill>
                <a:latin typeface="+mn-lt"/>
              </a:rPr>
              <a:t> </a:t>
            </a:r>
            <a:r>
              <a:rPr lang="en-US" altLang="en-US" dirty="0">
                <a:solidFill>
                  <a:srgbClr val="000088"/>
                </a:solidFill>
                <a:latin typeface="+mn-lt"/>
              </a:rPr>
              <a:t>x</a:t>
            </a:r>
            <a:r>
              <a:rPr lang="en-US" altLang="en-US" dirty="0">
                <a:solidFill>
                  <a:srgbClr val="555555"/>
                </a:solidFill>
                <a:latin typeface="+mn-lt"/>
              </a:rPr>
              <a:t>,</a:t>
            </a:r>
            <a:r>
              <a:rPr lang="en-US" altLang="en-US" dirty="0">
                <a:solidFill>
                  <a:srgbClr val="4A3C31"/>
                </a:solidFill>
                <a:latin typeface="+mn-lt"/>
              </a:rPr>
              <a:t> </a:t>
            </a:r>
            <a:r>
              <a:rPr lang="en-US" altLang="en-US" dirty="0">
                <a:solidFill>
                  <a:srgbClr val="000088"/>
                </a:solidFill>
                <a:latin typeface="+mn-lt"/>
              </a:rPr>
              <a:t>y</a:t>
            </a:r>
            <a:r>
              <a:rPr lang="en-US" altLang="en-US" b="1" dirty="0">
                <a:solidFill>
                  <a:srgbClr val="006699"/>
                </a:solidFill>
                <a:latin typeface="+mn-lt"/>
              </a:rPr>
              <a:t>:</a:t>
            </a:r>
            <a:r>
              <a:rPr lang="en-US" altLang="en-US" dirty="0">
                <a:solidFill>
                  <a:srgbClr val="4A3C31"/>
                </a:solidFill>
                <a:latin typeface="+mn-lt"/>
              </a:rPr>
              <a:t> </a:t>
            </a:r>
            <a:r>
              <a:rPr lang="en-US" altLang="en-US" dirty="0">
                <a:solidFill>
                  <a:srgbClr val="555555"/>
                </a:solidFill>
                <a:latin typeface="+mn-lt"/>
              </a:rPr>
              <a:t>(</a:t>
            </a:r>
            <a:r>
              <a:rPr lang="en-US" altLang="en-US" b="1" dirty="0">
                <a:solidFill>
                  <a:srgbClr val="007788"/>
                </a:solidFill>
                <a:latin typeface="+mn-lt"/>
              </a:rPr>
              <a:t>x</a:t>
            </a:r>
            <a:r>
              <a:rPr lang="en-US" altLang="en-US" dirty="0">
                <a:solidFill>
                  <a:srgbClr val="555555"/>
                </a:solidFill>
                <a:latin typeface="+mn-lt"/>
              </a:rPr>
              <a:t>[</a:t>
            </a:r>
            <a:r>
              <a:rPr lang="en-US" altLang="en-US" dirty="0">
                <a:solidFill>
                  <a:srgbClr val="AA0000"/>
                </a:solidFill>
                <a:latin typeface="+mn-lt"/>
              </a:rPr>
              <a:t>0</a:t>
            </a:r>
            <a:r>
              <a:rPr lang="en-US" altLang="en-US" dirty="0">
                <a:solidFill>
                  <a:srgbClr val="555555"/>
                </a:solidFill>
                <a:latin typeface="+mn-lt"/>
              </a:rPr>
              <a:t>]</a:t>
            </a:r>
            <a:r>
              <a:rPr lang="en-US" altLang="en-US" dirty="0">
                <a:solidFill>
                  <a:srgbClr val="4A3C31"/>
                </a:solidFill>
                <a:latin typeface="+mn-lt"/>
              </a:rPr>
              <a:t> </a:t>
            </a:r>
            <a:r>
              <a:rPr lang="en-US" altLang="en-US" b="1" dirty="0">
                <a:solidFill>
                  <a:srgbClr val="007788"/>
                </a:solidFill>
                <a:latin typeface="+mn-lt"/>
              </a:rPr>
              <a:t>+</a:t>
            </a:r>
            <a:r>
              <a:rPr lang="en-US" altLang="en-US" dirty="0">
                <a:solidFill>
                  <a:srgbClr val="4A3C31"/>
                </a:solidFill>
                <a:latin typeface="+mn-lt"/>
              </a:rPr>
              <a:t> </a:t>
            </a:r>
            <a:r>
              <a:rPr lang="en-US" altLang="en-US" b="1" dirty="0">
                <a:solidFill>
                  <a:srgbClr val="007788"/>
                </a:solidFill>
                <a:latin typeface="+mn-lt"/>
              </a:rPr>
              <a:t>y</a:t>
            </a:r>
            <a:r>
              <a:rPr lang="en-US" altLang="en-US" dirty="0">
                <a:solidFill>
                  <a:srgbClr val="555555"/>
                </a:solidFill>
                <a:latin typeface="+mn-lt"/>
              </a:rPr>
              <a:t>[</a:t>
            </a:r>
            <a:r>
              <a:rPr lang="en-US" altLang="en-US" dirty="0">
                <a:solidFill>
                  <a:srgbClr val="AA0000"/>
                </a:solidFill>
                <a:latin typeface="+mn-lt"/>
              </a:rPr>
              <a:t>0</a:t>
            </a:r>
            <a:r>
              <a:rPr lang="en-US" altLang="en-US" dirty="0">
                <a:solidFill>
                  <a:srgbClr val="555555"/>
                </a:solidFill>
                <a:latin typeface="+mn-lt"/>
              </a:rPr>
              <a:t>],</a:t>
            </a:r>
            <a:r>
              <a:rPr lang="en-US" altLang="en-US" dirty="0">
                <a:solidFill>
                  <a:srgbClr val="4A3C31"/>
                </a:solidFill>
                <a:latin typeface="+mn-lt"/>
              </a:rPr>
              <a:t> </a:t>
            </a:r>
            <a:r>
              <a:rPr lang="en-US" altLang="en-US" dirty="0">
                <a:solidFill>
                  <a:srgbClr val="000088"/>
                </a:solidFill>
                <a:latin typeface="+mn-lt"/>
              </a:rPr>
              <a:t>x</a:t>
            </a:r>
            <a:r>
              <a:rPr lang="en-US" altLang="en-US" dirty="0">
                <a:solidFill>
                  <a:srgbClr val="555555"/>
                </a:solidFill>
                <a:latin typeface="+mn-lt"/>
              </a:rPr>
              <a:t>[</a:t>
            </a:r>
            <a:r>
              <a:rPr lang="en-US" altLang="en-US" dirty="0">
                <a:solidFill>
                  <a:srgbClr val="AA0000"/>
                </a:solidFill>
                <a:latin typeface="+mn-lt"/>
              </a:rPr>
              <a:t>1</a:t>
            </a:r>
            <a:r>
              <a:rPr lang="en-US" altLang="en-US" dirty="0">
                <a:solidFill>
                  <a:srgbClr val="555555"/>
                </a:solidFill>
                <a:latin typeface="+mn-lt"/>
              </a:rPr>
              <a:t>]</a:t>
            </a:r>
            <a:r>
              <a:rPr lang="en-US" altLang="en-US" dirty="0">
                <a:solidFill>
                  <a:srgbClr val="4A3C31"/>
                </a:solidFill>
                <a:latin typeface="+mn-lt"/>
              </a:rPr>
              <a:t> </a:t>
            </a:r>
            <a:r>
              <a:rPr lang="en-US" altLang="en-US" dirty="0">
                <a:solidFill>
                  <a:srgbClr val="555555"/>
                </a:solidFill>
                <a:latin typeface="+mn-lt"/>
              </a:rPr>
              <a:t>+</a:t>
            </a:r>
            <a:r>
              <a:rPr lang="en-US" altLang="en-US" dirty="0">
                <a:solidFill>
                  <a:srgbClr val="4A3C31"/>
                </a:solidFill>
                <a:latin typeface="+mn-lt"/>
              </a:rPr>
              <a:t> </a:t>
            </a:r>
            <a:r>
              <a:rPr lang="en-US" altLang="en-US" dirty="0">
                <a:solidFill>
                  <a:srgbClr val="000088"/>
                </a:solidFill>
                <a:latin typeface="+mn-lt"/>
              </a:rPr>
              <a:t>y</a:t>
            </a:r>
            <a:r>
              <a:rPr lang="en-US" altLang="en-US" dirty="0">
                <a:solidFill>
                  <a:srgbClr val="555555"/>
                </a:solidFill>
                <a:latin typeface="+mn-lt"/>
              </a:rPr>
              <a:t>[</a:t>
            </a:r>
            <a:r>
              <a:rPr lang="en-US" altLang="en-US" dirty="0">
                <a:solidFill>
                  <a:srgbClr val="AA0000"/>
                </a:solidFill>
                <a:latin typeface="+mn-lt"/>
              </a:rPr>
              <a:t>1</a:t>
            </a:r>
            <a:r>
              <a:rPr lang="en-US" altLang="en-US" dirty="0">
                <a:solidFill>
                  <a:srgbClr val="555555"/>
                </a:solidFill>
                <a:latin typeface="+mn-lt"/>
              </a:rPr>
              <a:t>]))</a:t>
            </a:r>
            <a:r>
              <a:rPr lang="en-US" altLang="en-US" dirty="0">
                <a:latin typeface="+mn-lt"/>
              </a:rPr>
              <a:t> </a:t>
            </a:r>
          </a:p>
          <a:p>
            <a:endParaRPr lang="en-US" dirty="0">
              <a:latin typeface="+mn-lt"/>
            </a:endParaRPr>
          </a:p>
          <a:p>
            <a:r>
              <a:rPr lang="en-US" b="1" dirty="0">
                <a:solidFill>
                  <a:schemeClr val="tx2"/>
                </a:solidFill>
                <a:latin typeface="+mn-lt"/>
                <a:ea typeface="+mj-ea"/>
                <a:cs typeface="+mj-cs"/>
              </a:rPr>
              <a:t> </a:t>
            </a:r>
            <a:r>
              <a:rPr lang="en-US" dirty="0">
                <a:latin typeface="+mn-lt"/>
                <a:ea typeface="+mj-ea"/>
                <a:cs typeface="+mj-cs"/>
              </a:rPr>
              <a:t>Per-key average with </a:t>
            </a:r>
            <a:r>
              <a:rPr lang="en-US" dirty="0" err="1">
                <a:latin typeface="+mn-lt"/>
                <a:ea typeface="+mj-ea"/>
                <a:cs typeface="+mj-cs"/>
              </a:rPr>
              <a:t>reduceByKey</a:t>
            </a:r>
            <a:r>
              <a:rPr lang="en-US" dirty="0">
                <a:latin typeface="+mn-lt"/>
                <a:ea typeface="+mj-ea"/>
                <a:cs typeface="+mj-cs"/>
              </a:rPr>
              <a:t>() and </a:t>
            </a:r>
            <a:r>
              <a:rPr lang="en-US" dirty="0" err="1">
                <a:latin typeface="+mn-lt"/>
                <a:ea typeface="+mj-ea"/>
                <a:cs typeface="+mj-cs"/>
              </a:rPr>
              <a:t>mapValues</a:t>
            </a:r>
            <a:r>
              <a:rPr lang="en-US" dirty="0">
                <a:latin typeface="+mn-lt"/>
                <a:ea typeface="+mj-ea"/>
                <a:cs typeface="+mj-cs"/>
              </a:rPr>
              <a:t>() in </a:t>
            </a:r>
            <a:r>
              <a:rPr lang="en-US" b="1" dirty="0">
                <a:latin typeface="+mn-lt"/>
                <a:ea typeface="+mj-ea"/>
                <a:cs typeface="+mj-cs"/>
              </a:rPr>
              <a:t>Python</a:t>
            </a:r>
            <a:endParaRPr lang="en-US" b="1" dirty="0">
              <a:latin typeface="+mn-lt"/>
            </a:endParaRPr>
          </a:p>
          <a:p>
            <a:endParaRPr lang="en-US" dirty="0">
              <a:latin typeface="+mn-lt"/>
            </a:endParaRPr>
          </a:p>
          <a:p>
            <a:endParaRPr lang="en-US" dirty="0">
              <a:latin typeface="+mn-lt"/>
            </a:endParaRPr>
          </a:p>
          <a:p>
            <a:r>
              <a:rPr lang="en-US" altLang="en-US" dirty="0" err="1">
                <a:solidFill>
                  <a:srgbClr val="000088"/>
                </a:solidFill>
                <a:latin typeface="+mn-lt"/>
              </a:rPr>
              <a:t>rdd</a:t>
            </a:r>
            <a:r>
              <a:rPr lang="en-US" altLang="en-US" dirty="0" err="1">
                <a:solidFill>
                  <a:srgbClr val="555555"/>
                </a:solidFill>
                <a:latin typeface="+mn-lt"/>
              </a:rPr>
              <a:t>.</a:t>
            </a:r>
            <a:r>
              <a:rPr lang="en-US" altLang="en-US" dirty="0" err="1">
                <a:solidFill>
                  <a:srgbClr val="000088"/>
                </a:solidFill>
                <a:latin typeface="+mn-lt"/>
              </a:rPr>
              <a:t>mapValues</a:t>
            </a:r>
            <a:r>
              <a:rPr lang="en-US" altLang="en-US" dirty="0">
                <a:solidFill>
                  <a:srgbClr val="555555"/>
                </a:solidFill>
                <a:latin typeface="+mn-lt"/>
              </a:rPr>
              <a:t>(</a:t>
            </a:r>
            <a:r>
              <a:rPr lang="en-US" altLang="en-US" dirty="0">
                <a:solidFill>
                  <a:srgbClr val="000088"/>
                </a:solidFill>
                <a:latin typeface="+mn-lt"/>
              </a:rPr>
              <a:t>x</a:t>
            </a:r>
            <a:r>
              <a:rPr lang="en-US" altLang="en-US" dirty="0">
                <a:solidFill>
                  <a:srgbClr val="4A3C31"/>
                </a:solidFill>
                <a:latin typeface="+mn-lt"/>
              </a:rPr>
              <a:t> </a:t>
            </a:r>
            <a:r>
              <a:rPr lang="en-US" altLang="en-US" b="1" dirty="0">
                <a:solidFill>
                  <a:srgbClr val="006699"/>
                </a:solidFill>
                <a:latin typeface="+mn-lt"/>
              </a:rPr>
              <a:t>=&gt;</a:t>
            </a:r>
            <a:r>
              <a:rPr lang="en-US" altLang="en-US" dirty="0">
                <a:solidFill>
                  <a:srgbClr val="4A3C31"/>
                </a:solidFill>
                <a:latin typeface="+mn-lt"/>
              </a:rPr>
              <a:t> </a:t>
            </a:r>
            <a:r>
              <a:rPr lang="en-US" altLang="en-US" dirty="0">
                <a:solidFill>
                  <a:srgbClr val="555555"/>
                </a:solidFill>
                <a:latin typeface="+mn-lt"/>
              </a:rPr>
              <a:t>(</a:t>
            </a:r>
            <a:r>
              <a:rPr lang="en-US" altLang="en-US" dirty="0">
                <a:solidFill>
                  <a:srgbClr val="000088"/>
                </a:solidFill>
                <a:latin typeface="+mn-lt"/>
              </a:rPr>
              <a:t>x</a:t>
            </a:r>
            <a:r>
              <a:rPr lang="en-US" altLang="en-US" dirty="0">
                <a:solidFill>
                  <a:srgbClr val="555555"/>
                </a:solidFill>
                <a:latin typeface="+mn-lt"/>
              </a:rPr>
              <a:t>,</a:t>
            </a:r>
            <a:r>
              <a:rPr lang="en-US" altLang="en-US" dirty="0">
                <a:solidFill>
                  <a:srgbClr val="4A3C31"/>
                </a:solidFill>
                <a:latin typeface="+mn-lt"/>
              </a:rPr>
              <a:t> </a:t>
            </a:r>
            <a:r>
              <a:rPr lang="en-US" altLang="en-US" dirty="0">
                <a:solidFill>
                  <a:srgbClr val="FF6600"/>
                </a:solidFill>
                <a:latin typeface="+mn-lt"/>
              </a:rPr>
              <a:t>1</a:t>
            </a:r>
            <a:r>
              <a:rPr lang="en-US" altLang="en-US" dirty="0">
                <a:solidFill>
                  <a:srgbClr val="555555"/>
                </a:solidFill>
                <a:latin typeface="+mn-lt"/>
              </a:rPr>
              <a:t>)).</a:t>
            </a:r>
            <a:r>
              <a:rPr lang="en-US" altLang="en-US" dirty="0" err="1">
                <a:solidFill>
                  <a:srgbClr val="000088"/>
                </a:solidFill>
                <a:latin typeface="+mn-lt"/>
              </a:rPr>
              <a:t>reduceByKey</a:t>
            </a:r>
            <a:r>
              <a:rPr lang="en-US" altLang="en-US" dirty="0">
                <a:solidFill>
                  <a:srgbClr val="555555"/>
                </a:solidFill>
                <a:latin typeface="+mn-lt"/>
              </a:rPr>
              <a:t>((</a:t>
            </a:r>
            <a:r>
              <a:rPr lang="en-US" altLang="en-US" dirty="0">
                <a:solidFill>
                  <a:srgbClr val="000088"/>
                </a:solidFill>
                <a:latin typeface="+mn-lt"/>
              </a:rPr>
              <a:t>x</a:t>
            </a:r>
            <a:r>
              <a:rPr lang="en-US" altLang="en-US" dirty="0">
                <a:solidFill>
                  <a:srgbClr val="555555"/>
                </a:solidFill>
                <a:latin typeface="+mn-lt"/>
              </a:rPr>
              <a:t>,</a:t>
            </a:r>
            <a:r>
              <a:rPr lang="en-US" altLang="en-US" dirty="0">
                <a:solidFill>
                  <a:srgbClr val="4A3C31"/>
                </a:solidFill>
                <a:latin typeface="+mn-lt"/>
              </a:rPr>
              <a:t> </a:t>
            </a:r>
            <a:r>
              <a:rPr lang="en-US" altLang="en-US" dirty="0">
                <a:solidFill>
                  <a:srgbClr val="000088"/>
                </a:solidFill>
                <a:latin typeface="+mn-lt"/>
              </a:rPr>
              <a:t>y</a:t>
            </a:r>
            <a:r>
              <a:rPr lang="en-US" altLang="en-US" dirty="0">
                <a:solidFill>
                  <a:srgbClr val="555555"/>
                </a:solidFill>
                <a:latin typeface="+mn-lt"/>
              </a:rPr>
              <a:t>)</a:t>
            </a:r>
            <a:r>
              <a:rPr lang="en-US" altLang="en-US" dirty="0">
                <a:solidFill>
                  <a:srgbClr val="4A3C31"/>
                </a:solidFill>
                <a:latin typeface="+mn-lt"/>
              </a:rPr>
              <a:t> </a:t>
            </a:r>
            <a:r>
              <a:rPr lang="en-US" altLang="en-US" b="1" dirty="0">
                <a:solidFill>
                  <a:srgbClr val="006699"/>
                </a:solidFill>
                <a:latin typeface="+mn-lt"/>
              </a:rPr>
              <a:t>=&gt;</a:t>
            </a:r>
            <a:r>
              <a:rPr lang="en-US" altLang="en-US" dirty="0">
                <a:solidFill>
                  <a:srgbClr val="4A3C31"/>
                </a:solidFill>
                <a:latin typeface="+mn-lt"/>
              </a:rPr>
              <a:t> </a:t>
            </a:r>
            <a:r>
              <a:rPr lang="en-US" altLang="en-US" dirty="0">
                <a:solidFill>
                  <a:srgbClr val="555555"/>
                </a:solidFill>
                <a:latin typeface="+mn-lt"/>
              </a:rPr>
              <a:t>(</a:t>
            </a:r>
            <a:r>
              <a:rPr lang="en-US" altLang="en-US" dirty="0">
                <a:solidFill>
                  <a:srgbClr val="000088"/>
                </a:solidFill>
                <a:latin typeface="+mn-lt"/>
              </a:rPr>
              <a:t>x</a:t>
            </a:r>
            <a:r>
              <a:rPr lang="en-US" altLang="en-US" dirty="0">
                <a:solidFill>
                  <a:srgbClr val="555555"/>
                </a:solidFill>
                <a:latin typeface="+mn-lt"/>
              </a:rPr>
              <a:t>.</a:t>
            </a:r>
            <a:r>
              <a:rPr lang="en-US" altLang="en-US" dirty="0">
                <a:solidFill>
                  <a:srgbClr val="000088"/>
                </a:solidFill>
                <a:latin typeface="+mn-lt"/>
              </a:rPr>
              <a:t>_1</a:t>
            </a:r>
            <a:r>
              <a:rPr lang="en-US" altLang="en-US" dirty="0">
                <a:solidFill>
                  <a:srgbClr val="4A3C31"/>
                </a:solidFill>
                <a:latin typeface="+mn-lt"/>
              </a:rPr>
              <a:t> </a:t>
            </a:r>
            <a:r>
              <a:rPr lang="en-US" altLang="en-US" dirty="0">
                <a:solidFill>
                  <a:srgbClr val="555555"/>
                </a:solidFill>
                <a:latin typeface="+mn-lt"/>
              </a:rPr>
              <a:t>+</a:t>
            </a:r>
            <a:r>
              <a:rPr lang="en-US" altLang="en-US" dirty="0">
                <a:solidFill>
                  <a:srgbClr val="4A3C31"/>
                </a:solidFill>
                <a:latin typeface="+mn-lt"/>
              </a:rPr>
              <a:t> </a:t>
            </a:r>
            <a:r>
              <a:rPr lang="en-US" altLang="en-US" dirty="0">
                <a:solidFill>
                  <a:srgbClr val="000088"/>
                </a:solidFill>
                <a:latin typeface="+mn-lt"/>
              </a:rPr>
              <a:t>y</a:t>
            </a:r>
            <a:r>
              <a:rPr lang="en-US" altLang="en-US" dirty="0">
                <a:solidFill>
                  <a:srgbClr val="555555"/>
                </a:solidFill>
                <a:latin typeface="+mn-lt"/>
              </a:rPr>
              <a:t>.</a:t>
            </a:r>
            <a:r>
              <a:rPr lang="en-US" altLang="en-US" dirty="0">
                <a:solidFill>
                  <a:srgbClr val="000088"/>
                </a:solidFill>
                <a:latin typeface="+mn-lt"/>
              </a:rPr>
              <a:t>_1</a:t>
            </a:r>
            <a:r>
              <a:rPr lang="en-US" altLang="en-US" dirty="0">
                <a:solidFill>
                  <a:srgbClr val="555555"/>
                </a:solidFill>
                <a:latin typeface="+mn-lt"/>
              </a:rPr>
              <a:t>,</a:t>
            </a:r>
            <a:r>
              <a:rPr lang="en-US" altLang="en-US" dirty="0">
                <a:solidFill>
                  <a:srgbClr val="4A3C31"/>
                </a:solidFill>
                <a:latin typeface="+mn-lt"/>
              </a:rPr>
              <a:t> </a:t>
            </a:r>
            <a:r>
              <a:rPr lang="en-US" altLang="en-US" dirty="0">
                <a:solidFill>
                  <a:srgbClr val="000088"/>
                </a:solidFill>
                <a:latin typeface="+mn-lt"/>
              </a:rPr>
              <a:t>x</a:t>
            </a:r>
            <a:r>
              <a:rPr lang="en-US" altLang="en-US" dirty="0">
                <a:solidFill>
                  <a:srgbClr val="555555"/>
                </a:solidFill>
                <a:latin typeface="+mn-lt"/>
              </a:rPr>
              <a:t>.</a:t>
            </a:r>
            <a:r>
              <a:rPr lang="en-US" altLang="en-US" dirty="0">
                <a:solidFill>
                  <a:srgbClr val="000088"/>
                </a:solidFill>
                <a:latin typeface="+mn-lt"/>
              </a:rPr>
              <a:t>_2</a:t>
            </a:r>
            <a:r>
              <a:rPr lang="en-US" altLang="en-US" dirty="0">
                <a:solidFill>
                  <a:srgbClr val="4A3C31"/>
                </a:solidFill>
                <a:latin typeface="+mn-lt"/>
              </a:rPr>
              <a:t> </a:t>
            </a:r>
            <a:r>
              <a:rPr lang="en-US" altLang="en-US" dirty="0">
                <a:solidFill>
                  <a:srgbClr val="555555"/>
                </a:solidFill>
                <a:latin typeface="+mn-lt"/>
              </a:rPr>
              <a:t>+</a:t>
            </a:r>
            <a:r>
              <a:rPr lang="en-US" altLang="en-US" dirty="0">
                <a:solidFill>
                  <a:srgbClr val="4A3C31"/>
                </a:solidFill>
                <a:latin typeface="+mn-lt"/>
              </a:rPr>
              <a:t> </a:t>
            </a:r>
            <a:r>
              <a:rPr lang="en-US" altLang="en-US" dirty="0">
                <a:solidFill>
                  <a:srgbClr val="000088"/>
                </a:solidFill>
                <a:latin typeface="+mn-lt"/>
              </a:rPr>
              <a:t>y</a:t>
            </a:r>
            <a:r>
              <a:rPr lang="en-US" altLang="en-US" dirty="0">
                <a:solidFill>
                  <a:srgbClr val="555555"/>
                </a:solidFill>
                <a:latin typeface="+mn-lt"/>
              </a:rPr>
              <a:t>.</a:t>
            </a:r>
            <a:r>
              <a:rPr lang="en-US" altLang="en-US" dirty="0">
                <a:solidFill>
                  <a:srgbClr val="000088"/>
                </a:solidFill>
                <a:latin typeface="+mn-lt"/>
              </a:rPr>
              <a:t>_2</a:t>
            </a:r>
            <a:r>
              <a:rPr lang="en-US" altLang="en-US" dirty="0">
                <a:solidFill>
                  <a:srgbClr val="555555"/>
                </a:solidFill>
                <a:latin typeface="+mn-lt"/>
              </a:rPr>
              <a:t>))</a:t>
            </a:r>
            <a:r>
              <a:rPr lang="en-US" altLang="en-US" dirty="0">
                <a:latin typeface="+mn-lt"/>
              </a:rPr>
              <a:t> </a:t>
            </a:r>
          </a:p>
          <a:p>
            <a:r>
              <a:rPr lang="en-US" dirty="0">
                <a:latin typeface="+mn-lt"/>
              </a:rPr>
              <a:t>	</a:t>
            </a:r>
          </a:p>
          <a:p>
            <a:r>
              <a:rPr lang="en-US" dirty="0">
                <a:latin typeface="+mn-lt"/>
                <a:ea typeface="+mj-ea"/>
                <a:cs typeface="+mj-cs"/>
              </a:rPr>
              <a:t>Per-key average with </a:t>
            </a:r>
            <a:r>
              <a:rPr lang="en-US" dirty="0" err="1">
                <a:latin typeface="+mn-lt"/>
                <a:ea typeface="+mj-ea"/>
                <a:cs typeface="+mj-cs"/>
              </a:rPr>
              <a:t>reduceByKey</a:t>
            </a:r>
            <a:r>
              <a:rPr lang="en-US" dirty="0">
                <a:latin typeface="+mn-lt"/>
                <a:ea typeface="+mj-ea"/>
                <a:cs typeface="+mj-cs"/>
              </a:rPr>
              <a:t>() and </a:t>
            </a:r>
            <a:r>
              <a:rPr lang="en-US" dirty="0" err="1">
                <a:latin typeface="+mn-lt"/>
                <a:ea typeface="+mj-ea"/>
                <a:cs typeface="+mj-cs"/>
              </a:rPr>
              <a:t>mapValues</a:t>
            </a:r>
            <a:r>
              <a:rPr lang="en-US" dirty="0">
                <a:latin typeface="+mn-lt"/>
                <a:ea typeface="+mj-ea"/>
                <a:cs typeface="+mj-cs"/>
              </a:rPr>
              <a:t>() in </a:t>
            </a:r>
            <a:r>
              <a:rPr lang="en-US" b="1" dirty="0">
                <a:latin typeface="+mn-lt"/>
                <a:ea typeface="+mj-ea"/>
                <a:cs typeface="+mj-cs"/>
              </a:rPr>
              <a:t>Scala</a:t>
            </a:r>
          </a:p>
          <a:p>
            <a:endParaRPr lang="en-US" dirty="0">
              <a:latin typeface="+mn-lt"/>
            </a:endParaRPr>
          </a:p>
        </p:txBody>
      </p:sp>
    </p:spTree>
    <p:extLst>
      <p:ext uri="{BB962C8B-B14F-4D97-AF65-F5344CB8AC3E}">
        <p14:creationId xmlns:p14="http://schemas.microsoft.com/office/powerpoint/2010/main" xmlns="" val="74150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reduceByKey</a:t>
            </a:r>
            <a:r>
              <a:rPr lang="en-US" dirty="0"/>
              <a:t>() and </a:t>
            </a:r>
            <a:r>
              <a:rPr lang="en-US" dirty="0" err="1"/>
              <a:t>mapValues</a:t>
            </a:r>
            <a:r>
              <a:rPr lang="en-US" dirty="0"/>
              <a:t>()</a:t>
            </a:r>
          </a:p>
        </p:txBody>
      </p:sp>
      <p:pic>
        <p:nvPicPr>
          <p:cNvPr id="4" name="Picture 3"/>
          <p:cNvPicPr>
            <a:picLocks noChangeAspect="1"/>
          </p:cNvPicPr>
          <p:nvPr/>
        </p:nvPicPr>
        <p:blipFill>
          <a:blip r:embed="rId2"/>
          <a:stretch>
            <a:fillRect/>
          </a:stretch>
        </p:blipFill>
        <p:spPr>
          <a:xfrm>
            <a:off x="1771470" y="1819276"/>
            <a:ext cx="5595488" cy="3822400"/>
          </a:xfrm>
          <a:prstGeom prst="rect">
            <a:avLst/>
          </a:prstGeom>
        </p:spPr>
      </p:pic>
      <p:sp>
        <p:nvSpPr>
          <p:cNvPr id="5" name="TextBox 4"/>
          <p:cNvSpPr txBox="1"/>
          <p:nvPr/>
        </p:nvSpPr>
        <p:spPr>
          <a:xfrm>
            <a:off x="2015790" y="5815192"/>
            <a:ext cx="5106847" cy="369332"/>
          </a:xfrm>
          <a:prstGeom prst="rect">
            <a:avLst/>
          </a:prstGeom>
          <a:noFill/>
        </p:spPr>
        <p:txBody>
          <a:bodyPr wrap="none" rtlCol="0">
            <a:spAutoFit/>
          </a:bodyPr>
          <a:lstStyle/>
          <a:p>
            <a:r>
              <a:rPr lang="en-US" dirty="0">
                <a:latin typeface="+mn-lt"/>
              </a:rPr>
              <a:t>Pictorial representation of Per-key average data flow</a:t>
            </a:r>
          </a:p>
        </p:txBody>
      </p:sp>
    </p:spTree>
    <p:extLst>
      <p:ext uri="{BB962C8B-B14F-4D97-AF65-F5344CB8AC3E}">
        <p14:creationId xmlns:p14="http://schemas.microsoft.com/office/powerpoint/2010/main" xmlns="" val="2468538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Actions on Pair </a:t>
            </a:r>
            <a:r>
              <a:rPr lang="fr-FR" dirty="0" err="1"/>
              <a:t>RDDs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7973809"/>
              </p:ext>
            </p:extLst>
          </p:nvPr>
        </p:nvGraphicFramePr>
        <p:xfrm>
          <a:off x="128016" y="2008505"/>
          <a:ext cx="8887968" cy="3369327"/>
        </p:xfrm>
        <a:graphic>
          <a:graphicData uri="http://schemas.openxmlformats.org/drawingml/2006/table">
            <a:tbl>
              <a:tblPr firstRow="1" bandRow="1">
                <a:tableStyleId>{5C22544A-7EE6-4342-B048-85BDC9FD1C3A}</a:tableStyleId>
              </a:tblPr>
              <a:tblGrid>
                <a:gridCol w="2221992">
                  <a:extLst>
                    <a:ext uri="{9D8B030D-6E8A-4147-A177-3AD203B41FA5}">
                      <a16:colId xmlns="" xmlns:a16="http://schemas.microsoft.com/office/drawing/2014/main" val="2364788120"/>
                    </a:ext>
                  </a:extLst>
                </a:gridCol>
                <a:gridCol w="2624328">
                  <a:extLst>
                    <a:ext uri="{9D8B030D-6E8A-4147-A177-3AD203B41FA5}">
                      <a16:colId xmlns="" xmlns:a16="http://schemas.microsoft.com/office/drawing/2014/main" val="174655772"/>
                    </a:ext>
                  </a:extLst>
                </a:gridCol>
                <a:gridCol w="2103120">
                  <a:extLst>
                    <a:ext uri="{9D8B030D-6E8A-4147-A177-3AD203B41FA5}">
                      <a16:colId xmlns="" xmlns:a16="http://schemas.microsoft.com/office/drawing/2014/main" val="1995173615"/>
                    </a:ext>
                  </a:extLst>
                </a:gridCol>
                <a:gridCol w="1938528">
                  <a:extLst>
                    <a:ext uri="{9D8B030D-6E8A-4147-A177-3AD203B41FA5}">
                      <a16:colId xmlns="" xmlns:a16="http://schemas.microsoft.com/office/drawing/2014/main" val="2332274582"/>
                    </a:ext>
                  </a:extLst>
                </a:gridCol>
              </a:tblGrid>
              <a:tr h="444835">
                <a:tc>
                  <a:txBody>
                    <a:bodyPr/>
                    <a:lstStyle/>
                    <a:p>
                      <a:r>
                        <a:rPr kumimoji="0" lang="en-US" sz="1800" b="1" i="0" kern="1200" dirty="0">
                          <a:solidFill>
                            <a:schemeClr val="lt1"/>
                          </a:solidFill>
                          <a:effectLst/>
                          <a:latin typeface="+mn-lt"/>
                          <a:ea typeface="+mn-ea"/>
                          <a:cs typeface="+mn-cs"/>
                        </a:rPr>
                        <a:t>Function</a:t>
                      </a:r>
                      <a:endParaRPr lang="en-US" sz="1800" dirty="0">
                        <a:latin typeface="+mn-lt"/>
                      </a:endParaRPr>
                    </a:p>
                  </a:txBody>
                  <a:tcPr/>
                </a:tc>
                <a:tc>
                  <a:txBody>
                    <a:bodyPr/>
                    <a:lstStyle/>
                    <a:p>
                      <a:r>
                        <a:rPr kumimoji="0" lang="en-US" sz="1800" b="1" i="0" kern="1200" dirty="0">
                          <a:solidFill>
                            <a:schemeClr val="lt1"/>
                          </a:solidFill>
                          <a:effectLst/>
                          <a:latin typeface="+mn-lt"/>
                          <a:ea typeface="+mn-ea"/>
                          <a:cs typeface="+mn-cs"/>
                        </a:rPr>
                        <a:t>Description</a:t>
                      </a:r>
                      <a:endParaRPr lang="en-US" sz="1800" dirty="0">
                        <a:latin typeface="+mn-lt"/>
                      </a:endParaRPr>
                    </a:p>
                  </a:txBody>
                  <a:tcPr/>
                </a:tc>
                <a:tc>
                  <a:txBody>
                    <a:bodyPr/>
                    <a:lstStyle/>
                    <a:p>
                      <a:r>
                        <a:rPr kumimoji="0" lang="en-US" sz="1800" b="1" i="0" kern="1200" dirty="0">
                          <a:solidFill>
                            <a:schemeClr val="lt1"/>
                          </a:solidFill>
                          <a:effectLst/>
                          <a:latin typeface="+mn-lt"/>
                          <a:ea typeface="+mn-ea"/>
                          <a:cs typeface="+mn-cs"/>
                        </a:rPr>
                        <a:t>Example</a:t>
                      </a:r>
                      <a:endParaRPr lang="en-US" sz="1800" dirty="0">
                        <a:latin typeface="+mn-lt"/>
                      </a:endParaRPr>
                    </a:p>
                  </a:txBody>
                  <a:tcPr/>
                </a:tc>
                <a:tc>
                  <a:txBody>
                    <a:bodyPr/>
                    <a:lstStyle/>
                    <a:p>
                      <a:r>
                        <a:rPr kumimoji="0" lang="en-US" sz="1800" b="1" i="0" kern="1200" dirty="0">
                          <a:solidFill>
                            <a:schemeClr val="lt1"/>
                          </a:solidFill>
                          <a:effectLst/>
                          <a:latin typeface="+mn-lt"/>
                          <a:ea typeface="+mn-ea"/>
                          <a:cs typeface="+mn-cs"/>
                        </a:rPr>
                        <a:t>Result</a:t>
                      </a:r>
                      <a:endParaRPr lang="en-US" sz="1800" dirty="0">
                        <a:latin typeface="+mn-lt"/>
                      </a:endParaRPr>
                    </a:p>
                  </a:txBody>
                  <a:tcPr/>
                </a:tc>
                <a:extLst>
                  <a:ext uri="{0D108BD9-81ED-4DB2-BD59-A6C34878D82A}">
                    <a16:rowId xmlns="" xmlns:a16="http://schemas.microsoft.com/office/drawing/2014/main" val="2177331861"/>
                  </a:ext>
                </a:extLst>
              </a:tr>
              <a:tr h="913239">
                <a:tc>
                  <a:txBody>
                    <a:bodyPr/>
                    <a:lstStyle/>
                    <a:p>
                      <a:r>
                        <a:rPr kumimoji="0" lang="en-US" sz="1800" b="0" i="0" kern="1200" dirty="0" err="1">
                          <a:solidFill>
                            <a:schemeClr val="dk1"/>
                          </a:solidFill>
                          <a:effectLst/>
                          <a:latin typeface="+mn-lt"/>
                          <a:ea typeface="+mn-ea"/>
                          <a:cs typeface="+mn-cs"/>
                        </a:rPr>
                        <a:t>countByKey</a:t>
                      </a:r>
                      <a:r>
                        <a:rPr kumimoji="0" lang="en-US" sz="1800" b="0" i="0" kern="1200" dirty="0">
                          <a:solidFill>
                            <a:schemeClr val="dk1"/>
                          </a:solidFill>
                          <a:effectLst/>
                          <a:latin typeface="+mn-lt"/>
                          <a:ea typeface="+mn-ea"/>
                          <a:cs typeface="+mn-cs"/>
                        </a:rPr>
                        <a:t>()</a:t>
                      </a:r>
                      <a:endParaRPr lang="en-US" sz="1800" dirty="0">
                        <a:latin typeface="+mn-lt"/>
                      </a:endParaRPr>
                    </a:p>
                  </a:txBody>
                  <a:tcPr/>
                </a:tc>
                <a:tc>
                  <a:txBody>
                    <a:bodyPr/>
                    <a:lstStyle/>
                    <a:p>
                      <a:r>
                        <a:rPr kumimoji="0" lang="en-US" sz="1800" b="0" i="0" kern="1200" dirty="0">
                          <a:solidFill>
                            <a:schemeClr val="dk1"/>
                          </a:solidFill>
                          <a:effectLst/>
                          <a:latin typeface="+mn-lt"/>
                          <a:ea typeface="+mn-ea"/>
                          <a:cs typeface="+mn-cs"/>
                        </a:rPr>
                        <a:t>Count the number of elements for each key</a:t>
                      </a:r>
                    </a:p>
                  </a:txBody>
                  <a:tcPr/>
                </a:tc>
                <a:tc>
                  <a:txBody>
                    <a:bodyPr/>
                    <a:lstStyle/>
                    <a:p>
                      <a:r>
                        <a:rPr kumimoji="0" lang="en-US" sz="1800" b="0" i="0" kern="1200" dirty="0" err="1">
                          <a:solidFill>
                            <a:schemeClr val="dk1"/>
                          </a:solidFill>
                          <a:effectLst/>
                          <a:latin typeface="+mn-lt"/>
                          <a:ea typeface="+mn-ea"/>
                          <a:cs typeface="+mn-cs"/>
                        </a:rPr>
                        <a:t>rdd.countByKey</a:t>
                      </a:r>
                      <a:r>
                        <a:rPr kumimoji="0" lang="en-US" sz="1800" b="0" i="0" kern="1200" dirty="0">
                          <a:solidFill>
                            <a:schemeClr val="dk1"/>
                          </a:solidFill>
                          <a:effectLst/>
                          <a:latin typeface="+mn-lt"/>
                          <a:ea typeface="+mn-ea"/>
                          <a:cs typeface="+mn-cs"/>
                        </a:rPr>
                        <a:t>()</a:t>
                      </a:r>
                    </a:p>
                  </a:txBody>
                  <a:tcPr/>
                </a:tc>
                <a:tc>
                  <a:txBody>
                    <a:bodyPr/>
                    <a:lstStyle/>
                    <a:p>
                      <a:r>
                        <a:rPr kumimoji="0" lang="en-US" sz="1800" b="0" i="0" kern="1200" dirty="0">
                          <a:solidFill>
                            <a:schemeClr val="dk1"/>
                          </a:solidFill>
                          <a:effectLst/>
                          <a:latin typeface="+mn-lt"/>
                          <a:ea typeface="+mn-ea"/>
                          <a:cs typeface="+mn-cs"/>
                        </a:rPr>
                        <a:t>{(1, 1), (3, 2)}</a:t>
                      </a:r>
                    </a:p>
                  </a:txBody>
                  <a:tcPr/>
                </a:tc>
                <a:extLst>
                  <a:ext uri="{0D108BD9-81ED-4DB2-BD59-A6C34878D82A}">
                    <a16:rowId xmlns="" xmlns:a16="http://schemas.microsoft.com/office/drawing/2014/main" val="2533805755"/>
                  </a:ext>
                </a:extLst>
              </a:tr>
              <a:tr h="1096853">
                <a:tc>
                  <a:txBody>
                    <a:bodyPr/>
                    <a:lstStyle/>
                    <a:p>
                      <a:pPr marL="0" algn="l" rtl="0" eaLnBrk="1" latinLnBrk="0" hangingPunct="1"/>
                      <a:r>
                        <a:rPr kumimoji="0" lang="en-US" sz="1800" b="0" i="0" kern="1200" dirty="0" err="1">
                          <a:solidFill>
                            <a:schemeClr val="dk1"/>
                          </a:solidFill>
                          <a:effectLst/>
                          <a:latin typeface="+mn-lt"/>
                          <a:ea typeface="+mn-ea"/>
                          <a:cs typeface="+mn-cs"/>
                        </a:rPr>
                        <a:t>collectAsMap</a:t>
                      </a:r>
                      <a:r>
                        <a:rPr kumimoji="0" lang="en-US" sz="1800" b="0" i="0" kern="1200" dirty="0">
                          <a:solidFill>
                            <a:schemeClr val="dk1"/>
                          </a:solidFill>
                          <a:effectLst/>
                          <a:latin typeface="+mn-lt"/>
                          <a:ea typeface="+mn-ea"/>
                          <a:cs typeface="+mn-cs"/>
                        </a:rPr>
                        <a:t>()</a:t>
                      </a:r>
                    </a:p>
                  </a:txBody>
                  <a:tcPr/>
                </a:tc>
                <a:tc>
                  <a:txBody>
                    <a:bodyPr/>
                    <a:lstStyle/>
                    <a:p>
                      <a:pPr marL="0" algn="l" rtl="0" eaLnBrk="1" latinLnBrk="0" hangingPunct="1"/>
                      <a:r>
                        <a:rPr kumimoji="0" lang="en-US" sz="1800" b="0" i="0" kern="1200" dirty="0">
                          <a:solidFill>
                            <a:schemeClr val="dk1"/>
                          </a:solidFill>
                          <a:effectLst/>
                          <a:latin typeface="+mn-lt"/>
                          <a:ea typeface="+mn-ea"/>
                          <a:cs typeface="+mn-cs"/>
                        </a:rPr>
                        <a:t>Collect the result as a map to provide easy lookup</a:t>
                      </a:r>
                    </a:p>
                  </a:txBody>
                  <a:tcPr/>
                </a:tc>
                <a:tc>
                  <a:txBody>
                    <a:bodyPr/>
                    <a:lstStyle/>
                    <a:p>
                      <a:pPr marL="0" algn="l" rtl="0" eaLnBrk="1" latinLnBrk="0" hangingPunct="1"/>
                      <a:r>
                        <a:rPr kumimoji="0" lang="en-US" sz="1800" b="0" i="0" kern="1200" dirty="0" err="1">
                          <a:solidFill>
                            <a:schemeClr val="dk1"/>
                          </a:solidFill>
                          <a:effectLst/>
                          <a:latin typeface="+mn-lt"/>
                          <a:ea typeface="+mn-ea"/>
                          <a:cs typeface="+mn-cs"/>
                        </a:rPr>
                        <a:t>rdd.collectAsMap</a:t>
                      </a:r>
                      <a:r>
                        <a:rPr kumimoji="0" lang="en-US" sz="1800" b="0" i="0" kern="1200" dirty="0">
                          <a:solidFill>
                            <a:schemeClr val="dk1"/>
                          </a:solidFill>
                          <a:effectLst/>
                          <a:latin typeface="+mn-lt"/>
                          <a:ea typeface="+mn-ea"/>
                          <a:cs typeface="+mn-cs"/>
                        </a:rPr>
                        <a:t>()</a:t>
                      </a:r>
                    </a:p>
                  </a:txBody>
                  <a:tcPr/>
                </a:tc>
                <a:tc>
                  <a:txBody>
                    <a:bodyPr/>
                    <a:lstStyle/>
                    <a:p>
                      <a:pPr marL="0" algn="l" rtl="0" eaLnBrk="1" latinLnBrk="0" hangingPunct="1"/>
                      <a:r>
                        <a:rPr kumimoji="0" lang="en-US" sz="1800" b="0" i="0" kern="1200" dirty="0">
                          <a:solidFill>
                            <a:schemeClr val="dk1"/>
                          </a:solidFill>
                          <a:effectLst/>
                          <a:latin typeface="+mn-lt"/>
                          <a:ea typeface="+mn-ea"/>
                          <a:cs typeface="+mn-cs"/>
                        </a:rPr>
                        <a:t>Map{(1, 2), (3, 4), (3, 6)}</a:t>
                      </a:r>
                    </a:p>
                  </a:txBody>
                  <a:tcPr/>
                </a:tc>
                <a:extLst>
                  <a:ext uri="{0D108BD9-81ED-4DB2-BD59-A6C34878D82A}">
                    <a16:rowId xmlns="" xmlns:a16="http://schemas.microsoft.com/office/drawing/2014/main" val="3364859793"/>
                  </a:ext>
                </a:extLst>
              </a:tr>
              <a:tr h="913239">
                <a:tc>
                  <a:txBody>
                    <a:bodyPr/>
                    <a:lstStyle/>
                    <a:p>
                      <a:pPr marL="0" algn="l" rtl="0" eaLnBrk="1" latinLnBrk="0" hangingPunct="1"/>
                      <a:r>
                        <a:rPr kumimoji="0" lang="en-US" sz="1800" b="0" i="0" kern="1200" dirty="0">
                          <a:solidFill>
                            <a:schemeClr val="dk1"/>
                          </a:solidFill>
                          <a:effectLst/>
                          <a:latin typeface="+mn-lt"/>
                          <a:ea typeface="+mn-ea"/>
                          <a:cs typeface="+mn-cs"/>
                        </a:rPr>
                        <a:t>lookup(key)</a:t>
                      </a:r>
                    </a:p>
                  </a:txBody>
                  <a:tcPr/>
                </a:tc>
                <a:tc>
                  <a:txBody>
                    <a:bodyPr/>
                    <a:lstStyle/>
                    <a:p>
                      <a:pPr marL="0" algn="l" rtl="0" eaLnBrk="1" latinLnBrk="0" hangingPunct="1"/>
                      <a:r>
                        <a:rPr kumimoji="0" lang="en-US" sz="1800" b="0" i="0" kern="1200" dirty="0">
                          <a:solidFill>
                            <a:schemeClr val="dk1"/>
                          </a:solidFill>
                          <a:effectLst/>
                          <a:latin typeface="+mn-lt"/>
                          <a:ea typeface="+mn-ea"/>
                          <a:cs typeface="+mn-cs"/>
                        </a:rPr>
                        <a:t>Return all values associated with the provided key</a:t>
                      </a:r>
                    </a:p>
                  </a:txBody>
                  <a:tcPr/>
                </a:tc>
                <a:tc>
                  <a:txBody>
                    <a:bodyPr/>
                    <a:lstStyle/>
                    <a:p>
                      <a:pPr marL="0" algn="l" rtl="0" eaLnBrk="1" latinLnBrk="0" hangingPunct="1"/>
                      <a:r>
                        <a:rPr kumimoji="0" lang="en-US" sz="1800" b="0" i="0" kern="1200" dirty="0" err="1">
                          <a:solidFill>
                            <a:schemeClr val="dk1"/>
                          </a:solidFill>
                          <a:effectLst/>
                          <a:latin typeface="+mn-lt"/>
                          <a:ea typeface="+mn-ea"/>
                          <a:cs typeface="+mn-cs"/>
                        </a:rPr>
                        <a:t>rdd.lookup</a:t>
                      </a:r>
                      <a:r>
                        <a:rPr kumimoji="0" lang="en-US" sz="1800" b="0" i="0" kern="1200" dirty="0">
                          <a:solidFill>
                            <a:schemeClr val="dk1"/>
                          </a:solidFill>
                          <a:effectLst/>
                          <a:latin typeface="+mn-lt"/>
                          <a:ea typeface="+mn-ea"/>
                          <a:cs typeface="+mn-cs"/>
                        </a:rPr>
                        <a:t>(3)</a:t>
                      </a:r>
                    </a:p>
                  </a:txBody>
                  <a:tcPr/>
                </a:tc>
                <a:tc>
                  <a:txBody>
                    <a:bodyPr/>
                    <a:lstStyle/>
                    <a:p>
                      <a:pPr marL="0" algn="l" rtl="0" eaLnBrk="1" latinLnBrk="0" hangingPunct="1"/>
                      <a:r>
                        <a:rPr kumimoji="0" lang="en-US" sz="1800" b="0" i="0" kern="1200" dirty="0">
                          <a:solidFill>
                            <a:schemeClr val="dk1"/>
                          </a:solidFill>
                          <a:effectLst/>
                          <a:latin typeface="+mn-lt"/>
                          <a:ea typeface="+mn-ea"/>
                          <a:cs typeface="+mn-cs"/>
                        </a:rPr>
                        <a:t>[4, 6]</a:t>
                      </a:r>
                    </a:p>
                  </a:txBody>
                  <a:tcPr/>
                </a:tc>
                <a:extLst>
                  <a:ext uri="{0D108BD9-81ED-4DB2-BD59-A6C34878D82A}">
                    <a16:rowId xmlns="" xmlns:a16="http://schemas.microsoft.com/office/drawing/2014/main" val="884508982"/>
                  </a:ext>
                </a:extLst>
              </a:tr>
            </a:tbl>
          </a:graphicData>
        </a:graphic>
      </p:graphicFrame>
    </p:spTree>
    <p:extLst>
      <p:ext uri="{BB962C8B-B14F-4D97-AF65-F5344CB8AC3E}">
        <p14:creationId xmlns:p14="http://schemas.microsoft.com/office/powerpoint/2010/main" xmlns="" val="2458475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PageRank algorithm in Scala on Spark</a:t>
            </a:r>
          </a:p>
        </p:txBody>
      </p:sp>
      <p:sp>
        <p:nvSpPr>
          <p:cNvPr id="3" name="Content Placeholder 2"/>
          <p:cNvSpPr>
            <a:spLocks noGrp="1"/>
          </p:cNvSpPr>
          <p:nvPr>
            <p:ph idx="1"/>
          </p:nvPr>
        </p:nvSpPr>
        <p:spPr/>
        <p:txBody>
          <a:bodyPr/>
          <a:lstStyle/>
          <a:p>
            <a:pPr marL="109728" indent="0">
              <a:buNone/>
            </a:pPr>
            <a:r>
              <a:rPr lang="en-US" dirty="0"/>
              <a:t>The </a:t>
            </a:r>
            <a:r>
              <a:rPr lang="en-US" dirty="0">
                <a:hlinkClick r:id="rId2"/>
              </a:rPr>
              <a:t>PageRank</a:t>
            </a:r>
            <a:r>
              <a:rPr lang="en-US" dirty="0"/>
              <a:t> algorithm outputs a probability distribution used to represent the likelihood that a person randomly clicking on links will arrive at any particular page.</a:t>
            </a:r>
          </a:p>
          <a:p>
            <a:pPr marL="624078" indent="-514350">
              <a:buFont typeface="+mj-lt"/>
              <a:buAutoNum type="arabicPeriod"/>
            </a:pPr>
            <a:r>
              <a:rPr lang="en-US" dirty="0"/>
              <a:t>Initialize each page’s rank to 1.0.</a:t>
            </a:r>
          </a:p>
          <a:p>
            <a:pPr marL="624078" indent="-514350">
              <a:buFont typeface="+mj-lt"/>
              <a:buAutoNum type="arabicPeriod"/>
            </a:pPr>
            <a:r>
              <a:rPr lang="en-US" dirty="0"/>
              <a:t>On each iteration, have page p send a contribution of rank(p)/</a:t>
            </a:r>
            <a:r>
              <a:rPr lang="en-US" dirty="0" err="1"/>
              <a:t>numNeighbors</a:t>
            </a:r>
            <a:r>
              <a:rPr lang="en-US" dirty="0"/>
              <a:t>(p) to its neighbors (the pages it has links to).</a:t>
            </a:r>
          </a:p>
          <a:p>
            <a:pPr marL="624078" indent="-514350">
              <a:buFont typeface="+mj-lt"/>
              <a:buAutoNum type="arabicPeriod"/>
            </a:pPr>
            <a:r>
              <a:rPr lang="en-US" dirty="0"/>
              <a:t>Set each page’s rank to 0.15 + 0.85 * </a:t>
            </a:r>
            <a:r>
              <a:rPr lang="en-US" dirty="0" err="1"/>
              <a:t>contributionsReceived</a:t>
            </a:r>
            <a:r>
              <a:rPr lang="en-US" dirty="0"/>
              <a:t>.</a:t>
            </a:r>
          </a:p>
          <a:p>
            <a:pPr marL="109728" indent="0">
              <a:buNone/>
            </a:pPr>
            <a:endParaRPr lang="en-US" dirty="0"/>
          </a:p>
          <a:p>
            <a:pPr marL="109728" indent="0">
              <a:buNone/>
            </a:pPr>
            <a:r>
              <a:rPr lang="en-US" dirty="0"/>
              <a:t>The last two steps repeat for several iterations, during which the algorithm will con‐ verge to the correct PageRank value for each page. In practice, it’s typical to run about 10 iterations.</a:t>
            </a:r>
          </a:p>
          <a:p>
            <a:endParaRPr lang="en-US" dirty="0"/>
          </a:p>
        </p:txBody>
      </p:sp>
    </p:spTree>
    <p:extLst>
      <p:ext uri="{BB962C8B-B14F-4D97-AF65-F5344CB8AC3E}">
        <p14:creationId xmlns:p14="http://schemas.microsoft.com/office/powerpoint/2010/main" xmlns="" val="775756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PageRank: Sample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30865" y="1690689"/>
            <a:ext cx="4444948" cy="3765778"/>
          </a:xfrm>
        </p:spPr>
      </p:pic>
      <p:sp>
        <p:nvSpPr>
          <p:cNvPr id="5" name="TextBox 4"/>
          <p:cNvSpPr txBox="1"/>
          <p:nvPr/>
        </p:nvSpPr>
        <p:spPr>
          <a:xfrm>
            <a:off x="628650" y="5643683"/>
            <a:ext cx="8136294" cy="369332"/>
          </a:xfrm>
          <a:prstGeom prst="rect">
            <a:avLst/>
          </a:prstGeom>
          <a:noFill/>
        </p:spPr>
        <p:txBody>
          <a:bodyPr wrap="square" rtlCol="0">
            <a:spAutoFit/>
          </a:bodyPr>
          <a:lstStyle/>
          <a:p>
            <a:r>
              <a:rPr lang="en-US" dirty="0">
                <a:solidFill>
                  <a:schemeClr val="tx2"/>
                </a:solidFill>
                <a:latin typeface="+mn-lt"/>
              </a:rPr>
              <a:t>Above diagram shows there are 4 web pages with theirs outbound &amp; inbound links</a:t>
            </a:r>
            <a:r>
              <a:rPr lang="en-US" dirty="0">
                <a:latin typeface="+mn-lt"/>
              </a:rPr>
              <a:t>.</a:t>
            </a:r>
          </a:p>
        </p:txBody>
      </p:sp>
    </p:spTree>
    <p:extLst>
      <p:ext uri="{BB962C8B-B14F-4D97-AF65-F5344CB8AC3E}">
        <p14:creationId xmlns:p14="http://schemas.microsoft.com/office/powerpoint/2010/main" xmlns="" val="1991495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PageRank: Sample Data</a:t>
            </a:r>
          </a:p>
        </p:txBody>
      </p:sp>
      <p:sp>
        <p:nvSpPr>
          <p:cNvPr id="3" name="Content Placeholder 2"/>
          <p:cNvSpPr>
            <a:spLocks noGrp="1"/>
          </p:cNvSpPr>
          <p:nvPr>
            <p:ph idx="1"/>
          </p:nvPr>
        </p:nvSpPr>
        <p:spPr/>
        <p:txBody>
          <a:bodyPr/>
          <a:lstStyle/>
          <a:p>
            <a:r>
              <a:rPr lang="en-US" dirty="0"/>
              <a:t>If we consider the outbound links as a data type (String, List(String)), then data should be:</a:t>
            </a:r>
          </a:p>
          <a:p>
            <a:endParaRPr lang="en-US" dirty="0"/>
          </a:p>
          <a:p>
            <a:endParaRPr lang="en-US" dirty="0"/>
          </a:p>
        </p:txBody>
      </p:sp>
      <p:pic>
        <p:nvPicPr>
          <p:cNvPr id="4" name="Picture 3"/>
          <p:cNvPicPr>
            <a:picLocks noChangeAspect="1"/>
          </p:cNvPicPr>
          <p:nvPr/>
        </p:nvPicPr>
        <p:blipFill>
          <a:blip r:embed="rId2"/>
          <a:stretch>
            <a:fillRect/>
          </a:stretch>
        </p:blipFill>
        <p:spPr>
          <a:xfrm>
            <a:off x="1214437" y="3020219"/>
            <a:ext cx="7038975" cy="1962150"/>
          </a:xfrm>
          <a:prstGeom prst="rect">
            <a:avLst/>
          </a:prstGeom>
        </p:spPr>
      </p:pic>
    </p:spTree>
    <p:extLst>
      <p:ext uri="{BB962C8B-B14F-4D97-AF65-F5344CB8AC3E}">
        <p14:creationId xmlns:p14="http://schemas.microsoft.com/office/powerpoint/2010/main" xmlns="" val="2454844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PageRank: Solution (Step 1)</a:t>
            </a:r>
          </a:p>
        </p:txBody>
      </p:sp>
      <p:sp>
        <p:nvSpPr>
          <p:cNvPr id="3" name="Content Placeholder 2"/>
          <p:cNvSpPr>
            <a:spLocks noGrp="1"/>
          </p:cNvSpPr>
          <p:nvPr>
            <p:ph idx="1"/>
          </p:nvPr>
        </p:nvSpPr>
        <p:spPr/>
        <p:txBody>
          <a:bodyPr/>
          <a:lstStyle/>
          <a:p>
            <a:r>
              <a:rPr lang="en-US" dirty="0"/>
              <a:t>Initialize each page’s rank to 1.0</a:t>
            </a:r>
          </a:p>
        </p:txBody>
      </p:sp>
      <p:sp>
        <p:nvSpPr>
          <p:cNvPr id="4" name="Rectangle 2"/>
          <p:cNvSpPr>
            <a:spLocks noChangeArrowheads="1"/>
          </p:cNvSpPr>
          <p:nvPr/>
        </p:nvSpPr>
        <p:spPr bwMode="auto">
          <a:xfrm>
            <a:off x="767210" y="2465787"/>
            <a:ext cx="774814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mn-lt"/>
              </a:rPr>
              <a:t>1.  </a:t>
            </a:r>
            <a:r>
              <a:rPr kumimoji="0" lang="en-US" altLang="en-US" b="1" i="0" u="none" strike="noStrike" cap="none" normalizeH="0" baseline="0" dirty="0" err="1">
                <a:ln>
                  <a:noFill/>
                </a:ln>
                <a:solidFill>
                  <a:srgbClr val="006699"/>
                </a:solidFill>
                <a:effectLst/>
                <a:latin typeface="+mn-lt"/>
              </a:rPr>
              <a:t>val</a:t>
            </a:r>
            <a:r>
              <a:rPr kumimoji="0" lang="en-US" altLang="en-US" b="0" i="0" u="none" strike="noStrike" cap="none" normalizeH="0" baseline="0" dirty="0">
                <a:ln>
                  <a:noFill/>
                </a:ln>
                <a:solidFill>
                  <a:srgbClr val="666666"/>
                </a:solidFill>
                <a:effectLst/>
                <a:latin typeface="+mn-lt"/>
              </a:rPr>
              <a:t> </a:t>
            </a:r>
            <a:r>
              <a:rPr kumimoji="0" lang="en-US" altLang="en-US" b="0" i="0" u="none" strike="noStrike" cap="none" normalizeH="0" baseline="0" dirty="0">
                <a:ln>
                  <a:noFill/>
                </a:ln>
                <a:solidFill>
                  <a:srgbClr val="000000"/>
                </a:solidFill>
                <a:effectLst/>
                <a:latin typeface="+mn-lt"/>
              </a:rPr>
              <a:t>links </a:t>
            </a:r>
            <a:r>
              <a:rPr kumimoji="0" lang="en-US" altLang="en-US" b="1" i="0" u="none" strike="noStrike" cap="none" normalizeH="0" baseline="0" dirty="0">
                <a:ln>
                  <a:noFill/>
                </a:ln>
                <a:solidFill>
                  <a:srgbClr val="006699"/>
                </a:solidFill>
                <a:effectLst/>
                <a:latin typeface="+mn-lt"/>
              </a:rPr>
              <a:t>=</a:t>
            </a:r>
            <a:r>
              <a:rPr kumimoji="0" lang="en-US" altLang="en-US" b="0" i="0" u="none" strike="noStrike" cap="none" normalizeH="0" baseline="0" dirty="0">
                <a:ln>
                  <a:noFill/>
                </a:ln>
                <a:solidFill>
                  <a:srgbClr val="666666"/>
                </a:solidFill>
                <a:effectLst/>
                <a:latin typeface="+mn-lt"/>
              </a:rPr>
              <a:t> </a:t>
            </a:r>
            <a:r>
              <a:rPr kumimoji="0" lang="en-US" altLang="en-US" b="0" i="0" u="none" strike="noStrike" cap="none" normalizeH="0" baseline="0" dirty="0" err="1">
                <a:ln>
                  <a:noFill/>
                </a:ln>
                <a:solidFill>
                  <a:srgbClr val="000000"/>
                </a:solidFill>
                <a:effectLst/>
                <a:latin typeface="+mn-lt"/>
              </a:rPr>
              <a:t>sc.parallelize</a:t>
            </a:r>
            <a:r>
              <a:rPr kumimoji="0" lang="en-US" altLang="en-US" b="0" i="0" u="none" strike="noStrike" cap="none" normalizeH="0" baseline="0" dirty="0">
                <a:ln>
                  <a:noFill/>
                </a:ln>
                <a:solidFill>
                  <a:srgbClr val="000000"/>
                </a:solidFill>
                <a:effectLst/>
                <a:latin typeface="+mn-lt"/>
              </a:rPr>
              <a:t>(List((</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MapR</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a:ln>
                  <a:noFill/>
                </a:ln>
                <a:solidFill>
                  <a:srgbClr val="000000"/>
                </a:solidFill>
                <a:effectLst/>
                <a:latin typeface="+mn-lt"/>
              </a:rPr>
              <a:t>,List(</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Baidu"</a:t>
            </a:r>
            <a:r>
              <a:rPr kumimoji="0" lang="en-US" altLang="en-US" b="0" i="0" u="none" strike="noStrike" cap="none" normalizeH="0" baseline="0" dirty="0" err="1">
                <a:ln>
                  <a:noFill/>
                </a:ln>
                <a:solidFill>
                  <a:srgbClr val="000000"/>
                </a:solidFill>
                <a:effectLst/>
                <a:latin typeface="+mn-lt"/>
              </a:rPr>
              <a:t>,</a:t>
            </a:r>
            <a:r>
              <a:rPr kumimoji="0" lang="en-US" altLang="en-US" b="0" i="0" u="none" strike="noStrike" cap="none" normalizeH="0" baseline="0" dirty="0" err="1">
                <a:ln>
                  <a:noFill/>
                </a:ln>
                <a:solidFill>
                  <a:srgbClr val="0000FF"/>
                </a:solidFill>
                <a:effectLst/>
                <a:latin typeface="+mn-lt"/>
              </a:rPr>
              <a:t>"Blogger</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a:ln>
                  <a:noFill/>
                </a:ln>
                <a:solidFill>
                  <a:srgbClr val="00000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a:ln>
                  <a:noFill/>
                </a:ln>
                <a:solidFill>
                  <a:srgbClr val="0000FF"/>
                </a:solidFill>
                <a:effectLst/>
                <a:latin typeface="+mn-lt"/>
              </a:rPr>
              <a:t>"Baidu"</a:t>
            </a:r>
            <a:r>
              <a:rPr kumimoji="0" lang="en-US" altLang="en-US" b="0" i="0" u="none" strike="noStrike" cap="none" normalizeH="0" baseline="0" dirty="0">
                <a:ln>
                  <a:noFill/>
                </a:ln>
                <a:solidFill>
                  <a:srgbClr val="000000"/>
                </a:solidFill>
                <a:effectLst/>
                <a:latin typeface="+mn-lt"/>
              </a:rPr>
              <a:t>, List(</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MapR</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Blogger"</a:t>
            </a:r>
            <a:r>
              <a:rPr kumimoji="0" lang="en-US" altLang="en-US" b="0" i="0" u="none" strike="noStrike" cap="none" normalizeH="0" baseline="0" dirty="0" err="1">
                <a:ln>
                  <a:noFill/>
                </a:ln>
                <a:solidFill>
                  <a:srgbClr val="000000"/>
                </a:solidFill>
                <a:effectLst/>
                <a:latin typeface="+mn-lt"/>
              </a:rPr>
              <a:t>,List</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Google"</a:t>
            </a:r>
            <a:r>
              <a:rPr kumimoji="0" lang="en-US" altLang="en-US" b="0" i="0" u="none" strike="noStrike" cap="none" normalizeH="0" baseline="0" dirty="0" err="1">
                <a:ln>
                  <a:noFill/>
                </a:ln>
                <a:solidFill>
                  <a:srgbClr val="000000"/>
                </a:solidFill>
                <a:effectLst/>
                <a:latin typeface="+mn-lt"/>
              </a:rPr>
              <a:t>,</a:t>
            </a:r>
            <a:r>
              <a:rPr kumimoji="0" lang="en-US" altLang="en-US" b="0" i="0" u="none" strike="noStrike" cap="none" normalizeH="0" baseline="0" dirty="0" err="1">
                <a:ln>
                  <a:noFill/>
                </a:ln>
                <a:solidFill>
                  <a:srgbClr val="0000FF"/>
                </a:solidFill>
                <a:effectLst/>
                <a:latin typeface="+mn-lt"/>
              </a:rPr>
              <a:t>"Baidu</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a:ln>
                  <a:noFill/>
                </a:ln>
                <a:solidFill>
                  <a:srgbClr val="00000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a:ln>
                  <a:noFill/>
                </a:ln>
                <a:solidFill>
                  <a:srgbClr val="0000FF"/>
                </a:solidFill>
                <a:effectLst/>
                <a:latin typeface="+mn-lt"/>
              </a:rPr>
              <a:t>"Google"</a:t>
            </a:r>
            <a:r>
              <a:rPr kumimoji="0" lang="en-US" altLang="en-US" b="0" i="0" u="none" strike="noStrike" cap="none" normalizeH="0" baseline="0" dirty="0">
                <a:ln>
                  <a:noFill/>
                </a:ln>
                <a:solidFill>
                  <a:srgbClr val="000000"/>
                </a:solidFill>
                <a:effectLst/>
                <a:latin typeface="+mn-lt"/>
              </a:rPr>
              <a:t>, List(</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err="1">
                <a:ln>
                  <a:noFill/>
                </a:ln>
                <a:solidFill>
                  <a:srgbClr val="0000FF"/>
                </a:solidFill>
                <a:effectLst/>
                <a:latin typeface="+mn-lt"/>
              </a:rPr>
              <a:t>MapR</a:t>
            </a:r>
            <a:r>
              <a:rPr kumimoji="0" lang="en-US" altLang="en-US" b="0" i="0" u="none" strike="noStrike" cap="none" normalizeH="0" baseline="0" dirty="0">
                <a:ln>
                  <a:noFill/>
                </a:ln>
                <a:solidFill>
                  <a:srgbClr val="0000FF"/>
                </a:solidFill>
                <a:effectLst/>
                <a:latin typeface="+mn-lt"/>
              </a:rPr>
              <a:t>"</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err="1">
                <a:ln>
                  <a:noFill/>
                </a:ln>
                <a:solidFill>
                  <a:srgbClr val="000000"/>
                </a:solidFill>
                <a:effectLst/>
                <a:latin typeface="+mn-lt"/>
              </a:rPr>
              <a:t>partitionBy</a:t>
            </a:r>
            <a:r>
              <a:rPr kumimoji="0" lang="en-US" altLang="en-US" b="0" i="0" u="none" strike="noStrike" cap="none" normalizeH="0" baseline="0" dirty="0">
                <a:ln>
                  <a:noFill/>
                </a:ln>
                <a:solidFill>
                  <a:srgbClr val="000000"/>
                </a:solidFill>
                <a:effectLst/>
                <a:latin typeface="+mn-lt"/>
              </a:rPr>
              <a:t>(</a:t>
            </a:r>
            <a:r>
              <a:rPr kumimoji="0" lang="en-US" altLang="en-US" b="1" i="0" u="none" strike="noStrike" cap="none" normalizeH="0" baseline="0" dirty="0">
                <a:ln>
                  <a:noFill/>
                </a:ln>
                <a:solidFill>
                  <a:srgbClr val="006699"/>
                </a:solidFill>
                <a:effectLst/>
                <a:latin typeface="+mn-lt"/>
              </a:rPr>
              <a:t>new</a:t>
            </a:r>
            <a:r>
              <a:rPr kumimoji="0" lang="en-US" altLang="en-US" b="0" i="0" u="none" strike="noStrike" cap="none" normalizeH="0" baseline="0" dirty="0">
                <a:ln>
                  <a:noFill/>
                </a:ln>
                <a:solidFill>
                  <a:srgbClr val="666666"/>
                </a:solidFill>
                <a:effectLst/>
                <a:latin typeface="+mn-lt"/>
              </a:rPr>
              <a:t> </a:t>
            </a:r>
            <a:r>
              <a:rPr kumimoji="0" lang="en-US" altLang="en-US" b="0" i="0" u="none" strike="noStrike" cap="none" normalizeH="0" baseline="0" dirty="0" err="1">
                <a:ln>
                  <a:noFill/>
                </a:ln>
                <a:solidFill>
                  <a:srgbClr val="000000"/>
                </a:solidFill>
                <a:effectLst/>
                <a:latin typeface="+mn-lt"/>
              </a:rPr>
              <a:t>HashPartitioner</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a:ln>
                  <a:noFill/>
                </a:ln>
                <a:solidFill>
                  <a:srgbClr val="009900"/>
                </a:solidFill>
                <a:effectLst/>
                <a:latin typeface="+mn-lt"/>
              </a:rPr>
              <a:t>4</a:t>
            </a:r>
            <a:r>
              <a:rPr kumimoji="0" lang="en-US" altLang="en-US" b="0" i="0" u="none" strike="noStrike" cap="none" normalizeH="0" baseline="0" dirty="0">
                <a:ln>
                  <a:noFill/>
                </a:ln>
                <a:solidFill>
                  <a:srgbClr val="000000"/>
                </a:solidFill>
                <a:effectLst/>
                <a:latin typeface="+mn-lt"/>
              </a:rPr>
              <a:t>)).persist()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mn-lt"/>
              </a:rPr>
              <a:t>2.  </a:t>
            </a:r>
            <a:r>
              <a:rPr kumimoji="0" lang="en-US" altLang="en-US" b="1" i="0" u="none" strike="noStrike" cap="none" normalizeH="0" baseline="0" dirty="0" err="1">
                <a:ln>
                  <a:noFill/>
                </a:ln>
                <a:solidFill>
                  <a:srgbClr val="006699"/>
                </a:solidFill>
                <a:effectLst/>
                <a:latin typeface="+mn-lt"/>
              </a:rPr>
              <a:t>var</a:t>
            </a:r>
            <a:r>
              <a:rPr kumimoji="0" lang="en-US" altLang="en-US" b="0" i="0" u="none" strike="noStrike" cap="none" normalizeH="0" baseline="0" dirty="0">
                <a:ln>
                  <a:noFill/>
                </a:ln>
                <a:solidFill>
                  <a:srgbClr val="666666"/>
                </a:solidFill>
                <a:effectLst/>
                <a:latin typeface="+mn-lt"/>
              </a:rPr>
              <a:t> </a:t>
            </a:r>
            <a:r>
              <a:rPr kumimoji="0" lang="en-US" altLang="en-US" b="0" i="0" u="none" strike="noStrike" cap="none" normalizeH="0" baseline="0" dirty="0">
                <a:ln>
                  <a:noFill/>
                </a:ln>
                <a:solidFill>
                  <a:srgbClr val="000000"/>
                </a:solidFill>
                <a:effectLst/>
                <a:latin typeface="+mn-lt"/>
              </a:rPr>
              <a:t>ranks </a:t>
            </a:r>
            <a:r>
              <a:rPr kumimoji="0" lang="en-US" altLang="en-US" b="1" i="0" u="none" strike="noStrike" cap="none" normalizeH="0" baseline="0" dirty="0">
                <a:ln>
                  <a:noFill/>
                </a:ln>
                <a:solidFill>
                  <a:srgbClr val="006699"/>
                </a:solidFill>
                <a:effectLst/>
                <a:latin typeface="+mn-lt"/>
              </a:rPr>
              <a:t>=</a:t>
            </a:r>
            <a:r>
              <a:rPr kumimoji="0" lang="en-US" altLang="en-US" b="0" i="0" u="none" strike="noStrike" cap="none" normalizeH="0" baseline="0" dirty="0">
                <a:ln>
                  <a:noFill/>
                </a:ln>
                <a:solidFill>
                  <a:srgbClr val="666666"/>
                </a:solidFill>
                <a:effectLst/>
                <a:latin typeface="+mn-lt"/>
              </a:rPr>
              <a:t> </a:t>
            </a:r>
            <a:r>
              <a:rPr kumimoji="0" lang="en-US" altLang="en-US" b="0" i="0" u="none" strike="noStrike" cap="none" normalizeH="0" baseline="0" dirty="0" err="1">
                <a:ln>
                  <a:noFill/>
                </a:ln>
                <a:solidFill>
                  <a:srgbClr val="000000"/>
                </a:solidFill>
                <a:effectLst/>
                <a:latin typeface="+mn-lt"/>
              </a:rPr>
              <a:t>links.mapValues</a:t>
            </a:r>
            <a:r>
              <a:rPr kumimoji="0" lang="en-US" altLang="en-US" b="0" i="0" u="none" strike="noStrike" cap="none" normalizeH="0" baseline="0" dirty="0">
                <a:ln>
                  <a:noFill/>
                </a:ln>
                <a:solidFill>
                  <a:srgbClr val="000000"/>
                </a:solidFill>
                <a:effectLst/>
                <a:latin typeface="+mn-lt"/>
              </a:rPr>
              <a:t>(v </a:t>
            </a:r>
            <a:r>
              <a:rPr kumimoji="0" lang="en-US" altLang="en-US" b="1" i="0" u="none" strike="noStrike" cap="none" normalizeH="0" baseline="0" dirty="0">
                <a:ln>
                  <a:noFill/>
                </a:ln>
                <a:solidFill>
                  <a:srgbClr val="006699"/>
                </a:solidFill>
                <a:effectLst/>
                <a:latin typeface="+mn-lt"/>
              </a:rPr>
              <a:t>=</a:t>
            </a:r>
            <a:r>
              <a:rPr kumimoji="0" lang="en-US" altLang="en-US" b="0" i="0" u="none" strike="noStrike" cap="none" normalizeH="0" baseline="0" dirty="0">
                <a:ln>
                  <a:noFill/>
                </a:ln>
                <a:solidFill>
                  <a:srgbClr val="000000"/>
                </a:solidFill>
                <a:effectLst/>
                <a:latin typeface="+mn-lt"/>
              </a:rPr>
              <a:t>&gt; </a:t>
            </a:r>
            <a:r>
              <a:rPr kumimoji="0" lang="en-US" altLang="en-US" b="0" i="0" u="none" strike="noStrike" cap="none" normalizeH="0" baseline="0" dirty="0">
                <a:ln>
                  <a:noFill/>
                </a:ln>
                <a:solidFill>
                  <a:srgbClr val="009900"/>
                </a:solidFill>
                <a:effectLst/>
                <a:latin typeface="+mn-lt"/>
              </a:rPr>
              <a:t>1.0</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001209" y="3470988"/>
            <a:ext cx="3874196" cy="3074235"/>
          </a:xfrm>
          <a:prstGeom prst="rect">
            <a:avLst/>
          </a:prstGeom>
        </p:spPr>
      </p:pic>
    </p:spTree>
    <p:extLst>
      <p:ext uri="{BB962C8B-B14F-4D97-AF65-F5344CB8AC3E}">
        <p14:creationId xmlns:p14="http://schemas.microsoft.com/office/powerpoint/2010/main" xmlns="" val="3072336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 each iteration, have page p send a contribution of rank(p)/</a:t>
            </a:r>
            <a:r>
              <a:rPr lang="en-US" dirty="0" err="1"/>
              <a:t>numNeighbors</a:t>
            </a:r>
            <a:r>
              <a:rPr lang="en-US" dirty="0"/>
              <a:t>(p) to its neighbors (the pages it has links to).</a:t>
            </a:r>
          </a:p>
          <a:p>
            <a:endParaRPr lang="en-US" dirty="0"/>
          </a:p>
        </p:txBody>
      </p:sp>
      <p:sp>
        <p:nvSpPr>
          <p:cNvPr id="4" name="Title 3"/>
          <p:cNvSpPr txBox="1">
            <a:spLocks noGrp="1"/>
          </p:cNvSpPr>
          <p:nvPr>
            <p:ph type="title"/>
          </p:nvPr>
        </p:nvSpPr>
        <p:spPr>
          <a:xfrm>
            <a:off x="964552" y="3036415"/>
            <a:ext cx="6401048" cy="1089529"/>
          </a:xfrm>
          <a:prstGeom prst="rect">
            <a:avLst/>
          </a:prstGeom>
          <a:noFill/>
        </p:spPr>
        <p:txBody>
          <a:bodyPr wrap="none" rtlCol="0">
            <a:spAutoFit/>
          </a:bodyPr>
          <a:lstStyle/>
          <a:p>
            <a:r>
              <a:rPr lang="en-US" altLang="en-US" sz="1800" b="1" dirty="0" err="1">
                <a:solidFill>
                  <a:srgbClr val="006699"/>
                </a:solidFill>
                <a:latin typeface="+mn-lt"/>
              </a:rPr>
              <a:t>val</a:t>
            </a:r>
            <a:r>
              <a:rPr lang="en-US" altLang="en-US" sz="1800" dirty="0">
                <a:solidFill>
                  <a:srgbClr val="666666"/>
                </a:solidFill>
                <a:latin typeface="+mn-lt"/>
              </a:rPr>
              <a:t> </a:t>
            </a:r>
            <a:r>
              <a:rPr lang="en-US" altLang="en-US" sz="1800" dirty="0">
                <a:solidFill>
                  <a:srgbClr val="000000"/>
                </a:solidFill>
                <a:latin typeface="+mn-lt"/>
              </a:rPr>
              <a:t>contributions </a:t>
            </a:r>
            <a:r>
              <a:rPr lang="en-US" altLang="en-US" sz="1800" b="1" dirty="0">
                <a:solidFill>
                  <a:srgbClr val="006699"/>
                </a:solidFill>
                <a:latin typeface="+mn-lt"/>
              </a:rPr>
              <a:t>=</a:t>
            </a:r>
            <a:r>
              <a:rPr lang="en-US" altLang="en-US" sz="1800" dirty="0">
                <a:solidFill>
                  <a:srgbClr val="666666"/>
                </a:solidFill>
                <a:latin typeface="+mn-lt"/>
              </a:rPr>
              <a:t> </a:t>
            </a:r>
            <a:r>
              <a:rPr lang="en-US" altLang="en-US" sz="1800" dirty="0" err="1">
                <a:solidFill>
                  <a:srgbClr val="000000"/>
                </a:solidFill>
                <a:latin typeface="+mn-lt"/>
              </a:rPr>
              <a:t>links.join</a:t>
            </a:r>
            <a:r>
              <a:rPr lang="en-US" altLang="en-US" sz="1800" dirty="0">
                <a:solidFill>
                  <a:srgbClr val="000000"/>
                </a:solidFill>
                <a:latin typeface="+mn-lt"/>
              </a:rPr>
              <a:t>(ranks)</a:t>
            </a:r>
            <a:br>
              <a:rPr lang="en-US" altLang="en-US" sz="1800" dirty="0">
                <a:solidFill>
                  <a:srgbClr val="000000"/>
                </a:solidFill>
                <a:latin typeface="+mn-lt"/>
              </a:rPr>
            </a:br>
            <a:r>
              <a:rPr lang="en-US" altLang="en-US" sz="1800" dirty="0">
                <a:solidFill>
                  <a:srgbClr val="000000"/>
                </a:solidFill>
                <a:latin typeface="+mn-lt"/>
              </a:rPr>
              <a:t>			   .</a:t>
            </a:r>
            <a:r>
              <a:rPr lang="en-US" altLang="en-US" sz="1800" dirty="0" err="1">
                <a:solidFill>
                  <a:srgbClr val="000000"/>
                </a:solidFill>
                <a:latin typeface="+mn-lt"/>
              </a:rPr>
              <a:t>flatMap</a:t>
            </a:r>
            <a:r>
              <a:rPr lang="en-US" altLang="en-US" sz="1800" dirty="0">
                <a:solidFill>
                  <a:srgbClr val="000000"/>
                </a:solidFill>
                <a:latin typeface="+mn-lt"/>
              </a:rPr>
              <a:t> { </a:t>
            </a:r>
            <a:r>
              <a:rPr lang="en-US" altLang="en-US" sz="1800" b="1" dirty="0">
                <a:solidFill>
                  <a:srgbClr val="006699"/>
                </a:solidFill>
                <a:latin typeface="+mn-lt"/>
              </a:rPr>
              <a:t>case</a:t>
            </a:r>
            <a:r>
              <a:rPr lang="en-US" altLang="en-US" sz="1800" dirty="0">
                <a:solidFill>
                  <a:srgbClr val="666666"/>
                </a:solidFill>
                <a:latin typeface="+mn-lt"/>
              </a:rPr>
              <a:t> </a:t>
            </a:r>
            <a:r>
              <a:rPr lang="en-US" altLang="en-US" sz="1800" dirty="0">
                <a:solidFill>
                  <a:srgbClr val="000000"/>
                </a:solidFill>
                <a:latin typeface="+mn-lt"/>
              </a:rPr>
              <a:t>(</a:t>
            </a:r>
            <a:r>
              <a:rPr lang="en-US" altLang="en-US" sz="1800" dirty="0" err="1">
                <a:solidFill>
                  <a:srgbClr val="000000"/>
                </a:solidFill>
                <a:latin typeface="+mn-lt"/>
              </a:rPr>
              <a:t>url</a:t>
            </a:r>
            <a:r>
              <a:rPr lang="en-US" altLang="en-US" sz="1800" dirty="0">
                <a:solidFill>
                  <a:srgbClr val="000000"/>
                </a:solidFill>
                <a:latin typeface="+mn-lt"/>
              </a:rPr>
              <a:t>, (links, rank)) </a:t>
            </a:r>
            <a:r>
              <a:rPr lang="en-US" altLang="en-US" sz="1800" b="1" dirty="0">
                <a:solidFill>
                  <a:srgbClr val="006699"/>
                </a:solidFill>
                <a:latin typeface="+mn-lt"/>
              </a:rPr>
              <a:t>=</a:t>
            </a:r>
            <a:r>
              <a:rPr lang="en-US" altLang="en-US" sz="1800" dirty="0">
                <a:solidFill>
                  <a:srgbClr val="000000"/>
                </a:solidFill>
                <a:latin typeface="+mn-lt"/>
              </a:rPr>
              <a:t>&gt; </a:t>
            </a:r>
            <a:br>
              <a:rPr lang="en-US" altLang="en-US" sz="1800" dirty="0">
                <a:solidFill>
                  <a:srgbClr val="000000"/>
                </a:solidFill>
                <a:latin typeface="+mn-lt"/>
              </a:rPr>
            </a:br>
            <a:r>
              <a:rPr lang="en-US" altLang="en-US" sz="1800" dirty="0">
                <a:solidFill>
                  <a:srgbClr val="000000"/>
                </a:solidFill>
                <a:latin typeface="+mn-lt"/>
              </a:rPr>
              <a:t>			   </a:t>
            </a:r>
            <a:r>
              <a:rPr lang="en-US" altLang="en-US" sz="1800" dirty="0" err="1">
                <a:solidFill>
                  <a:srgbClr val="000000"/>
                </a:solidFill>
                <a:latin typeface="+mn-lt"/>
              </a:rPr>
              <a:t>links.map</a:t>
            </a:r>
            <a:r>
              <a:rPr lang="en-US" altLang="en-US" sz="1800" dirty="0">
                <a:solidFill>
                  <a:srgbClr val="000000"/>
                </a:solidFill>
                <a:latin typeface="+mn-lt"/>
              </a:rPr>
              <a:t>(</a:t>
            </a:r>
            <a:r>
              <a:rPr lang="en-US" altLang="en-US" sz="1800" dirty="0" err="1">
                <a:solidFill>
                  <a:srgbClr val="000000"/>
                </a:solidFill>
                <a:latin typeface="+mn-lt"/>
              </a:rPr>
              <a:t>dest</a:t>
            </a:r>
            <a:r>
              <a:rPr lang="en-US" altLang="en-US" sz="1800" dirty="0">
                <a:solidFill>
                  <a:srgbClr val="000000"/>
                </a:solidFill>
                <a:latin typeface="+mn-lt"/>
              </a:rPr>
              <a:t> </a:t>
            </a:r>
            <a:r>
              <a:rPr lang="en-US" altLang="en-US" sz="1800" b="1" dirty="0">
                <a:solidFill>
                  <a:srgbClr val="006699"/>
                </a:solidFill>
                <a:latin typeface="+mn-lt"/>
              </a:rPr>
              <a:t>=</a:t>
            </a:r>
            <a:r>
              <a:rPr lang="en-US" altLang="en-US" sz="1800" dirty="0">
                <a:solidFill>
                  <a:srgbClr val="000000"/>
                </a:solidFill>
                <a:latin typeface="+mn-lt"/>
              </a:rPr>
              <a:t>&gt; (</a:t>
            </a:r>
            <a:r>
              <a:rPr lang="en-US" altLang="en-US" sz="1800" dirty="0" err="1">
                <a:solidFill>
                  <a:srgbClr val="000000"/>
                </a:solidFill>
                <a:latin typeface="+mn-lt"/>
              </a:rPr>
              <a:t>dest</a:t>
            </a:r>
            <a:r>
              <a:rPr lang="en-US" altLang="en-US" sz="1800" dirty="0">
                <a:solidFill>
                  <a:srgbClr val="000000"/>
                </a:solidFill>
                <a:latin typeface="+mn-lt"/>
              </a:rPr>
              <a:t>, rank / </a:t>
            </a:r>
            <a:r>
              <a:rPr lang="en-US" altLang="en-US" sz="1800" dirty="0" err="1">
                <a:solidFill>
                  <a:srgbClr val="000000"/>
                </a:solidFill>
                <a:latin typeface="+mn-lt"/>
              </a:rPr>
              <a:t>links.size</a:t>
            </a:r>
            <a:r>
              <a:rPr lang="en-US" altLang="en-US" sz="1800" dirty="0">
                <a:solidFill>
                  <a:srgbClr val="000000"/>
                </a:solidFill>
                <a:latin typeface="+mn-lt"/>
              </a:rPr>
              <a:t>)) }</a:t>
            </a:r>
            <a:r>
              <a:rPr lang="en-US" altLang="en-US" sz="1800" dirty="0">
                <a:latin typeface="+mn-lt"/>
              </a:rPr>
              <a:t> </a:t>
            </a:r>
          </a:p>
          <a:p>
            <a:endParaRPr lang="en-US" sz="1800" dirty="0">
              <a:latin typeface="+mn-lt"/>
            </a:endParaRPr>
          </a:p>
        </p:txBody>
      </p:sp>
      <p:sp>
        <p:nvSpPr>
          <p:cNvPr id="5" name="Title 1"/>
          <p:cNvSpPr txBox="1">
            <a:spLocks/>
          </p:cNvSpPr>
          <p:nvPr/>
        </p:nvSpPr>
        <p:spPr bwMode="auto">
          <a:xfrm>
            <a:off x="628650" y="365126"/>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r>
              <a:rPr lang="en-US" dirty="0"/>
              <a:t>PageRank: Solution (Step 2)</a:t>
            </a:r>
          </a:p>
        </p:txBody>
      </p:sp>
    </p:spTree>
    <p:extLst>
      <p:ext uri="{BB962C8B-B14F-4D97-AF65-F5344CB8AC3E}">
        <p14:creationId xmlns:p14="http://schemas.microsoft.com/office/powerpoint/2010/main" xmlns="" val="400133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Shell</a:t>
            </a:r>
          </a:p>
        </p:txBody>
      </p:sp>
      <p:sp>
        <p:nvSpPr>
          <p:cNvPr id="3" name="Content Placeholder 2"/>
          <p:cNvSpPr>
            <a:spLocks noGrp="1"/>
          </p:cNvSpPr>
          <p:nvPr>
            <p:ph idx="1"/>
          </p:nvPr>
        </p:nvSpPr>
        <p:spPr/>
        <p:txBody>
          <a:bodyPr/>
          <a:lstStyle/>
          <a:p>
            <a:r>
              <a:rPr lang="en-US" dirty="0"/>
              <a:t>Launching:</a:t>
            </a:r>
          </a:p>
          <a:p>
            <a:pPr marL="342900" lvl="1" indent="0">
              <a:buNone/>
            </a:pPr>
            <a:r>
              <a:rPr lang="en-US" dirty="0"/>
              <a:t>spark-shell</a:t>
            </a:r>
          </a:p>
          <a:p>
            <a:pPr marL="342900" lvl="1" indent="0">
              <a:buNone/>
            </a:pPr>
            <a:r>
              <a:rPr lang="en-US" dirty="0" err="1"/>
              <a:t>pyspark</a:t>
            </a:r>
            <a:r>
              <a:rPr lang="en-US" dirty="0"/>
              <a:t> (IPYTHON=1)</a:t>
            </a:r>
          </a:p>
          <a:p>
            <a:endParaRPr lang="en-US" dirty="0"/>
          </a:p>
          <a:p>
            <a:r>
              <a:rPr lang="en-US" dirty="0"/>
              <a:t>Modes:</a:t>
            </a:r>
          </a:p>
        </p:txBody>
      </p:sp>
      <p:sp>
        <p:nvSpPr>
          <p:cNvPr id="4" name="Rectangle 3"/>
          <p:cNvSpPr/>
          <p:nvPr/>
        </p:nvSpPr>
        <p:spPr>
          <a:xfrm>
            <a:off x="865990" y="3807083"/>
            <a:ext cx="8069259" cy="2031325"/>
          </a:xfrm>
          <a:prstGeom prst="rect">
            <a:avLst/>
          </a:prstGeom>
        </p:spPr>
        <p:txBody>
          <a:bodyPr wrap="square">
            <a:spAutoFit/>
          </a:bodyPr>
          <a:lstStyle/>
          <a:p>
            <a:r>
              <a:rPr lang="en-US" dirty="0">
                <a:latin typeface="+mn-lt"/>
                <a:cs typeface="Lucida Console"/>
              </a:rPr>
              <a:t>MASTER=local    ./spark-shell   </a:t>
            </a:r>
            <a:r>
              <a:rPr lang="en-US" dirty="0">
                <a:solidFill>
                  <a:srgbClr val="008040"/>
                </a:solidFill>
                <a:latin typeface="+mn-lt"/>
                <a:cs typeface="Lucida Console"/>
              </a:rPr>
              <a:t># local, 1 thread</a:t>
            </a:r>
            <a:br>
              <a:rPr lang="en-US" dirty="0">
                <a:solidFill>
                  <a:srgbClr val="008040"/>
                </a:solidFill>
                <a:latin typeface="+mn-lt"/>
                <a:cs typeface="Lucida Console"/>
              </a:rPr>
            </a:br>
            <a:r>
              <a:rPr lang="en-US" dirty="0">
                <a:latin typeface="+mn-lt"/>
                <a:cs typeface="Lucida Console"/>
              </a:rPr>
              <a:t>MASTER=local[2] ./spark-shell   </a:t>
            </a:r>
            <a:r>
              <a:rPr lang="en-US" dirty="0">
                <a:solidFill>
                  <a:srgbClr val="008040"/>
                </a:solidFill>
                <a:latin typeface="+mn-lt"/>
                <a:cs typeface="Lucida Console"/>
              </a:rPr>
              <a:t># local, 2 threads</a:t>
            </a:r>
            <a:br>
              <a:rPr lang="en-US" dirty="0">
                <a:solidFill>
                  <a:srgbClr val="008040"/>
                </a:solidFill>
                <a:latin typeface="+mn-lt"/>
                <a:cs typeface="Lucida Console"/>
              </a:rPr>
            </a:br>
            <a:r>
              <a:rPr lang="en-US" dirty="0">
                <a:latin typeface="+mn-lt"/>
                <a:cs typeface="Lucida Console"/>
              </a:rPr>
              <a:t>MASTER=spark://host:port ./spark-shell  </a:t>
            </a:r>
            <a:r>
              <a:rPr lang="en-US" dirty="0">
                <a:solidFill>
                  <a:srgbClr val="008040"/>
                </a:solidFill>
                <a:latin typeface="+mn-lt"/>
                <a:cs typeface="Lucida Console"/>
              </a:rPr>
              <a:t># cluster</a:t>
            </a:r>
          </a:p>
          <a:p>
            <a:endParaRPr lang="en-US" dirty="0">
              <a:solidFill>
                <a:srgbClr val="008040"/>
              </a:solidFill>
              <a:latin typeface="+mn-lt"/>
            </a:endParaRPr>
          </a:p>
          <a:p>
            <a:r>
              <a:rPr lang="en-US" dirty="0">
                <a:latin typeface="+mn-lt"/>
              </a:rPr>
              <a:t>Main entry point to Spark functionality</a:t>
            </a:r>
          </a:p>
          <a:p>
            <a:r>
              <a:rPr lang="en-US" dirty="0">
                <a:latin typeface="+mn-lt"/>
              </a:rPr>
              <a:t>Available in shell as variable </a:t>
            </a:r>
            <a:r>
              <a:rPr lang="en-US" dirty="0">
                <a:solidFill>
                  <a:srgbClr val="FF6600"/>
                </a:solidFill>
                <a:latin typeface="+mn-lt"/>
                <a:cs typeface="Lucida Console"/>
              </a:rPr>
              <a:t>sc</a:t>
            </a:r>
          </a:p>
          <a:p>
            <a:endParaRPr lang="en-US" dirty="0">
              <a:solidFill>
                <a:srgbClr val="008040"/>
              </a:solidFill>
              <a:latin typeface="+mn-lt"/>
              <a:cs typeface="Lucida Console"/>
            </a:endParaRPr>
          </a:p>
        </p:txBody>
      </p:sp>
      <p:pic>
        <p:nvPicPr>
          <p:cNvPr id="5" name="Picture 4"/>
          <p:cNvPicPr>
            <a:picLocks noChangeAspect="1"/>
          </p:cNvPicPr>
          <p:nvPr/>
        </p:nvPicPr>
        <p:blipFill>
          <a:blip r:embed="rId3" cstate="print"/>
          <a:stretch>
            <a:fillRect/>
          </a:stretch>
        </p:blipFill>
        <p:spPr>
          <a:xfrm>
            <a:off x="4816510" y="960385"/>
            <a:ext cx="3698840" cy="25081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xmlns="" val="3428987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9840" y="457200"/>
            <a:ext cx="3214371" cy="1600200"/>
          </a:xfrm>
        </p:spPr>
        <p:txBody>
          <a:bodyPr/>
          <a:lstStyle/>
          <a:p>
            <a:r>
              <a:rPr lang="en-US" sz="3300" dirty="0"/>
              <a:t>PageRank: Solution (Step 2)</a:t>
            </a:r>
            <a:br>
              <a:rPr lang="en-US" sz="3300" dirty="0"/>
            </a:br>
            <a:endParaRPr lang="en-US" sz="3300" dirty="0"/>
          </a:p>
        </p:txBody>
      </p:sp>
      <p:sp>
        <p:nvSpPr>
          <p:cNvPr id="8" name="Content Placeholder 7"/>
          <p:cNvSpPr>
            <a:spLocks noGrp="1"/>
          </p:cNvSpPr>
          <p:nvPr>
            <p:ph idx="1"/>
          </p:nvPr>
        </p:nvSpPr>
        <p:spPr>
          <a:xfrm>
            <a:off x="4889241" y="987426"/>
            <a:ext cx="3627300" cy="4873625"/>
          </a:xfrm>
        </p:spPr>
        <p:txBody>
          <a:bodyPr/>
          <a:lstStyle/>
          <a:p>
            <a:endParaRPr lang="en-US" dirty="0"/>
          </a:p>
        </p:txBody>
      </p:sp>
      <p:sp>
        <p:nvSpPr>
          <p:cNvPr id="9" name="Text Placeholder 8"/>
          <p:cNvSpPr>
            <a:spLocks noGrp="1"/>
          </p:cNvSpPr>
          <p:nvPr>
            <p:ph type="body" sz="half" idx="2"/>
          </p:nvPr>
        </p:nvSpPr>
        <p:spPr>
          <a:xfrm>
            <a:off x="629841" y="2057400"/>
            <a:ext cx="3990446" cy="3811588"/>
          </a:xfrm>
        </p:spPr>
        <p:txBody>
          <a:bodyPr/>
          <a:lstStyle/>
          <a:p>
            <a:r>
              <a:rPr lang="en-US" sz="1800" dirty="0">
                <a:solidFill>
                  <a:schemeClr val="tx2"/>
                </a:solidFill>
              </a:rPr>
              <a:t>See contributions in red, and it matches the calculations using </a:t>
            </a:r>
            <a:r>
              <a:rPr lang="en-US" sz="1800" dirty="0" err="1">
                <a:solidFill>
                  <a:schemeClr val="tx2"/>
                </a:solidFill>
              </a:rPr>
              <a:t>scala</a:t>
            </a:r>
            <a:r>
              <a:rPr lang="en-US" sz="1800" dirty="0">
                <a:solidFill>
                  <a:schemeClr val="tx2"/>
                </a:solidFill>
              </a:rPr>
              <a:t>:</a:t>
            </a:r>
          </a:p>
          <a:p>
            <a:endParaRPr lang="en-US" sz="1800" dirty="0">
              <a:solidFill>
                <a:schemeClr val="tx2"/>
              </a:solidFill>
            </a:endParaRPr>
          </a:p>
          <a:p>
            <a:pPr lvl="0" defTabSz="914400">
              <a:lnSpc>
                <a:spcPct val="100000"/>
              </a:lnSpc>
              <a:spcBef>
                <a:spcPct val="0"/>
              </a:spcBef>
            </a:pPr>
            <a:r>
              <a:rPr lang="en-US" altLang="en-US" sz="1800" dirty="0">
                <a:solidFill>
                  <a:srgbClr val="000000"/>
                </a:solidFill>
              </a:rPr>
              <a:t>1. </a:t>
            </a:r>
            <a:r>
              <a:rPr lang="en-US" altLang="en-US" sz="1800" dirty="0" err="1">
                <a:solidFill>
                  <a:srgbClr val="000000"/>
                </a:solidFill>
              </a:rPr>
              <a:t>scala</a:t>
            </a:r>
            <a:r>
              <a:rPr lang="en-US" altLang="en-US" sz="1800" dirty="0">
                <a:solidFill>
                  <a:srgbClr val="000000"/>
                </a:solidFill>
              </a:rPr>
              <a:t>&gt; </a:t>
            </a:r>
            <a:r>
              <a:rPr lang="en-US" altLang="en-US" sz="1800" dirty="0" err="1">
                <a:solidFill>
                  <a:srgbClr val="000000"/>
                </a:solidFill>
              </a:rPr>
              <a:t>contributions.collect</a:t>
            </a:r>
            <a:endParaRPr lang="en-US" altLang="en-US" sz="1800" dirty="0"/>
          </a:p>
          <a:p>
            <a:pPr lvl="0" defTabSz="914400">
              <a:lnSpc>
                <a:spcPct val="100000"/>
              </a:lnSpc>
              <a:spcBef>
                <a:spcPct val="0"/>
              </a:spcBef>
            </a:pPr>
            <a:endParaRPr lang="en-US" altLang="en-US" sz="1800" dirty="0">
              <a:solidFill>
                <a:srgbClr val="000000"/>
              </a:solidFill>
            </a:endParaRPr>
          </a:p>
          <a:p>
            <a:pPr lvl="0" defTabSz="914400">
              <a:lnSpc>
                <a:spcPct val="100000"/>
              </a:lnSpc>
              <a:spcBef>
                <a:spcPct val="0"/>
              </a:spcBef>
            </a:pPr>
            <a:r>
              <a:rPr lang="en-US" altLang="en-US" sz="1800" dirty="0">
                <a:solidFill>
                  <a:srgbClr val="000000"/>
                </a:solidFill>
              </a:rPr>
              <a:t>2.res</a:t>
            </a:r>
            <a:r>
              <a:rPr lang="en-US" altLang="en-US" sz="1800" dirty="0">
                <a:solidFill>
                  <a:srgbClr val="009900"/>
                </a:solidFill>
              </a:rPr>
              <a:t>26</a:t>
            </a:r>
            <a:r>
              <a:rPr lang="en-US" altLang="en-US" sz="1800" b="1" dirty="0">
                <a:solidFill>
                  <a:srgbClr val="006699"/>
                </a:solidFill>
              </a:rPr>
              <a:t>:</a:t>
            </a:r>
            <a:r>
              <a:rPr lang="en-US" altLang="en-US" sz="1800" dirty="0">
                <a:solidFill>
                  <a:srgbClr val="666666"/>
                </a:solidFill>
              </a:rPr>
              <a:t> </a:t>
            </a:r>
            <a:r>
              <a:rPr lang="en-US" altLang="en-US" sz="1800" dirty="0">
                <a:solidFill>
                  <a:srgbClr val="000000"/>
                </a:solidFill>
              </a:rPr>
              <a:t>Array[(String, Double)] </a:t>
            </a:r>
            <a:r>
              <a:rPr lang="en-US" altLang="en-US" sz="1800" b="1" dirty="0">
                <a:solidFill>
                  <a:srgbClr val="006699"/>
                </a:solidFill>
              </a:rPr>
              <a:t>=</a:t>
            </a:r>
            <a:r>
              <a:rPr lang="en-US" altLang="en-US" sz="1800" dirty="0">
                <a:solidFill>
                  <a:srgbClr val="666666"/>
                </a:solidFill>
              </a:rPr>
              <a:t> </a:t>
            </a:r>
            <a:r>
              <a:rPr lang="en-US" altLang="en-US" sz="1800" dirty="0">
                <a:solidFill>
                  <a:srgbClr val="000000"/>
                </a:solidFill>
              </a:rPr>
              <a:t>Array((MapR,</a:t>
            </a:r>
            <a:r>
              <a:rPr lang="en-US" altLang="en-US" sz="1800" dirty="0">
                <a:solidFill>
                  <a:srgbClr val="009900"/>
                </a:solidFill>
              </a:rPr>
              <a:t>1.0</a:t>
            </a:r>
            <a:r>
              <a:rPr lang="en-US" altLang="en-US" sz="1800" dirty="0">
                <a:solidFill>
                  <a:srgbClr val="000000"/>
                </a:solidFill>
              </a:rPr>
              <a:t>), (Baidu,</a:t>
            </a:r>
            <a:r>
              <a:rPr lang="en-US" altLang="en-US" sz="1800" dirty="0">
                <a:solidFill>
                  <a:srgbClr val="009900"/>
                </a:solidFill>
              </a:rPr>
              <a:t>0.5</a:t>
            </a:r>
            <a:r>
              <a:rPr lang="en-US" altLang="en-US" sz="1800" dirty="0">
                <a:solidFill>
                  <a:srgbClr val="000000"/>
                </a:solidFill>
              </a:rPr>
              <a:t>), (Blogger,</a:t>
            </a:r>
            <a:r>
              <a:rPr lang="en-US" altLang="en-US" sz="1800" dirty="0">
                <a:solidFill>
                  <a:srgbClr val="009900"/>
                </a:solidFill>
              </a:rPr>
              <a:t>0.5</a:t>
            </a:r>
            <a:r>
              <a:rPr lang="en-US" altLang="en-US" sz="1800" dirty="0">
                <a:solidFill>
                  <a:srgbClr val="000000"/>
                </a:solidFill>
              </a:rPr>
              <a:t>), (Google,</a:t>
            </a:r>
            <a:r>
              <a:rPr lang="en-US" altLang="en-US" sz="1800" dirty="0">
                <a:solidFill>
                  <a:srgbClr val="009900"/>
                </a:solidFill>
              </a:rPr>
              <a:t>0.5</a:t>
            </a:r>
            <a:r>
              <a:rPr lang="en-US" altLang="en-US" sz="1800" dirty="0">
                <a:solidFill>
                  <a:srgbClr val="000000"/>
                </a:solidFill>
              </a:rPr>
              <a:t>), (Baidu,</a:t>
            </a:r>
            <a:r>
              <a:rPr lang="en-US" altLang="en-US" sz="1800" dirty="0">
                <a:solidFill>
                  <a:srgbClr val="009900"/>
                </a:solidFill>
              </a:rPr>
              <a:t>0.5</a:t>
            </a:r>
            <a:r>
              <a:rPr lang="en-US" altLang="en-US" sz="1800" dirty="0">
                <a:solidFill>
                  <a:srgbClr val="000000"/>
                </a:solidFill>
              </a:rPr>
              <a:t>), (MapR,</a:t>
            </a:r>
            <a:r>
              <a:rPr lang="en-US" altLang="en-US" sz="1800" dirty="0">
                <a:solidFill>
                  <a:srgbClr val="009900"/>
                </a:solidFill>
              </a:rPr>
              <a:t>1.0</a:t>
            </a:r>
            <a:r>
              <a:rPr lang="en-US" altLang="en-US" sz="1800" dirty="0">
                <a:solidFill>
                  <a:srgbClr val="000000"/>
                </a:solidFill>
              </a:rPr>
              <a:t>))</a:t>
            </a:r>
            <a:endParaRPr lang="en-US" altLang="en-US" sz="1800" dirty="0"/>
          </a:p>
          <a:p>
            <a:endParaRPr lang="en-US" dirty="0">
              <a:solidFill>
                <a:schemeClr val="tx2"/>
              </a:solidFill>
            </a:endParaRPr>
          </a:p>
          <a:p>
            <a:endParaRPr lang="en-US" dirty="0"/>
          </a:p>
        </p:txBody>
      </p:sp>
      <p:pic>
        <p:nvPicPr>
          <p:cNvPr id="6" name="Content Placeholder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4636010" y="1382155"/>
            <a:ext cx="3896254" cy="3462518"/>
          </a:xfrm>
          <a:prstGeom prst="rect">
            <a:avLst/>
          </a:prstGeom>
          <a:noFill/>
          <a:ln w="9525">
            <a:noFill/>
            <a:miter lim="800000"/>
            <a:headEnd/>
            <a:tailEnd/>
          </a:ln>
        </p:spPr>
      </p:pic>
    </p:spTree>
    <p:extLst>
      <p:ext uri="{BB962C8B-B14F-4D97-AF65-F5344CB8AC3E}">
        <p14:creationId xmlns:p14="http://schemas.microsoft.com/office/powerpoint/2010/main" xmlns="" val="4108440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PageRank: Solution (Step 3)</a:t>
            </a:r>
          </a:p>
        </p:txBody>
      </p:sp>
      <p:sp>
        <p:nvSpPr>
          <p:cNvPr id="6" name="Content Placeholder 5"/>
          <p:cNvSpPr>
            <a:spLocks noGrp="1"/>
          </p:cNvSpPr>
          <p:nvPr>
            <p:ph idx="1"/>
          </p:nvPr>
        </p:nvSpPr>
        <p:spPr/>
        <p:txBody>
          <a:bodyPr/>
          <a:lstStyle/>
          <a:p>
            <a:r>
              <a:rPr lang="en-US" dirty="0"/>
              <a:t> Set each page’s rank to </a:t>
            </a:r>
            <a:r>
              <a:rPr lang="en-US" b="1" dirty="0"/>
              <a:t>0.15 + 0.85 * </a:t>
            </a:r>
            <a:r>
              <a:rPr lang="en-US" b="1" dirty="0" err="1"/>
              <a:t>contributionsReceived</a:t>
            </a:r>
            <a:endParaRPr lang="en-US" b="1" dirty="0"/>
          </a:p>
          <a:p>
            <a:endParaRPr lang="en-US" b="1" dirty="0"/>
          </a:p>
          <a:p>
            <a:pPr marL="0" indent="0">
              <a:buNone/>
            </a:pPr>
            <a:r>
              <a:rPr lang="en-US" altLang="en-US" b="1" dirty="0" err="1">
                <a:solidFill>
                  <a:srgbClr val="006699"/>
                </a:solidFill>
              </a:rPr>
              <a:t>val</a:t>
            </a:r>
            <a:r>
              <a:rPr lang="en-US" altLang="en-US" dirty="0">
                <a:solidFill>
                  <a:srgbClr val="666666"/>
                </a:solidFill>
              </a:rPr>
              <a:t> </a:t>
            </a:r>
            <a:r>
              <a:rPr lang="en-US" altLang="en-US" dirty="0">
                <a:solidFill>
                  <a:srgbClr val="000000"/>
                </a:solidFill>
              </a:rPr>
              <a:t>ranks </a:t>
            </a:r>
            <a:r>
              <a:rPr lang="en-US" altLang="en-US" b="1" dirty="0">
                <a:solidFill>
                  <a:srgbClr val="006699"/>
                </a:solidFill>
              </a:rPr>
              <a:t>=</a:t>
            </a:r>
            <a:r>
              <a:rPr lang="en-US" altLang="en-US" dirty="0">
                <a:solidFill>
                  <a:srgbClr val="666666"/>
                </a:solidFill>
              </a:rPr>
              <a:t> </a:t>
            </a:r>
            <a:r>
              <a:rPr lang="en-US" altLang="en-US" dirty="0" err="1">
                <a:solidFill>
                  <a:srgbClr val="000000"/>
                </a:solidFill>
              </a:rPr>
              <a:t>contributions.reduceByKey</a:t>
            </a:r>
            <a:r>
              <a:rPr lang="en-US" altLang="en-US" dirty="0">
                <a:solidFill>
                  <a:srgbClr val="000000"/>
                </a:solidFill>
              </a:rPr>
              <a:t>((x, y) </a:t>
            </a:r>
            <a:r>
              <a:rPr lang="en-US" altLang="en-US" b="1" dirty="0">
                <a:solidFill>
                  <a:srgbClr val="006699"/>
                </a:solidFill>
              </a:rPr>
              <a:t>=</a:t>
            </a:r>
            <a:r>
              <a:rPr lang="en-US" altLang="en-US" dirty="0">
                <a:solidFill>
                  <a:srgbClr val="000000"/>
                </a:solidFill>
              </a:rPr>
              <a:t>&gt; x + y)</a:t>
            </a:r>
          </a:p>
          <a:p>
            <a:pPr marL="0" indent="0">
              <a:buNone/>
            </a:pPr>
            <a:r>
              <a:rPr lang="en-US" altLang="en-US" dirty="0">
                <a:solidFill>
                  <a:srgbClr val="000000"/>
                </a:solidFill>
              </a:rPr>
              <a:t>				.</a:t>
            </a:r>
            <a:r>
              <a:rPr lang="en-US" altLang="en-US" dirty="0" err="1">
                <a:solidFill>
                  <a:srgbClr val="000000"/>
                </a:solidFill>
              </a:rPr>
              <a:t>mapValues</a:t>
            </a:r>
            <a:r>
              <a:rPr lang="en-US" altLang="en-US" dirty="0">
                <a:solidFill>
                  <a:srgbClr val="000000"/>
                </a:solidFill>
              </a:rPr>
              <a:t>(v </a:t>
            </a:r>
            <a:r>
              <a:rPr lang="en-US" altLang="en-US" b="1" dirty="0">
                <a:solidFill>
                  <a:srgbClr val="006699"/>
                </a:solidFill>
              </a:rPr>
              <a:t>=</a:t>
            </a:r>
            <a:r>
              <a:rPr lang="en-US" altLang="en-US" dirty="0">
                <a:solidFill>
                  <a:srgbClr val="000000"/>
                </a:solidFill>
              </a:rPr>
              <a:t>&gt; </a:t>
            </a:r>
            <a:r>
              <a:rPr lang="en-US" altLang="en-US" dirty="0">
                <a:solidFill>
                  <a:srgbClr val="009900"/>
                </a:solidFill>
              </a:rPr>
              <a:t>0.15</a:t>
            </a:r>
            <a:r>
              <a:rPr lang="en-US" altLang="en-US" dirty="0">
                <a:solidFill>
                  <a:srgbClr val="666666"/>
                </a:solidFill>
              </a:rPr>
              <a:t> </a:t>
            </a:r>
            <a:r>
              <a:rPr lang="en-US" altLang="en-US" dirty="0">
                <a:solidFill>
                  <a:srgbClr val="000000"/>
                </a:solidFill>
              </a:rPr>
              <a:t>+</a:t>
            </a:r>
            <a:r>
              <a:rPr lang="en-US" altLang="en-US" dirty="0">
                <a:solidFill>
                  <a:srgbClr val="009900"/>
                </a:solidFill>
              </a:rPr>
              <a:t>0.85</a:t>
            </a:r>
            <a:r>
              <a:rPr lang="en-US" altLang="en-US" dirty="0">
                <a:solidFill>
                  <a:srgbClr val="000000"/>
                </a:solidFill>
              </a:rPr>
              <a:t>*v)</a:t>
            </a:r>
            <a:r>
              <a:rPr lang="en-US" altLang="en-US" dirty="0"/>
              <a:t> </a:t>
            </a:r>
          </a:p>
          <a:p>
            <a:endParaRPr lang="en-US" b="1" dirty="0"/>
          </a:p>
        </p:txBody>
      </p:sp>
    </p:spTree>
    <p:extLst>
      <p:ext uri="{BB962C8B-B14F-4D97-AF65-F5344CB8AC3E}">
        <p14:creationId xmlns:p14="http://schemas.microsoft.com/office/powerpoint/2010/main" xmlns="" val="3014537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9841" y="457200"/>
            <a:ext cx="4203416" cy="1600200"/>
          </a:xfrm>
        </p:spPr>
        <p:txBody>
          <a:bodyPr/>
          <a:lstStyle/>
          <a:p>
            <a:r>
              <a:rPr lang="en-US" sz="3300" dirty="0"/>
              <a:t>PageRank: Solution</a:t>
            </a:r>
          </a:p>
        </p:txBody>
      </p:sp>
      <p:sp>
        <p:nvSpPr>
          <p:cNvPr id="6" name="Text Placeholder 5"/>
          <p:cNvSpPr>
            <a:spLocks noGrp="1"/>
          </p:cNvSpPr>
          <p:nvPr>
            <p:ph type="body" sz="half" idx="2"/>
          </p:nvPr>
        </p:nvSpPr>
        <p:spPr>
          <a:xfrm>
            <a:off x="629841" y="2057400"/>
            <a:ext cx="4203416" cy="3811588"/>
          </a:xfrm>
        </p:spPr>
        <p:txBody>
          <a:bodyPr/>
          <a:lstStyle/>
          <a:p>
            <a:r>
              <a:rPr lang="en-US" sz="1800" dirty="0">
                <a:solidFill>
                  <a:schemeClr val="tx2"/>
                </a:solidFill>
              </a:rPr>
              <a:t>After 1st iteration, current </a:t>
            </a:r>
            <a:r>
              <a:rPr lang="en-US" sz="1800" dirty="0" err="1">
                <a:solidFill>
                  <a:schemeClr val="tx2"/>
                </a:solidFill>
              </a:rPr>
              <a:t>pagerank</a:t>
            </a:r>
            <a:r>
              <a:rPr lang="en-US" sz="1800" dirty="0">
                <a:solidFill>
                  <a:schemeClr val="tx2"/>
                </a:solidFill>
              </a:rPr>
              <a:t> value for each page is:</a:t>
            </a:r>
          </a:p>
          <a:p>
            <a:endParaRPr lang="en-US" altLang="en-US" sz="1800" dirty="0">
              <a:solidFill>
                <a:srgbClr val="000000"/>
              </a:solidFill>
            </a:endParaRPr>
          </a:p>
          <a:p>
            <a:r>
              <a:rPr lang="en-US" altLang="en-US" sz="1800" dirty="0">
                <a:solidFill>
                  <a:srgbClr val="000000"/>
                </a:solidFill>
              </a:rPr>
              <a:t>1.  </a:t>
            </a:r>
            <a:r>
              <a:rPr lang="en-US" altLang="en-US" sz="1800" dirty="0" err="1">
                <a:solidFill>
                  <a:srgbClr val="000000"/>
                </a:solidFill>
              </a:rPr>
              <a:t>scala</a:t>
            </a:r>
            <a:r>
              <a:rPr lang="en-US" altLang="en-US" sz="1800" dirty="0">
                <a:solidFill>
                  <a:srgbClr val="000000"/>
                </a:solidFill>
              </a:rPr>
              <a:t>&gt; </a:t>
            </a:r>
            <a:r>
              <a:rPr lang="en-US" altLang="en-US" sz="1800" dirty="0" err="1">
                <a:solidFill>
                  <a:srgbClr val="000000"/>
                </a:solidFill>
              </a:rPr>
              <a:t>ranks.collect</a:t>
            </a:r>
            <a:endParaRPr lang="en-US" altLang="en-US" sz="1800" dirty="0"/>
          </a:p>
          <a:p>
            <a:r>
              <a:rPr lang="en-US" altLang="en-US" sz="1800" dirty="0">
                <a:solidFill>
                  <a:srgbClr val="000000"/>
                </a:solidFill>
              </a:rPr>
              <a:t>2.  res</a:t>
            </a:r>
            <a:r>
              <a:rPr lang="en-US" altLang="en-US" sz="1800" dirty="0">
                <a:solidFill>
                  <a:srgbClr val="009900"/>
                </a:solidFill>
              </a:rPr>
              <a:t>27</a:t>
            </a:r>
            <a:r>
              <a:rPr lang="en-US" altLang="en-US" sz="1800" b="1" dirty="0">
                <a:solidFill>
                  <a:srgbClr val="006699"/>
                </a:solidFill>
              </a:rPr>
              <a:t>:</a:t>
            </a:r>
            <a:r>
              <a:rPr lang="en-US" altLang="en-US" sz="1800" dirty="0">
                <a:solidFill>
                  <a:srgbClr val="666666"/>
                </a:solidFill>
              </a:rPr>
              <a:t> </a:t>
            </a:r>
            <a:r>
              <a:rPr lang="en-US" altLang="en-US" sz="1800" dirty="0">
                <a:solidFill>
                  <a:srgbClr val="000000"/>
                </a:solidFill>
              </a:rPr>
              <a:t>Array[(String, Double)] </a:t>
            </a:r>
            <a:r>
              <a:rPr lang="en-US" altLang="en-US" sz="1800" b="1" dirty="0">
                <a:solidFill>
                  <a:srgbClr val="006699"/>
                </a:solidFill>
              </a:rPr>
              <a:t>=</a:t>
            </a:r>
            <a:r>
              <a:rPr lang="en-US" altLang="en-US" sz="1800" dirty="0">
                <a:solidFill>
                  <a:srgbClr val="666666"/>
                </a:solidFill>
              </a:rPr>
              <a:t> </a:t>
            </a:r>
            <a:r>
              <a:rPr lang="en-US" altLang="en-US" sz="1800" dirty="0">
                <a:solidFill>
                  <a:srgbClr val="000000"/>
                </a:solidFill>
              </a:rPr>
              <a:t>Array((Google,</a:t>
            </a:r>
            <a:r>
              <a:rPr lang="en-US" altLang="en-US" sz="1800" dirty="0">
                <a:solidFill>
                  <a:srgbClr val="009900"/>
                </a:solidFill>
              </a:rPr>
              <a:t>0.575</a:t>
            </a:r>
            <a:r>
              <a:rPr lang="en-US" altLang="en-US" sz="1800" dirty="0">
                <a:solidFill>
                  <a:srgbClr val="000000"/>
                </a:solidFill>
              </a:rPr>
              <a:t>),   (MapR,</a:t>
            </a:r>
            <a:r>
              <a:rPr lang="en-US" altLang="en-US" sz="1800" dirty="0">
                <a:solidFill>
                  <a:srgbClr val="009900"/>
                </a:solidFill>
              </a:rPr>
              <a:t>1.8499999999999999</a:t>
            </a:r>
            <a:r>
              <a:rPr lang="en-US" altLang="en-US" sz="1800" dirty="0">
                <a:solidFill>
                  <a:srgbClr val="000000"/>
                </a:solidFill>
              </a:rPr>
              <a:t>), (Blogger,</a:t>
            </a:r>
            <a:r>
              <a:rPr lang="en-US" altLang="en-US" sz="1800" dirty="0">
                <a:solidFill>
                  <a:srgbClr val="009900"/>
                </a:solidFill>
              </a:rPr>
              <a:t>0.575</a:t>
            </a:r>
            <a:r>
              <a:rPr lang="en-US" altLang="en-US" sz="1800" dirty="0">
                <a:solidFill>
                  <a:srgbClr val="000000"/>
                </a:solidFill>
              </a:rPr>
              <a:t>), (Baidu,</a:t>
            </a:r>
            <a:r>
              <a:rPr lang="en-US" altLang="en-US" sz="1800" dirty="0">
                <a:solidFill>
                  <a:srgbClr val="009900"/>
                </a:solidFill>
              </a:rPr>
              <a:t>1.0</a:t>
            </a:r>
            <a:r>
              <a:rPr lang="en-US" altLang="en-US" sz="1800" dirty="0">
                <a:solidFill>
                  <a:srgbClr val="000000"/>
                </a:solidFill>
              </a:rPr>
              <a:t>))</a:t>
            </a:r>
            <a:endParaRPr lang="en-US" altLang="en-US" sz="1800" dirty="0"/>
          </a:p>
          <a:p>
            <a:endParaRPr lang="en-US" sz="1800" dirty="0">
              <a:solidFill>
                <a:schemeClr val="tx2"/>
              </a:solidFill>
            </a:endParaRPr>
          </a:p>
          <a:p>
            <a:endParaRPr lang="en-US" sz="1800" dirty="0">
              <a:solidFill>
                <a:schemeClr val="tx2"/>
              </a:solidFill>
            </a:endParaRPr>
          </a:p>
          <a:p>
            <a:r>
              <a:rPr lang="en-US" sz="1800" dirty="0">
                <a:solidFill>
                  <a:schemeClr val="tx2"/>
                </a:solidFill>
              </a:rPr>
              <a:t>Then the last two steps repeat for several iterations.</a:t>
            </a:r>
          </a:p>
          <a:p>
            <a:endParaRPr lang="en-US" sz="1800" dirty="0"/>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131836" y="1903445"/>
            <a:ext cx="3638940" cy="3470725"/>
          </a:xfrm>
        </p:spPr>
      </p:pic>
    </p:spTree>
    <p:extLst>
      <p:ext uri="{BB962C8B-B14F-4D97-AF65-F5344CB8AC3E}">
        <p14:creationId xmlns:p14="http://schemas.microsoft.com/office/powerpoint/2010/main" xmlns="" val="3134849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lstStyle/>
          <a:p>
            <a:r>
              <a:rPr lang="en-US" dirty="0">
                <a:hlinkClick r:id="rId2"/>
              </a:rPr>
              <a:t>https://www.safaribooksonline.com/library/view/learning-spark/9781449359034/ch04.html</a:t>
            </a:r>
            <a:endParaRPr lang="en-US" dirty="0"/>
          </a:p>
          <a:p>
            <a:r>
              <a:rPr lang="en-US" dirty="0">
                <a:hlinkClick r:id="rId3"/>
              </a:rPr>
              <a:t>http://www.openkb.info/2016/03/understanding-pagerank-algorithm-in.html</a:t>
            </a:r>
            <a:endParaRPr lang="en-US" dirty="0"/>
          </a:p>
          <a:p>
            <a:endParaRPr lang="en-US" dirty="0"/>
          </a:p>
        </p:txBody>
      </p:sp>
    </p:spTree>
    <p:extLst>
      <p:ext uri="{BB962C8B-B14F-4D97-AF65-F5344CB8AC3E}">
        <p14:creationId xmlns:p14="http://schemas.microsoft.com/office/powerpoint/2010/main" xmlns="" val="271475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RDDs</a:t>
            </a:r>
          </a:p>
        </p:txBody>
      </p:sp>
      <p:sp>
        <p:nvSpPr>
          <p:cNvPr id="4" name="Content Placeholder 2"/>
          <p:cNvSpPr>
            <a:spLocks noGrp="1"/>
          </p:cNvSpPr>
          <p:nvPr>
            <p:ph idx="1"/>
          </p:nvPr>
        </p:nvSpPr>
        <p:spPr/>
        <p:txBody>
          <a:bodyPr>
            <a:normAutofit/>
          </a:bodyPr>
          <a:lstStyle/>
          <a:p>
            <a:pPr marL="0" indent="0">
              <a:spcBef>
                <a:spcPts val="0"/>
              </a:spcBef>
              <a:buNone/>
            </a:pPr>
            <a:r>
              <a:rPr lang="en-US" sz="2100" dirty="0">
                <a:solidFill>
                  <a:srgbClr val="008040"/>
                </a:solidFill>
                <a:cs typeface="Lucida Console"/>
              </a:rPr>
              <a:t># Turn a Python collection into an RDD</a:t>
            </a:r>
          </a:p>
          <a:p>
            <a:pPr>
              <a:spcBef>
                <a:spcPts val="0"/>
              </a:spcBef>
              <a:buClr>
                <a:schemeClr val="bg1">
                  <a:lumMod val="75000"/>
                </a:schemeClr>
              </a:buClr>
              <a:buFont typeface="Lucida Grande"/>
              <a:buChar char="&gt;"/>
            </a:pPr>
            <a:r>
              <a:rPr lang="en-US" sz="2100" dirty="0" err="1">
                <a:cs typeface="Lucida Console"/>
              </a:rPr>
              <a:t>sc.parallelize</a:t>
            </a:r>
            <a:r>
              <a:rPr lang="en-US" sz="2100" dirty="0">
                <a:cs typeface="Lucida Console"/>
              </a:rPr>
              <a:t>([1, 2, 3])</a:t>
            </a:r>
          </a:p>
          <a:p>
            <a:pPr>
              <a:spcBef>
                <a:spcPts val="0"/>
              </a:spcBef>
              <a:buFont typeface="Lucida Grande"/>
              <a:buChar char="&gt;"/>
            </a:pPr>
            <a:endParaRPr lang="en-US" sz="2100" dirty="0">
              <a:cs typeface="Lucida Console"/>
            </a:endParaRPr>
          </a:p>
          <a:p>
            <a:pPr marL="0" indent="0">
              <a:spcBef>
                <a:spcPts val="0"/>
              </a:spcBef>
              <a:buNone/>
            </a:pPr>
            <a:r>
              <a:rPr lang="en-US" sz="2100" dirty="0">
                <a:solidFill>
                  <a:srgbClr val="008040"/>
                </a:solidFill>
                <a:cs typeface="Lucida Console"/>
              </a:rPr>
              <a:t># Load text file from local FS, HDFS, or S3</a:t>
            </a:r>
          </a:p>
          <a:p>
            <a:pPr>
              <a:spcBef>
                <a:spcPts val="0"/>
              </a:spcBef>
              <a:buClr>
                <a:schemeClr val="bg1">
                  <a:lumMod val="75000"/>
                </a:schemeClr>
              </a:buClr>
              <a:buFont typeface="Lucida Grande"/>
              <a:buChar char="&gt;"/>
            </a:pPr>
            <a:r>
              <a:rPr lang="en-US" sz="2100" dirty="0" err="1">
                <a:cs typeface="Lucida Console"/>
              </a:rPr>
              <a:t>sc.textFile</a:t>
            </a:r>
            <a:r>
              <a:rPr lang="en-US" sz="2100" dirty="0">
                <a:cs typeface="Lucida Console"/>
              </a:rPr>
              <a:t>(</a:t>
            </a:r>
            <a:r>
              <a:rPr lang="en-US" sz="2100" dirty="0">
                <a:solidFill>
                  <a:srgbClr val="000090"/>
                </a:solidFill>
                <a:cs typeface="Lucida Console"/>
              </a:rPr>
              <a:t>“</a:t>
            </a:r>
            <a:r>
              <a:rPr lang="en-US" sz="2100" dirty="0" err="1">
                <a:solidFill>
                  <a:srgbClr val="000090"/>
                </a:solidFill>
                <a:cs typeface="Lucida Console"/>
              </a:rPr>
              <a:t>file.txt</a:t>
            </a:r>
            <a:r>
              <a:rPr lang="en-US" sz="2100" dirty="0">
                <a:solidFill>
                  <a:srgbClr val="000090"/>
                </a:solidFill>
                <a:cs typeface="Lucida Console"/>
              </a:rPr>
              <a:t>”</a:t>
            </a:r>
            <a:r>
              <a:rPr lang="en-US" sz="2100" dirty="0">
                <a:cs typeface="Lucida Console"/>
              </a:rPr>
              <a:t>)</a:t>
            </a:r>
          </a:p>
          <a:p>
            <a:pPr>
              <a:spcBef>
                <a:spcPts val="0"/>
              </a:spcBef>
              <a:buClr>
                <a:schemeClr val="bg1">
                  <a:lumMod val="75000"/>
                </a:schemeClr>
              </a:buClr>
              <a:buFont typeface="Lucida Grande"/>
              <a:buChar char="&gt;"/>
            </a:pPr>
            <a:r>
              <a:rPr lang="en-US" sz="2100" dirty="0" err="1">
                <a:cs typeface="Lucida Console"/>
              </a:rPr>
              <a:t>sc.textFile</a:t>
            </a:r>
            <a:r>
              <a:rPr lang="en-US" sz="2100" dirty="0">
                <a:cs typeface="Lucida Console"/>
              </a:rPr>
              <a:t>(</a:t>
            </a:r>
            <a:r>
              <a:rPr lang="en-US" sz="2100" dirty="0">
                <a:solidFill>
                  <a:srgbClr val="000090"/>
                </a:solidFill>
                <a:cs typeface="Lucida Console"/>
              </a:rPr>
              <a:t>“directory/*.txt”</a:t>
            </a:r>
            <a:r>
              <a:rPr lang="en-US" sz="2100" dirty="0">
                <a:cs typeface="Lucida Console"/>
              </a:rPr>
              <a:t>)</a:t>
            </a:r>
          </a:p>
          <a:p>
            <a:pPr>
              <a:spcBef>
                <a:spcPts val="0"/>
              </a:spcBef>
              <a:buClr>
                <a:schemeClr val="bg1">
                  <a:lumMod val="75000"/>
                </a:schemeClr>
              </a:buClr>
              <a:buFont typeface="Lucida Grande"/>
              <a:buChar char="&gt;"/>
            </a:pPr>
            <a:r>
              <a:rPr lang="en-US" sz="2100" dirty="0" err="1">
                <a:cs typeface="Lucida Console"/>
              </a:rPr>
              <a:t>sc.textFile</a:t>
            </a:r>
            <a:r>
              <a:rPr lang="en-US" sz="2100" dirty="0">
                <a:cs typeface="Lucida Console"/>
              </a:rPr>
              <a:t>(</a:t>
            </a:r>
            <a:r>
              <a:rPr lang="en-US" sz="2100" dirty="0">
                <a:solidFill>
                  <a:srgbClr val="000090"/>
                </a:solidFill>
                <a:cs typeface="Lucida Console"/>
              </a:rPr>
              <a:t>“</a:t>
            </a:r>
            <a:r>
              <a:rPr lang="en-US" sz="2100" dirty="0" err="1">
                <a:solidFill>
                  <a:srgbClr val="000090"/>
                </a:solidFill>
                <a:cs typeface="Lucida Console"/>
              </a:rPr>
              <a:t>hdfs</a:t>
            </a:r>
            <a:r>
              <a:rPr lang="en-US" sz="2100" dirty="0">
                <a:solidFill>
                  <a:srgbClr val="000090"/>
                </a:solidFill>
                <a:cs typeface="Lucida Console"/>
              </a:rPr>
              <a:t>://namenode:9000/path/file”</a:t>
            </a:r>
            <a:r>
              <a:rPr lang="en-US" sz="2100" dirty="0">
                <a:cs typeface="Lucida Console"/>
              </a:rPr>
              <a:t>)</a:t>
            </a:r>
          </a:p>
          <a:p>
            <a:pPr>
              <a:spcBef>
                <a:spcPts val="0"/>
              </a:spcBef>
              <a:buFont typeface="Lucida Grande"/>
              <a:buChar char="&gt;"/>
            </a:pPr>
            <a:endParaRPr lang="en-US" sz="2100" dirty="0">
              <a:cs typeface="Lucida Console"/>
            </a:endParaRPr>
          </a:p>
          <a:p>
            <a:pPr marL="0" indent="0">
              <a:spcBef>
                <a:spcPts val="0"/>
              </a:spcBef>
              <a:buNone/>
            </a:pPr>
            <a:r>
              <a:rPr lang="en-US" sz="2100" dirty="0">
                <a:solidFill>
                  <a:srgbClr val="008040"/>
                </a:solidFill>
                <a:cs typeface="Lucida Console"/>
              </a:rPr>
              <a:t># Use existing </a:t>
            </a:r>
            <a:r>
              <a:rPr lang="en-US" sz="2100" dirty="0" err="1">
                <a:solidFill>
                  <a:srgbClr val="008040"/>
                </a:solidFill>
                <a:cs typeface="Lucida Console"/>
              </a:rPr>
              <a:t>Hadoop</a:t>
            </a:r>
            <a:r>
              <a:rPr lang="en-US" sz="2100" dirty="0">
                <a:solidFill>
                  <a:srgbClr val="008040"/>
                </a:solidFill>
                <a:cs typeface="Lucida Console"/>
              </a:rPr>
              <a:t> </a:t>
            </a:r>
            <a:r>
              <a:rPr lang="en-US" sz="2100" dirty="0" err="1">
                <a:solidFill>
                  <a:srgbClr val="008040"/>
                </a:solidFill>
                <a:cs typeface="Lucida Console"/>
              </a:rPr>
              <a:t>InputFormat</a:t>
            </a:r>
            <a:r>
              <a:rPr lang="en-US" sz="2100" dirty="0">
                <a:solidFill>
                  <a:srgbClr val="008040"/>
                </a:solidFill>
                <a:cs typeface="Lucida Console"/>
              </a:rPr>
              <a:t> (</a:t>
            </a:r>
            <a:r>
              <a:rPr lang="en-US" sz="2100" dirty="0">
                <a:solidFill>
                  <a:srgbClr val="008000"/>
                </a:solidFill>
                <a:cs typeface="Lucida Console"/>
              </a:rPr>
              <a:t>Java/</a:t>
            </a:r>
            <a:r>
              <a:rPr lang="en-US" sz="2100" dirty="0" err="1">
                <a:solidFill>
                  <a:srgbClr val="008000"/>
                </a:solidFill>
                <a:cs typeface="Lucida Console"/>
              </a:rPr>
              <a:t>Scala</a:t>
            </a:r>
            <a:r>
              <a:rPr lang="en-US" sz="2100" dirty="0">
                <a:solidFill>
                  <a:srgbClr val="008000"/>
                </a:solidFill>
                <a:cs typeface="Lucida Console"/>
              </a:rPr>
              <a:t> only</a:t>
            </a:r>
            <a:r>
              <a:rPr lang="en-US" sz="2100" dirty="0">
                <a:solidFill>
                  <a:srgbClr val="008040"/>
                </a:solidFill>
                <a:cs typeface="Lucida Console"/>
              </a:rPr>
              <a:t>)</a:t>
            </a:r>
          </a:p>
          <a:p>
            <a:pPr>
              <a:spcBef>
                <a:spcPts val="0"/>
              </a:spcBef>
              <a:buClr>
                <a:schemeClr val="bg1">
                  <a:lumMod val="75000"/>
                </a:schemeClr>
              </a:buClr>
              <a:buFont typeface="Lucida Grande"/>
              <a:buChar char="&gt;"/>
            </a:pPr>
            <a:r>
              <a:rPr lang="en-US" sz="2100" dirty="0" err="1">
                <a:cs typeface="Lucida Console"/>
              </a:rPr>
              <a:t>sc.hadoopFile</a:t>
            </a:r>
            <a:r>
              <a:rPr lang="en-US" sz="2100" dirty="0">
                <a:cs typeface="Lucida Console"/>
              </a:rPr>
              <a:t>(</a:t>
            </a:r>
            <a:r>
              <a:rPr lang="en-US" sz="2100" dirty="0" err="1">
                <a:cs typeface="Lucida Console"/>
              </a:rPr>
              <a:t>keyClass</a:t>
            </a:r>
            <a:r>
              <a:rPr lang="en-US" sz="2100" dirty="0">
                <a:cs typeface="Lucida Console"/>
              </a:rPr>
              <a:t>, </a:t>
            </a:r>
            <a:r>
              <a:rPr lang="en-US" sz="2100" dirty="0" err="1">
                <a:cs typeface="Lucida Console"/>
              </a:rPr>
              <a:t>valClass</a:t>
            </a:r>
            <a:r>
              <a:rPr lang="en-US" sz="2100" dirty="0">
                <a:cs typeface="Lucida Console"/>
              </a:rPr>
              <a:t>, </a:t>
            </a:r>
            <a:r>
              <a:rPr lang="en-US" sz="2100" dirty="0" err="1">
                <a:cs typeface="Lucida Console"/>
              </a:rPr>
              <a:t>inputFmt</a:t>
            </a:r>
            <a:r>
              <a:rPr lang="en-US" sz="2100" dirty="0">
                <a:cs typeface="Lucida Console"/>
              </a:rPr>
              <a:t>, </a:t>
            </a:r>
            <a:r>
              <a:rPr lang="en-US" sz="2100" dirty="0" err="1">
                <a:cs typeface="Lucida Console"/>
              </a:rPr>
              <a:t>conf</a:t>
            </a:r>
            <a:r>
              <a:rPr lang="en-US" sz="2100" dirty="0">
                <a:cs typeface="Lucida Console"/>
              </a:rPr>
              <a:t>)</a:t>
            </a:r>
          </a:p>
          <a:p>
            <a:pPr>
              <a:spcBef>
                <a:spcPts val="0"/>
              </a:spcBef>
              <a:buFont typeface="Lucida Grande"/>
              <a:buChar char="&gt;"/>
            </a:pPr>
            <a:endParaRPr lang="en-US" sz="2100" dirty="0">
              <a:cs typeface="Lucida Console"/>
            </a:endParaRPr>
          </a:p>
          <a:p>
            <a:pPr>
              <a:buFont typeface="Lucida Grande"/>
              <a:buChar char="&gt;"/>
            </a:pPr>
            <a:endParaRPr lang="en-US" sz="2100" dirty="0"/>
          </a:p>
        </p:txBody>
      </p:sp>
    </p:spTree>
    <p:extLst>
      <p:ext uri="{BB962C8B-B14F-4D97-AF65-F5344CB8AC3E}">
        <p14:creationId xmlns:p14="http://schemas.microsoft.com/office/powerpoint/2010/main" xmlns="" val="32956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Transformations/Actions: Scala</a:t>
            </a:r>
          </a:p>
        </p:txBody>
      </p:sp>
      <p:sp>
        <p:nvSpPr>
          <p:cNvPr id="3" name="Content Placeholder 2"/>
          <p:cNvSpPr>
            <a:spLocks noGrp="1"/>
          </p:cNvSpPr>
          <p:nvPr>
            <p:ph idx="1"/>
          </p:nvPr>
        </p:nvSpPr>
        <p:spPr>
          <a:xfrm>
            <a:off x="628650" y="1466491"/>
            <a:ext cx="7886700" cy="4710472"/>
          </a:xfrm>
        </p:spPr>
        <p:txBody>
          <a:bodyPr/>
          <a:lstStyle/>
          <a:p>
            <a:r>
              <a:rPr lang="en-US" sz="1800" dirty="0" err="1"/>
              <a:t>scala</a:t>
            </a:r>
            <a:r>
              <a:rPr lang="en-US" sz="1800" dirty="0"/>
              <a:t>&gt;</a:t>
            </a:r>
            <a:r>
              <a:rPr lang="en-US" sz="1800" dirty="0" err="1"/>
              <a:t>val</a:t>
            </a:r>
            <a:r>
              <a:rPr lang="en-US" sz="1800" dirty="0"/>
              <a:t> number = List(1, 2, 3)</a:t>
            </a:r>
          </a:p>
          <a:p>
            <a:r>
              <a:rPr lang="en-US" sz="1800" dirty="0"/>
              <a:t>number: List[</a:t>
            </a:r>
            <a:r>
              <a:rPr lang="en-US" sz="1800" dirty="0" err="1"/>
              <a:t>Int</a:t>
            </a:r>
            <a:r>
              <a:rPr lang="en-US" sz="1800" dirty="0"/>
              <a:t>] = List(1, 2, 3)</a:t>
            </a:r>
          </a:p>
          <a:p>
            <a:r>
              <a:rPr lang="en-US" sz="1800" dirty="0" err="1"/>
              <a:t>scala</a:t>
            </a:r>
            <a:r>
              <a:rPr lang="en-US" sz="1800" dirty="0"/>
              <a:t>&gt; squares = </a:t>
            </a:r>
            <a:r>
              <a:rPr lang="en-US" sz="1800" dirty="0" err="1"/>
              <a:t>number.map</a:t>
            </a:r>
            <a:r>
              <a:rPr lang="en-US" sz="1800" dirty="0"/>
              <a:t>(x=&gt;x*x)</a:t>
            </a:r>
          </a:p>
          <a:p>
            <a:r>
              <a:rPr lang="en-US" sz="1800" dirty="0" err="1"/>
              <a:t>scala</a:t>
            </a:r>
            <a:r>
              <a:rPr lang="en-US" sz="1800" dirty="0"/>
              <a:t>&gt; </a:t>
            </a:r>
            <a:r>
              <a:rPr lang="en-US" sz="1800" dirty="0" err="1"/>
              <a:t>val</a:t>
            </a:r>
            <a:r>
              <a:rPr lang="en-US" sz="1800" dirty="0"/>
              <a:t> squares = </a:t>
            </a:r>
            <a:r>
              <a:rPr lang="en-US" sz="1800" dirty="0" err="1"/>
              <a:t>number.map</a:t>
            </a:r>
            <a:r>
              <a:rPr lang="en-US" sz="1800" dirty="0"/>
              <a:t>(x=&gt;x*x)</a:t>
            </a:r>
          </a:p>
          <a:p>
            <a:r>
              <a:rPr lang="en-US" sz="1800" dirty="0"/>
              <a:t>squares: List[</a:t>
            </a:r>
            <a:r>
              <a:rPr lang="en-US" sz="1800" dirty="0" err="1"/>
              <a:t>Int</a:t>
            </a:r>
            <a:r>
              <a:rPr lang="en-US" sz="1800" dirty="0"/>
              <a:t>] = List(1, 4, 9)</a:t>
            </a:r>
          </a:p>
          <a:p>
            <a:r>
              <a:rPr lang="en-US" sz="1800" dirty="0" err="1"/>
              <a:t>scala</a:t>
            </a:r>
            <a:r>
              <a:rPr lang="en-US" sz="1800" dirty="0"/>
              <a:t>&gt; </a:t>
            </a:r>
            <a:r>
              <a:rPr lang="en-US" sz="1800" dirty="0" err="1"/>
              <a:t>val</a:t>
            </a:r>
            <a:r>
              <a:rPr lang="en-US" sz="1800" dirty="0"/>
              <a:t> even = </a:t>
            </a:r>
            <a:r>
              <a:rPr lang="en-US" sz="1800" dirty="0" err="1"/>
              <a:t>squares.filter</a:t>
            </a:r>
            <a:r>
              <a:rPr lang="en-US" sz="1800" dirty="0"/>
              <a:t>(x=&gt;x%2==0)</a:t>
            </a:r>
          </a:p>
          <a:p>
            <a:r>
              <a:rPr lang="en-US" sz="1800" dirty="0"/>
              <a:t>even: List[</a:t>
            </a:r>
            <a:r>
              <a:rPr lang="en-US" sz="1800" dirty="0" err="1"/>
              <a:t>Int</a:t>
            </a:r>
            <a:r>
              <a:rPr lang="en-US" sz="1800" dirty="0"/>
              <a:t>] = List(4)</a:t>
            </a:r>
          </a:p>
          <a:p>
            <a:r>
              <a:rPr lang="en-US" sz="1800" dirty="0" err="1"/>
              <a:t>scala</a:t>
            </a:r>
            <a:r>
              <a:rPr lang="en-US" sz="1800" dirty="0"/>
              <a:t>&gt;</a:t>
            </a:r>
            <a:r>
              <a:rPr lang="en-US" sz="1800" dirty="0" err="1"/>
              <a:t>val</a:t>
            </a:r>
            <a:r>
              <a:rPr lang="en-US" sz="1800" dirty="0"/>
              <a:t> range = </a:t>
            </a:r>
            <a:r>
              <a:rPr lang="en-US" sz="1800" dirty="0" err="1"/>
              <a:t>even.flatMap</a:t>
            </a:r>
            <a:r>
              <a:rPr lang="en-US" sz="1800" dirty="0"/>
              <a:t>(x =&gt; Range (1,x,1))</a:t>
            </a:r>
          </a:p>
          <a:p>
            <a:r>
              <a:rPr lang="en-US" sz="1800" dirty="0"/>
              <a:t>range: List[</a:t>
            </a:r>
            <a:r>
              <a:rPr lang="en-US" sz="1800" dirty="0" err="1"/>
              <a:t>Int</a:t>
            </a:r>
            <a:r>
              <a:rPr lang="en-US" sz="1800" dirty="0"/>
              <a:t>] = List(1, 2, 3)</a:t>
            </a:r>
          </a:p>
          <a:p>
            <a:r>
              <a:rPr lang="en-US" sz="1800" dirty="0" err="1"/>
              <a:t>scala</a:t>
            </a:r>
            <a:r>
              <a:rPr lang="en-US" sz="1800" dirty="0"/>
              <a:t>&gt; </a:t>
            </a:r>
            <a:r>
              <a:rPr lang="en-US" sz="1800" dirty="0" err="1"/>
              <a:t>val</a:t>
            </a:r>
            <a:r>
              <a:rPr lang="en-US" sz="1800" dirty="0"/>
              <a:t> range = </a:t>
            </a:r>
            <a:r>
              <a:rPr lang="en-US" sz="1800" dirty="0" err="1"/>
              <a:t>even.flatMap</a:t>
            </a:r>
            <a:r>
              <a:rPr lang="en-US" sz="1800" dirty="0"/>
              <a:t>(x =&gt; Range (1,x,2))</a:t>
            </a:r>
          </a:p>
          <a:p>
            <a:r>
              <a:rPr lang="en-US" sz="1800" dirty="0"/>
              <a:t>range: List[</a:t>
            </a:r>
            <a:r>
              <a:rPr lang="en-US" sz="1800" dirty="0" err="1"/>
              <a:t>Int</a:t>
            </a:r>
            <a:r>
              <a:rPr lang="en-US" sz="1800" dirty="0"/>
              <a:t>] = List(1, 3)</a:t>
            </a:r>
          </a:p>
          <a:p>
            <a:r>
              <a:rPr lang="en-US" sz="1800" dirty="0" err="1"/>
              <a:t>scala</a:t>
            </a:r>
            <a:r>
              <a:rPr lang="en-US" sz="1800" dirty="0"/>
              <a:t>&gt; </a:t>
            </a:r>
            <a:r>
              <a:rPr lang="en-US" sz="1800" dirty="0" err="1"/>
              <a:t>val</a:t>
            </a:r>
            <a:r>
              <a:rPr lang="en-US" sz="1800" dirty="0"/>
              <a:t> </a:t>
            </a:r>
            <a:r>
              <a:rPr lang="en-US" sz="1800" dirty="0" err="1"/>
              <a:t>rangeRDD</a:t>
            </a:r>
            <a:r>
              <a:rPr lang="en-US" sz="1800" dirty="0"/>
              <a:t> = </a:t>
            </a:r>
            <a:r>
              <a:rPr lang="en-US" sz="1800" dirty="0" err="1"/>
              <a:t>sc.parallelize</a:t>
            </a:r>
            <a:r>
              <a:rPr lang="en-US" sz="1800" dirty="0"/>
              <a:t>(range)</a:t>
            </a:r>
          </a:p>
          <a:p>
            <a:r>
              <a:rPr lang="en-US" sz="1800" dirty="0" err="1"/>
              <a:t>scala</a:t>
            </a:r>
            <a:r>
              <a:rPr lang="en-US" sz="1800" dirty="0"/>
              <a:t>&gt; </a:t>
            </a:r>
            <a:r>
              <a:rPr lang="en-US" sz="1800" dirty="0" err="1"/>
              <a:t>val</a:t>
            </a:r>
            <a:r>
              <a:rPr lang="en-US" sz="1800" dirty="0"/>
              <a:t> counter = </a:t>
            </a:r>
            <a:r>
              <a:rPr lang="en-US" sz="1800" dirty="0" err="1"/>
              <a:t>rangeRDD.collect</a:t>
            </a:r>
            <a:r>
              <a:rPr lang="en-US" sz="1800" dirty="0"/>
              <a:t>()</a:t>
            </a:r>
          </a:p>
          <a:p>
            <a:r>
              <a:rPr lang="en-US" sz="1800" dirty="0"/>
              <a:t>Array[</a:t>
            </a:r>
            <a:r>
              <a:rPr lang="en-US" sz="1800" dirty="0" err="1"/>
              <a:t>Int</a:t>
            </a:r>
            <a:r>
              <a:rPr lang="en-US" sz="1800" dirty="0"/>
              <a:t>] = Array(1, 3)</a:t>
            </a:r>
          </a:p>
          <a:p>
            <a:endParaRPr lang="en-US" sz="1800" dirty="0"/>
          </a:p>
        </p:txBody>
      </p:sp>
    </p:spTree>
    <p:extLst>
      <p:ext uri="{BB962C8B-B14F-4D97-AF65-F5344CB8AC3E}">
        <p14:creationId xmlns:p14="http://schemas.microsoft.com/office/powerpoint/2010/main" xmlns="" val="10526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Transformations</a:t>
            </a:r>
            <a:endParaRPr lang="en-US" dirty="0">
              <a:latin typeface="+mn-lt"/>
            </a:endParaRPr>
          </a:p>
        </p:txBody>
      </p:sp>
      <p:sp>
        <p:nvSpPr>
          <p:cNvPr id="4" name="Content Placeholder 2"/>
          <p:cNvSpPr>
            <a:spLocks noGrp="1"/>
          </p:cNvSpPr>
          <p:nvPr>
            <p:ph idx="1"/>
          </p:nvPr>
        </p:nvSpPr>
        <p:spPr/>
        <p:txBody>
          <a:bodyPr>
            <a:normAutofit/>
          </a:bodyPr>
          <a:lstStyle/>
          <a:p>
            <a:pPr>
              <a:spcBef>
                <a:spcPts val="0"/>
              </a:spcBef>
              <a:buClr>
                <a:schemeClr val="bg1">
                  <a:lumMod val="75000"/>
                </a:schemeClr>
              </a:buClr>
              <a:buFont typeface="Lucida Grande"/>
              <a:buChar char="&gt;"/>
            </a:pPr>
            <a:r>
              <a:rPr lang="en-US" dirty="0" err="1">
                <a:cs typeface="Lucida Console"/>
              </a:rPr>
              <a:t>nums</a:t>
            </a:r>
            <a:r>
              <a:rPr lang="en-US" dirty="0">
                <a:cs typeface="Lucida Console"/>
              </a:rPr>
              <a:t> = </a:t>
            </a:r>
            <a:r>
              <a:rPr lang="en-US" dirty="0" err="1">
                <a:cs typeface="Lucida Console"/>
              </a:rPr>
              <a:t>sc.parallelize</a:t>
            </a:r>
            <a:r>
              <a:rPr lang="en-US" dirty="0">
                <a:cs typeface="Lucida Console"/>
              </a:rPr>
              <a:t>([1, 2, 3])</a:t>
            </a:r>
            <a:br>
              <a:rPr lang="en-US" dirty="0">
                <a:cs typeface="Lucida Console"/>
              </a:rPr>
            </a:br>
            <a:endParaRPr lang="en-US" dirty="0">
              <a:cs typeface="Lucida Console"/>
            </a:endParaRPr>
          </a:p>
          <a:p>
            <a:pPr marL="0" indent="0">
              <a:spcBef>
                <a:spcPts val="0"/>
              </a:spcBef>
              <a:buClr>
                <a:schemeClr val="bg1">
                  <a:lumMod val="75000"/>
                </a:schemeClr>
              </a:buClr>
              <a:buNone/>
            </a:pPr>
            <a:r>
              <a:rPr lang="en-US" dirty="0">
                <a:solidFill>
                  <a:srgbClr val="008040"/>
                </a:solidFill>
                <a:cs typeface="Lucida Console"/>
              </a:rPr>
              <a:t># Pass each element through a function</a:t>
            </a:r>
          </a:p>
          <a:p>
            <a:pPr>
              <a:spcBef>
                <a:spcPts val="0"/>
              </a:spcBef>
              <a:buClr>
                <a:schemeClr val="bg1">
                  <a:lumMod val="75000"/>
                </a:schemeClr>
              </a:buClr>
              <a:buFont typeface="Lucida Grande"/>
              <a:buChar char="&gt;"/>
            </a:pPr>
            <a:r>
              <a:rPr lang="en-US" dirty="0">
                <a:cs typeface="Lucida Console"/>
              </a:rPr>
              <a:t>squares = </a:t>
            </a:r>
            <a:r>
              <a:rPr lang="en-US" dirty="0" err="1">
                <a:cs typeface="Lucida Console"/>
              </a:rPr>
              <a:t>nums.</a:t>
            </a:r>
            <a:r>
              <a:rPr lang="en-US" dirty="0" err="1">
                <a:solidFill>
                  <a:srgbClr val="3366FF"/>
                </a:solidFill>
                <a:cs typeface="Lucida Console"/>
              </a:rPr>
              <a:t>map</a:t>
            </a:r>
            <a:r>
              <a:rPr lang="en-US" dirty="0">
                <a:cs typeface="Lucida Console"/>
              </a:rPr>
              <a:t>(</a:t>
            </a:r>
            <a:r>
              <a:rPr lang="en-US" dirty="0">
                <a:solidFill>
                  <a:srgbClr val="FF0080"/>
                </a:solidFill>
                <a:cs typeface="Lucida Console"/>
              </a:rPr>
              <a:t>lambda x: x*x</a:t>
            </a:r>
            <a:r>
              <a:rPr lang="en-US" dirty="0">
                <a:cs typeface="Lucida Console"/>
              </a:rPr>
              <a:t>)   </a:t>
            </a:r>
            <a:r>
              <a:rPr lang="en-US" dirty="0">
                <a:solidFill>
                  <a:srgbClr val="008040"/>
                </a:solidFill>
                <a:cs typeface="Lucida Console"/>
              </a:rPr>
              <a:t>// {1, 4, 9}</a:t>
            </a:r>
          </a:p>
          <a:p>
            <a:pPr>
              <a:spcBef>
                <a:spcPts val="0"/>
              </a:spcBef>
              <a:buClr>
                <a:schemeClr val="bg1">
                  <a:lumMod val="75000"/>
                </a:schemeClr>
              </a:buClr>
              <a:buFont typeface="Lucida Grande"/>
              <a:buChar char="&gt;"/>
            </a:pPr>
            <a:endParaRPr lang="en-US" dirty="0">
              <a:cs typeface="Lucida Console"/>
            </a:endParaRPr>
          </a:p>
          <a:p>
            <a:pPr marL="0" indent="0">
              <a:spcBef>
                <a:spcPts val="0"/>
              </a:spcBef>
              <a:buClr>
                <a:schemeClr val="bg1">
                  <a:lumMod val="75000"/>
                </a:schemeClr>
              </a:buClr>
              <a:buNone/>
            </a:pPr>
            <a:r>
              <a:rPr lang="en-US" dirty="0">
                <a:solidFill>
                  <a:srgbClr val="008040"/>
                </a:solidFill>
                <a:cs typeface="Lucida Console"/>
              </a:rPr>
              <a:t># Keep elements passing a predicate</a:t>
            </a:r>
            <a:endParaRPr lang="en-US" dirty="0">
              <a:cs typeface="Lucida Console"/>
            </a:endParaRPr>
          </a:p>
          <a:p>
            <a:pPr>
              <a:spcBef>
                <a:spcPts val="0"/>
              </a:spcBef>
              <a:buClr>
                <a:schemeClr val="bg1">
                  <a:lumMod val="75000"/>
                </a:schemeClr>
              </a:buClr>
              <a:buFont typeface="Lucida Grande"/>
              <a:buChar char="&gt;"/>
            </a:pPr>
            <a:r>
              <a:rPr lang="en-US" dirty="0">
                <a:cs typeface="Lucida Console"/>
              </a:rPr>
              <a:t>even = </a:t>
            </a:r>
            <a:r>
              <a:rPr lang="en-US" dirty="0" err="1">
                <a:cs typeface="Lucida Console"/>
              </a:rPr>
              <a:t>squares.</a:t>
            </a:r>
            <a:r>
              <a:rPr lang="en-US" dirty="0" err="1">
                <a:solidFill>
                  <a:srgbClr val="3366FF"/>
                </a:solidFill>
                <a:cs typeface="Lucida Console"/>
              </a:rPr>
              <a:t>filter</a:t>
            </a:r>
            <a:r>
              <a:rPr lang="en-US" dirty="0">
                <a:cs typeface="Lucida Console"/>
              </a:rPr>
              <a:t>(</a:t>
            </a:r>
            <a:r>
              <a:rPr lang="en-US" dirty="0">
                <a:solidFill>
                  <a:srgbClr val="FF0080"/>
                </a:solidFill>
                <a:cs typeface="Lucida Console"/>
              </a:rPr>
              <a:t>lambda x: x % 2 == 0</a:t>
            </a:r>
            <a:r>
              <a:rPr lang="en-US" dirty="0">
                <a:cs typeface="Lucida Console"/>
              </a:rPr>
              <a:t>) </a:t>
            </a:r>
            <a:r>
              <a:rPr lang="en-US" dirty="0">
                <a:solidFill>
                  <a:srgbClr val="008040"/>
                </a:solidFill>
                <a:cs typeface="Lucida Console"/>
              </a:rPr>
              <a:t>// {4}</a:t>
            </a:r>
          </a:p>
          <a:p>
            <a:pPr>
              <a:spcBef>
                <a:spcPts val="0"/>
              </a:spcBef>
              <a:buClr>
                <a:schemeClr val="bg1">
                  <a:lumMod val="75000"/>
                </a:schemeClr>
              </a:buClr>
              <a:buFont typeface="Lucida Grande"/>
              <a:buChar char="&gt;"/>
            </a:pPr>
            <a:endParaRPr lang="en-US" dirty="0">
              <a:solidFill>
                <a:srgbClr val="008040"/>
              </a:solidFill>
              <a:cs typeface="Lucida Console"/>
            </a:endParaRPr>
          </a:p>
          <a:p>
            <a:pPr marL="0" indent="0">
              <a:spcBef>
                <a:spcPts val="0"/>
              </a:spcBef>
              <a:buClr>
                <a:schemeClr val="bg1">
                  <a:lumMod val="75000"/>
                </a:schemeClr>
              </a:buClr>
              <a:buNone/>
            </a:pPr>
            <a:r>
              <a:rPr lang="en-US" dirty="0">
                <a:solidFill>
                  <a:srgbClr val="008040"/>
                </a:solidFill>
                <a:cs typeface="Lucida Console"/>
              </a:rPr>
              <a:t># Map each element to zero or more others</a:t>
            </a:r>
          </a:p>
          <a:p>
            <a:pPr>
              <a:spcBef>
                <a:spcPts val="0"/>
              </a:spcBef>
              <a:buClr>
                <a:schemeClr val="bg1">
                  <a:lumMod val="75000"/>
                </a:schemeClr>
              </a:buClr>
              <a:buFont typeface="Lucida Grande"/>
              <a:buChar char="&gt;"/>
            </a:pPr>
            <a:r>
              <a:rPr lang="en-US" dirty="0" err="1">
                <a:cs typeface="Lucida Console"/>
              </a:rPr>
              <a:t>nums.</a:t>
            </a:r>
            <a:r>
              <a:rPr lang="en-US" dirty="0" err="1">
                <a:solidFill>
                  <a:srgbClr val="3366FF"/>
                </a:solidFill>
                <a:cs typeface="Lucida Console"/>
              </a:rPr>
              <a:t>flatMap</a:t>
            </a:r>
            <a:r>
              <a:rPr lang="en-US" dirty="0">
                <a:cs typeface="Lucida Console"/>
              </a:rPr>
              <a:t>(</a:t>
            </a:r>
            <a:r>
              <a:rPr lang="en-US" dirty="0">
                <a:solidFill>
                  <a:srgbClr val="FF0080"/>
                </a:solidFill>
                <a:cs typeface="Lucida Console"/>
              </a:rPr>
              <a:t>lambda x: =&gt; range(x)</a:t>
            </a:r>
            <a:r>
              <a:rPr lang="en-US" dirty="0">
                <a:cs typeface="Lucida Console"/>
              </a:rPr>
              <a:t>)</a:t>
            </a:r>
          </a:p>
          <a:p>
            <a:pPr lvl="1">
              <a:spcBef>
                <a:spcPts val="0"/>
              </a:spcBef>
              <a:buClr>
                <a:schemeClr val="bg1">
                  <a:lumMod val="75000"/>
                </a:schemeClr>
              </a:buClr>
              <a:buFont typeface="Lucida Grande"/>
              <a:buChar char="&gt;"/>
            </a:pPr>
            <a:r>
              <a:rPr lang="en-US" sz="2100" dirty="0">
                <a:solidFill>
                  <a:srgbClr val="008040"/>
                </a:solidFill>
                <a:cs typeface="Lucida Console"/>
              </a:rPr>
              <a:t># =&gt; {0, 0, 1, 0, 1, 2}</a:t>
            </a:r>
          </a:p>
          <a:p>
            <a:pPr>
              <a:spcBef>
                <a:spcPts val="0"/>
              </a:spcBef>
              <a:buClr>
                <a:schemeClr val="bg1">
                  <a:lumMod val="75000"/>
                </a:schemeClr>
              </a:buClr>
              <a:buFont typeface="Lucida Grande"/>
              <a:buChar char="&gt;"/>
            </a:pPr>
            <a:endParaRPr lang="en-US" dirty="0">
              <a:solidFill>
                <a:srgbClr val="008040"/>
              </a:solidFill>
              <a:cs typeface="Lucida Console"/>
            </a:endParaRPr>
          </a:p>
        </p:txBody>
      </p:sp>
      <p:sp>
        <p:nvSpPr>
          <p:cNvPr id="5" name="Rectangular Callout 4"/>
          <p:cNvSpPr/>
          <p:nvPr/>
        </p:nvSpPr>
        <p:spPr>
          <a:xfrm>
            <a:off x="4639823" y="5382603"/>
            <a:ext cx="2963857" cy="735490"/>
          </a:xfrm>
          <a:prstGeom prst="wedgeRectCallout">
            <a:avLst>
              <a:gd name="adj1" fmla="val -43644"/>
              <a:gd name="adj2" fmla="val -132789"/>
            </a:avLst>
          </a:prstGeom>
          <a:solidFill>
            <a:schemeClr val="bg1">
              <a:lumMod val="75000"/>
            </a:schemeClr>
          </a:solidFill>
          <a:ln>
            <a:noFill/>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100" dirty="0">
                <a:solidFill>
                  <a:srgbClr val="FF6600"/>
                </a:solidFill>
              </a:rPr>
              <a:t>Range object (sequence of numbers 0, 1, …, x-1)</a:t>
            </a:r>
          </a:p>
        </p:txBody>
      </p:sp>
    </p:spTree>
    <p:extLst>
      <p:ext uri="{BB962C8B-B14F-4D97-AF65-F5344CB8AC3E}">
        <p14:creationId xmlns:p14="http://schemas.microsoft.com/office/powerpoint/2010/main" xmlns="" val="42858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Actions</a:t>
            </a:r>
          </a:p>
        </p:txBody>
      </p:sp>
      <p:sp>
        <p:nvSpPr>
          <p:cNvPr id="4" name="Content Placeholder 2"/>
          <p:cNvSpPr>
            <a:spLocks noGrp="1"/>
          </p:cNvSpPr>
          <p:nvPr>
            <p:ph idx="1"/>
          </p:nvPr>
        </p:nvSpPr>
        <p:spPr>
          <a:xfrm>
            <a:off x="628650" y="1535413"/>
            <a:ext cx="7886700" cy="4351338"/>
          </a:xfrm>
        </p:spPr>
        <p:txBody>
          <a:bodyPr>
            <a:noAutofit/>
          </a:bodyPr>
          <a:lstStyle/>
          <a:p>
            <a:pPr>
              <a:spcBef>
                <a:spcPts val="0"/>
              </a:spcBef>
              <a:buClr>
                <a:schemeClr val="bg1">
                  <a:lumMod val="75000"/>
                </a:schemeClr>
              </a:buClr>
              <a:buFont typeface="Lucida Grande"/>
              <a:buChar char="&gt;"/>
            </a:pPr>
            <a:r>
              <a:rPr lang="en-US" dirty="0" err="1">
                <a:cs typeface="Lucida Console"/>
              </a:rPr>
              <a:t>nums</a:t>
            </a:r>
            <a:r>
              <a:rPr lang="en-US" dirty="0">
                <a:cs typeface="Lucida Console"/>
              </a:rPr>
              <a:t> = </a:t>
            </a:r>
            <a:r>
              <a:rPr lang="en-US" dirty="0" err="1">
                <a:cs typeface="Lucida Console"/>
              </a:rPr>
              <a:t>sc.parallelize</a:t>
            </a:r>
            <a:r>
              <a:rPr lang="en-US" dirty="0">
                <a:cs typeface="Lucida Console"/>
              </a:rPr>
              <a:t>([1, 2, 3])</a:t>
            </a:r>
            <a:br>
              <a:rPr lang="en-US" dirty="0">
                <a:cs typeface="Lucida Console"/>
              </a:rPr>
            </a:br>
            <a:endParaRPr lang="en-US" dirty="0">
              <a:cs typeface="Lucida Console"/>
            </a:endParaRPr>
          </a:p>
          <a:p>
            <a:pPr marL="0" indent="0">
              <a:spcBef>
                <a:spcPts val="0"/>
              </a:spcBef>
              <a:buClr>
                <a:schemeClr val="bg1">
                  <a:lumMod val="75000"/>
                </a:schemeClr>
              </a:buClr>
              <a:buNone/>
            </a:pPr>
            <a:r>
              <a:rPr lang="en-US" dirty="0">
                <a:solidFill>
                  <a:srgbClr val="008040"/>
                </a:solidFill>
                <a:cs typeface="Lucida Console"/>
              </a:rPr>
              <a:t># Retrieve RDD contents as a local collection</a:t>
            </a:r>
          </a:p>
          <a:p>
            <a:pPr>
              <a:spcBef>
                <a:spcPts val="0"/>
              </a:spcBef>
              <a:buClr>
                <a:schemeClr val="bg1">
                  <a:lumMod val="75000"/>
                </a:schemeClr>
              </a:buClr>
              <a:buFont typeface="Lucida Grande"/>
              <a:buChar char="&gt;"/>
            </a:pPr>
            <a:r>
              <a:rPr lang="en-US" dirty="0" err="1">
                <a:cs typeface="Lucida Console"/>
              </a:rPr>
              <a:t>nums.</a:t>
            </a:r>
            <a:r>
              <a:rPr lang="en-US" dirty="0" err="1">
                <a:solidFill>
                  <a:srgbClr val="3366FF"/>
                </a:solidFill>
                <a:cs typeface="Lucida Console"/>
              </a:rPr>
              <a:t>collect</a:t>
            </a:r>
            <a:r>
              <a:rPr lang="en-US" dirty="0">
                <a:cs typeface="Lucida Console"/>
              </a:rPr>
              <a:t>() </a:t>
            </a:r>
            <a:r>
              <a:rPr lang="en-US" dirty="0">
                <a:solidFill>
                  <a:srgbClr val="008040"/>
                </a:solidFill>
                <a:cs typeface="Lucida Console"/>
              </a:rPr>
              <a:t># =&gt; [1, 2, 3]</a:t>
            </a:r>
          </a:p>
          <a:p>
            <a:pPr>
              <a:spcBef>
                <a:spcPts val="0"/>
              </a:spcBef>
              <a:buClr>
                <a:schemeClr val="bg1">
                  <a:lumMod val="75000"/>
                </a:schemeClr>
              </a:buClr>
              <a:buFont typeface="Lucida Grande"/>
              <a:buChar char="&gt;"/>
            </a:pPr>
            <a:endParaRPr lang="en-US" dirty="0">
              <a:solidFill>
                <a:srgbClr val="008040"/>
              </a:solidFill>
              <a:cs typeface="Lucida Console"/>
            </a:endParaRPr>
          </a:p>
          <a:p>
            <a:pPr marL="0" indent="0">
              <a:spcBef>
                <a:spcPts val="0"/>
              </a:spcBef>
              <a:buClr>
                <a:schemeClr val="bg1">
                  <a:lumMod val="75000"/>
                </a:schemeClr>
              </a:buClr>
              <a:buNone/>
            </a:pPr>
            <a:r>
              <a:rPr lang="en-US" dirty="0">
                <a:solidFill>
                  <a:srgbClr val="008040"/>
                </a:solidFill>
                <a:cs typeface="Lucida Console"/>
              </a:rPr>
              <a:t># Return first K elements</a:t>
            </a:r>
          </a:p>
          <a:p>
            <a:pPr>
              <a:spcBef>
                <a:spcPts val="0"/>
              </a:spcBef>
              <a:buClr>
                <a:schemeClr val="bg1">
                  <a:lumMod val="75000"/>
                </a:schemeClr>
              </a:buClr>
              <a:buFont typeface="Lucida Grande"/>
              <a:buChar char="&gt;"/>
            </a:pPr>
            <a:r>
              <a:rPr lang="en-US" dirty="0" err="1">
                <a:cs typeface="Lucida Console"/>
              </a:rPr>
              <a:t>nums.</a:t>
            </a:r>
            <a:r>
              <a:rPr lang="en-US" dirty="0" err="1">
                <a:solidFill>
                  <a:srgbClr val="3366FF"/>
                </a:solidFill>
                <a:cs typeface="Lucida Console"/>
              </a:rPr>
              <a:t>take</a:t>
            </a:r>
            <a:r>
              <a:rPr lang="en-US" dirty="0">
                <a:cs typeface="Lucida Console"/>
              </a:rPr>
              <a:t>(2)   </a:t>
            </a:r>
            <a:r>
              <a:rPr lang="en-US" dirty="0">
                <a:solidFill>
                  <a:srgbClr val="008040"/>
                </a:solidFill>
                <a:cs typeface="Lucida Console"/>
              </a:rPr>
              <a:t># =&gt; [1, 2]</a:t>
            </a:r>
          </a:p>
          <a:p>
            <a:pPr>
              <a:spcBef>
                <a:spcPts val="0"/>
              </a:spcBef>
              <a:buClr>
                <a:schemeClr val="bg1">
                  <a:lumMod val="75000"/>
                </a:schemeClr>
              </a:buClr>
              <a:buFont typeface="Lucida Grande"/>
              <a:buChar char="&gt;"/>
            </a:pPr>
            <a:endParaRPr lang="en-US" dirty="0">
              <a:cs typeface="Lucida Console"/>
            </a:endParaRPr>
          </a:p>
          <a:p>
            <a:pPr marL="0" indent="0">
              <a:spcBef>
                <a:spcPts val="0"/>
              </a:spcBef>
              <a:buClr>
                <a:schemeClr val="bg1">
                  <a:lumMod val="75000"/>
                </a:schemeClr>
              </a:buClr>
              <a:buNone/>
            </a:pPr>
            <a:r>
              <a:rPr lang="en-US" dirty="0">
                <a:solidFill>
                  <a:srgbClr val="008040"/>
                </a:solidFill>
                <a:cs typeface="Lucida Console"/>
              </a:rPr>
              <a:t># Count number of elements</a:t>
            </a:r>
          </a:p>
          <a:p>
            <a:pPr>
              <a:spcBef>
                <a:spcPts val="0"/>
              </a:spcBef>
              <a:buClr>
                <a:schemeClr val="bg1">
                  <a:lumMod val="75000"/>
                </a:schemeClr>
              </a:buClr>
              <a:buFont typeface="Lucida Grande"/>
              <a:buChar char="&gt;"/>
            </a:pPr>
            <a:r>
              <a:rPr lang="en-US" dirty="0" err="1">
                <a:cs typeface="Lucida Console"/>
              </a:rPr>
              <a:t>nums.</a:t>
            </a:r>
            <a:r>
              <a:rPr lang="en-US" dirty="0" err="1">
                <a:solidFill>
                  <a:srgbClr val="3366FF"/>
                </a:solidFill>
                <a:cs typeface="Lucida Console"/>
              </a:rPr>
              <a:t>count</a:t>
            </a:r>
            <a:r>
              <a:rPr lang="en-US" dirty="0">
                <a:cs typeface="Lucida Console"/>
              </a:rPr>
              <a:t>()   </a:t>
            </a:r>
            <a:r>
              <a:rPr lang="en-US" dirty="0">
                <a:solidFill>
                  <a:srgbClr val="008040"/>
                </a:solidFill>
                <a:cs typeface="Lucida Console"/>
              </a:rPr>
              <a:t># =&gt; 3</a:t>
            </a:r>
          </a:p>
          <a:p>
            <a:pPr>
              <a:spcBef>
                <a:spcPts val="0"/>
              </a:spcBef>
              <a:buClr>
                <a:schemeClr val="bg1">
                  <a:lumMod val="75000"/>
                </a:schemeClr>
              </a:buClr>
              <a:buFont typeface="Lucida Grande"/>
              <a:buChar char="&gt;"/>
            </a:pPr>
            <a:endParaRPr lang="en-US" dirty="0">
              <a:solidFill>
                <a:srgbClr val="008040"/>
              </a:solidFill>
              <a:cs typeface="Lucida Console"/>
            </a:endParaRPr>
          </a:p>
          <a:p>
            <a:pPr marL="0" indent="0">
              <a:spcBef>
                <a:spcPts val="0"/>
              </a:spcBef>
              <a:buClr>
                <a:schemeClr val="bg1">
                  <a:lumMod val="75000"/>
                </a:schemeClr>
              </a:buClr>
              <a:buNone/>
            </a:pPr>
            <a:r>
              <a:rPr lang="en-US" dirty="0">
                <a:solidFill>
                  <a:srgbClr val="008040"/>
                </a:solidFill>
                <a:cs typeface="Lucida Console"/>
              </a:rPr>
              <a:t># Merge elements with an associative function</a:t>
            </a:r>
          </a:p>
          <a:p>
            <a:pPr>
              <a:spcBef>
                <a:spcPts val="0"/>
              </a:spcBef>
              <a:buClr>
                <a:schemeClr val="bg1">
                  <a:lumMod val="75000"/>
                </a:schemeClr>
              </a:buClr>
              <a:buFont typeface="Lucida Grande"/>
              <a:buChar char="&gt;"/>
            </a:pPr>
            <a:r>
              <a:rPr lang="en-US" dirty="0" err="1">
                <a:cs typeface="Lucida Console"/>
              </a:rPr>
              <a:t>nums.</a:t>
            </a:r>
            <a:r>
              <a:rPr lang="en-US" dirty="0" err="1">
                <a:solidFill>
                  <a:srgbClr val="3366FF"/>
                </a:solidFill>
                <a:cs typeface="Lucida Console"/>
              </a:rPr>
              <a:t>reduce</a:t>
            </a:r>
            <a:r>
              <a:rPr lang="en-US" dirty="0">
                <a:cs typeface="Lucida Console"/>
              </a:rPr>
              <a:t>(</a:t>
            </a:r>
            <a:r>
              <a:rPr lang="en-US" dirty="0">
                <a:solidFill>
                  <a:srgbClr val="FF0080"/>
                </a:solidFill>
                <a:cs typeface="Lucida Console"/>
              </a:rPr>
              <a:t>lambda x, y: x + y</a:t>
            </a:r>
            <a:r>
              <a:rPr lang="en-US" dirty="0">
                <a:cs typeface="Lucida Console"/>
              </a:rPr>
              <a:t>)  </a:t>
            </a:r>
            <a:r>
              <a:rPr lang="en-US" dirty="0">
                <a:solidFill>
                  <a:srgbClr val="008040"/>
                </a:solidFill>
                <a:cs typeface="Lucida Console"/>
              </a:rPr>
              <a:t># =&gt; 6</a:t>
            </a:r>
          </a:p>
          <a:p>
            <a:pPr>
              <a:spcBef>
                <a:spcPts val="0"/>
              </a:spcBef>
              <a:buClr>
                <a:schemeClr val="bg1">
                  <a:lumMod val="75000"/>
                </a:schemeClr>
              </a:buClr>
              <a:buFont typeface="Lucida Grande"/>
              <a:buChar char="&gt;"/>
            </a:pPr>
            <a:endParaRPr lang="en-US" dirty="0">
              <a:solidFill>
                <a:srgbClr val="008040"/>
              </a:solidFill>
              <a:cs typeface="Lucida Console"/>
            </a:endParaRPr>
          </a:p>
          <a:p>
            <a:pPr marL="0" indent="0">
              <a:spcBef>
                <a:spcPts val="0"/>
              </a:spcBef>
              <a:buClr>
                <a:schemeClr val="bg1">
                  <a:lumMod val="75000"/>
                </a:schemeClr>
              </a:buClr>
              <a:buNone/>
            </a:pPr>
            <a:r>
              <a:rPr lang="en-US" dirty="0">
                <a:solidFill>
                  <a:srgbClr val="008040"/>
                </a:solidFill>
                <a:cs typeface="Lucida Console"/>
              </a:rPr>
              <a:t># Write elements to a text file</a:t>
            </a:r>
          </a:p>
          <a:p>
            <a:pPr>
              <a:spcBef>
                <a:spcPts val="0"/>
              </a:spcBef>
              <a:buClr>
                <a:schemeClr val="bg1">
                  <a:lumMod val="75000"/>
                </a:schemeClr>
              </a:buClr>
              <a:buFont typeface="Lucida Grande"/>
              <a:buChar char="&gt;"/>
            </a:pPr>
            <a:r>
              <a:rPr lang="en-US" dirty="0" err="1">
                <a:cs typeface="Lucida Console"/>
              </a:rPr>
              <a:t>nums.</a:t>
            </a:r>
            <a:r>
              <a:rPr lang="en-US" dirty="0" err="1">
                <a:solidFill>
                  <a:srgbClr val="3366FF"/>
                </a:solidFill>
                <a:cs typeface="Lucida Console"/>
              </a:rPr>
              <a:t>saveAsTextFile</a:t>
            </a:r>
            <a:r>
              <a:rPr lang="en-US" dirty="0">
                <a:cs typeface="Lucida Console"/>
              </a:rPr>
              <a:t>(</a:t>
            </a:r>
            <a:r>
              <a:rPr lang="en-US" dirty="0">
                <a:solidFill>
                  <a:srgbClr val="000090"/>
                </a:solidFill>
                <a:cs typeface="Lucida Console"/>
              </a:rPr>
              <a:t>“</a:t>
            </a:r>
            <a:r>
              <a:rPr lang="en-US" dirty="0" err="1">
                <a:solidFill>
                  <a:srgbClr val="000090"/>
                </a:solidFill>
                <a:cs typeface="Lucida Console"/>
              </a:rPr>
              <a:t>hdfs</a:t>
            </a:r>
            <a:r>
              <a:rPr lang="en-US" dirty="0">
                <a:solidFill>
                  <a:srgbClr val="000090"/>
                </a:solidFill>
                <a:cs typeface="Lucida Console"/>
              </a:rPr>
              <a:t>://</a:t>
            </a:r>
            <a:r>
              <a:rPr lang="en-US" dirty="0" err="1">
                <a:solidFill>
                  <a:srgbClr val="000090"/>
                </a:solidFill>
                <a:cs typeface="Lucida Console"/>
              </a:rPr>
              <a:t>file.txt</a:t>
            </a:r>
            <a:r>
              <a:rPr lang="en-US" dirty="0">
                <a:solidFill>
                  <a:srgbClr val="000090"/>
                </a:solidFill>
                <a:cs typeface="Lucida Console"/>
              </a:rPr>
              <a:t>”</a:t>
            </a:r>
            <a:r>
              <a:rPr lang="en-US" dirty="0">
                <a:cs typeface="Lucida Console"/>
              </a:rPr>
              <a:t>)</a:t>
            </a:r>
            <a:endParaRPr lang="en-US" dirty="0">
              <a:solidFill>
                <a:srgbClr val="008040"/>
              </a:solidFill>
              <a:cs typeface="Lucida Console"/>
            </a:endParaRPr>
          </a:p>
        </p:txBody>
      </p:sp>
    </p:spTree>
    <p:extLst>
      <p:ext uri="{BB962C8B-B14F-4D97-AF65-F5344CB8AC3E}">
        <p14:creationId xmlns:p14="http://schemas.microsoft.com/office/powerpoint/2010/main" xmlns="" val="251873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Key-Value Pairs</a:t>
            </a:r>
          </a:p>
        </p:txBody>
      </p:sp>
      <p:sp>
        <p:nvSpPr>
          <p:cNvPr id="4" name="Content Placeholder 2"/>
          <p:cNvSpPr txBox="1">
            <a:spLocks/>
          </p:cNvSpPr>
          <p:nvPr/>
        </p:nvSpPr>
        <p:spPr bwMode="auto">
          <a:xfrm>
            <a:off x="540930" y="1421273"/>
            <a:ext cx="7720419" cy="9568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1400"/>
              </a:spcBef>
              <a:buFont typeface="Arial" charset="0"/>
              <a:buNone/>
            </a:pPr>
            <a:r>
              <a:rPr lang="en-US" dirty="0"/>
              <a:t>Spark’s “distributed reduce” transformations operate on RDDs of key-value pairs</a:t>
            </a:r>
          </a:p>
        </p:txBody>
      </p:sp>
      <p:sp>
        <p:nvSpPr>
          <p:cNvPr id="5" name="Rectangle 4"/>
          <p:cNvSpPr/>
          <p:nvPr/>
        </p:nvSpPr>
        <p:spPr>
          <a:xfrm>
            <a:off x="628650" y="2549130"/>
            <a:ext cx="6902681" cy="3082895"/>
          </a:xfrm>
          <a:prstGeom prst="rect">
            <a:avLst/>
          </a:prstGeom>
        </p:spPr>
        <p:txBody>
          <a:bodyPr wrap="square">
            <a:spAutoFit/>
          </a:bodyPr>
          <a:lstStyle/>
          <a:p>
            <a:pPr>
              <a:spcBef>
                <a:spcPts val="1400"/>
              </a:spcBef>
            </a:pPr>
            <a:r>
              <a:rPr lang="en-US" sz="2100" dirty="0">
                <a:solidFill>
                  <a:srgbClr val="FF6600"/>
                </a:solidFill>
                <a:latin typeface="+mn-lt"/>
              </a:rPr>
              <a:t>Python:	</a:t>
            </a:r>
            <a:r>
              <a:rPr lang="en-US" sz="2100" dirty="0">
                <a:latin typeface="+mn-lt"/>
              </a:rPr>
              <a:t> </a:t>
            </a:r>
            <a:r>
              <a:rPr lang="en-US" sz="2000" dirty="0"/>
              <a:t>	</a:t>
            </a:r>
            <a:r>
              <a:rPr lang="en-US" dirty="0">
                <a:latin typeface="+mn-lt"/>
                <a:cs typeface="Consolas"/>
              </a:rPr>
              <a:t>pair = (‘a’, ‘b’)</a:t>
            </a:r>
            <a:br>
              <a:rPr lang="en-US" dirty="0">
                <a:latin typeface="+mn-lt"/>
                <a:cs typeface="Consolas"/>
              </a:rPr>
            </a:br>
            <a:r>
              <a:rPr lang="en-US" dirty="0">
                <a:latin typeface="+mn-lt"/>
                <a:cs typeface="Consolas"/>
              </a:rPr>
              <a:t>       				pair[0] </a:t>
            </a:r>
            <a:r>
              <a:rPr lang="en-US" dirty="0">
                <a:solidFill>
                  <a:srgbClr val="008000"/>
                </a:solidFill>
                <a:latin typeface="+mn-lt"/>
                <a:cs typeface="Consolas"/>
              </a:rPr>
              <a:t># =&gt; a </a:t>
            </a:r>
            <a:br>
              <a:rPr lang="en-US" dirty="0">
                <a:solidFill>
                  <a:srgbClr val="008000"/>
                </a:solidFill>
                <a:latin typeface="+mn-lt"/>
                <a:cs typeface="Consolas"/>
              </a:rPr>
            </a:br>
            <a:r>
              <a:rPr lang="en-US" dirty="0">
                <a:solidFill>
                  <a:srgbClr val="008000"/>
                </a:solidFill>
                <a:latin typeface="+mn-lt"/>
                <a:cs typeface="Consolas"/>
              </a:rPr>
              <a:t>				</a:t>
            </a:r>
            <a:r>
              <a:rPr lang="en-US" dirty="0">
                <a:latin typeface="+mn-lt"/>
                <a:cs typeface="Consolas"/>
              </a:rPr>
              <a:t>pair[1] </a:t>
            </a:r>
            <a:r>
              <a:rPr lang="en-US" dirty="0">
                <a:solidFill>
                  <a:srgbClr val="008000"/>
                </a:solidFill>
                <a:latin typeface="+mn-lt"/>
                <a:cs typeface="Consolas"/>
              </a:rPr>
              <a:t># =&gt; b</a:t>
            </a:r>
          </a:p>
          <a:p>
            <a:pPr>
              <a:spcBef>
                <a:spcPts val="1400"/>
              </a:spcBef>
            </a:pPr>
            <a:r>
              <a:rPr lang="en-US" sz="2100" dirty="0" err="1">
                <a:solidFill>
                  <a:srgbClr val="FF6600"/>
                </a:solidFill>
                <a:latin typeface="+mn-lt"/>
              </a:rPr>
              <a:t>Scala</a:t>
            </a:r>
            <a:r>
              <a:rPr lang="en-US" sz="2100" dirty="0">
                <a:solidFill>
                  <a:srgbClr val="FF6600"/>
                </a:solidFill>
                <a:latin typeface="+mn-lt"/>
              </a:rPr>
              <a:t>: </a:t>
            </a:r>
            <a:r>
              <a:rPr lang="en-US" sz="2000" dirty="0"/>
              <a:t>		</a:t>
            </a:r>
            <a:r>
              <a:rPr lang="en-US" b="1" dirty="0" err="1">
                <a:latin typeface="+mn-lt"/>
                <a:cs typeface="Consolas"/>
              </a:rPr>
              <a:t>val</a:t>
            </a:r>
            <a:r>
              <a:rPr lang="en-US" dirty="0">
                <a:latin typeface="+mn-lt"/>
                <a:cs typeface="Consolas"/>
              </a:rPr>
              <a:t> pair = (‘a’, ‘b’)</a:t>
            </a:r>
            <a:br>
              <a:rPr lang="en-US" dirty="0">
                <a:latin typeface="+mn-lt"/>
                <a:cs typeface="Consolas"/>
              </a:rPr>
            </a:br>
            <a:r>
              <a:rPr lang="en-US" dirty="0">
                <a:latin typeface="+mn-lt"/>
                <a:cs typeface="Consolas"/>
              </a:rPr>
              <a:t>				pair._1 </a:t>
            </a:r>
            <a:r>
              <a:rPr lang="en-US" dirty="0">
                <a:solidFill>
                  <a:srgbClr val="008000"/>
                </a:solidFill>
                <a:latin typeface="+mn-lt"/>
                <a:cs typeface="Consolas"/>
              </a:rPr>
              <a:t>// =&gt; a</a:t>
            </a:r>
            <a:br>
              <a:rPr lang="en-US" dirty="0">
                <a:solidFill>
                  <a:srgbClr val="008000"/>
                </a:solidFill>
                <a:latin typeface="+mn-lt"/>
                <a:cs typeface="Consolas"/>
              </a:rPr>
            </a:br>
            <a:r>
              <a:rPr lang="en-US" dirty="0">
                <a:solidFill>
                  <a:srgbClr val="008000"/>
                </a:solidFill>
                <a:latin typeface="+mn-lt"/>
                <a:cs typeface="Consolas"/>
              </a:rPr>
              <a:t>				</a:t>
            </a:r>
            <a:r>
              <a:rPr lang="en-US" dirty="0">
                <a:latin typeface="+mn-lt"/>
                <a:cs typeface="Consolas"/>
              </a:rPr>
              <a:t>pair._2 </a:t>
            </a:r>
            <a:r>
              <a:rPr lang="en-US" dirty="0">
                <a:solidFill>
                  <a:srgbClr val="008000"/>
                </a:solidFill>
                <a:latin typeface="+mn-lt"/>
                <a:cs typeface="Consolas"/>
              </a:rPr>
              <a:t>// =&gt; b</a:t>
            </a:r>
            <a:endParaRPr lang="en-US" dirty="0">
              <a:solidFill>
                <a:srgbClr val="008000"/>
              </a:solidFill>
              <a:latin typeface="+mn-lt"/>
            </a:endParaRPr>
          </a:p>
          <a:p>
            <a:pPr>
              <a:spcBef>
                <a:spcPts val="1400"/>
              </a:spcBef>
            </a:pPr>
            <a:r>
              <a:rPr lang="en-US" sz="2100" dirty="0">
                <a:solidFill>
                  <a:srgbClr val="FF6600"/>
                </a:solidFill>
                <a:latin typeface="+mn-lt"/>
              </a:rPr>
              <a:t>Java:</a:t>
            </a:r>
            <a:r>
              <a:rPr lang="en-US" sz="2000" dirty="0"/>
              <a:t>		</a:t>
            </a:r>
            <a:r>
              <a:rPr lang="en-US" dirty="0">
                <a:latin typeface="+mn-lt"/>
                <a:cs typeface="Consolas"/>
              </a:rPr>
              <a:t>Tuple2 pair = </a:t>
            </a:r>
            <a:r>
              <a:rPr lang="en-US" b="1" dirty="0">
                <a:latin typeface="+mn-lt"/>
                <a:cs typeface="Consolas"/>
              </a:rPr>
              <a:t>new</a:t>
            </a:r>
            <a:r>
              <a:rPr lang="en-US" dirty="0">
                <a:latin typeface="+mn-lt"/>
                <a:cs typeface="Consolas"/>
              </a:rPr>
              <a:t> Tuple2(‘</a:t>
            </a:r>
            <a:r>
              <a:rPr lang="en-US" dirty="0" err="1">
                <a:latin typeface="+mn-lt"/>
                <a:cs typeface="Consolas"/>
              </a:rPr>
              <a:t>a’,’b</a:t>
            </a:r>
            <a:r>
              <a:rPr lang="en-US" dirty="0">
                <a:latin typeface="+mn-lt"/>
                <a:cs typeface="Consolas"/>
              </a:rPr>
              <a:t>’); </a:t>
            </a:r>
            <a:r>
              <a:rPr lang="en-US" dirty="0">
                <a:solidFill>
                  <a:srgbClr val="008000"/>
                </a:solidFill>
                <a:latin typeface="+mn-lt"/>
                <a:cs typeface="Consolas"/>
              </a:rPr>
              <a:t/>
            </a:r>
            <a:br>
              <a:rPr lang="en-US" dirty="0">
                <a:solidFill>
                  <a:srgbClr val="008000"/>
                </a:solidFill>
                <a:latin typeface="+mn-lt"/>
                <a:cs typeface="Consolas"/>
              </a:rPr>
            </a:br>
            <a:r>
              <a:rPr lang="en-US" dirty="0">
                <a:solidFill>
                  <a:srgbClr val="008000"/>
                </a:solidFill>
                <a:latin typeface="+mn-lt"/>
                <a:cs typeface="Consolas"/>
              </a:rPr>
              <a:t>				</a:t>
            </a:r>
            <a:r>
              <a:rPr lang="en-US" dirty="0">
                <a:latin typeface="+mn-lt"/>
                <a:cs typeface="Consolas"/>
              </a:rPr>
              <a:t>pair._1 </a:t>
            </a:r>
            <a:r>
              <a:rPr lang="en-US" dirty="0">
                <a:solidFill>
                  <a:srgbClr val="008000"/>
                </a:solidFill>
                <a:latin typeface="+mn-lt"/>
                <a:cs typeface="Consolas"/>
              </a:rPr>
              <a:t>// =&gt; a</a:t>
            </a:r>
            <a:br>
              <a:rPr lang="en-US" dirty="0">
                <a:solidFill>
                  <a:srgbClr val="008000"/>
                </a:solidFill>
                <a:latin typeface="+mn-lt"/>
                <a:cs typeface="Consolas"/>
              </a:rPr>
            </a:br>
            <a:r>
              <a:rPr lang="en-US" dirty="0">
                <a:latin typeface="+mn-lt"/>
                <a:cs typeface="Consolas"/>
              </a:rPr>
              <a:t>				pair._2 </a:t>
            </a:r>
            <a:r>
              <a:rPr lang="en-US" dirty="0">
                <a:solidFill>
                  <a:srgbClr val="008000"/>
                </a:solidFill>
                <a:latin typeface="+mn-lt"/>
                <a:cs typeface="Consolas"/>
              </a:rPr>
              <a:t>// =&gt; b</a:t>
            </a:r>
            <a:endParaRPr lang="en-US" dirty="0">
              <a:solidFill>
                <a:srgbClr val="008000"/>
              </a:solidFill>
              <a:latin typeface="+mn-lt"/>
            </a:endParaRPr>
          </a:p>
        </p:txBody>
      </p:sp>
    </p:spTree>
    <p:extLst>
      <p:ext uri="{BB962C8B-B14F-4D97-AF65-F5344CB8AC3E}">
        <p14:creationId xmlns:p14="http://schemas.microsoft.com/office/powerpoint/2010/main" xmlns="" val="392582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Key-Value Operations</a:t>
            </a:r>
          </a:p>
        </p:txBody>
      </p:sp>
      <p:sp>
        <p:nvSpPr>
          <p:cNvPr id="4" name="Content Placeholder 2"/>
          <p:cNvSpPr>
            <a:spLocks noGrp="1"/>
          </p:cNvSpPr>
          <p:nvPr>
            <p:ph idx="1"/>
          </p:nvPr>
        </p:nvSpPr>
        <p:spPr/>
        <p:txBody>
          <a:bodyPr/>
          <a:lstStyle/>
          <a:p>
            <a:pPr>
              <a:buClr>
                <a:schemeClr val="bg1">
                  <a:lumMod val="75000"/>
                </a:schemeClr>
              </a:buClr>
              <a:buFont typeface="Lucida Grande"/>
              <a:buChar char="&gt;"/>
            </a:pPr>
            <a:r>
              <a:rPr lang="en-US" dirty="0">
                <a:cs typeface="Lucida Console"/>
              </a:rPr>
              <a:t>pets = </a:t>
            </a:r>
            <a:r>
              <a:rPr lang="en-US" dirty="0" err="1">
                <a:cs typeface="Lucida Console"/>
              </a:rPr>
              <a:t>sc.parallelize</a:t>
            </a:r>
            <a:r>
              <a:rPr lang="en-US" dirty="0">
                <a:cs typeface="Lucida Console"/>
              </a:rPr>
              <a:t>(</a:t>
            </a:r>
            <a:br>
              <a:rPr lang="en-US" dirty="0">
                <a:cs typeface="Lucida Console"/>
              </a:rPr>
            </a:br>
            <a:r>
              <a:rPr lang="en-US" dirty="0">
                <a:cs typeface="Lucida Console"/>
              </a:rPr>
              <a:t>  [(</a:t>
            </a:r>
            <a:r>
              <a:rPr lang="en-US" dirty="0">
                <a:solidFill>
                  <a:srgbClr val="000090"/>
                </a:solidFill>
                <a:cs typeface="Lucida Console"/>
              </a:rPr>
              <a:t>“cat”</a:t>
            </a:r>
            <a:r>
              <a:rPr lang="en-US" dirty="0">
                <a:cs typeface="Lucida Console"/>
              </a:rPr>
              <a:t>, 1), (</a:t>
            </a:r>
            <a:r>
              <a:rPr lang="en-US" dirty="0">
                <a:solidFill>
                  <a:srgbClr val="000090"/>
                </a:solidFill>
                <a:cs typeface="Lucida Console"/>
              </a:rPr>
              <a:t>“dog”</a:t>
            </a:r>
            <a:r>
              <a:rPr lang="en-US" dirty="0">
                <a:cs typeface="Lucida Console"/>
              </a:rPr>
              <a:t>, 1), (</a:t>
            </a:r>
            <a:r>
              <a:rPr lang="en-US" dirty="0">
                <a:solidFill>
                  <a:srgbClr val="000090"/>
                </a:solidFill>
                <a:cs typeface="Lucida Console"/>
              </a:rPr>
              <a:t>“cat”</a:t>
            </a:r>
            <a:r>
              <a:rPr lang="en-US" dirty="0">
                <a:cs typeface="Lucida Console"/>
              </a:rPr>
              <a:t>, 2)])</a:t>
            </a:r>
          </a:p>
          <a:p>
            <a:pPr>
              <a:buClr>
                <a:schemeClr val="bg1">
                  <a:lumMod val="75000"/>
                </a:schemeClr>
              </a:buClr>
              <a:buFont typeface="Lucida Grande"/>
              <a:buChar char="&gt;"/>
            </a:pPr>
            <a:endParaRPr lang="en-US" dirty="0">
              <a:cs typeface="Lucida Console"/>
            </a:endParaRPr>
          </a:p>
          <a:p>
            <a:pPr>
              <a:buClr>
                <a:schemeClr val="bg1">
                  <a:lumMod val="75000"/>
                </a:schemeClr>
              </a:buClr>
              <a:buFont typeface="Lucida Grande"/>
              <a:buChar char="&gt;"/>
            </a:pPr>
            <a:r>
              <a:rPr lang="en-US" dirty="0" err="1">
                <a:cs typeface="Lucida Console"/>
              </a:rPr>
              <a:t>pets.</a:t>
            </a:r>
            <a:r>
              <a:rPr lang="en-US" dirty="0" err="1">
                <a:solidFill>
                  <a:srgbClr val="3366FF"/>
                </a:solidFill>
                <a:cs typeface="Lucida Console"/>
              </a:rPr>
              <a:t>reduceByKey</a:t>
            </a:r>
            <a:r>
              <a:rPr lang="en-US" dirty="0">
                <a:cs typeface="Lucida Console"/>
              </a:rPr>
              <a:t>(</a:t>
            </a:r>
            <a:r>
              <a:rPr lang="en-US" dirty="0">
                <a:solidFill>
                  <a:srgbClr val="FF0080"/>
                </a:solidFill>
                <a:cs typeface="Lucida Console"/>
              </a:rPr>
              <a:t>lambda x, y: x + y</a:t>
            </a:r>
            <a:r>
              <a:rPr lang="en-US" dirty="0">
                <a:cs typeface="Lucida Console"/>
              </a:rPr>
              <a:t>) </a:t>
            </a:r>
            <a:r>
              <a:rPr lang="en-US" dirty="0">
                <a:solidFill>
                  <a:srgbClr val="008040"/>
                </a:solidFill>
                <a:cs typeface="Lucida Console"/>
              </a:rPr>
              <a:t># =&gt; {(cat, 3), (dog, 1)}</a:t>
            </a:r>
          </a:p>
          <a:p>
            <a:pPr>
              <a:buClr>
                <a:schemeClr val="bg1">
                  <a:lumMod val="75000"/>
                </a:schemeClr>
              </a:buClr>
              <a:buFont typeface="Lucida Grande"/>
              <a:buChar char="&gt;"/>
            </a:pPr>
            <a:endParaRPr lang="en-US" dirty="0">
              <a:cs typeface="Lucida Console"/>
            </a:endParaRPr>
          </a:p>
          <a:p>
            <a:pPr>
              <a:buClr>
                <a:schemeClr val="bg1">
                  <a:lumMod val="75000"/>
                </a:schemeClr>
              </a:buClr>
              <a:buFont typeface="Lucida Grande"/>
              <a:buChar char="&gt;"/>
            </a:pPr>
            <a:r>
              <a:rPr lang="en-US" dirty="0" err="1">
                <a:cs typeface="Lucida Console"/>
              </a:rPr>
              <a:t>pets.</a:t>
            </a:r>
            <a:r>
              <a:rPr lang="en-US" dirty="0" err="1">
                <a:solidFill>
                  <a:srgbClr val="3366FF"/>
                </a:solidFill>
                <a:cs typeface="Lucida Console"/>
              </a:rPr>
              <a:t>groupByKey</a:t>
            </a:r>
            <a:r>
              <a:rPr lang="en-US" dirty="0">
                <a:cs typeface="Lucida Console"/>
              </a:rPr>
              <a:t>() </a:t>
            </a:r>
            <a:r>
              <a:rPr lang="en-US" dirty="0">
                <a:solidFill>
                  <a:srgbClr val="008040"/>
                </a:solidFill>
                <a:cs typeface="Lucida Console"/>
              </a:rPr>
              <a:t># =&gt; {(cat, [1, 2]), (dog, [1])}</a:t>
            </a:r>
          </a:p>
          <a:p>
            <a:pPr>
              <a:buClr>
                <a:schemeClr val="bg1">
                  <a:lumMod val="75000"/>
                </a:schemeClr>
              </a:buClr>
              <a:buFont typeface="Lucida Grande"/>
              <a:buChar char="&gt;"/>
            </a:pPr>
            <a:endParaRPr lang="en-US" dirty="0">
              <a:cs typeface="Lucida Console"/>
            </a:endParaRPr>
          </a:p>
          <a:p>
            <a:pPr>
              <a:buClr>
                <a:schemeClr val="bg1">
                  <a:lumMod val="75000"/>
                </a:schemeClr>
              </a:buClr>
              <a:buFont typeface="Lucida Grande"/>
              <a:buChar char="&gt;"/>
            </a:pPr>
            <a:r>
              <a:rPr lang="en-US" dirty="0" err="1">
                <a:cs typeface="Lucida Console"/>
              </a:rPr>
              <a:t>pets.</a:t>
            </a:r>
            <a:r>
              <a:rPr lang="en-US" dirty="0" err="1">
                <a:solidFill>
                  <a:srgbClr val="3366FF"/>
                </a:solidFill>
                <a:cs typeface="Lucida Console"/>
              </a:rPr>
              <a:t>sortByKey</a:t>
            </a:r>
            <a:r>
              <a:rPr lang="en-US" dirty="0">
                <a:cs typeface="Lucida Console"/>
              </a:rPr>
              <a:t>()  </a:t>
            </a:r>
            <a:r>
              <a:rPr lang="en-US" dirty="0">
                <a:solidFill>
                  <a:srgbClr val="008040"/>
                </a:solidFill>
                <a:cs typeface="Lucida Console"/>
              </a:rPr>
              <a:t># =&gt; {(cat, 1), (cat, 2), (dog, 1)}</a:t>
            </a:r>
          </a:p>
          <a:p>
            <a:endParaRPr lang="en-US" dirty="0">
              <a:solidFill>
                <a:srgbClr val="008040"/>
              </a:solidFill>
              <a:cs typeface="Lucida Console"/>
            </a:endParaRPr>
          </a:p>
          <a:p>
            <a:pPr marL="0" indent="0">
              <a:buNone/>
            </a:pPr>
            <a:r>
              <a:rPr lang="en-US" dirty="0" err="1">
                <a:cs typeface="Lucida Console"/>
              </a:rPr>
              <a:t>reduceByKey</a:t>
            </a:r>
            <a:r>
              <a:rPr lang="en-US" dirty="0">
                <a:cs typeface="Lucida Console"/>
              </a:rPr>
              <a:t> also automatically implements combiners on the map side</a:t>
            </a:r>
          </a:p>
        </p:txBody>
      </p:sp>
    </p:spTree>
    <p:extLst>
      <p:ext uri="{BB962C8B-B14F-4D97-AF65-F5344CB8AC3E}">
        <p14:creationId xmlns:p14="http://schemas.microsoft.com/office/powerpoint/2010/main" xmlns="" val="3012431483"/>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2259</TotalTime>
  <Words>1409</Words>
  <Application>Microsoft Office PowerPoint</Application>
  <PresentationFormat>Apresentação na tela (4:3)</PresentationFormat>
  <Paragraphs>282</Paragraphs>
  <Slides>33</Slides>
  <Notes>4</Notes>
  <HiddenSlides>0</HiddenSlides>
  <MMClips>0</MMClips>
  <ScaleCrop>false</ScaleCrop>
  <HeadingPairs>
    <vt:vector size="4" baseType="variant">
      <vt:variant>
        <vt:lpstr>Tema</vt:lpstr>
      </vt:variant>
      <vt:variant>
        <vt:i4>1</vt:i4>
      </vt:variant>
      <vt:variant>
        <vt:lpstr>Títulos de slides</vt:lpstr>
      </vt:variant>
      <vt:variant>
        <vt:i4>33</vt:i4>
      </vt:variant>
    </vt:vector>
  </HeadingPairs>
  <TitlesOfParts>
    <vt:vector size="34" baseType="lpstr">
      <vt:lpstr>PP_C5Modules_CC_License_standard</vt:lpstr>
      <vt:lpstr>  SPARK BASICS</vt:lpstr>
      <vt:lpstr>Learning Outcomes</vt:lpstr>
      <vt:lpstr>Using the Shell</vt:lpstr>
      <vt:lpstr>Creating RDDs</vt:lpstr>
      <vt:lpstr>Basic Transformations/Actions: Scala</vt:lpstr>
      <vt:lpstr>Basic Transformations</vt:lpstr>
      <vt:lpstr>Basic Actions</vt:lpstr>
      <vt:lpstr>Working with Key-Value Pairs</vt:lpstr>
      <vt:lpstr>Some Key-Value Operations</vt:lpstr>
      <vt:lpstr>Example: Word Count</vt:lpstr>
      <vt:lpstr>Other Key-Value Operations</vt:lpstr>
      <vt:lpstr>Setting the Level of Parallelism</vt:lpstr>
      <vt:lpstr>Creating pair RDDs in Spark</vt:lpstr>
      <vt:lpstr>Creating pair RDD: Python</vt:lpstr>
      <vt:lpstr>Creating pair RDD: Scala</vt:lpstr>
      <vt:lpstr>Transformations on Pair RDDs</vt:lpstr>
      <vt:lpstr>Transformations on Pair RDDs : Example</vt:lpstr>
      <vt:lpstr>Transformations on Pair RDDs : Example</vt:lpstr>
      <vt:lpstr>More on Pair RDDs</vt:lpstr>
      <vt:lpstr>More on Pair RDDs</vt:lpstr>
      <vt:lpstr>More on Pair RDDs : Aggregations</vt:lpstr>
      <vt:lpstr>reduceByKey() and mapValues()</vt:lpstr>
      <vt:lpstr>reduceByKey() and mapValues()</vt:lpstr>
      <vt:lpstr>Actions on Pair RDDs</vt:lpstr>
      <vt:lpstr>PageRank algorithm in Scala on Spark</vt:lpstr>
      <vt:lpstr>PageRank: Sample Data</vt:lpstr>
      <vt:lpstr>PageRank: Sample Data</vt:lpstr>
      <vt:lpstr>PageRank: Solution (Step 1)</vt:lpstr>
      <vt:lpstr>val contributions = links.join(ranks)       .flatMap { case (url, (links, rank)) =&gt;        links.map(dest =&gt; (dest, rank / links.size)) }  </vt:lpstr>
      <vt:lpstr>PageRank: Solution (Step 2) </vt:lpstr>
      <vt:lpstr>PageRank: Solution (Step 3)</vt:lpstr>
      <vt:lpstr>PageRank: Solution</vt:lpstr>
      <vt:lpstr>Sources</vt:lpstr>
    </vt:vector>
  </TitlesOfParts>
  <Company>University of California at Davis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Erick Parolin</cp:lastModifiedBy>
  <cp:revision>208</cp:revision>
  <cp:lastPrinted>2016-07-18T16:40:10Z</cp:lastPrinted>
  <dcterms:created xsi:type="dcterms:W3CDTF">2016-07-03T20:12:42Z</dcterms:created>
  <dcterms:modified xsi:type="dcterms:W3CDTF">2018-03-19T00:57:20Z</dcterms:modified>
</cp:coreProperties>
</file>