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3.xml" ContentType="application/vnd.openxmlformats-officedocument.drawingml.chart+xml"/>
  <Override PartName="/ppt/notesSlides/notesSlide2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58" r:id="rId2"/>
    <p:sldId id="299" r:id="rId3"/>
    <p:sldId id="331" r:id="rId4"/>
    <p:sldId id="332" r:id="rId5"/>
    <p:sldId id="333" r:id="rId6"/>
    <p:sldId id="334" r:id="rId7"/>
    <p:sldId id="335" r:id="rId8"/>
    <p:sldId id="336" r:id="rId9"/>
    <p:sldId id="337" r:id="rId10"/>
    <p:sldId id="338" r:id="rId11"/>
    <p:sldId id="339" r:id="rId12"/>
    <p:sldId id="409" r:id="rId13"/>
    <p:sldId id="411" r:id="rId14"/>
    <p:sldId id="412" r:id="rId15"/>
    <p:sldId id="413" r:id="rId16"/>
    <p:sldId id="262" r:id="rId17"/>
    <p:sldId id="263" r:id="rId18"/>
    <p:sldId id="264" r:id="rId19"/>
    <p:sldId id="265" r:id="rId20"/>
    <p:sldId id="266" r:id="rId21"/>
    <p:sldId id="267" r:id="rId22"/>
    <p:sldId id="268" r:id="rId23"/>
    <p:sldId id="301" r:id="rId24"/>
    <p:sldId id="269" r:id="rId25"/>
    <p:sldId id="272" r:id="rId26"/>
    <p:sldId id="307" r:id="rId27"/>
    <p:sldId id="347" r:id="rId28"/>
    <p:sldId id="274" r:id="rId29"/>
    <p:sldId id="275" r:id="rId30"/>
    <p:sldId id="414" r:id="rId31"/>
    <p:sldId id="276" r:id="rId32"/>
    <p:sldId id="344" r:id="rId33"/>
    <p:sldId id="310" r:id="rId34"/>
    <p:sldId id="311" r:id="rId35"/>
    <p:sldId id="348" r:id="rId36"/>
    <p:sldId id="321" r:id="rId37"/>
    <p:sldId id="324" r:id="rId38"/>
    <p:sldId id="341" r:id="rId39"/>
    <p:sldId id="325" r:id="rId40"/>
    <p:sldId id="326" r:id="rId41"/>
    <p:sldId id="309" r:id="rId42"/>
    <p:sldId id="308" r:id="rId43"/>
    <p:sldId id="349" r:id="rId44"/>
    <p:sldId id="350" r:id="rId45"/>
    <p:sldId id="351" r:id="rId46"/>
    <p:sldId id="352" r:id="rId47"/>
    <p:sldId id="353" r:id="rId48"/>
    <p:sldId id="354" r:id="rId49"/>
    <p:sldId id="355" r:id="rId50"/>
    <p:sldId id="281" r:id="rId51"/>
    <p:sldId id="303" r:id="rId52"/>
    <p:sldId id="387" r:id="rId53"/>
    <p:sldId id="415" r:id="rId54"/>
    <p:sldId id="416" r:id="rId55"/>
    <p:sldId id="417" r:id="rId56"/>
    <p:sldId id="418" r:id="rId57"/>
    <p:sldId id="419" r:id="rId58"/>
    <p:sldId id="420" r:id="rId59"/>
    <p:sldId id="421" r:id="rId60"/>
    <p:sldId id="422" r:id="rId61"/>
    <p:sldId id="423" r:id="rId62"/>
    <p:sldId id="424" r:id="rId63"/>
    <p:sldId id="425" r:id="rId64"/>
    <p:sldId id="396" r:id="rId65"/>
    <p:sldId id="405" r:id="rId66"/>
    <p:sldId id="406" r:id="rId67"/>
    <p:sldId id="407" r:id="rId68"/>
    <p:sldId id="408" r:id="rId69"/>
    <p:sldId id="397" r:id="rId70"/>
    <p:sldId id="398" r:id="rId71"/>
    <p:sldId id="399" r:id="rId72"/>
    <p:sldId id="400" r:id="rId73"/>
    <p:sldId id="401" r:id="rId74"/>
    <p:sldId id="402" r:id="rId75"/>
    <p:sldId id="403" r:id="rId76"/>
    <p:sldId id="404" r:id="rId77"/>
    <p:sldId id="357" r:id="rId78"/>
    <p:sldId id="358" r:id="rId79"/>
    <p:sldId id="360" r:id="rId80"/>
    <p:sldId id="361" r:id="rId81"/>
    <p:sldId id="386" r:id="rId82"/>
    <p:sldId id="362" r:id="rId83"/>
    <p:sldId id="363" r:id="rId84"/>
    <p:sldId id="364" r:id="rId85"/>
    <p:sldId id="365" r:id="rId86"/>
    <p:sldId id="366" r:id="rId87"/>
    <p:sldId id="367" r:id="rId88"/>
    <p:sldId id="374" r:id="rId89"/>
    <p:sldId id="375" r:id="rId90"/>
    <p:sldId id="376" r:id="rId91"/>
    <p:sldId id="377" r:id="rId92"/>
    <p:sldId id="378" r:id="rId93"/>
    <p:sldId id="379" r:id="rId94"/>
    <p:sldId id="380" r:id="rId95"/>
    <p:sldId id="381" r:id="rId96"/>
    <p:sldId id="382" r:id="rId97"/>
    <p:sldId id="430" r:id="rId98"/>
    <p:sldId id="431" r:id="rId99"/>
    <p:sldId id="432" r:id="rId100"/>
    <p:sldId id="433" r:id="rId101"/>
    <p:sldId id="384" r:id="rId102"/>
    <p:sldId id="385" r:id="rId103"/>
    <p:sldId id="426" r:id="rId104"/>
  </p:sldIdLst>
  <p:sldSz cx="9144000" cy="6858000" type="screen4x3"/>
  <p:notesSz cx="7010400" cy="9296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78694" autoAdjust="0"/>
  </p:normalViewPr>
  <p:slideViewPr>
    <p:cSldViewPr>
      <p:cViewPr varScale="1">
        <p:scale>
          <a:sx n="104" d="100"/>
          <a:sy n="104" d="100"/>
        </p:scale>
        <p:origin x="1032" y="108"/>
      </p:cViewPr>
      <p:guideLst>
        <p:guide orient="horz" pos="2160"/>
        <p:guide pos="2880"/>
      </p:guideLst>
    </p:cSldViewPr>
  </p:slideViewPr>
  <p:outlineViewPr>
    <p:cViewPr>
      <p:scale>
        <a:sx n="33" d="100"/>
        <a:sy n="33" d="100"/>
      </p:scale>
      <p:origin x="84" y="1550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Tanushri Tarun" userId="S::tts150030@utdallas.edu::a4f4a237-74ed-4b38-8630-3735c21af8ae" providerId="AD" clId="Web-{50B1C373-41A0-DCB7-AC83-A4F2FBE03B94}"/>
    <pc:docChg chg="modSld">
      <pc:chgData name="Singh, Tanushri Tarun" userId="S::tts150030@utdallas.edu::a4f4a237-74ed-4b38-8630-3735c21af8ae" providerId="AD" clId="Web-{50B1C373-41A0-DCB7-AC83-A4F2FBE03B94}" dt="2019-04-27T16:12:51.035" v="1" actId="1076"/>
      <pc:docMkLst>
        <pc:docMk/>
      </pc:docMkLst>
      <pc:sldChg chg="modSp">
        <pc:chgData name="Singh, Tanushri Tarun" userId="S::tts150030@utdallas.edu::a4f4a237-74ed-4b38-8630-3735c21af8ae" providerId="AD" clId="Web-{50B1C373-41A0-DCB7-AC83-A4F2FBE03B94}" dt="2019-04-27T16:12:51.035" v="1" actId="1076"/>
        <pc:sldMkLst>
          <pc:docMk/>
          <pc:sldMk cId="774297069" sldId="281"/>
        </pc:sldMkLst>
        <pc:grpChg chg="mod">
          <ac:chgData name="Singh, Tanushri Tarun" userId="S::tts150030@utdallas.edu::a4f4a237-74ed-4b38-8630-3735c21af8ae" providerId="AD" clId="Web-{50B1C373-41A0-DCB7-AC83-A4F2FBE03B94}" dt="2019-04-27T16:12:51.035" v="1" actId="1076"/>
          <ac:grpSpMkLst>
            <pc:docMk/>
            <pc:sldMk cId="774297069" sldId="281"/>
            <ac:grpSpMk id="5" creationId="{00000000-0000-0000-0000-000000000000}"/>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Macintosh%20HD:Users:mosharaf:Dropbox:Spark:Presentations:orchestra-bears-02172011: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osharaf:Dropbox:Spark:Presentations:orchestra-bears-02172011: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atei:workspace:spark_paper:nsdi_2012:analysis:PregelResult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076587637857092"/>
          <c:y val="6.2036672499270931E-2"/>
          <c:w val="0.74834596186081603"/>
          <c:h val="0.7272571580891144"/>
        </c:manualLayout>
      </c:layout>
      <c:barChart>
        <c:barDir val="col"/>
        <c:grouping val="stacked"/>
        <c:varyColors val="0"/>
        <c:ser>
          <c:idx val="1"/>
          <c:order val="0"/>
          <c:tx>
            <c:v>Computation</c:v>
          </c:tx>
          <c:spPr>
            <a:solidFill>
              <a:srgbClr val="FF0000"/>
            </a:solidFill>
          </c:spPr>
          <c:invertIfNegative val="0"/>
          <c:cat>
            <c:numRef>
              <c:f>Sheet2!$G$1:$G$4</c:f>
              <c:numCache>
                <c:formatCode>General</c:formatCode>
                <c:ptCount val="4"/>
                <c:pt idx="0">
                  <c:v>10</c:v>
                </c:pt>
                <c:pt idx="1">
                  <c:v>30</c:v>
                </c:pt>
                <c:pt idx="2">
                  <c:v>60</c:v>
                </c:pt>
                <c:pt idx="3">
                  <c:v>90</c:v>
                </c:pt>
              </c:numCache>
            </c:numRef>
          </c:cat>
          <c:val>
            <c:numRef>
              <c:f>Sheet2!$J$1:$J$4</c:f>
              <c:numCache>
                <c:formatCode>General</c:formatCode>
                <c:ptCount val="4"/>
                <c:pt idx="0">
                  <c:v>199.04561007879997</c:v>
                </c:pt>
                <c:pt idx="1">
                  <c:v>74.935982115399369</c:v>
                </c:pt>
                <c:pt idx="2">
                  <c:v>40.757004243000004</c:v>
                </c:pt>
                <c:pt idx="3">
                  <c:v>30.147651987250015</c:v>
                </c:pt>
              </c:numCache>
            </c:numRef>
          </c:val>
          <c:extLst>
            <c:ext xmlns:c16="http://schemas.microsoft.com/office/drawing/2014/chart" uri="{C3380CC4-5D6E-409C-BE32-E72D297353CC}">
              <c16:uniqueId val="{00000000-6E85-48D5-9AB1-02A1930D848F}"/>
            </c:ext>
          </c:extLst>
        </c:ser>
        <c:ser>
          <c:idx val="2"/>
          <c:order val="1"/>
          <c:tx>
            <c:v>Communication</c:v>
          </c:tx>
          <c:spPr>
            <a:solidFill>
              <a:srgbClr val="3366FF"/>
            </a:solidFill>
          </c:spPr>
          <c:invertIfNegative val="0"/>
          <c:cat>
            <c:numRef>
              <c:f>Sheet2!$G$1:$G$4</c:f>
              <c:numCache>
                <c:formatCode>General</c:formatCode>
                <c:ptCount val="4"/>
                <c:pt idx="0">
                  <c:v>10</c:v>
                </c:pt>
                <c:pt idx="1">
                  <c:v>30</c:v>
                </c:pt>
                <c:pt idx="2">
                  <c:v>60</c:v>
                </c:pt>
                <c:pt idx="3">
                  <c:v>90</c:v>
                </c:pt>
              </c:numCache>
            </c:numRef>
          </c:cat>
          <c:val>
            <c:numRef>
              <c:f>Sheet2!$J$6:$J$9</c:f>
              <c:numCache>
                <c:formatCode>General</c:formatCode>
                <c:ptCount val="4"/>
                <c:pt idx="0">
                  <c:v>13.482000000000006</c:v>
                </c:pt>
                <c:pt idx="1">
                  <c:v>15.32</c:v>
                </c:pt>
                <c:pt idx="2">
                  <c:v>16.265999999999966</c:v>
                </c:pt>
                <c:pt idx="3">
                  <c:v>15.28</c:v>
                </c:pt>
              </c:numCache>
            </c:numRef>
          </c:val>
          <c:extLst>
            <c:ext xmlns:c16="http://schemas.microsoft.com/office/drawing/2014/chart" uri="{C3380CC4-5D6E-409C-BE32-E72D297353CC}">
              <c16:uniqueId val="{00000001-6E85-48D5-9AB1-02A1930D848F}"/>
            </c:ext>
          </c:extLst>
        </c:ser>
        <c:dLbls>
          <c:showLegendKey val="0"/>
          <c:showVal val="0"/>
          <c:showCatName val="0"/>
          <c:showSerName val="0"/>
          <c:showPercent val="0"/>
          <c:showBubbleSize val="0"/>
        </c:dLbls>
        <c:gapWidth val="150"/>
        <c:overlap val="100"/>
        <c:axId val="244888528"/>
        <c:axId val="245465424"/>
      </c:barChart>
      <c:catAx>
        <c:axId val="244888528"/>
        <c:scaling>
          <c:orientation val="minMax"/>
        </c:scaling>
        <c:delete val="0"/>
        <c:axPos val="b"/>
        <c:title>
          <c:tx>
            <c:rich>
              <a:bodyPr/>
              <a:lstStyle/>
              <a:p>
                <a:pPr>
                  <a:defRPr/>
                </a:pPr>
                <a:r>
                  <a:rPr lang="en-US"/>
                  <a:t>Number of machines</a:t>
                </a:r>
              </a:p>
            </c:rich>
          </c:tx>
          <c:overlay val="0"/>
        </c:title>
        <c:numFmt formatCode="General" sourceLinked="1"/>
        <c:majorTickMark val="out"/>
        <c:minorTickMark val="none"/>
        <c:tickLblPos val="nextTo"/>
        <c:spPr>
          <a:ln>
            <a:solidFill>
              <a:schemeClr val="tx1"/>
            </a:solidFill>
          </a:ln>
        </c:spPr>
        <c:crossAx val="245465424"/>
        <c:crosses val="autoZero"/>
        <c:auto val="1"/>
        <c:lblAlgn val="ctr"/>
        <c:lblOffset val="100"/>
        <c:noMultiLvlLbl val="0"/>
      </c:catAx>
      <c:valAx>
        <c:axId val="245465424"/>
        <c:scaling>
          <c:orientation val="minMax"/>
        </c:scaling>
        <c:delete val="0"/>
        <c:axPos val="l"/>
        <c:title>
          <c:tx>
            <c:rich>
              <a:bodyPr/>
              <a:lstStyle/>
              <a:p>
                <a:pPr>
                  <a:defRPr/>
                </a:pPr>
                <a:r>
                  <a:rPr lang="en-US"/>
                  <a:t>Iteration time (s)</a:t>
                </a:r>
              </a:p>
            </c:rich>
          </c:tx>
          <c:overlay val="0"/>
        </c:title>
        <c:numFmt formatCode="General" sourceLinked="1"/>
        <c:majorTickMark val="out"/>
        <c:minorTickMark val="none"/>
        <c:tickLblPos val="nextTo"/>
        <c:spPr>
          <a:ln>
            <a:solidFill>
              <a:schemeClr val="tx1"/>
            </a:solidFill>
          </a:ln>
        </c:spPr>
        <c:crossAx val="244888528"/>
        <c:crosses val="autoZero"/>
        <c:crossBetween val="between"/>
      </c:valAx>
    </c:plotArea>
    <c:legend>
      <c:legendPos val="r"/>
      <c:layout>
        <c:manualLayout>
          <c:xMode val="edge"/>
          <c:yMode val="edge"/>
          <c:x val="0.48352196745241938"/>
          <c:y val="6.9060519000386733E-2"/>
          <c:w val="0.47096609781593535"/>
          <c:h val="0.17216732201629512"/>
        </c:manualLayout>
      </c:layout>
      <c:overlay val="0"/>
    </c:legend>
    <c:plotVisOnly val="1"/>
    <c:dispBlanksAs val="gap"/>
    <c:showDLblsOverMax val="0"/>
  </c:chart>
  <c:txPr>
    <a:bodyPr/>
    <a:lstStyle/>
    <a:p>
      <a:pPr>
        <a:defRPr sz="1800">
          <a:latin typeface="Corbel"/>
          <a:cs typeface="Corbe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20787002981049"/>
          <c:y val="6.2036672499270924E-2"/>
          <c:w val="0.72888068575026643"/>
          <c:h val="0.72120308104099096"/>
        </c:manualLayout>
      </c:layout>
      <c:barChart>
        <c:barDir val="col"/>
        <c:grouping val="stacked"/>
        <c:varyColors val="0"/>
        <c:ser>
          <c:idx val="1"/>
          <c:order val="0"/>
          <c:tx>
            <c:v>Computation</c:v>
          </c:tx>
          <c:spPr>
            <a:solidFill>
              <a:srgbClr val="FF0000"/>
            </a:solidFill>
          </c:spPr>
          <c:invertIfNegative val="0"/>
          <c:cat>
            <c:numRef>
              <c:f>Sheet2!$A$1:$A$4</c:f>
              <c:numCache>
                <c:formatCode>General</c:formatCode>
                <c:ptCount val="4"/>
                <c:pt idx="0">
                  <c:v>10</c:v>
                </c:pt>
                <c:pt idx="1">
                  <c:v>30</c:v>
                </c:pt>
                <c:pt idx="2">
                  <c:v>60</c:v>
                </c:pt>
                <c:pt idx="3">
                  <c:v>90</c:v>
                </c:pt>
              </c:numCache>
            </c:numRef>
          </c:cat>
          <c:val>
            <c:numRef>
              <c:f>Sheet2!$D$1:$D$4</c:f>
              <c:numCache>
                <c:formatCode>General</c:formatCode>
                <c:ptCount val="4"/>
                <c:pt idx="0">
                  <c:v>203.1419068946</c:v>
                </c:pt>
                <c:pt idx="1">
                  <c:v>75.707654814400001</c:v>
                </c:pt>
                <c:pt idx="2">
                  <c:v>39.938378171400011</c:v>
                </c:pt>
                <c:pt idx="3">
                  <c:v>30.111607625250027</c:v>
                </c:pt>
              </c:numCache>
            </c:numRef>
          </c:val>
          <c:extLst>
            <c:ext xmlns:c16="http://schemas.microsoft.com/office/drawing/2014/chart" uri="{C3380CC4-5D6E-409C-BE32-E72D297353CC}">
              <c16:uniqueId val="{00000000-03C4-41C4-BBF8-B55570F749B2}"/>
            </c:ext>
          </c:extLst>
        </c:ser>
        <c:ser>
          <c:idx val="2"/>
          <c:order val="1"/>
          <c:tx>
            <c:v>Communication</c:v>
          </c:tx>
          <c:spPr>
            <a:solidFill>
              <a:srgbClr val="3366FF"/>
            </a:solidFill>
          </c:spPr>
          <c:invertIfNegative val="0"/>
          <c:cat>
            <c:numRef>
              <c:f>Sheet2!$A$1:$A$4</c:f>
              <c:numCache>
                <c:formatCode>General</c:formatCode>
                <c:ptCount val="4"/>
                <c:pt idx="0">
                  <c:v>10</c:v>
                </c:pt>
                <c:pt idx="1">
                  <c:v>30</c:v>
                </c:pt>
                <c:pt idx="2">
                  <c:v>60</c:v>
                </c:pt>
                <c:pt idx="3">
                  <c:v>90</c:v>
                </c:pt>
              </c:numCache>
            </c:numRef>
          </c:cat>
          <c:val>
            <c:numRef>
              <c:f>Sheet2!$D$6:$D$9</c:f>
              <c:numCache>
                <c:formatCode>General</c:formatCode>
                <c:ptCount val="4"/>
                <c:pt idx="0">
                  <c:v>9.1079999999999988</c:v>
                </c:pt>
                <c:pt idx="1">
                  <c:v>17.441999999999986</c:v>
                </c:pt>
                <c:pt idx="2">
                  <c:v>33.752000000000002</c:v>
                </c:pt>
                <c:pt idx="3">
                  <c:v>55.797500000000028</c:v>
                </c:pt>
              </c:numCache>
            </c:numRef>
          </c:val>
          <c:extLst>
            <c:ext xmlns:c16="http://schemas.microsoft.com/office/drawing/2014/chart" uri="{C3380CC4-5D6E-409C-BE32-E72D297353CC}">
              <c16:uniqueId val="{00000001-03C4-41C4-BBF8-B55570F749B2}"/>
            </c:ext>
          </c:extLst>
        </c:ser>
        <c:dLbls>
          <c:showLegendKey val="0"/>
          <c:showVal val="0"/>
          <c:showCatName val="0"/>
          <c:showSerName val="0"/>
          <c:showPercent val="0"/>
          <c:showBubbleSize val="0"/>
        </c:dLbls>
        <c:gapWidth val="150"/>
        <c:overlap val="100"/>
        <c:axId val="245468224"/>
        <c:axId val="245468784"/>
      </c:barChart>
      <c:catAx>
        <c:axId val="245468224"/>
        <c:scaling>
          <c:orientation val="minMax"/>
        </c:scaling>
        <c:delete val="0"/>
        <c:axPos val="b"/>
        <c:title>
          <c:tx>
            <c:rich>
              <a:bodyPr/>
              <a:lstStyle/>
              <a:p>
                <a:pPr>
                  <a:defRPr/>
                </a:pPr>
                <a:r>
                  <a:rPr lang="en-US"/>
                  <a:t>Number of machines</a:t>
                </a:r>
              </a:p>
            </c:rich>
          </c:tx>
          <c:layout>
            <c:manualLayout>
              <c:xMode val="edge"/>
              <c:yMode val="edge"/>
              <c:x val="0.3470365735455872"/>
              <c:y val="0.90313559591238557"/>
            </c:manualLayout>
          </c:layout>
          <c:overlay val="0"/>
        </c:title>
        <c:numFmt formatCode="General" sourceLinked="1"/>
        <c:majorTickMark val="out"/>
        <c:minorTickMark val="none"/>
        <c:tickLblPos val="nextTo"/>
        <c:spPr>
          <a:ln>
            <a:solidFill>
              <a:schemeClr val="tx1"/>
            </a:solidFill>
          </a:ln>
        </c:spPr>
        <c:crossAx val="245468784"/>
        <c:crosses val="autoZero"/>
        <c:auto val="1"/>
        <c:lblAlgn val="ctr"/>
        <c:lblOffset val="100"/>
        <c:noMultiLvlLbl val="0"/>
      </c:catAx>
      <c:valAx>
        <c:axId val="245468784"/>
        <c:scaling>
          <c:orientation val="minMax"/>
        </c:scaling>
        <c:delete val="0"/>
        <c:axPos val="l"/>
        <c:title>
          <c:tx>
            <c:rich>
              <a:bodyPr/>
              <a:lstStyle/>
              <a:p>
                <a:pPr>
                  <a:defRPr/>
                </a:pPr>
                <a:r>
                  <a:rPr lang="en-US"/>
                  <a:t>Iteration time (s)</a:t>
                </a:r>
              </a:p>
            </c:rich>
          </c:tx>
          <c:overlay val="0"/>
        </c:title>
        <c:numFmt formatCode="General" sourceLinked="1"/>
        <c:majorTickMark val="out"/>
        <c:minorTickMark val="none"/>
        <c:tickLblPos val="nextTo"/>
        <c:spPr>
          <a:ln>
            <a:solidFill>
              <a:schemeClr val="tx1"/>
            </a:solidFill>
          </a:ln>
        </c:spPr>
        <c:crossAx val="245468224"/>
        <c:crosses val="autoZero"/>
        <c:crossBetween val="between"/>
      </c:valAx>
    </c:plotArea>
    <c:legend>
      <c:legendPos val="r"/>
      <c:layout>
        <c:manualLayout>
          <c:xMode val="edge"/>
          <c:yMode val="edge"/>
          <c:x val="0.45025181996481323"/>
          <c:y val="6.6905778571443017E-2"/>
          <c:w val="0.46725375155809579"/>
          <c:h val="0.17655740489834118"/>
        </c:manualLayout>
      </c:layout>
      <c:overlay val="0"/>
    </c:legend>
    <c:plotVisOnly val="1"/>
    <c:dispBlanksAs val="gap"/>
    <c:showDLblsOverMax val="0"/>
  </c:chart>
  <c:spPr>
    <a:solidFill>
      <a:schemeClr val="bg1"/>
    </a:solidFill>
  </c:spPr>
  <c:txPr>
    <a:bodyPr/>
    <a:lstStyle/>
    <a:p>
      <a:pPr>
        <a:defRPr sz="1800">
          <a:latin typeface="Corbel"/>
          <a:cs typeface="Corbe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806089812543943"/>
          <c:y val="9.0798515050483738E-2"/>
          <c:w val="0.53520473875191676"/>
          <c:h val="0.63942990234329034"/>
        </c:manualLayout>
      </c:layout>
      <c:barChart>
        <c:barDir val="col"/>
        <c:grouping val="clustered"/>
        <c:varyColors val="0"/>
        <c:ser>
          <c:idx val="0"/>
          <c:order val="0"/>
          <c:tx>
            <c:strRef>
              <c:f>'New results'!$A$12</c:f>
              <c:strCache>
                <c:ptCount val="1"/>
                <c:pt idx="0">
                  <c:v>Hadoop</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9.1074681238615643E-4"/>
                  <c:y val="-2.10210210210210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B8D-49BE-A630-A13D53F8770F}"/>
                </c:ext>
              </c:extLst>
            </c:dLbl>
            <c:dLbl>
              <c:idx val="1"/>
              <c:layout>
                <c:manualLayout>
                  <c:x val="-4.5537340619307811E-3"/>
                  <c:y val="-5.4054054054054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B8D-49BE-A630-A13D53F8770F}"/>
                </c:ext>
              </c:extLst>
            </c:dLbl>
            <c:numFmt formatCode="#,##0" sourceLinked="0"/>
            <c:spPr>
              <a:noFill/>
              <a:ln>
                <a:noFill/>
              </a:ln>
              <a:effectLst/>
            </c:spPr>
            <c:txPr>
              <a:bodyPr rot="-540000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'New results'!$E$6:$F$6</c:f>
                <c:numCache>
                  <c:formatCode>General</c:formatCode>
                  <c:ptCount val="2"/>
                  <c:pt idx="0">
                    <c:v>6.8303620807279488</c:v>
                  </c:pt>
                  <c:pt idx="1">
                    <c:v>3.9778231387377998</c:v>
                  </c:pt>
                </c:numCache>
              </c:numRef>
            </c:plus>
            <c:minus>
              <c:numRef>
                <c:f>'New results'!$E$6:$F$6</c:f>
                <c:numCache>
                  <c:formatCode>General</c:formatCode>
                  <c:ptCount val="2"/>
                  <c:pt idx="0">
                    <c:v>6.8303620807279488</c:v>
                  </c:pt>
                  <c:pt idx="1">
                    <c:v>3.9778231387377998</c:v>
                  </c:pt>
                </c:numCache>
              </c:numRef>
            </c:minus>
          </c:errBars>
          <c:cat>
            <c:numRef>
              <c:f>'New results'!$B$5:$C$5</c:f>
              <c:numCache>
                <c:formatCode>General</c:formatCode>
                <c:ptCount val="2"/>
                <c:pt idx="0">
                  <c:v>30</c:v>
                </c:pt>
                <c:pt idx="1">
                  <c:v>60</c:v>
                </c:pt>
              </c:numCache>
            </c:numRef>
          </c:cat>
          <c:val>
            <c:numRef>
              <c:f>'New results'!$B$12:$C$12</c:f>
              <c:numCache>
                <c:formatCode>General</c:formatCode>
                <c:ptCount val="2"/>
                <c:pt idx="0">
                  <c:v>170.75</c:v>
                </c:pt>
                <c:pt idx="1">
                  <c:v>80.349999999999994</c:v>
                </c:pt>
              </c:numCache>
            </c:numRef>
          </c:val>
          <c:extLst>
            <c:ext xmlns:c16="http://schemas.microsoft.com/office/drawing/2014/chart" uri="{C3380CC4-5D6E-409C-BE32-E72D297353CC}">
              <c16:uniqueId val="{00000002-FB8D-49BE-A630-A13D53F8770F}"/>
            </c:ext>
          </c:extLst>
        </c:ser>
        <c:ser>
          <c:idx val="1"/>
          <c:order val="1"/>
          <c:tx>
            <c:strRef>
              <c:f>'New results'!$A$13</c:f>
              <c:strCache>
                <c:ptCount val="1"/>
                <c:pt idx="0">
                  <c:v>Spark</c:v>
                </c:pt>
              </c:strCache>
            </c:strRef>
          </c:tx>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w="9525" cap="flat" cmpd="sng" algn="ctr">
              <a:noFill/>
              <a:prstDash val="solid"/>
            </a:ln>
            <a:effectLst>
              <a:outerShdw blurRad="40000" dist="23000" dir="5400000" rotWithShape="0">
                <a:srgbClr val="000000">
                  <a:alpha val="35000"/>
                </a:srgbClr>
              </a:outerShdw>
            </a:effectLst>
          </c:spPr>
          <c:invertIfNegative val="0"/>
          <c:dLbls>
            <c:dLbl>
              <c:idx val="0"/>
              <c:layout>
                <c:manualLayout>
                  <c:x val="9.1074681238615643E-4"/>
                  <c:y val="-5.40540540540540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B8D-49BE-A630-A13D53F8770F}"/>
                </c:ext>
              </c:extLst>
            </c:dLbl>
            <c:dLbl>
              <c:idx val="1"/>
              <c:layout>
                <c:manualLayout>
                  <c:x val="-9.1074681238615643E-4"/>
                  <c:y val="-3.45345345345344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B8D-49BE-A630-A13D53F8770F}"/>
                </c:ext>
              </c:extLst>
            </c:dLbl>
            <c:numFmt formatCode="#,##0" sourceLinked="0"/>
            <c:spPr>
              <a:noFill/>
              <a:ln>
                <a:noFill/>
              </a:ln>
              <a:effectLst/>
            </c:spPr>
            <c:txPr>
              <a:bodyPr rot="-5400000" vert="horz"/>
              <a:lstStyle/>
              <a:p>
                <a:pPr>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'New results'!$E$7:$F$7</c:f>
                <c:numCache>
                  <c:formatCode>General</c:formatCode>
                  <c:ptCount val="2"/>
                  <c:pt idx="0">
                    <c:v>10.034974788735093</c:v>
                  </c:pt>
                  <c:pt idx="1">
                    <c:v>3.4699999999999998</c:v>
                  </c:pt>
                </c:numCache>
              </c:numRef>
            </c:plus>
            <c:minus>
              <c:numRef>
                <c:f>'New results'!$E$7:$F$7</c:f>
                <c:numCache>
                  <c:formatCode>General</c:formatCode>
                  <c:ptCount val="2"/>
                  <c:pt idx="0">
                    <c:v>10.034974788735093</c:v>
                  </c:pt>
                  <c:pt idx="1">
                    <c:v>3.4699999999999998</c:v>
                  </c:pt>
                </c:numCache>
              </c:numRef>
            </c:minus>
          </c:errBars>
          <c:cat>
            <c:numRef>
              <c:f>'New results'!$B$5:$C$5</c:f>
              <c:numCache>
                <c:formatCode>General</c:formatCode>
                <c:ptCount val="2"/>
                <c:pt idx="0">
                  <c:v>30</c:v>
                </c:pt>
                <c:pt idx="1">
                  <c:v>60</c:v>
                </c:pt>
              </c:numCache>
            </c:numRef>
          </c:cat>
          <c:val>
            <c:numRef>
              <c:f>'New results'!$B$14:$C$14</c:f>
              <c:numCache>
                <c:formatCode>General</c:formatCode>
                <c:ptCount val="2"/>
                <c:pt idx="0">
                  <c:v>23.01</c:v>
                </c:pt>
                <c:pt idx="1">
                  <c:v>13.74</c:v>
                </c:pt>
              </c:numCache>
            </c:numRef>
          </c:val>
          <c:extLst>
            <c:ext xmlns:c16="http://schemas.microsoft.com/office/drawing/2014/chart" uri="{C3380CC4-5D6E-409C-BE32-E72D297353CC}">
              <c16:uniqueId val="{00000005-FB8D-49BE-A630-A13D53F8770F}"/>
            </c:ext>
          </c:extLst>
        </c:ser>
        <c:dLbls>
          <c:showLegendKey val="0"/>
          <c:showVal val="0"/>
          <c:showCatName val="0"/>
          <c:showSerName val="0"/>
          <c:showPercent val="0"/>
          <c:showBubbleSize val="0"/>
        </c:dLbls>
        <c:gapWidth val="150"/>
        <c:axId val="245471584"/>
        <c:axId val="245472144"/>
      </c:barChart>
      <c:catAx>
        <c:axId val="245471584"/>
        <c:scaling>
          <c:orientation val="minMax"/>
        </c:scaling>
        <c:delete val="0"/>
        <c:axPos val="b"/>
        <c:title>
          <c:tx>
            <c:rich>
              <a:bodyPr/>
              <a:lstStyle/>
              <a:p>
                <a:pPr>
                  <a:defRPr/>
                </a:pPr>
                <a:r>
                  <a:rPr lang="en-US"/>
                  <a:t>Number of machines</a:t>
                </a:r>
              </a:p>
            </c:rich>
          </c:tx>
          <c:layout>
            <c:manualLayout>
              <c:xMode val="edge"/>
              <c:yMode val="edge"/>
              <c:x val="0.27275655092293799"/>
              <c:y val="0.86427407722683436"/>
            </c:manualLayout>
          </c:layout>
          <c:overlay val="0"/>
        </c:title>
        <c:numFmt formatCode="General" sourceLinked="1"/>
        <c:majorTickMark val="out"/>
        <c:minorTickMark val="none"/>
        <c:tickLblPos val="nextTo"/>
        <c:crossAx val="245472144"/>
        <c:crosses val="autoZero"/>
        <c:auto val="1"/>
        <c:lblAlgn val="ctr"/>
        <c:lblOffset val="100"/>
        <c:noMultiLvlLbl val="0"/>
      </c:catAx>
      <c:valAx>
        <c:axId val="245472144"/>
        <c:scaling>
          <c:orientation val="minMax"/>
        </c:scaling>
        <c:delete val="0"/>
        <c:axPos val="l"/>
        <c:title>
          <c:tx>
            <c:rich>
              <a:bodyPr rot="-5400000" vert="horz"/>
              <a:lstStyle/>
              <a:p>
                <a:pPr>
                  <a:defRPr/>
                </a:pPr>
                <a:r>
                  <a:rPr lang="en-US"/>
                  <a:t>Iteration time (s)</a:t>
                </a:r>
              </a:p>
            </c:rich>
          </c:tx>
          <c:layout>
            <c:manualLayout>
              <c:xMode val="edge"/>
              <c:yMode val="edge"/>
              <c:x val="6.8941382327209096E-3"/>
              <c:y val="0.18642217020169821"/>
            </c:manualLayout>
          </c:layout>
          <c:overlay val="0"/>
        </c:title>
        <c:numFmt formatCode="General" sourceLinked="1"/>
        <c:majorTickMark val="out"/>
        <c:minorTickMark val="none"/>
        <c:tickLblPos val="nextTo"/>
        <c:crossAx val="245471584"/>
        <c:crosses val="autoZero"/>
        <c:crossBetween val="between"/>
      </c:valAx>
    </c:plotArea>
    <c:legend>
      <c:legendPos val="r"/>
      <c:layout>
        <c:manualLayout>
          <c:xMode val="edge"/>
          <c:yMode val="edge"/>
          <c:x val="0.7427047746080947"/>
          <c:y val="0.16695721601233446"/>
          <c:w val="0.23655120978730143"/>
          <c:h val="0.2299991724007473"/>
        </c:manualLayout>
      </c:layout>
      <c:overlay val="0"/>
    </c:legend>
    <c:plotVisOnly val="1"/>
    <c:dispBlanksAs val="gap"/>
    <c:showDLblsOverMax val="0"/>
  </c:chart>
  <c:txPr>
    <a:bodyPr/>
    <a:lstStyle/>
    <a:p>
      <a:pPr>
        <a:defRPr sz="2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7752113570891401"/>
          <c:y val="0.10957038586561926"/>
          <c:w val="0.60874602798576305"/>
          <c:h val="0.55857270469619602"/>
        </c:manualLayout>
      </c:layout>
      <c:barChart>
        <c:barDir val="bar"/>
        <c:grouping val="clustered"/>
        <c:varyColors val="0"/>
        <c:ser>
          <c:idx val="0"/>
          <c:order val="0"/>
          <c:tx>
            <c:strRef>
              <c:f>Sheet1!$B$1</c:f>
              <c:strCache>
                <c:ptCount val="1"/>
                <c:pt idx="0">
                  <c:v>Spark</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Logistic Regression</c:v>
                </c:pt>
              </c:strCache>
            </c:strRef>
          </c:cat>
          <c:val>
            <c:numRef>
              <c:f>Sheet1!$B$2</c:f>
              <c:numCache>
                <c:formatCode>General</c:formatCode>
                <c:ptCount val="1"/>
                <c:pt idx="0">
                  <c:v>0.96000000000000063</c:v>
                </c:pt>
              </c:numCache>
            </c:numRef>
          </c:val>
          <c:extLst>
            <c:ext xmlns:c16="http://schemas.microsoft.com/office/drawing/2014/chart" uri="{C3380CC4-5D6E-409C-BE32-E72D297353CC}">
              <c16:uniqueId val="{00000000-F689-4322-8CE3-80FED9608CA4}"/>
            </c:ext>
          </c:extLst>
        </c:ser>
        <c:ser>
          <c:idx val="1"/>
          <c:order val="1"/>
          <c:tx>
            <c:strRef>
              <c:f>Sheet1!$C$1</c:f>
              <c:strCache>
                <c:ptCount val="1"/>
                <c:pt idx="0">
                  <c:v>Hadoop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Logistic Regression</c:v>
                </c:pt>
              </c:strCache>
            </c:strRef>
          </c:cat>
          <c:val>
            <c:numRef>
              <c:f>Sheet1!$C$2</c:f>
              <c:numCache>
                <c:formatCode>General</c:formatCode>
                <c:ptCount val="1"/>
                <c:pt idx="0">
                  <c:v>110</c:v>
                </c:pt>
              </c:numCache>
            </c:numRef>
          </c:val>
          <c:extLst>
            <c:ext xmlns:c16="http://schemas.microsoft.com/office/drawing/2014/chart" uri="{C3380CC4-5D6E-409C-BE32-E72D297353CC}">
              <c16:uniqueId val="{00000001-F689-4322-8CE3-80FED9608CA4}"/>
            </c:ext>
          </c:extLst>
        </c:ser>
        <c:dLbls>
          <c:showLegendKey val="0"/>
          <c:showVal val="0"/>
          <c:showCatName val="0"/>
          <c:showSerName val="0"/>
          <c:showPercent val="0"/>
          <c:showBubbleSize val="0"/>
        </c:dLbls>
        <c:gapWidth val="20"/>
        <c:axId val="301851632"/>
        <c:axId val="249620960"/>
      </c:barChart>
      <c:catAx>
        <c:axId val="301851632"/>
        <c:scaling>
          <c:orientation val="minMax"/>
        </c:scaling>
        <c:delete val="0"/>
        <c:axPos val="l"/>
        <c:numFmt formatCode="General" sourceLinked="0"/>
        <c:majorTickMark val="out"/>
        <c:minorTickMark val="none"/>
        <c:tickLblPos val="nextTo"/>
        <c:crossAx val="249620960"/>
        <c:crosses val="autoZero"/>
        <c:auto val="1"/>
        <c:lblAlgn val="ctr"/>
        <c:lblOffset val="100"/>
        <c:noMultiLvlLbl val="0"/>
      </c:catAx>
      <c:valAx>
        <c:axId val="249620960"/>
        <c:scaling>
          <c:orientation val="minMax"/>
        </c:scaling>
        <c:delete val="0"/>
        <c:axPos val="b"/>
        <c:majorGridlines/>
        <c:numFmt formatCode="General" sourceLinked="1"/>
        <c:majorTickMark val="out"/>
        <c:minorTickMark val="none"/>
        <c:tickLblPos val="nextTo"/>
        <c:crossAx val="301851632"/>
        <c:crosses val="autoZero"/>
        <c:crossBetween val="between"/>
        <c:majorUnit val="25"/>
      </c:valAx>
    </c:plotArea>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24177493438320224"/>
          <c:y val="0.10957038586561926"/>
          <c:w val="0.5260933398950125"/>
          <c:h val="0.55857270469619602"/>
        </c:manualLayout>
      </c:layout>
      <c:barChart>
        <c:barDir val="bar"/>
        <c:grouping val="clustered"/>
        <c:varyColors val="0"/>
        <c:ser>
          <c:idx val="0"/>
          <c:order val="0"/>
          <c:tx>
            <c:strRef>
              <c:f>Sheet1!$B$1</c:f>
              <c:strCache>
                <c:ptCount val="1"/>
                <c:pt idx="0">
                  <c:v>Spark</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K-Means Clustering</c:v>
                </c:pt>
              </c:strCache>
            </c:strRef>
          </c:cat>
          <c:val>
            <c:numRef>
              <c:f>Sheet1!$B$2</c:f>
              <c:numCache>
                <c:formatCode>General</c:formatCode>
                <c:ptCount val="1"/>
                <c:pt idx="0">
                  <c:v>4.0999999999999996</c:v>
                </c:pt>
              </c:numCache>
            </c:numRef>
          </c:val>
          <c:extLst>
            <c:ext xmlns:c16="http://schemas.microsoft.com/office/drawing/2014/chart" uri="{C3380CC4-5D6E-409C-BE32-E72D297353CC}">
              <c16:uniqueId val="{00000000-019F-4449-9A54-E2C10D922DBD}"/>
            </c:ext>
          </c:extLst>
        </c:ser>
        <c:ser>
          <c:idx val="1"/>
          <c:order val="1"/>
          <c:tx>
            <c:strRef>
              <c:f>Sheet1!$C$1</c:f>
              <c:strCache>
                <c:ptCount val="1"/>
                <c:pt idx="0">
                  <c:v>Hadoop</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K-Means Clustering</c:v>
                </c:pt>
              </c:strCache>
            </c:strRef>
          </c:cat>
          <c:val>
            <c:numRef>
              <c:f>Sheet1!$C$2</c:f>
              <c:numCache>
                <c:formatCode>General</c:formatCode>
                <c:ptCount val="1"/>
                <c:pt idx="0">
                  <c:v>155</c:v>
                </c:pt>
              </c:numCache>
            </c:numRef>
          </c:val>
          <c:extLst>
            <c:ext xmlns:c16="http://schemas.microsoft.com/office/drawing/2014/chart" uri="{C3380CC4-5D6E-409C-BE32-E72D297353CC}">
              <c16:uniqueId val="{00000001-019F-4449-9A54-E2C10D922DBD}"/>
            </c:ext>
          </c:extLst>
        </c:ser>
        <c:dLbls>
          <c:showLegendKey val="0"/>
          <c:showVal val="0"/>
          <c:showCatName val="0"/>
          <c:showSerName val="0"/>
          <c:showPercent val="0"/>
          <c:showBubbleSize val="0"/>
        </c:dLbls>
        <c:gapWidth val="20"/>
        <c:axId val="309028912"/>
        <c:axId val="309029472"/>
      </c:barChart>
      <c:catAx>
        <c:axId val="309028912"/>
        <c:scaling>
          <c:orientation val="minMax"/>
        </c:scaling>
        <c:delete val="0"/>
        <c:axPos val="l"/>
        <c:numFmt formatCode="General" sourceLinked="0"/>
        <c:majorTickMark val="out"/>
        <c:minorTickMark val="none"/>
        <c:tickLblPos val="nextTo"/>
        <c:crossAx val="309029472"/>
        <c:crosses val="autoZero"/>
        <c:auto val="1"/>
        <c:lblAlgn val="ctr"/>
        <c:lblOffset val="100"/>
        <c:noMultiLvlLbl val="0"/>
      </c:catAx>
      <c:valAx>
        <c:axId val="309029472"/>
        <c:scaling>
          <c:orientation val="minMax"/>
          <c:min val="0"/>
        </c:scaling>
        <c:delete val="0"/>
        <c:axPos val="b"/>
        <c:majorGridlines/>
        <c:numFmt formatCode="General" sourceLinked="1"/>
        <c:majorTickMark val="out"/>
        <c:minorTickMark val="none"/>
        <c:tickLblPos val="nextTo"/>
        <c:crossAx val="309028912"/>
        <c:crosses val="autoZero"/>
        <c:crossBetween val="between"/>
        <c:majorUnit val="30"/>
      </c:valAx>
    </c:plotArea>
    <c:legend>
      <c:legendPos val="r"/>
      <c:layout>
        <c:manualLayout>
          <c:xMode val="edge"/>
          <c:yMode val="edge"/>
          <c:x val="0.81117313460817586"/>
          <c:y val="6.8804118284059676E-2"/>
          <c:w val="0.13525543682039762"/>
          <c:h val="0.65767706898074363"/>
        </c:manualLayout>
      </c:layout>
      <c:overlay val="0"/>
    </c:legend>
    <c:plotVisOnly val="1"/>
    <c:dispBlanksAs val="gap"/>
    <c:showDLblsOverMax val="0"/>
  </c:chart>
  <c:txPr>
    <a:bodyPr/>
    <a:lstStyle/>
    <a:p>
      <a:pPr>
        <a:defRPr sz="2000">
          <a:latin typeface="+mn-lt"/>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0B59C0D-B17E-4DEA-9170-7E577FDF5760}" type="datetimeFigureOut">
              <a:rPr lang="zh-CN" altLang="en-US" smtClean="0"/>
              <a:pPr/>
              <a:t>2019/4/27</a:t>
            </a:fld>
            <a:endParaRPr lang="zh-CN" altLang="en-US"/>
          </a:p>
        </p:txBody>
      </p:sp>
      <p:sp>
        <p:nvSpPr>
          <p:cNvPr id="4" name="页脚占位符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043B70F2-189C-4F4A-96D9-4B9869567F40}" type="slidenum">
              <a:rPr lang="zh-CN" altLang="en-US" smtClean="0"/>
              <a:pPr/>
              <a:t>‹#›</a:t>
            </a:fld>
            <a:endParaRPr lang="zh-CN" altLang="en-US"/>
          </a:p>
        </p:txBody>
      </p:sp>
    </p:spTree>
    <p:extLst>
      <p:ext uri="{BB962C8B-B14F-4D97-AF65-F5344CB8AC3E}">
        <p14:creationId xmlns:p14="http://schemas.microsoft.com/office/powerpoint/2010/main" val="17906637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E704422-C0D8-4691-A227-9299AE481FE0}" type="datetimeFigureOut">
              <a:rPr lang="zh-CN" altLang="en-US" smtClean="0"/>
              <a:pPr/>
              <a:t>2019/4/27</a:t>
            </a:fld>
            <a:endParaRPr lang="zh-CN" altLang="en-US"/>
          </a:p>
        </p:txBody>
      </p:sp>
      <p:sp>
        <p:nvSpPr>
          <p:cNvPr id="4" name="幻灯片图像占位符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A6DF835-88F3-428C-A7B0-7CC873B1DF93}" type="slidenum">
              <a:rPr lang="zh-CN" altLang="en-US" smtClean="0"/>
              <a:pPr/>
              <a:t>‹#›</a:t>
            </a:fld>
            <a:endParaRPr lang="zh-CN" altLang="en-US"/>
          </a:p>
        </p:txBody>
      </p:sp>
    </p:spTree>
    <p:extLst>
      <p:ext uri="{BB962C8B-B14F-4D97-AF65-F5344CB8AC3E}">
        <p14:creationId xmlns:p14="http://schemas.microsoft.com/office/powerpoint/2010/main" val="3590051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ark.incubator.apache.org/docs/latest/tuning.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2</a:t>
            </a:fld>
            <a:endParaRPr lang="zh-CN" altLang="en-US"/>
          </a:p>
        </p:txBody>
      </p:sp>
    </p:spTree>
    <p:extLst>
      <p:ext uri="{BB962C8B-B14F-4D97-AF65-F5344CB8AC3E}">
        <p14:creationId xmlns:p14="http://schemas.microsoft.com/office/powerpoint/2010/main" val="1596677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26</a:t>
            </a:fld>
            <a:endParaRPr lang="zh-CN" altLang="en-US"/>
          </a:p>
        </p:txBody>
      </p:sp>
    </p:spTree>
    <p:extLst>
      <p:ext uri="{BB962C8B-B14F-4D97-AF65-F5344CB8AC3E}">
        <p14:creationId xmlns:p14="http://schemas.microsoft.com/office/powerpoint/2010/main" val="163923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28</a:t>
            </a:fld>
            <a:endParaRPr lang="zh-CN" altLang="en-US"/>
          </a:p>
        </p:txBody>
      </p:sp>
    </p:spTree>
    <p:extLst>
      <p:ext uri="{BB962C8B-B14F-4D97-AF65-F5344CB8AC3E}">
        <p14:creationId xmlns:p14="http://schemas.microsoft.com/office/powerpoint/2010/main" val="110838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egnaposto immagin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Segnaposto note 2"/>
          <p:cNvSpPr>
            <a:spLocks noGrp="1"/>
          </p:cNvSpPr>
          <p:nvPr>
            <p:ph type="body" idx="1"/>
          </p:nvPr>
        </p:nvSpPr>
        <p:spPr/>
        <p:txBody>
          <a:bodyPr wrap="square" numCol="1" anchor="t" anchorCtr="0" compatLnSpc="1">
            <a:prstTxWarp prst="textNoShape">
              <a:avLst/>
            </a:prstTxWarp>
          </a:bodyPr>
          <a:lstStyle/>
          <a:p>
            <a:pPr marL="171450" indent="-171450">
              <a:buFontTx/>
              <a:buChar char="-"/>
            </a:pPr>
            <a:r>
              <a:rPr lang="en-US" altLang="en-US" dirty="0"/>
              <a:t>Transformations: Like </a:t>
            </a:r>
            <a:r>
              <a:rPr lang="en-US" altLang="en-US" b="1" dirty="0"/>
              <a:t>map</a:t>
            </a:r>
            <a:r>
              <a:rPr lang="en-US" altLang="en-US" dirty="0"/>
              <a:t> – takes an RDD as an input, passes &amp; process each element to a function, and return a new transformed RDD as an output.</a:t>
            </a:r>
          </a:p>
          <a:p>
            <a:pPr marL="171450" indent="-171450">
              <a:buFontTx/>
              <a:buChar char="-"/>
            </a:pPr>
            <a:r>
              <a:rPr lang="en-US" altLang="en-US" dirty="0"/>
              <a:t>By default, each transformed RDD is </a:t>
            </a:r>
            <a:r>
              <a:rPr lang="en-US" altLang="en-US" b="1" dirty="0"/>
              <a:t>recomputed</a:t>
            </a:r>
            <a:r>
              <a:rPr lang="en-US" altLang="en-US" dirty="0"/>
              <a:t> each time you run an action on it. Unless you specify the RDD to be </a:t>
            </a:r>
            <a:r>
              <a:rPr lang="en-US" altLang="en-US" b="1" dirty="0"/>
              <a:t>cached</a:t>
            </a:r>
            <a:r>
              <a:rPr lang="en-US" altLang="en-US" dirty="0"/>
              <a:t> in memory. Spark will try to keep the elements around the cluster for faster access.</a:t>
            </a:r>
          </a:p>
          <a:p>
            <a:pPr marL="171450" indent="-171450">
              <a:buFontTx/>
              <a:buChar char="-"/>
            </a:pPr>
            <a:r>
              <a:rPr lang="en-US" altLang="en-US" dirty="0"/>
              <a:t>RDD can be persisted on discs as well.</a:t>
            </a:r>
          </a:p>
          <a:p>
            <a:pPr marL="171450" indent="-171450">
              <a:buFontTx/>
              <a:buChar char="-"/>
            </a:pPr>
            <a:r>
              <a:rPr lang="en-US" altLang="en-US" u="sng" dirty="0"/>
              <a:t>Caching is the Key tool for iterative algorithms</a:t>
            </a:r>
            <a:r>
              <a:rPr lang="en-US" altLang="en-US" dirty="0"/>
              <a:t>.</a:t>
            </a:r>
          </a:p>
          <a:p>
            <a:pPr marL="171450" indent="-171450">
              <a:buFontTx/>
              <a:buChar char="-"/>
            </a:pPr>
            <a:r>
              <a:rPr lang="en-US" altLang="en-US" dirty="0"/>
              <a:t>Using persist, one can specify the </a:t>
            </a:r>
            <a:r>
              <a:rPr lang="en-US" altLang="en-US" b="1" dirty="0"/>
              <a:t>Storage Level </a:t>
            </a:r>
            <a:r>
              <a:rPr lang="en-US" altLang="en-US" dirty="0"/>
              <a:t>for persisting an RDD. </a:t>
            </a:r>
            <a:r>
              <a:rPr lang="en-US" altLang="en-US" b="1" dirty="0"/>
              <a:t>Cache </a:t>
            </a:r>
            <a:r>
              <a:rPr lang="en-US" altLang="en-US" dirty="0"/>
              <a:t>is just a </a:t>
            </a:r>
            <a:r>
              <a:rPr lang="en-US" altLang="en-US" b="1" dirty="0"/>
              <a:t>short hand </a:t>
            </a:r>
            <a:r>
              <a:rPr lang="en-US" altLang="en-US" dirty="0"/>
              <a:t>for default storage level. Which is </a:t>
            </a:r>
            <a:r>
              <a:rPr lang="en-US" altLang="en-US" b="1" dirty="0"/>
              <a:t>MEMORY_ONLY</a:t>
            </a:r>
            <a:r>
              <a:rPr lang="en-US" altLang="en-US" dirty="0"/>
              <a:t>.</a:t>
            </a:r>
          </a:p>
          <a:p>
            <a:pPr marL="628650" lvl="1" indent="-171450">
              <a:buFontTx/>
              <a:buChar char="-"/>
            </a:pPr>
            <a:r>
              <a:rPr lang="en-US" altLang="en-US" dirty="0"/>
              <a:t>MEMORY_ONLY</a:t>
            </a:r>
          </a:p>
          <a:p>
            <a:pPr marL="1085850" lvl="2" indent="-171450">
              <a:buFontTx/>
              <a:buChar char="-"/>
            </a:pPr>
            <a:r>
              <a:rPr lang="en-US" altLang="en-US" dirty="0"/>
              <a:t>Store RDD as </a:t>
            </a:r>
            <a:r>
              <a:rPr lang="en-US" altLang="en-US" dirty="0" err="1"/>
              <a:t>deserialized</a:t>
            </a:r>
            <a:r>
              <a:rPr lang="en-US" altLang="en-US" dirty="0"/>
              <a:t> Java objects in the JVM. If the RDD does not fit in memory, some partitions will not be cached and will be recomputed on the fly each time they're needed. This is the default level.</a:t>
            </a:r>
          </a:p>
          <a:p>
            <a:pPr marL="628650" lvl="1" indent="-171450">
              <a:buFontTx/>
              <a:buChar char="-"/>
            </a:pPr>
            <a:r>
              <a:rPr lang="en-US" altLang="en-US" dirty="0"/>
              <a:t>MEMORY_AND_DISK</a:t>
            </a:r>
          </a:p>
          <a:p>
            <a:pPr marL="1085850" lvl="2" indent="-171450">
              <a:buFontTx/>
              <a:buChar char="-"/>
            </a:pPr>
            <a:r>
              <a:rPr lang="en-US" altLang="en-US" dirty="0"/>
              <a:t>Store RDD as </a:t>
            </a:r>
            <a:r>
              <a:rPr lang="en-US" altLang="en-US" dirty="0" err="1"/>
              <a:t>deserialized</a:t>
            </a:r>
            <a:r>
              <a:rPr lang="en-US" altLang="en-US" dirty="0"/>
              <a:t> Java objects in the JVM. If the RDD does not fit in memory, store the partitions that don't fit on disk, and read them from there when they're needed.</a:t>
            </a:r>
          </a:p>
          <a:p>
            <a:pPr marL="628650" lvl="1" indent="-171450">
              <a:buFontTx/>
              <a:buChar char="-"/>
            </a:pPr>
            <a:r>
              <a:rPr lang="en-US" altLang="en-US" dirty="0"/>
              <a:t>MEMORY_ONLY_SER</a:t>
            </a:r>
          </a:p>
          <a:p>
            <a:pPr marL="1085850" lvl="2" indent="-171450">
              <a:buFontTx/>
              <a:buChar char="-"/>
            </a:pPr>
            <a:r>
              <a:rPr lang="en-US" altLang="en-US" dirty="0"/>
              <a:t>Store RDD as </a:t>
            </a:r>
            <a:r>
              <a:rPr lang="en-US" altLang="en-US" i="1" dirty="0"/>
              <a:t>serialized</a:t>
            </a:r>
            <a:r>
              <a:rPr lang="en-US" altLang="en-US" dirty="0"/>
              <a:t> Java objects (one byte array per partition). This is generally more space-efficient than </a:t>
            </a:r>
            <a:r>
              <a:rPr lang="en-US" altLang="en-US" dirty="0" err="1"/>
              <a:t>deserialized</a:t>
            </a:r>
            <a:r>
              <a:rPr lang="en-US" altLang="en-US" dirty="0"/>
              <a:t> objects, especially when using a </a:t>
            </a:r>
            <a:r>
              <a:rPr lang="en-US" altLang="en-US" dirty="0">
                <a:hlinkClick r:id="rId3"/>
              </a:rPr>
              <a:t>fast </a:t>
            </a:r>
            <a:r>
              <a:rPr lang="en-US" altLang="en-US" dirty="0" err="1">
                <a:hlinkClick r:id="rId3"/>
              </a:rPr>
              <a:t>serializer</a:t>
            </a:r>
            <a:r>
              <a:rPr lang="en-US" altLang="en-US" dirty="0"/>
              <a:t>, but more CPU-intensive to read.</a:t>
            </a:r>
          </a:p>
          <a:p>
            <a:pPr marL="628650" lvl="1" indent="-171450">
              <a:buFontTx/>
              <a:buChar char="-"/>
            </a:pPr>
            <a:r>
              <a:rPr lang="en-US" altLang="en-US" dirty="0"/>
              <a:t>MEMORY_AND_DISK_SER</a:t>
            </a:r>
          </a:p>
          <a:p>
            <a:pPr marL="1085850" lvl="2" indent="-171450">
              <a:buFontTx/>
              <a:buChar char="-"/>
            </a:pPr>
            <a:r>
              <a:rPr lang="en-US" altLang="en-US" dirty="0"/>
              <a:t>Similar to MEMORY_ONLY_SER, but spill partitions that don't fit in memory to disk instead of </a:t>
            </a:r>
            <a:r>
              <a:rPr lang="en-US" altLang="en-US" dirty="0" err="1"/>
              <a:t>recomputing</a:t>
            </a:r>
            <a:r>
              <a:rPr lang="en-US" altLang="en-US" dirty="0"/>
              <a:t> them on the fly each time they're needed.</a:t>
            </a:r>
          </a:p>
          <a:p>
            <a:pPr marL="628650" lvl="1" indent="-171450">
              <a:buFontTx/>
              <a:buChar char="-"/>
            </a:pPr>
            <a:r>
              <a:rPr lang="en-US" altLang="en-US" dirty="0"/>
              <a:t>DISK_ONLY</a:t>
            </a:r>
          </a:p>
          <a:p>
            <a:pPr marL="1085850" lvl="2" indent="-171450">
              <a:buFontTx/>
              <a:buChar char="-"/>
            </a:pPr>
            <a:r>
              <a:rPr lang="en-US" altLang="en-US" dirty="0"/>
              <a:t>Store the RDD partitions only on disk.</a:t>
            </a:r>
          </a:p>
          <a:p>
            <a:pPr marL="628650" lvl="1" indent="-171450">
              <a:buFontTx/>
              <a:buChar char="-"/>
            </a:pPr>
            <a:r>
              <a:rPr lang="en-US" altLang="en-US" dirty="0"/>
              <a:t>MEMORY_ONLY_2, MEMORY_AND_DISK_2 </a:t>
            </a:r>
            <a:r>
              <a:rPr lang="en-US" altLang="en-US" dirty="0" err="1"/>
              <a:t>etc</a:t>
            </a:r>
            <a:endParaRPr lang="en-US" altLang="en-US" dirty="0"/>
          </a:p>
          <a:p>
            <a:pPr marL="1085850" lvl="2" indent="-171450">
              <a:buFontTx/>
              <a:buChar char="-"/>
            </a:pPr>
            <a:r>
              <a:rPr lang="en-US" altLang="en-US" dirty="0"/>
              <a:t>Same as the levels above, but replicate each partition on two cluster nodes.</a:t>
            </a:r>
          </a:p>
          <a:p>
            <a:pPr marL="1085850" lvl="2" indent="-171450">
              <a:buFontTx/>
              <a:buChar char="-"/>
            </a:pPr>
            <a:endParaRPr lang="en-US" altLang="en-US" dirty="0"/>
          </a:p>
          <a:p>
            <a:pPr marL="171450" indent="-171450">
              <a:buFontTx/>
              <a:buChar char="-"/>
            </a:pPr>
            <a:r>
              <a:rPr lang="en-US" altLang="en-US" dirty="0"/>
              <a:t>Which Storage level is best:</a:t>
            </a:r>
          </a:p>
          <a:p>
            <a:pPr marL="628650" lvl="1" indent="-171450">
              <a:buFontTx/>
              <a:buChar char="-"/>
            </a:pPr>
            <a:r>
              <a:rPr lang="en-US" altLang="en-US" dirty="0"/>
              <a:t>Few things to consider:</a:t>
            </a:r>
          </a:p>
          <a:p>
            <a:pPr marL="1085850" lvl="2" indent="-171450">
              <a:buFontTx/>
              <a:buChar char="-"/>
            </a:pPr>
            <a:r>
              <a:rPr lang="en-US" altLang="en-US" dirty="0"/>
              <a:t>Try to keep in-memory as much as possible</a:t>
            </a:r>
          </a:p>
          <a:p>
            <a:pPr marL="1085850" lvl="2" indent="-171450">
              <a:buFontTx/>
              <a:buChar char="-"/>
            </a:pPr>
            <a:r>
              <a:rPr lang="en-US" altLang="en-US" dirty="0"/>
              <a:t>Try not to spill to disc unless your computed datasets are memory expensive</a:t>
            </a:r>
          </a:p>
          <a:p>
            <a:pPr marL="1085850" lvl="2" indent="-171450">
              <a:buFontTx/>
              <a:buChar char="-"/>
            </a:pPr>
            <a:r>
              <a:rPr lang="en-US" altLang="en-US" dirty="0"/>
              <a:t>Use replication only if you want fault tolerance</a:t>
            </a:r>
          </a:p>
          <a:p>
            <a:pPr marL="171450" indent="-171450">
              <a:buFontTx/>
              <a:buChar char="-"/>
            </a:pPr>
            <a:endParaRPr lang="en-US" altLang="en-US" dirty="0"/>
          </a:p>
          <a:p>
            <a:pPr marL="171450" indent="-171450"/>
            <a:endParaRPr lang="en-US" altLang="en-US" dirty="0"/>
          </a:p>
        </p:txBody>
      </p:sp>
      <p:sp>
        <p:nvSpPr>
          <p:cNvPr id="4" name="Segnaposto numero diapositiva 3"/>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591124A-A4F5-4D6C-BAD2-A79D9CC12D0C}" type="slidenum">
              <a:rPr lang="en-US" altLang="en-US" sz="1200">
                <a:latin typeface="Calibri" panose="020F0502020204030204" pitchFamily="34" charset="0"/>
              </a:rPr>
              <a:pPr eaLnBrk="1" hangingPunct="1"/>
              <a:t>30</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37276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bwMode="auto">
          <a:noFill/>
          <a:ln>
            <a:solidFill>
              <a:srgbClr val="000000"/>
            </a:solidFill>
            <a:miter lim="800000"/>
            <a:headEnd/>
            <a:tailEnd/>
          </a:ln>
        </p:spPr>
      </p:sp>
      <p:sp>
        <p:nvSpPr>
          <p:cNvPr id="50178" name="Notes Placeholder 2"/>
          <p:cNvSpPr>
            <a:spLocks noGrp="1"/>
          </p:cNvSpPr>
          <p:nvPr>
            <p:ph type="body" idx="1"/>
          </p:nvPr>
        </p:nvSpPr>
        <p:spPr bwMode="auto">
          <a:noFill/>
        </p:spPr>
        <p:txBody>
          <a:bodyPr/>
          <a:lstStyle/>
          <a:p>
            <a:endParaRPr lang="en-US">
              <a:ea typeface="ＭＳ Ｐゴシック" charset="-128"/>
            </a:endParaRPr>
          </a:p>
        </p:txBody>
      </p:sp>
      <p:sp>
        <p:nvSpPr>
          <p:cNvPr id="50179" name="Slide Number Placeholder 3"/>
          <p:cNvSpPr>
            <a:spLocks noGrp="1"/>
          </p:cNvSpPr>
          <p:nvPr>
            <p:ph type="sldNum" sz="quarter" idx="5"/>
          </p:nvPr>
        </p:nvSpPr>
        <p:spPr bwMode="auto">
          <a:noFill/>
          <a:ln>
            <a:miter lim="800000"/>
            <a:headEnd/>
            <a:tailEnd/>
          </a:ln>
        </p:spPr>
        <p:txBody>
          <a:bodyPr/>
          <a:lstStyle/>
          <a:p>
            <a:fld id="{0DD70648-CEBB-4A79-AAB7-76DAE158D21D}" type="slidenum">
              <a:rPr lang="en-US"/>
              <a:pPr/>
              <a:t>36</a:t>
            </a:fld>
            <a:endParaRPr lang="en-US"/>
          </a:p>
        </p:txBody>
      </p:sp>
    </p:spTree>
    <p:extLst>
      <p:ext uri="{BB962C8B-B14F-4D97-AF65-F5344CB8AC3E}">
        <p14:creationId xmlns:p14="http://schemas.microsoft.com/office/powerpoint/2010/main" val="3878173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endParaRPr lang="en-US">
              <a:ea typeface="ＭＳ Ｐゴシック" charset="-128"/>
            </a:endParaRPr>
          </a:p>
        </p:txBody>
      </p:sp>
      <p:sp>
        <p:nvSpPr>
          <p:cNvPr id="51203" name="Slide Number Placeholder 3"/>
          <p:cNvSpPr>
            <a:spLocks noGrp="1"/>
          </p:cNvSpPr>
          <p:nvPr>
            <p:ph type="sldNum" sz="quarter" idx="5"/>
          </p:nvPr>
        </p:nvSpPr>
        <p:spPr bwMode="auto">
          <a:noFill/>
          <a:ln>
            <a:miter lim="800000"/>
            <a:headEnd/>
            <a:tailEnd/>
          </a:ln>
        </p:spPr>
        <p:txBody>
          <a:bodyPr/>
          <a:lstStyle/>
          <a:p>
            <a:fld id="{7C47A7A7-A035-43E7-B0A5-51D2E6DB89EE}" type="slidenum">
              <a:rPr lang="en-US"/>
              <a:pPr/>
              <a:t>37</a:t>
            </a:fld>
            <a:endParaRPr lang="en-US"/>
          </a:p>
        </p:txBody>
      </p:sp>
    </p:spTree>
    <p:extLst>
      <p:ext uri="{BB962C8B-B14F-4D97-AF65-F5344CB8AC3E}">
        <p14:creationId xmlns:p14="http://schemas.microsoft.com/office/powerpoint/2010/main" val="1007357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38</a:t>
            </a:fld>
            <a:endParaRPr lang="en-US"/>
          </a:p>
        </p:txBody>
      </p:sp>
    </p:spTree>
    <p:extLst>
      <p:ext uri="{BB962C8B-B14F-4D97-AF65-F5344CB8AC3E}">
        <p14:creationId xmlns:p14="http://schemas.microsoft.com/office/powerpoint/2010/main" val="3657788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42</a:t>
            </a:fld>
            <a:endParaRPr lang="zh-CN" altLang="en-US"/>
          </a:p>
        </p:txBody>
      </p:sp>
    </p:spTree>
    <p:extLst>
      <p:ext uri="{BB962C8B-B14F-4D97-AF65-F5344CB8AC3E}">
        <p14:creationId xmlns:p14="http://schemas.microsoft.com/office/powerpoint/2010/main" val="131830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pPr/>
              <a:t>47</a:t>
            </a:fld>
            <a:endParaRPr lang="en-US"/>
          </a:p>
        </p:txBody>
      </p:sp>
    </p:spTree>
    <p:extLst>
      <p:ext uri="{BB962C8B-B14F-4D97-AF65-F5344CB8AC3E}">
        <p14:creationId xmlns:p14="http://schemas.microsoft.com/office/powerpoint/2010/main" val="3732597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pPr/>
              <a:t>48</a:t>
            </a:fld>
            <a:endParaRPr lang="en-US"/>
          </a:p>
        </p:txBody>
      </p:sp>
    </p:spTree>
    <p:extLst>
      <p:ext uri="{BB962C8B-B14F-4D97-AF65-F5344CB8AC3E}">
        <p14:creationId xmlns:p14="http://schemas.microsoft.com/office/powerpoint/2010/main" val="3732597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4D4D4E-5193-8942-A6D2-CAFDBF6BEBF9}" type="slidenum">
              <a:rPr lang="en-US" smtClean="0"/>
              <a:pPr/>
              <a:t>49</a:t>
            </a:fld>
            <a:endParaRPr lang="en-US"/>
          </a:p>
        </p:txBody>
      </p:sp>
    </p:spTree>
    <p:extLst>
      <p:ext uri="{BB962C8B-B14F-4D97-AF65-F5344CB8AC3E}">
        <p14:creationId xmlns:p14="http://schemas.microsoft.com/office/powerpoint/2010/main" val="3732597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all know that </a:t>
            </a:r>
            <a:r>
              <a:rPr lang="en-US" baseline="0" dirty="0" err="1"/>
              <a:t>MapReduce</a:t>
            </a:r>
            <a:r>
              <a:rPr lang="en-US" baseline="0" dirty="0"/>
              <a:t> and related models had huge adoption for data mining</a:t>
            </a:r>
          </a:p>
          <a:p>
            <a:r>
              <a:rPr lang="en-US" baseline="0" dirty="0"/>
              <a:t>But as soon as people started putting data into them, they wanted to do more</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3</a:t>
            </a:fld>
            <a:endParaRPr lang="en-US"/>
          </a:p>
        </p:txBody>
      </p:sp>
    </p:spTree>
    <p:extLst>
      <p:ext uri="{BB962C8B-B14F-4D97-AF65-F5344CB8AC3E}">
        <p14:creationId xmlns:p14="http://schemas.microsoft.com/office/powerpoint/2010/main" val="266792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A6DF835-88F3-428C-A7B0-7CC873B1DF93}" type="slidenum">
              <a:rPr lang="zh-CN" altLang="en-US" smtClean="0"/>
              <a:pPr/>
              <a:t>50</a:t>
            </a:fld>
            <a:endParaRPr lang="zh-CN" altLang="en-US"/>
          </a:p>
        </p:txBody>
      </p:sp>
    </p:spTree>
    <p:extLst>
      <p:ext uri="{BB962C8B-B14F-4D97-AF65-F5344CB8AC3E}">
        <p14:creationId xmlns:p14="http://schemas.microsoft.com/office/powerpoint/2010/main" val="1438620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72</a:t>
            </a:fld>
            <a:endParaRPr lang="en-US"/>
          </a:p>
        </p:txBody>
      </p:sp>
    </p:spTree>
    <p:extLst>
      <p:ext uri="{BB962C8B-B14F-4D97-AF65-F5344CB8AC3E}">
        <p14:creationId xmlns:p14="http://schemas.microsoft.com/office/powerpoint/2010/main" val="3477184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lazy</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80</a:t>
            </a:fld>
            <a:endParaRPr lang="en-US"/>
          </a:p>
        </p:txBody>
      </p:sp>
    </p:spTree>
    <p:extLst>
      <p:ext uri="{BB962C8B-B14F-4D97-AF65-F5344CB8AC3E}">
        <p14:creationId xmlns:p14="http://schemas.microsoft.com/office/powerpoint/2010/main" val="4281983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Launch</a:t>
            </a:r>
            <a:r>
              <a:rPr lang="en-US" baseline="0" dirty="0"/>
              <a:t> computations</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82</a:t>
            </a:fld>
            <a:endParaRPr lang="en-US"/>
          </a:p>
        </p:txBody>
      </p:sp>
    </p:spTree>
    <p:extLst>
      <p:ext uri="{BB962C8B-B14F-4D97-AF65-F5344CB8AC3E}">
        <p14:creationId xmlns:p14="http://schemas.microsoft.com/office/powerpoint/2010/main" val="3527380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Skip to the next section, go to slide 51</a:t>
            </a:r>
          </a:p>
        </p:txBody>
      </p:sp>
      <p:sp>
        <p:nvSpPr>
          <p:cNvPr id="4" name="Slide Number Placeholder 3"/>
          <p:cNvSpPr>
            <a:spLocks noGrp="1"/>
          </p:cNvSpPr>
          <p:nvPr>
            <p:ph type="sldNum" sz="quarter" idx="10"/>
          </p:nvPr>
        </p:nvSpPr>
        <p:spPr/>
        <p:txBody>
          <a:bodyPr/>
          <a:lstStyle/>
          <a:p>
            <a:fld id="{B135B260-FE6E-D048-9DA9-096E9E98A9DF}" type="slidenum">
              <a:rPr lang="en-US" smtClean="0"/>
              <a:pPr/>
              <a:t>88</a:t>
            </a:fld>
            <a:endParaRPr lang="en-US"/>
          </a:p>
        </p:txBody>
      </p:sp>
    </p:spTree>
    <p:extLst>
      <p:ext uri="{BB962C8B-B14F-4D97-AF65-F5344CB8AC3E}">
        <p14:creationId xmlns:p14="http://schemas.microsoft.com/office/powerpoint/2010/main" val="3872757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35B260-FE6E-D048-9DA9-096E9E98A9DF}" type="slidenum">
              <a:rPr lang="en-US" smtClean="0"/>
              <a:pPr/>
              <a:t>91</a:t>
            </a:fld>
            <a:endParaRPr lang="en-US"/>
          </a:p>
        </p:txBody>
      </p:sp>
    </p:spTree>
    <p:extLst>
      <p:ext uri="{BB962C8B-B14F-4D97-AF65-F5344CB8AC3E}">
        <p14:creationId xmlns:p14="http://schemas.microsoft.com/office/powerpoint/2010/main" val="957070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54 GB Wikipedia</a:t>
            </a:r>
            <a:r>
              <a:rPr lang="en-US" baseline="0" dirty="0"/>
              <a:t> dataset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101</a:t>
            </a:fld>
            <a:endParaRPr lang="en-US"/>
          </a:p>
        </p:txBody>
      </p:sp>
    </p:spTree>
    <p:extLst>
      <p:ext uri="{BB962C8B-B14F-4D97-AF65-F5344CB8AC3E}">
        <p14:creationId xmlns:p14="http://schemas.microsoft.com/office/powerpoint/2010/main" val="236466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 GB datasets</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102</a:t>
            </a:fld>
            <a:endParaRPr lang="en-US"/>
          </a:p>
        </p:txBody>
      </p:sp>
    </p:spTree>
    <p:extLst>
      <p:ext uri="{BB962C8B-B14F-4D97-AF65-F5344CB8AC3E}">
        <p14:creationId xmlns:p14="http://schemas.microsoft.com/office/powerpoint/2010/main" val="145072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4</a:t>
            </a:fld>
            <a:endParaRPr lang="en-US"/>
          </a:p>
        </p:txBody>
      </p:sp>
    </p:spTree>
    <p:extLst>
      <p:ext uri="{BB962C8B-B14F-4D97-AF65-F5344CB8AC3E}">
        <p14:creationId xmlns:p14="http://schemas.microsoft.com/office/powerpoint/2010/main" val="1507438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the overhead of</a:t>
            </a:r>
            <a:r>
              <a:rPr lang="en-US" baseline="0" dirty="0"/>
              <a:t> replication and disk IO from HDFS comes from FT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5</a:t>
            </a:fld>
            <a:endParaRPr lang="en-US"/>
          </a:p>
        </p:txBody>
      </p:sp>
    </p:spTree>
    <p:extLst>
      <p:ext uri="{BB962C8B-B14F-4D97-AF65-F5344CB8AC3E}">
        <p14:creationId xmlns:p14="http://schemas.microsoft.com/office/powerpoint/2010/main" val="2619225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it’s expensive for data-intensive apps in particular</a:t>
            </a:r>
          </a:p>
          <a:p>
            <a:r>
              <a:rPr lang="en-US" dirty="0"/>
              <a:t>Data-intensive </a:t>
            </a:r>
            <a:r>
              <a:rPr lang="en-US" dirty="0" err="1"/>
              <a:t>vs</a:t>
            </a:r>
            <a:r>
              <a:rPr lang="en-US" dirty="0"/>
              <a:t> transactional -&gt; show spectrum with update</a:t>
            </a:r>
            <a:r>
              <a:rPr lang="en-US" baseline="0" dirty="0"/>
              <a:t> granularity and write throughput</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8</a:t>
            </a:fld>
            <a:endParaRPr lang="en-US"/>
          </a:p>
        </p:txBody>
      </p:sp>
    </p:spTree>
    <p:extLst>
      <p:ext uri="{BB962C8B-B14F-4D97-AF65-F5344CB8AC3E}">
        <p14:creationId xmlns:p14="http://schemas.microsoft.com/office/powerpoint/2010/main" val="4035875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RDDs more precisely here!</a:t>
            </a:r>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9</a:t>
            </a:fld>
            <a:endParaRPr lang="en-US"/>
          </a:p>
        </p:txBody>
      </p:sp>
    </p:spTree>
    <p:extLst>
      <p:ext uri="{BB962C8B-B14F-4D97-AF65-F5344CB8AC3E}">
        <p14:creationId xmlns:p14="http://schemas.microsoft.com/office/powerpoint/2010/main" val="3984756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10</a:t>
            </a:fld>
            <a:endParaRPr lang="en-US"/>
          </a:p>
        </p:txBody>
      </p:sp>
    </p:spTree>
    <p:extLst>
      <p:ext uri="{BB962C8B-B14F-4D97-AF65-F5344CB8AC3E}">
        <p14:creationId xmlns:p14="http://schemas.microsoft.com/office/powerpoint/2010/main" val="173242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Similarity to GFS/HDFS: large blocks, append only.</a:t>
            </a:r>
            <a:endParaRPr lang="en-US" dirty="0"/>
          </a:p>
        </p:txBody>
      </p:sp>
      <p:sp>
        <p:nvSpPr>
          <p:cNvPr id="4" name="Slide Number Placeholder 3"/>
          <p:cNvSpPr>
            <a:spLocks noGrp="1"/>
          </p:cNvSpPr>
          <p:nvPr>
            <p:ph type="sldNum" sz="quarter" idx="10"/>
          </p:nvPr>
        </p:nvSpPr>
        <p:spPr/>
        <p:txBody>
          <a:bodyPr/>
          <a:lstStyle/>
          <a:p>
            <a:pPr>
              <a:defRPr/>
            </a:pPr>
            <a:fld id="{1519AE34-0624-8F4B-9FB8-27D0EFDF760C}" type="slidenum">
              <a:rPr lang="en-US" smtClean="0"/>
              <a:pPr>
                <a:defRPr/>
              </a:pPr>
              <a:t>11</a:t>
            </a:fld>
            <a:endParaRPr lang="en-US"/>
          </a:p>
        </p:txBody>
      </p:sp>
    </p:spTree>
    <p:extLst>
      <p:ext uri="{BB962C8B-B14F-4D97-AF65-F5344CB8AC3E}">
        <p14:creationId xmlns:p14="http://schemas.microsoft.com/office/powerpoint/2010/main" val="334952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egnaposto immagine diapositiva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Segnaposto note 2"/>
          <p:cNvSpPr>
            <a:spLocks noGrp="1"/>
          </p:cNvSpPr>
          <p:nvPr>
            <p:ph type="body" idx="1"/>
          </p:nvPr>
        </p:nvSpPr>
        <p:spPr/>
        <p:txBody>
          <a:bodyPr wrap="square" numCol="1" anchor="t" anchorCtr="0" compatLnSpc="1">
            <a:prstTxWarp prst="textNoShape">
              <a:avLst/>
            </a:prstTxWarp>
          </a:bodyPr>
          <a:lstStyle/>
          <a:p>
            <a:pPr marL="171450" indent="-171450">
              <a:buFontTx/>
              <a:buChar char="-"/>
            </a:pPr>
            <a:r>
              <a:rPr lang="en-US" altLang="en-US" dirty="0"/>
              <a:t>Resilient Distributed Datasets or RDD are the </a:t>
            </a:r>
            <a:r>
              <a:rPr lang="en-US" altLang="en-US" b="1" dirty="0"/>
              <a:t>distributed memory abstractions</a:t>
            </a:r>
            <a:r>
              <a:rPr lang="en-US" altLang="en-US" dirty="0"/>
              <a:t> that lets programmer perform </a:t>
            </a:r>
            <a:r>
              <a:rPr lang="en-US" altLang="en-US" b="1" dirty="0"/>
              <a:t>in-memory parallel computations</a:t>
            </a:r>
            <a:r>
              <a:rPr lang="en-US" altLang="en-US" dirty="0"/>
              <a:t> on </a:t>
            </a:r>
            <a:r>
              <a:rPr lang="en-US" altLang="en-US" b="1" dirty="0"/>
              <a:t>large clusters</a:t>
            </a:r>
            <a:r>
              <a:rPr lang="en-US" altLang="en-US" dirty="0"/>
              <a:t>. And that too in a </a:t>
            </a:r>
            <a:r>
              <a:rPr lang="en-US" altLang="en-US" b="1" dirty="0"/>
              <a:t>highly fault tolerant</a:t>
            </a:r>
            <a:r>
              <a:rPr lang="en-US" altLang="en-US" dirty="0"/>
              <a:t> manner.</a:t>
            </a:r>
          </a:p>
          <a:p>
            <a:pPr marL="171450" indent="-171450">
              <a:buFontTx/>
              <a:buChar char="-"/>
            </a:pPr>
            <a:endParaRPr lang="en-US" altLang="en-US" dirty="0"/>
          </a:p>
          <a:p>
            <a:pPr marL="171450" indent="-171450">
              <a:buFontTx/>
              <a:buChar char="-"/>
            </a:pPr>
            <a:r>
              <a:rPr lang="en-US" altLang="en-US" dirty="0"/>
              <a:t>This is the main concept around which the whole Spark framework revolves around.</a:t>
            </a:r>
          </a:p>
          <a:p>
            <a:pPr marL="171450" indent="-171450">
              <a:buFontTx/>
              <a:buChar char="-"/>
            </a:pPr>
            <a:r>
              <a:rPr lang="en-US" altLang="en-US" dirty="0"/>
              <a:t>Currently 2 types of RDDs:</a:t>
            </a:r>
          </a:p>
          <a:p>
            <a:pPr marL="628650" lvl="1" indent="-171450">
              <a:buFontTx/>
              <a:buChar char="-"/>
            </a:pPr>
            <a:r>
              <a:rPr lang="en-US" altLang="en-US" b="1" dirty="0"/>
              <a:t>Parallelized collections</a:t>
            </a:r>
            <a:r>
              <a:rPr lang="en-US" altLang="en-US" dirty="0"/>
              <a:t>: Created by calling parallelize method on an existing Scala collection. Developer can specify the number of </a:t>
            </a:r>
            <a:r>
              <a:rPr lang="en-US" altLang="en-US" b="1" dirty="0"/>
              <a:t>slices</a:t>
            </a:r>
            <a:r>
              <a:rPr lang="en-US" altLang="en-US" dirty="0"/>
              <a:t> to cut the dataset into. Ideally 2-3 slices per CPU.</a:t>
            </a:r>
          </a:p>
          <a:p>
            <a:pPr marL="628650" lvl="1" indent="-171450">
              <a:buFontTx/>
              <a:buChar char="-"/>
            </a:pPr>
            <a:r>
              <a:rPr lang="en-US" altLang="en-US" b="1" dirty="0"/>
              <a:t>Hadoop Datasets</a:t>
            </a:r>
            <a:r>
              <a:rPr lang="en-US" altLang="en-US" dirty="0"/>
              <a:t>: These distributed datasets are created from any file stored on HDFS or other storage systems supported by Hadoop (S3, </a:t>
            </a:r>
            <a:r>
              <a:rPr lang="en-US" altLang="en-US" dirty="0" err="1"/>
              <a:t>Hbase</a:t>
            </a:r>
            <a:r>
              <a:rPr lang="en-US" altLang="en-US" dirty="0"/>
              <a:t> </a:t>
            </a:r>
            <a:r>
              <a:rPr lang="en-US" altLang="en-US" dirty="0" err="1"/>
              <a:t>etc</a:t>
            </a:r>
            <a:r>
              <a:rPr lang="en-US" altLang="en-US" dirty="0"/>
              <a:t>). These are created using </a:t>
            </a:r>
            <a:r>
              <a:rPr lang="en-US" altLang="en-US" dirty="0" err="1"/>
              <a:t>SparkContext’s</a:t>
            </a:r>
            <a:r>
              <a:rPr lang="en-US" altLang="en-US" dirty="0"/>
              <a:t> </a:t>
            </a:r>
            <a:r>
              <a:rPr lang="en-US" altLang="en-US" dirty="0" err="1"/>
              <a:t>textFile</a:t>
            </a:r>
            <a:r>
              <a:rPr lang="en-US" altLang="en-US" dirty="0"/>
              <a:t> method. Default number of </a:t>
            </a:r>
            <a:r>
              <a:rPr lang="en-US" altLang="en-US" b="1" dirty="0"/>
              <a:t>slices </a:t>
            </a:r>
            <a:r>
              <a:rPr lang="en-US" altLang="en-US" dirty="0"/>
              <a:t>in this case is 1 slice per file block.</a:t>
            </a:r>
          </a:p>
          <a:p>
            <a:pPr marL="171450" indent="-171450">
              <a:buFontTx/>
              <a:buChar char="-"/>
            </a:pPr>
            <a:endParaRPr lang="en-US" altLang="en-US" dirty="0"/>
          </a:p>
          <a:p>
            <a:pPr marL="171450" indent="-171450">
              <a:buFontTx/>
              <a:buChar char="-"/>
            </a:pPr>
            <a:endParaRPr lang="en-US" altLang="en-US" dirty="0"/>
          </a:p>
          <a:p>
            <a:pPr marL="171450" indent="-171450"/>
            <a:endParaRPr lang="en-US" altLang="en-US" dirty="0"/>
          </a:p>
        </p:txBody>
      </p:sp>
      <p:sp>
        <p:nvSpPr>
          <p:cNvPr id="4" name="Segnaposto numero diapositiva 3"/>
          <p:cNvSpPr>
            <a:spLocks noGrp="1"/>
          </p:cNvSpPr>
          <p:nvPr>
            <p:ph type="sldNum" sz="quarter" idx="5"/>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C6B6B95-CBB9-418C-AD03-6C313CF52AF6}" type="slidenum">
              <a:rPr lang="en-US" altLang="en-US" sz="1200">
                <a:latin typeface="Calibri" panose="020F0502020204030204" pitchFamily="34" charset="0"/>
              </a:rPr>
              <a:pPr eaLnBrk="1" hangingPunct="1"/>
              <a:t>15</a:t>
            </a:fld>
            <a:endParaRPr lang="en-US" altLang="en-US" sz="1200">
              <a:latin typeface="Calibri" panose="020F0502020204030204" pitchFamily="34" charset="0"/>
            </a:endParaRPr>
          </a:p>
        </p:txBody>
      </p:sp>
    </p:spTree>
    <p:extLst>
      <p:ext uri="{BB962C8B-B14F-4D97-AF65-F5344CB8AC3E}">
        <p14:creationId xmlns:p14="http://schemas.microsoft.com/office/powerpoint/2010/main" val="3518879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63C2D56-E2FF-478E-A159-3092A961B504}" type="datetime1">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97F557-A2EE-45DC-8171-9ACCA0B0DC8F}" type="datetime1">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3C0250A-D6A5-401B-A97F-0C97F7BD6F25}" type="datetime1">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61C450-92D1-469E-9A42-4AD42B0AE26F}" type="datetime1">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462F4A-5B4E-42E1-88A1-E7DEF85291B2}" type="datetime1">
              <a:rPr lang="zh-CN" altLang="en-US" smtClean="0"/>
              <a:pPr/>
              <a:t>2019/4/27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2C39E94-AF47-4DA6-94C8-C7B59E5BDC47}" type="datetime1">
              <a:rPr lang="zh-CN" altLang="en-US" smtClean="0"/>
              <a:pPr/>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4D5437-917B-4140-A5CE-42856BF6BA41}" type="datetime1">
              <a:rPr lang="zh-CN" altLang="en-US" smtClean="0"/>
              <a:pPr/>
              <a:t>2019/4/27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DAD53BE-1740-41DF-B162-C73762EE69D4}" type="datetime1">
              <a:rPr lang="zh-CN" altLang="en-US" smtClean="0"/>
              <a:pPr/>
              <a:t>2019/4/27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459D90-9B41-4D0E-9642-D0750FE1E950}" type="datetime1">
              <a:rPr lang="zh-CN" altLang="en-US" smtClean="0"/>
              <a:pPr/>
              <a:t>2019/4/27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D840360-9CD6-4098-95F3-A51C88AD3429}" type="datetime1">
              <a:rPr lang="zh-CN" altLang="en-US" smtClean="0"/>
              <a:pPr/>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FA5049-FAFE-4E4A-87A5-BDEC68EF35ED}" type="datetime1">
              <a:rPr lang="zh-CN" altLang="en-US" smtClean="0"/>
              <a:pPr/>
              <a:t>2019/4/27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1E190-D85F-4403-88C0-8026716EC7C5}" type="datetime1">
              <a:rPr lang="zh-CN" altLang="en-US" smtClean="0"/>
              <a:pPr/>
              <a:t>2019/4/27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eecs.berkeley.edu/Pubs/TechRpts/2014/EECS-2014-12.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4.wdp"/><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apache/spark/tree/master/examples/src/main/scala/org/apache/spark/examples" TargetMode="External"/><Relationship Id="rId2" Type="http://schemas.openxmlformats.org/officeDocument/2006/relationships/hyperlink" Target="http://spark.apache.org/examples.html" TargetMode="External"/><Relationship Id="rId1" Type="http://schemas.openxmlformats.org/officeDocument/2006/relationships/slideLayout" Target="../slideLayouts/slideLayout2.xml"/><Relationship Id="rId4" Type="http://schemas.openxmlformats.org/officeDocument/2006/relationships/hyperlink" Target="https://github.com/apache/spark/tree/master/examples/src/main/scala/org/apache/spark/examples/streamin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3.wdp"/><Relationship Id="rId4" Type="http://schemas.microsoft.com/office/2007/relationships/hdphoto" Target="../media/hdphoto2.wdp"/></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safaribooksonline.com/library/view/learning-spark/9781449359034/ch04.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548680"/>
            <a:ext cx="8229600" cy="1143000"/>
          </a:xfrm>
        </p:spPr>
        <p:txBody>
          <a:bodyPr>
            <a:noAutofit/>
          </a:bodyPr>
          <a:lstStyle/>
          <a:p>
            <a:pPr algn="l"/>
            <a:r>
              <a:rPr lang="en-US" altLang="zh-CN" sz="7200" b="1" dirty="0">
                <a:latin typeface="微软雅黑" pitchFamily="34" charset="-122"/>
                <a:ea typeface="微软雅黑" pitchFamily="34" charset="-122"/>
              </a:rPr>
              <a:t>Spark</a:t>
            </a:r>
            <a:endParaRPr lang="zh-CN" altLang="en-US" sz="7200" b="1" dirty="0">
              <a:latin typeface="微软雅黑" pitchFamily="34" charset="-122"/>
              <a:ea typeface="微软雅黑" pitchFamily="34" charset="-122"/>
            </a:endParaRPr>
          </a:p>
        </p:txBody>
      </p:sp>
      <p:sp>
        <p:nvSpPr>
          <p:cNvPr id="4" name="TextBox 3"/>
          <p:cNvSpPr txBox="1"/>
          <p:nvPr/>
        </p:nvSpPr>
        <p:spPr>
          <a:xfrm>
            <a:off x="611560" y="1916832"/>
            <a:ext cx="7920880" cy="4524315"/>
          </a:xfrm>
          <a:prstGeom prst="rect">
            <a:avLst/>
          </a:prstGeom>
          <a:noFill/>
        </p:spPr>
        <p:txBody>
          <a:bodyPr wrap="square" rtlCol="0">
            <a:spAutoFit/>
          </a:bodyPr>
          <a:lstStyle/>
          <a:p>
            <a:r>
              <a:rPr lang="en-US" altLang="zh-CN" sz="3600" dirty="0">
                <a:solidFill>
                  <a:srgbClr val="0070C0"/>
                </a:solidFill>
              </a:rPr>
              <a:t>Fast,  Interactive, Language-Integrated Cluster Computing</a:t>
            </a:r>
          </a:p>
          <a:p>
            <a:r>
              <a:rPr lang="en-US" sz="3600" dirty="0"/>
              <a:t>Dr. M. </a:t>
            </a:r>
            <a:r>
              <a:rPr lang="en-US" sz="3600" dirty="0" err="1"/>
              <a:t>Zaharia</a:t>
            </a:r>
            <a:r>
              <a:rPr lang="en-US" sz="3600" dirty="0"/>
              <a:t>. </a:t>
            </a:r>
            <a:r>
              <a:rPr lang="en-US" sz="3600" dirty="0">
                <a:hlinkClick r:id="rId2"/>
              </a:rPr>
              <a:t>An Architecture for Fast and General Data Processing on Large Clusters</a:t>
            </a:r>
            <a:r>
              <a:rPr lang="en-US" sz="3600" dirty="0"/>
              <a:t> </a:t>
            </a:r>
            <a:r>
              <a:rPr lang="en-US" sz="3600" b="1" dirty="0"/>
              <a:t>(PhD Dissertation)</a:t>
            </a:r>
            <a:r>
              <a:rPr lang="en-US" sz="3600" dirty="0"/>
              <a:t>.</a:t>
            </a:r>
          </a:p>
          <a:p>
            <a:r>
              <a:rPr lang="en-US" sz="3600" dirty="0"/>
              <a:t>http://www.eecs.berkeley.edu/Pubs/TechRpts/2014/EECS-2014-12.pdf</a:t>
            </a:r>
          </a:p>
          <a:p>
            <a:endParaRPr lang="en-US" altLang="zh-CN" sz="3600" dirty="0">
              <a:solidFill>
                <a:srgbClr val="0070C0"/>
              </a:solidFill>
            </a:endParaRPr>
          </a:p>
        </p:txBody>
      </p:sp>
    </p:spTree>
    <p:extLst>
      <p:ext uri="{BB962C8B-B14F-4D97-AF65-F5344CB8AC3E}">
        <p14:creationId xmlns:p14="http://schemas.microsoft.com/office/powerpoint/2010/main" val="4216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1066800" y="5596168"/>
            <a:ext cx="800220" cy="430887"/>
          </a:xfrm>
          <a:prstGeom prst="rect">
            <a:avLst/>
          </a:prstGeom>
          <a:noFill/>
        </p:spPr>
        <p:txBody>
          <a:bodyPr wrap="none" rtlCol="0">
            <a:spAutoFit/>
          </a:bodyPr>
          <a:lstStyle/>
          <a:p>
            <a:r>
              <a:rPr lang="en-US" sz="2200" dirty="0">
                <a:latin typeface="Corbel"/>
                <a:cs typeface="Corbel"/>
              </a:rPr>
              <a:t>Input</a:t>
            </a:r>
          </a:p>
        </p:txBody>
      </p:sp>
      <p:cxnSp>
        <p:nvCxnSpPr>
          <p:cNvPr id="55" name="Straight Arrow Connector 54"/>
          <p:cNvCxnSpPr>
            <a:stCxn id="72" idx="3"/>
            <a:endCxn id="64" idx="1"/>
          </p:cNvCxnSpPr>
          <p:nvPr/>
        </p:nvCxnSpPr>
        <p:spPr>
          <a:xfrm flipV="1">
            <a:off x="3714737" y="3947054"/>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72" idx="3"/>
            <a:endCxn id="65" idx="1"/>
          </p:cNvCxnSpPr>
          <p:nvPr/>
        </p:nvCxnSpPr>
        <p:spPr>
          <a:xfrm flipV="1">
            <a:off x="3714737" y="4772916"/>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72" idx="3"/>
            <a:endCxn id="66" idx="1"/>
          </p:cNvCxnSpPr>
          <p:nvPr/>
        </p:nvCxnSpPr>
        <p:spPr>
          <a:xfrm>
            <a:off x="3714737" y="5161260"/>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61" idx="1"/>
          </p:cNvCxnSpPr>
          <p:nvPr/>
        </p:nvCxnSpPr>
        <p:spPr>
          <a:xfrm>
            <a:off x="6254102" y="39470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62" idx="1"/>
          </p:cNvCxnSpPr>
          <p:nvPr/>
        </p:nvCxnSpPr>
        <p:spPr>
          <a:xfrm>
            <a:off x="6254102" y="47729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6254102" y="55867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1" name="Folded Corner 60"/>
          <p:cNvSpPr/>
          <p:nvPr/>
        </p:nvSpPr>
        <p:spPr>
          <a:xfrm>
            <a:off x="6822300" y="36576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2" name="Folded Corner 61"/>
          <p:cNvSpPr/>
          <p:nvPr/>
        </p:nvSpPr>
        <p:spPr>
          <a:xfrm>
            <a:off x="6822300" y="448346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3" name="Folded Corner 62"/>
          <p:cNvSpPr/>
          <p:nvPr/>
        </p:nvSpPr>
        <p:spPr>
          <a:xfrm>
            <a:off x="6822300" y="5297248"/>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4" name="Rectangle 63"/>
          <p:cNvSpPr/>
          <p:nvPr/>
        </p:nvSpPr>
        <p:spPr>
          <a:xfrm>
            <a:off x="4872891" y="37232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65" name="Rectangle 64"/>
          <p:cNvSpPr/>
          <p:nvPr/>
        </p:nvSpPr>
        <p:spPr>
          <a:xfrm>
            <a:off x="4872891" y="45490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66" name="Rectangle 65"/>
          <p:cNvSpPr/>
          <p:nvPr/>
        </p:nvSpPr>
        <p:spPr>
          <a:xfrm>
            <a:off x="4872891" y="53608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70" name="Straight Arrow Connector 69"/>
          <p:cNvCxnSpPr>
            <a:stCxn id="72" idx="3"/>
            <a:endCxn id="71" idx="1"/>
          </p:cNvCxnSpPr>
          <p:nvPr/>
        </p:nvCxnSpPr>
        <p:spPr>
          <a:xfrm>
            <a:off x="3714737" y="5161260"/>
            <a:ext cx="1158682"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4873419" y="6083662"/>
            <a:ext cx="1488453" cy="430887"/>
          </a:xfrm>
          <a:prstGeom prst="rect">
            <a:avLst/>
          </a:prstGeom>
          <a:noFill/>
        </p:spPr>
        <p:txBody>
          <a:bodyPr wrap="square" rtlCol="0">
            <a:spAutoFit/>
          </a:bodyPr>
          <a:lstStyle/>
          <a:p>
            <a:pPr algn="ctr"/>
            <a:r>
              <a:rPr lang="en-US" sz="2200" b="1" dirty="0">
                <a:latin typeface="Corbel"/>
                <a:cs typeface="Corbel"/>
              </a:rPr>
              <a:t>.  .  .</a:t>
            </a:r>
          </a:p>
        </p:txBody>
      </p:sp>
      <p:sp>
        <p:nvSpPr>
          <p:cNvPr id="72" name="Diamond 71"/>
          <p:cNvSpPr/>
          <p:nvPr/>
        </p:nvSpPr>
        <p:spPr>
          <a:xfrm>
            <a:off x="3425091" y="50759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3" name="Can 72"/>
          <p:cNvSpPr/>
          <p:nvPr/>
        </p:nvSpPr>
        <p:spPr>
          <a:xfrm>
            <a:off x="1066800" y="47513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86" name="Straight Arrow Connector 85"/>
          <p:cNvCxnSpPr>
            <a:stCxn id="73" idx="4"/>
          </p:cNvCxnSpPr>
          <p:nvPr/>
        </p:nvCxnSpPr>
        <p:spPr>
          <a:xfrm flipV="1">
            <a:off x="1849184" y="5161260"/>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8" name="Title 116"/>
          <p:cNvSpPr>
            <a:spLocks noGrp="1"/>
          </p:cNvSpPr>
          <p:nvPr>
            <p:ph type="title"/>
          </p:nvPr>
        </p:nvSpPr>
        <p:spPr>
          <a:xfrm>
            <a:off x="457200" y="304800"/>
            <a:ext cx="8458200" cy="1143000"/>
          </a:xfrm>
        </p:spPr>
        <p:txBody>
          <a:bodyPr/>
          <a:lstStyle/>
          <a:p>
            <a:r>
              <a:rPr lang="en-US" dirty="0"/>
              <a:t>RDD Recovery</a:t>
            </a:r>
          </a:p>
        </p:txBody>
      </p:sp>
      <p:sp>
        <p:nvSpPr>
          <p:cNvPr id="99" name="TextBox 98"/>
          <p:cNvSpPr txBox="1"/>
          <p:nvPr/>
        </p:nvSpPr>
        <p:spPr>
          <a:xfrm>
            <a:off x="1806888" y="4191000"/>
            <a:ext cx="1264940" cy="677108"/>
          </a:xfrm>
          <a:prstGeom prst="rect">
            <a:avLst/>
          </a:prstGeom>
          <a:noFill/>
        </p:spPr>
        <p:txBody>
          <a:bodyPr wrap="none" rtlCol="0">
            <a:spAutoFit/>
          </a:bodyPr>
          <a:lstStyle/>
          <a:p>
            <a:pPr algn="ctr"/>
            <a:r>
              <a:rPr lang="en-US" sz="1900" dirty="0">
                <a:latin typeface="Corbel"/>
                <a:cs typeface="Corbel"/>
              </a:rPr>
              <a:t>one-time</a:t>
            </a:r>
            <a:br>
              <a:rPr lang="en-US" sz="1900" dirty="0">
                <a:latin typeface="Corbel"/>
                <a:cs typeface="Corbel"/>
              </a:rPr>
            </a:br>
            <a:r>
              <a:rPr lang="en-US" sz="1900" dirty="0">
                <a:latin typeface="Corbel"/>
                <a:cs typeface="Corbel"/>
              </a:rPr>
              <a:t>processing</a:t>
            </a:r>
          </a:p>
        </p:txBody>
      </p:sp>
      <p:sp>
        <p:nvSpPr>
          <p:cNvPr id="42" name="Rectangle 41"/>
          <p:cNvSpPr/>
          <p:nvPr/>
        </p:nvSpPr>
        <p:spPr>
          <a:xfrm>
            <a:off x="1052326" y="5200214"/>
            <a:ext cx="810370" cy="169456"/>
          </a:xfrm>
          <a:prstGeom prst="rect">
            <a:avLst/>
          </a:prstGeom>
          <a:solidFill>
            <a:schemeClr val="bg1">
              <a:alpha val="76000"/>
            </a:schemeClr>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 name="Group 42"/>
          <p:cNvGrpSpPr/>
          <p:nvPr/>
        </p:nvGrpSpPr>
        <p:grpSpPr>
          <a:xfrm>
            <a:off x="2784930" y="4250019"/>
            <a:ext cx="1312636" cy="1724328"/>
            <a:chOff x="2784930" y="2345019"/>
            <a:chExt cx="1312636" cy="1724328"/>
          </a:xfrm>
        </p:grpSpPr>
        <p:pic>
          <p:nvPicPr>
            <p:cNvPr id="44" name="Picture 43"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45" name="Picture 4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46" name="Picture 4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0" name="Multiply 39"/>
          <p:cNvSpPr/>
          <p:nvPr/>
        </p:nvSpPr>
        <p:spPr>
          <a:xfrm>
            <a:off x="3471035" y="4383930"/>
            <a:ext cx="630253" cy="614186"/>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Can 67"/>
          <p:cNvSpPr/>
          <p:nvPr/>
        </p:nvSpPr>
        <p:spPr>
          <a:xfrm>
            <a:off x="990600" y="1999002"/>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69" name="Straight Arrow Connector 68"/>
          <p:cNvCxnSpPr>
            <a:stCxn id="68" idx="4"/>
            <a:endCxn id="83" idx="1"/>
          </p:cNvCxnSpPr>
          <p:nvPr/>
        </p:nvCxnSpPr>
        <p:spPr>
          <a:xfrm>
            <a:off x="1772984" y="2411041"/>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2310779" y="2187191"/>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1</a:t>
            </a:r>
          </a:p>
        </p:txBody>
      </p:sp>
      <p:cxnSp>
        <p:nvCxnSpPr>
          <p:cNvPr id="84" name="Straight Arrow Connector 83"/>
          <p:cNvCxnSpPr>
            <a:stCxn id="83" idx="3"/>
          </p:cNvCxnSpPr>
          <p:nvPr/>
        </p:nvCxnSpPr>
        <p:spPr>
          <a:xfrm flipV="1">
            <a:off x="3220784" y="2411040"/>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a:endCxn id="88" idx="1"/>
          </p:cNvCxnSpPr>
          <p:nvPr/>
        </p:nvCxnSpPr>
        <p:spPr>
          <a:xfrm>
            <a:off x="4681439" y="2411040"/>
            <a:ext cx="35944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8" name="Rectangle 87"/>
          <p:cNvSpPr/>
          <p:nvPr/>
        </p:nvSpPr>
        <p:spPr>
          <a:xfrm>
            <a:off x="5040886" y="2187191"/>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2</a:t>
            </a:r>
          </a:p>
        </p:txBody>
      </p:sp>
      <p:cxnSp>
        <p:nvCxnSpPr>
          <p:cNvPr id="89" name="Straight Arrow Connector 88"/>
          <p:cNvCxnSpPr>
            <a:stCxn id="88" idx="3"/>
          </p:cNvCxnSpPr>
          <p:nvPr/>
        </p:nvCxnSpPr>
        <p:spPr>
          <a:xfrm flipV="1">
            <a:off x="5950891" y="2411040"/>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a:off x="7427721" y="2411040"/>
            <a:ext cx="326774" cy="1037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1" name="TextBox 90"/>
          <p:cNvSpPr txBox="1"/>
          <p:nvPr/>
        </p:nvSpPr>
        <p:spPr>
          <a:xfrm>
            <a:off x="7751907" y="2197566"/>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92" name="TextBox 91"/>
          <p:cNvSpPr txBox="1"/>
          <p:nvPr/>
        </p:nvSpPr>
        <p:spPr>
          <a:xfrm>
            <a:off x="990600" y="2837327"/>
            <a:ext cx="800220" cy="430887"/>
          </a:xfrm>
          <a:prstGeom prst="rect">
            <a:avLst/>
          </a:prstGeom>
          <a:noFill/>
        </p:spPr>
        <p:txBody>
          <a:bodyPr wrap="none" rtlCol="0">
            <a:spAutoFit/>
          </a:bodyPr>
          <a:lstStyle/>
          <a:p>
            <a:r>
              <a:rPr lang="en-US" sz="2200" dirty="0">
                <a:latin typeface="Corbel"/>
                <a:cs typeface="Corbel"/>
              </a:rPr>
              <a:t>Input</a:t>
            </a:r>
          </a:p>
        </p:txBody>
      </p:sp>
      <p:grpSp>
        <p:nvGrpSpPr>
          <p:cNvPr id="3" name="Group 92"/>
          <p:cNvGrpSpPr/>
          <p:nvPr/>
        </p:nvGrpSpPr>
        <p:grpSpPr>
          <a:xfrm>
            <a:off x="3497567" y="1524000"/>
            <a:ext cx="1312636" cy="1724328"/>
            <a:chOff x="2784930" y="2345019"/>
            <a:chExt cx="1312636" cy="1724328"/>
          </a:xfrm>
        </p:grpSpPr>
        <p:pic>
          <p:nvPicPr>
            <p:cNvPr id="94" name="Picture 93" descr="to_ddr333memory_350.gif"/>
            <p:cNvPicPr>
              <a:picLocks noChangeAspect="1"/>
            </p:cNvPicPr>
            <p:nvPr/>
          </p:nvPicPr>
          <p:blipFill>
            <a:blip r:embed="rId3" cstate="print">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95" name="Picture 94"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96" name="Picture 95"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4" name="Group 96"/>
          <p:cNvGrpSpPr/>
          <p:nvPr/>
        </p:nvGrpSpPr>
        <p:grpSpPr>
          <a:xfrm>
            <a:off x="6231164" y="1532525"/>
            <a:ext cx="1312636" cy="1724328"/>
            <a:chOff x="2784930" y="2345019"/>
            <a:chExt cx="1312636" cy="1724328"/>
          </a:xfrm>
        </p:grpSpPr>
        <p:pic>
          <p:nvPicPr>
            <p:cNvPr id="100" name="Picture 99"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3"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103" name="Multiply 102"/>
          <p:cNvSpPr/>
          <p:nvPr/>
        </p:nvSpPr>
        <p:spPr>
          <a:xfrm>
            <a:off x="6230923" y="1656653"/>
            <a:ext cx="1465277" cy="1459161"/>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Multiply 103"/>
          <p:cNvSpPr/>
          <p:nvPr/>
        </p:nvSpPr>
        <p:spPr>
          <a:xfrm>
            <a:off x="3474211" y="1656653"/>
            <a:ext cx="1465277" cy="1459161"/>
          </a:xfrm>
          <a:prstGeom prst="mathMultiply">
            <a:avLst>
              <a:gd name="adj1" fmla="val 17076"/>
            </a:avLst>
          </a:prstGeom>
          <a:solidFill>
            <a:srgbClr val="FF0000"/>
          </a:solidFill>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27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03"/>
                                        </p:tgtEl>
                                      </p:cBhvr>
                                    </p:animEffect>
                                    <p:set>
                                      <p:cBhvr>
                                        <p:cTn id="15" dur="1" fill="hold">
                                          <p:stCondLst>
                                            <p:cond delay="499"/>
                                          </p:stCondLst>
                                        </p:cTn>
                                        <p:tgtEl>
                                          <p:spTgt spid="10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4"/>
                                        </p:tgtEl>
                                        <p:attrNameLst>
                                          <p:attrName>style.visibility</p:attrName>
                                        </p:attrNameLst>
                                      </p:cBhvr>
                                      <p:to>
                                        <p:strVal val="visible"/>
                                      </p:to>
                                    </p:set>
                                  </p:childTnLst>
                                </p:cTn>
                              </p:par>
                              <p:par>
                                <p:cTn id="20" presetID="1" presetClass="entr" presetSubtype="0" fill="hold" grpId="2" nodeType="withEffect">
                                  <p:stCondLst>
                                    <p:cond delay="0"/>
                                  </p:stCondLst>
                                  <p:childTnLst>
                                    <p:set>
                                      <p:cBhvr>
                                        <p:cTn id="21" dur="1" fill="hold">
                                          <p:stCondLst>
                                            <p:cond delay="0"/>
                                          </p:stCondLst>
                                        </p:cTn>
                                        <p:tgtEl>
                                          <p:spTgt spid="10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0" nodeType="clickEffect">
                                  <p:stCondLst>
                                    <p:cond delay="0"/>
                                  </p:stCondLst>
                                  <p:childTnLst>
                                    <p:animEffect transition="out" filter="fade">
                                      <p:cBhvr>
                                        <p:cTn id="25" dur="500" tmFilter="0, 0; .2, .5; .8, .5; 1, 0"/>
                                        <p:tgtEl>
                                          <p:spTgt spid="83"/>
                                        </p:tgtEl>
                                      </p:cBhvr>
                                    </p:animEffect>
                                    <p:animScale>
                                      <p:cBhvr>
                                        <p:cTn id="26" dur="250" autoRev="1" fill="hold"/>
                                        <p:tgtEl>
                                          <p:spTgt spid="83"/>
                                        </p:tgtEl>
                                      </p:cBhvr>
                                      <p:by x="105000" y="105000"/>
                                    </p:animScale>
                                  </p:childTnLst>
                                </p:cTn>
                              </p:par>
                            </p:childTnLst>
                          </p:cTn>
                        </p:par>
                        <p:par>
                          <p:cTn id="27" fill="hold">
                            <p:stCondLst>
                              <p:cond delay="1500"/>
                            </p:stCondLst>
                            <p:childTnLst>
                              <p:par>
                                <p:cTn id="28" presetID="9" presetClass="exit" presetSubtype="0" fill="hold" grpId="1" nodeType="afterEffect">
                                  <p:stCondLst>
                                    <p:cond delay="0"/>
                                  </p:stCondLst>
                                  <p:childTnLst>
                                    <p:animEffect transition="out" filter="dissolve">
                                      <p:cBhvr>
                                        <p:cTn id="29" dur="500"/>
                                        <p:tgtEl>
                                          <p:spTgt spid="104"/>
                                        </p:tgtEl>
                                      </p:cBhvr>
                                    </p:animEffect>
                                    <p:set>
                                      <p:cBhvr>
                                        <p:cTn id="30" dur="1" fill="hold">
                                          <p:stCondLst>
                                            <p:cond delay="499"/>
                                          </p:stCondLst>
                                        </p:cTn>
                                        <p:tgtEl>
                                          <p:spTgt spid="104"/>
                                        </p:tgtEl>
                                        <p:attrNameLst>
                                          <p:attrName>style.visibility</p:attrName>
                                        </p:attrNameLst>
                                      </p:cBhvr>
                                      <p:to>
                                        <p:strVal val="hidden"/>
                                      </p:to>
                                    </p:set>
                                  </p:childTnLst>
                                </p:cTn>
                              </p:par>
                            </p:childTnLst>
                          </p:cTn>
                        </p:par>
                        <p:par>
                          <p:cTn id="31" fill="hold">
                            <p:stCondLst>
                              <p:cond delay="3000"/>
                            </p:stCondLst>
                            <p:childTnLst>
                              <p:par>
                                <p:cTn id="32" presetID="26" presetClass="emph" presetSubtype="0" fill="hold" grpId="1" nodeType="afterEffect">
                                  <p:stCondLst>
                                    <p:cond delay="0"/>
                                  </p:stCondLst>
                                  <p:childTnLst>
                                    <p:animEffect transition="out" filter="fade">
                                      <p:cBhvr>
                                        <p:cTn id="33" dur="500" tmFilter="0, 0; .2, .5; .8, .5; 1, 0"/>
                                        <p:tgtEl>
                                          <p:spTgt spid="88"/>
                                        </p:tgtEl>
                                      </p:cBhvr>
                                    </p:animEffect>
                                    <p:animScale>
                                      <p:cBhvr>
                                        <p:cTn id="34" dur="250" autoRev="1" fill="hold"/>
                                        <p:tgtEl>
                                          <p:spTgt spid="88"/>
                                        </p:tgtEl>
                                      </p:cBhvr>
                                      <p:by x="105000" y="105000"/>
                                    </p:animScale>
                                  </p:childTnLst>
                                </p:cTn>
                              </p:par>
                            </p:childTnLst>
                          </p:cTn>
                        </p:par>
                        <p:par>
                          <p:cTn id="35" fill="hold">
                            <p:stCondLst>
                              <p:cond delay="4500"/>
                            </p:stCondLst>
                            <p:childTnLst>
                              <p:par>
                                <p:cTn id="36" presetID="9" presetClass="exit" presetSubtype="0" fill="hold" grpId="3" nodeType="afterEffect">
                                  <p:stCondLst>
                                    <p:cond delay="0"/>
                                  </p:stCondLst>
                                  <p:childTnLst>
                                    <p:animEffect transition="out" filter="dissolve">
                                      <p:cBhvr>
                                        <p:cTn id="37" dur="500"/>
                                        <p:tgtEl>
                                          <p:spTgt spid="103"/>
                                        </p:tgtEl>
                                      </p:cBhvr>
                                    </p:animEffect>
                                    <p:set>
                                      <p:cBhvr>
                                        <p:cTn id="38" dur="1" fill="hold">
                                          <p:stCondLst>
                                            <p:cond delay="499"/>
                                          </p:stCondLst>
                                        </p:cTn>
                                        <p:tgtEl>
                                          <p:spTgt spid="10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linds(horizontal)">
                                      <p:cBhvr>
                                        <p:cTn id="47" dur="500"/>
                                        <p:tgtEl>
                                          <p:spTgt spid="42"/>
                                        </p:tgtEl>
                                      </p:cBhvr>
                                    </p:animEffect>
                                  </p:childTnLst>
                                </p:cTn>
                              </p:par>
                            </p:childTnLst>
                          </p:cTn>
                        </p:par>
                        <p:par>
                          <p:cTn id="48" fill="hold">
                            <p:stCondLst>
                              <p:cond delay="500"/>
                            </p:stCondLst>
                            <p:childTnLst>
                              <p:par>
                                <p:cTn id="49" presetID="3" presetClass="exit" presetSubtype="10" fill="hold" grpId="1" nodeType="afterEffect">
                                  <p:stCondLst>
                                    <p:cond delay="0"/>
                                  </p:stCondLst>
                                  <p:childTnLst>
                                    <p:animEffect transition="out" filter="blinds(horizontal)">
                                      <p:cBhvr>
                                        <p:cTn id="50" dur="500"/>
                                        <p:tgtEl>
                                          <p:spTgt spid="42"/>
                                        </p:tgtEl>
                                      </p:cBhvr>
                                    </p:animEffect>
                                    <p:set>
                                      <p:cBhvr>
                                        <p:cTn id="51" dur="1" fill="hold">
                                          <p:stCondLst>
                                            <p:cond delay="499"/>
                                          </p:stCondLst>
                                        </p:cTn>
                                        <p:tgtEl>
                                          <p:spTgt spid="42"/>
                                        </p:tgtEl>
                                        <p:attrNameLst>
                                          <p:attrName>style.visibility</p:attrName>
                                        </p:attrNameLst>
                                      </p:cBhvr>
                                      <p:to>
                                        <p:strVal val="hidden"/>
                                      </p:to>
                                    </p:set>
                                  </p:childTnLst>
                                </p:cTn>
                              </p:par>
                            </p:childTnLst>
                          </p:cTn>
                        </p:par>
                        <p:par>
                          <p:cTn id="52" fill="hold">
                            <p:stCondLst>
                              <p:cond delay="1000"/>
                            </p:stCondLst>
                            <p:childTnLst>
                              <p:par>
                                <p:cTn id="53" presetID="9" presetClass="exit" presetSubtype="0" fill="hold" grpId="1" nodeType="afterEffect">
                                  <p:stCondLst>
                                    <p:cond delay="0"/>
                                  </p:stCondLst>
                                  <p:childTnLst>
                                    <p:animEffect transition="out" filter="dissolve">
                                      <p:cBhvr>
                                        <p:cTn id="54" dur="500"/>
                                        <p:tgtEl>
                                          <p:spTgt spid="40"/>
                                        </p:tgtEl>
                                      </p:cBhvr>
                                    </p:animEffect>
                                    <p:set>
                                      <p:cBhvr>
                                        <p:cTn id="5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0" grpId="0" animBg="1"/>
      <p:bldP spid="40" grpId="1" animBg="1"/>
      <p:bldP spid="83" grpId="0" animBg="1"/>
      <p:bldP spid="88" grpId="0" animBg="1"/>
      <p:bldP spid="88" grpId="1" animBg="1"/>
      <p:bldP spid="103" grpId="0" animBg="1"/>
      <p:bldP spid="103" grpId="1" animBg="1"/>
      <p:bldP spid="103" grpId="2" animBg="1"/>
      <p:bldP spid="103" grpId="3" animBg="1"/>
      <p:bldP spid="104" grpId="0" animBg="1"/>
      <p:bldP spid="104"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Rank</a:t>
            </a:r>
          </a:p>
        </p:txBody>
      </p:sp>
      <p:sp>
        <p:nvSpPr>
          <p:cNvPr id="3" name="Content Placeholder 2"/>
          <p:cNvSpPr>
            <a:spLocks noGrp="1"/>
          </p:cNvSpPr>
          <p:nvPr>
            <p:ph idx="1"/>
          </p:nvPr>
        </p:nvSpPr>
        <p:spPr/>
        <p:txBody>
          <a:bodyPr>
            <a:normAutofit fontScale="40000" lnSpcReduction="20000"/>
          </a:bodyPr>
          <a:lstStyle/>
          <a:p>
            <a:r>
              <a:rPr lang="en-US" dirty="0"/>
              <a:t>That’s it! The algorithm starts with a ranks RDD initialized at 1.0 for each element, and  keeps updating the ranks variable on each iteration. </a:t>
            </a:r>
          </a:p>
          <a:p>
            <a:r>
              <a:rPr lang="en-US" dirty="0"/>
              <a:t>The body of PageRank is pretty simple to express in Spark: it first does a join() between the current ranks RDD and  the static links one, in order to obtain the link list and rank for each page ID together,  then uses this in a </a:t>
            </a:r>
            <a:r>
              <a:rPr lang="en-US" dirty="0" err="1"/>
              <a:t>flatMap</a:t>
            </a:r>
            <a:r>
              <a:rPr lang="en-US" dirty="0"/>
              <a:t> to create “contribution” values to send to each of the page’s neighbors. </a:t>
            </a:r>
          </a:p>
          <a:p>
            <a:r>
              <a:rPr lang="en-US" dirty="0"/>
              <a:t>We then add up these values by page ID (i.e., by the page receiving the contribution) and set that page’s rank to  0.15 + 0.85 * </a:t>
            </a:r>
            <a:r>
              <a:rPr lang="en-US" dirty="0" err="1"/>
              <a:t>contributionsReceived</a:t>
            </a:r>
            <a:r>
              <a:rPr lang="en-US" dirty="0"/>
              <a:t>.</a:t>
            </a:r>
          </a:p>
          <a:p>
            <a:endParaRPr lang="en-US" dirty="0"/>
          </a:p>
          <a:p>
            <a:r>
              <a:rPr lang="en-US" dirty="0"/>
              <a:t>Although the code itself is simple, the example does several things to ensure that the RDDs are partitioned in an efficient way,  and to minimize communication:</a:t>
            </a:r>
          </a:p>
          <a:p>
            <a:pPr marL="0" indent="0">
              <a:buNone/>
            </a:pPr>
            <a:endParaRPr lang="en-US" dirty="0"/>
          </a:p>
          <a:p>
            <a:r>
              <a:rPr lang="en-US" dirty="0"/>
              <a:t>Notice that the links RDD is joined against ranks on each iteration. Since links is a static dataset, we partition it at the start with </a:t>
            </a:r>
            <a:r>
              <a:rPr lang="en-US" dirty="0" err="1"/>
              <a:t>partitionBy</a:t>
            </a:r>
            <a:r>
              <a:rPr lang="en-US" dirty="0"/>
              <a:t>(), so that it does not need to be shuffled across the network. In practice, the links RDD is also likely to be much larger in terms of bytes than ranks, since it contains a list of neighbors for each page ID instead of just a Double, so this optimization  saves considerable network traffic over a simple implementation of PageRank (e.g., in plain MapReduce).</a:t>
            </a:r>
          </a:p>
          <a:p>
            <a:endParaRPr lang="en-US" dirty="0"/>
          </a:p>
          <a:p>
            <a:r>
              <a:rPr lang="en-US" dirty="0"/>
              <a:t>For the same reason, we call persist() on links to keep it in RAM across iterations.</a:t>
            </a:r>
          </a:p>
          <a:p>
            <a:pPr marL="0" indent="0">
              <a:buNone/>
            </a:pPr>
            <a:endParaRPr lang="en-US" dirty="0"/>
          </a:p>
          <a:p>
            <a:r>
              <a:rPr lang="en-US" dirty="0"/>
              <a:t>When we first create ranks, we use </a:t>
            </a:r>
            <a:r>
              <a:rPr lang="en-US" dirty="0" err="1"/>
              <a:t>mapValues</a:t>
            </a:r>
            <a:r>
              <a:rPr lang="en-US" dirty="0"/>
              <a:t>() instead of map()  to preserve the partitioning of the parent RDD (links), so that our first join against it is cheap.</a:t>
            </a:r>
          </a:p>
          <a:p>
            <a:endParaRPr lang="en-US" dirty="0"/>
          </a:p>
          <a:p>
            <a:r>
              <a:rPr lang="en-US" dirty="0"/>
              <a:t>In the loop body, we follow our </a:t>
            </a:r>
            <a:r>
              <a:rPr lang="en-US" dirty="0" err="1"/>
              <a:t>reduceByKey</a:t>
            </a:r>
            <a:r>
              <a:rPr lang="en-US" dirty="0"/>
              <a:t>() with </a:t>
            </a:r>
            <a:r>
              <a:rPr lang="en-US" dirty="0" err="1"/>
              <a:t>mapValues</a:t>
            </a:r>
            <a:r>
              <a:rPr lang="en-US" dirty="0"/>
              <a:t>(); because the result of </a:t>
            </a:r>
            <a:r>
              <a:rPr lang="en-US" dirty="0" err="1"/>
              <a:t>reduceByKey</a:t>
            </a:r>
            <a:r>
              <a:rPr lang="en-US" dirty="0"/>
              <a:t>() is already hash-partitioned,  this will make it more efficient to join the mapped result against links on the next iteration.</a:t>
            </a:r>
          </a:p>
        </p:txBody>
      </p:sp>
    </p:spTree>
    <p:extLst>
      <p:ext uri="{BB962C8B-B14F-4D97-AF65-F5344CB8AC3E}">
        <p14:creationId xmlns:p14="http://schemas.microsoft.com/office/powerpoint/2010/main" val="27763282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PageRank Performance</a:t>
            </a:r>
          </a:p>
        </p:txBody>
      </p:sp>
      <p:graphicFrame>
        <p:nvGraphicFramePr>
          <p:cNvPr id="4" name="Chart 3"/>
          <p:cNvGraphicFramePr>
            <a:graphicFrameLocks/>
          </p:cNvGraphicFramePr>
          <p:nvPr>
            <p:extLst>
              <p:ext uri="{D42A27DB-BD31-4B8C-83A1-F6EECF244321}">
                <p14:modId xmlns:p14="http://schemas.microsoft.com/office/powerpoint/2010/main" val="4286551266"/>
              </p:ext>
            </p:extLst>
          </p:nvPr>
        </p:nvGraphicFramePr>
        <p:xfrm>
          <a:off x="1600201" y="2209800"/>
          <a:ext cx="5953125" cy="42291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53860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500" dirty="0"/>
              <a:t>Other Iterative Algorithms</a:t>
            </a:r>
          </a:p>
        </p:txBody>
      </p:sp>
      <p:grpSp>
        <p:nvGrpSpPr>
          <p:cNvPr id="2" name="Group 3"/>
          <p:cNvGrpSpPr/>
          <p:nvPr/>
        </p:nvGrpSpPr>
        <p:grpSpPr>
          <a:xfrm>
            <a:off x="76200" y="2590801"/>
            <a:ext cx="8839200" cy="3906411"/>
            <a:chOff x="381000" y="2183436"/>
            <a:chExt cx="8534400" cy="2983138"/>
          </a:xfrm>
        </p:grpSpPr>
        <p:graphicFrame>
          <p:nvGraphicFramePr>
            <p:cNvPr id="10" name="Chart 9"/>
            <p:cNvGraphicFramePr/>
            <p:nvPr>
              <p:extLst>
                <p:ext uri="{D42A27DB-BD31-4B8C-83A1-F6EECF244321}">
                  <p14:modId xmlns:p14="http://schemas.microsoft.com/office/powerpoint/2010/main" val="835534913"/>
                </p:ext>
              </p:extLst>
            </p:nvPr>
          </p:nvGraphicFramePr>
          <p:xfrm>
            <a:off x="381000" y="3505200"/>
            <a:ext cx="7391401" cy="116631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extLst>
                <p:ext uri="{D42A27DB-BD31-4B8C-83A1-F6EECF244321}">
                  <p14:modId xmlns:p14="http://schemas.microsoft.com/office/powerpoint/2010/main" val="3368077321"/>
                </p:ext>
              </p:extLst>
            </p:nvPr>
          </p:nvGraphicFramePr>
          <p:xfrm>
            <a:off x="381000" y="2183436"/>
            <a:ext cx="8534400" cy="116631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3612630" y="4837526"/>
              <a:ext cx="2505894" cy="329048"/>
            </a:xfrm>
            <a:prstGeom prst="rect">
              <a:avLst/>
            </a:prstGeom>
            <a:noFill/>
          </p:spPr>
          <p:txBody>
            <a:bodyPr wrap="none" rtlCol="0">
              <a:spAutoFit/>
            </a:bodyPr>
            <a:lstStyle/>
            <a:p>
              <a:r>
                <a:rPr lang="en-US" sz="2200" dirty="0">
                  <a:latin typeface="+mn-lt"/>
                  <a:cs typeface="Corbel"/>
                </a:rPr>
                <a:t>Time per Iteration (s)</a:t>
              </a:r>
            </a:p>
          </p:txBody>
        </p:sp>
      </p:grpSp>
    </p:spTree>
    <p:extLst>
      <p:ext uri="{BB962C8B-B14F-4D97-AF65-F5344CB8AC3E}">
        <p14:creationId xmlns:p14="http://schemas.microsoft.com/office/powerpoint/2010/main" val="1869306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olo 1"/>
          <p:cNvSpPr>
            <a:spLocks noGrp="1"/>
          </p:cNvSpPr>
          <p:nvPr>
            <p:ph type="title"/>
          </p:nvPr>
        </p:nvSpPr>
        <p:spPr/>
        <p:txBody>
          <a:bodyPr/>
          <a:lstStyle/>
          <a:p>
            <a:r>
              <a:rPr lang="en-US" altLang="en-US"/>
              <a:t>Spark Examples</a:t>
            </a:r>
          </a:p>
        </p:txBody>
      </p:sp>
      <p:sp>
        <p:nvSpPr>
          <p:cNvPr id="58370" name="Segnaposto contenuto 2"/>
          <p:cNvSpPr>
            <a:spLocks noGrp="1"/>
          </p:cNvSpPr>
          <p:nvPr>
            <p:ph idx="1"/>
          </p:nvPr>
        </p:nvSpPr>
        <p:spPr/>
        <p:txBody>
          <a:bodyPr>
            <a:normAutofit fontScale="92500" lnSpcReduction="20000"/>
          </a:bodyPr>
          <a:lstStyle/>
          <a:p>
            <a:r>
              <a:rPr lang="en-US" altLang="en-US"/>
              <a:t>Let’s walk through </a:t>
            </a:r>
            <a:r>
              <a:rPr lang="en-US" altLang="en-US">
                <a:hlinkClick r:id="rId2"/>
              </a:rPr>
              <a:t>http://spark.apache.org/examples.html</a:t>
            </a:r>
            <a:endParaRPr lang="en-US" altLang="en-US"/>
          </a:p>
          <a:p>
            <a:r>
              <a:rPr lang="en-US" altLang="en-US"/>
              <a:t>Other examples are on </a:t>
            </a:r>
          </a:p>
          <a:p>
            <a:r>
              <a:rPr lang="en-US" altLang="en-US"/>
              <a:t>Basic Sample =&gt;</a:t>
            </a:r>
            <a:r>
              <a:rPr lang="en-US" altLang="en-US">
                <a:hlinkClick r:id="rId3"/>
              </a:rPr>
              <a:t>https://github.com/apache/spark/tree/master/examples/src/main/scala/org/apache/spark/examples</a:t>
            </a:r>
            <a:endParaRPr lang="en-US" altLang="en-US"/>
          </a:p>
          <a:p>
            <a:r>
              <a:rPr lang="en-US" altLang="en-US"/>
              <a:t>Streaming Samples =&gt; </a:t>
            </a:r>
            <a:r>
              <a:rPr lang="en-US" altLang="en-US">
                <a:hlinkClick r:id="rId4"/>
              </a:rPr>
              <a:t>https://github.com/apache/spark/tree/master/examples/src/main/scala/org/apache/spark/examples/streaming</a:t>
            </a:r>
            <a:endParaRPr lang="en-US" altLang="en-US"/>
          </a:p>
          <a:p>
            <a:endParaRPr lang="en-US" altLang="en-US"/>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7281B07A-636C-4735-80F2-B1103E2ECD68}" type="slidenum">
              <a:rPr lang="en-US" altLang="en-US" sz="1200">
                <a:solidFill>
                  <a:srgbClr val="F2F2F2"/>
                </a:solidFill>
                <a:latin typeface="Calibri" panose="020F0502020204030204" pitchFamily="34" charset="0"/>
              </a:rPr>
              <a:pPr eaLnBrk="1" hangingPunct="1"/>
              <a:t>103</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430821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Generality of RDDs</a:t>
            </a:r>
          </a:p>
        </p:txBody>
      </p:sp>
      <p:sp>
        <p:nvSpPr>
          <p:cNvPr id="6" name="Content Placeholder 2"/>
          <p:cNvSpPr>
            <a:spLocks noGrp="1"/>
          </p:cNvSpPr>
          <p:nvPr>
            <p:ph idx="1"/>
          </p:nvPr>
        </p:nvSpPr>
        <p:spPr>
          <a:xfrm>
            <a:off x="457199" y="1951038"/>
            <a:ext cx="8466667" cy="4488609"/>
          </a:xfrm>
        </p:spPr>
        <p:txBody>
          <a:bodyPr>
            <a:normAutofit lnSpcReduction="10000"/>
          </a:bodyPr>
          <a:lstStyle/>
          <a:p>
            <a:r>
              <a:rPr lang="en-US" dirty="0"/>
              <a:t>Despite their restrictions, RDDs can express surprisingly many parallel algorithms</a:t>
            </a:r>
          </a:p>
          <a:p>
            <a:pPr lvl="1"/>
            <a:r>
              <a:rPr lang="en-US" dirty="0"/>
              <a:t>These naturally </a:t>
            </a:r>
            <a:r>
              <a:rPr lang="en-US" i="1" dirty="0"/>
              <a:t>apply the same operation to multiple items</a:t>
            </a:r>
          </a:p>
          <a:p>
            <a:r>
              <a:rPr lang="en-US" dirty="0"/>
              <a:t>Unify many current programming models</a:t>
            </a:r>
          </a:p>
          <a:p>
            <a:pPr lvl="1"/>
            <a:r>
              <a:rPr lang="en-US" i="1" dirty="0"/>
              <a:t>Data flow models:</a:t>
            </a:r>
            <a:r>
              <a:rPr lang="en-US" dirty="0"/>
              <a:t> </a:t>
            </a:r>
            <a:r>
              <a:rPr lang="en-US" dirty="0" err="1"/>
              <a:t>MapReduce</a:t>
            </a:r>
            <a:r>
              <a:rPr lang="en-US" dirty="0"/>
              <a:t>, Dryad, SQL, …</a:t>
            </a:r>
          </a:p>
          <a:p>
            <a:pPr lvl="1"/>
            <a:r>
              <a:rPr lang="en-US" i="1" dirty="0"/>
              <a:t>Specialized models</a:t>
            </a:r>
            <a:r>
              <a:rPr lang="en-US" dirty="0"/>
              <a:t> for iterative apps: BSP (</a:t>
            </a:r>
            <a:r>
              <a:rPr lang="en-US" dirty="0" err="1"/>
              <a:t>Pregel</a:t>
            </a:r>
            <a:r>
              <a:rPr lang="en-US" dirty="0"/>
              <a:t>), iterative </a:t>
            </a:r>
            <a:r>
              <a:rPr lang="en-US" dirty="0" err="1"/>
              <a:t>MapReduce</a:t>
            </a:r>
            <a:r>
              <a:rPr lang="en-US" dirty="0"/>
              <a:t> (</a:t>
            </a:r>
            <a:r>
              <a:rPr lang="en-US" dirty="0" err="1"/>
              <a:t>Haloop</a:t>
            </a:r>
            <a:r>
              <a:rPr lang="en-US" dirty="0"/>
              <a:t>), bulk incremental, …</a:t>
            </a:r>
          </a:p>
          <a:p>
            <a:r>
              <a:rPr lang="en-US" dirty="0"/>
              <a:t>Support </a:t>
            </a:r>
            <a:r>
              <a:rPr lang="en-US" i="1" dirty="0"/>
              <a:t>new apps </a:t>
            </a:r>
            <a:r>
              <a:rPr lang="en-US" dirty="0"/>
              <a:t>that these models don’t</a:t>
            </a:r>
          </a:p>
        </p:txBody>
      </p:sp>
    </p:spTree>
    <p:extLst>
      <p:ext uri="{BB962C8B-B14F-4D97-AF65-F5344CB8AC3E}">
        <p14:creationId xmlns:p14="http://schemas.microsoft.com/office/powerpoint/2010/main" val="107591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olo 1"/>
          <p:cNvSpPr>
            <a:spLocks noGrp="1"/>
          </p:cNvSpPr>
          <p:nvPr>
            <p:ph type="title"/>
          </p:nvPr>
        </p:nvSpPr>
        <p:spPr/>
        <p:txBody>
          <a:bodyPr/>
          <a:lstStyle/>
          <a:p>
            <a:r>
              <a:rPr lang="en-US" altLang="en-US"/>
              <a:t>Spark architecture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851FD5A-D5C1-40B8-B983-6B07C69A4272}" type="slidenum">
              <a:rPr lang="en-US" altLang="en-US" sz="1200">
                <a:solidFill>
                  <a:srgbClr val="F2F2F2"/>
                </a:solidFill>
                <a:latin typeface="Calibri" panose="020F0502020204030204" pitchFamily="34" charset="0"/>
              </a:rPr>
              <a:pPr eaLnBrk="1" hangingPunct="1"/>
              <a:t>12</a:t>
            </a:fld>
            <a:endParaRPr lang="en-US" altLang="en-US" sz="1200">
              <a:solidFill>
                <a:srgbClr val="F2F2F2"/>
              </a:solidFill>
              <a:latin typeface="Calibri" panose="020F0502020204030204" pitchFamily="34" charset="0"/>
            </a:endParaRPr>
          </a:p>
        </p:txBody>
      </p:sp>
      <p:sp>
        <p:nvSpPr>
          <p:cNvPr id="5" name="Rounded Rectangle 1"/>
          <p:cNvSpPr/>
          <p:nvPr/>
        </p:nvSpPr>
        <p:spPr>
          <a:xfrm>
            <a:off x="1181100" y="5060950"/>
            <a:ext cx="6208713" cy="54292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000" b="1" dirty="0">
                <a:solidFill>
                  <a:schemeClr val="bg1"/>
                </a:solidFill>
              </a:rPr>
              <a:t>HDFS</a:t>
            </a:r>
            <a:endParaRPr lang="en-US" sz="1600" b="1" dirty="0">
              <a:solidFill>
                <a:schemeClr val="bg1"/>
              </a:solidFill>
            </a:endParaRPr>
          </a:p>
        </p:txBody>
      </p:sp>
      <p:grpSp>
        <p:nvGrpSpPr>
          <p:cNvPr id="6" name="Group 7"/>
          <p:cNvGrpSpPr>
            <a:grpSpLocks/>
          </p:cNvGrpSpPr>
          <p:nvPr/>
        </p:nvGrpSpPr>
        <p:grpSpPr bwMode="auto">
          <a:xfrm>
            <a:off x="1436688" y="4168775"/>
            <a:ext cx="5575300" cy="993775"/>
            <a:chOff x="2235211" y="3074290"/>
            <a:chExt cx="5574751" cy="993169"/>
          </a:xfrm>
        </p:grpSpPr>
        <p:sp>
          <p:nvSpPr>
            <p:cNvPr id="7" name="Flowchart: Magnetic Disk 3"/>
            <p:cNvSpPr/>
            <p:nvPr/>
          </p:nvSpPr>
          <p:spPr>
            <a:xfrm>
              <a:off x="2235211" y="3134578"/>
              <a:ext cx="1093679"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8" name="Flowchart: Magnetic Disk 18"/>
            <p:cNvSpPr/>
            <p:nvPr/>
          </p:nvSpPr>
          <p:spPr>
            <a:xfrm>
              <a:off x="3887635" y="3121886"/>
              <a:ext cx="1093680"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9" name="Flowchart: Magnetic Disk 19"/>
            <p:cNvSpPr/>
            <p:nvPr/>
          </p:nvSpPr>
          <p:spPr>
            <a:xfrm>
              <a:off x="6716282" y="3134578"/>
              <a:ext cx="1093680" cy="932881"/>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lstStyle/>
            <a:p>
              <a:pPr algn="ctr">
                <a:defRPr/>
              </a:pPr>
              <a:r>
                <a:rPr lang="en-US" sz="1400" dirty="0"/>
                <a:t>Datanode</a:t>
              </a:r>
            </a:p>
          </p:txBody>
        </p:sp>
        <p:sp>
          <p:nvSpPr>
            <p:cNvPr id="22573" name="TextBox 5"/>
            <p:cNvSpPr txBox="1">
              <a:spLocks noChangeArrowheads="1"/>
            </p:cNvSpPr>
            <p:nvPr/>
          </p:nvSpPr>
          <p:spPr bwMode="auto">
            <a:xfrm>
              <a:off x="4980524" y="3074290"/>
              <a:ext cx="17359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4000" b="1"/>
                <a:t>....</a:t>
              </a:r>
            </a:p>
          </p:txBody>
        </p:sp>
      </p:grpSp>
      <p:grpSp>
        <p:nvGrpSpPr>
          <p:cNvPr id="11" name="Group 8"/>
          <p:cNvGrpSpPr>
            <a:grpSpLocks/>
          </p:cNvGrpSpPr>
          <p:nvPr/>
        </p:nvGrpSpPr>
        <p:grpSpPr bwMode="auto">
          <a:xfrm>
            <a:off x="1436688" y="3516313"/>
            <a:ext cx="5575300" cy="950912"/>
            <a:chOff x="2235211" y="2420888"/>
            <a:chExt cx="5574751" cy="951013"/>
          </a:xfrm>
        </p:grpSpPr>
        <p:sp>
          <p:nvSpPr>
            <p:cNvPr id="12" name="Flowchart: Magnetic Disk 20"/>
            <p:cNvSpPr/>
            <p:nvPr/>
          </p:nvSpPr>
          <p:spPr>
            <a:xfrm>
              <a:off x="2235211" y="2420888"/>
              <a:ext cx="1093679"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3" name="Flowchart: Magnetic Disk 21"/>
            <p:cNvSpPr/>
            <p:nvPr/>
          </p:nvSpPr>
          <p:spPr>
            <a:xfrm>
              <a:off x="3887635" y="2420888"/>
              <a:ext cx="1093680"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14" name="Flowchart: Magnetic Disk 22"/>
            <p:cNvSpPr/>
            <p:nvPr/>
          </p:nvSpPr>
          <p:spPr>
            <a:xfrm>
              <a:off x="6716282" y="2438352"/>
              <a:ext cx="1093680" cy="93354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1600" dirty="0"/>
                <a:t>Spark Worker</a:t>
              </a:r>
            </a:p>
          </p:txBody>
        </p:sp>
        <p:sp>
          <p:nvSpPr>
            <p:cNvPr id="22569" name="TextBox 23"/>
            <p:cNvSpPr txBox="1">
              <a:spLocks noChangeArrowheads="1"/>
            </p:cNvSpPr>
            <p:nvPr/>
          </p:nvSpPr>
          <p:spPr bwMode="auto">
            <a:xfrm>
              <a:off x="4980524" y="2453307"/>
              <a:ext cx="17359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4000" b="1"/>
                <a:t>....</a:t>
              </a:r>
            </a:p>
          </p:txBody>
        </p:sp>
      </p:grpSp>
      <p:grpSp>
        <p:nvGrpSpPr>
          <p:cNvPr id="16" name="Group 33"/>
          <p:cNvGrpSpPr>
            <a:grpSpLocks/>
          </p:cNvGrpSpPr>
          <p:nvPr/>
        </p:nvGrpSpPr>
        <p:grpSpPr bwMode="auto">
          <a:xfrm>
            <a:off x="2379663" y="3403600"/>
            <a:ext cx="5059362" cy="306388"/>
            <a:chOff x="3013118" y="3660368"/>
            <a:chExt cx="5059749" cy="305846"/>
          </a:xfrm>
        </p:grpSpPr>
        <p:sp>
          <p:nvSpPr>
            <p:cNvPr id="17" name="Line Callout 1 (Border and Accent Bar) 27"/>
            <p:cNvSpPr>
              <a:spLocks/>
            </p:cNvSpPr>
            <p:nvPr/>
          </p:nvSpPr>
          <p:spPr bwMode="auto">
            <a:xfrm>
              <a:off x="3013118" y="3660368"/>
              <a:ext cx="576306"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sp>
          <p:nvSpPr>
            <p:cNvPr id="18" name="Line Callout 1 (Border and Accent Bar) 34"/>
            <p:cNvSpPr>
              <a:spLocks/>
            </p:cNvSpPr>
            <p:nvPr/>
          </p:nvSpPr>
          <p:spPr bwMode="auto">
            <a:xfrm>
              <a:off x="4742037" y="3676215"/>
              <a:ext cx="574719"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sp>
          <p:nvSpPr>
            <p:cNvPr id="19" name="Line Callout 1 (Border and Accent Bar) 35"/>
            <p:cNvSpPr>
              <a:spLocks/>
            </p:cNvSpPr>
            <p:nvPr/>
          </p:nvSpPr>
          <p:spPr bwMode="auto">
            <a:xfrm>
              <a:off x="7496561" y="3660368"/>
              <a:ext cx="576306" cy="289999"/>
            </a:xfrm>
            <a:prstGeom prst="accentBorderCallout1">
              <a:avLst>
                <a:gd name="adj1" fmla="val 18750"/>
                <a:gd name="adj2" fmla="val -8333"/>
                <a:gd name="adj3" fmla="val 83782"/>
                <a:gd name="adj4" fmla="val -64787"/>
              </a:avLst>
            </a:prstGeom>
            <a:gradFill rotWithShape="1">
              <a:gsLst>
                <a:gs pos="0">
                  <a:srgbClr val="E5EEFF"/>
                </a:gs>
                <a:gs pos="64999">
                  <a:srgbClr val="BFD5FF"/>
                </a:gs>
                <a:gs pos="100000">
                  <a:srgbClr val="A3C4FF"/>
                </a:gs>
              </a:gsLst>
              <a:lin ang="5400000" scaled="1"/>
            </a:gradFill>
            <a:ln w="9525">
              <a:solidFill>
                <a:srgbClr val="4A7EBB"/>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Cache</a:t>
              </a:r>
            </a:p>
          </p:txBody>
        </p:sp>
      </p:grpSp>
      <p:grpSp>
        <p:nvGrpSpPr>
          <p:cNvPr id="20" name="Group 56"/>
          <p:cNvGrpSpPr>
            <a:grpSpLocks/>
          </p:cNvGrpSpPr>
          <p:nvPr/>
        </p:nvGrpSpPr>
        <p:grpSpPr bwMode="auto">
          <a:xfrm>
            <a:off x="1671638" y="4695825"/>
            <a:ext cx="5106987" cy="481013"/>
            <a:chOff x="2398887" y="4608963"/>
            <a:chExt cx="5106375" cy="480807"/>
          </a:xfrm>
        </p:grpSpPr>
        <p:grpSp>
          <p:nvGrpSpPr>
            <p:cNvPr id="22554" name="Group 40"/>
            <p:cNvGrpSpPr>
              <a:grpSpLocks/>
            </p:cNvGrpSpPr>
            <p:nvPr/>
          </p:nvGrpSpPr>
          <p:grpSpPr bwMode="auto">
            <a:xfrm>
              <a:off x="2398887" y="4616313"/>
              <a:ext cx="604725" cy="473457"/>
              <a:chOff x="2881875" y="5683205"/>
              <a:chExt cx="604725" cy="473457"/>
            </a:xfrm>
          </p:grpSpPr>
          <p:pic>
            <p:nvPicPr>
              <p:cNvPr id="28" name="Picture 37"/>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9" name="TextBox 39"/>
              <p:cNvSpPr txBox="1"/>
              <p:nvPr/>
            </p:nvSpPr>
            <p:spPr>
              <a:xfrm>
                <a:off x="2881875" y="5769478"/>
                <a:ext cx="604765"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nvGrpSpPr>
            <p:cNvPr id="22555" name="Group 42"/>
            <p:cNvGrpSpPr>
              <a:grpSpLocks/>
            </p:cNvGrpSpPr>
            <p:nvPr/>
          </p:nvGrpSpPr>
          <p:grpSpPr bwMode="auto">
            <a:xfrm>
              <a:off x="4047752" y="4608963"/>
              <a:ext cx="604725" cy="473457"/>
              <a:chOff x="2881875" y="5683205"/>
              <a:chExt cx="604725" cy="473457"/>
            </a:xfrm>
          </p:grpSpPr>
          <p:pic>
            <p:nvPicPr>
              <p:cNvPr id="26" name="Picture 43"/>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7" name="TextBox 44"/>
              <p:cNvSpPr txBox="1"/>
              <p:nvPr/>
            </p:nvSpPr>
            <p:spPr>
              <a:xfrm>
                <a:off x="2882224" y="5768893"/>
                <a:ext cx="604766"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nvGrpSpPr>
            <p:cNvPr id="22556" name="Group 45"/>
            <p:cNvGrpSpPr>
              <a:grpSpLocks/>
            </p:cNvGrpSpPr>
            <p:nvPr/>
          </p:nvGrpSpPr>
          <p:grpSpPr bwMode="auto">
            <a:xfrm>
              <a:off x="6900537" y="4608963"/>
              <a:ext cx="604725" cy="473457"/>
              <a:chOff x="2881875" y="5683205"/>
              <a:chExt cx="604725" cy="473457"/>
            </a:xfrm>
          </p:grpSpPr>
          <p:pic>
            <p:nvPicPr>
              <p:cNvPr id="24" name="Picture 46"/>
              <p:cNvPicPr>
                <a:picLocks noChangeAspect="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947510" y="5683205"/>
                <a:ext cx="473457" cy="473457"/>
              </a:xfrm>
              <a:prstGeom prst="rect">
                <a:avLst/>
              </a:prstGeom>
            </p:spPr>
          </p:pic>
          <p:sp>
            <p:nvSpPr>
              <p:cNvPr id="25" name="TextBox 47"/>
              <p:cNvSpPr txBox="1"/>
              <p:nvPr/>
            </p:nvSpPr>
            <p:spPr>
              <a:xfrm>
                <a:off x="2881835" y="5768893"/>
                <a:ext cx="604765" cy="276107"/>
              </a:xfrm>
              <a:prstGeom prst="rect">
                <a:avLst/>
              </a:prstGeom>
              <a:noFill/>
            </p:spPr>
            <p:txBody>
              <a:bodyPr>
                <a:spAutoFit/>
              </a:bodyPr>
              <a:lstStyle/>
              <a:p>
                <a:pPr algn="ctr">
                  <a:defRPr/>
                </a:pPr>
                <a:r>
                  <a:rPr lang="en-US" sz="1200" dirty="0">
                    <a:solidFill>
                      <a:schemeClr val="accent2">
                        <a:lumMod val="60000"/>
                        <a:lumOff val="40000"/>
                      </a:schemeClr>
                    </a:solidFill>
                    <a:latin typeface="Arial" charset="0"/>
                    <a:ea typeface="ＭＳ Ｐゴシック" charset="0"/>
                    <a:cs typeface="ＭＳ Ｐゴシック" charset="0"/>
                  </a:rPr>
                  <a:t>Block</a:t>
                </a:r>
              </a:p>
            </p:txBody>
          </p:sp>
        </p:grpSp>
      </p:grpSp>
      <p:grpSp>
        <p:nvGrpSpPr>
          <p:cNvPr id="30" name="Group 60"/>
          <p:cNvGrpSpPr>
            <a:grpSpLocks/>
          </p:cNvGrpSpPr>
          <p:nvPr/>
        </p:nvGrpSpPr>
        <p:grpSpPr bwMode="auto">
          <a:xfrm>
            <a:off x="2044700" y="5027613"/>
            <a:ext cx="4730750" cy="682625"/>
            <a:chOff x="2771800" y="4941168"/>
            <a:chExt cx="4730032" cy="681984"/>
          </a:xfrm>
        </p:grpSpPr>
        <p:pic>
          <p:nvPicPr>
            <p:cNvPr id="22550" name="Picture 4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71800" y="4941168"/>
              <a:ext cx="677890" cy="6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5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714204" y="4945262"/>
              <a:ext cx="677890" cy="677890"/>
            </a:xfrm>
            <a:prstGeom prst="rect">
              <a:avLst/>
            </a:prstGeom>
          </p:spPr>
        </p:pic>
        <p:pic>
          <p:nvPicPr>
            <p:cNvPr id="33" name="Picture 58"/>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895493" y="4942212"/>
              <a:ext cx="677890" cy="677890"/>
            </a:xfrm>
            <a:prstGeom prst="rect">
              <a:avLst/>
            </a:prstGeom>
          </p:spPr>
        </p:pic>
        <p:pic>
          <p:nvPicPr>
            <p:cNvPr id="22553" name="Picture 59"/>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23942" y="4941170"/>
              <a:ext cx="677890" cy="6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5" name="Group 50"/>
          <p:cNvGrpSpPr>
            <a:grpSpLocks/>
          </p:cNvGrpSpPr>
          <p:nvPr/>
        </p:nvGrpSpPr>
        <p:grpSpPr bwMode="auto">
          <a:xfrm>
            <a:off x="1436688" y="2613025"/>
            <a:ext cx="5575300" cy="993775"/>
            <a:chOff x="2163202" y="3068960"/>
            <a:chExt cx="5574751" cy="993672"/>
          </a:xfrm>
        </p:grpSpPr>
        <p:sp>
          <p:nvSpPr>
            <p:cNvPr id="36" name="Rounded Rectangle 61"/>
            <p:cNvSpPr/>
            <p:nvPr/>
          </p:nvSpPr>
          <p:spPr>
            <a:xfrm>
              <a:off x="2163202" y="3068960"/>
              <a:ext cx="5574751" cy="432048"/>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US" dirty="0"/>
                <a:t>Cluster Manager</a:t>
              </a:r>
            </a:p>
          </p:txBody>
        </p:sp>
        <p:sp>
          <p:nvSpPr>
            <p:cNvPr id="37" name="Up-Down Arrow 48"/>
            <p:cNvSpPr/>
            <p:nvPr/>
          </p:nvSpPr>
          <p:spPr>
            <a:xfrm>
              <a:off x="2555275" y="3400714"/>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8" name="Up-Down Arrow 62"/>
            <p:cNvSpPr/>
            <p:nvPr/>
          </p:nvSpPr>
          <p:spPr>
            <a:xfrm>
              <a:off x="4191827" y="3400714"/>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39" name="Up-Down Arrow 63"/>
            <p:cNvSpPr/>
            <p:nvPr/>
          </p:nvSpPr>
          <p:spPr>
            <a:xfrm>
              <a:off x="7028410" y="3414999"/>
              <a:ext cx="307945" cy="647633"/>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grpSp>
      <p:grpSp>
        <p:nvGrpSpPr>
          <p:cNvPr id="40" name="Group 52"/>
          <p:cNvGrpSpPr>
            <a:grpSpLocks/>
          </p:cNvGrpSpPr>
          <p:nvPr/>
        </p:nvGrpSpPr>
        <p:grpSpPr bwMode="auto">
          <a:xfrm>
            <a:off x="1181100" y="1677988"/>
            <a:ext cx="6208713" cy="1000125"/>
            <a:chOff x="1907704" y="2132856"/>
            <a:chExt cx="6208490" cy="1000053"/>
          </a:xfrm>
        </p:grpSpPr>
        <p:sp>
          <p:nvSpPr>
            <p:cNvPr id="41" name="Rounded Rectangle 24"/>
            <p:cNvSpPr/>
            <p:nvPr/>
          </p:nvSpPr>
          <p:spPr>
            <a:xfrm>
              <a:off x="1907704" y="2132856"/>
              <a:ext cx="6208490" cy="504056"/>
            </a:xfrm>
            <a:prstGeom prst="roundRec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US" sz="1600" dirty="0"/>
                <a:t>Spark Driver (Master)</a:t>
              </a:r>
            </a:p>
          </p:txBody>
        </p:sp>
        <p:sp>
          <p:nvSpPr>
            <p:cNvPr id="42" name="Down Arrow 51"/>
            <p:cNvSpPr/>
            <p:nvPr/>
          </p:nvSpPr>
          <p:spPr>
            <a:xfrm>
              <a:off x="3815810" y="2615421"/>
              <a:ext cx="231767" cy="517488"/>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43" name="Down Arrow 64"/>
            <p:cNvSpPr/>
            <p:nvPr/>
          </p:nvSpPr>
          <p:spPr>
            <a:xfrm flipV="1">
              <a:off x="5895361" y="2564625"/>
              <a:ext cx="260341" cy="531774"/>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4224815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arn(inVertical)">
                                      <p:cBhvr>
                                        <p:cTn id="40" dur="500"/>
                                        <p:tgtEl>
                                          <p:spTgt spid="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olo 1"/>
          <p:cNvSpPr>
            <a:spLocks noGrp="1"/>
          </p:cNvSpPr>
          <p:nvPr>
            <p:ph type="title"/>
          </p:nvPr>
        </p:nvSpPr>
        <p:spPr/>
        <p:txBody>
          <a:bodyPr/>
          <a:lstStyle/>
          <a:p>
            <a:r>
              <a:rPr lang="en-US" altLang="en-US"/>
              <a:t>Spark</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A7B1B3D-DEDC-4793-8CD6-BE5916DFACAF}" type="slidenum">
              <a:rPr lang="en-US" altLang="en-US" sz="1200">
                <a:solidFill>
                  <a:srgbClr val="F2F2F2"/>
                </a:solidFill>
                <a:latin typeface="Calibri" panose="020F0502020204030204" pitchFamily="34" charset="0"/>
              </a:rPr>
              <a:pPr eaLnBrk="1" hangingPunct="1"/>
              <a:t>13</a:t>
            </a:fld>
            <a:endParaRPr lang="en-US" altLang="en-US" sz="1200">
              <a:solidFill>
                <a:srgbClr val="F2F2F2"/>
              </a:solidFill>
              <a:latin typeface="Calibri" panose="020F0502020204030204" pitchFamily="34" charset="0"/>
            </a:endParaRPr>
          </a:p>
        </p:txBody>
      </p:sp>
      <p:grpSp>
        <p:nvGrpSpPr>
          <p:cNvPr id="24579" name="Group 16"/>
          <p:cNvGrpSpPr>
            <a:grpSpLocks/>
          </p:cNvGrpSpPr>
          <p:nvPr/>
        </p:nvGrpSpPr>
        <p:grpSpPr bwMode="auto">
          <a:xfrm>
            <a:off x="655638" y="1905000"/>
            <a:ext cx="7615237" cy="1400175"/>
            <a:chOff x="1185780" y="3840289"/>
            <a:chExt cx="7616414" cy="1399590"/>
          </a:xfrm>
        </p:grpSpPr>
        <p:grpSp>
          <p:nvGrpSpPr>
            <p:cNvPr id="24586" name="Group 2"/>
            <p:cNvGrpSpPr>
              <a:grpSpLocks/>
            </p:cNvGrpSpPr>
            <p:nvPr/>
          </p:nvGrpSpPr>
          <p:grpSpPr bwMode="auto">
            <a:xfrm>
              <a:off x="2258446" y="3840289"/>
              <a:ext cx="6543748" cy="1399590"/>
              <a:chOff x="1476504" y="3856387"/>
              <a:chExt cx="7487984" cy="1732853"/>
            </a:xfrm>
          </p:grpSpPr>
          <p:sp>
            <p:nvSpPr>
              <p:cNvPr id="35" name="Can 38"/>
              <p:cNvSpPr>
                <a:spLocks noChangeArrowheads="1"/>
              </p:cNvSpPr>
              <p:nvPr/>
            </p:nvSpPr>
            <p:spPr bwMode="auto">
              <a:xfrm>
                <a:off x="1477248" y="4237536"/>
                <a:ext cx="783062" cy="823204"/>
              </a:xfrm>
              <a:prstGeom prst="can">
                <a:avLst>
                  <a:gd name="adj" fmla="val 25002"/>
                </a:avLst>
              </a:prstGeom>
              <a:solidFill>
                <a:srgbClr val="17375E"/>
              </a:solidFill>
              <a:ln w="9525">
                <a:solidFill>
                  <a:srgbClr val="BE4B48"/>
                </a:solidFill>
                <a:round/>
                <a:headEnd/>
                <a:tailEnd/>
              </a:ln>
              <a:effectLst>
                <a:outerShdw blurRad="40000" dist="23000" dir="5400000" rotWithShape="0">
                  <a:srgbClr val="808080">
                    <a:alpha val="34999"/>
                  </a:srgbClr>
                </a:outerShdw>
              </a:effectLst>
            </p:spPr>
            <p:txBody>
              <a:bodyPr anchor="ctr"/>
              <a:lstStyle/>
              <a:p>
                <a:pPr algn="ctr">
                  <a:defRPr/>
                </a:pPr>
                <a:endParaRPr lang="en-US" sz="1600">
                  <a:solidFill>
                    <a:schemeClr val="lt1"/>
                  </a:solidFill>
                  <a:latin typeface="+mn-lt"/>
                  <a:ea typeface="+mn-ea"/>
                </a:endParaRPr>
              </a:p>
            </p:txBody>
          </p:sp>
          <p:cxnSp>
            <p:nvCxnSpPr>
              <p:cNvPr id="36" name="Straight Arrow Connector 39"/>
              <p:cNvCxnSpPr>
                <a:stCxn id="35" idx="4"/>
                <a:endCxn id="37" idx="1"/>
              </p:cNvCxnSpPr>
              <p:nvPr/>
            </p:nvCxnSpPr>
            <p:spPr>
              <a:xfrm>
                <a:off x="2260310" y="4650120"/>
                <a:ext cx="53778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7" name="Rectangle 40"/>
              <p:cNvSpPr>
                <a:spLocks noChangeArrowheads="1"/>
              </p:cNvSpPr>
              <p:nvPr/>
            </p:nvSpPr>
            <p:spPr bwMode="auto">
              <a:xfrm>
                <a:off x="2798098" y="4426146"/>
                <a:ext cx="908425" cy="447948"/>
              </a:xfrm>
              <a:prstGeom prst="rect">
                <a:avLst/>
              </a:prstGeom>
              <a:solidFill>
                <a:srgbClr val="E6B9B8"/>
              </a:soli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1600" dirty="0" err="1">
                    <a:latin typeface="+mn-lt"/>
                    <a:ea typeface="+mn-ea"/>
                  </a:rPr>
                  <a:t>iter</a:t>
                </a:r>
                <a:r>
                  <a:rPr lang="en-US" sz="1600" dirty="0">
                    <a:latin typeface="+mn-lt"/>
                    <a:ea typeface="+mn-ea"/>
                  </a:rPr>
                  <a:t>. 1</a:t>
                </a:r>
              </a:p>
            </p:txBody>
          </p:sp>
          <p:cxnSp>
            <p:nvCxnSpPr>
              <p:cNvPr id="38" name="Straight Arrow Connector 41"/>
              <p:cNvCxnSpPr>
                <a:stCxn id="37" idx="3"/>
              </p:cNvCxnSpPr>
              <p:nvPr/>
            </p:nvCxnSpPr>
            <p:spPr>
              <a:xfrm flipV="1">
                <a:off x="3706523" y="4650120"/>
                <a:ext cx="323399"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42"/>
              <p:cNvCxnSpPr>
                <a:endCxn id="40" idx="1"/>
              </p:cNvCxnSpPr>
              <p:nvPr/>
            </p:nvCxnSpPr>
            <p:spPr>
              <a:xfrm>
                <a:off x="4905644" y="4650120"/>
                <a:ext cx="621363"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0" name="Rectangle 43"/>
              <p:cNvSpPr>
                <a:spLocks noChangeArrowheads="1"/>
              </p:cNvSpPr>
              <p:nvPr/>
            </p:nvSpPr>
            <p:spPr bwMode="auto">
              <a:xfrm>
                <a:off x="5527007" y="4426146"/>
                <a:ext cx="910243" cy="447948"/>
              </a:xfrm>
              <a:prstGeom prst="rect">
                <a:avLst/>
              </a:prstGeom>
              <a:solidFill>
                <a:srgbClr val="E6B9B8"/>
              </a:solidFill>
              <a:ln w="9525">
                <a:solidFill>
                  <a:srgbClr val="4A7EBB"/>
                </a:solidFill>
                <a:miter lim="800000"/>
                <a:headEnd/>
                <a:tailEnd/>
              </a:ln>
              <a:effectLst>
                <a:outerShdw blurRad="40000" dist="23000" dir="5400000" rotWithShape="0">
                  <a:srgbClr val="808080">
                    <a:alpha val="34999"/>
                  </a:srgbClr>
                </a:outerShdw>
              </a:effectLst>
            </p:spPr>
            <p:txBody>
              <a:bodyPr lIns="0" rIns="0" anchor="ctr"/>
              <a:lstStyle/>
              <a:p>
                <a:pPr algn="ctr">
                  <a:defRPr/>
                </a:pPr>
                <a:r>
                  <a:rPr lang="en-US" sz="1600" dirty="0" err="1">
                    <a:latin typeface="+mn-lt"/>
                    <a:ea typeface="+mn-ea"/>
                  </a:rPr>
                  <a:t>iter</a:t>
                </a:r>
                <a:r>
                  <a:rPr lang="en-US" sz="1600" dirty="0">
                    <a:latin typeface="+mn-lt"/>
                    <a:ea typeface="+mn-ea"/>
                  </a:rPr>
                  <a:t>. 2</a:t>
                </a:r>
              </a:p>
            </p:txBody>
          </p:sp>
          <p:cxnSp>
            <p:nvCxnSpPr>
              <p:cNvPr id="41" name="Straight Arrow Connector 44"/>
              <p:cNvCxnSpPr>
                <a:stCxn id="40" idx="3"/>
              </p:cNvCxnSpPr>
              <p:nvPr/>
            </p:nvCxnSpPr>
            <p:spPr>
              <a:xfrm flipV="1">
                <a:off x="6437250" y="4650120"/>
                <a:ext cx="33793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5"/>
              <p:cNvCxnSpPr/>
              <p:nvPr/>
            </p:nvCxnSpPr>
            <p:spPr>
              <a:xfrm>
                <a:off x="7649088" y="4659944"/>
                <a:ext cx="590477"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4596" name="TextBox 46"/>
              <p:cNvSpPr txBox="1">
                <a:spLocks noChangeArrowheads="1"/>
              </p:cNvSpPr>
              <p:nvPr/>
            </p:nvSpPr>
            <p:spPr bwMode="auto">
              <a:xfrm>
                <a:off x="8237811" y="4435951"/>
                <a:ext cx="726677" cy="42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b="1">
                    <a:latin typeface="Corbel" panose="020B0503020204020204" pitchFamily="34" charset="0"/>
                  </a:rPr>
                  <a:t>.  .  .</a:t>
                </a:r>
              </a:p>
            </p:txBody>
          </p:sp>
          <p:sp>
            <p:nvSpPr>
              <p:cNvPr id="24597" name="TextBox 47"/>
              <p:cNvSpPr txBox="1">
                <a:spLocks noChangeArrowheads="1"/>
              </p:cNvSpPr>
              <p:nvPr/>
            </p:nvSpPr>
            <p:spPr bwMode="auto">
              <a:xfrm>
                <a:off x="1476504" y="5075713"/>
                <a:ext cx="703924" cy="424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latin typeface="Corbel" panose="020B0503020204020204" pitchFamily="34" charset="0"/>
                  </a:rPr>
                  <a:t>Input</a:t>
                </a:r>
              </a:p>
            </p:txBody>
          </p:sp>
          <p:grpSp>
            <p:nvGrpSpPr>
              <p:cNvPr id="24598" name="Group 48"/>
              <p:cNvGrpSpPr>
                <a:grpSpLocks/>
              </p:cNvGrpSpPr>
              <p:nvPr/>
            </p:nvGrpSpPr>
            <p:grpSpPr bwMode="auto">
              <a:xfrm>
                <a:off x="3983471" y="3856387"/>
                <a:ext cx="1312636" cy="1724328"/>
                <a:chOff x="2784930" y="2345019"/>
                <a:chExt cx="1312636" cy="1724328"/>
              </a:xfrm>
            </p:grpSpPr>
            <p:pic>
              <p:nvPicPr>
                <p:cNvPr id="24603" name="Picture 53"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4" name="Picture 54"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5" name="Picture 55"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9" name="Group 49"/>
              <p:cNvGrpSpPr>
                <a:grpSpLocks/>
              </p:cNvGrpSpPr>
              <p:nvPr/>
            </p:nvGrpSpPr>
            <p:grpSpPr bwMode="auto">
              <a:xfrm>
                <a:off x="6717068" y="3864912"/>
                <a:ext cx="1312636" cy="1724328"/>
                <a:chOff x="2784930" y="2345019"/>
                <a:chExt cx="1312636" cy="1724328"/>
              </a:xfrm>
            </p:grpSpPr>
            <p:pic>
              <p:nvPicPr>
                <p:cNvPr id="24600" name="Picture 50"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4930" y="2790207"/>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1" name="Picture 51"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3436" y="2554275"/>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2" name="Picture 52" descr="to_ddr333memory_350.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1942" y="2345019"/>
                  <a:ext cx="1295624" cy="12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24587" name="Picture 7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5780" y="4153535"/>
              <a:ext cx="790635" cy="790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3" name="Line Callout 1 1"/>
          <p:cNvSpPr/>
          <p:nvPr/>
        </p:nvSpPr>
        <p:spPr>
          <a:xfrm>
            <a:off x="655638" y="3668713"/>
            <a:ext cx="2303462" cy="650875"/>
          </a:xfrm>
          <a:prstGeom prst="borderCallout1">
            <a:avLst>
              <a:gd name="adj1" fmla="val -425"/>
              <a:gd name="adj2" fmla="val 46983"/>
              <a:gd name="adj3" fmla="val -144273"/>
              <a:gd name="adj4" fmla="val 10897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Not tied to 2 stage Map Reduce paradigm</a:t>
            </a:r>
          </a:p>
        </p:txBody>
      </p:sp>
      <p:sp>
        <p:nvSpPr>
          <p:cNvPr id="54" name="Line Callout 1 81"/>
          <p:cNvSpPr/>
          <p:nvPr/>
        </p:nvSpPr>
        <p:spPr>
          <a:xfrm>
            <a:off x="687388" y="4594225"/>
            <a:ext cx="2303462" cy="768350"/>
          </a:xfrm>
          <a:prstGeom prst="borderCallout1">
            <a:avLst>
              <a:gd name="adj1" fmla="val 46459"/>
              <a:gd name="adj2" fmla="val 101096"/>
              <a:gd name="adj3" fmla="val -205393"/>
              <a:gd name="adj4" fmla="val 154071"/>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marL="342900" indent="-342900">
              <a:buFont typeface="+mj-lt"/>
              <a:buAutoNum type="arabicPeriod"/>
              <a:defRPr/>
            </a:pPr>
            <a:r>
              <a:rPr lang="en-US" sz="1600" dirty="0"/>
              <a:t>Extract a working set</a:t>
            </a:r>
          </a:p>
          <a:p>
            <a:pPr marL="342900" indent="-342900">
              <a:buFont typeface="+mj-lt"/>
              <a:buAutoNum type="arabicPeriod"/>
              <a:defRPr/>
            </a:pPr>
            <a:r>
              <a:rPr lang="en-US" sz="1600" dirty="0"/>
              <a:t>Cache it</a:t>
            </a:r>
          </a:p>
          <a:p>
            <a:pPr marL="342900" indent="-342900">
              <a:buFont typeface="+mj-lt"/>
              <a:buAutoNum type="arabicPeriod"/>
              <a:defRPr/>
            </a:pPr>
            <a:r>
              <a:rPr lang="en-US" sz="1600" dirty="0"/>
              <a:t>Query it repeatedly</a:t>
            </a:r>
          </a:p>
        </p:txBody>
      </p:sp>
      <p:grpSp>
        <p:nvGrpSpPr>
          <p:cNvPr id="55" name="Group 5"/>
          <p:cNvGrpSpPr>
            <a:grpSpLocks/>
          </p:cNvGrpSpPr>
          <p:nvPr/>
        </p:nvGrpSpPr>
        <p:grpSpPr bwMode="auto">
          <a:xfrm>
            <a:off x="3848100" y="3665538"/>
            <a:ext cx="4572000" cy="2763837"/>
            <a:chOff x="4427984" y="3596832"/>
            <a:chExt cx="4572000" cy="2764171"/>
          </a:xfrm>
        </p:grpSpPr>
        <p:pic>
          <p:nvPicPr>
            <p:cNvPr id="24584" name="Picture 2" descr="http://spark.incubator.apache.org/images/logistic-regress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8555" y="3596832"/>
              <a:ext cx="3859865" cy="1991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Rectangle 3"/>
            <p:cNvSpPr>
              <a:spLocks noChangeArrowheads="1"/>
            </p:cNvSpPr>
            <p:nvPr/>
          </p:nvSpPr>
          <p:spPr bwMode="auto">
            <a:xfrm>
              <a:off x="4427984" y="5530006"/>
              <a:ext cx="457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600">
                  <a:solidFill>
                    <a:srgbClr val="8F8F8F"/>
                  </a:solidFill>
                  <a:latin typeface="Helvetica Neue" charset="0"/>
                </a:rPr>
                <a:t>Logistic regression in Hadoop and Spark</a:t>
              </a:r>
            </a:p>
            <a:p>
              <a:pPr eaLnBrk="1" hangingPunct="1"/>
              <a:br>
                <a:rPr lang="en-US" altLang="en-US" sz="1600">
                  <a:solidFill>
                    <a:srgbClr val="555555"/>
                  </a:solidFill>
                  <a:latin typeface="Helvetica Neue" charset="0"/>
                </a:rPr>
              </a:br>
              <a:endParaRPr lang="en-US" altLang="en-US" sz="1600"/>
            </a:p>
          </p:txBody>
        </p:sp>
      </p:grpSp>
      <p:sp>
        <p:nvSpPr>
          <p:cNvPr id="24583" name="TextBox 82"/>
          <p:cNvSpPr txBox="1">
            <a:spLocks noChangeArrowheads="1"/>
          </p:cNvSpPr>
          <p:nvPr/>
        </p:nvSpPr>
        <p:spPr bwMode="auto">
          <a:xfrm>
            <a:off x="2386013" y="1931988"/>
            <a:ext cx="55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latin typeface="Corbel" panose="020B0503020204020204" pitchFamily="34" charset="0"/>
              </a:rPr>
              <a:t>HDFS</a:t>
            </a:r>
            <a:br>
              <a:rPr lang="en-US" altLang="en-US" sz="1200">
                <a:latin typeface="Corbel" panose="020B0503020204020204" pitchFamily="34" charset="0"/>
              </a:rPr>
            </a:br>
            <a:r>
              <a:rPr lang="en-US" altLang="en-US" sz="1200">
                <a:latin typeface="Corbel" panose="020B0503020204020204" pitchFamily="34" charset="0"/>
              </a:rPr>
              <a:t>read</a:t>
            </a:r>
          </a:p>
        </p:txBody>
      </p:sp>
    </p:spTree>
    <p:extLst>
      <p:ext uri="{BB962C8B-B14F-4D97-AF65-F5344CB8AC3E}">
        <p14:creationId xmlns:p14="http://schemas.microsoft.com/office/powerpoint/2010/main" val="227491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additive="base">
                                        <p:cTn id="17" dur="500" fill="hold"/>
                                        <p:tgtEl>
                                          <p:spTgt spid="55"/>
                                        </p:tgtEl>
                                        <p:attrNameLst>
                                          <p:attrName>ppt_x</p:attrName>
                                        </p:attrNameLst>
                                      </p:cBhvr>
                                      <p:tavLst>
                                        <p:tav tm="0">
                                          <p:val>
                                            <p:strVal val="#ppt_x"/>
                                          </p:val>
                                        </p:tav>
                                        <p:tav tm="100000">
                                          <p:val>
                                            <p:strVal val="#ppt_x"/>
                                          </p:val>
                                        </p:tav>
                                      </p:tavLst>
                                    </p:anim>
                                    <p:anim calcmode="lin" valueType="num">
                                      <p:cBhvr additive="base">
                                        <p:cTn id="1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olo 1"/>
          <p:cNvSpPr>
            <a:spLocks noGrp="1"/>
          </p:cNvSpPr>
          <p:nvPr>
            <p:ph type="title"/>
          </p:nvPr>
        </p:nvSpPr>
        <p:spPr/>
        <p:txBody>
          <a:bodyPr/>
          <a:lstStyle/>
          <a:p>
            <a:r>
              <a:rPr lang="en-US" altLang="en-US"/>
              <a:t>Spark Programming Model</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649E2349-A4BE-4AD4-A8BD-D8B7D78C88EB}" type="slidenum">
              <a:rPr lang="en-US" altLang="en-US" sz="1200">
                <a:solidFill>
                  <a:srgbClr val="F2F2F2"/>
                </a:solidFill>
                <a:latin typeface="Calibri" panose="020F0502020204030204" pitchFamily="34" charset="0"/>
              </a:rPr>
              <a:pPr eaLnBrk="1" hangingPunct="1"/>
              <a:t>14</a:t>
            </a:fld>
            <a:endParaRPr lang="en-US" altLang="en-US" sz="1200">
              <a:solidFill>
                <a:srgbClr val="F2F2F2"/>
              </a:solidFill>
              <a:latin typeface="Calibri" panose="020F0502020204030204" pitchFamily="34" charset="0"/>
            </a:endParaRPr>
          </a:p>
        </p:txBody>
      </p:sp>
      <p:grpSp>
        <p:nvGrpSpPr>
          <p:cNvPr id="5" name="Group 84"/>
          <p:cNvGrpSpPr>
            <a:grpSpLocks/>
          </p:cNvGrpSpPr>
          <p:nvPr/>
        </p:nvGrpSpPr>
        <p:grpSpPr bwMode="auto">
          <a:xfrm>
            <a:off x="4259263" y="4429125"/>
            <a:ext cx="4057650" cy="1195388"/>
            <a:chOff x="4841227" y="4941168"/>
            <a:chExt cx="4058121" cy="1196426"/>
          </a:xfrm>
        </p:grpSpPr>
        <p:grpSp>
          <p:nvGrpSpPr>
            <p:cNvPr id="25636" name="Group 80"/>
            <p:cNvGrpSpPr>
              <a:grpSpLocks/>
            </p:cNvGrpSpPr>
            <p:nvPr/>
          </p:nvGrpSpPr>
          <p:grpSpPr bwMode="auto">
            <a:xfrm>
              <a:off x="4841227" y="4947769"/>
              <a:ext cx="4058121" cy="1189825"/>
              <a:chOff x="4841227" y="4947769"/>
              <a:chExt cx="4058121" cy="1189825"/>
            </a:xfrm>
          </p:grpSpPr>
          <p:sp>
            <p:nvSpPr>
              <p:cNvPr id="8" name="Flowchart: Magnetic Disk 79"/>
              <p:cNvSpPr/>
              <p:nvPr/>
            </p:nvSpPr>
            <p:spPr>
              <a:xfrm>
                <a:off x="4841227" y="4952291"/>
                <a:ext cx="1778206" cy="700695"/>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dirty="0"/>
                  <a:t>Datanode</a:t>
                </a:r>
              </a:p>
            </p:txBody>
          </p:sp>
          <p:sp>
            <p:nvSpPr>
              <p:cNvPr id="9" name="Rounded Rectangle 77"/>
              <p:cNvSpPr/>
              <p:nvPr/>
            </p:nvSpPr>
            <p:spPr>
              <a:xfrm>
                <a:off x="4841227" y="5705419"/>
                <a:ext cx="4058121" cy="4321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solidFill>
                      <a:schemeClr val="dk1"/>
                    </a:solidFill>
                  </a:rPr>
                  <a:t>HDFS</a:t>
                </a:r>
              </a:p>
            </p:txBody>
          </p:sp>
          <p:sp>
            <p:nvSpPr>
              <p:cNvPr id="10" name="Flowchart: Magnetic Disk 81"/>
              <p:cNvSpPr/>
              <p:nvPr/>
            </p:nvSpPr>
            <p:spPr>
              <a:xfrm>
                <a:off x="7119553" y="4947524"/>
                <a:ext cx="1776619" cy="70069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dirty="0"/>
                  <a:t>Datanode</a:t>
                </a:r>
              </a:p>
            </p:txBody>
          </p:sp>
        </p:grpSp>
        <p:sp>
          <p:nvSpPr>
            <p:cNvPr id="25637" name="TextBox 83"/>
            <p:cNvSpPr txBox="1">
              <a:spLocks noChangeArrowheads="1"/>
            </p:cNvSpPr>
            <p:nvPr/>
          </p:nvSpPr>
          <p:spPr bwMode="auto">
            <a:xfrm>
              <a:off x="6606985" y="4941168"/>
              <a:ext cx="512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3200"/>
                <a:t>…</a:t>
              </a:r>
            </a:p>
          </p:txBody>
        </p:sp>
      </p:grpSp>
      <p:grpSp>
        <p:nvGrpSpPr>
          <p:cNvPr id="11" name="Group 3"/>
          <p:cNvGrpSpPr>
            <a:grpSpLocks/>
          </p:cNvGrpSpPr>
          <p:nvPr/>
        </p:nvGrpSpPr>
        <p:grpSpPr bwMode="auto">
          <a:xfrm>
            <a:off x="1095375" y="4441825"/>
            <a:ext cx="1563688" cy="909638"/>
            <a:chOff x="812197" y="2186876"/>
            <a:chExt cx="2557074" cy="1348041"/>
          </a:xfrm>
        </p:grpSpPr>
        <p:pic>
          <p:nvPicPr>
            <p:cNvPr id="12" name="Picture 1"/>
            <p:cNvPicPr>
              <a:picLocks noChangeAspect="1"/>
            </p:cNvPicPr>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49808" y="2186876"/>
              <a:ext cx="1367311" cy="892146"/>
            </a:xfrm>
            <a:prstGeom prst="rect">
              <a:avLst/>
            </a:prstGeom>
          </p:spPr>
        </p:pic>
        <p:sp>
          <p:nvSpPr>
            <p:cNvPr id="25635" name="TextBox 2"/>
            <p:cNvSpPr txBox="1">
              <a:spLocks noChangeArrowheads="1"/>
            </p:cNvSpPr>
            <p:nvPr/>
          </p:nvSpPr>
          <p:spPr bwMode="auto">
            <a:xfrm>
              <a:off x="812197" y="3079023"/>
              <a:ext cx="2557074" cy="45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User (Developer)</a:t>
              </a:r>
            </a:p>
          </p:txBody>
        </p:sp>
      </p:grpSp>
      <p:grpSp>
        <p:nvGrpSpPr>
          <p:cNvPr id="14" name="Group 40"/>
          <p:cNvGrpSpPr>
            <a:grpSpLocks/>
          </p:cNvGrpSpPr>
          <p:nvPr/>
        </p:nvGrpSpPr>
        <p:grpSpPr bwMode="auto">
          <a:xfrm>
            <a:off x="749300" y="3548063"/>
            <a:ext cx="1565275" cy="893762"/>
            <a:chOff x="899592" y="4060729"/>
            <a:chExt cx="1563930" cy="893429"/>
          </a:xfrm>
        </p:grpSpPr>
        <p:cxnSp>
          <p:nvCxnSpPr>
            <p:cNvPr id="15" name="Straight Arrow Connector 8"/>
            <p:cNvCxnSpPr>
              <a:cxnSpLocks noChangeShapeType="1"/>
              <a:stCxn id="12" idx="0"/>
              <a:endCxn id="18" idx="2"/>
            </p:cNvCxnSpPr>
            <p:nvPr/>
          </p:nvCxnSpPr>
          <p:spPr bwMode="auto">
            <a:xfrm flipH="1" flipV="1">
              <a:off x="1979751" y="4060729"/>
              <a:ext cx="11102" cy="893429"/>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5633" name="TextBox 30"/>
            <p:cNvSpPr txBox="1">
              <a:spLocks noChangeArrowheads="1"/>
            </p:cNvSpPr>
            <p:nvPr/>
          </p:nvSpPr>
          <p:spPr bwMode="auto">
            <a:xfrm>
              <a:off x="899592" y="443073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Writes</a:t>
              </a:r>
            </a:p>
          </p:txBody>
        </p:sp>
      </p:grpSp>
      <p:grpSp>
        <p:nvGrpSpPr>
          <p:cNvPr id="17" name="Group 39"/>
          <p:cNvGrpSpPr>
            <a:grpSpLocks/>
          </p:cNvGrpSpPr>
          <p:nvPr/>
        </p:nvGrpSpPr>
        <p:grpSpPr bwMode="auto">
          <a:xfrm>
            <a:off x="965200" y="1765300"/>
            <a:ext cx="1728788" cy="1890713"/>
            <a:chOff x="1115382" y="2276872"/>
            <a:chExt cx="1728426" cy="1891489"/>
          </a:xfrm>
        </p:grpSpPr>
        <p:sp>
          <p:nvSpPr>
            <p:cNvPr id="18" name="Flowchart: Document 5"/>
            <p:cNvSpPr>
              <a:spLocks noChangeArrowheads="1"/>
            </p:cNvSpPr>
            <p:nvPr/>
          </p:nvSpPr>
          <p:spPr bwMode="auto">
            <a:xfrm>
              <a:off x="1115382" y="2540505"/>
              <a:ext cx="1728426" cy="1627856"/>
            </a:xfrm>
            <a:prstGeom prst="flowChartDocumen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100">
                  <a:solidFill>
                    <a:srgbClr val="000000"/>
                  </a:solidFill>
                  <a:latin typeface="Calibri" panose="020F0502020204030204" pitchFamily="34" charset="0"/>
                </a:rPr>
                <a:t>sc=new </a:t>
              </a:r>
              <a:r>
                <a:rPr lang="en-US" altLang="en-US" sz="1100" b="1">
                  <a:solidFill>
                    <a:schemeClr val="accent1"/>
                  </a:solidFill>
                  <a:latin typeface="Calibri" panose="020F0502020204030204" pitchFamily="34" charset="0"/>
                </a:rPr>
                <a:t>SparkContext</a:t>
              </a:r>
            </a:p>
            <a:p>
              <a:pPr eaLnBrk="1" hangingPunct="1"/>
              <a:r>
                <a:rPr lang="en-US" altLang="en-US" sz="1100">
                  <a:solidFill>
                    <a:srgbClr val="000000"/>
                  </a:solidFill>
                  <a:latin typeface="Calibri" panose="020F0502020204030204" pitchFamily="34" charset="0"/>
                </a:rPr>
                <a:t>rDD=sc.textfile(“</a:t>
              </a:r>
              <a:r>
                <a:rPr lang="en-US" altLang="ja-JP" sz="1100">
                  <a:solidFill>
                    <a:srgbClr val="000000"/>
                  </a:solidFill>
                  <a:latin typeface="Calibri" panose="020F0502020204030204" pitchFamily="34" charset="0"/>
                </a:rPr>
                <a:t>hdfs://…</a:t>
              </a:r>
              <a:r>
                <a:rPr lang="en-US" altLang="en-US" sz="1100">
                  <a:solidFill>
                    <a:srgbClr val="000000"/>
                  </a:solidFill>
                  <a:latin typeface="Calibri" panose="020F0502020204030204" pitchFamily="34" charset="0"/>
                </a:rPr>
                <a:t>”</a:t>
              </a:r>
              <a:r>
                <a:rPr lang="en-US" altLang="ja-JP" sz="1100">
                  <a:solidFill>
                    <a:srgbClr val="000000"/>
                  </a:solidFill>
                  <a:latin typeface="Calibri" panose="020F0502020204030204" pitchFamily="34" charset="0"/>
                </a:rPr>
                <a:t>)</a:t>
              </a:r>
            </a:p>
            <a:p>
              <a:pPr eaLnBrk="1" hangingPunct="1"/>
              <a:r>
                <a:rPr lang="en-US" altLang="en-US" sz="1100">
                  <a:solidFill>
                    <a:srgbClr val="000000"/>
                  </a:solidFill>
                  <a:latin typeface="Calibri" panose="020F0502020204030204" pitchFamily="34" charset="0"/>
                </a:rPr>
                <a:t>rDD.filter(…)</a:t>
              </a:r>
            </a:p>
            <a:p>
              <a:pPr eaLnBrk="1" hangingPunct="1"/>
              <a:r>
                <a:rPr lang="en-US" altLang="en-US" sz="1100">
                  <a:solidFill>
                    <a:srgbClr val="000000"/>
                  </a:solidFill>
                  <a:latin typeface="Calibri" panose="020F0502020204030204" pitchFamily="34" charset="0"/>
                </a:rPr>
                <a:t>rDD.Cache</a:t>
              </a:r>
            </a:p>
            <a:p>
              <a:pPr eaLnBrk="1" hangingPunct="1"/>
              <a:r>
                <a:rPr lang="en-US" altLang="en-US" sz="1100">
                  <a:solidFill>
                    <a:srgbClr val="000000"/>
                  </a:solidFill>
                  <a:latin typeface="Calibri" panose="020F0502020204030204" pitchFamily="34" charset="0"/>
                </a:rPr>
                <a:t>rDD.Count</a:t>
              </a:r>
            </a:p>
            <a:p>
              <a:pPr eaLnBrk="1" hangingPunct="1"/>
              <a:r>
                <a:rPr lang="en-US" altLang="en-US" sz="1100">
                  <a:solidFill>
                    <a:srgbClr val="000000"/>
                  </a:solidFill>
                  <a:latin typeface="Calibri" panose="020F0502020204030204" pitchFamily="34" charset="0"/>
                </a:rPr>
                <a:t>rDD.map</a:t>
              </a:r>
            </a:p>
            <a:p>
              <a:pPr eaLnBrk="1" hangingPunct="1"/>
              <a:endParaRPr lang="en-US" altLang="en-US" sz="1100">
                <a:solidFill>
                  <a:srgbClr val="000000"/>
                </a:solidFill>
                <a:latin typeface="Calibri" panose="020F0502020204030204" pitchFamily="34" charset="0"/>
              </a:endParaRPr>
            </a:p>
          </p:txBody>
        </p:sp>
        <p:sp>
          <p:nvSpPr>
            <p:cNvPr id="25631" name="TextBox 35"/>
            <p:cNvSpPr txBox="1">
              <a:spLocks noChangeArrowheads="1"/>
            </p:cNvSpPr>
            <p:nvPr/>
          </p:nvSpPr>
          <p:spPr bwMode="auto">
            <a:xfrm>
              <a:off x="1142883" y="227687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Driver Program</a:t>
              </a:r>
            </a:p>
          </p:txBody>
        </p:sp>
      </p:grpSp>
      <p:sp>
        <p:nvSpPr>
          <p:cNvPr id="20" name="Line Callout 1 (Border and Accent Bar) 42"/>
          <p:cNvSpPr>
            <a:spLocks/>
          </p:cNvSpPr>
          <p:nvPr/>
        </p:nvSpPr>
        <p:spPr bwMode="auto">
          <a:xfrm>
            <a:off x="3000375" y="2555875"/>
            <a:ext cx="1258888" cy="307975"/>
          </a:xfrm>
          <a:prstGeom prst="accentBorderCallout1">
            <a:avLst>
              <a:gd name="adj1" fmla="val 18750"/>
              <a:gd name="adj2" fmla="val -8333"/>
              <a:gd name="adj3" fmla="val -135792"/>
              <a:gd name="adj4" fmla="val -63509"/>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808080">
                <a:alpha val="34999"/>
              </a:srgbClr>
            </a:outerShdw>
          </a:effectLst>
        </p:spPr>
        <p:txBody>
          <a:bodyPr anchor="ctr"/>
          <a:lstStyle/>
          <a:p>
            <a:pPr algn="ctr">
              <a:defRPr/>
            </a:pPr>
            <a:r>
              <a:rPr lang="en-US" sz="1400" dirty="0">
                <a:solidFill>
                  <a:schemeClr val="lt1"/>
                </a:solidFill>
                <a:latin typeface="+mn-lt"/>
                <a:ea typeface="+mn-ea"/>
              </a:rPr>
              <a:t>SparkContext</a:t>
            </a:r>
          </a:p>
        </p:txBody>
      </p:sp>
      <p:grpSp>
        <p:nvGrpSpPr>
          <p:cNvPr id="21" name="Group 46"/>
          <p:cNvGrpSpPr>
            <a:grpSpLocks/>
          </p:cNvGrpSpPr>
          <p:nvPr/>
        </p:nvGrpSpPr>
        <p:grpSpPr bwMode="auto">
          <a:xfrm>
            <a:off x="4587875" y="2327275"/>
            <a:ext cx="2209800" cy="719138"/>
            <a:chOff x="3667841" y="2852935"/>
            <a:chExt cx="2210277" cy="720080"/>
          </a:xfrm>
        </p:grpSpPr>
        <p:sp>
          <p:nvSpPr>
            <p:cNvPr id="22" name="Rounded Rectangle 43"/>
            <p:cNvSpPr>
              <a:spLocks noChangeArrowheads="1"/>
            </p:cNvSpPr>
            <p:nvPr/>
          </p:nvSpPr>
          <p:spPr bwMode="auto">
            <a:xfrm>
              <a:off x="4869838" y="2852935"/>
              <a:ext cx="1008280" cy="720080"/>
            </a:xfrm>
            <a:prstGeom prst="roundRect">
              <a:avLst>
                <a:gd name="adj" fmla="val 16667"/>
              </a:avLst>
            </a:prstGeom>
            <a:gradFill rotWithShape="1">
              <a:gsLst>
                <a:gs pos="0">
                  <a:srgbClr val="DCFFA0"/>
                </a:gs>
                <a:gs pos="100000">
                  <a:srgbClr val="A0CA4A"/>
                </a:gs>
              </a:gsLst>
              <a:lin ang="5400000"/>
            </a:gradFill>
            <a:ln w="9525">
              <a:solidFill>
                <a:srgbClr val="98B954"/>
              </a:solidFill>
              <a:round/>
              <a:headEnd/>
              <a:tailEnd/>
            </a:ln>
            <a:effectLst>
              <a:outerShdw blurRad="40000" dist="23000" dir="5400000" rotWithShape="0">
                <a:srgbClr val="808080">
                  <a:alpha val="34999"/>
                </a:srgbClr>
              </a:outerShdw>
            </a:effectLst>
          </p:spPr>
          <p:txBody>
            <a:bodyPr anchor="ctr"/>
            <a:lstStyle/>
            <a:p>
              <a:pPr algn="ctr">
                <a:defRPr/>
              </a:pPr>
              <a:r>
                <a:rPr lang="en-US" sz="1200" dirty="0">
                  <a:solidFill>
                    <a:schemeClr val="lt1"/>
                  </a:solidFill>
                  <a:latin typeface="+mn-lt"/>
                  <a:ea typeface="+mn-ea"/>
                </a:rPr>
                <a:t>Cluster Manager</a:t>
              </a:r>
            </a:p>
          </p:txBody>
        </p:sp>
        <p:cxnSp>
          <p:nvCxnSpPr>
            <p:cNvPr id="23" name="Straight Arrow Connector 45"/>
            <p:cNvCxnSpPr>
              <a:cxnSpLocks noChangeShapeType="1"/>
              <a:stCxn id="20" idx="0"/>
              <a:endCxn id="22" idx="1"/>
            </p:cNvCxnSpPr>
            <p:nvPr/>
          </p:nvCxnSpPr>
          <p:spPr bwMode="auto">
            <a:xfrm flipV="1">
              <a:off x="3667841" y="3213770"/>
              <a:ext cx="1201997" cy="31792"/>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 name="Group 76"/>
          <p:cNvGrpSpPr>
            <a:grpSpLocks/>
          </p:cNvGrpSpPr>
          <p:nvPr/>
        </p:nvGrpSpPr>
        <p:grpSpPr bwMode="auto">
          <a:xfrm>
            <a:off x="4013200" y="3055938"/>
            <a:ext cx="4310063" cy="1527175"/>
            <a:chOff x="4595575" y="3886575"/>
            <a:chExt cx="4309992" cy="1528110"/>
          </a:xfrm>
        </p:grpSpPr>
        <p:grpSp>
          <p:nvGrpSpPr>
            <p:cNvPr id="25610" name="Group 53"/>
            <p:cNvGrpSpPr>
              <a:grpSpLocks/>
            </p:cNvGrpSpPr>
            <p:nvPr/>
          </p:nvGrpSpPr>
          <p:grpSpPr bwMode="auto">
            <a:xfrm>
              <a:off x="4595575" y="4310628"/>
              <a:ext cx="2029311" cy="1102886"/>
              <a:chOff x="4821025" y="4058004"/>
              <a:chExt cx="2054760" cy="1281824"/>
            </a:xfrm>
          </p:grpSpPr>
          <p:sp>
            <p:nvSpPr>
              <p:cNvPr id="36" name="Flowchart: Magnetic Disk 48"/>
              <p:cNvSpPr/>
              <p:nvPr/>
            </p:nvSpPr>
            <p:spPr>
              <a:xfrm>
                <a:off x="5076599" y="4059930"/>
                <a:ext cx="1798660" cy="127941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200"/>
              </a:p>
            </p:txBody>
          </p:sp>
          <p:pic>
            <p:nvPicPr>
              <p:cNvPr id="25622" name="Picture 5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025" y="4058004"/>
                <a:ext cx="510059" cy="5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3" name="TextBox 49"/>
              <p:cNvSpPr txBox="1">
                <a:spLocks noChangeArrowheads="1"/>
              </p:cNvSpPr>
              <p:nvPr/>
            </p:nvSpPr>
            <p:spPr bwMode="auto">
              <a:xfrm>
                <a:off x="5076055" y="4112942"/>
                <a:ext cx="1781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1"/>
                  <a:t>Worker Node</a:t>
                </a:r>
              </a:p>
            </p:txBody>
          </p:sp>
          <p:sp>
            <p:nvSpPr>
              <p:cNvPr id="39" name="Rectangle 51"/>
              <p:cNvSpPr>
                <a:spLocks noChangeArrowheads="1"/>
              </p:cNvSpPr>
              <p:nvPr/>
            </p:nvSpPr>
            <p:spPr bwMode="auto">
              <a:xfrm>
                <a:off x="5190723" y="4508554"/>
                <a:ext cx="1563983" cy="67570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defRPr/>
                </a:pPr>
                <a:r>
                  <a:rPr lang="en-US" sz="1200" b="1" dirty="0">
                    <a:solidFill>
                      <a:schemeClr val="dk1"/>
                    </a:solidFill>
                    <a:latin typeface="+mn-lt"/>
                    <a:ea typeface="+mn-ea"/>
                  </a:rPr>
                  <a:t>Executer</a:t>
                </a:r>
              </a:p>
            </p:txBody>
          </p:sp>
          <p:sp>
            <p:nvSpPr>
              <p:cNvPr id="40" name="Rectangle 52"/>
              <p:cNvSpPr>
                <a:spLocks noChangeArrowheads="1"/>
              </p:cNvSpPr>
              <p:nvPr/>
            </p:nvSpPr>
            <p:spPr bwMode="auto">
              <a:xfrm>
                <a:off x="6055495" y="4508554"/>
                <a:ext cx="686353" cy="286161"/>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b="1" dirty="0">
                    <a:solidFill>
                      <a:schemeClr val="dk1"/>
                    </a:solidFill>
                    <a:latin typeface="+mn-lt"/>
                    <a:ea typeface="+mn-ea"/>
                  </a:rPr>
                  <a:t>Cache</a:t>
                </a:r>
              </a:p>
            </p:txBody>
          </p:sp>
          <p:sp>
            <p:nvSpPr>
              <p:cNvPr id="41" name="Rectangle 54"/>
              <p:cNvSpPr>
                <a:spLocks noChangeArrowheads="1"/>
              </p:cNvSpPr>
              <p:nvPr/>
            </p:nvSpPr>
            <p:spPr bwMode="auto">
              <a:xfrm>
                <a:off x="5394861" y="4863024"/>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sp>
            <p:nvSpPr>
              <p:cNvPr id="42" name="Rectangle 55"/>
              <p:cNvSpPr>
                <a:spLocks noChangeArrowheads="1"/>
              </p:cNvSpPr>
              <p:nvPr/>
            </p:nvSpPr>
            <p:spPr bwMode="auto">
              <a:xfrm>
                <a:off x="6045850" y="4859331"/>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grpSp>
        <p:grpSp>
          <p:nvGrpSpPr>
            <p:cNvPr id="25611" name="Group 65"/>
            <p:cNvGrpSpPr>
              <a:grpSpLocks/>
            </p:cNvGrpSpPr>
            <p:nvPr/>
          </p:nvGrpSpPr>
          <p:grpSpPr bwMode="auto">
            <a:xfrm>
              <a:off x="6876256" y="4311799"/>
              <a:ext cx="2029311" cy="1102886"/>
              <a:chOff x="4821025" y="4058004"/>
              <a:chExt cx="2054760" cy="1281824"/>
            </a:xfrm>
          </p:grpSpPr>
          <p:sp>
            <p:nvSpPr>
              <p:cNvPr id="29" name="Flowchart: Magnetic Disk 66"/>
              <p:cNvSpPr/>
              <p:nvPr/>
            </p:nvSpPr>
            <p:spPr>
              <a:xfrm>
                <a:off x="5077124" y="4060415"/>
                <a:ext cx="1798661" cy="1279413"/>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sz="1200"/>
              </a:p>
            </p:txBody>
          </p:sp>
          <p:pic>
            <p:nvPicPr>
              <p:cNvPr id="25615" name="Picture 6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1025" y="4058004"/>
                <a:ext cx="510059" cy="51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6" name="TextBox 68"/>
              <p:cNvSpPr txBox="1">
                <a:spLocks noChangeArrowheads="1"/>
              </p:cNvSpPr>
              <p:nvPr/>
            </p:nvSpPr>
            <p:spPr bwMode="auto">
              <a:xfrm>
                <a:off x="5076055" y="4112942"/>
                <a:ext cx="17816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b="1"/>
                  <a:t>Worker Node</a:t>
                </a:r>
              </a:p>
            </p:txBody>
          </p:sp>
          <p:sp>
            <p:nvSpPr>
              <p:cNvPr id="32" name="Rectangle 69"/>
              <p:cNvSpPr>
                <a:spLocks noChangeArrowheads="1"/>
              </p:cNvSpPr>
              <p:nvPr/>
            </p:nvSpPr>
            <p:spPr bwMode="auto">
              <a:xfrm>
                <a:off x="5191248" y="4509041"/>
                <a:ext cx="1563982" cy="67570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defRPr/>
                </a:pPr>
                <a:r>
                  <a:rPr lang="en-US" sz="1200" b="1" dirty="0">
                    <a:solidFill>
                      <a:schemeClr val="dk1"/>
                    </a:solidFill>
                    <a:latin typeface="+mn-lt"/>
                    <a:ea typeface="+mn-ea"/>
                  </a:rPr>
                  <a:t>Executer</a:t>
                </a:r>
              </a:p>
            </p:txBody>
          </p:sp>
          <p:sp>
            <p:nvSpPr>
              <p:cNvPr id="33" name="Rectangle 70"/>
              <p:cNvSpPr>
                <a:spLocks noChangeArrowheads="1"/>
              </p:cNvSpPr>
              <p:nvPr/>
            </p:nvSpPr>
            <p:spPr bwMode="auto">
              <a:xfrm>
                <a:off x="6056020" y="4509041"/>
                <a:ext cx="686352" cy="28616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b="1" dirty="0">
                    <a:solidFill>
                      <a:schemeClr val="dk1"/>
                    </a:solidFill>
                    <a:latin typeface="+mn-lt"/>
                    <a:ea typeface="+mn-ea"/>
                  </a:rPr>
                  <a:t>Cache</a:t>
                </a:r>
              </a:p>
            </p:txBody>
          </p:sp>
          <p:sp>
            <p:nvSpPr>
              <p:cNvPr id="34" name="Rectangle 71"/>
              <p:cNvSpPr>
                <a:spLocks noChangeArrowheads="1"/>
              </p:cNvSpPr>
              <p:nvPr/>
            </p:nvSpPr>
            <p:spPr bwMode="auto">
              <a:xfrm>
                <a:off x="5395385" y="4863510"/>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sp>
            <p:nvSpPr>
              <p:cNvPr id="35" name="Rectangle 72"/>
              <p:cNvSpPr>
                <a:spLocks noChangeArrowheads="1"/>
              </p:cNvSpPr>
              <p:nvPr/>
            </p:nvSpPr>
            <p:spPr bwMode="auto">
              <a:xfrm>
                <a:off x="6046376" y="4859817"/>
                <a:ext cx="498288" cy="240005"/>
              </a:xfrm>
              <a:prstGeom prst="rec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p>
                <a:pPr algn="ctr">
                  <a:defRPr/>
                </a:pPr>
                <a:r>
                  <a:rPr lang="en-US" sz="1200" dirty="0">
                    <a:solidFill>
                      <a:schemeClr val="dk1"/>
                    </a:solidFill>
                    <a:latin typeface="+mn-lt"/>
                    <a:ea typeface="+mn-ea"/>
                  </a:rPr>
                  <a:t>Task</a:t>
                </a:r>
              </a:p>
            </p:txBody>
          </p:sp>
        </p:grpSp>
        <p:cxnSp>
          <p:nvCxnSpPr>
            <p:cNvPr id="27" name="Straight Arrow Connector 73"/>
            <p:cNvCxnSpPr>
              <a:cxnSpLocks noChangeShapeType="1"/>
              <a:stCxn id="22" idx="2"/>
              <a:endCxn id="36" idx="1"/>
            </p:cNvCxnSpPr>
            <p:nvPr/>
          </p:nvCxnSpPr>
          <p:spPr bwMode="auto">
            <a:xfrm flipH="1">
              <a:off x="5735381" y="3886575"/>
              <a:ext cx="1470001" cy="425710"/>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 name="Straight Arrow Connector 75"/>
            <p:cNvCxnSpPr>
              <a:cxnSpLocks noChangeShapeType="1"/>
              <a:stCxn id="22" idx="2"/>
              <a:endCxn id="29" idx="1"/>
            </p:cNvCxnSpPr>
            <p:nvPr/>
          </p:nvCxnSpPr>
          <p:spPr bwMode="auto">
            <a:xfrm>
              <a:off x="7205382" y="3886575"/>
              <a:ext cx="811200" cy="427298"/>
            </a:xfrm>
            <a:prstGeom prst="straightConnector1">
              <a:avLst/>
            </a:prstGeom>
            <a:noFill/>
            <a:ln w="25400">
              <a:solidFill>
                <a:schemeClr val="tx1"/>
              </a:solidFill>
              <a:round/>
              <a:headEnd type="triangle" w="med" len="me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7014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anim calcmode="lin" valueType="num">
                                      <p:cBhvr>
                                        <p:cTn id="28" dur="1000" fill="hold"/>
                                        <p:tgtEl>
                                          <p:spTgt spid="24"/>
                                        </p:tgtEl>
                                        <p:attrNameLst>
                                          <p:attrName>ppt_x</p:attrName>
                                        </p:attrNameLst>
                                      </p:cBhvr>
                                      <p:tavLst>
                                        <p:tav tm="0">
                                          <p:val>
                                            <p:strVal val="#ppt_x"/>
                                          </p:val>
                                        </p:tav>
                                        <p:tav tm="100000">
                                          <p:val>
                                            <p:strVal val="#ppt_x"/>
                                          </p:val>
                                        </p:tav>
                                      </p:tavLst>
                                    </p:anim>
                                    <p:anim calcmode="lin" valueType="num">
                                      <p:cBhvr>
                                        <p:cTn id="2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olo 1"/>
          <p:cNvSpPr>
            <a:spLocks noGrp="1"/>
          </p:cNvSpPr>
          <p:nvPr>
            <p:ph type="title"/>
          </p:nvPr>
        </p:nvSpPr>
        <p:spPr/>
        <p:txBody>
          <a:bodyPr/>
          <a:lstStyle/>
          <a:p>
            <a:r>
              <a:rPr lang="en-US" altLang="en-US"/>
              <a:t>Spark Programming Model</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E7EF0B9-97ED-4F9D-ABF1-FC5E0AAE4103}" type="slidenum">
              <a:rPr lang="en-US" altLang="en-US" sz="1200">
                <a:solidFill>
                  <a:srgbClr val="F2F2F2"/>
                </a:solidFill>
                <a:latin typeface="Calibri" panose="020F0502020204030204" pitchFamily="34" charset="0"/>
              </a:rPr>
              <a:pPr eaLnBrk="1" hangingPunct="1"/>
              <a:t>15</a:t>
            </a:fld>
            <a:endParaRPr lang="en-US" altLang="en-US" sz="1200">
              <a:solidFill>
                <a:srgbClr val="F2F2F2"/>
              </a:solidFill>
              <a:latin typeface="Calibri" panose="020F0502020204030204" pitchFamily="34" charset="0"/>
            </a:endParaRPr>
          </a:p>
        </p:txBody>
      </p:sp>
      <p:grpSp>
        <p:nvGrpSpPr>
          <p:cNvPr id="26627" name="Group 3"/>
          <p:cNvGrpSpPr>
            <a:grpSpLocks/>
          </p:cNvGrpSpPr>
          <p:nvPr/>
        </p:nvGrpSpPr>
        <p:grpSpPr bwMode="auto">
          <a:xfrm>
            <a:off x="1223963" y="4430713"/>
            <a:ext cx="1563687" cy="909637"/>
            <a:chOff x="812197" y="2186876"/>
            <a:chExt cx="2557074" cy="1348041"/>
          </a:xfrm>
        </p:grpSpPr>
        <p:pic>
          <p:nvPicPr>
            <p:cNvPr id="6" name="Picture 1"/>
            <p:cNvPicPr>
              <a:picLocks noChangeAspect="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349808" y="2186876"/>
              <a:ext cx="1367311" cy="892146"/>
            </a:xfrm>
            <a:prstGeom prst="rect">
              <a:avLst/>
            </a:prstGeom>
          </p:spPr>
        </p:pic>
        <p:sp>
          <p:nvSpPr>
            <p:cNvPr id="26637" name="TextBox 2"/>
            <p:cNvSpPr txBox="1">
              <a:spLocks noChangeArrowheads="1"/>
            </p:cNvSpPr>
            <p:nvPr/>
          </p:nvSpPr>
          <p:spPr bwMode="auto">
            <a:xfrm>
              <a:off x="812197" y="3079023"/>
              <a:ext cx="2557074" cy="455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User (Developer)</a:t>
              </a:r>
            </a:p>
          </p:txBody>
        </p:sp>
      </p:grpSp>
      <p:grpSp>
        <p:nvGrpSpPr>
          <p:cNvPr id="26628" name="Group 40"/>
          <p:cNvGrpSpPr>
            <a:grpSpLocks/>
          </p:cNvGrpSpPr>
          <p:nvPr/>
        </p:nvGrpSpPr>
        <p:grpSpPr bwMode="auto">
          <a:xfrm>
            <a:off x="879475" y="3536950"/>
            <a:ext cx="1563688" cy="893763"/>
            <a:chOff x="899592" y="4060729"/>
            <a:chExt cx="1563930" cy="893429"/>
          </a:xfrm>
        </p:grpSpPr>
        <p:cxnSp>
          <p:nvCxnSpPr>
            <p:cNvPr id="9" name="Straight Arrow Connector 8"/>
            <p:cNvCxnSpPr>
              <a:cxnSpLocks noChangeShapeType="1"/>
              <a:stCxn id="6" idx="0"/>
              <a:endCxn id="12" idx="2"/>
            </p:cNvCxnSpPr>
            <p:nvPr/>
          </p:nvCxnSpPr>
          <p:spPr bwMode="auto">
            <a:xfrm flipH="1" flipV="1">
              <a:off x="1979259" y="4060729"/>
              <a:ext cx="12702" cy="893429"/>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635" name="TextBox 30"/>
            <p:cNvSpPr txBox="1">
              <a:spLocks noChangeArrowheads="1"/>
            </p:cNvSpPr>
            <p:nvPr/>
          </p:nvSpPr>
          <p:spPr bwMode="auto">
            <a:xfrm>
              <a:off x="899592" y="443073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Writes</a:t>
              </a:r>
            </a:p>
          </p:txBody>
        </p:sp>
      </p:grpSp>
      <p:grpSp>
        <p:nvGrpSpPr>
          <p:cNvPr id="26629" name="Group 39"/>
          <p:cNvGrpSpPr>
            <a:grpSpLocks/>
          </p:cNvGrpSpPr>
          <p:nvPr/>
        </p:nvGrpSpPr>
        <p:grpSpPr bwMode="auto">
          <a:xfrm>
            <a:off x="1095375" y="1754188"/>
            <a:ext cx="1727200" cy="1890712"/>
            <a:chOff x="1115382" y="2276872"/>
            <a:chExt cx="1728426" cy="1891489"/>
          </a:xfrm>
        </p:grpSpPr>
        <p:sp>
          <p:nvSpPr>
            <p:cNvPr id="12" name="Flowchart: Document 5"/>
            <p:cNvSpPr>
              <a:spLocks noChangeArrowheads="1"/>
            </p:cNvSpPr>
            <p:nvPr/>
          </p:nvSpPr>
          <p:spPr bwMode="auto">
            <a:xfrm>
              <a:off x="1115382" y="2540505"/>
              <a:ext cx="1728426" cy="1627856"/>
            </a:xfrm>
            <a:prstGeom prst="flowChartDocument">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100">
                  <a:solidFill>
                    <a:srgbClr val="000000"/>
                  </a:solidFill>
                  <a:latin typeface="Calibri" panose="020F0502020204030204" pitchFamily="34" charset="0"/>
                </a:rPr>
                <a:t>sc=new </a:t>
              </a:r>
              <a:r>
                <a:rPr lang="en-US" altLang="en-US" sz="1100">
                  <a:latin typeface="Calibri" panose="020F0502020204030204" pitchFamily="34" charset="0"/>
                </a:rPr>
                <a:t>SparkContext</a:t>
              </a:r>
            </a:p>
            <a:p>
              <a:pPr eaLnBrk="1" hangingPunct="1"/>
              <a:r>
                <a:rPr lang="en-US" altLang="en-US" sz="1100" b="1">
                  <a:solidFill>
                    <a:srgbClr val="000000"/>
                  </a:solidFill>
                  <a:latin typeface="Calibri" panose="020F0502020204030204" pitchFamily="34" charset="0"/>
                </a:rPr>
                <a:t>rDD</a:t>
              </a:r>
              <a:r>
                <a:rPr lang="en-US" altLang="en-US" sz="1100">
                  <a:solidFill>
                    <a:srgbClr val="000000"/>
                  </a:solidFill>
                  <a:latin typeface="Calibri" panose="020F0502020204030204" pitchFamily="34" charset="0"/>
                </a:rPr>
                <a:t>=sc.textfile(“</a:t>
              </a:r>
              <a:r>
                <a:rPr lang="en-US" altLang="ja-JP" sz="1100">
                  <a:solidFill>
                    <a:srgbClr val="000000"/>
                  </a:solidFill>
                  <a:latin typeface="Calibri" panose="020F0502020204030204" pitchFamily="34" charset="0"/>
                </a:rPr>
                <a:t>hdfs://…</a:t>
              </a:r>
              <a:r>
                <a:rPr lang="en-US" altLang="en-US" sz="1100">
                  <a:solidFill>
                    <a:srgbClr val="000000"/>
                  </a:solidFill>
                  <a:latin typeface="Calibri" panose="020F0502020204030204" pitchFamily="34" charset="0"/>
                </a:rPr>
                <a:t>”</a:t>
              </a:r>
              <a:r>
                <a:rPr lang="en-US" altLang="ja-JP" sz="1100">
                  <a:solidFill>
                    <a:srgbClr val="000000"/>
                  </a:solidFill>
                  <a:latin typeface="Calibri" panose="020F0502020204030204" pitchFamily="34" charset="0"/>
                </a:rPr>
                <a:t>)</a:t>
              </a:r>
            </a:p>
            <a:p>
              <a:pPr eaLnBrk="1" hangingPunct="1"/>
              <a:r>
                <a:rPr lang="en-US" altLang="en-US" sz="1100">
                  <a:solidFill>
                    <a:srgbClr val="000000"/>
                  </a:solidFill>
                  <a:latin typeface="Calibri" panose="020F0502020204030204" pitchFamily="34" charset="0"/>
                </a:rPr>
                <a:t>rDD.filter(…)</a:t>
              </a:r>
            </a:p>
            <a:p>
              <a:pPr eaLnBrk="1" hangingPunct="1"/>
              <a:r>
                <a:rPr lang="en-US" altLang="en-US" sz="1100">
                  <a:solidFill>
                    <a:srgbClr val="000000"/>
                  </a:solidFill>
                  <a:latin typeface="Calibri" panose="020F0502020204030204" pitchFamily="34" charset="0"/>
                </a:rPr>
                <a:t>rDD.Cache</a:t>
              </a:r>
            </a:p>
            <a:p>
              <a:pPr eaLnBrk="1" hangingPunct="1"/>
              <a:r>
                <a:rPr lang="en-US" altLang="en-US" sz="1100">
                  <a:solidFill>
                    <a:srgbClr val="000000"/>
                  </a:solidFill>
                  <a:latin typeface="Calibri" panose="020F0502020204030204" pitchFamily="34" charset="0"/>
                </a:rPr>
                <a:t>rDD.Count</a:t>
              </a:r>
            </a:p>
            <a:p>
              <a:pPr eaLnBrk="1" hangingPunct="1"/>
              <a:r>
                <a:rPr lang="en-US" altLang="en-US" sz="1100">
                  <a:solidFill>
                    <a:srgbClr val="000000"/>
                  </a:solidFill>
                  <a:latin typeface="Calibri" panose="020F0502020204030204" pitchFamily="34" charset="0"/>
                </a:rPr>
                <a:t>rDD.map</a:t>
              </a:r>
            </a:p>
            <a:p>
              <a:pPr eaLnBrk="1" hangingPunct="1"/>
              <a:endParaRPr lang="en-US" altLang="en-US" sz="1100">
                <a:solidFill>
                  <a:srgbClr val="000000"/>
                </a:solidFill>
                <a:latin typeface="Calibri" panose="020F0502020204030204" pitchFamily="34" charset="0"/>
              </a:endParaRPr>
            </a:p>
          </p:txBody>
        </p:sp>
        <p:sp>
          <p:nvSpPr>
            <p:cNvPr id="26633" name="TextBox 35"/>
            <p:cNvSpPr txBox="1">
              <a:spLocks noChangeArrowheads="1"/>
            </p:cNvSpPr>
            <p:nvPr/>
          </p:nvSpPr>
          <p:spPr bwMode="auto">
            <a:xfrm>
              <a:off x="1142883" y="2276872"/>
              <a:ext cx="15639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b="1"/>
                <a:t>Driver Program</a:t>
              </a:r>
            </a:p>
          </p:txBody>
        </p:sp>
      </p:grpSp>
      <p:sp>
        <p:nvSpPr>
          <p:cNvPr id="14" name="Line Callout 1 (Border and Accent Bar) 56"/>
          <p:cNvSpPr>
            <a:spLocks/>
          </p:cNvSpPr>
          <p:nvPr/>
        </p:nvSpPr>
        <p:spPr bwMode="auto">
          <a:xfrm>
            <a:off x="3119438" y="2743200"/>
            <a:ext cx="1346200" cy="901700"/>
          </a:xfrm>
          <a:prstGeom prst="accentBorderCallout1">
            <a:avLst>
              <a:gd name="adj1" fmla="val 18750"/>
              <a:gd name="adj2" fmla="val -8333"/>
              <a:gd name="adj3" fmla="val -42282"/>
              <a:gd name="adj4" fmla="val -131778"/>
            </a:avLst>
          </a:prstGeom>
          <a:gradFill rotWithShape="1">
            <a:gsLst>
              <a:gs pos="0">
                <a:srgbClr val="95EEFF"/>
              </a:gs>
              <a:gs pos="100000">
                <a:srgbClr val="39B7D8"/>
              </a:gs>
            </a:gsLst>
            <a:lin ang="5400000"/>
          </a:gradFill>
          <a:ln w="9525">
            <a:solidFill>
              <a:srgbClr val="46AAC5"/>
            </a:solidFill>
            <a:miter lim="800000"/>
            <a:headEnd/>
            <a:tailEnd/>
          </a:ln>
          <a:effectLst>
            <a:outerShdw blurRad="40000" dist="23000" dir="5400000" rotWithShape="0">
              <a:srgbClr val="808080">
                <a:alpha val="34999"/>
              </a:srgbClr>
            </a:outerShdw>
          </a:effectLst>
        </p:spPr>
        <p:txBody>
          <a:bodyPr anchor="ctr"/>
          <a:lstStyle/>
          <a:p>
            <a:pPr algn="ctr">
              <a:defRPr/>
            </a:pPr>
            <a:r>
              <a:rPr lang="en-US" sz="1400" dirty="0">
                <a:solidFill>
                  <a:schemeClr val="lt1"/>
                </a:solidFill>
                <a:latin typeface="+mn-lt"/>
                <a:ea typeface="+mn-ea"/>
              </a:rPr>
              <a:t>RDD</a:t>
            </a:r>
          </a:p>
          <a:p>
            <a:pPr algn="ctr">
              <a:defRPr/>
            </a:pPr>
            <a:r>
              <a:rPr lang="en-US" sz="1400" dirty="0">
                <a:solidFill>
                  <a:schemeClr val="lt1"/>
                </a:solidFill>
                <a:latin typeface="+mn-lt"/>
                <a:ea typeface="+mn-ea"/>
              </a:rPr>
              <a:t>(Resilient Distributed Dataset)</a:t>
            </a:r>
          </a:p>
        </p:txBody>
      </p:sp>
      <p:sp>
        <p:nvSpPr>
          <p:cNvPr id="15" name="Line Callout 1 11"/>
          <p:cNvSpPr>
            <a:spLocks/>
          </p:cNvSpPr>
          <p:nvPr/>
        </p:nvSpPr>
        <p:spPr bwMode="auto">
          <a:xfrm>
            <a:off x="5702300" y="2562225"/>
            <a:ext cx="2476500" cy="1858963"/>
          </a:xfrm>
          <a:prstGeom prst="borderCallout1">
            <a:avLst>
              <a:gd name="adj1" fmla="val 18750"/>
              <a:gd name="adj2" fmla="val -8333"/>
              <a:gd name="adj3" fmla="val 31292"/>
              <a:gd name="adj4" fmla="val -48042"/>
            </a:avLst>
          </a:prstGeom>
          <a:gradFill rotWithShape="1">
            <a:gsLst>
              <a:gs pos="0">
                <a:srgbClr val="DCFFA0"/>
              </a:gs>
              <a:gs pos="100000">
                <a:srgbClr val="A0CA4A"/>
              </a:gs>
            </a:gsLst>
            <a:lin ang="5400000"/>
          </a:gradFill>
          <a:ln w="9525">
            <a:solidFill>
              <a:srgbClr val="98B954"/>
            </a:solidFill>
            <a:miter lim="800000"/>
            <a:headEnd/>
            <a:tailEnd/>
          </a:ln>
          <a:effectLst>
            <a:outerShdw blurRad="40000" dist="23000" dir="5400000" rotWithShape="0">
              <a:srgbClr val="808080">
                <a:alpha val="34999"/>
              </a:srgbClr>
            </a:outerShdw>
          </a:effectLst>
        </p:spPr>
        <p:txBody>
          <a:bodyPr/>
          <a:lstStyle/>
          <a:p>
            <a:pPr marL="285750" indent="-285750">
              <a:buFont typeface="Arial" panose="020B0604020202020204" pitchFamily="34" charset="0"/>
              <a:buChar char="•"/>
              <a:defRPr/>
            </a:pPr>
            <a:r>
              <a:rPr lang="en-US" sz="1400" dirty="0">
                <a:solidFill>
                  <a:schemeClr val="lt1"/>
                </a:solidFill>
                <a:latin typeface="+mn-lt"/>
                <a:ea typeface="+mn-ea"/>
              </a:rPr>
              <a:t>Immutable Data structure</a:t>
            </a:r>
          </a:p>
          <a:p>
            <a:pPr marL="285750" indent="-285750">
              <a:buFont typeface="Arial" panose="020B0604020202020204" pitchFamily="34" charset="0"/>
              <a:buChar char="•"/>
              <a:defRPr/>
            </a:pPr>
            <a:r>
              <a:rPr lang="en-US" sz="1400" dirty="0">
                <a:solidFill>
                  <a:schemeClr val="lt1"/>
                </a:solidFill>
                <a:latin typeface="+mn-lt"/>
                <a:ea typeface="+mn-ea"/>
              </a:rPr>
              <a:t>In-memory (explicitly)</a:t>
            </a:r>
          </a:p>
          <a:p>
            <a:pPr marL="285750" indent="-285750">
              <a:buFont typeface="Arial" panose="020B0604020202020204" pitchFamily="34" charset="0"/>
              <a:buChar char="•"/>
              <a:defRPr/>
            </a:pPr>
            <a:r>
              <a:rPr lang="en-US" sz="1400" dirty="0">
                <a:solidFill>
                  <a:schemeClr val="lt1"/>
                </a:solidFill>
                <a:latin typeface="+mn-lt"/>
                <a:ea typeface="+mn-ea"/>
              </a:rPr>
              <a:t>Fault Tolerant</a:t>
            </a:r>
          </a:p>
          <a:p>
            <a:pPr marL="285750" indent="-285750">
              <a:buFont typeface="Arial" panose="020B0604020202020204" pitchFamily="34" charset="0"/>
              <a:buChar char="•"/>
              <a:defRPr/>
            </a:pPr>
            <a:r>
              <a:rPr lang="en-US" sz="1400" dirty="0">
                <a:solidFill>
                  <a:schemeClr val="lt1"/>
                </a:solidFill>
                <a:latin typeface="+mn-lt"/>
                <a:ea typeface="+mn-ea"/>
              </a:rPr>
              <a:t>Parallel Data Structure</a:t>
            </a:r>
          </a:p>
          <a:p>
            <a:pPr marL="285750" indent="-285750">
              <a:buFont typeface="Arial" panose="020B0604020202020204" pitchFamily="34" charset="0"/>
              <a:buChar char="•"/>
              <a:defRPr/>
            </a:pPr>
            <a:r>
              <a:rPr lang="en-US" sz="1400" dirty="0">
                <a:solidFill>
                  <a:schemeClr val="lt1"/>
                </a:solidFill>
                <a:latin typeface="+mn-lt"/>
                <a:ea typeface="+mn-ea"/>
              </a:rPr>
              <a:t>Controlled partitioning to optimize data placement</a:t>
            </a:r>
          </a:p>
          <a:p>
            <a:pPr marL="285750" indent="-285750">
              <a:buFont typeface="Arial" panose="020B0604020202020204" pitchFamily="34" charset="0"/>
              <a:buChar char="•"/>
              <a:defRPr/>
            </a:pPr>
            <a:r>
              <a:rPr lang="en-US" sz="1400" dirty="0">
                <a:solidFill>
                  <a:schemeClr val="lt1"/>
                </a:solidFill>
                <a:latin typeface="+mn-lt"/>
                <a:ea typeface="+mn-ea"/>
              </a:rPr>
              <a:t>Can be manipulated using rich set of operators.</a:t>
            </a:r>
          </a:p>
          <a:p>
            <a:pPr marL="285750" indent="-285750">
              <a:buFont typeface="Arial" panose="020B0604020202020204" pitchFamily="34" charset="0"/>
              <a:buChar char="•"/>
              <a:defRPr/>
            </a:pPr>
            <a:endParaRPr lang="en-US" sz="1400" dirty="0">
              <a:solidFill>
                <a:schemeClr val="lt1"/>
              </a:solidFill>
              <a:latin typeface="+mn-lt"/>
              <a:ea typeface="+mn-ea"/>
            </a:endParaRPr>
          </a:p>
          <a:p>
            <a:pPr marL="285750" indent="-285750">
              <a:buFont typeface="Arial" panose="020B0604020202020204" pitchFamily="34" charset="0"/>
              <a:buChar char="•"/>
              <a:defRPr/>
            </a:pPr>
            <a:endParaRPr lang="en-US" sz="1400" dirty="0">
              <a:solidFill>
                <a:schemeClr val="lt1"/>
              </a:solidFill>
              <a:latin typeface="+mn-lt"/>
              <a:ea typeface="+mn-ea"/>
            </a:endParaRPr>
          </a:p>
        </p:txBody>
      </p:sp>
    </p:spTree>
    <p:extLst>
      <p:ext uri="{BB962C8B-B14F-4D97-AF65-F5344CB8AC3E}">
        <p14:creationId xmlns:p14="http://schemas.microsoft.com/office/powerpoint/2010/main" val="3491036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39552" y="1556792"/>
            <a:ext cx="8136904" cy="720080"/>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b="1" dirty="0"/>
              <a:t>Outline</a:t>
            </a:r>
            <a:endParaRPr lang="zh-CN" altLang="en-US" b="1" dirty="0"/>
          </a:p>
        </p:txBody>
      </p:sp>
      <p:sp>
        <p:nvSpPr>
          <p:cNvPr id="3" name="内容占位符 2"/>
          <p:cNvSpPr>
            <a:spLocks noGrp="1"/>
          </p:cNvSpPr>
          <p:nvPr>
            <p:ph idx="1"/>
          </p:nvPr>
        </p:nvSpPr>
        <p:spPr>
          <a:xfrm>
            <a:off x="251520" y="1600200"/>
            <a:ext cx="8640960" cy="4525963"/>
          </a:xfrm>
        </p:spPr>
        <p:txBody>
          <a:bodyPr>
            <a:normAutofit/>
          </a:bodyPr>
          <a:lstStyle/>
          <a:p>
            <a:r>
              <a:rPr lang="en-US" altLang="zh-CN" dirty="0"/>
              <a:t>Introduction to </a:t>
            </a:r>
            <a:r>
              <a:rPr lang="en-US" altLang="zh-CN" dirty="0" err="1"/>
              <a:t>Scala</a:t>
            </a:r>
            <a:r>
              <a:rPr lang="en-US" altLang="zh-CN" dirty="0"/>
              <a:t> &amp; functional programming</a:t>
            </a:r>
          </a:p>
          <a:p>
            <a:r>
              <a:rPr lang="en-US" altLang="zh-CN" dirty="0"/>
              <a:t>What is Spark</a:t>
            </a:r>
          </a:p>
          <a:p>
            <a:r>
              <a:rPr lang="en-US" altLang="zh-CN" dirty="0"/>
              <a:t>Resilient Distributed Datasets (RDDs)</a:t>
            </a:r>
          </a:p>
          <a:p>
            <a:r>
              <a:rPr lang="en-US" altLang="zh-CN" dirty="0"/>
              <a:t>Implementation </a:t>
            </a:r>
          </a:p>
          <a:p>
            <a:r>
              <a:rPr lang="en-US" altLang="zh-CN" dirty="0"/>
              <a:t>Demo</a:t>
            </a:r>
          </a:p>
          <a:p>
            <a:r>
              <a:rPr lang="en-US" altLang="zh-CN" dirty="0"/>
              <a:t>Conclusion</a:t>
            </a:r>
          </a:p>
          <a:p>
            <a:endParaRPr lang="en-US" altLang="zh-CN" dirty="0"/>
          </a:p>
          <a:p>
            <a:endParaRPr lang="zh-CN" altLang="en-US" dirty="0"/>
          </a:p>
        </p:txBody>
      </p:sp>
    </p:spTree>
    <p:extLst>
      <p:ext uri="{BB962C8B-B14F-4D97-AF65-F5344CB8AC3E}">
        <p14:creationId xmlns:p14="http://schemas.microsoft.com/office/powerpoint/2010/main" val="73250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txBody>
          <a:bodyPr/>
          <a:lstStyle/>
          <a:p>
            <a:pPr algn="l"/>
            <a:r>
              <a:rPr lang="en-US" altLang="zh-CN" dirty="0"/>
              <a:t>About </a:t>
            </a:r>
            <a:r>
              <a:rPr lang="en-US" altLang="zh-CN" dirty="0" err="1"/>
              <a:t>Scala</a:t>
            </a:r>
            <a:endParaRPr lang="zh-CN" altLang="en-US" dirty="0"/>
          </a:p>
        </p:txBody>
      </p:sp>
      <p:sp>
        <p:nvSpPr>
          <p:cNvPr id="3" name="内容占位符 2"/>
          <p:cNvSpPr>
            <a:spLocks noGrp="1"/>
          </p:cNvSpPr>
          <p:nvPr>
            <p:ph idx="1"/>
          </p:nvPr>
        </p:nvSpPr>
        <p:spPr>
          <a:xfrm>
            <a:off x="467544" y="1628800"/>
            <a:ext cx="8229600" cy="4464496"/>
          </a:xfrm>
        </p:spPr>
        <p:txBody>
          <a:bodyPr/>
          <a:lstStyle/>
          <a:p>
            <a:pPr marL="0" indent="0">
              <a:buNone/>
            </a:pPr>
            <a:r>
              <a:rPr lang="en-US" altLang="zh-CN" dirty="0"/>
              <a:t>High-level language for JVM</a:t>
            </a:r>
          </a:p>
          <a:p>
            <a:pPr marL="0" indent="0">
              <a:buNone/>
            </a:pPr>
            <a:r>
              <a:rPr lang="en-US" altLang="zh-CN" dirty="0"/>
              <a:t>  </a:t>
            </a:r>
            <a:r>
              <a:rPr lang="en-US" altLang="zh-CN" sz="2400" dirty="0"/>
              <a:t>&gt;&gt; Object-oriented + Functional programming (FP)</a:t>
            </a:r>
          </a:p>
          <a:p>
            <a:pPr marL="0" indent="0">
              <a:buNone/>
            </a:pPr>
            <a:r>
              <a:rPr lang="en-US" altLang="zh-CN" dirty="0"/>
              <a:t>Statically typed</a:t>
            </a:r>
          </a:p>
          <a:p>
            <a:pPr marL="0" indent="0">
              <a:buNone/>
            </a:pPr>
            <a:r>
              <a:rPr lang="en-US" altLang="zh-CN" sz="2400" dirty="0"/>
              <a:t>  &gt;&gt; Comparable in speed to Java</a:t>
            </a:r>
          </a:p>
          <a:p>
            <a:pPr marL="0" indent="0">
              <a:buNone/>
            </a:pPr>
            <a:r>
              <a:rPr lang="en-US" altLang="zh-CN" sz="2400" dirty="0"/>
              <a:t>  &gt;&gt; no need to write types due to type inference</a:t>
            </a:r>
          </a:p>
          <a:p>
            <a:pPr marL="0" indent="0">
              <a:buNone/>
            </a:pPr>
            <a:r>
              <a:rPr lang="en-US" altLang="zh-CN" dirty="0"/>
              <a:t>Interoperates with Java</a:t>
            </a:r>
          </a:p>
          <a:p>
            <a:pPr marL="0" indent="0">
              <a:buNone/>
            </a:pPr>
            <a:r>
              <a:rPr lang="en-US" altLang="zh-CN" sz="2400" dirty="0"/>
              <a:t>  &gt;&gt; Can use any Java class, inherit from it, </a:t>
            </a:r>
            <a:r>
              <a:rPr lang="en-US" altLang="zh-CN" sz="2400" dirty="0" err="1"/>
              <a:t>etc</a:t>
            </a:r>
            <a:r>
              <a:rPr lang="en-US" altLang="zh-CN" sz="2400" dirty="0"/>
              <a:t>;</a:t>
            </a:r>
          </a:p>
          <a:p>
            <a:pPr marL="0" indent="0">
              <a:buNone/>
            </a:pPr>
            <a:r>
              <a:rPr lang="en-US" altLang="zh-CN" sz="2400" dirty="0"/>
              <a:t>  &gt;&gt; Can also call </a:t>
            </a:r>
            <a:r>
              <a:rPr lang="en-US" altLang="zh-CN" sz="2400" dirty="0" err="1"/>
              <a:t>Scala</a:t>
            </a:r>
            <a:r>
              <a:rPr lang="en-US" altLang="zh-CN" sz="2400" dirty="0"/>
              <a:t> code from Java</a:t>
            </a:r>
          </a:p>
          <a:p>
            <a:pPr marL="0" indent="0">
              <a:buNone/>
            </a:pPr>
            <a:endParaRPr lang="zh-CN" altLang="en-US" dirty="0"/>
          </a:p>
        </p:txBody>
      </p:sp>
    </p:spTree>
    <p:extLst>
      <p:ext uri="{BB962C8B-B14F-4D97-AF65-F5344CB8AC3E}">
        <p14:creationId xmlns:p14="http://schemas.microsoft.com/office/powerpoint/2010/main" val="407434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Quick Tour</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1196752"/>
            <a:ext cx="8352928" cy="5184576"/>
          </a:xfrm>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3648" y="4869160"/>
            <a:ext cx="40481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1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Quick Tour</a:t>
            </a:r>
            <a:endParaRPr lang="zh-CN" altLang="en-US"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968" y="1484784"/>
            <a:ext cx="7933480" cy="4608512"/>
          </a:xfrm>
          <a:prstGeom prst="rect">
            <a:avLst/>
          </a:prstGeom>
        </p:spPr>
      </p:pic>
    </p:spTree>
    <p:extLst>
      <p:ext uri="{BB962C8B-B14F-4D97-AF65-F5344CB8AC3E}">
        <p14:creationId xmlns:p14="http://schemas.microsoft.com/office/powerpoint/2010/main" val="2378315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800" b="1" dirty="0"/>
              <a:t>Project Goals</a:t>
            </a:r>
            <a:endParaRPr lang="zh-CN" altLang="en-US" sz="4800" b="1" dirty="0"/>
          </a:p>
        </p:txBody>
      </p:sp>
      <p:sp>
        <p:nvSpPr>
          <p:cNvPr id="3" name="内容占位符 2"/>
          <p:cNvSpPr>
            <a:spLocks noGrp="1"/>
          </p:cNvSpPr>
          <p:nvPr>
            <p:ph idx="1"/>
          </p:nvPr>
        </p:nvSpPr>
        <p:spPr/>
        <p:txBody>
          <a:bodyPr/>
          <a:lstStyle/>
          <a:p>
            <a:pPr marL="0" indent="0">
              <a:buNone/>
            </a:pPr>
            <a:r>
              <a:rPr lang="en-US" altLang="zh-CN" dirty="0"/>
              <a:t>Extend the </a:t>
            </a:r>
            <a:r>
              <a:rPr lang="en-US" altLang="zh-CN" dirty="0" err="1"/>
              <a:t>MapReduce</a:t>
            </a:r>
            <a:r>
              <a:rPr lang="en-US" altLang="zh-CN" dirty="0"/>
              <a:t> model to better support two common classes of analytics apps:</a:t>
            </a:r>
          </a:p>
          <a:p>
            <a:pPr marL="0" indent="0">
              <a:buNone/>
            </a:pPr>
            <a:r>
              <a:rPr lang="en-US" altLang="zh-CN" sz="2800" dirty="0"/>
              <a:t> &gt;&gt;  Iterative algorithms (machine learning, graph)</a:t>
            </a:r>
          </a:p>
          <a:p>
            <a:pPr marL="0" indent="0">
              <a:buNone/>
            </a:pPr>
            <a:r>
              <a:rPr lang="en-US" altLang="zh-CN" sz="2800" dirty="0"/>
              <a:t> &gt;&gt;  Interactive data mining</a:t>
            </a:r>
          </a:p>
          <a:p>
            <a:pPr marL="0" indent="0">
              <a:buNone/>
            </a:pPr>
            <a:endParaRPr lang="en-US" altLang="zh-CN" sz="2800" dirty="0"/>
          </a:p>
          <a:p>
            <a:pPr marL="0" indent="0">
              <a:buNone/>
            </a:pPr>
            <a:r>
              <a:rPr lang="en-US" altLang="zh-CN" dirty="0"/>
              <a:t>Enhance programmability:</a:t>
            </a:r>
          </a:p>
          <a:p>
            <a:pPr marL="0" indent="0">
              <a:buNone/>
            </a:pPr>
            <a:r>
              <a:rPr lang="en-US" altLang="zh-CN" dirty="0"/>
              <a:t> </a:t>
            </a:r>
            <a:r>
              <a:rPr lang="en-US" altLang="zh-CN" sz="2800" dirty="0"/>
              <a:t>&gt;&gt; Integrate into </a:t>
            </a:r>
            <a:r>
              <a:rPr lang="en-US" altLang="zh-CN" sz="2800" dirty="0" err="1"/>
              <a:t>Scala</a:t>
            </a:r>
            <a:r>
              <a:rPr lang="en-US" altLang="zh-CN" sz="2800" dirty="0"/>
              <a:t> programming language</a:t>
            </a:r>
          </a:p>
          <a:p>
            <a:pPr marL="0" indent="0">
              <a:buNone/>
            </a:pPr>
            <a:r>
              <a:rPr lang="en-US" altLang="zh-CN" sz="2800" dirty="0"/>
              <a:t> &gt;&gt; Allow interactive use from </a:t>
            </a:r>
            <a:r>
              <a:rPr lang="en-US" altLang="zh-CN" sz="2800" dirty="0" err="1"/>
              <a:t>Scala</a:t>
            </a:r>
            <a:r>
              <a:rPr lang="en-US" altLang="zh-CN" sz="2800" dirty="0"/>
              <a:t> interpreter</a:t>
            </a:r>
            <a:endParaRPr lang="zh-CN" altLang="en-US" sz="2800" dirty="0"/>
          </a:p>
        </p:txBody>
      </p:sp>
    </p:spTree>
    <p:extLst>
      <p:ext uri="{BB962C8B-B14F-4D97-AF65-F5344CB8AC3E}">
        <p14:creationId xmlns:p14="http://schemas.microsoft.com/office/powerpoint/2010/main" val="960724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116632"/>
            <a:ext cx="8467829" cy="5760640"/>
          </a:xfrm>
        </p:spPr>
      </p:pic>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916832"/>
            <a:ext cx="364807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 4"/>
          <p:cNvSpPr/>
          <p:nvPr/>
        </p:nvSpPr>
        <p:spPr>
          <a:xfrm>
            <a:off x="683568" y="5877272"/>
            <a:ext cx="7848872" cy="864096"/>
          </a:xfrm>
          <a:prstGeom prst="round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All of these leave the list unchanged (List is Immutable)</a:t>
            </a:r>
            <a:endParaRPr lang="zh-CN" altLang="en-US" sz="2400" b="1" dirty="0">
              <a:solidFill>
                <a:schemeClr val="tx1"/>
              </a:solidFill>
            </a:endParaRPr>
          </a:p>
        </p:txBody>
      </p:sp>
    </p:spTree>
    <p:extLst>
      <p:ext uri="{BB962C8B-B14F-4D97-AF65-F5344CB8AC3E}">
        <p14:creationId xmlns:p14="http://schemas.microsoft.com/office/powerpoint/2010/main" val="450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811" y="0"/>
            <a:ext cx="9157811" cy="6858000"/>
          </a:xfrm>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5856" y="5805264"/>
            <a:ext cx="45053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9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 y="0"/>
            <a:ext cx="915439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530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11560" y="2204864"/>
            <a:ext cx="7992888" cy="576064"/>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b="1" dirty="0"/>
              <a:t>Outline</a:t>
            </a:r>
            <a:endParaRPr lang="zh-CN" altLang="en-US" b="1" dirty="0"/>
          </a:p>
        </p:txBody>
      </p:sp>
      <p:sp>
        <p:nvSpPr>
          <p:cNvPr id="3" name="内容占位符 2"/>
          <p:cNvSpPr>
            <a:spLocks noGrp="1"/>
          </p:cNvSpPr>
          <p:nvPr>
            <p:ph idx="1"/>
          </p:nvPr>
        </p:nvSpPr>
        <p:spPr>
          <a:xfrm>
            <a:off x="251520" y="1600200"/>
            <a:ext cx="8640960" cy="4525963"/>
          </a:xfrm>
        </p:spPr>
        <p:txBody>
          <a:bodyPr>
            <a:normAutofit/>
          </a:bodyPr>
          <a:lstStyle/>
          <a:p>
            <a:r>
              <a:rPr lang="en-US" altLang="zh-CN" dirty="0"/>
              <a:t>Introduction to </a:t>
            </a:r>
            <a:r>
              <a:rPr lang="en-US" altLang="zh-CN" dirty="0" err="1"/>
              <a:t>Scala</a:t>
            </a:r>
            <a:r>
              <a:rPr lang="en-US" altLang="zh-CN" dirty="0"/>
              <a:t> &amp; functional programming</a:t>
            </a:r>
          </a:p>
          <a:p>
            <a:r>
              <a:rPr lang="en-US" altLang="zh-CN" dirty="0"/>
              <a:t>What is Spark</a:t>
            </a:r>
          </a:p>
          <a:p>
            <a:r>
              <a:rPr lang="en-US" altLang="zh-CN" dirty="0"/>
              <a:t>Resilient Distributed Datasets (RDDs)</a:t>
            </a:r>
          </a:p>
          <a:p>
            <a:r>
              <a:rPr lang="en-US" altLang="zh-CN" dirty="0"/>
              <a:t>Implementation </a:t>
            </a:r>
          </a:p>
          <a:p>
            <a:r>
              <a:rPr lang="en-US" altLang="zh-CN" dirty="0"/>
              <a:t>Demo</a:t>
            </a:r>
          </a:p>
          <a:p>
            <a:r>
              <a:rPr lang="en-US" altLang="zh-CN" dirty="0"/>
              <a:t>Conclusion</a:t>
            </a:r>
          </a:p>
          <a:p>
            <a:endParaRPr lang="en-US" altLang="zh-CN" dirty="0"/>
          </a:p>
          <a:p>
            <a:endParaRPr lang="zh-CN" altLang="en-US" dirty="0"/>
          </a:p>
        </p:txBody>
      </p:sp>
    </p:spTree>
    <p:extLst>
      <p:ext uri="{BB962C8B-B14F-4D97-AF65-F5344CB8AC3E}">
        <p14:creationId xmlns:p14="http://schemas.microsoft.com/office/powerpoint/2010/main" val="1858035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8229600" cy="1143000"/>
          </a:xfrm>
        </p:spPr>
        <p:txBody>
          <a:bodyPr/>
          <a:lstStyle/>
          <a:p>
            <a:pPr algn="l"/>
            <a:r>
              <a:rPr lang="en-US" altLang="zh-CN" dirty="0"/>
              <a:t>Spark Overview</a:t>
            </a:r>
            <a:endParaRPr lang="zh-CN" altLang="en-US" dirty="0"/>
          </a:p>
        </p:txBody>
      </p:sp>
      <p:sp>
        <p:nvSpPr>
          <p:cNvPr id="3" name="内容占位符 2"/>
          <p:cNvSpPr>
            <a:spLocks noGrp="1"/>
          </p:cNvSpPr>
          <p:nvPr>
            <p:ph idx="1"/>
          </p:nvPr>
        </p:nvSpPr>
        <p:spPr>
          <a:xfrm>
            <a:off x="467544" y="2924944"/>
            <a:ext cx="8229600" cy="3484984"/>
          </a:xfrm>
        </p:spPr>
        <p:txBody>
          <a:bodyPr/>
          <a:lstStyle/>
          <a:p>
            <a:pPr marL="0" indent="0">
              <a:buNone/>
            </a:pPr>
            <a:r>
              <a:rPr lang="en-US" altLang="zh-CN" dirty="0"/>
              <a:t>Concept: resilient distributed datasets (RDDs)</a:t>
            </a:r>
          </a:p>
          <a:p>
            <a:pPr marL="0" indent="0">
              <a:buNone/>
            </a:pPr>
            <a:r>
              <a:rPr lang="en-US" altLang="zh-CN" sz="2400" dirty="0"/>
              <a:t> &gt;&gt; Immutable collections of objects spread across a cluster</a:t>
            </a:r>
          </a:p>
          <a:p>
            <a:pPr marL="0" indent="0">
              <a:buNone/>
            </a:pPr>
            <a:r>
              <a:rPr lang="en-US" altLang="zh-CN" sz="2400" dirty="0"/>
              <a:t> &gt;&gt; Built through parallel </a:t>
            </a:r>
            <a:r>
              <a:rPr lang="en-US" altLang="zh-CN" sz="2400" i="1" dirty="0"/>
              <a:t>transformations</a:t>
            </a:r>
            <a:r>
              <a:rPr lang="en-US" altLang="zh-CN" sz="2400" dirty="0"/>
              <a:t> (</a:t>
            </a:r>
            <a:r>
              <a:rPr lang="en-US" altLang="zh-CN" sz="2400" i="1" dirty="0"/>
              <a:t>map, filter</a:t>
            </a:r>
            <a:r>
              <a:rPr lang="en-US" altLang="zh-CN" sz="2400" dirty="0"/>
              <a:t>, </a:t>
            </a:r>
            <a:r>
              <a:rPr lang="en-US" altLang="zh-CN" sz="2400" dirty="0" err="1"/>
              <a:t>etc</a:t>
            </a:r>
            <a:r>
              <a:rPr lang="en-US" altLang="zh-CN" sz="2400" dirty="0"/>
              <a:t>)</a:t>
            </a:r>
          </a:p>
          <a:p>
            <a:pPr marL="0" indent="0">
              <a:buNone/>
            </a:pPr>
            <a:r>
              <a:rPr lang="en-US" altLang="zh-CN" sz="2400" dirty="0"/>
              <a:t> &gt;&gt; Automatically rebuilt on failure</a:t>
            </a:r>
          </a:p>
          <a:p>
            <a:pPr marL="0" indent="0">
              <a:buNone/>
            </a:pPr>
            <a:r>
              <a:rPr lang="en-US" altLang="zh-CN" sz="2400" dirty="0"/>
              <a:t> &gt;&gt; Controllable </a:t>
            </a:r>
            <a:r>
              <a:rPr lang="en-US" altLang="zh-CN" sz="2400" i="1" dirty="0"/>
              <a:t>persistence</a:t>
            </a:r>
            <a:r>
              <a:rPr lang="en-US" altLang="zh-CN" sz="2400" dirty="0"/>
              <a:t> (e.g. caching in RAM) for reuse</a:t>
            </a:r>
          </a:p>
          <a:p>
            <a:pPr marL="0" indent="0">
              <a:buNone/>
            </a:pPr>
            <a:r>
              <a:rPr lang="en-US" altLang="zh-CN" sz="2400" dirty="0"/>
              <a:t> &gt;&gt; </a:t>
            </a:r>
            <a:r>
              <a:rPr lang="en-US" altLang="zh-CN" sz="2400" i="1" dirty="0"/>
              <a:t>Shared variables </a:t>
            </a:r>
            <a:r>
              <a:rPr lang="en-US" altLang="zh-CN" sz="2400" dirty="0"/>
              <a:t>that can be used in parallel operations</a:t>
            </a:r>
            <a:endParaRPr lang="zh-CN" altLang="en-US" sz="2400" dirty="0"/>
          </a:p>
        </p:txBody>
      </p:sp>
      <p:sp>
        <p:nvSpPr>
          <p:cNvPr id="4" name="TextBox 3"/>
          <p:cNvSpPr txBox="1"/>
          <p:nvPr/>
        </p:nvSpPr>
        <p:spPr>
          <a:xfrm>
            <a:off x="539552" y="1556792"/>
            <a:ext cx="7416824" cy="954107"/>
          </a:xfrm>
          <a:prstGeom prst="rect">
            <a:avLst/>
          </a:prstGeom>
          <a:noFill/>
        </p:spPr>
        <p:txBody>
          <a:bodyPr wrap="square" rtlCol="0">
            <a:spAutoFit/>
          </a:bodyPr>
          <a:lstStyle/>
          <a:p>
            <a:r>
              <a:rPr lang="en-US" altLang="zh-CN" sz="2800" b="1" dirty="0"/>
              <a:t>Goal: work with distributed collections as you would with local ones</a:t>
            </a:r>
            <a:endParaRPr lang="zh-CN" altLang="en-US" sz="2800" b="1" dirty="0"/>
          </a:p>
        </p:txBody>
      </p:sp>
    </p:spTree>
    <p:extLst>
      <p:ext uri="{BB962C8B-B14F-4D97-AF65-F5344CB8AC3E}">
        <p14:creationId xmlns:p14="http://schemas.microsoft.com/office/powerpoint/2010/main" val="4194460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802793" y="2815275"/>
            <a:ext cx="7848872" cy="576064"/>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dirty="0"/>
              <a:t>Outline</a:t>
            </a:r>
            <a:endParaRPr lang="zh-CN" altLang="en-US" dirty="0"/>
          </a:p>
        </p:txBody>
      </p:sp>
      <p:sp>
        <p:nvSpPr>
          <p:cNvPr id="3" name="内容占位符 2"/>
          <p:cNvSpPr>
            <a:spLocks noGrp="1"/>
          </p:cNvSpPr>
          <p:nvPr>
            <p:ph idx="1"/>
          </p:nvPr>
        </p:nvSpPr>
        <p:spPr>
          <a:xfrm>
            <a:off x="457200" y="1600200"/>
            <a:ext cx="8507288" cy="4525963"/>
          </a:xfrm>
        </p:spPr>
        <p:txBody>
          <a:bodyPr/>
          <a:lstStyle/>
          <a:p>
            <a:r>
              <a:rPr lang="en-US" altLang="zh-CN" dirty="0"/>
              <a:t>Introduction to </a:t>
            </a:r>
            <a:r>
              <a:rPr lang="en-US" altLang="zh-CN" dirty="0" err="1"/>
              <a:t>Scala</a:t>
            </a:r>
            <a:r>
              <a:rPr lang="en-US" altLang="zh-CN" dirty="0"/>
              <a:t> &amp; functional programming</a:t>
            </a:r>
          </a:p>
          <a:p>
            <a:r>
              <a:rPr lang="en-US" altLang="zh-CN" dirty="0"/>
              <a:t>What is Spark</a:t>
            </a:r>
          </a:p>
          <a:p>
            <a:r>
              <a:rPr lang="en-US" altLang="zh-CN" dirty="0"/>
              <a:t>Resilient Distributed Datasets (RDDs)</a:t>
            </a:r>
          </a:p>
          <a:p>
            <a:r>
              <a:rPr lang="en-US" altLang="zh-CN" dirty="0"/>
              <a:t>Implementation </a:t>
            </a:r>
          </a:p>
          <a:p>
            <a:r>
              <a:rPr lang="en-US" altLang="zh-CN" dirty="0"/>
              <a:t>Demo</a:t>
            </a:r>
          </a:p>
          <a:p>
            <a:r>
              <a:rPr lang="en-US" altLang="zh-CN" dirty="0"/>
              <a:t>Conclusion</a:t>
            </a:r>
          </a:p>
          <a:p>
            <a:pPr marL="0" indent="0">
              <a:buNone/>
            </a:pPr>
            <a:endParaRPr lang="zh-CN" altLang="en-US" dirty="0"/>
          </a:p>
        </p:txBody>
      </p:sp>
    </p:spTree>
    <p:extLst>
      <p:ext uri="{BB962C8B-B14F-4D97-AF65-F5344CB8AC3E}">
        <p14:creationId xmlns:p14="http://schemas.microsoft.com/office/powerpoint/2010/main" val="1571320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RDD Abstraction</a:t>
            </a:r>
            <a:endParaRPr lang="zh-CN" altLang="en-US" dirty="0"/>
          </a:p>
        </p:txBody>
      </p:sp>
      <p:sp>
        <p:nvSpPr>
          <p:cNvPr id="3" name="内容占位符 2"/>
          <p:cNvSpPr>
            <a:spLocks noGrp="1"/>
          </p:cNvSpPr>
          <p:nvPr>
            <p:ph idx="1"/>
          </p:nvPr>
        </p:nvSpPr>
        <p:spPr>
          <a:xfrm>
            <a:off x="457200" y="1600200"/>
            <a:ext cx="8229600" cy="4781128"/>
          </a:xfrm>
        </p:spPr>
        <p:txBody>
          <a:bodyPr>
            <a:normAutofit fontScale="85000" lnSpcReduction="10000"/>
          </a:bodyPr>
          <a:lstStyle/>
          <a:p>
            <a:pPr marL="0" indent="0">
              <a:buNone/>
            </a:pPr>
            <a:r>
              <a:rPr lang="en-US" altLang="zh-CN" dirty="0"/>
              <a:t>An RDD is a read-only , partitioned collection of records</a:t>
            </a:r>
          </a:p>
          <a:p>
            <a:pPr marL="0" indent="0">
              <a:buNone/>
            </a:pPr>
            <a:r>
              <a:rPr lang="en-US" altLang="zh-CN" dirty="0"/>
              <a:t>Can only be created by :</a:t>
            </a:r>
          </a:p>
          <a:p>
            <a:pPr marL="0" indent="0">
              <a:buNone/>
            </a:pPr>
            <a:r>
              <a:rPr lang="en-US" altLang="zh-CN" sz="3100" i="1" dirty="0"/>
              <a:t>(1) Data in stable storage</a:t>
            </a:r>
          </a:p>
          <a:p>
            <a:pPr marL="0" indent="0">
              <a:buNone/>
            </a:pPr>
            <a:r>
              <a:rPr lang="en-US" altLang="zh-CN" sz="3100" i="1" dirty="0"/>
              <a:t>(2) Other RDDs (transformation , lineage)</a:t>
            </a:r>
          </a:p>
          <a:p>
            <a:pPr marL="514350" indent="-514350">
              <a:buFont typeface="Arial" pitchFamily="34" charset="0"/>
              <a:buAutoNum type="arabicParenBoth"/>
            </a:pPr>
            <a:endParaRPr lang="en-US" altLang="zh-CN" sz="2600" dirty="0"/>
          </a:p>
          <a:p>
            <a:pPr marL="0" indent="0">
              <a:buNone/>
            </a:pPr>
            <a:r>
              <a:rPr lang="en-US" altLang="zh-CN" dirty="0"/>
              <a:t>An RDD has enough information about how it was derived from other datasets(its lineage)</a:t>
            </a:r>
          </a:p>
          <a:p>
            <a:pPr marL="0" indent="0">
              <a:buNone/>
            </a:pPr>
            <a:endParaRPr lang="en-US" altLang="zh-CN" dirty="0"/>
          </a:p>
          <a:p>
            <a:pPr marL="0" indent="0">
              <a:buNone/>
            </a:pPr>
            <a:r>
              <a:rPr lang="en-US" altLang="zh-CN" dirty="0"/>
              <a:t>Users can control two aspects of RDDs:</a:t>
            </a:r>
          </a:p>
          <a:p>
            <a:pPr marL="0" indent="0">
              <a:buNone/>
            </a:pPr>
            <a:r>
              <a:rPr lang="en-US" altLang="zh-CN" sz="3000" dirty="0"/>
              <a:t>1) </a:t>
            </a:r>
            <a:r>
              <a:rPr lang="en-US" altLang="zh-CN" sz="3000" i="1" dirty="0"/>
              <a:t>Persistence </a:t>
            </a:r>
            <a:r>
              <a:rPr lang="en-US" altLang="zh-CN" sz="3000" dirty="0"/>
              <a:t> (in RAM, reuse)</a:t>
            </a:r>
          </a:p>
          <a:p>
            <a:pPr marL="0" indent="0">
              <a:buNone/>
            </a:pPr>
            <a:r>
              <a:rPr lang="en-US" altLang="zh-CN" sz="3000" dirty="0"/>
              <a:t>2) </a:t>
            </a:r>
            <a:r>
              <a:rPr lang="en-US" altLang="zh-CN" sz="3000" i="1" dirty="0"/>
              <a:t>Partitioning (hash, range, [&lt;k, v&gt;])</a:t>
            </a:r>
            <a:endParaRPr lang="zh-CN" altLang="en-US" sz="3000" i="1" dirty="0"/>
          </a:p>
          <a:p>
            <a:pPr marL="0" indent="0">
              <a:buNone/>
            </a:pPr>
            <a:endParaRPr lang="zh-CN" altLang="en-US" dirty="0"/>
          </a:p>
          <a:p>
            <a:pPr marL="0" indent="0">
              <a:buNone/>
            </a:pPr>
            <a:endParaRPr lang="zh-CN" altLang="en-US" dirty="0"/>
          </a:p>
        </p:txBody>
      </p:sp>
    </p:spTree>
    <p:extLst>
      <p:ext uri="{BB962C8B-B14F-4D97-AF65-F5344CB8AC3E}">
        <p14:creationId xmlns:p14="http://schemas.microsoft.com/office/powerpoint/2010/main" val="3494100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457200" y="598488"/>
            <a:ext cx="8229600" cy="1143000"/>
          </a:xfrm>
        </p:spPr>
        <p:txBody>
          <a:bodyPr/>
          <a:lstStyle/>
          <a:p>
            <a:r>
              <a:rPr lang="en-US">
                <a:ea typeface="ＭＳ Ｐゴシック" charset="-128"/>
              </a:rPr>
              <a:t>RDDs in More Detail</a:t>
            </a:r>
          </a:p>
        </p:txBody>
      </p:sp>
      <p:sp>
        <p:nvSpPr>
          <p:cNvPr id="3" name="Content Placeholder 2"/>
          <p:cNvSpPr>
            <a:spLocks noGrp="1"/>
          </p:cNvSpPr>
          <p:nvPr>
            <p:ph idx="1"/>
          </p:nvPr>
        </p:nvSpPr>
        <p:spPr/>
        <p:txBody>
          <a:bodyPr>
            <a:normAutofit fontScale="92500"/>
          </a:bodyPr>
          <a:lstStyle/>
          <a:p>
            <a:pPr>
              <a:defRPr/>
            </a:pPr>
            <a:r>
              <a:rPr lang="en-US" dirty="0">
                <a:ea typeface="ＭＳ Ｐゴシック" charset="-128"/>
                <a:cs typeface="ＭＳ Ｐゴシック" charset="-128"/>
              </a:rPr>
              <a:t>An RDD is an immutable, partitioned, logical collection of records</a:t>
            </a:r>
          </a:p>
          <a:p>
            <a:pPr lvl="1">
              <a:defRPr/>
            </a:pPr>
            <a:r>
              <a:rPr lang="en-US" dirty="0"/>
              <a:t>Need not be materialized, but rather contains information to rebuild a dataset from stable storage</a:t>
            </a:r>
            <a:endParaRPr lang="en-US" dirty="0">
              <a:ea typeface="ＭＳ Ｐゴシック" charset="-128"/>
              <a:cs typeface="ＭＳ Ｐゴシック" charset="-128"/>
            </a:endParaRPr>
          </a:p>
          <a:p>
            <a:pPr>
              <a:defRPr/>
            </a:pPr>
            <a:r>
              <a:rPr lang="en-US" dirty="0">
                <a:ea typeface="ＭＳ Ｐゴシック" charset="-128"/>
                <a:cs typeface="ＭＳ Ｐゴシック" charset="-128"/>
              </a:rPr>
              <a:t>Partitioning can be based on a key in each record (using hash or range partitioning)</a:t>
            </a:r>
          </a:p>
          <a:p>
            <a:pPr>
              <a:defRPr/>
            </a:pPr>
            <a:r>
              <a:rPr lang="en-US" dirty="0">
                <a:ea typeface="ＭＳ Ｐゴシック" charset="-128"/>
                <a:cs typeface="ＭＳ Ｐゴシック" charset="-128"/>
              </a:rPr>
              <a:t>Built using bulk transformations on other RDDs</a:t>
            </a:r>
          </a:p>
          <a:p>
            <a:pPr>
              <a:defRPr/>
            </a:pPr>
            <a:r>
              <a:rPr lang="en-US" dirty="0">
                <a:ea typeface="ＭＳ Ｐゴシック" charset="-128"/>
                <a:cs typeface="ＭＳ Ｐゴシック" charset="-128"/>
              </a:rPr>
              <a:t>Can be cached for future reuse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RDD Types: parallelized collections</a:t>
            </a:r>
            <a:endParaRPr lang="zh-CN" altLang="en-US" dirty="0"/>
          </a:p>
        </p:txBody>
      </p:sp>
      <p:sp>
        <p:nvSpPr>
          <p:cNvPr id="3" name="内容占位符 2"/>
          <p:cNvSpPr>
            <a:spLocks noGrp="1"/>
          </p:cNvSpPr>
          <p:nvPr>
            <p:ph idx="1"/>
          </p:nvPr>
        </p:nvSpPr>
        <p:spPr/>
        <p:txBody>
          <a:bodyPr/>
          <a:lstStyle/>
          <a:p>
            <a:pPr marL="0" indent="0">
              <a:buNone/>
            </a:pPr>
            <a:r>
              <a:rPr lang="en-US" altLang="zh-CN" dirty="0"/>
              <a:t>By calling </a:t>
            </a:r>
            <a:r>
              <a:rPr lang="en-US" altLang="zh-CN" dirty="0" err="1"/>
              <a:t>SparkContext’s</a:t>
            </a:r>
            <a:r>
              <a:rPr lang="en-US" altLang="zh-CN" dirty="0"/>
              <a:t> parallelize method on an existing </a:t>
            </a:r>
            <a:r>
              <a:rPr lang="en-US" altLang="zh-CN" dirty="0" err="1"/>
              <a:t>Scala</a:t>
            </a:r>
            <a:r>
              <a:rPr lang="en-US" altLang="zh-CN" dirty="0"/>
              <a:t> collection (a </a:t>
            </a:r>
            <a:r>
              <a:rPr lang="en-US" altLang="zh-CN" dirty="0" err="1"/>
              <a:t>Seq</a:t>
            </a:r>
            <a:r>
              <a:rPr lang="en-US" altLang="zh-CN" dirty="0"/>
              <a:t> </a:t>
            </a:r>
            <a:r>
              <a:rPr lang="en-US" altLang="zh-CN" dirty="0" err="1"/>
              <a:t>obj</a:t>
            </a:r>
            <a:r>
              <a:rPr lang="en-US" altLang="zh-CN" dirty="0"/>
              <a:t>)</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Once created, the distributed dataset can be operated on in parallel</a:t>
            </a:r>
            <a:endParaRPr lang="zh-CN" alt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775" y="2924944"/>
            <a:ext cx="7848873" cy="186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39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RDD Types: </a:t>
            </a:r>
            <a:r>
              <a:rPr lang="en-US" altLang="zh-CN" dirty="0" err="1"/>
              <a:t>Hadoop</a:t>
            </a:r>
            <a:r>
              <a:rPr lang="en-US" altLang="zh-CN" dirty="0"/>
              <a:t> Datasets</a:t>
            </a:r>
            <a:endParaRPr lang="zh-CN" altLang="en-US" dirty="0"/>
          </a:p>
        </p:txBody>
      </p:sp>
      <p:sp>
        <p:nvSpPr>
          <p:cNvPr id="3" name="内容占位符 2"/>
          <p:cNvSpPr>
            <a:spLocks noGrp="1"/>
          </p:cNvSpPr>
          <p:nvPr>
            <p:ph idx="1"/>
          </p:nvPr>
        </p:nvSpPr>
        <p:spPr/>
        <p:txBody>
          <a:bodyPr/>
          <a:lstStyle/>
          <a:p>
            <a:pPr marL="0" indent="0">
              <a:buNone/>
            </a:pPr>
            <a:r>
              <a:rPr lang="en-US" altLang="zh-CN" dirty="0"/>
              <a:t>Spark supports text files, </a:t>
            </a:r>
            <a:r>
              <a:rPr lang="en-US" altLang="zh-CN" dirty="0" err="1"/>
              <a:t>SequenceFiles</a:t>
            </a:r>
            <a:r>
              <a:rPr lang="en-US" altLang="zh-CN" dirty="0"/>
              <a:t>, and any other </a:t>
            </a:r>
            <a:r>
              <a:rPr lang="en-US" altLang="zh-CN" dirty="0" err="1"/>
              <a:t>Hadoop</a:t>
            </a:r>
            <a:r>
              <a:rPr lang="en-US" altLang="zh-CN" dirty="0"/>
              <a:t> </a:t>
            </a:r>
            <a:r>
              <a:rPr lang="en-US" altLang="zh-CN" dirty="0" err="1"/>
              <a:t>inputFormat</a:t>
            </a:r>
            <a:endParaRPr lang="en-US" altLang="zh-CN" dirty="0"/>
          </a:p>
          <a:p>
            <a:pPr marL="0" indent="0">
              <a:buNone/>
            </a:pPr>
            <a:endParaRPr lang="en-US" altLang="zh-CN" dirty="0"/>
          </a:p>
          <a:p>
            <a:pPr marL="0" indent="0">
              <a:buNone/>
            </a:pPr>
            <a:r>
              <a:rPr lang="en-US" altLang="zh-CN" dirty="0" err="1">
                <a:solidFill>
                  <a:srgbClr val="00823B"/>
                </a:solidFill>
              </a:rPr>
              <a:t>val</a:t>
            </a:r>
            <a:r>
              <a:rPr lang="en-US" altLang="zh-CN" dirty="0"/>
              <a:t> </a:t>
            </a:r>
            <a:r>
              <a:rPr lang="en-US" altLang="zh-CN" dirty="0" err="1"/>
              <a:t>distFiles</a:t>
            </a:r>
            <a:r>
              <a:rPr lang="en-US" altLang="zh-CN" dirty="0"/>
              <a:t> = </a:t>
            </a:r>
            <a:r>
              <a:rPr lang="en-US" altLang="zh-CN" dirty="0" err="1"/>
              <a:t>sc.textFile</a:t>
            </a:r>
            <a:r>
              <a:rPr lang="en-US" altLang="zh-CN" dirty="0"/>
              <a:t>(</a:t>
            </a:r>
            <a:r>
              <a:rPr lang="en-US" altLang="zh-CN" dirty="0">
                <a:solidFill>
                  <a:srgbClr val="C00000"/>
                </a:solidFill>
              </a:rPr>
              <a:t>URI</a:t>
            </a:r>
            <a:r>
              <a:rPr lang="en-US" altLang="zh-CN" dirty="0"/>
              <a:t>)</a:t>
            </a:r>
          </a:p>
          <a:p>
            <a:pPr marL="0" indent="0">
              <a:buNone/>
            </a:pPr>
            <a:endParaRPr lang="en-US" altLang="zh-CN" dirty="0"/>
          </a:p>
          <a:p>
            <a:pPr marL="0" indent="0">
              <a:buNone/>
            </a:pPr>
            <a:r>
              <a:rPr lang="en-US" altLang="zh-CN" dirty="0"/>
              <a:t>Other </a:t>
            </a:r>
            <a:r>
              <a:rPr lang="en-US" altLang="zh-CN" dirty="0" err="1"/>
              <a:t>Hadoop</a:t>
            </a:r>
            <a:r>
              <a:rPr lang="en-US" altLang="zh-CN" dirty="0"/>
              <a:t> </a:t>
            </a:r>
            <a:r>
              <a:rPr lang="en-US" altLang="zh-CN" dirty="0" err="1"/>
              <a:t>inputFormat</a:t>
            </a:r>
            <a:endParaRPr lang="en-US" altLang="zh-CN" dirty="0"/>
          </a:p>
          <a:p>
            <a:pPr marL="0" indent="0">
              <a:buNone/>
            </a:pPr>
            <a:r>
              <a:rPr lang="en-US" altLang="zh-CN" dirty="0"/>
              <a:t> </a:t>
            </a:r>
            <a:r>
              <a:rPr lang="en-US" altLang="zh-CN" dirty="0" err="1">
                <a:solidFill>
                  <a:srgbClr val="00823B"/>
                </a:solidFill>
              </a:rPr>
              <a:t>val</a:t>
            </a:r>
            <a:r>
              <a:rPr lang="en-US" altLang="zh-CN" dirty="0"/>
              <a:t> </a:t>
            </a:r>
            <a:r>
              <a:rPr lang="en-US" altLang="zh-CN" dirty="0" err="1"/>
              <a:t>distFile</a:t>
            </a:r>
            <a:r>
              <a:rPr lang="en-US" altLang="zh-CN" dirty="0"/>
              <a:t> = </a:t>
            </a:r>
            <a:r>
              <a:rPr lang="en-US" altLang="zh-CN" dirty="0" err="1"/>
              <a:t>sc.hadoopRDD</a:t>
            </a:r>
            <a:r>
              <a:rPr lang="en-US" altLang="zh-CN" dirty="0"/>
              <a:t>(</a:t>
            </a:r>
            <a:r>
              <a:rPr lang="en-US" altLang="zh-CN" dirty="0">
                <a:solidFill>
                  <a:srgbClr val="C00000"/>
                </a:solidFill>
              </a:rPr>
              <a:t>URI</a:t>
            </a:r>
            <a:r>
              <a:rPr lang="en-US" altLang="zh-CN" dirty="0"/>
              <a:t>)</a:t>
            </a:r>
            <a:endParaRPr lang="zh-CN" altLang="en-US" dirty="0"/>
          </a:p>
        </p:txBody>
      </p:sp>
      <p:sp>
        <p:nvSpPr>
          <p:cNvPr id="4" name="圆角矩形标注 3"/>
          <p:cNvSpPr/>
          <p:nvPr/>
        </p:nvSpPr>
        <p:spPr>
          <a:xfrm>
            <a:off x="2971056" y="2644485"/>
            <a:ext cx="5688632" cy="576064"/>
          </a:xfrm>
          <a:prstGeom prst="wedgeRoundRectCallout">
            <a:avLst/>
          </a:prstGeom>
          <a:solidFill>
            <a:schemeClr val="accent6"/>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Local path or hdfs://, s3n://, kfs://</a:t>
            </a:r>
            <a:r>
              <a:rPr lang="en-US" altLang="zh-CN" dirty="0"/>
              <a:t> </a:t>
            </a:r>
            <a:endParaRPr lang="zh-CN" altLang="en-US" dirty="0"/>
          </a:p>
        </p:txBody>
      </p:sp>
    </p:spTree>
    <p:extLst>
      <p:ext uri="{BB962C8B-B14F-4D97-AF65-F5344CB8AC3E}">
        <p14:creationId xmlns:p14="http://schemas.microsoft.com/office/powerpoint/2010/main" val="15870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67544" y="1196752"/>
            <a:ext cx="8382000" cy="4221162"/>
          </a:xfrm>
        </p:spPr>
        <p:txBody>
          <a:bodyPr/>
          <a:lstStyle/>
          <a:p>
            <a:r>
              <a:rPr lang="en-US" dirty="0" err="1"/>
              <a:t>MapReduce</a:t>
            </a:r>
            <a:r>
              <a:rPr lang="en-US" dirty="0"/>
              <a:t> greatly simplified “big data” analysis on large, unreliable clusters</a:t>
            </a:r>
          </a:p>
          <a:p>
            <a:r>
              <a:rPr lang="en-US" dirty="0"/>
              <a:t>But as soon as it got popular, users wanted more:</a:t>
            </a:r>
          </a:p>
          <a:p>
            <a:pPr lvl="1">
              <a:spcBef>
                <a:spcPts val="400"/>
              </a:spcBef>
            </a:pPr>
            <a:r>
              <a:rPr lang="en-US" sz="2800" dirty="0"/>
              <a:t>More </a:t>
            </a:r>
            <a:r>
              <a:rPr lang="en-US" sz="2800" b="1" dirty="0"/>
              <a:t>complex</a:t>
            </a:r>
            <a:r>
              <a:rPr lang="en-US" sz="2800" dirty="0"/>
              <a:t>, multi-stage applications</a:t>
            </a:r>
            <a:br>
              <a:rPr lang="en-US" sz="2800" dirty="0"/>
            </a:br>
            <a:r>
              <a:rPr lang="en-US" sz="2800" dirty="0"/>
              <a:t>(e.g. iterative machine learning &amp; graph processing)</a:t>
            </a:r>
          </a:p>
          <a:p>
            <a:pPr lvl="1">
              <a:spcBef>
                <a:spcPts val="400"/>
              </a:spcBef>
            </a:pPr>
            <a:r>
              <a:rPr lang="en-US" sz="2800" dirty="0"/>
              <a:t>More </a:t>
            </a:r>
            <a:r>
              <a:rPr lang="en-US" sz="2800" b="1" dirty="0"/>
              <a:t>interactive</a:t>
            </a:r>
            <a:r>
              <a:rPr lang="en-US" sz="2800" dirty="0"/>
              <a:t> ad-hoc queries</a:t>
            </a:r>
            <a:endParaRPr lang="en-US" sz="3300" dirty="0"/>
          </a:p>
        </p:txBody>
      </p:sp>
      <p:sp>
        <p:nvSpPr>
          <p:cNvPr id="6" name="Rounded Rectangle 5"/>
          <p:cNvSpPr/>
          <p:nvPr/>
        </p:nvSpPr>
        <p:spPr>
          <a:xfrm>
            <a:off x="457200" y="5418625"/>
            <a:ext cx="8229600" cy="1159975"/>
          </a:xfrm>
          <a:prstGeom prst="roundRect">
            <a:avLst>
              <a:gd name="adj" fmla="val 9265"/>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40" tIns="0" bIns="45720" rtlCol="0" anchor="ctr"/>
          <a:lstStyle/>
          <a:p>
            <a:pPr algn="ctr"/>
            <a:r>
              <a:rPr lang="en-US" sz="3000" dirty="0"/>
              <a:t>Response: </a:t>
            </a:r>
            <a:r>
              <a:rPr lang="en-US" sz="3000" i="1" dirty="0"/>
              <a:t>specialized</a:t>
            </a:r>
            <a:r>
              <a:rPr lang="en-US" sz="3000" dirty="0"/>
              <a:t> frameworks for some of these apps (e.g. </a:t>
            </a:r>
            <a:r>
              <a:rPr lang="en-US" sz="3000" dirty="0" err="1"/>
              <a:t>Pregel</a:t>
            </a:r>
            <a:r>
              <a:rPr lang="en-US" sz="3000" dirty="0"/>
              <a:t> for graph processing)</a:t>
            </a:r>
            <a:endParaRPr lang="en-US" sz="3000" b="1" dirty="0"/>
          </a:p>
        </p:txBody>
      </p:sp>
    </p:spTree>
    <p:extLst>
      <p:ext uri="{BB962C8B-B14F-4D97-AF65-F5344CB8AC3E}">
        <p14:creationId xmlns:p14="http://schemas.microsoft.com/office/powerpoint/2010/main" val="58908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olo 1"/>
          <p:cNvSpPr>
            <a:spLocks noGrp="1"/>
          </p:cNvSpPr>
          <p:nvPr>
            <p:ph type="title"/>
          </p:nvPr>
        </p:nvSpPr>
        <p:spPr/>
        <p:txBody>
          <a:bodyPr/>
          <a:lstStyle/>
          <a:p>
            <a:r>
              <a:rPr lang="en-US" altLang="en-US"/>
              <a:t>RDD</a:t>
            </a:r>
          </a:p>
        </p:txBody>
      </p:sp>
      <p:sp>
        <p:nvSpPr>
          <p:cNvPr id="28674" name="Segnaposto contenuto 2"/>
          <p:cNvSpPr>
            <a:spLocks noGrp="1"/>
          </p:cNvSpPr>
          <p:nvPr>
            <p:ph idx="1"/>
          </p:nvPr>
        </p:nvSpPr>
        <p:spPr>
          <a:xfrm>
            <a:off x="457200" y="1460500"/>
            <a:ext cx="8229600" cy="1117600"/>
          </a:xfrm>
        </p:spPr>
        <p:txBody>
          <a:bodyPr/>
          <a:lstStyle/>
          <a:p>
            <a:r>
              <a:rPr lang="en-US" altLang="en-US"/>
              <a:t>Programming Interface: Programmer can perform 3 types of operations</a:t>
            </a:r>
          </a:p>
          <a:p>
            <a:endParaRPr lang="en-US" altLang="en-US"/>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3336BC94-BD85-4CDA-AD3D-3B5099E3C52F}" type="slidenum">
              <a:rPr lang="en-US" altLang="en-US" sz="1200">
                <a:solidFill>
                  <a:srgbClr val="F2F2F2"/>
                </a:solidFill>
                <a:latin typeface="Calibri" panose="020F0502020204030204" pitchFamily="34" charset="0"/>
              </a:rPr>
              <a:pPr eaLnBrk="1" hangingPunct="1"/>
              <a:t>30</a:t>
            </a:fld>
            <a:endParaRPr lang="en-US" altLang="en-US" sz="1200">
              <a:solidFill>
                <a:srgbClr val="F2F2F2"/>
              </a:solidFill>
              <a:latin typeface="Calibri" panose="020F0502020204030204" pitchFamily="34" charset="0"/>
            </a:endParaRPr>
          </a:p>
        </p:txBody>
      </p:sp>
      <p:sp>
        <p:nvSpPr>
          <p:cNvPr id="6" name="Snip Single Corner Rectangle 19"/>
          <p:cNvSpPr>
            <a:spLocks/>
          </p:cNvSpPr>
          <p:nvPr/>
        </p:nvSpPr>
        <p:spPr bwMode="auto">
          <a:xfrm>
            <a:off x="965200" y="2554288"/>
            <a:ext cx="2376488" cy="3938587"/>
          </a:xfrm>
          <a:custGeom>
            <a:avLst/>
            <a:gdLst>
              <a:gd name="T0" fmla="*/ 0 w 2376488"/>
              <a:gd name="T1" fmla="*/ 0 h 3938587"/>
              <a:gd name="T2" fmla="*/ 1980399 w 2376488"/>
              <a:gd name="T3" fmla="*/ 0 h 3938587"/>
              <a:gd name="T4" fmla="*/ 2376488 w 2376488"/>
              <a:gd name="T5" fmla="*/ 396089 h 3938587"/>
              <a:gd name="T6" fmla="*/ 2376488 w 2376488"/>
              <a:gd name="T7" fmla="*/ 3938587 h 3938587"/>
              <a:gd name="T8" fmla="*/ 0 w 2376488"/>
              <a:gd name="T9" fmla="*/ 3938587 h 3938587"/>
              <a:gd name="T10" fmla="*/ 0 w 2376488"/>
              <a:gd name="T11" fmla="*/ 0 h 3938587"/>
              <a:gd name="T12" fmla="*/ 0 60000 65536"/>
              <a:gd name="T13" fmla="*/ 0 60000 65536"/>
              <a:gd name="T14" fmla="*/ 0 60000 65536"/>
              <a:gd name="T15" fmla="*/ 0 60000 65536"/>
              <a:gd name="T16" fmla="*/ 0 60000 65536"/>
              <a:gd name="T17" fmla="*/ 0 60000 65536"/>
              <a:gd name="T18" fmla="*/ 0 w 2376488"/>
              <a:gd name="T19" fmla="*/ 0 h 3938587"/>
              <a:gd name="T20" fmla="*/ 2376488 w 2376488"/>
              <a:gd name="T21" fmla="*/ 3938587 h 3938587"/>
            </a:gdLst>
            <a:ahLst/>
            <a:cxnLst>
              <a:cxn ang="T12">
                <a:pos x="T0" y="T1"/>
              </a:cxn>
              <a:cxn ang="T13">
                <a:pos x="T2" y="T3"/>
              </a:cxn>
              <a:cxn ang="T14">
                <a:pos x="T4" y="T5"/>
              </a:cxn>
              <a:cxn ang="T15">
                <a:pos x="T6" y="T7"/>
              </a:cxn>
              <a:cxn ang="T16">
                <a:pos x="T8" y="T9"/>
              </a:cxn>
              <a:cxn ang="T17">
                <a:pos x="T10" y="T11"/>
              </a:cxn>
            </a:cxnLst>
            <a:rect l="T18" t="T19" r="T20" b="T21"/>
            <a:pathLst>
              <a:path w="2376488" h="3938587">
                <a:moveTo>
                  <a:pt x="0" y="0"/>
                </a:moveTo>
                <a:lnTo>
                  <a:pt x="1980399" y="0"/>
                </a:lnTo>
                <a:lnTo>
                  <a:pt x="2376488" y="396089"/>
                </a:lnTo>
                <a:lnTo>
                  <a:pt x="2376488" y="3938587"/>
                </a:lnTo>
                <a:lnTo>
                  <a:pt x="0" y="3938587"/>
                </a:lnTo>
                <a:lnTo>
                  <a:pt x="0" y="0"/>
                </a:lnTo>
                <a:close/>
              </a:path>
            </a:pathLst>
          </a:cu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blurRad="40000" dist="20000" dir="5400000" rotWithShape="0">
              <a:srgbClr val="808080">
                <a:alpha val="37999"/>
              </a:srgbClr>
            </a:outerShdw>
          </a:effectLst>
        </p:spPr>
        <p:txBody>
          <a:bodyPr/>
          <a:lstStyle/>
          <a:p>
            <a:pPr algn="ctr">
              <a:defRPr/>
            </a:pPr>
            <a:r>
              <a:rPr lang="en-US" sz="1600" b="1" u="sng" dirty="0">
                <a:solidFill>
                  <a:schemeClr val="dk1"/>
                </a:solidFill>
                <a:latin typeface="+mn-lt"/>
                <a:ea typeface="+mn-ea"/>
              </a:rPr>
              <a:t>Transformations</a:t>
            </a:r>
          </a:p>
          <a:p>
            <a:pPr>
              <a:defRPr/>
            </a:pPr>
            <a:endParaRPr lang="en-US" sz="1600" b="1" u="sng"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Create a new dataset from and existing one.</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Lazy in nature. They are executed only when some action is performed.</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Example :</a:t>
            </a:r>
          </a:p>
          <a:p>
            <a:pPr marL="742950" lvl="1" indent="-285750">
              <a:buFont typeface="Arial" panose="020B0604020202020204" pitchFamily="34" charset="0"/>
              <a:buChar char="•"/>
              <a:defRPr/>
            </a:pPr>
            <a:r>
              <a:rPr lang="en-US" sz="1600" dirty="0">
                <a:solidFill>
                  <a:schemeClr val="dk1"/>
                </a:solidFill>
                <a:latin typeface="+mn-lt"/>
                <a:ea typeface="+mn-ea"/>
              </a:rPr>
              <a:t>Map(</a:t>
            </a:r>
            <a:r>
              <a:rPr lang="en-US" sz="1600" dirty="0" err="1">
                <a:solidFill>
                  <a:schemeClr val="dk1"/>
                </a:solidFill>
                <a:latin typeface="+mn-lt"/>
                <a:ea typeface="+mn-ea"/>
              </a:rPr>
              <a:t>func</a:t>
            </a:r>
            <a:r>
              <a:rPr lang="en-US" sz="1600" dirty="0">
                <a:solidFill>
                  <a:schemeClr val="dk1"/>
                </a:solidFill>
                <a:latin typeface="+mn-lt"/>
                <a:ea typeface="+mn-ea"/>
              </a:rPr>
              <a:t>)</a:t>
            </a:r>
          </a:p>
          <a:p>
            <a:pPr marL="742950" lvl="1" indent="-285750">
              <a:buFont typeface="Arial" panose="020B0604020202020204" pitchFamily="34" charset="0"/>
              <a:buChar char="•"/>
              <a:defRPr/>
            </a:pPr>
            <a:r>
              <a:rPr lang="en-US" sz="1600" dirty="0">
                <a:solidFill>
                  <a:schemeClr val="dk1"/>
                </a:solidFill>
                <a:latin typeface="+mn-lt"/>
                <a:ea typeface="+mn-ea"/>
              </a:rPr>
              <a:t>Filter(</a:t>
            </a:r>
            <a:r>
              <a:rPr lang="en-US" sz="1600" dirty="0" err="1">
                <a:solidFill>
                  <a:schemeClr val="dk1"/>
                </a:solidFill>
                <a:latin typeface="+mn-lt"/>
                <a:ea typeface="+mn-ea"/>
              </a:rPr>
              <a:t>func</a:t>
            </a:r>
            <a:r>
              <a:rPr lang="en-US" sz="1600" dirty="0">
                <a:solidFill>
                  <a:schemeClr val="dk1"/>
                </a:solidFill>
                <a:latin typeface="+mn-lt"/>
                <a:ea typeface="+mn-ea"/>
              </a:rPr>
              <a:t>)</a:t>
            </a:r>
          </a:p>
          <a:p>
            <a:pPr marL="742950" lvl="1" indent="-285750">
              <a:buFont typeface="Arial" panose="020B0604020202020204" pitchFamily="34" charset="0"/>
              <a:buChar char="•"/>
              <a:defRPr/>
            </a:pPr>
            <a:r>
              <a:rPr lang="en-US" sz="1600" dirty="0">
                <a:solidFill>
                  <a:schemeClr val="dk1"/>
                </a:solidFill>
                <a:latin typeface="+mn-lt"/>
                <a:ea typeface="+mn-ea"/>
              </a:rPr>
              <a:t>Distinct()</a:t>
            </a:r>
          </a:p>
          <a:p>
            <a:pPr marL="742950" lvl="1"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p:txBody>
      </p:sp>
      <p:sp>
        <p:nvSpPr>
          <p:cNvPr id="7" name="Snip Single Corner Rectangle 29"/>
          <p:cNvSpPr>
            <a:spLocks/>
          </p:cNvSpPr>
          <p:nvPr/>
        </p:nvSpPr>
        <p:spPr bwMode="auto">
          <a:xfrm>
            <a:off x="3435350" y="2554288"/>
            <a:ext cx="2376488" cy="3938587"/>
          </a:xfrm>
          <a:custGeom>
            <a:avLst/>
            <a:gdLst>
              <a:gd name="T0" fmla="*/ 0 w 2376488"/>
              <a:gd name="T1" fmla="*/ 0 h 3938587"/>
              <a:gd name="T2" fmla="*/ 1980399 w 2376488"/>
              <a:gd name="T3" fmla="*/ 0 h 3938587"/>
              <a:gd name="T4" fmla="*/ 2376488 w 2376488"/>
              <a:gd name="T5" fmla="*/ 396089 h 3938587"/>
              <a:gd name="T6" fmla="*/ 2376488 w 2376488"/>
              <a:gd name="T7" fmla="*/ 3938587 h 3938587"/>
              <a:gd name="T8" fmla="*/ 0 w 2376488"/>
              <a:gd name="T9" fmla="*/ 3938587 h 3938587"/>
              <a:gd name="T10" fmla="*/ 0 w 2376488"/>
              <a:gd name="T11" fmla="*/ 0 h 3938587"/>
              <a:gd name="T12" fmla="*/ 0 60000 65536"/>
              <a:gd name="T13" fmla="*/ 0 60000 65536"/>
              <a:gd name="T14" fmla="*/ 0 60000 65536"/>
              <a:gd name="T15" fmla="*/ 0 60000 65536"/>
              <a:gd name="T16" fmla="*/ 0 60000 65536"/>
              <a:gd name="T17" fmla="*/ 0 60000 65536"/>
              <a:gd name="T18" fmla="*/ 0 w 2376488"/>
              <a:gd name="T19" fmla="*/ 0 h 3938587"/>
              <a:gd name="T20" fmla="*/ 2376488 w 2376488"/>
              <a:gd name="T21" fmla="*/ 3938587 h 3938587"/>
            </a:gdLst>
            <a:ahLst/>
            <a:cxnLst>
              <a:cxn ang="T12">
                <a:pos x="T0" y="T1"/>
              </a:cxn>
              <a:cxn ang="T13">
                <a:pos x="T2" y="T3"/>
              </a:cxn>
              <a:cxn ang="T14">
                <a:pos x="T4" y="T5"/>
              </a:cxn>
              <a:cxn ang="T15">
                <a:pos x="T6" y="T7"/>
              </a:cxn>
              <a:cxn ang="T16">
                <a:pos x="T8" y="T9"/>
              </a:cxn>
              <a:cxn ang="T17">
                <a:pos x="T10" y="T11"/>
              </a:cxn>
            </a:cxnLst>
            <a:rect l="T18" t="T19" r="T20" b="T21"/>
            <a:pathLst>
              <a:path w="2376488" h="3938587">
                <a:moveTo>
                  <a:pt x="0" y="0"/>
                </a:moveTo>
                <a:lnTo>
                  <a:pt x="1980399" y="0"/>
                </a:lnTo>
                <a:lnTo>
                  <a:pt x="2376488" y="396089"/>
                </a:lnTo>
                <a:lnTo>
                  <a:pt x="2376488" y="3938587"/>
                </a:lnTo>
                <a:lnTo>
                  <a:pt x="0" y="3938587"/>
                </a:lnTo>
                <a:lnTo>
                  <a:pt x="0" y="0"/>
                </a:lnTo>
                <a:close/>
              </a:path>
            </a:pathLst>
          </a:cu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808080">
                <a:alpha val="37999"/>
              </a:srgbClr>
            </a:outerShdw>
          </a:effectLst>
        </p:spPr>
        <p:txBody>
          <a:bodyPr/>
          <a:lstStyle/>
          <a:p>
            <a:pPr algn="ctr">
              <a:defRPr/>
            </a:pPr>
            <a:r>
              <a:rPr lang="en-US" sz="1600" b="1" u="sng" dirty="0">
                <a:solidFill>
                  <a:schemeClr val="dk1"/>
                </a:solidFill>
                <a:latin typeface="+mn-lt"/>
                <a:ea typeface="+mn-ea"/>
              </a:rPr>
              <a:t>Actions</a:t>
            </a:r>
          </a:p>
          <a:p>
            <a:pPr marL="285750" indent="-285750">
              <a:buFont typeface="Arial" panose="020B0604020202020204" pitchFamily="34" charset="0"/>
              <a:buChar char="•"/>
              <a:defRPr/>
            </a:pPr>
            <a:endParaRPr lang="en-US" sz="1600" b="1" u="sng"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Returns to the driver program a value or exports data to a storage system after performing a computation.</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Example:</a:t>
            </a:r>
          </a:p>
          <a:p>
            <a:pPr marL="742950" lvl="1" indent="-285750">
              <a:buFont typeface="Arial" panose="020B0604020202020204" pitchFamily="34" charset="0"/>
              <a:buChar char="•"/>
              <a:defRPr/>
            </a:pPr>
            <a:r>
              <a:rPr lang="en-US" sz="1600" dirty="0">
                <a:solidFill>
                  <a:schemeClr val="dk1"/>
                </a:solidFill>
                <a:latin typeface="+mn-lt"/>
                <a:ea typeface="+mn-ea"/>
              </a:rPr>
              <a:t>Count()</a:t>
            </a:r>
          </a:p>
          <a:p>
            <a:pPr marL="742950" lvl="1" indent="-285750">
              <a:buFont typeface="Arial" panose="020B0604020202020204" pitchFamily="34" charset="0"/>
              <a:buChar char="•"/>
              <a:defRPr/>
            </a:pPr>
            <a:r>
              <a:rPr lang="en-US" sz="1600" dirty="0">
                <a:solidFill>
                  <a:schemeClr val="dk1"/>
                </a:solidFill>
                <a:latin typeface="+mn-lt"/>
                <a:ea typeface="+mn-ea"/>
              </a:rPr>
              <a:t>Reduce(</a:t>
            </a:r>
            <a:r>
              <a:rPr lang="en-US" sz="1600" dirty="0" err="1">
                <a:solidFill>
                  <a:schemeClr val="dk1"/>
                </a:solidFill>
                <a:latin typeface="+mn-lt"/>
                <a:ea typeface="+mn-ea"/>
              </a:rPr>
              <a:t>funct</a:t>
            </a:r>
            <a:r>
              <a:rPr lang="en-US" sz="1600" dirty="0">
                <a:solidFill>
                  <a:schemeClr val="dk1"/>
                </a:solidFill>
                <a:latin typeface="+mn-lt"/>
                <a:ea typeface="+mn-ea"/>
              </a:rPr>
              <a:t>)</a:t>
            </a:r>
          </a:p>
          <a:p>
            <a:pPr marL="742950" lvl="1" indent="-285750">
              <a:buFont typeface="Arial" panose="020B0604020202020204" pitchFamily="34" charset="0"/>
              <a:buChar char="•"/>
              <a:defRPr/>
            </a:pPr>
            <a:r>
              <a:rPr lang="en-US" sz="1600" dirty="0">
                <a:solidFill>
                  <a:schemeClr val="dk1"/>
                </a:solidFill>
                <a:latin typeface="+mn-lt"/>
                <a:ea typeface="+mn-ea"/>
              </a:rPr>
              <a:t>Collect</a:t>
            </a:r>
          </a:p>
          <a:p>
            <a:pPr marL="742950" lvl="1" indent="-285750">
              <a:buFont typeface="Arial" panose="020B0604020202020204" pitchFamily="34" charset="0"/>
              <a:buChar char="•"/>
              <a:defRPr/>
            </a:pPr>
            <a:r>
              <a:rPr lang="en-US" sz="1600" dirty="0">
                <a:solidFill>
                  <a:schemeClr val="dk1"/>
                </a:solidFill>
                <a:latin typeface="+mn-lt"/>
                <a:ea typeface="+mn-ea"/>
              </a:rPr>
              <a:t>Take()</a:t>
            </a:r>
          </a:p>
          <a:p>
            <a:pPr marL="742950" lvl="1" indent="-285750">
              <a:buFont typeface="Arial" panose="020B0604020202020204" pitchFamily="34" charset="0"/>
              <a:buChar char="•"/>
              <a:defRPr/>
            </a:pPr>
            <a:endParaRPr lang="en-US" sz="1600" dirty="0">
              <a:solidFill>
                <a:schemeClr val="dk1"/>
              </a:solidFill>
              <a:latin typeface="+mn-lt"/>
              <a:ea typeface="+mn-ea"/>
            </a:endParaRPr>
          </a:p>
          <a:p>
            <a:pPr marL="742950" lvl="1"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endParaRPr lang="en-US" sz="1600" dirty="0">
              <a:solidFill>
                <a:schemeClr val="dk1"/>
              </a:solidFill>
              <a:latin typeface="+mn-lt"/>
              <a:ea typeface="+mn-ea"/>
            </a:endParaRPr>
          </a:p>
        </p:txBody>
      </p:sp>
      <p:sp>
        <p:nvSpPr>
          <p:cNvPr id="8" name="Snip Single Corner Rectangle 31"/>
          <p:cNvSpPr>
            <a:spLocks/>
          </p:cNvSpPr>
          <p:nvPr/>
        </p:nvSpPr>
        <p:spPr bwMode="auto">
          <a:xfrm>
            <a:off x="5907088" y="2554288"/>
            <a:ext cx="2376487" cy="3938587"/>
          </a:xfrm>
          <a:custGeom>
            <a:avLst/>
            <a:gdLst>
              <a:gd name="T0" fmla="*/ 0 w 2376487"/>
              <a:gd name="T1" fmla="*/ 0 h 3938587"/>
              <a:gd name="T2" fmla="*/ 1980398 w 2376487"/>
              <a:gd name="T3" fmla="*/ 0 h 3938587"/>
              <a:gd name="T4" fmla="*/ 2376487 w 2376487"/>
              <a:gd name="T5" fmla="*/ 396089 h 3938587"/>
              <a:gd name="T6" fmla="*/ 2376487 w 2376487"/>
              <a:gd name="T7" fmla="*/ 3938587 h 3938587"/>
              <a:gd name="T8" fmla="*/ 0 w 2376487"/>
              <a:gd name="T9" fmla="*/ 3938587 h 3938587"/>
              <a:gd name="T10" fmla="*/ 0 w 2376487"/>
              <a:gd name="T11" fmla="*/ 0 h 3938587"/>
              <a:gd name="T12" fmla="*/ 0 60000 65536"/>
              <a:gd name="T13" fmla="*/ 0 60000 65536"/>
              <a:gd name="T14" fmla="*/ 0 60000 65536"/>
              <a:gd name="T15" fmla="*/ 0 60000 65536"/>
              <a:gd name="T16" fmla="*/ 0 60000 65536"/>
              <a:gd name="T17" fmla="*/ 0 60000 65536"/>
              <a:gd name="T18" fmla="*/ 0 w 2376487"/>
              <a:gd name="T19" fmla="*/ 0 h 3938587"/>
              <a:gd name="T20" fmla="*/ 2376487 w 2376487"/>
              <a:gd name="T21" fmla="*/ 3938587 h 3938587"/>
            </a:gdLst>
            <a:ahLst/>
            <a:cxnLst>
              <a:cxn ang="T12">
                <a:pos x="T0" y="T1"/>
              </a:cxn>
              <a:cxn ang="T13">
                <a:pos x="T2" y="T3"/>
              </a:cxn>
              <a:cxn ang="T14">
                <a:pos x="T4" y="T5"/>
              </a:cxn>
              <a:cxn ang="T15">
                <a:pos x="T6" y="T7"/>
              </a:cxn>
              <a:cxn ang="T16">
                <a:pos x="T8" y="T9"/>
              </a:cxn>
              <a:cxn ang="T17">
                <a:pos x="T10" y="T11"/>
              </a:cxn>
            </a:cxnLst>
            <a:rect l="T18" t="T19" r="T20" b="T21"/>
            <a:pathLst>
              <a:path w="2376487" h="3938587">
                <a:moveTo>
                  <a:pt x="0" y="0"/>
                </a:moveTo>
                <a:lnTo>
                  <a:pt x="1980398" y="0"/>
                </a:lnTo>
                <a:lnTo>
                  <a:pt x="2376487" y="396089"/>
                </a:lnTo>
                <a:lnTo>
                  <a:pt x="2376487" y="3938587"/>
                </a:lnTo>
                <a:lnTo>
                  <a:pt x="0" y="3938587"/>
                </a:lnTo>
                <a:lnTo>
                  <a:pt x="0" y="0"/>
                </a:lnTo>
                <a:close/>
              </a:path>
            </a:pathLst>
          </a:custGeom>
          <a:gradFill rotWithShape="1">
            <a:gsLst>
              <a:gs pos="0">
                <a:srgbClr val="FFEBDB"/>
              </a:gs>
              <a:gs pos="64999">
                <a:srgbClr val="FFD0AA"/>
              </a:gs>
              <a:gs pos="100000">
                <a:srgbClr val="FFBE86"/>
              </a:gs>
            </a:gsLst>
            <a:lin ang="5400000" scaled="1"/>
          </a:gradFill>
          <a:ln w="9525">
            <a:solidFill>
              <a:srgbClr val="F69240"/>
            </a:solidFill>
            <a:miter lim="800000"/>
            <a:headEnd/>
            <a:tailEnd/>
          </a:ln>
          <a:effectLst>
            <a:outerShdw blurRad="40000" dist="20000" dir="5400000" rotWithShape="0">
              <a:srgbClr val="808080">
                <a:alpha val="37999"/>
              </a:srgbClr>
            </a:outerShdw>
          </a:effectLst>
        </p:spPr>
        <p:txBody>
          <a:bodyPr/>
          <a:lstStyle/>
          <a:p>
            <a:pPr algn="ctr">
              <a:defRPr/>
            </a:pPr>
            <a:r>
              <a:rPr lang="en-US" sz="1600" b="1" u="sng" dirty="0">
                <a:solidFill>
                  <a:schemeClr val="dk1"/>
                </a:solidFill>
                <a:latin typeface="+mn-lt"/>
                <a:ea typeface="+mn-ea"/>
              </a:rPr>
              <a:t>Persistence</a:t>
            </a:r>
          </a:p>
          <a:p>
            <a:pPr algn="ctr">
              <a:defRPr/>
            </a:pPr>
            <a:endParaRPr lang="en-US" sz="1600" b="1" u="sng"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For caching datasets in-memory for future operations.</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Option to store on disk or RAM or mixed (Storage Level).</a:t>
            </a:r>
          </a:p>
          <a:p>
            <a:pPr marL="285750" indent="-285750">
              <a:buFont typeface="Arial" panose="020B0604020202020204" pitchFamily="34" charset="0"/>
              <a:buChar char="•"/>
              <a:defRPr/>
            </a:pPr>
            <a:endParaRPr lang="en-US" sz="1600" dirty="0">
              <a:solidFill>
                <a:schemeClr val="dk1"/>
              </a:solidFill>
              <a:latin typeface="+mn-lt"/>
              <a:ea typeface="+mn-ea"/>
            </a:endParaRPr>
          </a:p>
          <a:p>
            <a:pPr marL="285750" indent="-285750">
              <a:buFont typeface="Arial" panose="020B0604020202020204" pitchFamily="34" charset="0"/>
              <a:buChar char="•"/>
              <a:defRPr/>
            </a:pPr>
            <a:r>
              <a:rPr lang="en-US" sz="1600" dirty="0">
                <a:solidFill>
                  <a:schemeClr val="dk1"/>
                </a:solidFill>
                <a:latin typeface="+mn-lt"/>
                <a:ea typeface="+mn-ea"/>
              </a:rPr>
              <a:t>Example:</a:t>
            </a:r>
          </a:p>
          <a:p>
            <a:pPr marL="742950" lvl="1" indent="-285750">
              <a:buFont typeface="Arial" panose="020B0604020202020204" pitchFamily="34" charset="0"/>
              <a:buChar char="•"/>
              <a:defRPr/>
            </a:pPr>
            <a:r>
              <a:rPr lang="en-US" sz="1600" dirty="0">
                <a:solidFill>
                  <a:schemeClr val="dk1"/>
                </a:solidFill>
                <a:latin typeface="+mn-lt"/>
                <a:ea typeface="+mn-ea"/>
              </a:rPr>
              <a:t>Persist() </a:t>
            </a:r>
          </a:p>
          <a:p>
            <a:pPr marL="742950" lvl="1" indent="-285750">
              <a:buFont typeface="Arial" panose="020B0604020202020204" pitchFamily="34" charset="0"/>
              <a:buChar char="•"/>
              <a:defRPr/>
            </a:pPr>
            <a:r>
              <a:rPr lang="en-US" sz="1600" dirty="0">
                <a:solidFill>
                  <a:schemeClr val="dk1"/>
                </a:solidFill>
                <a:latin typeface="+mn-lt"/>
                <a:ea typeface="+mn-ea"/>
              </a:rPr>
              <a:t>Cache()</a:t>
            </a:r>
          </a:p>
        </p:txBody>
      </p:sp>
    </p:spTree>
    <p:extLst>
      <p:ext uri="{BB962C8B-B14F-4D97-AF65-F5344CB8AC3E}">
        <p14:creationId xmlns:p14="http://schemas.microsoft.com/office/powerpoint/2010/main" val="3528245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RDD Operations</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Transformations</a:t>
            </a:r>
          </a:p>
          <a:p>
            <a:pPr marL="0" indent="0">
              <a:buNone/>
            </a:pPr>
            <a:r>
              <a:rPr lang="en-US" altLang="zh-CN" dirty="0"/>
              <a:t>  </a:t>
            </a:r>
            <a:r>
              <a:rPr lang="en-US" altLang="zh-CN" sz="2800" dirty="0"/>
              <a:t>&gt;&gt; create a new dataset from an existing one</a:t>
            </a:r>
          </a:p>
          <a:p>
            <a:pPr marL="0" indent="0">
              <a:buNone/>
            </a:pPr>
            <a:r>
              <a:rPr lang="en-US" altLang="zh-CN" dirty="0"/>
              <a:t>Actions</a:t>
            </a:r>
          </a:p>
          <a:p>
            <a:pPr marL="0" indent="0">
              <a:buNone/>
            </a:pPr>
            <a:r>
              <a:rPr lang="en-US" altLang="zh-CN" dirty="0"/>
              <a:t>  </a:t>
            </a:r>
            <a:r>
              <a:rPr lang="en-US" altLang="zh-CN" sz="2800" dirty="0"/>
              <a:t>&gt;&gt; Return a value to the driver program</a:t>
            </a:r>
          </a:p>
          <a:p>
            <a:pPr marL="0" indent="0">
              <a:buNone/>
            </a:pPr>
            <a:endParaRPr lang="en-US" altLang="zh-CN" sz="2800" dirty="0"/>
          </a:p>
          <a:p>
            <a:pPr marL="0" indent="0">
              <a:buNone/>
            </a:pPr>
            <a:r>
              <a:rPr lang="en-US" altLang="zh-CN" sz="2800" dirty="0"/>
              <a:t>Transformations are </a:t>
            </a:r>
            <a:r>
              <a:rPr lang="en-US" altLang="zh-CN" sz="2800" i="1" dirty="0"/>
              <a:t>lazy, they don’t compute right away. Just remember the transformations applied to datasets(lineage). Only compute when an action require.</a:t>
            </a:r>
            <a:endParaRPr lang="zh-CN" altLang="en-US" sz="2800" i="1" dirty="0"/>
          </a:p>
        </p:txBody>
      </p:sp>
    </p:spTree>
    <p:extLst>
      <p:ext uri="{BB962C8B-B14F-4D97-AF65-F5344CB8AC3E}">
        <p14:creationId xmlns:p14="http://schemas.microsoft.com/office/powerpoint/2010/main" val="1244367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5500" dirty="0"/>
              <a:t>Spark Operations</a:t>
            </a:r>
          </a:p>
        </p:txBody>
      </p:sp>
      <p:graphicFrame>
        <p:nvGraphicFramePr>
          <p:cNvPr id="3" name="Table 2"/>
          <p:cNvGraphicFramePr>
            <a:graphicFrameLocks noGrp="1"/>
          </p:cNvGraphicFramePr>
          <p:nvPr>
            <p:extLst>
              <p:ext uri="{D42A27DB-BD31-4B8C-83A1-F6EECF244321}">
                <p14:modId xmlns:p14="http://schemas.microsoft.com/office/powerpoint/2010/main" val="4205173868"/>
              </p:ext>
            </p:extLst>
          </p:nvPr>
        </p:nvGraphicFramePr>
        <p:xfrm>
          <a:off x="457200" y="1905000"/>
          <a:ext cx="8229600" cy="4440314"/>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397261">
                <a:tc>
                  <a:txBody>
                    <a:bodyPr/>
                    <a:lstStyle/>
                    <a:p>
                      <a:pPr algn="ctr"/>
                      <a:r>
                        <a:rPr lang="en-US" sz="2400" b="1" dirty="0"/>
                        <a:t>Transformations</a:t>
                      </a:r>
                    </a:p>
                    <a:p>
                      <a:pPr algn="ctr"/>
                      <a:r>
                        <a:rPr lang="en-US" sz="2400" dirty="0"/>
                        <a:t>(define a new RDD)</a:t>
                      </a:r>
                    </a:p>
                  </a:txBody>
                  <a:tcPr anchor="ctr"/>
                </a:tc>
                <a:tc>
                  <a:txBody>
                    <a:bodyPr/>
                    <a:lstStyle/>
                    <a:p>
                      <a:pPr algn="ctr"/>
                      <a:r>
                        <a:rPr lang="en-US" sz="2400" dirty="0"/>
                        <a:t>map</a:t>
                      </a:r>
                    </a:p>
                    <a:p>
                      <a:pPr algn="ctr"/>
                      <a:r>
                        <a:rPr lang="en-US" sz="2400" dirty="0"/>
                        <a:t>filter</a:t>
                      </a:r>
                    </a:p>
                    <a:p>
                      <a:pPr algn="ctr"/>
                      <a:r>
                        <a:rPr lang="en-US" sz="2400" dirty="0"/>
                        <a:t>sample</a:t>
                      </a:r>
                    </a:p>
                    <a:p>
                      <a:pPr algn="ctr"/>
                      <a:r>
                        <a:rPr lang="en-US" sz="2400" dirty="0" err="1"/>
                        <a:t>groupByKey</a:t>
                      </a:r>
                      <a:endParaRPr lang="en-US" sz="2400" dirty="0"/>
                    </a:p>
                    <a:p>
                      <a:pPr algn="ctr"/>
                      <a:r>
                        <a:rPr lang="en-US" sz="2400" dirty="0" err="1"/>
                        <a:t>reduceByKey</a:t>
                      </a:r>
                      <a:endParaRPr lang="en-US" sz="2400" dirty="0"/>
                    </a:p>
                    <a:p>
                      <a:pPr algn="ctr"/>
                      <a:r>
                        <a:rPr lang="en-US" sz="2400" dirty="0" err="1"/>
                        <a:t>sortByKey</a:t>
                      </a:r>
                      <a:endParaRPr lang="en-US" sz="2400" dirty="0"/>
                    </a:p>
                  </a:txBody>
                  <a:tcPr anchor="ctr">
                    <a:lnR w="12700" cap="flat" cmpd="sng" algn="ctr">
                      <a:solidFill>
                        <a:prstClr val="white"/>
                      </a:solidFill>
                      <a:prstDash val="solid"/>
                      <a:round/>
                      <a:headEnd type="none" w="med" len="med"/>
                      <a:tailEnd type="none" w="med" len="med"/>
                    </a:lnR>
                  </a:tcPr>
                </a:tc>
                <a:tc>
                  <a:txBody>
                    <a:bodyPr/>
                    <a:lstStyle/>
                    <a:p>
                      <a:pPr algn="ctr"/>
                      <a:r>
                        <a:rPr lang="en-US" sz="2400" dirty="0" err="1"/>
                        <a:t>flatMap</a:t>
                      </a:r>
                      <a:endParaRPr lang="en-US" sz="2400" dirty="0"/>
                    </a:p>
                    <a:p>
                      <a:pPr algn="ctr"/>
                      <a:r>
                        <a:rPr lang="en-US" sz="2400" dirty="0"/>
                        <a:t>union</a:t>
                      </a:r>
                    </a:p>
                    <a:p>
                      <a:pPr algn="ctr"/>
                      <a:r>
                        <a:rPr lang="en-US" sz="2400" dirty="0"/>
                        <a:t>join</a:t>
                      </a:r>
                    </a:p>
                    <a:p>
                      <a:pPr algn="ctr"/>
                      <a:r>
                        <a:rPr lang="en-US" sz="2400" dirty="0" err="1"/>
                        <a:t>cogroup</a:t>
                      </a:r>
                      <a:endParaRPr lang="en-US" sz="2400" dirty="0"/>
                    </a:p>
                    <a:p>
                      <a:pPr algn="ctr"/>
                      <a:r>
                        <a:rPr lang="en-US" sz="2400" dirty="0"/>
                        <a:t>cross</a:t>
                      </a:r>
                      <a:br>
                        <a:rPr lang="en-US" sz="2400" dirty="0"/>
                      </a:br>
                      <a:r>
                        <a:rPr lang="en-US" sz="2400" dirty="0" err="1"/>
                        <a:t>mapValues</a:t>
                      </a:r>
                      <a:endParaRPr lang="en-US" sz="2400" dirty="0"/>
                    </a:p>
                  </a:txBody>
                  <a:tcPr>
                    <a:lnL w="12700" cap="flat" cmpd="sng" algn="ctr">
                      <a:solidFill>
                        <a:prstClr val="white"/>
                      </a:solidFill>
                      <a:prstDash val="solid"/>
                      <a:round/>
                      <a:headEnd type="none" w="med" len="med"/>
                      <a:tailEnd type="none" w="med" len="med"/>
                    </a:lnL>
                  </a:tcPr>
                </a:tc>
                <a:extLst>
                  <a:ext uri="{0D108BD9-81ED-4DB2-BD59-A6C34878D82A}">
                    <a16:rowId xmlns:a16="http://schemas.microsoft.com/office/drawing/2014/main" val="10000"/>
                  </a:ext>
                </a:extLst>
              </a:tr>
              <a:tr h="2043053">
                <a:tc>
                  <a:txBody>
                    <a:bodyPr/>
                    <a:lstStyle/>
                    <a:p>
                      <a:pPr algn="ctr"/>
                      <a:r>
                        <a:rPr lang="en-US" sz="2400" b="1" dirty="0"/>
                        <a:t>Actions</a:t>
                      </a:r>
                    </a:p>
                    <a:p>
                      <a:pPr algn="ctr"/>
                      <a:r>
                        <a:rPr lang="en-US" sz="2400" dirty="0"/>
                        <a:t>(return a result to driver program)</a:t>
                      </a:r>
                    </a:p>
                  </a:txBody>
                  <a:tcPr anchor="ct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a:t>collect</a:t>
                      </a:r>
                    </a:p>
                    <a:p>
                      <a:pPr algn="ctr"/>
                      <a:r>
                        <a:rPr lang="en-US" sz="2400" dirty="0"/>
                        <a:t>reduce</a:t>
                      </a:r>
                    </a:p>
                    <a:p>
                      <a:pPr algn="ctr"/>
                      <a:r>
                        <a:rPr lang="en-US" sz="2400" dirty="0"/>
                        <a:t>count</a:t>
                      </a:r>
                      <a:br>
                        <a:rPr lang="en-US" sz="2400" dirty="0"/>
                      </a:br>
                      <a:r>
                        <a:rPr lang="en-US" sz="2400" dirty="0"/>
                        <a:t>save</a:t>
                      </a:r>
                    </a:p>
                    <a:p>
                      <a:pPr algn="ctr"/>
                      <a:r>
                        <a:rPr lang="en-US" sz="2400" dirty="0" err="1"/>
                        <a:t>lookupKey</a:t>
                      </a:r>
                      <a:endParaRPr lang="en-US" sz="2400" dirty="0"/>
                    </a:p>
                  </a:txBody>
                  <a:tcPr anchor="ctr"/>
                </a:tc>
                <a:tc hMerge="1">
                  <a:txBody>
                    <a:bodyPr/>
                    <a:lstStyle/>
                    <a:p>
                      <a:endParaRPr lang="en-US"/>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013127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Transformations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46072452"/>
              </p:ext>
            </p:extLst>
          </p:nvPr>
        </p:nvGraphicFramePr>
        <p:xfrm>
          <a:off x="457200" y="1600200"/>
          <a:ext cx="8229600" cy="43078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ltLang="zh-CN" dirty="0"/>
                        <a:t>Transformations</a:t>
                      </a:r>
                      <a:endParaRPr lang="zh-CN" altLang="en-US" dirty="0"/>
                    </a:p>
                  </a:txBody>
                  <a:tcPr/>
                </a:tc>
                <a:tc>
                  <a:txBody>
                    <a:bodyPr/>
                    <a:lstStyle/>
                    <a:p>
                      <a:r>
                        <a:rPr lang="en-US" altLang="zh-CN" dirty="0"/>
                        <a:t>Meaning</a:t>
                      </a:r>
                      <a:endParaRPr lang="zh-CN" altLang="en-US" dirty="0"/>
                    </a:p>
                  </a:txBody>
                  <a:tcPr/>
                </a:tc>
                <a:extLst>
                  <a:ext uri="{0D108BD9-81ED-4DB2-BD59-A6C34878D82A}">
                    <a16:rowId xmlns:a16="http://schemas.microsoft.com/office/drawing/2014/main" val="10000"/>
                  </a:ext>
                </a:extLst>
              </a:tr>
              <a:tr h="233824">
                <a:tc>
                  <a:txBody>
                    <a:bodyPr/>
                    <a:lstStyle/>
                    <a:p>
                      <a:r>
                        <a:rPr lang="en-US" altLang="zh-CN" i="1" dirty="0"/>
                        <a:t>map(</a:t>
                      </a:r>
                      <a:r>
                        <a:rPr lang="en-US" altLang="zh-CN" i="1" dirty="0" err="1"/>
                        <a:t>func</a:t>
                      </a:r>
                      <a:r>
                        <a:rPr lang="en-US" altLang="zh-CN" i="1" dirty="0"/>
                        <a:t>)</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 new distributed dataset formed by passing each element of the source through a function 	</a:t>
                      </a:r>
                      <a:r>
                        <a:rPr lang="en-US" altLang="zh-CN" sz="1800" i="1" dirty="0" err="1"/>
                        <a:t>func</a:t>
                      </a:r>
                      <a:endParaRPr lang="en-US" altLang="zh-CN" sz="1800" i="1" dirty="0"/>
                    </a:p>
                    <a:p>
                      <a:endParaRPr lang="zh-CN" altLang="en-US" dirty="0"/>
                    </a:p>
                  </a:txBody>
                  <a:tcPr/>
                </a:tc>
                <a:extLst>
                  <a:ext uri="{0D108BD9-81ED-4DB2-BD59-A6C34878D82A}">
                    <a16:rowId xmlns:a16="http://schemas.microsoft.com/office/drawing/2014/main" val="10001"/>
                  </a:ext>
                </a:extLst>
              </a:tr>
              <a:tr h="370840">
                <a:tc>
                  <a:txBody>
                    <a:bodyPr/>
                    <a:lstStyle/>
                    <a:p>
                      <a:r>
                        <a:rPr lang="en-US" altLang="zh-CN" i="1" dirty="0" err="1"/>
                        <a:t>flatMap</a:t>
                      </a:r>
                      <a:r>
                        <a:rPr lang="en-US" altLang="zh-CN" i="1" dirty="0"/>
                        <a:t>(</a:t>
                      </a:r>
                      <a:r>
                        <a:rPr lang="en-US" altLang="zh-CN" i="1" dirty="0" err="1"/>
                        <a:t>func</a:t>
                      </a:r>
                      <a:r>
                        <a:rPr lang="en-US" altLang="zh-CN" i="1" dirty="0"/>
                        <a:t>)	</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 new datasets formed by selecting those elements of the source on which </a:t>
                      </a:r>
                      <a:r>
                        <a:rPr lang="en-US" altLang="zh-CN" sz="1800" i="1" dirty="0" err="1"/>
                        <a:t>func</a:t>
                      </a:r>
                      <a:r>
                        <a:rPr lang="en-US" altLang="zh-CN" sz="1800" dirty="0"/>
                        <a:t> returns true</a:t>
                      </a:r>
                    </a:p>
                    <a:p>
                      <a:endParaRPr lang="zh-CN" altLang="en-US" dirty="0"/>
                    </a:p>
                  </a:txBody>
                  <a:tcPr/>
                </a:tc>
                <a:extLst>
                  <a:ext uri="{0D108BD9-81ED-4DB2-BD59-A6C34878D82A}">
                    <a16:rowId xmlns:a16="http://schemas.microsoft.com/office/drawing/2014/main" val="10002"/>
                  </a:ext>
                </a:extLst>
              </a:tr>
              <a:tr h="370840">
                <a:tc>
                  <a:txBody>
                    <a:bodyPr/>
                    <a:lstStyle/>
                    <a:p>
                      <a:r>
                        <a:rPr lang="en-US" altLang="zh-CN" i="1" dirty="0"/>
                        <a:t>union(</a:t>
                      </a:r>
                      <a:r>
                        <a:rPr lang="en-US" altLang="zh-CN" i="1" dirty="0" err="1"/>
                        <a:t>otherDateset</a:t>
                      </a:r>
                      <a:r>
                        <a:rPr lang="en-US" altLang="zh-CN" i="1" dirty="0"/>
                        <a:t>)</a:t>
                      </a:r>
                      <a:endParaRPr lang="zh-CN" altLang="en-US"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 new dataset that  contains the union of the elements in the source dataset and the argument</a:t>
                      </a:r>
                    </a:p>
                    <a:p>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12414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Actions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491846559"/>
              </p:ext>
            </p:extLst>
          </p:nvPr>
        </p:nvGraphicFramePr>
        <p:xfrm>
          <a:off x="457200" y="1600200"/>
          <a:ext cx="8229600" cy="4404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altLang="zh-CN" dirty="0"/>
                        <a:t>Actions</a:t>
                      </a:r>
                      <a:endParaRPr lang="zh-CN" altLang="en-US" dirty="0"/>
                    </a:p>
                  </a:txBody>
                  <a:tcPr/>
                </a:tc>
                <a:tc>
                  <a:txBody>
                    <a:bodyPr/>
                    <a:lstStyle/>
                    <a:p>
                      <a:r>
                        <a:rPr lang="en-US" altLang="zh-CN" dirty="0"/>
                        <a:t>Meaning</a:t>
                      </a:r>
                      <a:endParaRPr lang="zh-CN" altLang="en-US" dirty="0"/>
                    </a:p>
                  </a:txBody>
                  <a:tcPr/>
                </a:tc>
                <a:extLst>
                  <a:ext uri="{0D108BD9-81ED-4DB2-BD59-A6C34878D82A}">
                    <a16:rowId xmlns:a16="http://schemas.microsoft.com/office/drawing/2014/main" val="10000"/>
                  </a:ext>
                </a:extLst>
              </a:tr>
              <a:tr h="370840">
                <a:tc>
                  <a:txBody>
                    <a:bodyPr/>
                    <a:lstStyle/>
                    <a:p>
                      <a:r>
                        <a:rPr lang="en-US" altLang="zh-CN" b="0" i="1" dirty="0"/>
                        <a:t>reduce(</a:t>
                      </a:r>
                      <a:r>
                        <a:rPr lang="en-US" altLang="zh-CN" b="0" i="1" dirty="0" err="1"/>
                        <a:t>func</a:t>
                      </a:r>
                      <a:r>
                        <a:rPr lang="en-US" altLang="zh-CN" b="0" i="1" dirty="0"/>
                        <a:t>)</a:t>
                      </a:r>
                      <a:endParaRPr lang="zh-CN" altLang="en-US" b="0" i="1" dirty="0"/>
                    </a:p>
                  </a:txBody>
                  <a:tcPr/>
                </a:tc>
                <a:tc>
                  <a:txBody>
                    <a:bodyPr/>
                    <a:lstStyle/>
                    <a:p>
                      <a:r>
                        <a:rPr lang="en-US" altLang="zh-CN" sz="1800" dirty="0"/>
                        <a:t>Aggregate the elements of the dataset using a function </a:t>
                      </a:r>
                      <a:r>
                        <a:rPr lang="en-US" altLang="zh-CN" sz="1800" i="1" dirty="0" err="1"/>
                        <a:t>func</a:t>
                      </a:r>
                      <a:r>
                        <a:rPr lang="en-US" altLang="zh-CN" sz="1800" dirty="0"/>
                        <a:t> </a:t>
                      </a:r>
                      <a:endParaRPr lang="zh-CN" altLang="en-US" dirty="0"/>
                    </a:p>
                  </a:txBody>
                  <a:tcPr/>
                </a:tc>
                <a:extLst>
                  <a:ext uri="{0D108BD9-81ED-4DB2-BD59-A6C34878D82A}">
                    <a16:rowId xmlns:a16="http://schemas.microsoft.com/office/drawing/2014/main" val="10001"/>
                  </a:ext>
                </a:extLst>
              </a:tr>
              <a:tr h="370840">
                <a:tc>
                  <a:txBody>
                    <a:bodyPr/>
                    <a:lstStyle/>
                    <a:p>
                      <a:r>
                        <a:rPr lang="en-US" altLang="zh-CN" sz="1800" b="0" i="1" dirty="0"/>
                        <a:t>collect()</a:t>
                      </a:r>
                      <a:endParaRPr lang="zh-CN" altLang="en-US" b="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all the elements of the dataset as an array at the driver program</a:t>
                      </a:r>
                    </a:p>
                    <a:p>
                      <a:endParaRPr lang="zh-CN" altLang="en-US" dirty="0"/>
                    </a:p>
                  </a:txBody>
                  <a:tcPr/>
                </a:tc>
                <a:extLst>
                  <a:ext uri="{0D108BD9-81ED-4DB2-BD59-A6C34878D82A}">
                    <a16:rowId xmlns:a16="http://schemas.microsoft.com/office/drawing/2014/main" val="10002"/>
                  </a:ext>
                </a:extLst>
              </a:tr>
              <a:tr h="370840">
                <a:tc>
                  <a:txBody>
                    <a:bodyPr/>
                    <a:lstStyle/>
                    <a:p>
                      <a:r>
                        <a:rPr lang="en-US" altLang="zh-CN" sz="1800" b="0" i="1" dirty="0"/>
                        <a:t>count()</a:t>
                      </a:r>
                      <a:endParaRPr lang="zh-CN" altLang="en-US" b="0" i="1" dirty="0"/>
                    </a:p>
                  </a:txBody>
                  <a:tcPr/>
                </a:tc>
                <a:tc>
                  <a:txBody>
                    <a:bodyPr/>
                    <a:lstStyle/>
                    <a:p>
                      <a:r>
                        <a:rPr lang="en-US" altLang="zh-CN" sz="1800" dirty="0"/>
                        <a:t>Return the number of elements in dataset</a:t>
                      </a:r>
                      <a:endParaRPr lang="zh-CN" altLang="en-US" dirty="0"/>
                    </a:p>
                  </a:txBody>
                  <a:tcPr/>
                </a:tc>
                <a:extLst>
                  <a:ext uri="{0D108BD9-81ED-4DB2-BD59-A6C34878D82A}">
                    <a16:rowId xmlns:a16="http://schemas.microsoft.com/office/drawing/2014/main" val="10003"/>
                  </a:ext>
                </a:extLst>
              </a:tr>
              <a:tr h="370840">
                <a:tc>
                  <a:txBody>
                    <a:bodyPr/>
                    <a:lstStyle/>
                    <a:p>
                      <a:r>
                        <a:rPr lang="en-US" altLang="zh-CN" sz="1800" b="0" i="1" dirty="0"/>
                        <a:t>first()</a:t>
                      </a:r>
                      <a:endParaRPr lang="zh-CN" altLang="en-US" b="0" i="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Return the first element of the dataset</a:t>
                      </a:r>
                      <a:endParaRPr lang="en-US" altLang="zh-CN" sz="1800" b="1" i="1"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err="1"/>
                        <a:t>saveAsTextFile</a:t>
                      </a:r>
                      <a:r>
                        <a:rPr lang="en-US" altLang="zh-CN" sz="1800" b="0" i="1" dirty="0"/>
                        <a:t>(path)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800" b="0" i="1"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i="1"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a:t>Write the elements of the dataset as text file (or set of text file) in a given </a:t>
                      </a:r>
                      <a:r>
                        <a:rPr lang="en-US" altLang="zh-CN" sz="1800" dirty="0" err="1"/>
                        <a:t>dir</a:t>
                      </a:r>
                      <a:r>
                        <a:rPr lang="en-US" altLang="zh-CN" sz="1800" dirty="0"/>
                        <a:t> in the local file system, HDFS or any other </a:t>
                      </a:r>
                      <a:r>
                        <a:rPr lang="en-US" altLang="zh-CN" sz="1800" dirty="0" err="1"/>
                        <a:t>Hadoop</a:t>
                      </a:r>
                      <a:r>
                        <a:rPr lang="en-US" altLang="zh-CN" sz="1800" dirty="0"/>
                        <a:t>-supported file system</a:t>
                      </a:r>
                    </a:p>
                    <a:p>
                      <a:endParaRPr lang="en-US" altLang="zh-CN" dirty="0"/>
                    </a:p>
                    <a:p>
                      <a:r>
                        <a:rPr lang="en-US" altLang="zh-CN" dirty="0"/>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92376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5400" b="1" dirty="0"/>
              <a:t>Memory Management</a:t>
            </a:r>
            <a:endParaRPr lang="zh-CN" altLang="en-US" sz="5400" b="1"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Spark provides three options for persist RDDs:</a:t>
            </a:r>
          </a:p>
          <a:p>
            <a:pPr marL="0" indent="0">
              <a:buNone/>
            </a:pPr>
            <a:r>
              <a:rPr lang="en-US" altLang="zh-CN" dirty="0"/>
              <a:t>(1) in-memory storage as </a:t>
            </a:r>
            <a:r>
              <a:rPr lang="en-US" altLang="zh-CN" dirty="0" err="1"/>
              <a:t>deserialized</a:t>
            </a:r>
            <a:r>
              <a:rPr lang="en-US" altLang="zh-CN" dirty="0"/>
              <a:t> Java </a:t>
            </a:r>
            <a:r>
              <a:rPr lang="en-US" altLang="zh-CN" dirty="0" err="1"/>
              <a:t>Objs</a:t>
            </a:r>
            <a:endParaRPr lang="en-US" altLang="zh-CN" dirty="0"/>
          </a:p>
          <a:p>
            <a:pPr marL="0" indent="0">
              <a:buNone/>
            </a:pPr>
            <a:r>
              <a:rPr lang="en-US" altLang="zh-CN" dirty="0"/>
              <a:t>     &gt;&gt; fastest, JVM can access RDD natively</a:t>
            </a:r>
          </a:p>
          <a:p>
            <a:pPr marL="0" indent="0">
              <a:buNone/>
            </a:pPr>
            <a:r>
              <a:rPr lang="en-US" altLang="zh-CN" dirty="0"/>
              <a:t>(2) in-memory storage as serialized data</a:t>
            </a:r>
          </a:p>
          <a:p>
            <a:pPr marL="0" indent="0">
              <a:buNone/>
            </a:pPr>
            <a:r>
              <a:rPr lang="en-US" altLang="zh-CN" dirty="0"/>
              <a:t>     &gt;&gt; space limited, choose another efficient 	representation, lower performance cost</a:t>
            </a:r>
          </a:p>
          <a:p>
            <a:pPr marL="0" indent="0">
              <a:buNone/>
            </a:pPr>
            <a:r>
              <a:rPr lang="en-US" altLang="zh-CN" dirty="0"/>
              <a:t>(3) on-disk storage</a:t>
            </a:r>
          </a:p>
          <a:p>
            <a:pPr marL="0" indent="0">
              <a:buNone/>
            </a:pPr>
            <a:r>
              <a:rPr lang="en-US" altLang="zh-CN" dirty="0"/>
              <a:t>     &gt;&gt; RDD too large to keep in memory, and costly 	to </a:t>
            </a:r>
            <a:r>
              <a:rPr lang="en-US" altLang="zh-CN" dirty="0" err="1"/>
              <a:t>recompute</a:t>
            </a:r>
            <a:endParaRPr lang="zh-CN" altLang="en-US" dirty="0"/>
          </a:p>
        </p:txBody>
      </p:sp>
    </p:spTree>
    <p:extLst>
      <p:ext uri="{BB962C8B-B14F-4D97-AF65-F5344CB8AC3E}">
        <p14:creationId xmlns:p14="http://schemas.microsoft.com/office/powerpoint/2010/main" val="21471389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457200" y="152400"/>
            <a:ext cx="8229600" cy="1143000"/>
          </a:xfrm>
        </p:spPr>
        <p:txBody>
          <a:bodyPr/>
          <a:lstStyle/>
          <a:p>
            <a:r>
              <a:rPr lang="en-US" sz="5700">
                <a:ea typeface="ＭＳ Ｐゴシック" charset="-128"/>
              </a:rPr>
              <a:t>Example: Log Mining</a:t>
            </a:r>
          </a:p>
        </p:txBody>
      </p:sp>
      <p:sp>
        <p:nvSpPr>
          <p:cNvPr id="13314" name="Content Placeholder 2"/>
          <p:cNvSpPr>
            <a:spLocks noGrp="1"/>
          </p:cNvSpPr>
          <p:nvPr>
            <p:ph idx="1"/>
          </p:nvPr>
        </p:nvSpPr>
        <p:spPr>
          <a:xfrm>
            <a:off x="457200" y="1447800"/>
            <a:ext cx="8229600" cy="1371600"/>
          </a:xfrm>
        </p:spPr>
        <p:txBody>
          <a:bodyPr/>
          <a:lstStyle/>
          <a:p>
            <a:r>
              <a:rPr lang="en-US" sz="3000">
                <a:ea typeface="ＭＳ Ｐゴシック" charset="-128"/>
              </a:rPr>
              <a:t>Load error messages from a log into memory, then interactively search for various patterns</a:t>
            </a:r>
          </a:p>
        </p:txBody>
      </p:sp>
      <p:sp>
        <p:nvSpPr>
          <p:cNvPr id="4" name="TextBox 3"/>
          <p:cNvSpPr txBox="1">
            <a:spLocks noChangeArrowheads="1"/>
          </p:cNvSpPr>
          <p:nvPr/>
        </p:nvSpPr>
        <p:spPr bwMode="auto">
          <a:xfrm>
            <a:off x="228600" y="2667000"/>
            <a:ext cx="5791200" cy="1308100"/>
          </a:xfrm>
          <a:prstGeom prst="rect">
            <a:avLst/>
          </a:prstGeom>
          <a:noFill/>
          <a:ln w="9525">
            <a:noFill/>
            <a:miter lim="800000"/>
            <a:headEnd/>
            <a:tailEnd/>
          </a:ln>
        </p:spPr>
        <p:txBody>
          <a:bodyPr>
            <a:spAutoFit/>
          </a:bodyPr>
          <a:lstStyle/>
          <a:p>
            <a:pPr>
              <a:spcBef>
                <a:spcPts val="600"/>
              </a:spcBef>
            </a:pPr>
            <a:r>
              <a:rPr lang="en-US" sz="1600">
                <a:latin typeface="Lucida Console" pitchFamily="49" charset="0"/>
              </a:rPr>
              <a:t>lines = spark.textFile(</a:t>
            </a:r>
            <a:r>
              <a:rPr lang="en-US" altLang="en-US" sz="1600">
                <a:latin typeface="Lucida Console" pitchFamily="49" charset="0"/>
              </a:rPr>
              <a:t>“</a:t>
            </a:r>
            <a:r>
              <a:rPr lang="en-US" sz="1600">
                <a:latin typeface="Lucida Console" pitchFamily="49" charset="0"/>
              </a:rPr>
              <a:t>hdfs://...</a:t>
            </a:r>
            <a:r>
              <a:rPr lang="en-US" altLang="en-US" sz="1600">
                <a:latin typeface="Lucida Console" pitchFamily="49" charset="0"/>
              </a:rPr>
              <a:t>”</a:t>
            </a:r>
            <a:r>
              <a:rPr lang="en-US" sz="1600">
                <a:latin typeface="Lucida Console" pitchFamily="49" charset="0"/>
              </a:rPr>
              <a:t>)</a:t>
            </a:r>
          </a:p>
          <a:p>
            <a:pPr>
              <a:spcBef>
                <a:spcPts val="600"/>
              </a:spcBef>
            </a:pPr>
            <a:r>
              <a:rPr lang="en-US" sz="1600">
                <a:latin typeface="Lucida Console" pitchFamily="49" charset="0"/>
              </a:rPr>
              <a:t>errors = lines.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_.startsWith(</a:t>
            </a:r>
            <a:r>
              <a:rPr lang="en-US" altLang="en-US" sz="1600">
                <a:solidFill>
                  <a:srgbClr val="FF0080"/>
                </a:solidFill>
                <a:latin typeface="Lucida Console" pitchFamily="49" charset="0"/>
              </a:rPr>
              <a:t>“</a:t>
            </a:r>
            <a:r>
              <a:rPr lang="en-US" sz="1600">
                <a:solidFill>
                  <a:srgbClr val="FF0080"/>
                </a:solidFill>
                <a:latin typeface="Lucida Console" pitchFamily="49" charset="0"/>
              </a:rPr>
              <a:t>ERROR</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p>
          <a:p>
            <a:pPr>
              <a:spcBef>
                <a:spcPts val="600"/>
              </a:spcBef>
            </a:pPr>
            <a:r>
              <a:rPr lang="en-US" sz="1600">
                <a:latin typeface="Lucida Console" pitchFamily="49" charset="0"/>
              </a:rPr>
              <a:t>messages = errors.</a:t>
            </a:r>
            <a:r>
              <a:rPr lang="en-US" sz="1600">
                <a:solidFill>
                  <a:srgbClr val="3366FF"/>
                </a:solidFill>
                <a:latin typeface="Lucida Console" pitchFamily="49" charset="0"/>
              </a:rPr>
              <a:t>map</a:t>
            </a:r>
            <a:r>
              <a:rPr lang="en-US" sz="1600">
                <a:latin typeface="Lucida Console" pitchFamily="49" charset="0"/>
              </a:rPr>
              <a:t>(</a:t>
            </a:r>
            <a:r>
              <a:rPr lang="en-US" sz="1600">
                <a:solidFill>
                  <a:srgbClr val="FF0080"/>
                </a:solidFill>
                <a:latin typeface="Lucida Console" pitchFamily="49" charset="0"/>
              </a:rPr>
              <a:t>_.split(</a:t>
            </a:r>
            <a:r>
              <a:rPr lang="en-US" altLang="en-US" sz="1600">
                <a:solidFill>
                  <a:srgbClr val="FF0080"/>
                </a:solidFill>
                <a:latin typeface="Lucida Console" pitchFamily="49" charset="0"/>
              </a:rPr>
              <a:t>‘</a:t>
            </a:r>
            <a:r>
              <a:rPr lang="en-US" sz="1600">
                <a:solidFill>
                  <a:srgbClr val="FF0080"/>
                </a:solidFill>
                <a:latin typeface="Lucida Console" pitchFamily="49" charset="0"/>
              </a:rPr>
              <a:t>\t</a:t>
            </a:r>
            <a:r>
              <a:rPr lang="en-US" altLang="en-US" sz="1600">
                <a:solidFill>
                  <a:srgbClr val="FF0080"/>
                </a:solidFill>
                <a:latin typeface="Lucida Console" pitchFamily="49" charset="0"/>
              </a:rPr>
              <a:t>’</a:t>
            </a:r>
            <a:r>
              <a:rPr lang="en-US" sz="1600">
                <a:solidFill>
                  <a:srgbClr val="FF0080"/>
                </a:solidFill>
                <a:latin typeface="Lucida Console" pitchFamily="49" charset="0"/>
              </a:rPr>
              <a:t>)(2)</a:t>
            </a:r>
            <a:r>
              <a:rPr lang="en-US" sz="1600">
                <a:latin typeface="Lucida Console" pitchFamily="49" charset="0"/>
              </a:rPr>
              <a:t>)</a:t>
            </a:r>
          </a:p>
          <a:p>
            <a:pPr>
              <a:spcBef>
                <a:spcPts val="600"/>
              </a:spcBef>
            </a:pPr>
            <a:r>
              <a:rPr lang="en-US" sz="1600">
                <a:latin typeface="Lucida Console" pitchFamily="49" charset="0"/>
              </a:rPr>
              <a:t>cachedMsgs = messages.</a:t>
            </a:r>
            <a:r>
              <a:rPr lang="en-US" sz="1600">
                <a:solidFill>
                  <a:srgbClr val="3366FF"/>
                </a:solidFill>
                <a:latin typeface="Lucida Console" pitchFamily="49" charset="0"/>
              </a:rPr>
              <a:t>cache</a:t>
            </a:r>
            <a:r>
              <a:rPr lang="en-US" sz="1600">
                <a:latin typeface="Lucida Console" pitchFamily="49" charset="0"/>
              </a:rPr>
              <a:t>()</a:t>
            </a:r>
          </a:p>
        </p:txBody>
      </p:sp>
      <p:grpSp>
        <p:nvGrpSpPr>
          <p:cNvPr id="2" name="Group 67"/>
          <p:cNvGrpSpPr>
            <a:grpSpLocks/>
          </p:cNvGrpSpPr>
          <p:nvPr/>
        </p:nvGrpSpPr>
        <p:grpSpPr bwMode="auto">
          <a:xfrm>
            <a:off x="5614988" y="2743200"/>
            <a:ext cx="3071812" cy="3851275"/>
            <a:chOff x="5615710" y="2743323"/>
            <a:chExt cx="3071090" cy="3851442"/>
          </a:xfrm>
        </p:grpSpPr>
        <p:pic>
          <p:nvPicPr>
            <p:cNvPr id="13345" name="Picture 5"/>
            <p:cNvPicPr>
              <a:picLocks noChangeAspect="1"/>
            </p:cNvPicPr>
            <p:nvPr/>
          </p:nvPicPr>
          <p:blipFill>
            <a:blip r:embed="rId3" cstate="print"/>
            <a:srcRect/>
            <a:stretch>
              <a:fillRect/>
            </a:stretch>
          </p:blipFill>
          <p:spPr bwMode="auto">
            <a:xfrm>
              <a:off x="5923729" y="3493655"/>
              <a:ext cx="1128236" cy="1128236"/>
            </a:xfrm>
            <a:prstGeom prst="rect">
              <a:avLst/>
            </a:prstGeom>
            <a:noFill/>
            <a:ln w="9525">
              <a:noFill/>
              <a:miter lim="800000"/>
              <a:headEnd/>
              <a:tailEnd/>
            </a:ln>
          </p:spPr>
        </p:pic>
        <p:pic>
          <p:nvPicPr>
            <p:cNvPr id="13346" name="Picture 6"/>
            <p:cNvPicPr>
              <a:picLocks noChangeAspect="1"/>
            </p:cNvPicPr>
            <p:nvPr/>
          </p:nvPicPr>
          <p:blipFill>
            <a:blip r:embed="rId3" cstate="print"/>
            <a:srcRect/>
            <a:stretch>
              <a:fillRect/>
            </a:stretch>
          </p:blipFill>
          <p:spPr bwMode="auto">
            <a:xfrm>
              <a:off x="7558564" y="2743323"/>
              <a:ext cx="1128236" cy="1128236"/>
            </a:xfrm>
            <a:prstGeom prst="rect">
              <a:avLst/>
            </a:prstGeom>
            <a:noFill/>
            <a:ln w="9525">
              <a:noFill/>
              <a:miter lim="800000"/>
              <a:headEnd/>
              <a:tailEnd/>
            </a:ln>
          </p:spPr>
        </p:pic>
        <p:pic>
          <p:nvPicPr>
            <p:cNvPr id="13347" name="Picture 7"/>
            <p:cNvPicPr>
              <a:picLocks noChangeAspect="1"/>
            </p:cNvPicPr>
            <p:nvPr/>
          </p:nvPicPr>
          <p:blipFill>
            <a:blip r:embed="rId3" cstate="print"/>
            <a:srcRect/>
            <a:stretch>
              <a:fillRect/>
            </a:stretch>
          </p:blipFill>
          <p:spPr bwMode="auto">
            <a:xfrm>
              <a:off x="7467600" y="4800600"/>
              <a:ext cx="1128236" cy="1128236"/>
            </a:xfrm>
            <a:prstGeom prst="rect">
              <a:avLst/>
            </a:prstGeom>
            <a:noFill/>
            <a:ln w="9525">
              <a:noFill/>
              <a:miter lim="800000"/>
              <a:headEnd/>
              <a:tailEnd/>
            </a:ln>
          </p:spPr>
        </p:pic>
        <p:pic>
          <p:nvPicPr>
            <p:cNvPr id="13348" name="Picture 8"/>
            <p:cNvPicPr>
              <a:picLocks noChangeAspect="1"/>
            </p:cNvPicPr>
            <p:nvPr/>
          </p:nvPicPr>
          <p:blipFill>
            <a:blip r:embed="rId3" cstate="print"/>
            <a:srcRect/>
            <a:stretch>
              <a:fillRect/>
            </a:stretch>
          </p:blipFill>
          <p:spPr bwMode="auto">
            <a:xfrm>
              <a:off x="5615710" y="5466529"/>
              <a:ext cx="1128236" cy="1128236"/>
            </a:xfrm>
            <a:prstGeom prst="rect">
              <a:avLst/>
            </a:prstGeom>
            <a:noFill/>
            <a:ln w="9525">
              <a:noFill/>
              <a:miter lim="800000"/>
              <a:headEnd/>
              <a:tailEnd/>
            </a:ln>
          </p:spPr>
        </p:pic>
      </p:grpSp>
      <p:sp>
        <p:nvSpPr>
          <p:cNvPr id="19" name="Rectangle 18"/>
          <p:cNvSpPr>
            <a:spLocks noChangeArrowheads="1"/>
          </p:cNvSpPr>
          <p:nvPr/>
        </p:nvSpPr>
        <p:spPr bwMode="auto">
          <a:xfrm>
            <a:off x="7643813" y="3344863"/>
            <a:ext cx="790575"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1</a:t>
            </a:r>
          </a:p>
        </p:txBody>
      </p:sp>
      <p:sp>
        <p:nvSpPr>
          <p:cNvPr id="22" name="Rectangle 21"/>
          <p:cNvSpPr>
            <a:spLocks noChangeArrowheads="1"/>
          </p:cNvSpPr>
          <p:nvPr/>
        </p:nvSpPr>
        <p:spPr bwMode="auto">
          <a:xfrm>
            <a:off x="7526338" y="5394325"/>
            <a:ext cx="819150"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2</a:t>
            </a:r>
          </a:p>
        </p:txBody>
      </p:sp>
      <p:sp>
        <p:nvSpPr>
          <p:cNvPr id="23" name="Rectangle 22"/>
          <p:cNvSpPr>
            <a:spLocks noChangeArrowheads="1"/>
          </p:cNvSpPr>
          <p:nvPr/>
        </p:nvSpPr>
        <p:spPr bwMode="auto">
          <a:xfrm>
            <a:off x="5680075" y="6056313"/>
            <a:ext cx="806450" cy="320675"/>
          </a:xfrm>
          <a:prstGeom prst="rect">
            <a:avLst/>
          </a:prstGeom>
          <a:gradFill rotWithShape="1">
            <a:gsLst>
              <a:gs pos="0">
                <a:srgbClr val="FF9A99"/>
              </a:gs>
              <a:gs pos="100000">
                <a:srgbClr val="D1403C"/>
              </a:gs>
            </a:gsLst>
            <a:lin ang="5400000"/>
          </a:gradFill>
          <a:ln w="9525">
            <a:solidFill>
              <a:srgbClr val="BE4B48"/>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Block 3</a:t>
            </a:r>
          </a:p>
        </p:txBody>
      </p:sp>
      <p:grpSp>
        <p:nvGrpSpPr>
          <p:cNvPr id="3" name="Group 43"/>
          <p:cNvGrpSpPr>
            <a:grpSpLocks/>
          </p:cNvGrpSpPr>
          <p:nvPr/>
        </p:nvGrpSpPr>
        <p:grpSpPr bwMode="auto">
          <a:xfrm>
            <a:off x="6019800" y="3041650"/>
            <a:ext cx="1576388" cy="2376488"/>
            <a:chOff x="6019801" y="3042352"/>
            <a:chExt cx="1577109" cy="2375746"/>
          </a:xfrm>
        </p:grpSpPr>
        <p:cxnSp>
          <p:nvCxnSpPr>
            <p:cNvPr id="28" name="Straight Arrow Connector 27"/>
            <p:cNvCxnSpPr/>
            <p:nvPr/>
          </p:nvCxnSpPr>
          <p:spPr>
            <a:xfrm flipV="1">
              <a:off x="6518504" y="3042352"/>
              <a:ext cx="1078406" cy="599888"/>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415270" y="3666045"/>
              <a:ext cx="1141934" cy="1096620"/>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rot="5400000">
              <a:off x="5341509" y="4344337"/>
              <a:ext cx="1752053" cy="395469"/>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grpSp>
      <p:grpSp>
        <p:nvGrpSpPr>
          <p:cNvPr id="5" name="Group 68"/>
          <p:cNvGrpSpPr>
            <a:grpSpLocks/>
          </p:cNvGrpSpPr>
          <p:nvPr/>
        </p:nvGrpSpPr>
        <p:grpSpPr bwMode="auto">
          <a:xfrm>
            <a:off x="5638800" y="2708275"/>
            <a:ext cx="2860675" cy="3074988"/>
            <a:chOff x="5638800" y="2707533"/>
            <a:chExt cx="2860965" cy="3075342"/>
          </a:xfrm>
        </p:grpSpPr>
        <p:sp>
          <p:nvSpPr>
            <p:cNvPr id="15" name="Rounded Rectangle 14"/>
            <p:cNvSpPr>
              <a:spLocks noChangeArrowheads="1"/>
            </p:cNvSpPr>
            <p:nvPr/>
          </p:nvSpPr>
          <p:spPr bwMode="auto">
            <a:xfrm>
              <a:off x="7585365" y="2707533"/>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16" name="Rounded Rectangle 15"/>
            <p:cNvSpPr>
              <a:spLocks noChangeArrowheads="1"/>
            </p:cNvSpPr>
            <p:nvPr/>
          </p:nvSpPr>
          <p:spPr bwMode="auto">
            <a:xfrm>
              <a:off x="5638800" y="5424967"/>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17" name="Rounded Rectangle 16"/>
            <p:cNvSpPr>
              <a:spLocks noChangeArrowheads="1"/>
            </p:cNvSpPr>
            <p:nvPr/>
          </p:nvSpPr>
          <p:spPr bwMode="auto">
            <a:xfrm>
              <a:off x="7493956" y="4763289"/>
              <a:ext cx="914400" cy="357908"/>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Worker</a:t>
              </a:r>
            </a:p>
          </p:txBody>
        </p:sp>
        <p:sp>
          <p:nvSpPr>
            <p:cNvPr id="14" name="Rounded Rectangle 13"/>
            <p:cNvSpPr>
              <a:spLocks noChangeArrowheads="1"/>
            </p:cNvSpPr>
            <p:nvPr/>
          </p:nvSpPr>
          <p:spPr bwMode="auto">
            <a:xfrm>
              <a:off x="5946819" y="3452092"/>
              <a:ext cx="914400" cy="357908"/>
            </a:xfrm>
            <a:prstGeom prst="roundRect">
              <a:avLst>
                <a:gd name="adj" fmla="val 16667"/>
              </a:avLst>
            </a:prstGeom>
            <a:gradFill rotWithShape="1">
              <a:gsLst>
                <a:gs pos="0">
                  <a:srgbClr val="95EEFF"/>
                </a:gs>
                <a:gs pos="100000">
                  <a:srgbClr val="39B7D8"/>
                </a:gs>
              </a:gsLst>
              <a:lin ang="5400000"/>
            </a:gradFill>
            <a:ln w="9525">
              <a:solidFill>
                <a:srgbClr val="46AAC5"/>
              </a:solidFill>
              <a:round/>
              <a:headEnd/>
              <a:tailEnd/>
            </a:ln>
            <a:effectLst>
              <a:outerShdw dist="23000" dir="5400000" rotWithShape="0">
                <a:srgbClr val="808080">
                  <a:alpha val="34999"/>
                </a:srgbClr>
              </a:outerShdw>
            </a:effectLst>
          </p:spPr>
          <p:txBody>
            <a:bodyPr anchor="ctr"/>
            <a:lstStyle/>
            <a:p>
              <a:pPr algn="ctr">
                <a:defRPr/>
              </a:pPr>
              <a:r>
                <a:rPr lang="en-US" sz="1800" dirty="0">
                  <a:solidFill>
                    <a:schemeClr val="lt1"/>
                  </a:solidFill>
                  <a:latin typeface="+mn-lt"/>
                  <a:ea typeface="+mn-ea"/>
                </a:rPr>
                <a:t>Driver</a:t>
              </a:r>
            </a:p>
          </p:txBody>
        </p:sp>
      </p:grpSp>
      <p:sp>
        <p:nvSpPr>
          <p:cNvPr id="43" name="TextBox 42"/>
          <p:cNvSpPr txBox="1">
            <a:spLocks noChangeArrowheads="1"/>
          </p:cNvSpPr>
          <p:nvPr/>
        </p:nvSpPr>
        <p:spPr bwMode="auto">
          <a:xfrm>
            <a:off x="228600" y="4248150"/>
            <a:ext cx="5791200" cy="338138"/>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cachedMsgs.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_.contains(</a:t>
            </a:r>
            <a:r>
              <a:rPr lang="en-US" altLang="en-US" sz="1600">
                <a:solidFill>
                  <a:srgbClr val="FF0080"/>
                </a:solidFill>
                <a:latin typeface="Lucida Console" pitchFamily="49" charset="0"/>
              </a:rPr>
              <a:t>“</a:t>
            </a:r>
            <a:r>
              <a:rPr lang="en-US" sz="1600">
                <a:solidFill>
                  <a:srgbClr val="FF0080"/>
                </a:solidFill>
                <a:latin typeface="Lucida Console" pitchFamily="49" charset="0"/>
              </a:rPr>
              <a:t>foo</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r>
              <a:rPr lang="en-US" sz="1600">
                <a:solidFill>
                  <a:srgbClr val="3366FF"/>
                </a:solidFill>
                <a:latin typeface="Lucida Console" pitchFamily="49" charset="0"/>
              </a:rPr>
              <a:t>count</a:t>
            </a:r>
          </a:p>
        </p:txBody>
      </p:sp>
      <p:cxnSp>
        <p:nvCxnSpPr>
          <p:cNvPr id="49" name="Straight Arrow Connector 48"/>
          <p:cNvCxnSpPr/>
          <p:nvPr/>
        </p:nvCxnSpPr>
        <p:spPr>
          <a:xfrm rot="5400000" flipH="1" flipV="1">
            <a:off x="5306219" y="4456907"/>
            <a:ext cx="1570037" cy="336550"/>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rot="10800000">
            <a:off x="6742113" y="3840163"/>
            <a:ext cx="958850" cy="904875"/>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rot="10800000" flipV="1">
            <a:off x="6664325" y="2941638"/>
            <a:ext cx="909638" cy="493712"/>
          </a:xfrm>
          <a:prstGeom prst="straightConnector1">
            <a:avLst/>
          </a:prstGeom>
          <a:ln w="254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61" name="TextBox 60"/>
          <p:cNvSpPr txBox="1">
            <a:spLocks noChangeArrowheads="1"/>
          </p:cNvSpPr>
          <p:nvPr/>
        </p:nvSpPr>
        <p:spPr bwMode="auto">
          <a:xfrm>
            <a:off x="228600" y="4572000"/>
            <a:ext cx="5791200" cy="338138"/>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cachedMsgs.</a:t>
            </a:r>
            <a:r>
              <a:rPr lang="en-US" sz="1600">
                <a:solidFill>
                  <a:srgbClr val="3366FF"/>
                </a:solidFill>
                <a:latin typeface="Lucida Console" pitchFamily="49" charset="0"/>
              </a:rPr>
              <a:t>filter</a:t>
            </a:r>
            <a:r>
              <a:rPr lang="en-US" sz="1600">
                <a:latin typeface="Lucida Console" pitchFamily="49" charset="0"/>
              </a:rPr>
              <a:t>(</a:t>
            </a:r>
            <a:r>
              <a:rPr lang="en-US" sz="1600">
                <a:solidFill>
                  <a:srgbClr val="FF0080"/>
                </a:solidFill>
                <a:latin typeface="Lucida Console" pitchFamily="49" charset="0"/>
              </a:rPr>
              <a:t>_.contains(</a:t>
            </a:r>
            <a:r>
              <a:rPr lang="en-US" altLang="en-US" sz="1600">
                <a:solidFill>
                  <a:srgbClr val="FF0080"/>
                </a:solidFill>
                <a:latin typeface="Lucida Console" pitchFamily="49" charset="0"/>
              </a:rPr>
              <a:t>“</a:t>
            </a:r>
            <a:r>
              <a:rPr lang="en-US" sz="1600">
                <a:solidFill>
                  <a:srgbClr val="FF0080"/>
                </a:solidFill>
                <a:latin typeface="Lucida Console" pitchFamily="49" charset="0"/>
              </a:rPr>
              <a:t>bar</a:t>
            </a:r>
            <a:r>
              <a:rPr lang="en-US" altLang="en-US" sz="1600">
                <a:solidFill>
                  <a:srgbClr val="FF0080"/>
                </a:solidFill>
                <a:latin typeface="Lucida Console" pitchFamily="49" charset="0"/>
              </a:rPr>
              <a:t>”</a:t>
            </a:r>
            <a:r>
              <a:rPr lang="en-US" sz="1600">
                <a:solidFill>
                  <a:srgbClr val="FF0080"/>
                </a:solidFill>
                <a:latin typeface="Lucida Console" pitchFamily="49" charset="0"/>
              </a:rPr>
              <a:t>)</a:t>
            </a:r>
            <a:r>
              <a:rPr lang="en-US" sz="1600">
                <a:latin typeface="Lucida Console" pitchFamily="49" charset="0"/>
              </a:rPr>
              <a:t>).</a:t>
            </a:r>
            <a:r>
              <a:rPr lang="en-US" sz="1600">
                <a:solidFill>
                  <a:srgbClr val="3366FF"/>
                </a:solidFill>
                <a:latin typeface="Lucida Console" pitchFamily="49" charset="0"/>
              </a:rPr>
              <a:t>count</a:t>
            </a:r>
          </a:p>
        </p:txBody>
      </p:sp>
      <p:sp>
        <p:nvSpPr>
          <p:cNvPr id="62" name="TextBox 61"/>
          <p:cNvSpPr txBox="1">
            <a:spLocks noChangeArrowheads="1"/>
          </p:cNvSpPr>
          <p:nvPr/>
        </p:nvSpPr>
        <p:spPr bwMode="auto">
          <a:xfrm>
            <a:off x="228600" y="4919663"/>
            <a:ext cx="5791200" cy="338137"/>
          </a:xfrm>
          <a:prstGeom prst="rect">
            <a:avLst/>
          </a:prstGeom>
          <a:noFill/>
          <a:ln w="9525">
            <a:noFill/>
            <a:miter lim="800000"/>
            <a:headEnd/>
            <a:tailEnd/>
          </a:ln>
        </p:spPr>
        <p:txBody>
          <a:bodyPr>
            <a:spAutoFit/>
          </a:bodyPr>
          <a:lstStyle/>
          <a:p>
            <a:pPr>
              <a:spcBef>
                <a:spcPts val="400"/>
              </a:spcBef>
            </a:pPr>
            <a:r>
              <a:rPr lang="en-US" sz="1600">
                <a:latin typeface="Lucida Console" pitchFamily="49" charset="0"/>
              </a:rPr>
              <a:t>. . .</a:t>
            </a:r>
          </a:p>
        </p:txBody>
      </p:sp>
      <p:sp>
        <p:nvSpPr>
          <p:cNvPr id="63" name="TextBox 62"/>
          <p:cNvSpPr txBox="1">
            <a:spLocks noChangeArrowheads="1"/>
          </p:cNvSpPr>
          <p:nvPr/>
        </p:nvSpPr>
        <p:spPr bwMode="auto">
          <a:xfrm>
            <a:off x="6997700" y="3243263"/>
            <a:ext cx="622300" cy="338137"/>
          </a:xfrm>
          <a:prstGeom prst="rect">
            <a:avLst/>
          </a:prstGeom>
          <a:noFill/>
          <a:ln w="9525">
            <a:noFill/>
            <a:miter lim="800000"/>
            <a:headEnd/>
            <a:tailEnd/>
          </a:ln>
        </p:spPr>
        <p:txBody>
          <a:bodyPr wrap="none">
            <a:spAutoFit/>
          </a:bodyPr>
          <a:lstStyle/>
          <a:p>
            <a:r>
              <a:rPr lang="en-US" sz="1600">
                <a:latin typeface="Corbel" pitchFamily="34" charset="0"/>
              </a:rPr>
              <a:t>tasks</a:t>
            </a:r>
          </a:p>
        </p:txBody>
      </p:sp>
      <p:sp>
        <p:nvSpPr>
          <p:cNvPr id="64" name="TextBox 63"/>
          <p:cNvSpPr txBox="1">
            <a:spLocks noChangeArrowheads="1"/>
          </p:cNvSpPr>
          <p:nvPr/>
        </p:nvSpPr>
        <p:spPr bwMode="auto">
          <a:xfrm>
            <a:off x="6477000" y="2873375"/>
            <a:ext cx="746125" cy="338138"/>
          </a:xfrm>
          <a:prstGeom prst="rect">
            <a:avLst/>
          </a:prstGeom>
          <a:noFill/>
          <a:ln w="9525">
            <a:noFill/>
            <a:miter lim="800000"/>
            <a:headEnd/>
            <a:tailEnd/>
          </a:ln>
        </p:spPr>
        <p:txBody>
          <a:bodyPr wrap="none">
            <a:spAutoFit/>
          </a:bodyPr>
          <a:lstStyle/>
          <a:p>
            <a:r>
              <a:rPr lang="en-US" sz="1600">
                <a:latin typeface="Corbel" pitchFamily="34" charset="0"/>
              </a:rPr>
              <a:t>results</a:t>
            </a:r>
          </a:p>
        </p:txBody>
      </p:sp>
      <p:sp>
        <p:nvSpPr>
          <p:cNvPr id="21" name="Rectangle 20"/>
          <p:cNvSpPr>
            <a:spLocks noChangeArrowheads="1"/>
          </p:cNvSpPr>
          <p:nvPr/>
        </p:nvSpPr>
        <p:spPr bwMode="auto">
          <a:xfrm>
            <a:off x="8112125" y="2449513"/>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1</a:t>
            </a:r>
          </a:p>
        </p:txBody>
      </p:sp>
      <p:sp>
        <p:nvSpPr>
          <p:cNvPr id="24" name="Rectangle 23"/>
          <p:cNvSpPr>
            <a:spLocks noChangeArrowheads="1"/>
          </p:cNvSpPr>
          <p:nvPr/>
        </p:nvSpPr>
        <p:spPr bwMode="auto">
          <a:xfrm>
            <a:off x="8047038" y="4522788"/>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2</a:t>
            </a:r>
          </a:p>
        </p:txBody>
      </p:sp>
      <p:sp>
        <p:nvSpPr>
          <p:cNvPr id="25" name="Rectangle 24"/>
          <p:cNvSpPr>
            <a:spLocks noChangeArrowheads="1"/>
          </p:cNvSpPr>
          <p:nvPr/>
        </p:nvSpPr>
        <p:spPr bwMode="auto">
          <a:xfrm>
            <a:off x="6196013" y="5160963"/>
            <a:ext cx="727075" cy="320675"/>
          </a:xfrm>
          <a:prstGeom prst="rect">
            <a:avLst/>
          </a:prstGeom>
          <a:gradFill rotWithShape="1">
            <a:gsLst>
              <a:gs pos="0">
                <a:srgbClr val="C8B0ED"/>
              </a:gs>
              <a:gs pos="100000">
                <a:srgbClr val="7F5BAB"/>
              </a:gs>
            </a:gsLst>
            <a:lin ang="5400000"/>
          </a:gradFill>
          <a:ln w="9525">
            <a:solidFill>
              <a:srgbClr val="7D60A0"/>
            </a:solidFill>
            <a:miter lim="800000"/>
            <a:headEnd/>
            <a:tailEnd/>
          </a:ln>
          <a:effectLst>
            <a:outerShdw dist="23000" dir="5400000" rotWithShape="0">
              <a:srgbClr val="808080">
                <a:alpha val="34999"/>
              </a:srgbClr>
            </a:outerShdw>
          </a:effectLst>
        </p:spPr>
        <p:txBody>
          <a:bodyPr lIns="0" rIns="0" anchor="ctr"/>
          <a:lstStyle/>
          <a:p>
            <a:pPr algn="ctr">
              <a:defRPr/>
            </a:pPr>
            <a:r>
              <a:rPr lang="en-US" sz="1500" dirty="0">
                <a:solidFill>
                  <a:schemeClr val="lt1"/>
                </a:solidFill>
                <a:latin typeface="+mn-lt"/>
                <a:ea typeface="+mn-ea"/>
              </a:rPr>
              <a:t>Cache 3</a:t>
            </a:r>
          </a:p>
        </p:txBody>
      </p:sp>
      <p:sp>
        <p:nvSpPr>
          <p:cNvPr id="70" name="Rectangular Callout 69"/>
          <p:cNvSpPr>
            <a:spLocks noChangeArrowheads="1"/>
          </p:cNvSpPr>
          <p:nvPr/>
        </p:nvSpPr>
        <p:spPr bwMode="auto">
          <a:xfrm>
            <a:off x="5233988" y="2505075"/>
            <a:ext cx="1155700" cy="312738"/>
          </a:xfrm>
          <a:prstGeom prst="wedgeRectCallout">
            <a:avLst>
              <a:gd name="adj1" fmla="val -94278"/>
              <a:gd name="adj2" fmla="val 44722"/>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Base RDD</a:t>
            </a:r>
          </a:p>
        </p:txBody>
      </p:sp>
      <p:sp>
        <p:nvSpPr>
          <p:cNvPr id="71" name="Rectangular Callout 70"/>
          <p:cNvSpPr>
            <a:spLocks noChangeArrowheads="1"/>
          </p:cNvSpPr>
          <p:nvPr/>
        </p:nvSpPr>
        <p:spPr bwMode="auto">
          <a:xfrm>
            <a:off x="5643563" y="2590800"/>
            <a:ext cx="1835150" cy="311150"/>
          </a:xfrm>
          <a:prstGeom prst="wedgeRectCallout">
            <a:avLst>
              <a:gd name="adj1" fmla="val -46676"/>
              <a:gd name="adj2" fmla="val 118796"/>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Transformed RDD</a:t>
            </a:r>
          </a:p>
        </p:txBody>
      </p:sp>
      <p:sp>
        <p:nvSpPr>
          <p:cNvPr id="72" name="Rectangular Callout 71"/>
          <p:cNvSpPr>
            <a:spLocks noChangeArrowheads="1"/>
          </p:cNvSpPr>
          <p:nvPr/>
        </p:nvSpPr>
        <p:spPr bwMode="auto">
          <a:xfrm>
            <a:off x="4338638" y="3810000"/>
            <a:ext cx="1457325" cy="311150"/>
          </a:xfrm>
          <a:prstGeom prst="wedgeRectCallout">
            <a:avLst>
              <a:gd name="adj1" fmla="val -80903"/>
              <a:gd name="adj2" fmla="val -47866"/>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Cached RDD</a:t>
            </a:r>
          </a:p>
        </p:txBody>
      </p:sp>
      <p:sp>
        <p:nvSpPr>
          <p:cNvPr id="73" name="Rectangular Callout 72"/>
          <p:cNvSpPr>
            <a:spLocks noChangeArrowheads="1"/>
          </p:cNvSpPr>
          <p:nvPr/>
        </p:nvSpPr>
        <p:spPr bwMode="auto">
          <a:xfrm>
            <a:off x="5992813" y="4038600"/>
            <a:ext cx="1855787" cy="311150"/>
          </a:xfrm>
          <a:prstGeom prst="wedgeRectCallout">
            <a:avLst>
              <a:gd name="adj1" fmla="val -77556"/>
              <a:gd name="adj2" fmla="val 52134"/>
            </a:avLst>
          </a:prstGeom>
          <a:gradFill rotWithShape="1">
            <a:gsLst>
              <a:gs pos="0">
                <a:srgbClr val="FFB977"/>
              </a:gs>
              <a:gs pos="100000">
                <a:srgbClr val="FF932B"/>
              </a:gs>
            </a:gsLst>
            <a:lin ang="5400000"/>
          </a:gradFill>
          <a:ln w="9525">
            <a:solidFill>
              <a:srgbClr val="F69240"/>
            </a:solidFill>
            <a:miter lim="800000"/>
            <a:headEnd/>
            <a:tailEnd/>
          </a:ln>
          <a:effectLst>
            <a:outerShdw dist="23000" dir="5400000" rotWithShape="0">
              <a:srgbClr val="808080">
                <a:alpha val="34999"/>
              </a:srgbClr>
            </a:outerShdw>
          </a:effectLst>
        </p:spPr>
        <p:txBody>
          <a:bodyPr anchor="ctr"/>
          <a:lstStyle/>
          <a:p>
            <a:pPr algn="ctr">
              <a:defRPr/>
            </a:pPr>
            <a:r>
              <a:rPr lang="en-US" sz="1700" dirty="0">
                <a:solidFill>
                  <a:schemeClr val="lt1"/>
                </a:solidFill>
                <a:latin typeface="+mn-lt"/>
                <a:ea typeface="+mn-ea"/>
              </a:rPr>
              <a:t>Parallel operation</a:t>
            </a:r>
          </a:p>
        </p:txBody>
      </p:sp>
      <p:sp>
        <p:nvSpPr>
          <p:cNvPr id="38" name="Rounded Rectangle 37"/>
          <p:cNvSpPr/>
          <p:nvPr/>
        </p:nvSpPr>
        <p:spPr>
          <a:xfrm>
            <a:off x="404813" y="5486400"/>
            <a:ext cx="4776787" cy="849313"/>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b="1" dirty="0"/>
              <a:t>Result:</a:t>
            </a:r>
            <a:r>
              <a:rPr lang="en-US" dirty="0"/>
              <a:t> full-text search of Wikipedia in &lt;1 sec (</a:t>
            </a:r>
            <a:r>
              <a:rPr lang="en-US" dirty="0" err="1"/>
              <a:t>vs</a:t>
            </a:r>
            <a:r>
              <a:rPr lang="en-US" dirty="0"/>
              <a:t> 20 sec for on-disk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7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7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7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1" nodeType="clickEffect">
                                  <p:stCondLst>
                                    <p:cond delay="0"/>
                                  </p:stCondLst>
                                  <p:childTnLst>
                                    <p:animEffect transition="out" filter="fade">
                                      <p:cBhvr>
                                        <p:cTn id="78" dur="500" tmFilter="0, 0; .2, .5; .8, .5; 1, 0"/>
                                        <p:tgtEl>
                                          <p:spTgt spid="19"/>
                                        </p:tgtEl>
                                      </p:cBhvr>
                                    </p:animEffect>
                                    <p:animScale>
                                      <p:cBhvr>
                                        <p:cTn id="79" dur="250" autoRev="1" fill="hold"/>
                                        <p:tgtEl>
                                          <p:spTgt spid="19"/>
                                        </p:tgtEl>
                                      </p:cBhvr>
                                      <p:by x="105000" y="105000"/>
                                    </p:animScale>
                                  </p:childTnLst>
                                </p:cTn>
                              </p:par>
                              <p:par>
                                <p:cTn id="80" presetID="26" presetClass="emph" presetSubtype="0" fill="hold" grpId="1" nodeType="withEffect">
                                  <p:stCondLst>
                                    <p:cond delay="0"/>
                                  </p:stCondLst>
                                  <p:childTnLst>
                                    <p:animEffect transition="out" filter="fade">
                                      <p:cBhvr>
                                        <p:cTn id="81" dur="500" tmFilter="0, 0; .2, .5; .8, .5; 1, 0"/>
                                        <p:tgtEl>
                                          <p:spTgt spid="22"/>
                                        </p:tgtEl>
                                      </p:cBhvr>
                                    </p:animEffect>
                                    <p:animScale>
                                      <p:cBhvr>
                                        <p:cTn id="82" dur="250" autoRev="1" fill="hold"/>
                                        <p:tgtEl>
                                          <p:spTgt spid="22"/>
                                        </p:tgtEl>
                                      </p:cBhvr>
                                      <p:by x="105000" y="105000"/>
                                    </p:animScale>
                                  </p:childTnLst>
                                </p:cTn>
                              </p:par>
                              <p:par>
                                <p:cTn id="83" presetID="26" presetClass="emph" presetSubtype="0" fill="hold" grpId="1" nodeType="withEffect">
                                  <p:stCondLst>
                                    <p:cond delay="0"/>
                                  </p:stCondLst>
                                  <p:childTnLst>
                                    <p:animEffect transition="out" filter="fade">
                                      <p:cBhvr>
                                        <p:cTn id="84" dur="500" tmFilter="0, 0; .2, .5; .8, .5; 1, 0"/>
                                        <p:tgtEl>
                                          <p:spTgt spid="23"/>
                                        </p:tgtEl>
                                      </p:cBhvr>
                                    </p:animEffect>
                                    <p:animScale>
                                      <p:cBhvr>
                                        <p:cTn id="85" dur="250" autoRev="1" fill="hold"/>
                                        <p:tgtEl>
                                          <p:spTgt spid="23"/>
                                        </p:tgtEl>
                                      </p:cBhvr>
                                      <p:by x="105000" y="105000"/>
                                    </p:animScale>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8"/>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9"/>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dissolve">
                                      <p:cBhvr>
                                        <p:cTn id="100" dur="500"/>
                                        <p:tgtEl>
                                          <p:spTgt spid="2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dissolve">
                                      <p:cBhvr>
                                        <p:cTn id="103" dur="500"/>
                                        <p:tgtEl>
                                          <p:spTgt spid="24"/>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Effect transition="in" filter="dissolve">
                                      <p:cBhvr>
                                        <p:cTn id="106" dur="500"/>
                                        <p:tgtEl>
                                          <p:spTgt spid="2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3"/>
                                        </p:tgtEl>
                                        <p:attrNameLst>
                                          <p:attrName>style.visibility</p:attrName>
                                        </p:attrNameLst>
                                      </p:cBhvr>
                                      <p:to>
                                        <p:strVal val="hidden"/>
                                      </p:to>
                                    </p:set>
                                  </p:childTnLst>
                                </p:cTn>
                              </p:par>
                              <p:par>
                                <p:cTn id="111" presetID="1" presetClass="exit" presetSubtype="0" fill="hold" grpId="2" nodeType="withEffect">
                                  <p:stCondLst>
                                    <p:cond delay="0"/>
                                  </p:stCondLst>
                                  <p:childTnLst>
                                    <p:set>
                                      <p:cBhvr>
                                        <p:cTn id="112" dur="1" fill="hold">
                                          <p:stCondLst>
                                            <p:cond delay="0"/>
                                          </p:stCondLst>
                                        </p:cTn>
                                        <p:tgtEl>
                                          <p:spTgt spid="63"/>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8"/>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49"/>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64"/>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6" presetClass="emph" presetSubtype="0" fill="hold" grpId="1" nodeType="clickEffect">
                                  <p:stCondLst>
                                    <p:cond delay="0"/>
                                  </p:stCondLst>
                                  <p:childTnLst>
                                    <p:animEffect transition="out" filter="fade">
                                      <p:cBhvr>
                                        <p:cTn id="134" dur="500" tmFilter="0, 0; .2, .5; .8, .5; 1, 0"/>
                                        <p:tgtEl>
                                          <p:spTgt spid="25"/>
                                        </p:tgtEl>
                                      </p:cBhvr>
                                    </p:animEffect>
                                    <p:animScale>
                                      <p:cBhvr>
                                        <p:cTn id="135" dur="250" autoRev="1" fill="hold"/>
                                        <p:tgtEl>
                                          <p:spTgt spid="25"/>
                                        </p:tgtEl>
                                      </p:cBhvr>
                                      <p:by x="105000" y="105000"/>
                                    </p:animScale>
                                  </p:childTnLst>
                                </p:cTn>
                              </p:par>
                              <p:par>
                                <p:cTn id="136" presetID="26" presetClass="emph" presetSubtype="0" fill="hold" grpId="1" nodeType="withEffect">
                                  <p:stCondLst>
                                    <p:cond delay="0"/>
                                  </p:stCondLst>
                                  <p:childTnLst>
                                    <p:animEffect transition="out" filter="fade">
                                      <p:cBhvr>
                                        <p:cTn id="137" dur="500" tmFilter="0, 0; .2, .5; .8, .5; 1, 0"/>
                                        <p:tgtEl>
                                          <p:spTgt spid="21"/>
                                        </p:tgtEl>
                                      </p:cBhvr>
                                    </p:animEffect>
                                    <p:animScale>
                                      <p:cBhvr>
                                        <p:cTn id="138" dur="250" autoRev="1" fill="hold"/>
                                        <p:tgtEl>
                                          <p:spTgt spid="21"/>
                                        </p:tgtEl>
                                      </p:cBhvr>
                                      <p:by x="105000" y="105000"/>
                                    </p:animScale>
                                  </p:childTnLst>
                                </p:cTn>
                              </p:par>
                              <p:par>
                                <p:cTn id="139" presetID="26" presetClass="emph" presetSubtype="0" fill="hold" grpId="1" nodeType="withEffect">
                                  <p:stCondLst>
                                    <p:cond delay="0"/>
                                  </p:stCondLst>
                                  <p:childTnLst>
                                    <p:animEffect transition="out" filter="fade">
                                      <p:cBhvr>
                                        <p:cTn id="140" dur="500" tmFilter="0, 0; .2, .5; .8, .5; 1, 0"/>
                                        <p:tgtEl>
                                          <p:spTgt spid="24"/>
                                        </p:tgtEl>
                                      </p:cBhvr>
                                    </p:animEffect>
                                    <p:animScale>
                                      <p:cBhvr>
                                        <p:cTn id="141" dur="250" autoRev="1" fill="hold"/>
                                        <p:tgtEl>
                                          <p:spTgt spid="24"/>
                                        </p:tgtEl>
                                      </p:cBhvr>
                                      <p:by x="105000" y="105000"/>
                                    </p:animScale>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nodeType="clickEffect">
                                  <p:stCondLst>
                                    <p:cond delay="0"/>
                                  </p:stCondLst>
                                  <p:childTnLst>
                                    <p:set>
                                      <p:cBhvr>
                                        <p:cTn id="145" dur="1" fill="hold">
                                          <p:stCondLst>
                                            <p:cond delay="0"/>
                                          </p:stCondLst>
                                        </p:cTn>
                                        <p:tgtEl>
                                          <p:spTgt spid="53"/>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58"/>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49"/>
                                        </p:tgtEl>
                                        <p:attrNameLst>
                                          <p:attrName>style.visibility</p:attrName>
                                        </p:attrNameLst>
                                      </p:cBhvr>
                                      <p:to>
                                        <p:strVal val="visible"/>
                                      </p:to>
                                    </p:set>
                                  </p:childTnLst>
                                </p:cTn>
                              </p:par>
                              <p:par>
                                <p:cTn id="150" presetID="1" presetClass="entr" presetSubtype="0" fill="hold" grpId="1" nodeType="withEffect">
                                  <p:stCondLst>
                                    <p:cond delay="0"/>
                                  </p:stCondLst>
                                  <p:childTnLst>
                                    <p:set>
                                      <p:cBhvr>
                                        <p:cTn id="151" dur="1" fill="hold">
                                          <p:stCondLst>
                                            <p:cond delay="0"/>
                                          </p:stCondLst>
                                        </p:cTn>
                                        <p:tgtEl>
                                          <p:spTgt spid="64"/>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19" grpId="0" animBg="1"/>
      <p:bldP spid="19" grpId="1" animBg="1"/>
      <p:bldP spid="22" grpId="0" animBg="1"/>
      <p:bldP spid="22" grpId="1" animBg="1"/>
      <p:bldP spid="23" grpId="0" animBg="1"/>
      <p:bldP spid="23" grpId="1" animBg="1"/>
      <p:bldP spid="43" grpId="0" build="allAtOnce"/>
      <p:bldP spid="61" grpId="0" build="allAtOnce"/>
      <p:bldP spid="62" grpId="0" build="allAtOnce"/>
      <p:bldP spid="63" grpId="0"/>
      <p:bldP spid="63" grpId="1"/>
      <p:bldP spid="63" grpId="2"/>
      <p:bldP spid="64" grpId="0"/>
      <p:bldP spid="64" grpId="1"/>
      <p:bldP spid="64" grpId="2"/>
      <p:bldP spid="21" grpId="0" animBg="1"/>
      <p:bldP spid="21" grpId="1" animBg="1"/>
      <p:bldP spid="24" grpId="0" animBg="1"/>
      <p:bldP spid="24" grpId="1" animBg="1"/>
      <p:bldP spid="25" grpId="0" animBg="1"/>
      <p:bldP spid="25" grpId="1" animBg="1"/>
      <p:bldP spid="70" grpId="0" animBg="1"/>
      <p:bldP spid="70" grpId="1" animBg="1"/>
      <p:bldP spid="71" grpId="0" animBg="1"/>
      <p:bldP spid="71" grpId="1" animBg="1"/>
      <p:bldP spid="72" grpId="0" animBg="1"/>
      <p:bldP spid="72" grpId="1" animBg="1"/>
      <p:bldP spid="73" grpId="0" animBg="1"/>
      <p:bldP spid="73" grpId="1"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43300" y="4024313"/>
            <a:ext cx="1981200" cy="615950"/>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6386" name="Title 1"/>
          <p:cNvSpPr>
            <a:spLocks noGrp="1"/>
          </p:cNvSpPr>
          <p:nvPr>
            <p:ph type="title"/>
          </p:nvPr>
        </p:nvSpPr>
        <p:spPr>
          <a:xfrm>
            <a:off x="457200" y="304800"/>
            <a:ext cx="8229600" cy="1143000"/>
          </a:xfrm>
        </p:spPr>
        <p:txBody>
          <a:bodyPr/>
          <a:lstStyle/>
          <a:p>
            <a:r>
              <a:rPr lang="en-US">
                <a:ea typeface="ＭＳ Ｐゴシック" charset="-128"/>
              </a:rPr>
              <a:t>RDD Fault Tolerance</a:t>
            </a:r>
          </a:p>
        </p:txBody>
      </p:sp>
      <p:sp>
        <p:nvSpPr>
          <p:cNvPr id="16387" name="Content Placeholder 2"/>
          <p:cNvSpPr>
            <a:spLocks noGrp="1"/>
          </p:cNvSpPr>
          <p:nvPr>
            <p:ph idx="1"/>
          </p:nvPr>
        </p:nvSpPr>
        <p:spPr>
          <a:xfrm>
            <a:off x="457200" y="1700213"/>
            <a:ext cx="8305800" cy="4167187"/>
          </a:xfrm>
        </p:spPr>
        <p:txBody>
          <a:bodyPr/>
          <a:lstStyle/>
          <a:p>
            <a:pPr>
              <a:spcBef>
                <a:spcPts val="1800"/>
              </a:spcBef>
            </a:pPr>
            <a:r>
              <a:rPr lang="en-US">
                <a:ea typeface="ＭＳ Ｐゴシック" charset="-128"/>
              </a:rPr>
              <a:t>RDDs maintain </a:t>
            </a:r>
            <a:r>
              <a:rPr lang="en-US" i="1">
                <a:ea typeface="ＭＳ Ｐゴシック" charset="-128"/>
              </a:rPr>
              <a:t>lineage</a:t>
            </a:r>
            <a:r>
              <a:rPr lang="en-US">
                <a:ea typeface="ＭＳ Ｐゴシック" charset="-128"/>
              </a:rPr>
              <a:t> information that can be used to reconstruct lost partitions</a:t>
            </a:r>
          </a:p>
          <a:p>
            <a:pPr>
              <a:spcBef>
                <a:spcPts val="1800"/>
              </a:spcBef>
            </a:pPr>
            <a:r>
              <a:rPr lang="en-US">
                <a:ea typeface="ＭＳ Ｐゴシック" charset="-128"/>
              </a:rPr>
              <a:t>Ex:</a:t>
            </a:r>
          </a:p>
          <a:p>
            <a:pPr>
              <a:spcBef>
                <a:spcPts val="1400"/>
              </a:spcBef>
            </a:pPr>
            <a:endParaRPr lang="en-US">
              <a:ea typeface="ＭＳ Ｐゴシック" charset="-128"/>
            </a:endParaRPr>
          </a:p>
          <a:p>
            <a:pPr>
              <a:spcBef>
                <a:spcPts val="1400"/>
              </a:spcBef>
            </a:pPr>
            <a:endParaRPr lang="en-US">
              <a:ea typeface="ＭＳ Ｐゴシック" charset="-128"/>
            </a:endParaRPr>
          </a:p>
        </p:txBody>
      </p:sp>
      <p:sp>
        <p:nvSpPr>
          <p:cNvPr id="16388" name="TextBox 4"/>
          <p:cNvSpPr txBox="1">
            <a:spLocks noChangeArrowheads="1"/>
          </p:cNvSpPr>
          <p:nvPr/>
        </p:nvSpPr>
        <p:spPr bwMode="auto">
          <a:xfrm>
            <a:off x="1092200" y="3051175"/>
            <a:ext cx="7899400" cy="923925"/>
          </a:xfrm>
          <a:prstGeom prst="rect">
            <a:avLst/>
          </a:prstGeom>
          <a:noFill/>
          <a:ln w="9525">
            <a:noFill/>
            <a:miter lim="800000"/>
            <a:headEnd/>
            <a:tailEnd/>
          </a:ln>
        </p:spPr>
        <p:txBody>
          <a:bodyPr>
            <a:spAutoFit/>
          </a:bodyPr>
          <a:lstStyle/>
          <a:p>
            <a:r>
              <a:rPr lang="en-US" sz="1800">
                <a:latin typeface="Lucida Console" pitchFamily="49" charset="0"/>
              </a:rPr>
              <a:t>cachedMsgs = textFile(...).</a:t>
            </a:r>
            <a:r>
              <a:rPr lang="en-US" sz="1800">
                <a:solidFill>
                  <a:srgbClr val="3366FF"/>
                </a:solidFill>
                <a:latin typeface="Lucida Console" pitchFamily="49" charset="0"/>
              </a:rPr>
              <a:t>filter</a:t>
            </a:r>
            <a:r>
              <a:rPr lang="en-US" sz="1800">
                <a:latin typeface="Lucida Console" pitchFamily="49" charset="0"/>
              </a:rPr>
              <a:t>(</a:t>
            </a:r>
            <a:r>
              <a:rPr lang="en-US" sz="1800">
                <a:solidFill>
                  <a:srgbClr val="FF0080"/>
                </a:solidFill>
                <a:latin typeface="Lucida Console" pitchFamily="49" charset="0"/>
              </a:rPr>
              <a:t>_.contains(</a:t>
            </a:r>
            <a:r>
              <a:rPr lang="en-US" altLang="en-US" sz="1800">
                <a:solidFill>
                  <a:srgbClr val="FF0080"/>
                </a:solidFill>
                <a:latin typeface="Lucida Console" pitchFamily="49" charset="0"/>
              </a:rPr>
              <a:t>“</a:t>
            </a:r>
            <a:r>
              <a:rPr lang="en-US" sz="1800">
                <a:solidFill>
                  <a:srgbClr val="FF0080"/>
                </a:solidFill>
                <a:latin typeface="Lucida Console" pitchFamily="49" charset="0"/>
              </a:rPr>
              <a:t>error</a:t>
            </a:r>
            <a:r>
              <a:rPr lang="en-US" altLang="en-US" sz="1800">
                <a:solidFill>
                  <a:srgbClr val="FF0080"/>
                </a:solidFill>
                <a:latin typeface="Lucida Console" pitchFamily="49" charset="0"/>
              </a:rPr>
              <a:t>”</a:t>
            </a:r>
            <a:r>
              <a:rPr lang="en-US" sz="1800">
                <a:solidFill>
                  <a:srgbClr val="FF0080"/>
                </a:solidFill>
                <a:latin typeface="Lucida Console" pitchFamily="49" charset="0"/>
              </a:rPr>
              <a:t>)</a:t>
            </a:r>
            <a:r>
              <a:rPr lang="en-US" sz="1800">
                <a:latin typeface="Lucida Console" pitchFamily="49" charset="0"/>
              </a:rPr>
              <a:t>)</a:t>
            </a:r>
          </a:p>
          <a:p>
            <a:r>
              <a:rPr lang="en-US" sz="1800">
                <a:latin typeface="Lucida Console" pitchFamily="49" charset="0"/>
              </a:rPr>
              <a:t>                          .</a:t>
            </a:r>
            <a:r>
              <a:rPr lang="en-US" sz="1800">
                <a:solidFill>
                  <a:srgbClr val="3366FF"/>
                </a:solidFill>
                <a:latin typeface="Lucida Console" pitchFamily="49" charset="0"/>
              </a:rPr>
              <a:t>map</a:t>
            </a:r>
            <a:r>
              <a:rPr lang="en-US" sz="1800">
                <a:latin typeface="Lucida Console" pitchFamily="49" charset="0"/>
              </a:rPr>
              <a:t>(</a:t>
            </a:r>
            <a:r>
              <a:rPr lang="en-US" sz="1800">
                <a:solidFill>
                  <a:srgbClr val="FF0080"/>
                </a:solidFill>
                <a:latin typeface="Lucida Console" pitchFamily="49" charset="0"/>
              </a:rPr>
              <a:t>_.split(</a:t>
            </a:r>
            <a:r>
              <a:rPr lang="en-US" altLang="en-US" sz="1800">
                <a:solidFill>
                  <a:srgbClr val="FF0080"/>
                </a:solidFill>
                <a:latin typeface="Lucida Console" pitchFamily="49" charset="0"/>
              </a:rPr>
              <a:t>‘</a:t>
            </a:r>
            <a:r>
              <a:rPr lang="en-US" sz="1800">
                <a:solidFill>
                  <a:srgbClr val="FF0080"/>
                </a:solidFill>
                <a:latin typeface="Lucida Console" pitchFamily="49" charset="0"/>
              </a:rPr>
              <a:t>\t</a:t>
            </a:r>
            <a:r>
              <a:rPr lang="en-US" altLang="en-US" sz="1800">
                <a:solidFill>
                  <a:srgbClr val="FF0080"/>
                </a:solidFill>
                <a:latin typeface="Lucida Console" pitchFamily="49" charset="0"/>
              </a:rPr>
              <a:t>’</a:t>
            </a:r>
            <a:r>
              <a:rPr lang="en-US" sz="1800">
                <a:solidFill>
                  <a:srgbClr val="FF0080"/>
                </a:solidFill>
                <a:latin typeface="Lucida Console" pitchFamily="49" charset="0"/>
              </a:rPr>
              <a:t>)(2)</a:t>
            </a:r>
            <a:r>
              <a:rPr lang="en-US" sz="1800">
                <a:latin typeface="Lucida Console" pitchFamily="49" charset="0"/>
              </a:rPr>
              <a:t>)</a:t>
            </a:r>
          </a:p>
          <a:p>
            <a:r>
              <a:rPr lang="en-US" sz="1800">
                <a:latin typeface="Lucida Console" pitchFamily="49" charset="0"/>
              </a:rPr>
              <a:t>                          .</a:t>
            </a:r>
            <a:r>
              <a:rPr lang="en-US" sz="1800">
                <a:solidFill>
                  <a:srgbClr val="3366FF"/>
                </a:solidFill>
                <a:latin typeface="Lucida Console" pitchFamily="49" charset="0"/>
              </a:rPr>
              <a:t>cache</a:t>
            </a:r>
            <a:r>
              <a:rPr lang="en-US" sz="1800">
                <a:latin typeface="Lucida Console" pitchFamily="49" charset="0"/>
              </a:rPr>
              <a:t>()</a:t>
            </a:r>
          </a:p>
        </p:txBody>
      </p:sp>
      <p:grpSp>
        <p:nvGrpSpPr>
          <p:cNvPr id="2" name="Group 33"/>
          <p:cNvGrpSpPr>
            <a:grpSpLocks/>
          </p:cNvGrpSpPr>
          <p:nvPr/>
        </p:nvGrpSpPr>
        <p:grpSpPr bwMode="auto">
          <a:xfrm>
            <a:off x="609600" y="4824413"/>
            <a:ext cx="7848600" cy="738187"/>
            <a:chOff x="1039465" y="4756967"/>
            <a:chExt cx="6961535" cy="653233"/>
          </a:xfrm>
        </p:grpSpPr>
        <p:sp>
          <p:nvSpPr>
            <p:cNvPr id="10" name="Rounded Rectangle 9"/>
            <p:cNvSpPr>
              <a:spLocks noChangeArrowheads="1"/>
            </p:cNvSpPr>
            <p:nvPr/>
          </p:nvSpPr>
          <p:spPr bwMode="auto">
            <a:xfrm>
              <a:off x="1039465"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r>
                <a:rPr lang="en-US" sz="1900">
                  <a:solidFill>
                    <a:srgbClr val="000000"/>
                  </a:solidFill>
                  <a:latin typeface="Corbel" pitchFamily="34" charset="0"/>
                </a:rPr>
                <a:t>HdfsRDD</a:t>
              </a:r>
            </a:p>
            <a:p>
              <a:pPr algn="ctr"/>
              <a:r>
                <a:rPr lang="en-US" sz="1600">
                  <a:solidFill>
                    <a:srgbClr val="000000"/>
                  </a:solidFill>
                  <a:latin typeface="Corbel" pitchFamily="34" charset="0"/>
                </a:rPr>
                <a:t>path: hdfs://…</a:t>
              </a:r>
            </a:p>
          </p:txBody>
        </p:sp>
        <p:sp>
          <p:nvSpPr>
            <p:cNvPr id="11" name="Rounded Rectangle 10"/>
            <p:cNvSpPr>
              <a:spLocks noChangeArrowheads="1"/>
            </p:cNvSpPr>
            <p:nvPr/>
          </p:nvSpPr>
          <p:spPr bwMode="auto">
            <a:xfrm>
              <a:off x="2893563"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defRPr/>
              </a:pPr>
              <a:r>
                <a:rPr lang="en-US" sz="1900" dirty="0" err="1">
                  <a:solidFill>
                    <a:schemeClr val="dk1"/>
                  </a:solidFill>
                  <a:latin typeface="+mn-lt"/>
                  <a:ea typeface="+mn-ea"/>
                </a:rPr>
                <a:t>FilteredRDD</a:t>
              </a:r>
              <a:endParaRPr lang="en-US" sz="1900" dirty="0">
                <a:solidFill>
                  <a:schemeClr val="dk1"/>
                </a:solidFill>
                <a:latin typeface="+mn-lt"/>
                <a:ea typeface="+mn-ea"/>
              </a:endParaRPr>
            </a:p>
            <a:p>
              <a:pPr algn="ctr">
                <a:defRPr/>
              </a:pPr>
              <a:r>
                <a:rPr lang="en-US" sz="1600" dirty="0" err="1">
                  <a:solidFill>
                    <a:schemeClr val="dk1"/>
                  </a:solidFill>
                  <a:latin typeface="+mn-lt"/>
                  <a:ea typeface="+mn-ea"/>
                </a:rPr>
                <a:t>func</a:t>
              </a:r>
              <a:r>
                <a:rPr lang="en-US" sz="1600" dirty="0">
                  <a:solidFill>
                    <a:schemeClr val="dk1"/>
                  </a:solidFill>
                  <a:latin typeface="+mn-lt"/>
                  <a:ea typeface="+mn-ea"/>
                </a:rPr>
                <a:t>: contains(...)</a:t>
              </a:r>
            </a:p>
          </p:txBody>
        </p:sp>
        <p:sp>
          <p:nvSpPr>
            <p:cNvPr id="12" name="Rounded Rectangle 11"/>
            <p:cNvSpPr>
              <a:spLocks noChangeArrowheads="1"/>
            </p:cNvSpPr>
            <p:nvPr/>
          </p:nvSpPr>
          <p:spPr bwMode="auto">
            <a:xfrm>
              <a:off x="4747661"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r>
                <a:rPr lang="en-US" sz="1900">
                  <a:solidFill>
                    <a:srgbClr val="000000"/>
                  </a:solidFill>
                  <a:latin typeface="Corbel" pitchFamily="34" charset="0"/>
                </a:rPr>
                <a:t>MappedRDD</a:t>
              </a:r>
            </a:p>
            <a:p>
              <a:pPr algn="ctr"/>
              <a:r>
                <a:rPr lang="en-US" sz="1600">
                  <a:solidFill>
                    <a:srgbClr val="000000"/>
                  </a:solidFill>
                  <a:latin typeface="Corbel" pitchFamily="34" charset="0"/>
                </a:rPr>
                <a:t>func: split(…)</a:t>
              </a:r>
            </a:p>
          </p:txBody>
        </p:sp>
        <p:sp>
          <p:nvSpPr>
            <p:cNvPr id="13" name="Rounded Rectangle 12"/>
            <p:cNvSpPr>
              <a:spLocks noChangeArrowheads="1"/>
            </p:cNvSpPr>
            <p:nvPr/>
          </p:nvSpPr>
          <p:spPr bwMode="auto">
            <a:xfrm>
              <a:off x="6601760" y="4756967"/>
              <a:ext cx="1399240" cy="653233"/>
            </a:xfrm>
            <a:prstGeom prst="roundRect">
              <a:avLst>
                <a:gd name="adj" fmla="val 16667"/>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dist="20000" dir="5400000" rotWithShape="0">
                <a:srgbClr val="808080">
                  <a:alpha val="37999"/>
                </a:srgbClr>
              </a:outerShdw>
            </a:effectLst>
          </p:spPr>
          <p:txBody>
            <a:bodyPr lIns="0" rIns="0" anchor="ctr"/>
            <a:lstStyle/>
            <a:p>
              <a:pPr algn="ctr">
                <a:defRPr/>
              </a:pPr>
              <a:r>
                <a:rPr lang="en-US" sz="1900" dirty="0" err="1">
                  <a:solidFill>
                    <a:schemeClr val="dk1"/>
                  </a:solidFill>
                  <a:latin typeface="+mn-lt"/>
                  <a:ea typeface="+mn-ea"/>
                </a:rPr>
                <a:t>CachedRDD</a:t>
              </a:r>
              <a:endParaRPr lang="en-US" sz="1900" dirty="0">
                <a:solidFill>
                  <a:schemeClr val="dk1"/>
                </a:solidFill>
                <a:latin typeface="+mn-lt"/>
                <a:ea typeface="+mn-ea"/>
              </a:endParaRPr>
            </a:p>
          </p:txBody>
        </p:sp>
        <p:cxnSp>
          <p:nvCxnSpPr>
            <p:cNvPr id="21" name="Straight Arrow Connector 20"/>
            <p:cNvCxnSpPr>
              <a:stCxn id="11" idx="1"/>
              <a:endCxn id="10" idx="3"/>
            </p:cNvCxnSpPr>
            <p:nvPr/>
          </p:nvCxnSpPr>
          <p:spPr>
            <a:xfrm rot="10800000">
              <a:off x="2439094" y="5084286"/>
              <a:ext cx="454809" cy="14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rot="10800000">
              <a:off x="4292124" y="5084286"/>
              <a:ext cx="456217" cy="14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1"/>
              <a:endCxn id="12" idx="3"/>
            </p:cNvCxnSpPr>
            <p:nvPr/>
          </p:nvCxnSpPr>
          <p:spPr>
            <a:xfrm rot="10800000">
              <a:off x="6146562" y="5084286"/>
              <a:ext cx="454809" cy="140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own Arrow 39"/>
          <p:cNvSpPr/>
          <p:nvPr/>
        </p:nvSpPr>
        <p:spPr>
          <a:xfrm>
            <a:off x="3567920" y="4000500"/>
            <a:ext cx="1918480" cy="609600"/>
          </a:xfrm>
          <a:prstGeom prst="downArrow">
            <a:avLst/>
          </a:prstGeom>
          <a:solidFill>
            <a:schemeClr val="accent6">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57200" y="1828800"/>
            <a:ext cx="8305800" cy="2275274"/>
          </a:xfrm>
        </p:spPr>
        <p:txBody>
          <a:bodyPr>
            <a:normAutofit/>
          </a:bodyPr>
          <a:lstStyle/>
          <a:p>
            <a:pPr>
              <a:spcBef>
                <a:spcPts val="1800"/>
              </a:spcBef>
              <a:defRPr/>
            </a:pPr>
            <a:r>
              <a:rPr lang="en-US" dirty="0">
                <a:ea typeface="ＭＳ Ｐゴシック" charset="-128"/>
                <a:cs typeface="ＭＳ Ｐゴシック" charset="-128"/>
              </a:rPr>
              <a:t>RDDs track the graph of transformations that built them (their </a:t>
            </a:r>
            <a:r>
              <a:rPr lang="en-US" i="1" dirty="0">
                <a:ea typeface="ＭＳ Ｐゴシック" charset="-128"/>
                <a:cs typeface="ＭＳ Ｐゴシック" charset="-128"/>
              </a:rPr>
              <a:t>lineage</a:t>
            </a:r>
            <a:r>
              <a:rPr lang="en-US" dirty="0">
                <a:ea typeface="ＭＳ Ｐゴシック" charset="-128"/>
                <a:cs typeface="ＭＳ Ｐゴシック" charset="-128"/>
              </a:rPr>
              <a:t>) to rebuild lost data</a:t>
            </a:r>
          </a:p>
          <a:p>
            <a:pPr marL="0" indent="0">
              <a:spcBef>
                <a:spcPts val="1800"/>
              </a:spcBef>
              <a:buFontTx/>
              <a:buNone/>
              <a:defRPr/>
            </a:pPr>
            <a:r>
              <a:rPr lang="en-US" dirty="0">
                <a:ea typeface="ＭＳ Ｐゴシック" charset="-128"/>
                <a:cs typeface="ＭＳ Ｐゴシック" charset="-128"/>
              </a:rPr>
              <a:t>E.g.:</a:t>
            </a:r>
          </a:p>
          <a:p>
            <a:pPr marL="0" indent="0">
              <a:spcBef>
                <a:spcPts val="1400"/>
              </a:spcBef>
              <a:buFontTx/>
              <a:buNone/>
              <a:defRPr/>
            </a:pPr>
            <a:endParaRPr lang="en-US" dirty="0">
              <a:ea typeface="ＭＳ Ｐゴシック" charset="-128"/>
              <a:cs typeface="ＭＳ Ｐゴシック" charset="-128"/>
            </a:endParaRPr>
          </a:p>
          <a:p>
            <a:pPr marL="0" indent="0">
              <a:spcBef>
                <a:spcPts val="1400"/>
              </a:spcBef>
              <a:buFontTx/>
              <a:buNone/>
              <a:defRPr/>
            </a:pPr>
            <a:endParaRPr lang="en-US" dirty="0">
              <a:ea typeface="ＭＳ Ｐゴシック" charset="-128"/>
              <a:cs typeface="ＭＳ Ｐゴシック" charset="-128"/>
            </a:endParaRPr>
          </a:p>
        </p:txBody>
      </p:sp>
      <p:sp>
        <p:nvSpPr>
          <p:cNvPr id="5" name="TextBox 4"/>
          <p:cNvSpPr txBox="1"/>
          <p:nvPr/>
        </p:nvSpPr>
        <p:spPr>
          <a:xfrm>
            <a:off x="1358907" y="3187700"/>
            <a:ext cx="7418691" cy="923330"/>
          </a:xfrm>
          <a:prstGeom prst="rect">
            <a:avLst/>
          </a:prstGeom>
          <a:noFill/>
        </p:spPr>
        <p:txBody>
          <a:bodyPr wrap="square" rtlCol="0">
            <a:spAutoFit/>
          </a:bodyPr>
          <a:lstStyle/>
          <a:p>
            <a:r>
              <a:rPr lang="en-US" sz="1800" dirty="0">
                <a:latin typeface="Lucida Console"/>
                <a:cs typeface="Lucida Console"/>
              </a:rPr>
              <a:t>messages = </a:t>
            </a:r>
            <a:r>
              <a:rPr lang="en-US" sz="1800" dirty="0" err="1">
                <a:latin typeface="Lucida Console"/>
                <a:cs typeface="Lucida Console"/>
              </a:rPr>
              <a:t>textFile</a:t>
            </a:r>
            <a:r>
              <a:rPr lang="en-US" sz="1800" dirty="0">
                <a:latin typeface="Lucida Console"/>
                <a:cs typeface="Lucida Console"/>
              </a:rPr>
              <a:t>(...).</a:t>
            </a:r>
            <a:r>
              <a:rPr lang="en-US" sz="1800" dirty="0">
                <a:solidFill>
                  <a:srgbClr val="3366FF"/>
                </a:solidFill>
                <a:latin typeface="Lucida Console"/>
                <a:cs typeface="Lucida Console"/>
              </a:rPr>
              <a:t>filter</a:t>
            </a:r>
            <a:r>
              <a:rPr lang="en-US" sz="1800" dirty="0">
                <a:latin typeface="Lucida Console"/>
                <a:cs typeface="Lucida Console"/>
              </a:rPr>
              <a:t>(</a:t>
            </a:r>
            <a:r>
              <a:rPr lang="en-US" sz="1800" dirty="0">
                <a:solidFill>
                  <a:srgbClr val="FF0080"/>
                </a:solidFill>
                <a:latin typeface="Lucida Console"/>
                <a:cs typeface="Lucida Console"/>
              </a:rPr>
              <a:t>_.contains(“error”)</a:t>
            </a:r>
            <a:r>
              <a:rPr lang="en-US" sz="1800" dirty="0">
                <a:latin typeface="Lucida Console"/>
                <a:cs typeface="Lucida Console"/>
              </a:rPr>
              <a:t>)</a:t>
            </a:r>
          </a:p>
          <a:p>
            <a:r>
              <a:rPr lang="en-US" sz="1800" dirty="0">
                <a:latin typeface="Lucida Console"/>
                <a:cs typeface="Lucida Console"/>
              </a:rPr>
              <a:t>                        .</a:t>
            </a:r>
            <a:r>
              <a:rPr lang="en-US" sz="1800" dirty="0">
                <a:solidFill>
                  <a:srgbClr val="3366FF"/>
                </a:solidFill>
                <a:latin typeface="Lucida Console"/>
                <a:cs typeface="Lucida Console"/>
              </a:rPr>
              <a:t>map</a:t>
            </a:r>
            <a:r>
              <a:rPr lang="en-US" sz="1800" dirty="0">
                <a:latin typeface="Lucida Console"/>
                <a:cs typeface="Lucida Console"/>
              </a:rPr>
              <a:t>(</a:t>
            </a:r>
            <a:r>
              <a:rPr lang="en-US" sz="1800" dirty="0">
                <a:solidFill>
                  <a:srgbClr val="FF0080"/>
                </a:solidFill>
                <a:latin typeface="Lucida Console"/>
                <a:cs typeface="Lucida Console"/>
              </a:rPr>
              <a:t>_.split(‘\t’)(2)</a:t>
            </a:r>
            <a:r>
              <a:rPr lang="en-US" sz="1800" dirty="0">
                <a:latin typeface="Lucida Console"/>
                <a:cs typeface="Lucida Console"/>
              </a:rPr>
              <a:t>)</a:t>
            </a:r>
          </a:p>
          <a:p>
            <a:r>
              <a:rPr lang="en-US" sz="1800" dirty="0">
                <a:latin typeface="Lucida Console"/>
                <a:cs typeface="Lucida Console"/>
              </a:rPr>
              <a:t>                        </a:t>
            </a:r>
          </a:p>
        </p:txBody>
      </p:sp>
      <p:grpSp>
        <p:nvGrpSpPr>
          <p:cNvPr id="4" name="Group 33"/>
          <p:cNvGrpSpPr/>
          <p:nvPr/>
        </p:nvGrpSpPr>
        <p:grpSpPr>
          <a:xfrm>
            <a:off x="1030702" y="4924274"/>
            <a:ext cx="7006396" cy="930426"/>
            <a:chOff x="1066673" y="4756967"/>
            <a:chExt cx="5050559" cy="653233"/>
          </a:xfrm>
        </p:grpSpPr>
        <p:sp>
          <p:nvSpPr>
            <p:cNvPr id="10" name="Rounded Rectangle 9"/>
            <p:cNvSpPr/>
            <p:nvPr/>
          </p:nvSpPr>
          <p:spPr>
            <a:xfrm>
              <a:off x="106667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HadoopRDD</a:t>
              </a:r>
              <a:endParaRPr lang="en-US" sz="2200" dirty="0"/>
            </a:p>
            <a:p>
              <a:pPr algn="ctr"/>
              <a:endParaRPr lang="en-US" sz="600" dirty="0"/>
            </a:p>
            <a:p>
              <a:pPr algn="ctr"/>
              <a:r>
                <a:rPr lang="en-US" sz="1600" dirty="0"/>
                <a:t>path = </a:t>
              </a:r>
              <a:r>
                <a:rPr lang="en-US" sz="1600" dirty="0" err="1"/>
                <a:t>hdfs</a:t>
              </a:r>
              <a:r>
                <a:rPr lang="en-US" sz="1600" dirty="0"/>
                <a:t>://…</a:t>
              </a:r>
            </a:p>
          </p:txBody>
        </p:sp>
        <p:sp>
          <p:nvSpPr>
            <p:cNvPr id="11" name="Rounded Rectangle 10"/>
            <p:cNvSpPr/>
            <p:nvPr/>
          </p:nvSpPr>
          <p:spPr>
            <a:xfrm>
              <a:off x="2893563"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FilteredRDD</a:t>
              </a:r>
              <a:endParaRPr lang="en-US" sz="2200" dirty="0"/>
            </a:p>
            <a:p>
              <a:pPr algn="ctr"/>
              <a:endParaRPr lang="en-US" sz="600" dirty="0"/>
            </a:p>
            <a:p>
              <a:pPr algn="ctr"/>
              <a:r>
                <a:rPr lang="en-US" sz="1600" dirty="0" err="1"/>
                <a:t>func</a:t>
              </a:r>
              <a:r>
                <a:rPr lang="en-US" sz="1600" dirty="0"/>
                <a:t> = _.contains(...)</a:t>
              </a:r>
            </a:p>
          </p:txBody>
        </p:sp>
        <p:sp>
          <p:nvSpPr>
            <p:cNvPr id="12" name="Rounded Rectangle 11"/>
            <p:cNvSpPr/>
            <p:nvPr/>
          </p:nvSpPr>
          <p:spPr>
            <a:xfrm>
              <a:off x="4717992" y="4756967"/>
              <a:ext cx="1399240" cy="65323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2200" dirty="0" err="1"/>
                <a:t>MappedRDD</a:t>
              </a:r>
              <a:endParaRPr lang="en-US" sz="2200" dirty="0"/>
            </a:p>
            <a:p>
              <a:pPr algn="ctr"/>
              <a:endParaRPr lang="en-US" sz="600" dirty="0"/>
            </a:p>
            <a:p>
              <a:pPr algn="ctr"/>
              <a:r>
                <a:rPr lang="en-US" sz="1600" dirty="0" err="1"/>
                <a:t>func</a:t>
              </a:r>
              <a:r>
                <a:rPr lang="en-US" sz="1600" dirty="0"/>
                <a:t> = _.split(…)</a:t>
              </a:r>
            </a:p>
          </p:txBody>
        </p:sp>
        <p:cxnSp>
          <p:nvCxnSpPr>
            <p:cNvPr id="21" name="Straight Arrow Connector 20"/>
            <p:cNvCxnSpPr>
              <a:stCxn id="11" idx="1"/>
              <a:endCxn id="10" idx="3"/>
            </p:cNvCxnSpPr>
            <p:nvPr/>
          </p:nvCxnSpPr>
          <p:spPr>
            <a:xfrm flipH="1">
              <a:off x="2465913" y="5083584"/>
              <a:ext cx="427650" cy="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2" idx="1"/>
              <a:endCxn id="11" idx="3"/>
            </p:cNvCxnSpPr>
            <p:nvPr/>
          </p:nvCxnSpPr>
          <p:spPr>
            <a:xfrm flipH="1">
              <a:off x="4292803" y="5083584"/>
              <a:ext cx="425189" cy="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457200" y="457200"/>
            <a:ext cx="8229600" cy="1143000"/>
          </a:xfrm>
        </p:spPr>
        <p:txBody>
          <a:bodyPr/>
          <a:lstStyle/>
          <a:p>
            <a:r>
              <a:rPr lang="en-US" dirty="0"/>
              <a:t>Fault Recovery</a:t>
            </a:r>
          </a:p>
        </p:txBody>
      </p:sp>
      <p:grpSp>
        <p:nvGrpSpPr>
          <p:cNvPr id="7" name="Group 55"/>
          <p:cNvGrpSpPr/>
          <p:nvPr/>
        </p:nvGrpSpPr>
        <p:grpSpPr>
          <a:xfrm>
            <a:off x="457200" y="4648200"/>
            <a:ext cx="8229600" cy="2095500"/>
            <a:chOff x="457200" y="4533900"/>
            <a:chExt cx="8229600" cy="2095500"/>
          </a:xfrm>
        </p:grpSpPr>
        <p:sp>
          <p:nvSpPr>
            <p:cNvPr id="6" name="Rectangle 5"/>
            <p:cNvSpPr/>
            <p:nvPr/>
          </p:nvSpPr>
          <p:spPr>
            <a:xfrm>
              <a:off x="457200" y="4648200"/>
              <a:ext cx="8229600" cy="1981200"/>
            </a:xfrm>
            <a:prstGeom prst="rect">
              <a:avLst/>
            </a:prstGeom>
            <a:solidFill>
              <a:schemeClr val="bg1"/>
            </a:solidFill>
            <a:ln>
              <a:no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Rounded Rectangle 15"/>
            <p:cNvSpPr/>
            <p:nvPr/>
          </p:nvSpPr>
          <p:spPr>
            <a:xfrm>
              <a:off x="1747302"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17" name="Rounded Rectangle 16"/>
            <p:cNvSpPr/>
            <p:nvPr/>
          </p:nvSpPr>
          <p:spPr>
            <a:xfrm>
              <a:off x="1837774"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8" name="Rounded Rectangle 17"/>
            <p:cNvSpPr/>
            <p:nvPr/>
          </p:nvSpPr>
          <p:spPr>
            <a:xfrm>
              <a:off x="1837774"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19" name="Rounded Rectangle 18"/>
            <p:cNvSpPr/>
            <p:nvPr/>
          </p:nvSpPr>
          <p:spPr>
            <a:xfrm>
              <a:off x="1837774"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0" name="Rounded Rectangle 19"/>
            <p:cNvSpPr/>
            <p:nvPr/>
          </p:nvSpPr>
          <p:spPr>
            <a:xfrm>
              <a:off x="1837774"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3" name="Rounded Rectangle 22"/>
            <p:cNvSpPr/>
            <p:nvPr/>
          </p:nvSpPr>
          <p:spPr>
            <a:xfrm>
              <a:off x="4228733"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24" name="Rounded Rectangle 23"/>
            <p:cNvSpPr/>
            <p:nvPr/>
          </p:nvSpPr>
          <p:spPr>
            <a:xfrm>
              <a:off x="4319205"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6" name="Rounded Rectangle 25"/>
            <p:cNvSpPr/>
            <p:nvPr/>
          </p:nvSpPr>
          <p:spPr>
            <a:xfrm>
              <a:off x="4319205"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7" name="Rounded Rectangle 26"/>
            <p:cNvSpPr/>
            <p:nvPr/>
          </p:nvSpPr>
          <p:spPr>
            <a:xfrm>
              <a:off x="4319205"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8" name="Rounded Rectangle 27"/>
            <p:cNvSpPr/>
            <p:nvPr/>
          </p:nvSpPr>
          <p:spPr>
            <a:xfrm>
              <a:off x="4319205"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29" name="Rounded Rectangle 28"/>
            <p:cNvSpPr/>
            <p:nvPr/>
          </p:nvSpPr>
          <p:spPr>
            <a:xfrm>
              <a:off x="6654800" y="4991100"/>
              <a:ext cx="571867" cy="1479456"/>
            </a:xfrm>
            <a:prstGeom prst="round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orbel"/>
                <a:ea typeface="+mn-ea"/>
                <a:cs typeface="Corbel"/>
              </a:endParaRPr>
            </a:p>
          </p:txBody>
        </p:sp>
        <p:sp>
          <p:nvSpPr>
            <p:cNvPr id="30" name="Rounded Rectangle 29"/>
            <p:cNvSpPr/>
            <p:nvPr/>
          </p:nvSpPr>
          <p:spPr>
            <a:xfrm>
              <a:off x="6745272" y="5069387"/>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1" name="Rounded Rectangle 30"/>
            <p:cNvSpPr/>
            <p:nvPr/>
          </p:nvSpPr>
          <p:spPr>
            <a:xfrm>
              <a:off x="6745272" y="542122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2" name="Rounded Rectangle 31"/>
            <p:cNvSpPr/>
            <p:nvPr/>
          </p:nvSpPr>
          <p:spPr>
            <a:xfrm>
              <a:off x="6745272" y="5769344"/>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sp>
          <p:nvSpPr>
            <p:cNvPr id="33" name="Rounded Rectangle 32"/>
            <p:cNvSpPr/>
            <p:nvPr/>
          </p:nvSpPr>
          <p:spPr>
            <a:xfrm>
              <a:off x="6745272" y="6121181"/>
              <a:ext cx="393158" cy="256220"/>
            </a:xfrm>
            <a:prstGeom prst="roundRect">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Corbel"/>
              </a:endParaRPr>
            </a:p>
          </p:txBody>
        </p:sp>
        <p:cxnSp>
          <p:nvCxnSpPr>
            <p:cNvPr id="35" name="Straight Arrow Connector 34"/>
            <p:cNvCxnSpPr>
              <a:stCxn id="18" idx="3"/>
              <a:endCxn id="26" idx="1"/>
            </p:cNvCxnSpPr>
            <p:nvPr/>
          </p:nvCxnSpPr>
          <p:spPr>
            <a:xfrm>
              <a:off x="2230932" y="5549334"/>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6" name="Straight Arrow Connector 35"/>
            <p:cNvCxnSpPr>
              <a:stCxn id="19" idx="3"/>
              <a:endCxn id="27" idx="1"/>
            </p:cNvCxnSpPr>
            <p:nvPr/>
          </p:nvCxnSpPr>
          <p:spPr>
            <a:xfrm>
              <a:off x="2230932" y="5897454"/>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37" name="Straight Arrow Connector 36"/>
            <p:cNvCxnSpPr>
              <a:stCxn id="20" idx="3"/>
              <a:endCxn id="28" idx="1"/>
            </p:cNvCxnSpPr>
            <p:nvPr/>
          </p:nvCxnSpPr>
          <p:spPr>
            <a:xfrm>
              <a:off x="2230932" y="6249291"/>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22" name="Straight Arrow Connector 21"/>
            <p:cNvCxnSpPr>
              <a:stCxn id="17" idx="3"/>
              <a:endCxn id="24" idx="1"/>
            </p:cNvCxnSpPr>
            <p:nvPr/>
          </p:nvCxnSpPr>
          <p:spPr>
            <a:xfrm>
              <a:off x="2230932" y="5197497"/>
              <a:ext cx="2088273" cy="0"/>
            </a:xfrm>
            <a:prstGeom prst="straightConnector1">
              <a:avLst/>
            </a:prstGeom>
            <a:noFill/>
            <a:ln w="19050" cap="flat" cmpd="sng" algn="ctr">
              <a:solidFill>
                <a:srgbClr val="000000"/>
              </a:solidFill>
              <a:prstDash val="solid"/>
              <a:round/>
              <a:headEnd type="none"/>
              <a:tailEnd type="triangle"/>
            </a:ln>
            <a:effectLst/>
          </p:spPr>
        </p:cxnSp>
        <p:cxnSp>
          <p:nvCxnSpPr>
            <p:cNvPr id="43" name="Straight Arrow Connector 42"/>
            <p:cNvCxnSpPr>
              <a:stCxn id="26" idx="3"/>
              <a:endCxn id="31" idx="1"/>
            </p:cNvCxnSpPr>
            <p:nvPr/>
          </p:nvCxnSpPr>
          <p:spPr>
            <a:xfrm>
              <a:off x="4712363" y="5549334"/>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44" name="Straight Arrow Connector 43"/>
            <p:cNvCxnSpPr>
              <a:stCxn id="27" idx="3"/>
              <a:endCxn id="32" idx="1"/>
            </p:cNvCxnSpPr>
            <p:nvPr/>
          </p:nvCxnSpPr>
          <p:spPr>
            <a:xfrm>
              <a:off x="4712363" y="5897454"/>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45" name="Straight Arrow Connector 44"/>
            <p:cNvCxnSpPr>
              <a:stCxn id="24" idx="3"/>
              <a:endCxn id="30" idx="1"/>
            </p:cNvCxnSpPr>
            <p:nvPr/>
          </p:nvCxnSpPr>
          <p:spPr>
            <a:xfrm>
              <a:off x="4712363" y="5197497"/>
              <a:ext cx="2032909" cy="0"/>
            </a:xfrm>
            <a:prstGeom prst="straightConnector1">
              <a:avLst/>
            </a:prstGeom>
            <a:noFill/>
            <a:ln w="19050" cap="flat" cmpd="sng" algn="ctr">
              <a:solidFill>
                <a:srgbClr val="000000"/>
              </a:solidFill>
              <a:prstDash val="solid"/>
              <a:round/>
              <a:headEnd type="none"/>
              <a:tailEnd type="triangle"/>
            </a:ln>
            <a:effectLst/>
          </p:spPr>
        </p:cxnSp>
        <p:cxnSp>
          <p:nvCxnSpPr>
            <p:cNvPr id="46" name="Straight Arrow Connector 45"/>
            <p:cNvCxnSpPr>
              <a:stCxn id="28" idx="3"/>
              <a:endCxn id="33" idx="1"/>
            </p:cNvCxnSpPr>
            <p:nvPr/>
          </p:nvCxnSpPr>
          <p:spPr>
            <a:xfrm>
              <a:off x="4712363" y="6249291"/>
              <a:ext cx="2032909" cy="0"/>
            </a:xfrm>
            <a:prstGeom prst="straightConnector1">
              <a:avLst/>
            </a:prstGeom>
            <a:noFill/>
            <a:ln w="19050" cap="flat" cmpd="sng" algn="ctr">
              <a:solidFill>
                <a:srgbClr val="000000"/>
              </a:solidFill>
              <a:prstDash val="solid"/>
              <a:round/>
              <a:headEnd type="none"/>
              <a:tailEnd type="triangle"/>
            </a:ln>
            <a:effectLst/>
          </p:spPr>
        </p:cxnSp>
        <p:sp>
          <p:nvSpPr>
            <p:cNvPr id="55" name="TextBox 54"/>
            <p:cNvSpPr txBox="1"/>
            <p:nvPr/>
          </p:nvSpPr>
          <p:spPr>
            <a:xfrm>
              <a:off x="1219200" y="4533900"/>
              <a:ext cx="1658402" cy="430887"/>
            </a:xfrm>
            <a:prstGeom prst="rect">
              <a:avLst/>
            </a:prstGeom>
            <a:noFill/>
          </p:spPr>
          <p:txBody>
            <a:bodyPr wrap="none" rtlCol="0">
              <a:spAutoFit/>
            </a:bodyPr>
            <a:lstStyle/>
            <a:p>
              <a:r>
                <a:rPr lang="en-US" sz="2200" dirty="0" err="1">
                  <a:latin typeface="Corbel"/>
                  <a:cs typeface="Corbel"/>
                </a:rPr>
                <a:t>HadoopRDD</a:t>
              </a:r>
              <a:endParaRPr lang="en-US" sz="2200" dirty="0">
                <a:latin typeface="Corbel"/>
                <a:cs typeface="Corbel"/>
              </a:endParaRPr>
            </a:p>
          </p:txBody>
        </p:sp>
        <p:sp>
          <p:nvSpPr>
            <p:cNvPr id="57" name="TextBox 56"/>
            <p:cNvSpPr txBox="1"/>
            <p:nvPr/>
          </p:nvSpPr>
          <p:spPr>
            <a:xfrm>
              <a:off x="3695700" y="4533900"/>
              <a:ext cx="1627682" cy="430887"/>
            </a:xfrm>
            <a:prstGeom prst="rect">
              <a:avLst/>
            </a:prstGeom>
            <a:noFill/>
          </p:spPr>
          <p:txBody>
            <a:bodyPr wrap="none" rtlCol="0">
              <a:spAutoFit/>
            </a:bodyPr>
            <a:lstStyle/>
            <a:p>
              <a:r>
                <a:rPr lang="en-US" sz="2200" dirty="0" err="1">
                  <a:latin typeface="Corbel"/>
                  <a:cs typeface="Corbel"/>
                </a:rPr>
                <a:t>FilteredRDD</a:t>
              </a:r>
              <a:endParaRPr lang="en-US" sz="2200" dirty="0">
                <a:latin typeface="Corbel"/>
                <a:cs typeface="Corbel"/>
              </a:endParaRPr>
            </a:p>
          </p:txBody>
        </p:sp>
        <p:sp>
          <p:nvSpPr>
            <p:cNvPr id="58" name="TextBox 57"/>
            <p:cNvSpPr txBox="1"/>
            <p:nvPr/>
          </p:nvSpPr>
          <p:spPr>
            <a:xfrm>
              <a:off x="6081212" y="4533900"/>
              <a:ext cx="1691188" cy="430887"/>
            </a:xfrm>
            <a:prstGeom prst="rect">
              <a:avLst/>
            </a:prstGeom>
            <a:noFill/>
          </p:spPr>
          <p:txBody>
            <a:bodyPr wrap="none" rtlCol="0">
              <a:spAutoFit/>
            </a:bodyPr>
            <a:lstStyle/>
            <a:p>
              <a:r>
                <a:rPr lang="en-US" sz="2200" dirty="0" err="1">
                  <a:latin typeface="Corbel"/>
                  <a:cs typeface="Corbel"/>
                </a:rPr>
                <a:t>MappedRDD</a:t>
              </a:r>
              <a:endParaRPr lang="en-US" sz="2200" dirty="0">
                <a:latin typeface="Corbel"/>
                <a:cs typeface="Corbel"/>
              </a:endParaRPr>
            </a:p>
          </p:txBody>
        </p:sp>
      </p:grpSp>
    </p:spTree>
    <p:extLst>
      <p:ext uri="{BB962C8B-B14F-4D97-AF65-F5344CB8AC3E}">
        <p14:creationId xmlns:p14="http://schemas.microsoft.com/office/powerpoint/2010/main" val="68042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598488"/>
            <a:ext cx="8229600" cy="1143000"/>
          </a:xfrm>
        </p:spPr>
        <p:txBody>
          <a:bodyPr/>
          <a:lstStyle/>
          <a:p>
            <a:r>
              <a:rPr lang="en-US" sz="5500">
                <a:ea typeface="ＭＳ Ｐゴシック" charset="-128"/>
              </a:rPr>
              <a:t>Benefits of RDD Model</a:t>
            </a:r>
          </a:p>
        </p:txBody>
      </p:sp>
      <p:sp>
        <p:nvSpPr>
          <p:cNvPr id="17410" name="Content Placeholder 2"/>
          <p:cNvSpPr>
            <a:spLocks noGrp="1"/>
          </p:cNvSpPr>
          <p:nvPr>
            <p:ph idx="1"/>
          </p:nvPr>
        </p:nvSpPr>
        <p:spPr/>
        <p:txBody>
          <a:bodyPr/>
          <a:lstStyle/>
          <a:p>
            <a:r>
              <a:rPr lang="en-US">
                <a:ea typeface="ＭＳ Ｐゴシック" charset="-128"/>
              </a:rPr>
              <a:t>Consistency is easy due to immutability</a:t>
            </a:r>
          </a:p>
          <a:p>
            <a:r>
              <a:rPr lang="en-US">
                <a:ea typeface="ＭＳ Ｐゴシック" charset="-128"/>
              </a:rPr>
              <a:t>Inexpensive fault tolerance (log lineage rather than replicating/checkpointing data)</a:t>
            </a:r>
          </a:p>
          <a:p>
            <a:r>
              <a:rPr lang="en-US">
                <a:ea typeface="ＭＳ Ｐゴシック" charset="-128"/>
              </a:rPr>
              <a:t>Locality-aware scheduling of tasks on partitions</a:t>
            </a:r>
          </a:p>
          <a:p>
            <a:r>
              <a:rPr lang="en-US">
                <a:ea typeface="ＭＳ Ｐゴシック" charset="-128"/>
              </a:rPr>
              <a:t>Despite being restricted, model seems applicable to a broad variety of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57200" y="1951038"/>
            <a:ext cx="8229600" cy="4144962"/>
          </a:xfrm>
        </p:spPr>
        <p:txBody>
          <a:bodyPr/>
          <a:lstStyle/>
          <a:p>
            <a:r>
              <a:rPr lang="en-US" dirty="0"/>
              <a:t>Complex apps and interactive queries both need one thing that </a:t>
            </a:r>
            <a:r>
              <a:rPr lang="en-US" dirty="0" err="1"/>
              <a:t>MapReduce</a:t>
            </a:r>
            <a:r>
              <a:rPr lang="en-US" dirty="0"/>
              <a:t> lacks:</a:t>
            </a:r>
          </a:p>
          <a:p>
            <a:pPr algn="ctr"/>
            <a:r>
              <a:rPr lang="en-US" dirty="0"/>
              <a:t>Efficient primitives for </a:t>
            </a:r>
            <a:r>
              <a:rPr lang="en-US" b="1" dirty="0"/>
              <a:t>data sharing</a:t>
            </a:r>
            <a:endParaRPr lang="en-US" dirty="0"/>
          </a:p>
          <a:p>
            <a:endParaRPr lang="en-US" sz="1600" dirty="0"/>
          </a:p>
        </p:txBody>
      </p:sp>
      <p:sp>
        <p:nvSpPr>
          <p:cNvPr id="37" name="Rounded Rectangle 36"/>
          <p:cNvSpPr/>
          <p:nvPr/>
        </p:nvSpPr>
        <p:spPr>
          <a:xfrm>
            <a:off x="457200" y="4648200"/>
            <a:ext cx="8229600" cy="1147699"/>
          </a:xfrm>
          <a:prstGeom prst="roundRect">
            <a:avLst>
              <a:gd name="adj" fmla="val 16408"/>
            </a:avLst>
          </a:prstGeom>
          <a:solidFill>
            <a:schemeClr val="accent2">
              <a:lumMod val="20000"/>
              <a:lumOff val="80000"/>
            </a:schemeClr>
          </a:solidFill>
          <a:ln>
            <a:headEnd type="none" w="med" len="med"/>
            <a:tailEnd type="none"/>
          </a:ln>
        </p:spPr>
        <p:style>
          <a:lnRef idx="2">
            <a:schemeClr val="accent2"/>
          </a:lnRef>
          <a:fillRef idx="1">
            <a:schemeClr val="lt1"/>
          </a:fillRef>
          <a:effectRef idx="0">
            <a:schemeClr val="accent2"/>
          </a:effectRef>
          <a:fontRef idx="minor">
            <a:schemeClr val="dk1"/>
          </a:fontRef>
        </p:style>
        <p:txBody>
          <a:bodyPr lIns="91440" tIns="0" bIns="45720" rtlCol="0" anchor="ctr"/>
          <a:lstStyle/>
          <a:p>
            <a:pPr algn="ctr"/>
            <a:r>
              <a:rPr lang="en-US" sz="3200" dirty="0"/>
              <a:t>In </a:t>
            </a:r>
            <a:r>
              <a:rPr lang="en-US" sz="3200" dirty="0" err="1"/>
              <a:t>MapReduce</a:t>
            </a:r>
            <a:r>
              <a:rPr lang="en-US" sz="3200" dirty="0"/>
              <a:t>, the only way to share data across jobs is stable storage </a:t>
            </a:r>
            <a:r>
              <a:rPr lang="en-US" sz="3200" dirty="0">
                <a:latin typeface="Wingdings"/>
                <a:ea typeface="Wingdings"/>
                <a:cs typeface="Wingdings"/>
                <a:sym typeface="Wingdings"/>
              </a:rPr>
              <a:t></a:t>
            </a:r>
            <a:r>
              <a:rPr lang="en-US" sz="3200" dirty="0"/>
              <a:t> slow!</a:t>
            </a:r>
          </a:p>
        </p:txBody>
      </p:sp>
    </p:spTree>
    <p:extLst>
      <p:ext uri="{BB962C8B-B14F-4D97-AF65-F5344CB8AC3E}">
        <p14:creationId xmlns:p14="http://schemas.microsoft.com/office/powerpoint/2010/main" val="218730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598488"/>
            <a:ext cx="8229600" cy="1143000"/>
          </a:xfrm>
        </p:spPr>
        <p:txBody>
          <a:bodyPr/>
          <a:lstStyle/>
          <a:p>
            <a:r>
              <a:rPr lang="en-US" sz="4000">
                <a:ea typeface="ＭＳ Ｐゴシック" charset="-128"/>
              </a:rPr>
              <a:t>RDDs vs Distributed Shared Memory</a:t>
            </a:r>
          </a:p>
        </p:txBody>
      </p:sp>
      <p:graphicFrame>
        <p:nvGraphicFramePr>
          <p:cNvPr id="4" name="Content Placeholder 3"/>
          <p:cNvGraphicFramePr>
            <a:graphicFrameLocks noGrp="1"/>
          </p:cNvGraphicFramePr>
          <p:nvPr>
            <p:ph idx="1"/>
          </p:nvPr>
        </p:nvGraphicFramePr>
        <p:xfrm>
          <a:off x="457200" y="1951038"/>
          <a:ext cx="8229600" cy="4145280"/>
        </p:xfrm>
        <a:graphic>
          <a:graphicData uri="http://schemas.openxmlformats.org/drawingml/2006/table">
            <a:tbl>
              <a:tblPr firstRow="1" bandRow="1">
                <a:tableStyleId>{B301B821-A1FF-4177-AEE7-76D212191A09}</a:tableStyleId>
              </a:tblPr>
              <a:tblGrid>
                <a:gridCol w="2286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r>
                        <a:rPr lang="en-US" sz="2300" dirty="0"/>
                        <a:t>Concern</a:t>
                      </a:r>
                    </a:p>
                  </a:txBody>
                  <a:tcPr/>
                </a:tc>
                <a:tc>
                  <a:txBody>
                    <a:bodyPr/>
                    <a:lstStyle/>
                    <a:p>
                      <a:r>
                        <a:rPr lang="en-US" sz="2300" dirty="0"/>
                        <a:t>RDDs</a:t>
                      </a:r>
                    </a:p>
                  </a:txBody>
                  <a:tcPr/>
                </a:tc>
                <a:tc>
                  <a:txBody>
                    <a:bodyPr/>
                    <a:lstStyle/>
                    <a:p>
                      <a:r>
                        <a:rPr lang="en-US" sz="2300" dirty="0"/>
                        <a:t>Distr. Shared </a:t>
                      </a:r>
                      <a:r>
                        <a:rPr lang="en-US" sz="2300" dirty="0" err="1"/>
                        <a:t>Mem</a:t>
                      </a:r>
                      <a:r>
                        <a:rPr lang="en-US" sz="2300" dirty="0"/>
                        <a:t>.</a:t>
                      </a:r>
                    </a:p>
                  </a:txBody>
                  <a:tcPr/>
                </a:tc>
                <a:extLst>
                  <a:ext uri="{0D108BD9-81ED-4DB2-BD59-A6C34878D82A}">
                    <a16:rowId xmlns:a16="http://schemas.microsoft.com/office/drawing/2014/main" val="10000"/>
                  </a:ext>
                </a:extLst>
              </a:tr>
              <a:tr h="370840">
                <a:tc>
                  <a:txBody>
                    <a:bodyPr/>
                    <a:lstStyle/>
                    <a:p>
                      <a:r>
                        <a:rPr lang="en-US" sz="2300" dirty="0"/>
                        <a:t>Reads</a:t>
                      </a:r>
                    </a:p>
                  </a:txBody>
                  <a:tcPr>
                    <a:lnR w="12700" cap="flat" cmpd="sng" algn="ctr">
                      <a:solidFill>
                        <a:srgbClr val="4F80BE"/>
                      </a:solidFill>
                      <a:prstDash val="solid"/>
                      <a:round/>
                      <a:headEnd type="none" w="med" len="med"/>
                      <a:tailEnd type="none" w="med" len="med"/>
                    </a:lnR>
                  </a:tcPr>
                </a:tc>
                <a:tc>
                  <a:txBody>
                    <a:bodyPr/>
                    <a:lstStyle/>
                    <a:p>
                      <a:r>
                        <a:rPr lang="en-US" sz="2300" dirty="0"/>
                        <a:t>Fine-grained</a:t>
                      </a:r>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lnB w="12700" cap="flat" cmpd="sng" algn="ctr">
                      <a:solidFill>
                        <a:srgbClr val="4F80BE"/>
                      </a:solidFill>
                      <a:prstDash val="solid"/>
                      <a:round/>
                      <a:headEnd type="none" w="med" len="med"/>
                      <a:tailEnd type="none" w="med" len="med"/>
                    </a:lnB>
                  </a:tcPr>
                </a:tc>
                <a:tc>
                  <a:txBody>
                    <a:bodyPr/>
                    <a:lstStyle/>
                    <a:p>
                      <a:r>
                        <a:rPr lang="en-US" sz="2300" dirty="0"/>
                        <a:t>Fine-grained</a:t>
                      </a:r>
                    </a:p>
                  </a:txBody>
                  <a:tcPr>
                    <a:lnL w="12700" cap="flat" cmpd="sng" algn="ctr">
                      <a:solidFill>
                        <a:srgbClr val="4F80BE"/>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r>
                        <a:rPr lang="en-US" sz="2300" dirty="0"/>
                        <a:t>Writes</a:t>
                      </a:r>
                    </a:p>
                  </a:txBody>
                  <a:tcPr>
                    <a:lnR w="12700" cap="flat" cmpd="sng" algn="ctr">
                      <a:solidFill>
                        <a:srgbClr val="4F80BE"/>
                      </a:solidFill>
                      <a:prstDash val="solid"/>
                      <a:round/>
                      <a:headEnd type="none" w="med" len="med"/>
                      <a:tailEnd type="none" w="med" len="med"/>
                    </a:lnR>
                  </a:tcPr>
                </a:tc>
                <a:tc>
                  <a:txBody>
                    <a:bodyPr/>
                    <a:lstStyle/>
                    <a:p>
                      <a:r>
                        <a:rPr lang="en-US" sz="2300" dirty="0"/>
                        <a:t>Bulk</a:t>
                      </a:r>
                      <a:r>
                        <a:rPr lang="en-US" sz="2300" baseline="0" dirty="0"/>
                        <a:t> transformations</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lnT w="12700" cap="flat" cmpd="sng" algn="ctr">
                      <a:solidFill>
                        <a:srgbClr val="4F80BE"/>
                      </a:solidFill>
                      <a:prstDash val="solid"/>
                      <a:round/>
                      <a:headEnd type="none" w="med" len="med"/>
                      <a:tailEnd type="none" w="med" len="med"/>
                    </a:lnT>
                  </a:tcPr>
                </a:tc>
                <a:tc>
                  <a:txBody>
                    <a:bodyPr/>
                    <a:lstStyle/>
                    <a:p>
                      <a:r>
                        <a:rPr lang="en-US" sz="2300" dirty="0"/>
                        <a:t>Fine-grained</a:t>
                      </a:r>
                    </a:p>
                  </a:txBody>
                  <a:tcPr>
                    <a:lnL w="12700" cap="flat" cmpd="sng" algn="ctr">
                      <a:solidFill>
                        <a:srgbClr val="4F80BE"/>
                      </a:solidFill>
                      <a:prstDash val="solid"/>
                      <a:round/>
                      <a:headEnd type="none" w="med" len="med"/>
                      <a:tailEnd type="none" w="med" len="med"/>
                    </a:lnL>
                  </a:tcPr>
                </a:tc>
                <a:extLst>
                  <a:ext uri="{0D108BD9-81ED-4DB2-BD59-A6C34878D82A}">
                    <a16:rowId xmlns:a16="http://schemas.microsoft.com/office/drawing/2014/main" val="10002"/>
                  </a:ext>
                </a:extLst>
              </a:tr>
              <a:tr h="370840">
                <a:tc>
                  <a:txBody>
                    <a:bodyPr/>
                    <a:lstStyle/>
                    <a:p>
                      <a:r>
                        <a:rPr lang="en-US" sz="2300" dirty="0"/>
                        <a:t>Consistency</a:t>
                      </a:r>
                    </a:p>
                  </a:txBody>
                  <a:tcPr>
                    <a:lnR w="12700" cap="flat" cmpd="sng" algn="ctr">
                      <a:solidFill>
                        <a:srgbClr val="4F80BE"/>
                      </a:solidFill>
                      <a:prstDash val="solid"/>
                      <a:round/>
                      <a:headEnd type="none" w="med" len="med"/>
                      <a:tailEnd type="none" w="med" len="med"/>
                    </a:lnR>
                  </a:tcPr>
                </a:tc>
                <a:tc>
                  <a:txBody>
                    <a:bodyPr/>
                    <a:lstStyle/>
                    <a:p>
                      <a:r>
                        <a:rPr lang="en-US" sz="2300" dirty="0"/>
                        <a:t>Trivial (immutable)</a:t>
                      </a:r>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a:t>Up</a:t>
                      </a:r>
                      <a:r>
                        <a:rPr lang="en-US" sz="2300" baseline="0" dirty="0"/>
                        <a:t> to app / runtime</a:t>
                      </a:r>
                      <a:endParaRPr lang="en-US" sz="2300" dirty="0"/>
                    </a:p>
                  </a:txBody>
                  <a:tcPr>
                    <a:lnL w="12700" cap="flat" cmpd="sng" algn="ctr">
                      <a:solidFill>
                        <a:srgbClr val="4F80BE"/>
                      </a:solidFill>
                      <a:prstDash val="solid"/>
                      <a:round/>
                      <a:headEnd type="none" w="med" len="med"/>
                      <a:tailEnd type="none" w="med" len="med"/>
                    </a:lnL>
                  </a:tcPr>
                </a:tc>
                <a:extLst>
                  <a:ext uri="{0D108BD9-81ED-4DB2-BD59-A6C34878D82A}">
                    <a16:rowId xmlns:a16="http://schemas.microsoft.com/office/drawing/2014/main" val="10003"/>
                  </a:ext>
                </a:extLst>
              </a:tr>
              <a:tr h="370840">
                <a:tc>
                  <a:txBody>
                    <a:bodyPr/>
                    <a:lstStyle/>
                    <a:p>
                      <a:r>
                        <a:rPr lang="en-US" sz="2300" dirty="0"/>
                        <a:t>Fault recovery</a:t>
                      </a:r>
                    </a:p>
                  </a:txBody>
                  <a:tcPr>
                    <a:lnR w="12700" cap="flat" cmpd="sng" algn="ctr">
                      <a:solidFill>
                        <a:srgbClr val="4F80BE"/>
                      </a:solidFill>
                      <a:prstDash val="solid"/>
                      <a:round/>
                      <a:headEnd type="none" w="med" len="med"/>
                      <a:tailEnd type="none" w="med" len="med"/>
                    </a:lnR>
                  </a:tcPr>
                </a:tc>
                <a:tc>
                  <a:txBody>
                    <a:bodyPr/>
                    <a:lstStyle/>
                    <a:p>
                      <a:r>
                        <a:rPr lang="en-US" sz="2300" dirty="0"/>
                        <a:t>Fine-grained and low-overhead</a:t>
                      </a:r>
                      <a:r>
                        <a:rPr lang="en-US" sz="2300" baseline="0" dirty="0"/>
                        <a:t> using lineage</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a:t>Requires checkpoints</a:t>
                      </a:r>
                      <a:r>
                        <a:rPr lang="en-US" sz="2300" baseline="0" dirty="0"/>
                        <a:t> and program rollback</a:t>
                      </a:r>
                      <a:endParaRPr lang="en-US" sz="2300" dirty="0"/>
                    </a:p>
                  </a:txBody>
                  <a:tcPr>
                    <a:lnL w="12700" cap="flat" cmpd="sng" algn="ctr">
                      <a:solidFill>
                        <a:srgbClr val="4F80BE"/>
                      </a:solidFill>
                      <a:prstDash val="solid"/>
                      <a:round/>
                      <a:headEnd type="none" w="med" len="med"/>
                      <a:tailEnd type="none" w="med" len="med"/>
                    </a:lnL>
                  </a:tcPr>
                </a:tc>
                <a:extLst>
                  <a:ext uri="{0D108BD9-81ED-4DB2-BD59-A6C34878D82A}">
                    <a16:rowId xmlns:a16="http://schemas.microsoft.com/office/drawing/2014/main" val="10004"/>
                  </a:ext>
                </a:extLst>
              </a:tr>
              <a:tr h="370840">
                <a:tc>
                  <a:txBody>
                    <a:bodyPr/>
                    <a:lstStyle/>
                    <a:p>
                      <a:r>
                        <a:rPr lang="en-US" sz="2300" dirty="0"/>
                        <a:t>Straggler</a:t>
                      </a:r>
                      <a:r>
                        <a:rPr lang="en-US" sz="2300" baseline="0" dirty="0"/>
                        <a:t> mitigation</a:t>
                      </a:r>
                      <a:endParaRPr lang="en-US" sz="2300" dirty="0"/>
                    </a:p>
                  </a:txBody>
                  <a:tcPr>
                    <a:lnR w="12700" cap="flat" cmpd="sng" algn="ctr">
                      <a:solidFill>
                        <a:srgbClr val="4F80BE"/>
                      </a:solidFill>
                      <a:prstDash val="solid"/>
                      <a:round/>
                      <a:headEnd type="none" w="med" len="med"/>
                      <a:tailEnd type="none" w="med" len="med"/>
                    </a:lnR>
                  </a:tcPr>
                </a:tc>
                <a:tc>
                  <a:txBody>
                    <a:bodyPr/>
                    <a:lstStyle/>
                    <a:p>
                      <a:r>
                        <a:rPr lang="en-US" sz="2300" dirty="0"/>
                        <a:t>Possible using speculative</a:t>
                      </a:r>
                      <a:r>
                        <a:rPr lang="en-US" sz="2300" baseline="0" dirty="0"/>
                        <a:t> execution</a:t>
                      </a:r>
                      <a:endParaRPr lang="en-US" sz="2300" dirty="0"/>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a:t>Difficult</a:t>
                      </a:r>
                    </a:p>
                  </a:txBody>
                  <a:tcPr>
                    <a:lnL w="12700" cap="flat" cmpd="sng" algn="ctr">
                      <a:solidFill>
                        <a:srgbClr val="4F80BE"/>
                      </a:solidFill>
                      <a:prstDash val="solid"/>
                      <a:round/>
                      <a:headEnd type="none" w="med" len="med"/>
                      <a:tailEnd type="none" w="med" len="med"/>
                    </a:lnL>
                  </a:tcPr>
                </a:tc>
                <a:extLst>
                  <a:ext uri="{0D108BD9-81ED-4DB2-BD59-A6C34878D82A}">
                    <a16:rowId xmlns:a16="http://schemas.microsoft.com/office/drawing/2014/main" val="10005"/>
                  </a:ext>
                </a:extLst>
              </a:tr>
              <a:tr h="370840">
                <a:tc>
                  <a:txBody>
                    <a:bodyPr/>
                    <a:lstStyle/>
                    <a:p>
                      <a:r>
                        <a:rPr lang="en-US" sz="2300" dirty="0"/>
                        <a:t>Work placement</a:t>
                      </a:r>
                    </a:p>
                  </a:txBody>
                  <a:tcPr>
                    <a:lnR w="12700" cap="flat" cmpd="sng" algn="ctr">
                      <a:solidFill>
                        <a:srgbClr val="4F80BE"/>
                      </a:solidFill>
                      <a:prstDash val="solid"/>
                      <a:round/>
                      <a:headEnd type="none" w="med" len="med"/>
                      <a:tailEnd type="none" w="med" len="med"/>
                    </a:lnR>
                  </a:tcPr>
                </a:tc>
                <a:tc>
                  <a:txBody>
                    <a:bodyPr/>
                    <a:lstStyle/>
                    <a:p>
                      <a:r>
                        <a:rPr lang="en-US" sz="2300" dirty="0"/>
                        <a:t>Automatic</a:t>
                      </a:r>
                      <a:r>
                        <a:rPr lang="en-US" sz="2300" baseline="0" dirty="0"/>
                        <a:t> b</a:t>
                      </a:r>
                      <a:r>
                        <a:rPr lang="en-US" sz="2300" dirty="0"/>
                        <a:t>ased on data locality</a:t>
                      </a:r>
                    </a:p>
                  </a:txBody>
                  <a:tcPr>
                    <a:lnL w="12700" cap="flat" cmpd="sng" algn="ctr">
                      <a:solidFill>
                        <a:srgbClr val="4F80BE"/>
                      </a:solidFill>
                      <a:prstDash val="solid"/>
                      <a:round/>
                      <a:headEnd type="none" w="med" len="med"/>
                      <a:tailEnd type="none" w="med" len="med"/>
                    </a:lnL>
                    <a:lnR w="12700" cap="flat" cmpd="sng" algn="ctr">
                      <a:solidFill>
                        <a:srgbClr val="4F80BE"/>
                      </a:solidFill>
                      <a:prstDash val="solid"/>
                      <a:round/>
                      <a:headEnd type="none" w="med" len="med"/>
                      <a:tailEnd type="none" w="med" len="med"/>
                    </a:lnR>
                  </a:tcPr>
                </a:tc>
                <a:tc>
                  <a:txBody>
                    <a:bodyPr/>
                    <a:lstStyle/>
                    <a:p>
                      <a:r>
                        <a:rPr lang="en-US" sz="2300" dirty="0"/>
                        <a:t>Up to</a:t>
                      </a:r>
                      <a:r>
                        <a:rPr lang="en-US" sz="2300" baseline="0" dirty="0"/>
                        <a:t> app (but runtime aims for transparency)</a:t>
                      </a:r>
                      <a:endParaRPr lang="en-US" sz="2300" dirty="0"/>
                    </a:p>
                  </a:txBody>
                  <a:tcPr>
                    <a:lnL w="12700" cap="flat" cmpd="sng" algn="ctr">
                      <a:solidFill>
                        <a:srgbClr val="4F80BE"/>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Representing RDDs</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t>Challenge: choosing a representation for RDDs that can track lineage across transformations</a:t>
            </a:r>
          </a:p>
          <a:p>
            <a:pPr marL="0" indent="0">
              <a:buNone/>
            </a:pPr>
            <a:endParaRPr lang="en-US" altLang="zh-CN" dirty="0"/>
          </a:p>
          <a:p>
            <a:pPr marL="0" indent="0">
              <a:buNone/>
            </a:pPr>
            <a:r>
              <a:rPr lang="en-US" altLang="zh-CN" dirty="0"/>
              <a:t>Each RDD include:</a:t>
            </a:r>
          </a:p>
          <a:p>
            <a:pPr marL="0" indent="0">
              <a:buNone/>
            </a:pPr>
            <a:r>
              <a:rPr lang="en-US" altLang="zh-CN" dirty="0"/>
              <a:t> 1) A set of partitions(atomic pieces of datasets)</a:t>
            </a:r>
          </a:p>
          <a:p>
            <a:pPr marL="0" indent="0">
              <a:buNone/>
            </a:pPr>
            <a:r>
              <a:rPr lang="en-US" altLang="zh-CN" dirty="0"/>
              <a:t> 2) A set of dependencies on parent RDDs</a:t>
            </a:r>
          </a:p>
          <a:p>
            <a:pPr marL="0" indent="0">
              <a:buNone/>
            </a:pPr>
            <a:r>
              <a:rPr lang="en-US" altLang="zh-CN" dirty="0"/>
              <a:t> 3) A function for computing the dataset based </a:t>
            </a:r>
          </a:p>
          <a:p>
            <a:pPr marL="0" indent="0">
              <a:buNone/>
            </a:pPr>
            <a:r>
              <a:rPr lang="en-US" altLang="zh-CN" dirty="0"/>
              <a:t>     its parents</a:t>
            </a:r>
          </a:p>
          <a:p>
            <a:pPr marL="0" indent="0">
              <a:buNone/>
            </a:pPr>
            <a:r>
              <a:rPr lang="en-US" altLang="zh-CN" dirty="0"/>
              <a:t> 4) Metadata about its partitioning scheme</a:t>
            </a:r>
          </a:p>
          <a:p>
            <a:pPr marL="0" indent="0">
              <a:buNone/>
            </a:pPr>
            <a:r>
              <a:rPr lang="en-US" altLang="zh-CN" dirty="0"/>
              <a:t> 5) Data placement</a:t>
            </a:r>
            <a:endParaRPr lang="zh-CN" altLang="en-US" dirty="0"/>
          </a:p>
        </p:txBody>
      </p:sp>
    </p:spTree>
    <p:extLst>
      <p:ext uri="{BB962C8B-B14F-4D97-AF65-F5344CB8AC3E}">
        <p14:creationId xmlns:p14="http://schemas.microsoft.com/office/powerpoint/2010/main" val="24195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Interface used to represent RDDs</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711019670"/>
              </p:ext>
            </p:extLst>
          </p:nvPr>
        </p:nvGraphicFramePr>
        <p:xfrm>
          <a:off x="457200" y="1600200"/>
          <a:ext cx="8219256" cy="4493097"/>
        </p:xfrm>
        <a:graphic>
          <a:graphicData uri="http://schemas.openxmlformats.org/drawingml/2006/table">
            <a:tbl>
              <a:tblPr firstRow="1" bandRow="1">
                <a:tableStyleId>{5C22544A-7EE6-4342-B048-85BDC9FD1C3A}</a:tableStyleId>
              </a:tblPr>
              <a:tblGrid>
                <a:gridCol w="4109628">
                  <a:extLst>
                    <a:ext uri="{9D8B030D-6E8A-4147-A177-3AD203B41FA5}">
                      <a16:colId xmlns:a16="http://schemas.microsoft.com/office/drawing/2014/main" val="20000"/>
                    </a:ext>
                  </a:extLst>
                </a:gridCol>
                <a:gridCol w="4109628">
                  <a:extLst>
                    <a:ext uri="{9D8B030D-6E8A-4147-A177-3AD203B41FA5}">
                      <a16:colId xmlns:a16="http://schemas.microsoft.com/office/drawing/2014/main" val="20001"/>
                    </a:ext>
                  </a:extLst>
                </a:gridCol>
              </a:tblGrid>
              <a:tr h="549407">
                <a:tc>
                  <a:txBody>
                    <a:bodyPr/>
                    <a:lstStyle/>
                    <a:p>
                      <a:r>
                        <a:rPr lang="en-US" altLang="zh-CN" dirty="0"/>
                        <a:t>Operation</a:t>
                      </a:r>
                      <a:endParaRPr lang="zh-CN" altLang="en-US" dirty="0"/>
                    </a:p>
                  </a:txBody>
                  <a:tcPr/>
                </a:tc>
                <a:tc>
                  <a:txBody>
                    <a:bodyPr/>
                    <a:lstStyle/>
                    <a:p>
                      <a:r>
                        <a:rPr lang="en-US" altLang="zh-CN" dirty="0"/>
                        <a:t>Meaning</a:t>
                      </a:r>
                      <a:endParaRPr lang="zh-CN" altLang="en-US" dirty="0"/>
                    </a:p>
                  </a:txBody>
                  <a:tcPr/>
                </a:tc>
                <a:extLst>
                  <a:ext uri="{0D108BD9-81ED-4DB2-BD59-A6C34878D82A}">
                    <a16:rowId xmlns:a16="http://schemas.microsoft.com/office/drawing/2014/main" val="10000"/>
                  </a:ext>
                </a:extLst>
              </a:tr>
              <a:tr h="549407">
                <a:tc>
                  <a:txBody>
                    <a:bodyPr/>
                    <a:lstStyle/>
                    <a:p>
                      <a:r>
                        <a:rPr lang="en-US" altLang="zh-CN" b="0" i="1" dirty="0" err="1"/>
                        <a:t>partitons</a:t>
                      </a:r>
                      <a:r>
                        <a:rPr lang="en-US" altLang="zh-CN" b="0" i="1" dirty="0"/>
                        <a:t>()</a:t>
                      </a:r>
                      <a:endParaRPr lang="zh-CN" altLang="en-US" b="0" i="1" dirty="0"/>
                    </a:p>
                  </a:txBody>
                  <a:tcPr/>
                </a:tc>
                <a:tc>
                  <a:txBody>
                    <a:bodyPr/>
                    <a:lstStyle/>
                    <a:p>
                      <a:r>
                        <a:rPr lang="en-US" altLang="zh-CN" dirty="0"/>
                        <a:t>Return s list</a:t>
                      </a:r>
                      <a:r>
                        <a:rPr lang="en-US" altLang="zh-CN" baseline="0" dirty="0"/>
                        <a:t> of partition objects</a:t>
                      </a:r>
                      <a:endParaRPr lang="zh-CN" altLang="en-US" dirty="0"/>
                    </a:p>
                  </a:txBody>
                  <a:tcPr/>
                </a:tc>
                <a:extLst>
                  <a:ext uri="{0D108BD9-81ED-4DB2-BD59-A6C34878D82A}">
                    <a16:rowId xmlns:a16="http://schemas.microsoft.com/office/drawing/2014/main" val="10001"/>
                  </a:ext>
                </a:extLst>
              </a:tr>
              <a:tr h="948292">
                <a:tc>
                  <a:txBody>
                    <a:bodyPr/>
                    <a:lstStyle/>
                    <a:p>
                      <a:r>
                        <a:rPr lang="en-US" altLang="zh-CN" b="0" i="1" dirty="0" err="1"/>
                        <a:t>preferredLocations</a:t>
                      </a:r>
                      <a:r>
                        <a:rPr lang="en-US" altLang="zh-CN" b="0" i="1" dirty="0"/>
                        <a:t>(p)</a:t>
                      </a:r>
                      <a:endParaRPr lang="zh-CN" altLang="en-US" b="0" i="1" dirty="0"/>
                    </a:p>
                  </a:txBody>
                  <a:tcPr/>
                </a:tc>
                <a:tc>
                  <a:txBody>
                    <a:bodyPr/>
                    <a:lstStyle/>
                    <a:p>
                      <a:r>
                        <a:rPr lang="en-US" altLang="zh-CN" dirty="0"/>
                        <a:t>List nodes where partition p can be accessed faster due</a:t>
                      </a:r>
                      <a:r>
                        <a:rPr lang="en-US" altLang="zh-CN" baseline="0" dirty="0"/>
                        <a:t> to data locality</a:t>
                      </a:r>
                      <a:endParaRPr lang="zh-CN" altLang="en-US" dirty="0"/>
                    </a:p>
                  </a:txBody>
                  <a:tcPr/>
                </a:tc>
                <a:extLst>
                  <a:ext uri="{0D108BD9-81ED-4DB2-BD59-A6C34878D82A}">
                    <a16:rowId xmlns:a16="http://schemas.microsoft.com/office/drawing/2014/main" val="10002"/>
                  </a:ext>
                </a:extLst>
              </a:tr>
              <a:tr h="549407">
                <a:tc>
                  <a:txBody>
                    <a:bodyPr/>
                    <a:lstStyle/>
                    <a:p>
                      <a:r>
                        <a:rPr lang="en-US" altLang="zh-CN" b="0" i="1" dirty="0"/>
                        <a:t>dependencies()</a:t>
                      </a:r>
                      <a:endParaRPr lang="zh-CN" altLang="en-US" b="0" i="1" dirty="0"/>
                    </a:p>
                  </a:txBody>
                  <a:tcPr/>
                </a:tc>
                <a:tc>
                  <a:txBody>
                    <a:bodyPr/>
                    <a:lstStyle/>
                    <a:p>
                      <a:r>
                        <a:rPr lang="en-US" altLang="zh-CN" dirty="0"/>
                        <a:t>Return a list of dependencies</a:t>
                      </a:r>
                      <a:endParaRPr lang="zh-CN" altLang="en-US" dirty="0"/>
                    </a:p>
                  </a:txBody>
                  <a:tcPr/>
                </a:tc>
                <a:extLst>
                  <a:ext uri="{0D108BD9-81ED-4DB2-BD59-A6C34878D82A}">
                    <a16:rowId xmlns:a16="http://schemas.microsoft.com/office/drawing/2014/main" val="10003"/>
                  </a:ext>
                </a:extLst>
              </a:tr>
              <a:tr h="948292">
                <a:tc>
                  <a:txBody>
                    <a:bodyPr/>
                    <a:lstStyle/>
                    <a:p>
                      <a:r>
                        <a:rPr lang="en-US" altLang="zh-CN" b="0" i="1" dirty="0"/>
                        <a:t>iterator(p, </a:t>
                      </a:r>
                      <a:r>
                        <a:rPr lang="en-US" altLang="zh-CN" b="0" i="1" dirty="0" err="1"/>
                        <a:t>parenetIters</a:t>
                      </a:r>
                      <a:r>
                        <a:rPr lang="en-US" altLang="zh-CN" b="0" i="1" dirty="0"/>
                        <a:t>)</a:t>
                      </a:r>
                      <a:endParaRPr lang="zh-CN" altLang="en-US" b="0" i="1" dirty="0"/>
                    </a:p>
                  </a:txBody>
                  <a:tcPr/>
                </a:tc>
                <a:tc>
                  <a:txBody>
                    <a:bodyPr/>
                    <a:lstStyle/>
                    <a:p>
                      <a:r>
                        <a:rPr lang="en-US" altLang="zh-CN" dirty="0"/>
                        <a:t>Compute the elements</a:t>
                      </a:r>
                      <a:r>
                        <a:rPr lang="en-US" altLang="zh-CN" baseline="0" dirty="0"/>
                        <a:t> of partition p given iterators for its parent partitions</a:t>
                      </a:r>
                      <a:endParaRPr lang="zh-CN" altLang="en-US" dirty="0"/>
                    </a:p>
                  </a:txBody>
                  <a:tcPr/>
                </a:tc>
                <a:extLst>
                  <a:ext uri="{0D108BD9-81ED-4DB2-BD59-A6C34878D82A}">
                    <a16:rowId xmlns:a16="http://schemas.microsoft.com/office/drawing/2014/main" val="10004"/>
                  </a:ext>
                </a:extLst>
              </a:tr>
              <a:tr h="948292">
                <a:tc>
                  <a:txBody>
                    <a:bodyPr/>
                    <a:lstStyle/>
                    <a:p>
                      <a:r>
                        <a:rPr lang="en-US" altLang="zh-CN" b="0" i="1" dirty="0" err="1"/>
                        <a:t>partitioner</a:t>
                      </a:r>
                      <a:r>
                        <a:rPr lang="en-US" altLang="zh-CN" b="0" i="1" dirty="0"/>
                        <a:t>()</a:t>
                      </a:r>
                      <a:endParaRPr lang="zh-CN" altLang="en-US" b="0" i="1" dirty="0"/>
                    </a:p>
                  </a:txBody>
                  <a:tcPr/>
                </a:tc>
                <a:tc>
                  <a:txBody>
                    <a:bodyPr/>
                    <a:lstStyle/>
                    <a:p>
                      <a:r>
                        <a:rPr lang="en-US" altLang="zh-CN" dirty="0"/>
                        <a:t>Return metadata specifying whether the RDD is hash/range partitioned</a:t>
                      </a:r>
                      <a:endParaRPr lang="zh-CN"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6506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urce Sans Pro Light"/>
                <a:cs typeface="Source Sans Pro Light"/>
              </a:rPr>
              <a:t>Internals of the RDD Interface</a:t>
            </a: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43</a:t>
            </a:fld>
            <a:endParaRPr lang="en-US" dirty="0"/>
          </a:p>
        </p:txBody>
      </p:sp>
      <p:sp>
        <p:nvSpPr>
          <p:cNvPr id="7" name="TextBox 6"/>
          <p:cNvSpPr txBox="1"/>
          <p:nvPr/>
        </p:nvSpPr>
        <p:spPr>
          <a:xfrm>
            <a:off x="1018902" y="1417639"/>
            <a:ext cx="7729561" cy="3170099"/>
          </a:xfrm>
          <a:prstGeom prst="rect">
            <a:avLst/>
          </a:prstGeom>
          <a:noFill/>
        </p:spPr>
        <p:txBody>
          <a:bodyPr wrap="square" rtlCol="0">
            <a:spAutoFit/>
          </a:bodyPr>
          <a:lstStyle/>
          <a:p>
            <a:pPr marL="342900" indent="-342900">
              <a:lnSpc>
                <a:spcPct val="200000"/>
              </a:lnSpc>
              <a:buAutoNum type="arabicParenR"/>
            </a:pPr>
            <a:r>
              <a:rPr lang="en-US" sz="2000" dirty="0">
                <a:latin typeface="Source Sans Pro Light"/>
                <a:cs typeface="Source Sans Pro Light"/>
              </a:rPr>
              <a:t>List of </a:t>
            </a:r>
            <a:r>
              <a:rPr lang="en-US" sz="2000" dirty="0">
                <a:solidFill>
                  <a:srgbClr val="E96C4A"/>
                </a:solidFill>
                <a:latin typeface="Source Sans Pro Light"/>
                <a:cs typeface="Source Sans Pro Light"/>
              </a:rPr>
              <a:t>partitions</a:t>
            </a:r>
            <a:r>
              <a:rPr lang="en-US" sz="2000" dirty="0">
                <a:latin typeface="Source Sans Pro Light"/>
                <a:cs typeface="Source Sans Pro Light"/>
              </a:rPr>
              <a:t> </a:t>
            </a:r>
          </a:p>
          <a:p>
            <a:pPr marL="342900" indent="-342900">
              <a:lnSpc>
                <a:spcPct val="200000"/>
              </a:lnSpc>
              <a:buAutoNum type="arabicParenR"/>
            </a:pPr>
            <a:r>
              <a:rPr lang="en-US" sz="2000" dirty="0">
                <a:latin typeface="Source Sans Pro Light"/>
                <a:cs typeface="Source Sans Pro Light"/>
              </a:rPr>
              <a:t>Set of </a:t>
            </a:r>
            <a:r>
              <a:rPr lang="en-US" sz="2000" dirty="0">
                <a:solidFill>
                  <a:srgbClr val="E96C4A"/>
                </a:solidFill>
                <a:latin typeface="Source Sans Pro Light"/>
                <a:cs typeface="Source Sans Pro Light"/>
              </a:rPr>
              <a:t>dependencies</a:t>
            </a:r>
            <a:r>
              <a:rPr lang="en-US" sz="2000" dirty="0">
                <a:latin typeface="Source Sans Pro Light"/>
                <a:cs typeface="Source Sans Pro Light"/>
              </a:rPr>
              <a:t> on parent RDDs</a:t>
            </a:r>
          </a:p>
          <a:p>
            <a:pPr marL="342900" indent="-342900">
              <a:lnSpc>
                <a:spcPct val="200000"/>
              </a:lnSpc>
              <a:buFontTx/>
              <a:buAutoNum type="arabicParenR"/>
            </a:pPr>
            <a:r>
              <a:rPr lang="en-US" sz="2000" dirty="0">
                <a:latin typeface="Source Sans Pro Light"/>
                <a:cs typeface="Source Sans Pro Light"/>
              </a:rPr>
              <a:t>Function to </a:t>
            </a:r>
            <a:r>
              <a:rPr lang="en-US" sz="2000" dirty="0">
                <a:solidFill>
                  <a:srgbClr val="E96C4A"/>
                </a:solidFill>
                <a:latin typeface="Source Sans Pro Light"/>
                <a:cs typeface="Source Sans Pro Light"/>
              </a:rPr>
              <a:t>compute</a:t>
            </a:r>
            <a:r>
              <a:rPr lang="en-US" sz="2000" dirty="0">
                <a:latin typeface="Source Sans Pro Light"/>
                <a:cs typeface="Source Sans Pro Light"/>
              </a:rPr>
              <a:t> a partition, given parents</a:t>
            </a:r>
          </a:p>
          <a:p>
            <a:pPr marL="342900" indent="-342900">
              <a:lnSpc>
                <a:spcPct val="200000"/>
              </a:lnSpc>
              <a:buFontTx/>
              <a:buAutoNum type="arabicParenR"/>
            </a:pPr>
            <a:r>
              <a:rPr lang="en-US" sz="2000" dirty="0">
                <a:latin typeface="Source Sans Pro Light"/>
                <a:cs typeface="Source Sans Pro Light"/>
              </a:rPr>
              <a:t>Optional </a:t>
            </a:r>
            <a:r>
              <a:rPr lang="en-US" sz="2000" dirty="0">
                <a:solidFill>
                  <a:srgbClr val="E96C4A"/>
                </a:solidFill>
                <a:latin typeface="Source Sans Pro Light"/>
                <a:cs typeface="Source Sans Pro Light"/>
              </a:rPr>
              <a:t>partitioning info </a:t>
            </a:r>
            <a:r>
              <a:rPr lang="en-US" sz="2000" dirty="0">
                <a:latin typeface="Source Sans Pro Light"/>
                <a:cs typeface="Source Sans Pro Light"/>
              </a:rPr>
              <a:t>for k/v RDDs (</a:t>
            </a:r>
            <a:r>
              <a:rPr lang="en-US" sz="2000" dirty="0" err="1">
                <a:latin typeface="Source Sans Pro Light"/>
                <a:cs typeface="Source Sans Pro Light"/>
              </a:rPr>
              <a:t>Partitioner</a:t>
            </a:r>
            <a:r>
              <a:rPr lang="en-US" sz="2000" dirty="0">
                <a:latin typeface="Source Sans Pro Light"/>
                <a:cs typeface="Source Sans Pro Light"/>
              </a:rPr>
              <a:t>)</a:t>
            </a:r>
          </a:p>
          <a:p>
            <a:pPr>
              <a:lnSpc>
                <a:spcPct val="200000"/>
              </a:lnSpc>
            </a:pP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This captures all current Spark operations!</a:t>
            </a:r>
          </a:p>
        </p:txBody>
      </p:sp>
      <p:sp>
        <p:nvSpPr>
          <p:cNvPr id="24" name="Rounded Rectangle 23"/>
          <p:cNvSpPr/>
          <p:nvPr/>
        </p:nvSpPr>
        <p:spPr>
          <a:xfrm>
            <a:off x="7050274" y="1761445"/>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RDD</a:t>
            </a:r>
          </a:p>
        </p:txBody>
      </p:sp>
      <p:sp>
        <p:nvSpPr>
          <p:cNvPr id="25" name="Rounded Rectangle 24"/>
          <p:cNvSpPr/>
          <p:nvPr/>
        </p:nvSpPr>
        <p:spPr>
          <a:xfrm>
            <a:off x="7215600" y="241495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26" name="Rounded Rectangle 25"/>
          <p:cNvSpPr/>
          <p:nvPr/>
        </p:nvSpPr>
        <p:spPr>
          <a:xfrm>
            <a:off x="7215600" y="309789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27" name="Rounded Rectangle 26"/>
          <p:cNvSpPr/>
          <p:nvPr/>
        </p:nvSpPr>
        <p:spPr>
          <a:xfrm>
            <a:off x="7215600" y="377402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sp>
        <p:nvSpPr>
          <p:cNvPr id="10" name="Rectangle 9"/>
          <p:cNvSpPr/>
          <p:nvPr/>
        </p:nvSpPr>
        <p:spPr>
          <a:xfrm>
            <a:off x="755576" y="4725144"/>
            <a:ext cx="7920880" cy="1477328"/>
          </a:xfrm>
          <a:prstGeom prst="rect">
            <a:avLst/>
          </a:prstGeom>
        </p:spPr>
        <p:txBody>
          <a:bodyPr wrap="square">
            <a:spAutoFit/>
          </a:bodyPr>
          <a:lstStyle/>
          <a:p>
            <a:r>
              <a:rPr lang="en-US" dirty="0"/>
              <a:t>One-to-one aka Narrow dependency and Shuffle dependency. In Narrow dependency, each partition from parent RDD is mapped to partition of new RDD. </a:t>
            </a:r>
          </a:p>
          <a:p>
            <a:endParaRPr lang="en-US" dirty="0"/>
          </a:p>
          <a:p>
            <a:r>
              <a:rPr lang="en-US" dirty="0"/>
              <a:t>In case of shuffle (wide) dependency, a shuffle of data is required between partitions.</a:t>
            </a:r>
          </a:p>
        </p:txBody>
      </p:sp>
    </p:spTree>
    <p:extLst>
      <p:ext uri="{BB962C8B-B14F-4D97-AF65-F5344CB8AC3E}">
        <p14:creationId xmlns:p14="http://schemas.microsoft.com/office/powerpoint/2010/main" val="28220596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urce Sans Pro Light"/>
                <a:cs typeface="Source Sans Pro Light"/>
              </a:rPr>
              <a:t>Example: </a:t>
            </a:r>
            <a:r>
              <a:rPr lang="en-US" dirty="0" err="1">
                <a:latin typeface="Source Sans Pro Light"/>
                <a:cs typeface="Source Sans Pro Light"/>
              </a:rPr>
              <a:t>Hadoop</a:t>
            </a:r>
            <a:r>
              <a:rPr lang="en-US" dirty="0">
                <a:latin typeface="Source Sans Pro Light"/>
                <a:cs typeface="Source Sans Pro Light"/>
              </a:rPr>
              <a:t> RDD</a:t>
            </a: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44</a:t>
            </a:fld>
            <a:endParaRPr lang="en-US" dirty="0"/>
          </a:p>
        </p:txBody>
      </p:sp>
      <p:sp>
        <p:nvSpPr>
          <p:cNvPr id="7" name="TextBox 6"/>
          <p:cNvSpPr txBox="1"/>
          <p:nvPr/>
        </p:nvSpPr>
        <p:spPr>
          <a:xfrm>
            <a:off x="1018903" y="1429258"/>
            <a:ext cx="7066764" cy="3170099"/>
          </a:xfrm>
          <a:prstGeom prst="rect">
            <a:avLst/>
          </a:prstGeom>
          <a:noFill/>
        </p:spPr>
        <p:txBody>
          <a:bodyPr wrap="square" rtlCol="0">
            <a:spAutoFit/>
          </a:bodyPr>
          <a:lstStyle/>
          <a:p>
            <a:pPr>
              <a:lnSpc>
                <a:spcPct val="200000"/>
              </a:lnSpc>
            </a:pPr>
            <a:r>
              <a:rPr lang="en-US" sz="2000" dirty="0">
                <a:solidFill>
                  <a:srgbClr val="E96C4A"/>
                </a:solidFill>
                <a:latin typeface="Source Sans Pro Light"/>
                <a:cs typeface="Source Sans Pro Light"/>
              </a:rPr>
              <a:t>Partitions</a:t>
            </a:r>
            <a:r>
              <a:rPr lang="en-US" sz="2000" dirty="0">
                <a:latin typeface="Source Sans Pro Light"/>
                <a:cs typeface="Source Sans Pro Light"/>
              </a:rPr>
              <a:t>  = 1 per HDFS block</a:t>
            </a:r>
          </a:p>
          <a:p>
            <a:pPr>
              <a:lnSpc>
                <a:spcPct val="200000"/>
              </a:lnSpc>
            </a:pPr>
            <a:r>
              <a:rPr lang="en-US" sz="2000" dirty="0">
                <a:solidFill>
                  <a:srgbClr val="E96C4A"/>
                </a:solidFill>
                <a:latin typeface="Source Sans Pro Light"/>
                <a:cs typeface="Source Sans Pro Light"/>
              </a:rPr>
              <a:t>Dependencies</a:t>
            </a:r>
            <a:r>
              <a:rPr lang="en-US" sz="2000" dirty="0">
                <a:latin typeface="Source Sans Pro Light"/>
                <a:cs typeface="Source Sans Pro Light"/>
              </a:rPr>
              <a:t>  = </a:t>
            </a:r>
            <a:r>
              <a:rPr lang="en-US" sz="2000" dirty="0">
                <a:solidFill>
                  <a:schemeClr val="bg1">
                    <a:lumMod val="65000"/>
                  </a:schemeClr>
                </a:solidFill>
                <a:latin typeface="Source Sans Pro Light"/>
                <a:cs typeface="Source Sans Pro Light"/>
              </a:rPr>
              <a:t>None</a:t>
            </a:r>
          </a:p>
          <a:p>
            <a:pPr>
              <a:lnSpc>
                <a:spcPct val="200000"/>
              </a:lnSpc>
            </a:pPr>
            <a:r>
              <a:rPr lang="en-US" sz="2000" dirty="0">
                <a:solidFill>
                  <a:srgbClr val="E96C4A"/>
                </a:solidFill>
                <a:latin typeface="Source Sans Pro Light"/>
                <a:cs typeface="Source Sans Pro Light"/>
              </a:rPr>
              <a:t>compute(partition) </a:t>
            </a:r>
            <a:r>
              <a:rPr lang="en-US" sz="2000" dirty="0">
                <a:latin typeface="Source Sans Pro Light"/>
                <a:cs typeface="Source Sans Pro Light"/>
              </a:rPr>
              <a:t>= read corresponding HDFS block</a:t>
            </a:r>
          </a:p>
          <a:p>
            <a:pPr>
              <a:lnSpc>
                <a:spcPct val="200000"/>
              </a:lnSpc>
            </a:pPr>
            <a:r>
              <a:rPr lang="en-US" sz="2000" dirty="0" err="1">
                <a:solidFill>
                  <a:srgbClr val="E96C4A"/>
                </a:solidFill>
                <a:latin typeface="Source Sans Pro Light"/>
                <a:cs typeface="Source Sans Pro Light"/>
              </a:rPr>
              <a:t>Partitioner</a:t>
            </a:r>
            <a:r>
              <a:rPr lang="en-US" sz="2000" dirty="0">
                <a:solidFill>
                  <a:srgbClr val="E96C4A"/>
                </a:solidFill>
                <a:latin typeface="Source Sans Pro Light"/>
                <a:cs typeface="Source Sans Pro Light"/>
              </a:rPr>
              <a:t> </a:t>
            </a:r>
            <a:r>
              <a:rPr lang="en-US" sz="2000" dirty="0">
                <a:solidFill>
                  <a:srgbClr val="000000"/>
                </a:solidFill>
                <a:latin typeface="Source Sans Pro Light"/>
                <a:cs typeface="Source Sans Pro Light"/>
              </a:rPr>
              <a:t>= </a:t>
            </a:r>
            <a:r>
              <a:rPr lang="en-US" sz="2000" dirty="0">
                <a:solidFill>
                  <a:srgbClr val="A6A6A6"/>
                </a:solidFill>
                <a:latin typeface="Source Sans Pro Light"/>
                <a:cs typeface="Source Sans Pro Light"/>
              </a:rPr>
              <a:t>None</a:t>
            </a:r>
          </a:p>
          <a:p>
            <a:pPr>
              <a:lnSpc>
                <a:spcPct val="200000"/>
              </a:lnSpc>
            </a:pP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This captures all current Spark operations!</a:t>
            </a:r>
          </a:p>
        </p:txBody>
      </p:sp>
      <p:sp>
        <p:nvSpPr>
          <p:cNvPr id="3" name="TextBox 2"/>
          <p:cNvSpPr txBox="1"/>
          <p:nvPr/>
        </p:nvSpPr>
        <p:spPr>
          <a:xfrm>
            <a:off x="1675759" y="5514669"/>
            <a:ext cx="5889045" cy="830997"/>
          </a:xfrm>
          <a:prstGeom prst="rect">
            <a:avLst/>
          </a:prstGeom>
          <a:noFill/>
        </p:spPr>
        <p:txBody>
          <a:bodyPr wrap="square" rtlCol="0">
            <a:spAutoFit/>
          </a:bodyPr>
          <a:lstStyle/>
          <a:p>
            <a:pPr algn="ctr"/>
            <a:r>
              <a:rPr lang="en-US" sz="2400" dirty="0">
                <a:solidFill>
                  <a:srgbClr val="1EA3B5"/>
                </a:solidFill>
                <a:latin typeface="Source Sans Pro Light"/>
                <a:cs typeface="Source Sans Pro Light"/>
              </a:rPr>
              <a:t>&gt; </a:t>
            </a:r>
            <a:r>
              <a:rPr lang="en-US" sz="2400" dirty="0" err="1">
                <a:solidFill>
                  <a:srgbClr val="1EA3B5"/>
                </a:solidFill>
                <a:latin typeface="Source Sans Pro Light"/>
                <a:cs typeface="Source Sans Pro Light"/>
              </a:rPr>
              <a:t>rdd</a:t>
            </a:r>
            <a:r>
              <a:rPr lang="en-US" sz="2400" dirty="0">
                <a:solidFill>
                  <a:srgbClr val="1EA3B5"/>
                </a:solidFill>
                <a:latin typeface="Source Sans Pro Light"/>
                <a:cs typeface="Source Sans Pro Light"/>
              </a:rPr>
              <a:t> = </a:t>
            </a:r>
            <a:r>
              <a:rPr lang="en-US" sz="2400" dirty="0" err="1">
                <a:solidFill>
                  <a:srgbClr val="1EA3B5"/>
                </a:solidFill>
                <a:latin typeface="Source Sans Pro Light"/>
                <a:cs typeface="Source Sans Pro Light"/>
              </a:rPr>
              <a:t>spark.hadoopFile</a:t>
            </a:r>
            <a:r>
              <a:rPr lang="en-US" sz="2400" dirty="0">
                <a:solidFill>
                  <a:srgbClr val="1EA3B5"/>
                </a:solidFill>
                <a:latin typeface="Source Sans Pro Light"/>
                <a:cs typeface="Source Sans Pro Light"/>
              </a:rPr>
              <a:t>(“</a:t>
            </a:r>
            <a:r>
              <a:rPr lang="en-US" sz="2400" dirty="0" err="1">
                <a:solidFill>
                  <a:srgbClr val="1EA3B5"/>
                </a:solidFill>
                <a:latin typeface="Source Sans Pro Light"/>
                <a:cs typeface="Source Sans Pro Light"/>
              </a:rPr>
              <a:t>hdfs</a:t>
            </a:r>
            <a:r>
              <a:rPr lang="en-US" sz="2400" dirty="0">
                <a:solidFill>
                  <a:srgbClr val="1EA3B5"/>
                </a:solidFill>
                <a:latin typeface="Source Sans Pro Light"/>
                <a:cs typeface="Source Sans Pro Light"/>
              </a:rPr>
              <a:t>://</a:t>
            </a:r>
            <a:r>
              <a:rPr lang="en-US" sz="2400" dirty="0" err="1">
                <a:solidFill>
                  <a:srgbClr val="1EA3B5"/>
                </a:solidFill>
                <a:latin typeface="Source Sans Pro Light"/>
                <a:cs typeface="Source Sans Pro Light"/>
              </a:rPr>
              <a:t>click_logs</a:t>
            </a:r>
            <a:r>
              <a:rPr lang="en-US" sz="2400" dirty="0">
                <a:solidFill>
                  <a:srgbClr val="1EA3B5"/>
                </a:solidFill>
                <a:latin typeface="Source Sans Pro Light"/>
                <a:cs typeface="Source Sans Pro Light"/>
              </a:rPr>
              <a:t>/”)</a:t>
            </a:r>
          </a:p>
        </p:txBody>
      </p:sp>
    </p:spTree>
    <p:extLst>
      <p:ext uri="{BB962C8B-B14F-4D97-AF65-F5344CB8AC3E}">
        <p14:creationId xmlns:p14="http://schemas.microsoft.com/office/powerpoint/2010/main" val="4130523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urce Sans Pro Light"/>
                <a:cs typeface="Source Sans Pro Light"/>
              </a:rPr>
              <a:t>Example: Filtered RDD</a:t>
            </a: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45</a:t>
            </a:fld>
            <a:endParaRPr lang="en-US" dirty="0"/>
          </a:p>
        </p:txBody>
      </p:sp>
      <p:sp>
        <p:nvSpPr>
          <p:cNvPr id="7" name="TextBox 6"/>
          <p:cNvSpPr txBox="1"/>
          <p:nvPr/>
        </p:nvSpPr>
        <p:spPr>
          <a:xfrm>
            <a:off x="1018903" y="1429258"/>
            <a:ext cx="7066764" cy="2554545"/>
          </a:xfrm>
          <a:prstGeom prst="rect">
            <a:avLst/>
          </a:prstGeom>
          <a:noFill/>
        </p:spPr>
        <p:txBody>
          <a:bodyPr wrap="square" rtlCol="0">
            <a:spAutoFit/>
          </a:bodyPr>
          <a:lstStyle/>
          <a:p>
            <a:pPr>
              <a:lnSpc>
                <a:spcPct val="200000"/>
              </a:lnSpc>
            </a:pPr>
            <a:r>
              <a:rPr lang="en-US" sz="2000" dirty="0">
                <a:solidFill>
                  <a:srgbClr val="E96C4A"/>
                </a:solidFill>
                <a:latin typeface="Source Sans Pro Light"/>
                <a:cs typeface="Source Sans Pro Light"/>
              </a:rPr>
              <a:t>Partitions</a:t>
            </a:r>
            <a:r>
              <a:rPr lang="en-US" sz="2000" dirty="0">
                <a:latin typeface="Source Sans Pro Light"/>
                <a:cs typeface="Source Sans Pro Light"/>
              </a:rPr>
              <a:t>  = parent partitions</a:t>
            </a:r>
          </a:p>
          <a:p>
            <a:pPr>
              <a:lnSpc>
                <a:spcPct val="200000"/>
              </a:lnSpc>
            </a:pPr>
            <a:r>
              <a:rPr lang="en-US" sz="2000" dirty="0">
                <a:solidFill>
                  <a:srgbClr val="E96C4A"/>
                </a:solidFill>
                <a:latin typeface="Source Sans Pro Light"/>
                <a:cs typeface="Source Sans Pro Light"/>
              </a:rPr>
              <a:t>Dependencies</a:t>
            </a:r>
            <a:r>
              <a:rPr lang="en-US" sz="2000" dirty="0">
                <a:latin typeface="Source Sans Pro Light"/>
                <a:cs typeface="Source Sans Pro Light"/>
              </a:rPr>
              <a:t>  = a single parent</a:t>
            </a:r>
          </a:p>
          <a:p>
            <a:pPr>
              <a:lnSpc>
                <a:spcPct val="200000"/>
              </a:lnSpc>
            </a:pPr>
            <a:r>
              <a:rPr lang="en-US" sz="2000" dirty="0">
                <a:solidFill>
                  <a:srgbClr val="E96C4A"/>
                </a:solidFill>
                <a:latin typeface="Source Sans Pro Light"/>
                <a:cs typeface="Source Sans Pro Light"/>
              </a:rPr>
              <a:t>compute(partition) </a:t>
            </a:r>
            <a:r>
              <a:rPr lang="en-US" sz="2000" dirty="0">
                <a:latin typeface="Source Sans Pro Light"/>
                <a:cs typeface="Source Sans Pro Light"/>
              </a:rPr>
              <a:t>= call </a:t>
            </a:r>
            <a:r>
              <a:rPr lang="en-US" sz="2000" dirty="0" err="1">
                <a:latin typeface="Source Sans Pro Light"/>
                <a:cs typeface="Source Sans Pro Light"/>
              </a:rPr>
              <a:t>parent.compute</a:t>
            </a:r>
            <a:r>
              <a:rPr lang="en-US" sz="2000" dirty="0">
                <a:latin typeface="Source Sans Pro Light"/>
                <a:cs typeface="Source Sans Pro Light"/>
              </a:rPr>
              <a:t>(partition) and filter</a:t>
            </a:r>
          </a:p>
          <a:p>
            <a:pPr>
              <a:lnSpc>
                <a:spcPct val="200000"/>
              </a:lnSpc>
            </a:pPr>
            <a:r>
              <a:rPr lang="en-US" sz="2000" dirty="0" err="1">
                <a:solidFill>
                  <a:srgbClr val="E96C4A"/>
                </a:solidFill>
                <a:latin typeface="Source Sans Pro Light"/>
                <a:cs typeface="Source Sans Pro Light"/>
              </a:rPr>
              <a:t>Partitioner</a:t>
            </a:r>
            <a:r>
              <a:rPr lang="en-US" sz="2000" dirty="0">
                <a:solidFill>
                  <a:srgbClr val="E96C4A"/>
                </a:solidFill>
                <a:latin typeface="Source Sans Pro Light"/>
                <a:cs typeface="Source Sans Pro Light"/>
              </a:rPr>
              <a:t> = </a:t>
            </a:r>
            <a:r>
              <a:rPr lang="en-US" sz="2000" dirty="0">
                <a:solidFill>
                  <a:srgbClr val="000000"/>
                </a:solidFill>
                <a:latin typeface="Source Sans Pro Light"/>
                <a:cs typeface="Source Sans Pro Light"/>
              </a:rPr>
              <a:t>parent </a:t>
            </a:r>
            <a:r>
              <a:rPr lang="en-US" sz="2000" dirty="0" err="1">
                <a:solidFill>
                  <a:srgbClr val="000000"/>
                </a:solidFill>
                <a:latin typeface="Source Sans Pro Light"/>
                <a:cs typeface="Source Sans Pro Light"/>
              </a:rPr>
              <a:t>partitioner</a:t>
            </a: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This captures all current Spark operations!</a:t>
            </a:r>
          </a:p>
        </p:txBody>
      </p:sp>
      <p:sp>
        <p:nvSpPr>
          <p:cNvPr id="8" name="TextBox 7"/>
          <p:cNvSpPr txBox="1"/>
          <p:nvPr/>
        </p:nvSpPr>
        <p:spPr>
          <a:xfrm>
            <a:off x="1018904" y="5514669"/>
            <a:ext cx="6830540" cy="830997"/>
          </a:xfrm>
          <a:prstGeom prst="rect">
            <a:avLst/>
          </a:prstGeom>
          <a:noFill/>
        </p:spPr>
        <p:txBody>
          <a:bodyPr wrap="square" rtlCol="0">
            <a:spAutoFit/>
          </a:bodyPr>
          <a:lstStyle/>
          <a:p>
            <a:pPr algn="ctr"/>
            <a:r>
              <a:rPr lang="en-US" sz="2400" dirty="0">
                <a:solidFill>
                  <a:srgbClr val="1EA3B5"/>
                </a:solidFill>
                <a:latin typeface="Source Sans Pro Light"/>
                <a:cs typeface="Source Sans Pro Light"/>
              </a:rPr>
              <a:t>&gt; filtered = </a:t>
            </a:r>
            <a:r>
              <a:rPr lang="en-US" sz="2400" dirty="0" err="1">
                <a:solidFill>
                  <a:srgbClr val="1EA3B5"/>
                </a:solidFill>
                <a:latin typeface="Source Sans Pro Light"/>
                <a:cs typeface="Source Sans Pro Light"/>
              </a:rPr>
              <a:t>rdd.filter</a:t>
            </a:r>
            <a:r>
              <a:rPr lang="en-US" sz="2400" dirty="0">
                <a:solidFill>
                  <a:srgbClr val="1EA3B5"/>
                </a:solidFill>
                <a:latin typeface="Source Sans Pro Light"/>
                <a:cs typeface="Source Sans Pro Light"/>
              </a:rPr>
              <a:t>(lambda x: x contains “ERROR”)</a:t>
            </a:r>
          </a:p>
        </p:txBody>
      </p:sp>
    </p:spTree>
    <p:extLst>
      <p:ext uri="{BB962C8B-B14F-4D97-AF65-F5344CB8AC3E}">
        <p14:creationId xmlns:p14="http://schemas.microsoft.com/office/powerpoint/2010/main" val="4108549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ource Sans Pro Light"/>
                <a:cs typeface="Source Sans Pro Light"/>
              </a:rPr>
              <a:t>Example: Joined RDD</a:t>
            </a:r>
          </a:p>
        </p:txBody>
      </p:sp>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46</a:t>
            </a:fld>
            <a:endParaRPr lang="en-US" dirty="0"/>
          </a:p>
        </p:txBody>
      </p:sp>
      <p:sp>
        <p:nvSpPr>
          <p:cNvPr id="7" name="TextBox 6"/>
          <p:cNvSpPr txBox="1"/>
          <p:nvPr/>
        </p:nvSpPr>
        <p:spPr>
          <a:xfrm>
            <a:off x="1018903" y="1429258"/>
            <a:ext cx="7066764" cy="3170099"/>
          </a:xfrm>
          <a:prstGeom prst="rect">
            <a:avLst/>
          </a:prstGeom>
          <a:noFill/>
        </p:spPr>
        <p:txBody>
          <a:bodyPr wrap="square" rtlCol="0">
            <a:spAutoFit/>
          </a:bodyPr>
          <a:lstStyle/>
          <a:p>
            <a:pPr>
              <a:lnSpc>
                <a:spcPct val="200000"/>
              </a:lnSpc>
            </a:pPr>
            <a:r>
              <a:rPr lang="en-US" sz="2000" dirty="0">
                <a:solidFill>
                  <a:srgbClr val="E96C4A"/>
                </a:solidFill>
                <a:latin typeface="Source Sans Pro Light"/>
                <a:cs typeface="Source Sans Pro Light"/>
              </a:rPr>
              <a:t>Partitions</a:t>
            </a:r>
            <a:r>
              <a:rPr lang="en-US" sz="2000" dirty="0">
                <a:latin typeface="Source Sans Pro Light"/>
                <a:cs typeface="Source Sans Pro Light"/>
              </a:rPr>
              <a:t>  = number chosen by user or heuristics</a:t>
            </a:r>
          </a:p>
          <a:p>
            <a:pPr>
              <a:lnSpc>
                <a:spcPct val="200000"/>
              </a:lnSpc>
            </a:pPr>
            <a:r>
              <a:rPr lang="en-US" sz="2000" dirty="0">
                <a:solidFill>
                  <a:srgbClr val="E96C4A"/>
                </a:solidFill>
                <a:latin typeface="Source Sans Pro Light"/>
                <a:cs typeface="Source Sans Pro Light"/>
              </a:rPr>
              <a:t>Dependencies</a:t>
            </a:r>
            <a:r>
              <a:rPr lang="en-US" sz="2000" dirty="0">
                <a:latin typeface="Source Sans Pro Light"/>
                <a:cs typeface="Source Sans Pro Light"/>
              </a:rPr>
              <a:t>  =  </a:t>
            </a:r>
            <a:r>
              <a:rPr lang="en-US" sz="2000" dirty="0" err="1">
                <a:latin typeface="Source Sans Pro Light"/>
                <a:cs typeface="Source Sans Pro Light"/>
              </a:rPr>
              <a:t>ShuffleDependency</a:t>
            </a:r>
            <a:r>
              <a:rPr lang="en-US" sz="2000" dirty="0">
                <a:latin typeface="Source Sans Pro Light"/>
                <a:cs typeface="Source Sans Pro Light"/>
              </a:rPr>
              <a:t> on two or more parents</a:t>
            </a:r>
          </a:p>
          <a:p>
            <a:pPr>
              <a:lnSpc>
                <a:spcPct val="200000"/>
              </a:lnSpc>
            </a:pPr>
            <a:r>
              <a:rPr lang="en-US" sz="2000" dirty="0">
                <a:solidFill>
                  <a:srgbClr val="E96C4A"/>
                </a:solidFill>
                <a:latin typeface="Source Sans Pro Light"/>
                <a:cs typeface="Source Sans Pro Light"/>
              </a:rPr>
              <a:t>compute(partition) </a:t>
            </a:r>
            <a:r>
              <a:rPr lang="en-US" sz="2000" dirty="0">
                <a:latin typeface="Source Sans Pro Light"/>
                <a:cs typeface="Source Sans Pro Light"/>
              </a:rPr>
              <a:t>= read and join data from all parents</a:t>
            </a:r>
          </a:p>
          <a:p>
            <a:pPr>
              <a:lnSpc>
                <a:spcPct val="200000"/>
              </a:lnSpc>
            </a:pPr>
            <a:r>
              <a:rPr lang="en-US" sz="2000" dirty="0" err="1">
                <a:solidFill>
                  <a:srgbClr val="E96C4A"/>
                </a:solidFill>
                <a:latin typeface="Source Sans Pro Light"/>
                <a:cs typeface="Source Sans Pro Light"/>
              </a:rPr>
              <a:t>Partitioner</a:t>
            </a:r>
            <a:r>
              <a:rPr lang="en-US" sz="2000" dirty="0">
                <a:solidFill>
                  <a:srgbClr val="E96C4A"/>
                </a:solidFill>
                <a:latin typeface="Source Sans Pro Light"/>
                <a:cs typeface="Source Sans Pro Light"/>
              </a:rPr>
              <a:t> </a:t>
            </a:r>
            <a:r>
              <a:rPr lang="en-US" sz="2000" dirty="0">
                <a:latin typeface="Source Sans Pro Light"/>
                <a:cs typeface="Source Sans Pro Light"/>
              </a:rPr>
              <a:t>= </a:t>
            </a:r>
            <a:r>
              <a:rPr lang="en-US" sz="2000" dirty="0" err="1">
                <a:solidFill>
                  <a:srgbClr val="000000"/>
                </a:solidFill>
                <a:latin typeface="Source Sans Pro Light"/>
                <a:cs typeface="Source Sans Pro Light"/>
              </a:rPr>
              <a:t>HashPartitioner</a:t>
            </a:r>
            <a:r>
              <a:rPr lang="en-US" sz="2000" dirty="0">
                <a:solidFill>
                  <a:srgbClr val="000000"/>
                </a:solidFill>
                <a:latin typeface="Source Sans Pro Light"/>
                <a:cs typeface="Source Sans Pro Light"/>
              </a:rPr>
              <a:t>(# partitions)</a:t>
            </a:r>
            <a:endParaRPr lang="en-US" sz="2000" dirty="0">
              <a:latin typeface="Source Sans Pro Light"/>
              <a:cs typeface="Source Sans Pro Light"/>
            </a:endParaRPr>
          </a:p>
        </p:txBody>
      </p:sp>
      <p:sp>
        <p:nvSpPr>
          <p:cNvPr id="12" name="Rounded Rectangle 11"/>
          <p:cNvSpPr/>
          <p:nvPr/>
        </p:nvSpPr>
        <p:spPr>
          <a:xfrm>
            <a:off x="3762103" y="7384868"/>
            <a:ext cx="4871720" cy="702760"/>
          </a:xfrm>
          <a:prstGeom prst="roundRect">
            <a:avLst/>
          </a:prstGeom>
          <a:solidFill>
            <a:srgbClr val="F2B144"/>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This captures all current Spark operations!</a:t>
            </a:r>
          </a:p>
        </p:txBody>
      </p:sp>
    </p:spTree>
    <p:extLst>
      <p:ext uri="{BB962C8B-B14F-4D97-AF65-F5344CB8AC3E}">
        <p14:creationId xmlns:p14="http://schemas.microsoft.com/office/powerpoint/2010/main" val="67864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47</a:t>
            </a:fld>
            <a:endParaRPr lang="en-US" dirty="0"/>
          </a:p>
        </p:txBody>
      </p:sp>
      <p:sp>
        <p:nvSpPr>
          <p:cNvPr id="22" name="Title 1"/>
          <p:cNvSpPr>
            <a:spLocks noGrp="1"/>
          </p:cNvSpPr>
          <p:nvPr>
            <p:ph type="title"/>
          </p:nvPr>
        </p:nvSpPr>
        <p:spPr>
          <a:xfrm>
            <a:off x="1016000" y="274639"/>
            <a:ext cx="7172477" cy="1143000"/>
          </a:xfrm>
        </p:spPr>
        <p:txBody>
          <a:bodyPr/>
          <a:lstStyle/>
          <a:p>
            <a:r>
              <a:rPr lang="en-US" dirty="0">
                <a:latin typeface="Source Sans Pro Light"/>
                <a:cs typeface="Source Sans Pro Light"/>
              </a:rPr>
              <a:t>A More Complex DAG</a:t>
            </a:r>
          </a:p>
        </p:txBody>
      </p:sp>
      <p:sp>
        <p:nvSpPr>
          <p:cNvPr id="24" name="Rounded Rectangle 23"/>
          <p:cNvSpPr/>
          <p:nvPr/>
        </p:nvSpPr>
        <p:spPr>
          <a:xfrm>
            <a:off x="5371172" y="2821734"/>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Joined RDD</a:t>
            </a:r>
          </a:p>
        </p:txBody>
      </p:sp>
      <p:sp>
        <p:nvSpPr>
          <p:cNvPr id="25" name="Rounded Rectangle 24"/>
          <p:cNvSpPr/>
          <p:nvPr/>
        </p:nvSpPr>
        <p:spPr>
          <a:xfrm>
            <a:off x="5536498" y="347524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26" name="Rounded Rectangle 25"/>
          <p:cNvSpPr/>
          <p:nvPr/>
        </p:nvSpPr>
        <p:spPr>
          <a:xfrm>
            <a:off x="5536498" y="415818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29" name="Rounded Rectangle 28"/>
          <p:cNvSpPr/>
          <p:nvPr/>
        </p:nvSpPr>
        <p:spPr>
          <a:xfrm>
            <a:off x="5536498" y="483431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sp>
        <p:nvSpPr>
          <p:cNvPr id="30" name="Rounded Rectangle 29"/>
          <p:cNvSpPr/>
          <p:nvPr/>
        </p:nvSpPr>
        <p:spPr>
          <a:xfrm>
            <a:off x="3121651" y="2050342"/>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Filtered RDD</a:t>
            </a:r>
          </a:p>
        </p:txBody>
      </p:sp>
      <p:sp>
        <p:nvSpPr>
          <p:cNvPr id="31" name="Rounded Rectangle 30"/>
          <p:cNvSpPr/>
          <p:nvPr/>
        </p:nvSpPr>
        <p:spPr>
          <a:xfrm>
            <a:off x="3286977" y="270384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32" name="Rounded Rectangle 31"/>
          <p:cNvSpPr/>
          <p:nvPr/>
        </p:nvSpPr>
        <p:spPr>
          <a:xfrm>
            <a:off x="3286977" y="338679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cxnSp>
        <p:nvCxnSpPr>
          <p:cNvPr id="34" name="Straight Arrow Connector 33"/>
          <p:cNvCxnSpPr>
            <a:stCxn id="31" idx="3"/>
            <a:endCxn id="25" idx="1"/>
          </p:cNvCxnSpPr>
          <p:nvPr/>
        </p:nvCxnSpPr>
        <p:spPr>
          <a:xfrm>
            <a:off x="4526739" y="2964904"/>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2" idx="3"/>
            <a:endCxn id="26" idx="1"/>
          </p:cNvCxnSpPr>
          <p:nvPr/>
        </p:nvCxnSpPr>
        <p:spPr>
          <a:xfrm>
            <a:off x="4526739" y="364784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3"/>
            <a:endCxn id="29" idx="1"/>
          </p:cNvCxnSpPr>
          <p:nvPr/>
        </p:nvCxnSpPr>
        <p:spPr>
          <a:xfrm>
            <a:off x="4526739" y="3647847"/>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1" idx="3"/>
            <a:endCxn id="26" idx="1"/>
          </p:cNvCxnSpPr>
          <p:nvPr/>
        </p:nvCxnSpPr>
        <p:spPr>
          <a:xfrm>
            <a:off x="4526739" y="2964905"/>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1" idx="3"/>
            <a:endCxn id="29" idx="1"/>
          </p:cNvCxnSpPr>
          <p:nvPr/>
        </p:nvCxnSpPr>
        <p:spPr>
          <a:xfrm>
            <a:off x="4526739" y="2964904"/>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3121651" y="4394052"/>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Mapped RDD</a:t>
            </a:r>
          </a:p>
        </p:txBody>
      </p:sp>
      <p:sp>
        <p:nvSpPr>
          <p:cNvPr id="48" name="Rounded Rectangle 47"/>
          <p:cNvSpPr/>
          <p:nvPr/>
        </p:nvSpPr>
        <p:spPr>
          <a:xfrm>
            <a:off x="3291479" y="49877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49" name="Rounded Rectangle 48"/>
          <p:cNvSpPr/>
          <p:nvPr/>
        </p:nvSpPr>
        <p:spPr>
          <a:xfrm>
            <a:off x="3291479" y="56706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cxnSp>
        <p:nvCxnSpPr>
          <p:cNvPr id="50" name="Straight Arrow Connector 49"/>
          <p:cNvCxnSpPr>
            <a:stCxn id="48" idx="3"/>
            <a:endCxn id="25" idx="1"/>
          </p:cNvCxnSpPr>
          <p:nvPr/>
        </p:nvCxnSpPr>
        <p:spPr>
          <a:xfrm flipV="1">
            <a:off x="4531242" y="3736297"/>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5" idx="1"/>
          </p:cNvCxnSpPr>
          <p:nvPr/>
        </p:nvCxnSpPr>
        <p:spPr>
          <a:xfrm flipV="1">
            <a:off x="4531242" y="3736296"/>
            <a:ext cx="1005257"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3"/>
            <a:endCxn id="26" idx="1"/>
          </p:cNvCxnSpPr>
          <p:nvPr/>
        </p:nvCxnSpPr>
        <p:spPr>
          <a:xfrm flipV="1">
            <a:off x="4531242" y="4419239"/>
            <a:ext cx="1005257"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9" idx="3"/>
            <a:endCxn id="29" idx="1"/>
          </p:cNvCxnSpPr>
          <p:nvPr/>
        </p:nvCxnSpPr>
        <p:spPr>
          <a:xfrm flipV="1">
            <a:off x="4531242" y="5095371"/>
            <a:ext cx="1005257"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9" idx="3"/>
            <a:endCxn id="26" idx="1"/>
          </p:cNvCxnSpPr>
          <p:nvPr/>
        </p:nvCxnSpPr>
        <p:spPr>
          <a:xfrm flipV="1">
            <a:off x="4531242" y="4419240"/>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8" idx="3"/>
            <a:endCxn id="29" idx="1"/>
          </p:cNvCxnSpPr>
          <p:nvPr/>
        </p:nvCxnSpPr>
        <p:spPr>
          <a:xfrm flipV="1">
            <a:off x="4531242" y="5095371"/>
            <a:ext cx="1005257"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248741" y="2050342"/>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err="1">
                <a:solidFill>
                  <a:schemeClr val="accent1">
                    <a:lumMod val="60000"/>
                    <a:lumOff val="40000"/>
                  </a:schemeClr>
                </a:solidFill>
                <a:effectLst/>
                <a:latin typeface="Source Sans Pro"/>
                <a:cs typeface="Source Sans Pro"/>
              </a:rPr>
              <a:t>Hadoop</a:t>
            </a:r>
            <a:r>
              <a:rPr lang="en-US" sz="1600" b="1" dirty="0">
                <a:solidFill>
                  <a:schemeClr val="accent1">
                    <a:lumMod val="60000"/>
                    <a:lumOff val="40000"/>
                  </a:schemeClr>
                </a:solidFill>
                <a:effectLst/>
                <a:latin typeface="Source Sans Pro"/>
                <a:cs typeface="Source Sans Pro"/>
              </a:rPr>
              <a:t>  RDD</a:t>
            </a:r>
          </a:p>
        </p:txBody>
      </p:sp>
      <p:sp>
        <p:nvSpPr>
          <p:cNvPr id="40" name="Rounded Rectangle 39"/>
          <p:cNvSpPr/>
          <p:nvPr/>
        </p:nvSpPr>
        <p:spPr>
          <a:xfrm>
            <a:off x="1414067" y="270384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41" name="Rounded Rectangle 40"/>
          <p:cNvSpPr/>
          <p:nvPr/>
        </p:nvSpPr>
        <p:spPr>
          <a:xfrm>
            <a:off x="1414067" y="338679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43" name="Rounded Rectangle 42"/>
          <p:cNvSpPr/>
          <p:nvPr/>
        </p:nvSpPr>
        <p:spPr>
          <a:xfrm>
            <a:off x="1252375" y="4335657"/>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JDBC RDD</a:t>
            </a:r>
          </a:p>
        </p:txBody>
      </p:sp>
      <p:sp>
        <p:nvSpPr>
          <p:cNvPr id="45" name="Rounded Rectangle 44"/>
          <p:cNvSpPr/>
          <p:nvPr/>
        </p:nvSpPr>
        <p:spPr>
          <a:xfrm>
            <a:off x="1417701" y="498916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46" name="Rounded Rectangle 45"/>
          <p:cNvSpPr/>
          <p:nvPr/>
        </p:nvSpPr>
        <p:spPr>
          <a:xfrm>
            <a:off x="1417701" y="567210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cxnSp>
        <p:nvCxnSpPr>
          <p:cNvPr id="51" name="Straight Arrow Connector 50"/>
          <p:cNvCxnSpPr>
            <a:stCxn id="40" idx="3"/>
            <a:endCxn id="31" idx="1"/>
          </p:cNvCxnSpPr>
          <p:nvPr/>
        </p:nvCxnSpPr>
        <p:spPr>
          <a:xfrm>
            <a:off x="2653829" y="2964904"/>
            <a:ext cx="63314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1" idx="3"/>
            <a:endCxn id="32" idx="1"/>
          </p:cNvCxnSpPr>
          <p:nvPr/>
        </p:nvCxnSpPr>
        <p:spPr>
          <a:xfrm>
            <a:off x="2653829" y="3647847"/>
            <a:ext cx="633148"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5" idx="3"/>
            <a:endCxn id="48" idx="1"/>
          </p:cNvCxnSpPr>
          <p:nvPr/>
        </p:nvCxnSpPr>
        <p:spPr>
          <a:xfrm flipV="1">
            <a:off x="2657463" y="5248770"/>
            <a:ext cx="634016" cy="14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2652961" y="5931713"/>
            <a:ext cx="634016" cy="14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57" name="Rounded Rectangle 56"/>
          <p:cNvSpPr/>
          <p:nvPr/>
        </p:nvSpPr>
        <p:spPr>
          <a:xfrm>
            <a:off x="7187610" y="2824506"/>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Filtered RDD</a:t>
            </a:r>
          </a:p>
        </p:txBody>
      </p:sp>
      <p:sp>
        <p:nvSpPr>
          <p:cNvPr id="58" name="Rounded Rectangle 57"/>
          <p:cNvSpPr/>
          <p:nvPr/>
        </p:nvSpPr>
        <p:spPr>
          <a:xfrm>
            <a:off x="7352936" y="3478012"/>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60" name="Rounded Rectangle 59"/>
          <p:cNvSpPr/>
          <p:nvPr/>
        </p:nvSpPr>
        <p:spPr>
          <a:xfrm>
            <a:off x="7352936" y="416095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61" name="Rounded Rectangle 60"/>
          <p:cNvSpPr/>
          <p:nvPr/>
        </p:nvSpPr>
        <p:spPr>
          <a:xfrm>
            <a:off x="7352936" y="483708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cxnSp>
        <p:nvCxnSpPr>
          <p:cNvPr id="64" name="Straight Arrow Connector 63"/>
          <p:cNvCxnSpPr>
            <a:stCxn id="25" idx="3"/>
            <a:endCxn id="58" idx="1"/>
          </p:cNvCxnSpPr>
          <p:nvPr/>
        </p:nvCxnSpPr>
        <p:spPr>
          <a:xfrm>
            <a:off x="6776260" y="3736297"/>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6776260" y="4444741"/>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6776260" y="5106273"/>
            <a:ext cx="576676" cy="277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71" name="Rectangle 70"/>
          <p:cNvSpPr/>
          <p:nvPr/>
        </p:nvSpPr>
        <p:spPr>
          <a:xfrm>
            <a:off x="7548502" y="1991947"/>
            <a:ext cx="966931" cy="369332"/>
          </a:xfrm>
          <a:prstGeom prst="rect">
            <a:avLst/>
          </a:prstGeom>
        </p:spPr>
        <p:txBody>
          <a:bodyPr wrap="none">
            <a:spAutoFit/>
          </a:bodyPr>
          <a:lstStyle/>
          <a:p>
            <a:r>
              <a:rPr lang="en-US" dirty="0">
                <a:solidFill>
                  <a:srgbClr val="EC541B"/>
                </a:solidFill>
                <a:latin typeface="Source Sans Pro "/>
                <a:cs typeface="Source Sans Pro "/>
              </a:rPr>
              <a:t>.count()</a:t>
            </a:r>
            <a:endParaRPr lang="en-US" dirty="0"/>
          </a:p>
        </p:txBody>
      </p:sp>
      <p:cxnSp>
        <p:nvCxnSpPr>
          <p:cNvPr id="66" name="Straight Arrow Connector 65"/>
          <p:cNvCxnSpPr>
            <a:stCxn id="57" idx="0"/>
          </p:cNvCxnSpPr>
          <p:nvPr/>
        </p:nvCxnSpPr>
        <p:spPr>
          <a:xfrm flipV="1">
            <a:off x="7963944" y="2484390"/>
            <a:ext cx="5924" cy="340116"/>
          </a:xfrm>
          <a:prstGeom prst="straightConnector1">
            <a:avLst/>
          </a:prstGeom>
          <a:ln w="38100"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809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48</a:t>
            </a:fld>
            <a:endParaRPr lang="en-US" dirty="0"/>
          </a:p>
        </p:txBody>
      </p:sp>
      <p:sp>
        <p:nvSpPr>
          <p:cNvPr id="22" name="Title 1"/>
          <p:cNvSpPr>
            <a:spLocks noGrp="1"/>
          </p:cNvSpPr>
          <p:nvPr>
            <p:ph type="title"/>
          </p:nvPr>
        </p:nvSpPr>
        <p:spPr>
          <a:xfrm>
            <a:off x="1016000" y="274639"/>
            <a:ext cx="7172477" cy="1143000"/>
          </a:xfrm>
        </p:spPr>
        <p:txBody>
          <a:bodyPr/>
          <a:lstStyle/>
          <a:p>
            <a:r>
              <a:rPr lang="en-US" dirty="0">
                <a:latin typeface="Source Sans Pro Light"/>
                <a:cs typeface="Source Sans Pro Light"/>
              </a:rPr>
              <a:t>A More Complex DAG</a:t>
            </a:r>
          </a:p>
        </p:txBody>
      </p:sp>
      <p:sp>
        <p:nvSpPr>
          <p:cNvPr id="24" name="Rounded Rectangle 23"/>
          <p:cNvSpPr/>
          <p:nvPr/>
        </p:nvSpPr>
        <p:spPr>
          <a:xfrm>
            <a:off x="4922304" y="2821734"/>
            <a:ext cx="1552669" cy="2705924"/>
          </a:xfrm>
          <a:prstGeom prst="roundRect">
            <a:avLst/>
          </a:prstGeom>
          <a:noFill/>
          <a:ln w="19050" cmpd="sng">
            <a:solidFill>
              <a:srgbClr val="1EA3B5"/>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Stage 3</a:t>
            </a:r>
          </a:p>
        </p:txBody>
      </p:sp>
      <p:sp>
        <p:nvSpPr>
          <p:cNvPr id="25" name="Rounded Rectangle 24"/>
          <p:cNvSpPr/>
          <p:nvPr/>
        </p:nvSpPr>
        <p:spPr>
          <a:xfrm>
            <a:off x="5087630" y="3475240"/>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1</a:t>
            </a:r>
          </a:p>
        </p:txBody>
      </p:sp>
      <p:sp>
        <p:nvSpPr>
          <p:cNvPr id="26" name="Rounded Rectangle 25"/>
          <p:cNvSpPr/>
          <p:nvPr/>
        </p:nvSpPr>
        <p:spPr>
          <a:xfrm>
            <a:off x="5087630" y="415818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2</a:t>
            </a:r>
          </a:p>
        </p:txBody>
      </p:sp>
      <p:sp>
        <p:nvSpPr>
          <p:cNvPr id="29" name="Rounded Rectangle 28"/>
          <p:cNvSpPr/>
          <p:nvPr/>
        </p:nvSpPr>
        <p:spPr>
          <a:xfrm>
            <a:off x="5087630" y="483431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3</a:t>
            </a:r>
          </a:p>
        </p:txBody>
      </p:sp>
      <p:cxnSp>
        <p:nvCxnSpPr>
          <p:cNvPr id="34" name="Straight Arrow Connector 33"/>
          <p:cNvCxnSpPr>
            <a:endCxn id="25" idx="1"/>
          </p:cNvCxnSpPr>
          <p:nvPr/>
        </p:nvCxnSpPr>
        <p:spPr>
          <a:xfrm>
            <a:off x="4077872" y="2964904"/>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26" idx="1"/>
          </p:cNvCxnSpPr>
          <p:nvPr/>
        </p:nvCxnSpPr>
        <p:spPr>
          <a:xfrm>
            <a:off x="4077872" y="364784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29" idx="1"/>
          </p:cNvCxnSpPr>
          <p:nvPr/>
        </p:nvCxnSpPr>
        <p:spPr>
          <a:xfrm>
            <a:off x="4077872" y="3647847"/>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endCxn id="26" idx="1"/>
          </p:cNvCxnSpPr>
          <p:nvPr/>
        </p:nvCxnSpPr>
        <p:spPr>
          <a:xfrm>
            <a:off x="4077872" y="2964905"/>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endCxn id="29" idx="1"/>
          </p:cNvCxnSpPr>
          <p:nvPr/>
        </p:nvCxnSpPr>
        <p:spPr>
          <a:xfrm>
            <a:off x="4077872" y="2964904"/>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2497615" y="4394052"/>
            <a:ext cx="1552669" cy="2024529"/>
          </a:xfrm>
          <a:prstGeom prst="roundRect">
            <a:avLst/>
          </a:prstGeom>
          <a:noFill/>
          <a:ln w="19050" cmpd="sng">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Stage 2</a:t>
            </a:r>
          </a:p>
        </p:txBody>
      </p:sp>
      <p:sp>
        <p:nvSpPr>
          <p:cNvPr id="48" name="Rounded Rectangle 47"/>
          <p:cNvSpPr/>
          <p:nvPr/>
        </p:nvSpPr>
        <p:spPr>
          <a:xfrm>
            <a:off x="2667443" y="49877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1</a:t>
            </a:r>
          </a:p>
        </p:txBody>
      </p:sp>
      <p:sp>
        <p:nvSpPr>
          <p:cNvPr id="49" name="Rounded Rectangle 48"/>
          <p:cNvSpPr/>
          <p:nvPr/>
        </p:nvSpPr>
        <p:spPr>
          <a:xfrm>
            <a:off x="2667443" y="56706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2</a:t>
            </a:r>
          </a:p>
        </p:txBody>
      </p:sp>
      <p:cxnSp>
        <p:nvCxnSpPr>
          <p:cNvPr id="50" name="Straight Arrow Connector 49"/>
          <p:cNvCxnSpPr>
            <a:stCxn id="48" idx="3"/>
            <a:endCxn id="25" idx="1"/>
          </p:cNvCxnSpPr>
          <p:nvPr/>
        </p:nvCxnSpPr>
        <p:spPr>
          <a:xfrm flipV="1">
            <a:off x="3907206" y="3736297"/>
            <a:ext cx="1180425"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5" idx="1"/>
          </p:cNvCxnSpPr>
          <p:nvPr/>
        </p:nvCxnSpPr>
        <p:spPr>
          <a:xfrm flipV="1">
            <a:off x="3907206" y="3736296"/>
            <a:ext cx="1180425"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3"/>
            <a:endCxn id="26" idx="1"/>
          </p:cNvCxnSpPr>
          <p:nvPr/>
        </p:nvCxnSpPr>
        <p:spPr>
          <a:xfrm flipV="1">
            <a:off x="3907206" y="4419239"/>
            <a:ext cx="1180425"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9" idx="3"/>
            <a:endCxn id="29" idx="1"/>
          </p:cNvCxnSpPr>
          <p:nvPr/>
        </p:nvCxnSpPr>
        <p:spPr>
          <a:xfrm flipV="1">
            <a:off x="3907206" y="5095371"/>
            <a:ext cx="1180425"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9" idx="3"/>
            <a:endCxn id="26" idx="1"/>
          </p:cNvCxnSpPr>
          <p:nvPr/>
        </p:nvCxnSpPr>
        <p:spPr>
          <a:xfrm flipV="1">
            <a:off x="3907206" y="4419240"/>
            <a:ext cx="1180425"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8" idx="3"/>
            <a:endCxn id="29" idx="1"/>
          </p:cNvCxnSpPr>
          <p:nvPr/>
        </p:nvCxnSpPr>
        <p:spPr>
          <a:xfrm flipV="1">
            <a:off x="3907206" y="5095371"/>
            <a:ext cx="1180425"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2463199" y="2050342"/>
            <a:ext cx="1614672" cy="2024529"/>
          </a:xfrm>
          <a:prstGeom prst="roundRect">
            <a:avLst/>
          </a:prstGeom>
          <a:noFill/>
          <a:ln w="19050" cmpd="sng">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b="1" dirty="0">
                <a:solidFill>
                  <a:schemeClr val="accent1">
                    <a:lumMod val="60000"/>
                    <a:lumOff val="40000"/>
                  </a:schemeClr>
                </a:solidFill>
                <a:effectLst/>
                <a:latin typeface="Source Sans Pro"/>
                <a:cs typeface="Source Sans Pro"/>
              </a:rPr>
              <a:t>Stage 1</a:t>
            </a:r>
          </a:p>
        </p:txBody>
      </p:sp>
      <p:sp>
        <p:nvSpPr>
          <p:cNvPr id="40" name="Rounded Rectangle 39"/>
          <p:cNvSpPr/>
          <p:nvPr/>
        </p:nvSpPr>
        <p:spPr>
          <a:xfrm>
            <a:off x="2672782" y="269223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1</a:t>
            </a:r>
          </a:p>
        </p:txBody>
      </p:sp>
      <p:sp>
        <p:nvSpPr>
          <p:cNvPr id="41" name="Rounded Rectangle 40"/>
          <p:cNvSpPr/>
          <p:nvPr/>
        </p:nvSpPr>
        <p:spPr>
          <a:xfrm>
            <a:off x="2672782" y="33573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Task 2</a:t>
            </a:r>
          </a:p>
        </p:txBody>
      </p:sp>
      <p:sp>
        <p:nvSpPr>
          <p:cNvPr id="3" name="TextBox 2"/>
          <p:cNvSpPr txBox="1"/>
          <p:nvPr/>
        </p:nvSpPr>
        <p:spPr>
          <a:xfrm>
            <a:off x="5087631" y="1606562"/>
            <a:ext cx="952443" cy="646331"/>
          </a:xfrm>
          <a:prstGeom prst="rect">
            <a:avLst/>
          </a:prstGeom>
          <a:noFill/>
        </p:spPr>
        <p:txBody>
          <a:bodyPr wrap="square" rtlCol="0">
            <a:spAutoFit/>
          </a:bodyPr>
          <a:lstStyle/>
          <a:p>
            <a:r>
              <a:rPr lang="en-US" dirty="0">
                <a:latin typeface="Source Sans Pro Light"/>
                <a:cs typeface="Source Sans Pro Light"/>
              </a:rPr>
              <a:t>Shuffle Read</a:t>
            </a:r>
          </a:p>
        </p:txBody>
      </p:sp>
      <p:sp>
        <p:nvSpPr>
          <p:cNvPr id="63" name="TextBox 62"/>
          <p:cNvSpPr txBox="1"/>
          <p:nvPr/>
        </p:nvSpPr>
        <p:spPr>
          <a:xfrm>
            <a:off x="4050284" y="1417639"/>
            <a:ext cx="1270257" cy="646331"/>
          </a:xfrm>
          <a:prstGeom prst="rect">
            <a:avLst/>
          </a:prstGeom>
          <a:noFill/>
        </p:spPr>
        <p:txBody>
          <a:bodyPr wrap="square" rtlCol="0">
            <a:spAutoFit/>
          </a:bodyPr>
          <a:lstStyle/>
          <a:p>
            <a:r>
              <a:rPr lang="en-US" dirty="0">
                <a:latin typeface="Source Sans Pro Light"/>
                <a:cs typeface="Source Sans Pro Light"/>
              </a:rPr>
              <a:t>Shuffle Write</a:t>
            </a:r>
          </a:p>
        </p:txBody>
      </p:sp>
      <p:cxnSp>
        <p:nvCxnSpPr>
          <p:cNvPr id="6" name="Straight Arrow Connector 5"/>
          <p:cNvCxnSpPr/>
          <p:nvPr/>
        </p:nvCxnSpPr>
        <p:spPr>
          <a:xfrm flipH="1">
            <a:off x="4236729" y="2279413"/>
            <a:ext cx="153268" cy="685491"/>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H="1">
            <a:off x="4833856" y="2279414"/>
            <a:ext cx="253775" cy="934933"/>
          </a:xfrm>
          <a:prstGeom prst="straightConnector1">
            <a:avLst/>
          </a:prstGeom>
          <a:ln w="127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10408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8460619" y="6380848"/>
            <a:ext cx="558806" cy="365125"/>
          </a:xfrm>
          <a:prstGeom prst="rect">
            <a:avLst/>
          </a:prstGeom>
        </p:spPr>
        <p:txBody>
          <a:bodyPr/>
          <a:lstStyle/>
          <a:p>
            <a:fld id="{40D15546-3768-674C-81B9-C40A1A080E88}" type="slidenum">
              <a:rPr lang="en-US" smtClean="0"/>
              <a:pPr/>
              <a:t>49</a:t>
            </a:fld>
            <a:endParaRPr lang="en-US" dirty="0"/>
          </a:p>
        </p:txBody>
      </p:sp>
      <p:sp>
        <p:nvSpPr>
          <p:cNvPr id="14" name="Rounded Rectangle 13"/>
          <p:cNvSpPr/>
          <p:nvPr/>
        </p:nvSpPr>
        <p:spPr>
          <a:xfrm>
            <a:off x="2569445" y="2380750"/>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RDD</a:t>
            </a:r>
          </a:p>
        </p:txBody>
      </p:sp>
      <p:sp>
        <p:nvSpPr>
          <p:cNvPr id="15" name="Rounded Rectangle 14"/>
          <p:cNvSpPr/>
          <p:nvPr/>
        </p:nvSpPr>
        <p:spPr>
          <a:xfrm>
            <a:off x="2734771" y="30342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16" name="Rounded Rectangle 15"/>
          <p:cNvSpPr/>
          <p:nvPr/>
        </p:nvSpPr>
        <p:spPr>
          <a:xfrm>
            <a:off x="2734771" y="371719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17" name="Rounded Rectangle 16"/>
          <p:cNvSpPr/>
          <p:nvPr/>
        </p:nvSpPr>
        <p:spPr>
          <a:xfrm>
            <a:off x="2734771" y="439333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sp>
        <p:nvSpPr>
          <p:cNvPr id="18" name="Rounded Rectangle 17"/>
          <p:cNvSpPr/>
          <p:nvPr/>
        </p:nvSpPr>
        <p:spPr>
          <a:xfrm>
            <a:off x="308976" y="2395349"/>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Parent</a:t>
            </a:r>
          </a:p>
        </p:txBody>
      </p:sp>
      <p:sp>
        <p:nvSpPr>
          <p:cNvPr id="19" name="Rounded Rectangle 18"/>
          <p:cNvSpPr/>
          <p:nvPr/>
        </p:nvSpPr>
        <p:spPr>
          <a:xfrm>
            <a:off x="474302" y="3048855"/>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20" name="Rounded Rectangle 19"/>
          <p:cNvSpPr/>
          <p:nvPr/>
        </p:nvSpPr>
        <p:spPr>
          <a:xfrm>
            <a:off x="474302" y="373179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21" name="Rounded Rectangle 20"/>
          <p:cNvSpPr/>
          <p:nvPr/>
        </p:nvSpPr>
        <p:spPr>
          <a:xfrm>
            <a:off x="474302" y="440792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cxnSp>
        <p:nvCxnSpPr>
          <p:cNvPr id="23" name="Straight Arrow Connector 22"/>
          <p:cNvCxnSpPr>
            <a:stCxn id="19" idx="3"/>
            <a:endCxn id="15" idx="1"/>
          </p:cNvCxnSpPr>
          <p:nvPr/>
        </p:nvCxnSpPr>
        <p:spPr>
          <a:xfrm flipV="1">
            <a:off x="1714065" y="3295313"/>
            <a:ext cx="1020707" cy="145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1714065" y="3980287"/>
            <a:ext cx="1020707" cy="145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endCxn id="17" idx="1"/>
          </p:cNvCxnSpPr>
          <p:nvPr/>
        </p:nvCxnSpPr>
        <p:spPr>
          <a:xfrm>
            <a:off x="1714065" y="4636064"/>
            <a:ext cx="1020707" cy="1832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2" name="Title 1"/>
          <p:cNvSpPr>
            <a:spLocks noGrp="1"/>
          </p:cNvSpPr>
          <p:nvPr>
            <p:ph type="title"/>
          </p:nvPr>
        </p:nvSpPr>
        <p:spPr>
          <a:xfrm>
            <a:off x="1016000" y="274639"/>
            <a:ext cx="7172477" cy="1143000"/>
          </a:xfrm>
        </p:spPr>
        <p:txBody>
          <a:bodyPr>
            <a:normAutofit fontScale="90000"/>
          </a:bodyPr>
          <a:lstStyle/>
          <a:p>
            <a:r>
              <a:rPr lang="en-US" dirty="0">
                <a:latin typeface="Source Sans Pro Light"/>
                <a:cs typeface="Source Sans Pro Light"/>
              </a:rPr>
              <a:t>Narrow and Wide Transformations</a:t>
            </a:r>
          </a:p>
        </p:txBody>
      </p:sp>
      <p:sp>
        <p:nvSpPr>
          <p:cNvPr id="24" name="Rounded Rectangle 23"/>
          <p:cNvSpPr/>
          <p:nvPr/>
        </p:nvSpPr>
        <p:spPr>
          <a:xfrm>
            <a:off x="7210373" y="3062607"/>
            <a:ext cx="1552669" cy="2705924"/>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RDD</a:t>
            </a:r>
          </a:p>
        </p:txBody>
      </p:sp>
      <p:sp>
        <p:nvSpPr>
          <p:cNvPr id="25" name="Rounded Rectangle 24"/>
          <p:cNvSpPr/>
          <p:nvPr/>
        </p:nvSpPr>
        <p:spPr>
          <a:xfrm>
            <a:off x="7375699" y="3716113"/>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26" name="Rounded Rectangle 25"/>
          <p:cNvSpPr/>
          <p:nvPr/>
        </p:nvSpPr>
        <p:spPr>
          <a:xfrm>
            <a:off x="7375699" y="4399056"/>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sp>
        <p:nvSpPr>
          <p:cNvPr id="29" name="Rounded Rectangle 28"/>
          <p:cNvSpPr/>
          <p:nvPr/>
        </p:nvSpPr>
        <p:spPr>
          <a:xfrm>
            <a:off x="7375699" y="5075188"/>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3</a:t>
            </a:r>
          </a:p>
        </p:txBody>
      </p:sp>
      <p:sp>
        <p:nvSpPr>
          <p:cNvPr id="30" name="Rounded Rectangle 29"/>
          <p:cNvSpPr/>
          <p:nvPr/>
        </p:nvSpPr>
        <p:spPr>
          <a:xfrm>
            <a:off x="4960852" y="2291216"/>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Parent 1</a:t>
            </a:r>
          </a:p>
        </p:txBody>
      </p:sp>
      <p:sp>
        <p:nvSpPr>
          <p:cNvPr id="31" name="Rounded Rectangle 30"/>
          <p:cNvSpPr/>
          <p:nvPr/>
        </p:nvSpPr>
        <p:spPr>
          <a:xfrm>
            <a:off x="5126178" y="2944721"/>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32" name="Rounded Rectangle 31"/>
          <p:cNvSpPr/>
          <p:nvPr/>
        </p:nvSpPr>
        <p:spPr>
          <a:xfrm>
            <a:off x="5126178" y="3627664"/>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cxnSp>
        <p:nvCxnSpPr>
          <p:cNvPr id="34" name="Straight Arrow Connector 33"/>
          <p:cNvCxnSpPr>
            <a:stCxn id="31" idx="3"/>
            <a:endCxn id="25" idx="1"/>
          </p:cNvCxnSpPr>
          <p:nvPr/>
        </p:nvCxnSpPr>
        <p:spPr>
          <a:xfrm>
            <a:off x="6365941" y="3205777"/>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32" idx="3"/>
            <a:endCxn id="26" idx="1"/>
          </p:cNvCxnSpPr>
          <p:nvPr/>
        </p:nvCxnSpPr>
        <p:spPr>
          <a:xfrm>
            <a:off x="6365941" y="3888720"/>
            <a:ext cx="1009759" cy="77139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3"/>
            <a:endCxn id="29" idx="1"/>
          </p:cNvCxnSpPr>
          <p:nvPr/>
        </p:nvCxnSpPr>
        <p:spPr>
          <a:xfrm>
            <a:off x="6365941" y="3888721"/>
            <a:ext cx="1009759" cy="144752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1" idx="3"/>
            <a:endCxn id="26" idx="1"/>
          </p:cNvCxnSpPr>
          <p:nvPr/>
        </p:nvCxnSpPr>
        <p:spPr>
          <a:xfrm>
            <a:off x="6365941" y="3205778"/>
            <a:ext cx="1009759" cy="145433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1" idx="3"/>
            <a:endCxn id="29" idx="1"/>
          </p:cNvCxnSpPr>
          <p:nvPr/>
        </p:nvCxnSpPr>
        <p:spPr>
          <a:xfrm>
            <a:off x="6365941" y="3205777"/>
            <a:ext cx="1009759" cy="213046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4965354" y="4575081"/>
            <a:ext cx="1552669" cy="2024529"/>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a:solidFill>
                  <a:schemeClr val="accent1">
                    <a:lumMod val="60000"/>
                    <a:lumOff val="40000"/>
                  </a:schemeClr>
                </a:solidFill>
                <a:effectLst/>
                <a:latin typeface="Source Sans Pro"/>
                <a:cs typeface="Source Sans Pro"/>
              </a:rPr>
              <a:t>Parent 2</a:t>
            </a:r>
          </a:p>
        </p:txBody>
      </p:sp>
      <p:sp>
        <p:nvSpPr>
          <p:cNvPr id="48" name="Rounded Rectangle 47"/>
          <p:cNvSpPr/>
          <p:nvPr/>
        </p:nvSpPr>
        <p:spPr>
          <a:xfrm>
            <a:off x="5130680" y="5228587"/>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1</a:t>
            </a:r>
          </a:p>
        </p:txBody>
      </p:sp>
      <p:sp>
        <p:nvSpPr>
          <p:cNvPr id="49" name="Rounded Rectangle 48"/>
          <p:cNvSpPr/>
          <p:nvPr/>
        </p:nvSpPr>
        <p:spPr>
          <a:xfrm>
            <a:off x="5130680" y="5911529"/>
            <a:ext cx="1239762" cy="522112"/>
          </a:xfrm>
          <a:prstGeom prst="roundRect">
            <a:avLst/>
          </a:prstGeom>
          <a:noFill/>
          <a:ln w="19050" cmpd="sng">
            <a:solidFill>
              <a:srgbClr val="0F525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accent1">
                    <a:lumMod val="60000"/>
                    <a:lumOff val="40000"/>
                  </a:schemeClr>
                </a:solidFill>
                <a:effectLst/>
                <a:latin typeface="Source Sans Pro Light"/>
                <a:cs typeface="Source Sans Pro Light"/>
              </a:rPr>
              <a:t>Partition 2</a:t>
            </a:r>
          </a:p>
        </p:txBody>
      </p:sp>
      <p:cxnSp>
        <p:nvCxnSpPr>
          <p:cNvPr id="50" name="Straight Arrow Connector 49"/>
          <p:cNvCxnSpPr>
            <a:stCxn id="48" idx="3"/>
            <a:endCxn id="25" idx="1"/>
          </p:cNvCxnSpPr>
          <p:nvPr/>
        </p:nvCxnSpPr>
        <p:spPr>
          <a:xfrm flipV="1">
            <a:off x="6370443" y="3977170"/>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9" idx="3"/>
            <a:endCxn id="25" idx="1"/>
          </p:cNvCxnSpPr>
          <p:nvPr/>
        </p:nvCxnSpPr>
        <p:spPr>
          <a:xfrm flipV="1">
            <a:off x="6370443" y="3977169"/>
            <a:ext cx="1005257" cy="219541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48" idx="3"/>
            <a:endCxn id="26" idx="1"/>
          </p:cNvCxnSpPr>
          <p:nvPr/>
        </p:nvCxnSpPr>
        <p:spPr>
          <a:xfrm flipV="1">
            <a:off x="6370443" y="4660112"/>
            <a:ext cx="1005257" cy="82953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49" idx="3"/>
            <a:endCxn id="29" idx="1"/>
          </p:cNvCxnSpPr>
          <p:nvPr/>
        </p:nvCxnSpPr>
        <p:spPr>
          <a:xfrm flipV="1">
            <a:off x="6370443" y="5336244"/>
            <a:ext cx="1005257" cy="83634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stCxn id="49" idx="3"/>
            <a:endCxn id="26" idx="1"/>
          </p:cNvCxnSpPr>
          <p:nvPr/>
        </p:nvCxnSpPr>
        <p:spPr>
          <a:xfrm flipV="1">
            <a:off x="6370443" y="4660113"/>
            <a:ext cx="1005257" cy="151247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stCxn id="48" idx="3"/>
            <a:endCxn id="29" idx="1"/>
          </p:cNvCxnSpPr>
          <p:nvPr/>
        </p:nvCxnSpPr>
        <p:spPr>
          <a:xfrm flipV="1">
            <a:off x="6370443" y="5336245"/>
            <a:ext cx="1005257" cy="15339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1369587" y="1588070"/>
            <a:ext cx="1880643" cy="461665"/>
          </a:xfrm>
          <a:prstGeom prst="rect">
            <a:avLst/>
          </a:prstGeom>
          <a:noFill/>
        </p:spPr>
        <p:txBody>
          <a:bodyPr wrap="none" rtlCol="0">
            <a:spAutoFit/>
          </a:bodyPr>
          <a:lstStyle/>
          <a:p>
            <a:r>
              <a:rPr lang="en-US" sz="2400" dirty="0" err="1">
                <a:latin typeface="Source Sans Pro Light"/>
                <a:cs typeface="Source Sans Pro Light"/>
              </a:rPr>
              <a:t>FilteredRDD</a:t>
            </a:r>
            <a:endParaRPr lang="en-US" sz="2400" dirty="0">
              <a:latin typeface="Source Sans Pro Light"/>
              <a:cs typeface="Source Sans Pro Light"/>
            </a:endParaRPr>
          </a:p>
        </p:txBody>
      </p:sp>
      <p:sp>
        <p:nvSpPr>
          <p:cNvPr id="70" name="TextBox 69"/>
          <p:cNvSpPr txBox="1"/>
          <p:nvPr/>
        </p:nvSpPr>
        <p:spPr>
          <a:xfrm>
            <a:off x="6193199" y="1497560"/>
            <a:ext cx="1762021" cy="461665"/>
          </a:xfrm>
          <a:prstGeom prst="rect">
            <a:avLst/>
          </a:prstGeom>
          <a:noFill/>
        </p:spPr>
        <p:txBody>
          <a:bodyPr wrap="none" rtlCol="0">
            <a:spAutoFit/>
          </a:bodyPr>
          <a:lstStyle/>
          <a:p>
            <a:r>
              <a:rPr lang="en-US" sz="2400" dirty="0" err="1">
                <a:latin typeface="Source Sans Pro Light"/>
                <a:cs typeface="Source Sans Pro Light"/>
              </a:rPr>
              <a:t>JoinedRDD</a:t>
            </a:r>
            <a:endParaRPr lang="en-US" sz="2400" dirty="0">
              <a:latin typeface="Source Sans Pro Light"/>
              <a:cs typeface="Source Sans Pro Light"/>
            </a:endParaRPr>
          </a:p>
        </p:txBody>
      </p:sp>
    </p:spTree>
    <p:extLst>
      <p:ext uri="{BB962C8B-B14F-4D97-AF65-F5344CB8AC3E}">
        <p14:creationId xmlns:p14="http://schemas.microsoft.com/office/powerpoint/2010/main" val="2118501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16"/>
          <p:cNvSpPr>
            <a:spLocks noGrp="1"/>
          </p:cNvSpPr>
          <p:nvPr>
            <p:ph type="title"/>
          </p:nvPr>
        </p:nvSpPr>
        <p:spPr>
          <a:xfrm>
            <a:off x="457200" y="152400"/>
            <a:ext cx="8229600" cy="1143000"/>
          </a:xfrm>
        </p:spPr>
        <p:txBody>
          <a:bodyPr/>
          <a:lstStyle/>
          <a:p>
            <a:r>
              <a:rPr lang="en-US" sz="5500" dirty="0"/>
              <a:t>Examples</a:t>
            </a:r>
          </a:p>
        </p:txBody>
      </p:sp>
      <p:sp>
        <p:nvSpPr>
          <p:cNvPr id="25" name="Can 24"/>
          <p:cNvSpPr/>
          <p:nvPr/>
        </p:nvSpPr>
        <p:spPr>
          <a:xfrm>
            <a:off x="1076125"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26" name="Straight Arrow Connector 25"/>
          <p:cNvCxnSpPr>
            <a:stCxn id="25" idx="4"/>
            <a:endCxn id="29" idx="1"/>
          </p:cNvCxnSpPr>
          <p:nvPr/>
        </p:nvCxnSpPr>
        <p:spPr>
          <a:xfrm>
            <a:off x="1858509" y="2208126"/>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2396304" y="19842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1</a:t>
            </a:r>
          </a:p>
        </p:txBody>
      </p:sp>
      <p:cxnSp>
        <p:nvCxnSpPr>
          <p:cNvPr id="32" name="Straight Arrow Connector 31"/>
          <p:cNvCxnSpPr>
            <a:stCxn id="29" idx="3"/>
            <a:endCxn id="30" idx="2"/>
          </p:cNvCxnSpPr>
          <p:nvPr/>
        </p:nvCxnSpPr>
        <p:spPr>
          <a:xfrm>
            <a:off x="3306309" y="22081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39" idx="1"/>
          </p:cNvCxnSpPr>
          <p:nvPr/>
        </p:nvCxnSpPr>
        <p:spPr>
          <a:xfrm flipV="1">
            <a:off x="4588616" y="2208126"/>
            <a:ext cx="537795" cy="5187"/>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5126411" y="1984276"/>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2</a:t>
            </a:r>
          </a:p>
        </p:txBody>
      </p:sp>
      <p:cxnSp>
        <p:nvCxnSpPr>
          <p:cNvPr id="42" name="Straight Arrow Connector 41"/>
          <p:cNvCxnSpPr>
            <a:stCxn id="39" idx="3"/>
            <a:endCxn id="40" idx="2"/>
          </p:cNvCxnSpPr>
          <p:nvPr/>
        </p:nvCxnSpPr>
        <p:spPr>
          <a:xfrm>
            <a:off x="6036416" y="2208126"/>
            <a:ext cx="49651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7302225" y="2213313"/>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837432" y="1989463"/>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30" name="Can 29"/>
          <p:cNvSpPr/>
          <p:nvPr/>
        </p:nvSpPr>
        <p:spPr>
          <a:xfrm>
            <a:off x="3802827"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40" name="Can 39"/>
          <p:cNvSpPr/>
          <p:nvPr/>
        </p:nvSpPr>
        <p:spPr>
          <a:xfrm>
            <a:off x="6532934" y="1796087"/>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51" name="TextBox 50"/>
          <p:cNvSpPr txBox="1"/>
          <p:nvPr/>
        </p:nvSpPr>
        <p:spPr>
          <a:xfrm>
            <a:off x="1076125" y="2629224"/>
            <a:ext cx="800220" cy="430887"/>
          </a:xfrm>
          <a:prstGeom prst="rect">
            <a:avLst/>
          </a:prstGeom>
          <a:noFill/>
        </p:spPr>
        <p:txBody>
          <a:bodyPr wrap="none" rtlCol="0">
            <a:spAutoFit/>
          </a:bodyPr>
          <a:lstStyle/>
          <a:p>
            <a:r>
              <a:rPr lang="en-US" sz="2200" dirty="0">
                <a:latin typeface="Corbel"/>
                <a:cs typeface="Corbel"/>
              </a:rPr>
              <a:t>Input</a:t>
            </a:r>
          </a:p>
        </p:txBody>
      </p:sp>
      <p:sp>
        <p:nvSpPr>
          <p:cNvPr id="52" name="TextBox 51"/>
          <p:cNvSpPr txBox="1"/>
          <p:nvPr/>
        </p:nvSpPr>
        <p:spPr>
          <a:xfrm>
            <a:off x="1771933" y="1371600"/>
            <a:ext cx="737401" cy="646331"/>
          </a:xfrm>
          <a:prstGeom prst="rect">
            <a:avLst/>
          </a:prstGeom>
          <a:noFill/>
        </p:spPr>
        <p:txBody>
          <a:bodyPr wrap="none" rtlCol="0">
            <a:spAutoFit/>
          </a:bodyPr>
          <a:lstStyle/>
          <a:p>
            <a:pPr algn="ctr"/>
            <a:r>
              <a:rPr lang="en-US" sz="1800" dirty="0">
                <a:latin typeface="Corbel"/>
                <a:cs typeface="Corbel"/>
              </a:rPr>
              <a:t>HDFS</a:t>
            </a:r>
            <a:br>
              <a:rPr lang="en-US" sz="1800" dirty="0">
                <a:latin typeface="Corbel"/>
                <a:cs typeface="Corbel"/>
              </a:rPr>
            </a:br>
            <a:r>
              <a:rPr lang="en-US" sz="1800" dirty="0">
                <a:latin typeface="Corbel"/>
                <a:cs typeface="Corbel"/>
              </a:rPr>
              <a:t>read</a:t>
            </a:r>
          </a:p>
        </p:txBody>
      </p:sp>
      <p:sp>
        <p:nvSpPr>
          <p:cNvPr id="53" name="TextBox 52"/>
          <p:cNvSpPr txBox="1"/>
          <p:nvPr/>
        </p:nvSpPr>
        <p:spPr>
          <a:xfrm>
            <a:off x="3150413" y="1371600"/>
            <a:ext cx="737401" cy="646331"/>
          </a:xfrm>
          <a:prstGeom prst="rect">
            <a:avLst/>
          </a:prstGeom>
          <a:noFill/>
        </p:spPr>
        <p:txBody>
          <a:bodyPr wrap="none" rtlCol="0">
            <a:spAutoFit/>
          </a:bodyPr>
          <a:lstStyle/>
          <a:p>
            <a:pPr algn="ctr"/>
            <a:r>
              <a:rPr lang="en-US" sz="1800" dirty="0">
                <a:latin typeface="Corbel"/>
                <a:cs typeface="Corbel"/>
              </a:rPr>
              <a:t>HDFS</a:t>
            </a:r>
            <a:br>
              <a:rPr lang="en-US" sz="1800" dirty="0">
                <a:latin typeface="Corbel"/>
                <a:cs typeface="Corbel"/>
              </a:rPr>
            </a:br>
            <a:r>
              <a:rPr lang="en-US" sz="1800" dirty="0">
                <a:latin typeface="Corbel"/>
                <a:cs typeface="Corbel"/>
              </a:rPr>
              <a:t>write</a:t>
            </a:r>
          </a:p>
        </p:txBody>
      </p:sp>
      <p:sp>
        <p:nvSpPr>
          <p:cNvPr id="54" name="TextBox 53"/>
          <p:cNvSpPr txBox="1"/>
          <p:nvPr/>
        </p:nvSpPr>
        <p:spPr>
          <a:xfrm>
            <a:off x="4501880" y="1371600"/>
            <a:ext cx="737401" cy="646331"/>
          </a:xfrm>
          <a:prstGeom prst="rect">
            <a:avLst/>
          </a:prstGeom>
          <a:noFill/>
        </p:spPr>
        <p:txBody>
          <a:bodyPr wrap="none" rtlCol="0">
            <a:spAutoFit/>
          </a:bodyPr>
          <a:lstStyle/>
          <a:p>
            <a:pPr algn="ctr"/>
            <a:r>
              <a:rPr lang="en-US" sz="1800" dirty="0">
                <a:latin typeface="Corbel"/>
                <a:cs typeface="Corbel"/>
              </a:rPr>
              <a:t>HDFS</a:t>
            </a:r>
            <a:br>
              <a:rPr lang="en-US" sz="1800" dirty="0">
                <a:latin typeface="Corbel"/>
                <a:cs typeface="Corbel"/>
              </a:rPr>
            </a:br>
            <a:r>
              <a:rPr lang="en-US" sz="1800" dirty="0">
                <a:latin typeface="Corbel"/>
                <a:cs typeface="Corbel"/>
              </a:rPr>
              <a:t>read</a:t>
            </a:r>
          </a:p>
        </p:txBody>
      </p:sp>
      <p:sp>
        <p:nvSpPr>
          <p:cNvPr id="55" name="TextBox 54"/>
          <p:cNvSpPr txBox="1"/>
          <p:nvPr/>
        </p:nvSpPr>
        <p:spPr>
          <a:xfrm>
            <a:off x="5880746" y="1371600"/>
            <a:ext cx="737401" cy="646331"/>
          </a:xfrm>
          <a:prstGeom prst="rect">
            <a:avLst/>
          </a:prstGeom>
          <a:noFill/>
        </p:spPr>
        <p:txBody>
          <a:bodyPr wrap="none" rtlCol="0">
            <a:spAutoFit/>
          </a:bodyPr>
          <a:lstStyle/>
          <a:p>
            <a:pPr algn="ctr"/>
            <a:r>
              <a:rPr lang="en-US" sz="1800" dirty="0">
                <a:latin typeface="Corbel"/>
                <a:cs typeface="Corbel"/>
              </a:rPr>
              <a:t>HDFS</a:t>
            </a:r>
            <a:br>
              <a:rPr lang="en-US" sz="1800" dirty="0">
                <a:latin typeface="Corbel"/>
                <a:cs typeface="Corbel"/>
              </a:rPr>
            </a:br>
            <a:r>
              <a:rPr lang="en-US" sz="1800" dirty="0">
                <a:latin typeface="Corbel"/>
                <a:cs typeface="Corbel"/>
              </a:rPr>
              <a:t>write</a:t>
            </a:r>
          </a:p>
        </p:txBody>
      </p:sp>
      <p:sp>
        <p:nvSpPr>
          <p:cNvPr id="56" name="TextBox 55"/>
          <p:cNvSpPr txBox="1"/>
          <p:nvPr/>
        </p:nvSpPr>
        <p:spPr>
          <a:xfrm>
            <a:off x="1076125" y="5138968"/>
            <a:ext cx="800220" cy="430887"/>
          </a:xfrm>
          <a:prstGeom prst="rect">
            <a:avLst/>
          </a:prstGeom>
          <a:noFill/>
        </p:spPr>
        <p:txBody>
          <a:bodyPr wrap="none" rtlCol="0">
            <a:spAutoFit/>
          </a:bodyPr>
          <a:lstStyle/>
          <a:p>
            <a:r>
              <a:rPr lang="en-US" sz="2200" dirty="0">
                <a:latin typeface="Corbel"/>
                <a:cs typeface="Corbel"/>
              </a:rPr>
              <a:t>Input</a:t>
            </a:r>
          </a:p>
        </p:txBody>
      </p:sp>
      <p:cxnSp>
        <p:nvCxnSpPr>
          <p:cNvPr id="57" name="Straight Arrow Connector 56"/>
          <p:cNvCxnSpPr>
            <a:stCxn id="74" idx="3"/>
            <a:endCxn id="66" idx="1"/>
          </p:cNvCxnSpPr>
          <p:nvPr/>
        </p:nvCxnSpPr>
        <p:spPr>
          <a:xfrm flipV="1">
            <a:off x="1637482" y="3489854"/>
            <a:ext cx="1838610"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74" idx="3"/>
            <a:endCxn id="67" idx="1"/>
          </p:cNvCxnSpPr>
          <p:nvPr/>
        </p:nvCxnSpPr>
        <p:spPr>
          <a:xfrm flipV="1">
            <a:off x="1637482" y="4315716"/>
            <a:ext cx="1838610"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74" idx="3"/>
            <a:endCxn id="68" idx="1"/>
          </p:cNvCxnSpPr>
          <p:nvPr/>
        </p:nvCxnSpPr>
        <p:spPr>
          <a:xfrm>
            <a:off x="1637482" y="4704060"/>
            <a:ext cx="1838610"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endCxn id="63" idx="1"/>
          </p:cNvCxnSpPr>
          <p:nvPr/>
        </p:nvCxnSpPr>
        <p:spPr>
          <a:xfrm>
            <a:off x="4965074" y="34898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64" idx="1"/>
          </p:cNvCxnSpPr>
          <p:nvPr/>
        </p:nvCxnSpPr>
        <p:spPr>
          <a:xfrm>
            <a:off x="4965074" y="4315716"/>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a:endCxn id="65" idx="1"/>
          </p:cNvCxnSpPr>
          <p:nvPr/>
        </p:nvCxnSpPr>
        <p:spPr>
          <a:xfrm>
            <a:off x="4965074" y="512950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3" name="Folded Corner 62"/>
          <p:cNvSpPr/>
          <p:nvPr/>
        </p:nvSpPr>
        <p:spPr>
          <a:xfrm>
            <a:off x="5533272" y="32004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4" name="Folded Corner 63"/>
          <p:cNvSpPr/>
          <p:nvPr/>
        </p:nvSpPr>
        <p:spPr>
          <a:xfrm>
            <a:off x="5533272" y="402626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5" name="Folded Corner 64"/>
          <p:cNvSpPr/>
          <p:nvPr/>
        </p:nvSpPr>
        <p:spPr>
          <a:xfrm>
            <a:off x="5533272" y="4840048"/>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6" name="Rectangle 65"/>
          <p:cNvSpPr/>
          <p:nvPr/>
        </p:nvSpPr>
        <p:spPr>
          <a:xfrm>
            <a:off x="3476092" y="3266004"/>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67" name="Rectangle 66"/>
          <p:cNvSpPr/>
          <p:nvPr/>
        </p:nvSpPr>
        <p:spPr>
          <a:xfrm>
            <a:off x="3476092" y="409186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68" name="Rectangle 67"/>
          <p:cNvSpPr/>
          <p:nvPr/>
        </p:nvSpPr>
        <p:spPr>
          <a:xfrm>
            <a:off x="3476092" y="4903685"/>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sp>
        <p:nvSpPr>
          <p:cNvPr id="69" name="TextBox 68"/>
          <p:cNvSpPr txBox="1"/>
          <p:nvPr/>
        </p:nvSpPr>
        <p:spPr>
          <a:xfrm>
            <a:off x="6058314" y="3254909"/>
            <a:ext cx="1031051" cy="430887"/>
          </a:xfrm>
          <a:prstGeom prst="rect">
            <a:avLst/>
          </a:prstGeom>
          <a:noFill/>
        </p:spPr>
        <p:txBody>
          <a:bodyPr wrap="none" rtlCol="0">
            <a:spAutoFit/>
          </a:bodyPr>
          <a:lstStyle/>
          <a:p>
            <a:r>
              <a:rPr lang="en-US" sz="2200" dirty="0">
                <a:latin typeface="Corbel"/>
                <a:cs typeface="Corbel"/>
              </a:rPr>
              <a:t>result 1</a:t>
            </a:r>
          </a:p>
        </p:txBody>
      </p:sp>
      <p:sp>
        <p:nvSpPr>
          <p:cNvPr id="70" name="TextBox 69"/>
          <p:cNvSpPr txBox="1"/>
          <p:nvPr/>
        </p:nvSpPr>
        <p:spPr>
          <a:xfrm>
            <a:off x="6058314" y="4073878"/>
            <a:ext cx="1043587" cy="430887"/>
          </a:xfrm>
          <a:prstGeom prst="rect">
            <a:avLst/>
          </a:prstGeom>
          <a:noFill/>
        </p:spPr>
        <p:txBody>
          <a:bodyPr wrap="none" rtlCol="0">
            <a:spAutoFit/>
          </a:bodyPr>
          <a:lstStyle/>
          <a:p>
            <a:r>
              <a:rPr lang="en-US" sz="2200" dirty="0">
                <a:latin typeface="Corbel"/>
                <a:cs typeface="Corbel"/>
              </a:rPr>
              <a:t>result 2</a:t>
            </a:r>
          </a:p>
        </p:txBody>
      </p:sp>
      <p:sp>
        <p:nvSpPr>
          <p:cNvPr id="71" name="TextBox 70"/>
          <p:cNvSpPr txBox="1"/>
          <p:nvPr/>
        </p:nvSpPr>
        <p:spPr>
          <a:xfrm>
            <a:off x="6058314" y="4905652"/>
            <a:ext cx="1027332" cy="430887"/>
          </a:xfrm>
          <a:prstGeom prst="rect">
            <a:avLst/>
          </a:prstGeom>
          <a:noFill/>
        </p:spPr>
        <p:txBody>
          <a:bodyPr wrap="none" rtlCol="0">
            <a:spAutoFit/>
          </a:bodyPr>
          <a:lstStyle/>
          <a:p>
            <a:r>
              <a:rPr lang="en-US" sz="2200" dirty="0">
                <a:latin typeface="Corbel"/>
                <a:cs typeface="Corbel"/>
              </a:rPr>
              <a:t>result 3</a:t>
            </a:r>
          </a:p>
        </p:txBody>
      </p:sp>
      <p:cxnSp>
        <p:nvCxnSpPr>
          <p:cNvPr id="72" name="Straight Arrow Connector 71"/>
          <p:cNvCxnSpPr/>
          <p:nvPr/>
        </p:nvCxnSpPr>
        <p:spPr>
          <a:xfrm>
            <a:off x="1637482" y="4704060"/>
            <a:ext cx="1839138" cy="113784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437341" y="5508616"/>
            <a:ext cx="1488453" cy="430887"/>
          </a:xfrm>
          <a:prstGeom prst="rect">
            <a:avLst/>
          </a:prstGeom>
          <a:noFill/>
        </p:spPr>
        <p:txBody>
          <a:bodyPr wrap="square" rtlCol="0">
            <a:spAutoFit/>
          </a:bodyPr>
          <a:lstStyle/>
          <a:p>
            <a:pPr algn="ctr"/>
            <a:r>
              <a:rPr lang="en-US" sz="2200" b="1" dirty="0">
                <a:latin typeface="Corbel"/>
                <a:cs typeface="Corbel"/>
              </a:rPr>
              <a:t>.  .  .</a:t>
            </a:r>
          </a:p>
        </p:txBody>
      </p:sp>
      <p:sp>
        <p:nvSpPr>
          <p:cNvPr id="74" name="Diamond 73"/>
          <p:cNvSpPr/>
          <p:nvPr/>
        </p:nvSpPr>
        <p:spPr>
          <a:xfrm>
            <a:off x="1347836" y="4618739"/>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75" name="Can 74"/>
          <p:cNvSpPr/>
          <p:nvPr/>
        </p:nvSpPr>
        <p:spPr>
          <a:xfrm>
            <a:off x="1076125" y="4294144"/>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76" name="TextBox 75"/>
          <p:cNvSpPr txBox="1"/>
          <p:nvPr/>
        </p:nvSpPr>
        <p:spPr>
          <a:xfrm>
            <a:off x="1914192" y="3390250"/>
            <a:ext cx="768109" cy="677108"/>
          </a:xfrm>
          <a:prstGeom prst="rect">
            <a:avLst/>
          </a:prstGeom>
          <a:noFill/>
        </p:spPr>
        <p:txBody>
          <a:bodyPr wrap="none" rtlCol="0">
            <a:spAutoFit/>
          </a:bodyPr>
          <a:lstStyle/>
          <a:p>
            <a:pPr algn="ctr"/>
            <a:r>
              <a:rPr lang="en-US" sz="1900" dirty="0">
                <a:latin typeface="Corbel"/>
                <a:cs typeface="Corbel"/>
              </a:rPr>
              <a:t>HDFS</a:t>
            </a:r>
            <a:br>
              <a:rPr lang="en-US" sz="1900" dirty="0">
                <a:latin typeface="Corbel"/>
                <a:cs typeface="Corbel"/>
              </a:rPr>
            </a:br>
            <a:r>
              <a:rPr lang="en-US" sz="1900" dirty="0">
                <a:latin typeface="Corbel"/>
                <a:cs typeface="Corbel"/>
              </a:rPr>
              <a:t>read</a:t>
            </a:r>
          </a:p>
        </p:txBody>
      </p:sp>
      <p:sp>
        <p:nvSpPr>
          <p:cNvPr id="47" name="Rounded Rectangle 46"/>
          <p:cNvSpPr/>
          <p:nvPr/>
        </p:nvSpPr>
        <p:spPr>
          <a:xfrm>
            <a:off x="892916" y="5753100"/>
            <a:ext cx="7391400" cy="969899"/>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800" dirty="0"/>
              <a:t>Slow due to replication and disk I/O,</a:t>
            </a:r>
            <a:br>
              <a:rPr lang="en-US" sz="2800" dirty="0"/>
            </a:br>
            <a:r>
              <a:rPr lang="en-US" sz="2800" dirty="0"/>
              <a:t>but necessary for fault tolerance</a:t>
            </a:r>
          </a:p>
        </p:txBody>
      </p:sp>
    </p:spTree>
    <p:extLst>
      <p:ext uri="{BB962C8B-B14F-4D97-AF65-F5344CB8AC3E}">
        <p14:creationId xmlns:p14="http://schemas.microsoft.com/office/powerpoint/2010/main" val="3245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4039" y="188640"/>
            <a:ext cx="8229600" cy="1143000"/>
          </a:xfrm>
        </p:spPr>
        <p:txBody>
          <a:bodyPr/>
          <a:lstStyle/>
          <a:p>
            <a:pPr algn="l"/>
            <a:r>
              <a:rPr lang="en-US" altLang="zh-CN" dirty="0"/>
              <a:t>RDD Dependencies</a:t>
            </a:r>
            <a:endParaRPr lang="zh-CN" altLang="en-US" dirty="0"/>
          </a:p>
        </p:txBody>
      </p:sp>
      <p:grpSp>
        <p:nvGrpSpPr>
          <p:cNvPr id="5" name="组合 4"/>
          <p:cNvGrpSpPr/>
          <p:nvPr/>
        </p:nvGrpSpPr>
        <p:grpSpPr>
          <a:xfrm>
            <a:off x="611559" y="1468567"/>
            <a:ext cx="7803345" cy="4747570"/>
            <a:chOff x="638041" y="1988840"/>
            <a:chExt cx="7560840" cy="4387530"/>
          </a:xfrm>
        </p:grpSpPr>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026" y="1988840"/>
              <a:ext cx="7062785"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8041" y="5976260"/>
              <a:ext cx="7560840" cy="400110"/>
            </a:xfrm>
            <a:prstGeom prst="rect">
              <a:avLst/>
            </a:prstGeom>
            <a:noFill/>
          </p:spPr>
          <p:txBody>
            <a:bodyPr wrap="square" rtlCol="0">
              <a:spAutoFit/>
            </a:bodyPr>
            <a:lstStyle/>
            <a:p>
              <a:pPr algn="ctr"/>
              <a:r>
                <a:rPr lang="en-US" altLang="zh-CN" sz="2000" dirty="0"/>
                <a:t>Each box is an RDD, with partitions shown as shaded rectangles</a:t>
              </a:r>
              <a:endParaRPr lang="zh-CN" altLang="en-US" sz="2000" dirty="0"/>
            </a:p>
          </p:txBody>
        </p:sp>
      </p:grpSp>
    </p:spTree>
    <p:extLst>
      <p:ext uri="{BB962C8B-B14F-4D97-AF65-F5344CB8AC3E}">
        <p14:creationId xmlns:p14="http://schemas.microsoft.com/office/powerpoint/2010/main" val="774297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755576" y="3429000"/>
            <a:ext cx="7488832" cy="576064"/>
          </a:xfrm>
          <a:prstGeom prst="roundRect">
            <a:avLst/>
          </a:prstGeom>
          <a:solidFill>
            <a:schemeClr val="accent1">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lgn="l"/>
            <a:r>
              <a:rPr lang="en-US" altLang="zh-CN" dirty="0"/>
              <a:t>Outline</a:t>
            </a:r>
            <a:endParaRPr lang="zh-CN" altLang="en-US" dirty="0"/>
          </a:p>
        </p:txBody>
      </p:sp>
      <p:sp>
        <p:nvSpPr>
          <p:cNvPr id="3" name="内容占位符 2"/>
          <p:cNvSpPr>
            <a:spLocks noGrp="1"/>
          </p:cNvSpPr>
          <p:nvPr>
            <p:ph idx="1"/>
          </p:nvPr>
        </p:nvSpPr>
        <p:spPr>
          <a:xfrm>
            <a:off x="457200" y="1600200"/>
            <a:ext cx="8507288" cy="4525963"/>
          </a:xfrm>
        </p:spPr>
        <p:txBody>
          <a:bodyPr/>
          <a:lstStyle/>
          <a:p>
            <a:r>
              <a:rPr lang="en-US" altLang="zh-CN" dirty="0"/>
              <a:t>Introduction to </a:t>
            </a:r>
            <a:r>
              <a:rPr lang="en-US" altLang="zh-CN" dirty="0" err="1"/>
              <a:t>Scala</a:t>
            </a:r>
            <a:r>
              <a:rPr lang="en-US" altLang="zh-CN" dirty="0"/>
              <a:t> &amp; functional programming</a:t>
            </a:r>
          </a:p>
          <a:p>
            <a:r>
              <a:rPr lang="en-US" altLang="zh-CN" dirty="0"/>
              <a:t>What is Spark</a:t>
            </a:r>
          </a:p>
          <a:p>
            <a:r>
              <a:rPr lang="en-US" altLang="zh-CN" dirty="0"/>
              <a:t>Resilient Distributed Datasets (RDDs)</a:t>
            </a:r>
          </a:p>
          <a:p>
            <a:r>
              <a:rPr lang="en-US" altLang="zh-CN" dirty="0"/>
              <a:t>Implementation </a:t>
            </a:r>
          </a:p>
          <a:p>
            <a:r>
              <a:rPr lang="en-US" altLang="zh-CN" dirty="0"/>
              <a:t>Demo</a:t>
            </a:r>
          </a:p>
          <a:p>
            <a:r>
              <a:rPr lang="en-US" altLang="zh-CN" dirty="0"/>
              <a:t>Conclusion</a:t>
            </a:r>
          </a:p>
          <a:p>
            <a:pPr marL="0" indent="0">
              <a:buNone/>
            </a:pPr>
            <a:endParaRPr lang="zh-CN" altLang="en-US" dirty="0"/>
          </a:p>
        </p:txBody>
      </p:sp>
    </p:spTree>
    <p:extLst>
      <p:ext uri="{BB962C8B-B14F-4D97-AF65-F5344CB8AC3E}">
        <p14:creationId xmlns:p14="http://schemas.microsoft.com/office/powerpoint/2010/main" val="1337022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0"/>
            <a:ext cx="7772400" cy="1470025"/>
          </a:xfrm>
        </p:spPr>
        <p:txBody>
          <a:bodyPr/>
          <a:lstStyle/>
          <a:p>
            <a:r>
              <a:rPr lang="en-US" sz="4800" dirty="0"/>
              <a:t>Let’s look under the hood</a:t>
            </a:r>
          </a:p>
        </p:txBody>
      </p:sp>
      <p:pic>
        <p:nvPicPr>
          <p:cNvPr id="1026" name="Picture 2" descr="http://techcornerit.files.wordpress.com/2011/11/looking-under-the-hood2.jpg?w=59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844824"/>
            <a:ext cx="561975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996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olo 1"/>
          <p:cNvSpPr>
            <a:spLocks noGrp="1"/>
          </p:cNvSpPr>
          <p:nvPr>
            <p:ph type="title"/>
          </p:nvPr>
        </p:nvSpPr>
        <p:spPr/>
        <p:txBody>
          <a:bodyPr/>
          <a:lstStyle/>
          <a:p>
            <a:r>
              <a:rPr lang="en-US" altLang="en-US"/>
              <a:t>How Spark works</a:t>
            </a:r>
          </a:p>
        </p:txBody>
      </p:sp>
      <p:sp>
        <p:nvSpPr>
          <p:cNvPr id="30722" name="Segnaposto contenuto 2"/>
          <p:cNvSpPr>
            <a:spLocks noGrp="1"/>
          </p:cNvSpPr>
          <p:nvPr>
            <p:ph idx="1"/>
          </p:nvPr>
        </p:nvSpPr>
        <p:spPr/>
        <p:txBody>
          <a:bodyPr/>
          <a:lstStyle/>
          <a:p>
            <a:r>
              <a:rPr lang="en-US" altLang="en-US"/>
              <a:t>RDD: Parallel collection with partitions</a:t>
            </a:r>
          </a:p>
          <a:p>
            <a:r>
              <a:rPr lang="en-US" altLang="en-US"/>
              <a:t> User application create RDDs, transform them, and run actions.</a:t>
            </a:r>
          </a:p>
          <a:p>
            <a:r>
              <a:rPr lang="en-US" altLang="en-US"/>
              <a:t>This results in a DAG (Directed Acyclic Graph) of operators.</a:t>
            </a:r>
          </a:p>
          <a:p>
            <a:r>
              <a:rPr lang="en-US" altLang="en-US"/>
              <a:t>DAG is compiled into stages</a:t>
            </a:r>
          </a:p>
          <a:p>
            <a:r>
              <a:rPr lang="en-US" altLang="en-US"/>
              <a:t>Each stage is executed as a series of Task (one Task for each Partition).</a:t>
            </a:r>
          </a:p>
          <a:p>
            <a:endParaRPr lang="en-US" altLang="en-US"/>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BBDF20E-76B6-46FA-A7A0-28C7E3BD7519}" type="slidenum">
              <a:rPr lang="en-US" altLang="en-US" sz="1200">
                <a:solidFill>
                  <a:srgbClr val="F2F2F2"/>
                </a:solidFill>
                <a:latin typeface="Calibri" panose="020F0502020204030204" pitchFamily="34" charset="0"/>
              </a:rPr>
              <a:pPr eaLnBrk="1" hangingPunct="1"/>
              <a:t>53</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3669396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olo 1"/>
          <p:cNvSpPr>
            <a:spLocks noGrp="1"/>
          </p:cNvSpPr>
          <p:nvPr>
            <p:ph type="title"/>
          </p:nvPr>
        </p:nvSpPr>
        <p:spPr/>
        <p:txBody>
          <a:bodyPr/>
          <a:lstStyle/>
          <a:p>
            <a:r>
              <a:rPr lang="en-US" altLang="en-US"/>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4BC7E06-486F-4340-8F88-D5A730C04C6C}" type="slidenum">
              <a:rPr lang="en-US" altLang="en-US" sz="1200">
                <a:solidFill>
                  <a:srgbClr val="F2F2F2"/>
                </a:solidFill>
                <a:latin typeface="Calibri" panose="020F0502020204030204" pitchFamily="34" charset="0"/>
              </a:rPr>
              <a:pPr eaLnBrk="1" hangingPunct="1"/>
              <a:t>54</a:t>
            </a:fld>
            <a:endParaRPr lang="en-US" altLang="en-US" sz="1200">
              <a:solidFill>
                <a:srgbClr val="F2F2F2"/>
              </a:solidFill>
              <a:latin typeface="Calibri" panose="020F0502020204030204" pitchFamily="34" charset="0"/>
            </a:endParaRPr>
          </a:p>
        </p:txBody>
      </p:sp>
      <p:sp>
        <p:nvSpPr>
          <p:cNvPr id="31747" name="TextBox 2"/>
          <p:cNvSpPr txBox="1">
            <a:spLocks noChangeArrowheads="1"/>
          </p:cNvSpPr>
          <p:nvPr/>
        </p:nvSpPr>
        <p:spPr bwMode="auto">
          <a:xfrm>
            <a:off x="833438" y="1946275"/>
            <a:ext cx="5189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endParaRPr lang="en-US" altLang="en-US"/>
          </a:p>
        </p:txBody>
      </p:sp>
      <p:sp>
        <p:nvSpPr>
          <p:cNvPr id="7" name="TextBox 3"/>
          <p:cNvSpPr txBox="1"/>
          <p:nvPr/>
        </p:nvSpPr>
        <p:spPr>
          <a:xfrm>
            <a:off x="6415088" y="2049463"/>
            <a:ext cx="1624012"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1749" name="Group 8"/>
          <p:cNvGrpSpPr>
            <a:grpSpLocks/>
          </p:cNvGrpSpPr>
          <p:nvPr/>
        </p:nvGrpSpPr>
        <p:grpSpPr bwMode="auto">
          <a:xfrm>
            <a:off x="1176338" y="4002088"/>
            <a:ext cx="811212" cy="1584325"/>
            <a:chOff x="1642340" y="5129482"/>
            <a:chExt cx="648072" cy="1584176"/>
          </a:xfrm>
        </p:grpSpPr>
        <p:sp>
          <p:nvSpPr>
            <p:cNvPr id="9"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0" name="Rounded Rectangle 7"/>
            <p:cNvSpPr/>
            <p:nvPr/>
          </p:nvSpPr>
          <p:spPr>
            <a:xfrm>
              <a:off x="1714629" y="5229485"/>
              <a:ext cx="503493"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6"/>
            <p:cNvSpPr/>
            <p:nvPr/>
          </p:nvSpPr>
          <p:spPr>
            <a:xfrm>
              <a:off x="1714629" y="5594575"/>
              <a:ext cx="503493"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7"/>
            <p:cNvSpPr/>
            <p:nvPr/>
          </p:nvSpPr>
          <p:spPr>
            <a:xfrm>
              <a:off x="1714629" y="5966015"/>
              <a:ext cx="503493"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18"/>
            <p:cNvSpPr/>
            <p:nvPr/>
          </p:nvSpPr>
          <p:spPr>
            <a:xfrm>
              <a:off x="1714629" y="6331106"/>
              <a:ext cx="503493"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4" name="TextBox 11"/>
          <p:cNvSpPr txBox="1"/>
          <p:nvPr/>
        </p:nvSpPr>
        <p:spPr>
          <a:xfrm>
            <a:off x="833438" y="5586413"/>
            <a:ext cx="1400175"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spTree>
    <p:extLst>
      <p:ext uri="{BB962C8B-B14F-4D97-AF65-F5344CB8AC3E}">
        <p14:creationId xmlns:p14="http://schemas.microsoft.com/office/powerpoint/2010/main" val="1872317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olo 1"/>
          <p:cNvSpPr>
            <a:spLocks noGrp="1"/>
          </p:cNvSpPr>
          <p:nvPr>
            <p:ph type="title"/>
          </p:nvPr>
        </p:nvSpPr>
        <p:spPr/>
        <p:txBody>
          <a:bodyPr/>
          <a:lstStyle/>
          <a:p>
            <a:r>
              <a:rPr lang="en-US" altLang="en-US"/>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5513F9C-5273-429A-B33A-11E21B3B6F5E}" type="slidenum">
              <a:rPr lang="en-US" altLang="en-US" sz="1200">
                <a:solidFill>
                  <a:srgbClr val="F2F2F2"/>
                </a:solidFill>
                <a:latin typeface="Calibri" panose="020F0502020204030204" pitchFamily="34" charset="0"/>
              </a:rPr>
              <a:pPr eaLnBrk="1" hangingPunct="1"/>
              <a:t>55</a:t>
            </a:fld>
            <a:endParaRPr lang="en-US" altLang="en-US" sz="1200">
              <a:solidFill>
                <a:srgbClr val="F2F2F2"/>
              </a:solidFill>
              <a:latin typeface="Calibri" panose="020F0502020204030204" pitchFamily="34" charset="0"/>
            </a:endParaRPr>
          </a:p>
        </p:txBody>
      </p:sp>
      <p:sp>
        <p:nvSpPr>
          <p:cNvPr id="32771" name="TextBox 2"/>
          <p:cNvSpPr txBox="1">
            <a:spLocks noChangeArrowheads="1"/>
          </p:cNvSpPr>
          <p:nvPr/>
        </p:nvSpPr>
        <p:spPr bwMode="auto">
          <a:xfrm>
            <a:off x="682625" y="2209800"/>
            <a:ext cx="5581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endParaRPr lang="en-US" altLang="en-US"/>
          </a:p>
        </p:txBody>
      </p:sp>
      <p:sp>
        <p:nvSpPr>
          <p:cNvPr id="7" name="TextBox 3"/>
          <p:cNvSpPr txBox="1"/>
          <p:nvPr/>
        </p:nvSpPr>
        <p:spPr>
          <a:xfrm>
            <a:off x="6264275" y="2312988"/>
            <a:ext cx="1800225"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2773" name="Group 8"/>
          <p:cNvGrpSpPr>
            <a:grpSpLocks/>
          </p:cNvGrpSpPr>
          <p:nvPr/>
        </p:nvGrpSpPr>
        <p:grpSpPr bwMode="auto">
          <a:xfrm>
            <a:off x="1025525" y="4267200"/>
            <a:ext cx="649288" cy="1584325"/>
            <a:chOff x="1642340" y="5129482"/>
            <a:chExt cx="648072" cy="1584176"/>
          </a:xfrm>
        </p:grpSpPr>
        <p:sp>
          <p:nvSpPr>
            <p:cNvPr id="9"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0" name="Rounded Rectangle 7"/>
            <p:cNvSpPr/>
            <p:nvPr/>
          </p:nvSpPr>
          <p:spPr>
            <a:xfrm>
              <a:off x="1713644" y="5229486"/>
              <a:ext cx="505464"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6"/>
            <p:cNvSpPr/>
            <p:nvPr/>
          </p:nvSpPr>
          <p:spPr>
            <a:xfrm>
              <a:off x="1713644" y="5594576"/>
              <a:ext cx="505464"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7"/>
            <p:cNvSpPr/>
            <p:nvPr/>
          </p:nvSpPr>
          <p:spPr>
            <a:xfrm>
              <a:off x="1713644" y="5966016"/>
              <a:ext cx="505464"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18"/>
            <p:cNvSpPr/>
            <p:nvPr/>
          </p:nvSpPr>
          <p:spPr>
            <a:xfrm>
              <a:off x="1713644" y="6331107"/>
              <a:ext cx="505464"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4" name="TextBox 11"/>
          <p:cNvSpPr txBox="1"/>
          <p:nvPr/>
        </p:nvSpPr>
        <p:spPr>
          <a:xfrm>
            <a:off x="682625" y="5851524"/>
            <a:ext cx="1414463" cy="369332"/>
          </a:xfrm>
          <a:prstGeom prst="rect">
            <a:avLst/>
          </a:prstGeom>
          <a:noFill/>
        </p:spPr>
        <p:txBody>
          <a:bodyPr wrap="square">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2775" name="Group 20"/>
          <p:cNvGrpSpPr>
            <a:grpSpLocks/>
          </p:cNvGrpSpPr>
          <p:nvPr/>
        </p:nvGrpSpPr>
        <p:grpSpPr bwMode="auto">
          <a:xfrm>
            <a:off x="2493963" y="4267200"/>
            <a:ext cx="649287" cy="1584325"/>
            <a:chOff x="1642340" y="5129482"/>
            <a:chExt cx="648072" cy="1584176"/>
          </a:xfrm>
        </p:grpSpPr>
        <p:sp>
          <p:nvSpPr>
            <p:cNvPr id="16"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7" name="Rounded Rectangle 22"/>
            <p:cNvSpPr/>
            <p:nvPr/>
          </p:nvSpPr>
          <p:spPr>
            <a:xfrm>
              <a:off x="1713643" y="5229486"/>
              <a:ext cx="50546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3"/>
            <p:cNvSpPr/>
            <p:nvPr/>
          </p:nvSpPr>
          <p:spPr>
            <a:xfrm>
              <a:off x="1713643" y="5594576"/>
              <a:ext cx="50546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24"/>
            <p:cNvSpPr/>
            <p:nvPr/>
          </p:nvSpPr>
          <p:spPr>
            <a:xfrm>
              <a:off x="1713643" y="5966016"/>
              <a:ext cx="50546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25"/>
            <p:cNvSpPr/>
            <p:nvPr/>
          </p:nvSpPr>
          <p:spPr>
            <a:xfrm>
              <a:off x="1713643" y="6331107"/>
              <a:ext cx="50546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1" name="Straight Arrow Connector 28"/>
          <p:cNvCxnSpPr>
            <a:endCxn id="17" idx="1"/>
          </p:cNvCxnSpPr>
          <p:nvPr/>
        </p:nvCxnSpPr>
        <p:spPr>
          <a:xfrm>
            <a:off x="1601788" y="4510088"/>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0"/>
          <p:cNvCxnSpPr>
            <a:endCxn id="18" idx="1"/>
          </p:cNvCxnSpPr>
          <p:nvPr/>
        </p:nvCxnSpPr>
        <p:spPr>
          <a:xfrm>
            <a:off x="1601788" y="4876800"/>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p:cNvCxnSpPr>
            <a:stCxn id="12" idx="3"/>
            <a:endCxn id="19" idx="1"/>
          </p:cNvCxnSpPr>
          <p:nvPr/>
        </p:nvCxnSpPr>
        <p:spPr>
          <a:xfrm>
            <a:off x="1601788" y="5246688"/>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4"/>
          <p:cNvCxnSpPr>
            <a:stCxn id="13" idx="3"/>
            <a:endCxn id="20" idx="1"/>
          </p:cNvCxnSpPr>
          <p:nvPr/>
        </p:nvCxnSpPr>
        <p:spPr>
          <a:xfrm>
            <a:off x="1601788" y="5613400"/>
            <a:ext cx="96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36"/>
          <p:cNvSpPr txBox="1"/>
          <p:nvPr/>
        </p:nvSpPr>
        <p:spPr>
          <a:xfrm>
            <a:off x="2097088" y="5834063"/>
            <a:ext cx="919162"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26" name="TextBox 37"/>
          <p:cNvSpPr txBox="1"/>
          <p:nvPr/>
        </p:nvSpPr>
        <p:spPr>
          <a:xfrm>
            <a:off x="6264275" y="2655888"/>
            <a:ext cx="2114550"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Tree>
    <p:extLst>
      <p:ext uri="{BB962C8B-B14F-4D97-AF65-F5344CB8AC3E}">
        <p14:creationId xmlns:p14="http://schemas.microsoft.com/office/powerpoint/2010/main" val="39901183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olo 1"/>
          <p:cNvSpPr>
            <a:spLocks noGrp="1"/>
          </p:cNvSpPr>
          <p:nvPr>
            <p:ph type="title"/>
          </p:nvPr>
        </p:nvSpPr>
        <p:spPr/>
        <p:txBody>
          <a:bodyPr/>
          <a:lstStyle/>
          <a:p>
            <a:r>
              <a:rPr lang="en-US" altLang="en-US"/>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D7298B4-B149-4E43-8F05-D8814B7187CC}" type="slidenum">
              <a:rPr lang="en-US" altLang="en-US" sz="1200">
                <a:solidFill>
                  <a:srgbClr val="F2F2F2"/>
                </a:solidFill>
                <a:latin typeface="Calibri" panose="020F0502020204030204" pitchFamily="34" charset="0"/>
              </a:rPr>
              <a:pPr eaLnBrk="1" hangingPunct="1"/>
              <a:t>56</a:t>
            </a:fld>
            <a:endParaRPr lang="en-US" altLang="en-US" sz="1200">
              <a:solidFill>
                <a:srgbClr val="F2F2F2"/>
              </a:solidFill>
              <a:latin typeface="Calibri" panose="020F0502020204030204" pitchFamily="34" charset="0"/>
            </a:endParaRPr>
          </a:p>
        </p:txBody>
      </p:sp>
      <p:sp>
        <p:nvSpPr>
          <p:cNvPr id="33795" name="TextBox 2"/>
          <p:cNvSpPr txBox="1">
            <a:spLocks noChangeArrowheads="1"/>
          </p:cNvSpPr>
          <p:nvPr/>
        </p:nvSpPr>
        <p:spPr bwMode="auto">
          <a:xfrm>
            <a:off x="627063" y="2074863"/>
            <a:ext cx="640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p>
          <a:p>
            <a:pPr eaLnBrk="1" hangingPunct="1"/>
            <a:r>
              <a:rPr lang="en-US" altLang="en-US"/>
              <a:t>	.map(R =&gt; (R[0], int(R[1])))</a:t>
            </a:r>
          </a:p>
        </p:txBody>
      </p:sp>
      <p:sp>
        <p:nvSpPr>
          <p:cNvPr id="7" name="TextBox 3"/>
          <p:cNvSpPr txBox="1"/>
          <p:nvPr/>
        </p:nvSpPr>
        <p:spPr>
          <a:xfrm>
            <a:off x="6208713" y="2178050"/>
            <a:ext cx="1487487"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3797" name="Group 8"/>
          <p:cNvGrpSpPr>
            <a:grpSpLocks/>
          </p:cNvGrpSpPr>
          <p:nvPr/>
        </p:nvGrpSpPr>
        <p:grpSpPr bwMode="auto">
          <a:xfrm>
            <a:off x="969963" y="4132263"/>
            <a:ext cx="742950" cy="1584325"/>
            <a:chOff x="1642340" y="5129482"/>
            <a:chExt cx="648072" cy="1584176"/>
          </a:xfrm>
        </p:grpSpPr>
        <p:sp>
          <p:nvSpPr>
            <p:cNvPr id="9"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0" name="Rounded Rectangle 7"/>
            <p:cNvSpPr/>
            <p:nvPr/>
          </p:nvSpPr>
          <p:spPr>
            <a:xfrm>
              <a:off x="1714348" y="522948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6"/>
            <p:cNvSpPr/>
            <p:nvPr/>
          </p:nvSpPr>
          <p:spPr>
            <a:xfrm>
              <a:off x="1714348" y="5594575"/>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7"/>
            <p:cNvSpPr/>
            <p:nvPr/>
          </p:nvSpPr>
          <p:spPr>
            <a:xfrm>
              <a:off x="1714348" y="596601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18"/>
            <p:cNvSpPr/>
            <p:nvPr/>
          </p:nvSpPr>
          <p:spPr>
            <a:xfrm>
              <a:off x="1714348" y="633110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4" name="TextBox 11"/>
          <p:cNvSpPr txBox="1"/>
          <p:nvPr/>
        </p:nvSpPr>
        <p:spPr>
          <a:xfrm>
            <a:off x="627063" y="5716588"/>
            <a:ext cx="1054100"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3799" name="Group 20"/>
          <p:cNvGrpSpPr>
            <a:grpSpLocks/>
          </p:cNvGrpSpPr>
          <p:nvPr/>
        </p:nvGrpSpPr>
        <p:grpSpPr bwMode="auto">
          <a:xfrm>
            <a:off x="2438400" y="4132263"/>
            <a:ext cx="742950" cy="1584325"/>
            <a:chOff x="1642340" y="5129482"/>
            <a:chExt cx="648072" cy="1584176"/>
          </a:xfrm>
        </p:grpSpPr>
        <p:sp>
          <p:nvSpPr>
            <p:cNvPr id="16"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7" name="Rounded Rectangle 22"/>
            <p:cNvSpPr/>
            <p:nvPr/>
          </p:nvSpPr>
          <p:spPr>
            <a:xfrm>
              <a:off x="1714348" y="522948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3"/>
            <p:cNvSpPr/>
            <p:nvPr/>
          </p:nvSpPr>
          <p:spPr>
            <a:xfrm>
              <a:off x="1714348" y="5594575"/>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24"/>
            <p:cNvSpPr/>
            <p:nvPr/>
          </p:nvSpPr>
          <p:spPr>
            <a:xfrm>
              <a:off x="1714348" y="5966015"/>
              <a:ext cx="504056"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25"/>
            <p:cNvSpPr/>
            <p:nvPr/>
          </p:nvSpPr>
          <p:spPr>
            <a:xfrm>
              <a:off x="1714348" y="633110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1" name="Straight Arrow Connector 28"/>
          <p:cNvCxnSpPr>
            <a:endCxn id="17" idx="1"/>
          </p:cNvCxnSpPr>
          <p:nvPr/>
        </p:nvCxnSpPr>
        <p:spPr>
          <a:xfrm>
            <a:off x="1546225" y="4375150"/>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0"/>
          <p:cNvCxnSpPr>
            <a:endCxn id="18" idx="1"/>
          </p:cNvCxnSpPr>
          <p:nvPr/>
        </p:nvCxnSpPr>
        <p:spPr>
          <a:xfrm>
            <a:off x="1546225" y="4741863"/>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2"/>
          <p:cNvCxnSpPr>
            <a:stCxn id="12" idx="3"/>
            <a:endCxn id="19" idx="1"/>
          </p:cNvCxnSpPr>
          <p:nvPr/>
        </p:nvCxnSpPr>
        <p:spPr>
          <a:xfrm>
            <a:off x="1630363" y="5111750"/>
            <a:ext cx="89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4"/>
          <p:cNvCxnSpPr>
            <a:stCxn id="13" idx="3"/>
            <a:endCxn id="20" idx="1"/>
          </p:cNvCxnSpPr>
          <p:nvPr/>
        </p:nvCxnSpPr>
        <p:spPr>
          <a:xfrm>
            <a:off x="1630363" y="5478463"/>
            <a:ext cx="890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36"/>
          <p:cNvSpPr txBox="1"/>
          <p:nvPr/>
        </p:nvSpPr>
        <p:spPr>
          <a:xfrm>
            <a:off x="2041525" y="5699125"/>
            <a:ext cx="1054100"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26" name="TextBox 37"/>
          <p:cNvSpPr txBox="1"/>
          <p:nvPr/>
        </p:nvSpPr>
        <p:spPr>
          <a:xfrm>
            <a:off x="6208713" y="2520950"/>
            <a:ext cx="2425700"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
        <p:nvSpPr>
          <p:cNvPr id="27" name="TextBox 33"/>
          <p:cNvSpPr txBox="1"/>
          <p:nvPr/>
        </p:nvSpPr>
        <p:spPr>
          <a:xfrm>
            <a:off x="6208713" y="2898775"/>
            <a:ext cx="2425700"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3807" name="Group 35"/>
          <p:cNvGrpSpPr>
            <a:grpSpLocks/>
          </p:cNvGrpSpPr>
          <p:nvPr/>
        </p:nvGrpSpPr>
        <p:grpSpPr bwMode="auto">
          <a:xfrm>
            <a:off x="3924300" y="4116388"/>
            <a:ext cx="742950" cy="1582737"/>
            <a:chOff x="1642340" y="5129482"/>
            <a:chExt cx="648072" cy="1584176"/>
          </a:xfrm>
        </p:grpSpPr>
        <p:sp>
          <p:nvSpPr>
            <p:cNvPr id="29"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30" name="Rounded Rectangle 39"/>
            <p:cNvSpPr/>
            <p:nvPr/>
          </p:nvSpPr>
          <p:spPr>
            <a:xfrm>
              <a:off x="1714348" y="5229585"/>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40"/>
            <p:cNvSpPr/>
            <p:nvPr/>
          </p:nvSpPr>
          <p:spPr>
            <a:xfrm>
              <a:off x="1714348" y="5595042"/>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2" name="Rounded Rectangle 41"/>
            <p:cNvSpPr/>
            <p:nvPr/>
          </p:nvSpPr>
          <p:spPr>
            <a:xfrm>
              <a:off x="1714348" y="5965266"/>
              <a:ext cx="504056"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3" name="Rounded Rectangle 42"/>
            <p:cNvSpPr/>
            <p:nvPr/>
          </p:nvSpPr>
          <p:spPr>
            <a:xfrm>
              <a:off x="1714348" y="6332312"/>
              <a:ext cx="504056" cy="28759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4" name="Straight Arrow Connector 43"/>
          <p:cNvCxnSpPr>
            <a:endCxn id="30" idx="1"/>
          </p:cNvCxnSpPr>
          <p:nvPr/>
        </p:nvCxnSpPr>
        <p:spPr>
          <a:xfrm>
            <a:off x="3032125" y="4359275"/>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4"/>
          <p:cNvCxnSpPr>
            <a:endCxn id="31" idx="1"/>
          </p:cNvCxnSpPr>
          <p:nvPr/>
        </p:nvCxnSpPr>
        <p:spPr>
          <a:xfrm>
            <a:off x="3032125" y="4725988"/>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5"/>
          <p:cNvCxnSpPr>
            <a:endCxn id="32" idx="1"/>
          </p:cNvCxnSpPr>
          <p:nvPr/>
        </p:nvCxnSpPr>
        <p:spPr>
          <a:xfrm>
            <a:off x="3032125" y="5095875"/>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46"/>
          <p:cNvCxnSpPr>
            <a:endCxn id="33" idx="1"/>
          </p:cNvCxnSpPr>
          <p:nvPr/>
        </p:nvCxnSpPr>
        <p:spPr>
          <a:xfrm>
            <a:off x="3032125" y="5461000"/>
            <a:ext cx="974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47"/>
          <p:cNvSpPr txBox="1"/>
          <p:nvPr/>
        </p:nvSpPr>
        <p:spPr>
          <a:xfrm>
            <a:off x="3527425" y="5683250"/>
            <a:ext cx="1054100"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Tree>
    <p:extLst>
      <p:ext uri="{BB962C8B-B14F-4D97-AF65-F5344CB8AC3E}">
        <p14:creationId xmlns:p14="http://schemas.microsoft.com/office/powerpoint/2010/main" val="187478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olo 1"/>
          <p:cNvSpPr>
            <a:spLocks noGrp="1"/>
          </p:cNvSpPr>
          <p:nvPr>
            <p:ph type="title"/>
          </p:nvPr>
        </p:nvSpPr>
        <p:spPr/>
        <p:txBody>
          <a:bodyPr/>
          <a:lstStyle/>
          <a:p>
            <a:r>
              <a:rPr lang="en-US" altLang="en-US"/>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02C9B7-537D-48E7-B882-4BCF3EFCDD2C}" type="slidenum">
              <a:rPr lang="en-US" altLang="en-US" sz="1200">
                <a:solidFill>
                  <a:srgbClr val="F2F2F2"/>
                </a:solidFill>
                <a:latin typeface="Calibri" panose="020F0502020204030204" pitchFamily="34" charset="0"/>
              </a:rPr>
              <a:pPr eaLnBrk="1" hangingPunct="1"/>
              <a:t>57</a:t>
            </a:fld>
            <a:endParaRPr lang="en-US" altLang="en-US" sz="1200">
              <a:solidFill>
                <a:srgbClr val="F2F2F2"/>
              </a:solidFill>
              <a:latin typeface="Calibri" panose="020F0502020204030204" pitchFamily="34" charset="0"/>
            </a:endParaRPr>
          </a:p>
        </p:txBody>
      </p:sp>
      <p:sp>
        <p:nvSpPr>
          <p:cNvPr id="34819" name="TextBox 2"/>
          <p:cNvSpPr txBox="1">
            <a:spLocks noChangeArrowheads="1"/>
          </p:cNvSpPr>
          <p:nvPr/>
        </p:nvSpPr>
        <p:spPr bwMode="auto">
          <a:xfrm>
            <a:off x="706438" y="1854200"/>
            <a:ext cx="62833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p>
          <a:p>
            <a:pPr eaLnBrk="1" hangingPunct="1"/>
            <a:r>
              <a:rPr lang="en-US" altLang="en-US"/>
              <a:t>	.map(R =&gt; (R[0], int(R[1])))</a:t>
            </a:r>
          </a:p>
          <a:p>
            <a:pPr eaLnBrk="1" hangingPunct="1"/>
            <a:r>
              <a:rPr lang="en-US" altLang="en-US"/>
              <a:t>	.reduceByKey(_+_)</a:t>
            </a:r>
          </a:p>
        </p:txBody>
      </p:sp>
      <p:sp>
        <p:nvSpPr>
          <p:cNvPr id="6" name="TextBox 3"/>
          <p:cNvSpPr txBox="1"/>
          <p:nvPr/>
        </p:nvSpPr>
        <p:spPr>
          <a:xfrm>
            <a:off x="6288088" y="1957388"/>
            <a:ext cx="1458912"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4821" name="Group 8"/>
          <p:cNvGrpSpPr>
            <a:grpSpLocks/>
          </p:cNvGrpSpPr>
          <p:nvPr/>
        </p:nvGrpSpPr>
        <p:grpSpPr bwMode="auto">
          <a:xfrm>
            <a:off x="1049338" y="3911600"/>
            <a:ext cx="728662" cy="1582738"/>
            <a:chOff x="1642340" y="5129482"/>
            <a:chExt cx="648072" cy="1584176"/>
          </a:xfrm>
        </p:grpSpPr>
        <p:sp>
          <p:nvSpPr>
            <p:cNvPr id="8"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 name="Rounded Rectangle 7"/>
            <p:cNvSpPr/>
            <p:nvPr/>
          </p:nvSpPr>
          <p:spPr>
            <a:xfrm>
              <a:off x="1714348" y="5229586"/>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6"/>
            <p:cNvSpPr/>
            <p:nvPr/>
          </p:nvSpPr>
          <p:spPr>
            <a:xfrm>
              <a:off x="1714348" y="5595043"/>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1" name="Rounded Rectangle 17"/>
            <p:cNvSpPr/>
            <p:nvPr/>
          </p:nvSpPr>
          <p:spPr>
            <a:xfrm>
              <a:off x="1714348" y="5965266"/>
              <a:ext cx="504057"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18"/>
            <p:cNvSpPr/>
            <p:nvPr/>
          </p:nvSpPr>
          <p:spPr>
            <a:xfrm>
              <a:off x="1714348" y="6332312"/>
              <a:ext cx="504057"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3" name="TextBox 11"/>
          <p:cNvSpPr txBox="1"/>
          <p:nvPr/>
        </p:nvSpPr>
        <p:spPr>
          <a:xfrm>
            <a:off x="706438" y="5494338"/>
            <a:ext cx="1033462"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4823" name="Group 20"/>
          <p:cNvGrpSpPr>
            <a:grpSpLocks/>
          </p:cNvGrpSpPr>
          <p:nvPr/>
        </p:nvGrpSpPr>
        <p:grpSpPr bwMode="auto">
          <a:xfrm>
            <a:off x="2517775" y="3911600"/>
            <a:ext cx="728663" cy="1582738"/>
            <a:chOff x="1642340" y="5129482"/>
            <a:chExt cx="648072" cy="1584176"/>
          </a:xfrm>
        </p:grpSpPr>
        <p:sp>
          <p:nvSpPr>
            <p:cNvPr id="15"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6" name="Rounded Rectangle 22"/>
            <p:cNvSpPr/>
            <p:nvPr/>
          </p:nvSpPr>
          <p:spPr>
            <a:xfrm>
              <a:off x="1714348" y="5229586"/>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7" name="Rounded Rectangle 23"/>
            <p:cNvSpPr/>
            <p:nvPr/>
          </p:nvSpPr>
          <p:spPr>
            <a:xfrm>
              <a:off x="1714348" y="5595043"/>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8" name="Rounded Rectangle 24"/>
            <p:cNvSpPr/>
            <p:nvPr/>
          </p:nvSpPr>
          <p:spPr>
            <a:xfrm>
              <a:off x="1714348" y="5965266"/>
              <a:ext cx="504055" cy="28918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25"/>
            <p:cNvSpPr/>
            <p:nvPr/>
          </p:nvSpPr>
          <p:spPr>
            <a:xfrm>
              <a:off x="1714348" y="6332312"/>
              <a:ext cx="504055" cy="2875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0" name="Straight Arrow Connector 28"/>
          <p:cNvCxnSpPr>
            <a:endCxn id="16" idx="1"/>
          </p:cNvCxnSpPr>
          <p:nvPr/>
        </p:nvCxnSpPr>
        <p:spPr>
          <a:xfrm>
            <a:off x="1625600" y="415448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0"/>
          <p:cNvCxnSpPr>
            <a:endCxn id="17" idx="1"/>
          </p:cNvCxnSpPr>
          <p:nvPr/>
        </p:nvCxnSpPr>
        <p:spPr>
          <a:xfrm>
            <a:off x="1625600" y="4521200"/>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2"/>
          <p:cNvCxnSpPr>
            <a:stCxn id="11" idx="3"/>
            <a:endCxn id="18" idx="1"/>
          </p:cNvCxnSpPr>
          <p:nvPr/>
        </p:nvCxnSpPr>
        <p:spPr>
          <a:xfrm>
            <a:off x="1697038" y="4891088"/>
            <a:ext cx="90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4"/>
          <p:cNvCxnSpPr>
            <a:stCxn id="12" idx="3"/>
            <a:endCxn id="19" idx="1"/>
          </p:cNvCxnSpPr>
          <p:nvPr/>
        </p:nvCxnSpPr>
        <p:spPr>
          <a:xfrm>
            <a:off x="1697038" y="5257800"/>
            <a:ext cx="901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36"/>
          <p:cNvSpPr txBox="1"/>
          <p:nvPr/>
        </p:nvSpPr>
        <p:spPr>
          <a:xfrm>
            <a:off x="2120900" y="5478463"/>
            <a:ext cx="1033463"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25" name="TextBox 37"/>
          <p:cNvSpPr txBox="1"/>
          <p:nvPr/>
        </p:nvSpPr>
        <p:spPr>
          <a:xfrm>
            <a:off x="6288088" y="2300288"/>
            <a:ext cx="2379662"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
        <p:nvSpPr>
          <p:cNvPr id="26" name="TextBox 33"/>
          <p:cNvSpPr txBox="1"/>
          <p:nvPr/>
        </p:nvSpPr>
        <p:spPr>
          <a:xfrm>
            <a:off x="6288088" y="2678113"/>
            <a:ext cx="2379662"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4831" name="Group 35"/>
          <p:cNvGrpSpPr>
            <a:grpSpLocks/>
          </p:cNvGrpSpPr>
          <p:nvPr/>
        </p:nvGrpSpPr>
        <p:grpSpPr bwMode="auto">
          <a:xfrm>
            <a:off x="4003675" y="3894138"/>
            <a:ext cx="730250" cy="1584325"/>
            <a:chOff x="1642340" y="5129482"/>
            <a:chExt cx="648072" cy="1584176"/>
          </a:xfrm>
        </p:grpSpPr>
        <p:sp>
          <p:nvSpPr>
            <p:cNvPr id="28"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9" name="Rounded Rectangle 39"/>
            <p:cNvSpPr/>
            <p:nvPr/>
          </p:nvSpPr>
          <p:spPr>
            <a:xfrm>
              <a:off x="1714192" y="5229485"/>
              <a:ext cx="50436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40"/>
            <p:cNvSpPr/>
            <p:nvPr/>
          </p:nvSpPr>
          <p:spPr>
            <a:xfrm>
              <a:off x="1714192" y="5594575"/>
              <a:ext cx="50436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41"/>
            <p:cNvSpPr/>
            <p:nvPr/>
          </p:nvSpPr>
          <p:spPr>
            <a:xfrm>
              <a:off x="1714192" y="5966015"/>
              <a:ext cx="50436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2" name="Rounded Rectangle 42"/>
            <p:cNvSpPr/>
            <p:nvPr/>
          </p:nvSpPr>
          <p:spPr>
            <a:xfrm>
              <a:off x="1714192" y="6331106"/>
              <a:ext cx="50436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3" name="Straight Arrow Connector 43"/>
          <p:cNvCxnSpPr>
            <a:endCxn id="29" idx="1"/>
          </p:cNvCxnSpPr>
          <p:nvPr/>
        </p:nvCxnSpPr>
        <p:spPr>
          <a:xfrm>
            <a:off x="3111500" y="4138613"/>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44"/>
          <p:cNvCxnSpPr>
            <a:endCxn id="30" idx="1"/>
          </p:cNvCxnSpPr>
          <p:nvPr/>
        </p:nvCxnSpPr>
        <p:spPr>
          <a:xfrm>
            <a:off x="3111500" y="450373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45"/>
          <p:cNvCxnSpPr>
            <a:endCxn id="31" idx="1"/>
          </p:cNvCxnSpPr>
          <p:nvPr/>
        </p:nvCxnSpPr>
        <p:spPr>
          <a:xfrm>
            <a:off x="3111500" y="4875213"/>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46"/>
          <p:cNvCxnSpPr>
            <a:endCxn id="32" idx="1"/>
          </p:cNvCxnSpPr>
          <p:nvPr/>
        </p:nvCxnSpPr>
        <p:spPr>
          <a:xfrm>
            <a:off x="3111500" y="5240338"/>
            <a:ext cx="973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47"/>
          <p:cNvSpPr txBox="1"/>
          <p:nvPr/>
        </p:nvSpPr>
        <p:spPr>
          <a:xfrm>
            <a:off x="3606800" y="5462588"/>
            <a:ext cx="1033463"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sp>
        <p:nvSpPr>
          <p:cNvPr id="38" name="TextBox 48"/>
          <p:cNvSpPr txBox="1"/>
          <p:nvPr/>
        </p:nvSpPr>
        <p:spPr>
          <a:xfrm>
            <a:off x="6283325" y="3063875"/>
            <a:ext cx="2379663"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4838" name="Group 49"/>
          <p:cNvGrpSpPr>
            <a:grpSpLocks/>
          </p:cNvGrpSpPr>
          <p:nvPr/>
        </p:nvGrpSpPr>
        <p:grpSpPr bwMode="auto">
          <a:xfrm>
            <a:off x="5734050" y="4054475"/>
            <a:ext cx="730250" cy="1231900"/>
            <a:chOff x="1642340" y="5481950"/>
            <a:chExt cx="648072" cy="1231707"/>
          </a:xfrm>
        </p:grpSpPr>
        <p:sp>
          <p:nvSpPr>
            <p:cNvPr id="40" name="Rounded Rectangle 50"/>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1" name="Rounded Rectangle 52"/>
            <p:cNvSpPr/>
            <p:nvPr/>
          </p:nvSpPr>
          <p:spPr>
            <a:xfrm>
              <a:off x="1714192" y="5594645"/>
              <a:ext cx="50436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2" name="Rounded Rectangle 53"/>
            <p:cNvSpPr/>
            <p:nvPr/>
          </p:nvSpPr>
          <p:spPr>
            <a:xfrm>
              <a:off x="1714192" y="5966062"/>
              <a:ext cx="504369" cy="2872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3" name="Rounded Rectangle 54"/>
            <p:cNvSpPr/>
            <p:nvPr/>
          </p:nvSpPr>
          <p:spPr>
            <a:xfrm>
              <a:off x="1714192" y="6331130"/>
              <a:ext cx="50436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4" name="Straight Arrow Connector 26"/>
          <p:cNvCxnSpPr>
            <a:stCxn id="29" idx="3"/>
            <a:endCxn id="41" idx="1"/>
          </p:cNvCxnSpPr>
          <p:nvPr/>
        </p:nvCxnSpPr>
        <p:spPr>
          <a:xfrm>
            <a:off x="4651375" y="4138613"/>
            <a:ext cx="1163638" cy="173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29"/>
          <p:cNvCxnSpPr>
            <a:endCxn id="40" idx="1"/>
          </p:cNvCxnSpPr>
          <p:nvPr/>
        </p:nvCxnSpPr>
        <p:spPr>
          <a:xfrm>
            <a:off x="4579938" y="4168775"/>
            <a:ext cx="1154112"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55"/>
          <p:cNvCxnSpPr>
            <a:endCxn id="43" idx="1"/>
          </p:cNvCxnSpPr>
          <p:nvPr/>
        </p:nvCxnSpPr>
        <p:spPr>
          <a:xfrm>
            <a:off x="4651375" y="4168775"/>
            <a:ext cx="1163638"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57"/>
          <p:cNvCxnSpPr>
            <a:stCxn id="30" idx="3"/>
          </p:cNvCxnSpPr>
          <p:nvPr/>
        </p:nvCxnSpPr>
        <p:spPr>
          <a:xfrm flipV="1">
            <a:off x="4651375" y="4311650"/>
            <a:ext cx="1154113"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59"/>
          <p:cNvCxnSpPr>
            <a:stCxn id="30" idx="3"/>
            <a:endCxn id="40" idx="1"/>
          </p:cNvCxnSpPr>
          <p:nvPr/>
        </p:nvCxnSpPr>
        <p:spPr>
          <a:xfrm>
            <a:off x="4651375" y="4503738"/>
            <a:ext cx="1082675" cy="166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61"/>
          <p:cNvCxnSpPr>
            <a:endCxn id="43" idx="1"/>
          </p:cNvCxnSpPr>
          <p:nvPr/>
        </p:nvCxnSpPr>
        <p:spPr>
          <a:xfrm>
            <a:off x="4579938" y="4533900"/>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23"/>
          <p:cNvCxnSpPr>
            <a:stCxn id="31" idx="3"/>
          </p:cNvCxnSpPr>
          <p:nvPr/>
        </p:nvCxnSpPr>
        <p:spPr>
          <a:xfrm flipV="1">
            <a:off x="4651375" y="4311650"/>
            <a:ext cx="1082675" cy="56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26"/>
          <p:cNvCxnSpPr>
            <a:stCxn id="31" idx="3"/>
            <a:endCxn id="40" idx="1"/>
          </p:cNvCxnSpPr>
          <p:nvPr/>
        </p:nvCxnSpPr>
        <p:spPr>
          <a:xfrm flipV="1">
            <a:off x="4651375" y="4670425"/>
            <a:ext cx="1082675" cy="204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028"/>
          <p:cNvCxnSpPr/>
          <p:nvPr/>
        </p:nvCxnSpPr>
        <p:spPr>
          <a:xfrm>
            <a:off x="4579938" y="4891088"/>
            <a:ext cx="1225550" cy="157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030"/>
          <p:cNvCxnSpPr>
            <a:stCxn id="32" idx="3"/>
            <a:endCxn id="41" idx="1"/>
          </p:cNvCxnSpPr>
          <p:nvPr/>
        </p:nvCxnSpPr>
        <p:spPr>
          <a:xfrm flipV="1">
            <a:off x="4651375" y="4311650"/>
            <a:ext cx="1163638"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032"/>
          <p:cNvCxnSpPr>
            <a:endCxn id="40" idx="1"/>
          </p:cNvCxnSpPr>
          <p:nvPr/>
        </p:nvCxnSpPr>
        <p:spPr>
          <a:xfrm flipV="1">
            <a:off x="4579938" y="4670425"/>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1034"/>
          <p:cNvCxnSpPr>
            <a:stCxn id="32" idx="3"/>
          </p:cNvCxnSpPr>
          <p:nvPr/>
        </p:nvCxnSpPr>
        <p:spPr>
          <a:xfrm flipV="1">
            <a:off x="4651375" y="5026025"/>
            <a:ext cx="1154113"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75"/>
          <p:cNvSpPr txBox="1"/>
          <p:nvPr/>
        </p:nvSpPr>
        <p:spPr>
          <a:xfrm>
            <a:off x="5064125" y="5322888"/>
            <a:ext cx="1574800" cy="369887"/>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Tree>
    <p:extLst>
      <p:ext uri="{BB962C8B-B14F-4D97-AF65-F5344CB8AC3E}">
        <p14:creationId xmlns:p14="http://schemas.microsoft.com/office/powerpoint/2010/main" val="555876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olo 1"/>
          <p:cNvSpPr>
            <a:spLocks noGrp="1"/>
          </p:cNvSpPr>
          <p:nvPr>
            <p:ph type="title"/>
          </p:nvPr>
        </p:nvSpPr>
        <p:spPr/>
        <p:txBody>
          <a:bodyPr/>
          <a:lstStyle/>
          <a:p>
            <a:r>
              <a:rPr lang="en-US" altLang="en-US"/>
              <a:t>Example</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7E2A3EF-5D5C-4C6F-B1A6-5BA14AE5CAB4}" type="slidenum">
              <a:rPr lang="en-US" altLang="en-US" sz="1200">
                <a:solidFill>
                  <a:srgbClr val="F2F2F2"/>
                </a:solidFill>
                <a:latin typeface="Calibri" panose="020F0502020204030204" pitchFamily="34" charset="0"/>
              </a:rPr>
              <a:pPr eaLnBrk="1" hangingPunct="1"/>
              <a:t>58</a:t>
            </a:fld>
            <a:endParaRPr lang="en-US" altLang="en-US" sz="1200">
              <a:solidFill>
                <a:srgbClr val="F2F2F2"/>
              </a:solidFill>
              <a:latin typeface="Calibri" panose="020F0502020204030204" pitchFamily="34" charset="0"/>
            </a:endParaRPr>
          </a:p>
        </p:txBody>
      </p:sp>
      <p:sp>
        <p:nvSpPr>
          <p:cNvPr id="35843" name="TextBox 2"/>
          <p:cNvSpPr txBox="1">
            <a:spLocks noChangeArrowheads="1"/>
          </p:cNvSpPr>
          <p:nvPr/>
        </p:nvSpPr>
        <p:spPr bwMode="auto">
          <a:xfrm>
            <a:off x="642938" y="2182813"/>
            <a:ext cx="66405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a:t>sc.textFile(</a:t>
            </a:r>
            <a:r>
              <a:rPr lang="en-US" altLang="en-US">
                <a:solidFill>
                  <a:srgbClr val="FF0000"/>
                </a:solidFill>
              </a:rPr>
              <a:t>“/wiki/pagecounts”</a:t>
            </a:r>
            <a:r>
              <a:rPr lang="en-US" altLang="ja-JP"/>
              <a:t>)</a:t>
            </a:r>
          </a:p>
          <a:p>
            <a:pPr eaLnBrk="1" hangingPunct="1"/>
            <a:r>
              <a:rPr lang="en-US" altLang="en-US"/>
              <a:t>	.map(line =&gt; line.split(</a:t>
            </a:r>
            <a:r>
              <a:rPr lang="en-US" altLang="en-US">
                <a:solidFill>
                  <a:srgbClr val="FF0000"/>
                </a:solidFill>
              </a:rPr>
              <a:t>“\t”</a:t>
            </a:r>
            <a:r>
              <a:rPr lang="en-US" altLang="ja-JP"/>
              <a:t>))</a:t>
            </a:r>
          </a:p>
          <a:p>
            <a:pPr eaLnBrk="1" hangingPunct="1"/>
            <a:r>
              <a:rPr lang="en-US" altLang="en-US"/>
              <a:t>	.map(R =&gt; (R[0], int(R[1])))</a:t>
            </a:r>
          </a:p>
          <a:p>
            <a:pPr eaLnBrk="1" hangingPunct="1"/>
            <a:r>
              <a:rPr lang="en-US" altLang="en-US"/>
              <a:t>	.reduceByKey(_+_, 3)</a:t>
            </a:r>
          </a:p>
          <a:p>
            <a:pPr eaLnBrk="1" hangingPunct="1"/>
            <a:r>
              <a:rPr lang="en-US" altLang="en-US"/>
              <a:t>	.collect()</a:t>
            </a:r>
          </a:p>
        </p:txBody>
      </p:sp>
      <p:sp>
        <p:nvSpPr>
          <p:cNvPr id="58" name="TextBox 3"/>
          <p:cNvSpPr txBox="1"/>
          <p:nvPr/>
        </p:nvSpPr>
        <p:spPr>
          <a:xfrm>
            <a:off x="6224588" y="2286000"/>
            <a:ext cx="1541462"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a:t>
            </a:r>
          </a:p>
        </p:txBody>
      </p:sp>
      <p:grpSp>
        <p:nvGrpSpPr>
          <p:cNvPr id="35845" name="Group 8"/>
          <p:cNvGrpSpPr>
            <a:grpSpLocks/>
          </p:cNvGrpSpPr>
          <p:nvPr/>
        </p:nvGrpSpPr>
        <p:grpSpPr bwMode="auto">
          <a:xfrm>
            <a:off x="984250" y="4238625"/>
            <a:ext cx="771525" cy="1584325"/>
            <a:chOff x="1642340" y="5129482"/>
            <a:chExt cx="648072" cy="1584176"/>
          </a:xfrm>
        </p:grpSpPr>
        <p:sp>
          <p:nvSpPr>
            <p:cNvPr id="60" name="Rounded Rectangle 5"/>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1" name="Rounded Rectangle 7"/>
            <p:cNvSpPr/>
            <p:nvPr/>
          </p:nvSpPr>
          <p:spPr>
            <a:xfrm>
              <a:off x="1714348" y="5229486"/>
              <a:ext cx="504056"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2" name="Rounded Rectangle 16"/>
            <p:cNvSpPr/>
            <p:nvPr/>
          </p:nvSpPr>
          <p:spPr>
            <a:xfrm>
              <a:off x="1714348" y="5594576"/>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3" name="Rounded Rectangle 17"/>
            <p:cNvSpPr/>
            <p:nvPr/>
          </p:nvSpPr>
          <p:spPr>
            <a:xfrm>
              <a:off x="1714348" y="5966016"/>
              <a:ext cx="504056"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4" name="Rounded Rectangle 18"/>
            <p:cNvSpPr/>
            <p:nvPr/>
          </p:nvSpPr>
          <p:spPr>
            <a:xfrm>
              <a:off x="1714348" y="6331107"/>
              <a:ext cx="504056"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grpSp>
        <p:nvGrpSpPr>
          <p:cNvPr id="35846" name="Group 20"/>
          <p:cNvGrpSpPr>
            <a:grpSpLocks/>
          </p:cNvGrpSpPr>
          <p:nvPr/>
        </p:nvGrpSpPr>
        <p:grpSpPr bwMode="auto">
          <a:xfrm>
            <a:off x="2454275" y="4238625"/>
            <a:ext cx="769938" cy="1584325"/>
            <a:chOff x="1642340" y="5129482"/>
            <a:chExt cx="648072" cy="1584176"/>
          </a:xfrm>
        </p:grpSpPr>
        <p:sp>
          <p:nvSpPr>
            <p:cNvPr id="66" name="Rounded Rectangle 2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7" name="Rounded Rectangle 22"/>
            <p:cNvSpPr/>
            <p:nvPr/>
          </p:nvSpPr>
          <p:spPr>
            <a:xfrm>
              <a:off x="1714496" y="522948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8" name="Rounded Rectangle 23"/>
            <p:cNvSpPr/>
            <p:nvPr/>
          </p:nvSpPr>
          <p:spPr>
            <a:xfrm>
              <a:off x="1714496" y="5594576"/>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9" name="Rounded Rectangle 24"/>
            <p:cNvSpPr/>
            <p:nvPr/>
          </p:nvSpPr>
          <p:spPr>
            <a:xfrm>
              <a:off x="1714496" y="596601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70" name="Rounded Rectangle 25"/>
            <p:cNvSpPr/>
            <p:nvPr/>
          </p:nvSpPr>
          <p:spPr>
            <a:xfrm>
              <a:off x="1714496" y="6331107"/>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71" name="Straight Arrow Connector 28"/>
          <p:cNvCxnSpPr>
            <a:endCxn id="67" idx="1"/>
          </p:cNvCxnSpPr>
          <p:nvPr/>
        </p:nvCxnSpPr>
        <p:spPr>
          <a:xfrm>
            <a:off x="1560513" y="448310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30"/>
          <p:cNvCxnSpPr>
            <a:endCxn id="68" idx="1"/>
          </p:cNvCxnSpPr>
          <p:nvPr/>
        </p:nvCxnSpPr>
        <p:spPr>
          <a:xfrm>
            <a:off x="1560513" y="48482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32"/>
          <p:cNvCxnSpPr>
            <a:stCxn id="63" idx="3"/>
            <a:endCxn id="69" idx="1"/>
          </p:cNvCxnSpPr>
          <p:nvPr/>
        </p:nvCxnSpPr>
        <p:spPr>
          <a:xfrm>
            <a:off x="1670050" y="5219700"/>
            <a:ext cx="8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34"/>
          <p:cNvCxnSpPr>
            <a:stCxn id="64" idx="3"/>
            <a:endCxn id="70" idx="1"/>
          </p:cNvCxnSpPr>
          <p:nvPr/>
        </p:nvCxnSpPr>
        <p:spPr>
          <a:xfrm>
            <a:off x="1670050" y="5584825"/>
            <a:ext cx="869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37"/>
          <p:cNvSpPr txBox="1"/>
          <p:nvPr/>
        </p:nvSpPr>
        <p:spPr>
          <a:xfrm>
            <a:off x="6224588" y="2628900"/>
            <a:ext cx="2514600" cy="369888"/>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RDD[List[String]]</a:t>
            </a:r>
          </a:p>
        </p:txBody>
      </p:sp>
      <p:sp>
        <p:nvSpPr>
          <p:cNvPr id="76" name="TextBox 33"/>
          <p:cNvSpPr txBox="1"/>
          <p:nvPr/>
        </p:nvSpPr>
        <p:spPr>
          <a:xfrm>
            <a:off x="6224588" y="3005138"/>
            <a:ext cx="2514600"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5853" name="Group 35"/>
          <p:cNvGrpSpPr>
            <a:grpSpLocks/>
          </p:cNvGrpSpPr>
          <p:nvPr/>
        </p:nvGrpSpPr>
        <p:grpSpPr bwMode="auto">
          <a:xfrm>
            <a:off x="3940175" y="4222750"/>
            <a:ext cx="769938" cy="1584325"/>
            <a:chOff x="1642340" y="5129482"/>
            <a:chExt cx="648072" cy="1584176"/>
          </a:xfrm>
        </p:grpSpPr>
        <p:sp>
          <p:nvSpPr>
            <p:cNvPr id="78" name="Rounded Rectangle 38"/>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79" name="Rounded Rectangle 39"/>
            <p:cNvSpPr/>
            <p:nvPr/>
          </p:nvSpPr>
          <p:spPr>
            <a:xfrm>
              <a:off x="1714496" y="522948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0" name="Rounded Rectangle 40"/>
            <p:cNvSpPr/>
            <p:nvPr/>
          </p:nvSpPr>
          <p:spPr>
            <a:xfrm>
              <a:off x="1714496" y="5594576"/>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1" name="Rounded Rectangle 41"/>
            <p:cNvSpPr/>
            <p:nvPr/>
          </p:nvSpPr>
          <p:spPr>
            <a:xfrm>
              <a:off x="1714496" y="5966016"/>
              <a:ext cx="503759"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2" name="Rounded Rectangle 42"/>
            <p:cNvSpPr/>
            <p:nvPr/>
          </p:nvSpPr>
          <p:spPr>
            <a:xfrm>
              <a:off x="1714496" y="6331107"/>
              <a:ext cx="50375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83" name="Straight Arrow Connector 43"/>
          <p:cNvCxnSpPr>
            <a:endCxn id="79" idx="1"/>
          </p:cNvCxnSpPr>
          <p:nvPr/>
        </p:nvCxnSpPr>
        <p:spPr>
          <a:xfrm>
            <a:off x="3046413" y="44672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44"/>
          <p:cNvCxnSpPr>
            <a:endCxn id="80" idx="1"/>
          </p:cNvCxnSpPr>
          <p:nvPr/>
        </p:nvCxnSpPr>
        <p:spPr>
          <a:xfrm>
            <a:off x="3046413" y="483235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45"/>
          <p:cNvCxnSpPr>
            <a:endCxn id="81" idx="1"/>
          </p:cNvCxnSpPr>
          <p:nvPr/>
        </p:nvCxnSpPr>
        <p:spPr>
          <a:xfrm>
            <a:off x="3046413" y="5203825"/>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46"/>
          <p:cNvCxnSpPr>
            <a:endCxn id="82" idx="1"/>
          </p:cNvCxnSpPr>
          <p:nvPr/>
        </p:nvCxnSpPr>
        <p:spPr>
          <a:xfrm>
            <a:off x="3046413" y="5568950"/>
            <a:ext cx="97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48"/>
          <p:cNvSpPr txBox="1"/>
          <p:nvPr/>
        </p:nvSpPr>
        <p:spPr>
          <a:xfrm>
            <a:off x="6219825" y="3392488"/>
            <a:ext cx="2514600" cy="369887"/>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RDD[(String,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grpSp>
        <p:nvGrpSpPr>
          <p:cNvPr id="35859" name="Group 49"/>
          <p:cNvGrpSpPr>
            <a:grpSpLocks/>
          </p:cNvGrpSpPr>
          <p:nvPr/>
        </p:nvGrpSpPr>
        <p:grpSpPr bwMode="auto">
          <a:xfrm>
            <a:off x="5670550" y="4383088"/>
            <a:ext cx="769938" cy="1231900"/>
            <a:chOff x="1642340" y="5481950"/>
            <a:chExt cx="648072" cy="1231707"/>
          </a:xfrm>
        </p:grpSpPr>
        <p:sp>
          <p:nvSpPr>
            <p:cNvPr id="89" name="Rounded Rectangle 50"/>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90" name="Rounded Rectangle 52"/>
            <p:cNvSpPr/>
            <p:nvPr/>
          </p:nvSpPr>
          <p:spPr>
            <a:xfrm>
              <a:off x="1714496" y="5594644"/>
              <a:ext cx="50375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1" name="Rounded Rectangle 53"/>
            <p:cNvSpPr/>
            <p:nvPr/>
          </p:nvSpPr>
          <p:spPr>
            <a:xfrm>
              <a:off x="1714496" y="5966061"/>
              <a:ext cx="503759" cy="2872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2" name="Rounded Rectangle 54"/>
            <p:cNvSpPr/>
            <p:nvPr/>
          </p:nvSpPr>
          <p:spPr>
            <a:xfrm>
              <a:off x="1714496" y="6331129"/>
              <a:ext cx="503759" cy="2888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93" name="Straight Arrow Connector 26"/>
          <p:cNvCxnSpPr>
            <a:stCxn id="79" idx="3"/>
            <a:endCxn id="90" idx="1"/>
          </p:cNvCxnSpPr>
          <p:nvPr/>
        </p:nvCxnSpPr>
        <p:spPr>
          <a:xfrm>
            <a:off x="4624388" y="4467225"/>
            <a:ext cx="1131887" cy="1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29"/>
          <p:cNvCxnSpPr>
            <a:endCxn id="89" idx="1"/>
          </p:cNvCxnSpPr>
          <p:nvPr/>
        </p:nvCxnSpPr>
        <p:spPr>
          <a:xfrm>
            <a:off x="4516438" y="4495800"/>
            <a:ext cx="1154112" cy="5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55"/>
          <p:cNvCxnSpPr>
            <a:endCxn id="92" idx="1"/>
          </p:cNvCxnSpPr>
          <p:nvPr/>
        </p:nvCxnSpPr>
        <p:spPr>
          <a:xfrm>
            <a:off x="4587875" y="4495800"/>
            <a:ext cx="1168400" cy="88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57"/>
          <p:cNvCxnSpPr>
            <a:stCxn id="80" idx="3"/>
          </p:cNvCxnSpPr>
          <p:nvPr/>
        </p:nvCxnSpPr>
        <p:spPr>
          <a:xfrm flipV="1">
            <a:off x="4624388" y="4640263"/>
            <a:ext cx="1117600" cy="192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59"/>
          <p:cNvCxnSpPr>
            <a:stCxn id="80" idx="3"/>
            <a:endCxn id="89" idx="1"/>
          </p:cNvCxnSpPr>
          <p:nvPr/>
        </p:nvCxnSpPr>
        <p:spPr>
          <a:xfrm>
            <a:off x="4624388" y="4832350"/>
            <a:ext cx="1046162" cy="16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61"/>
          <p:cNvCxnSpPr>
            <a:endCxn id="92" idx="1"/>
          </p:cNvCxnSpPr>
          <p:nvPr/>
        </p:nvCxnSpPr>
        <p:spPr>
          <a:xfrm>
            <a:off x="4516438" y="4862513"/>
            <a:ext cx="1239837"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1023"/>
          <p:cNvCxnSpPr>
            <a:stCxn id="81" idx="3"/>
          </p:cNvCxnSpPr>
          <p:nvPr/>
        </p:nvCxnSpPr>
        <p:spPr>
          <a:xfrm flipV="1">
            <a:off x="4624388" y="4640263"/>
            <a:ext cx="1046162" cy="5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1026"/>
          <p:cNvCxnSpPr>
            <a:stCxn id="81" idx="3"/>
            <a:endCxn id="89" idx="1"/>
          </p:cNvCxnSpPr>
          <p:nvPr/>
        </p:nvCxnSpPr>
        <p:spPr>
          <a:xfrm flipV="1">
            <a:off x="4624388" y="4999038"/>
            <a:ext cx="1046162"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28"/>
          <p:cNvCxnSpPr/>
          <p:nvPr/>
        </p:nvCxnSpPr>
        <p:spPr>
          <a:xfrm>
            <a:off x="4516438" y="5219700"/>
            <a:ext cx="1225550"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30"/>
          <p:cNvCxnSpPr>
            <a:stCxn id="82" idx="3"/>
            <a:endCxn id="90" idx="1"/>
          </p:cNvCxnSpPr>
          <p:nvPr/>
        </p:nvCxnSpPr>
        <p:spPr>
          <a:xfrm flipV="1">
            <a:off x="4624388" y="4640263"/>
            <a:ext cx="1131887" cy="92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32"/>
          <p:cNvCxnSpPr>
            <a:endCxn id="89" idx="1"/>
          </p:cNvCxnSpPr>
          <p:nvPr/>
        </p:nvCxnSpPr>
        <p:spPr>
          <a:xfrm flipV="1">
            <a:off x="4516438" y="4999038"/>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4"/>
          <p:cNvCxnSpPr>
            <a:stCxn id="82" idx="3"/>
          </p:cNvCxnSpPr>
          <p:nvPr/>
        </p:nvCxnSpPr>
        <p:spPr>
          <a:xfrm flipV="1">
            <a:off x="4624388" y="5354638"/>
            <a:ext cx="1117600" cy="214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75"/>
          <p:cNvSpPr txBox="1"/>
          <p:nvPr/>
        </p:nvSpPr>
        <p:spPr>
          <a:xfrm>
            <a:off x="4999038" y="5651500"/>
            <a:ext cx="1665287"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
        <p:nvSpPr>
          <p:cNvPr id="106" name="TextBox 63"/>
          <p:cNvSpPr txBox="1"/>
          <p:nvPr/>
        </p:nvSpPr>
        <p:spPr>
          <a:xfrm>
            <a:off x="6213475" y="3752850"/>
            <a:ext cx="2516188" cy="368300"/>
          </a:xfrm>
          <a:prstGeom prst="rect">
            <a:avLst/>
          </a:prstGeom>
          <a:noFill/>
        </p:spPr>
        <p:txBody>
          <a:bodyPr>
            <a:spAutoFit/>
          </a:bodyPr>
          <a:lstStyle/>
          <a:p>
            <a:pPr>
              <a:defRPr/>
            </a:pPr>
            <a:r>
              <a:rPr lang="en-US" dirty="0">
                <a:solidFill>
                  <a:schemeClr val="tx2">
                    <a:lumMod val="60000"/>
                    <a:lumOff val="40000"/>
                  </a:schemeClr>
                </a:solidFill>
                <a:latin typeface="Arial" charset="0"/>
                <a:ea typeface="ＭＳ Ｐゴシック" charset="0"/>
                <a:cs typeface="ＭＳ Ｐゴシック" charset="0"/>
              </a:rPr>
              <a:t>Array[(String, </a:t>
            </a:r>
            <a:r>
              <a:rPr lang="en-US" dirty="0" err="1">
                <a:solidFill>
                  <a:schemeClr val="tx2">
                    <a:lumMod val="60000"/>
                    <a:lumOff val="40000"/>
                  </a:schemeClr>
                </a:solidFill>
                <a:latin typeface="Arial" charset="0"/>
                <a:ea typeface="ＭＳ Ｐゴシック" charset="0"/>
                <a:cs typeface="ＭＳ Ｐゴシック" charset="0"/>
              </a:rPr>
              <a:t>Int</a:t>
            </a:r>
            <a:r>
              <a:rPr lang="en-US" dirty="0">
                <a:solidFill>
                  <a:schemeClr val="tx2">
                    <a:lumMod val="60000"/>
                    <a:lumOff val="40000"/>
                  </a:schemeClr>
                </a:solidFill>
                <a:latin typeface="Arial" charset="0"/>
                <a:ea typeface="ＭＳ Ｐゴシック" charset="0"/>
                <a:cs typeface="ＭＳ Ｐゴシック" charset="0"/>
              </a:rPr>
              <a:t>)]</a:t>
            </a:r>
          </a:p>
        </p:txBody>
      </p:sp>
      <p:sp>
        <p:nvSpPr>
          <p:cNvPr id="107" name="Rounded Rectangle 64"/>
          <p:cNvSpPr/>
          <p:nvPr/>
        </p:nvSpPr>
        <p:spPr>
          <a:xfrm>
            <a:off x="7262813" y="4873625"/>
            <a:ext cx="598487"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108" name="Straight Arrow Connector 27"/>
          <p:cNvCxnSpPr>
            <a:stCxn id="91" idx="3"/>
            <a:endCxn id="107" idx="1"/>
          </p:cNvCxnSpPr>
          <p:nvPr/>
        </p:nvCxnSpPr>
        <p:spPr>
          <a:xfrm>
            <a:off x="6354763" y="5011738"/>
            <a:ext cx="90805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67"/>
          <p:cNvSpPr txBox="1"/>
          <p:nvPr/>
        </p:nvSpPr>
        <p:spPr>
          <a:xfrm>
            <a:off x="6686550" y="5130800"/>
            <a:ext cx="1665288"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collect</a:t>
            </a:r>
          </a:p>
        </p:txBody>
      </p:sp>
    </p:spTree>
    <p:extLst>
      <p:ext uri="{BB962C8B-B14F-4D97-AF65-F5344CB8AC3E}">
        <p14:creationId xmlns:p14="http://schemas.microsoft.com/office/powerpoint/2010/main" val="521485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olo 1"/>
          <p:cNvSpPr>
            <a:spLocks noGrp="1"/>
          </p:cNvSpPr>
          <p:nvPr>
            <p:ph type="title"/>
          </p:nvPr>
        </p:nvSpPr>
        <p:spPr/>
        <p:txBody>
          <a:bodyPr/>
          <a:lstStyle/>
          <a:p>
            <a:r>
              <a:rPr lang="en-US" altLang="en-US"/>
              <a:t>Execution Plan</a:t>
            </a:r>
          </a:p>
        </p:txBody>
      </p:sp>
      <p:sp>
        <p:nvSpPr>
          <p:cNvPr id="36866" name="Segnaposto contenuto 2"/>
          <p:cNvSpPr>
            <a:spLocks noGrp="1"/>
          </p:cNvSpPr>
          <p:nvPr>
            <p:ph idx="1"/>
          </p:nvPr>
        </p:nvSpPr>
        <p:spPr>
          <a:xfrm>
            <a:off x="457200" y="4660900"/>
            <a:ext cx="8229600" cy="1465263"/>
          </a:xfrm>
        </p:spPr>
        <p:txBody>
          <a:bodyPr/>
          <a:lstStyle/>
          <a:p>
            <a:pPr marL="0" indent="0">
              <a:buFont typeface="Arial" panose="020B0604020202020204" pitchFamily="34" charset="0"/>
              <a:buNone/>
            </a:pPr>
            <a:r>
              <a:rPr lang="en-US" altLang="en-US" sz="2400"/>
              <a:t>Stages are sequences of RDDs, that don’t have a Shuffle in between</a:t>
            </a:r>
          </a:p>
          <a:p>
            <a:pPr marL="0" indent="0">
              <a:buFont typeface="Arial" panose="020B0604020202020204" pitchFamily="34" charset="0"/>
              <a:buNone/>
            </a:pPr>
            <a:endParaRPr lang="en-US" altLang="en-US" sz="240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13FFDA8-6357-49A7-B755-9CE75469D489}" type="slidenum">
              <a:rPr lang="en-US" altLang="en-US" sz="1200">
                <a:solidFill>
                  <a:srgbClr val="F2F2F2"/>
                </a:solidFill>
                <a:latin typeface="Calibri" panose="020F0502020204030204" pitchFamily="34" charset="0"/>
              </a:rPr>
              <a:pPr eaLnBrk="1" hangingPunct="1"/>
              <a:t>59</a:t>
            </a:fld>
            <a:endParaRPr lang="en-US" altLang="en-US" sz="1200">
              <a:solidFill>
                <a:srgbClr val="F2F2F2"/>
              </a:solidFill>
              <a:latin typeface="Calibri" panose="020F0502020204030204" pitchFamily="34" charset="0"/>
            </a:endParaRPr>
          </a:p>
        </p:txBody>
      </p:sp>
      <p:sp>
        <p:nvSpPr>
          <p:cNvPr id="7" name="Rounded Rectangle 1"/>
          <p:cNvSpPr/>
          <p:nvPr/>
        </p:nvSpPr>
        <p:spPr>
          <a:xfrm>
            <a:off x="503238" y="1628775"/>
            <a:ext cx="5060950" cy="2449513"/>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8" name="Rounded Rectangle 75"/>
          <p:cNvSpPr/>
          <p:nvPr/>
        </p:nvSpPr>
        <p:spPr>
          <a:xfrm>
            <a:off x="5105400" y="1624013"/>
            <a:ext cx="3392488" cy="2447925"/>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grpSp>
        <p:nvGrpSpPr>
          <p:cNvPr id="36870" name="Group 63"/>
          <p:cNvGrpSpPr>
            <a:grpSpLocks/>
          </p:cNvGrpSpPr>
          <p:nvPr/>
        </p:nvGrpSpPr>
        <p:grpSpPr bwMode="auto">
          <a:xfrm>
            <a:off x="1019175" y="1985963"/>
            <a:ext cx="723900" cy="1584325"/>
            <a:chOff x="1642340" y="5129482"/>
            <a:chExt cx="648072" cy="1584176"/>
          </a:xfrm>
        </p:grpSpPr>
        <p:sp>
          <p:nvSpPr>
            <p:cNvPr id="10" name="Rounded Rectangle 64"/>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1" name="Rounded Rectangle 65"/>
            <p:cNvSpPr/>
            <p:nvPr/>
          </p:nvSpPr>
          <p:spPr>
            <a:xfrm>
              <a:off x="1714822"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2" name="Rounded Rectangle 66"/>
            <p:cNvSpPr/>
            <p:nvPr/>
          </p:nvSpPr>
          <p:spPr>
            <a:xfrm>
              <a:off x="1714822"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3" name="Rounded Rectangle 67"/>
            <p:cNvSpPr/>
            <p:nvPr/>
          </p:nvSpPr>
          <p:spPr>
            <a:xfrm>
              <a:off x="1714822"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4" name="Rounded Rectangle 68"/>
            <p:cNvSpPr/>
            <p:nvPr/>
          </p:nvSpPr>
          <p:spPr>
            <a:xfrm>
              <a:off x="1714822"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15" name="TextBox 69"/>
          <p:cNvSpPr txBox="1"/>
          <p:nvPr/>
        </p:nvSpPr>
        <p:spPr>
          <a:xfrm>
            <a:off x="676275" y="3570288"/>
            <a:ext cx="1027113"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6872" name="Group 70"/>
          <p:cNvGrpSpPr>
            <a:grpSpLocks/>
          </p:cNvGrpSpPr>
          <p:nvPr/>
        </p:nvGrpSpPr>
        <p:grpSpPr bwMode="auto">
          <a:xfrm>
            <a:off x="2487613" y="1985963"/>
            <a:ext cx="723900" cy="1584325"/>
            <a:chOff x="1642340" y="5129482"/>
            <a:chExt cx="648072" cy="1584176"/>
          </a:xfrm>
        </p:grpSpPr>
        <p:sp>
          <p:nvSpPr>
            <p:cNvPr id="17" name="Rounded Rectangle 71"/>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18" name="Rounded Rectangle 72"/>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9" name="Rounded Rectangle 73"/>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0" name="Rounded Rectangle 74"/>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1" name="Rounded Rectangle 76"/>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2" name="Straight Arrow Connector 77"/>
          <p:cNvCxnSpPr>
            <a:endCxn id="18" idx="1"/>
          </p:cNvCxnSpPr>
          <p:nvPr/>
        </p:nvCxnSpPr>
        <p:spPr>
          <a:xfrm>
            <a:off x="1595438" y="2228850"/>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78"/>
          <p:cNvCxnSpPr>
            <a:endCxn id="19" idx="1"/>
          </p:cNvCxnSpPr>
          <p:nvPr/>
        </p:nvCxnSpPr>
        <p:spPr>
          <a:xfrm>
            <a:off x="1595438" y="2595563"/>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79"/>
          <p:cNvCxnSpPr>
            <a:stCxn id="13" idx="3"/>
            <a:endCxn id="20" idx="1"/>
          </p:cNvCxnSpPr>
          <p:nvPr/>
        </p:nvCxnSpPr>
        <p:spPr>
          <a:xfrm>
            <a:off x="1663700" y="2965450"/>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80"/>
          <p:cNvCxnSpPr>
            <a:stCxn id="14" idx="3"/>
            <a:endCxn id="21" idx="1"/>
          </p:cNvCxnSpPr>
          <p:nvPr/>
        </p:nvCxnSpPr>
        <p:spPr>
          <a:xfrm>
            <a:off x="1663700" y="3332163"/>
            <a:ext cx="904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81"/>
          <p:cNvSpPr txBox="1"/>
          <p:nvPr/>
        </p:nvSpPr>
        <p:spPr>
          <a:xfrm>
            <a:off x="2090738" y="3554413"/>
            <a:ext cx="1027112"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6878" name="Group 82"/>
          <p:cNvGrpSpPr>
            <a:grpSpLocks/>
          </p:cNvGrpSpPr>
          <p:nvPr/>
        </p:nvGrpSpPr>
        <p:grpSpPr bwMode="auto">
          <a:xfrm>
            <a:off x="3973513" y="1970088"/>
            <a:ext cx="723900" cy="1584325"/>
            <a:chOff x="1642340" y="5129482"/>
            <a:chExt cx="648072" cy="1584176"/>
          </a:xfrm>
        </p:grpSpPr>
        <p:sp>
          <p:nvSpPr>
            <p:cNvPr id="28" name="Rounded Rectangle 83"/>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29" name="Rounded Rectangle 84"/>
            <p:cNvSpPr/>
            <p:nvPr/>
          </p:nvSpPr>
          <p:spPr>
            <a:xfrm>
              <a:off x="1714821" y="522948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0" name="Rounded Rectangle 85"/>
            <p:cNvSpPr/>
            <p:nvPr/>
          </p:nvSpPr>
          <p:spPr>
            <a:xfrm>
              <a:off x="1714821" y="5594575"/>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1" name="Rounded Rectangle 86"/>
            <p:cNvSpPr/>
            <p:nvPr/>
          </p:nvSpPr>
          <p:spPr>
            <a:xfrm>
              <a:off x="1714821" y="5966015"/>
              <a:ext cx="503109" cy="28731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32" name="Rounded Rectangle 87"/>
            <p:cNvSpPr/>
            <p:nvPr/>
          </p:nvSpPr>
          <p:spPr>
            <a:xfrm>
              <a:off x="1714821" y="6331106"/>
              <a:ext cx="503109"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33" name="Straight Arrow Connector 88"/>
          <p:cNvCxnSpPr>
            <a:endCxn id="29" idx="1"/>
          </p:cNvCxnSpPr>
          <p:nvPr/>
        </p:nvCxnSpPr>
        <p:spPr>
          <a:xfrm>
            <a:off x="3081338" y="22129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89"/>
          <p:cNvCxnSpPr>
            <a:endCxn id="30" idx="1"/>
          </p:cNvCxnSpPr>
          <p:nvPr/>
        </p:nvCxnSpPr>
        <p:spPr>
          <a:xfrm>
            <a:off x="3081338" y="25796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90"/>
          <p:cNvCxnSpPr>
            <a:endCxn id="31" idx="1"/>
          </p:cNvCxnSpPr>
          <p:nvPr/>
        </p:nvCxnSpPr>
        <p:spPr>
          <a:xfrm>
            <a:off x="3081338" y="2949575"/>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91"/>
          <p:cNvCxnSpPr>
            <a:endCxn id="32" idx="1"/>
          </p:cNvCxnSpPr>
          <p:nvPr/>
        </p:nvCxnSpPr>
        <p:spPr>
          <a:xfrm>
            <a:off x="3081338" y="3316288"/>
            <a:ext cx="9731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92"/>
          <p:cNvSpPr txBox="1"/>
          <p:nvPr/>
        </p:nvSpPr>
        <p:spPr>
          <a:xfrm>
            <a:off x="3576638" y="3536950"/>
            <a:ext cx="1027112" cy="36988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6884" name="Group 93"/>
          <p:cNvGrpSpPr>
            <a:grpSpLocks/>
          </p:cNvGrpSpPr>
          <p:nvPr/>
        </p:nvGrpSpPr>
        <p:grpSpPr bwMode="auto">
          <a:xfrm>
            <a:off x="5703888" y="2130425"/>
            <a:ext cx="723900" cy="1230313"/>
            <a:chOff x="1642340" y="5481950"/>
            <a:chExt cx="648072" cy="1231707"/>
          </a:xfrm>
        </p:grpSpPr>
        <p:sp>
          <p:nvSpPr>
            <p:cNvPr id="39" name="Rounded Rectangle 94"/>
            <p:cNvSpPr/>
            <p:nvPr/>
          </p:nvSpPr>
          <p:spPr>
            <a:xfrm>
              <a:off x="1642340" y="5481950"/>
              <a:ext cx="648072" cy="1231707"/>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0" name="Rounded Rectangle 95"/>
            <p:cNvSpPr/>
            <p:nvPr/>
          </p:nvSpPr>
          <p:spPr>
            <a:xfrm>
              <a:off x="1714821" y="5594791"/>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1" name="Rounded Rectangle 96"/>
            <p:cNvSpPr/>
            <p:nvPr/>
          </p:nvSpPr>
          <p:spPr>
            <a:xfrm>
              <a:off x="1714821" y="5965097"/>
              <a:ext cx="503109" cy="28925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2" name="Rounded Rectangle 97"/>
            <p:cNvSpPr/>
            <p:nvPr/>
          </p:nvSpPr>
          <p:spPr>
            <a:xfrm>
              <a:off x="1714821" y="6332225"/>
              <a:ext cx="503109" cy="28766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43" name="Straight Arrow Connector 98"/>
          <p:cNvCxnSpPr>
            <a:stCxn id="29" idx="3"/>
            <a:endCxn id="40" idx="1"/>
          </p:cNvCxnSpPr>
          <p:nvPr/>
        </p:nvCxnSpPr>
        <p:spPr>
          <a:xfrm>
            <a:off x="4618038" y="2212975"/>
            <a:ext cx="116681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99"/>
          <p:cNvCxnSpPr>
            <a:endCxn id="39" idx="1"/>
          </p:cNvCxnSpPr>
          <p:nvPr/>
        </p:nvCxnSpPr>
        <p:spPr>
          <a:xfrm>
            <a:off x="4549775" y="2243138"/>
            <a:ext cx="1154113" cy="50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100"/>
          <p:cNvCxnSpPr>
            <a:endCxn id="42" idx="1"/>
          </p:cNvCxnSpPr>
          <p:nvPr/>
        </p:nvCxnSpPr>
        <p:spPr>
          <a:xfrm>
            <a:off x="4622800" y="2243138"/>
            <a:ext cx="1162050" cy="879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101"/>
          <p:cNvCxnSpPr>
            <a:stCxn id="30" idx="3"/>
          </p:cNvCxnSpPr>
          <p:nvPr/>
        </p:nvCxnSpPr>
        <p:spPr>
          <a:xfrm flipV="1">
            <a:off x="4618038" y="2387600"/>
            <a:ext cx="1158875" cy="1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102"/>
          <p:cNvCxnSpPr>
            <a:stCxn id="30" idx="3"/>
            <a:endCxn id="39" idx="1"/>
          </p:cNvCxnSpPr>
          <p:nvPr/>
        </p:nvCxnSpPr>
        <p:spPr>
          <a:xfrm>
            <a:off x="4618038" y="2579688"/>
            <a:ext cx="1085850" cy="165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03"/>
          <p:cNvCxnSpPr>
            <a:endCxn id="42" idx="1"/>
          </p:cNvCxnSpPr>
          <p:nvPr/>
        </p:nvCxnSpPr>
        <p:spPr>
          <a:xfrm>
            <a:off x="4549775" y="2608263"/>
            <a:ext cx="1235075"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104"/>
          <p:cNvCxnSpPr>
            <a:stCxn id="31" idx="3"/>
          </p:cNvCxnSpPr>
          <p:nvPr/>
        </p:nvCxnSpPr>
        <p:spPr>
          <a:xfrm flipV="1">
            <a:off x="4618038" y="2387600"/>
            <a:ext cx="1085850" cy="561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105"/>
          <p:cNvCxnSpPr>
            <a:stCxn id="31" idx="3"/>
            <a:endCxn id="39" idx="1"/>
          </p:cNvCxnSpPr>
          <p:nvPr/>
        </p:nvCxnSpPr>
        <p:spPr>
          <a:xfrm flipV="1">
            <a:off x="4618038" y="2744788"/>
            <a:ext cx="1085850"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106"/>
          <p:cNvCxnSpPr/>
          <p:nvPr/>
        </p:nvCxnSpPr>
        <p:spPr>
          <a:xfrm>
            <a:off x="4549775" y="2965450"/>
            <a:ext cx="1227138" cy="157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07"/>
          <p:cNvCxnSpPr>
            <a:stCxn id="32" idx="3"/>
            <a:endCxn id="40" idx="1"/>
          </p:cNvCxnSpPr>
          <p:nvPr/>
        </p:nvCxnSpPr>
        <p:spPr>
          <a:xfrm flipV="1">
            <a:off x="4618038" y="2387600"/>
            <a:ext cx="1166812" cy="92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108"/>
          <p:cNvCxnSpPr>
            <a:endCxn id="39" idx="1"/>
          </p:cNvCxnSpPr>
          <p:nvPr/>
        </p:nvCxnSpPr>
        <p:spPr>
          <a:xfrm flipV="1">
            <a:off x="4549775" y="2744788"/>
            <a:ext cx="1154113"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109"/>
          <p:cNvCxnSpPr>
            <a:stCxn id="32" idx="3"/>
          </p:cNvCxnSpPr>
          <p:nvPr/>
        </p:nvCxnSpPr>
        <p:spPr>
          <a:xfrm flipV="1">
            <a:off x="4618038" y="3101975"/>
            <a:ext cx="1158875"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110"/>
          <p:cNvSpPr txBox="1"/>
          <p:nvPr/>
        </p:nvSpPr>
        <p:spPr>
          <a:xfrm>
            <a:off x="5033963" y="3398838"/>
            <a:ext cx="1563687"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
        <p:nvSpPr>
          <p:cNvPr id="56" name="Rounded Rectangle 111"/>
          <p:cNvSpPr/>
          <p:nvPr/>
        </p:nvSpPr>
        <p:spPr>
          <a:xfrm>
            <a:off x="7296150" y="2620963"/>
            <a:ext cx="563563"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57" name="Straight Arrow Connector 112"/>
          <p:cNvCxnSpPr>
            <a:stCxn id="41" idx="3"/>
            <a:endCxn id="56" idx="1"/>
          </p:cNvCxnSpPr>
          <p:nvPr/>
        </p:nvCxnSpPr>
        <p:spPr>
          <a:xfrm>
            <a:off x="6348413" y="2757488"/>
            <a:ext cx="947737"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113"/>
          <p:cNvSpPr txBox="1"/>
          <p:nvPr/>
        </p:nvSpPr>
        <p:spPr>
          <a:xfrm>
            <a:off x="6721475" y="2878138"/>
            <a:ext cx="1562100" cy="368300"/>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collect</a:t>
            </a:r>
          </a:p>
        </p:txBody>
      </p:sp>
      <p:sp>
        <p:nvSpPr>
          <p:cNvPr id="36901" name="TextBox 2"/>
          <p:cNvSpPr txBox="1">
            <a:spLocks noChangeArrowheads="1"/>
          </p:cNvSpPr>
          <p:nvPr/>
        </p:nvSpPr>
        <p:spPr bwMode="auto">
          <a:xfrm>
            <a:off x="2390775" y="1639888"/>
            <a:ext cx="1066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1</a:t>
            </a:r>
          </a:p>
        </p:txBody>
      </p:sp>
      <p:sp>
        <p:nvSpPr>
          <p:cNvPr id="36902" name="TextBox 114"/>
          <p:cNvSpPr txBox="1">
            <a:spLocks noChangeArrowheads="1"/>
          </p:cNvSpPr>
          <p:nvPr/>
        </p:nvSpPr>
        <p:spPr bwMode="auto">
          <a:xfrm>
            <a:off x="6353175" y="1624013"/>
            <a:ext cx="995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2</a:t>
            </a:r>
          </a:p>
        </p:txBody>
      </p:sp>
    </p:spTree>
    <p:extLst>
      <p:ext uri="{BB962C8B-B14F-4D97-AF65-F5344CB8AC3E}">
        <p14:creationId xmlns:p14="http://schemas.microsoft.com/office/powerpoint/2010/main" val="296440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an 73"/>
          <p:cNvSpPr/>
          <p:nvPr/>
        </p:nvSpPr>
        <p:spPr>
          <a:xfrm>
            <a:off x="1066800" y="1752600"/>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75" name="Straight Arrow Connector 74"/>
          <p:cNvCxnSpPr>
            <a:stCxn id="74" idx="4"/>
            <a:endCxn id="76" idx="1"/>
          </p:cNvCxnSpPr>
          <p:nvPr/>
        </p:nvCxnSpPr>
        <p:spPr>
          <a:xfrm>
            <a:off x="1849184" y="2164639"/>
            <a:ext cx="5377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6" name="Rectangle 75"/>
          <p:cNvSpPr/>
          <p:nvPr/>
        </p:nvSpPr>
        <p:spPr>
          <a:xfrm>
            <a:off x="2386979" y="19407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1</a:t>
            </a:r>
          </a:p>
        </p:txBody>
      </p:sp>
      <p:cxnSp>
        <p:nvCxnSpPr>
          <p:cNvPr id="77" name="Straight Arrow Connector 76"/>
          <p:cNvCxnSpPr>
            <a:stCxn id="76" idx="3"/>
          </p:cNvCxnSpPr>
          <p:nvPr/>
        </p:nvCxnSpPr>
        <p:spPr>
          <a:xfrm flipV="1">
            <a:off x="3296984" y="2164638"/>
            <a:ext cx="322152"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endCxn id="79" idx="1"/>
          </p:cNvCxnSpPr>
          <p:nvPr/>
        </p:nvCxnSpPr>
        <p:spPr>
          <a:xfrm>
            <a:off x="4495800" y="2164638"/>
            <a:ext cx="621286"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79" name="Rectangle 78"/>
          <p:cNvSpPr/>
          <p:nvPr/>
        </p:nvSpPr>
        <p:spPr>
          <a:xfrm>
            <a:off x="5117086" y="1940789"/>
            <a:ext cx="910005"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err="1"/>
              <a:t>iter</a:t>
            </a:r>
            <a:r>
              <a:rPr lang="en-US" sz="2200" dirty="0"/>
              <a:t>. 2</a:t>
            </a:r>
          </a:p>
        </p:txBody>
      </p:sp>
      <p:cxnSp>
        <p:nvCxnSpPr>
          <p:cNvPr id="80" name="Straight Arrow Connector 79"/>
          <p:cNvCxnSpPr>
            <a:stCxn id="79" idx="3"/>
          </p:cNvCxnSpPr>
          <p:nvPr/>
        </p:nvCxnSpPr>
        <p:spPr>
          <a:xfrm flipV="1">
            <a:off x="6027091" y="2164638"/>
            <a:ext cx="338327" cy="1"/>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7239000" y="2175014"/>
            <a:ext cx="591695"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7828107" y="1951164"/>
            <a:ext cx="726677" cy="430887"/>
          </a:xfrm>
          <a:prstGeom prst="rect">
            <a:avLst/>
          </a:prstGeom>
          <a:noFill/>
        </p:spPr>
        <p:txBody>
          <a:bodyPr wrap="square" rtlCol="0">
            <a:spAutoFit/>
          </a:bodyPr>
          <a:lstStyle/>
          <a:p>
            <a:pPr algn="ctr"/>
            <a:r>
              <a:rPr lang="en-US" sz="2200" b="1" dirty="0">
                <a:latin typeface="Corbel"/>
                <a:cs typeface="Corbel"/>
              </a:rPr>
              <a:t>.  .  .</a:t>
            </a:r>
          </a:p>
        </p:txBody>
      </p:sp>
      <p:sp>
        <p:nvSpPr>
          <p:cNvPr id="85" name="TextBox 84"/>
          <p:cNvSpPr txBox="1"/>
          <p:nvPr/>
        </p:nvSpPr>
        <p:spPr>
          <a:xfrm>
            <a:off x="1066800" y="2590925"/>
            <a:ext cx="800220" cy="430887"/>
          </a:xfrm>
          <a:prstGeom prst="rect">
            <a:avLst/>
          </a:prstGeom>
          <a:noFill/>
        </p:spPr>
        <p:txBody>
          <a:bodyPr wrap="none" rtlCol="0">
            <a:spAutoFit/>
          </a:bodyPr>
          <a:lstStyle/>
          <a:p>
            <a:r>
              <a:rPr lang="en-US" sz="2200" dirty="0">
                <a:latin typeface="Corbel"/>
                <a:cs typeface="Corbel"/>
              </a:rPr>
              <a:t>Input</a:t>
            </a:r>
          </a:p>
        </p:txBody>
      </p:sp>
      <p:sp>
        <p:nvSpPr>
          <p:cNvPr id="98" name="Title 116"/>
          <p:cNvSpPr>
            <a:spLocks noGrp="1"/>
          </p:cNvSpPr>
          <p:nvPr>
            <p:ph type="title"/>
          </p:nvPr>
        </p:nvSpPr>
        <p:spPr>
          <a:xfrm>
            <a:off x="457200" y="152400"/>
            <a:ext cx="8458200" cy="1143000"/>
          </a:xfrm>
        </p:spPr>
        <p:txBody>
          <a:bodyPr/>
          <a:lstStyle/>
          <a:p>
            <a:r>
              <a:rPr lang="en-US" sz="4800" dirty="0"/>
              <a:t>Goal: In-Memory Data Sharing</a:t>
            </a:r>
          </a:p>
        </p:txBody>
      </p:sp>
      <p:grpSp>
        <p:nvGrpSpPr>
          <p:cNvPr id="2" name="Group 111"/>
          <p:cNvGrpSpPr/>
          <p:nvPr/>
        </p:nvGrpSpPr>
        <p:grpSpPr>
          <a:xfrm>
            <a:off x="3573767" y="1371600"/>
            <a:ext cx="1312636" cy="1724328"/>
            <a:chOff x="2784930" y="2345019"/>
            <a:chExt cx="1312636" cy="1724328"/>
          </a:xfrm>
        </p:grpSpPr>
        <p:pic>
          <p:nvPicPr>
            <p:cNvPr id="116" name="Picture 115"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18" name="Picture 117"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19" name="Picture 118"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grpSp>
        <p:nvGrpSpPr>
          <p:cNvPr id="3" name="Group 119"/>
          <p:cNvGrpSpPr/>
          <p:nvPr/>
        </p:nvGrpSpPr>
        <p:grpSpPr>
          <a:xfrm>
            <a:off x="6307364" y="1380125"/>
            <a:ext cx="1312636" cy="1724328"/>
            <a:chOff x="2784930" y="2345019"/>
            <a:chExt cx="1312636" cy="1724328"/>
          </a:xfrm>
        </p:grpSpPr>
        <p:pic>
          <p:nvPicPr>
            <p:cNvPr id="121" name="Picture 120"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22" name="Picture 12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23" name="Picture 122"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8" name="TextBox 47"/>
          <p:cNvSpPr txBox="1"/>
          <p:nvPr/>
        </p:nvSpPr>
        <p:spPr>
          <a:xfrm>
            <a:off x="1066800" y="5105820"/>
            <a:ext cx="800220" cy="430887"/>
          </a:xfrm>
          <a:prstGeom prst="rect">
            <a:avLst/>
          </a:prstGeom>
          <a:noFill/>
        </p:spPr>
        <p:txBody>
          <a:bodyPr wrap="none" rtlCol="0">
            <a:spAutoFit/>
          </a:bodyPr>
          <a:lstStyle/>
          <a:p>
            <a:r>
              <a:rPr lang="en-US" sz="2200" dirty="0">
                <a:latin typeface="Corbel"/>
                <a:cs typeface="Corbel"/>
              </a:rPr>
              <a:t>Input</a:t>
            </a:r>
          </a:p>
        </p:txBody>
      </p:sp>
      <p:cxnSp>
        <p:nvCxnSpPr>
          <p:cNvPr id="49" name="Straight Arrow Connector 48"/>
          <p:cNvCxnSpPr>
            <a:stCxn id="91" idx="3"/>
            <a:endCxn id="84" idx="1"/>
          </p:cNvCxnSpPr>
          <p:nvPr/>
        </p:nvCxnSpPr>
        <p:spPr>
          <a:xfrm flipV="1">
            <a:off x="3714737" y="3456706"/>
            <a:ext cx="1158154" cy="121420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91" idx="3"/>
            <a:endCxn id="87" idx="1"/>
          </p:cNvCxnSpPr>
          <p:nvPr/>
        </p:nvCxnSpPr>
        <p:spPr>
          <a:xfrm flipV="1">
            <a:off x="3714737" y="4282568"/>
            <a:ext cx="1158154" cy="38834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stCxn id="91" idx="3"/>
            <a:endCxn id="88" idx="1"/>
          </p:cNvCxnSpPr>
          <p:nvPr/>
        </p:nvCxnSpPr>
        <p:spPr>
          <a:xfrm>
            <a:off x="3714737" y="4670912"/>
            <a:ext cx="1158154" cy="423475"/>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6254102" y="3472052"/>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endCxn id="69" idx="1"/>
          </p:cNvCxnSpPr>
          <p:nvPr/>
        </p:nvCxnSpPr>
        <p:spPr>
          <a:xfrm>
            <a:off x="6254102" y="4282568"/>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endCxn id="83" idx="1"/>
          </p:cNvCxnSpPr>
          <p:nvPr/>
        </p:nvCxnSpPr>
        <p:spPr>
          <a:xfrm>
            <a:off x="6254102" y="5096354"/>
            <a:ext cx="568198"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68" name="Folded Corner 67"/>
          <p:cNvSpPr/>
          <p:nvPr/>
        </p:nvSpPr>
        <p:spPr>
          <a:xfrm>
            <a:off x="6822300" y="3167252"/>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69" name="Folded Corner 68"/>
          <p:cNvSpPr/>
          <p:nvPr/>
        </p:nvSpPr>
        <p:spPr>
          <a:xfrm>
            <a:off x="6822300" y="3993114"/>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83" name="Folded Corner 82"/>
          <p:cNvSpPr/>
          <p:nvPr/>
        </p:nvSpPr>
        <p:spPr>
          <a:xfrm>
            <a:off x="6822300" y="4806900"/>
            <a:ext cx="492900" cy="578908"/>
          </a:xfrm>
          <a:prstGeom prst="foldedCorner">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sp>
        <p:nvSpPr>
          <p:cNvPr id="84" name="Rectangle 83"/>
          <p:cNvSpPr/>
          <p:nvPr/>
        </p:nvSpPr>
        <p:spPr>
          <a:xfrm>
            <a:off x="4872891" y="3232856"/>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1</a:t>
            </a:r>
          </a:p>
        </p:txBody>
      </p:sp>
      <p:sp>
        <p:nvSpPr>
          <p:cNvPr id="87" name="Rectangle 86"/>
          <p:cNvSpPr/>
          <p:nvPr/>
        </p:nvSpPr>
        <p:spPr>
          <a:xfrm>
            <a:off x="4872891" y="4058718"/>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2</a:t>
            </a:r>
          </a:p>
        </p:txBody>
      </p:sp>
      <p:sp>
        <p:nvSpPr>
          <p:cNvPr id="88" name="Rectangle 87"/>
          <p:cNvSpPr/>
          <p:nvPr/>
        </p:nvSpPr>
        <p:spPr>
          <a:xfrm>
            <a:off x="4872891" y="4870537"/>
            <a:ext cx="1488982" cy="447699"/>
          </a:xfrm>
          <a:prstGeom prst="rect">
            <a:avLst/>
          </a:prstGeom>
          <a:ln>
            <a:headEnd type="none" w="med" len="med"/>
            <a:tailEnd type="none"/>
          </a:ln>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2200" dirty="0"/>
              <a:t>query 3</a:t>
            </a:r>
          </a:p>
        </p:txBody>
      </p:sp>
      <p:cxnSp>
        <p:nvCxnSpPr>
          <p:cNvPr id="89" name="Straight Arrow Connector 88"/>
          <p:cNvCxnSpPr>
            <a:stCxn id="91" idx="3"/>
            <a:endCxn id="90" idx="1"/>
          </p:cNvCxnSpPr>
          <p:nvPr/>
        </p:nvCxnSpPr>
        <p:spPr>
          <a:xfrm>
            <a:off x="3714737" y="4670912"/>
            <a:ext cx="1158682" cy="99778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4873419" y="5453252"/>
            <a:ext cx="1488453" cy="430887"/>
          </a:xfrm>
          <a:prstGeom prst="rect">
            <a:avLst/>
          </a:prstGeom>
          <a:noFill/>
        </p:spPr>
        <p:txBody>
          <a:bodyPr wrap="square" rtlCol="0">
            <a:spAutoFit/>
          </a:bodyPr>
          <a:lstStyle/>
          <a:p>
            <a:pPr algn="ctr"/>
            <a:r>
              <a:rPr lang="en-US" sz="2200" b="1" dirty="0">
                <a:latin typeface="Corbel"/>
                <a:cs typeface="Corbel"/>
              </a:rPr>
              <a:t>.  .  .</a:t>
            </a:r>
          </a:p>
        </p:txBody>
      </p:sp>
      <p:sp>
        <p:nvSpPr>
          <p:cNvPr id="91" name="Diamond 90"/>
          <p:cNvSpPr/>
          <p:nvPr/>
        </p:nvSpPr>
        <p:spPr>
          <a:xfrm>
            <a:off x="3425091" y="4585591"/>
            <a:ext cx="289646" cy="170641"/>
          </a:xfrm>
          <a:prstGeom prst="diamond">
            <a:avLst/>
          </a:prstGeom>
          <a:ln>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200"/>
          </a:p>
        </p:txBody>
      </p:sp>
      <p:sp>
        <p:nvSpPr>
          <p:cNvPr id="92" name="Can 91"/>
          <p:cNvSpPr/>
          <p:nvPr/>
        </p:nvSpPr>
        <p:spPr>
          <a:xfrm>
            <a:off x="1066800" y="4260996"/>
            <a:ext cx="782384" cy="824077"/>
          </a:xfrm>
          <a:prstGeom prst="can">
            <a:avLst/>
          </a:prstGeom>
          <a:ln>
            <a:headEnd type="none" w="med" len="med"/>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200"/>
          </a:p>
        </p:txBody>
      </p:sp>
      <p:cxnSp>
        <p:nvCxnSpPr>
          <p:cNvPr id="94" name="Straight Arrow Connector 93"/>
          <p:cNvCxnSpPr>
            <a:stCxn id="92" idx="4"/>
          </p:cNvCxnSpPr>
          <p:nvPr/>
        </p:nvCxnSpPr>
        <p:spPr>
          <a:xfrm flipV="1">
            <a:off x="1849184" y="4670912"/>
            <a:ext cx="999947" cy="2123"/>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1781742" y="3674736"/>
            <a:ext cx="1264940" cy="677108"/>
          </a:xfrm>
          <a:prstGeom prst="rect">
            <a:avLst/>
          </a:prstGeom>
          <a:noFill/>
        </p:spPr>
        <p:txBody>
          <a:bodyPr wrap="none" rtlCol="0">
            <a:spAutoFit/>
          </a:bodyPr>
          <a:lstStyle/>
          <a:p>
            <a:pPr algn="ctr"/>
            <a:r>
              <a:rPr lang="en-US" sz="1900" dirty="0">
                <a:latin typeface="Corbel"/>
                <a:cs typeface="Corbel"/>
              </a:rPr>
              <a:t>one-time</a:t>
            </a:r>
            <a:br>
              <a:rPr lang="en-US" sz="1900" dirty="0">
                <a:latin typeface="Corbel"/>
                <a:cs typeface="Corbel"/>
              </a:rPr>
            </a:br>
            <a:r>
              <a:rPr lang="en-US" sz="1900" dirty="0">
                <a:latin typeface="Corbel"/>
                <a:cs typeface="Corbel"/>
              </a:rPr>
              <a:t>processing</a:t>
            </a:r>
          </a:p>
        </p:txBody>
      </p:sp>
      <p:grpSp>
        <p:nvGrpSpPr>
          <p:cNvPr id="4" name="Group 96"/>
          <p:cNvGrpSpPr/>
          <p:nvPr/>
        </p:nvGrpSpPr>
        <p:grpSpPr>
          <a:xfrm>
            <a:off x="2784930" y="3759671"/>
            <a:ext cx="1312636" cy="1724328"/>
            <a:chOff x="2784930" y="2345019"/>
            <a:chExt cx="1312636" cy="1724328"/>
          </a:xfrm>
        </p:grpSpPr>
        <p:pic>
          <p:nvPicPr>
            <p:cNvPr id="100" name="Picture 99" descr="to_ddr333memory_350.gif"/>
            <p:cNvPicPr>
              <a:picLocks noChangeAspect="1"/>
            </p:cNvPicPr>
            <p:nvPr/>
          </p:nvPicPr>
          <p:blipFill>
            <a:blip r:embed="rId2" cstate="print">
              <a:extLst>
                <a:ext uri="{BEBA8EAE-BF5A-486C-A8C5-ECC9F3942E4B}">
                  <a14:imgProps xmlns:a14="http://schemas.microsoft.com/office/drawing/2010/main">
                    <a14:imgLayer r:embed="rId4">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84930" y="2790207"/>
              <a:ext cx="1295624" cy="1279140"/>
            </a:xfrm>
            <a:prstGeom prst="rect">
              <a:avLst/>
            </a:prstGeom>
          </p:spPr>
        </p:pic>
        <p:pic>
          <p:nvPicPr>
            <p:cNvPr id="101" name="Picture 100" descr="to_ddr333memory_350.gif"/>
            <p:cNvPicPr>
              <a:picLocks noChangeAspect="1"/>
            </p:cNvPicPr>
            <p:nvPr/>
          </p:nvPicPr>
          <p:blipFill>
            <a:blip r:embed="rId2" cstate="print">
              <a:extLst>
                <a:ext uri="{BEBA8EAE-BF5A-486C-A8C5-ECC9F3942E4B}">
                  <a14:imgProps xmlns:a14="http://schemas.microsoft.com/office/drawing/2010/main">
                    <a14:imgLayer r:embed="rId5">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793436" y="2554275"/>
              <a:ext cx="1295624" cy="1279140"/>
            </a:xfrm>
            <a:prstGeom prst="rect">
              <a:avLst/>
            </a:prstGeom>
          </p:spPr>
        </p:pic>
        <p:pic>
          <p:nvPicPr>
            <p:cNvPr id="102" name="Picture 101" descr="to_ddr333memory_350.gif"/>
            <p:cNvPicPr>
              <a:picLocks noChangeAspect="1"/>
            </p:cNvPicPr>
            <p:nvPr/>
          </p:nvPicPr>
          <p:blipFill>
            <a:blip r:embed="rId2" cstate="print">
              <a:extLst>
                <a:ext uri="{BEBA8EAE-BF5A-486C-A8C5-ECC9F3942E4B}">
                  <a14:imgProps xmlns:a14="http://schemas.microsoft.com/office/drawing/2010/main">
                    <a14:imgLayer r:embed="rId3">
                      <a14:imgEffect>
                        <a14:backgroundRemoval t="16286" b="90000" l="0" r="100000"/>
                      </a14:imgEffect>
                    </a14:imgLayer>
                  </a14:imgProps>
                </a:ext>
                <a:ext uri="{28A0092B-C50C-407E-A947-70E740481C1C}">
                  <a14:useLocalDpi xmlns:a14="http://schemas.microsoft.com/office/drawing/2010/main" val="0"/>
                </a:ext>
              </a:extLst>
            </a:blip>
            <a:stretch>
              <a:fillRect/>
            </a:stretch>
          </p:blipFill>
          <p:spPr>
            <a:xfrm>
              <a:off x="2801942" y="2345019"/>
              <a:ext cx="1295624" cy="1279140"/>
            </a:xfrm>
            <a:prstGeom prst="rect">
              <a:avLst/>
            </a:prstGeom>
          </p:spPr>
        </p:pic>
      </p:grpSp>
      <p:sp>
        <p:nvSpPr>
          <p:cNvPr id="46" name="Rounded Rectangle 45"/>
          <p:cNvSpPr/>
          <p:nvPr/>
        </p:nvSpPr>
        <p:spPr>
          <a:xfrm>
            <a:off x="431800" y="6007100"/>
            <a:ext cx="8293100" cy="673100"/>
          </a:xfrm>
          <a:prstGeom prst="roundRect">
            <a:avLst>
              <a:gd name="adj" fmla="val 16408"/>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2800" dirty="0"/>
              <a:t>10-100× faster than network/disk, but how to get FT?</a:t>
            </a:r>
          </a:p>
        </p:txBody>
      </p:sp>
    </p:spTree>
    <p:extLst>
      <p:ext uri="{BB962C8B-B14F-4D97-AF65-F5344CB8AC3E}">
        <p14:creationId xmlns:p14="http://schemas.microsoft.com/office/powerpoint/2010/main" val="717656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olo 1"/>
          <p:cNvSpPr>
            <a:spLocks noGrp="1"/>
          </p:cNvSpPr>
          <p:nvPr>
            <p:ph type="title"/>
          </p:nvPr>
        </p:nvSpPr>
        <p:spPr/>
        <p:txBody>
          <a:bodyPr/>
          <a:lstStyle/>
          <a:p>
            <a:r>
              <a:rPr lang="en-US" altLang="en-US"/>
              <a:t>Execution Plan</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1BEB4A-7D2E-40EA-8278-A356180D548A}" type="slidenum">
              <a:rPr lang="en-US" altLang="en-US" sz="1200">
                <a:solidFill>
                  <a:srgbClr val="F2F2F2"/>
                </a:solidFill>
                <a:latin typeface="Calibri" panose="020F0502020204030204" pitchFamily="34" charset="0"/>
              </a:rPr>
              <a:pPr eaLnBrk="1" hangingPunct="1"/>
              <a:t>60</a:t>
            </a:fld>
            <a:endParaRPr lang="en-US" altLang="en-US" sz="1200">
              <a:solidFill>
                <a:srgbClr val="F2F2F2"/>
              </a:solidFill>
              <a:latin typeface="Calibri" panose="020F0502020204030204" pitchFamily="34" charset="0"/>
            </a:endParaRPr>
          </a:p>
        </p:txBody>
      </p:sp>
      <p:grpSp>
        <p:nvGrpSpPr>
          <p:cNvPr id="37891" name="Group 5"/>
          <p:cNvGrpSpPr>
            <a:grpSpLocks/>
          </p:cNvGrpSpPr>
          <p:nvPr/>
        </p:nvGrpSpPr>
        <p:grpSpPr bwMode="auto">
          <a:xfrm>
            <a:off x="590550" y="1484313"/>
            <a:ext cx="7639050" cy="2454275"/>
            <a:chOff x="1178187" y="2847210"/>
            <a:chExt cx="7639654" cy="2453998"/>
          </a:xfrm>
        </p:grpSpPr>
        <p:sp>
          <p:nvSpPr>
            <p:cNvPr id="6" name="Rounded Rectangle 1"/>
            <p:cNvSpPr/>
            <p:nvPr/>
          </p:nvSpPr>
          <p:spPr>
            <a:xfrm>
              <a:off x="1178187" y="2853559"/>
              <a:ext cx="4531083" cy="2447649"/>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sp>
          <p:nvSpPr>
            <p:cNvPr id="7" name="Rounded Rectangle 75"/>
            <p:cNvSpPr/>
            <p:nvPr/>
          </p:nvSpPr>
          <p:spPr>
            <a:xfrm>
              <a:off x="5780714" y="2847210"/>
              <a:ext cx="3037127" cy="2447649"/>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US"/>
            </a:p>
          </p:txBody>
        </p:sp>
        <p:grpSp>
          <p:nvGrpSpPr>
            <p:cNvPr id="37920" name="Group 63"/>
            <p:cNvGrpSpPr>
              <a:grpSpLocks/>
            </p:cNvGrpSpPr>
            <p:nvPr/>
          </p:nvGrpSpPr>
          <p:grpSpPr bwMode="auto">
            <a:xfrm>
              <a:off x="1694674" y="3209383"/>
              <a:ext cx="648072" cy="1584176"/>
              <a:chOff x="1642340" y="5129482"/>
              <a:chExt cx="648072" cy="1584176"/>
            </a:xfrm>
          </p:grpSpPr>
          <p:sp>
            <p:nvSpPr>
              <p:cNvPr id="55" name="Rounded Rectangle 64"/>
              <p:cNvSpPr/>
              <p:nvPr/>
            </p:nvSpPr>
            <p:spPr>
              <a:xfrm>
                <a:off x="1641832" y="5129218"/>
                <a:ext cx="649338" cy="158414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56" name="Rounded Rectangle 65"/>
              <p:cNvSpPr/>
              <p:nvPr/>
            </p:nvSpPr>
            <p:spPr>
              <a:xfrm>
                <a:off x="1713275" y="5229219"/>
                <a:ext cx="506453"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7" name="Rounded Rectangle 66"/>
              <p:cNvSpPr/>
              <p:nvPr/>
            </p:nvSpPr>
            <p:spPr>
              <a:xfrm>
                <a:off x="1713275" y="5594302"/>
                <a:ext cx="506453"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8" name="Rounded Rectangle 67"/>
              <p:cNvSpPr/>
              <p:nvPr/>
            </p:nvSpPr>
            <p:spPr>
              <a:xfrm>
                <a:off x="1713275" y="5965736"/>
                <a:ext cx="506453"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9" name="Rounded Rectangle 68"/>
              <p:cNvSpPr/>
              <p:nvPr/>
            </p:nvSpPr>
            <p:spPr>
              <a:xfrm>
                <a:off x="1713275" y="6330819"/>
                <a:ext cx="506453"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9" name="TextBox 69"/>
            <p:cNvSpPr txBox="1"/>
            <p:nvPr/>
          </p:nvSpPr>
          <p:spPr>
            <a:xfrm>
              <a:off x="1351239" y="4793265"/>
              <a:ext cx="919235"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textFile</a:t>
              </a:r>
            </a:p>
          </p:txBody>
        </p:sp>
        <p:grpSp>
          <p:nvGrpSpPr>
            <p:cNvPr id="37922" name="Group 70"/>
            <p:cNvGrpSpPr>
              <a:grpSpLocks/>
            </p:cNvGrpSpPr>
            <p:nvPr/>
          </p:nvGrpSpPr>
          <p:grpSpPr bwMode="auto">
            <a:xfrm>
              <a:off x="3163263" y="3209383"/>
              <a:ext cx="648072" cy="1584176"/>
              <a:chOff x="1642340" y="5129482"/>
              <a:chExt cx="648072" cy="1584176"/>
            </a:xfrm>
          </p:grpSpPr>
          <p:sp>
            <p:nvSpPr>
              <p:cNvPr id="50" name="Rounded Rectangle 71"/>
              <p:cNvSpPr/>
              <p:nvPr/>
            </p:nvSpPr>
            <p:spPr>
              <a:xfrm>
                <a:off x="1641796" y="5129218"/>
                <a:ext cx="649339" cy="158414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51" name="Rounded Rectangle 72"/>
              <p:cNvSpPr/>
              <p:nvPr/>
            </p:nvSpPr>
            <p:spPr>
              <a:xfrm>
                <a:off x="1713240" y="5229219"/>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2" name="Rounded Rectangle 73"/>
              <p:cNvSpPr/>
              <p:nvPr/>
            </p:nvSpPr>
            <p:spPr>
              <a:xfrm>
                <a:off x="1713240" y="5594302"/>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3" name="Rounded Rectangle 74"/>
              <p:cNvSpPr/>
              <p:nvPr/>
            </p:nvSpPr>
            <p:spPr>
              <a:xfrm>
                <a:off x="1713240" y="5965736"/>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54" name="Rounded Rectangle 76"/>
              <p:cNvSpPr/>
              <p:nvPr/>
            </p:nvSpPr>
            <p:spPr>
              <a:xfrm>
                <a:off x="1713240" y="6330819"/>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1" name="Straight Arrow Connector 77"/>
            <p:cNvCxnSpPr>
              <a:endCxn id="51" idx="1"/>
            </p:cNvCxnSpPr>
            <p:nvPr/>
          </p:nvCxnSpPr>
          <p:spPr>
            <a:xfrm>
              <a:off x="2270473" y="3453567"/>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78"/>
            <p:cNvCxnSpPr>
              <a:endCxn id="52" idx="1"/>
            </p:cNvCxnSpPr>
            <p:nvPr/>
          </p:nvCxnSpPr>
          <p:spPr>
            <a:xfrm>
              <a:off x="2270473" y="3818650"/>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79"/>
            <p:cNvCxnSpPr>
              <a:stCxn id="58" idx="3"/>
              <a:endCxn id="53" idx="1"/>
            </p:cNvCxnSpPr>
            <p:nvPr/>
          </p:nvCxnSpPr>
          <p:spPr>
            <a:xfrm>
              <a:off x="2270473" y="4190083"/>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80"/>
            <p:cNvCxnSpPr>
              <a:stCxn id="59" idx="3"/>
              <a:endCxn id="54" idx="1"/>
            </p:cNvCxnSpPr>
            <p:nvPr/>
          </p:nvCxnSpPr>
          <p:spPr>
            <a:xfrm>
              <a:off x="2270473" y="4555167"/>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81"/>
            <p:cNvSpPr txBox="1"/>
            <p:nvPr/>
          </p:nvSpPr>
          <p:spPr>
            <a:xfrm>
              <a:off x="2765813" y="4777392"/>
              <a:ext cx="919236"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7928" name="Group 82"/>
            <p:cNvGrpSpPr>
              <a:grpSpLocks/>
            </p:cNvGrpSpPr>
            <p:nvPr/>
          </p:nvGrpSpPr>
          <p:grpSpPr bwMode="auto">
            <a:xfrm>
              <a:off x="4649217" y="3193213"/>
              <a:ext cx="648072" cy="1584176"/>
              <a:chOff x="1642340" y="5129482"/>
              <a:chExt cx="648072" cy="1584176"/>
            </a:xfrm>
          </p:grpSpPr>
          <p:sp>
            <p:nvSpPr>
              <p:cNvPr id="45" name="Rounded Rectangle 83"/>
              <p:cNvSpPr/>
              <p:nvPr/>
            </p:nvSpPr>
            <p:spPr>
              <a:xfrm>
                <a:off x="1641859" y="5129515"/>
                <a:ext cx="649339" cy="158414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6" name="Rounded Rectangle 84"/>
              <p:cNvSpPr/>
              <p:nvPr/>
            </p:nvSpPr>
            <p:spPr>
              <a:xfrm>
                <a:off x="1713303" y="5229516"/>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7" name="Rounded Rectangle 85"/>
              <p:cNvSpPr/>
              <p:nvPr/>
            </p:nvSpPr>
            <p:spPr>
              <a:xfrm>
                <a:off x="1713303" y="5594599"/>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8" name="Rounded Rectangle 86"/>
              <p:cNvSpPr/>
              <p:nvPr/>
            </p:nvSpPr>
            <p:spPr>
              <a:xfrm>
                <a:off x="1713303" y="5966032"/>
                <a:ext cx="506452" cy="2873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9" name="Rounded Rectangle 87"/>
              <p:cNvSpPr/>
              <p:nvPr/>
            </p:nvSpPr>
            <p:spPr>
              <a:xfrm>
                <a:off x="1713303" y="6331116"/>
                <a:ext cx="506452"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17" name="Straight Arrow Connector 88"/>
            <p:cNvCxnSpPr>
              <a:endCxn id="46" idx="1"/>
            </p:cNvCxnSpPr>
            <p:nvPr/>
          </p:nvCxnSpPr>
          <p:spPr>
            <a:xfrm>
              <a:off x="3756491" y="3437693"/>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89"/>
            <p:cNvCxnSpPr>
              <a:endCxn id="47" idx="1"/>
            </p:cNvCxnSpPr>
            <p:nvPr/>
          </p:nvCxnSpPr>
          <p:spPr>
            <a:xfrm>
              <a:off x="3756491" y="3802777"/>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90"/>
            <p:cNvCxnSpPr>
              <a:endCxn id="48" idx="1"/>
            </p:cNvCxnSpPr>
            <p:nvPr/>
          </p:nvCxnSpPr>
          <p:spPr>
            <a:xfrm>
              <a:off x="3756491" y="4174210"/>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91"/>
            <p:cNvCxnSpPr>
              <a:endCxn id="49" idx="1"/>
            </p:cNvCxnSpPr>
            <p:nvPr/>
          </p:nvCxnSpPr>
          <p:spPr>
            <a:xfrm>
              <a:off x="3756491" y="4539294"/>
              <a:ext cx="965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92"/>
            <p:cNvSpPr txBox="1"/>
            <p:nvPr/>
          </p:nvSpPr>
          <p:spPr>
            <a:xfrm>
              <a:off x="4251830" y="4761519"/>
              <a:ext cx="919236" cy="368258"/>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map</a:t>
              </a:r>
            </a:p>
          </p:txBody>
        </p:sp>
        <p:grpSp>
          <p:nvGrpSpPr>
            <p:cNvPr id="37934" name="Group 93"/>
            <p:cNvGrpSpPr>
              <a:grpSpLocks/>
            </p:cNvGrpSpPr>
            <p:nvPr/>
          </p:nvGrpSpPr>
          <p:grpSpPr bwMode="auto">
            <a:xfrm>
              <a:off x="6379624" y="3353399"/>
              <a:ext cx="648072" cy="1231707"/>
              <a:chOff x="1642340" y="5481950"/>
              <a:chExt cx="648072" cy="1231707"/>
            </a:xfrm>
          </p:grpSpPr>
          <p:sp>
            <p:nvSpPr>
              <p:cNvPr id="41" name="Rounded Rectangle 94"/>
              <p:cNvSpPr/>
              <p:nvPr/>
            </p:nvSpPr>
            <p:spPr>
              <a:xfrm>
                <a:off x="1641964" y="5482116"/>
                <a:ext cx="647751" cy="1231761"/>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42" name="Rounded Rectangle 95"/>
              <p:cNvSpPr/>
              <p:nvPr/>
            </p:nvSpPr>
            <p:spPr>
              <a:xfrm>
                <a:off x="1713408" y="5594816"/>
                <a:ext cx="504865"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3" name="Rounded Rectangle 96"/>
              <p:cNvSpPr/>
              <p:nvPr/>
            </p:nvSpPr>
            <p:spPr>
              <a:xfrm>
                <a:off x="1713408" y="5966249"/>
                <a:ext cx="504865" cy="287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44" name="Rounded Rectangle 97"/>
              <p:cNvSpPr/>
              <p:nvPr/>
            </p:nvSpPr>
            <p:spPr>
              <a:xfrm>
                <a:off x="1713408" y="6331333"/>
                <a:ext cx="504865" cy="28889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cxnSp>
          <p:nvCxnSpPr>
            <p:cNvPr id="23" name="Straight Arrow Connector 98"/>
            <p:cNvCxnSpPr>
              <a:stCxn id="46" idx="3"/>
              <a:endCxn id="42" idx="1"/>
            </p:cNvCxnSpPr>
            <p:nvPr/>
          </p:nvCxnSpPr>
          <p:spPr>
            <a:xfrm>
              <a:off x="5225045" y="3437693"/>
              <a:ext cx="1227234"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99"/>
            <p:cNvCxnSpPr>
              <a:endCxn id="41" idx="1"/>
            </p:cNvCxnSpPr>
            <p:nvPr/>
          </p:nvCxnSpPr>
          <p:spPr>
            <a:xfrm>
              <a:off x="5225045" y="3466265"/>
              <a:ext cx="1154203" cy="50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100"/>
            <p:cNvCxnSpPr>
              <a:endCxn id="44" idx="1"/>
            </p:cNvCxnSpPr>
            <p:nvPr/>
          </p:nvCxnSpPr>
          <p:spPr>
            <a:xfrm>
              <a:off x="5298076" y="3466265"/>
              <a:ext cx="1154203" cy="88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01"/>
            <p:cNvCxnSpPr>
              <a:stCxn id="47" idx="3"/>
            </p:cNvCxnSpPr>
            <p:nvPr/>
          </p:nvCxnSpPr>
          <p:spPr>
            <a:xfrm flipV="1">
              <a:off x="5225045" y="3610711"/>
              <a:ext cx="1227234" cy="192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102"/>
            <p:cNvCxnSpPr>
              <a:stCxn id="47" idx="3"/>
              <a:endCxn id="41" idx="1"/>
            </p:cNvCxnSpPr>
            <p:nvPr/>
          </p:nvCxnSpPr>
          <p:spPr>
            <a:xfrm>
              <a:off x="5225045" y="3802777"/>
              <a:ext cx="1154203" cy="166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103"/>
            <p:cNvCxnSpPr>
              <a:endCxn id="44" idx="1"/>
            </p:cNvCxnSpPr>
            <p:nvPr/>
          </p:nvCxnSpPr>
          <p:spPr>
            <a:xfrm>
              <a:off x="5225045" y="3832936"/>
              <a:ext cx="1227234" cy="514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104"/>
            <p:cNvCxnSpPr>
              <a:stCxn id="48" idx="3"/>
            </p:cNvCxnSpPr>
            <p:nvPr/>
          </p:nvCxnSpPr>
          <p:spPr>
            <a:xfrm flipV="1">
              <a:off x="5225045" y="3610711"/>
              <a:ext cx="1154203" cy="563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05"/>
            <p:cNvCxnSpPr>
              <a:stCxn id="48" idx="3"/>
              <a:endCxn id="41" idx="1"/>
            </p:cNvCxnSpPr>
            <p:nvPr/>
          </p:nvCxnSpPr>
          <p:spPr>
            <a:xfrm flipV="1">
              <a:off x="5225045" y="3969445"/>
              <a:ext cx="1154203" cy="204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106"/>
            <p:cNvCxnSpPr/>
            <p:nvPr/>
          </p:nvCxnSpPr>
          <p:spPr>
            <a:xfrm>
              <a:off x="5225045" y="4190083"/>
              <a:ext cx="1227234" cy="15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107"/>
            <p:cNvCxnSpPr>
              <a:stCxn id="49" idx="3"/>
              <a:endCxn id="42" idx="1"/>
            </p:cNvCxnSpPr>
            <p:nvPr/>
          </p:nvCxnSpPr>
          <p:spPr>
            <a:xfrm flipV="1">
              <a:off x="5225045" y="3610711"/>
              <a:ext cx="1227234" cy="928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108"/>
            <p:cNvCxnSpPr>
              <a:endCxn id="41" idx="1"/>
            </p:cNvCxnSpPr>
            <p:nvPr/>
          </p:nvCxnSpPr>
          <p:spPr>
            <a:xfrm flipV="1">
              <a:off x="5225045" y="3969445"/>
              <a:ext cx="1154203" cy="61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09"/>
            <p:cNvCxnSpPr>
              <a:stCxn id="49" idx="3"/>
            </p:cNvCxnSpPr>
            <p:nvPr/>
          </p:nvCxnSpPr>
          <p:spPr>
            <a:xfrm flipV="1">
              <a:off x="5225045" y="4325005"/>
              <a:ext cx="1227234" cy="214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110"/>
            <p:cNvSpPr txBox="1"/>
            <p:nvPr/>
          </p:nvSpPr>
          <p:spPr>
            <a:xfrm>
              <a:off x="5709270" y="4621835"/>
              <a:ext cx="1398699"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reduceByKey</a:t>
              </a:r>
            </a:p>
          </p:txBody>
        </p:sp>
        <p:sp>
          <p:nvSpPr>
            <p:cNvPr id="36" name="Rounded Rectangle 111"/>
            <p:cNvSpPr/>
            <p:nvPr/>
          </p:nvSpPr>
          <p:spPr>
            <a:xfrm>
              <a:off x="7971637" y="3844047"/>
              <a:ext cx="504865" cy="28730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7" name="Straight Arrow Connector 112"/>
            <p:cNvCxnSpPr>
              <a:stCxn id="43" idx="3"/>
              <a:endCxn id="36" idx="1"/>
            </p:cNvCxnSpPr>
            <p:nvPr/>
          </p:nvCxnSpPr>
          <p:spPr>
            <a:xfrm>
              <a:off x="6955557" y="3980557"/>
              <a:ext cx="1016080" cy="7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13"/>
            <p:cNvSpPr txBox="1"/>
            <p:nvPr/>
          </p:nvSpPr>
          <p:spPr>
            <a:xfrm>
              <a:off x="7395329" y="4101193"/>
              <a:ext cx="1400286" cy="369845"/>
            </a:xfrm>
            <a:prstGeom prst="rect">
              <a:avLst/>
            </a:prstGeom>
            <a:noFill/>
          </p:spPr>
          <p:txBody>
            <a:bodyPr>
              <a:spAutoFit/>
            </a:bodyPr>
            <a:lstStyle/>
            <a:p>
              <a:pPr>
                <a:defRPr/>
              </a:pPr>
              <a:r>
                <a:rPr lang="en-US" dirty="0">
                  <a:solidFill>
                    <a:schemeClr val="accent1">
                      <a:lumMod val="75000"/>
                    </a:schemeClr>
                  </a:solidFill>
                  <a:latin typeface="Arial" charset="0"/>
                  <a:ea typeface="ＭＳ Ｐゴシック" charset="0"/>
                  <a:cs typeface="ＭＳ Ｐゴシック" charset="0"/>
                </a:rPr>
                <a:t>collect</a:t>
              </a:r>
            </a:p>
          </p:txBody>
        </p:sp>
        <p:sp>
          <p:nvSpPr>
            <p:cNvPr id="37951" name="TextBox 2"/>
            <p:cNvSpPr txBox="1">
              <a:spLocks noChangeArrowheads="1"/>
            </p:cNvSpPr>
            <p:nvPr/>
          </p:nvSpPr>
          <p:spPr bwMode="auto">
            <a:xfrm>
              <a:off x="3066227" y="2862889"/>
              <a:ext cx="954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1</a:t>
              </a:r>
            </a:p>
          </p:txBody>
        </p:sp>
        <p:sp>
          <p:nvSpPr>
            <p:cNvPr id="37952" name="TextBox 114"/>
            <p:cNvSpPr txBox="1">
              <a:spLocks noChangeArrowheads="1"/>
            </p:cNvSpPr>
            <p:nvPr/>
          </p:nvSpPr>
          <p:spPr bwMode="auto">
            <a:xfrm>
              <a:off x="7027696" y="2847903"/>
              <a:ext cx="891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2</a:t>
              </a:r>
            </a:p>
          </p:txBody>
        </p:sp>
      </p:grpSp>
      <p:sp>
        <p:nvSpPr>
          <p:cNvPr id="60" name="Down Arrow 7"/>
          <p:cNvSpPr/>
          <p:nvPr/>
        </p:nvSpPr>
        <p:spPr>
          <a:xfrm>
            <a:off x="4171950" y="4125913"/>
            <a:ext cx="520700" cy="649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1" name="Rounded Rectangle 126"/>
          <p:cNvSpPr/>
          <p:nvPr/>
        </p:nvSpPr>
        <p:spPr>
          <a:xfrm>
            <a:off x="3225800" y="4508500"/>
            <a:ext cx="647700" cy="1584325"/>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2" name="Rounded Rectangle 127"/>
          <p:cNvSpPr/>
          <p:nvPr/>
        </p:nvSpPr>
        <p:spPr>
          <a:xfrm>
            <a:off x="3297238" y="4608513"/>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3" name="Rounded Rectangle 128"/>
          <p:cNvSpPr/>
          <p:nvPr/>
        </p:nvSpPr>
        <p:spPr>
          <a:xfrm>
            <a:off x="3297238" y="4975225"/>
            <a:ext cx="504825" cy="2873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4" name="Rounded Rectangle 129"/>
          <p:cNvSpPr/>
          <p:nvPr/>
        </p:nvSpPr>
        <p:spPr>
          <a:xfrm>
            <a:off x="3297238" y="5345113"/>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5" name="Rounded Rectangle 130"/>
          <p:cNvSpPr/>
          <p:nvPr/>
        </p:nvSpPr>
        <p:spPr>
          <a:xfrm>
            <a:off x="3297238" y="5711825"/>
            <a:ext cx="504825" cy="2873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6" name="Rounded Rectangle 131"/>
          <p:cNvSpPr/>
          <p:nvPr/>
        </p:nvSpPr>
        <p:spPr>
          <a:xfrm>
            <a:off x="4956175" y="4668838"/>
            <a:ext cx="647700" cy="1231900"/>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67" name="Rounded Rectangle 132"/>
          <p:cNvSpPr/>
          <p:nvPr/>
        </p:nvSpPr>
        <p:spPr>
          <a:xfrm>
            <a:off x="5027613" y="4783138"/>
            <a:ext cx="504825"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8" name="Rounded Rectangle 133"/>
          <p:cNvSpPr/>
          <p:nvPr/>
        </p:nvSpPr>
        <p:spPr>
          <a:xfrm>
            <a:off x="5027613" y="5153025"/>
            <a:ext cx="504825" cy="2889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69" name="Rounded Rectangle 134"/>
          <p:cNvSpPr/>
          <p:nvPr/>
        </p:nvSpPr>
        <p:spPr>
          <a:xfrm>
            <a:off x="5027613" y="5519738"/>
            <a:ext cx="504825" cy="2873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70" name="Straight Arrow Connector 135"/>
          <p:cNvCxnSpPr>
            <a:stCxn id="62" idx="3"/>
            <a:endCxn id="67" idx="1"/>
          </p:cNvCxnSpPr>
          <p:nvPr/>
        </p:nvCxnSpPr>
        <p:spPr>
          <a:xfrm>
            <a:off x="3802063" y="4752975"/>
            <a:ext cx="1225550" cy="17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136"/>
          <p:cNvCxnSpPr>
            <a:stCxn id="63" idx="3"/>
          </p:cNvCxnSpPr>
          <p:nvPr/>
        </p:nvCxnSpPr>
        <p:spPr>
          <a:xfrm flipV="1">
            <a:off x="3802063" y="4926013"/>
            <a:ext cx="1225550" cy="19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137"/>
          <p:cNvCxnSpPr>
            <a:stCxn id="64" idx="3"/>
          </p:cNvCxnSpPr>
          <p:nvPr/>
        </p:nvCxnSpPr>
        <p:spPr>
          <a:xfrm flipV="1">
            <a:off x="3802063" y="4926013"/>
            <a:ext cx="1154112" cy="56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38"/>
          <p:cNvCxnSpPr>
            <a:endCxn id="66" idx="1"/>
          </p:cNvCxnSpPr>
          <p:nvPr/>
        </p:nvCxnSpPr>
        <p:spPr>
          <a:xfrm flipV="1">
            <a:off x="3802063" y="5284788"/>
            <a:ext cx="1154112" cy="615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17"/>
          <p:cNvCxnSpPr>
            <a:endCxn id="69" idx="1"/>
          </p:cNvCxnSpPr>
          <p:nvPr/>
        </p:nvCxnSpPr>
        <p:spPr>
          <a:xfrm flipV="1">
            <a:off x="3873500" y="5662613"/>
            <a:ext cx="1154113"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19"/>
          <p:cNvCxnSpPr/>
          <p:nvPr/>
        </p:nvCxnSpPr>
        <p:spPr>
          <a:xfrm flipV="1">
            <a:off x="3821113" y="4883150"/>
            <a:ext cx="1082675" cy="101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21"/>
          <p:cNvCxnSpPr>
            <a:endCxn id="69" idx="1"/>
          </p:cNvCxnSpPr>
          <p:nvPr/>
        </p:nvCxnSpPr>
        <p:spPr>
          <a:xfrm>
            <a:off x="3802063" y="5519738"/>
            <a:ext cx="1225550" cy="14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23"/>
          <p:cNvCxnSpPr>
            <a:stCxn id="62" idx="3"/>
            <a:endCxn id="66" idx="1"/>
          </p:cNvCxnSpPr>
          <p:nvPr/>
        </p:nvCxnSpPr>
        <p:spPr>
          <a:xfrm>
            <a:off x="3802063" y="4752975"/>
            <a:ext cx="1154112" cy="53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25"/>
          <p:cNvCxnSpPr>
            <a:stCxn id="62" idx="3"/>
            <a:endCxn id="69" idx="1"/>
          </p:cNvCxnSpPr>
          <p:nvPr/>
        </p:nvCxnSpPr>
        <p:spPr>
          <a:xfrm>
            <a:off x="3802063" y="4752975"/>
            <a:ext cx="1225550" cy="909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27"/>
          <p:cNvCxnSpPr>
            <a:endCxn id="68" idx="1"/>
          </p:cNvCxnSpPr>
          <p:nvPr/>
        </p:nvCxnSpPr>
        <p:spPr>
          <a:xfrm>
            <a:off x="3821113" y="5153025"/>
            <a:ext cx="1206500" cy="144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29"/>
          <p:cNvCxnSpPr/>
          <p:nvPr/>
        </p:nvCxnSpPr>
        <p:spPr>
          <a:xfrm>
            <a:off x="3821113" y="5141913"/>
            <a:ext cx="1187450" cy="52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31"/>
          <p:cNvCxnSpPr>
            <a:endCxn id="66" idx="1"/>
          </p:cNvCxnSpPr>
          <p:nvPr/>
        </p:nvCxnSpPr>
        <p:spPr>
          <a:xfrm flipV="1">
            <a:off x="3821113" y="5284788"/>
            <a:ext cx="1135062" cy="17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914" name="TextBox 139"/>
          <p:cNvSpPr txBox="1">
            <a:spLocks noChangeArrowheads="1"/>
          </p:cNvSpPr>
          <p:nvPr/>
        </p:nvSpPr>
        <p:spPr bwMode="auto">
          <a:xfrm>
            <a:off x="3116263" y="6029325"/>
            <a:ext cx="9540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1</a:t>
            </a:r>
          </a:p>
        </p:txBody>
      </p:sp>
      <p:sp>
        <p:nvSpPr>
          <p:cNvPr id="37915" name="TextBox 140"/>
          <p:cNvSpPr txBox="1">
            <a:spLocks noChangeArrowheads="1"/>
          </p:cNvSpPr>
          <p:nvPr/>
        </p:nvSpPr>
        <p:spPr bwMode="auto">
          <a:xfrm>
            <a:off x="4837113" y="5984875"/>
            <a:ext cx="954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b="1"/>
              <a:t>Stage 2</a:t>
            </a:r>
          </a:p>
        </p:txBody>
      </p:sp>
      <p:sp>
        <p:nvSpPr>
          <p:cNvPr id="84" name="TextBox 32"/>
          <p:cNvSpPr txBox="1">
            <a:spLocks noChangeArrowheads="1"/>
          </p:cNvSpPr>
          <p:nvPr/>
        </p:nvSpPr>
        <p:spPr bwMode="auto">
          <a:xfrm>
            <a:off x="889000" y="4841875"/>
            <a:ext cx="22272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Calibri" panose="020F0502020204030204" pitchFamily="34" charset="0"/>
              <a:buAutoNum type="arabicPeriod"/>
            </a:pPr>
            <a:r>
              <a:rPr lang="en-US" altLang="en-US" sz="1400"/>
              <a:t>Read HDFS split</a:t>
            </a:r>
          </a:p>
          <a:p>
            <a:pPr eaLnBrk="1" hangingPunct="1">
              <a:buFont typeface="Calibri" panose="020F0502020204030204" pitchFamily="34" charset="0"/>
              <a:buAutoNum type="arabicPeriod"/>
            </a:pPr>
            <a:r>
              <a:rPr lang="en-US" altLang="en-US" sz="1400"/>
              <a:t>Apply both the maps</a:t>
            </a:r>
          </a:p>
          <a:p>
            <a:pPr eaLnBrk="1" hangingPunct="1">
              <a:buFont typeface="Calibri" panose="020F0502020204030204" pitchFamily="34" charset="0"/>
              <a:buAutoNum type="arabicPeriod"/>
            </a:pPr>
            <a:r>
              <a:rPr lang="en-US" altLang="en-US" sz="1400"/>
              <a:t>Start Partial reduce</a:t>
            </a:r>
          </a:p>
          <a:p>
            <a:pPr eaLnBrk="1" hangingPunct="1">
              <a:buFont typeface="Calibri" panose="020F0502020204030204" pitchFamily="34" charset="0"/>
              <a:buAutoNum type="arabicPeriod"/>
            </a:pPr>
            <a:r>
              <a:rPr lang="en-US" altLang="en-US" sz="1400"/>
              <a:t>Write shuffle data</a:t>
            </a:r>
          </a:p>
        </p:txBody>
      </p:sp>
      <p:sp>
        <p:nvSpPr>
          <p:cNvPr id="85" name="TextBox 141"/>
          <p:cNvSpPr txBox="1">
            <a:spLocks noChangeArrowheads="1"/>
          </p:cNvSpPr>
          <p:nvPr/>
        </p:nvSpPr>
        <p:spPr bwMode="auto">
          <a:xfrm>
            <a:off x="6056313" y="4800600"/>
            <a:ext cx="22272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buFont typeface="Calibri" panose="020F0502020204030204" pitchFamily="34" charset="0"/>
              <a:buAutoNum type="arabicPeriod"/>
            </a:pPr>
            <a:r>
              <a:rPr lang="en-US" altLang="en-US" sz="1400"/>
              <a:t>Read shuffle data</a:t>
            </a:r>
          </a:p>
          <a:p>
            <a:pPr eaLnBrk="1" hangingPunct="1">
              <a:buFont typeface="Calibri" panose="020F0502020204030204" pitchFamily="34" charset="0"/>
              <a:buAutoNum type="arabicPeriod"/>
            </a:pPr>
            <a:r>
              <a:rPr lang="en-US" altLang="en-US" sz="1400"/>
              <a:t>Final reduce</a:t>
            </a:r>
          </a:p>
          <a:p>
            <a:pPr eaLnBrk="1" hangingPunct="1">
              <a:buFont typeface="Calibri" panose="020F0502020204030204" pitchFamily="34" charset="0"/>
              <a:buAutoNum type="arabicPeriod"/>
            </a:pPr>
            <a:r>
              <a:rPr lang="en-US" altLang="en-US" sz="1400"/>
              <a:t>Send result to driver program</a:t>
            </a:r>
          </a:p>
        </p:txBody>
      </p:sp>
    </p:spTree>
    <p:extLst>
      <p:ext uri="{BB962C8B-B14F-4D97-AF65-F5344CB8AC3E}">
        <p14:creationId xmlns:p14="http://schemas.microsoft.com/office/powerpoint/2010/main" val="4181197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olo 1"/>
          <p:cNvSpPr>
            <a:spLocks noGrp="1"/>
          </p:cNvSpPr>
          <p:nvPr>
            <p:ph type="title"/>
          </p:nvPr>
        </p:nvSpPr>
        <p:spPr/>
        <p:txBody>
          <a:bodyPr/>
          <a:lstStyle/>
          <a:p>
            <a:r>
              <a:rPr lang="en-US" altLang="en-US"/>
              <a:t>Stage Execution</a:t>
            </a:r>
          </a:p>
        </p:txBody>
      </p:sp>
      <p:sp>
        <p:nvSpPr>
          <p:cNvPr id="3" name="Segnaposto contenuto 2"/>
          <p:cNvSpPr>
            <a:spLocks noGrp="1"/>
          </p:cNvSpPr>
          <p:nvPr>
            <p:ph idx="1"/>
          </p:nvPr>
        </p:nvSpPr>
        <p:spPr>
          <a:xfrm>
            <a:off x="457200" y="3962400"/>
            <a:ext cx="8229600" cy="2163763"/>
          </a:xfrm>
        </p:spPr>
        <p:txBody>
          <a:bodyPr>
            <a:normAutofit lnSpcReduction="10000"/>
          </a:bodyPr>
          <a:lstStyle/>
          <a:p>
            <a:pPr>
              <a:buFont typeface="Arial" charset="0"/>
              <a:buChar char="•"/>
              <a:defRPr/>
            </a:pPr>
            <a:r>
              <a:rPr lang="en-US" sz="2400" dirty="0">
                <a:ea typeface="ＭＳ Ｐゴシック" charset="0"/>
              </a:rPr>
              <a:t>Create a task for each Partition in the new RDD</a:t>
            </a:r>
          </a:p>
          <a:p>
            <a:pPr>
              <a:buFont typeface="Arial" charset="0"/>
              <a:buChar char="•"/>
              <a:defRPr/>
            </a:pPr>
            <a:r>
              <a:rPr lang="en-US" sz="2400" dirty="0">
                <a:ea typeface="ＭＳ Ｐゴシック" charset="0"/>
              </a:rPr>
              <a:t>Serialize the Task</a:t>
            </a:r>
          </a:p>
          <a:p>
            <a:pPr>
              <a:buFont typeface="Arial" charset="0"/>
              <a:buChar char="•"/>
              <a:defRPr/>
            </a:pPr>
            <a:r>
              <a:rPr lang="en-US" sz="2400" dirty="0">
                <a:ea typeface="ＭＳ Ｐゴシック" charset="0"/>
              </a:rPr>
              <a:t>Schedule and ship Tasks to Slaves</a:t>
            </a:r>
          </a:p>
          <a:p>
            <a:pPr>
              <a:buFont typeface="Arial" charset="0"/>
              <a:buChar char="•"/>
              <a:defRPr/>
            </a:pPr>
            <a:endParaRPr lang="en-US" sz="2400" dirty="0">
              <a:ea typeface="ＭＳ Ｐゴシック" charset="0"/>
            </a:endParaRPr>
          </a:p>
          <a:p>
            <a:pPr marL="0" indent="0">
              <a:buFont typeface="Arial" charset="0"/>
              <a:buNone/>
              <a:defRPr/>
            </a:pPr>
            <a:r>
              <a:rPr lang="en-US" sz="2400" dirty="0">
                <a:ea typeface="ＭＳ Ｐゴシック" charset="0"/>
              </a:rPr>
              <a:t>And all this happens internally (you need to do anything)</a:t>
            </a:r>
          </a:p>
          <a:p>
            <a:pPr>
              <a:buFont typeface="Arial" charset="0"/>
              <a:buChar char="•"/>
              <a:defRPr/>
            </a:pPr>
            <a:endParaRPr lang="en-US" sz="2400" dirty="0">
              <a:ea typeface="ＭＳ Ｐゴシック" charset="0"/>
            </a:endParaRP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F089FE57-63D2-49FD-888A-C4FEC4708C32}" type="slidenum">
              <a:rPr lang="en-US" altLang="en-US" sz="1200">
                <a:solidFill>
                  <a:srgbClr val="F2F2F2"/>
                </a:solidFill>
                <a:latin typeface="Calibri" panose="020F0502020204030204" pitchFamily="34" charset="0"/>
              </a:rPr>
              <a:pPr eaLnBrk="1" hangingPunct="1"/>
              <a:t>61</a:t>
            </a:fld>
            <a:endParaRPr lang="en-US" altLang="en-US" sz="1200">
              <a:solidFill>
                <a:srgbClr val="F2F2F2"/>
              </a:solidFill>
              <a:latin typeface="Calibri" panose="020F0502020204030204" pitchFamily="34" charset="0"/>
            </a:endParaRPr>
          </a:p>
        </p:txBody>
      </p:sp>
      <p:grpSp>
        <p:nvGrpSpPr>
          <p:cNvPr id="38916" name="Group 115"/>
          <p:cNvGrpSpPr>
            <a:grpSpLocks/>
          </p:cNvGrpSpPr>
          <p:nvPr/>
        </p:nvGrpSpPr>
        <p:grpSpPr bwMode="auto">
          <a:xfrm>
            <a:off x="3579813" y="1768475"/>
            <a:ext cx="647700" cy="1584325"/>
            <a:chOff x="1642340" y="5129482"/>
            <a:chExt cx="648072" cy="1584176"/>
          </a:xfrm>
        </p:grpSpPr>
        <p:sp>
          <p:nvSpPr>
            <p:cNvPr id="6" name="Rounded Rectangle 116"/>
            <p:cNvSpPr/>
            <p:nvPr/>
          </p:nvSpPr>
          <p:spPr>
            <a:xfrm>
              <a:off x="1642340" y="5129482"/>
              <a:ext cx="648072" cy="1584176"/>
            </a:xfrm>
            <a:prstGeom prst="roundRect">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endParaRPr lang="en-US"/>
            </a:p>
          </p:txBody>
        </p:sp>
        <p:sp>
          <p:nvSpPr>
            <p:cNvPr id="7" name="Rounded Rectangle 117"/>
            <p:cNvSpPr/>
            <p:nvPr/>
          </p:nvSpPr>
          <p:spPr>
            <a:xfrm>
              <a:off x="1713818" y="5229486"/>
              <a:ext cx="50511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8" name="Rounded Rectangle 118"/>
            <p:cNvSpPr/>
            <p:nvPr/>
          </p:nvSpPr>
          <p:spPr>
            <a:xfrm>
              <a:off x="1713818" y="5594576"/>
              <a:ext cx="50511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9" name="Rounded Rectangle 119"/>
            <p:cNvSpPr/>
            <p:nvPr/>
          </p:nvSpPr>
          <p:spPr>
            <a:xfrm>
              <a:off x="1713818" y="5966016"/>
              <a:ext cx="505115" cy="28731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10" name="Rounded Rectangle 120"/>
            <p:cNvSpPr/>
            <p:nvPr/>
          </p:nvSpPr>
          <p:spPr>
            <a:xfrm>
              <a:off x="1713818" y="6331107"/>
              <a:ext cx="505115" cy="28889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grpSp>
      <p:sp>
        <p:nvSpPr>
          <p:cNvPr id="38917" name="TextBox 121"/>
          <p:cNvSpPr txBox="1">
            <a:spLocks noChangeArrowheads="1"/>
          </p:cNvSpPr>
          <p:nvPr/>
        </p:nvSpPr>
        <p:spPr bwMode="auto">
          <a:xfrm>
            <a:off x="4176713" y="1828800"/>
            <a:ext cx="7191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1</a:t>
            </a:r>
            <a:endParaRPr lang="en-US" altLang="en-US" sz="1800"/>
          </a:p>
        </p:txBody>
      </p:sp>
      <p:sp>
        <p:nvSpPr>
          <p:cNvPr id="38918" name="TextBox 122"/>
          <p:cNvSpPr txBox="1">
            <a:spLocks noChangeArrowheads="1"/>
          </p:cNvSpPr>
          <p:nvPr/>
        </p:nvSpPr>
        <p:spPr bwMode="auto">
          <a:xfrm>
            <a:off x="4176713" y="2260600"/>
            <a:ext cx="71913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2</a:t>
            </a:r>
            <a:endParaRPr lang="en-US" altLang="en-US" sz="1800"/>
          </a:p>
        </p:txBody>
      </p:sp>
      <p:sp>
        <p:nvSpPr>
          <p:cNvPr id="38919" name="TextBox 123"/>
          <p:cNvSpPr txBox="1">
            <a:spLocks noChangeArrowheads="1"/>
          </p:cNvSpPr>
          <p:nvPr/>
        </p:nvSpPr>
        <p:spPr bwMode="auto">
          <a:xfrm>
            <a:off x="4176713" y="2620963"/>
            <a:ext cx="719137"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2</a:t>
            </a:r>
            <a:endParaRPr lang="en-US" altLang="en-US" sz="1800"/>
          </a:p>
        </p:txBody>
      </p:sp>
      <p:sp>
        <p:nvSpPr>
          <p:cNvPr id="38920" name="TextBox 124"/>
          <p:cNvSpPr txBox="1">
            <a:spLocks noChangeArrowheads="1"/>
          </p:cNvSpPr>
          <p:nvPr/>
        </p:nvSpPr>
        <p:spPr bwMode="auto">
          <a:xfrm>
            <a:off x="4176713" y="2979738"/>
            <a:ext cx="7191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Task 2</a:t>
            </a:r>
            <a:endParaRPr lang="en-US" altLang="en-US" sz="1800"/>
          </a:p>
        </p:txBody>
      </p:sp>
    </p:spTree>
    <p:extLst>
      <p:ext uri="{BB962C8B-B14F-4D97-AF65-F5344CB8AC3E}">
        <p14:creationId xmlns:p14="http://schemas.microsoft.com/office/powerpoint/2010/main" val="1670578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olo 1"/>
          <p:cNvSpPr>
            <a:spLocks noGrp="1"/>
          </p:cNvSpPr>
          <p:nvPr>
            <p:ph type="title"/>
          </p:nvPr>
        </p:nvSpPr>
        <p:spPr/>
        <p:txBody>
          <a:bodyPr/>
          <a:lstStyle/>
          <a:p>
            <a:r>
              <a:rPr lang="en-US" altLang="en-US"/>
              <a:t>Spark Executor (Slaves)</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DA1C11E-6A99-4141-9CAE-0F87AE8EEEEE}" type="slidenum">
              <a:rPr lang="en-US" altLang="en-US" sz="1200">
                <a:solidFill>
                  <a:srgbClr val="F2F2F2"/>
                </a:solidFill>
                <a:latin typeface="Calibri" panose="020F0502020204030204" pitchFamily="34" charset="0"/>
              </a:rPr>
              <a:pPr eaLnBrk="1" hangingPunct="1"/>
              <a:t>62</a:t>
            </a:fld>
            <a:endParaRPr lang="en-US" altLang="en-US" sz="1200">
              <a:solidFill>
                <a:srgbClr val="F2F2F2"/>
              </a:solidFill>
              <a:latin typeface="Calibri" panose="020F0502020204030204" pitchFamily="34" charset="0"/>
            </a:endParaRPr>
          </a:p>
        </p:txBody>
      </p:sp>
      <p:grpSp>
        <p:nvGrpSpPr>
          <p:cNvPr id="39939" name="Group 1"/>
          <p:cNvGrpSpPr>
            <a:grpSpLocks/>
          </p:cNvGrpSpPr>
          <p:nvPr/>
        </p:nvGrpSpPr>
        <p:grpSpPr bwMode="auto">
          <a:xfrm>
            <a:off x="1377950" y="1944688"/>
            <a:ext cx="1925638" cy="1074737"/>
            <a:chOff x="2339752" y="3861048"/>
            <a:chExt cx="4392488" cy="2060848"/>
          </a:xfrm>
        </p:grpSpPr>
        <p:cxnSp>
          <p:nvCxnSpPr>
            <p:cNvPr id="6" name="Straight Connector 2"/>
            <p:cNvCxnSpPr/>
            <p:nvPr/>
          </p:nvCxnSpPr>
          <p:spPr>
            <a:xfrm>
              <a:off x="2339752" y="3861048"/>
              <a:ext cx="0" cy="1945173"/>
            </a:xfrm>
            <a:prstGeom prst="line">
              <a:avLst/>
            </a:prstGeom>
            <a:ln/>
          </p:spPr>
          <p:style>
            <a:lnRef idx="2">
              <a:schemeClr val="accent2"/>
            </a:lnRef>
            <a:fillRef idx="1">
              <a:schemeClr val="lt1"/>
            </a:fillRef>
            <a:effectRef idx="0">
              <a:schemeClr val="accent2"/>
            </a:effectRef>
            <a:fontRef idx="minor">
              <a:schemeClr val="dk1"/>
            </a:fontRef>
          </p:style>
        </p:cxnSp>
        <p:cxnSp>
          <p:nvCxnSpPr>
            <p:cNvPr id="7" name="Straight Connector 25"/>
            <p:cNvCxnSpPr/>
            <p:nvPr/>
          </p:nvCxnSpPr>
          <p:spPr>
            <a:xfrm>
              <a:off x="6732240" y="3861048"/>
              <a:ext cx="0" cy="1945173"/>
            </a:xfrm>
            <a:prstGeom prst="line">
              <a:avLst/>
            </a:prstGeom>
            <a:ln/>
          </p:spPr>
          <p:style>
            <a:lnRef idx="2">
              <a:schemeClr val="accent2"/>
            </a:lnRef>
            <a:fillRef idx="1">
              <a:schemeClr val="lt1"/>
            </a:fillRef>
            <a:effectRef idx="0">
              <a:schemeClr val="accent2"/>
            </a:effectRef>
            <a:fontRef idx="minor">
              <a:schemeClr val="dk1"/>
            </a:fontRef>
          </p:style>
        </p:cxnSp>
        <p:sp>
          <p:nvSpPr>
            <p:cNvPr id="8" name="Right Arrow 5"/>
            <p:cNvSpPr/>
            <p:nvPr/>
          </p:nvSpPr>
          <p:spPr>
            <a:xfrm>
              <a:off x="2629446" y="38610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Fetch Input</a:t>
              </a:r>
            </a:p>
          </p:txBody>
        </p:sp>
        <p:sp>
          <p:nvSpPr>
            <p:cNvPr id="9" name="Right Arrow 27"/>
            <p:cNvSpPr/>
            <p:nvPr/>
          </p:nvSpPr>
          <p:spPr>
            <a:xfrm>
              <a:off x="3324712" y="45307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Execute Task</a:t>
              </a:r>
            </a:p>
          </p:txBody>
        </p:sp>
        <p:sp>
          <p:nvSpPr>
            <p:cNvPr id="10" name="Right Arrow 28"/>
            <p:cNvSpPr/>
            <p:nvPr/>
          </p:nvSpPr>
          <p:spPr>
            <a:xfrm>
              <a:off x="3980146" y="5200448"/>
              <a:ext cx="2520339"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Write Output</a:t>
              </a:r>
            </a:p>
          </p:txBody>
        </p:sp>
      </p:grpSp>
      <p:grpSp>
        <p:nvGrpSpPr>
          <p:cNvPr id="39940" name="Group 22"/>
          <p:cNvGrpSpPr>
            <a:grpSpLocks/>
          </p:cNvGrpSpPr>
          <p:nvPr/>
        </p:nvGrpSpPr>
        <p:grpSpPr bwMode="auto">
          <a:xfrm>
            <a:off x="3425825" y="1944688"/>
            <a:ext cx="1925638" cy="1074737"/>
            <a:chOff x="2339752" y="3861048"/>
            <a:chExt cx="4392488" cy="2060848"/>
          </a:xfrm>
        </p:grpSpPr>
        <p:cxnSp>
          <p:nvCxnSpPr>
            <p:cNvPr id="12" name="Straight Connector 23"/>
            <p:cNvCxnSpPr/>
            <p:nvPr/>
          </p:nvCxnSpPr>
          <p:spPr>
            <a:xfrm>
              <a:off x="2339752" y="3861048"/>
              <a:ext cx="0" cy="1945173"/>
            </a:xfrm>
            <a:prstGeom prst="line">
              <a:avLst/>
            </a:prstGeom>
            <a:ln/>
          </p:spPr>
          <p:style>
            <a:lnRef idx="2">
              <a:schemeClr val="accent3"/>
            </a:lnRef>
            <a:fillRef idx="1">
              <a:schemeClr val="lt1"/>
            </a:fillRef>
            <a:effectRef idx="0">
              <a:schemeClr val="accent3"/>
            </a:effectRef>
            <a:fontRef idx="minor">
              <a:schemeClr val="dk1"/>
            </a:fontRef>
          </p:style>
        </p:cxnSp>
        <p:cxnSp>
          <p:nvCxnSpPr>
            <p:cNvPr id="13" name="Straight Connector 24"/>
            <p:cNvCxnSpPr/>
            <p:nvPr/>
          </p:nvCxnSpPr>
          <p:spPr>
            <a:xfrm>
              <a:off x="6732240" y="3861048"/>
              <a:ext cx="0" cy="1945173"/>
            </a:xfrm>
            <a:prstGeom prst="line">
              <a:avLst/>
            </a:prstGeom>
            <a:ln/>
          </p:spPr>
          <p:style>
            <a:lnRef idx="2">
              <a:schemeClr val="accent3"/>
            </a:lnRef>
            <a:fillRef idx="1">
              <a:schemeClr val="lt1"/>
            </a:fillRef>
            <a:effectRef idx="0">
              <a:schemeClr val="accent3"/>
            </a:effectRef>
            <a:fontRef idx="minor">
              <a:schemeClr val="dk1"/>
            </a:fontRef>
          </p:style>
        </p:cxnSp>
        <p:sp>
          <p:nvSpPr>
            <p:cNvPr id="14" name="Right Arrow 26"/>
            <p:cNvSpPr/>
            <p:nvPr/>
          </p:nvSpPr>
          <p:spPr>
            <a:xfrm>
              <a:off x="2629446" y="38610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Fetch Input</a:t>
              </a:r>
            </a:p>
          </p:txBody>
        </p:sp>
        <p:sp>
          <p:nvSpPr>
            <p:cNvPr id="15" name="Right Arrow 29"/>
            <p:cNvSpPr/>
            <p:nvPr/>
          </p:nvSpPr>
          <p:spPr>
            <a:xfrm>
              <a:off x="3324712" y="45307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Execute Task</a:t>
              </a:r>
            </a:p>
          </p:txBody>
        </p:sp>
        <p:sp>
          <p:nvSpPr>
            <p:cNvPr id="16" name="Right Arrow 30"/>
            <p:cNvSpPr/>
            <p:nvPr/>
          </p:nvSpPr>
          <p:spPr>
            <a:xfrm>
              <a:off x="3980146" y="5200448"/>
              <a:ext cx="2520339"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Write Output</a:t>
              </a:r>
            </a:p>
          </p:txBody>
        </p:sp>
      </p:grpSp>
      <p:grpSp>
        <p:nvGrpSpPr>
          <p:cNvPr id="39941" name="Group 31"/>
          <p:cNvGrpSpPr>
            <a:grpSpLocks/>
          </p:cNvGrpSpPr>
          <p:nvPr/>
        </p:nvGrpSpPr>
        <p:grpSpPr bwMode="auto">
          <a:xfrm>
            <a:off x="5497513" y="1944688"/>
            <a:ext cx="1925637" cy="1074737"/>
            <a:chOff x="2339752" y="3861048"/>
            <a:chExt cx="4392488" cy="2060848"/>
          </a:xfrm>
        </p:grpSpPr>
        <p:cxnSp>
          <p:nvCxnSpPr>
            <p:cNvPr id="18" name="Straight Connector 32"/>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19" name="Straight Connector 34"/>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20" name="Right Arrow 35"/>
            <p:cNvSpPr/>
            <p:nvPr/>
          </p:nvSpPr>
          <p:spPr>
            <a:xfrm>
              <a:off x="2629446" y="38610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21" name="Right Arrow 36"/>
            <p:cNvSpPr/>
            <p:nvPr/>
          </p:nvSpPr>
          <p:spPr>
            <a:xfrm>
              <a:off x="3324712" y="45307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22" name="Right Arrow 37"/>
            <p:cNvSpPr/>
            <p:nvPr/>
          </p:nvSpPr>
          <p:spPr>
            <a:xfrm>
              <a:off x="3980145" y="5200448"/>
              <a:ext cx="2520340"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9942" name="Group 38"/>
          <p:cNvGrpSpPr>
            <a:grpSpLocks/>
          </p:cNvGrpSpPr>
          <p:nvPr/>
        </p:nvGrpSpPr>
        <p:grpSpPr bwMode="auto">
          <a:xfrm>
            <a:off x="1377950" y="3094038"/>
            <a:ext cx="3871913" cy="1074737"/>
            <a:chOff x="2339752" y="3861048"/>
            <a:chExt cx="4392488" cy="2060848"/>
          </a:xfrm>
        </p:grpSpPr>
        <p:cxnSp>
          <p:nvCxnSpPr>
            <p:cNvPr id="24" name="Straight Connector 39"/>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25" name="Straight Connector 40"/>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26" name="Right Arrow 41"/>
            <p:cNvSpPr/>
            <p:nvPr/>
          </p:nvSpPr>
          <p:spPr>
            <a:xfrm>
              <a:off x="2627902" y="3861048"/>
              <a:ext cx="2519513"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27" name="Right Arrow 42"/>
            <p:cNvSpPr/>
            <p:nvPr/>
          </p:nvSpPr>
          <p:spPr>
            <a:xfrm>
              <a:off x="3324866" y="4530748"/>
              <a:ext cx="2519511"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28" name="Right Arrow 43"/>
            <p:cNvSpPr/>
            <p:nvPr/>
          </p:nvSpPr>
          <p:spPr>
            <a:xfrm>
              <a:off x="3980407" y="5200448"/>
              <a:ext cx="2521313"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9943" name="Group 44"/>
          <p:cNvGrpSpPr>
            <a:grpSpLocks/>
          </p:cNvGrpSpPr>
          <p:nvPr/>
        </p:nvGrpSpPr>
        <p:grpSpPr bwMode="auto">
          <a:xfrm>
            <a:off x="5384800" y="3100388"/>
            <a:ext cx="1925638" cy="1074737"/>
            <a:chOff x="2339752" y="3861048"/>
            <a:chExt cx="4392488" cy="2060848"/>
          </a:xfrm>
        </p:grpSpPr>
        <p:cxnSp>
          <p:nvCxnSpPr>
            <p:cNvPr id="30" name="Straight Connector 45"/>
            <p:cNvCxnSpPr/>
            <p:nvPr/>
          </p:nvCxnSpPr>
          <p:spPr>
            <a:xfrm>
              <a:off x="2339752" y="3861048"/>
              <a:ext cx="0" cy="1945173"/>
            </a:xfrm>
            <a:prstGeom prst="line">
              <a:avLst/>
            </a:prstGeom>
            <a:ln/>
          </p:spPr>
          <p:style>
            <a:lnRef idx="2">
              <a:schemeClr val="accent4"/>
            </a:lnRef>
            <a:fillRef idx="1">
              <a:schemeClr val="lt1"/>
            </a:fillRef>
            <a:effectRef idx="0">
              <a:schemeClr val="accent4"/>
            </a:effectRef>
            <a:fontRef idx="minor">
              <a:schemeClr val="dk1"/>
            </a:fontRef>
          </p:style>
        </p:cxnSp>
        <p:cxnSp>
          <p:nvCxnSpPr>
            <p:cNvPr id="31" name="Straight Connector 46"/>
            <p:cNvCxnSpPr/>
            <p:nvPr/>
          </p:nvCxnSpPr>
          <p:spPr>
            <a:xfrm>
              <a:off x="6732240" y="3861048"/>
              <a:ext cx="0" cy="1945173"/>
            </a:xfrm>
            <a:prstGeom prst="line">
              <a:avLst/>
            </a:prstGeom>
            <a:ln/>
          </p:spPr>
          <p:style>
            <a:lnRef idx="2">
              <a:schemeClr val="accent4"/>
            </a:lnRef>
            <a:fillRef idx="1">
              <a:schemeClr val="lt1"/>
            </a:fillRef>
            <a:effectRef idx="0">
              <a:schemeClr val="accent4"/>
            </a:effectRef>
            <a:fontRef idx="minor">
              <a:schemeClr val="dk1"/>
            </a:fontRef>
          </p:style>
        </p:cxnSp>
        <p:sp>
          <p:nvSpPr>
            <p:cNvPr id="32" name="Right Arrow 47"/>
            <p:cNvSpPr/>
            <p:nvPr/>
          </p:nvSpPr>
          <p:spPr>
            <a:xfrm>
              <a:off x="2629446" y="38610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Fetch Input</a:t>
              </a:r>
            </a:p>
          </p:txBody>
        </p:sp>
        <p:sp>
          <p:nvSpPr>
            <p:cNvPr id="33" name="Right Arrow 48"/>
            <p:cNvSpPr/>
            <p:nvPr/>
          </p:nvSpPr>
          <p:spPr>
            <a:xfrm>
              <a:off x="3324712" y="45307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Execute Task</a:t>
              </a:r>
            </a:p>
          </p:txBody>
        </p:sp>
        <p:sp>
          <p:nvSpPr>
            <p:cNvPr id="34" name="Right Arrow 49"/>
            <p:cNvSpPr/>
            <p:nvPr/>
          </p:nvSpPr>
          <p:spPr>
            <a:xfrm>
              <a:off x="3980146" y="5200448"/>
              <a:ext cx="2520339" cy="72144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200" dirty="0"/>
                <a:t>Write Output</a:t>
              </a:r>
            </a:p>
          </p:txBody>
        </p:sp>
      </p:grpSp>
      <p:grpSp>
        <p:nvGrpSpPr>
          <p:cNvPr id="39944" name="Group 50"/>
          <p:cNvGrpSpPr>
            <a:grpSpLocks/>
          </p:cNvGrpSpPr>
          <p:nvPr/>
        </p:nvGrpSpPr>
        <p:grpSpPr bwMode="auto">
          <a:xfrm>
            <a:off x="1346200" y="4202113"/>
            <a:ext cx="2678113" cy="1074737"/>
            <a:chOff x="2339752" y="3861048"/>
            <a:chExt cx="4392488" cy="2060848"/>
          </a:xfrm>
        </p:grpSpPr>
        <p:cxnSp>
          <p:nvCxnSpPr>
            <p:cNvPr id="36" name="Straight Connector 51"/>
            <p:cNvCxnSpPr/>
            <p:nvPr/>
          </p:nvCxnSpPr>
          <p:spPr>
            <a:xfrm>
              <a:off x="2339752" y="3861048"/>
              <a:ext cx="0" cy="1945173"/>
            </a:xfrm>
            <a:prstGeom prst="line">
              <a:avLst/>
            </a:prstGeom>
            <a:ln/>
          </p:spPr>
          <p:style>
            <a:lnRef idx="2">
              <a:schemeClr val="accent3"/>
            </a:lnRef>
            <a:fillRef idx="1">
              <a:schemeClr val="lt1"/>
            </a:fillRef>
            <a:effectRef idx="0">
              <a:schemeClr val="accent3"/>
            </a:effectRef>
            <a:fontRef idx="minor">
              <a:schemeClr val="dk1"/>
            </a:fontRef>
          </p:style>
        </p:cxnSp>
        <p:cxnSp>
          <p:nvCxnSpPr>
            <p:cNvPr id="37" name="Straight Connector 52"/>
            <p:cNvCxnSpPr/>
            <p:nvPr/>
          </p:nvCxnSpPr>
          <p:spPr>
            <a:xfrm>
              <a:off x="6732240" y="3861048"/>
              <a:ext cx="0" cy="1945173"/>
            </a:xfrm>
            <a:prstGeom prst="line">
              <a:avLst/>
            </a:prstGeom>
            <a:ln/>
          </p:spPr>
          <p:style>
            <a:lnRef idx="2">
              <a:schemeClr val="accent3"/>
            </a:lnRef>
            <a:fillRef idx="1">
              <a:schemeClr val="lt1"/>
            </a:fillRef>
            <a:effectRef idx="0">
              <a:schemeClr val="accent3"/>
            </a:effectRef>
            <a:fontRef idx="minor">
              <a:schemeClr val="dk1"/>
            </a:fontRef>
          </p:style>
        </p:cxnSp>
        <p:sp>
          <p:nvSpPr>
            <p:cNvPr id="38" name="Right Arrow 53"/>
            <p:cNvSpPr/>
            <p:nvPr/>
          </p:nvSpPr>
          <p:spPr>
            <a:xfrm>
              <a:off x="2628766" y="38610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Fetch Input</a:t>
              </a:r>
            </a:p>
          </p:txBody>
        </p:sp>
        <p:sp>
          <p:nvSpPr>
            <p:cNvPr id="39" name="Right Arrow 54"/>
            <p:cNvSpPr/>
            <p:nvPr/>
          </p:nvSpPr>
          <p:spPr>
            <a:xfrm>
              <a:off x="3323961" y="45307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Execute Task</a:t>
              </a:r>
            </a:p>
          </p:txBody>
        </p:sp>
        <p:sp>
          <p:nvSpPr>
            <p:cNvPr id="40" name="Right Arrow 55"/>
            <p:cNvSpPr/>
            <p:nvPr/>
          </p:nvSpPr>
          <p:spPr>
            <a:xfrm>
              <a:off x="3980100" y="5200448"/>
              <a:ext cx="2520408" cy="721448"/>
            </a:xfrm>
            <a:prstGeom prst="rightArrow">
              <a:avLst/>
            </a:prstGeom>
          </p:spPr>
          <p:style>
            <a:lnRef idx="2">
              <a:schemeClr val="accent3"/>
            </a:lnRef>
            <a:fillRef idx="1">
              <a:schemeClr val="lt1"/>
            </a:fillRef>
            <a:effectRef idx="0">
              <a:schemeClr val="accent3"/>
            </a:effectRef>
            <a:fontRef idx="minor">
              <a:schemeClr val="dk1"/>
            </a:fontRef>
          </p:style>
          <p:txBody>
            <a:bodyPr anchor="ctr"/>
            <a:lstStyle/>
            <a:p>
              <a:pPr algn="ctr">
                <a:defRPr/>
              </a:pPr>
              <a:r>
                <a:rPr lang="en-US" sz="1200" dirty="0"/>
                <a:t>Write Output</a:t>
              </a:r>
            </a:p>
          </p:txBody>
        </p:sp>
      </p:grpSp>
      <p:grpSp>
        <p:nvGrpSpPr>
          <p:cNvPr id="39945" name="Group 56"/>
          <p:cNvGrpSpPr>
            <a:grpSpLocks/>
          </p:cNvGrpSpPr>
          <p:nvPr/>
        </p:nvGrpSpPr>
        <p:grpSpPr bwMode="auto">
          <a:xfrm>
            <a:off x="4117975" y="4202113"/>
            <a:ext cx="2678113" cy="1074737"/>
            <a:chOff x="2339752" y="3861048"/>
            <a:chExt cx="4392488" cy="2060848"/>
          </a:xfrm>
        </p:grpSpPr>
        <p:cxnSp>
          <p:nvCxnSpPr>
            <p:cNvPr id="42" name="Straight Connector 57"/>
            <p:cNvCxnSpPr/>
            <p:nvPr/>
          </p:nvCxnSpPr>
          <p:spPr>
            <a:xfrm>
              <a:off x="2339752" y="3861048"/>
              <a:ext cx="0" cy="1945173"/>
            </a:xfrm>
            <a:prstGeom prst="line">
              <a:avLst/>
            </a:prstGeom>
            <a:ln/>
          </p:spPr>
          <p:style>
            <a:lnRef idx="2">
              <a:schemeClr val="accent2"/>
            </a:lnRef>
            <a:fillRef idx="1">
              <a:schemeClr val="lt1"/>
            </a:fillRef>
            <a:effectRef idx="0">
              <a:schemeClr val="accent2"/>
            </a:effectRef>
            <a:fontRef idx="minor">
              <a:schemeClr val="dk1"/>
            </a:fontRef>
          </p:style>
        </p:cxnSp>
        <p:cxnSp>
          <p:nvCxnSpPr>
            <p:cNvPr id="43" name="Straight Connector 58"/>
            <p:cNvCxnSpPr/>
            <p:nvPr/>
          </p:nvCxnSpPr>
          <p:spPr>
            <a:xfrm>
              <a:off x="6732240" y="3861048"/>
              <a:ext cx="0" cy="1945173"/>
            </a:xfrm>
            <a:prstGeom prst="line">
              <a:avLst/>
            </a:prstGeom>
            <a:ln/>
          </p:spPr>
          <p:style>
            <a:lnRef idx="2">
              <a:schemeClr val="accent2"/>
            </a:lnRef>
            <a:fillRef idx="1">
              <a:schemeClr val="lt1"/>
            </a:fillRef>
            <a:effectRef idx="0">
              <a:schemeClr val="accent2"/>
            </a:effectRef>
            <a:fontRef idx="minor">
              <a:schemeClr val="dk1"/>
            </a:fontRef>
          </p:style>
        </p:cxnSp>
        <p:sp>
          <p:nvSpPr>
            <p:cNvPr id="44" name="Right Arrow 59"/>
            <p:cNvSpPr/>
            <p:nvPr/>
          </p:nvSpPr>
          <p:spPr>
            <a:xfrm>
              <a:off x="2628766" y="38610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Fetch Input</a:t>
              </a:r>
            </a:p>
          </p:txBody>
        </p:sp>
        <p:sp>
          <p:nvSpPr>
            <p:cNvPr id="45" name="Right Arrow 60"/>
            <p:cNvSpPr/>
            <p:nvPr/>
          </p:nvSpPr>
          <p:spPr>
            <a:xfrm>
              <a:off x="3323961" y="45307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Execute Task</a:t>
              </a:r>
            </a:p>
          </p:txBody>
        </p:sp>
        <p:sp>
          <p:nvSpPr>
            <p:cNvPr id="46" name="Right Arrow 61"/>
            <p:cNvSpPr/>
            <p:nvPr/>
          </p:nvSpPr>
          <p:spPr>
            <a:xfrm>
              <a:off x="3980100" y="5200448"/>
              <a:ext cx="2520408" cy="721448"/>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200" dirty="0"/>
                <a:t>Write Output</a:t>
              </a:r>
            </a:p>
          </p:txBody>
        </p:sp>
      </p:grpSp>
      <p:sp>
        <p:nvSpPr>
          <p:cNvPr id="39946" name="TextBox 7"/>
          <p:cNvSpPr txBox="1">
            <a:spLocks noChangeArrowheads="1"/>
          </p:cNvSpPr>
          <p:nvPr/>
        </p:nvSpPr>
        <p:spPr bwMode="auto">
          <a:xfrm>
            <a:off x="546100" y="2298700"/>
            <a:ext cx="9032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Core 1</a:t>
            </a:r>
          </a:p>
        </p:txBody>
      </p:sp>
      <p:sp>
        <p:nvSpPr>
          <p:cNvPr id="39947" name="TextBox 62"/>
          <p:cNvSpPr txBox="1">
            <a:spLocks noChangeArrowheads="1"/>
          </p:cNvSpPr>
          <p:nvPr/>
        </p:nvSpPr>
        <p:spPr bwMode="auto">
          <a:xfrm>
            <a:off x="533400" y="3406775"/>
            <a:ext cx="901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Core 2</a:t>
            </a:r>
          </a:p>
        </p:txBody>
      </p:sp>
      <p:sp>
        <p:nvSpPr>
          <p:cNvPr id="39948" name="TextBox 63"/>
          <p:cNvSpPr txBox="1">
            <a:spLocks noChangeArrowheads="1"/>
          </p:cNvSpPr>
          <p:nvPr/>
        </p:nvSpPr>
        <p:spPr bwMode="auto">
          <a:xfrm>
            <a:off x="571500" y="4554538"/>
            <a:ext cx="903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Core 3</a:t>
            </a:r>
          </a:p>
        </p:txBody>
      </p:sp>
      <p:cxnSp>
        <p:nvCxnSpPr>
          <p:cNvPr id="50" name="Straight Arrow Connector 19"/>
          <p:cNvCxnSpPr>
            <a:cxnSpLocks noChangeShapeType="1"/>
          </p:cNvCxnSpPr>
          <p:nvPr/>
        </p:nvCxnSpPr>
        <p:spPr bwMode="auto">
          <a:xfrm>
            <a:off x="1346200" y="1944688"/>
            <a:ext cx="6715125"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1" name="Straight Arrow Connector 64"/>
          <p:cNvCxnSpPr>
            <a:cxnSpLocks noChangeShapeType="1"/>
          </p:cNvCxnSpPr>
          <p:nvPr/>
        </p:nvCxnSpPr>
        <p:spPr bwMode="auto">
          <a:xfrm>
            <a:off x="1377950" y="3019425"/>
            <a:ext cx="6713538"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2" name="Straight Arrow Connector 65"/>
          <p:cNvCxnSpPr>
            <a:cxnSpLocks noChangeShapeType="1"/>
          </p:cNvCxnSpPr>
          <p:nvPr/>
        </p:nvCxnSpPr>
        <p:spPr bwMode="auto">
          <a:xfrm>
            <a:off x="1377950" y="4167188"/>
            <a:ext cx="6713538"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3" name="Straight Arrow Connector 66"/>
          <p:cNvCxnSpPr>
            <a:cxnSpLocks noChangeShapeType="1"/>
          </p:cNvCxnSpPr>
          <p:nvPr/>
        </p:nvCxnSpPr>
        <p:spPr bwMode="auto">
          <a:xfrm>
            <a:off x="1298575" y="5276850"/>
            <a:ext cx="6715125" cy="0"/>
          </a:xfrm>
          <a:prstGeom prst="straightConnector1">
            <a:avLst/>
          </a:prstGeom>
          <a:noFill/>
          <a:ln w="25400">
            <a:solidFill>
              <a:schemeClr val="tx1"/>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30973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olo 1"/>
          <p:cNvSpPr>
            <a:spLocks noGrp="1"/>
          </p:cNvSpPr>
          <p:nvPr>
            <p:ph type="title"/>
          </p:nvPr>
        </p:nvSpPr>
        <p:spPr/>
        <p:txBody>
          <a:bodyPr/>
          <a:lstStyle/>
          <a:p>
            <a:r>
              <a:rPr lang="en-US" altLang="en-US"/>
              <a:t>Summary of Components</a:t>
            </a:r>
          </a:p>
        </p:txBody>
      </p:sp>
      <p:sp>
        <p:nvSpPr>
          <p:cNvPr id="40962" name="Segnaposto contenuto 2"/>
          <p:cNvSpPr>
            <a:spLocks noGrp="1"/>
          </p:cNvSpPr>
          <p:nvPr>
            <p:ph idx="1"/>
          </p:nvPr>
        </p:nvSpPr>
        <p:spPr>
          <a:xfrm>
            <a:off x="1181100" y="1930400"/>
            <a:ext cx="7683500" cy="4195763"/>
          </a:xfrm>
        </p:spPr>
        <p:txBody>
          <a:bodyPr/>
          <a:lstStyle/>
          <a:p>
            <a:r>
              <a:rPr lang="en-US" altLang="en-US" sz="2400"/>
              <a:t>Task	:  The fundamental unit of execution in Spark</a:t>
            </a:r>
          </a:p>
          <a:p>
            <a:endParaRPr lang="en-US" altLang="en-US" sz="2400"/>
          </a:p>
          <a:p>
            <a:r>
              <a:rPr lang="en-US" altLang="en-US" sz="2400"/>
              <a:t>Stage	:   Set of Tasks that run parallel</a:t>
            </a:r>
          </a:p>
          <a:p>
            <a:endParaRPr lang="en-US" altLang="en-US" sz="2400"/>
          </a:p>
          <a:p>
            <a:r>
              <a:rPr lang="en-US" altLang="en-US" sz="2400"/>
              <a:t>DAG	:   Logical Graph of RDD operations</a:t>
            </a:r>
          </a:p>
          <a:p>
            <a:endParaRPr lang="en-US" altLang="en-US" sz="2400"/>
          </a:p>
          <a:p>
            <a:r>
              <a:rPr lang="en-US" altLang="en-US" sz="2400"/>
              <a:t>RDD	:   Parallel dataset with partitions </a:t>
            </a:r>
          </a:p>
          <a:p>
            <a:endParaRPr lang="en-US" altLang="en-US" sz="2400"/>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FED282A-101F-4692-84B2-F9B3C748460F}" type="slidenum">
              <a:rPr lang="en-US" altLang="en-US" sz="1200">
                <a:solidFill>
                  <a:srgbClr val="F2F2F2"/>
                </a:solidFill>
                <a:latin typeface="Calibri" panose="020F0502020204030204" pitchFamily="34" charset="0"/>
              </a:rPr>
              <a:pPr eaLnBrk="1" hangingPunct="1"/>
              <a:t>63</a:t>
            </a:fld>
            <a:endParaRPr lang="en-US" altLang="en-US" sz="1200">
              <a:solidFill>
                <a:srgbClr val="F2F2F2"/>
              </a:solidFill>
              <a:latin typeface="Calibri" panose="020F0502020204030204" pitchFamily="34" charset="0"/>
            </a:endParaRPr>
          </a:p>
        </p:txBody>
      </p:sp>
      <p:sp>
        <p:nvSpPr>
          <p:cNvPr id="5" name="Down Arrow 1"/>
          <p:cNvSpPr/>
          <p:nvPr/>
        </p:nvSpPr>
        <p:spPr>
          <a:xfrm flipV="1">
            <a:off x="727075" y="1562100"/>
            <a:ext cx="358775" cy="3654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79792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Beyond RDDs</a:t>
            </a:r>
          </a:p>
        </p:txBody>
      </p:sp>
      <p:sp>
        <p:nvSpPr>
          <p:cNvPr id="4" name="Content Placeholder 3"/>
          <p:cNvSpPr>
            <a:spLocks noGrp="1"/>
          </p:cNvSpPr>
          <p:nvPr>
            <p:ph idx="1"/>
          </p:nvPr>
        </p:nvSpPr>
        <p:spPr/>
        <p:txBody>
          <a:bodyPr/>
          <a:lstStyle/>
          <a:p>
            <a:r>
              <a:rPr lang="en-US" dirty="0"/>
              <a:t>So far we’ve seen that RDD operations can use variables from outside their scope</a:t>
            </a:r>
          </a:p>
          <a:p>
            <a:r>
              <a:rPr lang="en-US" dirty="0"/>
              <a:t>By default, each task gets a read-only copy of each variable (no sharing)</a:t>
            </a:r>
          </a:p>
          <a:p>
            <a:r>
              <a:rPr lang="en-US" dirty="0"/>
              <a:t>Good place to enable other sharing patterns!</a:t>
            </a:r>
          </a:p>
          <a:p>
            <a:pPr lvl="1"/>
            <a:r>
              <a:rPr lang="en-US" dirty="0"/>
              <a:t>Broadcast variables</a:t>
            </a:r>
          </a:p>
          <a:p>
            <a:pPr lvl="1"/>
            <a:r>
              <a:rPr lang="en-US" dirty="0"/>
              <a:t>Accumulators</a:t>
            </a:r>
          </a:p>
        </p:txBody>
      </p:sp>
    </p:spTree>
    <p:extLst>
      <p:ext uri="{BB962C8B-B14F-4D97-AF65-F5344CB8AC3E}">
        <p14:creationId xmlns:p14="http://schemas.microsoft.com/office/powerpoint/2010/main" val="41709744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olo 1"/>
          <p:cNvSpPr>
            <a:spLocks noGrp="1"/>
          </p:cNvSpPr>
          <p:nvPr>
            <p:ph type="title"/>
          </p:nvPr>
        </p:nvSpPr>
        <p:spPr/>
        <p:txBody>
          <a:bodyPr/>
          <a:lstStyle/>
          <a:p>
            <a:r>
              <a:rPr lang="en-US" altLang="en-US"/>
              <a:t>Shared Variables</a:t>
            </a:r>
          </a:p>
        </p:txBody>
      </p:sp>
      <p:sp>
        <p:nvSpPr>
          <p:cNvPr id="54274" name="Segnaposto contenuto 2"/>
          <p:cNvSpPr>
            <a:spLocks noGrp="1"/>
          </p:cNvSpPr>
          <p:nvPr>
            <p:ph idx="1"/>
          </p:nvPr>
        </p:nvSpPr>
        <p:spPr/>
        <p:txBody>
          <a:bodyPr/>
          <a:lstStyle/>
          <a:p>
            <a:r>
              <a:rPr lang="en-US" altLang="en-US"/>
              <a:t>Normally when functions are executed on a remote node it works on immutable copies</a:t>
            </a:r>
          </a:p>
          <a:p>
            <a:r>
              <a:rPr lang="en-US" altLang="en-US"/>
              <a:t>However, Sparks does provide two types of shared variables for two usages:</a:t>
            </a:r>
          </a:p>
          <a:p>
            <a:pPr lvl="1"/>
            <a:r>
              <a:rPr lang="en-US" altLang="en-US"/>
              <a:t>Broadcast variables</a:t>
            </a:r>
          </a:p>
          <a:p>
            <a:pPr lvl="1"/>
            <a:r>
              <a:rPr lang="en-US" altLang="en-US"/>
              <a:t>Accumulators</a:t>
            </a:r>
          </a:p>
          <a:p>
            <a:pPr lvl="1"/>
            <a:endParaRPr lang="en-US" altLang="en-US"/>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4368402-BB63-44C9-AEFC-36AC20C3F4DD}" type="slidenum">
              <a:rPr lang="en-US" altLang="en-US" sz="1200">
                <a:solidFill>
                  <a:srgbClr val="F2F2F2"/>
                </a:solidFill>
                <a:latin typeface="Calibri" panose="020F0502020204030204" pitchFamily="34" charset="0"/>
              </a:rPr>
              <a:pPr eaLnBrk="1" hangingPunct="1"/>
              <a:t>65</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3500454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olo 1"/>
          <p:cNvSpPr>
            <a:spLocks noGrp="1"/>
          </p:cNvSpPr>
          <p:nvPr>
            <p:ph type="title"/>
          </p:nvPr>
        </p:nvSpPr>
        <p:spPr/>
        <p:txBody>
          <a:bodyPr/>
          <a:lstStyle/>
          <a:p>
            <a:r>
              <a:rPr lang="en-US" altLang="en-US"/>
              <a:t>Broadcast Variables</a:t>
            </a:r>
          </a:p>
        </p:txBody>
      </p:sp>
      <p:sp>
        <p:nvSpPr>
          <p:cNvPr id="3" name="Segnaposto contenuto 2"/>
          <p:cNvSpPr>
            <a:spLocks noGrp="1"/>
          </p:cNvSpPr>
          <p:nvPr>
            <p:ph idx="1"/>
          </p:nvPr>
        </p:nvSpPr>
        <p:spPr/>
        <p:txBody>
          <a:bodyPr>
            <a:normAutofit lnSpcReduction="10000"/>
          </a:bodyPr>
          <a:lstStyle/>
          <a:p>
            <a:pPr>
              <a:buFont typeface="Arial" charset="0"/>
              <a:buChar char="•"/>
              <a:defRPr/>
            </a:pPr>
            <a:r>
              <a:rPr lang="en-US" dirty="0">
                <a:ea typeface="ＭＳ Ｐゴシック" charset="0"/>
              </a:rPr>
              <a:t>Broadcast variables allow the programmer to keep a read-only variable cached on each machine rather than shipping a copy of it with tasks.</a:t>
            </a:r>
          </a:p>
          <a:p>
            <a:pPr>
              <a:buFont typeface="Arial" charset="0"/>
              <a:buChar char="•"/>
              <a:defRPr/>
            </a:pPr>
            <a:endParaRPr lang="en-US" dirty="0">
              <a:ea typeface="ＭＳ Ｐゴシック" charset="0"/>
            </a:endParaRPr>
          </a:p>
          <a:p>
            <a:pPr marL="0" indent="0">
              <a:buFont typeface="Arial" charset="0"/>
              <a:buNone/>
              <a:defRPr/>
            </a:pPr>
            <a:r>
              <a:rPr lang="en-US" sz="2000" dirty="0" err="1">
                <a:ea typeface="ＭＳ Ｐゴシック" charset="0"/>
              </a:rPr>
              <a:t>scala</a:t>
            </a:r>
            <a:r>
              <a:rPr lang="en-US" sz="2000" dirty="0">
                <a:ea typeface="ＭＳ Ｐゴシック" charset="0"/>
              </a:rPr>
              <a:t>&gt; </a:t>
            </a:r>
            <a:r>
              <a:rPr lang="en-US" sz="2000" dirty="0" err="1">
                <a:ea typeface="ＭＳ Ｐゴシック" charset="0"/>
              </a:rPr>
              <a:t>val</a:t>
            </a:r>
            <a:r>
              <a:rPr lang="en-US" sz="2000" dirty="0">
                <a:ea typeface="ＭＳ Ｐゴシック" charset="0"/>
              </a:rPr>
              <a:t> </a:t>
            </a:r>
            <a:r>
              <a:rPr lang="en-US" sz="2000" dirty="0" err="1">
                <a:ea typeface="ＭＳ Ｐゴシック" charset="0"/>
              </a:rPr>
              <a:t>broadcastVar</a:t>
            </a:r>
            <a:r>
              <a:rPr lang="en-US" sz="2000" dirty="0">
                <a:ea typeface="ＭＳ Ｐゴシック" charset="0"/>
              </a:rPr>
              <a:t> = </a:t>
            </a:r>
            <a:r>
              <a:rPr lang="en-US" sz="2000" dirty="0" err="1">
                <a:ea typeface="ＭＳ Ｐゴシック" charset="0"/>
              </a:rPr>
              <a:t>sc.broadcast</a:t>
            </a:r>
            <a:r>
              <a:rPr lang="en-US" sz="2000" dirty="0">
                <a:ea typeface="ＭＳ Ｐゴシック" charset="0"/>
              </a:rPr>
              <a:t>(Array(1, 2, 3))</a:t>
            </a:r>
          </a:p>
          <a:p>
            <a:pPr marL="0" indent="0">
              <a:buFont typeface="Arial" charset="0"/>
              <a:buNone/>
              <a:defRPr/>
            </a:pPr>
            <a:r>
              <a:rPr lang="en-US" sz="2000" dirty="0" err="1">
                <a:ea typeface="ＭＳ Ｐゴシック" charset="0"/>
              </a:rPr>
              <a:t>broadcastVar</a:t>
            </a:r>
            <a:r>
              <a:rPr lang="en-US" sz="2000" dirty="0">
                <a:ea typeface="ＭＳ Ｐゴシック" charset="0"/>
              </a:rPr>
              <a:t>: </a:t>
            </a:r>
            <a:r>
              <a:rPr lang="en-US" sz="2000" dirty="0" err="1">
                <a:ea typeface="ＭＳ Ｐゴシック" charset="0"/>
              </a:rPr>
              <a:t>org.apache.spark.broadcast.Broadcast</a:t>
            </a:r>
            <a:r>
              <a:rPr lang="en-US" sz="2000" dirty="0">
                <a:ea typeface="ＭＳ Ｐゴシック" charset="0"/>
              </a:rPr>
              <a:t>[Array[</a:t>
            </a:r>
            <a:r>
              <a:rPr lang="en-US" sz="2000" dirty="0" err="1">
                <a:ea typeface="ＭＳ Ｐゴシック" charset="0"/>
              </a:rPr>
              <a:t>Int</a:t>
            </a:r>
            <a:r>
              <a:rPr lang="en-US" sz="2000" dirty="0">
                <a:ea typeface="ＭＳ Ｐゴシック" charset="0"/>
              </a:rPr>
              <a:t>]] = Broadcast(0)</a:t>
            </a:r>
          </a:p>
          <a:p>
            <a:pPr marL="0" indent="0">
              <a:buFont typeface="Arial" charset="0"/>
              <a:buNone/>
              <a:defRPr/>
            </a:pPr>
            <a:endParaRPr lang="en-US" sz="2000" dirty="0">
              <a:ea typeface="ＭＳ Ｐゴシック" charset="0"/>
            </a:endParaRPr>
          </a:p>
          <a:p>
            <a:pPr marL="0" indent="0">
              <a:buFont typeface="Arial" charset="0"/>
              <a:buNone/>
              <a:defRPr/>
            </a:pPr>
            <a:r>
              <a:rPr lang="en-US" sz="2000" dirty="0" err="1">
                <a:ea typeface="ＭＳ Ｐゴシック" charset="0"/>
              </a:rPr>
              <a:t>scala</a:t>
            </a:r>
            <a:r>
              <a:rPr lang="en-US" sz="2000" dirty="0">
                <a:ea typeface="ＭＳ Ｐゴシック" charset="0"/>
              </a:rPr>
              <a:t>&gt; </a:t>
            </a:r>
            <a:r>
              <a:rPr lang="en-US" sz="2000" dirty="0" err="1">
                <a:ea typeface="ＭＳ Ｐゴシック" charset="0"/>
              </a:rPr>
              <a:t>broadcastVar.value</a:t>
            </a:r>
            <a:endParaRPr lang="en-US" sz="2000" dirty="0">
              <a:ea typeface="ＭＳ Ｐゴシック" charset="0"/>
            </a:endParaRPr>
          </a:p>
          <a:p>
            <a:pPr marL="0" indent="0">
              <a:buFont typeface="Arial" charset="0"/>
              <a:buNone/>
              <a:defRPr/>
            </a:pPr>
            <a:r>
              <a:rPr lang="en-US" sz="2000" dirty="0">
                <a:ea typeface="ＭＳ Ｐゴシック" charset="0"/>
              </a:rPr>
              <a:t>res0: Array[</a:t>
            </a:r>
            <a:r>
              <a:rPr lang="en-US" sz="2000" dirty="0" err="1">
                <a:ea typeface="ＭＳ Ｐゴシック" charset="0"/>
              </a:rPr>
              <a:t>Int</a:t>
            </a:r>
            <a:r>
              <a:rPr lang="en-US" sz="2000" dirty="0">
                <a:ea typeface="ＭＳ Ｐゴシック" charset="0"/>
              </a:rPr>
              <a:t>] = Array(1, 2, 3)</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B8C0928B-F63D-42D1-9943-CD32CF7FC021}" type="slidenum">
              <a:rPr lang="en-US" altLang="en-US" sz="1200">
                <a:solidFill>
                  <a:srgbClr val="F2F2F2"/>
                </a:solidFill>
                <a:latin typeface="Calibri" panose="020F0502020204030204" pitchFamily="34" charset="0"/>
              </a:rPr>
              <a:pPr eaLnBrk="1" hangingPunct="1"/>
              <a:t>66</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1126274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olo 1"/>
          <p:cNvSpPr>
            <a:spLocks noGrp="1"/>
          </p:cNvSpPr>
          <p:nvPr>
            <p:ph type="title"/>
          </p:nvPr>
        </p:nvSpPr>
        <p:spPr/>
        <p:txBody>
          <a:bodyPr/>
          <a:lstStyle/>
          <a:p>
            <a:r>
              <a:rPr lang="en-US" altLang="en-US"/>
              <a:t>Accumulators</a:t>
            </a:r>
          </a:p>
        </p:txBody>
      </p:sp>
      <p:sp>
        <p:nvSpPr>
          <p:cNvPr id="3" name="Segnaposto contenuto 2"/>
          <p:cNvSpPr>
            <a:spLocks noGrp="1"/>
          </p:cNvSpPr>
          <p:nvPr>
            <p:ph idx="1"/>
          </p:nvPr>
        </p:nvSpPr>
        <p:spPr/>
        <p:txBody>
          <a:bodyPr>
            <a:normAutofit lnSpcReduction="10000"/>
          </a:bodyPr>
          <a:lstStyle/>
          <a:p>
            <a:r>
              <a:rPr lang="en-US" altLang="en-US" sz="2400"/>
              <a:t>Accumulators are variables that are only “added” to through an associative operation and can therefore be efficiently supported in parallel</a:t>
            </a:r>
          </a:p>
          <a:p>
            <a:r>
              <a:rPr lang="en-US" altLang="en-US" sz="2400"/>
              <a:t>Spark natively supports accumulators of numeric types, and programmers can add support for new types</a:t>
            </a:r>
          </a:p>
          <a:p>
            <a:r>
              <a:rPr lang="en-US" altLang="en-US" sz="2400"/>
              <a:t>Note: not yet supported on Python</a:t>
            </a:r>
          </a:p>
          <a:p>
            <a:pPr>
              <a:buFont typeface="Arial" panose="020B0604020202020204" pitchFamily="34" charset="0"/>
              <a:buNone/>
            </a:pPr>
            <a:endParaRPr lang="en-US" altLang="en-US" sz="2000"/>
          </a:p>
          <a:p>
            <a:pPr>
              <a:buFont typeface="Arial" panose="020B0604020202020204" pitchFamily="34" charset="0"/>
              <a:buNone/>
            </a:pPr>
            <a:r>
              <a:rPr lang="en-US" altLang="en-US" sz="2000"/>
              <a:t>scala&gt; val accum = sc.accumulator(0, "My Accumulator")</a:t>
            </a:r>
          </a:p>
          <a:p>
            <a:pPr>
              <a:buFont typeface="Arial" panose="020B0604020202020204" pitchFamily="34" charset="0"/>
              <a:buNone/>
            </a:pPr>
            <a:r>
              <a:rPr lang="en-US" altLang="en-US" sz="2000"/>
              <a:t>accum: spark.Accumulator[Int] = 0</a:t>
            </a:r>
          </a:p>
          <a:p>
            <a:pPr>
              <a:buFont typeface="Arial" panose="020B0604020202020204" pitchFamily="34" charset="0"/>
              <a:buNone/>
            </a:pPr>
            <a:r>
              <a:rPr lang="en-US" altLang="en-US" sz="2000"/>
              <a:t>scala&gt; sc.parallelize(Array(1, 2, 3, 4)).foreach(x =&gt; accum += x)</a:t>
            </a:r>
          </a:p>
          <a:p>
            <a:pPr>
              <a:buFont typeface="Arial" panose="020B0604020202020204" pitchFamily="34" charset="0"/>
              <a:buNone/>
            </a:pPr>
            <a:r>
              <a:rPr lang="en-US" altLang="en-US" sz="2000"/>
              <a:t>scala&gt; accum.value</a:t>
            </a:r>
          </a:p>
          <a:p>
            <a:pPr>
              <a:buFont typeface="Arial" panose="020B0604020202020204" pitchFamily="34" charset="0"/>
              <a:buNone/>
            </a:pPr>
            <a:r>
              <a:rPr lang="en-US" altLang="en-US" sz="2000"/>
              <a:t>res7: Int = 10</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596744F2-F596-4F24-B3CA-FBE0A408AF69}" type="slidenum">
              <a:rPr lang="en-US" altLang="en-US" sz="1200">
                <a:solidFill>
                  <a:srgbClr val="F2F2F2"/>
                </a:solidFill>
                <a:latin typeface="Calibri" panose="020F0502020204030204" pitchFamily="34" charset="0"/>
              </a:rPr>
              <a:pPr eaLnBrk="1" hangingPunct="1"/>
              <a:t>67</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1733060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olo 1"/>
          <p:cNvSpPr>
            <a:spLocks noGrp="1"/>
          </p:cNvSpPr>
          <p:nvPr>
            <p:ph type="title"/>
          </p:nvPr>
        </p:nvSpPr>
        <p:spPr/>
        <p:txBody>
          <a:bodyPr/>
          <a:lstStyle/>
          <a:p>
            <a:r>
              <a:rPr lang="en-US" altLang="en-US"/>
              <a:t>Accumulators</a:t>
            </a:r>
          </a:p>
        </p:txBody>
      </p:sp>
      <p:sp>
        <p:nvSpPr>
          <p:cNvPr id="57346" name="Segnaposto contenuto 2"/>
          <p:cNvSpPr>
            <a:spLocks noGrp="1"/>
          </p:cNvSpPr>
          <p:nvPr>
            <p:ph idx="1"/>
          </p:nvPr>
        </p:nvSpPr>
        <p:spPr/>
        <p:txBody>
          <a:bodyPr/>
          <a:lstStyle/>
          <a:p>
            <a:pPr marL="0" indent="0">
              <a:buFont typeface="Arial" panose="020B0604020202020204" pitchFamily="34" charset="0"/>
              <a:buNone/>
            </a:pPr>
            <a:r>
              <a:rPr lang="en-US" altLang="en-US" sz="2000"/>
              <a:t>object VectorAccumulatorParam extends AccumulatorParam[Vector] {</a:t>
            </a:r>
          </a:p>
          <a:p>
            <a:pPr marL="0" indent="0">
              <a:buFont typeface="Arial" panose="020B0604020202020204" pitchFamily="34" charset="0"/>
              <a:buNone/>
            </a:pPr>
            <a:r>
              <a:rPr lang="en-US" altLang="en-US" sz="2000"/>
              <a:t>  def zero(initialValue: Vector): Vector = {</a:t>
            </a:r>
          </a:p>
          <a:p>
            <a:pPr marL="0" indent="0">
              <a:buFont typeface="Arial" panose="020B0604020202020204" pitchFamily="34" charset="0"/>
              <a:buNone/>
            </a:pPr>
            <a:r>
              <a:rPr lang="en-US" altLang="en-US" sz="2000"/>
              <a:t>    Vector.zeros(initialValue.size)</a:t>
            </a:r>
          </a:p>
          <a:p>
            <a:pPr marL="0" indent="0">
              <a:buFont typeface="Arial" panose="020B0604020202020204" pitchFamily="34" charset="0"/>
              <a:buNone/>
            </a:pPr>
            <a:r>
              <a:rPr lang="en-US" altLang="en-US" sz="2000"/>
              <a:t>  }</a:t>
            </a:r>
          </a:p>
          <a:p>
            <a:pPr marL="0" indent="0">
              <a:buFont typeface="Arial" panose="020B0604020202020204" pitchFamily="34" charset="0"/>
              <a:buNone/>
            </a:pPr>
            <a:r>
              <a:rPr lang="en-US" altLang="en-US" sz="2000"/>
              <a:t>  def addInPlace(v1: Vector, v2: Vector): Vector = {</a:t>
            </a:r>
          </a:p>
          <a:p>
            <a:pPr marL="0" indent="0">
              <a:buFont typeface="Arial" panose="020B0604020202020204" pitchFamily="34" charset="0"/>
              <a:buNone/>
            </a:pPr>
            <a:r>
              <a:rPr lang="en-US" altLang="en-US" sz="2000"/>
              <a:t>    v1 += v2</a:t>
            </a:r>
          </a:p>
          <a:p>
            <a:pPr marL="0" indent="0">
              <a:buFont typeface="Arial" panose="020B0604020202020204" pitchFamily="34" charset="0"/>
              <a:buNone/>
            </a:pPr>
            <a:r>
              <a:rPr lang="en-US" altLang="en-US" sz="2000"/>
              <a:t>  }</a:t>
            </a:r>
          </a:p>
          <a:p>
            <a:pPr marL="0" indent="0">
              <a:buFont typeface="Arial" panose="020B0604020202020204" pitchFamily="34" charset="0"/>
              <a:buNone/>
            </a:pPr>
            <a:r>
              <a:rPr lang="en-US" altLang="en-US" sz="2000"/>
              <a:t>}</a:t>
            </a:r>
          </a:p>
          <a:p>
            <a:pPr marL="0" indent="0">
              <a:buFont typeface="Arial" panose="020B0604020202020204" pitchFamily="34" charset="0"/>
              <a:buNone/>
            </a:pPr>
            <a:endParaRPr lang="en-US" altLang="en-US" sz="2000"/>
          </a:p>
          <a:p>
            <a:pPr marL="0" indent="0">
              <a:buFont typeface="Arial" panose="020B0604020202020204" pitchFamily="34" charset="0"/>
              <a:buNone/>
            </a:pPr>
            <a:r>
              <a:rPr lang="en-US" altLang="en-US" sz="2000"/>
              <a:t>// Then, create an Accumulator of this type:</a:t>
            </a:r>
          </a:p>
          <a:p>
            <a:pPr marL="0" indent="0">
              <a:buFont typeface="Arial" panose="020B0604020202020204" pitchFamily="34" charset="0"/>
              <a:buNone/>
            </a:pPr>
            <a:r>
              <a:rPr lang="en-US" altLang="en-US" sz="2000"/>
              <a:t>val vecAccum = sc.accumulator(new Vector(...))(VectorAccumulatorParam)</a:t>
            </a:r>
          </a:p>
        </p:txBody>
      </p:sp>
      <p:sp>
        <p:nvSpPr>
          <p:cNvPr id="4" name="Segnaposto numero diapositiva 3"/>
          <p:cNvSpPr>
            <a:spLocks noGrp="1"/>
          </p:cNvSpPr>
          <p:nvPr>
            <p:ph type="sldNum" sz="quarter" idx="10"/>
          </p:nvPr>
        </p:nvSpPr>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DBA50983-848D-4164-8025-C12AB025E9B1}" type="slidenum">
              <a:rPr lang="en-US" altLang="en-US" sz="1200">
                <a:solidFill>
                  <a:srgbClr val="F2F2F2"/>
                </a:solidFill>
                <a:latin typeface="Calibri" panose="020F0502020204030204" pitchFamily="34" charset="0"/>
              </a:rPr>
              <a:pPr eaLnBrk="1" hangingPunct="1"/>
              <a:t>68</a:t>
            </a:fld>
            <a:endParaRPr lang="en-US" altLang="en-US" sz="1200">
              <a:solidFill>
                <a:srgbClr val="F2F2F2"/>
              </a:solidFill>
              <a:latin typeface="Calibri" panose="020F0502020204030204" pitchFamily="34" charset="0"/>
            </a:endParaRPr>
          </a:p>
        </p:txBody>
      </p:sp>
    </p:spTree>
    <p:extLst>
      <p:ext uri="{BB962C8B-B14F-4D97-AF65-F5344CB8AC3E}">
        <p14:creationId xmlns:p14="http://schemas.microsoft.com/office/powerpoint/2010/main" val="1544968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500" dirty="0"/>
              <a:t>Example: Collaborative Filtering</a:t>
            </a:r>
          </a:p>
        </p:txBody>
      </p:sp>
      <p:sp>
        <p:nvSpPr>
          <p:cNvPr id="7" name="Content Placeholder 6"/>
          <p:cNvSpPr>
            <a:spLocks noGrp="1"/>
          </p:cNvSpPr>
          <p:nvPr>
            <p:ph idx="1"/>
          </p:nvPr>
        </p:nvSpPr>
        <p:spPr>
          <a:xfrm>
            <a:off x="457200" y="1905000"/>
            <a:ext cx="8229600" cy="1554162"/>
          </a:xfrm>
        </p:spPr>
        <p:txBody>
          <a:bodyPr/>
          <a:lstStyle/>
          <a:p>
            <a:pPr marL="0">
              <a:buNone/>
            </a:pPr>
            <a:r>
              <a:rPr lang="en-US" dirty="0"/>
              <a:t>Goal: predict users’ movie ratings based on past ratings of other movies</a:t>
            </a:r>
          </a:p>
        </p:txBody>
      </p:sp>
      <p:sp>
        <p:nvSpPr>
          <p:cNvPr id="5" name="TextBox 4"/>
          <p:cNvSpPr txBox="1"/>
          <p:nvPr/>
        </p:nvSpPr>
        <p:spPr>
          <a:xfrm>
            <a:off x="755576" y="4077072"/>
            <a:ext cx="785667" cy="723275"/>
          </a:xfrm>
          <a:prstGeom prst="rect">
            <a:avLst/>
          </a:prstGeom>
          <a:noFill/>
        </p:spPr>
        <p:txBody>
          <a:bodyPr wrap="none" rtlCol="0">
            <a:spAutoFit/>
          </a:bodyPr>
          <a:lstStyle/>
          <a:p>
            <a:r>
              <a:rPr lang="en-US" sz="3500" dirty="0">
                <a:latin typeface="Corbel"/>
                <a:cs typeface="Corbel"/>
              </a:rPr>
              <a:t>R =</a:t>
            </a:r>
          </a:p>
        </p:txBody>
      </p:sp>
      <p:sp>
        <p:nvSpPr>
          <p:cNvPr id="8" name="TextBox 7"/>
          <p:cNvSpPr txBox="1"/>
          <p:nvPr/>
        </p:nvSpPr>
        <p:spPr>
          <a:xfrm>
            <a:off x="3024220" y="3276600"/>
            <a:ext cx="3429000" cy="2246769"/>
          </a:xfrm>
          <a:prstGeom prst="rect">
            <a:avLst/>
          </a:prstGeom>
          <a:noFill/>
        </p:spPr>
        <p:txBody>
          <a:bodyPr wrap="square" rtlCol="0">
            <a:spAutoFit/>
          </a:bodyPr>
          <a:lstStyle/>
          <a:p>
            <a:r>
              <a:rPr lang="en-US" sz="3500" dirty="0">
                <a:latin typeface="Calibri"/>
                <a:cs typeface="Calibri"/>
              </a:rPr>
              <a:t>1</a:t>
            </a:r>
            <a:r>
              <a:rPr lang="en-US" sz="3500" dirty="0">
                <a:solidFill>
                  <a:srgbClr val="FF0080"/>
                </a:solidFill>
                <a:latin typeface="Calibri"/>
                <a:cs typeface="Calibri"/>
              </a:rPr>
              <a:t>	?	?</a:t>
            </a:r>
            <a:r>
              <a:rPr lang="en-US" sz="3500" dirty="0">
                <a:latin typeface="Calibri"/>
                <a:cs typeface="Calibri"/>
              </a:rPr>
              <a:t>	4	5	</a:t>
            </a:r>
            <a:r>
              <a:rPr lang="en-US" sz="3500" dirty="0">
                <a:solidFill>
                  <a:srgbClr val="FF0080"/>
                </a:solidFill>
                <a:latin typeface="Calibri"/>
                <a:cs typeface="Calibri"/>
              </a:rPr>
              <a:t>?</a:t>
            </a:r>
            <a:r>
              <a:rPr lang="en-US" sz="3500" dirty="0">
                <a:latin typeface="Calibri"/>
                <a:cs typeface="Calibri"/>
              </a:rPr>
              <a:t>	3</a:t>
            </a:r>
          </a:p>
          <a:p>
            <a:r>
              <a:rPr lang="en-US" sz="3500" dirty="0">
                <a:solidFill>
                  <a:srgbClr val="FF0080"/>
                </a:solidFill>
                <a:latin typeface="Calibri"/>
                <a:cs typeface="Calibri"/>
              </a:rPr>
              <a:t>?	?</a:t>
            </a:r>
            <a:r>
              <a:rPr lang="en-US" sz="3500" dirty="0">
                <a:latin typeface="Calibri"/>
                <a:cs typeface="Calibri"/>
              </a:rPr>
              <a:t>	3	5	</a:t>
            </a:r>
            <a:r>
              <a:rPr lang="en-US" sz="3500" dirty="0">
                <a:solidFill>
                  <a:srgbClr val="FF0080"/>
                </a:solidFill>
                <a:latin typeface="Calibri"/>
                <a:cs typeface="Calibri"/>
              </a:rPr>
              <a:t>?	?</a:t>
            </a:r>
            <a:r>
              <a:rPr lang="en-US" sz="3500" dirty="0">
                <a:latin typeface="Calibri"/>
                <a:cs typeface="Calibri"/>
              </a:rPr>
              <a:t>	3</a:t>
            </a:r>
          </a:p>
          <a:p>
            <a:pPr indent="-514350"/>
            <a:r>
              <a:rPr lang="en-US" sz="3500" dirty="0">
                <a:latin typeface="Calibri"/>
                <a:cs typeface="Calibri"/>
              </a:rPr>
              <a:t>5	</a:t>
            </a:r>
            <a:r>
              <a:rPr lang="en-US" sz="3500" dirty="0">
                <a:solidFill>
                  <a:srgbClr val="FF0080"/>
                </a:solidFill>
                <a:latin typeface="Calibri"/>
                <a:cs typeface="Calibri"/>
              </a:rPr>
              <a:t>?</a:t>
            </a:r>
            <a:r>
              <a:rPr lang="en-US" sz="3500" dirty="0">
                <a:latin typeface="Calibri"/>
                <a:cs typeface="Calibri"/>
              </a:rPr>
              <a:t>	5	</a:t>
            </a:r>
            <a:r>
              <a:rPr lang="en-US" sz="3500" dirty="0">
                <a:solidFill>
                  <a:srgbClr val="FF0080"/>
                </a:solidFill>
                <a:latin typeface="Calibri"/>
                <a:cs typeface="Calibri"/>
              </a:rPr>
              <a:t>?	?	?</a:t>
            </a:r>
            <a:r>
              <a:rPr lang="en-US" sz="3500" dirty="0">
                <a:latin typeface="Calibri"/>
                <a:cs typeface="Calibri"/>
              </a:rPr>
              <a:t>	1</a:t>
            </a:r>
          </a:p>
          <a:p>
            <a:pPr indent="-514350"/>
            <a:r>
              <a:rPr lang="en-US" sz="3500" dirty="0">
                <a:latin typeface="Calibri"/>
                <a:cs typeface="Calibri"/>
              </a:rPr>
              <a:t>4	</a:t>
            </a:r>
            <a:r>
              <a:rPr lang="en-US" sz="3500" dirty="0">
                <a:solidFill>
                  <a:srgbClr val="FF0080"/>
                </a:solidFill>
                <a:latin typeface="Calibri"/>
                <a:cs typeface="Calibri"/>
              </a:rPr>
              <a:t>?	?	?	?</a:t>
            </a:r>
            <a:r>
              <a:rPr lang="en-US" sz="3500" dirty="0">
                <a:latin typeface="Calibri"/>
                <a:cs typeface="Calibri"/>
              </a:rPr>
              <a:t>	2	</a:t>
            </a:r>
            <a:r>
              <a:rPr lang="en-US" sz="3500" dirty="0">
                <a:solidFill>
                  <a:srgbClr val="FF0080"/>
                </a:solidFill>
                <a:latin typeface="Calibri"/>
                <a:cs typeface="Calibri"/>
              </a:rPr>
              <a:t>?</a:t>
            </a:r>
          </a:p>
        </p:txBody>
      </p:sp>
      <p:sp>
        <p:nvSpPr>
          <p:cNvPr id="15" name="Double Bracket 14"/>
          <p:cNvSpPr/>
          <p:nvPr/>
        </p:nvSpPr>
        <p:spPr>
          <a:xfrm>
            <a:off x="2195736" y="3339972"/>
            <a:ext cx="4608512" cy="3518028"/>
          </a:xfrm>
          <a:prstGeom prst="bracketPair">
            <a:avLst>
              <a:gd name="adj" fmla="val 8674"/>
            </a:avLst>
          </a:prstGeom>
          <a:ln w="3175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3923928" y="2852936"/>
            <a:ext cx="1092817" cy="461665"/>
          </a:xfrm>
          <a:prstGeom prst="rect">
            <a:avLst/>
          </a:prstGeom>
          <a:noFill/>
        </p:spPr>
        <p:txBody>
          <a:bodyPr wrap="none" rtlCol="0">
            <a:spAutoFit/>
          </a:bodyPr>
          <a:lstStyle/>
          <a:p>
            <a:r>
              <a:rPr lang="en-US" dirty="0">
                <a:solidFill>
                  <a:srgbClr val="3366FF"/>
                </a:solidFill>
                <a:latin typeface="Corbel"/>
                <a:cs typeface="Corbel"/>
              </a:rPr>
              <a:t>Movies</a:t>
            </a:r>
          </a:p>
        </p:txBody>
      </p:sp>
      <p:sp>
        <p:nvSpPr>
          <p:cNvPr id="17" name="TextBox 16"/>
          <p:cNvSpPr txBox="1"/>
          <p:nvPr/>
        </p:nvSpPr>
        <p:spPr>
          <a:xfrm>
            <a:off x="7092280" y="4221088"/>
            <a:ext cx="896249" cy="415498"/>
          </a:xfrm>
          <a:prstGeom prst="rect">
            <a:avLst/>
          </a:prstGeom>
          <a:noFill/>
        </p:spPr>
        <p:txBody>
          <a:bodyPr wrap="none" tIns="0" rtlCol="0">
            <a:spAutoFit/>
          </a:bodyPr>
          <a:lstStyle/>
          <a:p>
            <a:r>
              <a:rPr lang="en-US" dirty="0">
                <a:solidFill>
                  <a:srgbClr val="3366FF"/>
                </a:solidFill>
                <a:latin typeface="Corbel"/>
                <a:cs typeface="Corbel"/>
              </a:rPr>
              <a:t>Users</a:t>
            </a:r>
          </a:p>
        </p:txBody>
      </p:sp>
      <p:cxnSp>
        <p:nvCxnSpPr>
          <p:cNvPr id="19" name="Straight Arrow Connector 18"/>
          <p:cNvCxnSpPr/>
          <p:nvPr/>
        </p:nvCxnSpPr>
        <p:spPr>
          <a:xfrm rot="5400000" flipH="1" flipV="1">
            <a:off x="7129041" y="3752279"/>
            <a:ext cx="795536" cy="4962"/>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7" idx="2"/>
          </p:cNvCxnSpPr>
          <p:nvPr/>
        </p:nvCxnSpPr>
        <p:spPr>
          <a:xfrm rot="16200000" flipH="1">
            <a:off x="7135015" y="5041976"/>
            <a:ext cx="815739" cy="4958"/>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508104" y="3068960"/>
            <a:ext cx="1004033" cy="2150"/>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rot="10800000">
            <a:off x="2339752" y="3140968"/>
            <a:ext cx="1050519" cy="2150"/>
          </a:xfrm>
          <a:prstGeom prst="straightConnector1">
            <a:avLst/>
          </a:prstGeom>
          <a:ln w="31750" cap="flat" cmpd="sng" algn="ctr">
            <a:solidFill>
              <a:srgbClr val="3366FF"/>
            </a:solidFill>
            <a:prstDash val="solid"/>
            <a:round/>
            <a:headEnd type="none" w="med" len="med"/>
            <a:tailEnd type="arrow" w="med" len="sm"/>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852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5" name="Rounded Rectangle 4"/>
          <p:cNvSpPr/>
          <p:nvPr/>
        </p:nvSpPr>
        <p:spPr>
          <a:xfrm>
            <a:off x="278893" y="2971800"/>
            <a:ext cx="8587296" cy="1480354"/>
          </a:xfrm>
          <a:prstGeom prst="roundRect">
            <a:avLst>
              <a:gd name="adj" fmla="val 13334"/>
            </a:avLst>
          </a:prstGeom>
          <a:ln>
            <a:headEnd type="none" w="med" len="med"/>
            <a:tailEnd type="none"/>
          </a:ln>
        </p:spPr>
        <p:style>
          <a:lnRef idx="2">
            <a:schemeClr val="accent1"/>
          </a:lnRef>
          <a:fillRef idx="1">
            <a:schemeClr val="lt1"/>
          </a:fillRef>
          <a:effectRef idx="0">
            <a:schemeClr val="accent1"/>
          </a:effectRef>
          <a:fontRef idx="minor">
            <a:schemeClr val="dk1"/>
          </a:fontRef>
        </p:style>
        <p:txBody>
          <a:bodyPr tIns="0" rtlCol="0" anchor="ctr"/>
          <a:lstStyle/>
          <a:p>
            <a:pPr lvl="0" algn="ctr" eaLnBrk="0" hangingPunct="0">
              <a:spcBef>
                <a:spcPts val="2000"/>
              </a:spcBef>
            </a:pPr>
            <a:r>
              <a:rPr lang="en-US" sz="3200" dirty="0">
                <a:solidFill>
                  <a:prstClr val="black"/>
                </a:solidFill>
                <a:ea typeface="ＭＳ Ｐゴシック" pitchFamily="-65" charset="-128"/>
                <a:cs typeface="ＭＳ Ｐゴシック" pitchFamily="-65" charset="-128"/>
              </a:rPr>
              <a:t>How to design a distributed memory abstraction that is both </a:t>
            </a:r>
            <a:r>
              <a:rPr lang="en-US" sz="3200" b="1" dirty="0">
                <a:solidFill>
                  <a:prstClr val="black"/>
                </a:solidFill>
                <a:ea typeface="ＭＳ Ｐゴシック" pitchFamily="-65" charset="-128"/>
                <a:cs typeface="ＭＳ Ｐゴシック" pitchFamily="-65" charset="-128"/>
              </a:rPr>
              <a:t>fault-tolerant</a:t>
            </a:r>
            <a:r>
              <a:rPr lang="en-US" sz="3200" dirty="0">
                <a:solidFill>
                  <a:prstClr val="black"/>
                </a:solidFill>
                <a:ea typeface="ＭＳ Ｐゴシック" pitchFamily="-65" charset="-128"/>
                <a:cs typeface="ＭＳ Ｐゴシック" pitchFamily="-65" charset="-128"/>
              </a:rPr>
              <a:t> and </a:t>
            </a:r>
            <a:r>
              <a:rPr lang="en-US" sz="3200" b="1" dirty="0">
                <a:solidFill>
                  <a:prstClr val="black"/>
                </a:solidFill>
                <a:ea typeface="ＭＳ Ｐゴシック" pitchFamily="-65" charset="-128"/>
                <a:cs typeface="ＭＳ Ｐゴシック" pitchFamily="-65" charset="-128"/>
              </a:rPr>
              <a:t>efficient</a:t>
            </a:r>
            <a:r>
              <a:rPr lang="en-US" sz="3200" dirty="0">
                <a:solidFill>
                  <a:prstClr val="black"/>
                </a:solidFill>
                <a:ea typeface="ＭＳ Ｐゴシック" pitchFamily="-65" charset="-128"/>
                <a:cs typeface="ＭＳ Ｐゴシック" pitchFamily="-65" charset="-128"/>
              </a:rPr>
              <a:t>?</a:t>
            </a:r>
          </a:p>
        </p:txBody>
      </p:sp>
    </p:spTree>
    <p:extLst>
      <p:ext uri="{BB962C8B-B14F-4D97-AF65-F5344CB8AC3E}">
        <p14:creationId xmlns:p14="http://schemas.microsoft.com/office/powerpoint/2010/main" val="4208484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5400" dirty="0"/>
              <a:t>Model and Algorithm</a:t>
            </a:r>
          </a:p>
        </p:txBody>
      </p:sp>
      <p:sp>
        <p:nvSpPr>
          <p:cNvPr id="3" name="Content Placeholder 2"/>
          <p:cNvSpPr>
            <a:spLocks noGrp="1"/>
          </p:cNvSpPr>
          <p:nvPr>
            <p:ph idx="1"/>
          </p:nvPr>
        </p:nvSpPr>
        <p:spPr>
          <a:xfrm>
            <a:off x="457200" y="1524000"/>
            <a:ext cx="8229600" cy="1173162"/>
          </a:xfrm>
        </p:spPr>
        <p:txBody>
          <a:bodyPr/>
          <a:lstStyle/>
          <a:p>
            <a:pPr marL="0">
              <a:buNone/>
            </a:pPr>
            <a:r>
              <a:rPr lang="en-US" sz="3000" dirty="0"/>
              <a:t>Model R as product of user and movie feature matrices A and B of size U×K and M×K</a:t>
            </a:r>
          </a:p>
        </p:txBody>
      </p:sp>
      <p:sp>
        <p:nvSpPr>
          <p:cNvPr id="8" name="Content Placeholder 2"/>
          <p:cNvSpPr txBox="1">
            <a:spLocks/>
          </p:cNvSpPr>
          <p:nvPr/>
        </p:nvSpPr>
        <p:spPr bwMode="auto">
          <a:xfrm>
            <a:off x="795648" y="4329430"/>
            <a:ext cx="8229600" cy="236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eaLnBrk="0" hangingPunct="0">
              <a:spcBef>
                <a:spcPts val="2000"/>
              </a:spcBef>
            </a:pPr>
            <a:r>
              <a:rPr kumimoji="0" lang="en-US" sz="3000" b="0" u="none" strike="noStrike" kern="1200" cap="none" spc="0" normalizeH="0" baseline="0" noProof="0" dirty="0">
                <a:ln>
                  <a:noFill/>
                </a:ln>
                <a:solidFill>
                  <a:schemeClr val="tx1"/>
                </a:solidFill>
                <a:effectLst/>
                <a:uLnTx/>
                <a:uFillTx/>
                <a:latin typeface="+mn-lt"/>
                <a:ea typeface="ＭＳ Ｐゴシック" pitchFamily="-65" charset="-128"/>
                <a:cs typeface="ＭＳ Ｐゴシック" pitchFamily="-65" charset="-128"/>
              </a:rPr>
              <a:t>Alternating Least Squares (ALS)</a:t>
            </a:r>
            <a:endParaRPr lang="en-US" sz="3000" dirty="0">
              <a:solidFill>
                <a:prstClr val="black"/>
              </a:solidFill>
              <a:latin typeface="Corbel"/>
            </a:endParaRPr>
          </a:p>
          <a:p>
            <a:pPr lvl="1" indent="-228600" eaLnBrk="0" hangingPunct="0">
              <a:buSzPct val="100000"/>
              <a:buFont typeface="Lucida Grande" charset="0"/>
              <a:buChar char="»"/>
            </a:pPr>
            <a:r>
              <a:rPr lang="en-US" sz="2600" dirty="0">
                <a:solidFill>
                  <a:prstClr val="black"/>
                </a:solidFill>
                <a:latin typeface="Corbel"/>
                <a:ea typeface="ＭＳ Ｐゴシック" pitchFamily="-65" charset="-128"/>
                <a:cs typeface="+mn-cs"/>
              </a:rPr>
              <a:t>Start with random A &amp; B</a:t>
            </a:r>
          </a:p>
          <a:p>
            <a:pPr lvl="1" indent="-228600" eaLnBrk="0" hangingPunct="0">
              <a:buSzPct val="100000"/>
              <a:buFont typeface="Lucida Grande" charset="0"/>
              <a:buChar char="»"/>
            </a:pPr>
            <a:r>
              <a:rPr lang="en-US" sz="2600" dirty="0">
                <a:solidFill>
                  <a:prstClr val="black"/>
                </a:solidFill>
                <a:latin typeface="Corbel"/>
                <a:ea typeface="ＭＳ Ｐゴシック" pitchFamily="-65" charset="-128"/>
                <a:cs typeface="+mn-cs"/>
              </a:rPr>
              <a:t>Optimize user vectors (A) based on movies</a:t>
            </a:r>
          </a:p>
          <a:p>
            <a:pPr lvl="1" indent="-228600" eaLnBrk="0" hangingPunct="0">
              <a:buSzPct val="100000"/>
              <a:buFont typeface="Lucida Grande" charset="0"/>
              <a:buChar char="»"/>
            </a:pPr>
            <a:r>
              <a:rPr lang="en-US" sz="2600" dirty="0">
                <a:solidFill>
                  <a:prstClr val="black"/>
                </a:solidFill>
                <a:latin typeface="Corbel"/>
                <a:ea typeface="ＭＳ Ｐゴシック" pitchFamily="-65" charset="-128"/>
              </a:rPr>
              <a:t>Optimize </a:t>
            </a:r>
            <a:r>
              <a:rPr kumimoji="0" lang="en-US" sz="2600" b="0" i="0" u="none" strike="noStrike" kern="1200" cap="none" spc="0" normalizeH="0" noProof="0" dirty="0">
                <a:ln>
                  <a:noFill/>
                </a:ln>
                <a:solidFill>
                  <a:prstClr val="black"/>
                </a:solidFill>
                <a:effectLst/>
                <a:uLnTx/>
                <a:uFillTx/>
                <a:latin typeface="Corbel"/>
                <a:ea typeface="ＭＳ Ｐゴシック" pitchFamily="-65" charset="-128"/>
                <a:cs typeface="+mn-cs"/>
              </a:rPr>
              <a:t>movie </a:t>
            </a:r>
            <a:r>
              <a:rPr lang="en-US" sz="2600" dirty="0">
                <a:solidFill>
                  <a:prstClr val="black"/>
                </a:solidFill>
                <a:latin typeface="Corbel"/>
                <a:ea typeface="ＭＳ Ｐゴシック" pitchFamily="-65" charset="-128"/>
              </a:rPr>
              <a:t>vectors </a:t>
            </a:r>
            <a:r>
              <a:rPr kumimoji="0" lang="en-US" sz="2600" b="0" i="0" u="none" strike="noStrike" kern="1200" cap="none" spc="0" normalizeH="0" noProof="0" dirty="0">
                <a:ln>
                  <a:noFill/>
                </a:ln>
                <a:solidFill>
                  <a:prstClr val="black"/>
                </a:solidFill>
                <a:effectLst/>
                <a:uLnTx/>
                <a:uFillTx/>
                <a:latin typeface="Corbel"/>
                <a:ea typeface="ＭＳ Ｐゴシック" pitchFamily="-65" charset="-128"/>
                <a:cs typeface="+mn-cs"/>
              </a:rPr>
              <a:t>(B) based on users</a:t>
            </a:r>
          </a:p>
          <a:p>
            <a:pPr lvl="1" indent="-228600" eaLnBrk="0" hangingPunct="0">
              <a:buSzPct val="100000"/>
              <a:buFont typeface="Lucida Grande" charset="0"/>
              <a:buChar char="»"/>
            </a:pPr>
            <a:r>
              <a:rPr lang="en-US" sz="2600" baseline="0" dirty="0">
                <a:solidFill>
                  <a:prstClr val="black"/>
                </a:solidFill>
                <a:latin typeface="Corbel"/>
                <a:ea typeface="ＭＳ Ｐゴシック" pitchFamily="-65" charset="-128"/>
                <a:cs typeface="+mn-cs"/>
              </a:rPr>
              <a:t>Repeat until converged</a:t>
            </a:r>
            <a:endParaRPr kumimoji="0" lang="en-US" sz="2600" b="0" i="0" u="none" strike="noStrike" kern="1200" cap="none" spc="0" normalizeH="0" baseline="0" noProof="0" dirty="0">
              <a:ln>
                <a:noFill/>
              </a:ln>
              <a:solidFill>
                <a:schemeClr val="tx1"/>
              </a:solidFill>
              <a:effectLst/>
              <a:uLnTx/>
              <a:uFillTx/>
              <a:latin typeface="+mn-lt"/>
              <a:ea typeface="ＭＳ Ｐゴシック" pitchFamily="-65" charset="-128"/>
              <a:cs typeface="ＭＳ Ｐゴシック" pitchFamily="-65" charset="-128"/>
            </a:endParaRPr>
          </a:p>
        </p:txBody>
      </p:sp>
      <p:grpSp>
        <p:nvGrpSpPr>
          <p:cNvPr id="6" name="Group 8"/>
          <p:cNvGrpSpPr/>
          <p:nvPr/>
        </p:nvGrpSpPr>
        <p:grpSpPr>
          <a:xfrm>
            <a:off x="1840345" y="2759392"/>
            <a:ext cx="5551055" cy="1295400"/>
            <a:chOff x="1383145" y="3505200"/>
            <a:chExt cx="6287655" cy="1524000"/>
          </a:xfrm>
        </p:grpSpPr>
        <p:sp>
          <p:nvSpPr>
            <p:cNvPr id="4" name="Rectangle 3"/>
            <p:cNvSpPr/>
            <p:nvPr/>
          </p:nvSpPr>
          <p:spPr>
            <a:xfrm>
              <a:off x="1383145" y="3505200"/>
              <a:ext cx="2242126" cy="1524000"/>
            </a:xfrm>
            <a:prstGeom prst="rect">
              <a:avLst/>
            </a:prstGeom>
            <a:ln>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t>R</a:t>
              </a:r>
            </a:p>
          </p:txBody>
        </p:sp>
        <p:sp>
          <p:nvSpPr>
            <p:cNvPr id="5" name="Rectangle 4"/>
            <p:cNvSpPr/>
            <p:nvPr/>
          </p:nvSpPr>
          <p:spPr>
            <a:xfrm>
              <a:off x="4514273" y="3505200"/>
              <a:ext cx="692727" cy="1524000"/>
            </a:xfrm>
            <a:prstGeom prst="rect">
              <a:avLst/>
            </a:prstGeom>
            <a:ln>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A</a:t>
              </a:r>
            </a:p>
          </p:txBody>
        </p:sp>
        <p:sp>
          <p:nvSpPr>
            <p:cNvPr id="7" name="TextBox 6"/>
            <p:cNvSpPr txBox="1"/>
            <p:nvPr/>
          </p:nvSpPr>
          <p:spPr>
            <a:xfrm>
              <a:off x="3793857" y="3755092"/>
              <a:ext cx="707338" cy="923329"/>
            </a:xfrm>
            <a:prstGeom prst="rect">
              <a:avLst/>
            </a:prstGeom>
            <a:noFill/>
          </p:spPr>
          <p:txBody>
            <a:bodyPr wrap="square" rtlCol="0">
              <a:spAutoFit/>
            </a:bodyPr>
            <a:lstStyle/>
            <a:p>
              <a:r>
                <a:rPr lang="en-US" sz="4500" dirty="0">
                  <a:latin typeface="Corbel"/>
                  <a:cs typeface="Corbel"/>
                </a:rPr>
                <a:t>=</a:t>
              </a:r>
            </a:p>
          </p:txBody>
        </p:sp>
        <p:sp>
          <p:nvSpPr>
            <p:cNvPr id="10" name="Rectangle 9"/>
            <p:cNvSpPr/>
            <p:nvPr/>
          </p:nvSpPr>
          <p:spPr>
            <a:xfrm>
              <a:off x="5428674" y="3505200"/>
              <a:ext cx="2242126" cy="630936"/>
            </a:xfrm>
            <a:prstGeom prst="rect">
              <a:avLst/>
            </a:prstGeom>
            <a:ln>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a:t>
              </a:r>
              <a:r>
                <a:rPr lang="en-US" sz="3200" baseline="30000" dirty="0"/>
                <a:t>T</a:t>
              </a:r>
              <a:endParaRPr lang="en-US" sz="3200" dirty="0"/>
            </a:p>
          </p:txBody>
        </p:sp>
      </p:grpSp>
    </p:spTree>
    <p:extLst>
      <p:ext uri="{BB962C8B-B14F-4D97-AF65-F5344CB8AC3E}">
        <p14:creationId xmlns:p14="http://schemas.microsoft.com/office/powerpoint/2010/main" val="5983526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ALS</a:t>
            </a:r>
          </a:p>
        </p:txBody>
      </p:sp>
      <p:sp>
        <p:nvSpPr>
          <p:cNvPr id="4" name="Content Placeholder 2"/>
          <p:cNvSpPr>
            <a:spLocks noGrp="1"/>
          </p:cNvSpPr>
          <p:nvPr>
            <p:ph idx="1"/>
          </p:nvPr>
        </p:nvSpPr>
        <p:spPr>
          <a:xfrm>
            <a:off x="457200" y="1951038"/>
            <a:ext cx="8686800" cy="4221162"/>
          </a:xfrm>
        </p:spPr>
        <p:txBody>
          <a:bodyPr/>
          <a:lstStyle/>
          <a:p>
            <a:pPr>
              <a:spcBef>
                <a:spcPct val="0"/>
              </a:spcBef>
              <a:buFontTx/>
              <a:buNone/>
            </a:pPr>
            <a:r>
              <a:rPr lang="en-US" sz="1900" dirty="0" err="1">
                <a:latin typeface="Lucida Console" charset="0"/>
                <a:ea typeface="Lucida Console"/>
                <a:cs typeface="Lucida Console"/>
              </a:rPr>
              <a:t>var</a:t>
            </a:r>
            <a:r>
              <a:rPr lang="en-US" sz="1900" dirty="0">
                <a:latin typeface="Lucida Console" charset="0"/>
                <a:ea typeface="Lucida Console"/>
                <a:cs typeface="Lucida Console"/>
              </a:rPr>
              <a:t> R = </a:t>
            </a:r>
            <a:r>
              <a:rPr lang="en-US" sz="1900" dirty="0" err="1">
                <a:latin typeface="Lucida Console" charset="0"/>
                <a:ea typeface="Lucida Console"/>
                <a:cs typeface="Lucida Console"/>
              </a:rPr>
              <a:t>readRatingsMatrix</a:t>
            </a:r>
            <a:r>
              <a:rPr lang="en-US" sz="1900" dirty="0">
                <a:latin typeface="Lucida Console" charset="0"/>
                <a:ea typeface="Lucida Console"/>
                <a:cs typeface="Lucida Console"/>
              </a:rPr>
              <a:t>(...)</a:t>
            </a:r>
          </a:p>
          <a:p>
            <a:pPr>
              <a:spcBef>
                <a:spcPct val="0"/>
              </a:spcBef>
              <a:buFontTx/>
              <a:buNone/>
            </a:pPr>
            <a:endParaRPr lang="en-US" sz="1900" dirty="0">
              <a:latin typeface="Lucida Console" charset="0"/>
              <a:ea typeface="Lucida Console"/>
              <a:cs typeface="Lucida Console"/>
            </a:endParaRPr>
          </a:p>
          <a:p>
            <a:pPr>
              <a:spcBef>
                <a:spcPct val="0"/>
              </a:spcBef>
              <a:buFontTx/>
              <a:buNone/>
            </a:pPr>
            <a:r>
              <a:rPr lang="en-US" sz="1900" dirty="0" err="1">
                <a:latin typeface="Lucida Console" charset="0"/>
                <a:ea typeface="Lucida Console"/>
                <a:cs typeface="Lucida Console"/>
              </a:rPr>
              <a:t>va</a:t>
            </a:r>
            <a:r>
              <a:rPr lang="en-US" sz="1900" dirty="0" err="1">
                <a:solidFill>
                  <a:srgbClr val="000000"/>
                </a:solidFill>
                <a:latin typeface="Lucida Console" charset="0"/>
                <a:ea typeface="Lucida Console"/>
                <a:cs typeface="Lucida Console"/>
              </a:rPr>
              <a:t>r</a:t>
            </a:r>
            <a:r>
              <a:rPr lang="en-US" sz="1900" dirty="0">
                <a:solidFill>
                  <a:srgbClr val="000000"/>
                </a:solidFill>
                <a:latin typeface="Lucida Console" charset="0"/>
                <a:ea typeface="Lucida Console"/>
                <a:cs typeface="Lucida Console"/>
              </a:rPr>
              <a:t> A = // array of U random vectors</a:t>
            </a:r>
          </a:p>
          <a:p>
            <a:pPr>
              <a:spcBef>
                <a:spcPct val="0"/>
              </a:spcBef>
              <a:buFontTx/>
              <a:buNone/>
            </a:pPr>
            <a:r>
              <a:rPr lang="en-US" sz="1900" dirty="0" err="1">
                <a:solidFill>
                  <a:srgbClr val="000000"/>
                </a:solidFill>
                <a:latin typeface="Lucida Console" charset="0"/>
                <a:ea typeface="Lucida Console"/>
                <a:cs typeface="Lucida Console"/>
              </a:rPr>
              <a:t>var</a:t>
            </a:r>
            <a:r>
              <a:rPr lang="en-US" sz="1900" dirty="0">
                <a:solidFill>
                  <a:srgbClr val="000000"/>
                </a:solidFill>
                <a:latin typeface="Lucida Console" charset="0"/>
                <a:ea typeface="Lucida Console"/>
                <a:cs typeface="Lucida Console"/>
              </a:rPr>
              <a:t> B = // array of M random vectors</a:t>
            </a:r>
          </a:p>
          <a:p>
            <a:pPr>
              <a:spcBef>
                <a:spcPct val="0"/>
              </a:spcBef>
              <a:buFontTx/>
              <a:buNone/>
            </a:pPr>
            <a:endParaRPr lang="en-US" sz="1900" dirty="0">
              <a:latin typeface="Lucida Console" charset="0"/>
              <a:ea typeface="Lucida Console"/>
              <a:cs typeface="Lucida Console"/>
            </a:endParaRPr>
          </a:p>
          <a:p>
            <a:pPr>
              <a:spcBef>
                <a:spcPct val="0"/>
              </a:spcBef>
              <a:buFontTx/>
              <a:buNone/>
            </a:pPr>
            <a:r>
              <a:rPr lang="en-US" sz="1900" dirty="0">
                <a:latin typeface="Lucida Console" charset="0"/>
                <a:ea typeface="Lucida Console"/>
                <a:cs typeface="Lucida Console"/>
              </a:rPr>
              <a:t>for (</a:t>
            </a:r>
            <a:r>
              <a:rPr lang="en-US" sz="1900" dirty="0" err="1">
                <a:latin typeface="Lucida Console" charset="0"/>
                <a:ea typeface="Lucida Console"/>
                <a:cs typeface="Lucida Console"/>
              </a:rPr>
              <a:t>i</a:t>
            </a:r>
            <a:r>
              <a:rPr lang="en-US" sz="1900" dirty="0">
                <a:latin typeface="Lucida Console" charset="0"/>
                <a:ea typeface="Lucida Console"/>
                <a:cs typeface="Lucida Console"/>
              </a:rPr>
              <a:t> &lt;- 1 to ITERATIONS) {</a:t>
            </a:r>
          </a:p>
          <a:p>
            <a:pPr>
              <a:spcBef>
                <a:spcPct val="0"/>
              </a:spcBef>
              <a:buFontTx/>
              <a:buNone/>
            </a:pPr>
            <a:r>
              <a:rPr lang="en-US" sz="1900" dirty="0">
                <a:latin typeface="Lucida Console" charset="0"/>
                <a:ea typeface="Lucida Console"/>
                <a:cs typeface="Lucida Console"/>
              </a:rPr>
              <a:t>  A = (0 until U).</a:t>
            </a:r>
            <a:r>
              <a:rPr lang="en-US" sz="1900" dirty="0">
                <a:solidFill>
                  <a:srgbClr val="3366FF"/>
                </a:solidFill>
                <a:latin typeface="Lucida Console" charset="0"/>
                <a:ea typeface="Lucida Console"/>
                <a:cs typeface="Lucida Console"/>
              </a:rPr>
              <a:t>map</a:t>
            </a:r>
            <a:r>
              <a:rPr lang="en-US" sz="1900" dirty="0">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=&gt; </a:t>
            </a:r>
            <a:r>
              <a:rPr lang="en-US" sz="1900" dirty="0" err="1">
                <a:solidFill>
                  <a:srgbClr val="FF0080"/>
                </a:solidFill>
                <a:latin typeface="Lucida Console" charset="0"/>
                <a:ea typeface="Lucida Console"/>
                <a:cs typeface="Lucida Console"/>
              </a:rPr>
              <a:t>updateUser</a:t>
            </a:r>
            <a:r>
              <a:rPr lang="en-US" sz="1900" dirty="0">
                <a:solidFill>
                  <a:srgbClr val="FF0080"/>
                </a:solidFill>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B, R)</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B = (0 until </a:t>
            </a:r>
            <a:r>
              <a:rPr lang="en-US" sz="1900" dirty="0" err="1">
                <a:latin typeface="Lucida Console" charset="0"/>
                <a:ea typeface="Lucida Console"/>
                <a:cs typeface="Lucida Console"/>
              </a:rPr>
              <a:t>M).</a:t>
            </a:r>
            <a:r>
              <a:rPr lang="en-US" sz="1900" dirty="0" err="1">
                <a:solidFill>
                  <a:srgbClr val="3366FF"/>
                </a:solidFill>
                <a:latin typeface="Lucida Console" charset="0"/>
                <a:ea typeface="Lucida Console"/>
                <a:cs typeface="Lucida Console"/>
              </a:rPr>
              <a:t>map</a:t>
            </a:r>
            <a:r>
              <a:rPr lang="en-US" sz="1900" dirty="0" err="1">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=&gt; </a:t>
            </a:r>
            <a:r>
              <a:rPr lang="en-US" sz="1900" dirty="0" err="1">
                <a:solidFill>
                  <a:srgbClr val="FF0080"/>
                </a:solidFill>
                <a:latin typeface="Lucida Console" charset="0"/>
                <a:ea typeface="Lucida Console"/>
                <a:cs typeface="Lucida Console"/>
              </a:rPr>
              <a:t>updateMovie(i</a:t>
            </a:r>
            <a:r>
              <a:rPr lang="en-US" sz="1900" dirty="0">
                <a:solidFill>
                  <a:srgbClr val="FF0080"/>
                </a:solidFill>
                <a:latin typeface="Lucida Console" charset="0"/>
                <a:ea typeface="Lucida Console"/>
                <a:cs typeface="Lucida Console"/>
              </a:rPr>
              <a:t>, A, R)</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a:t>
            </a:r>
          </a:p>
          <a:p>
            <a:pPr>
              <a:spcBef>
                <a:spcPct val="0"/>
              </a:spcBef>
              <a:buFontTx/>
              <a:buNone/>
            </a:pPr>
            <a:endParaRPr lang="en-US" sz="1900" dirty="0">
              <a:latin typeface="Lucida Console" charset="0"/>
              <a:ea typeface="Lucida Console"/>
              <a:cs typeface="Lucida Console"/>
            </a:endParaRPr>
          </a:p>
        </p:txBody>
      </p:sp>
      <p:grpSp>
        <p:nvGrpSpPr>
          <p:cNvPr id="3" name="Group 4"/>
          <p:cNvGrpSpPr/>
          <p:nvPr/>
        </p:nvGrpSpPr>
        <p:grpSpPr>
          <a:xfrm>
            <a:off x="1828800" y="4419600"/>
            <a:ext cx="2133600" cy="1041400"/>
            <a:chOff x="7391400" y="2895600"/>
            <a:chExt cx="2133600" cy="1041400"/>
          </a:xfrm>
        </p:grpSpPr>
        <p:cxnSp>
          <p:nvCxnSpPr>
            <p:cNvPr id="6" name="Straight Arrow Connector 5"/>
            <p:cNvCxnSpPr/>
            <p:nvPr/>
          </p:nvCxnSpPr>
          <p:spPr>
            <a:xfrm rot="16200000" flipV="1">
              <a:off x="7620003" y="3047997"/>
              <a:ext cx="533400" cy="228605"/>
            </a:xfrm>
            <a:prstGeom prst="straightConnector1">
              <a:avLst/>
            </a:prstGeom>
            <a:ln w="76200" cap="flat" cmpd="sng" algn="ctr">
              <a:solidFill>
                <a:schemeClr val="accent3"/>
              </a:solidFill>
              <a:prstDash val="solid"/>
              <a:round/>
              <a:headEnd type="none" w="med" len="med"/>
              <a:tailEnd type="stealth" w="med" len="med"/>
            </a:ln>
          </p:spPr>
          <p:style>
            <a:lnRef idx="3">
              <a:schemeClr val="accent6"/>
            </a:lnRef>
            <a:fillRef idx="0">
              <a:schemeClr val="accent6"/>
            </a:fillRef>
            <a:effectRef idx="2">
              <a:schemeClr val="accent6"/>
            </a:effectRef>
            <a:fontRef idx="minor">
              <a:schemeClr val="tx1"/>
            </a:fontRef>
          </p:style>
        </p:cxnSp>
        <p:sp>
          <p:nvSpPr>
            <p:cNvPr id="7" name="Alternate Process 6"/>
            <p:cNvSpPr/>
            <p:nvPr/>
          </p:nvSpPr>
          <p:spPr>
            <a:xfrm>
              <a:off x="7391400" y="3429000"/>
              <a:ext cx="2133600" cy="508000"/>
            </a:xfrm>
            <a:prstGeom prst="flowChartAlternateProcess">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dirty="0"/>
                <a:t>Range objects</a:t>
              </a:r>
            </a:p>
          </p:txBody>
        </p:sp>
      </p:grpSp>
    </p:spTree>
    <p:extLst>
      <p:ext uri="{BB962C8B-B14F-4D97-AF65-F5344CB8AC3E}">
        <p14:creationId xmlns:p14="http://schemas.microsoft.com/office/powerpoint/2010/main" val="11360908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Naïve Spark ALS</a:t>
            </a:r>
          </a:p>
        </p:txBody>
      </p:sp>
      <p:sp>
        <p:nvSpPr>
          <p:cNvPr id="4" name="Content Placeholder 2"/>
          <p:cNvSpPr>
            <a:spLocks noGrp="1"/>
          </p:cNvSpPr>
          <p:nvPr>
            <p:ph idx="1"/>
          </p:nvPr>
        </p:nvSpPr>
        <p:spPr>
          <a:xfrm>
            <a:off x="457200" y="1958110"/>
            <a:ext cx="8686800" cy="4221162"/>
          </a:xfrm>
        </p:spPr>
        <p:txBody>
          <a:bodyPr/>
          <a:lstStyle/>
          <a:p>
            <a:pPr>
              <a:spcBef>
                <a:spcPct val="0"/>
              </a:spcBef>
              <a:buFontTx/>
              <a:buNone/>
            </a:pPr>
            <a:r>
              <a:rPr lang="en-US" sz="1900" dirty="0" err="1">
                <a:latin typeface="Lucida Console" charset="0"/>
                <a:ea typeface="Lucida Console"/>
                <a:cs typeface="Lucida Console"/>
              </a:rPr>
              <a:t>var</a:t>
            </a:r>
            <a:r>
              <a:rPr lang="en-US" sz="1900" dirty="0">
                <a:latin typeface="Lucida Console" charset="0"/>
                <a:ea typeface="Lucida Console"/>
                <a:cs typeface="Lucida Console"/>
              </a:rPr>
              <a:t> R = </a:t>
            </a:r>
            <a:r>
              <a:rPr lang="en-US" sz="1900" dirty="0" err="1">
                <a:latin typeface="Lucida Console" charset="0"/>
                <a:ea typeface="Lucida Console"/>
                <a:cs typeface="Lucida Console"/>
              </a:rPr>
              <a:t>readRatingsMatrix</a:t>
            </a:r>
            <a:r>
              <a:rPr lang="en-US" sz="1900" dirty="0">
                <a:latin typeface="Lucida Console" charset="0"/>
                <a:ea typeface="Lucida Console"/>
                <a:cs typeface="Lucida Console"/>
              </a:rPr>
              <a:t>(...)</a:t>
            </a:r>
          </a:p>
          <a:p>
            <a:pPr>
              <a:spcBef>
                <a:spcPct val="0"/>
              </a:spcBef>
              <a:buFontTx/>
              <a:buNone/>
            </a:pPr>
            <a:endParaRPr lang="en-US" sz="1900" dirty="0">
              <a:latin typeface="Lucida Console" charset="0"/>
              <a:ea typeface="Lucida Console"/>
              <a:cs typeface="Lucida Console"/>
            </a:endParaRPr>
          </a:p>
          <a:p>
            <a:pPr>
              <a:spcBef>
                <a:spcPct val="0"/>
              </a:spcBef>
              <a:buFontTx/>
              <a:buNone/>
            </a:pPr>
            <a:r>
              <a:rPr lang="en-US" sz="1900" dirty="0" err="1">
                <a:latin typeface="Lucida Console" charset="0"/>
                <a:ea typeface="Lucida Console"/>
                <a:cs typeface="Lucida Console"/>
              </a:rPr>
              <a:t>var</a:t>
            </a:r>
            <a:r>
              <a:rPr lang="en-US" sz="1900" dirty="0">
                <a:latin typeface="Lucida Console" charset="0"/>
                <a:ea typeface="Lucida Console"/>
                <a:cs typeface="Lucida Console"/>
              </a:rPr>
              <a:t> A = // array of U random vectors</a:t>
            </a:r>
          </a:p>
          <a:p>
            <a:pPr>
              <a:spcBef>
                <a:spcPct val="0"/>
              </a:spcBef>
              <a:buFontTx/>
              <a:buNone/>
            </a:pPr>
            <a:r>
              <a:rPr lang="en-US" sz="1900" dirty="0" err="1">
                <a:solidFill>
                  <a:srgbClr val="000000"/>
                </a:solidFill>
                <a:latin typeface="Lucida Console" charset="0"/>
                <a:ea typeface="Lucida Console"/>
                <a:cs typeface="Lucida Console"/>
              </a:rPr>
              <a:t>var</a:t>
            </a:r>
            <a:r>
              <a:rPr lang="en-US" sz="1900" dirty="0">
                <a:solidFill>
                  <a:srgbClr val="000000"/>
                </a:solidFill>
                <a:latin typeface="Lucida Console" charset="0"/>
                <a:ea typeface="Lucida Console"/>
                <a:cs typeface="Lucida Console"/>
              </a:rPr>
              <a:t> B = // array of M random vectors</a:t>
            </a:r>
          </a:p>
          <a:p>
            <a:pPr>
              <a:spcBef>
                <a:spcPct val="0"/>
              </a:spcBef>
              <a:buFontTx/>
              <a:buNone/>
            </a:pPr>
            <a:endParaRPr lang="en-US" sz="1900" dirty="0">
              <a:latin typeface="Lucida Console" charset="0"/>
              <a:ea typeface="Lucida Console"/>
              <a:cs typeface="Lucida Console"/>
            </a:endParaRPr>
          </a:p>
          <a:p>
            <a:pPr>
              <a:spcBef>
                <a:spcPct val="0"/>
              </a:spcBef>
              <a:buFontTx/>
              <a:buNone/>
            </a:pPr>
            <a:r>
              <a:rPr lang="en-US" sz="1900" dirty="0">
                <a:latin typeface="Lucida Console" charset="0"/>
                <a:ea typeface="Lucida Console"/>
                <a:cs typeface="Lucida Console"/>
              </a:rPr>
              <a:t>for (</a:t>
            </a:r>
            <a:r>
              <a:rPr lang="en-US" sz="1900" dirty="0" err="1">
                <a:latin typeface="Lucida Console" charset="0"/>
                <a:ea typeface="Lucida Console"/>
                <a:cs typeface="Lucida Console"/>
              </a:rPr>
              <a:t>i</a:t>
            </a:r>
            <a:r>
              <a:rPr lang="en-US" sz="1900" dirty="0">
                <a:latin typeface="Lucida Console" charset="0"/>
                <a:ea typeface="Lucida Console"/>
                <a:cs typeface="Lucida Console"/>
              </a:rPr>
              <a:t> &lt;- 1 to ITERATIONS) {</a:t>
            </a:r>
          </a:p>
          <a:p>
            <a:pPr>
              <a:spcBef>
                <a:spcPct val="0"/>
              </a:spcBef>
              <a:buFontTx/>
              <a:buNone/>
            </a:pPr>
            <a:r>
              <a:rPr lang="en-US" sz="1900" dirty="0">
                <a:latin typeface="Lucida Console" charset="0"/>
                <a:ea typeface="Lucida Console"/>
                <a:cs typeface="Lucida Console"/>
              </a:rPr>
              <a:t>  A = </a:t>
            </a:r>
            <a:r>
              <a:rPr lang="en-US" sz="1900" dirty="0">
                <a:solidFill>
                  <a:srgbClr val="008000"/>
                </a:solidFill>
                <a:latin typeface="Lucida Console" charset="0"/>
                <a:ea typeface="Lucida Console"/>
                <a:cs typeface="Lucida Console"/>
              </a:rPr>
              <a:t>spark.parallelize(0 until U, </a:t>
            </a:r>
            <a:r>
              <a:rPr lang="en-US" sz="1900" dirty="0" err="1">
                <a:solidFill>
                  <a:srgbClr val="008000"/>
                </a:solidFill>
                <a:latin typeface="Lucida Console" charset="0"/>
                <a:ea typeface="Lucida Console"/>
                <a:cs typeface="Lucida Console"/>
              </a:rPr>
              <a:t>numSlices</a:t>
            </a:r>
            <a:r>
              <a:rPr lang="en-US" sz="1900" dirty="0">
                <a:solidFill>
                  <a:srgbClr val="008000"/>
                </a:solidFill>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err="1">
                <a:solidFill>
                  <a:srgbClr val="3366FF"/>
                </a:solidFill>
                <a:latin typeface="Lucida Console" charset="0"/>
                <a:ea typeface="Lucida Console"/>
                <a:cs typeface="Lucida Console"/>
              </a:rPr>
              <a:t>map</a:t>
            </a:r>
            <a:r>
              <a:rPr lang="en-US" sz="1900" dirty="0" err="1">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=&gt; </a:t>
            </a:r>
            <a:r>
              <a:rPr lang="en-US" sz="1900" dirty="0" err="1">
                <a:solidFill>
                  <a:srgbClr val="FF0080"/>
                </a:solidFill>
                <a:latin typeface="Lucida Console" charset="0"/>
                <a:ea typeface="Lucida Console"/>
                <a:cs typeface="Lucida Console"/>
              </a:rPr>
              <a:t>updateUser(i</a:t>
            </a:r>
            <a:r>
              <a:rPr lang="en-US" sz="1900" dirty="0">
                <a:solidFill>
                  <a:srgbClr val="FF0080"/>
                </a:solidFill>
                <a:latin typeface="Lucida Console" charset="0"/>
                <a:ea typeface="Lucida Console"/>
                <a:cs typeface="Lucida Console"/>
              </a:rPr>
              <a:t>, B, R)</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a:solidFill>
                  <a:srgbClr val="3366FF"/>
                </a:solidFill>
                <a:latin typeface="Lucida Console" charset="0"/>
                <a:ea typeface="Lucida Console"/>
                <a:cs typeface="Lucida Console"/>
              </a:rPr>
              <a:t>collect</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B = </a:t>
            </a:r>
            <a:r>
              <a:rPr lang="en-US" sz="1900" dirty="0">
                <a:solidFill>
                  <a:srgbClr val="008000"/>
                </a:solidFill>
                <a:latin typeface="Lucida Console" charset="0"/>
                <a:ea typeface="Lucida Console"/>
                <a:cs typeface="Lucida Console"/>
              </a:rPr>
              <a:t>spark.parallelize(0 until M, </a:t>
            </a:r>
            <a:r>
              <a:rPr lang="en-US" sz="1900" dirty="0" err="1">
                <a:solidFill>
                  <a:srgbClr val="008000"/>
                </a:solidFill>
                <a:latin typeface="Lucida Console" charset="0"/>
                <a:ea typeface="Lucida Console"/>
                <a:cs typeface="Lucida Console"/>
              </a:rPr>
              <a:t>numSlices</a:t>
            </a:r>
            <a:r>
              <a:rPr lang="en-US" sz="1900" dirty="0">
                <a:solidFill>
                  <a:srgbClr val="008000"/>
                </a:solidFill>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err="1">
                <a:solidFill>
                  <a:srgbClr val="3366FF"/>
                </a:solidFill>
                <a:latin typeface="Lucida Console" charset="0"/>
                <a:ea typeface="Lucida Console"/>
                <a:cs typeface="Lucida Console"/>
              </a:rPr>
              <a:t>map</a:t>
            </a:r>
            <a:r>
              <a:rPr lang="en-US" sz="1900" dirty="0" err="1">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=&gt; </a:t>
            </a:r>
            <a:r>
              <a:rPr lang="en-US" sz="1900" dirty="0" err="1">
                <a:solidFill>
                  <a:srgbClr val="FF0080"/>
                </a:solidFill>
                <a:latin typeface="Lucida Console" charset="0"/>
                <a:ea typeface="Lucida Console"/>
                <a:cs typeface="Lucida Console"/>
              </a:rPr>
              <a:t>updateMovie(i</a:t>
            </a:r>
            <a:r>
              <a:rPr lang="en-US" sz="1900" dirty="0">
                <a:solidFill>
                  <a:srgbClr val="FF0080"/>
                </a:solidFill>
                <a:latin typeface="Lucida Console" charset="0"/>
                <a:ea typeface="Lucida Console"/>
                <a:cs typeface="Lucida Console"/>
              </a:rPr>
              <a:t>, A, R)</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a:solidFill>
                  <a:srgbClr val="3366FF"/>
                </a:solidFill>
                <a:latin typeface="Lucida Console" charset="0"/>
                <a:ea typeface="Lucida Console"/>
                <a:cs typeface="Lucida Console"/>
              </a:rPr>
              <a:t>collect</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a:t>
            </a:r>
          </a:p>
          <a:p>
            <a:pPr>
              <a:spcBef>
                <a:spcPct val="0"/>
              </a:spcBef>
              <a:buFontTx/>
              <a:buNone/>
            </a:pPr>
            <a:endParaRPr lang="en-US" sz="1900" dirty="0">
              <a:latin typeface="Lucida Console" charset="0"/>
              <a:ea typeface="Lucida Console"/>
              <a:cs typeface="Lucida Console"/>
            </a:endParaRPr>
          </a:p>
        </p:txBody>
      </p:sp>
      <p:grpSp>
        <p:nvGrpSpPr>
          <p:cNvPr id="3" name="Group 12"/>
          <p:cNvGrpSpPr/>
          <p:nvPr/>
        </p:nvGrpSpPr>
        <p:grpSpPr>
          <a:xfrm>
            <a:off x="6740236" y="3567502"/>
            <a:ext cx="2209800" cy="2096653"/>
            <a:chOff x="6781800" y="3472827"/>
            <a:chExt cx="2209800" cy="2096653"/>
          </a:xfrm>
        </p:grpSpPr>
        <p:cxnSp>
          <p:nvCxnSpPr>
            <p:cNvPr id="8" name="Straight Arrow Connector 7"/>
            <p:cNvCxnSpPr/>
            <p:nvPr/>
          </p:nvCxnSpPr>
          <p:spPr>
            <a:xfrm rot="10800000">
              <a:off x="6781800" y="4119415"/>
              <a:ext cx="609602" cy="1588"/>
            </a:xfrm>
            <a:prstGeom prst="straightConnector1">
              <a:avLst/>
            </a:prstGeom>
            <a:ln w="76200" cap="flat" cmpd="sng" algn="ctr">
              <a:solidFill>
                <a:schemeClr val="accent2"/>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rot="10800000">
              <a:off x="6781800" y="4994564"/>
              <a:ext cx="609601" cy="1588"/>
            </a:xfrm>
            <a:prstGeom prst="straightConnector1">
              <a:avLst/>
            </a:prstGeom>
            <a:ln w="76200" cap="flat" cmpd="sng" algn="ctr">
              <a:solidFill>
                <a:schemeClr val="accent2"/>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sp>
          <p:nvSpPr>
            <p:cNvPr id="6" name="Alternate Process 5"/>
            <p:cNvSpPr/>
            <p:nvPr/>
          </p:nvSpPr>
          <p:spPr>
            <a:xfrm>
              <a:off x="7391400" y="3472827"/>
              <a:ext cx="1600200" cy="2096653"/>
            </a:xfrm>
            <a:prstGeom prst="flowChartAlternateProcess">
              <a:avLst/>
            </a:prstGeom>
            <a:ln>
              <a:headEnd type="none" w="med" len="med"/>
              <a:tailEnd type="none"/>
            </a:ln>
          </p:spPr>
          <p:style>
            <a:lnRef idx="1">
              <a:schemeClr val="accent2"/>
            </a:lnRef>
            <a:fillRef idx="2">
              <a:schemeClr val="accent2"/>
            </a:fillRef>
            <a:effectRef idx="1">
              <a:schemeClr val="accent2"/>
            </a:effectRef>
            <a:fontRef idx="minor">
              <a:schemeClr val="dk1"/>
            </a:fontRef>
          </p:style>
          <p:txBody>
            <a:bodyPr lIns="0" rIns="0" rtlCol="0" anchor="b"/>
            <a:lstStyle/>
            <a:p>
              <a:pPr algn="ctr"/>
              <a:r>
                <a:rPr lang="en-US" b="1" dirty="0"/>
                <a:t>Problem:</a:t>
              </a:r>
              <a:br>
                <a:rPr lang="en-US" b="1" dirty="0"/>
              </a:br>
              <a:r>
                <a:rPr lang="en-US" dirty="0"/>
                <a:t>R re-sent to all nodes in each iteration</a:t>
              </a:r>
            </a:p>
          </p:txBody>
        </p:sp>
      </p:grpSp>
    </p:spTree>
    <p:extLst>
      <p:ext uri="{BB962C8B-B14F-4D97-AF65-F5344CB8AC3E}">
        <p14:creationId xmlns:p14="http://schemas.microsoft.com/office/powerpoint/2010/main" val="111757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Efficient Spark ALS</a:t>
            </a:r>
          </a:p>
        </p:txBody>
      </p:sp>
      <p:sp>
        <p:nvSpPr>
          <p:cNvPr id="4" name="Content Placeholder 2"/>
          <p:cNvSpPr>
            <a:spLocks noGrp="1"/>
          </p:cNvSpPr>
          <p:nvPr>
            <p:ph idx="1"/>
          </p:nvPr>
        </p:nvSpPr>
        <p:spPr>
          <a:xfrm>
            <a:off x="457200" y="1951038"/>
            <a:ext cx="8686800" cy="4221162"/>
          </a:xfrm>
        </p:spPr>
        <p:txBody>
          <a:bodyPr/>
          <a:lstStyle/>
          <a:p>
            <a:pPr>
              <a:spcBef>
                <a:spcPct val="0"/>
              </a:spcBef>
              <a:buFontTx/>
              <a:buNone/>
            </a:pPr>
            <a:r>
              <a:rPr lang="en-US" sz="1900" dirty="0" err="1">
                <a:latin typeface="Lucida Console" charset="0"/>
                <a:ea typeface="Lucida Console"/>
                <a:cs typeface="Lucida Console"/>
              </a:rPr>
              <a:t>var</a:t>
            </a:r>
            <a:r>
              <a:rPr lang="en-US" sz="1900" dirty="0">
                <a:latin typeface="Lucida Console" charset="0"/>
                <a:ea typeface="Lucida Console"/>
                <a:cs typeface="Lucida Console"/>
              </a:rPr>
              <a:t> R = </a:t>
            </a:r>
            <a:r>
              <a:rPr lang="en-US" sz="1900" dirty="0" err="1">
                <a:solidFill>
                  <a:srgbClr val="8000FF"/>
                </a:solidFill>
                <a:latin typeface="Lucida Console" charset="0"/>
                <a:ea typeface="Lucida Console"/>
                <a:cs typeface="Lucida Console"/>
              </a:rPr>
              <a:t>spark.broadcast(readRatingsMatrix</a:t>
            </a:r>
            <a:r>
              <a:rPr lang="en-US" sz="1900" dirty="0">
                <a:solidFill>
                  <a:srgbClr val="8000FF"/>
                </a:solidFill>
                <a:latin typeface="Lucida Console" charset="0"/>
                <a:ea typeface="Lucida Console"/>
                <a:cs typeface="Lucida Console"/>
              </a:rPr>
              <a:t>(...))</a:t>
            </a:r>
          </a:p>
          <a:p>
            <a:pPr>
              <a:spcBef>
                <a:spcPct val="0"/>
              </a:spcBef>
              <a:buFontTx/>
              <a:buNone/>
            </a:pPr>
            <a:endParaRPr lang="en-US" sz="1900" dirty="0">
              <a:latin typeface="Lucida Console" charset="0"/>
              <a:ea typeface="Lucida Console"/>
              <a:cs typeface="Lucida Console"/>
            </a:endParaRPr>
          </a:p>
          <a:p>
            <a:pPr>
              <a:spcBef>
                <a:spcPct val="0"/>
              </a:spcBef>
              <a:buFontTx/>
              <a:buNone/>
            </a:pPr>
            <a:r>
              <a:rPr lang="en-US" sz="1900" dirty="0" err="1">
                <a:latin typeface="Lucida Console" charset="0"/>
                <a:ea typeface="Lucida Console"/>
                <a:cs typeface="Lucida Console"/>
              </a:rPr>
              <a:t>var</a:t>
            </a:r>
            <a:r>
              <a:rPr lang="en-US" sz="1900" dirty="0">
                <a:solidFill>
                  <a:srgbClr val="000000"/>
                </a:solidFill>
                <a:latin typeface="Lucida Console" charset="0"/>
                <a:ea typeface="Lucida Console"/>
                <a:cs typeface="Lucida Console"/>
              </a:rPr>
              <a:t> A = // array of U random vectors</a:t>
            </a:r>
          </a:p>
          <a:p>
            <a:pPr>
              <a:spcBef>
                <a:spcPct val="0"/>
              </a:spcBef>
              <a:buFontTx/>
              <a:buNone/>
            </a:pPr>
            <a:r>
              <a:rPr lang="en-US" sz="1900" dirty="0" err="1">
                <a:solidFill>
                  <a:srgbClr val="000000"/>
                </a:solidFill>
                <a:latin typeface="Lucida Console" charset="0"/>
                <a:ea typeface="Lucida Console"/>
                <a:cs typeface="Lucida Console"/>
              </a:rPr>
              <a:t>var</a:t>
            </a:r>
            <a:r>
              <a:rPr lang="en-US" sz="1900" dirty="0">
                <a:solidFill>
                  <a:srgbClr val="000000"/>
                </a:solidFill>
                <a:latin typeface="Lucida Console" charset="0"/>
                <a:ea typeface="Lucida Console"/>
                <a:cs typeface="Lucida Console"/>
              </a:rPr>
              <a:t> B = // array of M random vectors</a:t>
            </a:r>
          </a:p>
          <a:p>
            <a:pPr>
              <a:spcBef>
                <a:spcPct val="0"/>
              </a:spcBef>
              <a:buFontTx/>
              <a:buNone/>
            </a:pPr>
            <a:endParaRPr lang="en-US" sz="1900" dirty="0">
              <a:latin typeface="Lucida Console" charset="0"/>
              <a:ea typeface="Lucida Console"/>
              <a:cs typeface="Lucida Console"/>
            </a:endParaRPr>
          </a:p>
          <a:p>
            <a:pPr>
              <a:spcBef>
                <a:spcPct val="0"/>
              </a:spcBef>
              <a:buFontTx/>
              <a:buNone/>
            </a:pPr>
            <a:r>
              <a:rPr lang="en-US" sz="1900" dirty="0">
                <a:latin typeface="Lucida Console" charset="0"/>
                <a:ea typeface="Lucida Console"/>
                <a:cs typeface="Lucida Console"/>
              </a:rPr>
              <a:t>for (</a:t>
            </a:r>
            <a:r>
              <a:rPr lang="en-US" sz="1900" dirty="0" err="1">
                <a:latin typeface="Lucida Console" charset="0"/>
                <a:ea typeface="Lucida Console"/>
                <a:cs typeface="Lucida Console"/>
              </a:rPr>
              <a:t>i</a:t>
            </a:r>
            <a:r>
              <a:rPr lang="en-US" sz="1900" dirty="0">
                <a:latin typeface="Lucida Console" charset="0"/>
                <a:ea typeface="Lucida Console"/>
                <a:cs typeface="Lucida Console"/>
              </a:rPr>
              <a:t> &lt;- 1 to ITERATIONS) {</a:t>
            </a:r>
          </a:p>
          <a:p>
            <a:pPr>
              <a:spcBef>
                <a:spcPct val="0"/>
              </a:spcBef>
              <a:buFontTx/>
              <a:buNone/>
            </a:pPr>
            <a:r>
              <a:rPr lang="en-US" sz="1900" dirty="0">
                <a:latin typeface="Lucida Console" charset="0"/>
                <a:ea typeface="Lucida Console"/>
                <a:cs typeface="Lucida Console"/>
              </a:rPr>
              <a:t>  A = </a:t>
            </a:r>
            <a:r>
              <a:rPr lang="en-US" sz="1900" dirty="0">
                <a:solidFill>
                  <a:srgbClr val="008000"/>
                </a:solidFill>
                <a:latin typeface="Lucida Console" charset="0"/>
                <a:ea typeface="Lucida Console"/>
                <a:cs typeface="Lucida Console"/>
              </a:rPr>
              <a:t>spark.parallelize(0 until U, </a:t>
            </a:r>
            <a:r>
              <a:rPr lang="en-US" sz="1900" dirty="0" err="1">
                <a:solidFill>
                  <a:srgbClr val="008000"/>
                </a:solidFill>
                <a:latin typeface="Lucida Console" charset="0"/>
                <a:ea typeface="Lucida Console"/>
                <a:cs typeface="Lucida Console"/>
              </a:rPr>
              <a:t>numSlices</a:t>
            </a:r>
            <a:r>
              <a:rPr lang="en-US" sz="1900" dirty="0">
                <a:solidFill>
                  <a:srgbClr val="008000"/>
                </a:solidFill>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err="1">
                <a:solidFill>
                  <a:srgbClr val="3366FF"/>
                </a:solidFill>
                <a:latin typeface="Lucida Console" charset="0"/>
                <a:ea typeface="Lucida Console"/>
                <a:cs typeface="Lucida Console"/>
              </a:rPr>
              <a:t>map</a:t>
            </a:r>
            <a:r>
              <a:rPr lang="en-US" sz="1900" dirty="0" err="1">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=&gt; </a:t>
            </a:r>
            <a:r>
              <a:rPr lang="en-US" sz="1900" dirty="0" err="1">
                <a:solidFill>
                  <a:srgbClr val="FF0080"/>
                </a:solidFill>
                <a:latin typeface="Lucida Console" charset="0"/>
                <a:ea typeface="Lucida Console"/>
                <a:cs typeface="Lucida Console"/>
              </a:rPr>
              <a:t>updateUser(i</a:t>
            </a:r>
            <a:r>
              <a:rPr lang="en-US" sz="1900" dirty="0">
                <a:solidFill>
                  <a:srgbClr val="FF0080"/>
                </a:solidFill>
                <a:latin typeface="Lucida Console" charset="0"/>
                <a:ea typeface="Lucida Console"/>
                <a:cs typeface="Lucida Console"/>
              </a:rPr>
              <a:t>, B, </a:t>
            </a:r>
            <a:r>
              <a:rPr lang="en-US" sz="1900" dirty="0" err="1">
                <a:solidFill>
                  <a:srgbClr val="8000FF"/>
                </a:solidFill>
                <a:latin typeface="Lucida Console" charset="0"/>
                <a:ea typeface="Lucida Console"/>
                <a:cs typeface="Lucida Console"/>
              </a:rPr>
              <a:t>R.value</a:t>
            </a:r>
            <a:r>
              <a:rPr lang="en-US" sz="1900" dirty="0">
                <a:solidFill>
                  <a:srgbClr val="FF0080"/>
                </a:solidFill>
                <a:latin typeface="Lucida Console" charset="0"/>
                <a:ea typeface="Lucida Console"/>
                <a:cs typeface="Lucida Console"/>
              </a:rPr>
              <a:t>)</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a:solidFill>
                  <a:srgbClr val="3366FF"/>
                </a:solidFill>
                <a:latin typeface="Lucida Console" charset="0"/>
                <a:ea typeface="Lucida Console"/>
                <a:cs typeface="Lucida Console"/>
              </a:rPr>
              <a:t>collect</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B = </a:t>
            </a:r>
            <a:r>
              <a:rPr lang="en-US" sz="1900" dirty="0">
                <a:solidFill>
                  <a:srgbClr val="008000"/>
                </a:solidFill>
                <a:latin typeface="Lucida Console" charset="0"/>
                <a:ea typeface="Lucida Console"/>
                <a:cs typeface="Lucida Console"/>
              </a:rPr>
              <a:t>spark.parallelize(0 until M, </a:t>
            </a:r>
            <a:r>
              <a:rPr lang="en-US" sz="1900" dirty="0" err="1">
                <a:solidFill>
                  <a:srgbClr val="008000"/>
                </a:solidFill>
                <a:latin typeface="Lucida Console" charset="0"/>
                <a:ea typeface="Lucida Console"/>
                <a:cs typeface="Lucida Console"/>
              </a:rPr>
              <a:t>numSlices</a:t>
            </a:r>
            <a:r>
              <a:rPr lang="en-US" sz="1900" dirty="0">
                <a:solidFill>
                  <a:srgbClr val="008000"/>
                </a:solidFill>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err="1">
                <a:solidFill>
                  <a:srgbClr val="3366FF"/>
                </a:solidFill>
                <a:latin typeface="Lucida Console" charset="0"/>
                <a:ea typeface="Lucida Console"/>
                <a:cs typeface="Lucida Console"/>
              </a:rPr>
              <a:t>map</a:t>
            </a:r>
            <a:r>
              <a:rPr lang="en-US" sz="1900" dirty="0" err="1">
                <a:latin typeface="Lucida Console" charset="0"/>
                <a:ea typeface="Lucida Console"/>
                <a:cs typeface="Lucida Console"/>
              </a:rPr>
              <a:t>(</a:t>
            </a:r>
            <a:r>
              <a:rPr lang="en-US" sz="1900" dirty="0" err="1">
                <a:solidFill>
                  <a:srgbClr val="FF0080"/>
                </a:solidFill>
                <a:latin typeface="Lucida Console" charset="0"/>
                <a:ea typeface="Lucida Console"/>
                <a:cs typeface="Lucida Console"/>
              </a:rPr>
              <a:t>i</a:t>
            </a:r>
            <a:r>
              <a:rPr lang="en-US" sz="1900" dirty="0">
                <a:solidFill>
                  <a:srgbClr val="FF0080"/>
                </a:solidFill>
                <a:latin typeface="Lucida Console" charset="0"/>
                <a:ea typeface="Lucida Console"/>
                <a:cs typeface="Lucida Console"/>
              </a:rPr>
              <a:t> =&gt; </a:t>
            </a:r>
            <a:r>
              <a:rPr lang="en-US" sz="1900" dirty="0" err="1">
                <a:solidFill>
                  <a:srgbClr val="FF0080"/>
                </a:solidFill>
                <a:latin typeface="Lucida Console" charset="0"/>
                <a:ea typeface="Lucida Console"/>
                <a:cs typeface="Lucida Console"/>
              </a:rPr>
              <a:t>updateMovie(i</a:t>
            </a:r>
            <a:r>
              <a:rPr lang="en-US" sz="1900" dirty="0">
                <a:solidFill>
                  <a:srgbClr val="FF0080"/>
                </a:solidFill>
                <a:latin typeface="Lucida Console" charset="0"/>
                <a:ea typeface="Lucida Console"/>
                <a:cs typeface="Lucida Console"/>
              </a:rPr>
              <a:t>, A, </a:t>
            </a:r>
            <a:r>
              <a:rPr lang="en-US" sz="1900" dirty="0" err="1">
                <a:solidFill>
                  <a:srgbClr val="8000FF"/>
                </a:solidFill>
                <a:latin typeface="Lucida Console" charset="0"/>
                <a:ea typeface="Lucida Console"/>
                <a:cs typeface="Lucida Console"/>
              </a:rPr>
              <a:t>R.value</a:t>
            </a:r>
            <a:r>
              <a:rPr lang="en-US" sz="1900" dirty="0">
                <a:solidFill>
                  <a:srgbClr val="FF0080"/>
                </a:solidFill>
                <a:latin typeface="Lucida Console" charset="0"/>
                <a:ea typeface="Lucida Console"/>
                <a:cs typeface="Lucida Console"/>
              </a:rPr>
              <a:t>)</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           .</a:t>
            </a:r>
            <a:r>
              <a:rPr lang="en-US" sz="1900" dirty="0">
                <a:solidFill>
                  <a:srgbClr val="3366FF"/>
                </a:solidFill>
                <a:latin typeface="Lucida Console" charset="0"/>
                <a:ea typeface="Lucida Console"/>
                <a:cs typeface="Lucida Console"/>
              </a:rPr>
              <a:t>collect</a:t>
            </a:r>
            <a:r>
              <a:rPr lang="en-US" sz="1900" dirty="0">
                <a:latin typeface="Lucida Console" charset="0"/>
                <a:ea typeface="Lucida Console"/>
                <a:cs typeface="Lucida Console"/>
              </a:rPr>
              <a:t>()</a:t>
            </a:r>
          </a:p>
          <a:p>
            <a:pPr>
              <a:spcBef>
                <a:spcPct val="0"/>
              </a:spcBef>
              <a:buFontTx/>
              <a:buNone/>
            </a:pPr>
            <a:r>
              <a:rPr lang="en-US" sz="1900" dirty="0">
                <a:latin typeface="Lucida Console" charset="0"/>
                <a:ea typeface="Lucida Console"/>
                <a:cs typeface="Lucida Console"/>
              </a:rPr>
              <a:t>}</a:t>
            </a:r>
          </a:p>
          <a:p>
            <a:pPr>
              <a:spcBef>
                <a:spcPct val="0"/>
              </a:spcBef>
              <a:buFontTx/>
              <a:buNone/>
            </a:pPr>
            <a:endParaRPr lang="en-US" sz="1900" dirty="0">
              <a:latin typeface="Lucida Console" charset="0"/>
              <a:ea typeface="Lucida Console"/>
              <a:cs typeface="Lucida Console"/>
            </a:endParaRPr>
          </a:p>
        </p:txBody>
      </p:sp>
      <p:grpSp>
        <p:nvGrpSpPr>
          <p:cNvPr id="3" name="Group 4"/>
          <p:cNvGrpSpPr/>
          <p:nvPr/>
        </p:nvGrpSpPr>
        <p:grpSpPr>
          <a:xfrm>
            <a:off x="6858000" y="1752600"/>
            <a:ext cx="2209800" cy="1676400"/>
            <a:chOff x="6781800" y="3429000"/>
            <a:chExt cx="2209800" cy="1676400"/>
          </a:xfrm>
        </p:grpSpPr>
        <p:cxnSp>
          <p:nvCxnSpPr>
            <p:cNvPr id="7" name="Straight Arrow Connector 6"/>
            <p:cNvCxnSpPr/>
            <p:nvPr/>
          </p:nvCxnSpPr>
          <p:spPr>
            <a:xfrm rot="10800000">
              <a:off x="6781800" y="4038600"/>
              <a:ext cx="609602" cy="153988"/>
            </a:xfrm>
            <a:prstGeom prst="straightConnector1">
              <a:avLst/>
            </a:prstGeom>
            <a:ln w="76200" cap="flat" cmpd="sng" algn="ctr">
              <a:solidFill>
                <a:schemeClr val="accent3"/>
              </a:solidFill>
              <a:prstDash val="solid"/>
              <a:round/>
              <a:headEnd type="none" w="med" len="med"/>
              <a:tailEnd type="stealth" w="med" len="med"/>
            </a:ln>
          </p:spPr>
          <p:style>
            <a:lnRef idx="2">
              <a:schemeClr val="accent2"/>
            </a:lnRef>
            <a:fillRef idx="0">
              <a:schemeClr val="accent2"/>
            </a:fillRef>
            <a:effectRef idx="1">
              <a:schemeClr val="accent2"/>
            </a:effectRef>
            <a:fontRef idx="minor">
              <a:schemeClr val="tx1"/>
            </a:fontRef>
          </p:style>
        </p:cxnSp>
        <p:sp>
          <p:nvSpPr>
            <p:cNvPr id="6" name="Alternate Process 5"/>
            <p:cNvSpPr/>
            <p:nvPr/>
          </p:nvSpPr>
          <p:spPr>
            <a:xfrm>
              <a:off x="7391400" y="3429000"/>
              <a:ext cx="1600200" cy="1676400"/>
            </a:xfrm>
            <a:prstGeom prst="flowChartAlternateProcess">
              <a:avLst/>
            </a:prstGeom>
            <a:ln>
              <a:headEnd type="none" w="med" len="med"/>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b="1" dirty="0"/>
                <a:t>Solution: </a:t>
              </a:r>
              <a:r>
                <a:rPr lang="en-US" dirty="0"/>
                <a:t>mark R as broadcast variable</a:t>
              </a:r>
            </a:p>
          </p:txBody>
        </p:sp>
      </p:grpSp>
      <p:sp>
        <p:nvSpPr>
          <p:cNvPr id="9" name="Rounded Rectangle 8"/>
          <p:cNvSpPr/>
          <p:nvPr/>
        </p:nvSpPr>
        <p:spPr>
          <a:xfrm>
            <a:off x="1036087" y="5749071"/>
            <a:ext cx="7086600" cy="727929"/>
          </a:xfrm>
          <a:prstGeom prst="roundRect">
            <a:avLst>
              <a:gd name="adj" fmla="val 10339"/>
            </a:avLst>
          </a:prstGeom>
          <a:solidFill>
            <a:srgbClr val="D9E4F2"/>
          </a:solidFill>
          <a:ln w="19050" cmpd="sng">
            <a:solidFill>
              <a:srgbClr val="4F81BD"/>
            </a:solidFill>
            <a:headEnd type="none" w="med" len="med"/>
            <a:tailEnd type="none"/>
          </a:ln>
        </p:spPr>
        <p:style>
          <a:lnRef idx="2">
            <a:schemeClr val="accent6"/>
          </a:lnRef>
          <a:fillRef idx="1">
            <a:schemeClr val="lt1"/>
          </a:fillRef>
          <a:effectRef idx="0">
            <a:schemeClr val="accent6"/>
          </a:effectRef>
          <a:fontRef idx="minor">
            <a:schemeClr val="dk1"/>
          </a:fontRef>
        </p:style>
        <p:txBody>
          <a:bodyPr lIns="91440" tIns="0" bIns="45720" rtlCol="0" anchor="ctr"/>
          <a:lstStyle/>
          <a:p>
            <a:pPr algn="ctr"/>
            <a:r>
              <a:rPr lang="en-US" sz="3200" dirty="0"/>
              <a:t>Result: 3× performance improvement</a:t>
            </a:r>
          </a:p>
        </p:txBody>
      </p:sp>
    </p:spTree>
    <p:extLst>
      <p:ext uri="{BB962C8B-B14F-4D97-AF65-F5344CB8AC3E}">
        <p14:creationId xmlns:p14="http://schemas.microsoft.com/office/powerpoint/2010/main" val="392786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Broadcast</a:t>
            </a:r>
          </a:p>
        </p:txBody>
      </p:sp>
      <p:sp>
        <p:nvSpPr>
          <p:cNvPr id="4" name="Text Placeholder 2"/>
          <p:cNvSpPr txBox="1">
            <a:spLocks/>
          </p:cNvSpPr>
          <p:nvPr/>
        </p:nvSpPr>
        <p:spPr bwMode="auto">
          <a:xfrm>
            <a:off x="989012" y="2027238"/>
            <a:ext cx="3201988" cy="6397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00" dirty="0"/>
              <a:t>Initial version (HDFS)</a:t>
            </a:r>
          </a:p>
        </p:txBody>
      </p:sp>
      <p:sp>
        <p:nvSpPr>
          <p:cNvPr id="5" name="Text Placeholder 4"/>
          <p:cNvSpPr txBox="1">
            <a:spLocks/>
          </p:cNvSpPr>
          <p:nvPr/>
        </p:nvSpPr>
        <p:spPr>
          <a:xfrm>
            <a:off x="5384292" y="2027238"/>
            <a:ext cx="3372552" cy="639762"/>
          </a:xfrm>
          <a:prstGeom prst="rect">
            <a:avLst/>
          </a:prstGeom>
        </p:spPr>
        <p:txBody>
          <a:bodyPr/>
          <a:lstStyle>
            <a:lvl1pPr marL="0" indent="0" algn="l" defTabSz="457200" rtl="0" eaLnBrk="0" fontAlgn="base" hangingPunct="0">
              <a:spcBef>
                <a:spcPts val="2000"/>
              </a:spcBef>
              <a:spcAft>
                <a:spcPct val="0"/>
              </a:spcAft>
              <a:buNone/>
              <a:defRPr sz="3200" kern="1200">
                <a:solidFill>
                  <a:schemeClr val="tx1"/>
                </a:solidFill>
                <a:latin typeface="+mn-lt"/>
                <a:ea typeface="ＭＳ Ｐゴシック" pitchFamily="-65" charset="-128"/>
                <a:cs typeface="ＭＳ Ｐゴシック" pitchFamily="-65" charset="-128"/>
              </a:defRPr>
            </a:lvl1pPr>
            <a:lvl2pPr marL="457200" indent="-228600" algn="l" defTabSz="457200" rtl="0" eaLnBrk="0" fontAlgn="base" hangingPunct="0">
              <a:spcBef>
                <a:spcPct val="0"/>
              </a:spcBef>
              <a:spcAft>
                <a:spcPct val="0"/>
              </a:spcAft>
              <a:buSzPct val="100000"/>
              <a:buFont typeface="Lucida Grande" charset="0"/>
              <a:buChar char="»"/>
              <a:defRPr sz="2700" kern="1200">
                <a:solidFill>
                  <a:schemeClr val="tx1"/>
                </a:solidFill>
                <a:latin typeface="+mn-lt"/>
                <a:ea typeface="ＭＳ Ｐゴシック" pitchFamily="-65" charset="-128"/>
                <a:cs typeface="+mn-cs"/>
              </a:defRPr>
            </a:lvl2pPr>
            <a:lvl3pPr marL="77724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65"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6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2600" dirty="0"/>
              <a:t>Cornet P2P broadcast</a:t>
            </a:r>
          </a:p>
        </p:txBody>
      </p:sp>
      <p:graphicFrame>
        <p:nvGraphicFramePr>
          <p:cNvPr id="6" name="Content Placeholder 7"/>
          <p:cNvGraphicFramePr>
            <a:graphicFrameLocks noGrp="1"/>
          </p:cNvGraphicFramePr>
          <p:nvPr>
            <p:ph sz="quarter" idx="4294967295"/>
            <p:extLst>
              <p:ext uri="{D42A27DB-BD31-4B8C-83A1-F6EECF244321}">
                <p14:modId xmlns:p14="http://schemas.microsoft.com/office/powerpoint/2010/main" val="2193844013"/>
              </p:ext>
            </p:extLst>
          </p:nvPr>
        </p:nvGraphicFramePr>
        <p:xfrm>
          <a:off x="4664777" y="2551995"/>
          <a:ext cx="4041775" cy="36202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8"/>
          <p:cNvGraphicFramePr>
            <a:graphicFrameLocks noGrp="1" noChangeAspect="1"/>
          </p:cNvGraphicFramePr>
          <p:nvPr>
            <p:ph sz="half" idx="4294967295"/>
            <p:extLst>
              <p:ext uri="{D42A27DB-BD31-4B8C-83A1-F6EECF244321}">
                <p14:modId xmlns:p14="http://schemas.microsoft.com/office/powerpoint/2010/main" val="276867606"/>
              </p:ext>
            </p:extLst>
          </p:nvPr>
        </p:nvGraphicFramePr>
        <p:xfrm>
          <a:off x="381000" y="2551995"/>
          <a:ext cx="4040188" cy="362020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292966" y="6457890"/>
            <a:ext cx="3851034" cy="400110"/>
          </a:xfrm>
          <a:prstGeom prst="rect">
            <a:avLst/>
          </a:prstGeom>
          <a:noFill/>
        </p:spPr>
        <p:txBody>
          <a:bodyPr wrap="none" rtlCol="0">
            <a:spAutoFit/>
          </a:bodyPr>
          <a:lstStyle/>
          <a:p>
            <a:r>
              <a:rPr lang="en-US" sz="2000" dirty="0">
                <a:latin typeface="Corbel"/>
                <a:cs typeface="Corbel"/>
              </a:rPr>
              <a:t>[</a:t>
            </a:r>
            <a:r>
              <a:rPr lang="en-US" sz="2000" dirty="0" err="1">
                <a:latin typeface="Corbel"/>
                <a:cs typeface="Corbel"/>
              </a:rPr>
              <a:t>Chowdhury</a:t>
            </a:r>
            <a:r>
              <a:rPr lang="en-US" sz="2000" dirty="0">
                <a:latin typeface="Corbel"/>
                <a:cs typeface="Corbel"/>
              </a:rPr>
              <a:t> et al, SIGCOMM 2011]</a:t>
            </a:r>
          </a:p>
        </p:txBody>
      </p:sp>
    </p:spTree>
    <p:extLst>
      <p:ext uri="{BB962C8B-B14F-4D97-AF65-F5344CB8AC3E}">
        <p14:creationId xmlns:p14="http://schemas.microsoft.com/office/powerpoint/2010/main" val="190675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Accumulators</a:t>
            </a:r>
          </a:p>
        </p:txBody>
      </p:sp>
      <p:sp>
        <p:nvSpPr>
          <p:cNvPr id="3" name="Content Placeholder 2"/>
          <p:cNvSpPr>
            <a:spLocks noGrp="1"/>
          </p:cNvSpPr>
          <p:nvPr>
            <p:ph idx="1"/>
          </p:nvPr>
        </p:nvSpPr>
        <p:spPr/>
        <p:txBody>
          <a:bodyPr/>
          <a:lstStyle/>
          <a:p>
            <a:r>
              <a:rPr lang="en-US" dirty="0"/>
              <a:t>Apart from broadcast, another common sharing pattern is aggregation</a:t>
            </a:r>
          </a:p>
          <a:p>
            <a:pPr lvl="1"/>
            <a:r>
              <a:rPr lang="en-US" dirty="0"/>
              <a:t>Add up multiple statistics about data</a:t>
            </a:r>
          </a:p>
          <a:p>
            <a:pPr lvl="1"/>
            <a:r>
              <a:rPr lang="en-US" dirty="0"/>
              <a:t>Count various events for debugging</a:t>
            </a:r>
          </a:p>
          <a:p>
            <a:r>
              <a:rPr lang="en-US" dirty="0"/>
              <a:t>Spark’s reduce operation does aggregation, but accumulators are another nice way to express it</a:t>
            </a:r>
          </a:p>
        </p:txBody>
      </p:sp>
    </p:spTree>
    <p:extLst>
      <p:ext uri="{BB962C8B-B14F-4D97-AF65-F5344CB8AC3E}">
        <p14:creationId xmlns:p14="http://schemas.microsoft.com/office/powerpoint/2010/main" val="35326460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Usage</a:t>
            </a:r>
          </a:p>
        </p:txBody>
      </p:sp>
      <p:sp>
        <p:nvSpPr>
          <p:cNvPr id="3" name="Content Placeholder 2"/>
          <p:cNvSpPr>
            <a:spLocks noGrp="1"/>
          </p:cNvSpPr>
          <p:nvPr>
            <p:ph idx="1"/>
          </p:nvPr>
        </p:nvSpPr>
        <p:spPr>
          <a:xfrm>
            <a:off x="457200" y="1886383"/>
            <a:ext cx="8458200" cy="4221162"/>
          </a:xfrm>
        </p:spPr>
        <p:txBody>
          <a:bodyPr>
            <a:normAutofit lnSpcReduction="10000"/>
          </a:bodyPr>
          <a:lstStyle/>
          <a:p>
            <a:r>
              <a:rPr lang="en-US" sz="2000" b="1" dirty="0" err="1">
                <a:latin typeface="Lucida Console"/>
                <a:cs typeface="Lucida Console"/>
              </a:rPr>
              <a:t>val</a:t>
            </a:r>
            <a:r>
              <a:rPr lang="en-US" sz="2000" dirty="0">
                <a:latin typeface="Lucida Console"/>
                <a:cs typeface="Lucida Console"/>
              </a:rPr>
              <a:t> </a:t>
            </a:r>
            <a:r>
              <a:rPr lang="en-US" sz="2000" dirty="0" err="1">
                <a:latin typeface="Lucida Console"/>
                <a:cs typeface="Lucida Console"/>
              </a:rPr>
              <a:t>badRecords</a:t>
            </a:r>
            <a:r>
              <a:rPr lang="en-US" sz="2000" dirty="0">
                <a:latin typeface="Lucida Console"/>
                <a:cs typeface="Lucida Console"/>
              </a:rPr>
              <a:t> = </a:t>
            </a:r>
            <a:r>
              <a:rPr lang="en-US" sz="2000" dirty="0" err="1">
                <a:solidFill>
                  <a:srgbClr val="8000FF"/>
                </a:solidFill>
                <a:latin typeface="Lucida Console"/>
                <a:cs typeface="Lucida Console"/>
              </a:rPr>
              <a:t>sc.accumulator</a:t>
            </a:r>
            <a:r>
              <a:rPr lang="en-US" sz="2000" dirty="0">
                <a:solidFill>
                  <a:srgbClr val="8000FF"/>
                </a:solidFill>
                <a:latin typeface="Lucida Console"/>
                <a:cs typeface="Lucida Console"/>
              </a:rPr>
              <a:t>(0)</a:t>
            </a:r>
            <a:br>
              <a:rPr lang="en-US" sz="2000" dirty="0">
                <a:latin typeface="Lucida Console"/>
                <a:cs typeface="Lucida Console"/>
              </a:rPr>
            </a:br>
            <a:r>
              <a:rPr lang="en-US" sz="2000" b="1" dirty="0" err="1">
                <a:latin typeface="Lucida Console"/>
                <a:cs typeface="Lucida Console"/>
              </a:rPr>
              <a:t>val</a:t>
            </a:r>
            <a:r>
              <a:rPr lang="en-US" sz="2000" dirty="0">
                <a:latin typeface="Lucida Console"/>
                <a:cs typeface="Lucida Console"/>
              </a:rPr>
              <a:t> </a:t>
            </a:r>
            <a:r>
              <a:rPr lang="en-US" sz="2000" dirty="0" err="1">
                <a:latin typeface="Lucida Console"/>
                <a:cs typeface="Lucida Console"/>
              </a:rPr>
              <a:t>badBytes</a:t>
            </a:r>
            <a:r>
              <a:rPr lang="en-US" sz="2000" dirty="0">
                <a:latin typeface="Lucida Console"/>
                <a:cs typeface="Lucida Console"/>
              </a:rPr>
              <a:t> = </a:t>
            </a:r>
            <a:r>
              <a:rPr lang="en-US" sz="2000" dirty="0" err="1">
                <a:solidFill>
                  <a:srgbClr val="8000FF"/>
                </a:solidFill>
                <a:latin typeface="Lucida Console"/>
                <a:cs typeface="Lucida Console"/>
              </a:rPr>
              <a:t>sc.accumulator</a:t>
            </a:r>
            <a:r>
              <a:rPr lang="en-US" sz="2000" dirty="0">
                <a:solidFill>
                  <a:srgbClr val="8000FF"/>
                </a:solidFill>
                <a:latin typeface="Lucida Console"/>
                <a:cs typeface="Lucida Console"/>
              </a:rPr>
              <a:t>(0.0)</a:t>
            </a:r>
          </a:p>
          <a:p>
            <a:r>
              <a:rPr lang="en-US" sz="2000" dirty="0" err="1">
                <a:latin typeface="Lucida Console"/>
                <a:cs typeface="Lucida Console"/>
              </a:rPr>
              <a:t>records.</a:t>
            </a:r>
            <a:r>
              <a:rPr lang="en-US" sz="2000" dirty="0" err="1">
                <a:solidFill>
                  <a:srgbClr val="3366FF"/>
                </a:solidFill>
                <a:latin typeface="Lucida Console"/>
                <a:cs typeface="Lucida Console"/>
              </a:rPr>
              <a:t>filter</a:t>
            </a:r>
            <a:r>
              <a:rPr lang="en-US" sz="2000" dirty="0">
                <a:latin typeface="Lucida Console"/>
                <a:cs typeface="Lucida Console"/>
              </a:rPr>
              <a:t>(r =&gt; {</a:t>
            </a:r>
            <a:br>
              <a:rPr lang="en-US" sz="2000" dirty="0">
                <a:latin typeface="Lucida Console"/>
                <a:cs typeface="Lucida Console"/>
              </a:rPr>
            </a:br>
            <a:r>
              <a:rPr lang="en-US" sz="2000" dirty="0">
                <a:latin typeface="Lucida Console"/>
                <a:cs typeface="Lucida Console"/>
              </a:rPr>
              <a:t>  </a:t>
            </a:r>
            <a:r>
              <a:rPr lang="en-US" sz="2000" b="1" dirty="0">
                <a:latin typeface="Lucida Console"/>
                <a:cs typeface="Lucida Console"/>
              </a:rPr>
              <a:t>if</a:t>
            </a:r>
            <a:r>
              <a:rPr lang="en-US" sz="2000" dirty="0">
                <a:latin typeface="Lucida Console"/>
                <a:cs typeface="Lucida Console"/>
              </a:rPr>
              <a:t> (</a:t>
            </a:r>
            <a:r>
              <a:rPr lang="en-US" sz="2000" dirty="0" err="1">
                <a:latin typeface="Lucida Console"/>
                <a:cs typeface="Lucida Console"/>
              </a:rPr>
              <a:t>isBad</a:t>
            </a:r>
            <a:r>
              <a:rPr lang="en-US" sz="2000" dirty="0">
                <a:latin typeface="Lucida Console"/>
                <a:cs typeface="Lucida Console"/>
              </a:rPr>
              <a:t>(r)) { </a:t>
            </a:r>
            <a:br>
              <a:rPr lang="en-US" sz="2000" dirty="0">
                <a:latin typeface="Lucida Console"/>
                <a:cs typeface="Lucida Console"/>
              </a:rPr>
            </a:br>
            <a:r>
              <a:rPr lang="en-US" sz="2000" dirty="0">
                <a:latin typeface="Lucida Console"/>
                <a:cs typeface="Lucida Console"/>
              </a:rPr>
              <a:t>    </a:t>
            </a:r>
            <a:r>
              <a:rPr lang="en-US" sz="2000" dirty="0" err="1">
                <a:solidFill>
                  <a:srgbClr val="8000FF"/>
                </a:solidFill>
                <a:latin typeface="Lucida Console"/>
                <a:cs typeface="Lucida Console"/>
              </a:rPr>
              <a:t>badRecords</a:t>
            </a:r>
            <a:r>
              <a:rPr lang="en-US" sz="2000" dirty="0">
                <a:solidFill>
                  <a:srgbClr val="8000FF"/>
                </a:solidFill>
                <a:latin typeface="Lucida Console"/>
                <a:cs typeface="Lucida Console"/>
              </a:rPr>
              <a:t> += 1</a:t>
            </a:r>
            <a:br>
              <a:rPr lang="en-US" sz="2000" dirty="0">
                <a:latin typeface="Lucida Console"/>
                <a:cs typeface="Lucida Console"/>
              </a:rPr>
            </a:br>
            <a:r>
              <a:rPr lang="en-US" sz="2000" dirty="0">
                <a:latin typeface="Lucida Console"/>
                <a:cs typeface="Lucida Console"/>
              </a:rPr>
              <a:t>    </a:t>
            </a:r>
            <a:r>
              <a:rPr lang="en-US" sz="2000" dirty="0" err="1">
                <a:solidFill>
                  <a:srgbClr val="8000FF"/>
                </a:solidFill>
                <a:latin typeface="Lucida Console"/>
                <a:cs typeface="Lucida Console"/>
              </a:rPr>
              <a:t>badBytes</a:t>
            </a:r>
            <a:r>
              <a:rPr lang="en-US" sz="2000" dirty="0">
                <a:solidFill>
                  <a:srgbClr val="8000FF"/>
                </a:solidFill>
                <a:latin typeface="Lucida Console"/>
                <a:cs typeface="Lucida Console"/>
              </a:rPr>
              <a:t> += </a:t>
            </a:r>
            <a:r>
              <a:rPr lang="en-US" sz="2000" dirty="0" err="1">
                <a:solidFill>
                  <a:srgbClr val="8000FF"/>
                </a:solidFill>
                <a:latin typeface="Lucida Console"/>
                <a:cs typeface="Lucida Console"/>
              </a:rPr>
              <a:t>r.size</a:t>
            </a:r>
            <a:br>
              <a:rPr lang="en-US" sz="2000" dirty="0">
                <a:solidFill>
                  <a:srgbClr val="8000FF"/>
                </a:solidFill>
                <a:latin typeface="Lucida Console"/>
                <a:cs typeface="Lucida Console"/>
              </a:rPr>
            </a:br>
            <a:r>
              <a:rPr lang="en-US" sz="2000" dirty="0">
                <a:latin typeface="Lucida Console"/>
                <a:cs typeface="Lucida Console"/>
              </a:rPr>
              <a:t>    </a:t>
            </a:r>
            <a:r>
              <a:rPr lang="en-US" sz="2000" b="1" dirty="0">
                <a:latin typeface="Lucida Console"/>
                <a:cs typeface="Lucida Console"/>
              </a:rPr>
              <a:t>false</a:t>
            </a:r>
            <a:br>
              <a:rPr lang="en-US" sz="2000" dirty="0">
                <a:latin typeface="Lucida Console"/>
                <a:cs typeface="Lucida Console"/>
              </a:rPr>
            </a:br>
            <a:r>
              <a:rPr lang="en-US" sz="2000" dirty="0">
                <a:latin typeface="Lucida Console"/>
                <a:cs typeface="Lucida Console"/>
              </a:rPr>
              <a:t>  } </a:t>
            </a:r>
            <a:r>
              <a:rPr lang="en-US" sz="2000" b="1" dirty="0">
                <a:latin typeface="Lucida Console"/>
                <a:cs typeface="Lucida Console"/>
              </a:rPr>
              <a:t>else</a:t>
            </a:r>
            <a:r>
              <a:rPr lang="en-US" sz="2000" dirty="0">
                <a:latin typeface="Lucida Console"/>
                <a:cs typeface="Lucida Console"/>
              </a:rPr>
              <a:t> {</a:t>
            </a:r>
            <a:br>
              <a:rPr lang="en-US" sz="2000" dirty="0">
                <a:latin typeface="Lucida Console"/>
                <a:cs typeface="Lucida Console"/>
              </a:rPr>
            </a:br>
            <a:r>
              <a:rPr lang="en-US" sz="2000" dirty="0">
                <a:latin typeface="Lucida Console"/>
                <a:cs typeface="Lucida Console"/>
              </a:rPr>
              <a:t>    </a:t>
            </a:r>
            <a:r>
              <a:rPr lang="en-US" sz="2000" b="1" dirty="0">
                <a:latin typeface="Lucida Console"/>
                <a:cs typeface="Lucida Console"/>
              </a:rPr>
              <a:t>true</a:t>
            </a:r>
            <a:br>
              <a:rPr lang="en-US" sz="2000" dirty="0">
                <a:latin typeface="Lucida Console"/>
                <a:cs typeface="Lucida Console"/>
              </a:rPr>
            </a:br>
            <a:r>
              <a:rPr lang="en-US" sz="2000" dirty="0">
                <a:latin typeface="Lucida Console"/>
                <a:cs typeface="Lucida Console"/>
              </a:rPr>
              <a:t>  }</a:t>
            </a:r>
            <a:br>
              <a:rPr lang="en-US" sz="2000" dirty="0">
                <a:latin typeface="Lucida Console"/>
                <a:cs typeface="Lucida Console"/>
              </a:rPr>
            </a:br>
            <a:r>
              <a:rPr lang="en-US" sz="2000" dirty="0">
                <a:latin typeface="Lucida Console"/>
                <a:cs typeface="Lucida Console"/>
              </a:rPr>
              <a:t>}).</a:t>
            </a:r>
            <a:r>
              <a:rPr lang="en-US" sz="2000" dirty="0">
                <a:solidFill>
                  <a:srgbClr val="3366FF"/>
                </a:solidFill>
                <a:latin typeface="Lucida Console"/>
                <a:cs typeface="Lucida Console"/>
              </a:rPr>
              <a:t>save</a:t>
            </a:r>
            <a:r>
              <a:rPr lang="en-US" sz="2000" dirty="0">
                <a:latin typeface="Lucida Console"/>
                <a:cs typeface="Lucida Console"/>
              </a:rPr>
              <a:t>(...)</a:t>
            </a:r>
          </a:p>
          <a:p>
            <a:r>
              <a:rPr lang="en-US" sz="2000" dirty="0" err="1">
                <a:latin typeface="Lucida Console"/>
                <a:cs typeface="Lucida Console"/>
              </a:rPr>
              <a:t>printf</a:t>
            </a:r>
            <a:r>
              <a:rPr lang="en-US" sz="2000" dirty="0">
                <a:latin typeface="Lucida Console"/>
                <a:cs typeface="Lucida Console"/>
              </a:rPr>
              <a:t>(</a:t>
            </a:r>
            <a:r>
              <a:rPr lang="en-US" sz="2000" dirty="0">
                <a:solidFill>
                  <a:srgbClr val="000090"/>
                </a:solidFill>
                <a:latin typeface="Lucida Console"/>
                <a:cs typeface="Lucida Console"/>
              </a:rPr>
              <a:t>“Total bad records: %d, </a:t>
            </a:r>
            <a:r>
              <a:rPr lang="en-US" sz="2000" dirty="0" err="1">
                <a:solidFill>
                  <a:srgbClr val="000090"/>
                </a:solidFill>
                <a:latin typeface="Lucida Console"/>
                <a:cs typeface="Lucida Console"/>
              </a:rPr>
              <a:t>avg</a:t>
            </a:r>
            <a:r>
              <a:rPr lang="en-US" sz="2000" dirty="0">
                <a:solidFill>
                  <a:srgbClr val="000090"/>
                </a:solidFill>
                <a:latin typeface="Lucida Console"/>
                <a:cs typeface="Lucida Console"/>
              </a:rPr>
              <a:t> size: %f\n”</a:t>
            </a:r>
            <a:r>
              <a:rPr lang="en-US" sz="2000" dirty="0">
                <a:latin typeface="Lucida Console"/>
                <a:cs typeface="Lucida Console"/>
              </a:rPr>
              <a:t>,</a:t>
            </a:r>
            <a:br>
              <a:rPr lang="en-US" sz="2000" dirty="0">
                <a:latin typeface="Lucida Console"/>
                <a:cs typeface="Lucida Console"/>
              </a:rPr>
            </a:br>
            <a:r>
              <a:rPr lang="en-US" sz="2000" dirty="0">
                <a:latin typeface="Lucida Console"/>
                <a:cs typeface="Lucida Console"/>
              </a:rPr>
              <a:t>  </a:t>
            </a:r>
            <a:r>
              <a:rPr lang="en-US" sz="2000" dirty="0" err="1">
                <a:solidFill>
                  <a:srgbClr val="8000FF"/>
                </a:solidFill>
                <a:latin typeface="Lucida Console"/>
                <a:cs typeface="Lucida Console"/>
              </a:rPr>
              <a:t>badRecords.value</a:t>
            </a:r>
            <a:r>
              <a:rPr lang="en-US" sz="2000" dirty="0">
                <a:latin typeface="Lucida Console"/>
                <a:cs typeface="Lucida Console"/>
              </a:rPr>
              <a:t>, </a:t>
            </a:r>
            <a:r>
              <a:rPr lang="en-US" sz="2000" dirty="0" err="1">
                <a:solidFill>
                  <a:srgbClr val="8000FF"/>
                </a:solidFill>
                <a:latin typeface="Lucida Console"/>
                <a:cs typeface="Lucida Console"/>
              </a:rPr>
              <a:t>badBytes.value</a:t>
            </a:r>
            <a:r>
              <a:rPr lang="en-US" sz="2000" dirty="0">
                <a:solidFill>
                  <a:srgbClr val="8000FF"/>
                </a:solidFill>
                <a:latin typeface="Lucida Console"/>
                <a:cs typeface="Lucida Console"/>
              </a:rPr>
              <a:t> </a:t>
            </a:r>
            <a:r>
              <a:rPr lang="en-US" sz="2000" dirty="0">
                <a:latin typeface="Lucida Console"/>
                <a:cs typeface="Lucida Console"/>
              </a:rPr>
              <a:t>/</a:t>
            </a:r>
            <a:r>
              <a:rPr lang="en-US" sz="2000" dirty="0">
                <a:solidFill>
                  <a:srgbClr val="8000FF"/>
                </a:solidFill>
                <a:latin typeface="Lucida Console"/>
                <a:cs typeface="Lucida Console"/>
              </a:rPr>
              <a:t> </a:t>
            </a:r>
            <a:r>
              <a:rPr lang="en-US" sz="2000" dirty="0" err="1">
                <a:solidFill>
                  <a:srgbClr val="8000FF"/>
                </a:solidFill>
                <a:latin typeface="Lucida Console"/>
                <a:cs typeface="Lucida Console"/>
              </a:rPr>
              <a:t>badRecords.value</a:t>
            </a:r>
            <a:r>
              <a:rPr lang="en-US" sz="2000" dirty="0">
                <a:latin typeface="Lucida Console"/>
                <a:cs typeface="Lucida Console"/>
              </a:rPr>
              <a:t>)</a:t>
            </a:r>
          </a:p>
        </p:txBody>
      </p:sp>
      <p:sp>
        <p:nvSpPr>
          <p:cNvPr id="4" name="Rectangular Callout 3"/>
          <p:cNvSpPr/>
          <p:nvPr/>
        </p:nvSpPr>
        <p:spPr>
          <a:xfrm>
            <a:off x="6328608" y="1989222"/>
            <a:ext cx="2278239" cy="435810"/>
          </a:xfrm>
          <a:prstGeom prst="wedgeRectCallout">
            <a:avLst>
              <a:gd name="adj1" fmla="val -69332"/>
              <a:gd name="adj2" fmla="val -27394"/>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Accumulator[</a:t>
            </a:r>
            <a:r>
              <a:rPr lang="en-US" sz="2000" dirty="0" err="1"/>
              <a:t>Int</a:t>
            </a:r>
            <a:r>
              <a:rPr lang="en-US" sz="2000" dirty="0"/>
              <a:t>]</a:t>
            </a:r>
          </a:p>
        </p:txBody>
      </p:sp>
      <p:sp>
        <p:nvSpPr>
          <p:cNvPr id="5" name="Rectangular Callout 4"/>
          <p:cNvSpPr/>
          <p:nvPr/>
        </p:nvSpPr>
        <p:spPr>
          <a:xfrm>
            <a:off x="6324600" y="2347296"/>
            <a:ext cx="2511926" cy="435810"/>
          </a:xfrm>
          <a:prstGeom prst="wedgeRectCallout">
            <a:avLst>
              <a:gd name="adj1" fmla="val -67447"/>
              <a:gd name="adj2" fmla="val -30462"/>
            </a:avLst>
          </a:prstGeom>
          <a:ln>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000" dirty="0"/>
              <a:t>Accumulator[Double]</a:t>
            </a:r>
          </a:p>
        </p:txBody>
      </p:sp>
    </p:spTree>
    <p:extLst>
      <p:ext uri="{BB962C8B-B14F-4D97-AF65-F5344CB8AC3E}">
        <p14:creationId xmlns:p14="http://schemas.microsoft.com/office/powerpoint/2010/main" val="19730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Spark</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20487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Using the Shell</a:t>
            </a:r>
          </a:p>
        </p:txBody>
      </p:sp>
      <p:sp>
        <p:nvSpPr>
          <p:cNvPr id="3" name="Content Placeholder 2"/>
          <p:cNvSpPr>
            <a:spLocks noGrp="1"/>
          </p:cNvSpPr>
          <p:nvPr>
            <p:ph idx="1"/>
          </p:nvPr>
        </p:nvSpPr>
        <p:spPr/>
        <p:txBody>
          <a:bodyPr/>
          <a:lstStyle/>
          <a:p>
            <a:pPr marL="0" indent="0">
              <a:buNone/>
            </a:pPr>
            <a:r>
              <a:rPr lang="en-US" dirty="0">
                <a:solidFill>
                  <a:srgbClr val="FF6600"/>
                </a:solidFill>
              </a:rPr>
              <a:t>Launching:</a:t>
            </a:r>
          </a:p>
          <a:p>
            <a:pPr marL="0" indent="0">
              <a:buNone/>
            </a:pPr>
            <a:endParaRPr lang="en-US" dirty="0">
              <a:solidFill>
                <a:srgbClr val="FF6600"/>
              </a:solidFill>
            </a:endParaRPr>
          </a:p>
          <a:p>
            <a:pPr marL="0" indent="0">
              <a:buNone/>
            </a:pPr>
            <a:endParaRPr lang="en-US" dirty="0">
              <a:solidFill>
                <a:srgbClr val="FF6600"/>
              </a:solidFill>
            </a:endParaRPr>
          </a:p>
          <a:p>
            <a:pPr marL="0" indent="0">
              <a:buNone/>
            </a:pPr>
            <a:r>
              <a:rPr lang="en-US" dirty="0">
                <a:solidFill>
                  <a:srgbClr val="FF6600"/>
                </a:solidFill>
              </a:rPr>
              <a:t>Modes:</a:t>
            </a:r>
          </a:p>
          <a:p>
            <a:endParaRPr lang="en-US" dirty="0">
              <a:solidFill>
                <a:srgbClr val="000000"/>
              </a:solidFill>
            </a:endParaRPr>
          </a:p>
        </p:txBody>
      </p:sp>
      <p:sp>
        <p:nvSpPr>
          <p:cNvPr id="4" name="Rectangle 3"/>
          <p:cNvSpPr/>
          <p:nvPr/>
        </p:nvSpPr>
        <p:spPr>
          <a:xfrm>
            <a:off x="607197" y="4502241"/>
            <a:ext cx="8069259" cy="2369880"/>
          </a:xfrm>
          <a:prstGeom prst="rect">
            <a:avLst/>
          </a:prstGeom>
        </p:spPr>
        <p:txBody>
          <a:bodyPr wrap="square">
            <a:spAutoFit/>
          </a:bodyPr>
          <a:lstStyle/>
          <a:p>
            <a:r>
              <a:rPr lang="en-US" sz="2000" dirty="0">
                <a:latin typeface="Lucida Console"/>
                <a:cs typeface="Lucida Console"/>
              </a:rPr>
              <a:t>MASTER=local    ./spark-shell   </a:t>
            </a:r>
            <a:r>
              <a:rPr lang="en-US" sz="2000" dirty="0">
                <a:solidFill>
                  <a:srgbClr val="008040"/>
                </a:solidFill>
                <a:latin typeface="Lucida Console"/>
                <a:cs typeface="Lucida Console"/>
              </a:rPr>
              <a:t># local, 1 thread</a:t>
            </a:r>
            <a:br>
              <a:rPr lang="en-US" sz="2000" dirty="0">
                <a:solidFill>
                  <a:srgbClr val="008040"/>
                </a:solidFill>
                <a:latin typeface="Lucida Console"/>
                <a:cs typeface="Lucida Console"/>
              </a:rPr>
            </a:br>
            <a:r>
              <a:rPr lang="en-US" sz="2000" dirty="0">
                <a:latin typeface="Lucida Console"/>
                <a:cs typeface="Lucida Console"/>
              </a:rPr>
              <a:t>MASTER=local[2] ./spark-shell   </a:t>
            </a:r>
            <a:r>
              <a:rPr lang="en-US" sz="2000" dirty="0">
                <a:solidFill>
                  <a:srgbClr val="008040"/>
                </a:solidFill>
                <a:latin typeface="Lucida Console"/>
                <a:cs typeface="Lucida Console"/>
              </a:rPr>
              <a:t># local, 2 threads</a:t>
            </a:r>
            <a:br>
              <a:rPr lang="en-US" sz="2000" dirty="0">
                <a:solidFill>
                  <a:srgbClr val="008040"/>
                </a:solidFill>
                <a:latin typeface="Lucida Console"/>
                <a:cs typeface="Lucida Console"/>
              </a:rPr>
            </a:br>
            <a:r>
              <a:rPr lang="en-US" sz="2000" dirty="0">
                <a:latin typeface="Lucida Console"/>
                <a:cs typeface="Lucida Console"/>
              </a:rPr>
              <a:t>MASTER=spark://host:port ./spark-shell  </a:t>
            </a:r>
            <a:r>
              <a:rPr lang="en-US" sz="2000" dirty="0">
                <a:solidFill>
                  <a:srgbClr val="008040"/>
                </a:solidFill>
                <a:latin typeface="Lucida Console"/>
                <a:cs typeface="Lucida Console"/>
              </a:rPr>
              <a:t># cluster</a:t>
            </a:r>
          </a:p>
          <a:p>
            <a:endParaRPr lang="en-US" sz="2000" dirty="0">
              <a:solidFill>
                <a:srgbClr val="008040"/>
              </a:solidFill>
              <a:latin typeface="Lucida Console"/>
              <a:cs typeface="Lucida Console"/>
            </a:endParaRPr>
          </a:p>
          <a:p>
            <a:r>
              <a:rPr lang="en-US" sz="2000" dirty="0"/>
              <a:t>Main entry point to Spark functionality</a:t>
            </a:r>
          </a:p>
          <a:p>
            <a:r>
              <a:rPr lang="en-US" sz="2000" dirty="0"/>
              <a:t>Available in shell as variable </a:t>
            </a:r>
            <a:r>
              <a:rPr lang="en-US" sz="2800" dirty="0">
                <a:solidFill>
                  <a:srgbClr val="FF6600"/>
                </a:solidFill>
                <a:latin typeface="Lucida Console"/>
                <a:cs typeface="Lucida Console"/>
              </a:rPr>
              <a:t>sc</a:t>
            </a:r>
          </a:p>
          <a:p>
            <a:endParaRPr lang="en-US" sz="2000" dirty="0">
              <a:solidFill>
                <a:srgbClr val="008040"/>
              </a:solidFill>
              <a:latin typeface="Lucida Console"/>
              <a:cs typeface="Lucida Console"/>
            </a:endParaRPr>
          </a:p>
        </p:txBody>
      </p:sp>
      <p:sp>
        <p:nvSpPr>
          <p:cNvPr id="5" name="Rectangle 4"/>
          <p:cNvSpPr/>
          <p:nvPr/>
        </p:nvSpPr>
        <p:spPr>
          <a:xfrm>
            <a:off x="607196" y="2265606"/>
            <a:ext cx="4572000" cy="954107"/>
          </a:xfrm>
          <a:prstGeom prst="rect">
            <a:avLst/>
          </a:prstGeom>
        </p:spPr>
        <p:txBody>
          <a:bodyPr>
            <a:spAutoFit/>
          </a:bodyPr>
          <a:lstStyle/>
          <a:p>
            <a:r>
              <a:rPr lang="en-US" sz="2800" dirty="0">
                <a:solidFill>
                  <a:srgbClr val="000000"/>
                </a:solidFill>
                <a:latin typeface="Lucida Console"/>
                <a:cs typeface="Lucida Console"/>
              </a:rPr>
              <a:t>spark-shell</a:t>
            </a:r>
          </a:p>
          <a:p>
            <a:r>
              <a:rPr lang="en-US" sz="2800" dirty="0" err="1">
                <a:solidFill>
                  <a:srgbClr val="000000"/>
                </a:solidFill>
                <a:latin typeface="Lucida Console"/>
                <a:cs typeface="Lucida Console"/>
              </a:rPr>
              <a:t>pyspark</a:t>
            </a:r>
            <a:r>
              <a:rPr lang="en-US" sz="2800" dirty="0">
                <a:solidFill>
                  <a:srgbClr val="000000"/>
                </a:solidFill>
                <a:latin typeface="Lucida Console"/>
                <a:cs typeface="Lucida Console"/>
              </a:rPr>
              <a:t> (IPYTHON=1)</a:t>
            </a:r>
          </a:p>
        </p:txBody>
      </p:sp>
      <p:pic>
        <p:nvPicPr>
          <p:cNvPr id="6" name="Picture 5"/>
          <p:cNvPicPr>
            <a:picLocks noChangeAspect="1"/>
          </p:cNvPicPr>
          <p:nvPr/>
        </p:nvPicPr>
        <p:blipFill>
          <a:blip r:embed="rId2" cstate="print"/>
          <a:stretch>
            <a:fillRect/>
          </a:stretch>
        </p:blipFill>
        <p:spPr>
          <a:xfrm>
            <a:off x="5096828" y="1417640"/>
            <a:ext cx="3698840" cy="250814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667533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RDDs</a:t>
            </a:r>
          </a:p>
        </p:txBody>
      </p:sp>
      <p:sp>
        <p:nvSpPr>
          <p:cNvPr id="3" name="Content Placeholder 2"/>
          <p:cNvSpPr>
            <a:spLocks noGrp="1"/>
          </p:cNvSpPr>
          <p:nvPr>
            <p:ph idx="1"/>
          </p:nvPr>
        </p:nvSpPr>
        <p:spPr>
          <a:xfrm>
            <a:off x="457199" y="1793380"/>
            <a:ext cx="8520745" cy="4221162"/>
          </a:xfrm>
        </p:spPr>
        <p:txBody>
          <a:bodyPr>
            <a:normAutofit/>
          </a:bodyPr>
          <a:lstStyle/>
          <a:p>
            <a:pPr marL="0" indent="0">
              <a:spcBef>
                <a:spcPts val="0"/>
              </a:spcBef>
              <a:buNone/>
            </a:pPr>
            <a:r>
              <a:rPr lang="en-US" sz="2100" dirty="0">
                <a:solidFill>
                  <a:srgbClr val="008040"/>
                </a:solidFill>
                <a:latin typeface="Lucida Console"/>
                <a:cs typeface="Lucida Console"/>
              </a:rPr>
              <a:t># Turn a Python collection into an RDD</a:t>
            </a:r>
          </a:p>
          <a:p>
            <a:pPr>
              <a:spcBef>
                <a:spcPts val="0"/>
              </a:spcBef>
              <a:buClr>
                <a:schemeClr val="bg1">
                  <a:lumMod val="75000"/>
                </a:schemeClr>
              </a:buClr>
              <a:buFont typeface="Lucida Grande"/>
              <a:buChar char="&gt;"/>
            </a:pPr>
            <a:r>
              <a:rPr lang="en-US" sz="2100" dirty="0" err="1">
                <a:latin typeface="Lucida Console"/>
                <a:cs typeface="Lucida Console"/>
              </a:rPr>
              <a:t>sc.parallelize</a:t>
            </a:r>
            <a:r>
              <a:rPr lang="en-US" sz="2100" dirty="0">
                <a:latin typeface="Lucida Console"/>
                <a:cs typeface="Lucida Console"/>
              </a:rPr>
              <a:t>([1, 2, 3])</a:t>
            </a:r>
          </a:p>
          <a:p>
            <a:pPr>
              <a:spcBef>
                <a:spcPts val="0"/>
              </a:spcBef>
              <a:buFont typeface="Lucida Grande"/>
              <a:buChar char="&gt;"/>
            </a:pPr>
            <a:endParaRPr lang="en-US" sz="2100" dirty="0">
              <a:latin typeface="Lucida Console"/>
              <a:cs typeface="Lucida Console"/>
            </a:endParaRPr>
          </a:p>
          <a:p>
            <a:pPr marL="0" indent="0">
              <a:spcBef>
                <a:spcPts val="0"/>
              </a:spcBef>
              <a:buNone/>
            </a:pPr>
            <a:r>
              <a:rPr lang="en-US" sz="2100" dirty="0">
                <a:solidFill>
                  <a:srgbClr val="008040"/>
                </a:solidFill>
                <a:latin typeface="Lucida Console"/>
                <a:cs typeface="Lucida Console"/>
              </a:rPr>
              <a:t># Load text file from local FS, HDFS, or S3</a:t>
            </a:r>
          </a:p>
          <a:p>
            <a:pPr>
              <a:spcBef>
                <a:spcPts val="0"/>
              </a:spcBef>
              <a:buClr>
                <a:schemeClr val="bg1">
                  <a:lumMod val="75000"/>
                </a:schemeClr>
              </a:buClr>
              <a:buFont typeface="Lucida Grande"/>
              <a:buChar char="&gt;"/>
            </a:pPr>
            <a:r>
              <a:rPr lang="en-US" sz="2100" dirty="0" err="1">
                <a:latin typeface="Lucida Console"/>
                <a:cs typeface="Lucida Console"/>
              </a:rPr>
              <a:t>sc.textFile</a:t>
            </a:r>
            <a:r>
              <a:rPr lang="en-US" sz="2100" dirty="0">
                <a:latin typeface="Lucida Console"/>
                <a:cs typeface="Lucida Console"/>
              </a:rPr>
              <a:t>(</a:t>
            </a:r>
            <a:r>
              <a:rPr lang="en-US" sz="2100" dirty="0">
                <a:solidFill>
                  <a:srgbClr val="000090"/>
                </a:solidFill>
                <a:latin typeface="Lucida Console"/>
                <a:cs typeface="Lucida Console"/>
              </a:rPr>
              <a:t>“</a:t>
            </a:r>
            <a:r>
              <a:rPr lang="en-US" sz="2100" dirty="0" err="1">
                <a:solidFill>
                  <a:srgbClr val="000090"/>
                </a:solidFill>
                <a:latin typeface="Lucida Console"/>
                <a:cs typeface="Lucida Console"/>
              </a:rPr>
              <a:t>file.txt</a:t>
            </a:r>
            <a:r>
              <a:rPr lang="en-US" sz="2100" dirty="0">
                <a:solidFill>
                  <a:srgbClr val="000090"/>
                </a:solidFill>
                <a:latin typeface="Lucida Console"/>
                <a:cs typeface="Lucida Console"/>
              </a:rPr>
              <a:t>”</a:t>
            </a:r>
            <a:r>
              <a:rPr lang="en-US" sz="2100" dirty="0">
                <a:latin typeface="Lucida Console"/>
                <a:cs typeface="Lucida Console"/>
              </a:rPr>
              <a:t>)</a:t>
            </a:r>
          </a:p>
          <a:p>
            <a:pPr>
              <a:spcBef>
                <a:spcPts val="0"/>
              </a:spcBef>
              <a:buClr>
                <a:schemeClr val="bg1">
                  <a:lumMod val="75000"/>
                </a:schemeClr>
              </a:buClr>
              <a:buFont typeface="Lucida Grande"/>
              <a:buChar char="&gt;"/>
            </a:pPr>
            <a:r>
              <a:rPr lang="en-US" sz="2100" dirty="0" err="1">
                <a:latin typeface="Lucida Console"/>
                <a:cs typeface="Lucida Console"/>
              </a:rPr>
              <a:t>sc.textFile</a:t>
            </a:r>
            <a:r>
              <a:rPr lang="en-US" sz="2100" dirty="0">
                <a:latin typeface="Lucida Console"/>
                <a:cs typeface="Lucida Console"/>
              </a:rPr>
              <a:t>(</a:t>
            </a:r>
            <a:r>
              <a:rPr lang="en-US" sz="2100" dirty="0">
                <a:solidFill>
                  <a:srgbClr val="000090"/>
                </a:solidFill>
                <a:latin typeface="Lucida Console"/>
                <a:cs typeface="Lucida Console"/>
              </a:rPr>
              <a:t>“directory/*.txt”</a:t>
            </a:r>
            <a:r>
              <a:rPr lang="en-US" sz="2100" dirty="0">
                <a:latin typeface="Lucida Console"/>
                <a:cs typeface="Lucida Console"/>
              </a:rPr>
              <a:t>)</a:t>
            </a:r>
          </a:p>
          <a:p>
            <a:pPr>
              <a:spcBef>
                <a:spcPts val="0"/>
              </a:spcBef>
              <a:buClr>
                <a:schemeClr val="bg1">
                  <a:lumMod val="75000"/>
                </a:schemeClr>
              </a:buClr>
              <a:buFont typeface="Lucida Grande"/>
              <a:buChar char="&gt;"/>
            </a:pPr>
            <a:r>
              <a:rPr lang="en-US" sz="2100" dirty="0" err="1">
                <a:latin typeface="Lucida Console"/>
                <a:cs typeface="Lucida Console"/>
              </a:rPr>
              <a:t>sc.textFile</a:t>
            </a:r>
            <a:r>
              <a:rPr lang="en-US" sz="2100" dirty="0">
                <a:latin typeface="Lucida Console"/>
                <a:cs typeface="Lucida Console"/>
              </a:rPr>
              <a:t>(</a:t>
            </a:r>
            <a:r>
              <a:rPr lang="en-US" sz="2100" dirty="0">
                <a:solidFill>
                  <a:srgbClr val="000090"/>
                </a:solidFill>
                <a:latin typeface="Lucida Console"/>
                <a:cs typeface="Lucida Console"/>
              </a:rPr>
              <a:t>“</a:t>
            </a:r>
            <a:r>
              <a:rPr lang="en-US" sz="2100" dirty="0" err="1">
                <a:solidFill>
                  <a:srgbClr val="000090"/>
                </a:solidFill>
                <a:latin typeface="Lucida Console"/>
                <a:cs typeface="Lucida Console"/>
              </a:rPr>
              <a:t>hdfs</a:t>
            </a:r>
            <a:r>
              <a:rPr lang="en-US" sz="2100" dirty="0">
                <a:solidFill>
                  <a:srgbClr val="000090"/>
                </a:solidFill>
                <a:latin typeface="Lucida Console"/>
                <a:cs typeface="Lucida Console"/>
              </a:rPr>
              <a:t>://namenode:9000/path/file”</a:t>
            </a:r>
            <a:r>
              <a:rPr lang="en-US" sz="2100" dirty="0">
                <a:latin typeface="Lucida Console"/>
                <a:cs typeface="Lucida Console"/>
              </a:rPr>
              <a:t>)</a:t>
            </a:r>
          </a:p>
          <a:p>
            <a:pPr>
              <a:spcBef>
                <a:spcPts val="0"/>
              </a:spcBef>
              <a:buFont typeface="Lucida Grande"/>
              <a:buChar char="&gt;"/>
            </a:pPr>
            <a:endParaRPr lang="en-US" sz="2100" dirty="0">
              <a:latin typeface="Lucida Console"/>
              <a:cs typeface="Lucida Console"/>
            </a:endParaRPr>
          </a:p>
          <a:p>
            <a:pPr marL="0" indent="0">
              <a:spcBef>
                <a:spcPts val="0"/>
              </a:spcBef>
              <a:buNone/>
            </a:pPr>
            <a:r>
              <a:rPr lang="en-US" sz="2100" dirty="0">
                <a:solidFill>
                  <a:srgbClr val="008040"/>
                </a:solidFill>
                <a:latin typeface="Lucida Console"/>
                <a:cs typeface="Lucida Console"/>
              </a:rPr>
              <a:t># Use existing </a:t>
            </a:r>
            <a:r>
              <a:rPr lang="en-US" sz="2100" dirty="0" err="1">
                <a:solidFill>
                  <a:srgbClr val="008040"/>
                </a:solidFill>
                <a:latin typeface="Lucida Console"/>
                <a:cs typeface="Lucida Console"/>
              </a:rPr>
              <a:t>Hadoop</a:t>
            </a:r>
            <a:r>
              <a:rPr lang="en-US" sz="2100" dirty="0">
                <a:solidFill>
                  <a:srgbClr val="008040"/>
                </a:solidFill>
                <a:latin typeface="Lucida Console"/>
                <a:cs typeface="Lucida Console"/>
              </a:rPr>
              <a:t> </a:t>
            </a:r>
            <a:r>
              <a:rPr lang="en-US" sz="2100" dirty="0" err="1">
                <a:solidFill>
                  <a:srgbClr val="008040"/>
                </a:solidFill>
                <a:latin typeface="Lucida Console"/>
                <a:cs typeface="Lucida Console"/>
              </a:rPr>
              <a:t>InputFormat</a:t>
            </a:r>
            <a:r>
              <a:rPr lang="en-US" sz="2100" dirty="0">
                <a:solidFill>
                  <a:srgbClr val="008040"/>
                </a:solidFill>
                <a:latin typeface="Lucida Console"/>
                <a:cs typeface="Lucida Console"/>
              </a:rPr>
              <a:t> (</a:t>
            </a:r>
            <a:r>
              <a:rPr lang="en-US" sz="2100" dirty="0">
                <a:solidFill>
                  <a:srgbClr val="008000"/>
                </a:solidFill>
                <a:latin typeface="Lucida Console"/>
                <a:cs typeface="Lucida Console"/>
              </a:rPr>
              <a:t>Java/</a:t>
            </a:r>
            <a:r>
              <a:rPr lang="en-US" sz="2100" dirty="0" err="1">
                <a:solidFill>
                  <a:srgbClr val="008000"/>
                </a:solidFill>
                <a:latin typeface="Lucida Console"/>
                <a:cs typeface="Lucida Console"/>
              </a:rPr>
              <a:t>Scala</a:t>
            </a:r>
            <a:r>
              <a:rPr lang="en-US" sz="2100" dirty="0">
                <a:solidFill>
                  <a:srgbClr val="008000"/>
                </a:solidFill>
                <a:latin typeface="Lucida Console"/>
                <a:cs typeface="Lucida Console"/>
              </a:rPr>
              <a:t> only</a:t>
            </a:r>
            <a:r>
              <a:rPr lang="en-US" sz="2100" dirty="0">
                <a:solidFill>
                  <a:srgbClr val="008040"/>
                </a:solidFill>
                <a:latin typeface="Lucida Console"/>
                <a:cs typeface="Lucida Console"/>
              </a:rPr>
              <a:t>)</a:t>
            </a:r>
          </a:p>
          <a:p>
            <a:pPr>
              <a:spcBef>
                <a:spcPts val="0"/>
              </a:spcBef>
              <a:buClr>
                <a:schemeClr val="bg1">
                  <a:lumMod val="75000"/>
                </a:schemeClr>
              </a:buClr>
              <a:buFont typeface="Lucida Grande"/>
              <a:buChar char="&gt;"/>
            </a:pPr>
            <a:r>
              <a:rPr lang="en-US" sz="2100" dirty="0" err="1">
                <a:latin typeface="Lucida Console"/>
                <a:cs typeface="Lucida Console"/>
              </a:rPr>
              <a:t>sc.hadoopFile</a:t>
            </a:r>
            <a:r>
              <a:rPr lang="en-US" sz="2100" dirty="0">
                <a:latin typeface="Lucida Console"/>
                <a:cs typeface="Lucida Console"/>
              </a:rPr>
              <a:t>(</a:t>
            </a:r>
            <a:r>
              <a:rPr lang="en-US" sz="2100" dirty="0" err="1">
                <a:latin typeface="Lucida Console"/>
                <a:cs typeface="Lucida Console"/>
              </a:rPr>
              <a:t>keyClass</a:t>
            </a:r>
            <a:r>
              <a:rPr lang="en-US" sz="2100" dirty="0">
                <a:latin typeface="Lucida Console"/>
                <a:cs typeface="Lucida Console"/>
              </a:rPr>
              <a:t>, </a:t>
            </a:r>
            <a:r>
              <a:rPr lang="en-US" sz="2100" dirty="0" err="1">
                <a:latin typeface="Lucida Console"/>
                <a:cs typeface="Lucida Console"/>
              </a:rPr>
              <a:t>valClass</a:t>
            </a:r>
            <a:r>
              <a:rPr lang="en-US" sz="2100" dirty="0">
                <a:latin typeface="Lucida Console"/>
                <a:cs typeface="Lucida Console"/>
              </a:rPr>
              <a:t>, </a:t>
            </a:r>
            <a:r>
              <a:rPr lang="en-US" sz="2100" dirty="0" err="1">
                <a:latin typeface="Lucida Console"/>
                <a:cs typeface="Lucida Console"/>
              </a:rPr>
              <a:t>inputFmt</a:t>
            </a:r>
            <a:r>
              <a:rPr lang="en-US" sz="2100" dirty="0">
                <a:latin typeface="Lucida Console"/>
                <a:cs typeface="Lucida Console"/>
              </a:rPr>
              <a:t>, </a:t>
            </a:r>
            <a:r>
              <a:rPr lang="en-US" sz="2100" dirty="0" err="1">
                <a:latin typeface="Lucida Console"/>
                <a:cs typeface="Lucida Console"/>
              </a:rPr>
              <a:t>conf</a:t>
            </a:r>
            <a:r>
              <a:rPr lang="en-US" sz="2100" dirty="0">
                <a:latin typeface="Lucida Console"/>
                <a:cs typeface="Lucida Console"/>
              </a:rPr>
              <a:t>)</a:t>
            </a:r>
          </a:p>
          <a:p>
            <a:pPr>
              <a:spcBef>
                <a:spcPts val="0"/>
              </a:spcBef>
              <a:buFont typeface="Lucida Grande"/>
              <a:buChar char="&gt;"/>
            </a:pPr>
            <a:endParaRPr lang="en-US" sz="2100" dirty="0">
              <a:latin typeface="Lucida Console"/>
              <a:cs typeface="Lucida Console"/>
            </a:endParaRPr>
          </a:p>
          <a:p>
            <a:pPr>
              <a:buFont typeface="Lucida Grande"/>
              <a:buChar char="&gt;"/>
            </a:pPr>
            <a:endParaRPr lang="en-US" sz="2100" dirty="0"/>
          </a:p>
        </p:txBody>
      </p:sp>
    </p:spTree>
    <p:extLst>
      <p:ext uri="{BB962C8B-B14F-4D97-AF65-F5344CB8AC3E}">
        <p14:creationId xmlns:p14="http://schemas.microsoft.com/office/powerpoint/2010/main" val="369969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a:xfrm>
            <a:off x="457200" y="1951038"/>
            <a:ext cx="8319328" cy="4221162"/>
          </a:xfrm>
        </p:spPr>
        <p:txBody>
          <a:bodyPr/>
          <a:lstStyle/>
          <a:p>
            <a:r>
              <a:rPr lang="en-US" dirty="0"/>
              <a:t>Existing storage abstractions have interfaces based on </a:t>
            </a:r>
            <a:r>
              <a:rPr lang="en-US" i="1" dirty="0"/>
              <a:t>fine-grained</a:t>
            </a:r>
            <a:r>
              <a:rPr lang="en-US" dirty="0"/>
              <a:t> updates to mutable state</a:t>
            </a:r>
          </a:p>
          <a:p>
            <a:pPr lvl="1"/>
            <a:r>
              <a:rPr lang="en-US" dirty="0" err="1"/>
              <a:t>RAMCloud</a:t>
            </a:r>
            <a:r>
              <a:rPr lang="en-US" dirty="0"/>
              <a:t>, databases, distributed </a:t>
            </a:r>
            <a:r>
              <a:rPr lang="en-US" dirty="0" err="1"/>
              <a:t>mem</a:t>
            </a:r>
            <a:r>
              <a:rPr lang="en-US" dirty="0"/>
              <a:t>, Piccolo</a:t>
            </a:r>
          </a:p>
          <a:p>
            <a:r>
              <a:rPr lang="en-US" dirty="0"/>
              <a:t>Requires replicating data or logs across nodes for fault tolerance</a:t>
            </a:r>
          </a:p>
          <a:p>
            <a:pPr lvl="1"/>
            <a:r>
              <a:rPr lang="en-US" dirty="0"/>
              <a:t>Costly for data-intensive apps</a:t>
            </a:r>
          </a:p>
          <a:p>
            <a:pPr lvl="1"/>
            <a:r>
              <a:rPr lang="en-US" dirty="0"/>
              <a:t>10-100x slower than memory write</a:t>
            </a:r>
          </a:p>
        </p:txBody>
      </p:sp>
    </p:spTree>
    <p:extLst>
      <p:ext uri="{BB962C8B-B14F-4D97-AF65-F5344CB8AC3E}">
        <p14:creationId xmlns:p14="http://schemas.microsoft.com/office/powerpoint/2010/main" val="15390066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Transformations</a:t>
            </a:r>
          </a:p>
        </p:txBody>
      </p:sp>
      <p:sp>
        <p:nvSpPr>
          <p:cNvPr id="3" name="Content Placeholder 2"/>
          <p:cNvSpPr>
            <a:spLocks noGrp="1"/>
          </p:cNvSpPr>
          <p:nvPr>
            <p:ph idx="1"/>
          </p:nvPr>
        </p:nvSpPr>
        <p:spPr>
          <a:xfrm>
            <a:off x="437944" y="1594070"/>
            <a:ext cx="8954223" cy="4578131"/>
          </a:xfrm>
        </p:spPr>
        <p:txBody>
          <a:bodyPr>
            <a:normAutofit/>
          </a:bodyPr>
          <a:lstStyle/>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a:latin typeface="Lucida Console"/>
                <a:cs typeface="Lucida Console"/>
              </a:rPr>
              <a:t> = </a:t>
            </a:r>
            <a:r>
              <a:rPr lang="en-US" sz="2100" dirty="0" err="1">
                <a:latin typeface="Lucida Console"/>
                <a:cs typeface="Lucida Console"/>
              </a:rPr>
              <a:t>sc.parallelize</a:t>
            </a:r>
            <a:r>
              <a:rPr lang="en-US" sz="2100" dirty="0">
                <a:latin typeface="Lucida Console"/>
                <a:cs typeface="Lucida Console"/>
              </a:rPr>
              <a:t>([1, 2, 3])</a:t>
            </a:r>
            <a:br>
              <a:rPr lang="en-US" sz="2100" dirty="0">
                <a:latin typeface="Lucida Console"/>
                <a:cs typeface="Lucida Console"/>
              </a:rPr>
            </a:br>
            <a:endParaRPr lang="en-US" sz="2100" dirty="0">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Pass each element through a function</a:t>
            </a:r>
          </a:p>
          <a:p>
            <a:pPr>
              <a:spcBef>
                <a:spcPts val="0"/>
              </a:spcBef>
              <a:buClr>
                <a:schemeClr val="bg1">
                  <a:lumMod val="75000"/>
                </a:schemeClr>
              </a:buClr>
              <a:buFont typeface="Lucida Grande"/>
              <a:buChar char="&gt;"/>
            </a:pPr>
            <a:r>
              <a:rPr lang="en-US" sz="2100" dirty="0">
                <a:latin typeface="Lucida Console"/>
                <a:cs typeface="Lucida Console"/>
              </a:rPr>
              <a:t>squares = </a:t>
            </a:r>
            <a:r>
              <a:rPr lang="en-US" sz="2100" dirty="0" err="1">
                <a:latin typeface="Lucida Console"/>
                <a:cs typeface="Lucida Console"/>
              </a:rPr>
              <a:t>nums.</a:t>
            </a:r>
            <a:r>
              <a:rPr lang="en-US" sz="2100" dirty="0" err="1">
                <a:solidFill>
                  <a:srgbClr val="3366FF"/>
                </a:solidFill>
                <a:latin typeface="Lucida Console"/>
                <a:cs typeface="Lucida Console"/>
              </a:rPr>
              <a:t>map</a:t>
            </a:r>
            <a:r>
              <a:rPr lang="en-US" sz="2100" dirty="0">
                <a:latin typeface="Lucida Console"/>
                <a:cs typeface="Lucida Console"/>
              </a:rPr>
              <a:t>(</a:t>
            </a:r>
            <a:r>
              <a:rPr lang="en-US" sz="2100" dirty="0">
                <a:solidFill>
                  <a:srgbClr val="FF0080"/>
                </a:solidFill>
                <a:latin typeface="Lucida Console"/>
                <a:cs typeface="Lucida Console"/>
              </a:rPr>
              <a:t>lambda x: x*x</a:t>
            </a:r>
            <a:r>
              <a:rPr lang="en-US" sz="2100" dirty="0">
                <a:latin typeface="Lucida Console"/>
                <a:cs typeface="Lucida Console"/>
              </a:rPr>
              <a:t>)   </a:t>
            </a:r>
            <a:r>
              <a:rPr lang="en-US" sz="2100" dirty="0">
                <a:solidFill>
                  <a:srgbClr val="008040"/>
                </a:solidFill>
                <a:latin typeface="Lucida Console"/>
                <a:cs typeface="Lucida Console"/>
              </a:rPr>
              <a:t>// {1, 4, 9}</a:t>
            </a:r>
          </a:p>
          <a:p>
            <a:pPr>
              <a:spcBef>
                <a:spcPts val="0"/>
              </a:spcBef>
              <a:buClr>
                <a:schemeClr val="bg1">
                  <a:lumMod val="75000"/>
                </a:schemeClr>
              </a:buClr>
              <a:buFont typeface="Lucida Grande"/>
              <a:buChar char="&gt;"/>
            </a:pPr>
            <a:endParaRPr lang="en-US" sz="2100" dirty="0">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Keep elements passing a predicate</a:t>
            </a:r>
            <a:endParaRPr lang="en-US" sz="2100" dirty="0">
              <a:latin typeface="Lucida Console"/>
              <a:cs typeface="Lucida Console"/>
            </a:endParaRPr>
          </a:p>
          <a:p>
            <a:pPr>
              <a:spcBef>
                <a:spcPts val="0"/>
              </a:spcBef>
              <a:buClr>
                <a:schemeClr val="bg1">
                  <a:lumMod val="75000"/>
                </a:schemeClr>
              </a:buClr>
              <a:buFont typeface="Lucida Grande"/>
              <a:buChar char="&gt;"/>
            </a:pPr>
            <a:r>
              <a:rPr lang="en-US" sz="2100" dirty="0">
                <a:latin typeface="Lucida Console"/>
                <a:cs typeface="Lucida Console"/>
              </a:rPr>
              <a:t>even = </a:t>
            </a:r>
            <a:r>
              <a:rPr lang="en-US" sz="2100" dirty="0" err="1">
                <a:latin typeface="Lucida Console"/>
                <a:cs typeface="Lucida Console"/>
              </a:rPr>
              <a:t>squares.</a:t>
            </a:r>
            <a:r>
              <a:rPr lang="en-US" sz="2100" dirty="0" err="1">
                <a:solidFill>
                  <a:srgbClr val="3366FF"/>
                </a:solidFill>
                <a:latin typeface="Lucida Console"/>
                <a:cs typeface="Lucida Console"/>
              </a:rPr>
              <a:t>filter</a:t>
            </a:r>
            <a:r>
              <a:rPr lang="en-US" sz="2100" dirty="0">
                <a:latin typeface="Lucida Console"/>
                <a:cs typeface="Lucida Console"/>
              </a:rPr>
              <a:t>(</a:t>
            </a:r>
            <a:r>
              <a:rPr lang="en-US" sz="2100" dirty="0">
                <a:solidFill>
                  <a:srgbClr val="FF0080"/>
                </a:solidFill>
                <a:latin typeface="Lucida Console"/>
                <a:cs typeface="Lucida Console"/>
              </a:rPr>
              <a:t>lambda x: x % 2 == 0</a:t>
            </a:r>
            <a:r>
              <a:rPr lang="en-US" sz="2100" dirty="0">
                <a:latin typeface="Lucida Console"/>
                <a:cs typeface="Lucida Console"/>
              </a:rPr>
              <a:t>) </a:t>
            </a:r>
            <a:r>
              <a:rPr lang="en-US" sz="2100" dirty="0">
                <a:solidFill>
                  <a:srgbClr val="008040"/>
                </a:solidFill>
                <a:latin typeface="Lucida Console"/>
                <a:cs typeface="Lucida Console"/>
              </a:rPr>
              <a:t>// {4}</a:t>
            </a:r>
          </a:p>
          <a:p>
            <a:pPr>
              <a:spcBef>
                <a:spcPts val="0"/>
              </a:spcBef>
              <a:buClr>
                <a:schemeClr val="bg1">
                  <a:lumMod val="75000"/>
                </a:schemeClr>
              </a:buClr>
              <a:buFont typeface="Lucida Grande"/>
              <a:buChar char="&gt;"/>
            </a:pPr>
            <a:endParaRPr lang="en-US" sz="2100" dirty="0">
              <a:solidFill>
                <a:srgbClr val="008040"/>
              </a:solidFill>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Map each element to zero or more others</a:t>
            </a: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flatMap</a:t>
            </a:r>
            <a:r>
              <a:rPr lang="en-US" sz="2100" dirty="0">
                <a:latin typeface="Lucida Console"/>
                <a:cs typeface="Lucida Console"/>
              </a:rPr>
              <a:t>(</a:t>
            </a:r>
            <a:r>
              <a:rPr lang="en-US" sz="2100" dirty="0">
                <a:solidFill>
                  <a:srgbClr val="FF0080"/>
                </a:solidFill>
                <a:latin typeface="Lucida Console"/>
                <a:cs typeface="Lucida Console"/>
              </a:rPr>
              <a:t>lambda x: =&gt; range(x)</a:t>
            </a:r>
            <a:r>
              <a:rPr lang="en-US" sz="2100" dirty="0">
                <a:latin typeface="Lucida Console"/>
                <a:cs typeface="Lucida Console"/>
              </a:rPr>
              <a:t>)</a:t>
            </a:r>
          </a:p>
          <a:p>
            <a:pPr lvl="1">
              <a:spcBef>
                <a:spcPts val="0"/>
              </a:spcBef>
              <a:buClr>
                <a:schemeClr val="bg1">
                  <a:lumMod val="75000"/>
                </a:schemeClr>
              </a:buClr>
              <a:buFont typeface="Lucida Grande"/>
              <a:buChar char="&gt;"/>
            </a:pPr>
            <a:r>
              <a:rPr lang="en-US" sz="1700" dirty="0">
                <a:solidFill>
                  <a:srgbClr val="008040"/>
                </a:solidFill>
                <a:latin typeface="Lucida Console"/>
                <a:cs typeface="Lucida Console"/>
              </a:rPr>
              <a:t># =&gt; {0, 0, 1, 0, 1, 2}</a:t>
            </a:r>
          </a:p>
          <a:p>
            <a:pPr>
              <a:spcBef>
                <a:spcPts val="0"/>
              </a:spcBef>
              <a:buClr>
                <a:schemeClr val="bg1">
                  <a:lumMod val="75000"/>
                </a:schemeClr>
              </a:buClr>
              <a:buFont typeface="Lucida Grande"/>
              <a:buChar char="&gt;"/>
            </a:pPr>
            <a:endParaRPr lang="en-US" sz="2100" dirty="0">
              <a:solidFill>
                <a:srgbClr val="008040"/>
              </a:solidFill>
              <a:latin typeface="Lucida Console"/>
              <a:cs typeface="Lucida Console"/>
            </a:endParaRPr>
          </a:p>
        </p:txBody>
      </p:sp>
      <p:sp>
        <p:nvSpPr>
          <p:cNvPr id="4" name="Rectangular Callout 3"/>
          <p:cNvSpPr/>
          <p:nvPr/>
        </p:nvSpPr>
        <p:spPr>
          <a:xfrm>
            <a:off x="6121752" y="5927862"/>
            <a:ext cx="2963857" cy="735490"/>
          </a:xfrm>
          <a:prstGeom prst="wedgeRectCallout">
            <a:avLst>
              <a:gd name="adj1" fmla="val -43644"/>
              <a:gd name="adj2" fmla="val -132789"/>
            </a:avLst>
          </a:prstGeom>
          <a:solidFill>
            <a:schemeClr val="bg1">
              <a:lumMod val="75000"/>
            </a:schemeClr>
          </a:solidFill>
          <a:ln>
            <a:noFill/>
            <a:headEnd type="none" w="med" len="med"/>
            <a:tailEnd type="none"/>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100" dirty="0">
                <a:solidFill>
                  <a:srgbClr val="FF6600"/>
                </a:solidFill>
              </a:rPr>
              <a:t>Range object (sequence of numbers 0, 1, …, x-1)</a:t>
            </a:r>
          </a:p>
        </p:txBody>
      </p:sp>
    </p:spTree>
    <p:extLst>
      <p:ext uri="{BB962C8B-B14F-4D97-AF65-F5344CB8AC3E}">
        <p14:creationId xmlns:p14="http://schemas.microsoft.com/office/powerpoint/2010/main" val="355974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Transformations/Actions: </a:t>
            </a:r>
            <a:r>
              <a:rPr lang="en-US" dirty="0" err="1"/>
              <a:t>Scala</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scala</a:t>
            </a:r>
            <a:r>
              <a:rPr lang="en-US" dirty="0"/>
              <a:t>&gt;</a:t>
            </a:r>
            <a:r>
              <a:rPr lang="en-US" dirty="0" err="1"/>
              <a:t>val</a:t>
            </a:r>
            <a:r>
              <a:rPr lang="en-US" dirty="0"/>
              <a:t> number = List(1, 2, 3)</a:t>
            </a:r>
          </a:p>
          <a:p>
            <a:r>
              <a:rPr lang="en-US" dirty="0"/>
              <a:t>number: List[</a:t>
            </a:r>
            <a:r>
              <a:rPr lang="en-US" dirty="0" err="1"/>
              <a:t>Int</a:t>
            </a:r>
            <a:r>
              <a:rPr lang="en-US" dirty="0"/>
              <a:t>] = List(1, 2, 3)</a:t>
            </a:r>
          </a:p>
          <a:p>
            <a:r>
              <a:rPr lang="en-US" dirty="0" err="1"/>
              <a:t>scala</a:t>
            </a:r>
            <a:r>
              <a:rPr lang="en-US" dirty="0"/>
              <a:t>&gt; squares = number.map(x=&gt;x*x)</a:t>
            </a:r>
          </a:p>
          <a:p>
            <a:r>
              <a:rPr lang="en-US" dirty="0" err="1"/>
              <a:t>scala</a:t>
            </a:r>
            <a:r>
              <a:rPr lang="en-US" dirty="0"/>
              <a:t>&gt; </a:t>
            </a:r>
            <a:r>
              <a:rPr lang="en-US" dirty="0" err="1"/>
              <a:t>val</a:t>
            </a:r>
            <a:r>
              <a:rPr lang="en-US" dirty="0"/>
              <a:t> squares = number.map(x=&gt;x*x)</a:t>
            </a:r>
          </a:p>
          <a:p>
            <a:r>
              <a:rPr lang="en-US" dirty="0"/>
              <a:t>squares: List[</a:t>
            </a:r>
            <a:r>
              <a:rPr lang="en-US" dirty="0" err="1"/>
              <a:t>Int</a:t>
            </a:r>
            <a:r>
              <a:rPr lang="en-US" dirty="0"/>
              <a:t>] = List(1, 4, 9)</a:t>
            </a:r>
          </a:p>
          <a:p>
            <a:r>
              <a:rPr lang="en-US" dirty="0" err="1"/>
              <a:t>scala</a:t>
            </a:r>
            <a:r>
              <a:rPr lang="en-US" dirty="0"/>
              <a:t>&gt; </a:t>
            </a:r>
            <a:r>
              <a:rPr lang="en-US" dirty="0" err="1"/>
              <a:t>val</a:t>
            </a:r>
            <a:r>
              <a:rPr lang="en-US" dirty="0"/>
              <a:t> even = </a:t>
            </a:r>
            <a:r>
              <a:rPr lang="en-US" dirty="0" err="1"/>
              <a:t>squares.filter</a:t>
            </a:r>
            <a:r>
              <a:rPr lang="en-US" dirty="0"/>
              <a:t>(x=&gt;x%2==0)</a:t>
            </a:r>
          </a:p>
          <a:p>
            <a:r>
              <a:rPr lang="en-US" dirty="0"/>
              <a:t>even: List[</a:t>
            </a:r>
            <a:r>
              <a:rPr lang="en-US" dirty="0" err="1"/>
              <a:t>Int</a:t>
            </a:r>
            <a:r>
              <a:rPr lang="en-US" dirty="0"/>
              <a:t>] = List(4)</a:t>
            </a:r>
          </a:p>
          <a:p>
            <a:r>
              <a:rPr lang="en-US" dirty="0" err="1"/>
              <a:t>scala</a:t>
            </a:r>
            <a:r>
              <a:rPr lang="en-US" dirty="0"/>
              <a:t>&gt;</a:t>
            </a:r>
            <a:r>
              <a:rPr lang="en-US" dirty="0" err="1"/>
              <a:t>val</a:t>
            </a:r>
            <a:r>
              <a:rPr lang="en-US" dirty="0"/>
              <a:t> range = </a:t>
            </a:r>
            <a:r>
              <a:rPr lang="en-US" dirty="0" err="1"/>
              <a:t>even.flatMap</a:t>
            </a:r>
            <a:r>
              <a:rPr lang="en-US" dirty="0"/>
              <a:t>(x =&gt; Range (1,x,1))</a:t>
            </a:r>
          </a:p>
          <a:p>
            <a:r>
              <a:rPr lang="en-US" dirty="0"/>
              <a:t>range: List[</a:t>
            </a:r>
            <a:r>
              <a:rPr lang="en-US" dirty="0" err="1"/>
              <a:t>Int</a:t>
            </a:r>
            <a:r>
              <a:rPr lang="en-US" dirty="0"/>
              <a:t>] = List(1, 2, 3)</a:t>
            </a:r>
          </a:p>
          <a:p>
            <a:r>
              <a:rPr lang="en-US" dirty="0" err="1"/>
              <a:t>scala</a:t>
            </a:r>
            <a:r>
              <a:rPr lang="en-US" dirty="0"/>
              <a:t>&gt; </a:t>
            </a:r>
            <a:r>
              <a:rPr lang="en-US" dirty="0" err="1"/>
              <a:t>val</a:t>
            </a:r>
            <a:r>
              <a:rPr lang="en-US" dirty="0"/>
              <a:t> range = </a:t>
            </a:r>
            <a:r>
              <a:rPr lang="en-US" dirty="0" err="1"/>
              <a:t>even.flatMap</a:t>
            </a:r>
            <a:r>
              <a:rPr lang="en-US" dirty="0"/>
              <a:t>(x =&gt; Range (1,x,2))</a:t>
            </a:r>
          </a:p>
          <a:p>
            <a:r>
              <a:rPr lang="en-US" dirty="0"/>
              <a:t>range: List[</a:t>
            </a:r>
            <a:r>
              <a:rPr lang="en-US" dirty="0" err="1"/>
              <a:t>Int</a:t>
            </a:r>
            <a:r>
              <a:rPr lang="en-US" dirty="0"/>
              <a:t>] = List(1, 3)</a:t>
            </a:r>
          </a:p>
          <a:p>
            <a:r>
              <a:rPr lang="en-US" dirty="0" err="1"/>
              <a:t>scala</a:t>
            </a:r>
            <a:r>
              <a:rPr lang="en-US" dirty="0"/>
              <a:t>&gt; </a:t>
            </a:r>
            <a:r>
              <a:rPr lang="en-US" dirty="0" err="1"/>
              <a:t>val</a:t>
            </a:r>
            <a:r>
              <a:rPr lang="en-US" dirty="0"/>
              <a:t> </a:t>
            </a:r>
            <a:r>
              <a:rPr lang="en-US" dirty="0" err="1"/>
              <a:t>rangeRDD</a:t>
            </a:r>
            <a:r>
              <a:rPr lang="en-US" dirty="0"/>
              <a:t> = </a:t>
            </a:r>
            <a:r>
              <a:rPr lang="en-US" dirty="0" err="1"/>
              <a:t>sc.parallelize</a:t>
            </a:r>
            <a:r>
              <a:rPr lang="en-US" dirty="0"/>
              <a:t>(range)</a:t>
            </a:r>
          </a:p>
          <a:p>
            <a:r>
              <a:rPr lang="en-US" dirty="0" err="1"/>
              <a:t>scala</a:t>
            </a:r>
            <a:r>
              <a:rPr lang="en-US" dirty="0"/>
              <a:t>&gt; </a:t>
            </a:r>
            <a:r>
              <a:rPr lang="en-US" dirty="0" err="1"/>
              <a:t>val</a:t>
            </a:r>
            <a:r>
              <a:rPr lang="en-US" dirty="0"/>
              <a:t> counter = </a:t>
            </a:r>
            <a:r>
              <a:rPr lang="en-US" dirty="0" err="1"/>
              <a:t>rangeRDD.collect</a:t>
            </a:r>
            <a:r>
              <a:rPr lang="en-US" dirty="0"/>
              <a:t>()</a:t>
            </a:r>
          </a:p>
          <a:p>
            <a:r>
              <a:rPr lang="en-US" dirty="0"/>
              <a:t>Array[</a:t>
            </a:r>
            <a:r>
              <a:rPr lang="en-US" dirty="0" err="1"/>
              <a:t>Int</a:t>
            </a:r>
            <a:r>
              <a:rPr lang="en-US" dirty="0"/>
              <a:t>] = Array(1, 3)</a:t>
            </a:r>
          </a:p>
          <a:p>
            <a:pPr>
              <a:buNone/>
            </a:pPr>
            <a:r>
              <a:rPr lang="en-US">
                <a:hlinkClick r:id="rId2"/>
              </a:rPr>
              <a:t>https://www.safaribooksonline.com/library/view/learning-spark/9781449359034/ch04.html</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Basic Actions</a:t>
            </a:r>
          </a:p>
        </p:txBody>
      </p:sp>
      <p:sp>
        <p:nvSpPr>
          <p:cNvPr id="3" name="Content Placeholder 2"/>
          <p:cNvSpPr>
            <a:spLocks noGrp="1"/>
          </p:cNvSpPr>
          <p:nvPr>
            <p:ph idx="1"/>
          </p:nvPr>
        </p:nvSpPr>
        <p:spPr>
          <a:xfrm>
            <a:off x="457200" y="1524000"/>
            <a:ext cx="8382000" cy="5027448"/>
          </a:xfrm>
        </p:spPr>
        <p:txBody>
          <a:bodyPr>
            <a:normAutofit/>
          </a:bodyPr>
          <a:lstStyle/>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a:latin typeface="Lucida Console"/>
                <a:cs typeface="Lucida Console"/>
              </a:rPr>
              <a:t> = </a:t>
            </a:r>
            <a:r>
              <a:rPr lang="en-US" sz="2100" dirty="0" err="1">
                <a:latin typeface="Lucida Console"/>
                <a:cs typeface="Lucida Console"/>
              </a:rPr>
              <a:t>sc.parallelize</a:t>
            </a:r>
            <a:r>
              <a:rPr lang="en-US" sz="2100" dirty="0">
                <a:latin typeface="Lucida Console"/>
                <a:cs typeface="Lucida Console"/>
              </a:rPr>
              <a:t>([1, 2, 3])</a:t>
            </a:r>
            <a:br>
              <a:rPr lang="en-US" sz="2100" dirty="0">
                <a:latin typeface="Lucida Console"/>
                <a:cs typeface="Lucida Console"/>
              </a:rPr>
            </a:br>
            <a:endParaRPr lang="en-US" sz="1200" dirty="0">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Retrieve RDD contents as a local collection</a:t>
            </a: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collect</a:t>
            </a:r>
            <a:r>
              <a:rPr lang="en-US" sz="2100" dirty="0">
                <a:latin typeface="Lucida Console"/>
                <a:cs typeface="Lucida Console"/>
              </a:rPr>
              <a:t>() </a:t>
            </a:r>
            <a:r>
              <a:rPr lang="en-US" sz="2100" dirty="0">
                <a:solidFill>
                  <a:srgbClr val="008040"/>
                </a:solidFill>
                <a:latin typeface="Lucida Console"/>
                <a:cs typeface="Lucida Console"/>
              </a:rPr>
              <a:t># =&gt; [1, 2, 3]</a:t>
            </a:r>
          </a:p>
          <a:p>
            <a:pPr>
              <a:spcBef>
                <a:spcPts val="0"/>
              </a:spcBef>
              <a:buClr>
                <a:schemeClr val="bg1">
                  <a:lumMod val="75000"/>
                </a:schemeClr>
              </a:buClr>
              <a:buFont typeface="Lucida Grande"/>
              <a:buChar char="&gt;"/>
            </a:pPr>
            <a:endParaRPr lang="en-US" sz="1200" dirty="0">
              <a:solidFill>
                <a:srgbClr val="008040"/>
              </a:solidFill>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Return first K elements</a:t>
            </a: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take</a:t>
            </a:r>
            <a:r>
              <a:rPr lang="en-US" sz="2100" dirty="0">
                <a:latin typeface="Lucida Console"/>
                <a:cs typeface="Lucida Console"/>
              </a:rPr>
              <a:t>(2)   </a:t>
            </a:r>
            <a:r>
              <a:rPr lang="en-US" sz="2100" dirty="0">
                <a:solidFill>
                  <a:srgbClr val="008040"/>
                </a:solidFill>
                <a:latin typeface="Lucida Console"/>
                <a:cs typeface="Lucida Console"/>
              </a:rPr>
              <a:t># =&gt; [1, 2]</a:t>
            </a:r>
          </a:p>
          <a:p>
            <a:pPr>
              <a:spcBef>
                <a:spcPts val="0"/>
              </a:spcBef>
              <a:buClr>
                <a:schemeClr val="bg1">
                  <a:lumMod val="75000"/>
                </a:schemeClr>
              </a:buClr>
              <a:buFont typeface="Lucida Grande"/>
              <a:buChar char="&gt;"/>
            </a:pPr>
            <a:endParaRPr lang="en-US" sz="1200" dirty="0">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Count number of elements</a:t>
            </a: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count</a:t>
            </a:r>
            <a:r>
              <a:rPr lang="en-US" sz="2100" dirty="0">
                <a:latin typeface="Lucida Console"/>
                <a:cs typeface="Lucida Console"/>
              </a:rPr>
              <a:t>()   </a:t>
            </a:r>
            <a:r>
              <a:rPr lang="en-US" sz="2100" dirty="0">
                <a:solidFill>
                  <a:srgbClr val="008040"/>
                </a:solidFill>
                <a:latin typeface="Lucida Console"/>
                <a:cs typeface="Lucida Console"/>
              </a:rPr>
              <a:t># =&gt; 3</a:t>
            </a:r>
          </a:p>
          <a:p>
            <a:pPr>
              <a:spcBef>
                <a:spcPts val="0"/>
              </a:spcBef>
              <a:buClr>
                <a:schemeClr val="bg1">
                  <a:lumMod val="75000"/>
                </a:schemeClr>
              </a:buClr>
              <a:buFont typeface="Lucida Grande"/>
              <a:buChar char="&gt;"/>
            </a:pPr>
            <a:endParaRPr lang="en-US" sz="1200" dirty="0">
              <a:solidFill>
                <a:srgbClr val="008040"/>
              </a:solidFill>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Merge elements with an associative function</a:t>
            </a: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reduce</a:t>
            </a:r>
            <a:r>
              <a:rPr lang="en-US" sz="2100" dirty="0">
                <a:latin typeface="Lucida Console"/>
                <a:cs typeface="Lucida Console"/>
              </a:rPr>
              <a:t>(</a:t>
            </a:r>
            <a:r>
              <a:rPr lang="en-US" sz="2100" dirty="0">
                <a:solidFill>
                  <a:srgbClr val="FF0080"/>
                </a:solidFill>
                <a:latin typeface="Lucida Console"/>
                <a:cs typeface="Lucida Console"/>
              </a:rPr>
              <a:t>lambda x, y: x + y</a:t>
            </a:r>
            <a:r>
              <a:rPr lang="en-US" sz="2100" dirty="0">
                <a:latin typeface="Lucida Console"/>
                <a:cs typeface="Lucida Console"/>
              </a:rPr>
              <a:t>)  </a:t>
            </a:r>
            <a:r>
              <a:rPr lang="en-US" sz="2100" dirty="0">
                <a:solidFill>
                  <a:srgbClr val="008040"/>
                </a:solidFill>
                <a:latin typeface="Lucida Console"/>
                <a:cs typeface="Lucida Console"/>
              </a:rPr>
              <a:t># =&gt; 6</a:t>
            </a:r>
            <a:endParaRPr lang="en-US" sz="1200" dirty="0">
              <a:solidFill>
                <a:srgbClr val="008040"/>
              </a:solidFill>
              <a:latin typeface="Lucida Console"/>
              <a:cs typeface="Lucida Console"/>
            </a:endParaRPr>
          </a:p>
          <a:p>
            <a:pPr>
              <a:spcBef>
                <a:spcPts val="0"/>
              </a:spcBef>
              <a:buClr>
                <a:schemeClr val="bg1">
                  <a:lumMod val="75000"/>
                </a:schemeClr>
              </a:buClr>
              <a:buFont typeface="Lucida Grande"/>
              <a:buChar char="&gt;"/>
            </a:pPr>
            <a:endParaRPr lang="en-US" sz="1200" dirty="0">
              <a:solidFill>
                <a:srgbClr val="008040"/>
              </a:solidFill>
              <a:latin typeface="Lucida Console"/>
              <a:cs typeface="Lucida Console"/>
            </a:endParaRPr>
          </a:p>
          <a:p>
            <a:pPr marL="0" indent="0">
              <a:spcBef>
                <a:spcPts val="0"/>
              </a:spcBef>
              <a:buClr>
                <a:schemeClr val="bg1">
                  <a:lumMod val="75000"/>
                </a:schemeClr>
              </a:buClr>
              <a:buNone/>
            </a:pPr>
            <a:r>
              <a:rPr lang="en-US" sz="2100" dirty="0">
                <a:solidFill>
                  <a:srgbClr val="008040"/>
                </a:solidFill>
                <a:latin typeface="Lucida Console"/>
                <a:cs typeface="Lucida Console"/>
              </a:rPr>
              <a:t># Write elements to a text file</a:t>
            </a:r>
          </a:p>
          <a:p>
            <a:pPr>
              <a:spcBef>
                <a:spcPts val="0"/>
              </a:spcBef>
              <a:buClr>
                <a:schemeClr val="bg1">
                  <a:lumMod val="75000"/>
                </a:schemeClr>
              </a:buClr>
              <a:buFont typeface="Lucida Grande"/>
              <a:buChar char="&gt;"/>
            </a:pPr>
            <a:r>
              <a:rPr lang="en-US" sz="2100" dirty="0" err="1">
                <a:latin typeface="Lucida Console"/>
                <a:cs typeface="Lucida Console"/>
              </a:rPr>
              <a:t>nums.</a:t>
            </a:r>
            <a:r>
              <a:rPr lang="en-US" sz="2100" dirty="0" err="1">
                <a:solidFill>
                  <a:srgbClr val="3366FF"/>
                </a:solidFill>
                <a:latin typeface="Lucida Console"/>
                <a:cs typeface="Lucida Console"/>
              </a:rPr>
              <a:t>saveAsTextFile</a:t>
            </a:r>
            <a:r>
              <a:rPr lang="en-US" sz="2100" dirty="0">
                <a:latin typeface="Lucida Console"/>
                <a:cs typeface="Lucida Console"/>
              </a:rPr>
              <a:t>(</a:t>
            </a:r>
            <a:r>
              <a:rPr lang="en-US" sz="2100" dirty="0">
                <a:solidFill>
                  <a:srgbClr val="000090"/>
                </a:solidFill>
                <a:latin typeface="Lucida Console"/>
                <a:cs typeface="Lucida Console"/>
              </a:rPr>
              <a:t>“</a:t>
            </a:r>
            <a:r>
              <a:rPr lang="en-US" sz="2100" dirty="0" err="1">
                <a:solidFill>
                  <a:srgbClr val="000090"/>
                </a:solidFill>
                <a:latin typeface="Lucida Console"/>
                <a:cs typeface="Lucida Console"/>
              </a:rPr>
              <a:t>hdfs</a:t>
            </a:r>
            <a:r>
              <a:rPr lang="en-US" sz="2100" dirty="0">
                <a:solidFill>
                  <a:srgbClr val="000090"/>
                </a:solidFill>
                <a:latin typeface="Lucida Console"/>
                <a:cs typeface="Lucida Console"/>
              </a:rPr>
              <a:t>://</a:t>
            </a:r>
            <a:r>
              <a:rPr lang="en-US" sz="2100" dirty="0" err="1">
                <a:solidFill>
                  <a:srgbClr val="000090"/>
                </a:solidFill>
                <a:latin typeface="Lucida Console"/>
                <a:cs typeface="Lucida Console"/>
              </a:rPr>
              <a:t>file.txt</a:t>
            </a:r>
            <a:r>
              <a:rPr lang="en-US" sz="2100" dirty="0">
                <a:solidFill>
                  <a:srgbClr val="000090"/>
                </a:solidFill>
                <a:latin typeface="Lucida Console"/>
                <a:cs typeface="Lucida Console"/>
              </a:rPr>
              <a:t>”</a:t>
            </a:r>
            <a:r>
              <a:rPr lang="en-US" sz="2100" dirty="0">
                <a:latin typeface="Lucida Console"/>
                <a:cs typeface="Lucida Console"/>
              </a:rPr>
              <a:t>)</a:t>
            </a:r>
            <a:endParaRPr lang="en-US" sz="2100" dirty="0">
              <a:solidFill>
                <a:srgbClr val="008040"/>
              </a:solidFill>
              <a:latin typeface="Lucida Console"/>
              <a:cs typeface="Lucida Console"/>
            </a:endParaRPr>
          </a:p>
        </p:txBody>
      </p:sp>
    </p:spTree>
    <p:extLst>
      <p:ext uri="{BB962C8B-B14F-4D97-AF65-F5344CB8AC3E}">
        <p14:creationId xmlns:p14="http://schemas.microsoft.com/office/powerpoint/2010/main" val="1589324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4800" dirty="0"/>
              <a:t>Working with Key-Value Pairs</a:t>
            </a:r>
          </a:p>
        </p:txBody>
      </p:sp>
      <p:sp>
        <p:nvSpPr>
          <p:cNvPr id="3" name="Content Placeholder 2"/>
          <p:cNvSpPr>
            <a:spLocks noGrp="1"/>
          </p:cNvSpPr>
          <p:nvPr>
            <p:ph idx="1"/>
          </p:nvPr>
        </p:nvSpPr>
        <p:spPr>
          <a:xfrm>
            <a:off x="540930" y="1421273"/>
            <a:ext cx="7720419" cy="956839"/>
          </a:xfrm>
        </p:spPr>
        <p:txBody>
          <a:bodyPr>
            <a:noAutofit/>
          </a:bodyPr>
          <a:lstStyle/>
          <a:p>
            <a:pPr marL="0" indent="0">
              <a:lnSpc>
                <a:spcPct val="120000"/>
              </a:lnSpc>
              <a:spcBef>
                <a:spcPts val="1400"/>
              </a:spcBef>
              <a:buNone/>
            </a:pPr>
            <a:r>
              <a:rPr lang="en-US" sz="2400" dirty="0"/>
              <a:t>Spark’s “distributed reduce” transformations operate on RDDs of key-value pairs</a:t>
            </a:r>
          </a:p>
        </p:txBody>
      </p:sp>
      <p:sp>
        <p:nvSpPr>
          <p:cNvPr id="4" name="Rectangle 3"/>
          <p:cNvSpPr/>
          <p:nvPr/>
        </p:nvSpPr>
        <p:spPr>
          <a:xfrm>
            <a:off x="1025692" y="2549130"/>
            <a:ext cx="6505639" cy="3898503"/>
          </a:xfrm>
          <a:prstGeom prst="rect">
            <a:avLst/>
          </a:prstGeom>
        </p:spPr>
        <p:txBody>
          <a:bodyPr wrap="square">
            <a:spAutoFit/>
          </a:bodyPr>
          <a:lstStyle/>
          <a:p>
            <a:pPr>
              <a:spcBef>
                <a:spcPts val="1400"/>
              </a:spcBef>
            </a:pPr>
            <a:r>
              <a:rPr lang="en-US" sz="2800" dirty="0">
                <a:solidFill>
                  <a:srgbClr val="FF6600"/>
                </a:solidFill>
              </a:rPr>
              <a:t>Python</a:t>
            </a:r>
            <a:r>
              <a:rPr lang="en-US" sz="2000" dirty="0">
                <a:solidFill>
                  <a:srgbClr val="FF6600"/>
                </a:solidFill>
              </a:rPr>
              <a:t>:</a:t>
            </a:r>
            <a:r>
              <a:rPr lang="en-US" sz="2000" dirty="0"/>
              <a:t> 	</a:t>
            </a:r>
            <a:r>
              <a:rPr lang="en-US" sz="2000" dirty="0">
                <a:latin typeface="Consolas"/>
                <a:cs typeface="Consolas"/>
              </a:rPr>
              <a:t>pair = (‘a’, ‘b’)</a:t>
            </a:r>
            <a:br>
              <a:rPr lang="en-US" sz="2000" dirty="0">
                <a:latin typeface="Consolas"/>
                <a:cs typeface="Consolas"/>
              </a:rPr>
            </a:br>
            <a:r>
              <a:rPr lang="en-US" sz="2000" dirty="0">
                <a:latin typeface="Consolas"/>
                <a:cs typeface="Consolas"/>
              </a:rPr>
              <a:t>            		pair[0] </a:t>
            </a:r>
            <a:r>
              <a:rPr lang="en-US" sz="2000" dirty="0">
                <a:solidFill>
                  <a:srgbClr val="008000"/>
                </a:solidFill>
                <a:latin typeface="Consolas"/>
                <a:cs typeface="Consolas"/>
              </a:rPr>
              <a:t># =&gt; a </a:t>
            </a:r>
            <a:br>
              <a:rPr lang="en-US" sz="2000" dirty="0">
                <a:solidFill>
                  <a:srgbClr val="008000"/>
                </a:solidFill>
                <a:latin typeface="Consolas"/>
                <a:cs typeface="Consolas"/>
              </a:rPr>
            </a:br>
            <a:r>
              <a:rPr lang="en-US" sz="2000" dirty="0">
                <a:solidFill>
                  <a:srgbClr val="008000"/>
                </a:solidFill>
                <a:latin typeface="Consolas"/>
                <a:cs typeface="Consolas"/>
              </a:rPr>
              <a:t>			</a:t>
            </a:r>
            <a:r>
              <a:rPr lang="en-US" sz="2000" dirty="0">
                <a:latin typeface="Consolas"/>
                <a:cs typeface="Consolas"/>
              </a:rPr>
              <a:t>pair[1] </a:t>
            </a:r>
            <a:r>
              <a:rPr lang="en-US" sz="2000" dirty="0">
                <a:solidFill>
                  <a:srgbClr val="008000"/>
                </a:solidFill>
                <a:latin typeface="Consolas"/>
                <a:cs typeface="Consolas"/>
              </a:rPr>
              <a:t># =&gt; b</a:t>
            </a:r>
          </a:p>
          <a:p>
            <a:pPr>
              <a:spcBef>
                <a:spcPts val="1400"/>
              </a:spcBef>
            </a:pPr>
            <a:r>
              <a:rPr lang="en-US" sz="2800" dirty="0" err="1">
                <a:solidFill>
                  <a:srgbClr val="FF6600"/>
                </a:solidFill>
              </a:rPr>
              <a:t>Scala</a:t>
            </a:r>
            <a:r>
              <a:rPr lang="en-US" sz="2000" dirty="0">
                <a:solidFill>
                  <a:srgbClr val="FF6600"/>
                </a:solidFill>
              </a:rPr>
              <a:t>: </a:t>
            </a:r>
            <a:r>
              <a:rPr lang="en-US" sz="2000" dirty="0"/>
              <a:t>		</a:t>
            </a:r>
            <a:r>
              <a:rPr lang="en-US" sz="2000" b="1" dirty="0" err="1">
                <a:latin typeface="Consolas"/>
                <a:cs typeface="Consolas"/>
              </a:rPr>
              <a:t>val</a:t>
            </a:r>
            <a:r>
              <a:rPr lang="en-US" sz="2000" dirty="0">
                <a:latin typeface="Consolas"/>
                <a:cs typeface="Consolas"/>
              </a:rPr>
              <a:t> pair = (‘a’, ‘b’)</a:t>
            </a:r>
            <a:br>
              <a:rPr lang="en-US" sz="2000" dirty="0">
                <a:latin typeface="Consolas"/>
                <a:cs typeface="Consolas"/>
              </a:rPr>
            </a:br>
            <a:r>
              <a:rPr lang="en-US" sz="2000" dirty="0">
                <a:latin typeface="Consolas"/>
                <a:cs typeface="Consolas"/>
              </a:rPr>
              <a:t>				pair._1 </a:t>
            </a:r>
            <a:r>
              <a:rPr lang="en-US" sz="2000" dirty="0">
                <a:solidFill>
                  <a:srgbClr val="008000"/>
                </a:solidFill>
                <a:latin typeface="Consolas"/>
                <a:cs typeface="Consolas"/>
              </a:rPr>
              <a:t>// =&gt; a</a:t>
            </a:r>
            <a:br>
              <a:rPr lang="en-US" sz="2000" dirty="0">
                <a:solidFill>
                  <a:srgbClr val="008000"/>
                </a:solidFill>
                <a:latin typeface="Consolas"/>
                <a:cs typeface="Consolas"/>
              </a:rPr>
            </a:br>
            <a:r>
              <a:rPr lang="en-US" sz="2000" dirty="0">
                <a:solidFill>
                  <a:srgbClr val="008000"/>
                </a:solidFill>
                <a:latin typeface="Consolas"/>
                <a:cs typeface="Consolas"/>
              </a:rPr>
              <a:t>				</a:t>
            </a:r>
            <a:r>
              <a:rPr lang="en-US" sz="2000" dirty="0">
                <a:latin typeface="Consolas"/>
                <a:cs typeface="Consolas"/>
              </a:rPr>
              <a:t>pair._2 </a:t>
            </a:r>
            <a:r>
              <a:rPr lang="en-US" sz="2000" dirty="0">
                <a:solidFill>
                  <a:srgbClr val="008000"/>
                </a:solidFill>
                <a:latin typeface="Consolas"/>
                <a:cs typeface="Consolas"/>
              </a:rPr>
              <a:t>// =&gt; b</a:t>
            </a:r>
            <a:endParaRPr lang="en-US" sz="2000" dirty="0">
              <a:solidFill>
                <a:srgbClr val="008000"/>
              </a:solidFill>
            </a:endParaRPr>
          </a:p>
          <a:p>
            <a:pPr>
              <a:spcBef>
                <a:spcPts val="1400"/>
              </a:spcBef>
            </a:pPr>
            <a:r>
              <a:rPr lang="en-US" sz="2800" dirty="0">
                <a:solidFill>
                  <a:srgbClr val="FF6600"/>
                </a:solidFill>
              </a:rPr>
              <a:t>Java</a:t>
            </a:r>
            <a:r>
              <a:rPr lang="en-US" sz="2000" dirty="0">
                <a:solidFill>
                  <a:srgbClr val="FF6600"/>
                </a:solidFill>
              </a:rPr>
              <a:t>:</a:t>
            </a:r>
            <a:r>
              <a:rPr lang="en-US" sz="2000" dirty="0"/>
              <a:t>		</a:t>
            </a:r>
            <a:r>
              <a:rPr lang="en-US" sz="2000" dirty="0">
                <a:latin typeface="Consolas"/>
                <a:cs typeface="Consolas"/>
              </a:rPr>
              <a:t>Tuple2 pair = </a:t>
            </a:r>
            <a:r>
              <a:rPr lang="en-US" sz="2000" b="1" dirty="0">
                <a:latin typeface="Consolas"/>
                <a:cs typeface="Consolas"/>
              </a:rPr>
              <a:t>new</a:t>
            </a:r>
            <a:r>
              <a:rPr lang="en-US" sz="2000" dirty="0">
                <a:latin typeface="Consolas"/>
                <a:cs typeface="Consolas"/>
              </a:rPr>
              <a:t> Tuple2(‘</a:t>
            </a:r>
            <a:r>
              <a:rPr lang="en-US" sz="2000" dirty="0" err="1">
                <a:latin typeface="Consolas"/>
                <a:cs typeface="Consolas"/>
              </a:rPr>
              <a:t>a’,’b</a:t>
            </a:r>
            <a:r>
              <a:rPr lang="en-US" sz="2000" dirty="0">
                <a:latin typeface="Consolas"/>
                <a:cs typeface="Consolas"/>
              </a:rPr>
              <a:t>’); </a:t>
            </a:r>
            <a:br>
              <a:rPr lang="en-US" sz="2000" dirty="0">
                <a:solidFill>
                  <a:srgbClr val="008000"/>
                </a:solidFill>
                <a:latin typeface="Consolas"/>
                <a:cs typeface="Consolas"/>
              </a:rPr>
            </a:br>
            <a:r>
              <a:rPr lang="en-US" sz="2000" dirty="0">
                <a:solidFill>
                  <a:srgbClr val="008000"/>
                </a:solidFill>
                <a:latin typeface="Consolas"/>
                <a:cs typeface="Consolas"/>
              </a:rPr>
              <a:t>				</a:t>
            </a:r>
            <a:r>
              <a:rPr lang="en-US" sz="2000" dirty="0">
                <a:latin typeface="Consolas"/>
                <a:cs typeface="Consolas"/>
              </a:rPr>
              <a:t>pair._1 </a:t>
            </a:r>
            <a:r>
              <a:rPr lang="en-US" sz="2000" dirty="0">
                <a:solidFill>
                  <a:srgbClr val="008000"/>
                </a:solidFill>
                <a:latin typeface="Consolas"/>
                <a:cs typeface="Consolas"/>
              </a:rPr>
              <a:t>// =&gt; a</a:t>
            </a:r>
            <a:br>
              <a:rPr lang="en-US" sz="2000" dirty="0">
                <a:solidFill>
                  <a:srgbClr val="008000"/>
                </a:solidFill>
                <a:latin typeface="Consolas"/>
                <a:cs typeface="Consolas"/>
              </a:rPr>
            </a:br>
            <a:r>
              <a:rPr lang="en-US" sz="2000" dirty="0">
                <a:latin typeface="Consolas"/>
                <a:cs typeface="Consolas"/>
              </a:rPr>
              <a:t>				pair._2 </a:t>
            </a:r>
            <a:r>
              <a:rPr lang="en-US" sz="2000" dirty="0">
                <a:solidFill>
                  <a:srgbClr val="008000"/>
                </a:solidFill>
                <a:latin typeface="Consolas"/>
                <a:cs typeface="Consolas"/>
              </a:rPr>
              <a:t>// =&gt; b</a:t>
            </a:r>
            <a:endParaRPr lang="en-US" sz="2000" dirty="0">
              <a:solidFill>
                <a:srgbClr val="008000"/>
              </a:solidFill>
            </a:endParaRPr>
          </a:p>
        </p:txBody>
      </p:sp>
    </p:spTree>
    <p:extLst>
      <p:ext uri="{BB962C8B-B14F-4D97-AF65-F5344CB8AC3E}">
        <p14:creationId xmlns:p14="http://schemas.microsoft.com/office/powerpoint/2010/main" val="12826463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Some Key-Value Operations</a:t>
            </a:r>
          </a:p>
        </p:txBody>
      </p:sp>
      <p:sp>
        <p:nvSpPr>
          <p:cNvPr id="3" name="Content Placeholder 2"/>
          <p:cNvSpPr>
            <a:spLocks noGrp="1"/>
          </p:cNvSpPr>
          <p:nvPr>
            <p:ph idx="1"/>
          </p:nvPr>
        </p:nvSpPr>
        <p:spPr>
          <a:xfrm>
            <a:off x="457200" y="1951039"/>
            <a:ext cx="8318975" cy="4221162"/>
          </a:xfrm>
        </p:spPr>
        <p:txBody>
          <a:bodyPr/>
          <a:lstStyle/>
          <a:p>
            <a:pPr>
              <a:buClr>
                <a:schemeClr val="bg1">
                  <a:lumMod val="75000"/>
                </a:schemeClr>
              </a:buClr>
              <a:buFont typeface="Lucida Grande"/>
              <a:buChar char="&gt;"/>
            </a:pPr>
            <a:r>
              <a:rPr lang="en-US" sz="1900" dirty="0">
                <a:latin typeface="Lucida Console"/>
                <a:cs typeface="Lucida Console"/>
              </a:rPr>
              <a:t>pets = </a:t>
            </a:r>
            <a:r>
              <a:rPr lang="en-US" sz="1900" dirty="0" err="1">
                <a:latin typeface="Lucida Console"/>
                <a:cs typeface="Lucida Console"/>
              </a:rPr>
              <a:t>sc.parallelize</a:t>
            </a:r>
            <a:r>
              <a:rPr lang="en-US" sz="1900" dirty="0">
                <a:latin typeface="Lucida Console"/>
                <a:cs typeface="Lucida Console"/>
              </a:rPr>
              <a:t>(</a:t>
            </a:r>
            <a:br>
              <a:rPr lang="en-US" sz="1900" dirty="0">
                <a:latin typeface="Lucida Console"/>
                <a:cs typeface="Lucida Console"/>
              </a:rPr>
            </a:br>
            <a:r>
              <a:rPr lang="en-US" sz="1900" dirty="0">
                <a:latin typeface="Lucida Console"/>
                <a:cs typeface="Lucida Console"/>
              </a:rPr>
              <a:t>  [(</a:t>
            </a:r>
            <a:r>
              <a:rPr lang="en-US" sz="1900" dirty="0">
                <a:solidFill>
                  <a:srgbClr val="000090"/>
                </a:solidFill>
                <a:latin typeface="Lucida Console"/>
                <a:cs typeface="Lucida Console"/>
              </a:rPr>
              <a:t>“cat”</a:t>
            </a:r>
            <a:r>
              <a:rPr lang="en-US" sz="1900" dirty="0">
                <a:latin typeface="Lucida Console"/>
                <a:cs typeface="Lucida Console"/>
              </a:rPr>
              <a:t>, 1), (</a:t>
            </a:r>
            <a:r>
              <a:rPr lang="en-US" sz="1900" dirty="0">
                <a:solidFill>
                  <a:srgbClr val="000090"/>
                </a:solidFill>
                <a:latin typeface="Lucida Console"/>
                <a:cs typeface="Lucida Console"/>
              </a:rPr>
              <a:t>“dog”</a:t>
            </a:r>
            <a:r>
              <a:rPr lang="en-US" sz="1900" dirty="0">
                <a:latin typeface="Lucida Console"/>
                <a:cs typeface="Lucida Console"/>
              </a:rPr>
              <a:t>, 1), (</a:t>
            </a:r>
            <a:r>
              <a:rPr lang="en-US" sz="1900" dirty="0">
                <a:solidFill>
                  <a:srgbClr val="000090"/>
                </a:solidFill>
                <a:latin typeface="Lucida Console"/>
                <a:cs typeface="Lucida Console"/>
              </a:rPr>
              <a:t>“cat”</a:t>
            </a:r>
            <a:r>
              <a:rPr lang="en-US" sz="1900" dirty="0">
                <a:latin typeface="Lucida Console"/>
                <a:cs typeface="Lucida Console"/>
              </a:rPr>
              <a:t>, 2)])</a:t>
            </a:r>
          </a:p>
          <a:p>
            <a:pPr>
              <a:buClr>
                <a:schemeClr val="bg1">
                  <a:lumMod val="75000"/>
                </a:schemeClr>
              </a:buClr>
              <a:buFont typeface="Lucida Grande"/>
              <a:buChar char="&gt;"/>
            </a:pPr>
            <a:r>
              <a:rPr lang="en-US" sz="1900" dirty="0" err="1">
                <a:latin typeface="Lucida Console"/>
                <a:cs typeface="Lucida Console"/>
              </a:rPr>
              <a:t>pets.</a:t>
            </a:r>
            <a:r>
              <a:rPr lang="en-US" sz="1900" dirty="0" err="1">
                <a:solidFill>
                  <a:srgbClr val="3366FF"/>
                </a:solidFill>
                <a:latin typeface="Lucida Console"/>
                <a:cs typeface="Lucida Console"/>
              </a:rPr>
              <a:t>reduceByKey</a:t>
            </a:r>
            <a:r>
              <a:rPr lang="en-US" sz="1900" dirty="0">
                <a:latin typeface="Lucida Console"/>
                <a:cs typeface="Lucida Console"/>
              </a:rPr>
              <a:t>(</a:t>
            </a:r>
            <a:r>
              <a:rPr lang="en-US" sz="1900" dirty="0">
                <a:solidFill>
                  <a:srgbClr val="FF0080"/>
                </a:solidFill>
                <a:latin typeface="Lucida Console"/>
                <a:cs typeface="Lucida Console"/>
              </a:rPr>
              <a:t>lambda x, y: x + y</a:t>
            </a:r>
            <a:r>
              <a:rPr lang="en-US" sz="1900" dirty="0">
                <a:latin typeface="Lucida Console"/>
                <a:cs typeface="Lucida Console"/>
              </a:rPr>
              <a:t>)</a:t>
            </a:r>
            <a:br>
              <a:rPr lang="en-US" sz="1900" dirty="0">
                <a:latin typeface="Lucida Console"/>
                <a:cs typeface="Lucida Console"/>
              </a:rPr>
            </a:br>
            <a:r>
              <a:rPr lang="en-US" sz="1900" dirty="0">
                <a:latin typeface="Lucida Console"/>
                <a:cs typeface="Lucida Console"/>
              </a:rPr>
              <a:t>                  </a:t>
            </a:r>
            <a:r>
              <a:rPr lang="en-US" sz="1900" dirty="0">
                <a:solidFill>
                  <a:srgbClr val="008040"/>
                </a:solidFill>
                <a:latin typeface="Lucida Console"/>
                <a:cs typeface="Lucida Console"/>
              </a:rPr>
              <a:t># =&gt; {(cat, 3), (dog, 1)}</a:t>
            </a:r>
          </a:p>
          <a:p>
            <a:pPr>
              <a:buClr>
                <a:schemeClr val="bg1">
                  <a:lumMod val="75000"/>
                </a:schemeClr>
              </a:buClr>
              <a:buFont typeface="Lucida Grande"/>
              <a:buChar char="&gt;"/>
            </a:pPr>
            <a:r>
              <a:rPr lang="en-US" sz="1900" dirty="0" err="1">
                <a:latin typeface="Lucida Console"/>
                <a:cs typeface="Lucida Console"/>
              </a:rPr>
              <a:t>pets.</a:t>
            </a:r>
            <a:r>
              <a:rPr lang="en-US" sz="1900" dirty="0" err="1">
                <a:solidFill>
                  <a:srgbClr val="3366FF"/>
                </a:solidFill>
                <a:latin typeface="Lucida Console"/>
                <a:cs typeface="Lucida Console"/>
              </a:rPr>
              <a:t>groupByKey</a:t>
            </a:r>
            <a:r>
              <a:rPr lang="en-US" sz="1900" dirty="0">
                <a:latin typeface="Lucida Console"/>
                <a:cs typeface="Lucida Console"/>
              </a:rPr>
              <a:t>() </a:t>
            </a:r>
            <a:r>
              <a:rPr lang="en-US" sz="1900" dirty="0">
                <a:solidFill>
                  <a:srgbClr val="008040"/>
                </a:solidFill>
                <a:latin typeface="Lucida Console"/>
                <a:cs typeface="Lucida Console"/>
              </a:rPr>
              <a:t># =&gt; {(cat, [1, 2]), (dog, [1])}</a:t>
            </a:r>
          </a:p>
          <a:p>
            <a:pPr>
              <a:buClr>
                <a:schemeClr val="bg1">
                  <a:lumMod val="75000"/>
                </a:schemeClr>
              </a:buClr>
              <a:buFont typeface="Lucida Grande"/>
              <a:buChar char="&gt;"/>
            </a:pPr>
            <a:r>
              <a:rPr lang="en-US" sz="1900" dirty="0" err="1">
                <a:latin typeface="Lucida Console"/>
                <a:cs typeface="Lucida Console"/>
              </a:rPr>
              <a:t>pets.</a:t>
            </a:r>
            <a:r>
              <a:rPr lang="en-US" sz="1900" dirty="0" err="1">
                <a:solidFill>
                  <a:srgbClr val="3366FF"/>
                </a:solidFill>
                <a:latin typeface="Lucida Console"/>
                <a:cs typeface="Lucida Console"/>
              </a:rPr>
              <a:t>sortByKey</a:t>
            </a:r>
            <a:r>
              <a:rPr lang="en-US" sz="1900" dirty="0">
                <a:latin typeface="Lucida Console"/>
                <a:cs typeface="Lucida Console"/>
              </a:rPr>
              <a:t>()  </a:t>
            </a:r>
            <a:r>
              <a:rPr lang="en-US" sz="1900" dirty="0">
                <a:solidFill>
                  <a:srgbClr val="008040"/>
                </a:solidFill>
                <a:latin typeface="Lucida Console"/>
                <a:cs typeface="Lucida Console"/>
              </a:rPr>
              <a:t># =&gt; {(cat, 1), (cat, 2), (dog, 1)}</a:t>
            </a:r>
          </a:p>
          <a:p>
            <a:endParaRPr lang="en-US" sz="1700" dirty="0">
              <a:solidFill>
                <a:srgbClr val="008040"/>
              </a:solidFill>
              <a:latin typeface="Lucida Console"/>
              <a:cs typeface="Lucida Console"/>
            </a:endParaRPr>
          </a:p>
          <a:p>
            <a:pPr marL="0" indent="0">
              <a:buNone/>
            </a:pPr>
            <a:r>
              <a:rPr lang="en-US" sz="2300" dirty="0" err="1">
                <a:latin typeface="Lucida Console"/>
                <a:cs typeface="Lucida Console"/>
              </a:rPr>
              <a:t>reduceByKey</a:t>
            </a:r>
            <a:r>
              <a:rPr lang="en-US" sz="3000" dirty="0">
                <a:cs typeface="Lucida Console"/>
              </a:rPr>
              <a:t> also automatically implements combiners on the map side</a:t>
            </a:r>
          </a:p>
        </p:txBody>
      </p:sp>
    </p:spTree>
    <p:extLst>
      <p:ext uri="{BB962C8B-B14F-4D97-AF65-F5344CB8AC3E}">
        <p14:creationId xmlns:p14="http://schemas.microsoft.com/office/powerpoint/2010/main" val="15498416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44824"/>
            <a:ext cx="4746568" cy="1505668"/>
          </a:xfrm>
        </p:spPr>
        <p:txBody>
          <a:bodyPr>
            <a:normAutofit/>
          </a:bodyPr>
          <a:lstStyle/>
          <a:p>
            <a:pPr>
              <a:buClr>
                <a:schemeClr val="bg1">
                  <a:lumMod val="75000"/>
                </a:schemeClr>
              </a:buClr>
              <a:buFont typeface="Lucida Grande"/>
              <a:buChar char="&gt;"/>
            </a:pPr>
            <a:r>
              <a:rPr lang="en-US" sz="1200" dirty="0">
                <a:latin typeface="Lucida Console"/>
                <a:cs typeface="Lucida Console"/>
              </a:rPr>
              <a:t>lines = </a:t>
            </a:r>
            <a:r>
              <a:rPr lang="en-US" sz="1200" dirty="0" err="1">
                <a:latin typeface="Lucida Console"/>
                <a:cs typeface="Lucida Console"/>
              </a:rPr>
              <a:t>sc.textFile</a:t>
            </a:r>
            <a:r>
              <a:rPr lang="en-US" sz="1200" dirty="0">
                <a:latin typeface="Lucida Console"/>
                <a:cs typeface="Lucida Console"/>
              </a:rPr>
              <a:t>(</a:t>
            </a:r>
            <a:r>
              <a:rPr lang="en-US" sz="1200" dirty="0">
                <a:solidFill>
                  <a:srgbClr val="000090"/>
                </a:solidFill>
                <a:latin typeface="Lucida Console"/>
                <a:cs typeface="Lucida Console"/>
              </a:rPr>
              <a:t>“</a:t>
            </a:r>
            <a:r>
              <a:rPr lang="en-US" sz="1200" dirty="0" err="1">
                <a:solidFill>
                  <a:srgbClr val="000090"/>
                </a:solidFill>
                <a:latin typeface="Lucida Console"/>
                <a:cs typeface="Lucida Console"/>
              </a:rPr>
              <a:t>hamlet.txt</a:t>
            </a:r>
            <a:r>
              <a:rPr lang="en-US" sz="1200" dirty="0">
                <a:solidFill>
                  <a:srgbClr val="000090"/>
                </a:solidFill>
                <a:latin typeface="Lucida Console"/>
                <a:cs typeface="Lucida Console"/>
              </a:rPr>
              <a:t>”</a:t>
            </a:r>
            <a:r>
              <a:rPr lang="en-US" sz="1200" dirty="0">
                <a:latin typeface="Lucida Console"/>
                <a:cs typeface="Lucida Console"/>
              </a:rPr>
              <a:t>)</a:t>
            </a:r>
          </a:p>
          <a:p>
            <a:pPr>
              <a:buClr>
                <a:schemeClr val="bg1">
                  <a:lumMod val="75000"/>
                </a:schemeClr>
              </a:buClr>
              <a:buFont typeface="Lucida Grande"/>
              <a:buChar char="&gt;"/>
            </a:pPr>
            <a:r>
              <a:rPr lang="en-US" sz="1200" dirty="0">
                <a:latin typeface="Lucida Console"/>
                <a:cs typeface="Lucida Console"/>
              </a:rPr>
              <a:t>counts = </a:t>
            </a:r>
            <a:r>
              <a:rPr lang="en-US" sz="1200" dirty="0" err="1">
                <a:latin typeface="Lucida Console"/>
                <a:cs typeface="Lucida Console"/>
              </a:rPr>
              <a:t>lines.</a:t>
            </a:r>
            <a:r>
              <a:rPr lang="en-US" sz="1200" dirty="0" err="1">
                <a:solidFill>
                  <a:srgbClr val="3366FF"/>
                </a:solidFill>
                <a:latin typeface="Lucida Console"/>
                <a:cs typeface="Lucida Console"/>
              </a:rPr>
              <a:t>flatMap</a:t>
            </a:r>
            <a:r>
              <a:rPr lang="en-US" sz="1200" dirty="0">
                <a:latin typeface="Lucida Console"/>
                <a:cs typeface="Lucida Console"/>
              </a:rPr>
              <a:t>(</a:t>
            </a:r>
            <a:r>
              <a:rPr lang="en-US" sz="1200" dirty="0">
                <a:solidFill>
                  <a:srgbClr val="FF0080"/>
                </a:solidFill>
                <a:latin typeface="Lucida Console"/>
                <a:cs typeface="Lucida Console"/>
              </a:rPr>
              <a:t>lambda line: </a:t>
            </a:r>
            <a:r>
              <a:rPr lang="en-US" sz="1200" dirty="0" err="1">
                <a:solidFill>
                  <a:srgbClr val="FF0080"/>
                </a:solidFill>
                <a:latin typeface="Lucida Console"/>
                <a:cs typeface="Lucida Console"/>
              </a:rPr>
              <a:t>line.split</a:t>
            </a:r>
            <a:r>
              <a:rPr lang="en-US" sz="1200" dirty="0">
                <a:solidFill>
                  <a:srgbClr val="FF0080"/>
                </a:solidFill>
                <a:latin typeface="Lucida Console"/>
                <a:cs typeface="Lucida Console"/>
              </a:rPr>
              <a:t>(“ ”)</a:t>
            </a:r>
            <a:r>
              <a:rPr lang="en-US" sz="1200" dirty="0">
                <a:latin typeface="Lucida Console"/>
                <a:cs typeface="Lucida Console"/>
              </a:rPr>
              <a:t>).</a:t>
            </a:r>
            <a:r>
              <a:rPr lang="en-US" sz="1200" dirty="0">
                <a:solidFill>
                  <a:srgbClr val="3366FF"/>
                </a:solidFill>
                <a:latin typeface="Lucida Console"/>
                <a:cs typeface="Lucida Console"/>
              </a:rPr>
              <a:t>map</a:t>
            </a:r>
            <a:r>
              <a:rPr lang="en-US" sz="1200" dirty="0">
                <a:latin typeface="Lucida Console"/>
                <a:cs typeface="Lucida Console"/>
              </a:rPr>
              <a:t>(</a:t>
            </a:r>
            <a:r>
              <a:rPr lang="en-US" sz="1200" dirty="0">
                <a:solidFill>
                  <a:srgbClr val="FF0080"/>
                </a:solidFill>
                <a:latin typeface="Lucida Console"/>
                <a:cs typeface="Lucida Console"/>
              </a:rPr>
              <a:t>lambda word =&gt; (word, 1)</a:t>
            </a:r>
            <a:r>
              <a:rPr lang="en-US" sz="1200" dirty="0">
                <a:latin typeface="Lucida Console"/>
                <a:cs typeface="Lucida Console"/>
              </a:rPr>
              <a:t>).</a:t>
            </a:r>
            <a:r>
              <a:rPr lang="en-US" sz="1200" dirty="0" err="1">
                <a:solidFill>
                  <a:srgbClr val="3366FF"/>
                </a:solidFill>
                <a:latin typeface="Lucida Console"/>
                <a:cs typeface="Lucida Console"/>
              </a:rPr>
              <a:t>reduceByKey</a:t>
            </a:r>
            <a:r>
              <a:rPr lang="en-US" sz="1200" dirty="0">
                <a:latin typeface="Lucida Console"/>
                <a:cs typeface="Lucida Console"/>
              </a:rPr>
              <a:t>(</a:t>
            </a:r>
            <a:r>
              <a:rPr lang="en-US" sz="1200" dirty="0">
                <a:solidFill>
                  <a:srgbClr val="FF0080"/>
                </a:solidFill>
                <a:latin typeface="Lucida Console"/>
                <a:cs typeface="Lucida Console"/>
              </a:rPr>
              <a:t>lambda x, y: x + y</a:t>
            </a:r>
            <a:r>
              <a:rPr lang="en-US" sz="1200" dirty="0">
                <a:latin typeface="Lucida Console"/>
                <a:cs typeface="Lucida Console"/>
              </a:rPr>
              <a:t>)</a:t>
            </a:r>
          </a:p>
        </p:txBody>
      </p:sp>
      <p:sp>
        <p:nvSpPr>
          <p:cNvPr id="11" name="Title 10"/>
          <p:cNvSpPr>
            <a:spLocks noGrp="1"/>
          </p:cNvSpPr>
          <p:nvPr>
            <p:ph type="title"/>
          </p:nvPr>
        </p:nvSpPr>
        <p:spPr>
          <a:xfrm>
            <a:off x="457200" y="545140"/>
            <a:ext cx="8229600" cy="1143000"/>
          </a:xfrm>
        </p:spPr>
        <p:txBody>
          <a:bodyPr/>
          <a:lstStyle/>
          <a:p>
            <a:r>
              <a:rPr lang="en-US" sz="5500" dirty="0"/>
              <a:t>Example: Word Count</a:t>
            </a:r>
          </a:p>
        </p:txBody>
      </p:sp>
      <p:grpSp>
        <p:nvGrpSpPr>
          <p:cNvPr id="2" name="Group 63"/>
          <p:cNvGrpSpPr/>
          <p:nvPr/>
        </p:nvGrpSpPr>
        <p:grpSpPr>
          <a:xfrm>
            <a:off x="1007895" y="4041194"/>
            <a:ext cx="6642362" cy="2196728"/>
            <a:chOff x="1364823" y="4724400"/>
            <a:chExt cx="5926029" cy="2079313"/>
          </a:xfrm>
        </p:grpSpPr>
        <p:sp>
          <p:nvSpPr>
            <p:cNvPr id="5" name="TextBox 4"/>
            <p:cNvSpPr txBox="1"/>
            <p:nvPr/>
          </p:nvSpPr>
          <p:spPr>
            <a:xfrm>
              <a:off x="1364823" y="5080000"/>
              <a:ext cx="1085526" cy="378724"/>
            </a:xfrm>
            <a:prstGeom prst="rect">
              <a:avLst/>
            </a:prstGeom>
            <a:noFill/>
          </p:spPr>
          <p:txBody>
            <a:bodyPr wrap="none" rtlCol="0">
              <a:spAutoFit/>
            </a:bodyPr>
            <a:lstStyle/>
            <a:p>
              <a:r>
                <a:rPr lang="en-US" sz="2000" dirty="0">
                  <a:latin typeface="Corbel"/>
                  <a:cs typeface="Corbel"/>
                </a:rPr>
                <a:t>“to be or”</a:t>
              </a:r>
            </a:p>
          </p:txBody>
        </p:sp>
        <p:sp>
          <p:nvSpPr>
            <p:cNvPr id="6" name="TextBox 5"/>
            <p:cNvSpPr txBox="1"/>
            <p:nvPr/>
          </p:nvSpPr>
          <p:spPr>
            <a:xfrm>
              <a:off x="1364823" y="6146741"/>
              <a:ext cx="1197305" cy="378724"/>
            </a:xfrm>
            <a:prstGeom prst="rect">
              <a:avLst/>
            </a:prstGeom>
            <a:noFill/>
          </p:spPr>
          <p:txBody>
            <a:bodyPr wrap="none" rtlCol="0">
              <a:spAutoFit/>
            </a:bodyPr>
            <a:lstStyle/>
            <a:p>
              <a:r>
                <a:rPr lang="en-US" sz="2000" dirty="0">
                  <a:latin typeface="Corbel"/>
                  <a:cs typeface="Corbel"/>
                </a:rPr>
                <a:t>“not to be”</a:t>
              </a:r>
            </a:p>
          </p:txBody>
        </p:sp>
        <p:sp>
          <p:nvSpPr>
            <p:cNvPr id="7" name="TextBox 6"/>
            <p:cNvSpPr txBox="1"/>
            <p:nvPr/>
          </p:nvSpPr>
          <p:spPr>
            <a:xfrm>
              <a:off x="3256599" y="4724400"/>
              <a:ext cx="582349" cy="961376"/>
            </a:xfrm>
            <a:prstGeom prst="rect">
              <a:avLst/>
            </a:prstGeom>
            <a:noFill/>
          </p:spPr>
          <p:txBody>
            <a:bodyPr wrap="none" rtlCol="0">
              <a:spAutoFit/>
            </a:bodyPr>
            <a:lstStyle/>
            <a:p>
              <a:r>
                <a:rPr lang="en-US" sz="2000" dirty="0">
                  <a:latin typeface="Corbel"/>
                  <a:cs typeface="Corbel"/>
                </a:rPr>
                <a:t>“to”</a:t>
              </a:r>
              <a:br>
                <a:rPr lang="en-US" sz="2000" dirty="0">
                  <a:latin typeface="Corbel"/>
                  <a:cs typeface="Corbel"/>
                </a:rPr>
              </a:br>
              <a:r>
                <a:rPr lang="en-US" sz="2000" dirty="0">
                  <a:latin typeface="Corbel"/>
                  <a:cs typeface="Corbel"/>
                </a:rPr>
                <a:t>“be”</a:t>
              </a:r>
              <a:br>
                <a:rPr lang="en-US" sz="2000" dirty="0">
                  <a:latin typeface="Corbel"/>
                  <a:cs typeface="Corbel"/>
                </a:rPr>
              </a:br>
              <a:r>
                <a:rPr lang="en-US" sz="2000" dirty="0">
                  <a:latin typeface="Corbel"/>
                  <a:cs typeface="Corbel"/>
                </a:rPr>
                <a:t>“or”</a:t>
              </a:r>
            </a:p>
          </p:txBody>
        </p:sp>
        <p:sp>
          <p:nvSpPr>
            <p:cNvPr id="8" name="TextBox 7"/>
            <p:cNvSpPr txBox="1"/>
            <p:nvPr/>
          </p:nvSpPr>
          <p:spPr>
            <a:xfrm>
              <a:off x="3256599" y="5842337"/>
              <a:ext cx="666727" cy="961376"/>
            </a:xfrm>
            <a:prstGeom prst="rect">
              <a:avLst/>
            </a:prstGeom>
            <a:noFill/>
          </p:spPr>
          <p:txBody>
            <a:bodyPr wrap="none" rtlCol="0">
              <a:spAutoFit/>
            </a:bodyPr>
            <a:lstStyle/>
            <a:p>
              <a:r>
                <a:rPr lang="en-US" sz="2000" dirty="0">
                  <a:latin typeface="Corbel"/>
                  <a:cs typeface="Corbel"/>
                </a:rPr>
                <a:t>“not”</a:t>
              </a:r>
              <a:br>
                <a:rPr lang="en-US" sz="2000" dirty="0">
                  <a:latin typeface="Corbel"/>
                  <a:cs typeface="Corbel"/>
                </a:rPr>
              </a:br>
              <a:r>
                <a:rPr lang="en-US" sz="2000" dirty="0">
                  <a:latin typeface="Corbel"/>
                  <a:cs typeface="Corbel"/>
                </a:rPr>
                <a:t>“to”</a:t>
              </a:r>
              <a:br>
                <a:rPr lang="en-US" sz="2000" dirty="0">
                  <a:latin typeface="Corbel"/>
                  <a:cs typeface="Corbel"/>
                </a:rPr>
              </a:br>
              <a:r>
                <a:rPr lang="en-US" sz="2000" dirty="0">
                  <a:latin typeface="Corbel"/>
                  <a:cs typeface="Corbel"/>
                </a:rPr>
                <a:t>“be”</a:t>
              </a:r>
            </a:p>
          </p:txBody>
        </p:sp>
        <p:sp>
          <p:nvSpPr>
            <p:cNvPr id="9" name="TextBox 8"/>
            <p:cNvSpPr txBox="1"/>
            <p:nvPr/>
          </p:nvSpPr>
          <p:spPr>
            <a:xfrm>
              <a:off x="4761126" y="4724400"/>
              <a:ext cx="748244" cy="961376"/>
            </a:xfrm>
            <a:prstGeom prst="rect">
              <a:avLst/>
            </a:prstGeom>
            <a:noFill/>
          </p:spPr>
          <p:txBody>
            <a:bodyPr wrap="none" rtlCol="0">
              <a:spAutoFit/>
            </a:bodyPr>
            <a:lstStyle/>
            <a:p>
              <a:r>
                <a:rPr lang="en-US" sz="2000" dirty="0">
                  <a:latin typeface="Corbel"/>
                  <a:cs typeface="Corbel"/>
                </a:rPr>
                <a:t>(to, 1)</a:t>
              </a:r>
              <a:br>
                <a:rPr lang="en-US" sz="2000" dirty="0">
                  <a:latin typeface="Corbel"/>
                  <a:cs typeface="Corbel"/>
                </a:rPr>
              </a:br>
              <a:r>
                <a:rPr lang="en-US" sz="2000" dirty="0">
                  <a:latin typeface="Corbel"/>
                  <a:cs typeface="Corbel"/>
                </a:rPr>
                <a:t>(be, 1)</a:t>
              </a:r>
              <a:br>
                <a:rPr lang="en-US" sz="2000" dirty="0">
                  <a:latin typeface="Corbel"/>
                  <a:cs typeface="Corbel"/>
                </a:rPr>
              </a:br>
              <a:r>
                <a:rPr lang="en-US" sz="2000" dirty="0">
                  <a:latin typeface="Corbel"/>
                  <a:cs typeface="Corbel"/>
                </a:rPr>
                <a:t>(or, 1)</a:t>
              </a:r>
            </a:p>
          </p:txBody>
        </p:sp>
        <p:sp>
          <p:nvSpPr>
            <p:cNvPr id="10" name="TextBox 9"/>
            <p:cNvSpPr txBox="1"/>
            <p:nvPr/>
          </p:nvSpPr>
          <p:spPr>
            <a:xfrm>
              <a:off x="4761126" y="5842337"/>
              <a:ext cx="830391" cy="961376"/>
            </a:xfrm>
            <a:prstGeom prst="rect">
              <a:avLst/>
            </a:prstGeom>
            <a:noFill/>
          </p:spPr>
          <p:txBody>
            <a:bodyPr wrap="none" rtlCol="0">
              <a:spAutoFit/>
            </a:bodyPr>
            <a:lstStyle/>
            <a:p>
              <a:r>
                <a:rPr lang="en-US" sz="2000" dirty="0">
                  <a:latin typeface="Corbel"/>
                  <a:cs typeface="Corbel"/>
                </a:rPr>
                <a:t>(not, 1)</a:t>
              </a:r>
              <a:br>
                <a:rPr lang="en-US" sz="2000" dirty="0">
                  <a:latin typeface="Corbel"/>
                  <a:cs typeface="Corbel"/>
                </a:rPr>
              </a:br>
              <a:r>
                <a:rPr lang="en-US" sz="2000" dirty="0">
                  <a:latin typeface="Corbel"/>
                  <a:cs typeface="Corbel"/>
                </a:rPr>
                <a:t>(to, 1)</a:t>
              </a:r>
              <a:br>
                <a:rPr lang="en-US" sz="2000" dirty="0">
                  <a:latin typeface="Corbel"/>
                  <a:cs typeface="Corbel"/>
                </a:rPr>
              </a:br>
              <a:r>
                <a:rPr lang="en-US" sz="2000" dirty="0">
                  <a:latin typeface="Corbel"/>
                  <a:cs typeface="Corbel"/>
                </a:rPr>
                <a:t>(be, 1)</a:t>
              </a:r>
            </a:p>
          </p:txBody>
        </p:sp>
        <p:sp>
          <p:nvSpPr>
            <p:cNvPr id="14" name="TextBox 13"/>
            <p:cNvSpPr txBox="1"/>
            <p:nvPr/>
          </p:nvSpPr>
          <p:spPr>
            <a:xfrm>
              <a:off x="6460461" y="4885073"/>
              <a:ext cx="830391" cy="670050"/>
            </a:xfrm>
            <a:prstGeom prst="rect">
              <a:avLst/>
            </a:prstGeom>
            <a:noFill/>
          </p:spPr>
          <p:txBody>
            <a:bodyPr wrap="none" rtlCol="0">
              <a:spAutoFit/>
            </a:bodyPr>
            <a:lstStyle/>
            <a:p>
              <a:r>
                <a:rPr lang="en-US" sz="2000" dirty="0">
                  <a:latin typeface="Corbel"/>
                  <a:cs typeface="Corbel"/>
                </a:rPr>
                <a:t>(be, 2)</a:t>
              </a:r>
              <a:br>
                <a:rPr lang="en-US" sz="2000" dirty="0">
                  <a:latin typeface="Corbel"/>
                  <a:cs typeface="Corbel"/>
                </a:rPr>
              </a:br>
              <a:r>
                <a:rPr lang="en-US" sz="2000" dirty="0">
                  <a:latin typeface="Corbel"/>
                  <a:cs typeface="Corbel"/>
                </a:rPr>
                <a:t>(not, 1)</a:t>
              </a:r>
            </a:p>
          </p:txBody>
        </p:sp>
        <p:sp>
          <p:nvSpPr>
            <p:cNvPr id="15" name="TextBox 14"/>
            <p:cNvSpPr txBox="1"/>
            <p:nvPr/>
          </p:nvSpPr>
          <p:spPr>
            <a:xfrm>
              <a:off x="6460461" y="6001850"/>
              <a:ext cx="726793" cy="670050"/>
            </a:xfrm>
            <a:prstGeom prst="rect">
              <a:avLst/>
            </a:prstGeom>
            <a:noFill/>
          </p:spPr>
          <p:txBody>
            <a:bodyPr wrap="none" rtlCol="0">
              <a:spAutoFit/>
            </a:bodyPr>
            <a:lstStyle/>
            <a:p>
              <a:r>
                <a:rPr lang="en-US" sz="2000" dirty="0">
                  <a:latin typeface="Corbel"/>
                  <a:cs typeface="Corbel"/>
                </a:rPr>
                <a:t>(or, 1)</a:t>
              </a:r>
            </a:p>
            <a:p>
              <a:r>
                <a:rPr lang="en-US" sz="2000" dirty="0">
                  <a:latin typeface="Corbel"/>
                  <a:cs typeface="Corbel"/>
                </a:rPr>
                <a:t>(to, 2)</a:t>
              </a:r>
            </a:p>
          </p:txBody>
        </p:sp>
        <p:cxnSp>
          <p:nvCxnSpPr>
            <p:cNvPr id="23" name="Straight Connector 22"/>
            <p:cNvCxnSpPr/>
            <p:nvPr/>
          </p:nvCxnSpPr>
          <p:spPr>
            <a:xfrm>
              <a:off x="2518918" y="5287749"/>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8918" y="6357863"/>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973353" y="526415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973353" y="6400800"/>
              <a:ext cx="670540" cy="0"/>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5640793" y="5219821"/>
              <a:ext cx="764090" cy="1125631"/>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5640793" y="5215684"/>
              <a:ext cx="764090" cy="101768"/>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5640793" y="5311916"/>
              <a:ext cx="764090" cy="1117432"/>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V="1">
              <a:off x="5640793" y="6340732"/>
              <a:ext cx="764090" cy="101027"/>
            </a:xfrm>
            <a:prstGeom prst="line">
              <a:avLst/>
            </a:prstGeom>
            <a:ln>
              <a:solidFill>
                <a:schemeClr val="tx1"/>
              </a:solidFill>
              <a:headEnd type="none" w="med" len="med"/>
              <a:tailEnd type="triangle" w="lg" len="lg"/>
            </a:ln>
            <a:effectLst/>
          </p:spPr>
          <p:style>
            <a:lnRef idx="2">
              <a:schemeClr val="accent1"/>
            </a:lnRef>
            <a:fillRef idx="0">
              <a:schemeClr val="accent1"/>
            </a:fillRef>
            <a:effectRef idx="1">
              <a:schemeClr val="accent1"/>
            </a:effectRef>
            <a:fontRef idx="minor">
              <a:schemeClr val="tx1"/>
            </a:fontRef>
          </p:style>
        </p:cxnSp>
      </p:grpSp>
      <p:sp>
        <p:nvSpPr>
          <p:cNvPr id="21" name="Content Placeholder 2"/>
          <p:cNvSpPr txBox="1">
            <a:spLocks/>
          </p:cNvSpPr>
          <p:nvPr/>
        </p:nvSpPr>
        <p:spPr>
          <a:xfrm>
            <a:off x="3995936" y="1772816"/>
            <a:ext cx="5148064" cy="150566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
                <a:schemeClr val="bg1">
                  <a:lumMod val="75000"/>
                </a:schemeClr>
              </a:buClr>
              <a:buSzTx/>
              <a:buFont typeface="Lucida Grande"/>
              <a:buChar char="&gt;"/>
              <a:tabLst/>
              <a:defRPr/>
            </a:pP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lines = </a:t>
            </a:r>
            <a:r>
              <a:rPr kumimoji="0" lang="en-US" sz="1200" b="0" i="0" u="none" strike="noStrike" kern="1200" cap="none" spc="0" normalizeH="0" baseline="0" noProof="0" dirty="0" err="1">
                <a:ln>
                  <a:noFill/>
                </a:ln>
                <a:solidFill>
                  <a:schemeClr val="tx1"/>
                </a:solidFill>
                <a:effectLst/>
                <a:uLnTx/>
                <a:uFillTx/>
                <a:latin typeface="Lucida Console"/>
                <a:ea typeface="+mn-ea"/>
                <a:cs typeface="Lucida Console"/>
              </a:rPr>
              <a:t>sc.textFile</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a:ln>
                  <a:noFill/>
                </a:ln>
                <a:solidFill>
                  <a:srgbClr val="000090"/>
                </a:solidFill>
                <a:effectLst/>
                <a:uLnTx/>
                <a:uFillTx/>
                <a:latin typeface="Lucida Console"/>
                <a:ea typeface="+mn-ea"/>
                <a:cs typeface="Lucida Console"/>
              </a:rPr>
              <a:t>“hamlet.txt”</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p>
          <a:p>
            <a:pPr marL="342900" marR="0" lvl="0" indent="-342900" algn="l" defTabSz="457200" rtl="0" eaLnBrk="1" fontAlgn="auto" latinLnBrk="0" hangingPunct="1">
              <a:lnSpc>
                <a:spcPct val="100000"/>
              </a:lnSpc>
              <a:spcBef>
                <a:spcPct val="20000"/>
              </a:spcBef>
              <a:spcAft>
                <a:spcPts val="0"/>
              </a:spcAft>
              <a:buClr>
                <a:schemeClr val="bg1">
                  <a:lumMod val="75000"/>
                </a:schemeClr>
              </a:buClr>
              <a:buSzTx/>
              <a:buFont typeface="Lucida Grande"/>
              <a:buChar char="&gt;"/>
              <a:tabLst/>
              <a:defRPr/>
            </a:pP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counts = </a:t>
            </a:r>
            <a:r>
              <a:rPr kumimoji="0" lang="en-US" sz="1200" b="0" i="0" u="none" strike="noStrike" kern="1200" cap="none" spc="0" normalizeH="0" baseline="0" noProof="0" dirty="0" err="1">
                <a:ln>
                  <a:noFill/>
                </a:ln>
                <a:solidFill>
                  <a:schemeClr val="tx1"/>
                </a:solidFill>
                <a:effectLst/>
                <a:uLnTx/>
                <a:uFillTx/>
                <a:latin typeface="Lucida Console"/>
                <a:ea typeface="+mn-ea"/>
                <a:cs typeface="Lucida Console"/>
              </a:rPr>
              <a:t>lines.</a:t>
            </a:r>
            <a:r>
              <a:rPr kumimoji="0" lang="en-US" sz="1200" b="0" i="0" u="none" strike="noStrike" kern="1200" cap="none" spc="0" normalizeH="0" baseline="0" noProof="0" dirty="0" err="1">
                <a:ln>
                  <a:noFill/>
                </a:ln>
                <a:solidFill>
                  <a:srgbClr val="3366FF"/>
                </a:solidFill>
                <a:effectLst/>
                <a:uLnTx/>
                <a:uFillTx/>
                <a:latin typeface="Lucida Console"/>
                <a:ea typeface="+mn-ea"/>
                <a:cs typeface="Lucida Console"/>
              </a:rPr>
              <a:t>flatMap</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a:ln>
                  <a:noFill/>
                </a:ln>
                <a:solidFill>
                  <a:srgbClr val="FF0080"/>
                </a:solidFill>
                <a:effectLst/>
                <a:uLnTx/>
                <a:uFillTx/>
                <a:latin typeface="Lucida Console"/>
                <a:ea typeface="+mn-ea"/>
                <a:cs typeface="Lucida Console"/>
              </a:rPr>
              <a:t>line =&gt; </a:t>
            </a:r>
            <a:r>
              <a:rPr kumimoji="0" lang="en-US" sz="1200" b="0" i="0" u="none" strike="noStrike" kern="1200" cap="none" spc="0" normalizeH="0" baseline="0" noProof="0" dirty="0" err="1">
                <a:ln>
                  <a:noFill/>
                </a:ln>
                <a:solidFill>
                  <a:srgbClr val="FF0080"/>
                </a:solidFill>
                <a:effectLst/>
                <a:uLnTx/>
                <a:uFillTx/>
                <a:latin typeface="Lucida Console"/>
                <a:ea typeface="+mn-ea"/>
                <a:cs typeface="Lucida Console"/>
              </a:rPr>
              <a:t>line.split</a:t>
            </a:r>
            <a:r>
              <a:rPr kumimoji="0" lang="en-US" sz="1200" b="0" i="0" u="none" strike="noStrike" kern="1200" cap="none" spc="0" normalizeH="0" baseline="0" noProof="0" dirty="0">
                <a:ln>
                  <a:noFill/>
                </a:ln>
                <a:solidFill>
                  <a:srgbClr val="FF0080"/>
                </a:solidFill>
                <a:effectLst/>
                <a:uLnTx/>
                <a:uFillTx/>
                <a:latin typeface="Lucida Console"/>
                <a:ea typeface="+mn-ea"/>
                <a:cs typeface="Lucida Console"/>
              </a:rPr>
              <a:t>(“</a:t>
            </a:r>
            <a:r>
              <a:rPr kumimoji="0" lang="en-US" sz="1200" b="0" i="0" u="none" strike="noStrike" kern="1200" cap="none" spc="0" normalizeH="0" noProof="0" dirty="0">
                <a:ln>
                  <a:noFill/>
                </a:ln>
                <a:solidFill>
                  <a:srgbClr val="FF0080"/>
                </a:solidFill>
                <a:effectLst/>
                <a:uLnTx/>
                <a:uFillTx/>
                <a:latin typeface="Lucida Console"/>
                <a:ea typeface="+mn-ea"/>
                <a:cs typeface="Lucida Console"/>
              </a:rPr>
              <a:t> </a:t>
            </a:r>
            <a:r>
              <a:rPr kumimoji="0" lang="en-US" sz="1200" b="0" i="0" u="none" strike="noStrike" kern="1200" cap="none" spc="0" normalizeH="0" baseline="0" noProof="0" dirty="0">
                <a:ln>
                  <a:noFill/>
                </a:ln>
                <a:solidFill>
                  <a:srgbClr val="FF0080"/>
                </a:solidFill>
                <a:effectLst/>
                <a:uLnTx/>
                <a:uFillTx/>
                <a:latin typeface="Lucida Console"/>
                <a:ea typeface="+mn-ea"/>
                <a:cs typeface="Lucida Console"/>
              </a:rPr>
              <a:t>”) </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a:ln>
                  <a:noFill/>
                </a:ln>
                <a:solidFill>
                  <a:srgbClr val="3366FF"/>
                </a:solidFill>
                <a:effectLst/>
                <a:uLnTx/>
                <a:uFillTx/>
                <a:latin typeface="Lucida Console"/>
                <a:ea typeface="+mn-ea"/>
                <a:cs typeface="Lucida Console"/>
              </a:rPr>
              <a:t>map</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a:ln>
                  <a:noFill/>
                </a:ln>
                <a:solidFill>
                  <a:srgbClr val="FF0080"/>
                </a:solidFill>
                <a:effectLst/>
                <a:uLnTx/>
                <a:uFillTx/>
                <a:latin typeface="Lucida Console"/>
                <a:ea typeface="+mn-ea"/>
                <a:cs typeface="Lucida Console"/>
              </a:rPr>
              <a:t>word =&gt; (word, 1)</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p>
          <a:p>
            <a:pPr marL="342900" marR="0" lvl="0" indent="-342900" algn="l" defTabSz="457200" rtl="0" eaLnBrk="1" fontAlgn="auto" latinLnBrk="0" hangingPunct="1">
              <a:lnSpc>
                <a:spcPct val="100000"/>
              </a:lnSpc>
              <a:spcBef>
                <a:spcPct val="20000"/>
              </a:spcBef>
              <a:spcAft>
                <a:spcPts val="0"/>
              </a:spcAft>
              <a:buClr>
                <a:schemeClr val="bg1">
                  <a:lumMod val="75000"/>
                </a:schemeClr>
              </a:buClr>
              <a:buSzTx/>
              <a:buFont typeface="Lucida Grande"/>
              <a:buChar char="&gt;"/>
              <a:tabLst/>
              <a:defRPr/>
            </a:pP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err="1">
                <a:ln>
                  <a:noFill/>
                </a:ln>
                <a:solidFill>
                  <a:srgbClr val="3366FF"/>
                </a:solidFill>
                <a:effectLst/>
                <a:uLnTx/>
                <a:uFillTx/>
                <a:latin typeface="Lucida Console"/>
                <a:ea typeface="+mn-ea"/>
                <a:cs typeface="Lucida Console"/>
              </a:rPr>
              <a:t>reduceByKey</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r>
              <a:rPr kumimoji="0" lang="en-US" sz="1200" b="0" i="0" u="none" strike="noStrike" kern="1200" cap="none" spc="0" normalizeH="0" baseline="0" noProof="0" dirty="0">
                <a:ln>
                  <a:noFill/>
                </a:ln>
                <a:solidFill>
                  <a:srgbClr val="FF0080"/>
                </a:solidFill>
                <a:effectLst/>
                <a:uLnTx/>
                <a:uFillTx/>
                <a:latin typeface="Lucida Console"/>
                <a:ea typeface="+mn-ea"/>
                <a:cs typeface="Lucida Console"/>
              </a:rPr>
              <a:t>_+_</a:t>
            </a:r>
            <a:r>
              <a:rPr kumimoji="0" lang="en-US" sz="1200" b="0" i="0" u="none" strike="noStrike" kern="1200" cap="none" spc="0" normalizeH="0" baseline="0" noProof="0" dirty="0">
                <a:ln>
                  <a:noFill/>
                </a:ln>
                <a:solidFill>
                  <a:schemeClr val="tx1"/>
                </a:solidFill>
                <a:effectLst/>
                <a:uLnTx/>
                <a:uFillTx/>
                <a:latin typeface="Lucida Console"/>
                <a:ea typeface="+mn-ea"/>
                <a:cs typeface="Lucida Console"/>
              </a:rPr>
              <a:t>)</a:t>
            </a:r>
          </a:p>
        </p:txBody>
      </p:sp>
      <p:sp>
        <p:nvSpPr>
          <p:cNvPr id="22" name="TextBox 21"/>
          <p:cNvSpPr txBox="1"/>
          <p:nvPr/>
        </p:nvSpPr>
        <p:spPr>
          <a:xfrm>
            <a:off x="648393" y="1466541"/>
            <a:ext cx="1122218" cy="369332"/>
          </a:xfrm>
          <a:prstGeom prst="rect">
            <a:avLst/>
          </a:prstGeom>
          <a:noFill/>
        </p:spPr>
        <p:txBody>
          <a:bodyPr wrap="square" rtlCol="0">
            <a:spAutoFit/>
          </a:bodyPr>
          <a:lstStyle/>
          <a:p>
            <a:r>
              <a:rPr lang="en-US" dirty="0"/>
              <a:t>Python</a:t>
            </a:r>
          </a:p>
        </p:txBody>
      </p:sp>
      <p:sp>
        <p:nvSpPr>
          <p:cNvPr id="24" name="TextBox 23"/>
          <p:cNvSpPr txBox="1"/>
          <p:nvPr/>
        </p:nvSpPr>
        <p:spPr>
          <a:xfrm>
            <a:off x="5239630" y="1392851"/>
            <a:ext cx="1122218" cy="369332"/>
          </a:xfrm>
          <a:prstGeom prst="rect">
            <a:avLst/>
          </a:prstGeom>
          <a:noFill/>
        </p:spPr>
        <p:txBody>
          <a:bodyPr wrap="square" rtlCol="0">
            <a:spAutoFit/>
          </a:bodyPr>
          <a:lstStyle/>
          <a:p>
            <a:r>
              <a:rPr lang="en-US" dirty="0" err="1"/>
              <a:t>Scala</a:t>
            </a:r>
            <a:endParaRPr lang="en-US" dirty="0"/>
          </a:p>
        </p:txBody>
      </p:sp>
    </p:spTree>
    <p:extLst>
      <p:ext uri="{BB962C8B-B14F-4D97-AF65-F5344CB8AC3E}">
        <p14:creationId xmlns:p14="http://schemas.microsoft.com/office/powerpoint/2010/main" val="52870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5000" dirty="0"/>
              <a:t>Other Key-Value Operations</a:t>
            </a:r>
          </a:p>
        </p:txBody>
      </p:sp>
      <p:sp>
        <p:nvSpPr>
          <p:cNvPr id="3" name="Content Placeholder 2"/>
          <p:cNvSpPr>
            <a:spLocks noGrp="1"/>
          </p:cNvSpPr>
          <p:nvPr>
            <p:ph idx="1"/>
          </p:nvPr>
        </p:nvSpPr>
        <p:spPr>
          <a:xfrm>
            <a:off x="471156" y="1671374"/>
            <a:ext cx="8318975" cy="4826561"/>
          </a:xfrm>
        </p:spPr>
        <p:txBody>
          <a:bodyPr>
            <a:noAutofit/>
          </a:bodyPr>
          <a:lstStyle/>
          <a:p>
            <a:pPr>
              <a:buClr>
                <a:schemeClr val="bg1">
                  <a:lumMod val="75000"/>
                </a:schemeClr>
              </a:buClr>
              <a:buFont typeface="Lucida Grande"/>
              <a:buChar char="&gt;"/>
            </a:pPr>
            <a:r>
              <a:rPr lang="en-US" sz="1600" dirty="0">
                <a:latin typeface="Lucida Console"/>
                <a:cs typeface="Lucida Console"/>
              </a:rPr>
              <a:t>visits = </a:t>
            </a:r>
            <a:r>
              <a:rPr lang="en-US" sz="1600" dirty="0" err="1">
                <a:latin typeface="Lucida Console"/>
                <a:cs typeface="Lucida Console"/>
              </a:rPr>
              <a:t>sc.parallelize</a:t>
            </a:r>
            <a:r>
              <a:rPr lang="en-US" sz="1600" dirty="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index.html</a:t>
            </a:r>
            <a:r>
              <a:rPr lang="en-US" sz="1600" dirty="0">
                <a:solidFill>
                  <a:srgbClr val="000090"/>
                </a:solidFill>
                <a:latin typeface="Lucida Console"/>
                <a:cs typeface="Lucida Console"/>
              </a:rPr>
              <a:t>”</a:t>
            </a:r>
            <a:r>
              <a:rPr lang="en-US" sz="1600" dirty="0">
                <a:latin typeface="Lucida Console"/>
                <a:cs typeface="Lucida Console"/>
              </a:rPr>
              <a:t>,</a:t>
            </a:r>
            <a:r>
              <a:rPr lang="en-US" sz="1600" dirty="0">
                <a:solidFill>
                  <a:srgbClr val="000090"/>
                </a:solidFill>
                <a:latin typeface="Lucida Console"/>
                <a:cs typeface="Lucida Console"/>
              </a:rPr>
              <a:t> “1.2.3.4”</a:t>
            </a:r>
            <a:r>
              <a:rPr lang="en-US" sz="1600" dirty="0">
                <a:latin typeface="Lucida Console"/>
                <a:cs typeface="Lucida Console"/>
              </a:rPr>
              <a:t>),</a:t>
            </a:r>
            <a:br>
              <a:rPr lang="en-US" sz="1600" dirty="0">
                <a:latin typeface="Lucida Console"/>
                <a:cs typeface="Lucida Console"/>
              </a:rPr>
            </a:br>
            <a:r>
              <a:rPr lang="en-US" sz="1600" dirty="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about.html</a:t>
            </a:r>
            <a:r>
              <a:rPr lang="en-US" sz="1600" dirty="0">
                <a:solidFill>
                  <a:srgbClr val="000090"/>
                </a:solidFill>
                <a:latin typeface="Lucida Console"/>
                <a:cs typeface="Lucida Console"/>
              </a:rPr>
              <a:t>”</a:t>
            </a:r>
            <a:r>
              <a:rPr lang="en-US" sz="1600" dirty="0">
                <a:solidFill>
                  <a:srgbClr val="000000"/>
                </a:solidFill>
                <a:latin typeface="Lucida Console"/>
                <a:cs typeface="Lucida Console"/>
              </a:rPr>
              <a:t>,</a:t>
            </a:r>
            <a:r>
              <a:rPr lang="en-US" sz="1600" dirty="0">
                <a:solidFill>
                  <a:srgbClr val="000090"/>
                </a:solidFill>
                <a:latin typeface="Lucida Console"/>
                <a:cs typeface="Lucida Console"/>
              </a:rPr>
              <a:t> “3.4.5.6”</a:t>
            </a:r>
            <a:r>
              <a:rPr lang="en-US" sz="1600" dirty="0">
                <a:latin typeface="Lucida Console"/>
                <a:cs typeface="Lucida Console"/>
              </a:rPr>
              <a:t>),</a:t>
            </a:r>
            <a:br>
              <a:rPr lang="en-US" sz="1600" dirty="0">
                <a:latin typeface="Lucida Console"/>
                <a:cs typeface="Lucida Console"/>
              </a:rPr>
            </a:br>
            <a:r>
              <a:rPr lang="en-US" sz="1600" dirty="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index.html</a:t>
            </a:r>
            <a:r>
              <a:rPr lang="en-US" sz="1600" dirty="0">
                <a:solidFill>
                  <a:srgbClr val="000090"/>
                </a:solidFill>
                <a:latin typeface="Lucida Console"/>
                <a:cs typeface="Lucida Console"/>
              </a:rPr>
              <a:t>”</a:t>
            </a:r>
            <a:r>
              <a:rPr lang="en-US" sz="1600" dirty="0">
                <a:solidFill>
                  <a:srgbClr val="000000"/>
                </a:solidFill>
                <a:latin typeface="Lucida Console"/>
                <a:cs typeface="Lucida Console"/>
              </a:rPr>
              <a:t>,</a:t>
            </a:r>
            <a:r>
              <a:rPr lang="en-US" sz="1600" dirty="0">
                <a:solidFill>
                  <a:srgbClr val="000090"/>
                </a:solidFill>
                <a:latin typeface="Lucida Console"/>
                <a:cs typeface="Lucida Console"/>
              </a:rPr>
              <a:t> “1.3.3.1”</a:t>
            </a:r>
            <a:r>
              <a:rPr lang="en-US" sz="1600" dirty="0">
                <a:latin typeface="Lucida Console"/>
                <a:cs typeface="Lucida Console"/>
              </a:rPr>
              <a:t>) ])</a:t>
            </a:r>
          </a:p>
          <a:p>
            <a:pPr>
              <a:buClr>
                <a:schemeClr val="bg1">
                  <a:lumMod val="75000"/>
                </a:schemeClr>
              </a:buClr>
              <a:buFont typeface="Lucida Grande"/>
              <a:buChar char="&gt;"/>
            </a:pPr>
            <a:endParaRPr lang="en-US" sz="1600" dirty="0">
              <a:latin typeface="Lucida Console"/>
              <a:cs typeface="Lucida Console"/>
            </a:endParaRPr>
          </a:p>
          <a:p>
            <a:pPr>
              <a:buClr>
                <a:schemeClr val="bg1">
                  <a:lumMod val="75000"/>
                </a:schemeClr>
              </a:buClr>
              <a:buFont typeface="Lucida Grande"/>
              <a:buChar char="&gt;"/>
            </a:pPr>
            <a:r>
              <a:rPr lang="en-US" sz="1600" dirty="0" err="1">
                <a:latin typeface="Lucida Console"/>
                <a:cs typeface="Lucida Console"/>
              </a:rPr>
              <a:t>pageNames</a:t>
            </a:r>
            <a:r>
              <a:rPr lang="en-US" sz="1600" dirty="0">
                <a:latin typeface="Lucida Console"/>
                <a:cs typeface="Lucida Console"/>
              </a:rPr>
              <a:t> = </a:t>
            </a:r>
            <a:r>
              <a:rPr lang="en-US" sz="1600" dirty="0" err="1">
                <a:latin typeface="Lucida Console"/>
                <a:cs typeface="Lucida Console"/>
              </a:rPr>
              <a:t>sc.parallelize</a:t>
            </a:r>
            <a:r>
              <a:rPr lang="en-US" sz="1600" dirty="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index.html</a:t>
            </a:r>
            <a:r>
              <a:rPr lang="en-US" sz="1600" dirty="0">
                <a:solidFill>
                  <a:srgbClr val="000090"/>
                </a:solidFill>
                <a:latin typeface="Lucida Console"/>
                <a:cs typeface="Lucida Console"/>
              </a:rPr>
              <a:t>”</a:t>
            </a:r>
            <a:r>
              <a:rPr lang="en-US" sz="1600" dirty="0">
                <a:latin typeface="Lucida Console"/>
                <a:cs typeface="Lucida Console"/>
              </a:rPr>
              <a:t>, </a:t>
            </a:r>
            <a:r>
              <a:rPr lang="en-US" sz="1600" dirty="0">
                <a:solidFill>
                  <a:srgbClr val="000090"/>
                </a:solidFill>
                <a:latin typeface="Lucida Console"/>
                <a:cs typeface="Lucida Console"/>
              </a:rPr>
              <a:t>“Home”</a:t>
            </a:r>
            <a:r>
              <a:rPr lang="en-US" sz="1600" dirty="0">
                <a:latin typeface="Lucida Console"/>
                <a:cs typeface="Lucida Console"/>
              </a:rPr>
              <a:t>),</a:t>
            </a:r>
            <a:br>
              <a:rPr lang="en-US" sz="1600" dirty="0">
                <a:latin typeface="Lucida Console"/>
                <a:cs typeface="Lucida Console"/>
              </a:rPr>
            </a:br>
            <a:r>
              <a:rPr lang="en-US" sz="1600" dirty="0">
                <a:latin typeface="Lucida Console"/>
                <a:cs typeface="Lucida Console"/>
              </a:rPr>
              <a:t>                             (</a:t>
            </a:r>
            <a:r>
              <a:rPr lang="en-US" sz="1600" dirty="0">
                <a:solidFill>
                  <a:srgbClr val="000090"/>
                </a:solidFill>
                <a:latin typeface="Lucida Console"/>
                <a:cs typeface="Lucida Console"/>
              </a:rPr>
              <a:t>“</a:t>
            </a:r>
            <a:r>
              <a:rPr lang="en-US" sz="1600" dirty="0" err="1">
                <a:solidFill>
                  <a:srgbClr val="000090"/>
                </a:solidFill>
                <a:latin typeface="Lucida Console"/>
                <a:cs typeface="Lucida Console"/>
              </a:rPr>
              <a:t>about.html</a:t>
            </a:r>
            <a:r>
              <a:rPr lang="en-US" sz="1600" dirty="0">
                <a:solidFill>
                  <a:srgbClr val="000090"/>
                </a:solidFill>
                <a:latin typeface="Lucida Console"/>
                <a:cs typeface="Lucida Console"/>
              </a:rPr>
              <a:t>”</a:t>
            </a:r>
            <a:r>
              <a:rPr lang="en-US" sz="1600" dirty="0">
                <a:latin typeface="Lucida Console"/>
                <a:cs typeface="Lucida Console"/>
              </a:rPr>
              <a:t>, </a:t>
            </a:r>
            <a:r>
              <a:rPr lang="en-US" sz="1600" dirty="0">
                <a:solidFill>
                  <a:srgbClr val="000090"/>
                </a:solidFill>
                <a:latin typeface="Lucida Console"/>
                <a:cs typeface="Lucida Console"/>
              </a:rPr>
              <a:t>“About”</a:t>
            </a:r>
            <a:r>
              <a:rPr lang="en-US" sz="1600" dirty="0">
                <a:latin typeface="Lucida Console"/>
                <a:cs typeface="Lucida Console"/>
              </a:rPr>
              <a:t>) ])</a:t>
            </a:r>
          </a:p>
          <a:p>
            <a:pPr>
              <a:buClr>
                <a:schemeClr val="bg1">
                  <a:lumMod val="75000"/>
                </a:schemeClr>
              </a:buClr>
              <a:buFont typeface="Lucida Grande"/>
              <a:buChar char="&gt;"/>
            </a:pPr>
            <a:endParaRPr lang="en-US" sz="1600" dirty="0">
              <a:latin typeface="Lucida Console"/>
              <a:cs typeface="Lucida Console"/>
            </a:endParaRPr>
          </a:p>
          <a:p>
            <a:pPr>
              <a:buClr>
                <a:schemeClr val="bg1">
                  <a:lumMod val="75000"/>
                </a:schemeClr>
              </a:buClr>
              <a:buFont typeface="Lucida Grande"/>
              <a:buChar char="&gt;"/>
            </a:pPr>
            <a:r>
              <a:rPr lang="en-US" sz="1600" dirty="0" err="1">
                <a:latin typeface="Lucida Console"/>
                <a:cs typeface="Lucida Console"/>
              </a:rPr>
              <a:t>visits.</a:t>
            </a:r>
            <a:r>
              <a:rPr lang="en-US" sz="1600" dirty="0" err="1">
                <a:solidFill>
                  <a:srgbClr val="3366FF"/>
                </a:solidFill>
                <a:latin typeface="Lucida Console"/>
                <a:cs typeface="Lucida Console"/>
              </a:rPr>
              <a:t>join</a:t>
            </a:r>
            <a:r>
              <a:rPr lang="en-US" sz="1600" dirty="0">
                <a:latin typeface="Lucida Console"/>
                <a:cs typeface="Lucida Console"/>
              </a:rPr>
              <a:t>(</a:t>
            </a:r>
            <a:r>
              <a:rPr lang="en-US" sz="1600" dirty="0" err="1">
                <a:latin typeface="Lucida Console"/>
                <a:cs typeface="Lucida Console"/>
              </a:rPr>
              <a:t>pageNames</a:t>
            </a:r>
            <a:r>
              <a:rPr lang="en-US" sz="1600" dirty="0">
                <a:latin typeface="Lucida Console"/>
                <a:cs typeface="Lucida Console"/>
              </a:rPr>
              <a:t>) </a:t>
            </a:r>
            <a:br>
              <a:rPr lang="en-US" sz="1600" dirty="0">
                <a:solidFill>
                  <a:srgbClr val="008040"/>
                </a:solidFill>
                <a:latin typeface="Lucida Console"/>
                <a:cs typeface="Lucida Console"/>
              </a:rPr>
            </a:br>
            <a:r>
              <a:rPr lang="en-US" sz="1600" dirty="0">
                <a:solidFill>
                  <a:srgbClr val="008040"/>
                </a:solidFill>
                <a:latin typeface="Lucida Console"/>
                <a:cs typeface="Lucida Console"/>
              </a:rPr>
              <a:t># (“</a:t>
            </a:r>
            <a:r>
              <a:rPr lang="en-US" sz="1600" dirty="0" err="1">
                <a:solidFill>
                  <a:srgbClr val="008040"/>
                </a:solidFill>
                <a:latin typeface="Lucida Console"/>
                <a:cs typeface="Lucida Console"/>
              </a:rPr>
              <a:t>index.html</a:t>
            </a:r>
            <a:r>
              <a:rPr lang="en-US" sz="1600" dirty="0">
                <a:solidFill>
                  <a:srgbClr val="008040"/>
                </a:solidFill>
                <a:latin typeface="Lucida Console"/>
                <a:cs typeface="Lucida Console"/>
              </a:rPr>
              <a:t>”, (“1.2.3.4”, “Home”))</a:t>
            </a:r>
            <a:br>
              <a:rPr lang="en-US" sz="1600" dirty="0">
                <a:solidFill>
                  <a:srgbClr val="008040"/>
                </a:solidFill>
                <a:latin typeface="Lucida Console"/>
                <a:cs typeface="Lucida Console"/>
              </a:rPr>
            </a:br>
            <a:r>
              <a:rPr lang="en-US" sz="1600" dirty="0">
                <a:solidFill>
                  <a:srgbClr val="008040"/>
                </a:solidFill>
                <a:latin typeface="Lucida Console"/>
                <a:cs typeface="Lucida Console"/>
              </a:rPr>
              <a:t># (“</a:t>
            </a:r>
            <a:r>
              <a:rPr lang="en-US" sz="1600" dirty="0" err="1">
                <a:solidFill>
                  <a:srgbClr val="008040"/>
                </a:solidFill>
                <a:latin typeface="Lucida Console"/>
                <a:cs typeface="Lucida Console"/>
              </a:rPr>
              <a:t>index.html</a:t>
            </a:r>
            <a:r>
              <a:rPr lang="en-US" sz="1600" dirty="0">
                <a:solidFill>
                  <a:srgbClr val="008040"/>
                </a:solidFill>
                <a:latin typeface="Lucida Console"/>
                <a:cs typeface="Lucida Console"/>
              </a:rPr>
              <a:t>”, (“1.3.3.1”, “Home”))</a:t>
            </a:r>
            <a:br>
              <a:rPr lang="en-US" sz="1600" dirty="0">
                <a:solidFill>
                  <a:srgbClr val="008040"/>
                </a:solidFill>
                <a:latin typeface="Lucida Console"/>
                <a:cs typeface="Lucida Console"/>
              </a:rPr>
            </a:br>
            <a:r>
              <a:rPr lang="en-US" sz="1600" dirty="0">
                <a:solidFill>
                  <a:srgbClr val="008040"/>
                </a:solidFill>
                <a:latin typeface="Lucida Console"/>
                <a:cs typeface="Lucida Console"/>
              </a:rPr>
              <a:t># (“</a:t>
            </a:r>
            <a:r>
              <a:rPr lang="en-US" sz="1600" dirty="0" err="1">
                <a:solidFill>
                  <a:srgbClr val="008040"/>
                </a:solidFill>
                <a:latin typeface="Lucida Console"/>
                <a:cs typeface="Lucida Console"/>
              </a:rPr>
              <a:t>about.html</a:t>
            </a:r>
            <a:r>
              <a:rPr lang="en-US" sz="1600" dirty="0">
                <a:solidFill>
                  <a:srgbClr val="008040"/>
                </a:solidFill>
                <a:latin typeface="Lucida Console"/>
                <a:cs typeface="Lucida Console"/>
              </a:rPr>
              <a:t>”, (“3.4.5.6”, “About”))</a:t>
            </a:r>
          </a:p>
          <a:p>
            <a:pPr>
              <a:buClr>
                <a:schemeClr val="bg1">
                  <a:lumMod val="75000"/>
                </a:schemeClr>
              </a:buClr>
              <a:buFont typeface="Lucida Grande"/>
              <a:buChar char="&gt;"/>
            </a:pPr>
            <a:endParaRPr lang="en-US" sz="1600" dirty="0">
              <a:latin typeface="Lucida Console"/>
              <a:cs typeface="Lucida Console"/>
            </a:endParaRPr>
          </a:p>
          <a:p>
            <a:pPr>
              <a:buClr>
                <a:schemeClr val="bg1">
                  <a:lumMod val="75000"/>
                </a:schemeClr>
              </a:buClr>
              <a:buFont typeface="Lucida Grande"/>
              <a:buChar char="&gt;"/>
            </a:pPr>
            <a:r>
              <a:rPr lang="en-US" sz="1600" dirty="0" err="1">
                <a:latin typeface="Lucida Console"/>
                <a:cs typeface="Lucida Console"/>
              </a:rPr>
              <a:t>visits.</a:t>
            </a:r>
            <a:r>
              <a:rPr lang="en-US" sz="1600" dirty="0" err="1">
                <a:solidFill>
                  <a:srgbClr val="3366FF"/>
                </a:solidFill>
                <a:latin typeface="Lucida Console"/>
                <a:cs typeface="Lucida Console"/>
              </a:rPr>
              <a:t>cogroup</a:t>
            </a:r>
            <a:r>
              <a:rPr lang="en-US" sz="1600" dirty="0">
                <a:latin typeface="Lucida Console"/>
                <a:cs typeface="Lucida Console"/>
              </a:rPr>
              <a:t>(</a:t>
            </a:r>
            <a:r>
              <a:rPr lang="en-US" sz="1600" dirty="0" err="1">
                <a:latin typeface="Lucida Console"/>
                <a:cs typeface="Lucida Console"/>
              </a:rPr>
              <a:t>pageNames</a:t>
            </a:r>
            <a:r>
              <a:rPr lang="en-US" sz="1600" dirty="0">
                <a:latin typeface="Lucida Console"/>
                <a:cs typeface="Lucida Console"/>
              </a:rPr>
              <a:t>) </a:t>
            </a:r>
            <a:br>
              <a:rPr lang="en-US" sz="1600" dirty="0">
                <a:solidFill>
                  <a:srgbClr val="008040"/>
                </a:solidFill>
                <a:latin typeface="Lucida Console"/>
                <a:cs typeface="Lucida Console"/>
              </a:rPr>
            </a:br>
            <a:r>
              <a:rPr lang="en-US" sz="1600" dirty="0">
                <a:solidFill>
                  <a:srgbClr val="008040"/>
                </a:solidFill>
                <a:latin typeface="Lucida Console"/>
                <a:cs typeface="Lucida Console"/>
              </a:rPr>
              <a:t># (“</a:t>
            </a:r>
            <a:r>
              <a:rPr lang="en-US" sz="1600" dirty="0" err="1">
                <a:solidFill>
                  <a:srgbClr val="008040"/>
                </a:solidFill>
                <a:latin typeface="Lucida Console"/>
                <a:cs typeface="Lucida Console"/>
              </a:rPr>
              <a:t>index.html</a:t>
            </a:r>
            <a:r>
              <a:rPr lang="en-US" sz="1600" dirty="0">
                <a:solidFill>
                  <a:srgbClr val="008040"/>
                </a:solidFill>
                <a:latin typeface="Lucida Console"/>
                <a:cs typeface="Lucida Console"/>
              </a:rPr>
              <a:t>”, ([“1.2.3.4”, “1.3.3.1”], [“Home”]))</a:t>
            </a:r>
            <a:br>
              <a:rPr lang="en-US" sz="1600" dirty="0">
                <a:solidFill>
                  <a:srgbClr val="008040"/>
                </a:solidFill>
                <a:latin typeface="Lucida Console"/>
                <a:cs typeface="Lucida Console"/>
              </a:rPr>
            </a:br>
            <a:r>
              <a:rPr lang="en-US" sz="1600" dirty="0">
                <a:solidFill>
                  <a:srgbClr val="008040"/>
                </a:solidFill>
                <a:latin typeface="Lucida Console"/>
                <a:cs typeface="Lucida Console"/>
              </a:rPr>
              <a:t># (“</a:t>
            </a:r>
            <a:r>
              <a:rPr lang="en-US" sz="1600" dirty="0" err="1">
                <a:solidFill>
                  <a:srgbClr val="008040"/>
                </a:solidFill>
                <a:latin typeface="Lucida Console"/>
                <a:cs typeface="Lucida Console"/>
              </a:rPr>
              <a:t>about.html</a:t>
            </a:r>
            <a:r>
              <a:rPr lang="en-US" sz="1600" dirty="0">
                <a:solidFill>
                  <a:srgbClr val="008040"/>
                </a:solidFill>
                <a:latin typeface="Lucida Console"/>
                <a:cs typeface="Lucida Console"/>
              </a:rPr>
              <a:t>”, ([“3.4.5.6”], [“About”]))</a:t>
            </a:r>
          </a:p>
        </p:txBody>
      </p:sp>
    </p:spTree>
    <p:extLst>
      <p:ext uri="{BB962C8B-B14F-4D97-AF65-F5344CB8AC3E}">
        <p14:creationId xmlns:p14="http://schemas.microsoft.com/office/powerpoint/2010/main" val="2741243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Setting the Level of Parallelism</a:t>
            </a:r>
            <a:endParaRPr lang="en-US" dirty="0"/>
          </a:p>
        </p:txBody>
      </p:sp>
      <p:sp>
        <p:nvSpPr>
          <p:cNvPr id="3" name="Content Placeholder 2"/>
          <p:cNvSpPr>
            <a:spLocks noGrp="1"/>
          </p:cNvSpPr>
          <p:nvPr>
            <p:ph idx="1"/>
          </p:nvPr>
        </p:nvSpPr>
        <p:spPr/>
        <p:txBody>
          <a:bodyPr>
            <a:normAutofit/>
          </a:bodyPr>
          <a:lstStyle/>
          <a:p>
            <a:pPr marL="0" indent="0">
              <a:buNone/>
            </a:pPr>
            <a:r>
              <a:rPr lang="en-US" dirty="0"/>
              <a:t>All the pair RDD operations take an optional second parameter for number of tasks</a:t>
            </a:r>
          </a:p>
          <a:p>
            <a:pPr marL="0" indent="0">
              <a:buNone/>
            </a:pPr>
            <a:endParaRPr lang="en-US" dirty="0"/>
          </a:p>
          <a:p>
            <a:pPr lvl="1">
              <a:buClr>
                <a:schemeClr val="bg1">
                  <a:lumMod val="75000"/>
                </a:schemeClr>
              </a:buClr>
              <a:buFont typeface="Lucida Grande"/>
              <a:buChar char="&gt;"/>
            </a:pPr>
            <a:r>
              <a:rPr lang="en-US" sz="2000" dirty="0" err="1">
                <a:solidFill>
                  <a:prstClr val="black"/>
                </a:solidFill>
                <a:latin typeface="Lucida Console"/>
                <a:cs typeface="Lucida Console"/>
              </a:rPr>
              <a:t>words.</a:t>
            </a:r>
            <a:r>
              <a:rPr lang="en-US" sz="2000" dirty="0" err="1">
                <a:solidFill>
                  <a:srgbClr val="3366FF"/>
                </a:solidFill>
                <a:latin typeface="Lucida Console"/>
                <a:cs typeface="Lucida Console"/>
              </a:rPr>
              <a:t>reduceByKey</a:t>
            </a:r>
            <a:r>
              <a:rPr lang="en-US" sz="2000" dirty="0">
                <a:solidFill>
                  <a:prstClr val="black"/>
                </a:solidFill>
                <a:latin typeface="Lucida Console"/>
                <a:cs typeface="Lucida Console"/>
              </a:rPr>
              <a:t>(</a:t>
            </a:r>
            <a:r>
              <a:rPr lang="en-US" sz="2000" dirty="0">
                <a:solidFill>
                  <a:srgbClr val="FF0080"/>
                </a:solidFill>
                <a:latin typeface="Lucida Console"/>
                <a:cs typeface="Lucida Console"/>
              </a:rPr>
              <a:t>lambda x, y: x + y</a:t>
            </a:r>
            <a:r>
              <a:rPr lang="en-US" sz="2000" dirty="0">
                <a:latin typeface="Lucida Console"/>
                <a:cs typeface="Lucida Console"/>
              </a:rPr>
              <a:t>, 5</a:t>
            </a:r>
            <a:r>
              <a:rPr lang="en-US" sz="2000" dirty="0">
                <a:solidFill>
                  <a:prstClr val="black"/>
                </a:solidFill>
                <a:latin typeface="Lucida Console"/>
                <a:cs typeface="Lucida Console"/>
              </a:rPr>
              <a:t>)</a:t>
            </a:r>
            <a:endParaRPr lang="en-US" sz="2000" dirty="0">
              <a:solidFill>
                <a:srgbClr val="008040"/>
              </a:solidFill>
              <a:latin typeface="Lucida Console"/>
              <a:cs typeface="Lucida Console"/>
            </a:endParaRPr>
          </a:p>
          <a:p>
            <a:pPr lvl="1">
              <a:buClr>
                <a:schemeClr val="bg1">
                  <a:lumMod val="75000"/>
                </a:schemeClr>
              </a:buClr>
              <a:buFont typeface="Lucida Grande"/>
              <a:buChar char="&gt;"/>
            </a:pPr>
            <a:r>
              <a:rPr lang="en-US" sz="2000" dirty="0" err="1">
                <a:solidFill>
                  <a:prstClr val="black"/>
                </a:solidFill>
                <a:latin typeface="Lucida Console"/>
                <a:cs typeface="Lucida Console"/>
              </a:rPr>
              <a:t>words.</a:t>
            </a:r>
            <a:r>
              <a:rPr lang="en-US" sz="2000" dirty="0" err="1">
                <a:solidFill>
                  <a:srgbClr val="3366FF"/>
                </a:solidFill>
                <a:latin typeface="Lucida Console"/>
                <a:cs typeface="Lucida Console"/>
              </a:rPr>
              <a:t>groupByKey</a:t>
            </a:r>
            <a:r>
              <a:rPr lang="en-US" sz="2000" dirty="0">
                <a:solidFill>
                  <a:prstClr val="black"/>
                </a:solidFill>
                <a:latin typeface="Lucida Console"/>
                <a:cs typeface="Lucida Console"/>
              </a:rPr>
              <a:t>(5)</a:t>
            </a:r>
            <a:endParaRPr lang="en-US" sz="2000" dirty="0">
              <a:solidFill>
                <a:srgbClr val="008040"/>
              </a:solidFill>
              <a:latin typeface="Lucida Console"/>
              <a:cs typeface="Lucida Console"/>
            </a:endParaRPr>
          </a:p>
          <a:p>
            <a:pPr lvl="1">
              <a:buClr>
                <a:schemeClr val="bg1">
                  <a:lumMod val="75000"/>
                </a:schemeClr>
              </a:buClr>
              <a:buFont typeface="Lucida Grande"/>
              <a:buChar char="&gt;"/>
            </a:pPr>
            <a:r>
              <a:rPr lang="en-US" sz="2000" dirty="0" err="1">
                <a:solidFill>
                  <a:prstClr val="black"/>
                </a:solidFill>
                <a:latin typeface="Lucida Console"/>
                <a:cs typeface="Lucida Console"/>
              </a:rPr>
              <a:t>visits.</a:t>
            </a:r>
            <a:r>
              <a:rPr lang="en-US" sz="2000" dirty="0" err="1">
                <a:solidFill>
                  <a:srgbClr val="3366FF"/>
                </a:solidFill>
                <a:latin typeface="Lucida Console"/>
                <a:cs typeface="Lucida Console"/>
              </a:rPr>
              <a:t>join</a:t>
            </a:r>
            <a:r>
              <a:rPr lang="en-US" sz="2000" dirty="0">
                <a:solidFill>
                  <a:prstClr val="black"/>
                </a:solidFill>
                <a:latin typeface="Lucida Console"/>
                <a:cs typeface="Lucida Console"/>
              </a:rPr>
              <a:t>(</a:t>
            </a:r>
            <a:r>
              <a:rPr lang="en-US" sz="2000" dirty="0" err="1">
                <a:solidFill>
                  <a:prstClr val="black"/>
                </a:solidFill>
                <a:latin typeface="Lucida Console"/>
                <a:cs typeface="Lucida Console"/>
              </a:rPr>
              <a:t>pageViews</a:t>
            </a:r>
            <a:r>
              <a:rPr lang="en-US" sz="2000" dirty="0">
                <a:solidFill>
                  <a:prstClr val="black"/>
                </a:solidFill>
                <a:latin typeface="Lucida Console"/>
                <a:cs typeface="Lucida Console"/>
              </a:rPr>
              <a:t>, 5)</a:t>
            </a:r>
          </a:p>
        </p:txBody>
      </p:sp>
    </p:spTree>
    <p:extLst>
      <p:ext uri="{BB962C8B-B14F-4D97-AF65-F5344CB8AC3E}">
        <p14:creationId xmlns:p14="http://schemas.microsoft.com/office/powerpoint/2010/main" val="33663880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Application: PageRank</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7186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PageRank</a:t>
            </a:r>
          </a:p>
        </p:txBody>
      </p:sp>
      <p:sp>
        <p:nvSpPr>
          <p:cNvPr id="3" name="Content Placeholder 2"/>
          <p:cNvSpPr>
            <a:spLocks noGrp="1"/>
          </p:cNvSpPr>
          <p:nvPr>
            <p:ph idx="1"/>
          </p:nvPr>
        </p:nvSpPr>
        <p:spPr/>
        <p:txBody>
          <a:bodyPr/>
          <a:lstStyle/>
          <a:p>
            <a:r>
              <a:rPr lang="en-US" dirty="0"/>
              <a:t>Good example of a more complex algorithm</a:t>
            </a:r>
          </a:p>
          <a:p>
            <a:pPr lvl="1"/>
            <a:r>
              <a:rPr lang="en-US" dirty="0"/>
              <a:t>Multiple stages of map &amp; reduce</a:t>
            </a:r>
          </a:p>
          <a:p>
            <a:r>
              <a:rPr lang="en-US" dirty="0"/>
              <a:t>Benefits from Spark’s in-memory caching</a:t>
            </a:r>
          </a:p>
          <a:p>
            <a:pPr lvl="1"/>
            <a:r>
              <a:rPr lang="en-US" dirty="0"/>
              <a:t>Multiple iterations over the same data</a:t>
            </a:r>
          </a:p>
        </p:txBody>
      </p:sp>
    </p:spTree>
    <p:extLst>
      <p:ext uri="{BB962C8B-B14F-4D97-AF65-F5344CB8AC3E}">
        <p14:creationId xmlns:p14="http://schemas.microsoft.com/office/powerpoint/2010/main" val="2026208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sz="4700" dirty="0"/>
              <a:t>Solution: Resilient Distributed Datasets (RDDs)</a:t>
            </a:r>
          </a:p>
        </p:txBody>
      </p:sp>
      <p:sp>
        <p:nvSpPr>
          <p:cNvPr id="3" name="Content Placeholder 2"/>
          <p:cNvSpPr>
            <a:spLocks noGrp="1"/>
          </p:cNvSpPr>
          <p:nvPr>
            <p:ph idx="1"/>
          </p:nvPr>
        </p:nvSpPr>
        <p:spPr>
          <a:xfrm>
            <a:off x="457200" y="2209800"/>
            <a:ext cx="8229600" cy="3962400"/>
          </a:xfrm>
        </p:spPr>
        <p:txBody>
          <a:bodyPr>
            <a:normAutofit lnSpcReduction="10000"/>
          </a:bodyPr>
          <a:lstStyle/>
          <a:p>
            <a:r>
              <a:rPr lang="en-US" dirty="0"/>
              <a:t>Restricted form of distributed shared memory</a:t>
            </a:r>
          </a:p>
          <a:p>
            <a:pPr lvl="1"/>
            <a:r>
              <a:rPr lang="en-US" dirty="0"/>
              <a:t>Immutable, partitioned collections of records</a:t>
            </a:r>
          </a:p>
          <a:p>
            <a:pPr lvl="1"/>
            <a:r>
              <a:rPr lang="en-US" dirty="0"/>
              <a:t>Can only be built through </a:t>
            </a:r>
            <a:r>
              <a:rPr lang="en-US" i="1" dirty="0"/>
              <a:t>coarse-grained</a:t>
            </a:r>
            <a:r>
              <a:rPr lang="en-US" dirty="0"/>
              <a:t> deterministic transformations (map, filter, join, …)</a:t>
            </a:r>
          </a:p>
          <a:p>
            <a:r>
              <a:rPr lang="en-US" dirty="0"/>
              <a:t>Efficient fault recovery using </a:t>
            </a:r>
            <a:r>
              <a:rPr lang="en-US" i="1" dirty="0"/>
              <a:t>lineage</a:t>
            </a:r>
          </a:p>
          <a:p>
            <a:pPr lvl="1"/>
            <a:r>
              <a:rPr lang="en-US" dirty="0"/>
              <a:t>Log one operation to apply to many elements</a:t>
            </a:r>
          </a:p>
          <a:p>
            <a:pPr lvl="1"/>
            <a:r>
              <a:rPr lang="en-US" dirty="0" err="1"/>
              <a:t>Recompute</a:t>
            </a:r>
            <a:r>
              <a:rPr lang="en-US" dirty="0"/>
              <a:t> lost partitions on failure</a:t>
            </a:r>
          </a:p>
          <a:p>
            <a:pPr lvl="1"/>
            <a:r>
              <a:rPr lang="en-US" dirty="0"/>
              <a:t>No cost if nothing fails</a:t>
            </a:r>
          </a:p>
        </p:txBody>
      </p:sp>
    </p:spTree>
    <p:extLst>
      <p:ext uri="{BB962C8B-B14F-4D97-AF65-F5344CB8AC3E}">
        <p14:creationId xmlns:p14="http://schemas.microsoft.com/office/powerpoint/2010/main" val="1391226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Idea</a:t>
            </a:r>
          </a:p>
        </p:txBody>
      </p:sp>
      <p:sp>
        <p:nvSpPr>
          <p:cNvPr id="3" name="Content Placeholder 2"/>
          <p:cNvSpPr>
            <a:spLocks noGrp="1"/>
          </p:cNvSpPr>
          <p:nvPr>
            <p:ph sz="half" idx="1"/>
          </p:nvPr>
        </p:nvSpPr>
        <p:spPr/>
        <p:txBody>
          <a:bodyPr/>
          <a:lstStyle/>
          <a:p>
            <a:pPr marL="0" indent="0">
              <a:buNone/>
            </a:pPr>
            <a:r>
              <a:rPr lang="en-US" dirty="0"/>
              <a:t>Give pages ranks (scores) based on links to them</a:t>
            </a:r>
          </a:p>
          <a:p>
            <a:r>
              <a:rPr lang="en-US" dirty="0"/>
              <a:t>Links from many pages </a:t>
            </a:r>
            <a:r>
              <a:rPr lang="en-US" dirty="0">
                <a:latin typeface="Wingdings"/>
                <a:ea typeface="Wingdings"/>
                <a:cs typeface="Wingdings"/>
                <a:sym typeface="Wingdings"/>
              </a:rPr>
              <a:t></a:t>
            </a:r>
            <a:r>
              <a:rPr lang="en-US" dirty="0"/>
              <a:t> high rank</a:t>
            </a:r>
          </a:p>
          <a:p>
            <a:r>
              <a:rPr lang="en-US" dirty="0"/>
              <a:t>Link from a high-rank page </a:t>
            </a:r>
            <a:r>
              <a:rPr lang="en-US" dirty="0">
                <a:latin typeface="Wingdings"/>
                <a:ea typeface="Wingdings"/>
                <a:cs typeface="Wingdings"/>
                <a:sym typeface="Wingdings"/>
              </a:rPr>
              <a:t></a:t>
            </a:r>
            <a:r>
              <a:rPr lang="en-US" dirty="0"/>
              <a:t> high rank</a:t>
            </a:r>
          </a:p>
        </p:txBody>
      </p:sp>
      <p:sp>
        <p:nvSpPr>
          <p:cNvPr id="5" name="TextBox 4"/>
          <p:cNvSpPr txBox="1"/>
          <p:nvPr/>
        </p:nvSpPr>
        <p:spPr>
          <a:xfrm>
            <a:off x="-29166" y="6553202"/>
            <a:ext cx="4430568" cy="307775"/>
          </a:xfrm>
          <a:prstGeom prst="rect">
            <a:avLst/>
          </a:prstGeom>
          <a:noFill/>
        </p:spPr>
        <p:txBody>
          <a:bodyPr wrap="none" lIns="91438" tIns="45719" rIns="91438" bIns="45719" rtlCol="0">
            <a:spAutoFit/>
          </a:bodyPr>
          <a:lstStyle/>
          <a:p>
            <a:r>
              <a:rPr lang="en-US" sz="1400" dirty="0">
                <a:solidFill>
                  <a:schemeClr val="tx1">
                    <a:lumMod val="50000"/>
                    <a:lumOff val="50000"/>
                  </a:schemeClr>
                </a:solidFill>
                <a:latin typeface="Corbel"/>
                <a:cs typeface="Corbel"/>
              </a:rPr>
              <a:t>Image: en.wikipedia.org/wiki/File:PageRank-hi-res-2.png </a:t>
            </a:r>
          </a:p>
        </p:txBody>
      </p:sp>
      <p:pic>
        <p:nvPicPr>
          <p:cNvPr id="7" name="Picture 6" descr="800px-PageRank-hi-res-2.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765602" y="1995056"/>
            <a:ext cx="4378398" cy="3180580"/>
          </a:xfrm>
          <a:prstGeom prst="rect">
            <a:avLst/>
          </a:prstGeom>
        </p:spPr>
      </p:pic>
    </p:spTree>
    <p:extLst>
      <p:ext uri="{BB962C8B-B14F-4D97-AF65-F5344CB8AC3E}">
        <p14:creationId xmlns:p14="http://schemas.microsoft.com/office/powerpoint/2010/main" val="2606507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18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1" y="481384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1" name="TextBox 40"/>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2" name="TextBox 41"/>
          <p:cNvSpPr txBox="1"/>
          <p:nvPr/>
        </p:nvSpPr>
        <p:spPr>
          <a:xfrm>
            <a:off x="3518487" y="367468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3" name="TextBox 42"/>
          <p:cNvSpPr txBox="1"/>
          <p:nvPr/>
        </p:nvSpPr>
        <p:spPr>
          <a:xfrm>
            <a:off x="3514635" y="6121888"/>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9"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p:txBody>
      </p:sp>
    </p:spTree>
    <p:extLst>
      <p:ext uri="{BB962C8B-B14F-4D97-AF65-F5344CB8AC3E}">
        <p14:creationId xmlns:p14="http://schemas.microsoft.com/office/powerpoint/2010/main" val="35788394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981201" y="481384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1" name="TextBox 40"/>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2" name="TextBox 41"/>
          <p:cNvSpPr txBox="1"/>
          <p:nvPr/>
        </p:nvSpPr>
        <p:spPr>
          <a:xfrm>
            <a:off x="3518487" y="3674681"/>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3" name="TextBox 42"/>
          <p:cNvSpPr txBox="1"/>
          <p:nvPr/>
        </p:nvSpPr>
        <p:spPr>
          <a:xfrm>
            <a:off x="3514635" y="6121888"/>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7" name="TextBox 6"/>
          <p:cNvSpPr txBox="1"/>
          <p:nvPr/>
        </p:nvSpPr>
        <p:spPr>
          <a:xfrm>
            <a:off x="3357173" y="4132531"/>
            <a:ext cx="311300"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1</a:t>
            </a:r>
          </a:p>
        </p:txBody>
      </p:sp>
      <p:sp>
        <p:nvSpPr>
          <p:cNvPr id="18" name="TextBox 17"/>
          <p:cNvSpPr txBox="1"/>
          <p:nvPr/>
        </p:nvSpPr>
        <p:spPr>
          <a:xfrm>
            <a:off x="3429003" y="5515382"/>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19" name="TextBox 18"/>
          <p:cNvSpPr txBox="1"/>
          <p:nvPr/>
        </p:nvSpPr>
        <p:spPr>
          <a:xfrm>
            <a:off x="3924012" y="4905782"/>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20" name="TextBox 19"/>
          <p:cNvSpPr txBox="1"/>
          <p:nvPr/>
        </p:nvSpPr>
        <p:spPr>
          <a:xfrm>
            <a:off x="5239979" y="4031756"/>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21" name="TextBox 20"/>
          <p:cNvSpPr txBox="1"/>
          <p:nvPr/>
        </p:nvSpPr>
        <p:spPr>
          <a:xfrm>
            <a:off x="4964386" y="4569622"/>
            <a:ext cx="311300"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1</a:t>
            </a:r>
          </a:p>
        </p:txBody>
      </p:sp>
      <p:cxnSp>
        <p:nvCxnSpPr>
          <p:cNvPr id="22" name="Straight Arrow Connector 21"/>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5239979" y="5358517"/>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Tree>
    <p:extLst>
      <p:ext uri="{BB962C8B-B14F-4D97-AF65-F5344CB8AC3E}">
        <p14:creationId xmlns:p14="http://schemas.microsoft.com/office/powerpoint/2010/main" val="18615089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63179" y="4813841"/>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sp>
        <p:nvSpPr>
          <p:cNvPr id="41" name="TextBox 40"/>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42" name="TextBox 41"/>
          <p:cNvSpPr txBox="1"/>
          <p:nvPr/>
        </p:nvSpPr>
        <p:spPr>
          <a:xfrm>
            <a:off x="3388201" y="3674681"/>
            <a:ext cx="665563" cy="430885"/>
          </a:xfrm>
          <a:prstGeom prst="rect">
            <a:avLst/>
          </a:prstGeom>
          <a:noFill/>
        </p:spPr>
        <p:txBody>
          <a:bodyPr wrap="none" lIns="91438" tIns="45719" rIns="91438" bIns="45719" rtlCol="0">
            <a:spAutoFit/>
          </a:bodyPr>
          <a:lstStyle/>
          <a:p>
            <a:r>
              <a:rPr lang="en-US" sz="2200" dirty="0">
                <a:latin typeface="Corbel"/>
                <a:cs typeface="Corbel"/>
              </a:rPr>
              <a:t>1.85</a:t>
            </a:r>
          </a:p>
        </p:txBody>
      </p:sp>
      <p:sp>
        <p:nvSpPr>
          <p:cNvPr id="43" name="TextBox 42"/>
          <p:cNvSpPr txBox="1"/>
          <p:nvPr/>
        </p:nvSpPr>
        <p:spPr>
          <a:xfrm>
            <a:off x="3370694" y="6121888"/>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cxnSp>
        <p:nvCxnSpPr>
          <p:cNvPr id="17" name="Straight Arrow Connector 16"/>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8303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22084" y="4158447"/>
            <a:ext cx="683196"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0.58</a:t>
            </a:r>
          </a:p>
        </p:txBody>
      </p:sp>
      <p:sp>
        <p:nvSpPr>
          <p:cNvPr id="18" name="TextBox 17"/>
          <p:cNvSpPr txBox="1"/>
          <p:nvPr/>
        </p:nvSpPr>
        <p:spPr>
          <a:xfrm>
            <a:off x="3295940" y="5510917"/>
            <a:ext cx="694417"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0.29</a:t>
            </a:r>
          </a:p>
        </p:txBody>
      </p:sp>
      <p:sp>
        <p:nvSpPr>
          <p:cNvPr id="19" name="TextBox 18"/>
          <p:cNvSpPr txBox="1"/>
          <p:nvPr/>
        </p:nvSpPr>
        <p:spPr>
          <a:xfrm>
            <a:off x="3766795" y="4933093"/>
            <a:ext cx="694417"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0.29</a:t>
            </a:r>
          </a:p>
        </p:txBody>
      </p:sp>
      <p:sp>
        <p:nvSpPr>
          <p:cNvPr id="20" name="TextBox 19"/>
          <p:cNvSpPr txBox="1"/>
          <p:nvPr/>
        </p:nvSpPr>
        <p:spPr>
          <a:xfrm>
            <a:off x="5214061" y="4031757"/>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
        <p:nvSpPr>
          <p:cNvPr id="21" name="TextBox 20"/>
          <p:cNvSpPr txBox="1"/>
          <p:nvPr/>
        </p:nvSpPr>
        <p:spPr>
          <a:xfrm>
            <a:off x="4698484" y="4569621"/>
            <a:ext cx="66556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1.85</a:t>
            </a:r>
          </a:p>
        </p:txBody>
      </p:sp>
      <p:sp>
        <p:nvSpPr>
          <p:cNvPr id="22" name="TextBox 21"/>
          <p:cNvSpPr txBox="1"/>
          <p:nvPr/>
        </p:nvSpPr>
        <p:spPr>
          <a:xfrm>
            <a:off x="1863179" y="4813841"/>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sp>
        <p:nvSpPr>
          <p:cNvPr id="23" name="TextBox 22"/>
          <p:cNvSpPr txBox="1"/>
          <p:nvPr/>
        </p:nvSpPr>
        <p:spPr>
          <a:xfrm>
            <a:off x="6416933" y="4806016"/>
            <a:ext cx="529308" cy="430885"/>
          </a:xfrm>
          <a:prstGeom prst="rect">
            <a:avLst/>
          </a:prstGeom>
          <a:noFill/>
        </p:spPr>
        <p:txBody>
          <a:bodyPr wrap="none" lIns="91438" tIns="45719" rIns="91438" bIns="45719" rtlCol="0">
            <a:spAutoFit/>
          </a:bodyPr>
          <a:lstStyle/>
          <a:p>
            <a:r>
              <a:rPr lang="en-US" sz="2200" dirty="0">
                <a:latin typeface="Corbel"/>
                <a:cs typeface="Corbel"/>
              </a:rPr>
              <a:t>1.0</a:t>
            </a:r>
          </a:p>
        </p:txBody>
      </p:sp>
      <p:sp>
        <p:nvSpPr>
          <p:cNvPr id="24" name="TextBox 23"/>
          <p:cNvSpPr txBox="1"/>
          <p:nvPr/>
        </p:nvSpPr>
        <p:spPr>
          <a:xfrm>
            <a:off x="3388201" y="3674681"/>
            <a:ext cx="665563" cy="430885"/>
          </a:xfrm>
          <a:prstGeom prst="rect">
            <a:avLst/>
          </a:prstGeom>
          <a:noFill/>
        </p:spPr>
        <p:txBody>
          <a:bodyPr wrap="none" lIns="91438" tIns="45719" rIns="91438" bIns="45719" rtlCol="0">
            <a:spAutoFit/>
          </a:bodyPr>
          <a:lstStyle/>
          <a:p>
            <a:r>
              <a:rPr lang="en-US" sz="2200" dirty="0">
                <a:latin typeface="Corbel"/>
                <a:cs typeface="Corbel"/>
              </a:rPr>
              <a:t>1.85</a:t>
            </a:r>
          </a:p>
        </p:txBody>
      </p:sp>
      <p:sp>
        <p:nvSpPr>
          <p:cNvPr id="25" name="TextBox 24"/>
          <p:cNvSpPr txBox="1"/>
          <p:nvPr/>
        </p:nvSpPr>
        <p:spPr>
          <a:xfrm>
            <a:off x="3370694" y="6121888"/>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cxnSp>
        <p:nvCxnSpPr>
          <p:cNvPr id="26" name="Straight Arrow Connector 25"/>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239979" y="5357252"/>
            <a:ext cx="537323" cy="430885"/>
          </a:xfrm>
          <a:prstGeom prst="rect">
            <a:avLst/>
          </a:prstGeom>
          <a:noFill/>
        </p:spPr>
        <p:txBody>
          <a:bodyPr wrap="none" lIns="91438" tIns="45719" rIns="91438" bIns="45719" rtlCol="0">
            <a:spAutoFit/>
          </a:bodyPr>
          <a:lstStyle/>
          <a:p>
            <a:r>
              <a:rPr lang="en-US" sz="2200" dirty="0">
                <a:solidFill>
                  <a:srgbClr val="008040"/>
                </a:solidFill>
                <a:latin typeface="Corbel"/>
                <a:cs typeface="Corbel"/>
              </a:rPr>
              <a:t>0.5</a:t>
            </a:r>
          </a:p>
        </p:txBody>
      </p:sp>
    </p:spTree>
    <p:extLst>
      <p:ext uri="{BB962C8B-B14F-4D97-AF65-F5344CB8AC3E}">
        <p14:creationId xmlns:p14="http://schemas.microsoft.com/office/powerpoint/2010/main" val="1720835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sp>
        <p:nvSpPr>
          <p:cNvPr id="4" name="Folded Corner 3"/>
          <p:cNvSpPr/>
          <p:nvPr/>
        </p:nvSpPr>
        <p:spPr>
          <a:xfrm>
            <a:off x="2668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dirty="0"/>
          </a:p>
        </p:txBody>
      </p:sp>
      <p:sp>
        <p:nvSpPr>
          <p:cNvPr id="5" name="Folded Corner 4"/>
          <p:cNvSpPr/>
          <p:nvPr/>
        </p:nvSpPr>
        <p:spPr>
          <a:xfrm>
            <a:off x="4191003" y="3915180"/>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6" name="Folded Corner 5"/>
          <p:cNvSpPr/>
          <p:nvPr/>
        </p:nvSpPr>
        <p:spPr>
          <a:xfrm>
            <a:off x="5716594" y="470866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sp>
        <p:nvSpPr>
          <p:cNvPr id="8" name="Folded Corner 7"/>
          <p:cNvSpPr/>
          <p:nvPr/>
        </p:nvSpPr>
        <p:spPr>
          <a:xfrm>
            <a:off x="4195525" y="5759721"/>
            <a:ext cx="608009" cy="79348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91438" tIns="45719" rIns="91438" bIns="45719" rtlCol="0" anchor="ctr"/>
          <a:lstStyle/>
          <a:p>
            <a:pPr algn="ctr"/>
            <a:endParaRPr lang="en-US" sz="2200"/>
          </a:p>
        </p:txBody>
      </p:sp>
      <p:cxnSp>
        <p:nvCxnSpPr>
          <p:cNvPr id="10" name="Straight Arrow Connector 9"/>
          <p:cNvCxnSpPr/>
          <p:nvPr/>
        </p:nvCxnSpPr>
        <p:spPr>
          <a:xfrm flipH="1" flipV="1">
            <a:off x="3276600" y="5286781"/>
            <a:ext cx="914400" cy="47294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H="1" flipV="1">
            <a:off x="4495005" y="4708661"/>
            <a:ext cx="4522" cy="10510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3276600" y="4311921"/>
            <a:ext cx="914400"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4799009" y="4203905"/>
            <a:ext cx="917582" cy="59386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4799009" y="4363362"/>
            <a:ext cx="917582" cy="59386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890487" y="4813841"/>
            <a:ext cx="678387" cy="430885"/>
          </a:xfrm>
          <a:prstGeom prst="rect">
            <a:avLst/>
          </a:prstGeom>
          <a:noFill/>
        </p:spPr>
        <p:txBody>
          <a:bodyPr wrap="none" lIns="91438" tIns="45719" rIns="91438" bIns="45719" rtlCol="0">
            <a:spAutoFit/>
          </a:bodyPr>
          <a:lstStyle/>
          <a:p>
            <a:r>
              <a:rPr lang="en-US" sz="2200" dirty="0">
                <a:latin typeface="Corbel"/>
                <a:cs typeface="Corbel"/>
              </a:rPr>
              <a:t>0.39</a:t>
            </a:r>
          </a:p>
        </p:txBody>
      </p:sp>
      <p:sp>
        <p:nvSpPr>
          <p:cNvPr id="41" name="TextBox 40"/>
          <p:cNvSpPr txBox="1"/>
          <p:nvPr/>
        </p:nvSpPr>
        <p:spPr>
          <a:xfrm>
            <a:off x="6416931" y="4806016"/>
            <a:ext cx="644018" cy="430885"/>
          </a:xfrm>
          <a:prstGeom prst="rect">
            <a:avLst/>
          </a:prstGeom>
          <a:noFill/>
        </p:spPr>
        <p:txBody>
          <a:bodyPr wrap="none" lIns="91438" tIns="45719" rIns="91438" bIns="45719" rtlCol="0">
            <a:spAutoFit/>
          </a:bodyPr>
          <a:lstStyle/>
          <a:p>
            <a:r>
              <a:rPr lang="en-US" sz="2200" dirty="0">
                <a:latin typeface="Corbel"/>
                <a:cs typeface="Corbel"/>
              </a:rPr>
              <a:t>1.72</a:t>
            </a:r>
          </a:p>
        </p:txBody>
      </p:sp>
      <p:sp>
        <p:nvSpPr>
          <p:cNvPr id="42" name="TextBox 41"/>
          <p:cNvSpPr txBox="1"/>
          <p:nvPr/>
        </p:nvSpPr>
        <p:spPr>
          <a:xfrm>
            <a:off x="3388897" y="3674681"/>
            <a:ext cx="639915" cy="430885"/>
          </a:xfrm>
          <a:prstGeom prst="rect">
            <a:avLst/>
          </a:prstGeom>
          <a:noFill/>
        </p:spPr>
        <p:txBody>
          <a:bodyPr wrap="none" lIns="91438" tIns="45719" rIns="91438" bIns="45719" rtlCol="0">
            <a:spAutoFit/>
          </a:bodyPr>
          <a:lstStyle/>
          <a:p>
            <a:r>
              <a:rPr lang="en-US" sz="2200" dirty="0">
                <a:latin typeface="Corbel"/>
                <a:cs typeface="Corbel"/>
              </a:rPr>
              <a:t>1.31</a:t>
            </a:r>
          </a:p>
        </p:txBody>
      </p:sp>
      <p:sp>
        <p:nvSpPr>
          <p:cNvPr id="43" name="TextBox 42"/>
          <p:cNvSpPr txBox="1"/>
          <p:nvPr/>
        </p:nvSpPr>
        <p:spPr>
          <a:xfrm>
            <a:off x="3398004" y="6121888"/>
            <a:ext cx="683196" cy="430885"/>
          </a:xfrm>
          <a:prstGeom prst="rect">
            <a:avLst/>
          </a:prstGeom>
          <a:noFill/>
        </p:spPr>
        <p:txBody>
          <a:bodyPr wrap="none" lIns="91438" tIns="45719" rIns="91438" bIns="45719" rtlCol="0">
            <a:spAutoFit/>
          </a:bodyPr>
          <a:lstStyle/>
          <a:p>
            <a:r>
              <a:rPr lang="en-US" sz="2200" dirty="0">
                <a:latin typeface="Corbel"/>
                <a:cs typeface="Corbel"/>
              </a:rPr>
              <a:t>0.58</a:t>
            </a:r>
          </a:p>
        </p:txBody>
      </p:sp>
      <p:sp>
        <p:nvSpPr>
          <p:cNvPr id="22" name="Rounded Rectangle 21"/>
          <p:cNvSpPr/>
          <p:nvPr/>
        </p:nvSpPr>
        <p:spPr>
          <a:xfrm>
            <a:off x="3725279" y="4902721"/>
            <a:ext cx="1545483" cy="557194"/>
          </a:xfrm>
          <a:prstGeom prst="roundRect">
            <a:avLst>
              <a:gd name="adj" fmla="val 16408"/>
            </a:avLst>
          </a:prstGeom>
          <a:solidFill>
            <a:schemeClr val="accent1">
              <a:lumMod val="20000"/>
              <a:lumOff val="80000"/>
            </a:schemeClr>
          </a:solidFill>
          <a:ln>
            <a:headEnd type="none" w="med" len="med"/>
            <a:tailEnd type="none"/>
          </a:ln>
        </p:spPr>
        <p:style>
          <a:lnRef idx="2">
            <a:schemeClr val="accent1"/>
          </a:lnRef>
          <a:fillRef idx="1">
            <a:schemeClr val="lt1"/>
          </a:fillRef>
          <a:effectRef idx="0">
            <a:schemeClr val="accent1"/>
          </a:effectRef>
          <a:fontRef idx="minor">
            <a:schemeClr val="dk1"/>
          </a:fontRef>
        </p:style>
        <p:txBody>
          <a:bodyPr lIns="91438" tIns="0" rIns="91438" bIns="45719" rtlCol="0" anchor="b"/>
          <a:lstStyle/>
          <a:p>
            <a:pPr algn="ctr"/>
            <a:r>
              <a:rPr lang="en-US" sz="2200" b="1" dirty="0"/>
              <a:t>. . .</a:t>
            </a:r>
          </a:p>
        </p:txBody>
      </p:sp>
      <p:cxnSp>
        <p:nvCxnSpPr>
          <p:cNvPr id="18" name="Straight Arrow Connector 17"/>
          <p:cNvCxnSpPr/>
          <p:nvPr/>
        </p:nvCxnSpPr>
        <p:spPr>
          <a:xfrm flipV="1">
            <a:off x="4803531" y="5241475"/>
            <a:ext cx="913060" cy="5593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097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Algorithm</a:t>
            </a:r>
          </a:p>
        </p:txBody>
      </p:sp>
      <p:sp>
        <p:nvSpPr>
          <p:cNvPr id="3" name="Content Placeholder 2"/>
          <p:cNvSpPr>
            <a:spLocks noGrp="1"/>
          </p:cNvSpPr>
          <p:nvPr>
            <p:ph idx="1"/>
          </p:nvPr>
        </p:nvSpPr>
        <p:spPr>
          <a:xfrm>
            <a:off x="457200" y="1409701"/>
            <a:ext cx="8229600" cy="1999817"/>
          </a:xfrm>
        </p:spPr>
        <p:txBody>
          <a:bodyPr>
            <a:normAutofit fontScale="85000" lnSpcReduction="20000"/>
          </a:bodyPr>
          <a:lstStyle/>
          <a:p>
            <a:pPr marL="514339" indent="-514339">
              <a:lnSpc>
                <a:spcPct val="120000"/>
              </a:lnSpc>
              <a:buFont typeface="+mj-lt"/>
              <a:buAutoNum type="arabicPeriod"/>
            </a:pPr>
            <a:r>
              <a:rPr lang="en-US" dirty="0"/>
              <a:t>Start each page at a rank of 1</a:t>
            </a:r>
          </a:p>
          <a:p>
            <a:pPr marL="514339" indent="-514339">
              <a:lnSpc>
                <a:spcPct val="120000"/>
              </a:lnSpc>
              <a:spcBef>
                <a:spcPts val="400"/>
              </a:spcBef>
              <a:buFont typeface="+mj-lt"/>
              <a:buAutoNum type="arabicPeriod"/>
            </a:pPr>
            <a:r>
              <a:rPr lang="en-US" dirty="0"/>
              <a:t>On each iteration, have page </a:t>
            </a:r>
            <a:r>
              <a:rPr lang="en-US" dirty="0">
                <a:solidFill>
                  <a:schemeClr val="accent2">
                    <a:lumMod val="75000"/>
                  </a:schemeClr>
                </a:solidFill>
              </a:rPr>
              <a:t>p</a:t>
            </a:r>
            <a:r>
              <a:rPr lang="en-US" dirty="0"/>
              <a:t> contribute</a:t>
            </a:r>
            <a:br>
              <a:rPr lang="en-US" dirty="0"/>
            </a:br>
            <a:r>
              <a:rPr lang="en-US" dirty="0" err="1">
                <a:solidFill>
                  <a:schemeClr val="accent2">
                    <a:lumMod val="75000"/>
                  </a:schemeClr>
                </a:solidFill>
              </a:rPr>
              <a:t>rank</a:t>
            </a:r>
            <a:r>
              <a:rPr lang="en-US" baseline="-25000" dirty="0" err="1">
                <a:solidFill>
                  <a:schemeClr val="accent2">
                    <a:lumMod val="75000"/>
                  </a:schemeClr>
                </a:solidFill>
              </a:rPr>
              <a:t>p</a:t>
            </a:r>
            <a:r>
              <a:rPr lang="en-US" dirty="0">
                <a:solidFill>
                  <a:schemeClr val="accent2">
                    <a:lumMod val="75000"/>
                  </a:schemeClr>
                </a:solidFill>
              </a:rPr>
              <a:t> / |</a:t>
            </a:r>
            <a:r>
              <a:rPr lang="en-US" dirty="0" err="1">
                <a:solidFill>
                  <a:schemeClr val="accent2">
                    <a:lumMod val="75000"/>
                  </a:schemeClr>
                </a:solidFill>
              </a:rPr>
              <a:t>neighbors</a:t>
            </a:r>
            <a:r>
              <a:rPr lang="en-US" baseline="-25000" dirty="0" err="1">
                <a:solidFill>
                  <a:schemeClr val="accent2">
                    <a:lumMod val="75000"/>
                  </a:schemeClr>
                </a:solidFill>
              </a:rPr>
              <a:t>p</a:t>
            </a:r>
            <a:r>
              <a:rPr lang="en-US" dirty="0">
                <a:solidFill>
                  <a:schemeClr val="accent2">
                    <a:lumMod val="75000"/>
                  </a:schemeClr>
                </a:solidFill>
              </a:rPr>
              <a:t>|</a:t>
            </a:r>
            <a:r>
              <a:rPr lang="en-US" dirty="0"/>
              <a:t> to its neighbors</a:t>
            </a:r>
          </a:p>
          <a:p>
            <a:pPr marL="514339" indent="-514339">
              <a:lnSpc>
                <a:spcPct val="120000"/>
              </a:lnSpc>
              <a:spcBef>
                <a:spcPts val="400"/>
              </a:spcBef>
              <a:buFont typeface="+mj-lt"/>
              <a:buAutoNum type="arabicPeriod"/>
            </a:pPr>
            <a:r>
              <a:rPr lang="en-US" dirty="0">
                <a:ea typeface="ＭＳ Ｐゴシック" charset="-128"/>
                <a:cs typeface="ＭＳ Ｐゴシック" charset="-128"/>
              </a:rPr>
              <a:t>Set each page’s rank to</a:t>
            </a:r>
            <a:r>
              <a:rPr lang="en-US" dirty="0">
                <a:solidFill>
                  <a:srgbClr val="8000FF"/>
                </a:solidFill>
                <a:ea typeface="ＭＳ Ｐゴシック" charset="-128"/>
                <a:cs typeface="ＭＳ Ｐゴシック" charset="-128"/>
              </a:rPr>
              <a:t> </a:t>
            </a:r>
            <a:r>
              <a:rPr lang="en-US" dirty="0">
                <a:solidFill>
                  <a:srgbClr val="953735"/>
                </a:solidFill>
                <a:ea typeface="ＭＳ Ｐゴシック" charset="-128"/>
                <a:cs typeface="ＭＳ Ｐゴシック" charset="-128"/>
              </a:rPr>
              <a:t>0.15 + 0.85 × </a:t>
            </a:r>
            <a:r>
              <a:rPr lang="en-US" dirty="0" err="1">
                <a:solidFill>
                  <a:srgbClr val="953735"/>
                </a:solidFill>
                <a:ea typeface="ＭＳ Ｐゴシック" charset="-128"/>
                <a:cs typeface="ＭＳ Ｐゴシック" charset="-128"/>
              </a:rPr>
              <a:t>contribs</a:t>
            </a:r>
            <a:endParaRPr lang="en-US" dirty="0">
              <a:solidFill>
                <a:srgbClr val="953735"/>
              </a:solidFill>
              <a:ea typeface="ＭＳ Ｐゴシック" charset="-128"/>
              <a:cs typeface="ＭＳ Ｐゴシック" charset="-128"/>
            </a:endParaRPr>
          </a:p>
          <a:p>
            <a:pPr>
              <a:lnSpc>
                <a:spcPct val="120000"/>
              </a:lnSpc>
            </a:pPr>
            <a:endParaRPr lang="en-US" dirty="0"/>
          </a:p>
        </p:txBody>
      </p:sp>
      <p:grpSp>
        <p:nvGrpSpPr>
          <p:cNvPr id="7" name="Group 6"/>
          <p:cNvGrpSpPr/>
          <p:nvPr/>
        </p:nvGrpSpPr>
        <p:grpSpPr>
          <a:xfrm>
            <a:off x="959054" y="3610615"/>
            <a:ext cx="6248609" cy="3005597"/>
            <a:chOff x="2554757" y="7318050"/>
            <a:chExt cx="16662957" cy="6011194"/>
          </a:xfrm>
        </p:grpSpPr>
        <p:sp>
          <p:nvSpPr>
            <p:cNvPr id="4" name="Folded Corner 3"/>
            <p:cNvSpPr/>
            <p:nvPr/>
          </p:nvSpPr>
          <p:spPr>
            <a:xfrm>
              <a:off x="7116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a:t>4</a:t>
              </a:r>
            </a:p>
          </p:txBody>
        </p:sp>
        <p:sp>
          <p:nvSpPr>
            <p:cNvPr id="5" name="Folded Corner 4"/>
            <p:cNvSpPr/>
            <p:nvPr/>
          </p:nvSpPr>
          <p:spPr>
            <a:xfrm>
              <a:off x="11176002" y="792480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a:t>1</a:t>
              </a:r>
            </a:p>
          </p:txBody>
        </p:sp>
        <p:sp>
          <p:nvSpPr>
            <p:cNvPr id="6" name="Folded Corner 5"/>
            <p:cNvSpPr/>
            <p:nvPr/>
          </p:nvSpPr>
          <p:spPr>
            <a:xfrm>
              <a:off x="15244244" y="9511760"/>
              <a:ext cx="1621357" cy="1586960"/>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a:t>2</a:t>
              </a:r>
            </a:p>
          </p:txBody>
        </p:sp>
        <p:sp>
          <p:nvSpPr>
            <p:cNvPr id="8" name="Folded Corner 7"/>
            <p:cNvSpPr/>
            <p:nvPr/>
          </p:nvSpPr>
          <p:spPr>
            <a:xfrm>
              <a:off x="11175999" y="11613880"/>
              <a:ext cx="1621357" cy="1586959"/>
            </a:xfrm>
            <a:prstGeom prst="foldedCorner">
              <a:avLst>
                <a:gd name="adj" fmla="val 34955"/>
              </a:avLst>
            </a:prstGeom>
            <a:solidFill>
              <a:schemeClr val="bg1"/>
            </a:solidFill>
            <a:ln>
              <a:headEnd type="none" w="med" len="med"/>
              <a:tailEnd type="none"/>
            </a:ln>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lIns="217709" tIns="108855" rIns="217709" bIns="108855" rtlCol="0" anchor="ctr"/>
            <a:lstStyle/>
            <a:p>
              <a:pPr algn="ctr"/>
              <a:r>
                <a:rPr lang="en-US" sz="2200" dirty="0"/>
                <a:t>3</a:t>
              </a:r>
            </a:p>
          </p:txBody>
        </p:sp>
        <p:cxnSp>
          <p:nvCxnSpPr>
            <p:cNvPr id="10" name="Straight Arrow Connector 9"/>
            <p:cNvCxnSpPr/>
            <p:nvPr/>
          </p:nvCxnSpPr>
          <p:spPr>
            <a:xfrm flipH="1" flipV="1">
              <a:off x="8737600" y="10668000"/>
              <a:ext cx="2438400" cy="94588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8" idx="0"/>
              <a:endCxn id="5" idx="2"/>
            </p:cNvCxnSpPr>
            <p:nvPr/>
          </p:nvCxnSpPr>
          <p:spPr>
            <a:xfrm flipV="1">
              <a:off x="11986679" y="9511758"/>
              <a:ext cx="3" cy="2102122"/>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5" idx="1"/>
            </p:cNvCxnSpPr>
            <p:nvPr/>
          </p:nvCxnSpPr>
          <p:spPr>
            <a:xfrm flipV="1">
              <a:off x="8737600" y="8718280"/>
              <a:ext cx="2438400"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flipV="1">
              <a:off x="12797357" y="8502250"/>
              <a:ext cx="2446885" cy="118772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H="1" flipV="1">
              <a:off x="12797357" y="8821164"/>
              <a:ext cx="2446885" cy="118772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4728005" y="9596370"/>
              <a:ext cx="2536075" cy="1116780"/>
            </a:xfrm>
            <a:prstGeom prst="rect">
              <a:avLst/>
            </a:prstGeom>
            <a:noFill/>
          </p:spPr>
          <p:txBody>
            <a:bodyPr wrap="none" lIns="217709" tIns="108855" rIns="217709" bIns="108855" rtlCol="0">
              <a:spAutoFit/>
            </a:bodyPr>
            <a:lstStyle/>
            <a:p>
              <a:pPr algn="ctr"/>
              <a:r>
                <a:rPr lang="en-US" sz="2200" dirty="0">
                  <a:latin typeface="Corbel"/>
                  <a:cs typeface="Corbel"/>
                </a:rPr>
                <a:t>0.46</a:t>
              </a:r>
            </a:p>
          </p:txBody>
        </p:sp>
        <p:sp>
          <p:nvSpPr>
            <p:cNvPr id="41" name="TextBox 40"/>
            <p:cNvSpPr txBox="1"/>
            <p:nvPr/>
          </p:nvSpPr>
          <p:spPr>
            <a:xfrm>
              <a:off x="16848351" y="9580720"/>
              <a:ext cx="2369363" cy="1116780"/>
            </a:xfrm>
            <a:prstGeom prst="rect">
              <a:avLst/>
            </a:prstGeom>
            <a:noFill/>
          </p:spPr>
          <p:txBody>
            <a:bodyPr wrap="none" lIns="217709" tIns="108855" rIns="217709" bIns="108855" rtlCol="0">
              <a:spAutoFit/>
            </a:bodyPr>
            <a:lstStyle/>
            <a:p>
              <a:pPr algn="ctr"/>
              <a:r>
                <a:rPr lang="en-US" sz="2200" dirty="0">
                  <a:latin typeface="Corbel"/>
                  <a:cs typeface="Corbel"/>
                </a:rPr>
                <a:t>1.37</a:t>
              </a:r>
            </a:p>
          </p:txBody>
        </p:sp>
        <p:sp>
          <p:nvSpPr>
            <p:cNvPr id="42" name="TextBox 41"/>
            <p:cNvSpPr txBox="1"/>
            <p:nvPr/>
          </p:nvSpPr>
          <p:spPr>
            <a:xfrm>
              <a:off x="8647591" y="7318050"/>
              <a:ext cx="2484781" cy="1116780"/>
            </a:xfrm>
            <a:prstGeom prst="rect">
              <a:avLst/>
            </a:prstGeom>
            <a:noFill/>
          </p:spPr>
          <p:txBody>
            <a:bodyPr wrap="none" lIns="217709" tIns="108855" rIns="217709" bIns="108855" rtlCol="0">
              <a:spAutoFit/>
            </a:bodyPr>
            <a:lstStyle/>
            <a:p>
              <a:pPr algn="ctr"/>
              <a:r>
                <a:rPr lang="en-US" sz="2200" dirty="0">
                  <a:latin typeface="Corbel"/>
                  <a:cs typeface="Corbel"/>
                </a:rPr>
                <a:t>1.44</a:t>
              </a:r>
            </a:p>
          </p:txBody>
        </p:sp>
        <p:sp>
          <p:nvSpPr>
            <p:cNvPr id="43" name="TextBox 42"/>
            <p:cNvSpPr txBox="1"/>
            <p:nvPr/>
          </p:nvSpPr>
          <p:spPr>
            <a:xfrm>
              <a:off x="8844303" y="12212464"/>
              <a:ext cx="2416381" cy="1116780"/>
            </a:xfrm>
            <a:prstGeom prst="rect">
              <a:avLst/>
            </a:prstGeom>
            <a:noFill/>
          </p:spPr>
          <p:txBody>
            <a:bodyPr wrap="none" lIns="217709" tIns="108855" rIns="217709" bIns="108855" rtlCol="0">
              <a:spAutoFit/>
            </a:bodyPr>
            <a:lstStyle/>
            <a:p>
              <a:pPr algn="ctr"/>
              <a:r>
                <a:rPr lang="en-US" sz="2200" dirty="0">
                  <a:latin typeface="Corbel"/>
                  <a:cs typeface="Corbel"/>
                </a:rPr>
                <a:t>0.73</a:t>
              </a:r>
            </a:p>
          </p:txBody>
        </p:sp>
        <p:sp>
          <p:nvSpPr>
            <p:cNvPr id="17" name="TextBox 16"/>
            <p:cNvSpPr txBox="1"/>
            <p:nvPr/>
          </p:nvSpPr>
          <p:spPr>
            <a:xfrm>
              <a:off x="2554757" y="7533492"/>
              <a:ext cx="4788829" cy="1116780"/>
            </a:xfrm>
            <a:prstGeom prst="rect">
              <a:avLst/>
            </a:prstGeom>
            <a:noFill/>
          </p:spPr>
          <p:txBody>
            <a:bodyPr wrap="none" lIns="217709" tIns="108855" rIns="217709" bIns="108855" rtlCol="0">
              <a:spAutoFit/>
            </a:bodyPr>
            <a:lstStyle/>
            <a:p>
              <a:pPr algn="ctr"/>
              <a:r>
                <a:rPr lang="en-US" sz="2200" b="1" dirty="0">
                  <a:latin typeface="Corbel"/>
                  <a:cs typeface="Corbel"/>
                </a:rPr>
                <a:t>Final state:</a:t>
              </a:r>
            </a:p>
          </p:txBody>
        </p:sp>
        <p:cxnSp>
          <p:nvCxnSpPr>
            <p:cNvPr id="18" name="Straight Arrow Connector 17"/>
            <p:cNvCxnSpPr/>
            <p:nvPr/>
          </p:nvCxnSpPr>
          <p:spPr>
            <a:xfrm flipV="1">
              <a:off x="12809416" y="10577390"/>
              <a:ext cx="2434827" cy="1118640"/>
            </a:xfrm>
            <a:prstGeom prst="straightConnector1">
              <a:avLst/>
            </a:prstGeom>
            <a:ln>
              <a:solidFill>
                <a:schemeClr val="tx1"/>
              </a:solidFill>
              <a:headEnd type="arrow" w="med" len="med"/>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309384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7913" y="-1604963"/>
            <a:ext cx="13839825" cy="10067925"/>
          </a:xfrm>
          <a:prstGeom prst="rect">
            <a:avLst/>
          </a:prstGeom>
        </p:spPr>
      </p:pic>
    </p:spTree>
    <p:extLst>
      <p:ext uri="{BB962C8B-B14F-4D97-AF65-F5344CB8AC3E}">
        <p14:creationId xmlns:p14="http://schemas.microsoft.com/office/powerpoint/2010/main" val="27938364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Rank</a:t>
            </a:r>
          </a:p>
        </p:txBody>
      </p:sp>
      <p:sp>
        <p:nvSpPr>
          <p:cNvPr id="3" name="Content Placeholder 2"/>
          <p:cNvSpPr>
            <a:spLocks noGrp="1"/>
          </p:cNvSpPr>
          <p:nvPr>
            <p:ph idx="1"/>
          </p:nvPr>
        </p:nvSpPr>
        <p:spPr/>
        <p:txBody>
          <a:bodyPr>
            <a:normAutofit fontScale="55000" lnSpcReduction="20000"/>
          </a:bodyPr>
          <a:lstStyle/>
          <a:p>
            <a:r>
              <a:rPr lang="en-US" dirty="0"/>
              <a:t>PageRank is an iterative algorithm that performs many joins, so it is a good use case for RDD partitioning. </a:t>
            </a:r>
          </a:p>
          <a:p>
            <a:endParaRPr lang="en-US" dirty="0"/>
          </a:p>
          <a:p>
            <a:r>
              <a:rPr lang="en-US" dirty="0"/>
              <a:t>The algorithm maintains two datasets: one of (</a:t>
            </a:r>
            <a:r>
              <a:rPr lang="en-US" dirty="0" err="1"/>
              <a:t>pageID</a:t>
            </a:r>
            <a:r>
              <a:rPr lang="en-US" dirty="0"/>
              <a:t>, </a:t>
            </a:r>
            <a:r>
              <a:rPr lang="en-US" dirty="0" err="1"/>
              <a:t>linkList</a:t>
            </a:r>
            <a:r>
              <a:rPr lang="en-US" dirty="0"/>
              <a:t>) elements containing the list of neighbors of each page,  and one of (</a:t>
            </a:r>
            <a:r>
              <a:rPr lang="en-US" dirty="0" err="1"/>
              <a:t>pageID</a:t>
            </a:r>
            <a:r>
              <a:rPr lang="en-US" dirty="0"/>
              <a:t>, rank) elements containing the current rank for each page. It proceeds as follows:</a:t>
            </a:r>
          </a:p>
          <a:p>
            <a:endParaRPr lang="en-US" dirty="0"/>
          </a:p>
          <a:p>
            <a:r>
              <a:rPr lang="en-US" dirty="0"/>
              <a:t>Initialize each page’s rank to 1.0.</a:t>
            </a:r>
          </a:p>
          <a:p>
            <a:endParaRPr lang="en-US" dirty="0"/>
          </a:p>
          <a:p>
            <a:r>
              <a:rPr lang="en-US" dirty="0"/>
              <a:t>On each iteration, have page p send a contribution of rank(p)/</a:t>
            </a:r>
            <a:r>
              <a:rPr lang="en-US" dirty="0" err="1"/>
              <a:t>numNeighbors</a:t>
            </a:r>
            <a:r>
              <a:rPr lang="en-US" dirty="0"/>
              <a:t>(p) to its neighbors (the pages it has links to).</a:t>
            </a:r>
          </a:p>
          <a:p>
            <a:endParaRPr lang="en-US" dirty="0"/>
          </a:p>
          <a:p>
            <a:r>
              <a:rPr lang="en-US" dirty="0"/>
              <a:t>Set each page’s rank to 0.15 + 0.85 * </a:t>
            </a:r>
            <a:r>
              <a:rPr lang="en-US" dirty="0" err="1"/>
              <a:t>contributionsReceived</a:t>
            </a:r>
            <a:r>
              <a:rPr lang="en-US" dirty="0"/>
              <a:t>.</a:t>
            </a:r>
          </a:p>
          <a:p>
            <a:endParaRPr lang="en-US" dirty="0"/>
          </a:p>
          <a:p>
            <a:r>
              <a:rPr lang="en-US" dirty="0"/>
              <a:t>The last two steps repeat for several iterations, during which the algorithm will converge to the correct PageRank value for each page.  In practice, it’s typical to run about 10 iterations.</a:t>
            </a:r>
          </a:p>
        </p:txBody>
      </p:sp>
    </p:spTree>
    <p:extLst>
      <p:ext uri="{BB962C8B-B14F-4D97-AF65-F5344CB8AC3E}">
        <p14:creationId xmlns:p14="http://schemas.microsoft.com/office/powerpoint/2010/main" val="25744790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4-25 gives the code to implement PageRank in Spark.</a:t>
            </a:r>
            <a:br>
              <a:rPr lang="en-US" b="1" dirty="0"/>
            </a:br>
            <a:endParaRPr lang="en-US" dirty="0"/>
          </a:p>
        </p:txBody>
      </p:sp>
      <p:sp>
        <p:nvSpPr>
          <p:cNvPr id="3" name="Content Placeholder 2"/>
          <p:cNvSpPr>
            <a:spLocks noGrp="1"/>
          </p:cNvSpPr>
          <p:nvPr>
            <p:ph idx="1"/>
          </p:nvPr>
        </p:nvSpPr>
        <p:spPr/>
        <p:txBody>
          <a:bodyPr>
            <a:normAutofit fontScale="32500" lnSpcReduction="20000"/>
          </a:bodyPr>
          <a:lstStyle/>
          <a:p>
            <a:endParaRPr lang="en-US" b="1" dirty="0"/>
          </a:p>
          <a:p>
            <a:r>
              <a:rPr lang="en-US" b="1" dirty="0"/>
              <a:t>Example 4-25. Scala PageRank</a:t>
            </a:r>
          </a:p>
          <a:p>
            <a:r>
              <a:rPr lang="en-US" b="1" dirty="0"/>
              <a:t>Source: https://www.safaribooksonline.com/library/view/learning-spark/9781449359034/ch04.html</a:t>
            </a:r>
          </a:p>
          <a:p>
            <a:r>
              <a:rPr lang="en-US" b="1" dirty="0"/>
              <a:t>// Assume that our neighbor list was saved as a Spark </a:t>
            </a:r>
            <a:r>
              <a:rPr lang="en-US" b="1" dirty="0" err="1"/>
              <a:t>objectFile</a:t>
            </a:r>
            <a:endParaRPr lang="en-US" b="1" dirty="0"/>
          </a:p>
          <a:p>
            <a:r>
              <a:rPr lang="en-US" b="1" dirty="0" err="1"/>
              <a:t>val</a:t>
            </a:r>
            <a:r>
              <a:rPr lang="en-US" b="1" dirty="0"/>
              <a:t> links = </a:t>
            </a:r>
            <a:r>
              <a:rPr lang="en-US" b="1" dirty="0" err="1"/>
              <a:t>sc.objectFile</a:t>
            </a:r>
            <a:r>
              <a:rPr lang="en-US" b="1" dirty="0"/>
              <a:t>[(String, </a:t>
            </a:r>
            <a:r>
              <a:rPr lang="en-US" b="1" dirty="0" err="1"/>
              <a:t>Seq</a:t>
            </a:r>
            <a:r>
              <a:rPr lang="en-US" b="1" dirty="0"/>
              <a:t>[String])]("links")</a:t>
            </a:r>
          </a:p>
          <a:p>
            <a:r>
              <a:rPr lang="en-US" b="1" dirty="0"/>
              <a:t>              .</a:t>
            </a:r>
            <a:r>
              <a:rPr lang="en-US" b="1" dirty="0" err="1"/>
              <a:t>partitionBy</a:t>
            </a:r>
            <a:r>
              <a:rPr lang="en-US" b="1" dirty="0"/>
              <a:t>(new </a:t>
            </a:r>
            <a:r>
              <a:rPr lang="en-US" b="1" dirty="0" err="1"/>
              <a:t>HashPartitioner</a:t>
            </a:r>
            <a:r>
              <a:rPr lang="en-US" b="1" dirty="0"/>
              <a:t>(100))</a:t>
            </a:r>
          </a:p>
          <a:p>
            <a:r>
              <a:rPr lang="en-US" b="1" dirty="0"/>
              <a:t>              .persist()</a:t>
            </a:r>
          </a:p>
          <a:p>
            <a:endParaRPr lang="en-US" b="1" dirty="0"/>
          </a:p>
          <a:p>
            <a:r>
              <a:rPr lang="en-US" b="1" dirty="0"/>
              <a:t>// Initialize each page's rank to 1.0; since we use </a:t>
            </a:r>
            <a:r>
              <a:rPr lang="en-US" b="1" dirty="0" err="1"/>
              <a:t>mapValues</a:t>
            </a:r>
            <a:r>
              <a:rPr lang="en-US" b="1" dirty="0"/>
              <a:t>, the resulting RDD</a:t>
            </a:r>
          </a:p>
          <a:p>
            <a:r>
              <a:rPr lang="en-US" b="1" dirty="0"/>
              <a:t>// will have the same </a:t>
            </a:r>
            <a:r>
              <a:rPr lang="en-US" b="1" dirty="0" err="1"/>
              <a:t>partitioner</a:t>
            </a:r>
            <a:r>
              <a:rPr lang="en-US" b="1" dirty="0"/>
              <a:t> as links</a:t>
            </a:r>
          </a:p>
          <a:p>
            <a:r>
              <a:rPr lang="en-US" b="1" dirty="0" err="1"/>
              <a:t>var</a:t>
            </a:r>
            <a:r>
              <a:rPr lang="en-US" b="1" dirty="0"/>
              <a:t> ranks = </a:t>
            </a:r>
            <a:r>
              <a:rPr lang="en-US" b="1" dirty="0" err="1"/>
              <a:t>links.mapValues</a:t>
            </a:r>
            <a:r>
              <a:rPr lang="en-US" b="1" dirty="0"/>
              <a:t>(v =&gt; 1.0)</a:t>
            </a:r>
          </a:p>
          <a:p>
            <a:endParaRPr lang="en-US" b="1" dirty="0"/>
          </a:p>
          <a:p>
            <a:r>
              <a:rPr lang="en-US" b="1" dirty="0"/>
              <a:t>// Run 10 iterations of PageRank</a:t>
            </a:r>
          </a:p>
          <a:p>
            <a:r>
              <a:rPr lang="en-US" b="1" dirty="0"/>
              <a:t>for (</a:t>
            </a:r>
            <a:r>
              <a:rPr lang="en-US" b="1" dirty="0" err="1"/>
              <a:t>i</a:t>
            </a:r>
            <a:r>
              <a:rPr lang="en-US" b="1" dirty="0"/>
              <a:t> &lt;- 0 until 10) {</a:t>
            </a:r>
          </a:p>
          <a:p>
            <a:r>
              <a:rPr lang="en-US" b="1" dirty="0"/>
              <a:t>  </a:t>
            </a:r>
            <a:r>
              <a:rPr lang="en-US" b="1" dirty="0" err="1"/>
              <a:t>val</a:t>
            </a:r>
            <a:r>
              <a:rPr lang="en-US" b="1" dirty="0"/>
              <a:t> contributions = </a:t>
            </a:r>
            <a:r>
              <a:rPr lang="en-US" b="1" dirty="0" err="1"/>
              <a:t>links.join</a:t>
            </a:r>
            <a:r>
              <a:rPr lang="en-US" b="1" dirty="0"/>
              <a:t>(ranks).</a:t>
            </a:r>
            <a:r>
              <a:rPr lang="en-US" b="1" dirty="0" err="1"/>
              <a:t>flatMap</a:t>
            </a:r>
            <a:r>
              <a:rPr lang="en-US" b="1" dirty="0"/>
              <a:t> {</a:t>
            </a:r>
          </a:p>
          <a:p>
            <a:r>
              <a:rPr lang="en-US" b="1" dirty="0"/>
              <a:t>    case (</a:t>
            </a:r>
            <a:r>
              <a:rPr lang="en-US" b="1" dirty="0" err="1"/>
              <a:t>pageId</a:t>
            </a:r>
            <a:r>
              <a:rPr lang="en-US" b="1" dirty="0"/>
              <a:t>, (links, rank)) =&gt;</a:t>
            </a:r>
          </a:p>
          <a:p>
            <a:r>
              <a:rPr lang="en-US" b="1" dirty="0"/>
              <a:t>      </a:t>
            </a:r>
            <a:r>
              <a:rPr lang="en-US" b="1" dirty="0" err="1"/>
              <a:t>links.map</a:t>
            </a:r>
            <a:r>
              <a:rPr lang="en-US" b="1" dirty="0"/>
              <a:t>(</a:t>
            </a:r>
            <a:r>
              <a:rPr lang="en-US" b="1" dirty="0" err="1"/>
              <a:t>dest</a:t>
            </a:r>
            <a:r>
              <a:rPr lang="en-US" b="1" dirty="0"/>
              <a:t> =&gt; (</a:t>
            </a:r>
            <a:r>
              <a:rPr lang="en-US" b="1" dirty="0" err="1"/>
              <a:t>dest</a:t>
            </a:r>
            <a:r>
              <a:rPr lang="en-US" b="1" dirty="0"/>
              <a:t>, rank / </a:t>
            </a:r>
            <a:r>
              <a:rPr lang="en-US" b="1" dirty="0" err="1"/>
              <a:t>links.size</a:t>
            </a:r>
            <a:r>
              <a:rPr lang="en-US" b="1" dirty="0"/>
              <a:t>))</a:t>
            </a:r>
          </a:p>
          <a:p>
            <a:r>
              <a:rPr lang="en-US" b="1" dirty="0"/>
              <a:t>  }</a:t>
            </a:r>
          </a:p>
          <a:p>
            <a:r>
              <a:rPr lang="en-US" b="1" dirty="0"/>
              <a:t>  ranks = </a:t>
            </a:r>
            <a:r>
              <a:rPr lang="en-US" b="1" dirty="0" err="1"/>
              <a:t>contributions.reduceByKey</a:t>
            </a:r>
            <a:r>
              <a:rPr lang="en-US" b="1" dirty="0"/>
              <a:t>((x, y) =&gt; x + y).</a:t>
            </a:r>
            <a:r>
              <a:rPr lang="en-US" b="1" dirty="0" err="1"/>
              <a:t>mapValues</a:t>
            </a:r>
            <a:r>
              <a:rPr lang="en-US" b="1" dirty="0"/>
              <a:t>(v =&gt; 0.15 + 0.85*v)</a:t>
            </a:r>
          </a:p>
          <a:p>
            <a:r>
              <a:rPr lang="en-US" b="1" dirty="0"/>
              <a:t>}</a:t>
            </a:r>
          </a:p>
          <a:p>
            <a:endParaRPr lang="en-US" b="1" dirty="0"/>
          </a:p>
          <a:p>
            <a:r>
              <a:rPr lang="en-US" b="1" dirty="0"/>
              <a:t>// Write out the final ranks</a:t>
            </a:r>
          </a:p>
          <a:p>
            <a:r>
              <a:rPr lang="en-US" b="1" dirty="0" err="1"/>
              <a:t>ranks.saveAsTextFile</a:t>
            </a:r>
            <a:r>
              <a:rPr lang="en-US" b="1" dirty="0"/>
              <a:t>("ranks")</a:t>
            </a:r>
          </a:p>
          <a:p>
            <a:endParaRPr lang="en-US" b="1" dirty="0"/>
          </a:p>
        </p:txBody>
      </p:sp>
    </p:spTree>
    <p:extLst>
      <p:ext uri="{BB962C8B-B14F-4D97-AF65-F5344CB8AC3E}">
        <p14:creationId xmlns:p14="http://schemas.microsoft.com/office/powerpoint/2010/main" val="129123202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72279</TotalTime>
  <Words>5045</Words>
  <Application>Microsoft Office PowerPoint</Application>
  <PresentationFormat>On-screen Show (4:3)</PresentationFormat>
  <Paragraphs>1131</Paragraphs>
  <Slides>103</Slides>
  <Notes>27</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主题</vt:lpstr>
      <vt:lpstr>Spark</vt:lpstr>
      <vt:lpstr>Project Goals</vt:lpstr>
      <vt:lpstr>Motivation</vt:lpstr>
      <vt:lpstr>Motivation</vt:lpstr>
      <vt:lpstr>Examples</vt:lpstr>
      <vt:lpstr>Goal: In-Memory Data Sharing</vt:lpstr>
      <vt:lpstr>Challenge</vt:lpstr>
      <vt:lpstr>Challenge</vt:lpstr>
      <vt:lpstr>Solution: Resilient Distributed Datasets (RDDs)</vt:lpstr>
      <vt:lpstr>RDD Recovery</vt:lpstr>
      <vt:lpstr>Generality of RDDs</vt:lpstr>
      <vt:lpstr>Spark architecture</vt:lpstr>
      <vt:lpstr>Spark</vt:lpstr>
      <vt:lpstr>Spark Programming Model</vt:lpstr>
      <vt:lpstr>Spark Programming Model</vt:lpstr>
      <vt:lpstr>Outline</vt:lpstr>
      <vt:lpstr>About Scala</vt:lpstr>
      <vt:lpstr>Quick Tour</vt:lpstr>
      <vt:lpstr>Quick Tour</vt:lpstr>
      <vt:lpstr>PowerPoint Presentation</vt:lpstr>
      <vt:lpstr>PowerPoint Presentation</vt:lpstr>
      <vt:lpstr>PowerPoint Presentation</vt:lpstr>
      <vt:lpstr>Outline</vt:lpstr>
      <vt:lpstr>Spark Overview</vt:lpstr>
      <vt:lpstr>Outline</vt:lpstr>
      <vt:lpstr>RDD Abstraction</vt:lpstr>
      <vt:lpstr>RDDs in More Detail</vt:lpstr>
      <vt:lpstr>RDD Types: parallelized collections</vt:lpstr>
      <vt:lpstr>RDD Types: Hadoop Datasets</vt:lpstr>
      <vt:lpstr>RDD</vt:lpstr>
      <vt:lpstr>RDD Operations</vt:lpstr>
      <vt:lpstr>Spark Operations</vt:lpstr>
      <vt:lpstr>Transformations</vt:lpstr>
      <vt:lpstr>Actions</vt:lpstr>
      <vt:lpstr>Memory Management</vt:lpstr>
      <vt:lpstr>Example: Log Mining</vt:lpstr>
      <vt:lpstr>RDD Fault Tolerance</vt:lpstr>
      <vt:lpstr>Fault Recovery</vt:lpstr>
      <vt:lpstr>Benefits of RDD Model</vt:lpstr>
      <vt:lpstr>RDDs vs Distributed Shared Memory</vt:lpstr>
      <vt:lpstr>Representing RDDs</vt:lpstr>
      <vt:lpstr>Interface used to represent RDDs</vt:lpstr>
      <vt:lpstr>Internals of the RDD Interface</vt:lpstr>
      <vt:lpstr>Example: Hadoop RDD</vt:lpstr>
      <vt:lpstr>Example: Filtered RDD</vt:lpstr>
      <vt:lpstr>Example: Joined RDD</vt:lpstr>
      <vt:lpstr>A More Complex DAG</vt:lpstr>
      <vt:lpstr>A More Complex DAG</vt:lpstr>
      <vt:lpstr>Narrow and Wide Transformations</vt:lpstr>
      <vt:lpstr>RDD Dependencies</vt:lpstr>
      <vt:lpstr>Outline</vt:lpstr>
      <vt:lpstr>Let’s look under the hood</vt:lpstr>
      <vt:lpstr>How Spark works</vt:lpstr>
      <vt:lpstr>Example</vt:lpstr>
      <vt:lpstr>Example</vt:lpstr>
      <vt:lpstr>Example</vt:lpstr>
      <vt:lpstr>Example</vt:lpstr>
      <vt:lpstr>Example</vt:lpstr>
      <vt:lpstr>Execution Plan</vt:lpstr>
      <vt:lpstr>Execution Plan</vt:lpstr>
      <vt:lpstr>Stage Execution</vt:lpstr>
      <vt:lpstr>Spark Executor (Slaves)</vt:lpstr>
      <vt:lpstr>Summary of Components</vt:lpstr>
      <vt:lpstr>Beyond RDDs</vt:lpstr>
      <vt:lpstr>Shared Variables</vt:lpstr>
      <vt:lpstr>Broadcast Variables</vt:lpstr>
      <vt:lpstr>Accumulators</vt:lpstr>
      <vt:lpstr>Accumulators</vt:lpstr>
      <vt:lpstr>Example: Collaborative Filtering</vt:lpstr>
      <vt:lpstr>Model and Algorithm</vt:lpstr>
      <vt:lpstr>Serial ALS</vt:lpstr>
      <vt:lpstr>Naïve Spark ALS</vt:lpstr>
      <vt:lpstr>Efficient Spark ALS</vt:lpstr>
      <vt:lpstr>Scaling Up Broadcast</vt:lpstr>
      <vt:lpstr>Accumulators</vt:lpstr>
      <vt:lpstr>Usage</vt:lpstr>
      <vt:lpstr>Working With Spark</vt:lpstr>
      <vt:lpstr>Using the Shell</vt:lpstr>
      <vt:lpstr>Creating RDDs</vt:lpstr>
      <vt:lpstr>Basic Transformations</vt:lpstr>
      <vt:lpstr>Basic Transformations/Actions: Scala</vt:lpstr>
      <vt:lpstr>Basic Actions</vt:lpstr>
      <vt:lpstr>Working with Key-Value Pairs</vt:lpstr>
      <vt:lpstr>Some Key-Value Operations</vt:lpstr>
      <vt:lpstr>Example: Word Count</vt:lpstr>
      <vt:lpstr>Other Key-Value Operations</vt:lpstr>
      <vt:lpstr>Setting the Level of Parallelism</vt:lpstr>
      <vt:lpstr>Example Application: PageRank</vt:lpstr>
      <vt:lpstr>Example: PageRank</vt:lpstr>
      <vt:lpstr>Basic Idea</vt:lpstr>
      <vt:lpstr>Algorithm</vt:lpstr>
      <vt:lpstr>Algorithm</vt:lpstr>
      <vt:lpstr>Algorithm</vt:lpstr>
      <vt:lpstr>Algorithm</vt:lpstr>
      <vt:lpstr>Algorithm</vt:lpstr>
      <vt:lpstr>Algorithm</vt:lpstr>
      <vt:lpstr>PowerPoint Presentation</vt:lpstr>
      <vt:lpstr>Page Rank</vt:lpstr>
      <vt:lpstr>Example 4-25 gives the code to implement PageRank in Spark. </vt:lpstr>
      <vt:lpstr>Page Rank</vt:lpstr>
      <vt:lpstr>PageRank Performance</vt:lpstr>
      <vt:lpstr>Other Iterative Algorithms</vt:lpstr>
      <vt:lpstr>Spark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Khan, Latifur</cp:lastModifiedBy>
  <cp:revision>779</cp:revision>
  <cp:lastPrinted>2016-02-22T16:59:41Z</cp:lastPrinted>
  <dcterms:created xsi:type="dcterms:W3CDTF">2012-11-07T06:00:21Z</dcterms:created>
  <dcterms:modified xsi:type="dcterms:W3CDTF">2019-04-27T16:12:55Z</dcterms:modified>
</cp:coreProperties>
</file>