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Relationship Id="rId9" Type="http://schemas.openxmlformats.org/officeDocument/2006/relationships/slide" Target="slide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Prover 9 Tutorial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Linrui</a:t>
            </a:r>
            <a:r>
              <a:rPr lang="en-US" altLang="zh-CN" dirty="0"/>
              <a:t>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668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continue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92924" y="2308485"/>
            <a:ext cx="8125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Wolves do not like to eat foxes or grains, while birds like to eat caterpillars but not snails.  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92923" y="3231815"/>
            <a:ext cx="6581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∀ </a:t>
            </a:r>
            <a:r>
              <a:rPr lang="en-US" altLang="zh-CN" dirty="0"/>
              <a:t>x </a:t>
            </a:r>
            <a:r>
              <a:rPr lang="zh-CN" altLang="en-US" dirty="0"/>
              <a:t>∀ </a:t>
            </a:r>
            <a:r>
              <a:rPr lang="en-US" altLang="zh-CN" dirty="0"/>
              <a:t>y (Wolf(x) </a:t>
            </a:r>
            <a:r>
              <a:rPr lang="zh-CN" altLang="en-US" dirty="0"/>
              <a:t>∧ </a:t>
            </a:r>
            <a:r>
              <a:rPr lang="en-US" altLang="zh-CN" dirty="0"/>
              <a:t>Fox(y) </a:t>
            </a:r>
            <a:r>
              <a:rPr lang="zh-CN" altLang="en-US" dirty="0"/>
              <a:t>⇒</a:t>
            </a:r>
            <a:r>
              <a:rPr lang="en-US" altLang="zh-CN" dirty="0"/>
              <a:t> ¬eats(</a:t>
            </a:r>
            <a:r>
              <a:rPr lang="en-US" altLang="zh-CN" dirty="0" err="1"/>
              <a:t>x,y</a:t>
            </a:r>
            <a:r>
              <a:rPr lang="en-US" altLang="zh-CN" dirty="0"/>
              <a:t>))</a:t>
            </a:r>
          </a:p>
          <a:p>
            <a:r>
              <a:rPr lang="zh-CN" altLang="en-US" dirty="0"/>
              <a:t>∀ </a:t>
            </a:r>
            <a:r>
              <a:rPr lang="en-US" altLang="zh-CN" dirty="0"/>
              <a:t>x </a:t>
            </a:r>
            <a:r>
              <a:rPr lang="zh-CN" altLang="en-US" dirty="0"/>
              <a:t>∀ </a:t>
            </a:r>
            <a:r>
              <a:rPr lang="en-US" altLang="zh-CN" dirty="0"/>
              <a:t>y (Wolf(x) </a:t>
            </a:r>
            <a:r>
              <a:rPr lang="zh-CN" altLang="en-US" dirty="0"/>
              <a:t>∧ </a:t>
            </a:r>
            <a:r>
              <a:rPr lang="en-US" altLang="zh-CN" dirty="0"/>
              <a:t>Grain(y) </a:t>
            </a:r>
            <a:r>
              <a:rPr lang="zh-CN" altLang="en-US" dirty="0"/>
              <a:t>⇒</a:t>
            </a:r>
            <a:r>
              <a:rPr lang="en-US" altLang="zh-CN" dirty="0"/>
              <a:t> ¬eats(</a:t>
            </a:r>
            <a:r>
              <a:rPr lang="en-US" altLang="zh-CN" dirty="0" err="1"/>
              <a:t>x,y</a:t>
            </a:r>
            <a:r>
              <a:rPr lang="en-US" altLang="zh-CN" dirty="0"/>
              <a:t>))</a:t>
            </a:r>
          </a:p>
          <a:p>
            <a:r>
              <a:rPr lang="zh-CN" altLang="en-US" dirty="0"/>
              <a:t>∀ </a:t>
            </a:r>
            <a:r>
              <a:rPr lang="en-US" altLang="zh-CN" dirty="0"/>
              <a:t>x </a:t>
            </a:r>
            <a:r>
              <a:rPr lang="zh-CN" altLang="en-US" dirty="0"/>
              <a:t>∀ </a:t>
            </a:r>
            <a:r>
              <a:rPr lang="en-US" altLang="zh-CN" dirty="0"/>
              <a:t>y (Bird(x) </a:t>
            </a:r>
            <a:r>
              <a:rPr lang="zh-CN" altLang="en-US" dirty="0"/>
              <a:t>∧ </a:t>
            </a:r>
            <a:r>
              <a:rPr lang="en-US" altLang="zh-CN" dirty="0"/>
              <a:t>Caterpillar(y) </a:t>
            </a:r>
            <a:r>
              <a:rPr lang="zh-CN" altLang="en-US" dirty="0"/>
              <a:t>⇒</a:t>
            </a:r>
            <a:r>
              <a:rPr lang="en-US" altLang="zh-CN" dirty="0"/>
              <a:t> eats(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∀ </a:t>
            </a:r>
            <a:r>
              <a:rPr lang="en-US" altLang="zh-CN" dirty="0"/>
              <a:t>x </a:t>
            </a:r>
            <a:r>
              <a:rPr lang="zh-CN" altLang="en-US" dirty="0"/>
              <a:t>∀ </a:t>
            </a:r>
            <a:r>
              <a:rPr lang="en-US" altLang="zh-CN" dirty="0"/>
              <a:t>y (Bird(x) </a:t>
            </a:r>
            <a:r>
              <a:rPr lang="zh-CN" altLang="en-US" dirty="0"/>
              <a:t>∧ </a:t>
            </a:r>
            <a:r>
              <a:rPr lang="en-US" altLang="zh-CN" dirty="0"/>
              <a:t>Snail(y) </a:t>
            </a:r>
            <a:r>
              <a:rPr lang="zh-CN" altLang="en-US" dirty="0"/>
              <a:t>⇒</a:t>
            </a:r>
            <a:r>
              <a:rPr lang="en-US" altLang="zh-CN" dirty="0"/>
              <a:t> ¬eats(</a:t>
            </a:r>
            <a:r>
              <a:rPr lang="en-US" altLang="zh-CN" dirty="0" err="1"/>
              <a:t>x,y</a:t>
            </a:r>
            <a:r>
              <a:rPr lang="en-US" altLang="zh-CN" dirty="0"/>
              <a:t>))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92922" y="5112627"/>
            <a:ext cx="6056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all x all y (Wolf(x) &amp; Fox(y) -&gt; -eats(</a:t>
            </a:r>
            <a:r>
              <a:rPr lang="en-US" altLang="zh-CN" dirty="0" err="1"/>
              <a:t>x,y</a:t>
            </a:r>
            <a:r>
              <a:rPr lang="en-US" altLang="zh-CN" dirty="0"/>
              <a:t>)). </a:t>
            </a:r>
          </a:p>
          <a:p>
            <a:r>
              <a:rPr lang="en-US" altLang="zh-CN" dirty="0"/>
              <a:t>all x all y (Wolf(x) &amp; Grain(y) -&gt; -eats(</a:t>
            </a:r>
            <a:r>
              <a:rPr lang="en-US" altLang="zh-CN" dirty="0" err="1"/>
              <a:t>x,y</a:t>
            </a:r>
            <a:r>
              <a:rPr lang="en-US" altLang="zh-CN" dirty="0"/>
              <a:t>)). </a:t>
            </a:r>
          </a:p>
          <a:p>
            <a:r>
              <a:rPr lang="en-US" altLang="zh-CN" dirty="0"/>
              <a:t>all x all y (Bird(x) &amp; Caterpillar(y) -&gt; eats(</a:t>
            </a:r>
            <a:r>
              <a:rPr lang="en-US" altLang="zh-CN" dirty="0" err="1"/>
              <a:t>x,y</a:t>
            </a:r>
            <a:r>
              <a:rPr lang="en-US" altLang="zh-CN" dirty="0"/>
              <a:t>)).</a:t>
            </a:r>
          </a:p>
          <a:p>
            <a:r>
              <a:rPr lang="en-US" altLang="zh-CN" dirty="0"/>
              <a:t>all x all y (Bird(x) &amp; Snail(y) -&gt; -eats(</a:t>
            </a:r>
            <a:r>
              <a:rPr lang="en-US" altLang="zh-CN" dirty="0" err="1"/>
              <a:t>x,y</a:t>
            </a:r>
            <a:r>
              <a:rPr lang="en-US" altLang="zh-CN" dirty="0"/>
              <a:t>)).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右弧形箭头 5">
            <a:hlinkClick r:id="rId2" action="ppaction://hlinksldjump"/>
          </p:cNvPr>
          <p:cNvSpPr/>
          <p:nvPr/>
        </p:nvSpPr>
        <p:spPr>
          <a:xfrm>
            <a:off x="9813701" y="5331854"/>
            <a:ext cx="373488" cy="4507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03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continue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92924" y="2338466"/>
            <a:ext cx="674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Caterpillars and snails like to eat some plant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92924" y="4122295"/>
            <a:ext cx="713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all x (Caterpillar(x) -&gt; (exists y (plant(y) &amp; eats(</a:t>
            </a:r>
            <a:r>
              <a:rPr lang="en-US" altLang="zh-CN" dirty="0" err="1"/>
              <a:t>x,y</a:t>
            </a:r>
            <a:r>
              <a:rPr lang="en-US" altLang="zh-CN" dirty="0"/>
              <a:t>)))). </a:t>
            </a:r>
          </a:p>
          <a:p>
            <a:r>
              <a:rPr lang="en-US" altLang="zh-CN" dirty="0"/>
              <a:t>all x (Snail(x) -&gt; (exists y (plant(y) &amp; eats(</a:t>
            </a:r>
            <a:r>
              <a:rPr lang="en-US" altLang="zh-CN" dirty="0" err="1"/>
              <a:t>x,y</a:t>
            </a:r>
            <a:r>
              <a:rPr lang="en-US" altLang="zh-CN" dirty="0"/>
              <a:t>)))).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92924" y="2983043"/>
            <a:ext cx="5981450" cy="65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∀ </a:t>
            </a:r>
            <a:r>
              <a:rPr lang="en-US" altLang="zh-CN" dirty="0"/>
              <a:t>x (Caterpillar(x) </a:t>
            </a:r>
            <a:r>
              <a:rPr lang="zh-CN" altLang="en-US" dirty="0"/>
              <a:t>⇒</a:t>
            </a:r>
            <a:r>
              <a:rPr lang="en-US" altLang="zh-CN" dirty="0"/>
              <a:t> (∃ y (plant(y) </a:t>
            </a:r>
            <a:r>
              <a:rPr lang="zh-CN" altLang="en-US" dirty="0"/>
              <a:t>∧ </a:t>
            </a:r>
            <a:r>
              <a:rPr lang="en-US" altLang="zh-CN" dirty="0"/>
              <a:t>eats(</a:t>
            </a:r>
            <a:r>
              <a:rPr lang="en-US" altLang="zh-CN" dirty="0" err="1"/>
              <a:t>x,y</a:t>
            </a:r>
            <a:r>
              <a:rPr lang="en-US" altLang="zh-CN" dirty="0"/>
              <a:t>))))</a:t>
            </a:r>
          </a:p>
          <a:p>
            <a:r>
              <a:rPr lang="zh-CN" altLang="en-US" dirty="0"/>
              <a:t>∀ </a:t>
            </a:r>
            <a:r>
              <a:rPr lang="en-US" altLang="zh-CN" dirty="0"/>
              <a:t>x (Snail(x) </a:t>
            </a:r>
            <a:r>
              <a:rPr lang="zh-CN" altLang="en-US" dirty="0"/>
              <a:t>⇒</a:t>
            </a:r>
            <a:r>
              <a:rPr lang="en-US" altLang="zh-CN" dirty="0"/>
              <a:t> (∃ y (plant(y) </a:t>
            </a:r>
            <a:r>
              <a:rPr lang="zh-CN" altLang="en-US" dirty="0"/>
              <a:t>∧ </a:t>
            </a:r>
            <a:r>
              <a:rPr lang="en-US" altLang="zh-CN" dirty="0"/>
              <a:t>eats(</a:t>
            </a:r>
            <a:r>
              <a:rPr lang="en-US" altLang="zh-CN" dirty="0" err="1"/>
              <a:t>x,y</a:t>
            </a:r>
            <a:r>
              <a:rPr lang="en-US" altLang="zh-CN" dirty="0"/>
              <a:t>))))</a:t>
            </a:r>
            <a:endParaRPr lang="zh-CN" altLang="en-US" dirty="0"/>
          </a:p>
        </p:txBody>
      </p:sp>
      <p:sp>
        <p:nvSpPr>
          <p:cNvPr id="6" name="右弧形箭头 5">
            <a:hlinkClick r:id="rId2" action="ppaction://hlinksldjump"/>
          </p:cNvPr>
          <p:cNvSpPr/>
          <p:nvPr/>
        </p:nvSpPr>
        <p:spPr>
          <a:xfrm>
            <a:off x="9813701" y="5331854"/>
            <a:ext cx="373488" cy="4507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836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continue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472744" y="2213123"/>
            <a:ext cx="731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Prove there is an animal that likes to eat a grain-eating animal.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472744" y="4508678"/>
            <a:ext cx="909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CN" dirty="0"/>
              <a:t>exists x exists y ( animal(x) &amp; animal(y) &amp; eats(x,y) &amp; (all z (Grain(z) -&gt; eats(y,z))) ).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472745" y="3206839"/>
            <a:ext cx="942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∃ </a:t>
            </a:r>
            <a:r>
              <a:rPr lang="es-ES" altLang="zh-CN" dirty="0"/>
              <a:t>x </a:t>
            </a:r>
            <a:r>
              <a:rPr lang="en-US" altLang="zh-CN" dirty="0"/>
              <a:t>∃ </a:t>
            </a:r>
            <a:r>
              <a:rPr lang="es-ES" altLang="zh-CN" dirty="0"/>
              <a:t>y ( animal(x) </a:t>
            </a:r>
            <a:r>
              <a:rPr lang="zh-CN" altLang="en-US" dirty="0"/>
              <a:t>∧ </a:t>
            </a:r>
            <a:r>
              <a:rPr lang="es-ES" altLang="zh-CN" dirty="0"/>
              <a:t>animal(y) </a:t>
            </a:r>
            <a:r>
              <a:rPr lang="zh-CN" altLang="en-US" dirty="0"/>
              <a:t>∧ </a:t>
            </a:r>
            <a:r>
              <a:rPr lang="es-ES" altLang="zh-CN" dirty="0"/>
              <a:t>eats(x,y) </a:t>
            </a:r>
            <a:r>
              <a:rPr lang="zh-CN" altLang="en-US" dirty="0"/>
              <a:t>∧ </a:t>
            </a:r>
            <a:r>
              <a:rPr lang="es-ES" altLang="zh-CN" dirty="0"/>
              <a:t>(all z (Grain(z) </a:t>
            </a:r>
            <a:r>
              <a:rPr lang="zh-CN" altLang="en-US" dirty="0"/>
              <a:t>⇒</a:t>
            </a:r>
            <a:r>
              <a:rPr lang="en-US" altLang="zh-CN" dirty="0"/>
              <a:t> </a:t>
            </a:r>
            <a:r>
              <a:rPr lang="es-ES" altLang="zh-CN" dirty="0"/>
              <a:t>eats(y,z)))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5367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4859" y="0"/>
            <a:ext cx="1197714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Assumptions:</a:t>
            </a:r>
          </a:p>
          <a:p>
            <a:r>
              <a:rPr lang="en-US" altLang="zh-CN" dirty="0"/>
              <a:t>all x (Wolf(x) -&gt; animal(x)). </a:t>
            </a:r>
          </a:p>
          <a:p>
            <a:r>
              <a:rPr lang="en-US" altLang="zh-CN" dirty="0"/>
              <a:t>all x (Fox(x) -&gt; animal(x)). </a:t>
            </a:r>
          </a:p>
          <a:p>
            <a:r>
              <a:rPr lang="en-US" altLang="zh-CN" dirty="0"/>
              <a:t>all x (Bird(x) -&gt; animal(x)). </a:t>
            </a:r>
          </a:p>
          <a:p>
            <a:r>
              <a:rPr lang="en-US" altLang="zh-CN" dirty="0"/>
              <a:t>all x (Caterpillar(x) -&gt; animal(x)). </a:t>
            </a:r>
          </a:p>
          <a:p>
            <a:r>
              <a:rPr lang="en-US" altLang="zh-CN" dirty="0"/>
              <a:t>all x (Snail(x) -&gt; animal(x)). </a:t>
            </a:r>
          </a:p>
          <a:p>
            <a:r>
              <a:rPr lang="en-US" altLang="zh-CN" dirty="0"/>
              <a:t>all x (Grain(x) -&gt; plant(x)).</a:t>
            </a:r>
          </a:p>
          <a:p>
            <a:r>
              <a:rPr lang="en-US" altLang="zh-CN" dirty="0"/>
              <a:t>exists x Wolf(x). </a:t>
            </a:r>
          </a:p>
          <a:p>
            <a:r>
              <a:rPr lang="en-US" altLang="zh-CN" dirty="0"/>
              <a:t>exists x Fox(x). </a:t>
            </a:r>
          </a:p>
          <a:p>
            <a:r>
              <a:rPr lang="en-US" altLang="zh-CN" dirty="0"/>
              <a:t>exists x Bird(x).</a:t>
            </a:r>
          </a:p>
          <a:p>
            <a:r>
              <a:rPr lang="en-US" altLang="zh-CN" dirty="0"/>
              <a:t>exists x Caterpillar(x). </a:t>
            </a:r>
          </a:p>
          <a:p>
            <a:r>
              <a:rPr lang="en-US" altLang="zh-CN" dirty="0"/>
              <a:t>exists x Snail(x). </a:t>
            </a:r>
          </a:p>
          <a:p>
            <a:r>
              <a:rPr lang="en-US" altLang="zh-CN" dirty="0"/>
              <a:t>exists x Grain(x).</a:t>
            </a:r>
          </a:p>
          <a:p>
            <a:r>
              <a:rPr lang="en-US" altLang="zh-CN" dirty="0"/>
              <a:t>all x (animal(x) -&gt; (all y (plant(y)-&gt;eats(</a:t>
            </a:r>
            <a:r>
              <a:rPr lang="en-US" altLang="zh-CN" dirty="0" err="1"/>
              <a:t>x,y</a:t>
            </a:r>
            <a:r>
              <a:rPr lang="en-US" altLang="zh-CN" dirty="0"/>
              <a:t>))) | (all z ( animal(z) &amp; Smaller(</a:t>
            </a:r>
            <a:r>
              <a:rPr lang="en-US" altLang="zh-CN" dirty="0" err="1"/>
              <a:t>z,x</a:t>
            </a:r>
            <a:r>
              <a:rPr lang="en-US" altLang="zh-CN" dirty="0"/>
              <a:t>) &amp; (exists u (plant(u)&amp;eats(</a:t>
            </a:r>
            <a:r>
              <a:rPr lang="en-US" altLang="zh-CN" dirty="0" err="1"/>
              <a:t>z,u</a:t>
            </a:r>
            <a:r>
              <a:rPr lang="en-US" altLang="zh-CN" dirty="0"/>
              <a:t>))) -&gt; eats(</a:t>
            </a:r>
            <a:r>
              <a:rPr lang="en-US" altLang="zh-CN" dirty="0" err="1"/>
              <a:t>x,z</a:t>
            </a:r>
            <a:r>
              <a:rPr lang="en-US" altLang="zh-CN" dirty="0"/>
              <a:t>)))).</a:t>
            </a:r>
          </a:p>
          <a:p>
            <a:r>
              <a:rPr lang="en-US" altLang="zh-CN" dirty="0"/>
              <a:t>all x all y (Caterpillar(x) &amp; Bird(y) -&gt; Smaller(</a:t>
            </a:r>
            <a:r>
              <a:rPr lang="en-US" altLang="zh-CN" dirty="0" err="1"/>
              <a:t>x,y</a:t>
            </a:r>
            <a:r>
              <a:rPr lang="en-US" altLang="zh-CN" dirty="0"/>
              <a:t>)). </a:t>
            </a:r>
          </a:p>
          <a:p>
            <a:r>
              <a:rPr lang="en-US" altLang="zh-CN" dirty="0"/>
              <a:t>all x all y (Snail(x) &amp; Bird(y) -&gt; Smaller(</a:t>
            </a:r>
            <a:r>
              <a:rPr lang="en-US" altLang="zh-CN" dirty="0" err="1"/>
              <a:t>x,y</a:t>
            </a:r>
            <a:r>
              <a:rPr lang="en-US" altLang="zh-CN" dirty="0"/>
              <a:t>)). </a:t>
            </a:r>
          </a:p>
          <a:p>
            <a:r>
              <a:rPr lang="en-US" altLang="zh-CN" dirty="0"/>
              <a:t>all x all y (Bird(x) &amp; Fox(y) -&gt; Smaller(</a:t>
            </a:r>
            <a:r>
              <a:rPr lang="en-US" altLang="zh-CN" dirty="0" err="1"/>
              <a:t>x,y</a:t>
            </a:r>
            <a:r>
              <a:rPr lang="en-US" altLang="zh-CN" dirty="0"/>
              <a:t>)). </a:t>
            </a:r>
          </a:p>
          <a:p>
            <a:r>
              <a:rPr lang="en-US" altLang="zh-CN" dirty="0"/>
              <a:t>all x all y (Fox(x) &amp; Wolf(y) -&gt; Smaller(</a:t>
            </a:r>
            <a:r>
              <a:rPr lang="en-US" altLang="zh-CN" dirty="0" err="1"/>
              <a:t>x,y</a:t>
            </a:r>
            <a:r>
              <a:rPr lang="en-US" altLang="zh-CN" dirty="0"/>
              <a:t>)). </a:t>
            </a:r>
          </a:p>
          <a:p>
            <a:r>
              <a:rPr lang="en-US" altLang="zh-CN" dirty="0"/>
              <a:t>all x all y (Bird(x) &amp; Caterpillar(y) -&gt; eats(</a:t>
            </a:r>
            <a:r>
              <a:rPr lang="en-US" altLang="zh-CN" dirty="0" err="1"/>
              <a:t>x,y</a:t>
            </a:r>
            <a:r>
              <a:rPr lang="en-US" altLang="zh-CN" dirty="0"/>
              <a:t>)).</a:t>
            </a:r>
          </a:p>
          <a:p>
            <a:r>
              <a:rPr lang="en-US" altLang="zh-CN" dirty="0"/>
              <a:t>all x (Caterpillar(x) -&gt; (exists y (plant(y) &amp; eats(</a:t>
            </a:r>
            <a:r>
              <a:rPr lang="en-US" altLang="zh-CN" dirty="0" err="1"/>
              <a:t>x,y</a:t>
            </a:r>
            <a:r>
              <a:rPr lang="en-US" altLang="zh-CN" dirty="0"/>
              <a:t>)))). all x (Snail(x) -&gt; (exists y (plant(y) &amp; eats(</a:t>
            </a:r>
            <a:r>
              <a:rPr lang="en-US" altLang="zh-CN" dirty="0" err="1"/>
              <a:t>x,y</a:t>
            </a:r>
            <a:r>
              <a:rPr lang="en-US" altLang="zh-CN" dirty="0"/>
              <a:t>)))).</a:t>
            </a:r>
          </a:p>
          <a:p>
            <a:r>
              <a:rPr lang="en-US" altLang="zh-CN" dirty="0"/>
              <a:t>all x all y (Wolf(x) &amp; Fox(y) -&gt; -eats(</a:t>
            </a:r>
            <a:r>
              <a:rPr lang="en-US" altLang="zh-CN" dirty="0" err="1"/>
              <a:t>x,y</a:t>
            </a:r>
            <a:r>
              <a:rPr lang="en-US" altLang="zh-CN" dirty="0"/>
              <a:t>)). </a:t>
            </a:r>
          </a:p>
          <a:p>
            <a:r>
              <a:rPr lang="en-US" altLang="zh-CN" dirty="0"/>
              <a:t>all x all y (Wolf(x) &amp; Grain(y) -&gt; -eats(</a:t>
            </a:r>
            <a:r>
              <a:rPr lang="en-US" altLang="zh-CN" dirty="0" err="1"/>
              <a:t>x,y</a:t>
            </a:r>
            <a:r>
              <a:rPr lang="en-US" altLang="zh-CN" dirty="0"/>
              <a:t>)). all x all y (Bird(x) &amp; Snail(y) -&gt; -eats(</a:t>
            </a:r>
            <a:r>
              <a:rPr lang="en-US" altLang="zh-CN" dirty="0" err="1"/>
              <a:t>x,y</a:t>
            </a:r>
            <a:r>
              <a:rPr lang="en-US" altLang="zh-CN" dirty="0"/>
              <a:t>)).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1234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08682" y="2068642"/>
            <a:ext cx="910618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altLang="zh-CN" dirty="0"/>
          </a:p>
          <a:p>
            <a:r>
              <a:rPr lang="es-ES" altLang="zh-CN" sz="2400" b="1" dirty="0"/>
              <a:t>Goals:</a:t>
            </a:r>
          </a:p>
          <a:p>
            <a:r>
              <a:rPr lang="es-ES" altLang="zh-CN" dirty="0"/>
              <a:t>exists x exists y ( animal(x) &amp; animal(y) &amp; eats(x,y) &amp; (all z (Grain(z) -&gt; eats(y,z))) ).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7020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Download and Setup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244" y="2121987"/>
            <a:ext cx="5787470" cy="405532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95954" y="1443335"/>
            <a:ext cx="8650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u="sng" dirty="0">
                <a:solidFill>
                  <a:srgbClr val="0070C0"/>
                </a:solidFill>
              </a:rPr>
              <a:t>https://www.cs.unm.edu/~mccune/prover9/download/</a:t>
            </a:r>
            <a:endParaRPr lang="zh-CN" altLang="en-US" sz="2400" i="1" u="sng" dirty="0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95954" y="2121987"/>
            <a:ext cx="2450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Mac OS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95954" y="4082603"/>
            <a:ext cx="262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Command 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251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Notations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028678"/>
              </p:ext>
            </p:extLst>
          </p:nvPr>
        </p:nvGraphicFramePr>
        <p:xfrm>
          <a:off x="2592924" y="1559115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Prover9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&amp;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|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Infer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-&gt;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Existential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exists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Universal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negation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End of sentence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Nothing</a:t>
                      </a:r>
                      <a:r>
                        <a:rPr lang="en-US" altLang="zh-CN" baseline="0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6600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92924" y="1438741"/>
            <a:ext cx="959907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Assumptions: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Wolves, foxes, birds, caterpillars, and snails are animals,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and there are some of each of them.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Also there are some grains, and grains are plants.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Every animal either likes to eat all plants or all animals much smaller than itself that like to eat some plants.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Caterpillars and snails are much smaller than birds, which are much smaller than foxes, which are in turn much smaller than wolves.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Wolves do not like to eat foxes or grains, while birds like to eat caterpillars but not snails.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Caterpillars and snails like to eat some plants.  </a:t>
            </a:r>
          </a:p>
          <a:p>
            <a:r>
              <a:rPr lang="en-US" altLang="zh-CN" sz="2200" b="1" dirty="0"/>
              <a:t>Goal: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Prove there is an animal that likes to eat a grain-eating animal. </a:t>
            </a:r>
          </a:p>
          <a:p>
            <a:r>
              <a:rPr lang="en-US" altLang="zh-CN" sz="2200" dirty="0"/>
              <a:t>   (where a grain eating animal is one that eats all grains)</a:t>
            </a:r>
            <a:endParaRPr lang="zh-CN" altLang="en-US" sz="2200" dirty="0"/>
          </a:p>
        </p:txBody>
      </p:sp>
      <p:sp>
        <p:nvSpPr>
          <p:cNvPr id="4" name="椭圆 3">
            <a:hlinkClick r:id="rId2" action="ppaction://hlinksldjump"/>
          </p:cNvPr>
          <p:cNvSpPr/>
          <p:nvPr/>
        </p:nvSpPr>
        <p:spPr>
          <a:xfrm>
            <a:off x="2592924" y="1905000"/>
            <a:ext cx="188913" cy="168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hlinkClick r:id="rId3" action="ppaction://hlinksldjump"/>
          </p:cNvPr>
          <p:cNvSpPr/>
          <p:nvPr/>
        </p:nvSpPr>
        <p:spPr>
          <a:xfrm>
            <a:off x="2592924" y="2213997"/>
            <a:ext cx="188913" cy="168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hlinkClick r:id="rId4" action="ppaction://hlinksldjump"/>
          </p:cNvPr>
          <p:cNvSpPr/>
          <p:nvPr/>
        </p:nvSpPr>
        <p:spPr>
          <a:xfrm>
            <a:off x="2592924" y="2522995"/>
            <a:ext cx="188913" cy="168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hlinkClick r:id="rId5" action="ppaction://hlinksldjump"/>
          </p:cNvPr>
          <p:cNvSpPr/>
          <p:nvPr/>
        </p:nvSpPr>
        <p:spPr>
          <a:xfrm>
            <a:off x="2592924" y="2888130"/>
            <a:ext cx="188913" cy="168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hlinkClick r:id="rId6" action="ppaction://hlinksldjump"/>
          </p:cNvPr>
          <p:cNvSpPr/>
          <p:nvPr/>
        </p:nvSpPr>
        <p:spPr>
          <a:xfrm>
            <a:off x="2592924" y="3543592"/>
            <a:ext cx="188913" cy="168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hlinkClick r:id="rId7" action="ppaction://hlinksldjump"/>
          </p:cNvPr>
          <p:cNvSpPr/>
          <p:nvPr/>
        </p:nvSpPr>
        <p:spPr>
          <a:xfrm>
            <a:off x="2601495" y="4573838"/>
            <a:ext cx="188913" cy="168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hlinkClick r:id="rId8" action="ppaction://hlinksldjump"/>
          </p:cNvPr>
          <p:cNvSpPr/>
          <p:nvPr/>
        </p:nvSpPr>
        <p:spPr>
          <a:xfrm>
            <a:off x="2601494" y="5210661"/>
            <a:ext cx="188913" cy="168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hlinkClick r:id="rId9" action="ppaction://hlinksldjump"/>
          </p:cNvPr>
          <p:cNvSpPr/>
          <p:nvPr/>
        </p:nvSpPr>
        <p:spPr>
          <a:xfrm>
            <a:off x="2601494" y="5910024"/>
            <a:ext cx="188913" cy="168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523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continue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92924" y="1618938"/>
            <a:ext cx="7030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Wolves, foxes, birds, caterpillars, and snails are animals, 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92924" y="4408492"/>
            <a:ext cx="6250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all x (Wolf(x) -&gt; animal(x)). </a:t>
            </a:r>
          </a:p>
          <a:p>
            <a:r>
              <a:rPr lang="en-US" altLang="zh-CN" dirty="0"/>
              <a:t>all x (Fox(x) -&gt; animal(x)). </a:t>
            </a:r>
          </a:p>
          <a:p>
            <a:r>
              <a:rPr lang="en-US" altLang="zh-CN" dirty="0"/>
              <a:t>all x (Bird(x) -&gt; animal(x)). </a:t>
            </a:r>
          </a:p>
          <a:p>
            <a:r>
              <a:rPr lang="en-US" altLang="zh-CN" dirty="0"/>
              <a:t>all x (Caterpillar(x) -&gt; animal(x)). </a:t>
            </a:r>
          </a:p>
          <a:p>
            <a:r>
              <a:rPr lang="en-US" altLang="zh-CN" dirty="0"/>
              <a:t>all x (Snail(x) -&gt; animal(x)).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92924" y="2199462"/>
            <a:ext cx="5816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∀</a:t>
            </a:r>
            <a:r>
              <a:rPr lang="en-US" altLang="zh-CN" dirty="0"/>
              <a:t> x (Wolf(x) </a:t>
            </a:r>
            <a:r>
              <a:rPr lang="zh-CN" altLang="en-US" dirty="0"/>
              <a:t>⇒</a:t>
            </a:r>
            <a:r>
              <a:rPr lang="en-US" altLang="zh-CN" dirty="0"/>
              <a:t> animal(x))</a:t>
            </a:r>
          </a:p>
          <a:p>
            <a:r>
              <a:rPr lang="zh-CN" altLang="en-US" dirty="0"/>
              <a:t>∀</a:t>
            </a:r>
            <a:r>
              <a:rPr lang="en-US" altLang="zh-CN" dirty="0"/>
              <a:t> x (Fox(x) </a:t>
            </a:r>
            <a:r>
              <a:rPr lang="zh-CN" altLang="en-US" dirty="0"/>
              <a:t>⇒</a:t>
            </a:r>
            <a:r>
              <a:rPr lang="en-US" altLang="zh-CN" dirty="0"/>
              <a:t> animal(x))</a:t>
            </a:r>
          </a:p>
          <a:p>
            <a:r>
              <a:rPr lang="zh-CN" altLang="en-US" dirty="0"/>
              <a:t>∀</a:t>
            </a:r>
            <a:r>
              <a:rPr lang="en-US" altLang="zh-CN" dirty="0"/>
              <a:t> x (Bird(x) </a:t>
            </a:r>
            <a:r>
              <a:rPr lang="zh-CN" altLang="en-US" dirty="0"/>
              <a:t>⇒</a:t>
            </a:r>
            <a:r>
              <a:rPr lang="en-US" altLang="zh-CN" dirty="0"/>
              <a:t> animal(x)) </a:t>
            </a:r>
          </a:p>
          <a:p>
            <a:r>
              <a:rPr lang="zh-CN" altLang="en-US" dirty="0"/>
              <a:t>∀</a:t>
            </a:r>
            <a:r>
              <a:rPr lang="en-US" altLang="zh-CN" dirty="0"/>
              <a:t> x (Caterpillar(x) </a:t>
            </a:r>
            <a:r>
              <a:rPr lang="zh-CN" altLang="en-US" dirty="0"/>
              <a:t>⇒</a:t>
            </a:r>
            <a:r>
              <a:rPr lang="en-US" altLang="zh-CN" dirty="0"/>
              <a:t> animal(x))</a:t>
            </a:r>
          </a:p>
          <a:p>
            <a:r>
              <a:rPr lang="zh-CN" altLang="en-US" dirty="0"/>
              <a:t>∀</a:t>
            </a:r>
            <a:r>
              <a:rPr lang="en-US" altLang="zh-CN" dirty="0"/>
              <a:t> x (Snail(x) </a:t>
            </a:r>
            <a:r>
              <a:rPr lang="zh-CN" altLang="en-US" dirty="0"/>
              <a:t>⇒</a:t>
            </a:r>
            <a:r>
              <a:rPr lang="en-US" altLang="zh-CN" dirty="0"/>
              <a:t> animal(x))</a:t>
            </a:r>
            <a:r>
              <a:rPr lang="zh-CN" altLang="en-US" dirty="0"/>
              <a:t> </a:t>
            </a:r>
          </a:p>
          <a:p>
            <a:endParaRPr lang="zh-CN" altLang="en-US" dirty="0"/>
          </a:p>
        </p:txBody>
      </p:sp>
      <p:sp>
        <p:nvSpPr>
          <p:cNvPr id="9" name="右弧形箭头 8">
            <a:hlinkClick r:id="rId2" action="ppaction://hlinksldjump"/>
          </p:cNvPr>
          <p:cNvSpPr/>
          <p:nvPr/>
        </p:nvSpPr>
        <p:spPr>
          <a:xfrm>
            <a:off x="9813701" y="5331854"/>
            <a:ext cx="373488" cy="4507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2276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continue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758190" y="1633928"/>
            <a:ext cx="679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and there are some of each of them.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938071" y="4227226"/>
            <a:ext cx="4542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exists x Wolf(x). </a:t>
            </a:r>
          </a:p>
          <a:p>
            <a:r>
              <a:rPr lang="en-US" altLang="zh-CN" dirty="0"/>
              <a:t>exists x Fox(x). </a:t>
            </a:r>
          </a:p>
          <a:p>
            <a:r>
              <a:rPr lang="en-US" altLang="zh-CN" dirty="0"/>
              <a:t>exists x Bird(x). </a:t>
            </a:r>
          </a:p>
          <a:p>
            <a:r>
              <a:rPr lang="en-US" altLang="zh-CN" dirty="0"/>
              <a:t>exists x Caterpillar(x). </a:t>
            </a:r>
          </a:p>
          <a:p>
            <a:r>
              <a:rPr lang="en-US" altLang="zh-CN" dirty="0"/>
              <a:t>exists x Snail(x).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38071" y="2233534"/>
            <a:ext cx="4512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∃ x Wolf(x)</a:t>
            </a:r>
          </a:p>
          <a:p>
            <a:r>
              <a:rPr lang="en-US" altLang="zh-CN" dirty="0"/>
              <a:t>∃ x Fox(x)</a:t>
            </a:r>
          </a:p>
          <a:p>
            <a:r>
              <a:rPr lang="en-US" altLang="zh-CN" dirty="0"/>
              <a:t>∃ x Bird(x) </a:t>
            </a:r>
          </a:p>
          <a:p>
            <a:r>
              <a:rPr lang="en-US" altLang="zh-CN" dirty="0"/>
              <a:t>∃ x Caterpillar(x) </a:t>
            </a:r>
          </a:p>
          <a:p>
            <a:r>
              <a:rPr lang="en-US" altLang="zh-CN" dirty="0"/>
              <a:t>∃ x Snail(x)</a:t>
            </a:r>
          </a:p>
          <a:p>
            <a:endParaRPr lang="zh-CN" altLang="en-US" dirty="0"/>
          </a:p>
        </p:txBody>
      </p:sp>
      <p:sp>
        <p:nvSpPr>
          <p:cNvPr id="6" name="右弧形箭头 5">
            <a:hlinkClick r:id="rId2" action="ppaction://hlinksldjump"/>
          </p:cNvPr>
          <p:cNvSpPr/>
          <p:nvPr/>
        </p:nvSpPr>
        <p:spPr>
          <a:xfrm>
            <a:off x="9813701" y="5331854"/>
            <a:ext cx="373488" cy="4507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966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continue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92924" y="1535668"/>
            <a:ext cx="653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Also there are some grains, and grains are plants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13220" y="2203554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∃ x Grain(x)</a:t>
            </a:r>
            <a:endParaRPr lang="zh-CN" altLang="en-US" dirty="0"/>
          </a:p>
          <a:p>
            <a:r>
              <a:rPr lang="zh-CN" altLang="en-US" dirty="0"/>
              <a:t>∀</a:t>
            </a:r>
            <a:r>
              <a:rPr lang="en-US" altLang="zh-CN" dirty="0"/>
              <a:t> x (Grain(x) </a:t>
            </a:r>
            <a:r>
              <a:rPr lang="zh-CN" altLang="en-US" dirty="0"/>
              <a:t>⇒</a:t>
            </a:r>
            <a:r>
              <a:rPr lang="en-US" altLang="zh-CN" dirty="0"/>
              <a:t> plant(x))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713220" y="3492708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all x (Grain(x) -&gt; plant(x)).</a:t>
            </a:r>
            <a:endParaRPr lang="zh-CN" altLang="en-US" dirty="0"/>
          </a:p>
          <a:p>
            <a:r>
              <a:rPr lang="en-US" altLang="zh-CN" dirty="0"/>
              <a:t>exists x Grain(x).</a:t>
            </a:r>
          </a:p>
          <a:p>
            <a:endParaRPr lang="zh-CN" altLang="en-US" dirty="0"/>
          </a:p>
        </p:txBody>
      </p:sp>
      <p:sp>
        <p:nvSpPr>
          <p:cNvPr id="8" name="右弧形箭头 7">
            <a:hlinkClick r:id="rId2" action="ppaction://hlinksldjump"/>
          </p:cNvPr>
          <p:cNvSpPr/>
          <p:nvPr/>
        </p:nvSpPr>
        <p:spPr>
          <a:xfrm>
            <a:off x="9813701" y="5331854"/>
            <a:ext cx="373488" cy="4507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383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continue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92924" y="2113613"/>
            <a:ext cx="9204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Every animal either likes to eat all plants or all animals much smaller than itself that like to eat some plants. 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28210" y="4362357"/>
            <a:ext cx="804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all x (animal(x) -&gt; (all y (plant(y)-&gt;eats(</a:t>
            </a:r>
            <a:r>
              <a:rPr lang="en-US" altLang="zh-CN" dirty="0" err="1"/>
              <a:t>x,y</a:t>
            </a:r>
            <a:r>
              <a:rPr lang="en-US" altLang="zh-CN" dirty="0"/>
              <a:t>))) | (all z ( animal(z) &amp; Smaller(</a:t>
            </a:r>
            <a:r>
              <a:rPr lang="en-US" altLang="zh-CN" dirty="0" err="1"/>
              <a:t>z,x</a:t>
            </a:r>
            <a:r>
              <a:rPr lang="en-US" altLang="zh-CN" dirty="0"/>
              <a:t>) &amp; (exists u (plant(u)&amp;eats(</a:t>
            </a:r>
            <a:r>
              <a:rPr lang="en-US" altLang="zh-CN" dirty="0" err="1"/>
              <a:t>z,u</a:t>
            </a:r>
            <a:r>
              <a:rPr lang="en-US" altLang="zh-CN" dirty="0"/>
              <a:t>))) -&gt; eats(</a:t>
            </a:r>
            <a:r>
              <a:rPr lang="en-US" altLang="zh-CN" dirty="0" err="1"/>
              <a:t>x,z</a:t>
            </a:r>
            <a:r>
              <a:rPr lang="en-US" altLang="zh-CN" dirty="0"/>
              <a:t>)))).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28210" y="3036943"/>
            <a:ext cx="8184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∀ </a:t>
            </a:r>
            <a:r>
              <a:rPr lang="en-US" altLang="zh-CN" dirty="0"/>
              <a:t>x (animal(x) </a:t>
            </a:r>
            <a:r>
              <a:rPr lang="zh-CN" altLang="en-US" dirty="0"/>
              <a:t>⇒</a:t>
            </a:r>
            <a:r>
              <a:rPr lang="en-US" altLang="zh-CN" dirty="0"/>
              <a:t> (</a:t>
            </a:r>
            <a:r>
              <a:rPr lang="zh-CN" altLang="en-US" dirty="0"/>
              <a:t>∀ </a:t>
            </a:r>
            <a:r>
              <a:rPr lang="en-US" altLang="zh-CN" dirty="0"/>
              <a:t>y (plant(y)</a:t>
            </a:r>
            <a:r>
              <a:rPr lang="zh-CN" altLang="en-US" dirty="0"/>
              <a:t> ⇒ </a:t>
            </a:r>
            <a:r>
              <a:rPr lang="en-US" altLang="zh-CN" dirty="0"/>
              <a:t>eats(</a:t>
            </a:r>
            <a:r>
              <a:rPr lang="en-US" altLang="zh-CN" dirty="0" err="1"/>
              <a:t>x,y</a:t>
            </a:r>
            <a:r>
              <a:rPr lang="en-US" altLang="zh-CN" dirty="0"/>
              <a:t>))) </a:t>
            </a:r>
            <a:r>
              <a:rPr lang="zh-CN" altLang="en-US" dirty="0"/>
              <a:t>∨</a:t>
            </a:r>
            <a:r>
              <a:rPr lang="en-US" altLang="zh-CN" dirty="0"/>
              <a:t> (</a:t>
            </a:r>
            <a:r>
              <a:rPr lang="zh-CN" altLang="en-US" dirty="0"/>
              <a:t>∀ </a:t>
            </a:r>
            <a:r>
              <a:rPr lang="en-US" altLang="zh-CN" dirty="0"/>
              <a:t>z ( animal(z) </a:t>
            </a:r>
            <a:r>
              <a:rPr lang="zh-CN" altLang="en-US" dirty="0"/>
              <a:t>∧ </a:t>
            </a:r>
            <a:r>
              <a:rPr lang="en-US" altLang="zh-CN" dirty="0"/>
              <a:t>Smaller(</a:t>
            </a:r>
            <a:r>
              <a:rPr lang="en-US" altLang="zh-CN" dirty="0" err="1"/>
              <a:t>z,x</a:t>
            </a:r>
            <a:r>
              <a:rPr lang="en-US" altLang="zh-CN" dirty="0"/>
              <a:t>) </a:t>
            </a:r>
            <a:r>
              <a:rPr lang="zh-CN" altLang="en-US" dirty="0"/>
              <a:t>∧</a:t>
            </a:r>
            <a:r>
              <a:rPr lang="en-US" altLang="zh-CN" dirty="0"/>
              <a:t> (∃ u (plant(u)</a:t>
            </a:r>
            <a:r>
              <a:rPr lang="zh-CN" altLang="en-US" dirty="0"/>
              <a:t> ∧ </a:t>
            </a:r>
            <a:r>
              <a:rPr lang="en-US" altLang="zh-CN" dirty="0"/>
              <a:t>eats(</a:t>
            </a:r>
            <a:r>
              <a:rPr lang="en-US" altLang="zh-CN" dirty="0" err="1"/>
              <a:t>z,u</a:t>
            </a:r>
            <a:r>
              <a:rPr lang="en-US" altLang="zh-CN" dirty="0"/>
              <a:t>))) </a:t>
            </a:r>
            <a:r>
              <a:rPr lang="zh-CN" altLang="en-US" dirty="0"/>
              <a:t>⇒</a:t>
            </a:r>
            <a:r>
              <a:rPr lang="en-US" altLang="zh-CN" dirty="0"/>
              <a:t> eats(</a:t>
            </a:r>
            <a:r>
              <a:rPr lang="en-US" altLang="zh-CN" dirty="0" err="1"/>
              <a:t>x,z</a:t>
            </a:r>
            <a:r>
              <a:rPr lang="en-US" altLang="zh-CN" dirty="0"/>
              <a:t>))))</a:t>
            </a:r>
            <a:endParaRPr lang="zh-CN" altLang="en-US" dirty="0"/>
          </a:p>
        </p:txBody>
      </p:sp>
      <p:sp>
        <p:nvSpPr>
          <p:cNvPr id="6" name="右弧形箭头 5">
            <a:hlinkClick r:id="rId2" action="ppaction://hlinksldjump"/>
          </p:cNvPr>
          <p:cNvSpPr/>
          <p:nvPr/>
        </p:nvSpPr>
        <p:spPr>
          <a:xfrm>
            <a:off x="9813701" y="5331854"/>
            <a:ext cx="373488" cy="4507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continue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92924" y="1573968"/>
            <a:ext cx="7659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Caterpillars and snails are much smaller than birds, which are much </a:t>
            </a:r>
          </a:p>
          <a:p>
            <a:r>
              <a:rPr lang="en-US" altLang="zh-CN" dirty="0"/>
              <a:t>smaller than foxes, which are in turn much smaller than wolves.  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92924" y="4452079"/>
            <a:ext cx="7115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all x all y (Caterpillar(x) &amp; Bird(y) -&gt; Smaller(</a:t>
            </a:r>
            <a:r>
              <a:rPr lang="en-US" altLang="zh-CN" dirty="0" err="1"/>
              <a:t>x,y</a:t>
            </a:r>
            <a:r>
              <a:rPr lang="en-US" altLang="zh-CN" dirty="0"/>
              <a:t>)). </a:t>
            </a:r>
          </a:p>
          <a:p>
            <a:r>
              <a:rPr lang="en-US" altLang="zh-CN" dirty="0"/>
              <a:t>all x all y (Snail(x) &amp; Bird(y) -&gt; Smaller(</a:t>
            </a:r>
            <a:r>
              <a:rPr lang="en-US" altLang="zh-CN" dirty="0" err="1"/>
              <a:t>x,y</a:t>
            </a:r>
            <a:r>
              <a:rPr lang="en-US" altLang="zh-CN" dirty="0"/>
              <a:t>)). </a:t>
            </a:r>
          </a:p>
          <a:p>
            <a:r>
              <a:rPr lang="en-US" altLang="zh-CN" dirty="0"/>
              <a:t>all x all y (Bird(x) &amp; Fox(y) -&gt; Smaller(</a:t>
            </a:r>
            <a:r>
              <a:rPr lang="en-US" altLang="zh-CN" dirty="0" err="1"/>
              <a:t>x,y</a:t>
            </a:r>
            <a:r>
              <a:rPr lang="en-US" altLang="zh-CN" dirty="0"/>
              <a:t>)). </a:t>
            </a:r>
          </a:p>
          <a:p>
            <a:r>
              <a:rPr lang="en-US" altLang="zh-CN" dirty="0"/>
              <a:t>all x all y (Fox(x) &amp; Wolf(y) -&gt; Smaller(</a:t>
            </a:r>
            <a:r>
              <a:rPr lang="en-US" altLang="zh-CN" dirty="0" err="1"/>
              <a:t>x,y</a:t>
            </a:r>
            <a:r>
              <a:rPr lang="en-US" altLang="zh-CN" dirty="0"/>
              <a:t>)).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98230" y="2497298"/>
            <a:ext cx="6595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∀ </a:t>
            </a:r>
            <a:r>
              <a:rPr lang="en-US" altLang="zh-CN" dirty="0"/>
              <a:t>x </a:t>
            </a:r>
            <a:r>
              <a:rPr lang="zh-CN" altLang="en-US" dirty="0"/>
              <a:t>∀ </a:t>
            </a:r>
            <a:r>
              <a:rPr lang="en-US" altLang="zh-CN" dirty="0"/>
              <a:t>y (Caterpillar(x) </a:t>
            </a:r>
            <a:r>
              <a:rPr lang="zh-CN" altLang="en-US" dirty="0"/>
              <a:t>∧ </a:t>
            </a:r>
            <a:r>
              <a:rPr lang="en-US" altLang="zh-CN" dirty="0"/>
              <a:t>Bird(y) </a:t>
            </a:r>
            <a:r>
              <a:rPr lang="zh-CN" altLang="en-US" dirty="0"/>
              <a:t>⇒</a:t>
            </a:r>
            <a:r>
              <a:rPr lang="en-US" altLang="zh-CN" dirty="0"/>
              <a:t> Smaller(</a:t>
            </a:r>
            <a:r>
              <a:rPr lang="en-US" altLang="zh-CN" dirty="0" err="1"/>
              <a:t>x,y</a:t>
            </a:r>
            <a:r>
              <a:rPr lang="en-US" altLang="zh-CN" dirty="0"/>
              <a:t>)) </a:t>
            </a:r>
          </a:p>
          <a:p>
            <a:r>
              <a:rPr lang="zh-CN" altLang="en-US" dirty="0"/>
              <a:t>∀ </a:t>
            </a:r>
            <a:r>
              <a:rPr lang="en-US" altLang="zh-CN" dirty="0"/>
              <a:t>x </a:t>
            </a:r>
            <a:r>
              <a:rPr lang="zh-CN" altLang="en-US" dirty="0"/>
              <a:t>∀ </a:t>
            </a:r>
            <a:r>
              <a:rPr lang="en-US" altLang="zh-CN" dirty="0"/>
              <a:t>y (Snail(x) </a:t>
            </a:r>
            <a:r>
              <a:rPr lang="zh-CN" altLang="en-US" dirty="0"/>
              <a:t>∧ </a:t>
            </a:r>
            <a:r>
              <a:rPr lang="en-US" altLang="zh-CN" dirty="0"/>
              <a:t>Bird(y) </a:t>
            </a:r>
            <a:r>
              <a:rPr lang="zh-CN" altLang="en-US" dirty="0"/>
              <a:t>⇒</a:t>
            </a:r>
            <a:r>
              <a:rPr lang="en-US" altLang="zh-CN" dirty="0"/>
              <a:t> Smaller(</a:t>
            </a:r>
            <a:r>
              <a:rPr lang="en-US" altLang="zh-CN" dirty="0" err="1"/>
              <a:t>x,y</a:t>
            </a:r>
            <a:r>
              <a:rPr lang="en-US" altLang="zh-CN" dirty="0"/>
              <a:t>))</a:t>
            </a:r>
          </a:p>
          <a:p>
            <a:r>
              <a:rPr lang="zh-CN" altLang="en-US" dirty="0"/>
              <a:t>∀ </a:t>
            </a:r>
            <a:r>
              <a:rPr lang="en-US" altLang="zh-CN" dirty="0"/>
              <a:t>x </a:t>
            </a:r>
            <a:r>
              <a:rPr lang="zh-CN" altLang="en-US" dirty="0"/>
              <a:t>∀ </a:t>
            </a:r>
            <a:r>
              <a:rPr lang="en-US" altLang="zh-CN" dirty="0"/>
              <a:t>y (Bird(x) </a:t>
            </a:r>
            <a:r>
              <a:rPr lang="zh-CN" altLang="en-US" dirty="0"/>
              <a:t>∧ </a:t>
            </a:r>
            <a:r>
              <a:rPr lang="en-US" altLang="zh-CN" dirty="0"/>
              <a:t>Fox(y) </a:t>
            </a:r>
            <a:r>
              <a:rPr lang="zh-CN" altLang="en-US" dirty="0"/>
              <a:t>⇒</a:t>
            </a:r>
            <a:r>
              <a:rPr lang="en-US" altLang="zh-CN" dirty="0"/>
              <a:t> Smaller(</a:t>
            </a:r>
            <a:r>
              <a:rPr lang="en-US" altLang="zh-CN" dirty="0" err="1"/>
              <a:t>x,y</a:t>
            </a:r>
            <a:r>
              <a:rPr lang="en-US" altLang="zh-CN" dirty="0"/>
              <a:t>))</a:t>
            </a:r>
          </a:p>
          <a:p>
            <a:r>
              <a:rPr lang="zh-CN" altLang="en-US" dirty="0"/>
              <a:t>∀ </a:t>
            </a:r>
            <a:r>
              <a:rPr lang="en-US" altLang="zh-CN" dirty="0"/>
              <a:t>x </a:t>
            </a:r>
            <a:r>
              <a:rPr lang="zh-CN" altLang="en-US" dirty="0"/>
              <a:t>∀ </a:t>
            </a:r>
            <a:r>
              <a:rPr lang="en-US" altLang="zh-CN" dirty="0"/>
              <a:t>y (Fox(x) </a:t>
            </a:r>
            <a:r>
              <a:rPr lang="zh-CN" altLang="en-US" dirty="0"/>
              <a:t>∧ </a:t>
            </a:r>
            <a:r>
              <a:rPr lang="en-US" altLang="zh-CN" dirty="0"/>
              <a:t>Wolf(y) </a:t>
            </a:r>
            <a:r>
              <a:rPr lang="zh-CN" altLang="en-US" dirty="0"/>
              <a:t>⇒</a:t>
            </a:r>
            <a:r>
              <a:rPr lang="en-US" altLang="zh-CN" dirty="0"/>
              <a:t> Smaller(</a:t>
            </a:r>
            <a:r>
              <a:rPr lang="en-US" altLang="zh-CN" dirty="0" err="1"/>
              <a:t>x,y</a:t>
            </a:r>
            <a:r>
              <a:rPr lang="en-US" altLang="zh-CN" dirty="0"/>
              <a:t>)) </a:t>
            </a:r>
          </a:p>
        </p:txBody>
      </p:sp>
      <p:sp>
        <p:nvSpPr>
          <p:cNvPr id="6" name="右弧形箭头 5">
            <a:hlinkClick r:id="rId2" action="ppaction://hlinksldjump"/>
          </p:cNvPr>
          <p:cNvSpPr/>
          <p:nvPr/>
        </p:nvSpPr>
        <p:spPr>
          <a:xfrm>
            <a:off x="9813701" y="5331854"/>
            <a:ext cx="373488" cy="4507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302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158</TotalTime>
  <Words>1137</Words>
  <Application>Microsoft Office PowerPoint</Application>
  <PresentationFormat>宽屏</PresentationFormat>
  <Paragraphs>135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幼圆</vt:lpstr>
      <vt:lpstr>Arial</vt:lpstr>
      <vt:lpstr>Century Gothic</vt:lpstr>
      <vt:lpstr>Wingdings 3</vt:lpstr>
      <vt:lpstr>丝状</vt:lpstr>
      <vt:lpstr>Prover 9 Tutorial </vt:lpstr>
      <vt:lpstr>Download and Setup</vt:lpstr>
      <vt:lpstr>Notations</vt:lpstr>
      <vt:lpstr>Example</vt:lpstr>
      <vt:lpstr>Example continue</vt:lpstr>
      <vt:lpstr>Example continue</vt:lpstr>
      <vt:lpstr>Example continue</vt:lpstr>
      <vt:lpstr>Example continue</vt:lpstr>
      <vt:lpstr>Example continue</vt:lpstr>
      <vt:lpstr>Example continue</vt:lpstr>
      <vt:lpstr>Example continue</vt:lpstr>
      <vt:lpstr>Example continue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Prover 9 Tutorial</dc:title>
  <dc:creator>张琳瑞</dc:creator>
  <cp:lastModifiedBy>张琳瑞</cp:lastModifiedBy>
  <cp:revision>15</cp:revision>
  <dcterms:created xsi:type="dcterms:W3CDTF">2016-02-28T22:27:02Z</dcterms:created>
  <dcterms:modified xsi:type="dcterms:W3CDTF">2017-02-19T01:15:49Z</dcterms:modified>
</cp:coreProperties>
</file>