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4" r:id="rId9"/>
    <p:sldId id="265" r:id="rId10"/>
    <p:sldId id="268" r:id="rId11"/>
    <p:sldId id="266" r:id="rId12"/>
    <p:sldId id="267" r:id="rId13"/>
    <p:sldId id="269" r:id="rId14"/>
    <p:sldId id="271" r:id="rId15"/>
    <p:sldId id="270"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2AF81D-1271-4223-BDF1-900CAC4190A7}">
          <p14:sldIdLst>
            <p14:sldId id="256"/>
            <p14:sldId id="257"/>
            <p14:sldId id="258"/>
            <p14:sldId id="259"/>
            <p14:sldId id="260"/>
            <p14:sldId id="261"/>
            <p14:sldId id="262"/>
            <p14:sldId id="264"/>
            <p14:sldId id="265"/>
            <p14:sldId id="268"/>
            <p14:sldId id="266"/>
            <p14:sldId id="267"/>
            <p14:sldId id="269"/>
            <p14:sldId id="271"/>
            <p14:sldId id="270"/>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4660"/>
  </p:normalViewPr>
  <p:slideViewPr>
    <p:cSldViewPr snapToGrid="0">
      <p:cViewPr varScale="1">
        <p:scale>
          <a:sx n="98" d="100"/>
          <a:sy n="98" d="100"/>
        </p:scale>
        <p:origin x="38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67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770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1835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949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034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76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82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616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490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84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81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2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561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37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99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05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53753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state-design-pattern/" TargetMode="External"/><Relationship Id="rId2" Type="http://schemas.openxmlformats.org/officeDocument/2006/relationships/hyperlink" Target="http://www.blackwasp.co.uk/GofPatterns.aspx" TargetMode="External"/><Relationship Id="rId1" Type="http://schemas.openxmlformats.org/officeDocument/2006/relationships/slideLayout" Target="../slideLayouts/slideLayout2.xml"/><Relationship Id="rId6" Type="http://schemas.openxmlformats.org/officeDocument/2006/relationships/hyperlink" Target="https://www.tutorialspoint.com/design_pattern/chain_of_responsibility_pattern.htm" TargetMode="External"/><Relationship Id="rId5" Type="http://schemas.openxmlformats.org/officeDocument/2006/relationships/hyperlink" Target="https://www.tutorialspoint.com/design_pattern/state_pattern.htm" TargetMode="External"/><Relationship Id="rId4" Type="http://schemas.openxmlformats.org/officeDocument/2006/relationships/hyperlink" Target="https://www.geeksforgeeks.org/chain-responsibility-design-pattern/"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B774-0958-4F03-836D-CA93FE54BBDC}"/>
              </a:ext>
            </a:extLst>
          </p:cNvPr>
          <p:cNvSpPr>
            <a:spLocks noGrp="1"/>
          </p:cNvSpPr>
          <p:nvPr>
            <p:ph type="ctrTitle"/>
          </p:nvPr>
        </p:nvSpPr>
        <p:spPr>
          <a:xfrm>
            <a:off x="2589213" y="867508"/>
            <a:ext cx="8915399" cy="3909873"/>
          </a:xfrm>
        </p:spPr>
        <p:txBody>
          <a:bodyPr>
            <a:normAutofit/>
          </a:bodyPr>
          <a:lstStyle/>
          <a:p>
            <a:r>
              <a:rPr lang="en-US" dirty="0">
                <a:latin typeface="Arial" panose="020B0604020202020204" pitchFamily="34" charset="0"/>
                <a:cs typeface="Arial" panose="020B0604020202020204" pitchFamily="34" charset="0"/>
              </a:rPr>
              <a:t>Design Patterns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State Design Pattern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Chain of Responsibilities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4" name="Star: 5 Points 3">
            <a:extLst>
              <a:ext uri="{FF2B5EF4-FFF2-40B4-BE49-F238E27FC236}">
                <a16:creationId xmlns:a16="http://schemas.microsoft.com/office/drawing/2014/main" id="{7DCF6B89-F13D-41A8-98BB-56067BB2CFA2}"/>
              </a:ext>
            </a:extLst>
          </p:cNvPr>
          <p:cNvSpPr/>
          <p:nvPr/>
        </p:nvSpPr>
        <p:spPr>
          <a:xfrm>
            <a:off x="2784522" y="2485748"/>
            <a:ext cx="520716" cy="4172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B229671F-0E70-4469-B133-5A1DCF20B6F7}"/>
              </a:ext>
            </a:extLst>
          </p:cNvPr>
          <p:cNvSpPr/>
          <p:nvPr/>
        </p:nvSpPr>
        <p:spPr>
          <a:xfrm>
            <a:off x="2784522" y="3257513"/>
            <a:ext cx="520716" cy="4172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304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F93484-213D-4433-A057-31D7B289D499}"/>
              </a:ext>
            </a:extLst>
          </p:cNvPr>
          <p:cNvSpPr>
            <a:spLocks noGrp="1"/>
          </p:cNvSpPr>
          <p:nvPr>
            <p:ph type="title"/>
          </p:nvPr>
        </p:nvSpPr>
        <p:spPr>
          <a:xfrm>
            <a:off x="1787741" y="135838"/>
            <a:ext cx="8915400" cy="743051"/>
          </a:xfrm>
        </p:spPr>
        <p:txBody>
          <a:bodyPr>
            <a:normAutofit fontScale="90000"/>
          </a:bodyPr>
          <a:lstStyle/>
          <a:p>
            <a:pPr algn="ctr"/>
            <a:r>
              <a:rPr lang="en-US" sz="3200" dirty="0">
                <a:latin typeface="Arial" panose="020B0604020202020204" pitchFamily="34" charset="0"/>
                <a:cs typeface="Arial" panose="020B0604020202020204" pitchFamily="34" charset="0"/>
              </a:rPr>
              <a:t>State Design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Advantages &amp; Disadvantages</a:t>
            </a:r>
          </a:p>
        </p:txBody>
      </p:sp>
      <p:sp>
        <p:nvSpPr>
          <p:cNvPr id="3" name="Content Placeholder 2">
            <a:extLst>
              <a:ext uri="{FF2B5EF4-FFF2-40B4-BE49-F238E27FC236}">
                <a16:creationId xmlns:a16="http://schemas.microsoft.com/office/drawing/2014/main" id="{E6768CB9-3083-4124-9694-3374E35FA38B}"/>
              </a:ext>
            </a:extLst>
          </p:cNvPr>
          <p:cNvSpPr>
            <a:spLocks noGrp="1"/>
          </p:cNvSpPr>
          <p:nvPr>
            <p:ph idx="1"/>
          </p:nvPr>
        </p:nvSpPr>
        <p:spPr>
          <a:xfrm>
            <a:off x="949911" y="1207362"/>
            <a:ext cx="10591060" cy="4962618"/>
          </a:xfrm>
        </p:spPr>
        <p:txBody>
          <a:bodyPr>
            <a:noAutofit/>
          </a:bodyPr>
          <a:lstStyle/>
          <a:p>
            <a:pPr marL="0" indent="0" fontAlgn="base">
              <a:buNone/>
            </a:pPr>
            <a:r>
              <a:rPr lang="en-US" sz="2000" b="1" dirty="0">
                <a:latin typeface="Calibri" panose="020F0502020204030204" pitchFamily="34" charset="0"/>
                <a:cs typeface="Calibri" panose="020F0502020204030204" pitchFamily="34" charset="0"/>
              </a:rPr>
              <a:t>Advantages:</a:t>
            </a:r>
            <a:endParaRPr lang="en-US" sz="2000" dirty="0">
              <a:latin typeface="Calibri" panose="020F0502020204030204" pitchFamily="34" charset="0"/>
              <a:cs typeface="Calibri" panose="020F0502020204030204" pitchFamily="34" charset="0"/>
            </a:endParaRP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With State pattern, the benefits of implementing polymorphic behavior are evident, and it is also easier to add states to support additional behavior.</a:t>
            </a: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In the State design pattern, an object’s behavior is the result of the function of its state, and the behavior gets changed at runtime depending on the state. This removes the dependency on the if/else or switch/case conditional logic. For example, in the TV remote scenario, we could have also implemented the behavior by simply writing one class and method that will ask for a parameter and perform an action (switch the TV on/off) with an if/else block.</a:t>
            </a: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State design pattern also improves Cohesion since state-specific behaviors are aggregated into the </a:t>
            </a:r>
            <a:r>
              <a:rPr lang="en-US" sz="2000" dirty="0" err="1">
                <a:latin typeface="Calibri" panose="020F0502020204030204" pitchFamily="34" charset="0"/>
                <a:cs typeface="Calibri" panose="020F0502020204030204" pitchFamily="34" charset="0"/>
              </a:rPr>
              <a:t>ConcreteState</a:t>
            </a:r>
            <a:r>
              <a:rPr lang="en-US" sz="2000" dirty="0">
                <a:latin typeface="Calibri" panose="020F0502020204030204" pitchFamily="34" charset="0"/>
                <a:cs typeface="Calibri" panose="020F0502020204030204" pitchFamily="34" charset="0"/>
              </a:rPr>
              <a:t> classes, which are placed in one location in the code.</a:t>
            </a:r>
          </a:p>
          <a:p>
            <a:pPr marL="0" indent="0" fontAlgn="base">
              <a:buNone/>
            </a:pPr>
            <a:r>
              <a:rPr lang="en-US" sz="2000" b="1" dirty="0">
                <a:latin typeface="Calibri" panose="020F0502020204030204" pitchFamily="34" charset="0"/>
                <a:cs typeface="Calibri" panose="020F0502020204030204" pitchFamily="34" charset="0"/>
              </a:rPr>
              <a:t>Disadvantages:</a:t>
            </a:r>
            <a:endParaRPr lang="en-US" sz="2000" dirty="0">
              <a:latin typeface="Calibri" panose="020F0502020204030204" pitchFamily="34" charset="0"/>
              <a:cs typeface="Calibri" panose="020F0502020204030204" pitchFamily="34" charset="0"/>
            </a:endParaRP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State design pattern can be used when we need to change state of object at runtime by inputting in it different subclasses of some State base class. This circumstance is advantage and disadvantage in the same time, because we have a clear separate State classes with some logic and from the other hand the number of classes grows up.</a:t>
            </a:r>
          </a:p>
        </p:txBody>
      </p:sp>
    </p:spTree>
    <p:extLst>
      <p:ext uri="{BB962C8B-B14F-4D97-AF65-F5344CB8AC3E}">
        <p14:creationId xmlns:p14="http://schemas.microsoft.com/office/powerpoint/2010/main" val="55667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AC5B-5B7C-4CA7-BC4E-89EA56D108C7}"/>
              </a:ext>
            </a:extLst>
          </p:cNvPr>
          <p:cNvSpPr>
            <a:spLocks noGrp="1"/>
          </p:cNvSpPr>
          <p:nvPr>
            <p:ph type="title"/>
          </p:nvPr>
        </p:nvSpPr>
        <p:spPr>
          <a:xfrm>
            <a:off x="1528114" y="742760"/>
            <a:ext cx="3650279" cy="1259894"/>
          </a:xfrm>
        </p:spPr>
        <p:txBody>
          <a:bodyPr>
            <a:normAutofit/>
          </a:bodyPr>
          <a:lstStyle/>
          <a:p>
            <a:pPr>
              <a:lnSpc>
                <a:spcPct val="90000"/>
              </a:lnSpc>
            </a:pPr>
            <a:r>
              <a:rPr lang="en-US" sz="2800" dirty="0">
                <a:solidFill>
                  <a:schemeClr val="tx1"/>
                </a:solidFill>
                <a:latin typeface="Arial" panose="020B0604020202020204" pitchFamily="34" charset="0"/>
                <a:cs typeface="Arial" panose="020B0604020202020204" pitchFamily="34" charset="0"/>
              </a:rPr>
              <a:t>Chain Of Responsibility Design Pattern (Behavioral)</a:t>
            </a:r>
          </a:p>
        </p:txBody>
      </p:sp>
      <p:sp>
        <p:nvSpPr>
          <p:cNvPr id="3" name="Content Placeholder 2">
            <a:extLst>
              <a:ext uri="{FF2B5EF4-FFF2-40B4-BE49-F238E27FC236}">
                <a16:creationId xmlns:a16="http://schemas.microsoft.com/office/drawing/2014/main" id="{5A17340F-4C59-48C4-BD43-B80C95A28459}"/>
              </a:ext>
            </a:extLst>
          </p:cNvPr>
          <p:cNvSpPr>
            <a:spLocks noGrp="1"/>
          </p:cNvSpPr>
          <p:nvPr>
            <p:ph idx="1"/>
          </p:nvPr>
        </p:nvSpPr>
        <p:spPr>
          <a:xfrm>
            <a:off x="1217396" y="2355987"/>
            <a:ext cx="3650278" cy="3759253"/>
          </a:xfrm>
        </p:spPr>
        <p:txBody>
          <a:bodyPr>
            <a:normAutofit/>
          </a:bodyPr>
          <a:lstStyle/>
          <a:p>
            <a:pPr marL="0" indent="0">
              <a:buClr>
                <a:srgbClr val="7EA9DC"/>
              </a:buClr>
              <a:buNone/>
            </a:pPr>
            <a:r>
              <a:rPr lang="en-US" sz="2200" b="1" dirty="0">
                <a:latin typeface="Calibri" panose="020F0502020204030204" pitchFamily="34" charset="0"/>
                <a:cs typeface="Calibri" panose="020F0502020204030204" pitchFamily="34" charset="0"/>
              </a:rPr>
              <a:t>Intent: </a:t>
            </a:r>
            <a:r>
              <a:rPr lang="en-US" sz="2200" dirty="0">
                <a:latin typeface="Calibri" panose="020F0502020204030204" pitchFamily="34" charset="0"/>
                <a:cs typeface="Calibri" panose="020F0502020204030204" pitchFamily="34" charset="0"/>
              </a:rPr>
              <a:t>The chain of responsibility pattern is used to process varied requests, each of which may be dealt with by a different handler.</a:t>
            </a:r>
          </a:p>
        </p:txBody>
      </p:sp>
      <p:pic>
        <p:nvPicPr>
          <p:cNvPr id="6" name="Picture 5">
            <a:extLst>
              <a:ext uri="{FF2B5EF4-FFF2-40B4-BE49-F238E27FC236}">
                <a16:creationId xmlns:a16="http://schemas.microsoft.com/office/drawing/2014/main" id="{73C0109D-7AFF-48D1-9872-23C364F39AD5}"/>
              </a:ext>
            </a:extLst>
          </p:cNvPr>
          <p:cNvPicPr>
            <a:picLocks noChangeAspect="1"/>
          </p:cNvPicPr>
          <p:nvPr/>
        </p:nvPicPr>
        <p:blipFill rotWithShape="1">
          <a:blip r:embed="rId2"/>
          <a:srcRect l="14995" r="12581" b="-1"/>
          <a:stretch/>
        </p:blipFill>
        <p:spPr>
          <a:xfrm>
            <a:off x="5104660" y="4748"/>
            <a:ext cx="7087340" cy="6848504"/>
          </a:xfrm>
          <a:prstGeom prst="rect">
            <a:avLst/>
          </a:prstGeom>
        </p:spPr>
      </p:pic>
    </p:spTree>
    <p:extLst>
      <p:ext uri="{BB962C8B-B14F-4D97-AF65-F5344CB8AC3E}">
        <p14:creationId xmlns:p14="http://schemas.microsoft.com/office/powerpoint/2010/main" val="15186394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F93484-213D-4433-A057-31D7B289D499}"/>
              </a:ext>
            </a:extLst>
          </p:cNvPr>
          <p:cNvSpPr>
            <a:spLocks noGrp="1"/>
          </p:cNvSpPr>
          <p:nvPr>
            <p:ph type="title"/>
          </p:nvPr>
        </p:nvSpPr>
        <p:spPr>
          <a:xfrm>
            <a:off x="1687669" y="579721"/>
            <a:ext cx="8915400" cy="743051"/>
          </a:xfrm>
        </p:spPr>
        <p:txBody>
          <a:bodyPr>
            <a:normAutofit fontScale="90000"/>
          </a:bodyPr>
          <a:lstStyle/>
          <a:p>
            <a:r>
              <a:rPr lang="en-US" sz="3200" dirty="0">
                <a:latin typeface="Arial" panose="020B0604020202020204" pitchFamily="34" charset="0"/>
                <a:cs typeface="Arial" panose="020B0604020202020204" pitchFamily="34" charset="0"/>
              </a:rPr>
              <a:t>Chain Of Responsibility Design Pattern (Behavioral)</a:t>
            </a:r>
          </a:p>
        </p:txBody>
      </p:sp>
      <p:sp>
        <p:nvSpPr>
          <p:cNvPr id="3" name="Content Placeholder 2">
            <a:extLst>
              <a:ext uri="{FF2B5EF4-FFF2-40B4-BE49-F238E27FC236}">
                <a16:creationId xmlns:a16="http://schemas.microsoft.com/office/drawing/2014/main" id="{E6768CB9-3083-4124-9694-3374E35FA38B}"/>
              </a:ext>
            </a:extLst>
          </p:cNvPr>
          <p:cNvSpPr>
            <a:spLocks noGrp="1"/>
          </p:cNvSpPr>
          <p:nvPr>
            <p:ph idx="1"/>
          </p:nvPr>
        </p:nvSpPr>
        <p:spPr>
          <a:xfrm>
            <a:off x="1047566" y="1216241"/>
            <a:ext cx="10475650" cy="5548546"/>
          </a:xfrm>
        </p:spPr>
        <p:txBody>
          <a:bodyPr>
            <a:norm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The chain of responsibility pattern is used to process varied requests, each of which may be dealt with by a different handler. </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The design pattern promotes loose coupling by allowing a series of handlers to be created in a linked list or chain. </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The request is passed to the first handler in the chain, which will either process it or pass it on to its successor. This continues until the request is processed or the end of the chain is reached. </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The handler responsible for the final processing of the request need not be known beforehand.</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This style of processing is used by the exception handling system in C#. </a:t>
            </a:r>
          </a:p>
        </p:txBody>
      </p:sp>
    </p:spTree>
    <p:extLst>
      <p:ext uri="{BB962C8B-B14F-4D97-AF65-F5344CB8AC3E}">
        <p14:creationId xmlns:p14="http://schemas.microsoft.com/office/powerpoint/2010/main" val="309845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27D141CA-FA29-44CB-B427-3CE017312525}"/>
              </a:ext>
            </a:extLst>
          </p:cNvPr>
          <p:cNvSpPr>
            <a:spLocks noGrp="1"/>
          </p:cNvSpPr>
          <p:nvPr>
            <p:ph type="title"/>
          </p:nvPr>
        </p:nvSpPr>
        <p:spPr>
          <a:xfrm>
            <a:off x="2006999" y="248115"/>
            <a:ext cx="8911687" cy="698663"/>
          </a:xfrm>
        </p:spPr>
        <p:txBody>
          <a:bodyPr>
            <a:noAutofit/>
          </a:bodyPr>
          <a:lstStyle/>
          <a:p>
            <a:pPr algn="ctr"/>
            <a:r>
              <a:rPr lang="en-US" sz="4000">
                <a:latin typeface="Calibri" panose="020F0502020204030204" pitchFamily="34" charset="0"/>
                <a:cs typeface="Calibri" panose="020F0502020204030204" pitchFamily="34" charset="0"/>
              </a:rPr>
              <a:t>Implementation</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5E3A38D-5A81-41A9-BCFE-21E9BD8BBFEE}"/>
              </a:ext>
            </a:extLst>
          </p:cNvPr>
          <p:cNvSpPr>
            <a:spLocks noGrp="1"/>
          </p:cNvSpPr>
          <p:nvPr>
            <p:ph sz="half" idx="1"/>
          </p:nvPr>
        </p:nvSpPr>
        <p:spPr>
          <a:xfrm>
            <a:off x="1029810" y="946778"/>
            <a:ext cx="10998586" cy="5882135"/>
          </a:xfrm>
        </p:spPr>
        <p:txBody>
          <a:bodyPr>
            <a:normAutofit/>
          </a:bodyPr>
          <a:lstStyle/>
          <a:p>
            <a:pPr lvl="1">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Context:</a:t>
            </a:r>
            <a:r>
              <a:rPr lang="en-US" sz="2200" b="1" dirty="0">
                <a:latin typeface="Calibri" panose="020F0502020204030204" pitchFamily="34" charset="0"/>
                <a:cs typeface="Calibri" panose="020F0502020204030204" pitchFamily="34" charset="0"/>
              </a:rPr>
              <a:t> </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The client is the class that generates the request and passes it to the first handler in the chain of responsibility.</a:t>
            </a: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Handler Base:</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is an abstract class.</a:t>
            </a:r>
            <a:endParaRPr lang="en-US" sz="2400" b="1" dirty="0">
              <a:latin typeface="Calibri" panose="020F0502020204030204" pitchFamily="34" charset="0"/>
              <a:cs typeface="Calibri" panose="020F0502020204030204" pitchFamily="34" charset="0"/>
            </a:endParaRP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contains a member that holds the next </a:t>
            </a:r>
          </a:p>
          <a:p>
            <a:pPr marL="457200" lvl="1" indent="0">
              <a:buNone/>
            </a:pPr>
            <a:r>
              <a:rPr lang="en-US" sz="2400" dirty="0">
                <a:latin typeface="Calibri" panose="020F0502020204030204" pitchFamily="34" charset="0"/>
                <a:cs typeface="Calibri" panose="020F0502020204030204" pitchFamily="34" charset="0"/>
              </a:rPr>
              <a:t>handler in the chain and an associated </a:t>
            </a:r>
          </a:p>
          <a:p>
            <a:pPr marL="457200" lvl="1" indent="0">
              <a:buNone/>
            </a:pPr>
            <a:r>
              <a:rPr lang="en-US" sz="2400" dirty="0">
                <a:latin typeface="Calibri" panose="020F0502020204030204" pitchFamily="34" charset="0"/>
                <a:cs typeface="Calibri" panose="020F0502020204030204" pitchFamily="34" charset="0"/>
              </a:rPr>
              <a:t>method to set this successor.</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also includes an abstract method that must </a:t>
            </a:r>
          </a:p>
          <a:p>
            <a:pPr marL="457200" lvl="1" indent="0">
              <a:buNone/>
            </a:pPr>
            <a:r>
              <a:rPr lang="en-US" sz="2400" dirty="0">
                <a:latin typeface="Calibri" panose="020F0502020204030204" pitchFamily="34" charset="0"/>
                <a:cs typeface="Calibri" panose="020F0502020204030204" pitchFamily="34" charset="0"/>
              </a:rPr>
              <a:t>be implemented by classes that inherit from it. </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The implementations of this method must either handle the request or pass it to the next object in the pipeline</a:t>
            </a:r>
            <a:r>
              <a:rPr lang="en-US" dirty="0"/>
              <a:t>.</a:t>
            </a:r>
            <a:endParaRPr lang="en-US" sz="2400" dirty="0">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B910255A-B36F-4812-BF33-120965B4FABF}"/>
              </a:ext>
            </a:extLst>
          </p:cNvPr>
          <p:cNvPicPr>
            <a:picLocks noGrp="1" noChangeAspect="1"/>
          </p:cNvPicPr>
          <p:nvPr>
            <p:ph sz="half" idx="2"/>
          </p:nvPr>
        </p:nvPicPr>
        <p:blipFill>
          <a:blip r:embed="rId2"/>
          <a:stretch>
            <a:fillRect/>
          </a:stretch>
        </p:blipFill>
        <p:spPr>
          <a:xfrm>
            <a:off x="7635259" y="2142939"/>
            <a:ext cx="4313238" cy="3219173"/>
          </a:xfrm>
        </p:spPr>
      </p:pic>
    </p:spTree>
    <p:extLst>
      <p:ext uri="{BB962C8B-B14F-4D97-AF65-F5344CB8AC3E}">
        <p14:creationId xmlns:p14="http://schemas.microsoft.com/office/powerpoint/2010/main" val="89393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27D141CA-FA29-44CB-B427-3CE017312525}"/>
              </a:ext>
            </a:extLst>
          </p:cNvPr>
          <p:cNvSpPr>
            <a:spLocks noGrp="1"/>
          </p:cNvSpPr>
          <p:nvPr>
            <p:ph type="title"/>
          </p:nvPr>
        </p:nvSpPr>
        <p:spPr>
          <a:xfrm>
            <a:off x="2006999" y="248115"/>
            <a:ext cx="8911687" cy="698663"/>
          </a:xfrm>
        </p:spPr>
        <p:txBody>
          <a:bodyPr>
            <a:noAutofit/>
          </a:bodyPr>
          <a:lstStyle/>
          <a:p>
            <a:pPr algn="ctr"/>
            <a:r>
              <a:rPr lang="en-US" sz="4000" dirty="0">
                <a:latin typeface="Calibri" panose="020F0502020204030204" pitchFamily="34" charset="0"/>
                <a:cs typeface="Calibri" panose="020F0502020204030204" pitchFamily="34" charset="0"/>
              </a:rPr>
              <a:t>Implementation</a:t>
            </a:r>
          </a:p>
        </p:txBody>
      </p:sp>
      <p:sp>
        <p:nvSpPr>
          <p:cNvPr id="3" name="Content Placeholder 2">
            <a:extLst>
              <a:ext uri="{FF2B5EF4-FFF2-40B4-BE49-F238E27FC236}">
                <a16:creationId xmlns:a16="http://schemas.microsoft.com/office/drawing/2014/main" id="{55E3A38D-5A81-41A9-BCFE-21E9BD8BBFEE}"/>
              </a:ext>
            </a:extLst>
          </p:cNvPr>
          <p:cNvSpPr>
            <a:spLocks noGrp="1"/>
          </p:cNvSpPr>
          <p:nvPr>
            <p:ph sz="half" idx="1"/>
          </p:nvPr>
        </p:nvSpPr>
        <p:spPr>
          <a:xfrm>
            <a:off x="710214" y="1284129"/>
            <a:ext cx="10998586" cy="5882135"/>
          </a:xfrm>
        </p:spPr>
        <p:txBody>
          <a:bodyPr>
            <a:normAutofit/>
          </a:bodyPr>
          <a:lstStyle/>
          <a:p>
            <a:pPr>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Concrete Handler:</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The concrete handlers each inherit from </a:t>
            </a:r>
          </a:p>
          <a:p>
            <a:pPr marL="457200" lvl="1" indent="0">
              <a:buNone/>
            </a:pPr>
            <a:r>
              <a:rPr lang="en-US" sz="2400" dirty="0" err="1">
                <a:latin typeface="Calibri" panose="020F0502020204030204" pitchFamily="34" charset="0"/>
                <a:cs typeface="Calibri" panose="020F0502020204030204" pitchFamily="34" charset="0"/>
              </a:rPr>
              <a:t>HandlerBase</a:t>
            </a:r>
            <a:r>
              <a:rPr lang="en-US" sz="2400" dirty="0">
                <a:latin typeface="Calibri" panose="020F0502020204030204" pitchFamily="34" charset="0"/>
                <a:cs typeface="Calibri" panose="020F0502020204030204" pitchFamily="34" charset="0"/>
              </a:rPr>
              <a:t>. </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They include the functionality to handle some</a:t>
            </a:r>
          </a:p>
          <a:p>
            <a:pPr marL="457200" lvl="1" indent="0">
              <a:buNone/>
            </a:pPr>
            <a:r>
              <a:rPr lang="en-US" sz="2400" dirty="0">
                <a:latin typeface="Calibri" panose="020F0502020204030204" pitchFamily="34" charset="0"/>
                <a:cs typeface="Calibri" panose="020F0502020204030204" pitchFamily="34" charset="0"/>
              </a:rPr>
              <a:t> requests and pass others to the next item in the</a:t>
            </a:r>
          </a:p>
          <a:p>
            <a:pPr marL="457200" lvl="1" indent="0">
              <a:buNone/>
            </a:pPr>
            <a:r>
              <a:rPr lang="en-US" sz="2400" dirty="0">
                <a:latin typeface="Calibri" panose="020F0502020204030204" pitchFamily="34" charset="0"/>
                <a:cs typeface="Calibri" panose="020F0502020204030204" pitchFamily="34" charset="0"/>
              </a:rPr>
              <a:t> chain, should there be one.</a:t>
            </a:r>
          </a:p>
        </p:txBody>
      </p:sp>
      <p:pic>
        <p:nvPicPr>
          <p:cNvPr id="9" name="Content Placeholder 8">
            <a:extLst>
              <a:ext uri="{FF2B5EF4-FFF2-40B4-BE49-F238E27FC236}">
                <a16:creationId xmlns:a16="http://schemas.microsoft.com/office/drawing/2014/main" id="{B910255A-B36F-4812-BF33-120965B4FABF}"/>
              </a:ext>
            </a:extLst>
          </p:cNvPr>
          <p:cNvPicPr>
            <a:picLocks noGrp="1" noChangeAspect="1"/>
          </p:cNvPicPr>
          <p:nvPr>
            <p:ph sz="half" idx="2"/>
          </p:nvPr>
        </p:nvPicPr>
        <p:blipFill>
          <a:blip r:embed="rId2"/>
          <a:stretch>
            <a:fillRect/>
          </a:stretch>
        </p:blipFill>
        <p:spPr>
          <a:xfrm>
            <a:off x="7470390" y="1743095"/>
            <a:ext cx="4313238" cy="3219173"/>
          </a:xfrm>
        </p:spPr>
      </p:pic>
    </p:spTree>
    <p:extLst>
      <p:ext uri="{BB962C8B-B14F-4D97-AF65-F5344CB8AC3E}">
        <p14:creationId xmlns:p14="http://schemas.microsoft.com/office/powerpoint/2010/main" val="2912004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C1B41148-D1C3-406E-B0A0-ED9ED79F4395}"/>
              </a:ext>
            </a:extLst>
          </p:cNvPr>
          <p:cNvGraphicFramePr>
            <a:graphicFrameLocks/>
          </p:cNvGraphicFramePr>
          <p:nvPr>
            <p:extLst>
              <p:ext uri="{D42A27DB-BD31-4B8C-83A1-F6EECF244321}">
                <p14:modId xmlns:p14="http://schemas.microsoft.com/office/powerpoint/2010/main" val="1960934423"/>
              </p:ext>
            </p:extLst>
          </p:nvPr>
        </p:nvGraphicFramePr>
        <p:xfrm>
          <a:off x="1633492" y="669591"/>
          <a:ext cx="5046497" cy="6215391"/>
        </p:xfrm>
        <a:graphic>
          <a:graphicData uri="http://schemas.openxmlformats.org/drawingml/2006/table">
            <a:tbl>
              <a:tblPr>
                <a:noFill/>
              </a:tblPr>
              <a:tblGrid>
                <a:gridCol w="5046497">
                  <a:extLst>
                    <a:ext uri="{9D8B030D-6E8A-4147-A177-3AD203B41FA5}">
                      <a16:colId xmlns:a16="http://schemas.microsoft.com/office/drawing/2014/main" val="2116709503"/>
                    </a:ext>
                  </a:extLst>
                </a:gridCol>
              </a:tblGrid>
              <a:tr h="6215391">
                <a:tc>
                  <a:txBody>
                    <a:bodyPr/>
                    <a:lstStyle/>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public abstract class </a:t>
                      </a:r>
                      <a:r>
                        <a:rPr lang="en-US" sz="1700" b="0" i="0" kern="1200" dirty="0" err="1">
                          <a:solidFill>
                            <a:schemeClr val="tx1"/>
                          </a:solidFill>
                          <a:effectLst/>
                          <a:latin typeface="Calibri" panose="020F0502020204030204" pitchFamily="34" charset="0"/>
                          <a:ea typeface="+mn-ea"/>
                          <a:cs typeface="Calibri" panose="020F0502020204030204" pitchFamily="34" charset="0"/>
                        </a:rPr>
                        <a:t>HandlerBase</a:t>
                      </a:r>
                      <a:endParaRPr lang="en-US" sz="1700" b="0" i="0" kern="1200" dirty="0">
                        <a:solidFill>
                          <a:schemeClr val="tx1"/>
                        </a:solidFill>
                        <a:effectLst/>
                        <a:latin typeface="Calibri" panose="020F0502020204030204" pitchFamily="34" charset="0"/>
                        <a:ea typeface="+mn-ea"/>
                        <a:cs typeface="Calibri" panose="020F0502020204030204" pitchFamily="34" charset="0"/>
                      </a:endParaRP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protected </a:t>
                      </a:r>
                      <a:r>
                        <a:rPr lang="en-US" sz="1700" b="0" i="0" kern="1200" dirty="0" err="1">
                          <a:solidFill>
                            <a:schemeClr val="tx1"/>
                          </a:solidFill>
                          <a:effectLst/>
                          <a:latin typeface="Calibri" panose="020F0502020204030204" pitchFamily="34" charset="0"/>
                          <a:ea typeface="+mn-ea"/>
                          <a:cs typeface="Calibri" panose="020F0502020204030204" pitchFamily="34" charset="0"/>
                        </a:rPr>
                        <a:t>HandlerBase</a:t>
                      </a:r>
                      <a:r>
                        <a:rPr lang="en-US" sz="1700" b="0" i="0" kern="1200" dirty="0">
                          <a:solidFill>
                            <a:schemeClr val="tx1"/>
                          </a:solidFill>
                          <a:effectLst/>
                          <a:latin typeface="Calibri" panose="020F0502020204030204" pitchFamily="34" charset="0"/>
                          <a:ea typeface="+mn-ea"/>
                          <a:cs typeface="Calibri" panose="020F0502020204030204" pitchFamily="34" charset="0"/>
                        </a:rPr>
                        <a:t> _successor;</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public abstract void </a:t>
                      </a:r>
                      <a:r>
                        <a:rPr lang="en-US" sz="1700" b="0" i="0" kern="1200" dirty="0" err="1">
                          <a:solidFill>
                            <a:schemeClr val="tx1"/>
                          </a:solidFill>
                          <a:effectLst/>
                          <a:latin typeface="Calibri" panose="020F0502020204030204" pitchFamily="34" charset="0"/>
                          <a:ea typeface="+mn-ea"/>
                          <a:cs typeface="Calibri" panose="020F0502020204030204" pitchFamily="34" charset="0"/>
                        </a:rPr>
                        <a:t>HandleRequest</a:t>
                      </a:r>
                      <a:r>
                        <a:rPr lang="en-US" sz="1700" b="0" i="0" kern="1200" dirty="0">
                          <a:solidFill>
                            <a:schemeClr val="tx1"/>
                          </a:solidFill>
                          <a:effectLst/>
                          <a:latin typeface="Calibri" panose="020F0502020204030204" pitchFamily="34" charset="0"/>
                          <a:ea typeface="+mn-ea"/>
                          <a:cs typeface="Calibri" panose="020F0502020204030204" pitchFamily="34" charset="0"/>
                        </a:rPr>
                        <a:t>(int request);</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public void </a:t>
                      </a:r>
                      <a:r>
                        <a:rPr lang="en-US" sz="1700" b="0" i="0" kern="1200" dirty="0" err="1">
                          <a:solidFill>
                            <a:schemeClr val="tx1"/>
                          </a:solidFill>
                          <a:effectLst/>
                          <a:latin typeface="Calibri" panose="020F0502020204030204" pitchFamily="34" charset="0"/>
                          <a:ea typeface="+mn-ea"/>
                          <a:cs typeface="Calibri" panose="020F0502020204030204" pitchFamily="34" charset="0"/>
                        </a:rPr>
                        <a:t>SetSuccessor</a:t>
                      </a:r>
                      <a:r>
                        <a:rPr lang="en-US" sz="1700" b="0" i="0" kern="1200" dirty="0">
                          <a:solidFill>
                            <a:schemeClr val="tx1"/>
                          </a:solidFill>
                          <a:effectLst/>
                          <a:latin typeface="Calibri" panose="020F0502020204030204" pitchFamily="34" charset="0"/>
                          <a:ea typeface="+mn-ea"/>
                          <a:cs typeface="Calibri" panose="020F0502020204030204" pitchFamily="34" charset="0"/>
                        </a:rPr>
                        <a:t>(</a:t>
                      </a:r>
                      <a:r>
                        <a:rPr lang="en-US" sz="1700" b="0" i="0" kern="1200" dirty="0" err="1">
                          <a:solidFill>
                            <a:schemeClr val="tx1"/>
                          </a:solidFill>
                          <a:effectLst/>
                          <a:latin typeface="Calibri" panose="020F0502020204030204" pitchFamily="34" charset="0"/>
                          <a:ea typeface="+mn-ea"/>
                          <a:cs typeface="Calibri" panose="020F0502020204030204" pitchFamily="34" charset="0"/>
                        </a:rPr>
                        <a:t>HandlerBase</a:t>
                      </a:r>
                      <a:r>
                        <a:rPr lang="en-US" sz="1700" b="0" i="0" kern="1200" dirty="0">
                          <a:solidFill>
                            <a:schemeClr val="tx1"/>
                          </a:solidFill>
                          <a:effectLst/>
                          <a:latin typeface="Calibri" panose="020F0502020204030204" pitchFamily="34" charset="0"/>
                          <a:ea typeface="+mn-ea"/>
                          <a:cs typeface="Calibri" panose="020F0502020204030204" pitchFamily="34" charset="0"/>
                        </a:rPr>
                        <a:t> successor)</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_successor = successor;</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public class </a:t>
                      </a:r>
                      <a:r>
                        <a:rPr lang="en-US" sz="1700" b="0" i="0" kern="1200" dirty="0" err="1">
                          <a:solidFill>
                            <a:schemeClr val="tx1"/>
                          </a:solidFill>
                          <a:effectLst/>
                          <a:latin typeface="Calibri" panose="020F0502020204030204" pitchFamily="34" charset="0"/>
                          <a:ea typeface="+mn-ea"/>
                          <a:cs typeface="Calibri" panose="020F0502020204030204" pitchFamily="34" charset="0"/>
                        </a:rPr>
                        <a:t>ConcreteHandlerA</a:t>
                      </a:r>
                      <a:r>
                        <a:rPr lang="en-US" sz="1700" b="0" i="0" kern="1200" dirty="0">
                          <a:solidFill>
                            <a:schemeClr val="tx1"/>
                          </a:solidFill>
                          <a:effectLst/>
                          <a:latin typeface="Calibri" panose="020F0502020204030204" pitchFamily="34" charset="0"/>
                          <a:ea typeface="+mn-ea"/>
                          <a:cs typeface="Calibri" panose="020F0502020204030204" pitchFamily="34" charset="0"/>
                        </a:rPr>
                        <a:t> : </a:t>
                      </a:r>
                      <a:r>
                        <a:rPr lang="en-US" sz="1700" b="0" i="0" kern="1200" dirty="0" err="1">
                          <a:solidFill>
                            <a:schemeClr val="tx1"/>
                          </a:solidFill>
                          <a:effectLst/>
                          <a:latin typeface="Calibri" panose="020F0502020204030204" pitchFamily="34" charset="0"/>
                          <a:ea typeface="+mn-ea"/>
                          <a:cs typeface="Calibri" panose="020F0502020204030204" pitchFamily="34" charset="0"/>
                        </a:rPr>
                        <a:t>HandlerBase</a:t>
                      </a:r>
                      <a:endParaRPr lang="en-US" sz="1700" b="0" i="0" kern="1200" dirty="0">
                        <a:solidFill>
                          <a:schemeClr val="tx1"/>
                        </a:solidFill>
                        <a:effectLst/>
                        <a:latin typeface="Calibri" panose="020F0502020204030204" pitchFamily="34" charset="0"/>
                        <a:ea typeface="+mn-ea"/>
                        <a:cs typeface="Calibri" panose="020F0502020204030204" pitchFamily="34" charset="0"/>
                      </a:endParaRP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public override void </a:t>
                      </a:r>
                      <a:r>
                        <a:rPr lang="en-US" sz="1700" b="0" i="0" kern="1200" dirty="0" err="1">
                          <a:solidFill>
                            <a:schemeClr val="tx1"/>
                          </a:solidFill>
                          <a:effectLst/>
                          <a:latin typeface="Calibri" panose="020F0502020204030204" pitchFamily="34" charset="0"/>
                          <a:ea typeface="+mn-ea"/>
                          <a:cs typeface="Calibri" panose="020F0502020204030204" pitchFamily="34" charset="0"/>
                        </a:rPr>
                        <a:t>HandleRequest</a:t>
                      </a:r>
                      <a:r>
                        <a:rPr lang="en-US" sz="1700" b="0" i="0" kern="1200" dirty="0">
                          <a:solidFill>
                            <a:schemeClr val="tx1"/>
                          </a:solidFill>
                          <a:effectLst/>
                          <a:latin typeface="Calibri" panose="020F0502020204030204" pitchFamily="34" charset="0"/>
                          <a:ea typeface="+mn-ea"/>
                          <a:cs typeface="Calibri" panose="020F0502020204030204" pitchFamily="34" charset="0"/>
                        </a:rPr>
                        <a:t>(int request)</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if (request == 1)</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a:t>
                      </a:r>
                      <a:r>
                        <a:rPr lang="en-US" sz="1700" b="0" i="0" kern="1200" dirty="0" err="1">
                          <a:solidFill>
                            <a:schemeClr val="tx1"/>
                          </a:solidFill>
                          <a:effectLst/>
                          <a:latin typeface="Calibri" panose="020F0502020204030204" pitchFamily="34" charset="0"/>
                          <a:ea typeface="+mn-ea"/>
                          <a:cs typeface="Calibri" panose="020F0502020204030204" pitchFamily="34" charset="0"/>
                        </a:rPr>
                        <a:t>Console.WriteLine</a:t>
                      </a:r>
                      <a:r>
                        <a:rPr lang="en-US" sz="1700" b="0" i="0" kern="1200" dirty="0">
                          <a:solidFill>
                            <a:schemeClr val="tx1"/>
                          </a:solidFill>
                          <a:effectLst/>
                          <a:latin typeface="Calibri" panose="020F0502020204030204" pitchFamily="34" charset="0"/>
                          <a:ea typeface="+mn-ea"/>
                          <a:cs typeface="Calibri" panose="020F0502020204030204" pitchFamily="34" charset="0"/>
                        </a:rPr>
                        <a:t>("Handled by </a:t>
                      </a:r>
                      <a:r>
                        <a:rPr lang="en-US" sz="1700" b="0" i="0" kern="1200" dirty="0" err="1">
                          <a:solidFill>
                            <a:schemeClr val="tx1"/>
                          </a:solidFill>
                          <a:effectLst/>
                          <a:latin typeface="Calibri" panose="020F0502020204030204" pitchFamily="34" charset="0"/>
                          <a:ea typeface="+mn-ea"/>
                          <a:cs typeface="Calibri" panose="020F0502020204030204" pitchFamily="34" charset="0"/>
                        </a:rPr>
                        <a:t>ConcreteHandlerA</a:t>
                      </a:r>
                      <a:r>
                        <a:rPr lang="en-US" sz="1700" b="0" i="0" kern="1200" dirty="0">
                          <a:solidFill>
                            <a:schemeClr val="tx1"/>
                          </a:solidFill>
                          <a:effectLst/>
                          <a:latin typeface="Calibri" panose="020F0502020204030204" pitchFamily="34" charset="0"/>
                          <a:ea typeface="+mn-ea"/>
                          <a:cs typeface="Calibri" panose="020F0502020204030204" pitchFamily="34" charset="0"/>
                        </a:rPr>
                        <a:t>");</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else if (_successor != null)</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_</a:t>
                      </a:r>
                      <a:r>
                        <a:rPr lang="en-US" sz="1700" b="0" i="0" kern="1200" dirty="0" err="1">
                          <a:solidFill>
                            <a:schemeClr val="tx1"/>
                          </a:solidFill>
                          <a:effectLst/>
                          <a:latin typeface="Calibri" panose="020F0502020204030204" pitchFamily="34" charset="0"/>
                          <a:ea typeface="+mn-ea"/>
                          <a:cs typeface="Calibri" panose="020F0502020204030204" pitchFamily="34" charset="0"/>
                        </a:rPr>
                        <a:t>successor.HandleRequest</a:t>
                      </a:r>
                      <a:r>
                        <a:rPr lang="en-US" sz="1700" b="0" i="0" kern="1200" dirty="0">
                          <a:solidFill>
                            <a:schemeClr val="tx1"/>
                          </a:solidFill>
                          <a:effectLst/>
                          <a:latin typeface="Calibri" panose="020F0502020204030204" pitchFamily="34" charset="0"/>
                          <a:ea typeface="+mn-ea"/>
                          <a:cs typeface="Calibri" panose="020F0502020204030204" pitchFamily="34" charset="0"/>
                        </a:rPr>
                        <a:t>(request);</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    }</a:t>
                      </a:r>
                    </a:p>
                    <a:p>
                      <a:pPr fontAlgn="base"/>
                      <a:r>
                        <a:rPr lang="en-US" sz="1700" b="0" i="0" kern="1200" dirty="0">
                          <a:solidFill>
                            <a:schemeClr val="tx1"/>
                          </a:solidFill>
                          <a:effectLst/>
                          <a:latin typeface="Calibri" panose="020F0502020204030204" pitchFamily="34" charset="0"/>
                          <a:ea typeface="+mn-ea"/>
                          <a:cs typeface="Calibri" panose="020F0502020204030204" pitchFamily="34" charset="0"/>
                        </a:rPr>
                        <a:t>}</a:t>
                      </a:r>
                    </a:p>
                  </a:txBody>
                  <a:tcPr marL="89798" marR="0" marT="44899" marB="44899"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144302886"/>
                  </a:ext>
                </a:extLst>
              </a:tr>
            </a:tbl>
          </a:graphicData>
        </a:graphic>
      </p:graphicFrame>
      <p:graphicFrame>
        <p:nvGraphicFramePr>
          <p:cNvPr id="47" name="Content Placeholder 3">
            <a:extLst>
              <a:ext uri="{FF2B5EF4-FFF2-40B4-BE49-F238E27FC236}">
                <a16:creationId xmlns:a16="http://schemas.microsoft.com/office/drawing/2014/main" id="{A6E546AB-C257-492B-BF61-C28DBC55E412}"/>
              </a:ext>
            </a:extLst>
          </p:cNvPr>
          <p:cNvGraphicFramePr>
            <a:graphicFrameLocks/>
          </p:cNvGraphicFramePr>
          <p:nvPr>
            <p:extLst>
              <p:ext uri="{D42A27DB-BD31-4B8C-83A1-F6EECF244321}">
                <p14:modId xmlns:p14="http://schemas.microsoft.com/office/powerpoint/2010/main" val="2549168401"/>
              </p:ext>
            </p:extLst>
          </p:nvPr>
        </p:nvGraphicFramePr>
        <p:xfrm>
          <a:off x="6792899" y="669591"/>
          <a:ext cx="4966598" cy="6319018"/>
        </p:xfrm>
        <a:graphic>
          <a:graphicData uri="http://schemas.openxmlformats.org/drawingml/2006/table">
            <a:tbl>
              <a:tblPr>
                <a:noFill/>
              </a:tblPr>
              <a:tblGrid>
                <a:gridCol w="4966598">
                  <a:extLst>
                    <a:ext uri="{9D8B030D-6E8A-4147-A177-3AD203B41FA5}">
                      <a16:colId xmlns:a16="http://schemas.microsoft.com/office/drawing/2014/main" val="2116709503"/>
                    </a:ext>
                  </a:extLst>
                </a:gridCol>
              </a:tblGrid>
              <a:tr h="6319018">
                <a:tc>
                  <a:txBody>
                    <a:bodyPr/>
                    <a:lstStyle/>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public class </a:t>
                      </a:r>
                      <a:r>
                        <a:rPr lang="en-US" sz="1800" b="0" i="0" kern="1200" dirty="0" err="1">
                          <a:solidFill>
                            <a:schemeClr val="tx1"/>
                          </a:solidFill>
                          <a:effectLst/>
                          <a:latin typeface="Calibri" panose="020F0502020204030204" pitchFamily="34" charset="0"/>
                          <a:ea typeface="+mn-ea"/>
                          <a:cs typeface="Calibri" panose="020F0502020204030204" pitchFamily="34" charset="0"/>
                        </a:rPr>
                        <a:t>ConcreteHandlerB</a:t>
                      </a:r>
                      <a:r>
                        <a:rPr lang="en-US" sz="1800" b="0" i="0" kern="1200" dirty="0">
                          <a:solidFill>
                            <a:schemeClr val="tx1"/>
                          </a:solidFill>
                          <a:effectLst/>
                          <a:latin typeface="Calibri" panose="020F0502020204030204" pitchFamily="34" charset="0"/>
                          <a:ea typeface="+mn-ea"/>
                          <a:cs typeface="Calibri" panose="020F0502020204030204" pitchFamily="34" charset="0"/>
                        </a:rPr>
                        <a:t> : </a:t>
                      </a:r>
                      <a:r>
                        <a:rPr lang="en-US" sz="1800" b="0" i="0" kern="1200" dirty="0" err="1">
                          <a:solidFill>
                            <a:schemeClr val="tx1"/>
                          </a:solidFill>
                          <a:effectLst/>
                          <a:latin typeface="Calibri" panose="020F0502020204030204" pitchFamily="34" charset="0"/>
                          <a:ea typeface="+mn-ea"/>
                          <a:cs typeface="Calibri" panose="020F0502020204030204" pitchFamily="34" charset="0"/>
                        </a:rPr>
                        <a:t>HandlerBase</a:t>
                      </a:r>
                      <a:endParaRPr lang="en-US" sz="1800" b="0" i="0" kern="1200" dirty="0">
                        <a:solidFill>
                          <a:schemeClr val="tx1"/>
                        </a:solidFill>
                        <a:effectLst/>
                        <a:latin typeface="Calibri" panose="020F0502020204030204" pitchFamily="34" charset="0"/>
                        <a:ea typeface="+mn-ea"/>
                        <a:cs typeface="Calibri" panose="020F0502020204030204" pitchFamily="34" charset="0"/>
                      </a:endParaRPr>
                    </a:p>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a:t>
                      </a:r>
                    </a:p>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    public override void </a:t>
                      </a:r>
                      <a:r>
                        <a:rPr lang="en-US" sz="1800" b="0" i="0" kern="1200" dirty="0" err="1">
                          <a:solidFill>
                            <a:schemeClr val="tx1"/>
                          </a:solidFill>
                          <a:effectLst/>
                          <a:latin typeface="Calibri" panose="020F0502020204030204" pitchFamily="34" charset="0"/>
                          <a:ea typeface="+mn-ea"/>
                          <a:cs typeface="Calibri" panose="020F0502020204030204" pitchFamily="34" charset="0"/>
                        </a:rPr>
                        <a:t>HandleRequest</a:t>
                      </a:r>
                      <a:r>
                        <a:rPr lang="en-US" sz="1800" b="0" i="0" kern="1200" dirty="0">
                          <a:solidFill>
                            <a:schemeClr val="tx1"/>
                          </a:solidFill>
                          <a:effectLst/>
                          <a:latin typeface="Calibri" panose="020F0502020204030204" pitchFamily="34" charset="0"/>
                          <a:ea typeface="+mn-ea"/>
                          <a:cs typeface="Calibri" panose="020F0502020204030204" pitchFamily="34" charset="0"/>
                        </a:rPr>
                        <a:t>(int request)</a:t>
                      </a:r>
                    </a:p>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    {</a:t>
                      </a:r>
                    </a:p>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        if (request &gt; 10)</a:t>
                      </a:r>
                    </a:p>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            </a:t>
                      </a:r>
                      <a:r>
                        <a:rPr lang="en-US" sz="1800" b="0" i="0" kern="1200" dirty="0" err="1">
                          <a:solidFill>
                            <a:schemeClr val="tx1"/>
                          </a:solidFill>
                          <a:effectLst/>
                          <a:latin typeface="Calibri" panose="020F0502020204030204" pitchFamily="34" charset="0"/>
                          <a:ea typeface="+mn-ea"/>
                          <a:cs typeface="Calibri" panose="020F0502020204030204" pitchFamily="34" charset="0"/>
                        </a:rPr>
                        <a:t>Console.WriteLine</a:t>
                      </a:r>
                      <a:r>
                        <a:rPr lang="en-US" sz="1800" b="0" i="0" kern="1200" dirty="0">
                          <a:solidFill>
                            <a:schemeClr val="tx1"/>
                          </a:solidFill>
                          <a:effectLst/>
                          <a:latin typeface="Calibri" panose="020F0502020204030204" pitchFamily="34" charset="0"/>
                          <a:ea typeface="+mn-ea"/>
                          <a:cs typeface="Calibri" panose="020F0502020204030204" pitchFamily="34" charset="0"/>
                        </a:rPr>
                        <a:t>("Handled by </a:t>
                      </a:r>
                      <a:r>
                        <a:rPr lang="en-US" sz="1800" b="0" i="0" kern="1200" dirty="0" err="1">
                          <a:solidFill>
                            <a:schemeClr val="tx1"/>
                          </a:solidFill>
                          <a:effectLst/>
                          <a:latin typeface="Calibri" panose="020F0502020204030204" pitchFamily="34" charset="0"/>
                          <a:ea typeface="+mn-ea"/>
                          <a:cs typeface="Calibri" panose="020F0502020204030204" pitchFamily="34" charset="0"/>
                        </a:rPr>
                        <a:t>ConcreteHandlerB</a:t>
                      </a:r>
                      <a:r>
                        <a:rPr lang="en-US" sz="1800" b="0" i="0" kern="1200" dirty="0">
                          <a:solidFill>
                            <a:schemeClr val="tx1"/>
                          </a:solidFill>
                          <a:effectLst/>
                          <a:latin typeface="Calibri" panose="020F0502020204030204" pitchFamily="34" charset="0"/>
                          <a:ea typeface="+mn-ea"/>
                          <a:cs typeface="Calibri" panose="020F0502020204030204" pitchFamily="34" charset="0"/>
                        </a:rPr>
                        <a:t>");</a:t>
                      </a:r>
                    </a:p>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        else if (_successor != null)</a:t>
                      </a:r>
                    </a:p>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            _</a:t>
                      </a:r>
                      <a:r>
                        <a:rPr lang="en-US" sz="1800" b="0" i="0" kern="1200" dirty="0" err="1">
                          <a:solidFill>
                            <a:schemeClr val="tx1"/>
                          </a:solidFill>
                          <a:effectLst/>
                          <a:latin typeface="Calibri" panose="020F0502020204030204" pitchFamily="34" charset="0"/>
                          <a:ea typeface="+mn-ea"/>
                          <a:cs typeface="Calibri" panose="020F0502020204030204" pitchFamily="34" charset="0"/>
                        </a:rPr>
                        <a:t>successor.HandleRequest</a:t>
                      </a:r>
                      <a:r>
                        <a:rPr lang="en-US" sz="1800" b="0" i="0" kern="1200" dirty="0">
                          <a:solidFill>
                            <a:schemeClr val="tx1"/>
                          </a:solidFill>
                          <a:effectLst/>
                          <a:latin typeface="Calibri" panose="020F0502020204030204" pitchFamily="34" charset="0"/>
                          <a:ea typeface="+mn-ea"/>
                          <a:cs typeface="Calibri" panose="020F0502020204030204" pitchFamily="34" charset="0"/>
                        </a:rPr>
                        <a:t>(request);</a:t>
                      </a:r>
                    </a:p>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    }</a:t>
                      </a:r>
                    </a:p>
                    <a:p>
                      <a:pPr fontAlgn="base"/>
                      <a:r>
                        <a:rPr lang="en-US" sz="1800" b="0" i="0" kern="1200" dirty="0">
                          <a:solidFill>
                            <a:schemeClr val="tx1"/>
                          </a:solidFill>
                          <a:effectLst/>
                          <a:latin typeface="Calibri" panose="020F0502020204030204" pitchFamily="34" charset="0"/>
                          <a:ea typeface="+mn-ea"/>
                          <a:cs typeface="Calibri" panose="020F0502020204030204" pitchFamily="34" charset="0"/>
                        </a:rPr>
                        <a:t>}</a:t>
                      </a:r>
                    </a:p>
                    <a:p>
                      <a:pPr algn="l" fontAlgn="base"/>
                      <a:endParaRPr lang="en-US" sz="1700" b="0" i="0" dirty="0">
                        <a:solidFill>
                          <a:schemeClr val="tx1">
                            <a:lumMod val="75000"/>
                            <a:lumOff val="25000"/>
                          </a:schemeClr>
                        </a:solidFill>
                        <a:effectLst/>
                        <a:latin typeface="Calibri" panose="020F0502020204030204" pitchFamily="34" charset="0"/>
                        <a:cs typeface="Calibri" panose="020F0502020204030204" pitchFamily="34" charset="0"/>
                      </a:endParaRPr>
                    </a:p>
                  </a:txBody>
                  <a:tcPr marL="89798" marR="0" marT="44899" marB="44899"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144302886"/>
                  </a:ext>
                </a:extLst>
              </a:tr>
            </a:tbl>
          </a:graphicData>
        </a:graphic>
      </p:graphicFrame>
      <p:sp>
        <p:nvSpPr>
          <p:cNvPr id="55" name="Title 1">
            <a:extLst>
              <a:ext uri="{FF2B5EF4-FFF2-40B4-BE49-F238E27FC236}">
                <a16:creationId xmlns:a16="http://schemas.microsoft.com/office/drawing/2014/main" id="{3CD8A0DF-6EF7-4842-B5DC-6DFFC4FF23AB}"/>
              </a:ext>
            </a:extLst>
          </p:cNvPr>
          <p:cNvSpPr>
            <a:spLocks noGrp="1"/>
          </p:cNvSpPr>
          <p:nvPr>
            <p:ph type="title"/>
          </p:nvPr>
        </p:nvSpPr>
        <p:spPr>
          <a:xfrm>
            <a:off x="1971489" y="24305"/>
            <a:ext cx="8911687" cy="670036"/>
          </a:xfrm>
        </p:spPr>
        <p:txBody>
          <a:bodyPr>
            <a:noAutofit/>
          </a:bodyPr>
          <a:lstStyle/>
          <a:p>
            <a:pPr algn="ctr"/>
            <a:r>
              <a:rPr lang="en-US" sz="4000" dirty="0">
                <a:latin typeface="Calibri" panose="020F0502020204030204" pitchFamily="34" charset="0"/>
                <a:cs typeface="Calibri" panose="020F0502020204030204" pitchFamily="34" charset="0"/>
              </a:rPr>
              <a:t>Code</a:t>
            </a:r>
          </a:p>
        </p:txBody>
      </p:sp>
    </p:spTree>
    <p:extLst>
      <p:ext uri="{BB962C8B-B14F-4D97-AF65-F5344CB8AC3E}">
        <p14:creationId xmlns:p14="http://schemas.microsoft.com/office/powerpoint/2010/main" val="6012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DD5A-9B4C-4C20-98B8-8AEA5827FA6B}"/>
              </a:ext>
            </a:extLst>
          </p:cNvPr>
          <p:cNvSpPr>
            <a:spLocks noGrp="1"/>
          </p:cNvSpPr>
          <p:nvPr>
            <p:ph type="title"/>
          </p:nvPr>
        </p:nvSpPr>
        <p:spPr>
          <a:xfrm>
            <a:off x="1554237" y="588600"/>
            <a:ext cx="8911687" cy="1280890"/>
          </a:xfrm>
        </p:spPr>
        <p:txBody>
          <a:bodyPr>
            <a:normAutofit/>
          </a:bodyPr>
          <a:lstStyle/>
          <a:p>
            <a:r>
              <a:rPr lang="en-US" sz="4000" dirty="0">
                <a:latin typeface="Calibri" panose="020F0502020204030204" pitchFamily="34" charset="0"/>
                <a:cs typeface="Calibri" panose="020F0502020204030204" pitchFamily="34" charset="0"/>
              </a:rPr>
              <a:t>Example: Coin Handling System</a:t>
            </a:r>
          </a:p>
        </p:txBody>
      </p:sp>
      <p:sp>
        <p:nvSpPr>
          <p:cNvPr id="8" name="Content Placeholder 7">
            <a:extLst>
              <a:ext uri="{FF2B5EF4-FFF2-40B4-BE49-F238E27FC236}">
                <a16:creationId xmlns:a16="http://schemas.microsoft.com/office/drawing/2014/main" id="{D6344963-0E06-4930-A97D-A20D6677F5BA}"/>
              </a:ext>
            </a:extLst>
          </p:cNvPr>
          <p:cNvSpPr>
            <a:spLocks noGrp="1"/>
          </p:cNvSpPr>
          <p:nvPr>
            <p:ph idx="1"/>
          </p:nvPr>
        </p:nvSpPr>
        <p:spPr>
          <a:xfrm>
            <a:off x="1675015" y="1784412"/>
            <a:ext cx="8915400" cy="4484988"/>
          </a:xfrm>
        </p:spPr>
        <p:txBody>
          <a:bodyPr>
            <a:noAutofit/>
          </a:bodyPr>
          <a:lstStyle/>
          <a:p>
            <a:pPr>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request will be a Coin object with a weight in grams and </a:t>
            </a:r>
          </a:p>
          <a:p>
            <a:pPr marL="0" indent="0">
              <a:buNone/>
            </a:pPr>
            <a:r>
              <a:rPr lang="en-US" sz="2100" dirty="0">
                <a:latin typeface="Calibri" panose="020F0502020204030204" pitchFamily="34" charset="0"/>
                <a:cs typeface="Calibri" panose="020F0502020204030204" pitchFamily="34" charset="0"/>
              </a:rPr>
              <a:t>diameter in millimeters. </a:t>
            </a:r>
          </a:p>
          <a:p>
            <a:pPr>
              <a:buFont typeface="Wingdings" panose="05000000000000000000" pitchFamily="2" charset="2"/>
              <a:buChar char="Ø"/>
            </a:pPr>
            <a:r>
              <a:rPr lang="en-US" sz="2100" dirty="0">
                <a:latin typeface="Calibri" panose="020F0502020204030204" pitchFamily="34" charset="0"/>
                <a:cs typeface="Calibri" panose="020F0502020204030204" pitchFamily="34" charset="0"/>
              </a:rPr>
              <a:t>We can create the coin class using the code below.</a:t>
            </a:r>
          </a:p>
          <a:p>
            <a:pPr marL="0" indent="0">
              <a:buNone/>
            </a:pPr>
            <a:endParaRPr lang="en-US" sz="2100" dirty="0">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public class Coin</a:t>
            </a:r>
          </a:p>
          <a:p>
            <a:pPr marL="0" indent="0">
              <a:buNone/>
            </a:pPr>
            <a:r>
              <a:rPr lang="en-US" sz="2100" dirty="0">
                <a:latin typeface="Calibri" panose="020F0502020204030204" pitchFamily="34" charset="0"/>
                <a:cs typeface="Calibri" panose="020F0502020204030204" pitchFamily="34" charset="0"/>
              </a:rPr>
              <a:t>{</a:t>
            </a:r>
          </a:p>
          <a:p>
            <a:pPr marL="0" indent="0">
              <a:buNone/>
            </a:pPr>
            <a:r>
              <a:rPr lang="en-US" sz="2100" dirty="0">
                <a:latin typeface="Calibri" panose="020F0502020204030204" pitchFamily="34" charset="0"/>
                <a:cs typeface="Calibri" panose="020F0502020204030204" pitchFamily="34" charset="0"/>
              </a:rPr>
              <a:t>	public float Weight {get; set;}</a:t>
            </a:r>
          </a:p>
          <a:p>
            <a:pPr marL="0" indent="0">
              <a:buNone/>
            </a:pPr>
            <a:r>
              <a:rPr lang="en-US" sz="2100" dirty="0">
                <a:latin typeface="Calibri" panose="020F0502020204030204" pitchFamily="34" charset="0"/>
                <a:cs typeface="Calibri" panose="020F0502020204030204" pitchFamily="34" charset="0"/>
              </a:rPr>
              <a:t>	public float Diameter {get; set;}</a:t>
            </a:r>
          </a:p>
          <a:p>
            <a:pPr marL="0" indent="0">
              <a:buNone/>
            </a:pPr>
            <a:r>
              <a:rPr lang="en-US" sz="2100"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204F6ECB-7558-44AA-A3A7-F3DE4D4A4A18}"/>
              </a:ext>
            </a:extLst>
          </p:cNvPr>
          <p:cNvPicPr>
            <a:picLocks noChangeAspect="1"/>
          </p:cNvPicPr>
          <p:nvPr/>
        </p:nvPicPr>
        <p:blipFill>
          <a:blip r:embed="rId2"/>
          <a:stretch>
            <a:fillRect/>
          </a:stretch>
        </p:blipFill>
        <p:spPr>
          <a:xfrm>
            <a:off x="9116104" y="196583"/>
            <a:ext cx="2699640" cy="3598620"/>
          </a:xfrm>
          <a:prstGeom prst="rect">
            <a:avLst/>
          </a:prstGeom>
        </p:spPr>
      </p:pic>
    </p:spTree>
    <p:extLst>
      <p:ext uri="{BB962C8B-B14F-4D97-AF65-F5344CB8AC3E}">
        <p14:creationId xmlns:p14="http://schemas.microsoft.com/office/powerpoint/2010/main" val="3771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C45999A1-D241-4EB3-B09D-1D830D6CB8C3}"/>
              </a:ext>
            </a:extLst>
          </p:cNvPr>
          <p:cNvSpPr>
            <a:spLocks noGrp="1" noChangeArrowheads="1"/>
          </p:cNvSpPr>
          <p:nvPr>
            <p:ph sz="half" idx="1"/>
          </p:nvPr>
        </p:nvSpPr>
        <p:spPr bwMode="auto">
          <a:xfrm>
            <a:off x="1542881" y="278764"/>
            <a:ext cx="511357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abstract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CoinHandlerBase</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protected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CoinHandlerBase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_successor;</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abstract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 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SetSuccessor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CoinHandlerBase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successor)</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_successor = successor;</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urier New" panose="02070309020205020404" pitchFamily="49" charset="0"/>
              <a:cs typeface="Courier New" panose="02070309020205020404" pitchFamily="49" charset="0"/>
            </a:endParaRPr>
          </a:p>
        </p:txBody>
      </p:sp>
      <p:sp>
        <p:nvSpPr>
          <p:cNvPr id="11" name="Rectangle 9">
            <a:extLst>
              <a:ext uri="{FF2B5EF4-FFF2-40B4-BE49-F238E27FC236}">
                <a16:creationId xmlns:a16="http://schemas.microsoft.com/office/drawing/2014/main" id="{530CC9CB-4032-41CC-87C0-3E7A934057C3}"/>
              </a:ext>
            </a:extLst>
          </p:cNvPr>
          <p:cNvSpPr>
            <a:spLocks noGrp="1" noChangeArrowheads="1"/>
          </p:cNvSpPr>
          <p:nvPr>
            <p:ph sz="half" idx="2"/>
          </p:nvPr>
        </p:nvSpPr>
        <p:spPr bwMode="auto">
          <a:xfrm>
            <a:off x="6862762" y="150515"/>
            <a:ext cx="5113579"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TwentyPenceHandler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CoinHandlerBase</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override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 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coin.Weight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- 5) &lt; 0.01 &amp;&amp;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coin.Diameter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- 21.4) &lt; 0.1)</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Console.WriteLine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"Captured 20p"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(_successor !=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successor.HandleCoin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FiftyPenceHandler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CoinHandlerBase</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override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 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coin.Weight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- 8) &lt; 0.02 &amp;&amp;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coin.Diameter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- 27.3) &lt; 0.15)</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Console.WriteLine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"Captured 50p"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(_successor !=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successor.HandleCoin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OnePoundHandler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CoinHandlerBase</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override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 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coin.Weight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- 9.5) &lt; 0.02 &amp;&amp;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coin.Diameter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- 22.5) &lt; 0.13)</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Console.WriteLine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"Captured £1"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(_successor !=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successor.HandleCoin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8">
            <a:extLst>
              <a:ext uri="{FF2B5EF4-FFF2-40B4-BE49-F238E27FC236}">
                <a16:creationId xmlns:a16="http://schemas.microsoft.com/office/drawing/2014/main" id="{45DDC0B2-17C2-4044-97C5-88D9398BA68A}"/>
              </a:ext>
            </a:extLst>
          </p:cNvPr>
          <p:cNvSpPr>
            <a:spLocks noChangeArrowheads="1"/>
          </p:cNvSpPr>
          <p:nvPr/>
        </p:nvSpPr>
        <p:spPr bwMode="auto">
          <a:xfrm>
            <a:off x="1542881" y="2411818"/>
            <a:ext cx="501063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FivePenceHandler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CoinHandlerBase</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override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 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coin.Weight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- 3.25) &lt; 0.02 &amp;&amp;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coin.Diameter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- 18) &lt; 0.1)</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Console.WriteLine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"Captured 5p"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(_successor !=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successor.HandleCoin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TenPenceHandler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CoinHandlerBase</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override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 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coin.Weight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- 6.5) &lt; 0.03 &amp;&amp;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coin.Diameter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- 24.5) &lt; 0.15)</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Console.WriteLine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"Captured 10p"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(_successor !=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successor.HandleCoin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(coin);</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504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F93484-213D-4433-A057-31D7B289D499}"/>
              </a:ext>
            </a:extLst>
          </p:cNvPr>
          <p:cNvSpPr>
            <a:spLocks noGrp="1"/>
          </p:cNvSpPr>
          <p:nvPr>
            <p:ph type="title"/>
          </p:nvPr>
        </p:nvSpPr>
        <p:spPr>
          <a:xfrm>
            <a:off x="1787741" y="331146"/>
            <a:ext cx="8915400" cy="743051"/>
          </a:xfrm>
        </p:spPr>
        <p:txBody>
          <a:bodyPr>
            <a:normAutofit fontScale="90000"/>
          </a:bodyPr>
          <a:lstStyle/>
          <a:p>
            <a:pPr algn="ctr"/>
            <a:r>
              <a:rPr lang="en-US" sz="3200" dirty="0">
                <a:latin typeface="Arial" panose="020B0604020202020204" pitchFamily="34" charset="0"/>
                <a:cs typeface="Arial" panose="020B0604020202020204" pitchFamily="34" charset="0"/>
              </a:rPr>
              <a:t>Chain Of Responsibility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Advantages &amp; Disadvantages</a:t>
            </a:r>
          </a:p>
        </p:txBody>
      </p:sp>
      <p:sp>
        <p:nvSpPr>
          <p:cNvPr id="3" name="Content Placeholder 2">
            <a:extLst>
              <a:ext uri="{FF2B5EF4-FFF2-40B4-BE49-F238E27FC236}">
                <a16:creationId xmlns:a16="http://schemas.microsoft.com/office/drawing/2014/main" id="{E6768CB9-3083-4124-9694-3374E35FA38B}"/>
              </a:ext>
            </a:extLst>
          </p:cNvPr>
          <p:cNvSpPr>
            <a:spLocks noGrp="1"/>
          </p:cNvSpPr>
          <p:nvPr>
            <p:ph idx="1"/>
          </p:nvPr>
        </p:nvSpPr>
        <p:spPr>
          <a:xfrm>
            <a:off x="1047565" y="1538508"/>
            <a:ext cx="10591060" cy="5319492"/>
          </a:xfrm>
        </p:spPr>
        <p:txBody>
          <a:bodyPr>
            <a:noAutofit/>
          </a:bodyPr>
          <a:lstStyle/>
          <a:p>
            <a:pPr marL="0" indent="0" fontAlgn="base">
              <a:buNone/>
            </a:pPr>
            <a:r>
              <a:rPr lang="en-US" sz="2000" b="1" dirty="0">
                <a:latin typeface="Calibri" panose="020F0502020204030204" pitchFamily="34" charset="0"/>
                <a:cs typeface="Calibri" panose="020F0502020204030204" pitchFamily="34" charset="0"/>
              </a:rPr>
              <a:t>Advantages:</a:t>
            </a:r>
            <a:endParaRPr lang="en-US" sz="2000" dirty="0">
              <a:latin typeface="Calibri" panose="020F0502020204030204" pitchFamily="34" charset="0"/>
              <a:cs typeface="Calibri" panose="020F0502020204030204" pitchFamily="34" charset="0"/>
            </a:endParaRP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To reduce the coupling degree. Decoupling it will request the sender and receiver.</a:t>
            </a: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Simplified object. The object does not need to know the chain structure.</a:t>
            </a: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Enhance flexibility of object assigned duties. By changing the members within the chain or change their order, allow dynamic adding or deleting responsibility.</a:t>
            </a: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Increase the request processing new class of very convenient.</a:t>
            </a:r>
          </a:p>
          <a:p>
            <a:pPr marL="0" indent="0" fontAlgn="base">
              <a:buNone/>
            </a:pPr>
            <a:r>
              <a:rPr lang="en-US" sz="2000" b="1" dirty="0">
                <a:latin typeface="Calibri" panose="020F0502020204030204" pitchFamily="34" charset="0"/>
                <a:cs typeface="Calibri" panose="020F0502020204030204" pitchFamily="34" charset="0"/>
              </a:rPr>
              <a:t>Disadvantages:</a:t>
            </a:r>
            <a:endParaRPr lang="en-US" sz="2000" dirty="0">
              <a:latin typeface="Calibri" panose="020F0502020204030204" pitchFamily="34" charset="0"/>
              <a:cs typeface="Calibri" panose="020F0502020204030204" pitchFamily="34" charset="0"/>
            </a:endParaRP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request must be received not guarantee.</a:t>
            </a: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performance of the system will be affected, but also in the code debugging is not easy may cause cycle call.</a:t>
            </a:r>
          </a:p>
          <a:p>
            <a:pPr fontAlgn="base">
              <a:buFont typeface="Wingdings" panose="05000000000000000000" pitchFamily="2" charset="2"/>
              <a:buChar char="Ø"/>
            </a:pPr>
            <a:r>
              <a:rPr lang="en-US" sz="2000" dirty="0">
                <a:latin typeface="Calibri" panose="020F0502020204030204" pitchFamily="34" charset="0"/>
                <a:cs typeface="Calibri" panose="020F0502020204030204" pitchFamily="34" charset="0"/>
              </a:rPr>
              <a:t>It may not be easy to observe the characteristics of operation, due to debug.</a:t>
            </a:r>
          </a:p>
        </p:txBody>
      </p:sp>
    </p:spTree>
    <p:extLst>
      <p:ext uri="{BB962C8B-B14F-4D97-AF65-F5344CB8AC3E}">
        <p14:creationId xmlns:p14="http://schemas.microsoft.com/office/powerpoint/2010/main" val="1351660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F93484-213D-4433-A057-31D7B289D499}"/>
              </a:ext>
            </a:extLst>
          </p:cNvPr>
          <p:cNvSpPr>
            <a:spLocks noGrp="1"/>
          </p:cNvSpPr>
          <p:nvPr>
            <p:ph type="title"/>
          </p:nvPr>
        </p:nvSpPr>
        <p:spPr>
          <a:xfrm>
            <a:off x="1716719" y="624110"/>
            <a:ext cx="8915400" cy="743051"/>
          </a:xfrm>
        </p:spPr>
        <p:txBody>
          <a:bodyPr>
            <a:normAutofit fontScale="90000"/>
          </a:bodyPr>
          <a:lstStyle/>
          <a:p>
            <a:pPr algn="ctr"/>
            <a:r>
              <a:rPr lang="en-US" sz="3200" dirty="0">
                <a:latin typeface="Arial" panose="020B0604020202020204" pitchFamily="34" charset="0"/>
                <a:cs typeface="Arial" panose="020B0604020202020204" pitchFamily="34" charset="0"/>
              </a:rPr>
              <a:t>Chain Of Responsibility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When &amp; Where?</a:t>
            </a:r>
          </a:p>
        </p:txBody>
      </p:sp>
      <p:sp>
        <p:nvSpPr>
          <p:cNvPr id="3" name="Content Placeholder 2">
            <a:extLst>
              <a:ext uri="{FF2B5EF4-FFF2-40B4-BE49-F238E27FC236}">
                <a16:creationId xmlns:a16="http://schemas.microsoft.com/office/drawing/2014/main" id="{E6768CB9-3083-4124-9694-3374E35FA38B}"/>
              </a:ext>
            </a:extLst>
          </p:cNvPr>
          <p:cNvSpPr>
            <a:spLocks noGrp="1"/>
          </p:cNvSpPr>
          <p:nvPr>
            <p:ph idx="1"/>
          </p:nvPr>
        </p:nvSpPr>
        <p:spPr>
          <a:xfrm>
            <a:off x="1544715" y="2088924"/>
            <a:ext cx="10227076" cy="3867993"/>
          </a:xfrm>
        </p:spPr>
        <p:txBody>
          <a:bodyPr>
            <a:noAutofit/>
          </a:bodyPr>
          <a:lstStyle/>
          <a:p>
            <a:pPr marL="0" indent="0" fontAlgn="base">
              <a:buNone/>
            </a:pPr>
            <a:r>
              <a:rPr lang="en-US" sz="2200" b="1" dirty="0">
                <a:latin typeface="Calibri" panose="020F0502020204030204" pitchFamily="34" charset="0"/>
                <a:cs typeface="Calibri" panose="020F0502020204030204" pitchFamily="34" charset="0"/>
              </a:rPr>
              <a:t>Where and When Chain of Responsibility pattern is applicable :</a:t>
            </a:r>
            <a:endParaRPr lang="en-US" sz="2200" dirty="0">
              <a:latin typeface="Calibri" panose="020F0502020204030204" pitchFamily="34" charset="0"/>
              <a:cs typeface="Calibri" panose="020F0502020204030204" pitchFamily="34" charset="0"/>
            </a:endParaRPr>
          </a:p>
          <a:p>
            <a:pPr fontAlgn="base">
              <a:buFont typeface="Wingdings" panose="05000000000000000000" pitchFamily="2" charset="2"/>
              <a:buChar char="Ø"/>
            </a:pPr>
            <a:r>
              <a:rPr lang="en-US" sz="2200" dirty="0">
                <a:latin typeface="Calibri" panose="020F0502020204030204" pitchFamily="34" charset="0"/>
                <a:cs typeface="Calibri" panose="020F0502020204030204" pitchFamily="34" charset="0"/>
              </a:rPr>
              <a:t>When you want to decouple a request’s sender and receiver</a:t>
            </a:r>
          </a:p>
          <a:p>
            <a:pPr fontAlgn="base">
              <a:buFont typeface="Wingdings" panose="05000000000000000000" pitchFamily="2" charset="2"/>
              <a:buChar char="Ø"/>
            </a:pPr>
            <a:r>
              <a:rPr lang="en-US" sz="2200" dirty="0">
                <a:latin typeface="Calibri" panose="020F0502020204030204" pitchFamily="34" charset="0"/>
                <a:cs typeface="Calibri" panose="020F0502020204030204" pitchFamily="34" charset="0"/>
              </a:rPr>
              <a:t>Multiple objects, determined at runtime, are candidates to handle a request</a:t>
            </a:r>
          </a:p>
          <a:p>
            <a:pPr fontAlgn="base">
              <a:buFont typeface="Wingdings" panose="05000000000000000000" pitchFamily="2" charset="2"/>
              <a:buChar char="Ø"/>
            </a:pPr>
            <a:r>
              <a:rPr lang="en-US" sz="2200" dirty="0">
                <a:latin typeface="Calibri" panose="020F0502020204030204" pitchFamily="34" charset="0"/>
                <a:cs typeface="Calibri" panose="020F0502020204030204" pitchFamily="34" charset="0"/>
              </a:rPr>
              <a:t>When you don’t want to specify handlers explicitly in your code</a:t>
            </a:r>
          </a:p>
          <a:p>
            <a:pPr fontAlgn="base">
              <a:buFont typeface="Wingdings" panose="05000000000000000000" pitchFamily="2" charset="2"/>
              <a:buChar char="Ø"/>
            </a:pPr>
            <a:r>
              <a:rPr lang="en-US" sz="2200" dirty="0">
                <a:latin typeface="Calibri" panose="020F0502020204030204" pitchFamily="34" charset="0"/>
                <a:cs typeface="Calibri" panose="020F0502020204030204" pitchFamily="34" charset="0"/>
              </a:rPr>
              <a:t>When you want to issue a request to one of several objects without specifying the receiver explicitly.</a:t>
            </a:r>
          </a:p>
        </p:txBody>
      </p:sp>
    </p:spTree>
    <p:extLst>
      <p:ext uri="{BB962C8B-B14F-4D97-AF65-F5344CB8AC3E}">
        <p14:creationId xmlns:p14="http://schemas.microsoft.com/office/powerpoint/2010/main" val="316558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AC5B-5B7C-4CA7-BC4E-89EA56D108C7}"/>
              </a:ext>
            </a:extLst>
          </p:cNvPr>
          <p:cNvSpPr>
            <a:spLocks noGrp="1"/>
          </p:cNvSpPr>
          <p:nvPr>
            <p:ph type="title"/>
          </p:nvPr>
        </p:nvSpPr>
        <p:spPr>
          <a:xfrm>
            <a:off x="1547820" y="707237"/>
            <a:ext cx="5554133" cy="778933"/>
          </a:xfrm>
        </p:spPr>
        <p:txBody>
          <a:bodyPr anchor="ctr">
            <a:normAutofit fontScale="90000"/>
          </a:bodyPr>
          <a:lstStyle/>
          <a:p>
            <a:r>
              <a:rPr lang="en-US" sz="3200">
                <a:solidFill>
                  <a:schemeClr val="tx1"/>
                </a:solidFill>
                <a:latin typeface="Arial" panose="020B0604020202020204" pitchFamily="34" charset="0"/>
                <a:cs typeface="Arial" panose="020B0604020202020204" pitchFamily="34" charset="0"/>
              </a:rPr>
              <a:t>State Design Pattern (Behavioral)</a:t>
            </a:r>
            <a:endParaRPr lang="en-US" sz="32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A17340F-4C59-48C4-BD43-B80C95A28459}"/>
              </a:ext>
            </a:extLst>
          </p:cNvPr>
          <p:cNvSpPr>
            <a:spLocks noGrp="1"/>
          </p:cNvSpPr>
          <p:nvPr>
            <p:ph idx="1"/>
          </p:nvPr>
        </p:nvSpPr>
        <p:spPr>
          <a:xfrm>
            <a:off x="1234325" y="1969857"/>
            <a:ext cx="4287585" cy="3879222"/>
          </a:xfrm>
        </p:spPr>
        <p:txBody>
          <a:bodyPr>
            <a:normAutofit/>
          </a:bodyPr>
          <a:lstStyle/>
          <a:p>
            <a:pPr marL="0" indent="0">
              <a:buClr>
                <a:srgbClr val="F4F335"/>
              </a:buClr>
              <a:buNone/>
            </a:pPr>
            <a:endParaRPr lang="en-US" sz="2200" b="1">
              <a:solidFill>
                <a:schemeClr val="tx1"/>
              </a:solidFill>
              <a:latin typeface="Calibri" panose="020F0502020204030204" pitchFamily="34" charset="0"/>
              <a:cs typeface="Calibri" panose="020F0502020204030204" pitchFamily="34" charset="0"/>
            </a:endParaRPr>
          </a:p>
          <a:p>
            <a:pPr marL="0" indent="0">
              <a:buClr>
                <a:srgbClr val="F4F335"/>
              </a:buClr>
              <a:buNone/>
            </a:pPr>
            <a:r>
              <a:rPr lang="en-US" sz="2200" b="1">
                <a:solidFill>
                  <a:schemeClr val="tx1"/>
                </a:solidFill>
                <a:latin typeface="Calibri" panose="020F0502020204030204" pitchFamily="34" charset="0"/>
                <a:cs typeface="Calibri" panose="020F0502020204030204" pitchFamily="34" charset="0"/>
              </a:rPr>
              <a:t>Intent: </a:t>
            </a:r>
            <a:r>
              <a:rPr lang="en-US" sz="2200">
                <a:solidFill>
                  <a:schemeClr val="tx1"/>
                </a:solidFill>
                <a:latin typeface="Calibri" panose="020F0502020204030204" pitchFamily="34" charset="0"/>
                <a:cs typeface="Calibri" panose="020F0502020204030204" pitchFamily="34" charset="0"/>
              </a:rPr>
              <a:t>The state pattern is used to alter the behavior of an object as its internal state changes. The pattern allows the class for an object to apparently change at run-time.</a:t>
            </a:r>
            <a:endParaRPr lang="en-US" sz="2200"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CC83145-E9A9-4F9C-820D-9DC5DA831BCA}"/>
              </a:ext>
            </a:extLst>
          </p:cNvPr>
          <p:cNvPicPr>
            <a:picLocks noChangeAspect="1"/>
          </p:cNvPicPr>
          <p:nvPr/>
        </p:nvPicPr>
        <p:blipFill>
          <a:blip r:embed="rId2"/>
          <a:stretch>
            <a:fillRect/>
          </a:stretch>
        </p:blipFill>
        <p:spPr>
          <a:xfrm>
            <a:off x="5601809" y="-2"/>
            <a:ext cx="6587143" cy="6858002"/>
          </a:xfrm>
          <a:prstGeom prst="rect">
            <a:avLst/>
          </a:prstGeom>
        </p:spPr>
      </p:pic>
    </p:spTree>
    <p:extLst>
      <p:ext uri="{BB962C8B-B14F-4D97-AF65-F5344CB8AC3E}">
        <p14:creationId xmlns:p14="http://schemas.microsoft.com/office/powerpoint/2010/main" val="225421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7CE7-78B0-4927-800F-1D1522E99F27}"/>
              </a:ext>
            </a:extLst>
          </p:cNvPr>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B6CBF6A0-98C0-43BB-9619-1278898BA52A}"/>
              </a:ext>
            </a:extLst>
          </p:cNvPr>
          <p:cNvSpPr>
            <a:spLocks noGrp="1"/>
          </p:cNvSpPr>
          <p:nvPr>
            <p:ph idx="1"/>
          </p:nvPr>
        </p:nvSpPr>
        <p:spPr>
          <a:xfrm>
            <a:off x="1855433" y="2133600"/>
            <a:ext cx="9649179" cy="3777622"/>
          </a:xfrm>
        </p:spPr>
        <p:txBody>
          <a:bodyPr/>
          <a:lstStyle/>
          <a:p>
            <a:pPr>
              <a:buFont typeface="Wingdings" panose="05000000000000000000" pitchFamily="2" charset="2"/>
              <a:buChar char="v"/>
            </a:pPr>
            <a:r>
              <a:rPr lang="en-US" dirty="0">
                <a:hlinkClick r:id="rId2"/>
              </a:rPr>
              <a:t>http://www.blackwasp.co.uk/GofPatterns.aspx</a:t>
            </a:r>
            <a:endParaRPr lang="en-US" dirty="0"/>
          </a:p>
          <a:p>
            <a:pPr>
              <a:buFont typeface="Wingdings" panose="05000000000000000000" pitchFamily="2" charset="2"/>
              <a:buChar char="v"/>
            </a:pPr>
            <a:r>
              <a:rPr lang="en-US" dirty="0">
                <a:hlinkClick r:id="rId3"/>
              </a:rPr>
              <a:t>https://www.geeksforgeeks.org/state-design-pattern/</a:t>
            </a:r>
            <a:r>
              <a:rPr lang="en-US" dirty="0"/>
              <a:t> </a:t>
            </a:r>
          </a:p>
          <a:p>
            <a:pPr>
              <a:buFont typeface="Wingdings" panose="05000000000000000000" pitchFamily="2" charset="2"/>
              <a:buChar char="v"/>
            </a:pPr>
            <a:r>
              <a:rPr lang="en-US" dirty="0">
                <a:hlinkClick r:id="rId4"/>
              </a:rPr>
              <a:t>https://www.geeksforgeeks.org/chain-responsibility-design-pattern/</a:t>
            </a:r>
            <a:r>
              <a:rPr lang="en-US" dirty="0"/>
              <a:t> </a:t>
            </a:r>
          </a:p>
          <a:p>
            <a:pPr>
              <a:buFont typeface="Wingdings" panose="05000000000000000000" pitchFamily="2" charset="2"/>
              <a:buChar char="v"/>
            </a:pPr>
            <a:r>
              <a:rPr lang="en-US" dirty="0">
                <a:hlinkClick r:id="rId5"/>
              </a:rPr>
              <a:t>https://www.tutorialspoint.com/design_pattern/state_pattern.htm</a:t>
            </a:r>
            <a:r>
              <a:rPr lang="en-US" dirty="0"/>
              <a:t> </a:t>
            </a:r>
          </a:p>
          <a:p>
            <a:pPr>
              <a:buFont typeface="Wingdings" panose="05000000000000000000" pitchFamily="2" charset="2"/>
              <a:buChar char="v"/>
            </a:pPr>
            <a:r>
              <a:rPr lang="en-US" dirty="0">
                <a:hlinkClick r:id="rId6"/>
              </a:rPr>
              <a:t>https://www.tutorialspoint.com/design_pattern/chain_of_responsibility_pattern.htm</a:t>
            </a:r>
            <a:r>
              <a:rPr lang="en-US" dirty="0"/>
              <a:t> </a:t>
            </a:r>
          </a:p>
        </p:txBody>
      </p:sp>
    </p:spTree>
    <p:extLst>
      <p:ext uri="{BB962C8B-B14F-4D97-AF65-F5344CB8AC3E}">
        <p14:creationId xmlns:p14="http://schemas.microsoft.com/office/powerpoint/2010/main" val="3893387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F253-B25F-4360-9333-5C350C8EDF2A}"/>
              </a:ext>
            </a:extLst>
          </p:cNvPr>
          <p:cNvPicPr>
            <a:picLocks noChangeAspect="1"/>
          </p:cNvPicPr>
          <p:nvPr/>
        </p:nvPicPr>
        <p:blipFill rotWithShape="1">
          <a:blip r:embed="rId2"/>
          <a:srcRect t="3154" b="12891"/>
          <a:stretch/>
        </p:blipFill>
        <p:spPr>
          <a:xfrm>
            <a:off x="20" y="10"/>
            <a:ext cx="12191980" cy="6857990"/>
          </a:xfrm>
          <a:prstGeom prst="rect">
            <a:avLst/>
          </a:prstGeom>
        </p:spPr>
      </p:pic>
    </p:spTree>
    <p:extLst>
      <p:ext uri="{BB962C8B-B14F-4D97-AF65-F5344CB8AC3E}">
        <p14:creationId xmlns:p14="http://schemas.microsoft.com/office/powerpoint/2010/main" val="13191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F93484-213D-4433-A057-31D7B289D499}"/>
              </a:ext>
            </a:extLst>
          </p:cNvPr>
          <p:cNvSpPr>
            <a:spLocks noGrp="1"/>
          </p:cNvSpPr>
          <p:nvPr>
            <p:ph type="title"/>
          </p:nvPr>
        </p:nvSpPr>
        <p:spPr>
          <a:xfrm>
            <a:off x="1687669" y="579721"/>
            <a:ext cx="8915400" cy="743051"/>
          </a:xfrm>
        </p:spPr>
        <p:txBody>
          <a:bodyPr>
            <a:normAutofit/>
          </a:bodyPr>
          <a:lstStyle/>
          <a:p>
            <a:r>
              <a:rPr lang="en-US" sz="3200" dirty="0">
                <a:latin typeface="Arial" panose="020B0604020202020204" pitchFamily="34" charset="0"/>
                <a:cs typeface="Arial" panose="020B0604020202020204" pitchFamily="34" charset="0"/>
              </a:rPr>
              <a:t>State Design Pattern (Behavioral)</a:t>
            </a:r>
          </a:p>
        </p:txBody>
      </p:sp>
      <p:sp>
        <p:nvSpPr>
          <p:cNvPr id="3" name="Content Placeholder 2">
            <a:extLst>
              <a:ext uri="{FF2B5EF4-FFF2-40B4-BE49-F238E27FC236}">
                <a16:creationId xmlns:a16="http://schemas.microsoft.com/office/drawing/2014/main" id="{E6768CB9-3083-4124-9694-3374E35FA38B}"/>
              </a:ext>
            </a:extLst>
          </p:cNvPr>
          <p:cNvSpPr>
            <a:spLocks noGrp="1"/>
          </p:cNvSpPr>
          <p:nvPr>
            <p:ph idx="1"/>
          </p:nvPr>
        </p:nvSpPr>
        <p:spPr>
          <a:xfrm>
            <a:off x="1687669" y="1802169"/>
            <a:ext cx="8915400" cy="4962618"/>
          </a:xfrm>
        </p:spPr>
        <p:txBody>
          <a:bodyPr>
            <a:norm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Used to alter the behavior of an object as its internal state changes.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Allows object to change at run-time without changing the interface used to access the object or losing the current state.</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The class change is hidden to the outside world with the use of a wrapper object, or </a:t>
            </a:r>
            <a:r>
              <a:rPr lang="en-US" sz="2600" i="1" dirty="0">
                <a:latin typeface="Calibri" panose="020F0502020204030204" pitchFamily="34" charset="0"/>
                <a:cs typeface="Calibri" panose="020F0502020204030204" pitchFamily="34" charset="0"/>
              </a:rPr>
              <a:t>context</a:t>
            </a:r>
            <a:r>
              <a:rPr lang="en-US" sz="26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Useful when creating object oriented state machine</a:t>
            </a:r>
          </a:p>
          <a:p>
            <a:pPr>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464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27D141CA-FA29-44CB-B427-3CE017312525}"/>
              </a:ext>
            </a:extLst>
          </p:cNvPr>
          <p:cNvSpPr>
            <a:spLocks noGrp="1"/>
          </p:cNvSpPr>
          <p:nvPr>
            <p:ph type="title"/>
          </p:nvPr>
        </p:nvSpPr>
        <p:spPr>
          <a:xfrm>
            <a:off x="2006999" y="248115"/>
            <a:ext cx="8911687" cy="698663"/>
          </a:xfrm>
        </p:spPr>
        <p:txBody>
          <a:bodyPr>
            <a:noAutofit/>
          </a:bodyPr>
          <a:lstStyle/>
          <a:p>
            <a:pPr algn="ctr"/>
            <a:r>
              <a:rPr lang="en-US" sz="4000" dirty="0">
                <a:latin typeface="Calibri" panose="020F0502020204030204" pitchFamily="34" charset="0"/>
                <a:cs typeface="Calibri" panose="020F0502020204030204" pitchFamily="34" charset="0"/>
              </a:rPr>
              <a:t>Implementation</a:t>
            </a:r>
          </a:p>
        </p:txBody>
      </p:sp>
      <p:sp>
        <p:nvSpPr>
          <p:cNvPr id="3" name="Content Placeholder 2">
            <a:extLst>
              <a:ext uri="{FF2B5EF4-FFF2-40B4-BE49-F238E27FC236}">
                <a16:creationId xmlns:a16="http://schemas.microsoft.com/office/drawing/2014/main" id="{55E3A38D-5A81-41A9-BCFE-21E9BD8BBFEE}"/>
              </a:ext>
            </a:extLst>
          </p:cNvPr>
          <p:cNvSpPr>
            <a:spLocks noGrp="1"/>
          </p:cNvSpPr>
          <p:nvPr>
            <p:ph sz="half" idx="1"/>
          </p:nvPr>
        </p:nvSpPr>
        <p:spPr>
          <a:xfrm>
            <a:off x="1065319" y="825623"/>
            <a:ext cx="10244831" cy="5882135"/>
          </a:xfrm>
        </p:spPr>
        <p:txBody>
          <a:bodyPr>
            <a:normAutofit/>
          </a:bodyPr>
          <a:lstStyle/>
          <a:p>
            <a:pPr lvl="1">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Context:</a:t>
            </a:r>
            <a:r>
              <a:rPr lang="en-US" sz="2200" b="1" dirty="0">
                <a:latin typeface="Calibri" panose="020F0502020204030204" pitchFamily="34" charset="0"/>
                <a:cs typeface="Calibri" panose="020F0502020204030204" pitchFamily="34" charset="0"/>
              </a:rPr>
              <a:t> </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Used by clients of the state design pattern</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Clients do not access the state objects</a:t>
            </a:r>
          </a:p>
          <a:p>
            <a:pPr marL="457200" lvl="1" indent="0">
              <a:buNone/>
            </a:pPr>
            <a:r>
              <a:rPr lang="en-US" sz="2400" dirty="0">
                <a:latin typeface="Calibri" panose="020F0502020204030204" pitchFamily="34" charset="0"/>
                <a:cs typeface="Calibri" panose="020F0502020204030204" pitchFamily="34" charset="0"/>
              </a:rPr>
              <a:t> directly.</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maintains references to concrete state</a:t>
            </a:r>
          </a:p>
          <a:p>
            <a:pPr marL="457200" lvl="1" indent="0">
              <a:buNone/>
            </a:pPr>
            <a:r>
              <a:rPr lang="en-US" sz="2400" dirty="0">
                <a:latin typeface="Calibri" panose="020F0502020204030204" pitchFamily="34" charset="0"/>
                <a:cs typeface="Calibri" panose="020F0502020204030204" pitchFamily="34" charset="0"/>
              </a:rPr>
              <a:t> object which may be used to define </a:t>
            </a:r>
          </a:p>
          <a:p>
            <a:pPr marL="457200" lvl="1" indent="0">
              <a:buNone/>
            </a:pPr>
            <a:r>
              <a:rPr lang="en-US" sz="2400" dirty="0">
                <a:latin typeface="Calibri" panose="020F0502020204030204" pitchFamily="34" charset="0"/>
                <a:cs typeface="Calibri" panose="020F0502020204030204" pitchFamily="34" charset="0"/>
              </a:rPr>
              <a:t>current state of object.</a:t>
            </a:r>
            <a:endParaRPr lang="en-US" sz="2400"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State Base:</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is an abstract class.</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is the base class for all concrete state classes.</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defines the interface that will be used by the Context</a:t>
            </a:r>
          </a:p>
          <a:p>
            <a:pPr marL="457200" lvl="1" indent="0">
              <a:buNone/>
            </a:pPr>
            <a:r>
              <a:rPr lang="en-US" sz="2400" dirty="0">
                <a:latin typeface="Calibri" panose="020F0502020204030204" pitchFamily="34" charset="0"/>
                <a:cs typeface="Calibri" panose="020F0502020204030204" pitchFamily="34" charset="0"/>
              </a:rPr>
              <a:t>     object to access the changeable functionality.</a:t>
            </a:r>
            <a:endParaRPr lang="en-US" sz="2400" b="1"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A685CCD2-A37F-42E8-A20D-3426B624DFAA}"/>
              </a:ext>
            </a:extLst>
          </p:cNvPr>
          <p:cNvPicPr>
            <a:picLocks noGrp="1" noChangeAspect="1"/>
          </p:cNvPicPr>
          <p:nvPr>
            <p:ph sz="half" idx="2"/>
          </p:nvPr>
        </p:nvPicPr>
        <p:blipFill>
          <a:blip r:embed="rId2"/>
          <a:stretch>
            <a:fillRect/>
          </a:stretch>
        </p:blipFill>
        <p:spPr>
          <a:xfrm>
            <a:off x="7220968" y="1712713"/>
            <a:ext cx="4624804" cy="3272775"/>
          </a:xfrm>
        </p:spPr>
      </p:pic>
    </p:spTree>
    <p:extLst>
      <p:ext uri="{BB962C8B-B14F-4D97-AF65-F5344CB8AC3E}">
        <p14:creationId xmlns:p14="http://schemas.microsoft.com/office/powerpoint/2010/main" val="393089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808C-7945-4296-8CC6-15EF7DACAAA1}"/>
              </a:ext>
            </a:extLst>
          </p:cNvPr>
          <p:cNvSpPr>
            <a:spLocks noGrp="1"/>
          </p:cNvSpPr>
          <p:nvPr>
            <p:ph type="title"/>
          </p:nvPr>
        </p:nvSpPr>
        <p:spPr>
          <a:xfrm>
            <a:off x="2006999" y="248115"/>
            <a:ext cx="8911687" cy="698663"/>
          </a:xfrm>
        </p:spPr>
        <p:txBody>
          <a:bodyPr>
            <a:noAutofit/>
          </a:bodyPr>
          <a:lstStyle/>
          <a:p>
            <a:pPr algn="ctr"/>
            <a:r>
              <a:rPr lang="en-US" sz="4000" dirty="0">
                <a:latin typeface="Calibri" panose="020F0502020204030204" pitchFamily="34" charset="0"/>
                <a:cs typeface="Calibri" panose="020F0502020204030204" pitchFamily="34" charset="0"/>
              </a:rPr>
              <a:t>Implementation</a:t>
            </a:r>
          </a:p>
        </p:txBody>
      </p:sp>
      <p:sp>
        <p:nvSpPr>
          <p:cNvPr id="3" name="Content Placeholder 2">
            <a:extLst>
              <a:ext uri="{FF2B5EF4-FFF2-40B4-BE49-F238E27FC236}">
                <a16:creationId xmlns:a16="http://schemas.microsoft.com/office/drawing/2014/main" id="{55E3A38D-5A81-41A9-BCFE-21E9BD8BBFEE}"/>
              </a:ext>
            </a:extLst>
          </p:cNvPr>
          <p:cNvSpPr>
            <a:spLocks noGrp="1"/>
          </p:cNvSpPr>
          <p:nvPr>
            <p:ph idx="1"/>
          </p:nvPr>
        </p:nvSpPr>
        <p:spPr>
          <a:xfrm>
            <a:off x="1083398" y="1097699"/>
            <a:ext cx="9711323" cy="4964444"/>
          </a:xfrm>
        </p:spPr>
        <p:txBody>
          <a:bodyPr>
            <a:normAutofit/>
          </a:bodyPr>
          <a:lstStyle/>
          <a:p>
            <a:pPr>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Concrete State A/B: </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provide the real functionality that will be </a:t>
            </a:r>
          </a:p>
          <a:p>
            <a:pPr marL="457200" lvl="1" indent="0">
              <a:buNone/>
            </a:pPr>
            <a:r>
              <a:rPr lang="en-US" sz="2400" dirty="0">
                <a:latin typeface="Calibri" panose="020F0502020204030204" pitchFamily="34" charset="0"/>
                <a:cs typeface="Calibri" panose="020F0502020204030204" pitchFamily="34" charset="0"/>
              </a:rPr>
              <a:t>used by the context object.</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Each state class provides behavior that is </a:t>
            </a:r>
          </a:p>
          <a:p>
            <a:pPr marL="457200" lvl="1" indent="0">
              <a:buNone/>
            </a:pPr>
            <a:r>
              <a:rPr lang="en-US" sz="2400" dirty="0">
                <a:latin typeface="Calibri" panose="020F0502020204030204" pitchFamily="34" charset="0"/>
                <a:cs typeface="Calibri" panose="020F0502020204030204" pitchFamily="34" charset="0"/>
              </a:rPr>
              <a:t>applicable to a single state of the context </a:t>
            </a:r>
          </a:p>
          <a:p>
            <a:pPr marL="457200" lvl="1" indent="0">
              <a:buNone/>
            </a:pPr>
            <a:r>
              <a:rPr lang="en-US" sz="2400" dirty="0">
                <a:latin typeface="Calibri" panose="020F0502020204030204" pitchFamily="34" charset="0"/>
                <a:cs typeface="Calibri" panose="020F0502020204030204" pitchFamily="34" charset="0"/>
              </a:rPr>
              <a:t>object. </a:t>
            </a:r>
          </a:p>
          <a:p>
            <a:pPr lvl="1">
              <a:buFont typeface="Wingdings" panose="05000000000000000000" pitchFamily="2" charset="2"/>
              <a:buChar char="q"/>
            </a:pPr>
            <a:r>
              <a:rPr lang="en-US" sz="2400" dirty="0">
                <a:latin typeface="Calibri" panose="020F0502020204030204" pitchFamily="34" charset="0"/>
                <a:cs typeface="Calibri" panose="020F0502020204030204" pitchFamily="34" charset="0"/>
              </a:rPr>
              <a:t>They may also include instructions that </a:t>
            </a:r>
          </a:p>
          <a:p>
            <a:pPr marL="457200" lvl="1" indent="0">
              <a:buNone/>
            </a:pPr>
            <a:r>
              <a:rPr lang="en-US" sz="2400" dirty="0">
                <a:latin typeface="Calibri" panose="020F0502020204030204" pitchFamily="34" charset="0"/>
                <a:cs typeface="Calibri" panose="020F0502020204030204" pitchFamily="34" charset="0"/>
              </a:rPr>
              <a:t>cause the context to change its state.</a:t>
            </a:r>
          </a:p>
          <a:p>
            <a:pPr>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A685CCD2-A37F-42E8-A20D-3426B624DFAA}"/>
              </a:ext>
            </a:extLst>
          </p:cNvPr>
          <p:cNvPicPr>
            <a:picLocks noGrp="1" noChangeAspect="1"/>
          </p:cNvPicPr>
          <p:nvPr>
            <p:ph sz="half" idx="4294967295"/>
          </p:nvPr>
        </p:nvPicPr>
        <p:blipFill>
          <a:blip r:embed="rId2"/>
          <a:stretch>
            <a:fillRect/>
          </a:stretch>
        </p:blipFill>
        <p:spPr>
          <a:xfrm>
            <a:off x="7567613" y="1589088"/>
            <a:ext cx="4624387" cy="3273425"/>
          </a:xfrm>
        </p:spPr>
      </p:pic>
    </p:spTree>
    <p:extLst>
      <p:ext uri="{BB962C8B-B14F-4D97-AF65-F5344CB8AC3E}">
        <p14:creationId xmlns:p14="http://schemas.microsoft.com/office/powerpoint/2010/main" val="99117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C1B41148-D1C3-406E-B0A0-ED9ED79F4395}"/>
              </a:ext>
            </a:extLst>
          </p:cNvPr>
          <p:cNvGraphicFramePr>
            <a:graphicFrameLocks/>
          </p:cNvGraphicFramePr>
          <p:nvPr>
            <p:extLst>
              <p:ext uri="{D42A27DB-BD31-4B8C-83A1-F6EECF244321}">
                <p14:modId xmlns:p14="http://schemas.microsoft.com/office/powerpoint/2010/main" val="2083437306"/>
              </p:ext>
            </p:extLst>
          </p:nvPr>
        </p:nvGraphicFramePr>
        <p:xfrm>
          <a:off x="1633492" y="669591"/>
          <a:ext cx="5046497" cy="6215391"/>
        </p:xfrm>
        <a:graphic>
          <a:graphicData uri="http://schemas.openxmlformats.org/drawingml/2006/table">
            <a:tbl>
              <a:tblPr>
                <a:noFill/>
              </a:tblPr>
              <a:tblGrid>
                <a:gridCol w="5046497">
                  <a:extLst>
                    <a:ext uri="{9D8B030D-6E8A-4147-A177-3AD203B41FA5}">
                      <a16:colId xmlns:a16="http://schemas.microsoft.com/office/drawing/2014/main" val="2116709503"/>
                    </a:ext>
                  </a:extLst>
                </a:gridCol>
              </a:tblGrid>
              <a:tr h="6215391">
                <a:tc>
                  <a:txBody>
                    <a:bodyPr/>
                    <a:lstStyle/>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public class Context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private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StateBase</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_state;</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public Context(</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StateBase</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state)</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_state = state;</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public void Request()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_</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state.Handle</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(this);</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public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StateBase</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State</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get { return _state;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set { _state = value;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public abstract class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StateBase</a:t>
                      </a:r>
                      <a:endParaRPr lang="en-US" sz="1700" b="0" i="0" dirty="0">
                        <a:solidFill>
                          <a:schemeClr val="tx1">
                            <a:lumMod val="75000"/>
                            <a:lumOff val="25000"/>
                          </a:schemeClr>
                        </a:solidFill>
                        <a:effectLst/>
                        <a:latin typeface="Calibri" panose="020F0502020204030204" pitchFamily="34" charset="0"/>
                        <a:cs typeface="Calibri" panose="020F0502020204030204" pitchFamily="34" charset="0"/>
                      </a:endParaRP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public abstract void Handle(Context context);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txBody>
                  <a:tcPr marL="89798" marR="0" marT="44899" marB="44899"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144302886"/>
                  </a:ext>
                </a:extLst>
              </a:tr>
            </a:tbl>
          </a:graphicData>
        </a:graphic>
      </p:graphicFrame>
      <p:graphicFrame>
        <p:nvGraphicFramePr>
          <p:cNvPr id="47" name="Content Placeholder 3">
            <a:extLst>
              <a:ext uri="{FF2B5EF4-FFF2-40B4-BE49-F238E27FC236}">
                <a16:creationId xmlns:a16="http://schemas.microsoft.com/office/drawing/2014/main" id="{A6E546AB-C257-492B-BF61-C28DBC55E412}"/>
              </a:ext>
            </a:extLst>
          </p:cNvPr>
          <p:cNvGraphicFramePr>
            <a:graphicFrameLocks/>
          </p:cNvGraphicFramePr>
          <p:nvPr>
            <p:extLst>
              <p:ext uri="{D42A27DB-BD31-4B8C-83A1-F6EECF244321}">
                <p14:modId xmlns:p14="http://schemas.microsoft.com/office/powerpoint/2010/main" val="360810034"/>
              </p:ext>
            </p:extLst>
          </p:nvPr>
        </p:nvGraphicFramePr>
        <p:xfrm>
          <a:off x="6792899" y="669591"/>
          <a:ext cx="4966598" cy="6319018"/>
        </p:xfrm>
        <a:graphic>
          <a:graphicData uri="http://schemas.openxmlformats.org/drawingml/2006/table">
            <a:tbl>
              <a:tblPr>
                <a:noFill/>
              </a:tblPr>
              <a:tblGrid>
                <a:gridCol w="4966598">
                  <a:extLst>
                    <a:ext uri="{9D8B030D-6E8A-4147-A177-3AD203B41FA5}">
                      <a16:colId xmlns:a16="http://schemas.microsoft.com/office/drawing/2014/main" val="2116709503"/>
                    </a:ext>
                  </a:extLst>
                </a:gridCol>
              </a:tblGrid>
              <a:tr h="6319018">
                <a:tc>
                  <a:txBody>
                    <a:bodyPr/>
                    <a:lstStyle/>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public class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ConcreteStateA</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StateBase</a:t>
                      </a:r>
                      <a:endParaRPr lang="en-US" sz="1700" b="0" i="0" dirty="0">
                        <a:solidFill>
                          <a:schemeClr val="tx1">
                            <a:lumMod val="75000"/>
                            <a:lumOff val="25000"/>
                          </a:schemeClr>
                        </a:solidFill>
                        <a:effectLst/>
                        <a:latin typeface="Calibri" panose="020F0502020204030204" pitchFamily="34" charset="0"/>
                        <a:cs typeface="Calibri" panose="020F0502020204030204" pitchFamily="34" charset="0"/>
                      </a:endParaRP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public override void Handle(Context context)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Console.WriteLine</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("Handle called from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ConcreteStateA</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context.State</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 new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ConcreteStateB</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public class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ConcreteStateB</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StateBase</a:t>
                      </a:r>
                      <a:endParaRPr lang="en-US" sz="1700" b="0" i="0" dirty="0">
                        <a:solidFill>
                          <a:schemeClr val="tx1">
                            <a:lumMod val="75000"/>
                            <a:lumOff val="25000"/>
                          </a:schemeClr>
                        </a:solidFill>
                        <a:effectLst/>
                        <a:latin typeface="Calibri" panose="020F0502020204030204" pitchFamily="34" charset="0"/>
                        <a:cs typeface="Calibri" panose="020F0502020204030204" pitchFamily="34" charset="0"/>
                      </a:endParaRP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public override void Handle(Context context)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Console.WriteLine</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("Handle called from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ConcreteStateB</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context.State</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 new </a:t>
                      </a:r>
                      <a:r>
                        <a:rPr lang="en-US" sz="1700" b="0" i="0" dirty="0" err="1">
                          <a:solidFill>
                            <a:schemeClr val="tx1">
                              <a:lumMod val="75000"/>
                              <a:lumOff val="25000"/>
                            </a:schemeClr>
                          </a:solidFill>
                          <a:effectLst/>
                          <a:latin typeface="Calibri" panose="020F0502020204030204" pitchFamily="34" charset="0"/>
                          <a:cs typeface="Calibri" panose="020F0502020204030204" pitchFamily="34" charset="0"/>
                        </a:rPr>
                        <a:t>ConcreteStateA</a:t>
                      </a:r>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    }</a:t>
                      </a:r>
                    </a:p>
                    <a:p>
                      <a:pPr algn="l" fontAlgn="base"/>
                      <a:r>
                        <a:rPr lang="en-US" sz="1700" b="0" i="0" dirty="0">
                          <a:solidFill>
                            <a:schemeClr val="tx1">
                              <a:lumMod val="75000"/>
                              <a:lumOff val="25000"/>
                            </a:schemeClr>
                          </a:solidFill>
                          <a:effectLst/>
                          <a:latin typeface="Calibri" panose="020F0502020204030204" pitchFamily="34" charset="0"/>
                          <a:cs typeface="Calibri" panose="020F0502020204030204" pitchFamily="34" charset="0"/>
                        </a:rPr>
                        <a:t>}</a:t>
                      </a:r>
                    </a:p>
                  </a:txBody>
                  <a:tcPr marL="89798" marR="0" marT="44899" marB="44899"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144302886"/>
                  </a:ext>
                </a:extLst>
              </a:tr>
            </a:tbl>
          </a:graphicData>
        </a:graphic>
      </p:graphicFrame>
      <p:sp>
        <p:nvSpPr>
          <p:cNvPr id="55" name="Title 1">
            <a:extLst>
              <a:ext uri="{FF2B5EF4-FFF2-40B4-BE49-F238E27FC236}">
                <a16:creationId xmlns:a16="http://schemas.microsoft.com/office/drawing/2014/main" id="{3CD8A0DF-6EF7-4842-B5DC-6DFFC4FF23AB}"/>
              </a:ext>
            </a:extLst>
          </p:cNvPr>
          <p:cNvSpPr>
            <a:spLocks noGrp="1"/>
          </p:cNvSpPr>
          <p:nvPr>
            <p:ph type="title"/>
          </p:nvPr>
        </p:nvSpPr>
        <p:spPr>
          <a:xfrm>
            <a:off x="1971489" y="24305"/>
            <a:ext cx="8911687" cy="670036"/>
          </a:xfrm>
        </p:spPr>
        <p:txBody>
          <a:bodyPr>
            <a:noAutofit/>
          </a:bodyPr>
          <a:lstStyle/>
          <a:p>
            <a:pPr algn="ctr"/>
            <a:r>
              <a:rPr lang="en-US" sz="4000" dirty="0">
                <a:latin typeface="Calibri" panose="020F0502020204030204" pitchFamily="34" charset="0"/>
                <a:cs typeface="Calibri" panose="020F0502020204030204" pitchFamily="34" charset="0"/>
              </a:rPr>
              <a:t>Code</a:t>
            </a:r>
          </a:p>
        </p:txBody>
      </p:sp>
    </p:spTree>
    <p:extLst>
      <p:ext uri="{BB962C8B-B14F-4D97-AF65-F5344CB8AC3E}">
        <p14:creationId xmlns:p14="http://schemas.microsoft.com/office/powerpoint/2010/main" val="34276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DD5A-9B4C-4C20-98B8-8AEA5827FA6B}"/>
              </a:ext>
            </a:extLst>
          </p:cNvPr>
          <p:cNvSpPr>
            <a:spLocks noGrp="1"/>
          </p:cNvSpPr>
          <p:nvPr>
            <p:ph type="title"/>
          </p:nvPr>
        </p:nvSpPr>
        <p:spPr>
          <a:xfrm>
            <a:off x="1767301" y="606355"/>
            <a:ext cx="8911687" cy="1280890"/>
          </a:xfrm>
        </p:spPr>
        <p:txBody>
          <a:bodyPr>
            <a:normAutofit/>
          </a:bodyPr>
          <a:lstStyle/>
          <a:p>
            <a:r>
              <a:rPr lang="en-US" sz="4000" dirty="0">
                <a:latin typeface="Calibri" panose="020F0502020204030204" pitchFamily="34" charset="0"/>
                <a:cs typeface="Calibri" panose="020F0502020204030204" pitchFamily="34" charset="0"/>
              </a:rPr>
              <a:t>Example: Media Player</a:t>
            </a:r>
          </a:p>
        </p:txBody>
      </p:sp>
      <p:graphicFrame>
        <p:nvGraphicFramePr>
          <p:cNvPr id="4" name="Content Placeholder 3">
            <a:extLst>
              <a:ext uri="{FF2B5EF4-FFF2-40B4-BE49-F238E27FC236}">
                <a16:creationId xmlns:a16="http://schemas.microsoft.com/office/drawing/2014/main" id="{24D5ED93-385A-4929-9C40-66F496EDBA80}"/>
              </a:ext>
            </a:extLst>
          </p:cNvPr>
          <p:cNvGraphicFramePr>
            <a:graphicFrameLocks noGrp="1"/>
          </p:cNvGraphicFramePr>
          <p:nvPr>
            <p:ph idx="1"/>
            <p:extLst>
              <p:ext uri="{D42A27DB-BD31-4B8C-83A1-F6EECF244321}">
                <p14:modId xmlns:p14="http://schemas.microsoft.com/office/powerpoint/2010/main" val="4105027455"/>
              </p:ext>
            </p:extLst>
          </p:nvPr>
        </p:nvGraphicFramePr>
        <p:xfrm>
          <a:off x="1474326" y="2747797"/>
          <a:ext cx="9906000" cy="3626370"/>
        </p:xfrm>
        <a:graphic>
          <a:graphicData uri="http://schemas.openxmlformats.org/drawingml/2006/table">
            <a:tbl>
              <a:tblPr firstRow="1" bandRow="1">
                <a:tableStyleId>{21E4AEA4-8DFA-4A89-87EB-49C32662AFE0}</a:tableStyleId>
              </a:tblPr>
              <a:tblGrid>
                <a:gridCol w="2192152">
                  <a:extLst>
                    <a:ext uri="{9D8B030D-6E8A-4147-A177-3AD203B41FA5}">
                      <a16:colId xmlns:a16="http://schemas.microsoft.com/office/drawing/2014/main" val="2832861796"/>
                    </a:ext>
                  </a:extLst>
                </a:gridCol>
                <a:gridCol w="3932808">
                  <a:extLst>
                    <a:ext uri="{9D8B030D-6E8A-4147-A177-3AD203B41FA5}">
                      <a16:colId xmlns:a16="http://schemas.microsoft.com/office/drawing/2014/main" val="770496881"/>
                    </a:ext>
                  </a:extLst>
                </a:gridCol>
                <a:gridCol w="3781040">
                  <a:extLst>
                    <a:ext uri="{9D8B030D-6E8A-4147-A177-3AD203B41FA5}">
                      <a16:colId xmlns:a16="http://schemas.microsoft.com/office/drawing/2014/main" val="1568910437"/>
                    </a:ext>
                  </a:extLst>
                </a:gridCol>
              </a:tblGrid>
              <a:tr h="584382">
                <a:tc>
                  <a:txBody>
                    <a:bodyPr/>
                    <a:lstStyle/>
                    <a:p>
                      <a:pPr algn="ctr"/>
                      <a:r>
                        <a:rPr lang="en-US" dirty="0"/>
                        <a:t>State</a:t>
                      </a:r>
                    </a:p>
                  </a:txBody>
                  <a:tcPr/>
                </a:tc>
                <a:tc>
                  <a:txBody>
                    <a:bodyPr/>
                    <a:lstStyle/>
                    <a:p>
                      <a:pPr algn="ctr"/>
                      <a:r>
                        <a:rPr lang="en-US" dirty="0"/>
                        <a:t>Play Button</a:t>
                      </a:r>
                    </a:p>
                  </a:txBody>
                  <a:tcPr/>
                </a:tc>
                <a:tc>
                  <a:txBody>
                    <a:bodyPr/>
                    <a:lstStyle/>
                    <a:p>
                      <a:pPr algn="ctr"/>
                      <a:r>
                        <a:rPr lang="en-US" dirty="0"/>
                        <a:t>Audio Source Button</a:t>
                      </a:r>
                    </a:p>
                  </a:txBody>
                  <a:tcPr/>
                </a:tc>
                <a:extLst>
                  <a:ext uri="{0D108BD9-81ED-4DB2-BD59-A6C34878D82A}">
                    <a16:rowId xmlns:a16="http://schemas.microsoft.com/office/drawing/2014/main" val="368738187"/>
                  </a:ext>
                </a:extLst>
              </a:tr>
              <a:tr h="584382">
                <a:tc>
                  <a:txBody>
                    <a:bodyPr/>
                    <a:lstStyle/>
                    <a:p>
                      <a:pPr algn="ctr"/>
                      <a:r>
                        <a:rPr lang="en-US" dirty="0">
                          <a:solidFill>
                            <a:srgbClr val="000000"/>
                          </a:solidFill>
                          <a:effectLst/>
                        </a:rPr>
                        <a:t>Standby</a:t>
                      </a:r>
                    </a:p>
                  </a:txBody>
                  <a:tcPr marL="38100" marR="38100" marT="22860" marB="22860"/>
                </a:tc>
                <a:tc>
                  <a:txBody>
                    <a:bodyPr/>
                    <a:lstStyle/>
                    <a:p>
                      <a:pPr algn="ctr"/>
                      <a:r>
                        <a:rPr lang="en-US">
                          <a:solidFill>
                            <a:srgbClr val="000000"/>
                          </a:solidFill>
                          <a:effectLst/>
                        </a:rPr>
                        <a:t>No effect.</a:t>
                      </a:r>
                    </a:p>
                  </a:txBody>
                  <a:tcPr marL="38100" marR="38100" marT="22860" marB="22860"/>
                </a:tc>
                <a:tc>
                  <a:txBody>
                    <a:bodyPr/>
                    <a:lstStyle/>
                    <a:p>
                      <a:pPr algn="ctr"/>
                      <a:r>
                        <a:rPr lang="en-US">
                          <a:solidFill>
                            <a:srgbClr val="000000"/>
                          </a:solidFill>
                          <a:effectLst/>
                        </a:rPr>
                        <a:t>Switch state to "MP3 Playing".</a:t>
                      </a:r>
                    </a:p>
                  </a:txBody>
                  <a:tcPr marL="38100" marR="38100" marT="22860" marB="22860"/>
                </a:tc>
                <a:extLst>
                  <a:ext uri="{0D108BD9-81ED-4DB2-BD59-A6C34878D82A}">
                    <a16:rowId xmlns:a16="http://schemas.microsoft.com/office/drawing/2014/main" val="2940449529"/>
                  </a:ext>
                </a:extLst>
              </a:tr>
              <a:tr h="936612">
                <a:tc>
                  <a:txBody>
                    <a:bodyPr/>
                    <a:lstStyle/>
                    <a:p>
                      <a:pPr algn="ctr"/>
                      <a:r>
                        <a:rPr lang="en-US">
                          <a:solidFill>
                            <a:srgbClr val="000000"/>
                          </a:solidFill>
                          <a:effectLst/>
                        </a:rPr>
                        <a:t>MP3 Playing</a:t>
                      </a:r>
                    </a:p>
                  </a:txBody>
                  <a:tcPr marL="38100" marR="38100" marT="22860" marB="22860"/>
                </a:tc>
                <a:tc>
                  <a:txBody>
                    <a:bodyPr/>
                    <a:lstStyle/>
                    <a:p>
                      <a:pPr algn="ctr"/>
                      <a:r>
                        <a:rPr lang="en-US">
                          <a:solidFill>
                            <a:srgbClr val="000000"/>
                          </a:solidFill>
                          <a:effectLst/>
                        </a:rPr>
                        <a:t>Stop music, switch state to "MP3 Paused".</a:t>
                      </a:r>
                    </a:p>
                  </a:txBody>
                  <a:tcPr marL="38100" marR="38100" marT="22860" marB="22860"/>
                </a:tc>
                <a:tc>
                  <a:txBody>
                    <a:bodyPr/>
                    <a:lstStyle/>
                    <a:p>
                      <a:pPr algn="ctr"/>
                      <a:r>
                        <a:rPr lang="en-US">
                          <a:solidFill>
                            <a:srgbClr val="000000"/>
                          </a:solidFill>
                          <a:effectLst/>
                        </a:rPr>
                        <a:t>Switch state to "Radio".</a:t>
                      </a:r>
                    </a:p>
                  </a:txBody>
                  <a:tcPr marL="38100" marR="38100" marT="22860" marB="22860"/>
                </a:tc>
                <a:extLst>
                  <a:ext uri="{0D108BD9-81ED-4DB2-BD59-A6C34878D82A}">
                    <a16:rowId xmlns:a16="http://schemas.microsoft.com/office/drawing/2014/main" val="3761620715"/>
                  </a:ext>
                </a:extLst>
              </a:tr>
              <a:tr h="936612">
                <a:tc>
                  <a:txBody>
                    <a:bodyPr/>
                    <a:lstStyle/>
                    <a:p>
                      <a:pPr algn="ctr"/>
                      <a:r>
                        <a:rPr lang="en-US">
                          <a:solidFill>
                            <a:srgbClr val="000000"/>
                          </a:solidFill>
                          <a:effectLst/>
                        </a:rPr>
                        <a:t>MP3 Paused</a:t>
                      </a:r>
                    </a:p>
                  </a:txBody>
                  <a:tcPr marL="38100" marR="38100" marT="22860" marB="22860"/>
                </a:tc>
                <a:tc>
                  <a:txBody>
                    <a:bodyPr/>
                    <a:lstStyle/>
                    <a:p>
                      <a:pPr algn="ctr"/>
                      <a:r>
                        <a:rPr lang="en-US" dirty="0">
                          <a:solidFill>
                            <a:srgbClr val="000000"/>
                          </a:solidFill>
                          <a:effectLst/>
                        </a:rPr>
                        <a:t>Start music, switch state to "MP3 Playing".</a:t>
                      </a:r>
                    </a:p>
                  </a:txBody>
                  <a:tcPr marL="38100" marR="38100" marT="22860" marB="22860"/>
                </a:tc>
                <a:tc>
                  <a:txBody>
                    <a:bodyPr/>
                    <a:lstStyle/>
                    <a:p>
                      <a:pPr algn="ctr"/>
                      <a:r>
                        <a:rPr lang="en-US">
                          <a:solidFill>
                            <a:srgbClr val="000000"/>
                          </a:solidFill>
                          <a:effectLst/>
                        </a:rPr>
                        <a:t>Switch state to "Radio".</a:t>
                      </a:r>
                    </a:p>
                  </a:txBody>
                  <a:tcPr marL="38100" marR="38100" marT="22860" marB="22860"/>
                </a:tc>
                <a:extLst>
                  <a:ext uri="{0D108BD9-81ED-4DB2-BD59-A6C34878D82A}">
                    <a16:rowId xmlns:a16="http://schemas.microsoft.com/office/drawing/2014/main" val="3077569787"/>
                  </a:ext>
                </a:extLst>
              </a:tr>
              <a:tr h="584382">
                <a:tc>
                  <a:txBody>
                    <a:bodyPr/>
                    <a:lstStyle/>
                    <a:p>
                      <a:pPr algn="ctr"/>
                      <a:r>
                        <a:rPr lang="en-US">
                          <a:solidFill>
                            <a:srgbClr val="000000"/>
                          </a:solidFill>
                          <a:effectLst/>
                        </a:rPr>
                        <a:t>Radio</a:t>
                      </a:r>
                    </a:p>
                  </a:txBody>
                  <a:tcPr marL="38100" marR="38100" marT="22860" marB="22860"/>
                </a:tc>
                <a:tc>
                  <a:txBody>
                    <a:bodyPr/>
                    <a:lstStyle/>
                    <a:p>
                      <a:pPr algn="ctr"/>
                      <a:r>
                        <a:rPr lang="en-US">
                          <a:solidFill>
                            <a:srgbClr val="000000"/>
                          </a:solidFill>
                          <a:effectLst/>
                        </a:rPr>
                        <a:t>Tune next radio station.</a:t>
                      </a:r>
                    </a:p>
                  </a:txBody>
                  <a:tcPr marL="38100" marR="38100" marT="22860" marB="22860"/>
                </a:tc>
                <a:tc>
                  <a:txBody>
                    <a:bodyPr/>
                    <a:lstStyle/>
                    <a:p>
                      <a:pPr algn="ctr"/>
                      <a:r>
                        <a:rPr lang="en-US" dirty="0">
                          <a:solidFill>
                            <a:srgbClr val="000000"/>
                          </a:solidFill>
                          <a:effectLst/>
                        </a:rPr>
                        <a:t>Switch state to "Standby".</a:t>
                      </a:r>
                    </a:p>
                  </a:txBody>
                  <a:tcPr marL="38100" marR="38100" marT="22860" marB="22860"/>
                </a:tc>
                <a:extLst>
                  <a:ext uri="{0D108BD9-81ED-4DB2-BD59-A6C34878D82A}">
                    <a16:rowId xmlns:a16="http://schemas.microsoft.com/office/drawing/2014/main" val="3356131070"/>
                  </a:ext>
                </a:extLst>
              </a:tr>
            </a:tbl>
          </a:graphicData>
        </a:graphic>
      </p:graphicFrame>
      <p:pic>
        <p:nvPicPr>
          <p:cNvPr id="6" name="Picture 5">
            <a:extLst>
              <a:ext uri="{FF2B5EF4-FFF2-40B4-BE49-F238E27FC236}">
                <a16:creationId xmlns:a16="http://schemas.microsoft.com/office/drawing/2014/main" id="{3C6251F0-6378-428D-B23C-BB60BA58BB00}"/>
              </a:ext>
            </a:extLst>
          </p:cNvPr>
          <p:cNvPicPr>
            <a:picLocks noChangeAspect="1"/>
          </p:cNvPicPr>
          <p:nvPr/>
        </p:nvPicPr>
        <p:blipFill>
          <a:blip r:embed="rId2"/>
          <a:stretch>
            <a:fillRect/>
          </a:stretch>
        </p:blipFill>
        <p:spPr>
          <a:xfrm>
            <a:off x="7746786" y="235554"/>
            <a:ext cx="4091093" cy="2301240"/>
          </a:xfrm>
          <a:prstGeom prst="rect">
            <a:avLst/>
          </a:prstGeom>
        </p:spPr>
      </p:pic>
    </p:spTree>
    <p:extLst>
      <p:ext uri="{BB962C8B-B14F-4D97-AF65-F5344CB8AC3E}">
        <p14:creationId xmlns:p14="http://schemas.microsoft.com/office/powerpoint/2010/main" val="279424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42B6DDB-E8E3-40D7-89AA-E4C46D5B0CDF}"/>
              </a:ext>
            </a:extLst>
          </p:cNvPr>
          <p:cNvSpPr>
            <a:spLocks noGrp="1" noChangeArrowheads="1"/>
          </p:cNvSpPr>
          <p:nvPr>
            <p:ph sz="half" idx="1"/>
          </p:nvPr>
        </p:nvSpPr>
        <p:spPr bwMode="auto">
          <a:xfrm>
            <a:off x="1712912" y="905169"/>
            <a:ext cx="4474823"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AudioPlayer</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private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AudioPlayerState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_state;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AudioPlayer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AudioPlayerState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_state = state;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PressPlay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state.PressPlay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PressAudioSource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state.PressAudioSource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AudioPlayerState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CurrentState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return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_state;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set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_state = value;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p:txBody>
      </p:sp>
      <p:sp>
        <p:nvSpPr>
          <p:cNvPr id="4" name="Content Placeholder 3">
            <a:extLst>
              <a:ext uri="{FF2B5EF4-FFF2-40B4-BE49-F238E27FC236}">
                <a16:creationId xmlns:a16="http://schemas.microsoft.com/office/drawing/2014/main" id="{48267485-152A-4788-8FC4-A1099F69AE70}"/>
              </a:ext>
            </a:extLst>
          </p:cNvPr>
          <p:cNvSpPr>
            <a:spLocks noGrp="1"/>
          </p:cNvSpPr>
          <p:nvPr>
            <p:ph sz="half" idx="2"/>
          </p:nvPr>
        </p:nvSpPr>
        <p:spPr>
          <a:xfrm>
            <a:off x="6862439" y="186431"/>
            <a:ext cx="4900474" cy="6391922"/>
          </a:xfrm>
        </p:spPr>
        <p:txBody>
          <a:bodyPr>
            <a:noAutofit/>
          </a:bodyPr>
          <a:lstStyle/>
          <a:p>
            <a:pPr marL="0" lvl="0" indent="0" defTabSz="914400" eaLnBrk="0" fontAlgn="base" hangingPunct="0">
              <a:spcBef>
                <a:spcPct val="0"/>
              </a:spcBef>
              <a:spcAft>
                <a:spcPct val="0"/>
              </a:spcAft>
              <a:buClrTx/>
              <a:buNone/>
            </a:pP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abstract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class</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AudioPlayerState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abstract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PressPlay</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abstract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PressAudioSource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b="1" dirty="0">
              <a:solidFill>
                <a:srgbClr val="0000FF"/>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endParaRPr lang="en-US" altLang="en-US" sz="1200" b="1" dirty="0">
              <a:solidFill>
                <a:srgbClr val="0000FF"/>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endParaRPr lang="en-US" altLang="en-US" sz="1200" b="1" dirty="0">
              <a:solidFill>
                <a:srgbClr val="0000FF"/>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endParaRPr lang="en-US" altLang="en-US" sz="1200" b="1" dirty="0">
              <a:solidFill>
                <a:srgbClr val="0000FF"/>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endParaRPr lang="en-US" altLang="en-US" sz="1200" b="1" dirty="0">
              <a:solidFill>
                <a:srgbClr val="0000FF"/>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class</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StandbyState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AudioPlayerState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StandbyState</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Console.WriteLine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a:solidFill>
                  <a:srgbClr val="A31515"/>
                </a:solidFill>
                <a:latin typeface="Courier New" panose="02070309020205020404" pitchFamily="49" charset="0"/>
                <a:cs typeface="Courier New" panose="02070309020205020404" pitchFamily="49" charset="0"/>
              </a:rPr>
              <a:t>"STANDBY"</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override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PressPlay</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Console.WriteLine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a:solidFill>
                  <a:srgbClr val="A31515"/>
                </a:solidFill>
                <a:latin typeface="Courier New" panose="02070309020205020404" pitchFamily="49" charset="0"/>
                <a:cs typeface="Courier New" panose="02070309020205020404" pitchFamily="49" charset="0"/>
              </a:rPr>
              <a:t>"Play pressed: No 	effect"</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override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PressAudioSource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player.CurrentState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b="1" dirty="0">
                <a:solidFill>
                  <a:srgbClr val="0000FF"/>
                </a:solidFill>
                <a:latin typeface="Courier New" panose="02070309020205020404" pitchFamily="49" charset="0"/>
                <a:cs typeface="Courier New" panose="02070309020205020404" pitchFamily="49" charset="0"/>
              </a:rPr>
              <a:t>new</a:t>
            </a:r>
            <a:r>
              <a:rPr lang="en-US" altLang="en-US" sz="1200" dirty="0">
                <a:solidFill>
                  <a:srgbClr val="000000"/>
                </a:solidFill>
                <a:latin typeface="Courier New" panose="02070309020205020404" pitchFamily="49" charset="0"/>
                <a:cs typeface="Courier New" panose="02070309020205020404" pitchFamily="49" charset="0"/>
              </a:rPr>
              <a:t> 	MP3PlayingState();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sz="1200" dirty="0"/>
          </a:p>
        </p:txBody>
      </p:sp>
    </p:spTree>
    <p:extLst>
      <p:ext uri="{BB962C8B-B14F-4D97-AF65-F5344CB8AC3E}">
        <p14:creationId xmlns:p14="http://schemas.microsoft.com/office/powerpoint/2010/main" val="262712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D160B-FF21-4EEF-810D-0ABA5BBAF980}"/>
              </a:ext>
            </a:extLst>
          </p:cNvPr>
          <p:cNvSpPr>
            <a:spLocks noGrp="1"/>
          </p:cNvSpPr>
          <p:nvPr>
            <p:ph sz="half" idx="1"/>
          </p:nvPr>
        </p:nvSpPr>
        <p:spPr>
          <a:xfrm>
            <a:off x="1642371" y="250794"/>
            <a:ext cx="4927106" cy="6356412"/>
          </a:xfrm>
        </p:spPr>
        <p:txBody>
          <a:bodyPr>
            <a:noAutofit/>
          </a:bodyPr>
          <a:lstStyle/>
          <a:p>
            <a:pPr marL="0" lvl="0" indent="0" defTabSz="914400" eaLnBrk="0" fontAlgn="base" hangingPunct="0">
              <a:spcBef>
                <a:spcPct val="0"/>
              </a:spcBef>
              <a:spcAft>
                <a:spcPct val="0"/>
              </a:spcAft>
              <a:buClrTx/>
              <a:buNone/>
            </a:pP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class</a:t>
            </a:r>
            <a:r>
              <a:rPr lang="en-US" altLang="en-US" sz="1200" dirty="0">
                <a:solidFill>
                  <a:srgbClr val="000000"/>
                </a:solidFill>
                <a:latin typeface="Courier New" panose="02070309020205020404" pitchFamily="49" charset="0"/>
                <a:cs typeface="Courier New" panose="02070309020205020404" pitchFamily="49" charset="0"/>
              </a:rPr>
              <a:t> MP3PausedState : </a:t>
            </a:r>
            <a:r>
              <a:rPr lang="en-US" altLang="en-US" sz="1200" dirty="0" err="1">
                <a:solidFill>
                  <a:srgbClr val="000000"/>
                </a:solidFill>
                <a:latin typeface="Courier New" panose="02070309020205020404" pitchFamily="49" charset="0"/>
                <a:cs typeface="Courier New" panose="02070309020205020404" pitchFamily="49" charset="0"/>
              </a:rPr>
              <a:t>AudioPlayerState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MP3PausedState()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Console.WriteLine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a:solidFill>
                  <a:srgbClr val="A31515"/>
                </a:solidFill>
                <a:latin typeface="Courier New" panose="02070309020205020404" pitchFamily="49" charset="0"/>
                <a:cs typeface="Courier New" panose="02070309020205020404" pitchFamily="49" charset="0"/>
              </a:rPr>
              <a:t>"MP3 PAUSED"</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override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PressPlay</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player.CurrentState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b="1" dirty="0">
                <a:solidFill>
                  <a:srgbClr val="0000FF"/>
                </a:solidFill>
                <a:latin typeface="Courier New" panose="02070309020205020404" pitchFamily="49" charset="0"/>
                <a:cs typeface="Courier New" panose="02070309020205020404" pitchFamily="49" charset="0"/>
              </a:rPr>
              <a:t>new</a:t>
            </a:r>
            <a:r>
              <a:rPr lang="en-US" altLang="en-US" sz="1200" dirty="0">
                <a:solidFill>
                  <a:srgbClr val="000000"/>
                </a:solidFill>
                <a:latin typeface="Courier New" panose="02070309020205020404" pitchFamily="49" charset="0"/>
                <a:cs typeface="Courier New" panose="02070309020205020404" pitchFamily="49" charset="0"/>
              </a:rPr>
              <a:t> MP3PlayingState();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override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PressAudioSource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player.CurrentState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b="1" dirty="0">
                <a:solidFill>
                  <a:srgbClr val="0000FF"/>
                </a:solidFill>
                <a:latin typeface="Courier New" panose="02070309020205020404" pitchFamily="49" charset="0"/>
                <a:cs typeface="Courier New" panose="02070309020205020404" pitchFamily="49" charset="0"/>
              </a:rPr>
              <a:t>new</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RadioState</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None/>
            </a:pP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class</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RadioState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AudioPlayerState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RadioState</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Console.WriteLine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a:solidFill>
                  <a:srgbClr val="A31515"/>
                </a:solidFill>
                <a:latin typeface="Courier New" panose="02070309020205020404" pitchFamily="49" charset="0"/>
                <a:cs typeface="Courier New" panose="02070309020205020404" pitchFamily="49" charset="0"/>
              </a:rPr>
              <a:t>"RADIO"</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sz="1200" dirty="0"/>
          </a:p>
          <a:p>
            <a:pPr marL="0" indent="0">
              <a:buNone/>
            </a:pPr>
            <a:endParaRPr lang="en-US" sz="1200" dirty="0"/>
          </a:p>
        </p:txBody>
      </p:sp>
      <p:sp>
        <p:nvSpPr>
          <p:cNvPr id="4" name="Content Placeholder 3">
            <a:extLst>
              <a:ext uri="{FF2B5EF4-FFF2-40B4-BE49-F238E27FC236}">
                <a16:creationId xmlns:a16="http://schemas.microsoft.com/office/drawing/2014/main" id="{7577C22F-75C1-4F30-BC43-9C2E701E61B3}"/>
              </a:ext>
            </a:extLst>
          </p:cNvPr>
          <p:cNvSpPr>
            <a:spLocks noGrp="1"/>
          </p:cNvSpPr>
          <p:nvPr>
            <p:ph sz="half" idx="2"/>
          </p:nvPr>
        </p:nvSpPr>
        <p:spPr>
          <a:xfrm>
            <a:off x="6835806" y="230819"/>
            <a:ext cx="4927107" cy="6356412"/>
          </a:xfrm>
        </p:spPr>
        <p:txBody>
          <a:bodyPr>
            <a:normAutofit/>
          </a:bodyPr>
          <a:lstStyle/>
          <a:p>
            <a:pPr marL="0" lvl="0" indent="0" defTabSz="914400" eaLnBrk="0" fontAlgn="base" hangingPunct="0">
              <a:spcBef>
                <a:spcPct val="0"/>
              </a:spcBef>
              <a:spcAft>
                <a:spcPct val="0"/>
              </a:spcAft>
              <a:buClrTx/>
              <a:buNone/>
            </a:pP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override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PressPlay</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Console.WriteLine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a:solidFill>
                  <a:srgbClr val="A31515"/>
                </a:solidFill>
                <a:latin typeface="Courier New" panose="02070309020205020404" pitchFamily="49" charset="0"/>
                <a:cs typeface="Courier New" panose="02070309020205020404" pitchFamily="49" charset="0"/>
              </a:rPr>
              <a:t>"Play pressed: New station selected"</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override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PressAudioSource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player.CurrentState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b="1" dirty="0">
                <a:solidFill>
                  <a:srgbClr val="0000FF"/>
                </a:solidFill>
                <a:latin typeface="Courier New" panose="02070309020205020404" pitchFamily="49" charset="0"/>
                <a:cs typeface="Courier New" panose="02070309020205020404" pitchFamily="49" charset="0"/>
              </a:rPr>
              <a:t>new</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StandbyState</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b="1" dirty="0">
              <a:solidFill>
                <a:srgbClr val="0000FF"/>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endParaRPr lang="en-US" altLang="en-US" sz="1200" b="1" dirty="0">
              <a:solidFill>
                <a:srgbClr val="0000FF"/>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endParaRPr lang="en-US" altLang="en-US" sz="1200" b="1" dirty="0">
              <a:solidFill>
                <a:srgbClr val="0000FF"/>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class</a:t>
            </a:r>
            <a:r>
              <a:rPr lang="en-US" altLang="en-US" sz="1200" dirty="0">
                <a:solidFill>
                  <a:srgbClr val="000000"/>
                </a:solidFill>
                <a:latin typeface="Courier New" panose="02070309020205020404" pitchFamily="49" charset="0"/>
                <a:cs typeface="Courier New" panose="02070309020205020404" pitchFamily="49" charset="0"/>
              </a:rPr>
              <a:t> MP3PlayingState : </a:t>
            </a:r>
            <a:r>
              <a:rPr lang="en-US" altLang="en-US" sz="1200" dirty="0" err="1">
                <a:solidFill>
                  <a:srgbClr val="000000"/>
                </a:solidFill>
                <a:latin typeface="Courier New" panose="02070309020205020404" pitchFamily="49" charset="0"/>
                <a:cs typeface="Courier New" panose="02070309020205020404" pitchFamily="49" charset="0"/>
              </a:rPr>
              <a:t>AudioPlayerState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MP3PlayingState()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Console.WriteLine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a:solidFill>
                  <a:srgbClr val="A31515"/>
                </a:solidFill>
                <a:latin typeface="Courier New" panose="02070309020205020404" pitchFamily="49" charset="0"/>
                <a:cs typeface="Courier New" panose="02070309020205020404" pitchFamily="49" charset="0"/>
              </a:rPr>
              <a:t>"MP3 PLAYING"</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override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PressPlay</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player.CurrentState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b="1" dirty="0">
                <a:solidFill>
                  <a:srgbClr val="0000FF"/>
                </a:solidFill>
                <a:latin typeface="Courier New" panose="02070309020205020404" pitchFamily="49" charset="0"/>
                <a:cs typeface="Courier New" panose="02070309020205020404" pitchFamily="49" charset="0"/>
              </a:rPr>
              <a:t>new</a:t>
            </a:r>
            <a:r>
              <a:rPr lang="en-US" altLang="en-US" sz="1200" dirty="0">
                <a:solidFill>
                  <a:srgbClr val="000000"/>
                </a:solidFill>
                <a:latin typeface="Courier New" panose="02070309020205020404" pitchFamily="49" charset="0"/>
                <a:cs typeface="Courier New" panose="02070309020205020404" pitchFamily="49" charset="0"/>
              </a:rPr>
              <a:t> MP3PausedState();</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 </a:t>
            </a:r>
            <a:endParaRPr lang="en-US" altLang="en-US" sz="1200" b="1"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endParaRPr lang="en-US" altLang="en-US" sz="1200" b="1"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r>
              <a:rPr lang="en-US" altLang="en-US" sz="1200" b="1" dirty="0">
                <a:solidFill>
                  <a:srgbClr val="0000FF"/>
                </a:solidFill>
                <a:latin typeface="Courier New" panose="02070309020205020404" pitchFamily="49" charset="0"/>
                <a:cs typeface="Courier New" panose="02070309020205020404" pitchFamily="49" charset="0"/>
              </a:rPr>
              <a:t>    public</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override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FF"/>
                </a:solidFill>
                <a:latin typeface="Courier New" panose="02070309020205020404" pitchFamily="49" charset="0"/>
                <a:cs typeface="Courier New" panose="02070309020205020404" pitchFamily="49" charset="0"/>
              </a:rPr>
              <a:t>void</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PressAudioSource</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AudioPlayer</a:t>
            </a:r>
            <a:r>
              <a:rPr lang="en-US" altLang="en-US" sz="1200" dirty="0">
                <a:solidFill>
                  <a:srgbClr val="000000"/>
                </a:solidFill>
                <a:latin typeface="Courier New" panose="02070309020205020404" pitchFamily="49" charset="0"/>
                <a:cs typeface="Courier New" panose="02070309020205020404" pitchFamily="49" charset="0"/>
              </a:rPr>
              <a:t> player)</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player.CurrentState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b="1" dirty="0">
                <a:solidFill>
                  <a:srgbClr val="0000FF"/>
                </a:solidFill>
                <a:latin typeface="Courier New" panose="02070309020205020404" pitchFamily="49" charset="0"/>
                <a:cs typeface="Courier New" panose="02070309020205020404" pitchFamily="49" charset="0"/>
              </a:rPr>
              <a:t>new</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RadioState</a:t>
            </a: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a:solidFill>
                <a:schemeClr val="tx1"/>
              </a:solidFill>
            </a:endParaRPr>
          </a:p>
          <a:p>
            <a:pPr marL="0" lvl="0" indent="0" defTabSz="914400" eaLnBrk="0" fontAlgn="base" hangingPunct="0">
              <a:spcBef>
                <a:spcPct val="0"/>
              </a:spcBef>
              <a:spcAft>
                <a:spcPct val="0"/>
              </a:spcAft>
              <a:buClrTx/>
              <a:buNone/>
            </a:pP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sz="1200" dirty="0">
              <a:solidFill>
                <a:schemeClr val="tx1"/>
              </a:solidFill>
            </a:endParaRPr>
          </a:p>
          <a:p>
            <a:pPr marL="0" indent="0">
              <a:buNone/>
            </a:pPr>
            <a:endParaRPr lang="en-US" sz="1200" dirty="0"/>
          </a:p>
        </p:txBody>
      </p:sp>
    </p:spTree>
    <p:extLst>
      <p:ext uri="{BB962C8B-B14F-4D97-AF65-F5344CB8AC3E}">
        <p14:creationId xmlns:p14="http://schemas.microsoft.com/office/powerpoint/2010/main" val="24108585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22</TotalTime>
  <Words>1039</Words>
  <Application>Microsoft Office PowerPoint</Application>
  <PresentationFormat>Widescreen</PresentationFormat>
  <Paragraphs>365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Courier New</vt:lpstr>
      <vt:lpstr>Wingdings</vt:lpstr>
      <vt:lpstr>Wingdings 3</vt:lpstr>
      <vt:lpstr>Wisp</vt:lpstr>
      <vt:lpstr>Design Patterns     State Design Pattern     Chain of Responsibilities </vt:lpstr>
      <vt:lpstr>State Design Pattern (Behavioral)</vt:lpstr>
      <vt:lpstr>State Design Pattern (Behavioral)</vt:lpstr>
      <vt:lpstr>Implementation</vt:lpstr>
      <vt:lpstr>Implementation</vt:lpstr>
      <vt:lpstr>Code</vt:lpstr>
      <vt:lpstr>Example: Media Player</vt:lpstr>
      <vt:lpstr>PowerPoint Presentation</vt:lpstr>
      <vt:lpstr>PowerPoint Presentation</vt:lpstr>
      <vt:lpstr>State Design  Advantages &amp; Disadvantages</vt:lpstr>
      <vt:lpstr>Chain Of Responsibility Design Pattern (Behavioral)</vt:lpstr>
      <vt:lpstr>Chain Of Responsibility Design Pattern (Behavioral)</vt:lpstr>
      <vt:lpstr>Implementation</vt:lpstr>
      <vt:lpstr>Implementation</vt:lpstr>
      <vt:lpstr>Code</vt:lpstr>
      <vt:lpstr>Example: Coin Handling System</vt:lpstr>
      <vt:lpstr>PowerPoint Presentation</vt:lpstr>
      <vt:lpstr>Chain Of Responsibility  Advantages &amp; Disadvantages</vt:lpstr>
      <vt:lpstr>Chain Of Responsibility  When &amp; Where?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State Design Pattern     Chain of Responsibilities </dc:title>
  <dc:creator>Kancharana, Akhila</dc:creator>
  <cp:lastModifiedBy>Kancharana, Akhila</cp:lastModifiedBy>
  <cp:revision>15</cp:revision>
  <dcterms:created xsi:type="dcterms:W3CDTF">2018-11-05T00:51:46Z</dcterms:created>
  <dcterms:modified xsi:type="dcterms:W3CDTF">2018-11-14T21:41:44Z</dcterms:modified>
</cp:coreProperties>
</file>