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58" r:id="rId6"/>
    <p:sldId id="305" r:id="rId7"/>
    <p:sldId id="262" r:id="rId8"/>
    <p:sldId id="289" r:id="rId9"/>
    <p:sldId id="291" r:id="rId10"/>
    <p:sldId id="266" r:id="rId11"/>
    <p:sldId id="264" r:id="rId12"/>
    <p:sldId id="268" r:id="rId13"/>
    <p:sldId id="269" r:id="rId14"/>
    <p:sldId id="304" r:id="rId15"/>
    <p:sldId id="287" r:id="rId16"/>
    <p:sldId id="303" r:id="rId17"/>
    <p:sldId id="292" r:id="rId18"/>
    <p:sldId id="302" r:id="rId19"/>
    <p:sldId id="274" r:id="rId20"/>
    <p:sldId id="275" r:id="rId21"/>
    <p:sldId id="276" r:id="rId22"/>
    <p:sldId id="290" r:id="rId23"/>
    <p:sldId id="301" r:id="rId24"/>
    <p:sldId id="297" r:id="rId25"/>
    <p:sldId id="295" r:id="rId26"/>
    <p:sldId id="286" r:id="rId27"/>
    <p:sldId id="283" r:id="rId28"/>
    <p:sldId id="300"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75974" autoAdjust="0"/>
  </p:normalViewPr>
  <p:slideViewPr>
    <p:cSldViewPr>
      <p:cViewPr>
        <p:scale>
          <a:sx n="75" d="100"/>
          <a:sy n="75" d="100"/>
        </p:scale>
        <p:origin x="-13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0C6BD77-4159-435D-88F6-0BF3584AE54A}" type="datetimeFigureOut">
              <a:rPr lang="en-US" smtClean="0"/>
              <a:pPr/>
              <a:t>10/30/2013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113365B-97D0-4EE5-BBB4-A6A917ED8854}" type="slidenum">
              <a:rPr lang="en-US" smtClean="0"/>
              <a:pPr/>
              <a:t>‹#›</a:t>
            </a:fld>
            <a:endParaRPr lang="en-US"/>
          </a:p>
        </p:txBody>
      </p:sp>
    </p:spTree>
    <p:extLst>
      <p:ext uri="{BB962C8B-B14F-4D97-AF65-F5344CB8AC3E}">
        <p14:creationId xmlns:p14="http://schemas.microsoft.com/office/powerpoint/2010/main" val="58134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9144DE-A2EF-4818-8DB1-3E408CC358BA}" type="datetimeFigureOut">
              <a:rPr lang="en-US" smtClean="0"/>
              <a:pPr/>
              <a:t>10/30/2013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E07D13F-4545-4A35-9323-A519CF10C9A2}" type="slidenum">
              <a:rPr lang="en-US" smtClean="0"/>
              <a:pPr/>
              <a:t>‹#›</a:t>
            </a:fld>
            <a:endParaRPr lang="en-US"/>
          </a:p>
        </p:txBody>
      </p:sp>
    </p:spTree>
    <p:extLst>
      <p:ext uri="{BB962C8B-B14F-4D97-AF65-F5344CB8AC3E}">
        <p14:creationId xmlns:p14="http://schemas.microsoft.com/office/powerpoint/2010/main" val="330246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IJ / AD</a:t>
            </a:r>
            <a:endParaRPr lang="en-US"/>
          </a:p>
        </p:txBody>
      </p:sp>
      <p:sp>
        <p:nvSpPr>
          <p:cNvPr id="4" name="Slide Number Placeholder 3"/>
          <p:cNvSpPr>
            <a:spLocks noGrp="1"/>
          </p:cNvSpPr>
          <p:nvPr>
            <p:ph type="sldNum" sz="quarter" idx="10"/>
          </p:nvPr>
        </p:nvSpPr>
        <p:spPr/>
        <p:txBody>
          <a:bodyPr/>
          <a:lstStyle/>
          <a:p>
            <a:fld id="{6E07D13F-4545-4A35-9323-A519CF10C9A2}" type="slidenum">
              <a:rPr lang="en-US" smtClean="0"/>
              <a:pPr/>
              <a:t>1</a:t>
            </a:fld>
            <a:endParaRPr lang="en-US"/>
          </a:p>
        </p:txBody>
      </p:sp>
    </p:spTree>
    <p:extLst>
      <p:ext uri="{BB962C8B-B14F-4D97-AF65-F5344CB8AC3E}">
        <p14:creationId xmlns:p14="http://schemas.microsoft.com/office/powerpoint/2010/main" val="1359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11</a:t>
            </a:fld>
            <a:endParaRPr lang="en-US"/>
          </a:p>
        </p:txBody>
      </p:sp>
    </p:spTree>
    <p:extLst>
      <p:ext uri="{BB962C8B-B14F-4D97-AF65-F5344CB8AC3E}">
        <p14:creationId xmlns:p14="http://schemas.microsoft.com/office/powerpoint/2010/main" val="245571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p>
          <a:p>
            <a:endParaRPr lang="en-US" dirty="0" smtClean="0"/>
          </a:p>
          <a:p>
            <a:r>
              <a:rPr lang="en-US" dirty="0" smtClean="0"/>
              <a:t>The office of </a:t>
            </a:r>
            <a:r>
              <a:rPr lang="en-US" dirty="0" err="1" smtClean="0"/>
              <a:t>eDiplomacy</a:t>
            </a:r>
            <a:r>
              <a:rPr lang="en-US" dirty="0" smtClean="0"/>
              <a:t> works to capitalize</a:t>
            </a:r>
            <a:r>
              <a:rPr lang="en-US" baseline="0" dirty="0" smtClean="0"/>
              <a:t> on the wealth of knowledge within the State Department</a:t>
            </a:r>
            <a:endParaRPr lang="en-US" dirty="0"/>
          </a:p>
        </p:txBody>
      </p:sp>
      <p:sp>
        <p:nvSpPr>
          <p:cNvPr id="4" name="Slide Number Placeholder 3"/>
          <p:cNvSpPr>
            <a:spLocks noGrp="1"/>
          </p:cNvSpPr>
          <p:nvPr>
            <p:ph type="sldNum" sz="quarter" idx="10"/>
          </p:nvPr>
        </p:nvSpPr>
        <p:spPr/>
        <p:txBody>
          <a:bodyPr/>
          <a:lstStyle/>
          <a:p>
            <a:fld id="{FF360FEB-3F1C-43CA-B5B8-950811897DA8}" type="slidenum">
              <a:rPr lang="en-US" smtClean="0"/>
              <a:pPr/>
              <a:t>12</a:t>
            </a:fld>
            <a:endParaRPr lang="en-US"/>
          </a:p>
        </p:txBody>
      </p:sp>
    </p:spTree>
    <p:extLst>
      <p:ext uri="{BB962C8B-B14F-4D97-AF65-F5344CB8AC3E}">
        <p14:creationId xmlns:p14="http://schemas.microsoft.com/office/powerpoint/2010/main" val="2720289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13</a:t>
            </a:fld>
            <a:endParaRPr lang="en-US"/>
          </a:p>
        </p:txBody>
      </p:sp>
    </p:spTree>
    <p:extLst>
      <p:ext uri="{BB962C8B-B14F-4D97-AF65-F5344CB8AC3E}">
        <p14:creationId xmlns:p14="http://schemas.microsoft.com/office/powerpoint/2010/main" val="4035017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14</a:t>
            </a:fld>
            <a:endParaRPr lang="en-US"/>
          </a:p>
        </p:txBody>
      </p:sp>
    </p:spTree>
    <p:extLst>
      <p:ext uri="{BB962C8B-B14F-4D97-AF65-F5344CB8AC3E}">
        <p14:creationId xmlns:p14="http://schemas.microsoft.com/office/powerpoint/2010/main" val="403501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itchFamily="34" charset="0"/>
              <a:buNone/>
              <a:defRPr/>
            </a:pPr>
            <a:r>
              <a:rPr lang="en-US" dirty="0" smtClean="0"/>
              <a:t>AD</a:t>
            </a:r>
          </a:p>
          <a:p>
            <a:pPr marL="0" indent="0" defTabSz="931774">
              <a:buFont typeface="Arial" pitchFamily="34" charset="0"/>
              <a:buNone/>
              <a:defRPr/>
            </a:pPr>
            <a:endParaRPr lang="en-US" dirty="0" smtClean="0"/>
          </a:p>
          <a:p>
            <a:pPr marL="174708" indent="-174708" defTabSz="931774">
              <a:buFont typeface="Arial" pitchFamily="34" charset="0"/>
              <a:buChar char="•"/>
              <a:defRPr/>
            </a:pPr>
            <a:r>
              <a:rPr lang="en-US" dirty="0" smtClean="0"/>
              <a:t>Market of experience:</a:t>
            </a:r>
            <a:r>
              <a:rPr lang="en-US" baseline="0" dirty="0" smtClean="0"/>
              <a:t> </a:t>
            </a:r>
            <a:r>
              <a:rPr lang="en-US" dirty="0"/>
              <a:t>matching the pool of expertise available in the State Department to offices and missions with needs and opportunities</a:t>
            </a:r>
          </a:p>
          <a:p>
            <a:pPr marL="174708" indent="-174708" defTabSz="931774">
              <a:buFont typeface="Arial" pitchFamily="34" charset="0"/>
              <a:buChar char="•"/>
              <a:defRPr/>
            </a:pPr>
            <a:r>
              <a:rPr lang="en-US" dirty="0"/>
              <a:t>Maybe provide example—if some bureau is writing a report on the human </a:t>
            </a:r>
            <a:r>
              <a:rPr lang="en-US" dirty="0" err="1"/>
              <a:t>rithgs</a:t>
            </a:r>
            <a:r>
              <a:rPr lang="en-US" dirty="0"/>
              <a:t> index of Lithuania…blah </a:t>
            </a:r>
            <a:r>
              <a:rPr lang="en-US" dirty="0" err="1"/>
              <a:t>blah</a:t>
            </a:r>
            <a:r>
              <a:rPr lang="en-US" dirty="0"/>
              <a:t> </a:t>
            </a:r>
            <a:r>
              <a:rPr lang="en-US" dirty="0" err="1"/>
              <a:t>blah</a:t>
            </a:r>
            <a:endParaRPr lang="en-US" dirty="0"/>
          </a:p>
          <a:p>
            <a:endParaRPr lang="en-US" dirty="0"/>
          </a:p>
        </p:txBody>
      </p:sp>
      <p:sp>
        <p:nvSpPr>
          <p:cNvPr id="4" name="Slide Number Placeholder 3"/>
          <p:cNvSpPr>
            <a:spLocks noGrp="1"/>
          </p:cNvSpPr>
          <p:nvPr>
            <p:ph type="sldNum" sz="quarter" idx="10"/>
          </p:nvPr>
        </p:nvSpPr>
        <p:spPr/>
        <p:txBody>
          <a:bodyPr/>
          <a:lstStyle/>
          <a:p>
            <a:fld id="{FF360FEB-3F1C-43CA-B5B8-950811897DA8}" type="slidenum">
              <a:rPr lang="en-US" smtClean="0"/>
              <a:pPr/>
              <a:t>15</a:t>
            </a:fld>
            <a:endParaRPr lang="en-US"/>
          </a:p>
        </p:txBody>
      </p:sp>
    </p:spTree>
    <p:extLst>
      <p:ext uri="{BB962C8B-B14F-4D97-AF65-F5344CB8AC3E}">
        <p14:creationId xmlns:p14="http://schemas.microsoft.com/office/powerpoint/2010/main" val="154815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16</a:t>
            </a:fld>
            <a:endParaRPr lang="en-US"/>
          </a:p>
        </p:txBody>
      </p:sp>
    </p:spTree>
    <p:extLst>
      <p:ext uri="{BB962C8B-B14F-4D97-AF65-F5344CB8AC3E}">
        <p14:creationId xmlns:p14="http://schemas.microsoft.com/office/powerpoint/2010/main" val="1852269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17</a:t>
            </a:fld>
            <a:endParaRPr lang="en-US"/>
          </a:p>
        </p:txBody>
      </p:sp>
    </p:spTree>
    <p:extLst>
      <p:ext uri="{BB962C8B-B14F-4D97-AF65-F5344CB8AC3E}">
        <p14:creationId xmlns:p14="http://schemas.microsoft.com/office/powerpoint/2010/main" val="979029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Enhance ability of small/under-resourced organizations to accomplish their mission</a:t>
            </a:r>
          </a:p>
          <a:p>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18</a:t>
            </a:fld>
            <a:endParaRPr lang="en-US"/>
          </a:p>
        </p:txBody>
      </p:sp>
    </p:spTree>
    <p:extLst>
      <p:ext uri="{BB962C8B-B14F-4D97-AF65-F5344CB8AC3E}">
        <p14:creationId xmlns:p14="http://schemas.microsoft.com/office/powerpoint/2010/main" val="171200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Enhance ability of small/under-resourced organizations to accomplish their mission</a:t>
            </a:r>
          </a:p>
          <a:p>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19</a:t>
            </a:fld>
            <a:endParaRPr lang="en-US"/>
          </a:p>
        </p:txBody>
      </p:sp>
    </p:spTree>
    <p:extLst>
      <p:ext uri="{BB962C8B-B14F-4D97-AF65-F5344CB8AC3E}">
        <p14:creationId xmlns:p14="http://schemas.microsoft.com/office/powerpoint/2010/main" val="171200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21</a:t>
            </a:fld>
            <a:endParaRPr lang="en-US"/>
          </a:p>
        </p:txBody>
      </p:sp>
    </p:spTree>
    <p:extLst>
      <p:ext uri="{BB962C8B-B14F-4D97-AF65-F5344CB8AC3E}">
        <p14:creationId xmlns:p14="http://schemas.microsoft.com/office/powerpoint/2010/main" val="320065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3</a:t>
            </a:fld>
            <a:endParaRPr lang="en-US"/>
          </a:p>
        </p:txBody>
      </p:sp>
    </p:spTree>
    <p:extLst>
      <p:ext uri="{BB962C8B-B14F-4D97-AF65-F5344CB8AC3E}">
        <p14:creationId xmlns:p14="http://schemas.microsoft.com/office/powerpoint/2010/main" val="8066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22</a:t>
            </a:fld>
            <a:endParaRPr lang="en-US"/>
          </a:p>
        </p:txBody>
      </p:sp>
    </p:spTree>
    <p:extLst>
      <p:ext uri="{BB962C8B-B14F-4D97-AF65-F5344CB8AC3E}">
        <p14:creationId xmlns:p14="http://schemas.microsoft.com/office/powerpoint/2010/main" val="55204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23</a:t>
            </a:fld>
            <a:endParaRPr lang="en-US"/>
          </a:p>
        </p:txBody>
      </p:sp>
    </p:spTree>
    <p:extLst>
      <p:ext uri="{BB962C8B-B14F-4D97-AF65-F5344CB8AC3E}">
        <p14:creationId xmlns:p14="http://schemas.microsoft.com/office/powerpoint/2010/main" val="2548073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4</a:t>
            </a:fld>
            <a:endParaRPr lang="en-US"/>
          </a:p>
        </p:txBody>
      </p:sp>
    </p:spTree>
    <p:extLst>
      <p:ext uri="{BB962C8B-B14F-4D97-AF65-F5344CB8AC3E}">
        <p14:creationId xmlns:p14="http://schemas.microsoft.com/office/powerpoint/2010/main" val="370337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5</a:t>
            </a:fld>
            <a:endParaRPr lang="en-US"/>
          </a:p>
        </p:txBody>
      </p:sp>
    </p:spTree>
    <p:extLst>
      <p:ext uri="{BB962C8B-B14F-4D97-AF65-F5344CB8AC3E}">
        <p14:creationId xmlns:p14="http://schemas.microsoft.com/office/powerpoint/2010/main" val="1221489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6</a:t>
            </a:fld>
            <a:endParaRPr lang="en-US"/>
          </a:p>
        </p:txBody>
      </p:sp>
    </p:spTree>
    <p:extLst>
      <p:ext uri="{BB962C8B-B14F-4D97-AF65-F5344CB8AC3E}">
        <p14:creationId xmlns:p14="http://schemas.microsoft.com/office/powerpoint/2010/main" val="282469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7</a:t>
            </a:fld>
            <a:endParaRPr lang="en-US"/>
          </a:p>
        </p:txBody>
      </p:sp>
    </p:spTree>
    <p:extLst>
      <p:ext uri="{BB962C8B-B14F-4D97-AF65-F5344CB8AC3E}">
        <p14:creationId xmlns:p14="http://schemas.microsoft.com/office/powerpoint/2010/main" val="231888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8</a:t>
            </a:fld>
            <a:endParaRPr lang="en-US"/>
          </a:p>
        </p:txBody>
      </p:sp>
    </p:spTree>
    <p:extLst>
      <p:ext uri="{BB962C8B-B14F-4D97-AF65-F5344CB8AC3E}">
        <p14:creationId xmlns:p14="http://schemas.microsoft.com/office/powerpoint/2010/main" val="348226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9</a:t>
            </a:fld>
            <a:endParaRPr lang="en-US"/>
          </a:p>
        </p:txBody>
      </p:sp>
    </p:spTree>
    <p:extLst>
      <p:ext uri="{BB962C8B-B14F-4D97-AF65-F5344CB8AC3E}">
        <p14:creationId xmlns:p14="http://schemas.microsoft.com/office/powerpoint/2010/main" val="2003318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IJ</a:t>
            </a:r>
            <a:endParaRPr lang="en-US" dirty="0"/>
          </a:p>
        </p:txBody>
      </p:sp>
      <p:sp>
        <p:nvSpPr>
          <p:cNvPr id="4" name="Slide Number Placeholder 3"/>
          <p:cNvSpPr>
            <a:spLocks noGrp="1"/>
          </p:cNvSpPr>
          <p:nvPr>
            <p:ph type="sldNum" sz="quarter" idx="10"/>
          </p:nvPr>
        </p:nvSpPr>
        <p:spPr/>
        <p:txBody>
          <a:bodyPr/>
          <a:lstStyle/>
          <a:p>
            <a:fld id="{6E07D13F-4545-4A35-9323-A519CF10C9A2}" type="slidenum">
              <a:rPr lang="en-US" smtClean="0"/>
              <a:pPr/>
              <a:t>10</a:t>
            </a:fld>
            <a:endParaRPr lang="en-US"/>
          </a:p>
        </p:txBody>
      </p:sp>
    </p:spTree>
    <p:extLst>
      <p:ext uri="{BB962C8B-B14F-4D97-AF65-F5344CB8AC3E}">
        <p14:creationId xmlns:p14="http://schemas.microsoft.com/office/powerpoint/2010/main" val="33281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4C50D2-F5AA-4D4C-BD16-57FB8266A8A3}" type="datetime1">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C81F6-BE9F-4D6D-88DC-F231A67E85B2}" type="datetime1">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30DCB-0ECD-4F56-9411-1D0354D4438D}" type="datetime1">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66D4B-1A82-4E61-8210-3BB782D15EF4}" type="datetime1">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96E39-D9BF-4433-85DC-5E6F144C48FD}" type="datetime1">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1B0217-0753-414E-862C-01F84EEBC5EA}" type="datetime1">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5C32AF-14B8-43D6-8E34-E24669405D0F}" type="datetime1">
              <a:rPr lang="en-US" smtClean="0"/>
              <a:pPr/>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903E37-04DF-4E22-876C-BB7DD38C13DD}" type="datetime1">
              <a:rPr lang="en-US" smtClean="0"/>
              <a:pPr/>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8232A-6872-41F5-B14A-1F05D8F6EC9B}" type="datetime1">
              <a:rPr lang="en-US" smtClean="0"/>
              <a:pPr/>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18853-E9EC-41A7-8F64-D0730361C19D}" type="datetime1">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2402FC-8EFE-4DBC-AF47-227A15AD3A4A}" type="datetime1">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B904A8-7F27-4D68-9C4C-B355BC2354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b="-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4AE74-8E39-46C9-9215-237BA43E9E52}" type="datetime1">
              <a:rPr lang="en-US" smtClean="0"/>
              <a:pPr/>
              <a:t>10/30/2013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904A8-7F27-4D68-9C4C-B355BC235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JooHI@state.gov" TargetMode="External"/><Relationship Id="rId2" Type="http://schemas.openxmlformats.org/officeDocument/2006/relationships/hyperlink" Target="mailto:chessenmb@state.gov" TargetMode="External"/><Relationship Id="rId1" Type="http://schemas.openxmlformats.org/officeDocument/2006/relationships/slideLayout" Target="../slideLayouts/slideLayout2.xml"/><Relationship Id="rId6" Type="http://schemas.openxmlformats.org/officeDocument/2006/relationships/hyperlink" Target="https://demo.midascrowd.com/"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Dip-Logo-Print-Large.jpg"/>
          <p:cNvPicPr>
            <a:picLocks noChangeAspect="1"/>
          </p:cNvPicPr>
          <p:nvPr/>
        </p:nvPicPr>
        <p:blipFill>
          <a:blip r:embed="rId3" cstate="print">
            <a:clrChange>
              <a:clrFrom>
                <a:srgbClr val="FFFFFF"/>
              </a:clrFrom>
              <a:clrTo>
                <a:srgbClr val="FFFFFF">
                  <a:alpha val="0"/>
                </a:srgbClr>
              </a:clrTo>
            </a:clrChange>
          </a:blip>
          <a:stretch>
            <a:fillRect/>
          </a:stretch>
        </p:blipFill>
        <p:spPr>
          <a:xfrm>
            <a:off x="2209800" y="990600"/>
            <a:ext cx="4572000" cy="1024127"/>
          </a:xfrm>
          <a:prstGeom prst="rect">
            <a:avLst/>
          </a:prstGeom>
          <a:ln>
            <a:noFill/>
          </a:ln>
          <a:effectLst>
            <a:outerShdw blurRad="393700" sx="102000" sy="102000" algn="ctr" rotWithShape="0">
              <a:schemeClr val="bg1"/>
            </a:outerShdw>
          </a:effectLst>
        </p:spPr>
      </p:pic>
      <p:pic>
        <p:nvPicPr>
          <p:cNvPr id="5" name="Content Placeholder 5" descr="186163830.jpe"/>
          <p:cNvPicPr>
            <a:picLocks noGrp="1" noChangeAspect="1"/>
          </p:cNvPicPr>
          <p:nvPr>
            <p:ph sz="half" idx="4294967295"/>
          </p:nvPr>
        </p:nvPicPr>
        <p:blipFill>
          <a:blip r:embed="rId4" cstate="print">
            <a:clrChange>
              <a:clrFrom>
                <a:srgbClr val="FFFFFF"/>
              </a:clrFrom>
              <a:clrTo>
                <a:srgbClr val="FFFFFF">
                  <a:alpha val="0"/>
                </a:srgbClr>
              </a:clrTo>
            </a:clrChange>
          </a:blip>
          <a:stretch>
            <a:fillRect/>
          </a:stretch>
        </p:blipFill>
        <p:spPr>
          <a:xfrm>
            <a:off x="3660253" y="4419600"/>
            <a:ext cx="1978547" cy="1981200"/>
          </a:xfrm>
          <a:prstGeom prst="rect">
            <a:avLst/>
          </a:prstGeom>
        </p:spPr>
      </p:pic>
      <p:sp>
        <p:nvSpPr>
          <p:cNvPr id="6" name="Title 1"/>
          <p:cNvSpPr txBox="1">
            <a:spLocks/>
          </p:cNvSpPr>
          <p:nvPr/>
        </p:nvSpPr>
        <p:spPr>
          <a:xfrm>
            <a:off x="490780" y="26289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i="0" strike="noStrike" kern="1200" spc="50" normalizeH="0" baseline="0" noProof="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CrowdWork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i="0" strike="noStrike" kern="1200" spc="50" normalizeH="0" noProof="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 </a:t>
            </a:r>
            <a:r>
              <a:rPr lang="en-US" sz="6600" spc="50" noProof="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latin typeface="Franklin Gothic Demi" pitchFamily="34" charset="0"/>
                <a:ea typeface="+mj-ea"/>
                <a:cs typeface="+mj-cs"/>
              </a:rPr>
              <a:t>P</a:t>
            </a:r>
            <a:r>
              <a:rPr kumimoji="0" lang="en-US" sz="6600" i="0" strike="noStrike" kern="1200" spc="50" normalizeH="0" baseline="0" noProof="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latform</a:t>
            </a:r>
            <a:endParaRPr kumimoji="0" lang="en-US" sz="6600" i="0" strike="noStrike" kern="1200" spc="50" normalizeH="0" baseline="0" noProof="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endParaRPr>
          </a:p>
        </p:txBody>
      </p:sp>
      <p:sp>
        <p:nvSpPr>
          <p:cNvPr id="2" name="Slide Number Placeholder 1"/>
          <p:cNvSpPr>
            <a:spLocks noGrp="1"/>
          </p:cNvSpPr>
          <p:nvPr>
            <p:ph type="sldNum" sz="quarter" idx="12"/>
          </p:nvPr>
        </p:nvSpPr>
        <p:spPr/>
        <p:txBody>
          <a:bodyPr/>
          <a:lstStyle/>
          <a:p>
            <a:fld id="{FBB904A8-7F27-4D68-9C4C-B355BC2354D7}" type="slidenum">
              <a:rPr lang="en-US" smtClean="0"/>
              <a:pPr/>
              <a:t>1</a:t>
            </a:fld>
            <a:endParaRPr lang="en-US"/>
          </a:p>
        </p:txBody>
      </p:sp>
    </p:spTree>
    <p:extLst>
      <p:ext uri="{BB962C8B-B14F-4D97-AF65-F5344CB8AC3E}">
        <p14:creationId xmlns:p14="http://schemas.microsoft.com/office/powerpoint/2010/main" val="875201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Collaborative Tools</a:t>
            </a:r>
            <a:endParaRPr lang="en-US" dirty="0"/>
          </a:p>
        </p:txBody>
      </p:sp>
      <p:sp>
        <p:nvSpPr>
          <p:cNvPr id="3" name="Content Placeholder 2"/>
          <p:cNvSpPr>
            <a:spLocks noGrp="1"/>
          </p:cNvSpPr>
          <p:nvPr>
            <p:ph idx="1"/>
          </p:nvPr>
        </p:nvSpPr>
        <p:spPr>
          <a:xfrm>
            <a:off x="457200" y="1600200"/>
            <a:ext cx="4070840" cy="4525963"/>
          </a:xfrm>
        </p:spPr>
        <p:txBody>
          <a:bodyPr>
            <a:normAutofit/>
          </a:bodyPr>
          <a:lstStyle/>
          <a:p>
            <a:r>
              <a:rPr lang="en-US" sz="2800" dirty="0"/>
              <a:t>Use technology to make </a:t>
            </a:r>
            <a:r>
              <a:rPr lang="en-US" sz="2800" b="1" dirty="0"/>
              <a:t>knowledge-sharing part of the daily </a:t>
            </a:r>
            <a:r>
              <a:rPr lang="en-US" sz="2800" b="1" dirty="0" smtClean="0"/>
              <a:t>workflow</a:t>
            </a:r>
            <a:r>
              <a:rPr lang="en-US" sz="2800" dirty="0" smtClean="0"/>
              <a:t> at the State Department</a:t>
            </a:r>
            <a:endParaRPr lang="en-US" sz="2800" dirty="0"/>
          </a:p>
          <a:p>
            <a:r>
              <a:rPr lang="en-US" sz="2800" dirty="0" smtClean="0"/>
              <a:t>Examples of tools:</a:t>
            </a:r>
          </a:p>
          <a:p>
            <a:pPr lvl="1"/>
            <a:r>
              <a:rPr lang="en-US" sz="2400" dirty="0" err="1" smtClean="0"/>
              <a:t>Communities@State</a:t>
            </a:r>
            <a:endParaRPr lang="en-US" sz="2400" dirty="0" smtClean="0"/>
          </a:p>
          <a:p>
            <a:pPr lvl="1"/>
            <a:r>
              <a:rPr lang="en-US" sz="2400" dirty="0" err="1" smtClean="0"/>
              <a:t>SearchState</a:t>
            </a:r>
            <a:endParaRPr lang="en-US" sz="2400" dirty="0" smtClean="0"/>
          </a:p>
          <a:p>
            <a:pPr lvl="1"/>
            <a:r>
              <a:rPr lang="en-US" sz="2400" dirty="0" err="1" smtClean="0"/>
              <a:t>Diplopedia</a:t>
            </a:r>
            <a:endParaRPr lang="en-US" sz="2400" dirty="0" smtClean="0"/>
          </a:p>
          <a:p>
            <a:pPr lvl="1"/>
            <a:r>
              <a:rPr lang="en-US" sz="2400" dirty="0" smtClean="0"/>
              <a:t>Corridor</a:t>
            </a:r>
          </a:p>
        </p:txBody>
      </p:sp>
      <p:grpSp>
        <p:nvGrpSpPr>
          <p:cNvPr id="4" name="Group 3"/>
          <p:cNvGrpSpPr/>
          <p:nvPr/>
        </p:nvGrpSpPr>
        <p:grpSpPr>
          <a:xfrm>
            <a:off x="4314873" y="1165830"/>
            <a:ext cx="4371927" cy="5539770"/>
            <a:chOff x="2480671" y="-413880"/>
            <a:chExt cx="6019800" cy="7627828"/>
          </a:xfrm>
        </p:grpSpPr>
        <p:pic>
          <p:nvPicPr>
            <p:cNvPr id="5" name="Picture 4" descr="swiss_army_knife_1301233178-555px.png"/>
            <p:cNvPicPr>
              <a:picLocks noChangeAspect="1"/>
            </p:cNvPicPr>
            <p:nvPr/>
          </p:nvPicPr>
          <p:blipFill>
            <a:blip r:embed="rId3" cstate="print"/>
            <a:stretch>
              <a:fillRect/>
            </a:stretch>
          </p:blipFill>
          <p:spPr>
            <a:xfrm rot="2937955">
              <a:off x="1676657" y="390134"/>
              <a:ext cx="7627828" cy="6019800"/>
            </a:xfrm>
            <a:prstGeom prst="rect">
              <a:avLst/>
            </a:prstGeom>
            <a:effectLst>
              <a:outerShdw blurRad="50800" dist="38100" dir="5400000" algn="t" rotWithShape="0">
                <a:prstClr val="black">
                  <a:alpha val="40000"/>
                </a:prstClr>
              </a:outerShdw>
            </a:effectLst>
          </p:spPr>
        </p:pic>
        <p:pic>
          <p:nvPicPr>
            <p:cNvPr id="6" name="Picture 5" descr="eDip-Logo-Print-Large.jpg"/>
            <p:cNvPicPr>
              <a:picLocks noChangeAspect="1"/>
            </p:cNvPicPr>
            <p:nvPr/>
          </p:nvPicPr>
          <p:blipFill>
            <a:blip r:embed="rId4" cstate="print">
              <a:clrChange>
                <a:clrFrom>
                  <a:srgbClr val="FFFFFF"/>
                </a:clrFrom>
                <a:clrTo>
                  <a:srgbClr val="FFFFFF">
                    <a:alpha val="0"/>
                  </a:srgbClr>
                </a:clrTo>
              </a:clrChange>
            </a:blip>
            <a:stretch>
              <a:fillRect/>
            </a:stretch>
          </p:blipFill>
          <p:spPr>
            <a:xfrm>
              <a:off x="4016460" y="3652503"/>
              <a:ext cx="1952127" cy="437276"/>
            </a:xfrm>
            <a:prstGeom prst="rect">
              <a:avLst/>
            </a:prstGeom>
          </p:spPr>
        </p:pic>
        <p:pic>
          <p:nvPicPr>
            <p:cNvPr id="7" name="Picture 6" descr="thecurrent-print-inverted.jpg"/>
            <p:cNvPicPr>
              <a:picLocks noChangeAspect="1"/>
            </p:cNvPicPr>
            <p:nvPr/>
          </p:nvPicPr>
          <p:blipFill>
            <a:blip r:embed="rId5" cstate="print">
              <a:clrChange>
                <a:clrFrom>
                  <a:srgbClr val="FFFFFF"/>
                </a:clrFrom>
                <a:clrTo>
                  <a:srgbClr val="FFFFFF">
                    <a:alpha val="0"/>
                  </a:srgbClr>
                </a:clrTo>
              </a:clrChange>
            </a:blip>
            <a:stretch>
              <a:fillRect/>
            </a:stretch>
          </p:blipFill>
          <p:spPr>
            <a:xfrm rot="19717661">
              <a:off x="6314828" y="2028284"/>
              <a:ext cx="987456" cy="241865"/>
            </a:xfrm>
            <a:prstGeom prst="rect">
              <a:avLst/>
            </a:prstGeom>
          </p:spPr>
        </p:pic>
        <p:pic>
          <p:nvPicPr>
            <p:cNvPr id="8" name="Picture 7" descr="Corridor-Logo-Print-Large.jpg"/>
            <p:cNvPicPr>
              <a:picLocks noChangeAspect="1"/>
            </p:cNvPicPr>
            <p:nvPr/>
          </p:nvPicPr>
          <p:blipFill>
            <a:blip r:embed="rId6" cstate="print">
              <a:clrChange>
                <a:clrFrom>
                  <a:srgbClr val="FFFFFF"/>
                </a:clrFrom>
                <a:clrTo>
                  <a:srgbClr val="FFFFFF">
                    <a:alpha val="0"/>
                  </a:srgbClr>
                </a:clrTo>
              </a:clrChange>
            </a:blip>
            <a:stretch>
              <a:fillRect/>
            </a:stretch>
          </p:blipFill>
          <p:spPr>
            <a:xfrm rot="23760000">
              <a:off x="6525772" y="4842366"/>
              <a:ext cx="1534574" cy="312599"/>
            </a:xfrm>
            <a:prstGeom prst="rect">
              <a:avLst/>
            </a:prstGeom>
          </p:spPr>
        </p:pic>
        <p:sp>
          <p:nvSpPr>
            <p:cNvPr id="9" name="TextBox 8"/>
            <p:cNvSpPr txBox="1"/>
            <p:nvPr/>
          </p:nvSpPr>
          <p:spPr>
            <a:xfrm rot="16024987">
              <a:off x="2591609" y="1868543"/>
              <a:ext cx="2395309" cy="338554"/>
            </a:xfrm>
            <a:prstGeom prst="rect">
              <a:avLst/>
            </a:prstGeom>
            <a:noFill/>
          </p:spPr>
          <p:txBody>
            <a:bodyPr wrap="square" rtlCol="0">
              <a:spAutoFit/>
            </a:bodyPr>
            <a:lstStyle/>
            <a:p>
              <a:r>
                <a:rPr lang="en-US" sz="1600" b="1" dirty="0" smtClean="0">
                  <a:ln w="19050">
                    <a:noFill/>
                    <a:prstDash val="solid"/>
                  </a:ln>
                  <a:solidFill>
                    <a:schemeClr val="accent3"/>
                  </a:solidFill>
                  <a:effectLst>
                    <a:outerShdw blurRad="50000" dist="50800" dir="7500000" algn="tl">
                      <a:srgbClr val="000000">
                        <a:shade val="5000"/>
                        <a:alpha val="35000"/>
                      </a:srgbClr>
                    </a:outerShdw>
                  </a:effectLst>
                </a:rPr>
                <a:t>COMMUNITIES@STATE</a:t>
              </a:r>
              <a:endParaRPr lang="en-US" sz="1600" dirty="0">
                <a:ln w="19050">
                  <a:noFill/>
                  <a:prstDash val="solid"/>
                </a:ln>
              </a:endParaRPr>
            </a:p>
          </p:txBody>
        </p:sp>
        <p:pic>
          <p:nvPicPr>
            <p:cNvPr id="10" name="Picture 4" descr="http://search.state.sbu/searchstate.png"/>
            <p:cNvPicPr>
              <a:picLocks noChangeAspect="1" noChangeArrowheads="1"/>
            </p:cNvPicPr>
            <p:nvPr/>
          </p:nvPicPr>
          <p:blipFill>
            <a:blip r:embed="rId7" cstate="print"/>
            <a:srcRect/>
            <a:stretch>
              <a:fillRect/>
            </a:stretch>
          </p:blipFill>
          <p:spPr bwMode="auto">
            <a:xfrm rot="-3360000">
              <a:off x="4290022" y="1992040"/>
              <a:ext cx="1895475" cy="381001"/>
            </a:xfrm>
            <a:prstGeom prst="rect">
              <a:avLst/>
            </a:prstGeom>
            <a:noFill/>
          </p:spPr>
        </p:pic>
        <p:pic>
          <p:nvPicPr>
            <p:cNvPr id="11" name="Picture 2" descr="http://diplopedia.state.gov/images/diplopedia/Diplogo-Glow.png"/>
            <p:cNvPicPr>
              <a:picLocks noChangeAspect="1" noChangeArrowheads="1"/>
            </p:cNvPicPr>
            <p:nvPr/>
          </p:nvPicPr>
          <p:blipFill>
            <a:blip r:embed="rId8" cstate="print"/>
            <a:srcRect/>
            <a:stretch>
              <a:fillRect/>
            </a:stretch>
          </p:blipFill>
          <p:spPr bwMode="auto">
            <a:xfrm>
              <a:off x="2797260" y="3500103"/>
              <a:ext cx="822325" cy="652379"/>
            </a:xfrm>
            <a:prstGeom prst="rect">
              <a:avLst/>
            </a:prstGeom>
            <a:noFill/>
          </p:spPr>
        </p:pic>
        <p:pic>
          <p:nvPicPr>
            <p:cNvPr id="12" name="Picture 6" descr="NIV Dashboard"/>
            <p:cNvPicPr>
              <a:picLocks noChangeAspect="1" noChangeArrowheads="1"/>
            </p:cNvPicPr>
            <p:nvPr/>
          </p:nvPicPr>
          <p:blipFill>
            <a:blip r:embed="rId9" cstate="print"/>
            <a:srcRect/>
            <a:stretch>
              <a:fillRect/>
            </a:stretch>
          </p:blipFill>
          <p:spPr bwMode="auto">
            <a:xfrm rot="4440000">
              <a:off x="7710412" y="2543716"/>
              <a:ext cx="614363" cy="300038"/>
            </a:xfrm>
            <a:prstGeom prst="rect">
              <a:avLst/>
            </a:prstGeom>
            <a:noFill/>
          </p:spPr>
        </p:pic>
      </p:grpSp>
      <p:sp>
        <p:nvSpPr>
          <p:cNvPr id="13" name="Slide Number Placeholder 12"/>
          <p:cNvSpPr>
            <a:spLocks noGrp="1"/>
          </p:cNvSpPr>
          <p:nvPr>
            <p:ph type="sldNum" sz="quarter" idx="12"/>
          </p:nvPr>
        </p:nvSpPr>
        <p:spPr/>
        <p:txBody>
          <a:bodyPr/>
          <a:lstStyle/>
          <a:p>
            <a:fld id="{FBB904A8-7F27-4D68-9C4C-B355BC2354D7}" type="slidenum">
              <a:rPr lang="en-US" smtClean="0"/>
              <a:pPr/>
              <a:t>10</a:t>
            </a:fld>
            <a:endParaRPr lang="en-US"/>
          </a:p>
        </p:txBody>
      </p:sp>
    </p:spTree>
    <p:extLst>
      <p:ext uri="{BB962C8B-B14F-4D97-AF65-F5344CB8AC3E}">
        <p14:creationId xmlns:p14="http://schemas.microsoft.com/office/powerpoint/2010/main" val="2257746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smtClean="0"/>
              <a:t>CrowdWork</a:t>
            </a:r>
            <a:r>
              <a:rPr lang="en-US" dirty="0" smtClean="0"/>
              <a:t> Platform</a:t>
            </a:r>
            <a:endParaRPr lang="en-US" i="1"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An initiative to create a </a:t>
            </a:r>
            <a:r>
              <a:rPr lang="en-US" b="1" dirty="0"/>
              <a:t>web-based interactive internal site</a:t>
            </a:r>
            <a:r>
              <a:rPr lang="en-US" dirty="0"/>
              <a:t> that allows</a:t>
            </a:r>
            <a:r>
              <a:rPr lang="en-US" dirty="0" smtClean="0"/>
              <a:t> any Department office or mission to </a:t>
            </a:r>
            <a:r>
              <a:rPr lang="en-US" b="1" dirty="0"/>
              <a:t>post </a:t>
            </a:r>
            <a:r>
              <a:rPr lang="en-US" b="1" dirty="0" smtClean="0"/>
              <a:t>opportunities and </a:t>
            </a:r>
            <a:r>
              <a:rPr lang="en-US" b="1" dirty="0"/>
              <a:t>projects </a:t>
            </a:r>
            <a:r>
              <a:rPr lang="en-US" dirty="0"/>
              <a:t>to be executed by</a:t>
            </a:r>
            <a:r>
              <a:rPr lang="en-US" dirty="0" smtClean="0"/>
              <a:t> Department employees </a:t>
            </a:r>
            <a:r>
              <a:rPr lang="en-US" b="1" dirty="0"/>
              <a:t>anywhere in </a:t>
            </a:r>
            <a:r>
              <a:rPr lang="en-US" b="1" dirty="0" smtClean="0"/>
              <a:t>the world</a:t>
            </a:r>
          </a:p>
          <a:p>
            <a:r>
              <a:rPr lang="en-US" b="1" dirty="0" smtClean="0"/>
              <a:t>We </a:t>
            </a:r>
            <a:r>
              <a:rPr lang="en-US" b="1" dirty="0"/>
              <a:t>want to </a:t>
            </a:r>
            <a:r>
              <a:rPr lang="en-US" b="1" dirty="0">
                <a:solidFill>
                  <a:srgbClr val="00B0F0"/>
                </a:solidFill>
              </a:rPr>
              <a:t>tap into the wider</a:t>
            </a:r>
            <a:r>
              <a:rPr lang="en-US" b="1" dirty="0" smtClean="0">
                <a:solidFill>
                  <a:srgbClr val="00B0F0"/>
                </a:solidFill>
              </a:rPr>
              <a:t> human capital </a:t>
            </a:r>
            <a:r>
              <a:rPr lang="en-US" b="1" dirty="0"/>
              <a:t>of the Foreign </a:t>
            </a:r>
            <a:r>
              <a:rPr lang="en-US" b="1" dirty="0" smtClean="0"/>
              <a:t>Service and create an </a:t>
            </a:r>
            <a:r>
              <a:rPr lang="en-US" sz="3243" b="1" dirty="0" smtClean="0">
                <a:solidFill>
                  <a:srgbClr val="00B0F0"/>
                </a:solidFill>
              </a:rPr>
              <a:t>internal marketplace </a:t>
            </a:r>
            <a:r>
              <a:rPr lang="en-US" b="1" dirty="0" smtClean="0"/>
              <a:t>for foreign affairs work </a:t>
            </a:r>
          </a:p>
          <a:p>
            <a:endParaRPr lang="en-US" b="1"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11</a:t>
            </a:fld>
            <a:endParaRPr lang="en-US"/>
          </a:p>
        </p:txBody>
      </p:sp>
    </p:spTree>
    <p:extLst>
      <p:ext uri="{BB962C8B-B14F-4D97-AF65-F5344CB8AC3E}">
        <p14:creationId xmlns:p14="http://schemas.microsoft.com/office/powerpoint/2010/main" val="181034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http://farm6.staticflickr.com/5264/5809068995_600c9933a3_z.jpg"/>
          <p:cNvPicPr>
            <a:picLocks noChangeAspect="1" noChangeArrowheads="1"/>
          </p:cNvPicPr>
          <p:nvPr/>
        </p:nvPicPr>
        <p:blipFill>
          <a:blip r:embed="rId3" cstate="print"/>
          <a:srcRect l="37125" r="18000"/>
          <a:stretch>
            <a:fillRect/>
          </a:stretch>
        </p:blipFill>
        <p:spPr bwMode="auto">
          <a:xfrm>
            <a:off x="4679421" y="445575"/>
            <a:ext cx="4075960" cy="6060001"/>
          </a:xfrm>
          <a:prstGeom prst="rect">
            <a:avLst/>
          </a:prstGeom>
          <a:noFill/>
        </p:spPr>
      </p:pic>
      <p:sp>
        <p:nvSpPr>
          <p:cNvPr id="5" name="Rounded Rectangular Callout 4"/>
          <p:cNvSpPr/>
          <p:nvPr/>
        </p:nvSpPr>
        <p:spPr>
          <a:xfrm flipH="1">
            <a:off x="152400" y="381000"/>
            <a:ext cx="3962400" cy="4343400"/>
          </a:xfrm>
          <a:prstGeom prst="wedgeRoundRectCallout">
            <a:avLst>
              <a:gd name="adj1" fmla="val -85082"/>
              <a:gd name="adj2" fmla="val -16420"/>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b="1" dirty="0">
                <a:latin typeface="Arial" pitchFamily="34" charset="0"/>
                <a:cs typeface="Arial" pitchFamily="34" charset="0"/>
              </a:rPr>
              <a:t>If only the State Department knew what the State Department knows</a:t>
            </a:r>
            <a:r>
              <a:rPr lang="en-US" sz="2800" dirty="0">
                <a:latin typeface="Arial" pitchFamily="34" charset="0"/>
                <a:cs typeface="Arial" pitchFamily="34" charset="0"/>
              </a:rPr>
              <a:t>, we would be ten times more productive</a:t>
            </a:r>
            <a:r>
              <a:rPr lang="en-US" sz="2800" dirty="0" smtClean="0">
                <a:latin typeface="Arial" pitchFamily="34" charset="0"/>
                <a:cs typeface="Arial" pitchFamily="34" charset="0"/>
              </a:rPr>
              <a:t>.</a:t>
            </a:r>
          </a:p>
          <a:p>
            <a:endParaRPr lang="en-US" sz="2800" dirty="0">
              <a:latin typeface="Arial" pitchFamily="34" charset="0"/>
              <a:cs typeface="Arial" pitchFamily="34" charset="0"/>
            </a:endParaRPr>
          </a:p>
          <a:p>
            <a:pPr algn="r"/>
            <a:r>
              <a:rPr lang="en-US" dirty="0">
                <a:latin typeface="Arial" pitchFamily="34" charset="0"/>
                <a:cs typeface="Arial" pitchFamily="34" charset="0"/>
              </a:rPr>
              <a:t>Richard </a:t>
            </a:r>
            <a:r>
              <a:rPr lang="en-US" dirty="0" smtClean="0">
                <a:latin typeface="Arial" pitchFamily="34" charset="0"/>
                <a:cs typeface="Arial" pitchFamily="34" charset="0"/>
              </a:rPr>
              <a:t>Boly,</a:t>
            </a:r>
          </a:p>
          <a:p>
            <a:pPr algn="r"/>
            <a:r>
              <a:rPr lang="en-US" dirty="0" smtClean="0">
                <a:latin typeface="Arial" pitchFamily="34" charset="0"/>
                <a:cs typeface="Arial" pitchFamily="34" charset="0"/>
              </a:rPr>
              <a:t>Director, Office </a:t>
            </a:r>
            <a:r>
              <a:rPr lang="en-US" dirty="0">
                <a:latin typeface="Arial" pitchFamily="34" charset="0"/>
                <a:cs typeface="Arial" pitchFamily="34" charset="0"/>
              </a:rPr>
              <a:t>of </a:t>
            </a:r>
            <a:r>
              <a:rPr lang="en-US" dirty="0" err="1">
                <a:latin typeface="Arial" pitchFamily="34" charset="0"/>
                <a:cs typeface="Arial" pitchFamily="34" charset="0"/>
              </a:rPr>
              <a:t>eDiplomacy</a:t>
            </a:r>
            <a:endParaRPr lang="en-US" dirty="0">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FBB904A8-7F27-4D68-9C4C-B355BC2354D7}" type="slidenum">
              <a:rPr lang="en-US" smtClean="0"/>
              <a:pPr/>
              <a:t>12</a:t>
            </a:fld>
            <a:endParaRPr lang="en-US"/>
          </a:p>
        </p:txBody>
      </p:sp>
    </p:spTree>
    <p:extLst>
      <p:ext uri="{BB962C8B-B14F-4D97-AF65-F5344CB8AC3E}">
        <p14:creationId xmlns:p14="http://schemas.microsoft.com/office/powerpoint/2010/main" val="1595370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kinds of tasks can be accomplished through </a:t>
            </a:r>
            <a:r>
              <a:rPr lang="en-US" dirty="0" err="1" smtClean="0"/>
              <a:t>CrowdWork</a:t>
            </a:r>
            <a:r>
              <a:rPr lang="en-US" dirty="0" smtClean="0"/>
              <a:t>?</a:t>
            </a:r>
            <a:endParaRPr lang="en-US" dirty="0"/>
          </a:p>
        </p:txBody>
      </p:sp>
      <p:sp>
        <p:nvSpPr>
          <p:cNvPr id="4" name="Text Placeholder 3"/>
          <p:cNvSpPr>
            <a:spLocks noGrp="1"/>
          </p:cNvSpPr>
          <p:nvPr>
            <p:ph type="body" idx="1"/>
          </p:nvPr>
        </p:nvSpPr>
        <p:spPr/>
        <p:txBody>
          <a:bodyPr/>
          <a:lstStyle/>
          <a:p>
            <a:r>
              <a:rPr lang="en-US" dirty="0" err="1" smtClean="0"/>
              <a:t>Macrotasks</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Projects Requiring Specialized Knowledge</a:t>
            </a:r>
          </a:p>
          <a:p>
            <a:r>
              <a:rPr lang="en-US" dirty="0" smtClean="0"/>
              <a:t>Translation</a:t>
            </a:r>
          </a:p>
          <a:p>
            <a:r>
              <a:rPr lang="en-US" dirty="0" smtClean="0"/>
              <a:t>Best Practices</a:t>
            </a:r>
          </a:p>
          <a:p>
            <a:r>
              <a:rPr lang="en-US" dirty="0" smtClean="0"/>
              <a:t>Analytical Reporting</a:t>
            </a:r>
          </a:p>
          <a:p>
            <a:endParaRPr lang="en-US" dirty="0" smtClean="0"/>
          </a:p>
          <a:p>
            <a:r>
              <a:rPr lang="en-US" i="1" dirty="0" smtClean="0"/>
              <a:t>Example</a:t>
            </a:r>
            <a:r>
              <a:rPr lang="en-US" i="1" dirty="0"/>
              <a:t>: </a:t>
            </a:r>
            <a:r>
              <a:rPr lang="en-US" i="1" dirty="0" smtClean="0"/>
              <a:t>INR would like reporting on emerging political parties in Latin America, so they use the platform to connect with volunteers who write short analytical papers on new parties and young leaders.</a:t>
            </a:r>
            <a:endParaRPr lang="en-US" i="1" dirty="0"/>
          </a:p>
        </p:txBody>
      </p:sp>
      <p:sp>
        <p:nvSpPr>
          <p:cNvPr id="6" name="Text Placeholder 5"/>
          <p:cNvSpPr>
            <a:spLocks noGrp="1"/>
          </p:cNvSpPr>
          <p:nvPr>
            <p:ph type="body" sz="quarter" idx="3"/>
          </p:nvPr>
        </p:nvSpPr>
        <p:spPr/>
        <p:txBody>
          <a:bodyPr/>
          <a:lstStyle/>
          <a:p>
            <a:r>
              <a:rPr lang="en-US" dirty="0" err="1" smtClean="0"/>
              <a:t>Microtasks</a:t>
            </a:r>
            <a:endParaRPr lang="en-US" dirty="0"/>
          </a:p>
        </p:txBody>
      </p:sp>
      <p:sp>
        <p:nvSpPr>
          <p:cNvPr id="7" name="Content Placeholder 6"/>
          <p:cNvSpPr>
            <a:spLocks noGrp="1"/>
          </p:cNvSpPr>
          <p:nvPr>
            <p:ph sz="quarter" idx="4"/>
          </p:nvPr>
        </p:nvSpPr>
        <p:spPr/>
        <p:txBody>
          <a:bodyPr>
            <a:normAutofit fontScale="85000" lnSpcReduction="20000"/>
          </a:bodyPr>
          <a:lstStyle/>
          <a:p>
            <a:r>
              <a:rPr lang="en-US" dirty="0" smtClean="0"/>
              <a:t>Simple Workflow Tasks</a:t>
            </a:r>
          </a:p>
          <a:p>
            <a:r>
              <a:rPr lang="en-US" dirty="0" smtClean="0"/>
              <a:t>Editing Documents</a:t>
            </a:r>
            <a:endParaRPr lang="en-US" dirty="0"/>
          </a:p>
          <a:p>
            <a:r>
              <a:rPr lang="en-US" dirty="0" smtClean="0"/>
              <a:t>Time </a:t>
            </a:r>
            <a:r>
              <a:rPr lang="en-US" dirty="0"/>
              <a:t>Consuming </a:t>
            </a:r>
            <a:r>
              <a:rPr lang="en-US" dirty="0" smtClean="0"/>
              <a:t>Tasks</a:t>
            </a:r>
          </a:p>
          <a:p>
            <a:r>
              <a:rPr lang="en-US" dirty="0" smtClean="0"/>
              <a:t>Work requiring less time</a:t>
            </a:r>
          </a:p>
          <a:p>
            <a:endParaRPr lang="en-US" dirty="0" smtClean="0"/>
          </a:p>
          <a:p>
            <a:endParaRPr lang="en-US" dirty="0" smtClean="0"/>
          </a:p>
          <a:p>
            <a:r>
              <a:rPr lang="en-US" i="1" dirty="0"/>
              <a:t>Example: An office at Main State wants to know all the contact information for all the NGOs that are active in a particular country and they use the platform to connect with volunteers who can research the task. </a:t>
            </a:r>
          </a:p>
        </p:txBody>
      </p:sp>
      <p:sp>
        <p:nvSpPr>
          <p:cNvPr id="3" name="Slide Number Placeholder 2"/>
          <p:cNvSpPr>
            <a:spLocks noGrp="1"/>
          </p:cNvSpPr>
          <p:nvPr>
            <p:ph type="sldNum" sz="quarter" idx="12"/>
          </p:nvPr>
        </p:nvSpPr>
        <p:spPr/>
        <p:txBody>
          <a:bodyPr/>
          <a:lstStyle/>
          <a:p>
            <a:fld id="{FBB904A8-7F27-4D68-9C4C-B355BC2354D7}" type="slidenum">
              <a:rPr lang="en-US" smtClean="0"/>
              <a:pPr/>
              <a:t>13</a:t>
            </a:fld>
            <a:endParaRPr lang="en-US"/>
          </a:p>
        </p:txBody>
      </p:sp>
      <p:sp>
        <p:nvSpPr>
          <p:cNvPr id="9" name="TextBox 8"/>
          <p:cNvSpPr txBox="1"/>
          <p:nvPr/>
        </p:nvSpPr>
        <p:spPr>
          <a:xfrm>
            <a:off x="1828800" y="6292334"/>
            <a:ext cx="5737533" cy="369332"/>
          </a:xfrm>
          <a:prstGeom prst="rect">
            <a:avLst/>
          </a:prstGeom>
          <a:noFill/>
        </p:spPr>
        <p:txBody>
          <a:bodyPr wrap="none" rtlCol="0">
            <a:spAutoFit/>
          </a:bodyPr>
          <a:lstStyle/>
          <a:p>
            <a:r>
              <a:rPr lang="en-US" dirty="0"/>
              <a:t>See Additional Use Cases at: http://snip.state.gov/6sd </a:t>
            </a:r>
          </a:p>
        </p:txBody>
      </p:sp>
    </p:spTree>
    <p:extLst>
      <p:ext uri="{BB962C8B-B14F-4D97-AF65-F5344CB8AC3E}">
        <p14:creationId xmlns:p14="http://schemas.microsoft.com/office/powerpoint/2010/main" val="3031802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kinds of tasks can be accomplished through </a:t>
            </a:r>
            <a:r>
              <a:rPr lang="en-US" dirty="0" err="1" smtClean="0"/>
              <a:t>CrowdWork</a:t>
            </a:r>
            <a:r>
              <a:rPr lang="en-US" dirty="0" smtClean="0"/>
              <a:t>?</a:t>
            </a:r>
            <a:endParaRPr lang="en-US" dirty="0"/>
          </a:p>
        </p:txBody>
      </p:sp>
      <p:sp>
        <p:nvSpPr>
          <p:cNvPr id="4" name="Text Placeholder 3"/>
          <p:cNvSpPr>
            <a:spLocks noGrp="1"/>
          </p:cNvSpPr>
          <p:nvPr>
            <p:ph type="body" idx="1"/>
          </p:nvPr>
        </p:nvSpPr>
        <p:spPr>
          <a:xfrm>
            <a:off x="2819400" y="1570038"/>
            <a:ext cx="4040188" cy="639762"/>
          </a:xfrm>
        </p:spPr>
        <p:txBody>
          <a:bodyPr/>
          <a:lstStyle/>
          <a:p>
            <a:pPr algn="ctr"/>
            <a:r>
              <a:rPr lang="en-US" dirty="0" smtClean="0"/>
              <a:t>Collective Intelligence</a:t>
            </a:r>
            <a:endParaRPr lang="en-US" dirty="0"/>
          </a:p>
        </p:txBody>
      </p:sp>
      <p:sp>
        <p:nvSpPr>
          <p:cNvPr id="5" name="Content Placeholder 4"/>
          <p:cNvSpPr>
            <a:spLocks noGrp="1"/>
          </p:cNvSpPr>
          <p:nvPr>
            <p:ph sz="half" idx="2"/>
          </p:nvPr>
        </p:nvSpPr>
        <p:spPr>
          <a:xfrm>
            <a:off x="2819400" y="2373312"/>
            <a:ext cx="4040188" cy="3951288"/>
          </a:xfrm>
        </p:spPr>
        <p:txBody>
          <a:bodyPr>
            <a:normAutofit fontScale="92500" lnSpcReduction="10000"/>
          </a:bodyPr>
          <a:lstStyle/>
          <a:p>
            <a:r>
              <a:rPr lang="en-US" dirty="0" smtClean="0"/>
              <a:t>Gathering information from a wide variety of volunteers</a:t>
            </a:r>
          </a:p>
          <a:p>
            <a:r>
              <a:rPr lang="en-US" dirty="0" smtClean="0"/>
              <a:t>Idea Generation</a:t>
            </a:r>
          </a:p>
          <a:p>
            <a:r>
              <a:rPr lang="en-US" dirty="0" smtClean="0"/>
              <a:t>Best Practices</a:t>
            </a:r>
          </a:p>
          <a:p>
            <a:r>
              <a:rPr lang="en-US" dirty="0" smtClean="0"/>
              <a:t>Historical knowledge</a:t>
            </a:r>
          </a:p>
          <a:p>
            <a:endParaRPr lang="en-US" dirty="0" smtClean="0"/>
          </a:p>
          <a:p>
            <a:r>
              <a:rPr lang="en-US" i="1" dirty="0" smtClean="0"/>
              <a:t>Example</a:t>
            </a:r>
            <a:r>
              <a:rPr lang="en-US" i="1" dirty="0"/>
              <a:t>: </a:t>
            </a:r>
            <a:r>
              <a:rPr lang="en-US" i="1" dirty="0" smtClean="0"/>
              <a:t>OES requests information on 50 different countries’ policies towards promoting science and technology innovation.</a:t>
            </a:r>
            <a:endParaRPr lang="en-US" i="1" dirty="0"/>
          </a:p>
        </p:txBody>
      </p:sp>
      <p:sp>
        <p:nvSpPr>
          <p:cNvPr id="3" name="Slide Number Placeholder 2"/>
          <p:cNvSpPr>
            <a:spLocks noGrp="1"/>
          </p:cNvSpPr>
          <p:nvPr>
            <p:ph type="sldNum" sz="quarter" idx="12"/>
          </p:nvPr>
        </p:nvSpPr>
        <p:spPr/>
        <p:txBody>
          <a:bodyPr/>
          <a:lstStyle/>
          <a:p>
            <a:fld id="{FBB904A8-7F27-4D68-9C4C-B355BC2354D7}" type="slidenum">
              <a:rPr lang="en-US" smtClean="0"/>
              <a:pPr/>
              <a:t>14</a:t>
            </a:fld>
            <a:endParaRPr lang="en-US"/>
          </a:p>
        </p:txBody>
      </p:sp>
      <p:sp>
        <p:nvSpPr>
          <p:cNvPr id="6" name="TextBox 5"/>
          <p:cNvSpPr txBox="1"/>
          <p:nvPr/>
        </p:nvSpPr>
        <p:spPr>
          <a:xfrm>
            <a:off x="1828800" y="6292334"/>
            <a:ext cx="5737533" cy="369332"/>
          </a:xfrm>
          <a:prstGeom prst="rect">
            <a:avLst/>
          </a:prstGeom>
          <a:noFill/>
        </p:spPr>
        <p:txBody>
          <a:bodyPr wrap="none" rtlCol="0">
            <a:spAutoFit/>
          </a:bodyPr>
          <a:lstStyle/>
          <a:p>
            <a:r>
              <a:rPr lang="en-US" dirty="0"/>
              <a:t>See Additional Use Cases at: http://snip.state.gov/6sd </a:t>
            </a:r>
          </a:p>
        </p:txBody>
      </p:sp>
    </p:spTree>
    <p:extLst>
      <p:ext uri="{BB962C8B-B14F-4D97-AF65-F5344CB8AC3E}">
        <p14:creationId xmlns:p14="http://schemas.microsoft.com/office/powerpoint/2010/main" val="1820740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Strategic Goals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514350" indent="-514350">
              <a:buFont typeface="+mj-lt"/>
              <a:buAutoNum type="arabicPeriod"/>
            </a:pPr>
            <a:r>
              <a:rPr lang="en-US" sz="3500" dirty="0" smtClean="0"/>
              <a:t>Develop a foreign affairs marketplace connecting State Department opportunities and needs with untapped skills and experience, regardless of physical location.</a:t>
            </a:r>
          </a:p>
          <a:p>
            <a:pPr marL="514350" indent="-514350">
              <a:buFont typeface="+mj-lt"/>
              <a:buAutoNum type="arabicPeriod"/>
            </a:pPr>
            <a:r>
              <a:rPr lang="en-US" sz="3500" dirty="0" smtClean="0"/>
              <a:t>Provide first and second tour (FAST) employees opportunities to develop new skills, contacts and experiences, enhancing their performance and broadening their career options.</a:t>
            </a:r>
          </a:p>
          <a:p>
            <a:pPr marL="914400" lvl="1" indent="-514350"/>
            <a:r>
              <a:rPr lang="en-US" sz="3100" dirty="0" smtClean="0"/>
              <a:t>At launch, target FAST employees as first group of volunteers who will work on interesting </a:t>
            </a:r>
            <a:r>
              <a:rPr lang="en-US" sz="3100" dirty="0"/>
              <a:t>or career </a:t>
            </a:r>
            <a:r>
              <a:rPr lang="en-US" sz="3100" dirty="0" smtClean="0"/>
              <a:t>enhancing opportunities with supervisor approval</a:t>
            </a:r>
          </a:p>
          <a:p>
            <a:pPr marL="514350" indent="-514350">
              <a:buFont typeface="+mj-lt"/>
              <a:buAutoNum type="arabicPeriod"/>
            </a:pPr>
            <a:r>
              <a:rPr lang="en-US" sz="3500" dirty="0"/>
              <a:t>Provide mentors and managers an expanded ability to develop their mentees</a:t>
            </a:r>
            <a:r>
              <a:rPr lang="en-US" sz="3500" dirty="0" smtClean="0"/>
              <a:t>.</a:t>
            </a:r>
            <a:endParaRPr lang="en-US" sz="3500" dirty="0" smtClean="0"/>
          </a:p>
          <a:p>
            <a:pPr marL="514350" indent="-514350">
              <a:buFont typeface="+mj-lt"/>
              <a:buAutoNum type="arabicPeriod"/>
            </a:pPr>
            <a:r>
              <a:rPr lang="en-US" sz="3500" dirty="0" smtClean="0"/>
              <a:t>Enhance </a:t>
            </a:r>
            <a:r>
              <a:rPr lang="en-US" sz="3500" dirty="0" smtClean="0"/>
              <a:t>the ability of small, under-resourced or over-burdened teams to accomplish their mission without additional resources</a:t>
            </a:r>
            <a:r>
              <a:rPr lang="en-US" sz="3500" dirty="0" smtClean="0"/>
              <a:t>.</a:t>
            </a:r>
            <a:endParaRPr lang="en-US" sz="3500" dirty="0" smtClean="0"/>
          </a:p>
        </p:txBody>
      </p:sp>
      <p:sp>
        <p:nvSpPr>
          <p:cNvPr id="4" name="Slide Number Placeholder 3"/>
          <p:cNvSpPr>
            <a:spLocks noGrp="1"/>
          </p:cNvSpPr>
          <p:nvPr>
            <p:ph type="sldNum" sz="quarter" idx="12"/>
          </p:nvPr>
        </p:nvSpPr>
        <p:spPr/>
        <p:txBody>
          <a:bodyPr/>
          <a:lstStyle/>
          <a:p>
            <a:fld id="{FBB904A8-7F27-4D68-9C4C-B355BC2354D7}" type="slidenum">
              <a:rPr lang="en-US" smtClean="0"/>
              <a:pPr/>
              <a:t>15</a:t>
            </a:fld>
            <a:endParaRPr lang="en-US"/>
          </a:p>
        </p:txBody>
      </p:sp>
    </p:spTree>
    <p:extLst>
      <p:ext uri="{BB962C8B-B14F-4D97-AF65-F5344CB8AC3E}">
        <p14:creationId xmlns:p14="http://schemas.microsoft.com/office/powerpoint/2010/main" val="553027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Strategic Goal 1: Develop a Foreign Affairs Marketplace of Experience</a:t>
            </a:r>
            <a:endParaRPr lang="en-US" sz="3600"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Supports Department’s commitment to </a:t>
            </a:r>
            <a:r>
              <a:rPr lang="en-US" b="1" dirty="0" smtClean="0"/>
              <a:t>“</a:t>
            </a:r>
            <a:r>
              <a:rPr lang="en-US" b="1" dirty="0" smtClean="0">
                <a:solidFill>
                  <a:srgbClr val="00B0F0"/>
                </a:solidFill>
              </a:rPr>
              <a:t>Work Smarter</a:t>
            </a:r>
            <a:r>
              <a:rPr lang="en-US" b="1" dirty="0" smtClean="0"/>
              <a:t>” </a:t>
            </a:r>
          </a:p>
          <a:p>
            <a:r>
              <a:rPr lang="en-US" dirty="0"/>
              <a:t>P</a:t>
            </a:r>
            <a:r>
              <a:rPr lang="en-US" dirty="0" smtClean="0"/>
              <a:t>rovides an ideal forum to match employee skills and abilities to Department needs, regardless of location</a:t>
            </a:r>
          </a:p>
          <a:p>
            <a:r>
              <a:rPr lang="en-US" dirty="0" smtClean="0"/>
              <a:t>Brings in skills and expertise from outside of the bureau or cone</a:t>
            </a:r>
          </a:p>
          <a:p>
            <a:r>
              <a:rPr lang="en-US" dirty="0" smtClean="0"/>
              <a:t>Supports QDDR commitment to the integration of skills and best practices across the Department</a:t>
            </a:r>
          </a:p>
        </p:txBody>
      </p:sp>
      <p:sp>
        <p:nvSpPr>
          <p:cNvPr id="4" name="Slide Number Placeholder 3"/>
          <p:cNvSpPr>
            <a:spLocks noGrp="1"/>
          </p:cNvSpPr>
          <p:nvPr>
            <p:ph type="sldNum" sz="quarter" idx="12"/>
          </p:nvPr>
        </p:nvSpPr>
        <p:spPr/>
        <p:txBody>
          <a:bodyPr/>
          <a:lstStyle/>
          <a:p>
            <a:fld id="{FBB904A8-7F27-4D68-9C4C-B355BC2354D7}" type="slidenum">
              <a:rPr lang="en-US" smtClean="0"/>
              <a:pPr/>
              <a:t>16</a:t>
            </a:fld>
            <a:endParaRPr lang="en-US"/>
          </a:p>
        </p:txBody>
      </p:sp>
    </p:spTree>
    <p:extLst>
      <p:ext uri="{BB962C8B-B14F-4D97-AF65-F5344CB8AC3E}">
        <p14:creationId xmlns:p14="http://schemas.microsoft.com/office/powerpoint/2010/main" val="2108399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Strategic Goal 2: Provide FASTs with Development Opportunities</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 core skills necessary for a successful Foreign  Service career</a:t>
            </a:r>
          </a:p>
          <a:p>
            <a:pPr lvl="1"/>
            <a:r>
              <a:rPr lang="en-US" dirty="0" smtClean="0"/>
              <a:t>Communication</a:t>
            </a:r>
          </a:p>
          <a:p>
            <a:pPr lvl="1"/>
            <a:r>
              <a:rPr lang="en-US" dirty="0" smtClean="0"/>
              <a:t>Substantive Knowledge</a:t>
            </a:r>
          </a:p>
          <a:p>
            <a:pPr lvl="1"/>
            <a:r>
              <a:rPr lang="en-US" dirty="0" smtClean="0"/>
              <a:t>Management Analysis</a:t>
            </a:r>
          </a:p>
          <a:p>
            <a:r>
              <a:rPr lang="en-US" dirty="0" smtClean="0"/>
              <a:t>Expose entry-level officers to the breadth of work in the Department</a:t>
            </a:r>
          </a:p>
          <a:p>
            <a:r>
              <a:rPr lang="en-US" dirty="0" smtClean="0"/>
              <a:t>Build relationships with other offices and senior officers</a:t>
            </a:r>
          </a:p>
          <a:p>
            <a:endParaRPr lang="en-US" dirty="0" smtClean="0"/>
          </a:p>
        </p:txBody>
      </p:sp>
      <p:sp>
        <p:nvSpPr>
          <p:cNvPr id="4" name="Slide Number Placeholder 3"/>
          <p:cNvSpPr>
            <a:spLocks noGrp="1"/>
          </p:cNvSpPr>
          <p:nvPr>
            <p:ph type="sldNum" sz="quarter" idx="12"/>
          </p:nvPr>
        </p:nvSpPr>
        <p:spPr/>
        <p:txBody>
          <a:bodyPr/>
          <a:lstStyle/>
          <a:p>
            <a:fld id="{FBB904A8-7F27-4D68-9C4C-B355BC2354D7}" type="slidenum">
              <a:rPr lang="en-US" smtClean="0"/>
              <a:pPr/>
              <a:t>17</a:t>
            </a:fld>
            <a:endParaRPr lang="en-US"/>
          </a:p>
        </p:txBody>
      </p:sp>
    </p:spTree>
    <p:extLst>
      <p:ext uri="{BB962C8B-B14F-4D97-AF65-F5344CB8AC3E}">
        <p14:creationId xmlns:p14="http://schemas.microsoft.com/office/powerpoint/2010/main" val="435901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Strategic Goal 3</a:t>
            </a:r>
            <a:r>
              <a:rPr lang="en-US" dirty="0"/>
              <a:t>: </a:t>
            </a:r>
            <a:r>
              <a:rPr lang="en-US" dirty="0" smtClean="0"/>
              <a:t>Enhance ability to </a:t>
            </a:r>
            <a:r>
              <a:rPr lang="en-US" dirty="0"/>
              <a:t>accomplish </a:t>
            </a:r>
            <a:r>
              <a:rPr lang="en-US" dirty="0" smtClean="0"/>
              <a:t>mission</a:t>
            </a:r>
            <a:endParaRPr lang="en-US" dirty="0"/>
          </a:p>
        </p:txBody>
      </p:sp>
      <p:sp>
        <p:nvSpPr>
          <p:cNvPr id="3" name="Content Placeholder 2"/>
          <p:cNvSpPr>
            <a:spLocks noGrp="1"/>
          </p:cNvSpPr>
          <p:nvPr>
            <p:ph idx="1"/>
          </p:nvPr>
        </p:nvSpPr>
        <p:spPr/>
        <p:txBody>
          <a:bodyPr>
            <a:normAutofit lnSpcReduction="10000"/>
          </a:bodyPr>
          <a:lstStyle/>
          <a:p>
            <a:r>
              <a:rPr lang="en-US" dirty="0"/>
              <a:t>Enhance ability of </a:t>
            </a:r>
            <a:r>
              <a:rPr lang="en-US" dirty="0" smtClean="0"/>
              <a:t>small and under-resourced teams to </a:t>
            </a:r>
            <a:r>
              <a:rPr lang="en-US" dirty="0"/>
              <a:t>accomplish their </a:t>
            </a:r>
            <a:r>
              <a:rPr lang="en-US" dirty="0" smtClean="0"/>
              <a:t>mission</a:t>
            </a:r>
          </a:p>
          <a:p>
            <a:r>
              <a:rPr lang="en-US" dirty="0" smtClean="0"/>
              <a:t>Support offices with high </a:t>
            </a:r>
            <a:r>
              <a:rPr lang="en-US" dirty="0"/>
              <a:t>priority tasks that require a short turnaround </a:t>
            </a:r>
            <a:r>
              <a:rPr lang="en-US" dirty="0" smtClean="0"/>
              <a:t>time:</a:t>
            </a:r>
            <a:endParaRPr lang="en-US" dirty="0"/>
          </a:p>
          <a:p>
            <a:pPr lvl="1"/>
            <a:r>
              <a:rPr lang="en-US" dirty="0" smtClean="0"/>
              <a:t>Summits</a:t>
            </a:r>
          </a:p>
          <a:p>
            <a:pPr lvl="1"/>
            <a:r>
              <a:rPr lang="en-US" dirty="0" smtClean="0"/>
              <a:t>S or VIP visits</a:t>
            </a:r>
          </a:p>
          <a:p>
            <a:r>
              <a:rPr lang="en-US" dirty="0" smtClean="0"/>
              <a:t>Leverage subject matter expertise across the Department</a:t>
            </a:r>
            <a:endParaRPr lang="en-US"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18</a:t>
            </a:fld>
            <a:endParaRPr lang="en-US"/>
          </a:p>
        </p:txBody>
      </p:sp>
    </p:spTree>
    <p:extLst>
      <p:ext uri="{BB962C8B-B14F-4D97-AF65-F5344CB8AC3E}">
        <p14:creationId xmlns:p14="http://schemas.microsoft.com/office/powerpoint/2010/main" val="907394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Strategic Goal 4: Enable mentors to develop their mentees</a:t>
            </a:r>
            <a:endParaRPr lang="en-US" dirty="0"/>
          </a:p>
        </p:txBody>
      </p:sp>
      <p:sp>
        <p:nvSpPr>
          <p:cNvPr id="3" name="Content Placeholder 2"/>
          <p:cNvSpPr>
            <a:spLocks noGrp="1"/>
          </p:cNvSpPr>
          <p:nvPr>
            <p:ph idx="1"/>
          </p:nvPr>
        </p:nvSpPr>
        <p:spPr/>
        <p:txBody>
          <a:bodyPr>
            <a:normAutofit/>
          </a:bodyPr>
          <a:lstStyle/>
          <a:p>
            <a:r>
              <a:rPr lang="en-US" dirty="0" smtClean="0"/>
              <a:t>Provide </a:t>
            </a:r>
            <a:r>
              <a:rPr lang="en-US" dirty="0" err="1" smtClean="0"/>
              <a:t>DCMs</a:t>
            </a:r>
            <a:r>
              <a:rPr lang="en-US" dirty="0" smtClean="0"/>
              <a:t> and supervisors a wider range of opportunities for their employees, to help develop a breadth of skills</a:t>
            </a:r>
          </a:p>
          <a:p>
            <a:r>
              <a:rPr lang="en-US" dirty="0" smtClean="0"/>
              <a:t>Enable formal mentors to suggest opportunities and provide feedback on mentee work regardless of physical location</a:t>
            </a:r>
            <a:endParaRPr lang="en-US"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19</a:t>
            </a:fld>
            <a:endParaRPr lang="en-US"/>
          </a:p>
        </p:txBody>
      </p:sp>
    </p:spTree>
    <p:extLst>
      <p:ext uri="{BB962C8B-B14F-4D97-AF65-F5344CB8AC3E}">
        <p14:creationId xmlns:p14="http://schemas.microsoft.com/office/powerpoint/2010/main" val="907394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HR wants to ensure First and Second Tour (FAST) employees have enough in-cone experiences to get promoted.</a:t>
            </a:r>
          </a:p>
          <a:p>
            <a:r>
              <a:rPr lang="en-US" dirty="0" smtClean="0"/>
              <a:t>FAST officers will be spending more time on consular work due to hiring slowdowns.</a:t>
            </a:r>
          </a:p>
          <a:p>
            <a:r>
              <a:rPr lang="en-US" dirty="0" smtClean="0"/>
              <a:t>Non-consular coned officers need to obtain in-cone experiences to get tenure.</a:t>
            </a:r>
          </a:p>
          <a:p>
            <a:r>
              <a:rPr lang="en-US" dirty="0" smtClean="0"/>
              <a:t>FAST officers have sometimes have difficulty finding enough in-cone experiences at post.</a:t>
            </a:r>
          </a:p>
          <a:p>
            <a:r>
              <a:rPr lang="en-US" dirty="0" smtClean="0"/>
              <a:t>The Department currently does not have a marketplace for connecting unmet needs with available manpower and skills. </a:t>
            </a:r>
            <a:endParaRPr lang="en-US"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2</a:t>
            </a:fld>
            <a:endParaRPr lang="en-US"/>
          </a:p>
        </p:txBody>
      </p:sp>
    </p:spTree>
    <p:extLst>
      <p:ext uri="{BB962C8B-B14F-4D97-AF65-F5344CB8AC3E}">
        <p14:creationId xmlns:p14="http://schemas.microsoft.com/office/powerpoint/2010/main" val="135282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Why will colleagues want to participate on the platform?</a:t>
            </a:r>
            <a:endParaRPr lang="en-US" dirty="0"/>
          </a:p>
        </p:txBody>
      </p:sp>
      <p:sp>
        <p:nvSpPr>
          <p:cNvPr id="5" name="Text Placeholder 4"/>
          <p:cNvSpPr>
            <a:spLocks noGrp="1"/>
          </p:cNvSpPr>
          <p:nvPr>
            <p:ph type="body" idx="1"/>
          </p:nvPr>
        </p:nvSpPr>
        <p:spPr/>
        <p:txBody>
          <a:bodyPr/>
          <a:lstStyle/>
          <a:p>
            <a:pPr algn="ctr"/>
            <a:r>
              <a:rPr lang="en-US" u="sng" dirty="0" smtClean="0"/>
              <a:t>Requestors</a:t>
            </a:r>
            <a:endParaRPr lang="en-US" u="sng" dirty="0"/>
          </a:p>
        </p:txBody>
      </p:sp>
      <p:sp>
        <p:nvSpPr>
          <p:cNvPr id="6" name="Content Placeholder 5"/>
          <p:cNvSpPr>
            <a:spLocks noGrp="1"/>
          </p:cNvSpPr>
          <p:nvPr>
            <p:ph sz="half" idx="2"/>
          </p:nvPr>
        </p:nvSpPr>
        <p:spPr/>
        <p:txBody>
          <a:bodyPr>
            <a:normAutofit lnSpcReduction="10000"/>
          </a:bodyPr>
          <a:lstStyle/>
          <a:p>
            <a:r>
              <a:rPr lang="en-US" b="1" dirty="0" smtClean="0"/>
              <a:t>Efficiencies</a:t>
            </a:r>
            <a:r>
              <a:rPr lang="en-US" dirty="0" smtClean="0"/>
              <a:t>: Leverage skills and expertise outside of Bureau</a:t>
            </a:r>
            <a:endParaRPr lang="en-US" b="1" dirty="0" smtClean="0"/>
          </a:p>
          <a:p>
            <a:r>
              <a:rPr lang="en-US" b="1" dirty="0" smtClean="0"/>
              <a:t>Marketing</a:t>
            </a:r>
            <a:r>
              <a:rPr lang="en-US" dirty="0" smtClean="0"/>
              <a:t>: Increase visibility of their Office or Bureau</a:t>
            </a:r>
          </a:p>
          <a:p>
            <a:r>
              <a:rPr lang="en-US" b="1" dirty="0" smtClean="0"/>
              <a:t>Recruitment</a:t>
            </a:r>
            <a:r>
              <a:rPr lang="en-US" dirty="0" smtClean="0"/>
              <a:t>: Extend network of eligible candidates</a:t>
            </a:r>
          </a:p>
          <a:p>
            <a:r>
              <a:rPr lang="en-US" b="1" dirty="0" smtClean="0"/>
              <a:t>Mentoring</a:t>
            </a:r>
            <a:r>
              <a:rPr lang="en-US" dirty="0" smtClean="0"/>
              <a:t>: Develop junior employees</a:t>
            </a:r>
          </a:p>
          <a:p>
            <a:endParaRPr lang="en-US" dirty="0"/>
          </a:p>
        </p:txBody>
      </p:sp>
      <p:sp>
        <p:nvSpPr>
          <p:cNvPr id="7" name="Text Placeholder 6"/>
          <p:cNvSpPr>
            <a:spLocks noGrp="1"/>
          </p:cNvSpPr>
          <p:nvPr>
            <p:ph type="body" sz="quarter" idx="3"/>
          </p:nvPr>
        </p:nvSpPr>
        <p:spPr/>
        <p:txBody>
          <a:bodyPr/>
          <a:lstStyle/>
          <a:p>
            <a:pPr algn="ctr"/>
            <a:r>
              <a:rPr lang="en-US" u="sng" dirty="0" smtClean="0"/>
              <a:t>Volunteers</a:t>
            </a:r>
            <a:endParaRPr lang="en-US" u="sng" dirty="0"/>
          </a:p>
        </p:txBody>
      </p:sp>
      <p:sp>
        <p:nvSpPr>
          <p:cNvPr id="8" name="Content Placeholder 7"/>
          <p:cNvSpPr>
            <a:spLocks noGrp="1"/>
          </p:cNvSpPr>
          <p:nvPr>
            <p:ph sz="quarter" idx="4"/>
          </p:nvPr>
        </p:nvSpPr>
        <p:spPr/>
        <p:txBody>
          <a:bodyPr>
            <a:normAutofit fontScale="92500" lnSpcReduction="20000"/>
          </a:bodyPr>
          <a:lstStyle/>
          <a:p>
            <a:r>
              <a:rPr lang="en-US" b="1" dirty="0" smtClean="0"/>
              <a:t>Career Development:</a:t>
            </a:r>
          </a:p>
          <a:p>
            <a:pPr lvl="1"/>
            <a:r>
              <a:rPr lang="en-US" b="1" dirty="0" smtClean="0"/>
              <a:t>Skills: </a:t>
            </a:r>
            <a:r>
              <a:rPr lang="en-US" dirty="0" smtClean="0"/>
              <a:t>Advance core competencies</a:t>
            </a:r>
          </a:p>
          <a:p>
            <a:pPr lvl="1"/>
            <a:r>
              <a:rPr lang="en-US" b="1" dirty="0" smtClean="0"/>
              <a:t>Networking: </a:t>
            </a:r>
            <a:r>
              <a:rPr lang="en-US" dirty="0" smtClean="0"/>
              <a:t>Develop relationships with offices and individuals</a:t>
            </a:r>
          </a:p>
          <a:p>
            <a:r>
              <a:rPr lang="en-US" b="1" dirty="0" smtClean="0"/>
              <a:t>Recognition</a:t>
            </a:r>
            <a:r>
              <a:rPr lang="en-US" dirty="0" smtClean="0"/>
              <a:t>: Receive endorsements for contributions in the form of written feedback and badges</a:t>
            </a:r>
          </a:p>
          <a:p>
            <a:r>
              <a:rPr lang="en-US" b="1" dirty="0" smtClean="0"/>
              <a:t>Retention</a:t>
            </a:r>
            <a:r>
              <a:rPr lang="en-US" dirty="0" smtClean="0"/>
              <a:t>: work on a wider range of opportunities than available locally</a:t>
            </a:r>
            <a:endParaRPr lang="en-US" b="1"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20</a:t>
            </a:fld>
            <a:endParaRPr lang="en-US"/>
          </a:p>
        </p:txBody>
      </p:sp>
    </p:spTree>
    <p:extLst>
      <p:ext uri="{BB962C8B-B14F-4D97-AF65-F5344CB8AC3E}">
        <p14:creationId xmlns:p14="http://schemas.microsoft.com/office/powerpoint/2010/main" val="63727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t>eDiplomacy</a:t>
            </a:r>
            <a:r>
              <a:rPr lang="en-US" dirty="0" smtClean="0"/>
              <a:t> tools parallel those from the private sector</a:t>
            </a:r>
            <a:endParaRPr lang="en-US" dirty="0"/>
          </a:p>
        </p:txBody>
      </p:sp>
      <p:pic>
        <p:nvPicPr>
          <p:cNvPr id="4" name="Picture 9" descr="http://irm.m.state.sbu/sites/bmp/eDIP/PublishingImages/Diplopedia-Logo-Print-Lar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9373" y="1676399"/>
            <a:ext cx="1066799" cy="84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irm.m.state.sbu/sites/bmp/eDIP/PublishingImages/searchState-prin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2667000"/>
            <a:ext cx="2362200" cy="3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hecurrent-print-inverted.jpg"/>
          <p:cNvPicPr>
            <a:picLocks noChangeAspect="1"/>
          </p:cNvPicPr>
          <p:nvPr/>
        </p:nvPicPr>
        <p:blipFill>
          <a:blip r:embed="rId5">
            <a:clrChange>
              <a:clrFrom>
                <a:srgbClr val="FFFFFF"/>
              </a:clrFrom>
              <a:clrTo>
                <a:srgbClr val="FFFFFF">
                  <a:alpha val="0"/>
                </a:srgbClr>
              </a:clrTo>
            </a:clrChange>
          </a:blip>
          <a:stretch>
            <a:fillRect/>
          </a:stretch>
        </p:blipFill>
        <p:spPr>
          <a:xfrm>
            <a:off x="1045686" y="3886200"/>
            <a:ext cx="2474174" cy="633412"/>
          </a:xfrm>
          <a:prstGeom prst="rect">
            <a:avLst/>
          </a:prstGeom>
          <a:effectLst>
            <a:outerShdw blurRad="190500" dist="50800" dir="5400000" algn="ctr" rotWithShape="0">
              <a:schemeClr val="bg1">
                <a:alpha val="66000"/>
              </a:schemeClr>
            </a:outerShdw>
          </a:effectLst>
        </p:spPr>
      </p:pic>
      <p:pic>
        <p:nvPicPr>
          <p:cNvPr id="7" name="Picture 3" descr="http://irm.m.state.sbu/sites/bmp/eDIP/PublishingImages/commStat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672" y="4648200"/>
            <a:ext cx="3124200" cy="45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http://irm.m.state.sbu/sites/bmp/eDIP/PublishingImages/techStat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200" y="5334000"/>
            <a:ext cx="288914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http://irm.m.state.sbu/sites/bmp/eDIP/PublishingImages/Corridor-Logo-Print-Larg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1172" y="3276600"/>
            <a:ext cx="2743200" cy="5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187807350.png"/>
          <p:cNvPicPr>
            <a:picLocks noChangeAspect="1"/>
          </p:cNvPicPr>
          <p:nvPr/>
        </p:nvPicPr>
        <p:blipFill>
          <a:blip r:embed="rId9" cstate="print">
            <a:clrChange>
              <a:clrFrom>
                <a:srgbClr val="FFFFFF"/>
              </a:clrFrom>
              <a:clrTo>
                <a:srgbClr val="FFFFFF">
                  <a:alpha val="0"/>
                </a:srgbClr>
              </a:clrTo>
            </a:clrChange>
          </a:blip>
          <a:srcRect b="37113"/>
          <a:stretch>
            <a:fillRect/>
          </a:stretch>
        </p:blipFill>
        <p:spPr>
          <a:xfrm>
            <a:off x="6756829" y="5460524"/>
            <a:ext cx="1418439" cy="539092"/>
          </a:xfrm>
          <a:prstGeom prst="rect">
            <a:avLst/>
          </a:prstGeom>
        </p:spPr>
      </p:pic>
      <p:pic>
        <p:nvPicPr>
          <p:cNvPr id="11" name="Picture 10" descr="184341925.png"/>
          <p:cNvPicPr>
            <a:picLocks noChangeAspect="1"/>
          </p:cNvPicPr>
          <p:nvPr/>
        </p:nvPicPr>
        <p:blipFill>
          <a:blip r:embed="rId10" cstate="print">
            <a:clrChange>
              <a:clrFrom>
                <a:srgbClr val="FFFFFF"/>
              </a:clrFrom>
              <a:clrTo>
                <a:srgbClr val="FFFFFF">
                  <a:alpha val="0"/>
                </a:srgbClr>
              </a:clrTo>
            </a:clrChange>
          </a:blip>
          <a:stretch>
            <a:fillRect/>
          </a:stretch>
        </p:blipFill>
        <p:spPr>
          <a:xfrm>
            <a:off x="7181240" y="1676400"/>
            <a:ext cx="622065" cy="762000"/>
          </a:xfrm>
          <a:prstGeom prst="rect">
            <a:avLst/>
          </a:prstGeom>
        </p:spPr>
      </p:pic>
      <p:pic>
        <p:nvPicPr>
          <p:cNvPr id="12" name="Picture 11" descr="184343296.jpg"/>
          <p:cNvPicPr>
            <a:picLocks noChangeAspect="1"/>
          </p:cNvPicPr>
          <p:nvPr/>
        </p:nvPicPr>
        <p:blipFill>
          <a:blip r:embed="rId11" cstate="print">
            <a:clrChange>
              <a:clrFrom>
                <a:srgbClr val="FFFFFF"/>
              </a:clrFrom>
              <a:clrTo>
                <a:srgbClr val="FFFFFF">
                  <a:alpha val="0"/>
                </a:srgbClr>
              </a:clrTo>
            </a:clrChange>
          </a:blip>
          <a:stretch>
            <a:fillRect/>
          </a:stretch>
        </p:blipFill>
        <p:spPr>
          <a:xfrm>
            <a:off x="7162800" y="4648200"/>
            <a:ext cx="607500" cy="604800"/>
          </a:xfrm>
          <a:prstGeom prst="rect">
            <a:avLst/>
          </a:prstGeom>
        </p:spPr>
      </p:pic>
      <p:pic>
        <p:nvPicPr>
          <p:cNvPr id="14" name="Picture 13" descr="184357258.jpg"/>
          <p:cNvPicPr>
            <a:picLocks noChangeAspect="1"/>
          </p:cNvPicPr>
          <p:nvPr/>
        </p:nvPicPr>
        <p:blipFill>
          <a:blip r:embed="rId12" cstate="print">
            <a:clrChange>
              <a:clrFrom>
                <a:srgbClr val="FFFFFF"/>
              </a:clrFrom>
              <a:clrTo>
                <a:srgbClr val="FFFFFF">
                  <a:alpha val="0"/>
                </a:srgbClr>
              </a:clrTo>
            </a:clrChange>
          </a:blip>
          <a:stretch>
            <a:fillRect/>
          </a:stretch>
        </p:blipFill>
        <p:spPr>
          <a:xfrm>
            <a:off x="6602950" y="3048000"/>
            <a:ext cx="1727200" cy="1295400"/>
          </a:xfrm>
          <a:prstGeom prst="rect">
            <a:avLst/>
          </a:prstGeom>
          <a:effectLst>
            <a:outerShdw blurRad="381000" dist="50800" dir="5400000" algn="ctr" rotWithShape="0">
              <a:schemeClr val="bg1"/>
            </a:outerShdw>
          </a:effectLst>
        </p:spPr>
      </p:pic>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95440" y="2525756"/>
            <a:ext cx="1415932" cy="795903"/>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47451" y="3911001"/>
            <a:ext cx="1438198" cy="598856"/>
          </a:xfrm>
          <a:prstGeom prst="rect">
            <a:avLst/>
          </a:prstGeom>
        </p:spPr>
      </p:pic>
      <p:cxnSp>
        <p:nvCxnSpPr>
          <p:cNvPr id="21" name="Straight Arrow Connector 20"/>
          <p:cNvCxnSpPr/>
          <p:nvPr/>
        </p:nvCxnSpPr>
        <p:spPr>
          <a:xfrm>
            <a:off x="3962400" y="4874549"/>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62400" y="5744138"/>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2400" y="4202906"/>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62400" y="3556485"/>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62400" y="2923707"/>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62399" y="2057400"/>
            <a:ext cx="243589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FBB904A8-7F27-4D68-9C4C-B355BC2354D7}" type="slidenum">
              <a:rPr lang="en-US" smtClean="0"/>
              <a:pPr/>
              <a:t>21</a:t>
            </a:fld>
            <a:endParaRPr lang="en-US"/>
          </a:p>
        </p:txBody>
      </p:sp>
    </p:spTree>
    <p:extLst>
      <p:ext uri="{BB962C8B-B14F-4D97-AF65-F5344CB8AC3E}">
        <p14:creationId xmlns:p14="http://schemas.microsoft.com/office/powerpoint/2010/main" val="2646266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The platform will strive for seamless compatibility with other Department </a:t>
            </a:r>
            <a:r>
              <a:rPr lang="en-US" dirty="0" smtClean="0"/>
              <a:t>tools, including Corridor</a:t>
            </a:r>
            <a:r>
              <a:rPr lang="en-US" dirty="0"/>
              <a:t>, t</a:t>
            </a:r>
            <a:r>
              <a:rPr lang="en-US" dirty="0" smtClean="0"/>
              <a:t>he Current </a:t>
            </a:r>
            <a:r>
              <a:rPr lang="en-US" dirty="0"/>
              <a:t>and </a:t>
            </a:r>
            <a:r>
              <a:rPr lang="en-US" dirty="0" err="1" smtClean="0"/>
              <a:t>Communities@State</a:t>
            </a:r>
            <a:endParaRPr lang="en-US" dirty="0"/>
          </a:p>
        </p:txBody>
      </p:sp>
      <p:sp>
        <p:nvSpPr>
          <p:cNvPr id="2" name="Title 1"/>
          <p:cNvSpPr>
            <a:spLocks noGrp="1"/>
          </p:cNvSpPr>
          <p:nvPr>
            <p:ph type="title"/>
          </p:nvPr>
        </p:nvSpPr>
        <p:spPr/>
        <p:txBody>
          <a:bodyPr>
            <a:noAutofit/>
          </a:bodyPr>
          <a:lstStyle/>
          <a:p>
            <a:pPr algn="l"/>
            <a:r>
              <a:rPr lang="en-US" dirty="0" smtClean="0"/>
              <a:t>Cross-compatibility with existing tools</a:t>
            </a:r>
            <a:endParaRPr lang="en-US" dirty="0"/>
          </a:p>
        </p:txBody>
      </p:sp>
      <p:sp>
        <p:nvSpPr>
          <p:cNvPr id="4" name="Content Placeholder 3"/>
          <p:cNvSpPr>
            <a:spLocks noGrp="1"/>
          </p:cNvSpPr>
          <p:nvPr>
            <p:ph sz="half" idx="2"/>
          </p:nvPr>
        </p:nvSpPr>
        <p:spPr/>
        <p:txBody>
          <a:bodyPr>
            <a:normAutofit fontScale="92500" lnSpcReduction="20000"/>
          </a:bodyPr>
          <a:lstStyle/>
          <a:p>
            <a:r>
              <a:rPr lang="en-US" b="1" dirty="0" smtClean="0"/>
              <a:t>Corridor: </a:t>
            </a:r>
            <a:r>
              <a:rPr lang="en-US" dirty="0" smtClean="0"/>
              <a:t>Integrate </a:t>
            </a:r>
            <a:r>
              <a:rPr lang="en-US" dirty="0"/>
              <a:t>Corridor profile </a:t>
            </a:r>
            <a:r>
              <a:rPr lang="en-US" dirty="0" smtClean="0"/>
              <a:t>information</a:t>
            </a:r>
          </a:p>
          <a:p>
            <a:r>
              <a:rPr lang="en-US" b="1" dirty="0" smtClean="0"/>
              <a:t>The Current</a:t>
            </a:r>
            <a:r>
              <a:rPr lang="en-US" b="1" dirty="0"/>
              <a:t>: </a:t>
            </a:r>
            <a:r>
              <a:rPr lang="en-US" dirty="0"/>
              <a:t>Include a feed listing the newest or most viewed Opportunities</a:t>
            </a:r>
          </a:p>
          <a:p>
            <a:r>
              <a:rPr lang="en-US" b="1" dirty="0" err="1"/>
              <a:t>Communities@State</a:t>
            </a:r>
            <a:r>
              <a:rPr lang="en-US" b="1" dirty="0"/>
              <a:t>: </a:t>
            </a:r>
            <a:r>
              <a:rPr lang="en-US" dirty="0" smtClean="0"/>
              <a:t>community </a:t>
            </a:r>
            <a:r>
              <a:rPr lang="en-US" dirty="0"/>
              <a:t>for </a:t>
            </a:r>
            <a:r>
              <a:rPr lang="en-US" dirty="0" smtClean="0"/>
              <a:t>Requestors </a:t>
            </a:r>
            <a:r>
              <a:rPr lang="en-US" dirty="0"/>
              <a:t>and </a:t>
            </a:r>
            <a:r>
              <a:rPr lang="en-US" dirty="0" smtClean="0"/>
              <a:t>Volunteers with </a:t>
            </a:r>
            <a:r>
              <a:rPr lang="en-US" dirty="0"/>
              <a:t>tips and best </a:t>
            </a:r>
            <a:r>
              <a:rPr lang="en-US" dirty="0" smtClean="0"/>
              <a:t>practices</a:t>
            </a:r>
          </a:p>
        </p:txBody>
      </p:sp>
      <p:pic>
        <p:nvPicPr>
          <p:cNvPr id="6" name="Picture 4" descr="\\esocoeentap100.washdc.state.sbu\irmprofile$\_Desktop\kapurn\Desktop\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791200"/>
            <a:ext cx="1573954" cy="3320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ecurrent-print-inverted.jpg"/>
          <p:cNvPicPr>
            <a:picLocks noChangeAspect="1"/>
          </p:cNvPicPr>
          <p:nvPr/>
        </p:nvPicPr>
        <p:blipFill>
          <a:blip r:embed="rId4">
            <a:clrChange>
              <a:clrFrom>
                <a:srgbClr val="FFFFFF"/>
              </a:clrFrom>
              <a:clrTo>
                <a:srgbClr val="FFFFFF">
                  <a:alpha val="0"/>
                </a:srgbClr>
              </a:clrTo>
            </a:clrChange>
          </a:blip>
          <a:stretch>
            <a:fillRect/>
          </a:stretch>
        </p:blipFill>
        <p:spPr>
          <a:xfrm>
            <a:off x="1524000" y="5029200"/>
            <a:ext cx="1878883" cy="481012"/>
          </a:xfrm>
          <a:prstGeom prst="rect">
            <a:avLst/>
          </a:prstGeom>
          <a:effectLst>
            <a:outerShdw blurRad="190500" dist="50800" dir="5400000" algn="ctr" rotWithShape="0">
              <a:schemeClr val="bg1">
                <a:alpha val="66000"/>
              </a:schemeClr>
            </a:outerShdw>
          </a:effectLst>
        </p:spPr>
      </p:pic>
      <p:pic>
        <p:nvPicPr>
          <p:cNvPr id="10" name="Picture 3" descr="http://irm.m.state.sbu/sites/bmp/eDIP/PublishingImages/commStat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4419600"/>
            <a:ext cx="2286000" cy="33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FBB904A8-7F27-4D68-9C4C-B355BC2354D7}" type="slidenum">
              <a:rPr lang="en-US" smtClean="0"/>
              <a:pPr/>
              <a:t>22</a:t>
            </a:fld>
            <a:endParaRPr lang="en-US"/>
          </a:p>
        </p:txBody>
      </p:sp>
    </p:spTree>
    <p:extLst>
      <p:ext uri="{BB962C8B-B14F-4D97-AF65-F5344CB8AC3E}">
        <p14:creationId xmlns:p14="http://schemas.microsoft.com/office/powerpoint/2010/main" val="512230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Proposed launch timeline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6798914"/>
              </p:ext>
            </p:extLst>
          </p:nvPr>
        </p:nvGraphicFramePr>
        <p:xfrm>
          <a:off x="457200" y="1371600"/>
          <a:ext cx="8229600" cy="42976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000" b="1" dirty="0" smtClean="0">
                          <a:latin typeface="+mj-lt"/>
                        </a:rPr>
                        <a:t>Date</a:t>
                      </a:r>
                      <a:endParaRPr lang="en-US" sz="2000" b="1" dirty="0">
                        <a:latin typeface="+mj-lt"/>
                      </a:endParaRPr>
                    </a:p>
                  </a:txBody>
                  <a:tcPr/>
                </a:tc>
                <a:tc>
                  <a:txBody>
                    <a:bodyPr/>
                    <a:lstStyle/>
                    <a:p>
                      <a:r>
                        <a:rPr lang="en-US" sz="2000" b="1" dirty="0" smtClean="0">
                          <a:latin typeface="+mj-lt"/>
                        </a:rPr>
                        <a:t>Goal</a:t>
                      </a:r>
                      <a:endParaRPr lang="en-US" sz="2000" b="1" dirty="0">
                        <a:latin typeface="+mj-lt"/>
                      </a:endParaRPr>
                    </a:p>
                  </a:txBody>
                  <a:tcPr/>
                </a:tc>
              </a:tr>
              <a:tr h="370840">
                <a:tc>
                  <a:txBody>
                    <a:bodyPr/>
                    <a:lstStyle/>
                    <a:p>
                      <a:r>
                        <a:rPr lang="en-US" sz="2200" b="0" dirty="0" smtClean="0">
                          <a:latin typeface="Franklin Gothic Book" pitchFamily="34" charset="0"/>
                        </a:rPr>
                        <a:t>June 17</a:t>
                      </a:r>
                      <a:endParaRPr lang="en-US" sz="2200" b="0" dirty="0">
                        <a:latin typeface="Franklin Gothic Book" pitchFamily="34" charset="0"/>
                      </a:endParaRPr>
                    </a:p>
                  </a:txBody>
                  <a:tcPr/>
                </a:tc>
                <a:tc>
                  <a:txBody>
                    <a:bodyPr/>
                    <a:lstStyle/>
                    <a:p>
                      <a:r>
                        <a:rPr lang="en-US" sz="2200" b="0" dirty="0" smtClean="0">
                          <a:latin typeface="Franklin Gothic Book" pitchFamily="34" charset="0"/>
                        </a:rPr>
                        <a:t>Presidential Innovation Fellows</a:t>
                      </a:r>
                      <a:r>
                        <a:rPr lang="en-US" sz="2200" b="0" baseline="0" dirty="0" smtClean="0">
                          <a:latin typeface="Franklin Gothic Book" pitchFamily="34" charset="0"/>
                        </a:rPr>
                        <a:t> arrive</a:t>
                      </a:r>
                      <a:endParaRPr lang="en-US" sz="2200" b="0" dirty="0">
                        <a:latin typeface="Franklin Gothic Book" pitchFamily="34" charset="0"/>
                      </a:endParaRPr>
                    </a:p>
                  </a:txBody>
                  <a:tcPr/>
                </a:tc>
              </a:tr>
              <a:tr h="370840">
                <a:tc>
                  <a:txBody>
                    <a:bodyPr/>
                    <a:lstStyle/>
                    <a:p>
                      <a:r>
                        <a:rPr lang="en-US" sz="2200" b="0" dirty="0" smtClean="0">
                          <a:latin typeface="Franklin Gothic Book" pitchFamily="34" charset="0"/>
                        </a:rPr>
                        <a:t>June</a:t>
                      </a:r>
                      <a:r>
                        <a:rPr lang="en-US" sz="2200" b="0" baseline="0" dirty="0" smtClean="0">
                          <a:latin typeface="Franklin Gothic Book" pitchFamily="34" charset="0"/>
                        </a:rPr>
                        <a:t> 24 – July 19</a:t>
                      </a:r>
                      <a:endParaRPr lang="en-US" sz="2200" b="0" dirty="0">
                        <a:latin typeface="Franklin Gothic Book" pitchFamily="34" charset="0"/>
                      </a:endParaRPr>
                    </a:p>
                  </a:txBody>
                  <a:tcPr/>
                </a:tc>
                <a:tc>
                  <a:txBody>
                    <a:bodyPr/>
                    <a:lstStyle/>
                    <a:p>
                      <a:r>
                        <a:rPr lang="en-US" sz="2200" b="0" dirty="0" smtClean="0">
                          <a:latin typeface="Franklin Gothic Book" pitchFamily="34" charset="0"/>
                        </a:rPr>
                        <a:t>Gather</a:t>
                      </a:r>
                      <a:r>
                        <a:rPr lang="en-US" sz="2200" b="0" baseline="0" dirty="0" smtClean="0">
                          <a:latin typeface="Franklin Gothic Book" pitchFamily="34" charset="0"/>
                        </a:rPr>
                        <a:t> initial business  requirements</a:t>
                      </a:r>
                      <a:endParaRPr lang="en-US" sz="2200" b="0" dirty="0">
                        <a:latin typeface="Franklin Gothic Book" pitchFamily="34" charset="0"/>
                      </a:endParaRPr>
                    </a:p>
                  </a:txBody>
                  <a:tcPr/>
                </a:tc>
              </a:tr>
              <a:tr h="370840">
                <a:tc>
                  <a:txBody>
                    <a:bodyPr/>
                    <a:lstStyle/>
                    <a:p>
                      <a:r>
                        <a:rPr lang="en-US" sz="2200" b="0" dirty="0" smtClean="0">
                          <a:latin typeface="Franklin Gothic Book" pitchFamily="34" charset="0"/>
                        </a:rPr>
                        <a:t>June 24</a:t>
                      </a:r>
                      <a:r>
                        <a:rPr lang="en-US" sz="2200" b="0" baseline="0" dirty="0" smtClean="0">
                          <a:latin typeface="Franklin Gothic Book" pitchFamily="34" charset="0"/>
                        </a:rPr>
                        <a:t> – </a:t>
                      </a:r>
                      <a:r>
                        <a:rPr lang="en-US" sz="2200" b="0" dirty="0" smtClean="0">
                          <a:latin typeface="Franklin Gothic Book" pitchFamily="34" charset="0"/>
                        </a:rPr>
                        <a:t>September 20</a:t>
                      </a:r>
                      <a:endParaRPr lang="en-US" sz="2200" b="0" dirty="0">
                        <a:latin typeface="Franklin Gothic Book" pitchFamily="34" charset="0"/>
                      </a:endParaRPr>
                    </a:p>
                  </a:txBody>
                  <a:tcPr/>
                </a:tc>
                <a:tc>
                  <a:txBody>
                    <a:bodyPr/>
                    <a:lstStyle/>
                    <a:p>
                      <a:r>
                        <a:rPr lang="en-US" sz="2200" b="0" dirty="0" smtClean="0">
                          <a:latin typeface="Franklin Gothic Book" pitchFamily="34" charset="0"/>
                        </a:rPr>
                        <a:t>Design and develop platform</a:t>
                      </a:r>
                      <a:endParaRPr lang="en-US" sz="2200" b="0" dirty="0">
                        <a:latin typeface="Franklin Gothic Book" pitchFamily="34" charset="0"/>
                      </a:endParaRPr>
                    </a:p>
                  </a:txBody>
                  <a:tcPr/>
                </a:tc>
              </a:tr>
              <a:tr h="370840">
                <a:tc>
                  <a:txBody>
                    <a:bodyPr/>
                    <a:lstStyle/>
                    <a:p>
                      <a:r>
                        <a:rPr lang="en-US" sz="2200" b="0" dirty="0" smtClean="0">
                          <a:latin typeface="Franklin Gothic Book" pitchFamily="34" charset="0"/>
                        </a:rPr>
                        <a:t>September</a:t>
                      </a:r>
                      <a:r>
                        <a:rPr lang="en-US" sz="2200" b="0" baseline="0" dirty="0" smtClean="0">
                          <a:latin typeface="Franklin Gothic Book" pitchFamily="34" charset="0"/>
                        </a:rPr>
                        <a:t> 23 – December 13</a:t>
                      </a:r>
                      <a:endParaRPr lang="en-US" sz="2200" b="0" dirty="0">
                        <a:latin typeface="Franklin Gothic Book" pitchFamily="34" charset="0"/>
                      </a:endParaRPr>
                    </a:p>
                  </a:txBody>
                  <a:tcPr/>
                </a:tc>
                <a:tc>
                  <a:txBody>
                    <a:bodyPr/>
                    <a:lstStyle/>
                    <a:p>
                      <a:r>
                        <a:rPr lang="en-US" sz="2200" b="0" dirty="0" smtClean="0">
                          <a:latin typeface="Franklin Gothic Book" pitchFamily="34" charset="0"/>
                        </a:rPr>
                        <a:t>Pilot, testing, and refinements</a:t>
                      </a:r>
                      <a:endParaRPr lang="en-US" sz="2200" b="0" dirty="0">
                        <a:latin typeface="Franklin Gothic Book" pitchFamily="34" charset="0"/>
                      </a:endParaRPr>
                    </a:p>
                  </a:txBody>
                  <a:tcPr/>
                </a:tc>
              </a:tr>
              <a:tr h="370840">
                <a:tc>
                  <a:txBody>
                    <a:bodyPr/>
                    <a:lstStyle/>
                    <a:p>
                      <a:r>
                        <a:rPr lang="en-US" sz="2200" b="0" dirty="0" smtClean="0">
                          <a:latin typeface="Franklin Gothic Book" pitchFamily="34" charset="0"/>
                        </a:rPr>
                        <a:t>December 17,</a:t>
                      </a:r>
                      <a:r>
                        <a:rPr lang="en-US" sz="2200" b="0" baseline="0" dirty="0" smtClean="0">
                          <a:latin typeface="Franklin Gothic Book" pitchFamily="34" charset="0"/>
                        </a:rPr>
                        <a:t> 2013</a:t>
                      </a:r>
                      <a:endParaRPr lang="en-US" sz="2200" b="0" dirty="0">
                        <a:latin typeface="Franklin Gothic Book" pitchFamily="34" charset="0"/>
                      </a:endParaRPr>
                    </a:p>
                  </a:txBody>
                  <a:tcPr/>
                </a:tc>
                <a:tc>
                  <a:txBody>
                    <a:bodyPr/>
                    <a:lstStyle/>
                    <a:p>
                      <a:r>
                        <a:rPr lang="en-US" sz="2200" b="0" dirty="0" smtClean="0">
                          <a:latin typeface="Franklin Gothic Book" pitchFamily="34" charset="0"/>
                        </a:rPr>
                        <a:t>Presidential</a:t>
                      </a:r>
                      <a:r>
                        <a:rPr lang="en-US" sz="2200" b="0" baseline="0" dirty="0" smtClean="0">
                          <a:latin typeface="Franklin Gothic Book" pitchFamily="34" charset="0"/>
                        </a:rPr>
                        <a:t> Innovation Fellows depart</a:t>
                      </a:r>
                      <a:endParaRPr lang="en-US" sz="2200" b="0" dirty="0">
                        <a:latin typeface="Franklin Gothic Book" pitchFamily="34" charset="0"/>
                      </a:endParaRPr>
                    </a:p>
                  </a:txBody>
                  <a:tcPr/>
                </a:tc>
              </a:tr>
              <a:tr h="370840">
                <a:tc>
                  <a:txBody>
                    <a:bodyPr/>
                    <a:lstStyle/>
                    <a:p>
                      <a:r>
                        <a:rPr lang="en-US" sz="2200" b="0" dirty="0" smtClean="0">
                          <a:latin typeface="Franklin Gothic Book" pitchFamily="34" charset="0"/>
                        </a:rPr>
                        <a:t>January 2014</a:t>
                      </a:r>
                      <a:endParaRPr lang="en-US" sz="2200" b="0" dirty="0">
                        <a:latin typeface="Franklin Gothic Book" pitchFamily="34" charset="0"/>
                      </a:endParaRPr>
                    </a:p>
                  </a:txBody>
                  <a:tcPr/>
                </a:tc>
                <a:tc>
                  <a:txBody>
                    <a:bodyPr/>
                    <a:lstStyle/>
                    <a:p>
                      <a:r>
                        <a:rPr lang="en-US" sz="2200" b="0" dirty="0" smtClean="0">
                          <a:latin typeface="Franklin Gothic Book" pitchFamily="34" charset="0"/>
                        </a:rPr>
                        <a:t>Beta</a:t>
                      </a:r>
                      <a:r>
                        <a:rPr lang="en-US" sz="2200" b="0" baseline="0" dirty="0" smtClean="0">
                          <a:latin typeface="Franklin Gothic Book" pitchFamily="34" charset="0"/>
                        </a:rPr>
                        <a:t> l</a:t>
                      </a:r>
                      <a:r>
                        <a:rPr lang="en-US" sz="2200" b="0" dirty="0" smtClean="0">
                          <a:latin typeface="Franklin Gothic Book" pitchFamily="34" charset="0"/>
                        </a:rPr>
                        <a:t>aunch, training and implementation</a:t>
                      </a:r>
                      <a:endParaRPr lang="en-US" sz="2200" b="0" dirty="0">
                        <a:latin typeface="Franklin Gothic Book" pitchFamily="34" charset="0"/>
                      </a:endParaRPr>
                    </a:p>
                  </a:txBody>
                  <a:tcPr/>
                </a:tc>
              </a:tr>
            </a:tbl>
          </a:graphicData>
        </a:graphic>
      </p:graphicFrame>
      <p:sp>
        <p:nvSpPr>
          <p:cNvPr id="3" name="Slide Number Placeholder 2"/>
          <p:cNvSpPr>
            <a:spLocks noGrp="1"/>
          </p:cNvSpPr>
          <p:nvPr>
            <p:ph type="sldNum" sz="quarter" idx="12"/>
          </p:nvPr>
        </p:nvSpPr>
        <p:spPr/>
        <p:txBody>
          <a:bodyPr/>
          <a:lstStyle/>
          <a:p>
            <a:fld id="{FBB904A8-7F27-4D68-9C4C-B355BC2354D7}" type="slidenum">
              <a:rPr lang="en-US" smtClean="0"/>
              <a:pPr/>
              <a:t>23</a:t>
            </a:fld>
            <a:endParaRPr lang="en-US"/>
          </a:p>
        </p:txBody>
      </p:sp>
    </p:spTree>
    <p:extLst>
      <p:ext uri="{BB962C8B-B14F-4D97-AF65-F5344CB8AC3E}">
        <p14:creationId xmlns:p14="http://schemas.microsoft.com/office/powerpoint/2010/main" val="2547609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Crowdsourcing Platform </a:t>
            </a:r>
            <a:r>
              <a:rPr lang="en-US" dirty="0" smtClean="0"/>
              <a:t>Team</a:t>
            </a:r>
            <a:endParaRPr lang="en-US" dirty="0"/>
          </a:p>
        </p:txBody>
      </p:sp>
      <p:sp>
        <p:nvSpPr>
          <p:cNvPr id="4" name="Slide Number Placeholder 3"/>
          <p:cNvSpPr>
            <a:spLocks noGrp="1"/>
          </p:cNvSpPr>
          <p:nvPr>
            <p:ph type="sldNum" sz="quarter" idx="12"/>
          </p:nvPr>
        </p:nvSpPr>
        <p:spPr/>
        <p:txBody>
          <a:bodyPr/>
          <a:lstStyle/>
          <a:p>
            <a:fld id="{FBB904A8-7F27-4D68-9C4C-B355BC2354D7}"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24682454"/>
              </p:ext>
            </p:extLst>
          </p:nvPr>
        </p:nvGraphicFramePr>
        <p:xfrm>
          <a:off x="457200" y="1371600"/>
          <a:ext cx="8229600" cy="1005840"/>
        </p:xfrm>
        <a:graphic>
          <a:graphicData uri="http://schemas.openxmlformats.org/drawingml/2006/table">
            <a:tbl>
              <a:tblPr firstRow="1" bandRow="1">
                <a:tableStyleId>{5C22544A-7EE6-4342-B048-85BDC9FD1C3A}</a:tableStyleId>
              </a:tblPr>
              <a:tblGrid>
                <a:gridCol w="4114800"/>
                <a:gridCol w="4114800"/>
              </a:tblGrid>
              <a:tr h="838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strike="noStrike" kern="1200" spc="50" normalizeH="0" baseline="0" noProof="0" dirty="0" smtClean="0">
                          <a:ln w="13500">
                            <a:solidFill>
                              <a:schemeClr val="accent1">
                                <a:shade val="2500"/>
                                <a:alpha val="6500"/>
                              </a:schemeClr>
                            </a:solidFill>
                            <a:prstDash val="solid"/>
                          </a:ln>
                          <a:solidFill>
                            <a:schemeClr val="tx1"/>
                          </a:solidFill>
                          <a:effectLst/>
                          <a:uLnTx/>
                          <a:uFillTx/>
                          <a:latin typeface="+mj-lt"/>
                          <a:ea typeface="+mn-ea"/>
                          <a:cs typeface="+mn-cs"/>
                        </a:rPr>
                        <a:t>Matt </a:t>
                      </a:r>
                      <a:r>
                        <a:rPr kumimoji="0" lang="en-US" sz="2000" b="1" i="0" strike="noStrike" kern="1200" spc="50" normalizeH="0" baseline="0" noProof="0" dirty="0" err="1" smtClean="0">
                          <a:ln w="13500">
                            <a:solidFill>
                              <a:schemeClr val="accent1">
                                <a:shade val="2500"/>
                                <a:alpha val="6500"/>
                              </a:schemeClr>
                            </a:solidFill>
                            <a:prstDash val="solid"/>
                          </a:ln>
                          <a:solidFill>
                            <a:schemeClr val="tx1">
                              <a:alpha val="95000"/>
                            </a:schemeClr>
                          </a:solidFill>
                          <a:effectLst/>
                          <a:uLnTx/>
                          <a:uFillTx/>
                          <a:latin typeface="+mj-lt"/>
                          <a:ea typeface="+mn-ea"/>
                          <a:cs typeface="+mn-cs"/>
                        </a:rPr>
                        <a:t>Chessen</a:t>
                      </a:r>
                      <a:endParaRPr kumimoji="0" lang="en-US" sz="2000" b="1" i="0" strike="noStrike" kern="1200" spc="50" normalizeH="0" baseline="0" noProof="0" dirty="0" smtClean="0">
                        <a:ln w="13500">
                          <a:solidFill>
                            <a:schemeClr val="accent1">
                              <a:shade val="2500"/>
                              <a:alpha val="6500"/>
                            </a:schemeClr>
                          </a:solidFill>
                          <a:prstDash val="solid"/>
                        </a:ln>
                        <a:solidFill>
                          <a:schemeClr val="tx1">
                            <a:alpha val="95000"/>
                          </a:schemeClr>
                        </a:solidFill>
                        <a:effectLst/>
                        <a:uLnTx/>
                        <a:uFillTx/>
                        <a:latin typeface="+mj-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strike="noStrike" kern="1200" spc="0" normalizeH="0" baseline="0" noProof="0" dirty="0" smtClean="0">
                          <a:ln>
                            <a:noFill/>
                          </a:ln>
                          <a:solidFill>
                            <a:schemeClr val="tx1"/>
                          </a:solidFill>
                          <a:effectLst/>
                          <a:uLnTx/>
                          <a:uFillTx/>
                          <a:latin typeface="+mj-lt"/>
                          <a:ea typeface="+mn-ea"/>
                          <a:cs typeface="+mn-cs"/>
                        </a:rPr>
                        <a:t>Project Manager, FSO</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strike="noStrike" kern="1200" spc="0" normalizeH="0" baseline="0" noProof="0" dirty="0" smtClean="0">
                          <a:ln>
                            <a:noFill/>
                          </a:ln>
                          <a:solidFill>
                            <a:schemeClr val="tx1"/>
                          </a:solidFill>
                          <a:effectLst/>
                          <a:uLnTx/>
                          <a:uFillTx/>
                          <a:latin typeface="+mj-lt"/>
                          <a:ea typeface="+mn-ea"/>
                          <a:cs typeface="+mn-cs"/>
                          <a:hlinkClick r:id="rId2"/>
                        </a:rPr>
                        <a:t>chessenmb@state.gov</a:t>
                      </a:r>
                      <a:r>
                        <a:rPr kumimoji="0" lang="en-US" sz="2000" b="0" i="0" strike="noStrike" kern="1200" spc="0" normalizeH="0" baseline="0" noProof="0" dirty="0" smtClean="0">
                          <a:ln>
                            <a:noFill/>
                          </a:ln>
                          <a:solidFill>
                            <a:schemeClr val="tx1"/>
                          </a:solidFill>
                          <a:effectLst/>
                          <a:uLnTx/>
                          <a:uFillTx/>
                          <a:latin typeface="+mj-lt"/>
                          <a:ea typeface="+mn-ea"/>
                          <a:cs typeface="+mn-cs"/>
                        </a:rPr>
                        <a:t> </a:t>
                      </a:r>
                      <a:endParaRPr kumimoji="0" lang="en-US" sz="2000" b="0" i="0" strike="noStrike" kern="1200" spc="50" normalizeH="0" noProof="0" dirty="0" smtClean="0">
                        <a:ln w="13500">
                          <a:solidFill>
                            <a:schemeClr val="accent1">
                              <a:shade val="2500"/>
                              <a:alpha val="6500"/>
                            </a:schemeClr>
                          </a:solidFill>
                          <a:prstDash val="solid"/>
                        </a:ln>
                        <a:solidFill>
                          <a:schemeClr val="tx1">
                            <a:alpha val="95000"/>
                          </a:schemeClr>
                        </a:solidFill>
                        <a:effectLst/>
                        <a:uLnTx/>
                        <a:uFillTx/>
                        <a:latin typeface="+mj-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2000" b="1" i="0" strike="noStrike" kern="1200" spc="50" normalizeH="0" baseline="0" noProof="0" dirty="0"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rPr>
                        <a:t>Isaiah</a:t>
                      </a:r>
                      <a:r>
                        <a:rPr kumimoji="0" lang="en-US" sz="2000" b="1" i="0" strike="noStrike" kern="1200" spc="50" normalizeH="0" noProof="0" dirty="0"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rPr>
                        <a:t> </a:t>
                      </a:r>
                      <a:r>
                        <a:rPr kumimoji="0" lang="en-US" sz="2000" b="1" i="0" strike="noStrike" kern="1200" spc="50" normalizeH="0" noProof="0" dirty="0" err="1"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rPr>
                        <a:t>Joo</a:t>
                      </a:r>
                      <a:endParaRPr kumimoji="0" lang="en-US" sz="2000" b="1" i="0" strike="noStrike" kern="1200" spc="50" normalizeH="0" noProof="0" dirty="0"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endParaRPr>
                    </a:p>
                    <a:p>
                      <a:pPr algn="ctr"/>
                      <a:r>
                        <a:rPr kumimoji="0" lang="en-US" sz="2000" b="0" i="0" strike="noStrike" kern="1200" spc="50" normalizeH="0" noProof="0" dirty="0"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rPr>
                        <a:t>Business Development Lead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strike="noStrike" kern="1200" spc="50" normalizeH="0" noProof="0" dirty="0" smtClean="0">
                          <a:ln w="13500">
                            <a:solidFill>
                              <a:schemeClr val="accent1">
                                <a:shade val="2500"/>
                                <a:alpha val="6500"/>
                              </a:schemeClr>
                            </a:solidFill>
                            <a:prstDash val="solid"/>
                          </a:ln>
                          <a:solidFill>
                            <a:schemeClr val="tx1">
                              <a:alpha val="95000"/>
                            </a:schemeClr>
                          </a:solidFill>
                          <a:effectLst/>
                          <a:uLnTx/>
                          <a:uFillTx/>
                          <a:latin typeface="Franklin Gothic Demi" pitchFamily="34" charset="0"/>
                          <a:ea typeface="+mn-ea"/>
                          <a:cs typeface="+mn-cs"/>
                          <a:hlinkClick r:id="rId3"/>
                        </a:rPr>
                        <a:t>JooHI@state.gov</a:t>
                      </a:r>
                      <a:endParaRPr lang="en-US" sz="2000" b="0" dirty="0">
                        <a:effectLs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160324"/>
              </p:ext>
            </p:extLst>
          </p:nvPr>
        </p:nvGraphicFramePr>
        <p:xfrm>
          <a:off x="457200" y="2667000"/>
          <a:ext cx="8229600" cy="1310640"/>
        </p:xfrm>
        <a:graphic>
          <a:graphicData uri="http://schemas.openxmlformats.org/drawingml/2006/table">
            <a:tbl>
              <a:tblPr firstRow="1" bandRow="1">
                <a:tableStyleId>{5C22544A-7EE6-4342-B048-85BDC9FD1C3A}</a:tableStyleId>
              </a:tblPr>
              <a:tblGrid>
                <a:gridCol w="2743200"/>
                <a:gridCol w="2743200"/>
                <a:gridCol w="2743200"/>
              </a:tblGrid>
              <a:tr h="1259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strike="noStrike" kern="1200" spc="50" normalizeH="0" baseline="0" noProof="0" dirty="0" smtClean="0">
                          <a:ln w="13500">
                            <a:solidFill>
                              <a:schemeClr val="accent1">
                                <a:shade val="2500"/>
                                <a:alpha val="6500"/>
                              </a:schemeClr>
                            </a:solidFill>
                            <a:prstDash val="solid"/>
                          </a:ln>
                          <a:solidFill>
                            <a:schemeClr val="tx1"/>
                          </a:solidFill>
                          <a:effectLst/>
                          <a:uLnTx/>
                          <a:uFillTx/>
                          <a:latin typeface="+mj-lt"/>
                          <a:ea typeface="+mn-ea"/>
                          <a:cs typeface="+mn-cs"/>
                        </a:rPr>
                        <a:t>Dan </a:t>
                      </a:r>
                      <a:r>
                        <a:rPr kumimoji="0" lang="en-US" sz="2000" b="1" i="0" strike="noStrike" kern="1200" spc="50" normalizeH="0" baseline="0" noProof="0" dirty="0" err="1" smtClean="0">
                          <a:ln w="13500">
                            <a:solidFill>
                              <a:schemeClr val="accent1">
                                <a:shade val="2500"/>
                                <a:alpha val="6500"/>
                              </a:schemeClr>
                            </a:solidFill>
                            <a:prstDash val="solid"/>
                          </a:ln>
                          <a:solidFill>
                            <a:schemeClr val="tx1"/>
                          </a:solidFill>
                          <a:effectLst/>
                          <a:uLnTx/>
                          <a:uFillTx/>
                          <a:latin typeface="+mj-lt"/>
                          <a:ea typeface="+mn-ea"/>
                          <a:cs typeface="+mn-cs"/>
                        </a:rPr>
                        <a:t>Kottke</a:t>
                      </a:r>
                      <a:endParaRPr kumimoji="0" lang="en-US" sz="2000" b="1" i="0" strike="noStrike" kern="1200" spc="0" normalizeH="0" baseline="0" noProof="0" dirty="0" smtClean="0">
                        <a:ln>
                          <a:noFill/>
                        </a:ln>
                        <a:solidFill>
                          <a:schemeClr val="tx1"/>
                        </a:solidFill>
                        <a:effectLst/>
                        <a:uLnTx/>
                        <a:uFillTx/>
                        <a:latin typeface="+mj-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0" i="0" strike="noStrike" kern="1200" spc="0" normalizeH="0" baseline="0" noProof="0" dirty="0" err="1" smtClean="0">
                          <a:ln>
                            <a:noFill/>
                          </a:ln>
                          <a:solidFill>
                            <a:schemeClr val="tx1"/>
                          </a:solidFill>
                          <a:effectLst/>
                          <a:uLnTx/>
                          <a:uFillTx/>
                          <a:latin typeface="+mj-lt"/>
                          <a:ea typeface="+mn-ea"/>
                          <a:cs typeface="+mn-cs"/>
                        </a:rPr>
                        <a:t>eDiplomacy</a:t>
                      </a:r>
                      <a:r>
                        <a:rPr kumimoji="0" lang="en-US" sz="2000" b="0" i="0" strike="noStrike" kern="1200" spc="0" normalizeH="0" baseline="0" noProof="0" dirty="0" smtClean="0">
                          <a:ln>
                            <a:noFill/>
                          </a:ln>
                          <a:solidFill>
                            <a:schemeClr val="tx1"/>
                          </a:solidFill>
                          <a:effectLst/>
                          <a:uLnTx/>
                          <a:uFillTx/>
                          <a:latin typeface="+mj-lt"/>
                          <a:ea typeface="+mn-ea"/>
                          <a:cs typeface="+mn-cs"/>
                        </a:rPr>
                        <a:t> Developer</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2000" b="0" i="0" strike="noStrike" kern="1200" spc="50" normalizeH="0" noProof="0" dirty="0" smtClean="0">
                        <a:ln w="13500">
                          <a:solidFill>
                            <a:schemeClr val="accent1">
                              <a:shade val="2500"/>
                              <a:alpha val="6500"/>
                            </a:schemeClr>
                          </a:solidFill>
                          <a:prstDash val="solid"/>
                        </a:ln>
                        <a:solidFill>
                          <a:schemeClr val="tx1"/>
                        </a:solidFill>
                        <a:effectLst/>
                        <a:uLnTx/>
                        <a:uFillTx/>
                        <a:latin typeface="+mj-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strike="noStrike" kern="1200" spc="50" normalizeH="0" noProof="0" dirty="0" smtClean="0">
                          <a:ln w="13500">
                            <a:solidFill>
                              <a:schemeClr val="accent1">
                                <a:shade val="2500"/>
                                <a:alpha val="6500"/>
                              </a:schemeClr>
                            </a:solidFill>
                            <a:prstDash val="solid"/>
                          </a:ln>
                          <a:solidFill>
                            <a:schemeClr val="tx1"/>
                          </a:solidFill>
                          <a:effectLst/>
                          <a:uLnTx/>
                          <a:uFillTx/>
                          <a:latin typeface="+mj-lt"/>
                          <a:ea typeface="+mn-ea"/>
                          <a:cs typeface="+mn-cs"/>
                        </a:rPr>
                        <a:t>Joe Polastre </a:t>
                      </a:r>
                    </a:p>
                    <a:p>
                      <a:pPr algn="ctr"/>
                      <a:r>
                        <a:rPr lang="en-US" sz="2000" b="0" dirty="0" smtClean="0">
                          <a:solidFill>
                            <a:schemeClr val="tx1"/>
                          </a:solidFill>
                          <a:latin typeface="+mj-lt"/>
                        </a:rPr>
                        <a:t>President Innovation</a:t>
                      </a:r>
                      <a:r>
                        <a:rPr lang="en-US" sz="2000" b="0" baseline="0" dirty="0" smtClean="0">
                          <a:solidFill>
                            <a:schemeClr val="tx1"/>
                          </a:solidFill>
                          <a:latin typeface="+mj-lt"/>
                        </a:rPr>
                        <a:t> Fellow, Back-end Developer</a:t>
                      </a:r>
                      <a:endParaRPr lang="en-US" sz="2000" b="0" dirty="0">
                        <a:solidFill>
                          <a:schemeClr val="tx1"/>
                        </a:solidFill>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strike="noStrike" kern="1200" spc="50" normalizeH="0" baseline="0" noProof="0" dirty="0" smtClean="0">
                          <a:ln w="13500">
                            <a:solidFill>
                              <a:schemeClr val="accent1">
                                <a:shade val="2500"/>
                                <a:alpha val="6500"/>
                              </a:schemeClr>
                            </a:solidFill>
                            <a:prstDash val="solid"/>
                          </a:ln>
                          <a:solidFill>
                            <a:schemeClr val="tx1"/>
                          </a:solidFill>
                          <a:effectLst/>
                          <a:uLnTx/>
                          <a:uFillTx/>
                          <a:latin typeface="+mj-lt"/>
                          <a:ea typeface="+mn-ea"/>
                          <a:cs typeface="+mn-cs"/>
                        </a:rPr>
                        <a:t>Dain Miller</a:t>
                      </a:r>
                      <a:endParaRPr kumimoji="0" lang="en-US" sz="2000" b="1" i="0" strike="noStrike" kern="1200" spc="50" normalizeH="0" noProof="0" dirty="0" smtClean="0">
                        <a:ln w="13500">
                          <a:solidFill>
                            <a:schemeClr val="accent1">
                              <a:shade val="2500"/>
                              <a:alpha val="6500"/>
                            </a:schemeClr>
                          </a:solidFill>
                          <a:prstDash val="solid"/>
                        </a:ln>
                        <a:solidFill>
                          <a:schemeClr val="tx1"/>
                        </a:solidFill>
                        <a:effectLst/>
                        <a:uLnTx/>
                        <a:uFillTx/>
                        <a:latin typeface="+mj-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j-lt"/>
                        </a:rPr>
                        <a:t>President Innovation</a:t>
                      </a:r>
                      <a:r>
                        <a:rPr lang="en-US" sz="2000" b="0" baseline="0" dirty="0" smtClean="0">
                          <a:solidFill>
                            <a:schemeClr val="tx1"/>
                          </a:solidFill>
                          <a:latin typeface="+mj-lt"/>
                        </a:rPr>
                        <a:t> Fellow, Front-end Developer</a:t>
                      </a:r>
                      <a:endParaRPr lang="en-US" sz="2000" b="0" dirty="0" smtClean="0">
                        <a:solidFill>
                          <a:schemeClr val="tx1"/>
                        </a:solidFill>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pSp>
        <p:nvGrpSpPr>
          <p:cNvPr id="10" name="Group 9"/>
          <p:cNvGrpSpPr/>
          <p:nvPr/>
        </p:nvGrpSpPr>
        <p:grpSpPr>
          <a:xfrm>
            <a:off x="1447800" y="5103663"/>
            <a:ext cx="6172200" cy="1297137"/>
            <a:chOff x="1066800" y="4800600"/>
            <a:chExt cx="6172200" cy="1297137"/>
          </a:xfrm>
        </p:grpSpPr>
        <p:pic>
          <p:nvPicPr>
            <p:cNvPr id="7" name="Picture 6" descr="eDip-Logo-Print-Large.jpg"/>
            <p:cNvPicPr>
              <a:picLocks noChangeAspect="1"/>
            </p:cNvPicPr>
            <p:nvPr/>
          </p:nvPicPr>
          <p:blipFill>
            <a:blip r:embed="rId4" cstate="print">
              <a:clrChange>
                <a:clrFrom>
                  <a:srgbClr val="FFFFFF"/>
                </a:clrFrom>
                <a:clrTo>
                  <a:srgbClr val="FFFFFF">
                    <a:alpha val="0"/>
                  </a:srgbClr>
                </a:clrTo>
              </a:clrChange>
            </a:blip>
            <a:stretch>
              <a:fillRect/>
            </a:stretch>
          </p:blipFill>
          <p:spPr>
            <a:xfrm>
              <a:off x="1066800" y="4937104"/>
              <a:ext cx="4572000" cy="1024127"/>
            </a:xfrm>
            <a:prstGeom prst="rect">
              <a:avLst/>
            </a:prstGeom>
            <a:ln>
              <a:noFill/>
            </a:ln>
            <a:effectLst>
              <a:outerShdw blurRad="393700" sx="102000" sy="102000" algn="ctr" rotWithShape="0">
                <a:schemeClr val="bg1"/>
              </a:outerShdw>
            </a:effectLst>
          </p:spPr>
        </p:pic>
        <p:pic>
          <p:nvPicPr>
            <p:cNvPr id="8" name="Content Placeholder 5" descr="186163830.jpe"/>
            <p:cNvPicPr>
              <a:picLocks noChangeAspect="1"/>
            </p:cNvPicPr>
            <p:nvPr/>
          </p:nvPicPr>
          <p:blipFill>
            <a:blip r:embed="rId5" cstate="print">
              <a:clrChange>
                <a:clrFrom>
                  <a:srgbClr val="FFFFFF"/>
                </a:clrFrom>
                <a:clrTo>
                  <a:srgbClr val="FFFFFF">
                    <a:alpha val="0"/>
                  </a:srgbClr>
                </a:clrTo>
              </a:clrChange>
            </a:blip>
            <a:stretch>
              <a:fillRect/>
            </a:stretch>
          </p:blipFill>
          <p:spPr>
            <a:xfrm>
              <a:off x="5943600" y="4800600"/>
              <a:ext cx="1295400" cy="1297137"/>
            </a:xfrm>
            <a:prstGeom prst="rect">
              <a:avLst/>
            </a:prstGeom>
          </p:spPr>
        </p:pic>
      </p:grpSp>
      <p:sp>
        <p:nvSpPr>
          <p:cNvPr id="3" name="TextBox 2"/>
          <p:cNvSpPr txBox="1"/>
          <p:nvPr/>
        </p:nvSpPr>
        <p:spPr>
          <a:xfrm>
            <a:off x="2362200" y="4387334"/>
            <a:ext cx="4519186" cy="369332"/>
          </a:xfrm>
          <a:prstGeom prst="rect">
            <a:avLst/>
          </a:prstGeom>
          <a:noFill/>
        </p:spPr>
        <p:txBody>
          <a:bodyPr wrap="none" rtlCol="0">
            <a:spAutoFit/>
          </a:bodyPr>
          <a:lstStyle/>
          <a:p>
            <a:r>
              <a:rPr lang="en-US" dirty="0" smtClean="0"/>
              <a:t>Demo Site: </a:t>
            </a:r>
            <a:r>
              <a:rPr lang="en-US" dirty="0">
                <a:hlinkClick r:id="rId6"/>
              </a:rPr>
              <a:t>https://demo.midascrowd.com/</a:t>
            </a:r>
            <a:endParaRPr lang="en-US" dirty="0"/>
          </a:p>
        </p:txBody>
      </p:sp>
    </p:spTree>
    <p:extLst>
      <p:ext uri="{BB962C8B-B14F-4D97-AF65-F5344CB8AC3E}">
        <p14:creationId xmlns:p14="http://schemas.microsoft.com/office/powerpoint/2010/main" val="170102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9300"/>
            <a:ext cx="8229600" cy="2971800"/>
          </a:xfrm>
        </p:spPr>
        <p:txBody>
          <a:bodyPr>
            <a:normAutofit/>
          </a:bodyPr>
          <a:lstStyle/>
          <a:p>
            <a:r>
              <a:rPr lang="en-US" b="1" dirty="0" smtClean="0"/>
              <a:t>Background</a:t>
            </a:r>
            <a:br>
              <a:rPr lang="en-US" b="1" dirty="0" smtClean="0"/>
            </a:br>
            <a:r>
              <a:rPr lang="en-US" sz="3600" dirty="0" smtClean="0"/>
              <a:t>Interagency Collaboration</a:t>
            </a:r>
            <a:endParaRPr lang="en-US" sz="3600" dirty="0"/>
          </a:p>
        </p:txBody>
      </p:sp>
      <p:sp>
        <p:nvSpPr>
          <p:cNvPr id="4" name="Title 1"/>
          <p:cNvSpPr txBox="1">
            <a:spLocks/>
          </p:cNvSpPr>
          <p:nvPr/>
        </p:nvSpPr>
        <p:spPr>
          <a:xfrm>
            <a:off x="635000" y="3505200"/>
            <a:ext cx="8229600" cy="1676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p>
        </p:txBody>
      </p:sp>
      <p:sp>
        <p:nvSpPr>
          <p:cNvPr id="3" name="Slide Number Placeholder 2"/>
          <p:cNvSpPr>
            <a:spLocks noGrp="1"/>
          </p:cNvSpPr>
          <p:nvPr>
            <p:ph type="sldNum" sz="quarter" idx="12"/>
          </p:nvPr>
        </p:nvSpPr>
        <p:spPr/>
        <p:txBody>
          <a:bodyPr/>
          <a:lstStyle/>
          <a:p>
            <a:fld id="{FBB904A8-7F27-4D68-9C4C-B355BC2354D7}" type="slidenum">
              <a:rPr lang="en-US" smtClean="0"/>
              <a:pPr/>
              <a:t>3</a:t>
            </a:fld>
            <a:endParaRPr lang="en-US"/>
          </a:p>
        </p:txBody>
      </p:sp>
    </p:spTree>
    <p:extLst>
      <p:ext uri="{BB962C8B-B14F-4D97-AF65-F5344CB8AC3E}">
        <p14:creationId xmlns:p14="http://schemas.microsoft.com/office/powerpoint/2010/main" val="280416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Partners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338" y="1574408"/>
            <a:ext cx="2783771"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4269" y="1574408"/>
            <a:ext cx="1828800" cy="1828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993" y="3896606"/>
            <a:ext cx="2471352" cy="18288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9047" y="3810000"/>
            <a:ext cx="1826352" cy="1828800"/>
          </a:xfrm>
          <a:prstGeom prst="rect">
            <a:avLst/>
          </a:prstGeom>
        </p:spPr>
      </p:pic>
      <p:sp>
        <p:nvSpPr>
          <p:cNvPr id="8" name="Rectangle 7"/>
          <p:cNvSpPr/>
          <p:nvPr/>
        </p:nvSpPr>
        <p:spPr>
          <a:xfrm>
            <a:off x="4893923" y="5608320"/>
            <a:ext cx="3276600" cy="758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Director </a:t>
            </a:r>
            <a:r>
              <a:rPr lang="en-US" sz="1600" b="1" dirty="0" smtClean="0">
                <a:solidFill>
                  <a:schemeClr val="tx1"/>
                </a:solidFill>
              </a:rPr>
              <a:t>General</a:t>
            </a:r>
          </a:p>
          <a:p>
            <a:pPr algn="ctr"/>
            <a:r>
              <a:rPr lang="en-US" sz="1600" b="1" dirty="0" smtClean="0">
                <a:solidFill>
                  <a:schemeClr val="tx1"/>
                </a:solidFill>
              </a:rPr>
              <a:t>Bureau </a:t>
            </a:r>
            <a:r>
              <a:rPr lang="en-US" sz="1600" b="1" dirty="0">
                <a:solidFill>
                  <a:schemeClr val="tx1"/>
                </a:solidFill>
              </a:rPr>
              <a:t>of Human Resources</a:t>
            </a:r>
          </a:p>
        </p:txBody>
      </p:sp>
      <p:sp>
        <p:nvSpPr>
          <p:cNvPr id="3" name="Slide Number Placeholder 2"/>
          <p:cNvSpPr>
            <a:spLocks noGrp="1"/>
          </p:cNvSpPr>
          <p:nvPr>
            <p:ph type="sldNum" sz="quarter" idx="12"/>
          </p:nvPr>
        </p:nvSpPr>
        <p:spPr/>
        <p:txBody>
          <a:bodyPr/>
          <a:lstStyle/>
          <a:p>
            <a:fld id="{FBB904A8-7F27-4D68-9C4C-B355BC2354D7}" type="slidenum">
              <a:rPr lang="en-US" smtClean="0"/>
              <a:pPr/>
              <a:t>4</a:t>
            </a:fld>
            <a:endParaRPr lang="en-US"/>
          </a:p>
        </p:txBody>
      </p:sp>
    </p:spTree>
    <p:extLst>
      <p:ext uri="{BB962C8B-B14F-4D97-AF65-F5344CB8AC3E}">
        <p14:creationId xmlns:p14="http://schemas.microsoft.com/office/powerpoint/2010/main" val="1479304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200" dirty="0" smtClean="0"/>
              <a:t>White House Office of Science and Technology Policy (OSTP):</a:t>
            </a:r>
            <a:r>
              <a:rPr lang="en-US" dirty="0" smtClean="0"/>
              <a:t/>
            </a:r>
            <a:br>
              <a:rPr lang="en-US" dirty="0" smtClean="0"/>
            </a:br>
            <a:r>
              <a:rPr lang="en-US" b="1" dirty="0" smtClean="0"/>
              <a:t>Innovation Toolkit</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smtClean="0"/>
              <a:t>Presidential Innovation Fellows (PIFs):</a:t>
            </a:r>
            <a:endParaRPr lang="en-US" b="1" dirty="0"/>
          </a:p>
          <a:p>
            <a:pPr lvl="1"/>
            <a:r>
              <a:rPr lang="en-US" dirty="0" smtClean="0"/>
              <a:t>The program brings in top </a:t>
            </a:r>
            <a:r>
              <a:rPr lang="en-US" dirty="0"/>
              <a:t>innovators from the private sector, non-profits, and </a:t>
            </a:r>
            <a:r>
              <a:rPr lang="en-US" dirty="0" smtClean="0"/>
              <a:t>academia for 6-13 </a:t>
            </a:r>
            <a:r>
              <a:rPr lang="en-US" dirty="0"/>
              <a:t>month “tours of </a:t>
            </a:r>
            <a:r>
              <a:rPr lang="en-US" dirty="0" smtClean="0"/>
              <a:t>duty”</a:t>
            </a:r>
          </a:p>
          <a:p>
            <a:pPr lvl="1"/>
            <a:r>
              <a:rPr lang="en-US" dirty="0" smtClean="0"/>
              <a:t>Two PIFs are working to </a:t>
            </a:r>
            <a:r>
              <a:rPr lang="en-US" dirty="0"/>
              <a:t>develop this platform </a:t>
            </a:r>
            <a:endParaRPr lang="en-US" dirty="0" smtClean="0"/>
          </a:p>
          <a:p>
            <a:r>
              <a:rPr lang="en-US" b="1" dirty="0" smtClean="0"/>
              <a:t>Innovation Toolkit Vision: </a:t>
            </a:r>
            <a:r>
              <a:rPr lang="en-US" dirty="0" smtClean="0"/>
              <a:t>Empower Federal </a:t>
            </a:r>
            <a:r>
              <a:rPr lang="en-US" dirty="0"/>
              <a:t>workforce to respond to national priorities more quickly and more </a:t>
            </a:r>
            <a:r>
              <a:rPr lang="en-US" dirty="0" smtClean="0"/>
              <a:t>efficiently</a:t>
            </a:r>
            <a:endParaRPr lang="en-US" b="1" dirty="0" smtClean="0"/>
          </a:p>
          <a:p>
            <a:pPr lvl="1"/>
            <a:r>
              <a:rPr lang="en-US" b="1" dirty="0" smtClean="0"/>
              <a:t>Knowledge </a:t>
            </a:r>
            <a:r>
              <a:rPr lang="en-US" b="1" dirty="0"/>
              <a:t>management: </a:t>
            </a:r>
            <a:r>
              <a:rPr lang="en-US" dirty="0"/>
              <a:t>an easy and accessible place to store knowledge</a:t>
            </a:r>
          </a:p>
          <a:p>
            <a:pPr lvl="1"/>
            <a:r>
              <a:rPr lang="en-US" b="1" dirty="0" smtClean="0"/>
              <a:t>Networking: </a:t>
            </a:r>
            <a:r>
              <a:rPr lang="en-US" dirty="0" smtClean="0"/>
              <a:t>a way </a:t>
            </a:r>
            <a:r>
              <a:rPr lang="en-US" dirty="0"/>
              <a:t>to </a:t>
            </a:r>
            <a:r>
              <a:rPr lang="en-US" dirty="0" smtClean="0"/>
              <a:t>find and collaborate</a:t>
            </a:r>
          </a:p>
          <a:p>
            <a:pPr marL="746125" lvl="1" indent="-458788">
              <a:buNone/>
            </a:pPr>
            <a:r>
              <a:rPr lang="en-US" dirty="0" smtClean="0"/>
              <a:t>	with people in </a:t>
            </a:r>
            <a:r>
              <a:rPr lang="en-US" dirty="0"/>
              <a:t>other </a:t>
            </a:r>
            <a:r>
              <a:rPr lang="en-US" dirty="0" smtClean="0"/>
              <a:t>agencies</a:t>
            </a:r>
          </a:p>
          <a:p>
            <a:pPr marL="346075" indent="-458788"/>
            <a:r>
              <a:rPr lang="en-US" b="1" dirty="0" smtClean="0"/>
              <a:t>Toolkit developed as and Open Source Platform</a:t>
            </a:r>
          </a:p>
          <a:p>
            <a:pPr marL="746125" lvl="1" indent="-458788"/>
            <a:r>
              <a:rPr lang="en-US" dirty="0" smtClean="0"/>
              <a:t>Government giving back to society</a:t>
            </a:r>
          </a:p>
          <a:p>
            <a:pPr marL="746125" lvl="1" indent="-458788"/>
            <a:r>
              <a:rPr lang="en-US" dirty="0" smtClean="0"/>
              <a:t>Open source community can develop features</a:t>
            </a:r>
          </a:p>
          <a:p>
            <a:pPr marL="746125" lvl="1" indent="-458788"/>
            <a:endParaRPr lang="en-US" b="1"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508" y="685800"/>
            <a:ext cx="1607425" cy="1189494"/>
          </a:xfrm>
          <a:prstGeom prst="rect">
            <a:avLst/>
          </a:prstGeom>
        </p:spPr>
      </p:pic>
      <p:sp>
        <p:nvSpPr>
          <p:cNvPr id="4" name="Slide Number Placeholder 3"/>
          <p:cNvSpPr>
            <a:spLocks noGrp="1"/>
          </p:cNvSpPr>
          <p:nvPr>
            <p:ph type="sldNum" sz="quarter" idx="12"/>
          </p:nvPr>
        </p:nvSpPr>
        <p:spPr/>
        <p:txBody>
          <a:bodyPr/>
          <a:lstStyle/>
          <a:p>
            <a:fld id="{FBB904A8-7F27-4D68-9C4C-B355BC2354D7}" type="slidenum">
              <a:rPr lang="en-US" smtClean="0"/>
              <a:pPr/>
              <a:t>5</a:t>
            </a:fld>
            <a:endParaRPr lang="en-US" dirty="0"/>
          </a:p>
        </p:txBody>
      </p:sp>
    </p:spTree>
    <p:extLst>
      <p:ext uri="{BB962C8B-B14F-4D97-AF65-F5344CB8AC3E}">
        <p14:creationId xmlns:p14="http://schemas.microsoft.com/office/powerpoint/2010/main" val="2259187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smtClean="0"/>
              <a:t>General Services Administration (GSA):</a:t>
            </a:r>
            <a:r>
              <a:rPr lang="en-US" b="1" dirty="0" smtClean="0"/>
              <a:t/>
            </a:r>
            <a:br>
              <a:rPr lang="en-US" b="1" dirty="0" smtClean="0"/>
            </a:br>
            <a:r>
              <a:rPr lang="en-US" b="1" dirty="0" smtClean="0"/>
              <a:t>Open Opportunities Program</a:t>
            </a:r>
            <a:endParaRPr lang="en-US" b="1"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GSA’s Digital Strategy </a:t>
            </a:r>
            <a:r>
              <a:rPr lang="en-US" dirty="0"/>
              <a:t>Innovation </a:t>
            </a:r>
            <a:r>
              <a:rPr lang="en-US" dirty="0" smtClean="0"/>
              <a:t>team created in response to the White House Digital </a:t>
            </a:r>
            <a:r>
              <a:rPr lang="en-US" dirty="0"/>
              <a:t>Government </a:t>
            </a:r>
            <a:r>
              <a:rPr lang="en-US" dirty="0" smtClean="0"/>
              <a:t>Strategy</a:t>
            </a:r>
            <a:r>
              <a:rPr lang="en-US" dirty="0"/>
              <a:t> </a:t>
            </a:r>
            <a:r>
              <a:rPr lang="en-US" dirty="0" smtClean="0"/>
              <a:t>2012</a:t>
            </a:r>
          </a:p>
          <a:p>
            <a:r>
              <a:rPr lang="en-US" dirty="0" smtClean="0"/>
              <a:t>GSA launched </a:t>
            </a:r>
            <a:r>
              <a:rPr lang="en-US" dirty="0" err="1"/>
              <a:t>Microtasking</a:t>
            </a:r>
            <a:r>
              <a:rPr lang="en-US" dirty="0"/>
              <a:t> platform </a:t>
            </a:r>
            <a:r>
              <a:rPr lang="en-US" dirty="0" smtClean="0"/>
              <a:t>“Open Opportunities” in April 2013</a:t>
            </a:r>
          </a:p>
          <a:p>
            <a:pPr lvl="1"/>
            <a:r>
              <a:rPr lang="en-US" dirty="0" smtClean="0"/>
              <a:t>Tasks and projects for federal employees to </a:t>
            </a:r>
            <a:r>
              <a:rPr lang="en-US" b="1" dirty="0" smtClean="0"/>
              <a:t>gain experience, contribute expertise, and connect with other innovators across government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0358" y="5516255"/>
            <a:ext cx="1346441" cy="884545"/>
          </a:xfrm>
          <a:prstGeom prst="rect">
            <a:avLst/>
          </a:prstGeom>
        </p:spPr>
      </p:pic>
      <p:sp>
        <p:nvSpPr>
          <p:cNvPr id="4" name="Slide Number Placeholder 3"/>
          <p:cNvSpPr>
            <a:spLocks noGrp="1"/>
          </p:cNvSpPr>
          <p:nvPr>
            <p:ph type="sldNum" sz="quarter" idx="12"/>
          </p:nvPr>
        </p:nvSpPr>
        <p:spPr/>
        <p:txBody>
          <a:bodyPr/>
          <a:lstStyle/>
          <a:p>
            <a:fld id="{FBB904A8-7F27-4D68-9C4C-B355BC2354D7}" type="slidenum">
              <a:rPr lang="en-US" smtClean="0"/>
              <a:pPr/>
              <a:t>6</a:t>
            </a:fld>
            <a:endParaRPr lang="en-US"/>
          </a:p>
        </p:txBody>
      </p:sp>
    </p:spTree>
    <p:extLst>
      <p:ext uri="{BB962C8B-B14F-4D97-AF65-F5344CB8AC3E}">
        <p14:creationId xmlns:p14="http://schemas.microsoft.com/office/powerpoint/2010/main" val="3070695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dirty="0" err="1" smtClean="0"/>
              <a:t>eDiplomacy</a:t>
            </a:r>
            <a:r>
              <a:rPr lang="en-US" dirty="0" smtClean="0"/>
              <a:t> and Microtasking:</a:t>
            </a:r>
            <a:br>
              <a:rPr lang="en-US" dirty="0" smtClean="0"/>
            </a:br>
            <a:r>
              <a:rPr lang="en-US" b="1" dirty="0" smtClean="0"/>
              <a:t>Virtual Student Foreign Service </a:t>
            </a:r>
            <a:endParaRPr lang="en-US" dirty="0"/>
          </a:p>
        </p:txBody>
      </p:sp>
      <p:sp>
        <p:nvSpPr>
          <p:cNvPr id="3" name="Content Placeholder 2"/>
          <p:cNvSpPr>
            <a:spLocks noGrp="1"/>
          </p:cNvSpPr>
          <p:nvPr>
            <p:ph idx="1"/>
          </p:nvPr>
        </p:nvSpPr>
        <p:spPr>
          <a:xfrm>
            <a:off x="457200" y="2133600"/>
            <a:ext cx="8229600" cy="4343400"/>
          </a:xfrm>
        </p:spPr>
        <p:txBody>
          <a:bodyPr>
            <a:normAutofit fontScale="92500" lnSpcReduction="20000"/>
          </a:bodyPr>
          <a:lstStyle/>
          <a:p>
            <a:pPr marL="0" indent="0">
              <a:buNone/>
            </a:pPr>
            <a:r>
              <a:rPr lang="en-US" dirty="0" smtClean="0"/>
              <a:t>VSFS offers to channels to engage students:</a:t>
            </a:r>
          </a:p>
          <a:p>
            <a:pPr marL="914400" lvl="1" indent="-514350">
              <a:buFont typeface="+mj-lt"/>
              <a:buAutoNum type="arabicPeriod"/>
            </a:pPr>
            <a:r>
              <a:rPr lang="en-US" sz="3200" b="1" dirty="0" smtClean="0"/>
              <a:t> </a:t>
            </a:r>
            <a:r>
              <a:rPr lang="en-US" sz="3200" b="1" dirty="0" err="1" smtClean="0">
                <a:solidFill>
                  <a:srgbClr val="00B0F0"/>
                </a:solidFill>
              </a:rPr>
              <a:t>eInterns</a:t>
            </a:r>
            <a:r>
              <a:rPr lang="en-US" b="1" dirty="0" smtClean="0"/>
              <a:t>:</a:t>
            </a:r>
            <a:r>
              <a:rPr lang="en-US" b="1" dirty="0" smtClean="0">
                <a:solidFill>
                  <a:schemeClr val="bg1"/>
                </a:solidFill>
              </a:rPr>
              <a:t> </a:t>
            </a:r>
            <a:r>
              <a:rPr lang="en-US" sz="3200" dirty="0" smtClean="0"/>
              <a:t>U.S. college students apply to work virtually on a specific project with the State Department or a diplomatic post overseas for an academic year</a:t>
            </a:r>
          </a:p>
          <a:p>
            <a:pPr marL="914400" lvl="1" indent="-514350">
              <a:buFont typeface="+mj-lt"/>
              <a:buAutoNum type="arabicPeriod"/>
            </a:pPr>
            <a:r>
              <a:rPr lang="en-US" sz="3200" b="1" dirty="0" smtClean="0"/>
              <a:t> </a:t>
            </a:r>
            <a:r>
              <a:rPr lang="en-US" sz="3200" b="1" dirty="0" err="1" smtClean="0">
                <a:solidFill>
                  <a:srgbClr val="00B0F0"/>
                </a:solidFill>
              </a:rPr>
              <a:t>Microvolunteers</a:t>
            </a:r>
            <a:r>
              <a:rPr lang="en-US" sz="3200" b="1" dirty="0" smtClean="0"/>
              <a:t>: </a:t>
            </a:r>
            <a:r>
              <a:rPr lang="en-US" sz="3200" dirty="0" smtClean="0"/>
              <a:t>U.S. college students volunteer to complete </a:t>
            </a:r>
            <a:r>
              <a:rPr lang="en-US" sz="3200" dirty="0" err="1" smtClean="0"/>
              <a:t>microtasks</a:t>
            </a:r>
            <a:r>
              <a:rPr lang="en-US" sz="3200" dirty="0"/>
              <a:t> (discrete, 1-2 hour tasks) assigned </a:t>
            </a:r>
            <a:r>
              <a:rPr lang="en-US" sz="3200" dirty="0" smtClean="0"/>
              <a:t>by various posts or bureaus throughout the year</a:t>
            </a:r>
            <a:endParaRPr lang="en-US" sz="3200" dirty="0"/>
          </a:p>
        </p:txBody>
      </p:sp>
      <p:pic>
        <p:nvPicPr>
          <p:cNvPr id="4" name="Picture 3" descr="\\esocoeentap100.washdc.state.sbu\irmprofile$\_Desktop\kapurn\Desktop\Dip_logo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791200"/>
            <a:ext cx="2362200" cy="8845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BB904A8-7F27-4D68-9C4C-B355BC2354D7}" type="slidenum">
              <a:rPr lang="en-US" smtClean="0"/>
              <a:pPr/>
              <a:t>7</a:t>
            </a:fld>
            <a:endParaRPr lang="en-US"/>
          </a:p>
        </p:txBody>
      </p:sp>
    </p:spTree>
    <p:extLst>
      <p:ext uri="{BB962C8B-B14F-4D97-AF65-F5344CB8AC3E}">
        <p14:creationId xmlns:p14="http://schemas.microsoft.com/office/powerpoint/2010/main" val="243063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0780" y="26289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i="0" strike="noStrike" kern="1200" spc="50" normalizeH="0" baseline="0" noProof="0" dirty="0" err="1"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Crowd</a:t>
            </a:r>
            <a:r>
              <a:rPr kumimoji="0" lang="en-US" sz="6600" i="0" strike="noStrike" kern="1200" spc="50" normalizeH="0" noProof="0" dirty="0" err="1"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Work</a:t>
            </a:r>
            <a:r>
              <a:rPr kumimoji="0" lang="en-US" sz="6600" i="0" strike="noStrike" kern="1200" spc="50" normalizeH="0" noProof="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 </a:t>
            </a:r>
            <a:r>
              <a:rPr lang="en-US" sz="6600"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latin typeface="Franklin Gothic Demi" pitchFamily="34" charset="0"/>
                <a:ea typeface="+mj-ea"/>
                <a:cs typeface="+mj-cs"/>
              </a:rPr>
              <a:t>P</a:t>
            </a:r>
            <a:r>
              <a:rPr kumimoji="0" lang="en-US" sz="6600" i="0" strike="noStrike" kern="1200" spc="50" normalizeH="0" baseline="0" noProof="0" dirty="0" err="1"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rPr>
              <a:t>latform</a:t>
            </a:r>
            <a:endParaRPr kumimoji="0" lang="en-US" sz="6600" i="0" strike="noStrike" kern="1200" spc="50" normalizeH="0" baseline="0" noProof="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uLnTx/>
              <a:uFillTx/>
              <a:latin typeface="Franklin Gothic Demi" pitchFamily="34" charset="0"/>
              <a:ea typeface="+mj-ea"/>
              <a:cs typeface="+mj-cs"/>
            </a:endParaRPr>
          </a:p>
        </p:txBody>
      </p:sp>
      <p:sp>
        <p:nvSpPr>
          <p:cNvPr id="2" name="Slide Number Placeholder 1"/>
          <p:cNvSpPr>
            <a:spLocks noGrp="1"/>
          </p:cNvSpPr>
          <p:nvPr>
            <p:ph type="sldNum" sz="quarter" idx="12"/>
          </p:nvPr>
        </p:nvSpPr>
        <p:spPr/>
        <p:txBody>
          <a:bodyPr/>
          <a:lstStyle/>
          <a:p>
            <a:fld id="{FBB904A8-7F27-4D68-9C4C-B355BC2354D7}" type="slidenum">
              <a:rPr lang="en-US" smtClean="0"/>
              <a:pPr/>
              <a:t>8</a:t>
            </a:fld>
            <a:endParaRPr lang="en-US"/>
          </a:p>
        </p:txBody>
      </p:sp>
    </p:spTree>
    <p:extLst>
      <p:ext uri="{BB962C8B-B14F-4D97-AF65-F5344CB8AC3E}">
        <p14:creationId xmlns:p14="http://schemas.microsoft.com/office/powerpoint/2010/main" val="3913492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Crowdsourcing</a:t>
            </a:r>
            <a:r>
              <a:rPr lang="en-US" dirty="0" smtClean="0"/>
              <a:t> vs. </a:t>
            </a:r>
            <a:r>
              <a:rPr lang="en-US" dirty="0" err="1" smtClean="0"/>
              <a:t>CrowdWork</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 </a:t>
            </a:r>
            <a:r>
              <a:rPr lang="en-US" b="1" dirty="0" err="1" smtClean="0">
                <a:solidFill>
                  <a:srgbClr val="00B0F0"/>
                </a:solidFill>
              </a:rPr>
              <a:t>Crowdsourcing</a:t>
            </a:r>
            <a:r>
              <a:rPr lang="en-US" b="1" dirty="0" smtClean="0">
                <a:solidFill>
                  <a:srgbClr val="00B0F0"/>
                </a:solidFill>
              </a:rPr>
              <a:t> </a:t>
            </a:r>
            <a:r>
              <a:rPr lang="en-US" dirty="0" smtClean="0"/>
              <a:t>: Outsourcing contributions, traditionally performed by an employee or contractor, to a large group of people (a crowd) through an open call for help</a:t>
            </a:r>
            <a:endParaRPr lang="en-US" b="1" dirty="0" smtClean="0"/>
          </a:p>
          <a:p>
            <a:r>
              <a:rPr lang="en-US" dirty="0" smtClean="0"/>
              <a:t> </a:t>
            </a:r>
            <a:r>
              <a:rPr lang="en-US" b="1" dirty="0" err="1" smtClean="0">
                <a:solidFill>
                  <a:srgbClr val="00B0F0"/>
                </a:solidFill>
              </a:rPr>
              <a:t>CrowdWork</a:t>
            </a:r>
            <a:r>
              <a:rPr lang="en-US" dirty="0" smtClean="0"/>
              <a:t>: A type of </a:t>
            </a:r>
            <a:r>
              <a:rPr lang="en-US" dirty="0" err="1" smtClean="0"/>
              <a:t>crowdsourcing</a:t>
            </a:r>
            <a:r>
              <a:rPr lang="en-US" dirty="0" smtClean="0"/>
              <a:t> focused on distributing specialized or simple tasks across a community</a:t>
            </a:r>
          </a:p>
        </p:txBody>
      </p:sp>
      <p:sp>
        <p:nvSpPr>
          <p:cNvPr id="4" name="Slide Number Placeholder 3"/>
          <p:cNvSpPr>
            <a:spLocks noGrp="1"/>
          </p:cNvSpPr>
          <p:nvPr>
            <p:ph type="sldNum" sz="quarter" idx="12"/>
          </p:nvPr>
        </p:nvSpPr>
        <p:spPr/>
        <p:txBody>
          <a:bodyPr/>
          <a:lstStyle/>
          <a:p>
            <a:fld id="{FBB904A8-7F27-4D68-9C4C-B355BC2354D7}" type="slidenum">
              <a:rPr lang="en-US" smtClean="0"/>
              <a:pPr/>
              <a:t>9</a:t>
            </a:fld>
            <a:endParaRPr lang="en-US"/>
          </a:p>
        </p:txBody>
      </p:sp>
    </p:spTree>
    <p:extLst>
      <p:ext uri="{BB962C8B-B14F-4D97-AF65-F5344CB8AC3E}">
        <p14:creationId xmlns:p14="http://schemas.microsoft.com/office/powerpoint/2010/main" val="1201179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ip Custom">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8077D8C4ADE43BBB70480295F3DE2" ma:contentTypeVersion="10" ma:contentTypeDescription="Create a new document." ma:contentTypeScope="" ma:versionID="5b41103d8e2ce78015d40e2417b5b19a">
  <xsd:schema xmlns:xsd="http://www.w3.org/2001/XMLSchema" xmlns:xs="http://www.w3.org/2001/XMLSchema" xmlns:p="http://schemas.microsoft.com/office/2006/metadata/properties" xmlns:ns1="http://schemas.microsoft.com/sharepoint/v3" xmlns:ns2="3e761f8c-479a-45c4-9abc-dc26cb45461e" xmlns:ns4="30b3194a-70e3-4403-9d11-bc5d31737e08" targetNamespace="http://schemas.microsoft.com/office/2006/metadata/properties" ma:root="true" ma:fieldsID="92fa1cefed0df2e96a5adcaaac0007d9" ns1:_="" ns2:_="" ns4:_="">
    <xsd:import namespace="http://schemas.microsoft.com/sharepoint/v3"/>
    <xsd:import namespace="3e761f8c-479a-45c4-9abc-dc26cb45461e"/>
    <xsd:import namespace="30b3194a-70e3-4403-9d11-bc5d31737e08"/>
    <xsd:element name="properties">
      <xsd:complexType>
        <xsd:sequence>
          <xsd:element name="documentManagement">
            <xsd:complexType>
              <xsd:all>
                <xsd:element ref="ns2:Event" minOccurs="0"/>
                <xsd:element ref="ns1:EmailSender" minOccurs="0"/>
                <xsd:element ref="ns1:EmailTo" minOccurs="0"/>
                <xsd:element ref="ns1:EmailCc" minOccurs="0"/>
                <xsd:element ref="ns1:EmailFrom" minOccurs="0"/>
                <xsd:element ref="ns1:EmailSubject" minOccurs="0"/>
                <xsd:element ref="ns4:Summa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mailSender" ma:index="9" nillable="true" ma:displayName="E-Mail Sender" ma:hidden="true" ma:internalName="EmailSender">
      <xsd:simpleType>
        <xsd:restriction base="dms:Note">
          <xsd:maxLength value="255"/>
        </xsd:restriction>
      </xsd:simpleType>
    </xsd:element>
    <xsd:element name="EmailTo" ma:index="10" nillable="true" ma:displayName="E-Mail To" ma:hidden="true" ma:internalName="EmailTo">
      <xsd:simpleType>
        <xsd:restriction base="dms:Note">
          <xsd:maxLength value="255"/>
        </xsd:restriction>
      </xsd:simpleType>
    </xsd:element>
    <xsd:element name="EmailCc" ma:index="11" nillable="true" ma:displayName="E-Mail Cc" ma:hidden="true" ma:internalName="EmailCc">
      <xsd:simpleType>
        <xsd:restriction base="dms:Note">
          <xsd:maxLength value="255"/>
        </xsd:restriction>
      </xsd:simpleType>
    </xsd:element>
    <xsd:element name="EmailFrom" ma:index="12" nillable="true" ma:displayName="E-Mail From" ma:hidden="true" ma:internalName="EmailFrom">
      <xsd:simpleType>
        <xsd:restriction base="dms:Text"/>
      </xsd:simpleType>
    </xsd:element>
    <xsd:element name="EmailSubject" ma:index="13" nillable="true" ma:displayName="E-Mail Subject" ma:hidden="true" ma:internalName="Email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761f8c-479a-45c4-9abc-dc26cb45461e" elementFormDefault="qualified">
    <xsd:import namespace="http://schemas.microsoft.com/office/2006/documentManagement/types"/>
    <xsd:import namespace="http://schemas.microsoft.com/office/infopath/2007/PartnerControls"/>
    <xsd:element name="Event" ma:index="8" nillable="true" ma:displayName="Event" ma:description="Desciption of event, place, and/or date that item was prepared for or came out of" ma:internalName="Ev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b3194a-70e3-4403-9d11-bc5d31737e08" elementFormDefault="qualified">
    <xsd:import namespace="http://schemas.microsoft.com/office/2006/documentManagement/types"/>
    <xsd:import namespace="http://schemas.microsoft.com/office/infopath/2007/PartnerControls"/>
    <xsd:element name="Summary" ma:index="15" nillable="true" ma:displayName="Summary" ma:internalName="Summary">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documentManagement>
    <EmailTo xmlns="http://schemas.microsoft.com/sharepoint/v3" xsi:nil="true"/>
    <Event xmlns="3e761f8c-479a-45c4-9abc-dc26cb45461e">IRM Tradecraft New Hires</Event>
    <EmailSender xmlns="http://schemas.microsoft.com/sharepoint/v3" xsi:nil="true"/>
    <EmailFrom xmlns="http://schemas.microsoft.com/sharepoint/v3" xsi:nil="true"/>
    <EmailSubject xmlns="http://schemas.microsoft.com/sharepoint/v3" xsi:nil="true"/>
    <Summary xmlns="30b3194a-70e3-4403-9d11-bc5d31737e08" xsi:nil="true"/>
    <EmailCc xmlns="http://schemas.microsoft.com/sharepoint/v3" xsi:nil="true"/>
  </documentManagement>
</p:properties>
</file>

<file path=customXml/itemProps1.xml><?xml version="1.0" encoding="utf-8"?>
<ds:datastoreItem xmlns:ds="http://schemas.openxmlformats.org/officeDocument/2006/customXml" ds:itemID="{BA88A1E3-BE15-4E68-86A0-2DB1A076E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e761f8c-479a-45c4-9abc-dc26cb45461e"/>
    <ds:schemaRef ds:uri="30b3194a-70e3-4403-9d11-bc5d31737e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6AB1A5-9FFE-4FFA-B26F-5840881B3139}">
  <ds:schemaRefs>
    <ds:schemaRef ds:uri="http://schemas.microsoft.com/sharepoint/v3/contenttype/forms"/>
  </ds:schemaRefs>
</ds:datastoreItem>
</file>

<file path=customXml/itemProps3.xml><?xml version="1.0" encoding="utf-8"?>
<ds:datastoreItem xmlns:ds="http://schemas.openxmlformats.org/officeDocument/2006/customXml" ds:itemID="{798E72AA-0834-4E6D-A407-B9DD8A4A9ADC}">
  <ds:schemaRefs>
    <ds:schemaRef ds:uri="http://schemas.microsoft.com/office/2006/metadata/customXsn"/>
  </ds:schemaRefs>
</ds:datastoreItem>
</file>

<file path=customXml/itemProps4.xml><?xml version="1.0" encoding="utf-8"?>
<ds:datastoreItem xmlns:ds="http://schemas.openxmlformats.org/officeDocument/2006/customXml" ds:itemID="{3881B8CA-49E6-45D5-A27A-1BC5FC434AA8}">
  <ds:schemaRefs>
    <ds:schemaRef ds:uri="http://schemas.microsoft.com/office/2006/documentManagement/types"/>
    <ds:schemaRef ds:uri="http://purl.org/dc/terms/"/>
    <ds:schemaRef ds:uri="3e761f8c-479a-45c4-9abc-dc26cb45461e"/>
    <ds:schemaRef ds:uri="http://schemas.microsoft.com/office/infopath/2007/PartnerControls"/>
    <ds:schemaRef ds:uri="http://schemas.openxmlformats.org/package/2006/metadata/core-properties"/>
    <ds:schemaRef ds:uri="30b3194a-70e3-4403-9d11-bc5d31737e08"/>
    <ds:schemaRef ds:uri="http://www.w3.org/XML/1998/namespace"/>
    <ds:schemaRef ds:uri="http://schemas.microsoft.com/sharepoint/v3"/>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1991</TotalTime>
  <Words>1315</Words>
  <Application>Microsoft Office PowerPoint</Application>
  <PresentationFormat>On-screen Show (4:3)</PresentationFormat>
  <Paragraphs>225</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Problem Statement</vt:lpstr>
      <vt:lpstr>Background Interagency Collaboration</vt:lpstr>
      <vt:lpstr>Partners</vt:lpstr>
      <vt:lpstr>White House Office of Science and Technology Policy (OSTP): Innovation Toolkit</vt:lpstr>
      <vt:lpstr>General Services Administration (GSA): Open Opportunities Program</vt:lpstr>
      <vt:lpstr>eDiplomacy and Microtasking: Virtual Student Foreign Service </vt:lpstr>
      <vt:lpstr>PowerPoint Presentation</vt:lpstr>
      <vt:lpstr>Crowdsourcing vs. CrowdWork</vt:lpstr>
      <vt:lpstr>Lightweight Collaborative Tools</vt:lpstr>
      <vt:lpstr>CrowdWork Platform</vt:lpstr>
      <vt:lpstr>PowerPoint Presentation</vt:lpstr>
      <vt:lpstr>What kinds of tasks can be accomplished through CrowdWork?</vt:lpstr>
      <vt:lpstr>What kinds of tasks can be accomplished through CrowdWork?</vt:lpstr>
      <vt:lpstr>Strategic Goals</vt:lpstr>
      <vt:lpstr>Strategic Goal 1: Develop a Foreign Affairs Marketplace of Experience</vt:lpstr>
      <vt:lpstr>Strategic Goal 2: Provide FASTs with Development Opportunities</vt:lpstr>
      <vt:lpstr>Strategic Goal 3: Enhance ability to accomplish mission</vt:lpstr>
      <vt:lpstr>Strategic Goal 4: Enable mentors to develop their mentees</vt:lpstr>
      <vt:lpstr>Why will colleagues want to participate on the platform?</vt:lpstr>
      <vt:lpstr>eDiplomacy tools parallel those from the private sector</vt:lpstr>
      <vt:lpstr>Cross-compatibility with existing tools</vt:lpstr>
      <vt:lpstr>Proposed launch timeline </vt:lpstr>
      <vt:lpstr>Crowdsourcing Platform Team</vt:lpstr>
    </vt:vector>
  </TitlesOfParts>
  <Company>U.S. Department of State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to Know, Need to Share, The Real World meets eDiplomacy</dc:title>
  <dc:creator>J Ewing</dc:creator>
  <cp:lastModifiedBy>Chessen, Matt B</cp:lastModifiedBy>
  <cp:revision>134</cp:revision>
  <dcterms:created xsi:type="dcterms:W3CDTF">2013-08-08T19:18:08Z</dcterms:created>
  <dcterms:modified xsi:type="dcterms:W3CDTF">2013-10-30T16:22:36Z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0x0101001328077D8C4ADE43BBB70480295F3DE2</vt:lpwstr>
  </property>
</Properties>
</file>