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ndale Mono" panose="020B0509000000000004" pitchFamily="49" charset="0"/>
      <p:regular r:id="rId14"/>
    </p:embeddedFont>
    <p:embeddedFont>
      <p:font typeface="Calibri" panose="020F0502020204030204" pitchFamily="34" charset="0"/>
      <p:regular r:id="rId15"/>
      <p:bold r:id="rId16"/>
      <p:italic r:id="rId17"/>
      <p:boldItalic r:id="rId18"/>
    </p:embeddedFont>
    <p:embeddedFont>
      <p:font typeface="Montserrat Bold" pitchFamily="2" charset="77"/>
      <p:regular r:id="rId19"/>
      <p:bold r:id="rId20"/>
    </p:embeddedFont>
    <p:embeddedFont>
      <p:font typeface="Montserrat Semi-Bold" pitchFamily="2" charset="77"/>
      <p:regular r:id="rId21"/>
      <p:bold r:id="rId22"/>
    </p:embeddedFont>
    <p:embeddedFont>
      <p:font typeface="Open Sans" panose="020B0606030504020204" pitchFamily="34" charset="0"/>
      <p:regular r:id="rId23"/>
      <p:bold r:id="rId24"/>
      <p:italic r:id="rId25"/>
      <p:boldItalic r:id="rId26"/>
    </p:embeddedFont>
    <p:embeddedFont>
      <p:font typeface="Open Sans Bold" pitchFamily="2" charset="0"/>
      <p:regular r:id="rId27"/>
      <p:bold r:id="rId28"/>
    </p:embeddedFont>
    <p:embeddedFont>
      <p:font typeface="Open Sans Semi-Bold" pitchFamily="2" charset="0"/>
      <p:regular r:id="rId29"/>
      <p:bold r:id="rId30"/>
    </p:embeddedFont>
    <p:embeddedFont>
      <p:font typeface="Poppins Bold" pitchFamily="2" charset="77"/>
      <p:regular r:id="rId31"/>
      <p:bold r:id="rId32"/>
    </p:embeddedFont>
    <p:embeddedFont>
      <p:font typeface="Roboto" panose="02000000000000000000" pitchFamily="2" charset="0"/>
      <p:regular r:id="rId33"/>
      <p:bold r:id="rId34"/>
      <p:italic r:id="rId35"/>
      <p:boldItalic r:id="rId36"/>
    </p:embeddedFont>
    <p:embeddedFont>
      <p:font typeface="Roboto Bold" panose="02000000000000000000" pitchFamily="2" charset="0"/>
      <p:regular r:id="rId37"/>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86" autoAdjust="0"/>
  </p:normalViewPr>
  <p:slideViewPr>
    <p:cSldViewPr>
      <p:cViewPr varScale="1">
        <p:scale>
          <a:sx n="68" d="100"/>
          <a:sy n="68" d="100"/>
        </p:scale>
        <p:origin x="46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presProps" Target="presProps.xml"/><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romptus.erdu.dev"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nnovationChallenge-EQ5/Promptus/blob/main/Hackathon-promptflow/impRTCFPrompt.jinja2" TargetMode="External"/><Relationship Id="rId2" Type="http://schemas.openxmlformats.org/officeDocument/2006/relationships/hyperlink" Target="https://github.com/InnovationChallenge-EQ5/Promptus/blob/main/Hackathon-promptflow/dmRTCF.jinja2" TargetMode="Externa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github.com/InnovationChallenge-EQ5/Promptus/blob/main/Hackathon-promptflow/outputDecisor.py" TargetMode="External"/><Relationship Id="rId4" Type="http://schemas.openxmlformats.org/officeDocument/2006/relationships/hyperlink" Target="https://github.com/InnovationChallenge-EQ5/Promptus/blob/main/Hackathon-promptflow/impNoRTCFPrompt.jinja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InnovationChallenge-EQ5/Promptu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8.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nnovationChallenge-EQ5/Promptus/blob/main/Hackathon-promptflow/flow.dag.yaml"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github.com/InnovationChallenge-EQ5/Promptus/blob/main/Hackathon-promptflow/LLMSensitive.jinja2" TargetMode="External"/><Relationship Id="rId5" Type="http://schemas.openxmlformats.org/officeDocument/2006/relationships/hyperlink" Target="https://github.com/InnovationChallenge-EQ5/Promptus/blob/main/Hackathon-promptflow/LLMHate.jinja2" TargetMode="External"/><Relationship Id="rId4" Type="http://schemas.openxmlformats.org/officeDocument/2006/relationships/hyperlink" Target="https://github.com/InnovationChallenge-EQ5/Promptus/blob/main/Hackathon-promptflow/checkoutModerate.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DDCFF"/>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02B2FF"/>
            </a:solidFill>
            <a:prstDash val="solid"/>
            <a:headEnd type="none" w="sm" len="sm"/>
            <a:tailEnd type="none" w="sm" len="sm"/>
          </a:ln>
        </p:spPr>
      </p:sp>
      <p:sp>
        <p:nvSpPr>
          <p:cNvPr id="6" name="Freeform 6">
            <a:hlinkClick r:id="rId2" tooltip="https://promptus.erdu.dev"/>
          </p:cNvPr>
          <p:cNvSpPr/>
          <p:nvPr/>
        </p:nvSpPr>
        <p:spPr>
          <a:xfrm>
            <a:off x="6365696" y="254958"/>
            <a:ext cx="4951897" cy="4633885"/>
          </a:xfrm>
          <a:custGeom>
            <a:avLst/>
            <a:gdLst/>
            <a:ahLst/>
            <a:cxnLst/>
            <a:rect l="l" t="t" r="r" b="b"/>
            <a:pathLst>
              <a:path w="4951897" h="4633885">
                <a:moveTo>
                  <a:pt x="0" y="0"/>
                </a:moveTo>
                <a:lnTo>
                  <a:pt x="4951897" y="0"/>
                </a:lnTo>
                <a:lnTo>
                  <a:pt x="4951897" y="4633885"/>
                </a:lnTo>
                <a:lnTo>
                  <a:pt x="0" y="4633885"/>
                </a:lnTo>
                <a:lnTo>
                  <a:pt x="0" y="0"/>
                </a:lnTo>
                <a:close/>
              </a:path>
            </a:pathLst>
          </a:custGeom>
          <a:blipFill>
            <a:blip r:embed="rId3"/>
            <a:stretch>
              <a:fillRect/>
            </a:stretch>
          </a:blipFill>
        </p:spPr>
      </p:sp>
      <p:grpSp>
        <p:nvGrpSpPr>
          <p:cNvPr id="7" name="Group 7"/>
          <p:cNvGrpSpPr/>
          <p:nvPr/>
        </p:nvGrpSpPr>
        <p:grpSpPr>
          <a:xfrm>
            <a:off x="3823537" y="5831175"/>
            <a:ext cx="447675" cy="44767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DCFF"/>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0" name="Group 10"/>
          <p:cNvGrpSpPr/>
          <p:nvPr/>
        </p:nvGrpSpPr>
        <p:grpSpPr>
          <a:xfrm>
            <a:off x="13376189" y="5831175"/>
            <a:ext cx="447675" cy="44767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DCFF"/>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3" name="TextBox 13"/>
          <p:cNvSpPr txBox="1"/>
          <p:nvPr/>
        </p:nvSpPr>
        <p:spPr>
          <a:xfrm>
            <a:off x="4497536" y="4801859"/>
            <a:ext cx="8688215" cy="2163408"/>
          </a:xfrm>
          <a:prstGeom prst="rect">
            <a:avLst/>
          </a:prstGeom>
        </p:spPr>
        <p:txBody>
          <a:bodyPr lIns="0" tIns="0" rIns="0" bIns="0" rtlCol="0" anchor="t">
            <a:spAutoFit/>
          </a:bodyPr>
          <a:lstStyle/>
          <a:p>
            <a:pPr algn="ctr">
              <a:lnSpc>
                <a:spcPts val="16732"/>
              </a:lnSpc>
            </a:pPr>
            <a:r>
              <a:rPr lang="en-US" sz="11951" b="1">
                <a:solidFill>
                  <a:srgbClr val="F6F6F6"/>
                </a:solidFill>
                <a:latin typeface="Poppins Bold"/>
                <a:ea typeface="Poppins Bold"/>
                <a:cs typeface="Poppins Bold"/>
                <a:sym typeface="Poppins Bold"/>
              </a:rPr>
              <a:t>PROMPTUS</a:t>
            </a:r>
          </a:p>
        </p:txBody>
      </p:sp>
      <p:sp>
        <p:nvSpPr>
          <p:cNvPr id="14" name="TextBox 14"/>
          <p:cNvSpPr txBox="1"/>
          <p:nvPr/>
        </p:nvSpPr>
        <p:spPr>
          <a:xfrm>
            <a:off x="4573881" y="7174817"/>
            <a:ext cx="9140237" cy="471805"/>
          </a:xfrm>
          <a:prstGeom prst="rect">
            <a:avLst/>
          </a:prstGeom>
        </p:spPr>
        <p:txBody>
          <a:bodyPr lIns="0" tIns="0" rIns="0" bIns="0" rtlCol="0" anchor="t">
            <a:spAutoFit/>
          </a:bodyPr>
          <a:lstStyle/>
          <a:p>
            <a:pPr marL="0" lvl="0" indent="0" algn="ctr">
              <a:lnSpc>
                <a:spcPts val="3919"/>
              </a:lnSpc>
            </a:pPr>
            <a:r>
              <a:rPr lang="en-US" sz="2799" b="1" spc="207">
                <a:solidFill>
                  <a:srgbClr val="FFFFFF"/>
                </a:solidFill>
                <a:latin typeface="Montserrat Semi-Bold"/>
                <a:ea typeface="Montserrat Semi-Bold"/>
                <a:cs typeface="Montserrat Semi-Bold"/>
                <a:sym typeface="Montserrat Semi-Bold"/>
              </a:rPr>
              <a:t>ENSURING SAFE AND EFFECTIVE PROMPTS</a:t>
            </a:r>
          </a:p>
        </p:txBody>
      </p:sp>
      <p:sp>
        <p:nvSpPr>
          <p:cNvPr id="15" name="TextBox 15"/>
          <p:cNvSpPr txBox="1"/>
          <p:nvPr/>
        </p:nvSpPr>
        <p:spPr>
          <a:xfrm>
            <a:off x="5263354" y="9022080"/>
            <a:ext cx="7156580" cy="415290"/>
          </a:xfrm>
          <a:prstGeom prst="rect">
            <a:avLst/>
          </a:prstGeom>
        </p:spPr>
        <p:txBody>
          <a:bodyPr lIns="0" tIns="0" rIns="0" bIns="0" rtlCol="0" anchor="t">
            <a:spAutoFit/>
          </a:bodyPr>
          <a:lstStyle/>
          <a:p>
            <a:pPr marL="0" lvl="0" indent="0" algn="ctr">
              <a:lnSpc>
                <a:spcPts val="3359"/>
              </a:lnSpc>
            </a:pPr>
            <a:r>
              <a:rPr lang="en-US" sz="2400" b="1" spc="177">
                <a:solidFill>
                  <a:srgbClr val="FFFFFF"/>
                </a:solidFill>
                <a:latin typeface="Roboto Bold"/>
                <a:ea typeface="Roboto Bold"/>
                <a:cs typeface="Roboto Bold"/>
                <a:sym typeface="Roboto Bold"/>
              </a:rPr>
              <a:t>INNOVATION CHALLENGE DECEMBER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6411821" y="-3545843"/>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9969075" y="9539288"/>
            <a:ext cx="9144000" cy="1495425"/>
            <a:chOff x="0" y="0"/>
            <a:chExt cx="2408296" cy="393857"/>
          </a:xfrm>
        </p:grpSpPr>
        <p:sp>
          <p:nvSpPr>
            <p:cNvPr id="6" name="Freeform 6"/>
            <p:cNvSpPr/>
            <p:nvPr/>
          </p:nvSpPr>
          <p:spPr>
            <a:xfrm>
              <a:off x="0" y="0"/>
              <a:ext cx="2408296" cy="393857"/>
            </a:xfrm>
            <a:custGeom>
              <a:avLst/>
              <a:gdLst/>
              <a:ahLst/>
              <a:cxnLst/>
              <a:rect l="l" t="t" r="r" b="b"/>
              <a:pathLst>
                <a:path w="2408296" h="393857">
                  <a:moveTo>
                    <a:pt x="0" y="0"/>
                  </a:moveTo>
                  <a:lnTo>
                    <a:pt x="2408296" y="0"/>
                  </a:lnTo>
                  <a:lnTo>
                    <a:pt x="2408296" y="393857"/>
                  </a:lnTo>
                  <a:lnTo>
                    <a:pt x="0" y="393857"/>
                  </a:lnTo>
                  <a:close/>
                </a:path>
              </a:pathLst>
            </a:custGeom>
            <a:solidFill>
              <a:srgbClr val="02B2FF"/>
            </a:solidFill>
          </p:spPr>
        </p:sp>
        <p:sp>
          <p:nvSpPr>
            <p:cNvPr id="7" name="TextBox 7"/>
            <p:cNvSpPr txBox="1"/>
            <p:nvPr/>
          </p:nvSpPr>
          <p:spPr>
            <a:xfrm>
              <a:off x="0" y="-47625"/>
              <a:ext cx="2408296" cy="441482"/>
            </a:xfrm>
            <a:prstGeom prst="rect">
              <a:avLst/>
            </a:prstGeom>
          </p:spPr>
          <p:txBody>
            <a:bodyPr lIns="50800" tIns="50800" rIns="50800" bIns="50800" rtlCol="0" anchor="ctr"/>
            <a:lstStyle/>
            <a:p>
              <a:pPr algn="ctr">
                <a:lnSpc>
                  <a:spcPts val="2479"/>
                </a:lnSpc>
              </a:pPr>
              <a:endParaRPr/>
            </a:p>
          </p:txBody>
        </p:sp>
      </p:grpSp>
      <p:sp>
        <p:nvSpPr>
          <p:cNvPr id="8" name="TextBox 8"/>
          <p:cNvSpPr txBox="1"/>
          <p:nvPr/>
        </p:nvSpPr>
        <p:spPr>
          <a:xfrm>
            <a:off x="872599" y="3365531"/>
            <a:ext cx="16230600" cy="1488567"/>
          </a:xfrm>
          <a:prstGeom prst="rect">
            <a:avLst/>
          </a:prstGeom>
        </p:spPr>
        <p:txBody>
          <a:bodyPr lIns="0" tIns="0" rIns="0" bIns="0" rtlCol="0" anchor="t">
            <a:spAutoFit/>
          </a:bodyPr>
          <a:lstStyle/>
          <a:p>
            <a:pPr algn="l">
              <a:lnSpc>
                <a:spcPts val="3983"/>
              </a:lnSpc>
            </a:pPr>
            <a:r>
              <a:rPr lang="en-US" sz="2400" strike="noStrike">
                <a:solidFill>
                  <a:srgbClr val="FFFFFF"/>
                </a:solidFill>
                <a:latin typeface="Roboto"/>
                <a:ea typeface="Roboto"/>
                <a:cs typeface="Roboto"/>
                <a:sym typeface="Roboto"/>
              </a:rPr>
              <a:t>The Prompt Improvement Layer is designed to enhance the quality and clarity of the user’s prompt. It includes the following components:</a:t>
            </a:r>
          </a:p>
          <a:p>
            <a:pPr algn="l">
              <a:lnSpc>
                <a:spcPts val="3983"/>
              </a:lnSpc>
            </a:pPr>
            <a:endParaRPr lang="en-US" sz="2400" strike="noStrike">
              <a:solidFill>
                <a:srgbClr val="FFFFFF"/>
              </a:solidFill>
              <a:latin typeface="Roboto"/>
              <a:ea typeface="Roboto"/>
              <a:cs typeface="Roboto"/>
              <a:sym typeface="Roboto"/>
            </a:endParaRPr>
          </a:p>
        </p:txBody>
      </p:sp>
      <p:sp>
        <p:nvSpPr>
          <p:cNvPr id="9" name="TextBox 9"/>
          <p:cNvSpPr txBox="1"/>
          <p:nvPr/>
        </p:nvSpPr>
        <p:spPr>
          <a:xfrm>
            <a:off x="367804" y="5208824"/>
            <a:ext cx="10593774" cy="3731727"/>
          </a:xfrm>
          <a:prstGeom prst="rect">
            <a:avLst/>
          </a:prstGeom>
        </p:spPr>
        <p:txBody>
          <a:bodyPr lIns="0" tIns="0" rIns="0" bIns="0" rtlCol="0" anchor="t">
            <a:spAutoFit/>
          </a:bodyPr>
          <a:lstStyle/>
          <a:p>
            <a:pPr marL="518155" lvl="1" indent="-259078" algn="l">
              <a:lnSpc>
                <a:spcPts val="5999"/>
              </a:lnSpc>
              <a:buAutoNum type="arabicPeriod"/>
            </a:pPr>
            <a:r>
              <a:rPr lang="en-US" sz="2399" u="sng" dirty="0">
                <a:solidFill>
                  <a:schemeClr val="bg1"/>
                </a:solidFill>
                <a:latin typeface="Roboto"/>
                <a:ea typeface="Roboto"/>
                <a:cs typeface="Roboto"/>
                <a:sym typeface="Roboto"/>
                <a:hlinkClick r:id="rId2" tooltip="https://github.com/InnovationChallenge-EQ5/Promptus/blob/main/Hackathon-promptflow/dmRTCF.jinja2">
                  <a:extLst>
                    <a:ext uri="{A12FA001-AC4F-418D-AE19-62706E023703}">
                      <ahyp:hlinkClr xmlns:ahyp="http://schemas.microsoft.com/office/drawing/2018/hyperlinkcolor" val="tx"/>
                    </a:ext>
                  </a:extLst>
                </a:hlinkClick>
              </a:rPr>
              <a:t>dmRTCF (Decision-Maker for RTCF Framework)</a:t>
            </a:r>
          </a:p>
          <a:p>
            <a:pPr marL="518155" lvl="1" indent="-259078" algn="l">
              <a:lnSpc>
                <a:spcPts val="5999"/>
              </a:lnSpc>
              <a:buAutoNum type="arabicPeriod"/>
            </a:pPr>
            <a:r>
              <a:rPr lang="en-US" sz="2399" u="sng" dirty="0">
                <a:solidFill>
                  <a:schemeClr val="bg1"/>
                </a:solidFill>
                <a:latin typeface="Roboto"/>
                <a:ea typeface="Roboto"/>
                <a:cs typeface="Roboto"/>
                <a:sym typeface="Roboto"/>
                <a:hlinkClick r:id="rId3" tooltip="https://github.com/InnovationChallenge-EQ5/Promptus/blob/main/Hackathon-promptflow/impRTCFPrompt.jinja2">
                  <a:extLst>
                    <a:ext uri="{A12FA001-AC4F-418D-AE19-62706E023703}">
                      <ahyp:hlinkClr xmlns:ahyp="http://schemas.microsoft.com/office/drawing/2018/hyperlinkcolor" val="tx"/>
                    </a:ext>
                  </a:extLst>
                </a:hlinkClick>
              </a:rPr>
              <a:t>impRTCFPrompt (Improvement for RTCF-Compliant Prompts)</a:t>
            </a:r>
          </a:p>
          <a:p>
            <a:pPr marL="518155" lvl="1" indent="-259078" algn="l">
              <a:lnSpc>
                <a:spcPts val="5999"/>
              </a:lnSpc>
              <a:buAutoNum type="arabicPeriod"/>
            </a:pPr>
            <a:r>
              <a:rPr lang="en-US" sz="2399" u="sng" dirty="0">
                <a:solidFill>
                  <a:schemeClr val="bg1"/>
                </a:solidFill>
                <a:latin typeface="Roboto"/>
                <a:ea typeface="Roboto"/>
                <a:cs typeface="Roboto"/>
                <a:sym typeface="Roboto"/>
              </a:rPr>
              <a:t> </a:t>
            </a:r>
            <a:r>
              <a:rPr lang="en-US" sz="2399" u="sng" dirty="0">
                <a:solidFill>
                  <a:schemeClr val="bg1"/>
                </a:solidFill>
                <a:latin typeface="Roboto"/>
                <a:ea typeface="Roboto"/>
                <a:cs typeface="Roboto"/>
                <a:sym typeface="Roboto"/>
                <a:hlinkClick r:id="rId4" tooltip="https://github.com/InnovationChallenge-EQ5/Promptus/blob/main/Hackathon-promptflow/impNoRTCFPrompt.jinja2">
                  <a:extLst>
                    <a:ext uri="{A12FA001-AC4F-418D-AE19-62706E023703}">
                      <ahyp:hlinkClr xmlns:ahyp="http://schemas.microsoft.com/office/drawing/2018/hyperlinkcolor" val="tx"/>
                    </a:ext>
                  </a:extLst>
                </a:hlinkClick>
              </a:rPr>
              <a:t>impNoRTCFPrompt (Improvement for Non-RTCF-Compliant Prompts)</a:t>
            </a:r>
          </a:p>
          <a:p>
            <a:pPr marL="518155" lvl="1" indent="-259078" algn="l">
              <a:lnSpc>
                <a:spcPts val="5999"/>
              </a:lnSpc>
              <a:buAutoNum type="arabicPeriod"/>
            </a:pPr>
            <a:r>
              <a:rPr lang="en-US" sz="2399" u="sng" dirty="0">
                <a:solidFill>
                  <a:schemeClr val="bg1"/>
                </a:solidFill>
                <a:latin typeface="Roboto"/>
                <a:ea typeface="Roboto"/>
                <a:cs typeface="Roboto"/>
                <a:sym typeface="Roboto"/>
                <a:hlinkClick r:id="rId5" tooltip="https://github.com/InnovationChallenge-EQ5/Promptus/blob/main/Hackathon-promptflow/outputDecisor.py">
                  <a:extLst>
                    <a:ext uri="{A12FA001-AC4F-418D-AE19-62706E023703}">
                      <ahyp:hlinkClr xmlns:ahyp="http://schemas.microsoft.com/office/drawing/2018/hyperlinkcolor" val="tx"/>
                    </a:ext>
                  </a:extLst>
                </a:hlinkClick>
              </a:rPr>
              <a:t>outputDecisor</a:t>
            </a:r>
          </a:p>
          <a:p>
            <a:pPr algn="l">
              <a:lnSpc>
                <a:spcPts val="5999"/>
              </a:lnSpc>
            </a:pPr>
            <a:endParaRPr lang="en-US" sz="2399" u="sng" dirty="0">
              <a:solidFill>
                <a:srgbClr val="0000FF"/>
              </a:solidFill>
              <a:latin typeface="Roboto"/>
              <a:ea typeface="Roboto"/>
              <a:cs typeface="Roboto"/>
              <a:sym typeface="Roboto"/>
              <a:hlinkClick r:id="rId5" tooltip="https://github.com/InnovationChallenge-EQ5/Promptus/blob/main/Hackathon-promptflow/outputDecisor.py">
                <a:extLst>
                  <a:ext uri="{A12FA001-AC4F-418D-AE19-62706E023703}">
                    <ahyp:hlinkClr xmlns:ahyp="http://schemas.microsoft.com/office/drawing/2018/hyperlinkcolor" val="tx"/>
                  </a:ext>
                </a:extLst>
              </a:hlinkClick>
            </a:endParaRPr>
          </a:p>
        </p:txBody>
      </p:sp>
      <p:sp>
        <p:nvSpPr>
          <p:cNvPr id="10" name="TextBox 10"/>
          <p:cNvSpPr txBox="1"/>
          <p:nvPr/>
        </p:nvSpPr>
        <p:spPr>
          <a:xfrm>
            <a:off x="5499252" y="139458"/>
            <a:ext cx="7246168" cy="2648677"/>
          </a:xfrm>
          <a:prstGeom prst="rect">
            <a:avLst/>
          </a:prstGeom>
        </p:spPr>
        <p:txBody>
          <a:bodyPr lIns="0" tIns="0" rIns="0" bIns="0" rtlCol="0" anchor="t">
            <a:spAutoFit/>
          </a:bodyPr>
          <a:lstStyle/>
          <a:p>
            <a:pPr marL="0" lvl="0" indent="0" algn="ctr">
              <a:lnSpc>
                <a:spcPts val="6938"/>
              </a:lnSpc>
              <a:spcBef>
                <a:spcPct val="0"/>
              </a:spcBef>
            </a:pPr>
            <a:r>
              <a:rPr lang="en-US" sz="5782" b="1">
                <a:solidFill>
                  <a:srgbClr val="FFFFFF"/>
                </a:solidFill>
                <a:latin typeface="Montserrat Bold"/>
                <a:ea typeface="Montserrat Bold"/>
                <a:cs typeface="Montserrat Bold"/>
                <a:sym typeface="Montserrat Bold"/>
              </a:rPr>
              <a:t>PROMPT IMPROVEMENT LAYER</a:t>
            </a:r>
          </a:p>
        </p:txBody>
      </p:sp>
      <p:sp>
        <p:nvSpPr>
          <p:cNvPr id="11" name="Freeform 11"/>
          <p:cNvSpPr/>
          <p:nvPr/>
        </p:nvSpPr>
        <p:spPr>
          <a:xfrm>
            <a:off x="10551210" y="4316515"/>
            <a:ext cx="7086073" cy="4747669"/>
          </a:xfrm>
          <a:custGeom>
            <a:avLst/>
            <a:gdLst/>
            <a:ahLst/>
            <a:cxnLst/>
            <a:rect l="l" t="t" r="r" b="b"/>
            <a:pathLst>
              <a:path w="7086073" h="4747669">
                <a:moveTo>
                  <a:pt x="0" y="0"/>
                </a:moveTo>
                <a:lnTo>
                  <a:pt x="7086073" y="0"/>
                </a:lnTo>
                <a:lnTo>
                  <a:pt x="7086073" y="4747669"/>
                </a:lnTo>
                <a:lnTo>
                  <a:pt x="0" y="4747669"/>
                </a:lnTo>
                <a:lnTo>
                  <a:pt x="0" y="0"/>
                </a:lnTo>
                <a:close/>
              </a:path>
            </a:pathLst>
          </a:custGeom>
          <a:blipFill>
            <a:blip r:embed="rId6"/>
            <a:stretch>
              <a:fillRect/>
            </a:stretch>
          </a:blipFill>
        </p:spPr>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2998207" y="759059"/>
            <a:ext cx="12291586" cy="8768882"/>
          </a:xfrm>
          <a:custGeom>
            <a:avLst/>
            <a:gdLst/>
            <a:ahLst/>
            <a:cxnLst/>
            <a:rect l="l" t="t" r="r" b="b"/>
            <a:pathLst>
              <a:path w="12291586" h="8768882">
                <a:moveTo>
                  <a:pt x="0" y="0"/>
                </a:moveTo>
                <a:lnTo>
                  <a:pt x="12291586" y="0"/>
                </a:lnTo>
                <a:lnTo>
                  <a:pt x="12291586" y="8768882"/>
                </a:lnTo>
                <a:lnTo>
                  <a:pt x="0" y="8768882"/>
                </a:lnTo>
                <a:lnTo>
                  <a:pt x="0" y="0"/>
                </a:lnTo>
                <a:close/>
              </a:path>
            </a:pathLst>
          </a:custGeom>
          <a:blipFill>
            <a:blip r:embed="rId2"/>
            <a:stretch>
              <a:fillRect/>
            </a:stretch>
          </a:blipFill>
        </p:spPr>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0DDCFF"/>
            </a:solidFill>
            <a:prstDash val="solid"/>
            <a:headEnd type="none" w="sm" len="sm"/>
            <a:tailEnd type="none" w="sm" len="sm"/>
          </a:ln>
        </p:spPr>
      </p:sp>
      <p:grpSp>
        <p:nvGrpSpPr>
          <p:cNvPr id="6" name="Group 6"/>
          <p:cNvGrpSpPr/>
          <p:nvPr/>
        </p:nvGrpSpPr>
        <p:grpSpPr>
          <a:xfrm>
            <a:off x="13223867" y="255257"/>
            <a:ext cx="3574392" cy="357439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DCFF"/>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626982" y="2543724"/>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DC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2" name="TextBox 12"/>
          <p:cNvSpPr txBox="1"/>
          <p:nvPr/>
        </p:nvSpPr>
        <p:spPr>
          <a:xfrm>
            <a:off x="507085" y="83807"/>
            <a:ext cx="11803635" cy="3213939"/>
          </a:xfrm>
          <a:prstGeom prst="rect">
            <a:avLst/>
          </a:prstGeom>
        </p:spPr>
        <p:txBody>
          <a:bodyPr lIns="0" tIns="0" rIns="0" bIns="0" rtlCol="0" anchor="t">
            <a:spAutoFit/>
          </a:bodyPr>
          <a:lstStyle/>
          <a:p>
            <a:pPr algn="ctr">
              <a:lnSpc>
                <a:spcPts val="12903"/>
              </a:lnSpc>
            </a:pPr>
            <a:r>
              <a:rPr lang="en-US" sz="9216" b="1">
                <a:solidFill>
                  <a:srgbClr val="FFFFFF"/>
                </a:solidFill>
                <a:latin typeface="Montserrat Bold"/>
                <a:ea typeface="Montserrat Bold"/>
                <a:cs typeface="Montserrat Bold"/>
                <a:sym typeface="Montserrat Bold"/>
              </a:rPr>
              <a:t>THANK YOU FOR YOUR TIME</a:t>
            </a:r>
          </a:p>
        </p:txBody>
      </p:sp>
      <p:sp>
        <p:nvSpPr>
          <p:cNvPr id="13" name="TextBox 13"/>
          <p:cNvSpPr txBox="1"/>
          <p:nvPr/>
        </p:nvSpPr>
        <p:spPr>
          <a:xfrm>
            <a:off x="1074658" y="3809978"/>
            <a:ext cx="8069342" cy="1967230"/>
          </a:xfrm>
          <a:prstGeom prst="rect">
            <a:avLst/>
          </a:prstGeom>
        </p:spPr>
        <p:txBody>
          <a:bodyPr lIns="0" tIns="0" rIns="0" bIns="0" rtlCol="0" anchor="t">
            <a:spAutoFit/>
          </a:bodyPr>
          <a:lstStyle/>
          <a:p>
            <a:pPr marL="0" lvl="0" indent="0" algn="l">
              <a:lnSpc>
                <a:spcPts val="3919"/>
              </a:lnSpc>
            </a:pPr>
            <a:r>
              <a:rPr lang="en-US" sz="2799" b="1" spc="207">
                <a:solidFill>
                  <a:srgbClr val="FFFFFF"/>
                </a:solidFill>
                <a:latin typeface="Open Sans Semi-Bold"/>
                <a:ea typeface="Open Sans Semi-Bold"/>
                <a:cs typeface="Open Sans Semi-Bold"/>
                <a:sym typeface="Open Sans Semi-Bold"/>
              </a:rPr>
              <a:t>Promptus is here to ensure that every interaction with AI is safe, clear, and effective taking a step closer to an ethical and accessible digital future.</a:t>
            </a:r>
          </a:p>
        </p:txBody>
      </p:sp>
      <p:pic>
        <p:nvPicPr>
          <p:cNvPr id="14" name="Imagen 13">
            <a:hlinkClick r:id="rId2"/>
            <a:extLst>
              <a:ext uri="{FF2B5EF4-FFF2-40B4-BE49-F238E27FC236}">
                <a16:creationId xmlns:a16="http://schemas.microsoft.com/office/drawing/2014/main" id="{AE99C765-B9BB-738E-B108-561840C39E29}"/>
              </a:ext>
            </a:extLst>
          </p:cNvPr>
          <p:cNvPicPr>
            <a:picLocks noChangeAspect="1"/>
          </p:cNvPicPr>
          <p:nvPr/>
        </p:nvPicPr>
        <p:blipFill>
          <a:blip r:embed="rId3"/>
          <a:stretch>
            <a:fillRect/>
          </a:stretch>
        </p:blipFill>
        <p:spPr>
          <a:xfrm>
            <a:off x="10490154" y="4549059"/>
            <a:ext cx="3641131" cy="2624742"/>
          </a:xfrm>
          <a:prstGeom prst="rect">
            <a:avLst/>
          </a:prstGeom>
        </p:spPr>
      </p:pic>
      <p:sp>
        <p:nvSpPr>
          <p:cNvPr id="16" name="CuadroTexto 15">
            <a:extLst>
              <a:ext uri="{FF2B5EF4-FFF2-40B4-BE49-F238E27FC236}">
                <a16:creationId xmlns:a16="http://schemas.microsoft.com/office/drawing/2014/main" id="{F379E722-FAFA-C6AF-5C95-075ECC5937BC}"/>
              </a:ext>
            </a:extLst>
          </p:cNvPr>
          <p:cNvSpPr txBox="1"/>
          <p:nvPr/>
        </p:nvSpPr>
        <p:spPr>
          <a:xfrm>
            <a:off x="9169400" y="7859015"/>
            <a:ext cx="11385646" cy="369332"/>
          </a:xfrm>
          <a:prstGeom prst="rect">
            <a:avLst/>
          </a:prstGeom>
          <a:noFill/>
        </p:spPr>
        <p:txBody>
          <a:bodyPr wrap="square">
            <a:spAutoFit/>
          </a:bodyPr>
          <a:lstStyle/>
          <a:p>
            <a:r>
              <a:rPr lang="es-CL" dirty="0">
                <a:solidFill>
                  <a:schemeClr val="bg1"/>
                </a:solidFill>
                <a:latin typeface="Andale Mono" panose="020B0509000000000004" pitchFamily="49" charset="0"/>
              </a:rPr>
              <a:t>https://</a:t>
            </a:r>
            <a:r>
              <a:rPr lang="es-CL" dirty="0" err="1">
                <a:solidFill>
                  <a:schemeClr val="bg1"/>
                </a:solidFill>
                <a:latin typeface="Andale Mono" panose="020B0509000000000004" pitchFamily="49" charset="0"/>
              </a:rPr>
              <a:t>github.com</a:t>
            </a:r>
            <a:r>
              <a:rPr lang="es-CL" dirty="0">
                <a:solidFill>
                  <a:schemeClr val="bg1"/>
                </a:solidFill>
                <a:latin typeface="Andale Mono" panose="020B0509000000000004" pitchFamily="49" charset="0"/>
              </a:rPr>
              <a:t>/InnovationChallenge-EQ5/</a:t>
            </a:r>
            <a:r>
              <a:rPr lang="es-CL" dirty="0" err="1">
                <a:solidFill>
                  <a:schemeClr val="bg1"/>
                </a:solidFill>
                <a:latin typeface="Andale Mono" panose="020B0509000000000004" pitchFamily="49" charset="0"/>
              </a:rPr>
              <a:t>Promptus</a:t>
            </a:r>
            <a:endParaRPr lang="es-CL" dirty="0">
              <a:solidFill>
                <a:schemeClr val="bg1"/>
              </a:solidFill>
              <a:latin typeface="Andale Mono" panose="020B05090000000000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1979517" y="0"/>
            <a:ext cx="6308483" cy="10287000"/>
            <a:chOff x="0" y="0"/>
            <a:chExt cx="1661493" cy="2709333"/>
          </a:xfrm>
        </p:grpSpPr>
        <p:sp>
          <p:nvSpPr>
            <p:cNvPr id="3" name="Freeform 3"/>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48B2FE"/>
            </a:solidFill>
          </p:spPr>
        </p:sp>
        <p:sp>
          <p:nvSpPr>
            <p:cNvPr id="4" name="TextBox 4"/>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4939276" y="-2701254"/>
            <a:ext cx="5402508" cy="540250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2774846" y="2984652"/>
            <a:ext cx="2660799" cy="266079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863539" y="5696948"/>
            <a:ext cx="969409" cy="96940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13" name="TextBox 13"/>
            <p:cNvSpPr txBox="1"/>
            <p:nvPr/>
          </p:nvSpPr>
          <p:spPr>
            <a:xfrm>
              <a:off x="76200" y="9525"/>
              <a:ext cx="660400" cy="727075"/>
            </a:xfrm>
            <a:prstGeom prst="rect">
              <a:avLst/>
            </a:prstGeom>
          </p:spPr>
          <p:txBody>
            <a:bodyPr lIns="44470" tIns="44470" rIns="44470" bIns="44470" rtlCol="0" anchor="ctr"/>
            <a:lstStyle/>
            <a:p>
              <a:pPr algn="ctr">
                <a:lnSpc>
                  <a:spcPts val="4759"/>
                </a:lnSpc>
              </a:pPr>
              <a:r>
                <a:rPr lang="en-US" sz="3399" b="1">
                  <a:solidFill>
                    <a:srgbClr val="48B2FE"/>
                  </a:solidFill>
                  <a:latin typeface="Montserrat Bold"/>
                  <a:ea typeface="Montserrat Bold"/>
                  <a:cs typeface="Montserrat Bold"/>
                  <a:sym typeface="Montserrat Bold"/>
                </a:rPr>
                <a:t>01</a:t>
              </a:r>
            </a:p>
          </p:txBody>
        </p:sp>
      </p:grpSp>
      <p:grpSp>
        <p:nvGrpSpPr>
          <p:cNvPr id="14" name="Group 14"/>
          <p:cNvGrpSpPr/>
          <p:nvPr/>
        </p:nvGrpSpPr>
        <p:grpSpPr>
          <a:xfrm>
            <a:off x="6185626" y="5696948"/>
            <a:ext cx="969409" cy="96940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16" name="TextBox 16"/>
            <p:cNvSpPr txBox="1"/>
            <p:nvPr/>
          </p:nvSpPr>
          <p:spPr>
            <a:xfrm>
              <a:off x="76200" y="9525"/>
              <a:ext cx="660400" cy="727075"/>
            </a:xfrm>
            <a:prstGeom prst="rect">
              <a:avLst/>
            </a:prstGeom>
          </p:spPr>
          <p:txBody>
            <a:bodyPr lIns="44470" tIns="44470" rIns="44470" bIns="44470" rtlCol="0" anchor="ctr"/>
            <a:lstStyle/>
            <a:p>
              <a:pPr algn="ctr">
                <a:lnSpc>
                  <a:spcPts val="4759"/>
                </a:lnSpc>
              </a:pPr>
              <a:r>
                <a:rPr lang="en-US" sz="3399" b="1">
                  <a:solidFill>
                    <a:srgbClr val="48B2FE"/>
                  </a:solidFill>
                  <a:latin typeface="Montserrat Bold"/>
                  <a:ea typeface="Montserrat Bold"/>
                  <a:cs typeface="Montserrat Bold"/>
                  <a:sym typeface="Montserrat Bold"/>
                </a:rPr>
                <a:t>04</a:t>
              </a:r>
            </a:p>
          </p:txBody>
        </p:sp>
      </p:grpSp>
      <p:grpSp>
        <p:nvGrpSpPr>
          <p:cNvPr id="17" name="Group 17"/>
          <p:cNvGrpSpPr/>
          <p:nvPr/>
        </p:nvGrpSpPr>
        <p:grpSpPr>
          <a:xfrm>
            <a:off x="863539" y="7122635"/>
            <a:ext cx="969409" cy="96940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19" name="TextBox 19"/>
            <p:cNvSpPr txBox="1"/>
            <p:nvPr/>
          </p:nvSpPr>
          <p:spPr>
            <a:xfrm>
              <a:off x="76200" y="9525"/>
              <a:ext cx="660400" cy="727075"/>
            </a:xfrm>
            <a:prstGeom prst="rect">
              <a:avLst/>
            </a:prstGeom>
          </p:spPr>
          <p:txBody>
            <a:bodyPr lIns="44470" tIns="44470" rIns="44470" bIns="44470" rtlCol="0" anchor="ctr"/>
            <a:lstStyle/>
            <a:p>
              <a:pPr algn="ctr">
                <a:lnSpc>
                  <a:spcPts val="4759"/>
                </a:lnSpc>
              </a:pPr>
              <a:r>
                <a:rPr lang="en-US" sz="3399" b="1">
                  <a:solidFill>
                    <a:srgbClr val="48B2FE"/>
                  </a:solidFill>
                  <a:latin typeface="Montserrat Bold"/>
                  <a:ea typeface="Montserrat Bold"/>
                  <a:cs typeface="Montserrat Bold"/>
                  <a:sym typeface="Montserrat Bold"/>
                </a:rPr>
                <a:t>02</a:t>
              </a:r>
            </a:p>
          </p:txBody>
        </p:sp>
      </p:grpSp>
      <p:grpSp>
        <p:nvGrpSpPr>
          <p:cNvPr id="20" name="Group 20"/>
          <p:cNvGrpSpPr/>
          <p:nvPr/>
        </p:nvGrpSpPr>
        <p:grpSpPr>
          <a:xfrm>
            <a:off x="6185626" y="7122635"/>
            <a:ext cx="969409" cy="96940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22" name="TextBox 22"/>
            <p:cNvSpPr txBox="1"/>
            <p:nvPr/>
          </p:nvSpPr>
          <p:spPr>
            <a:xfrm>
              <a:off x="76200" y="9525"/>
              <a:ext cx="660400" cy="727075"/>
            </a:xfrm>
            <a:prstGeom prst="rect">
              <a:avLst/>
            </a:prstGeom>
          </p:spPr>
          <p:txBody>
            <a:bodyPr lIns="44470" tIns="44470" rIns="44470" bIns="44470" rtlCol="0" anchor="ctr"/>
            <a:lstStyle/>
            <a:p>
              <a:pPr algn="ctr">
                <a:lnSpc>
                  <a:spcPts val="4759"/>
                </a:lnSpc>
              </a:pPr>
              <a:r>
                <a:rPr lang="en-US" sz="3399" b="1">
                  <a:solidFill>
                    <a:srgbClr val="48B2FE"/>
                  </a:solidFill>
                  <a:latin typeface="Montserrat Bold"/>
                  <a:ea typeface="Montserrat Bold"/>
                  <a:cs typeface="Montserrat Bold"/>
                  <a:sym typeface="Montserrat Bold"/>
                </a:rPr>
                <a:t>05</a:t>
              </a:r>
            </a:p>
          </p:txBody>
        </p:sp>
      </p:grpSp>
      <p:grpSp>
        <p:nvGrpSpPr>
          <p:cNvPr id="23" name="Group 23"/>
          <p:cNvGrpSpPr/>
          <p:nvPr/>
        </p:nvGrpSpPr>
        <p:grpSpPr>
          <a:xfrm>
            <a:off x="863539" y="8548322"/>
            <a:ext cx="969409" cy="969409"/>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25" name="TextBox 25"/>
            <p:cNvSpPr txBox="1"/>
            <p:nvPr/>
          </p:nvSpPr>
          <p:spPr>
            <a:xfrm>
              <a:off x="76200" y="9525"/>
              <a:ext cx="660400" cy="727075"/>
            </a:xfrm>
            <a:prstGeom prst="rect">
              <a:avLst/>
            </a:prstGeom>
          </p:spPr>
          <p:txBody>
            <a:bodyPr lIns="44470" tIns="44470" rIns="44470" bIns="44470" rtlCol="0" anchor="ctr"/>
            <a:lstStyle/>
            <a:p>
              <a:pPr algn="ctr">
                <a:lnSpc>
                  <a:spcPts val="4759"/>
                </a:lnSpc>
              </a:pPr>
              <a:r>
                <a:rPr lang="en-US" sz="3399" b="1">
                  <a:solidFill>
                    <a:srgbClr val="48B2FE"/>
                  </a:solidFill>
                  <a:latin typeface="Montserrat Bold"/>
                  <a:ea typeface="Montserrat Bold"/>
                  <a:cs typeface="Montserrat Bold"/>
                  <a:sym typeface="Montserrat Bold"/>
                </a:rPr>
                <a:t>03</a:t>
              </a:r>
            </a:p>
          </p:txBody>
        </p:sp>
      </p:grpSp>
      <p:grpSp>
        <p:nvGrpSpPr>
          <p:cNvPr id="26" name="Group 26"/>
          <p:cNvGrpSpPr/>
          <p:nvPr/>
        </p:nvGrpSpPr>
        <p:grpSpPr>
          <a:xfrm>
            <a:off x="6185626" y="8548322"/>
            <a:ext cx="969409" cy="96940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28" name="TextBox 28"/>
            <p:cNvSpPr txBox="1"/>
            <p:nvPr/>
          </p:nvSpPr>
          <p:spPr>
            <a:xfrm>
              <a:off x="76200" y="9525"/>
              <a:ext cx="660400" cy="727075"/>
            </a:xfrm>
            <a:prstGeom prst="rect">
              <a:avLst/>
            </a:prstGeom>
          </p:spPr>
          <p:txBody>
            <a:bodyPr lIns="44470" tIns="44470" rIns="44470" bIns="44470" rtlCol="0" anchor="ctr"/>
            <a:lstStyle/>
            <a:p>
              <a:pPr algn="ctr">
                <a:lnSpc>
                  <a:spcPts val="4759"/>
                </a:lnSpc>
              </a:pPr>
              <a:r>
                <a:rPr lang="en-US" sz="3399" b="1">
                  <a:solidFill>
                    <a:srgbClr val="48B2FE"/>
                  </a:solidFill>
                  <a:latin typeface="Montserrat Bold"/>
                  <a:ea typeface="Montserrat Bold"/>
                  <a:cs typeface="Montserrat Bold"/>
                  <a:sym typeface="Montserrat Bold"/>
                </a:rPr>
                <a:t>06</a:t>
              </a:r>
            </a:p>
          </p:txBody>
        </p:sp>
      </p:grpSp>
      <p:sp>
        <p:nvSpPr>
          <p:cNvPr id="29" name="AutoShape 29"/>
          <p:cNvSpPr/>
          <p:nvPr/>
        </p:nvSpPr>
        <p:spPr>
          <a:xfrm>
            <a:off x="844489" y="2984652"/>
            <a:ext cx="6008511" cy="0"/>
          </a:xfrm>
          <a:prstGeom prst="line">
            <a:avLst/>
          </a:prstGeom>
          <a:ln w="76200" cap="flat">
            <a:solidFill>
              <a:srgbClr val="0DDCFF"/>
            </a:solidFill>
            <a:prstDash val="solid"/>
            <a:headEnd type="none" w="sm" len="sm"/>
            <a:tailEnd type="none" w="sm" len="sm"/>
          </a:ln>
        </p:spPr>
      </p:sp>
      <p:sp>
        <p:nvSpPr>
          <p:cNvPr id="30" name="TextBox 30"/>
          <p:cNvSpPr txBox="1"/>
          <p:nvPr/>
        </p:nvSpPr>
        <p:spPr>
          <a:xfrm>
            <a:off x="844489" y="826748"/>
            <a:ext cx="7158103" cy="1937385"/>
          </a:xfrm>
          <a:prstGeom prst="rect">
            <a:avLst/>
          </a:prstGeom>
        </p:spPr>
        <p:txBody>
          <a:bodyPr lIns="0" tIns="0" rIns="0" bIns="0" rtlCol="0" anchor="t">
            <a:spAutoFit/>
          </a:bodyPr>
          <a:lstStyle/>
          <a:p>
            <a:pPr algn="l">
              <a:lnSpc>
                <a:spcPts val="7560"/>
              </a:lnSpc>
            </a:pPr>
            <a:r>
              <a:rPr lang="en-US" sz="7200" b="1">
                <a:solidFill>
                  <a:srgbClr val="FFFFFF"/>
                </a:solidFill>
                <a:latin typeface="Montserrat Bold"/>
                <a:ea typeface="Montserrat Bold"/>
                <a:cs typeface="Montserrat Bold"/>
                <a:sym typeface="Montserrat Bold"/>
              </a:rPr>
              <a:t>TABLE OF CONTENT</a:t>
            </a:r>
          </a:p>
        </p:txBody>
      </p:sp>
      <p:sp>
        <p:nvSpPr>
          <p:cNvPr id="31" name="TextBox 31"/>
          <p:cNvSpPr txBox="1"/>
          <p:nvPr/>
        </p:nvSpPr>
        <p:spPr>
          <a:xfrm>
            <a:off x="2091095" y="5927652"/>
            <a:ext cx="3614553" cy="487249"/>
          </a:xfrm>
          <a:prstGeom prst="rect">
            <a:avLst/>
          </a:prstGeom>
        </p:spPr>
        <p:txBody>
          <a:bodyPr lIns="0" tIns="0" rIns="0" bIns="0" rtlCol="0" anchor="t">
            <a:spAutoFit/>
          </a:bodyPr>
          <a:lstStyle/>
          <a:p>
            <a:pPr algn="l">
              <a:lnSpc>
                <a:spcPts val="4059"/>
              </a:lnSpc>
            </a:pPr>
            <a:r>
              <a:rPr lang="en-US" sz="2899" dirty="0">
                <a:solidFill>
                  <a:schemeClr val="bg1"/>
                </a:solidFill>
                <a:latin typeface="Roboto"/>
                <a:ea typeface="Roboto"/>
                <a:cs typeface="Roboto"/>
                <a:sym typeface="Roboto"/>
                <a:hlinkClick r:id="rId2" action="ppaction://hlinksldjump">
                  <a:extLst>
                    <a:ext uri="{A12FA001-AC4F-418D-AE19-62706E023703}">
                      <ahyp:hlinkClr xmlns:ahyp="http://schemas.microsoft.com/office/drawing/2018/hyperlinkcolor" val="tx"/>
                    </a:ext>
                  </a:extLst>
                </a:hlinkClick>
              </a:rPr>
              <a:t>Introduction</a:t>
            </a:r>
          </a:p>
        </p:txBody>
      </p:sp>
      <p:sp>
        <p:nvSpPr>
          <p:cNvPr id="32" name="TextBox 32"/>
          <p:cNvSpPr txBox="1"/>
          <p:nvPr/>
        </p:nvSpPr>
        <p:spPr>
          <a:xfrm>
            <a:off x="7413181" y="5927652"/>
            <a:ext cx="3614553" cy="487249"/>
          </a:xfrm>
          <a:prstGeom prst="rect">
            <a:avLst/>
          </a:prstGeom>
        </p:spPr>
        <p:txBody>
          <a:bodyPr lIns="0" tIns="0" rIns="0" bIns="0" rtlCol="0" anchor="t">
            <a:spAutoFit/>
          </a:bodyPr>
          <a:lstStyle/>
          <a:p>
            <a:pPr algn="l">
              <a:lnSpc>
                <a:spcPts val="4059"/>
              </a:lnSpc>
            </a:pPr>
            <a:r>
              <a:rPr lang="en-US" sz="2899">
                <a:solidFill>
                  <a:schemeClr val="bg1"/>
                </a:solid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Solution Overview</a:t>
            </a:r>
          </a:p>
        </p:txBody>
      </p:sp>
      <p:sp>
        <p:nvSpPr>
          <p:cNvPr id="33" name="TextBox 33"/>
          <p:cNvSpPr txBox="1"/>
          <p:nvPr/>
        </p:nvSpPr>
        <p:spPr>
          <a:xfrm>
            <a:off x="2091095" y="7353339"/>
            <a:ext cx="3614553" cy="487249"/>
          </a:xfrm>
          <a:prstGeom prst="rect">
            <a:avLst/>
          </a:prstGeom>
        </p:spPr>
        <p:txBody>
          <a:bodyPr lIns="0" tIns="0" rIns="0" bIns="0" rtlCol="0" anchor="t">
            <a:spAutoFit/>
          </a:bodyPr>
          <a:lstStyle/>
          <a:p>
            <a:pPr algn="l">
              <a:lnSpc>
                <a:spcPts val="4059"/>
              </a:lnSpc>
            </a:pPr>
            <a:r>
              <a:rPr lang="en-US" sz="2899">
                <a:solidFill>
                  <a:schemeClr val="bg1"/>
                </a:solid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Problem Statement</a:t>
            </a:r>
          </a:p>
        </p:txBody>
      </p:sp>
      <p:sp>
        <p:nvSpPr>
          <p:cNvPr id="34" name="TextBox 34"/>
          <p:cNvSpPr txBox="1"/>
          <p:nvPr/>
        </p:nvSpPr>
        <p:spPr>
          <a:xfrm>
            <a:off x="7413181" y="7096164"/>
            <a:ext cx="3614553" cy="1021715"/>
          </a:xfrm>
          <a:prstGeom prst="rect">
            <a:avLst/>
          </a:prstGeom>
        </p:spPr>
        <p:txBody>
          <a:bodyPr lIns="0" tIns="0" rIns="0" bIns="0" rtlCol="0" anchor="t">
            <a:spAutoFit/>
          </a:bodyPr>
          <a:lstStyle/>
          <a:p>
            <a:pPr algn="l">
              <a:lnSpc>
                <a:spcPts val="4059"/>
              </a:lnSpc>
            </a:pPr>
            <a:r>
              <a:rPr lang="en-US" sz="2899">
                <a:solidFill>
                  <a:schemeClr val="bg1"/>
                </a:solid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Technical Architecture</a:t>
            </a:r>
          </a:p>
        </p:txBody>
      </p:sp>
      <p:sp>
        <p:nvSpPr>
          <p:cNvPr id="35" name="TextBox 35"/>
          <p:cNvSpPr txBox="1"/>
          <p:nvPr/>
        </p:nvSpPr>
        <p:spPr>
          <a:xfrm>
            <a:off x="2091095" y="8779026"/>
            <a:ext cx="3614553" cy="487249"/>
          </a:xfrm>
          <a:prstGeom prst="rect">
            <a:avLst/>
          </a:prstGeom>
        </p:spPr>
        <p:txBody>
          <a:bodyPr lIns="0" tIns="0" rIns="0" bIns="0" rtlCol="0" anchor="t">
            <a:spAutoFit/>
          </a:bodyPr>
          <a:lstStyle/>
          <a:p>
            <a:pPr algn="l">
              <a:lnSpc>
                <a:spcPts val="4059"/>
              </a:lnSpc>
            </a:pPr>
            <a:r>
              <a:rPr lang="en-US" sz="2899">
                <a:solidFill>
                  <a:schemeClr val="bg1"/>
                </a:solid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Goal</a:t>
            </a:r>
          </a:p>
        </p:txBody>
      </p:sp>
      <p:sp>
        <p:nvSpPr>
          <p:cNvPr id="36" name="TextBox 36"/>
          <p:cNvSpPr txBox="1"/>
          <p:nvPr/>
        </p:nvSpPr>
        <p:spPr>
          <a:xfrm>
            <a:off x="7413181" y="8779026"/>
            <a:ext cx="3614553" cy="507365"/>
          </a:xfrm>
          <a:prstGeom prst="rect">
            <a:avLst/>
          </a:prstGeom>
        </p:spPr>
        <p:txBody>
          <a:bodyPr lIns="0" tIns="0" rIns="0" bIns="0" rtlCol="0" anchor="t">
            <a:spAutoFit/>
          </a:bodyPr>
          <a:lstStyle/>
          <a:p>
            <a:pPr algn="l">
              <a:lnSpc>
                <a:spcPts val="4059"/>
              </a:lnSpc>
            </a:pPr>
            <a:r>
              <a:rPr lang="en-US" sz="2899" u="none" dirty="0">
                <a:solidFill>
                  <a:srgbClr val="FFFFFF"/>
                </a:solidFill>
                <a:latin typeface="Roboto"/>
                <a:ea typeface="Roboto"/>
                <a:cs typeface="Roboto"/>
                <a:sym typeface="Roboto"/>
              </a:rPr>
              <a:t>Demo</a:t>
            </a:r>
          </a:p>
        </p:txBody>
      </p:sp>
      <p:sp>
        <p:nvSpPr>
          <p:cNvPr id="37" name="TextBox 37"/>
          <p:cNvSpPr txBox="1"/>
          <p:nvPr/>
        </p:nvSpPr>
        <p:spPr>
          <a:xfrm>
            <a:off x="844489" y="3260451"/>
            <a:ext cx="6008511" cy="1234440"/>
          </a:xfrm>
          <a:prstGeom prst="rect">
            <a:avLst/>
          </a:prstGeom>
        </p:spPr>
        <p:txBody>
          <a:bodyPr lIns="0" tIns="0" rIns="0" bIns="0" rtlCol="0" anchor="t">
            <a:spAutoFit/>
          </a:bodyPr>
          <a:lstStyle/>
          <a:p>
            <a:pPr marL="0" lvl="0" indent="0" algn="l">
              <a:lnSpc>
                <a:spcPts val="3359"/>
              </a:lnSpc>
            </a:pPr>
            <a:r>
              <a:rPr lang="en-US" sz="2400" b="1" spc="177">
                <a:solidFill>
                  <a:srgbClr val="FFFFFF"/>
                </a:solidFill>
                <a:latin typeface="Montserrat Semi-Bold"/>
                <a:ea typeface="Montserrat Semi-Bold"/>
                <a:cs typeface="Montserrat Semi-Bold"/>
                <a:sym typeface="Montserrat Semi-Bold"/>
              </a:rPr>
              <a:t>OPTIMIZING PROMPTS FOR A SAFER, SMARTER AI INTERACTION</a:t>
            </a:r>
          </a:p>
        </p:txBody>
      </p:sp>
      <p:grpSp>
        <p:nvGrpSpPr>
          <p:cNvPr id="38" name="Group 38"/>
          <p:cNvGrpSpPr/>
          <p:nvPr/>
        </p:nvGrpSpPr>
        <p:grpSpPr>
          <a:xfrm rot="1634711">
            <a:off x="11838355" y="8345328"/>
            <a:ext cx="5402508" cy="5402508"/>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0" name="TextBox 4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41" name="Group 41"/>
          <p:cNvGrpSpPr/>
          <p:nvPr/>
        </p:nvGrpSpPr>
        <p:grpSpPr>
          <a:xfrm>
            <a:off x="16446182" y="5928287"/>
            <a:ext cx="1194348" cy="1194348"/>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887"/>
            </a:solidFill>
          </p:spPr>
        </p:sp>
        <p:sp>
          <p:nvSpPr>
            <p:cNvPr id="43" name="TextBox 43"/>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sp>
        <p:nvSpPr>
          <p:cNvPr id="2" name="AutoShape 2"/>
          <p:cNvSpPr/>
          <p:nvPr/>
        </p:nvSpPr>
        <p:spPr>
          <a:xfrm flipV="1">
            <a:off x="785961" y="4481269"/>
            <a:ext cx="4351856" cy="0"/>
          </a:xfrm>
          <a:prstGeom prst="line">
            <a:avLst/>
          </a:prstGeom>
          <a:ln w="76200" cap="flat">
            <a:solidFill>
              <a:srgbClr val="EAE4D2"/>
            </a:solidFill>
            <a:prstDash val="solid"/>
            <a:headEnd type="none" w="sm" len="sm"/>
            <a:tailEnd type="none" w="sm" len="sm"/>
          </a:ln>
        </p:spPr>
      </p:sp>
      <p:grpSp>
        <p:nvGrpSpPr>
          <p:cNvPr id="3" name="Group 3"/>
          <p:cNvGrpSpPr/>
          <p:nvPr/>
        </p:nvGrpSpPr>
        <p:grpSpPr>
          <a:xfrm>
            <a:off x="6043078" y="6701663"/>
            <a:ext cx="5992110" cy="1196664"/>
            <a:chOff x="0" y="0"/>
            <a:chExt cx="1578169" cy="315171"/>
          </a:xfrm>
        </p:grpSpPr>
        <p:sp>
          <p:nvSpPr>
            <p:cNvPr id="4" name="Freeform 4"/>
            <p:cNvSpPr/>
            <p:nvPr/>
          </p:nvSpPr>
          <p:spPr>
            <a:xfrm>
              <a:off x="0" y="0"/>
              <a:ext cx="1578169" cy="315171"/>
            </a:xfrm>
            <a:custGeom>
              <a:avLst/>
              <a:gdLst/>
              <a:ahLst/>
              <a:cxnLst/>
              <a:rect l="l" t="t" r="r" b="b"/>
              <a:pathLst>
                <a:path w="1578169" h="315171">
                  <a:moveTo>
                    <a:pt x="65893" y="0"/>
                  </a:moveTo>
                  <a:lnTo>
                    <a:pt x="1512276" y="0"/>
                  </a:lnTo>
                  <a:cubicBezTo>
                    <a:pt x="1529752" y="0"/>
                    <a:pt x="1546512" y="6942"/>
                    <a:pt x="1558869" y="19300"/>
                  </a:cubicBezTo>
                  <a:cubicBezTo>
                    <a:pt x="1571226" y="31657"/>
                    <a:pt x="1578169" y="48417"/>
                    <a:pt x="1578169" y="65893"/>
                  </a:cubicBezTo>
                  <a:lnTo>
                    <a:pt x="1578169" y="249278"/>
                  </a:lnTo>
                  <a:cubicBezTo>
                    <a:pt x="1578169" y="285670"/>
                    <a:pt x="1548667" y="315171"/>
                    <a:pt x="1512276" y="315171"/>
                  </a:cubicBezTo>
                  <a:lnTo>
                    <a:pt x="65893" y="315171"/>
                  </a:lnTo>
                  <a:cubicBezTo>
                    <a:pt x="48417" y="315171"/>
                    <a:pt x="31657" y="308229"/>
                    <a:pt x="19300" y="295871"/>
                  </a:cubicBezTo>
                  <a:cubicBezTo>
                    <a:pt x="6942" y="283514"/>
                    <a:pt x="0" y="266754"/>
                    <a:pt x="0" y="249278"/>
                  </a:cubicBezTo>
                  <a:lnTo>
                    <a:pt x="0" y="65893"/>
                  </a:lnTo>
                  <a:cubicBezTo>
                    <a:pt x="0" y="48417"/>
                    <a:pt x="6942" y="31657"/>
                    <a:pt x="19300" y="19300"/>
                  </a:cubicBezTo>
                  <a:cubicBezTo>
                    <a:pt x="31657" y="6942"/>
                    <a:pt x="48417" y="0"/>
                    <a:pt x="65893" y="0"/>
                  </a:cubicBezTo>
                  <a:close/>
                </a:path>
              </a:pathLst>
            </a:custGeom>
            <a:solidFill>
              <a:srgbClr val="02B2FF"/>
            </a:solidFill>
          </p:spPr>
        </p:sp>
        <p:sp>
          <p:nvSpPr>
            <p:cNvPr id="5" name="TextBox 5"/>
            <p:cNvSpPr txBox="1"/>
            <p:nvPr/>
          </p:nvSpPr>
          <p:spPr>
            <a:xfrm>
              <a:off x="0" y="-47625"/>
              <a:ext cx="1578169" cy="362796"/>
            </a:xfrm>
            <a:prstGeom prst="rect">
              <a:avLst/>
            </a:prstGeom>
          </p:spPr>
          <p:txBody>
            <a:bodyPr lIns="50800" tIns="50800" rIns="50800" bIns="50800" rtlCol="0" anchor="ctr"/>
            <a:lstStyle/>
            <a:p>
              <a:pPr algn="ctr">
                <a:lnSpc>
                  <a:spcPts val="4059"/>
                </a:lnSpc>
              </a:pPr>
              <a:r>
                <a:rPr lang="en-US" sz="2899" b="1" u="sng" dirty="0">
                  <a:solidFill>
                    <a:schemeClr val="bg1"/>
                  </a:solidFill>
                  <a:latin typeface="Montserrat Bold"/>
                  <a:ea typeface="Montserrat Bold"/>
                  <a:cs typeface="Montserrat Bold"/>
                  <a:sym typeface="Montserrat Bold"/>
                  <a:hlinkClick r:id="rId2" action="ppaction://hlinksldjump">
                    <a:extLst>
                      <a:ext uri="{A12FA001-AC4F-418D-AE19-62706E023703}">
                        <ahyp:hlinkClr xmlns:ahyp="http://schemas.microsoft.com/office/drawing/2018/hyperlinkcolor" val="tx"/>
                      </a:ext>
                    </a:extLst>
                  </a:hlinkClick>
                </a:rPr>
                <a:t>So what’s the problem?</a:t>
              </a:r>
            </a:p>
          </p:txBody>
        </p:sp>
      </p:grpSp>
      <p:sp>
        <p:nvSpPr>
          <p:cNvPr id="6" name="Freeform 6"/>
          <p:cNvSpPr/>
          <p:nvPr/>
        </p:nvSpPr>
        <p:spPr>
          <a:xfrm>
            <a:off x="8663086" y="2837174"/>
            <a:ext cx="1189176" cy="1137285"/>
          </a:xfrm>
          <a:custGeom>
            <a:avLst/>
            <a:gdLst/>
            <a:ahLst/>
            <a:cxnLst/>
            <a:rect l="l" t="t" r="r" b="b"/>
            <a:pathLst>
              <a:path w="1189176" h="1137285">
                <a:moveTo>
                  <a:pt x="0" y="0"/>
                </a:moveTo>
                <a:lnTo>
                  <a:pt x="1189177" y="0"/>
                </a:lnTo>
                <a:lnTo>
                  <a:pt x="1189177"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028700" y="8881660"/>
            <a:ext cx="715180" cy="71518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0" name="TextBox 10"/>
          <p:cNvSpPr txBox="1"/>
          <p:nvPr/>
        </p:nvSpPr>
        <p:spPr>
          <a:xfrm>
            <a:off x="745543" y="2850589"/>
            <a:ext cx="7785712" cy="984885"/>
          </a:xfrm>
          <a:prstGeom prst="rect">
            <a:avLst/>
          </a:prstGeom>
        </p:spPr>
        <p:txBody>
          <a:bodyPr lIns="0" tIns="0" rIns="0" bIns="0" rtlCol="0" anchor="t">
            <a:spAutoFit/>
          </a:bodyPr>
          <a:lstStyle/>
          <a:p>
            <a:pPr algn="l">
              <a:lnSpc>
                <a:spcPts val="7560"/>
              </a:lnSpc>
            </a:pPr>
            <a:r>
              <a:rPr lang="en-US" sz="7200" b="1">
                <a:solidFill>
                  <a:srgbClr val="FFFFFF"/>
                </a:solidFill>
                <a:latin typeface="Montserrat Bold"/>
                <a:ea typeface="Montserrat Bold"/>
                <a:cs typeface="Montserrat Bold"/>
                <a:sym typeface="Montserrat Bold"/>
              </a:rPr>
              <a:t>INTRODUCTION</a:t>
            </a:r>
          </a:p>
        </p:txBody>
      </p:sp>
      <p:sp>
        <p:nvSpPr>
          <p:cNvPr id="11" name="TextBox 11"/>
          <p:cNvSpPr txBox="1"/>
          <p:nvPr/>
        </p:nvSpPr>
        <p:spPr>
          <a:xfrm>
            <a:off x="5848254" y="4264099"/>
            <a:ext cx="8570356" cy="396240"/>
          </a:xfrm>
          <a:prstGeom prst="rect">
            <a:avLst/>
          </a:prstGeom>
        </p:spPr>
        <p:txBody>
          <a:bodyPr lIns="0" tIns="0" rIns="0" bIns="0" rtlCol="0" anchor="t">
            <a:spAutoFit/>
          </a:bodyPr>
          <a:lstStyle/>
          <a:p>
            <a:pPr marL="0" lvl="0" indent="0" algn="l">
              <a:lnSpc>
                <a:spcPts val="3359"/>
              </a:lnSpc>
            </a:pPr>
            <a:r>
              <a:rPr lang="en-US" sz="2400" b="1" spc="177">
                <a:solidFill>
                  <a:srgbClr val="FFFFFF"/>
                </a:solidFill>
                <a:latin typeface="Montserrat Semi-Bold"/>
                <a:ea typeface="Montserrat Semi-Bold"/>
                <a:cs typeface="Montserrat Semi-Bold"/>
                <a:sym typeface="Montserrat Semi-Bold"/>
              </a:rPr>
              <a:t>OPTIMIZING AI PROMPTS FOR EVERYONE</a:t>
            </a:r>
          </a:p>
        </p:txBody>
      </p:sp>
      <p:grpSp>
        <p:nvGrpSpPr>
          <p:cNvPr id="12" name="Group 12"/>
          <p:cNvGrpSpPr/>
          <p:nvPr/>
        </p:nvGrpSpPr>
        <p:grpSpPr>
          <a:xfrm>
            <a:off x="14081595" y="7585746"/>
            <a:ext cx="5402508" cy="540250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14417" cy="10287000"/>
            <a:chOff x="0" y="0"/>
            <a:chExt cx="2558530" cy="2709333"/>
          </a:xfrm>
        </p:grpSpPr>
        <p:sp>
          <p:nvSpPr>
            <p:cNvPr id="3" name="Freeform 3"/>
            <p:cNvSpPr/>
            <p:nvPr/>
          </p:nvSpPr>
          <p:spPr>
            <a:xfrm>
              <a:off x="0" y="0"/>
              <a:ext cx="2558530" cy="2709333"/>
            </a:xfrm>
            <a:custGeom>
              <a:avLst/>
              <a:gdLst/>
              <a:ahLst/>
              <a:cxnLst/>
              <a:rect l="l" t="t" r="r" b="b"/>
              <a:pathLst>
                <a:path w="2558530" h="2709333">
                  <a:moveTo>
                    <a:pt x="0" y="0"/>
                  </a:moveTo>
                  <a:lnTo>
                    <a:pt x="2558530" y="0"/>
                  </a:lnTo>
                  <a:lnTo>
                    <a:pt x="2558530" y="2709333"/>
                  </a:lnTo>
                  <a:lnTo>
                    <a:pt x="0" y="2709333"/>
                  </a:lnTo>
                  <a:close/>
                </a:path>
              </a:pathLst>
            </a:custGeom>
            <a:gradFill rotWithShape="1">
              <a:gsLst>
                <a:gs pos="0">
                  <a:srgbClr val="001845">
                    <a:alpha val="100000"/>
                  </a:srgbClr>
                </a:gs>
                <a:gs pos="50000">
                  <a:srgbClr val="0F2E68">
                    <a:alpha val="100000"/>
                  </a:srgbClr>
                </a:gs>
                <a:gs pos="100000">
                  <a:srgbClr val="0F2E68">
                    <a:alpha val="100000"/>
                  </a:srgbClr>
                </a:gs>
              </a:gsLst>
              <a:lin ang="2700000"/>
            </a:gradFill>
          </p:spPr>
        </p:sp>
        <p:sp>
          <p:nvSpPr>
            <p:cNvPr id="4" name="TextBox 4"/>
            <p:cNvSpPr txBox="1"/>
            <p:nvPr/>
          </p:nvSpPr>
          <p:spPr>
            <a:xfrm>
              <a:off x="0" y="-47625"/>
              <a:ext cx="2558530" cy="2756958"/>
            </a:xfrm>
            <a:prstGeom prst="rect">
              <a:avLst/>
            </a:prstGeom>
          </p:spPr>
          <p:txBody>
            <a:bodyPr lIns="50800" tIns="50800" rIns="50800" bIns="50800" rtlCol="0" anchor="ctr"/>
            <a:lstStyle/>
            <a:p>
              <a:pPr algn="ctr">
                <a:lnSpc>
                  <a:spcPts val="2479"/>
                </a:lnSpc>
              </a:pPr>
              <a:endParaRPr/>
            </a:p>
          </p:txBody>
        </p:sp>
      </p:grpSp>
      <p:sp>
        <p:nvSpPr>
          <p:cNvPr id="5" name="Freeform 5"/>
          <p:cNvSpPr/>
          <p:nvPr/>
        </p:nvSpPr>
        <p:spPr>
          <a:xfrm>
            <a:off x="1028700" y="4082932"/>
            <a:ext cx="7022010" cy="4160541"/>
          </a:xfrm>
          <a:custGeom>
            <a:avLst/>
            <a:gdLst/>
            <a:ahLst/>
            <a:cxnLst/>
            <a:rect l="l" t="t" r="r" b="b"/>
            <a:pathLst>
              <a:path w="7022010" h="4160541">
                <a:moveTo>
                  <a:pt x="0" y="0"/>
                </a:moveTo>
                <a:lnTo>
                  <a:pt x="7022010" y="0"/>
                </a:lnTo>
                <a:lnTo>
                  <a:pt x="7022010" y="4160541"/>
                </a:lnTo>
                <a:lnTo>
                  <a:pt x="0" y="41605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2163944" y="5509081"/>
            <a:ext cx="271208" cy="387441"/>
          </a:xfrm>
          <a:custGeom>
            <a:avLst/>
            <a:gdLst/>
            <a:ahLst/>
            <a:cxnLst/>
            <a:rect l="l" t="t" r="r" b="b"/>
            <a:pathLst>
              <a:path w="271208" h="387441">
                <a:moveTo>
                  <a:pt x="0" y="0"/>
                </a:moveTo>
                <a:lnTo>
                  <a:pt x="271208" y="0"/>
                </a:lnTo>
                <a:lnTo>
                  <a:pt x="271208" y="387441"/>
                </a:lnTo>
                <a:lnTo>
                  <a:pt x="0" y="3874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243401" y="6536517"/>
            <a:ext cx="271208" cy="387441"/>
          </a:xfrm>
          <a:custGeom>
            <a:avLst/>
            <a:gdLst/>
            <a:ahLst/>
            <a:cxnLst/>
            <a:rect l="l" t="t" r="r" b="b"/>
            <a:pathLst>
              <a:path w="271208" h="387441">
                <a:moveTo>
                  <a:pt x="0" y="0"/>
                </a:moveTo>
                <a:lnTo>
                  <a:pt x="271208" y="0"/>
                </a:lnTo>
                <a:lnTo>
                  <a:pt x="271208" y="387440"/>
                </a:lnTo>
                <a:lnTo>
                  <a:pt x="0" y="3874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6000570" y="4715745"/>
            <a:ext cx="271208" cy="387441"/>
          </a:xfrm>
          <a:custGeom>
            <a:avLst/>
            <a:gdLst/>
            <a:ahLst/>
            <a:cxnLst/>
            <a:rect l="l" t="t" r="r" b="b"/>
            <a:pathLst>
              <a:path w="271208" h="387441">
                <a:moveTo>
                  <a:pt x="0" y="0"/>
                </a:moveTo>
                <a:lnTo>
                  <a:pt x="271208" y="0"/>
                </a:lnTo>
                <a:lnTo>
                  <a:pt x="271208" y="387441"/>
                </a:lnTo>
                <a:lnTo>
                  <a:pt x="0" y="3874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6966787" y="5287174"/>
            <a:ext cx="271208" cy="387441"/>
          </a:xfrm>
          <a:custGeom>
            <a:avLst/>
            <a:gdLst/>
            <a:ahLst/>
            <a:cxnLst/>
            <a:rect l="l" t="t" r="r" b="b"/>
            <a:pathLst>
              <a:path w="271208" h="387441">
                <a:moveTo>
                  <a:pt x="0" y="0"/>
                </a:moveTo>
                <a:lnTo>
                  <a:pt x="271208" y="0"/>
                </a:lnTo>
                <a:lnTo>
                  <a:pt x="271208" y="387441"/>
                </a:lnTo>
                <a:lnTo>
                  <a:pt x="0" y="3874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539241" y="7035074"/>
            <a:ext cx="271208" cy="387441"/>
          </a:xfrm>
          <a:custGeom>
            <a:avLst/>
            <a:gdLst/>
            <a:ahLst/>
            <a:cxnLst/>
            <a:rect l="l" t="t" r="r" b="b"/>
            <a:pathLst>
              <a:path w="271208" h="387441">
                <a:moveTo>
                  <a:pt x="0" y="0"/>
                </a:moveTo>
                <a:lnTo>
                  <a:pt x="271208" y="0"/>
                </a:lnTo>
                <a:lnTo>
                  <a:pt x="271208" y="387440"/>
                </a:lnTo>
                <a:lnTo>
                  <a:pt x="0" y="3874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5568945" y="5674615"/>
            <a:ext cx="271208" cy="387441"/>
          </a:xfrm>
          <a:custGeom>
            <a:avLst/>
            <a:gdLst/>
            <a:ahLst/>
            <a:cxnLst/>
            <a:rect l="l" t="t" r="r" b="b"/>
            <a:pathLst>
              <a:path w="271208" h="387441">
                <a:moveTo>
                  <a:pt x="0" y="0"/>
                </a:moveTo>
                <a:lnTo>
                  <a:pt x="271208" y="0"/>
                </a:lnTo>
                <a:lnTo>
                  <a:pt x="271208" y="387440"/>
                </a:lnTo>
                <a:lnTo>
                  <a:pt x="0" y="3874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4665390" y="7146027"/>
            <a:ext cx="271208" cy="387441"/>
          </a:xfrm>
          <a:custGeom>
            <a:avLst/>
            <a:gdLst/>
            <a:ahLst/>
            <a:cxnLst/>
            <a:rect l="l" t="t" r="r" b="b"/>
            <a:pathLst>
              <a:path w="271208" h="387441">
                <a:moveTo>
                  <a:pt x="0" y="0"/>
                </a:moveTo>
                <a:lnTo>
                  <a:pt x="271209" y="0"/>
                </a:lnTo>
                <a:lnTo>
                  <a:pt x="271209" y="387441"/>
                </a:lnTo>
                <a:lnTo>
                  <a:pt x="0" y="3874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77023" y="285548"/>
            <a:ext cx="7270445" cy="1937385"/>
          </a:xfrm>
          <a:prstGeom prst="rect">
            <a:avLst/>
          </a:prstGeom>
        </p:spPr>
        <p:txBody>
          <a:bodyPr lIns="0" tIns="0" rIns="0" bIns="0" rtlCol="0" anchor="t">
            <a:spAutoFit/>
          </a:bodyPr>
          <a:lstStyle/>
          <a:p>
            <a:pPr algn="l">
              <a:lnSpc>
                <a:spcPts val="7560"/>
              </a:lnSpc>
            </a:pPr>
            <a:r>
              <a:rPr lang="en-US" sz="7200" b="1">
                <a:solidFill>
                  <a:srgbClr val="FFFFFF"/>
                </a:solidFill>
                <a:latin typeface="Montserrat Bold"/>
                <a:ea typeface="Montserrat Bold"/>
                <a:cs typeface="Montserrat Bold"/>
                <a:sym typeface="Montserrat Bold"/>
              </a:rPr>
              <a:t>PROBLEM STATEMENT</a:t>
            </a:r>
          </a:p>
        </p:txBody>
      </p:sp>
      <p:sp>
        <p:nvSpPr>
          <p:cNvPr id="14" name="TextBox 14"/>
          <p:cNvSpPr txBox="1"/>
          <p:nvPr/>
        </p:nvSpPr>
        <p:spPr>
          <a:xfrm>
            <a:off x="277023" y="2411845"/>
            <a:ext cx="9227514" cy="815340"/>
          </a:xfrm>
          <a:prstGeom prst="rect">
            <a:avLst/>
          </a:prstGeom>
        </p:spPr>
        <p:txBody>
          <a:bodyPr lIns="0" tIns="0" rIns="0" bIns="0" rtlCol="0" anchor="t">
            <a:spAutoFit/>
          </a:bodyPr>
          <a:lstStyle/>
          <a:p>
            <a:pPr marL="0" lvl="0" indent="0" algn="l">
              <a:lnSpc>
                <a:spcPts val="3359"/>
              </a:lnSpc>
            </a:pPr>
            <a:r>
              <a:rPr lang="en-US" sz="2400" b="1" spc="177">
                <a:solidFill>
                  <a:srgbClr val="FFFFFF"/>
                </a:solidFill>
                <a:latin typeface="Montserrat Semi-Bold"/>
                <a:ea typeface="Montserrat Semi-Bold"/>
                <a:cs typeface="Montserrat Semi-Bold"/>
                <a:sym typeface="Montserrat Semi-Bold"/>
              </a:rPr>
              <a:t>Difficulty in creating effective and safe AI prompts, especially for users without technical expertise</a:t>
            </a:r>
          </a:p>
        </p:txBody>
      </p:sp>
      <p:grpSp>
        <p:nvGrpSpPr>
          <p:cNvPr id="15" name="Group 15"/>
          <p:cNvGrpSpPr/>
          <p:nvPr/>
        </p:nvGrpSpPr>
        <p:grpSpPr>
          <a:xfrm>
            <a:off x="10619292" y="785026"/>
            <a:ext cx="6683462" cy="545802"/>
            <a:chOff x="0" y="0"/>
            <a:chExt cx="1760253" cy="143750"/>
          </a:xfrm>
        </p:grpSpPr>
        <p:sp>
          <p:nvSpPr>
            <p:cNvPr id="16" name="Freeform 16"/>
            <p:cNvSpPr/>
            <p:nvPr/>
          </p:nvSpPr>
          <p:spPr>
            <a:xfrm>
              <a:off x="0" y="0"/>
              <a:ext cx="1760253" cy="143750"/>
            </a:xfrm>
            <a:custGeom>
              <a:avLst/>
              <a:gdLst/>
              <a:ahLst/>
              <a:cxnLst/>
              <a:rect l="l" t="t" r="r" b="b"/>
              <a:pathLst>
                <a:path w="1760253" h="143750">
                  <a:moveTo>
                    <a:pt x="59077" y="0"/>
                  </a:moveTo>
                  <a:lnTo>
                    <a:pt x="1701177" y="0"/>
                  </a:lnTo>
                  <a:cubicBezTo>
                    <a:pt x="1716845" y="0"/>
                    <a:pt x="1731871" y="6224"/>
                    <a:pt x="1742950" y="17303"/>
                  </a:cubicBezTo>
                  <a:cubicBezTo>
                    <a:pt x="1754029" y="28382"/>
                    <a:pt x="1760253" y="43409"/>
                    <a:pt x="1760253" y="59077"/>
                  </a:cubicBezTo>
                  <a:lnTo>
                    <a:pt x="1760253" y="84673"/>
                  </a:lnTo>
                  <a:cubicBezTo>
                    <a:pt x="1760253" y="117301"/>
                    <a:pt x="1733804" y="143750"/>
                    <a:pt x="1701177" y="143750"/>
                  </a:cubicBezTo>
                  <a:lnTo>
                    <a:pt x="59077" y="143750"/>
                  </a:lnTo>
                  <a:cubicBezTo>
                    <a:pt x="43409" y="143750"/>
                    <a:pt x="28382" y="137526"/>
                    <a:pt x="17303" y="126447"/>
                  </a:cubicBezTo>
                  <a:cubicBezTo>
                    <a:pt x="6224" y="115368"/>
                    <a:pt x="0" y="100342"/>
                    <a:pt x="0" y="84673"/>
                  </a:cubicBezTo>
                  <a:lnTo>
                    <a:pt x="0" y="59077"/>
                  </a:lnTo>
                  <a:cubicBezTo>
                    <a:pt x="0" y="26450"/>
                    <a:pt x="26450" y="0"/>
                    <a:pt x="59077" y="0"/>
                  </a:cubicBezTo>
                  <a:close/>
                </a:path>
              </a:pathLst>
            </a:custGeom>
            <a:gradFill rotWithShape="1">
              <a:gsLst>
                <a:gs pos="0">
                  <a:srgbClr val="001845">
                    <a:alpha val="100000"/>
                  </a:srgbClr>
                </a:gs>
                <a:gs pos="50000">
                  <a:srgbClr val="0F2E68">
                    <a:alpha val="100000"/>
                  </a:srgbClr>
                </a:gs>
                <a:gs pos="100000">
                  <a:srgbClr val="0F2E68">
                    <a:alpha val="100000"/>
                  </a:srgbClr>
                </a:gs>
              </a:gsLst>
              <a:lin ang="2700000"/>
            </a:gradFill>
          </p:spPr>
        </p:sp>
        <p:sp>
          <p:nvSpPr>
            <p:cNvPr id="17" name="TextBox 17"/>
            <p:cNvSpPr txBox="1"/>
            <p:nvPr/>
          </p:nvSpPr>
          <p:spPr>
            <a:xfrm>
              <a:off x="0" y="-38100"/>
              <a:ext cx="1760253" cy="181850"/>
            </a:xfrm>
            <a:prstGeom prst="rect">
              <a:avLst/>
            </a:prstGeom>
          </p:spPr>
          <p:txBody>
            <a:bodyPr lIns="50800" tIns="50800" rIns="50800" bIns="50800" rtlCol="0" anchor="ctr"/>
            <a:lstStyle/>
            <a:p>
              <a:pPr algn="ctr">
                <a:lnSpc>
                  <a:spcPts val="3079"/>
                </a:lnSpc>
              </a:pPr>
              <a:r>
                <a:rPr lang="en-US" sz="2199" b="1">
                  <a:solidFill>
                    <a:srgbClr val="FFFFFF"/>
                  </a:solidFill>
                  <a:latin typeface="Montserrat Bold"/>
                  <a:ea typeface="Montserrat Bold"/>
                  <a:cs typeface="Montserrat Bold"/>
                  <a:sym typeface="Montserrat Bold"/>
                </a:rPr>
                <a:t>IMPACT</a:t>
              </a:r>
            </a:p>
          </p:txBody>
        </p:sp>
      </p:grpSp>
      <p:grpSp>
        <p:nvGrpSpPr>
          <p:cNvPr id="18" name="Group 18"/>
          <p:cNvGrpSpPr/>
          <p:nvPr/>
        </p:nvGrpSpPr>
        <p:grpSpPr>
          <a:xfrm>
            <a:off x="10619292" y="3343431"/>
            <a:ext cx="6683462" cy="545802"/>
            <a:chOff x="0" y="0"/>
            <a:chExt cx="1760253" cy="143750"/>
          </a:xfrm>
        </p:grpSpPr>
        <p:sp>
          <p:nvSpPr>
            <p:cNvPr id="19" name="Freeform 19"/>
            <p:cNvSpPr/>
            <p:nvPr/>
          </p:nvSpPr>
          <p:spPr>
            <a:xfrm>
              <a:off x="0" y="0"/>
              <a:ext cx="1760253" cy="143750"/>
            </a:xfrm>
            <a:custGeom>
              <a:avLst/>
              <a:gdLst/>
              <a:ahLst/>
              <a:cxnLst/>
              <a:rect l="l" t="t" r="r" b="b"/>
              <a:pathLst>
                <a:path w="1760253" h="143750">
                  <a:moveTo>
                    <a:pt x="59077" y="0"/>
                  </a:moveTo>
                  <a:lnTo>
                    <a:pt x="1701177" y="0"/>
                  </a:lnTo>
                  <a:cubicBezTo>
                    <a:pt x="1716845" y="0"/>
                    <a:pt x="1731871" y="6224"/>
                    <a:pt x="1742950" y="17303"/>
                  </a:cubicBezTo>
                  <a:cubicBezTo>
                    <a:pt x="1754029" y="28382"/>
                    <a:pt x="1760253" y="43409"/>
                    <a:pt x="1760253" y="59077"/>
                  </a:cubicBezTo>
                  <a:lnTo>
                    <a:pt x="1760253" y="84673"/>
                  </a:lnTo>
                  <a:cubicBezTo>
                    <a:pt x="1760253" y="117301"/>
                    <a:pt x="1733804" y="143750"/>
                    <a:pt x="1701177" y="143750"/>
                  </a:cubicBezTo>
                  <a:lnTo>
                    <a:pt x="59077" y="143750"/>
                  </a:lnTo>
                  <a:cubicBezTo>
                    <a:pt x="43409" y="143750"/>
                    <a:pt x="28382" y="137526"/>
                    <a:pt x="17303" y="126447"/>
                  </a:cubicBezTo>
                  <a:cubicBezTo>
                    <a:pt x="6224" y="115368"/>
                    <a:pt x="0" y="100342"/>
                    <a:pt x="0" y="84673"/>
                  </a:cubicBezTo>
                  <a:lnTo>
                    <a:pt x="0" y="59077"/>
                  </a:lnTo>
                  <a:cubicBezTo>
                    <a:pt x="0" y="26450"/>
                    <a:pt x="26450" y="0"/>
                    <a:pt x="59077" y="0"/>
                  </a:cubicBezTo>
                  <a:close/>
                </a:path>
              </a:pathLst>
            </a:custGeom>
            <a:gradFill rotWithShape="1">
              <a:gsLst>
                <a:gs pos="0">
                  <a:srgbClr val="001845">
                    <a:alpha val="100000"/>
                  </a:srgbClr>
                </a:gs>
                <a:gs pos="50000">
                  <a:srgbClr val="0F2E68">
                    <a:alpha val="100000"/>
                  </a:srgbClr>
                </a:gs>
                <a:gs pos="100000">
                  <a:srgbClr val="0F2E68">
                    <a:alpha val="100000"/>
                  </a:srgbClr>
                </a:gs>
              </a:gsLst>
              <a:lin ang="2700000"/>
            </a:gradFill>
          </p:spPr>
        </p:sp>
        <p:sp>
          <p:nvSpPr>
            <p:cNvPr id="20" name="TextBox 20"/>
            <p:cNvSpPr txBox="1"/>
            <p:nvPr/>
          </p:nvSpPr>
          <p:spPr>
            <a:xfrm>
              <a:off x="0" y="-38100"/>
              <a:ext cx="1760253" cy="181850"/>
            </a:xfrm>
            <a:prstGeom prst="rect">
              <a:avLst/>
            </a:prstGeom>
          </p:spPr>
          <p:txBody>
            <a:bodyPr lIns="50800" tIns="50800" rIns="50800" bIns="50800" rtlCol="0" anchor="ctr"/>
            <a:lstStyle/>
            <a:p>
              <a:pPr algn="ctr">
                <a:lnSpc>
                  <a:spcPts val="3079"/>
                </a:lnSpc>
              </a:pPr>
              <a:r>
                <a:rPr lang="en-US" sz="2199" b="1">
                  <a:solidFill>
                    <a:srgbClr val="FFFFFF"/>
                  </a:solidFill>
                  <a:latin typeface="Montserrat Bold"/>
                  <a:ea typeface="Montserrat Bold"/>
                  <a:cs typeface="Montserrat Bold"/>
                  <a:sym typeface="Montserrat Bold"/>
                </a:rPr>
                <a:t>KEY FIGURES</a:t>
              </a:r>
            </a:p>
          </p:txBody>
        </p:sp>
      </p:grpSp>
      <p:grpSp>
        <p:nvGrpSpPr>
          <p:cNvPr id="21" name="Group 21"/>
          <p:cNvGrpSpPr/>
          <p:nvPr/>
        </p:nvGrpSpPr>
        <p:grpSpPr>
          <a:xfrm>
            <a:off x="10619292" y="5371324"/>
            <a:ext cx="6683462" cy="545802"/>
            <a:chOff x="0" y="0"/>
            <a:chExt cx="1760253" cy="143750"/>
          </a:xfrm>
        </p:grpSpPr>
        <p:sp>
          <p:nvSpPr>
            <p:cNvPr id="22" name="Freeform 22"/>
            <p:cNvSpPr/>
            <p:nvPr/>
          </p:nvSpPr>
          <p:spPr>
            <a:xfrm>
              <a:off x="0" y="0"/>
              <a:ext cx="1760253" cy="143750"/>
            </a:xfrm>
            <a:custGeom>
              <a:avLst/>
              <a:gdLst/>
              <a:ahLst/>
              <a:cxnLst/>
              <a:rect l="l" t="t" r="r" b="b"/>
              <a:pathLst>
                <a:path w="1760253" h="143750">
                  <a:moveTo>
                    <a:pt x="59077" y="0"/>
                  </a:moveTo>
                  <a:lnTo>
                    <a:pt x="1701177" y="0"/>
                  </a:lnTo>
                  <a:cubicBezTo>
                    <a:pt x="1716845" y="0"/>
                    <a:pt x="1731871" y="6224"/>
                    <a:pt x="1742950" y="17303"/>
                  </a:cubicBezTo>
                  <a:cubicBezTo>
                    <a:pt x="1754029" y="28382"/>
                    <a:pt x="1760253" y="43409"/>
                    <a:pt x="1760253" y="59077"/>
                  </a:cubicBezTo>
                  <a:lnTo>
                    <a:pt x="1760253" y="84673"/>
                  </a:lnTo>
                  <a:cubicBezTo>
                    <a:pt x="1760253" y="117301"/>
                    <a:pt x="1733804" y="143750"/>
                    <a:pt x="1701177" y="143750"/>
                  </a:cubicBezTo>
                  <a:lnTo>
                    <a:pt x="59077" y="143750"/>
                  </a:lnTo>
                  <a:cubicBezTo>
                    <a:pt x="43409" y="143750"/>
                    <a:pt x="28382" y="137526"/>
                    <a:pt x="17303" y="126447"/>
                  </a:cubicBezTo>
                  <a:cubicBezTo>
                    <a:pt x="6224" y="115368"/>
                    <a:pt x="0" y="100342"/>
                    <a:pt x="0" y="84673"/>
                  </a:cubicBezTo>
                  <a:lnTo>
                    <a:pt x="0" y="59077"/>
                  </a:lnTo>
                  <a:cubicBezTo>
                    <a:pt x="0" y="26450"/>
                    <a:pt x="26450" y="0"/>
                    <a:pt x="59077" y="0"/>
                  </a:cubicBezTo>
                  <a:close/>
                </a:path>
              </a:pathLst>
            </a:custGeom>
            <a:gradFill rotWithShape="1">
              <a:gsLst>
                <a:gs pos="0">
                  <a:srgbClr val="001845">
                    <a:alpha val="100000"/>
                  </a:srgbClr>
                </a:gs>
                <a:gs pos="50000">
                  <a:srgbClr val="0F2E68">
                    <a:alpha val="100000"/>
                  </a:srgbClr>
                </a:gs>
                <a:gs pos="100000">
                  <a:srgbClr val="0F2E68">
                    <a:alpha val="100000"/>
                  </a:srgbClr>
                </a:gs>
              </a:gsLst>
              <a:lin ang="2700000"/>
            </a:gradFill>
          </p:spPr>
        </p:sp>
        <p:sp>
          <p:nvSpPr>
            <p:cNvPr id="23" name="TextBox 23"/>
            <p:cNvSpPr txBox="1"/>
            <p:nvPr/>
          </p:nvSpPr>
          <p:spPr>
            <a:xfrm>
              <a:off x="0" y="-38100"/>
              <a:ext cx="1760253" cy="181850"/>
            </a:xfrm>
            <a:prstGeom prst="rect">
              <a:avLst/>
            </a:prstGeom>
          </p:spPr>
          <p:txBody>
            <a:bodyPr lIns="50800" tIns="50800" rIns="50800" bIns="50800" rtlCol="0" anchor="ctr"/>
            <a:lstStyle/>
            <a:p>
              <a:pPr algn="ctr">
                <a:lnSpc>
                  <a:spcPts val="3079"/>
                </a:lnSpc>
              </a:pPr>
              <a:r>
                <a:rPr lang="en-US" sz="2199" b="1">
                  <a:solidFill>
                    <a:srgbClr val="FFFFFF"/>
                  </a:solidFill>
                  <a:latin typeface="Montserrat Bold"/>
                  <a:ea typeface="Montserrat Bold"/>
                  <a:cs typeface="Montserrat Bold"/>
                  <a:sym typeface="Montserrat Bold"/>
                </a:rPr>
                <a:t>URGENCY</a:t>
              </a:r>
            </a:p>
          </p:txBody>
        </p:sp>
      </p:grpSp>
      <p:sp>
        <p:nvSpPr>
          <p:cNvPr id="24" name="TextBox 24"/>
          <p:cNvSpPr txBox="1"/>
          <p:nvPr/>
        </p:nvSpPr>
        <p:spPr>
          <a:xfrm>
            <a:off x="10619292" y="1437669"/>
            <a:ext cx="7455348" cy="1388745"/>
          </a:xfrm>
          <a:prstGeom prst="rect">
            <a:avLst/>
          </a:prstGeom>
        </p:spPr>
        <p:txBody>
          <a:bodyPr lIns="0" tIns="0" rIns="0" bIns="0" rtlCol="0" anchor="t">
            <a:spAutoFit/>
          </a:bodyPr>
          <a:lstStyle/>
          <a:p>
            <a:pPr marL="0" lvl="0" indent="0" algn="l">
              <a:lnSpc>
                <a:spcPts val="3720"/>
              </a:lnSpc>
            </a:pPr>
            <a:r>
              <a:rPr lang="en-US" sz="2400">
                <a:solidFill>
                  <a:srgbClr val="382E2E"/>
                </a:solidFill>
                <a:latin typeface="Roboto"/>
                <a:ea typeface="Roboto"/>
                <a:cs typeface="Roboto"/>
                <a:sym typeface="Roboto"/>
              </a:rPr>
              <a:t>The lack of adequate prompts reduces the effectiveness of AI usage and can lead to inaccurate or risky results</a:t>
            </a:r>
          </a:p>
        </p:txBody>
      </p:sp>
      <p:sp>
        <p:nvSpPr>
          <p:cNvPr id="25" name="TextBox 25"/>
          <p:cNvSpPr txBox="1"/>
          <p:nvPr/>
        </p:nvSpPr>
        <p:spPr>
          <a:xfrm>
            <a:off x="10619292" y="3996075"/>
            <a:ext cx="7455348" cy="922020"/>
          </a:xfrm>
          <a:prstGeom prst="rect">
            <a:avLst/>
          </a:prstGeom>
        </p:spPr>
        <p:txBody>
          <a:bodyPr lIns="0" tIns="0" rIns="0" bIns="0" rtlCol="0" anchor="t">
            <a:spAutoFit/>
          </a:bodyPr>
          <a:lstStyle/>
          <a:p>
            <a:pPr marL="518160" lvl="1" indent="-259080" algn="l">
              <a:lnSpc>
                <a:spcPts val="3720"/>
              </a:lnSpc>
              <a:buFont typeface="Arial"/>
              <a:buChar char="•"/>
            </a:pPr>
            <a:r>
              <a:rPr lang="en-US" sz="2400">
                <a:solidFill>
                  <a:srgbClr val="382E2E"/>
                </a:solidFill>
                <a:latin typeface="Roboto"/>
                <a:ea typeface="Roboto"/>
                <a:cs typeface="Roboto"/>
                <a:sym typeface="Roboto"/>
              </a:rPr>
              <a:t>75% of people use generative AI in their work</a:t>
            </a:r>
          </a:p>
          <a:p>
            <a:pPr marL="518160" lvl="1" indent="-259080" algn="l">
              <a:lnSpc>
                <a:spcPts val="3720"/>
              </a:lnSpc>
              <a:buFont typeface="Arial"/>
              <a:buChar char="•"/>
            </a:pPr>
            <a:r>
              <a:rPr lang="en-US" sz="2400">
                <a:solidFill>
                  <a:srgbClr val="382E2E"/>
                </a:solidFill>
                <a:latin typeface="Roboto"/>
                <a:ea typeface="Roboto"/>
                <a:cs typeface="Roboto"/>
                <a:sym typeface="Roboto"/>
              </a:rPr>
              <a:t>46% of these users started in the last six months</a:t>
            </a:r>
          </a:p>
        </p:txBody>
      </p:sp>
      <p:sp>
        <p:nvSpPr>
          <p:cNvPr id="26" name="TextBox 26"/>
          <p:cNvSpPr txBox="1"/>
          <p:nvPr/>
        </p:nvSpPr>
        <p:spPr>
          <a:xfrm>
            <a:off x="10619292" y="6285155"/>
            <a:ext cx="7455348" cy="922020"/>
          </a:xfrm>
          <a:prstGeom prst="rect">
            <a:avLst/>
          </a:prstGeom>
        </p:spPr>
        <p:txBody>
          <a:bodyPr lIns="0" tIns="0" rIns="0" bIns="0" rtlCol="0" anchor="t">
            <a:spAutoFit/>
          </a:bodyPr>
          <a:lstStyle/>
          <a:p>
            <a:pPr marL="0" lvl="0" indent="0" algn="l">
              <a:lnSpc>
                <a:spcPts val="3720"/>
              </a:lnSpc>
            </a:pPr>
            <a:r>
              <a:rPr lang="en-US" sz="2400">
                <a:solidFill>
                  <a:srgbClr val="382E2E"/>
                </a:solidFill>
                <a:latin typeface="Roboto"/>
                <a:ea typeface="Roboto"/>
                <a:cs typeface="Roboto"/>
                <a:sym typeface="Roboto"/>
              </a:rPr>
              <a:t>As AI usage increases, the need for precise and safe prompts becomes increasingly important</a:t>
            </a:r>
          </a:p>
        </p:txBody>
      </p:sp>
      <p:grpSp>
        <p:nvGrpSpPr>
          <p:cNvPr id="27" name="Group 27"/>
          <p:cNvGrpSpPr/>
          <p:nvPr/>
        </p:nvGrpSpPr>
        <p:grpSpPr>
          <a:xfrm>
            <a:off x="11750153" y="8042984"/>
            <a:ext cx="4421740" cy="947346"/>
            <a:chOff x="0" y="0"/>
            <a:chExt cx="1164573" cy="249507"/>
          </a:xfrm>
        </p:grpSpPr>
        <p:sp>
          <p:nvSpPr>
            <p:cNvPr id="28" name="Freeform 28"/>
            <p:cNvSpPr/>
            <p:nvPr/>
          </p:nvSpPr>
          <p:spPr>
            <a:xfrm>
              <a:off x="0" y="0"/>
              <a:ext cx="1164573" cy="249507"/>
            </a:xfrm>
            <a:custGeom>
              <a:avLst/>
              <a:gdLst/>
              <a:ahLst/>
              <a:cxnLst/>
              <a:rect l="l" t="t" r="r" b="b"/>
              <a:pathLst>
                <a:path w="1164573" h="249507">
                  <a:moveTo>
                    <a:pt x="89295" y="0"/>
                  </a:moveTo>
                  <a:lnTo>
                    <a:pt x="1075279" y="0"/>
                  </a:lnTo>
                  <a:cubicBezTo>
                    <a:pt x="1098961" y="0"/>
                    <a:pt x="1121674" y="9408"/>
                    <a:pt x="1138420" y="26154"/>
                  </a:cubicBezTo>
                  <a:cubicBezTo>
                    <a:pt x="1155166" y="42900"/>
                    <a:pt x="1164573" y="65612"/>
                    <a:pt x="1164573" y="89295"/>
                  </a:cubicBezTo>
                  <a:lnTo>
                    <a:pt x="1164573" y="160212"/>
                  </a:lnTo>
                  <a:cubicBezTo>
                    <a:pt x="1164573" y="209528"/>
                    <a:pt x="1124595" y="249507"/>
                    <a:pt x="1075279" y="249507"/>
                  </a:cubicBezTo>
                  <a:lnTo>
                    <a:pt x="89295" y="249507"/>
                  </a:lnTo>
                  <a:cubicBezTo>
                    <a:pt x="65612" y="249507"/>
                    <a:pt x="42900" y="240099"/>
                    <a:pt x="26154" y="223353"/>
                  </a:cubicBezTo>
                  <a:cubicBezTo>
                    <a:pt x="9408" y="206607"/>
                    <a:pt x="0" y="183895"/>
                    <a:pt x="0" y="160212"/>
                  </a:cubicBezTo>
                  <a:lnTo>
                    <a:pt x="0" y="89295"/>
                  </a:lnTo>
                  <a:cubicBezTo>
                    <a:pt x="0" y="65612"/>
                    <a:pt x="9408" y="42900"/>
                    <a:pt x="26154" y="26154"/>
                  </a:cubicBezTo>
                  <a:cubicBezTo>
                    <a:pt x="42900" y="9408"/>
                    <a:pt x="65612" y="0"/>
                    <a:pt x="89295" y="0"/>
                  </a:cubicBezTo>
                  <a:close/>
                </a:path>
              </a:pathLst>
            </a:custGeom>
            <a:solidFill>
              <a:srgbClr val="7ED957"/>
            </a:solidFill>
          </p:spPr>
        </p:sp>
        <p:sp>
          <p:nvSpPr>
            <p:cNvPr id="29" name="TextBox 29"/>
            <p:cNvSpPr txBox="1"/>
            <p:nvPr/>
          </p:nvSpPr>
          <p:spPr>
            <a:xfrm>
              <a:off x="0" y="-47625"/>
              <a:ext cx="1164573" cy="297132"/>
            </a:xfrm>
            <a:prstGeom prst="rect">
              <a:avLst/>
            </a:prstGeom>
          </p:spPr>
          <p:txBody>
            <a:bodyPr lIns="50800" tIns="50800" rIns="50800" bIns="50800" rtlCol="0" anchor="ctr"/>
            <a:lstStyle/>
            <a:p>
              <a:pPr algn="ctr">
                <a:lnSpc>
                  <a:spcPts val="4059"/>
                </a:lnSpc>
              </a:pPr>
              <a:r>
                <a:rPr lang="en-US" sz="2899" b="1" u="sng" dirty="0">
                  <a:solidFill>
                    <a:schemeClr val="bg1"/>
                  </a:solidFill>
                  <a:latin typeface="Montserrat Bold"/>
                  <a:ea typeface="Montserrat Bold"/>
                  <a:cs typeface="Montserrat Bold"/>
                  <a:sym typeface="Montserrat Bold"/>
                  <a:hlinkClick r:id="rId6" action="ppaction://hlinksldjump">
                    <a:extLst>
                      <a:ext uri="{A12FA001-AC4F-418D-AE19-62706E023703}">
                        <ahyp:hlinkClr xmlns:ahyp="http://schemas.microsoft.com/office/drawing/2018/hyperlinkcolor" val="tx"/>
                      </a:ext>
                    </a:extLst>
                  </a:hlinkClick>
                </a:rPr>
                <a:t>Solution Overview</a:t>
              </a:r>
            </a:p>
          </p:txBody>
        </p:sp>
      </p:grpSp>
      <p:sp>
        <p:nvSpPr>
          <p:cNvPr id="30" name="TextBox 30"/>
          <p:cNvSpPr txBox="1"/>
          <p:nvPr/>
        </p:nvSpPr>
        <p:spPr>
          <a:xfrm>
            <a:off x="277023" y="8375015"/>
            <a:ext cx="3837503" cy="396240"/>
          </a:xfrm>
          <a:prstGeom prst="rect">
            <a:avLst/>
          </a:prstGeom>
        </p:spPr>
        <p:txBody>
          <a:bodyPr lIns="0" tIns="0" rIns="0" bIns="0" rtlCol="0" anchor="t">
            <a:spAutoFit/>
          </a:bodyPr>
          <a:lstStyle/>
          <a:p>
            <a:pPr marL="0" lvl="0" indent="0" algn="l">
              <a:lnSpc>
                <a:spcPts val="3359"/>
              </a:lnSpc>
            </a:pPr>
            <a:r>
              <a:rPr lang="en-US" sz="2400" b="1" spc="177">
                <a:solidFill>
                  <a:srgbClr val="FFFFFF"/>
                </a:solidFill>
                <a:latin typeface="Montserrat Semi-Bold"/>
                <a:ea typeface="Montserrat Semi-Bold"/>
                <a:cs typeface="Montserrat Semi-Bold"/>
                <a:sym typeface="Montserrat Semi-Bold"/>
              </a:rPr>
              <a:t>THE CHALLENGE</a:t>
            </a:r>
          </a:p>
        </p:txBody>
      </p:sp>
      <p:sp>
        <p:nvSpPr>
          <p:cNvPr id="31" name="AutoShape 31"/>
          <p:cNvSpPr/>
          <p:nvPr/>
        </p:nvSpPr>
        <p:spPr>
          <a:xfrm flipV="1">
            <a:off x="313534" y="8990330"/>
            <a:ext cx="4351856" cy="0"/>
          </a:xfrm>
          <a:prstGeom prst="line">
            <a:avLst/>
          </a:prstGeom>
          <a:ln w="76200" cap="flat">
            <a:solidFill>
              <a:srgbClr val="EAE4D2"/>
            </a:solidFill>
            <a:prstDash val="solid"/>
            <a:headEnd type="none" w="sm" len="sm"/>
            <a:tailEnd type="none" w="sm" len="sm"/>
          </a:ln>
        </p:spPr>
      </p:sp>
      <p:sp>
        <p:nvSpPr>
          <p:cNvPr id="32" name="TextBox 32"/>
          <p:cNvSpPr txBox="1"/>
          <p:nvPr/>
        </p:nvSpPr>
        <p:spPr>
          <a:xfrm>
            <a:off x="277023" y="9114155"/>
            <a:ext cx="8866977" cy="989330"/>
          </a:xfrm>
          <a:prstGeom prst="rect">
            <a:avLst/>
          </a:prstGeom>
        </p:spPr>
        <p:txBody>
          <a:bodyPr lIns="0" tIns="0" rIns="0" bIns="0" rtlCol="0" anchor="t">
            <a:spAutoFit/>
          </a:bodyPr>
          <a:lstStyle/>
          <a:p>
            <a:pPr algn="l">
              <a:lnSpc>
                <a:spcPts val="4030"/>
              </a:lnSpc>
              <a:spcBef>
                <a:spcPct val="0"/>
              </a:spcBef>
            </a:pPr>
            <a:r>
              <a:rPr lang="en-US" sz="2600">
                <a:solidFill>
                  <a:srgbClr val="FFFFFF"/>
                </a:solidFill>
                <a:latin typeface="Roboto"/>
                <a:ea typeface="Roboto"/>
                <a:cs typeface="Roboto"/>
                <a:sym typeface="Roboto"/>
              </a:rPr>
              <a:t>Design a system that auto-corrects and validates user inputs before sending them to the AI</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1028700" y="2807966"/>
            <a:ext cx="16230600" cy="3203703"/>
          </a:xfrm>
          <a:prstGeom prst="rect">
            <a:avLst/>
          </a:prstGeom>
        </p:spPr>
        <p:txBody>
          <a:bodyPr lIns="0" tIns="0" rIns="0" bIns="0" rtlCol="0" anchor="t">
            <a:spAutoFit/>
          </a:bodyPr>
          <a:lstStyle/>
          <a:p>
            <a:pPr marL="0" lvl="0" indent="0" algn="ctr">
              <a:lnSpc>
                <a:spcPts val="5103"/>
              </a:lnSpc>
            </a:pPr>
            <a:r>
              <a:rPr lang="en-US" sz="2899" spc="115">
                <a:solidFill>
                  <a:srgbClr val="FFFFFF"/>
                </a:solidFill>
                <a:latin typeface="Roboto"/>
                <a:ea typeface="Roboto"/>
                <a:cs typeface="Roboto"/>
                <a:sym typeface="Roboto"/>
              </a:rPr>
              <a:t>A system that optimizes and validates user prompts before they are processed by AI, ensuring clarity, safety, and effectiveness. By addressing issues like grammatical errors, unclear inputs, and harmful language, the system enhances prompt quality while safeguarding user privacy and ethical compliance. This approach empowers users, regardless of technical expertise, to achieve better, risk-free AI interactions.</a:t>
            </a:r>
          </a:p>
        </p:txBody>
      </p:sp>
      <p:grpSp>
        <p:nvGrpSpPr>
          <p:cNvPr id="3" name="Group 3"/>
          <p:cNvGrpSpPr/>
          <p:nvPr/>
        </p:nvGrpSpPr>
        <p:grpSpPr>
          <a:xfrm>
            <a:off x="4742211" y="6769880"/>
            <a:ext cx="8803578" cy="1196664"/>
            <a:chOff x="0" y="0"/>
            <a:chExt cx="2318638" cy="315171"/>
          </a:xfrm>
        </p:grpSpPr>
        <p:sp>
          <p:nvSpPr>
            <p:cNvPr id="4" name="Freeform 4"/>
            <p:cNvSpPr/>
            <p:nvPr/>
          </p:nvSpPr>
          <p:spPr>
            <a:xfrm>
              <a:off x="0" y="0"/>
              <a:ext cx="2318638" cy="315171"/>
            </a:xfrm>
            <a:custGeom>
              <a:avLst/>
              <a:gdLst/>
              <a:ahLst/>
              <a:cxnLst/>
              <a:rect l="l" t="t" r="r" b="b"/>
              <a:pathLst>
                <a:path w="2318638" h="315171">
                  <a:moveTo>
                    <a:pt x="44850" y="0"/>
                  </a:moveTo>
                  <a:lnTo>
                    <a:pt x="2273788" y="0"/>
                  </a:lnTo>
                  <a:cubicBezTo>
                    <a:pt x="2298558" y="0"/>
                    <a:pt x="2318638" y="20080"/>
                    <a:pt x="2318638" y="44850"/>
                  </a:cubicBezTo>
                  <a:lnTo>
                    <a:pt x="2318638" y="270321"/>
                  </a:lnTo>
                  <a:cubicBezTo>
                    <a:pt x="2318638" y="282216"/>
                    <a:pt x="2313912" y="293624"/>
                    <a:pt x="2305502" y="302035"/>
                  </a:cubicBezTo>
                  <a:cubicBezTo>
                    <a:pt x="2297091" y="310446"/>
                    <a:pt x="2285683" y="315171"/>
                    <a:pt x="2273788" y="315171"/>
                  </a:cubicBezTo>
                  <a:lnTo>
                    <a:pt x="44850" y="315171"/>
                  </a:lnTo>
                  <a:cubicBezTo>
                    <a:pt x="32955" y="315171"/>
                    <a:pt x="21547" y="310446"/>
                    <a:pt x="13136" y="302035"/>
                  </a:cubicBezTo>
                  <a:cubicBezTo>
                    <a:pt x="4725" y="293624"/>
                    <a:pt x="0" y="282216"/>
                    <a:pt x="0" y="270321"/>
                  </a:cubicBezTo>
                  <a:lnTo>
                    <a:pt x="0" y="44850"/>
                  </a:lnTo>
                  <a:cubicBezTo>
                    <a:pt x="0" y="32955"/>
                    <a:pt x="4725" y="21547"/>
                    <a:pt x="13136" y="13136"/>
                  </a:cubicBezTo>
                  <a:cubicBezTo>
                    <a:pt x="21547" y="4725"/>
                    <a:pt x="32955" y="0"/>
                    <a:pt x="44850" y="0"/>
                  </a:cubicBezTo>
                  <a:close/>
                </a:path>
              </a:pathLst>
            </a:custGeom>
            <a:solidFill>
              <a:srgbClr val="02B2FF"/>
            </a:solidFill>
          </p:spPr>
        </p:sp>
        <p:sp>
          <p:nvSpPr>
            <p:cNvPr id="5" name="TextBox 5"/>
            <p:cNvSpPr txBox="1"/>
            <p:nvPr/>
          </p:nvSpPr>
          <p:spPr>
            <a:xfrm>
              <a:off x="0" y="-47625"/>
              <a:ext cx="2318638" cy="362796"/>
            </a:xfrm>
            <a:prstGeom prst="rect">
              <a:avLst/>
            </a:prstGeom>
          </p:spPr>
          <p:txBody>
            <a:bodyPr lIns="50800" tIns="50800" rIns="50800" bIns="50800" rtlCol="0" anchor="ctr"/>
            <a:lstStyle/>
            <a:p>
              <a:pPr algn="ctr">
                <a:lnSpc>
                  <a:spcPts val="4059"/>
                </a:lnSpc>
              </a:pPr>
              <a:r>
                <a:rPr lang="en-US" sz="2899" b="1" u="sng" dirty="0">
                  <a:solidFill>
                    <a:schemeClr val="bg1"/>
                  </a:solidFill>
                  <a:latin typeface="Montserrat Bold"/>
                  <a:ea typeface="Montserrat Bold"/>
                  <a:cs typeface="Montserrat Bold"/>
                  <a:sym typeface="Montserrat Bold"/>
                  <a:hlinkClick r:id="rId2" action="ppaction://hlinksldjump">
                    <a:extLst>
                      <a:ext uri="{A12FA001-AC4F-418D-AE19-62706E023703}">
                        <ahyp:hlinkClr xmlns:ahyp="http://schemas.microsoft.com/office/drawing/2018/hyperlinkcolor" val="tx"/>
                      </a:ext>
                    </a:extLst>
                  </a:hlinkClick>
                </a:rPr>
                <a:t>Introducing our groundbreaking solution</a:t>
              </a:r>
            </a:p>
          </p:txBody>
        </p:sp>
      </p:grpSp>
      <p:grpSp>
        <p:nvGrpSpPr>
          <p:cNvPr id="6" name="Group 6"/>
          <p:cNvGrpSpPr/>
          <p:nvPr/>
        </p:nvGrpSpPr>
        <p:grpSpPr>
          <a:xfrm>
            <a:off x="1028700" y="8881660"/>
            <a:ext cx="715180" cy="71518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0DDCFF"/>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4081595" y="7585746"/>
            <a:ext cx="5402508" cy="540250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2" name="Group 12"/>
          <p:cNvGrpSpPr/>
          <p:nvPr/>
        </p:nvGrpSpPr>
        <p:grpSpPr>
          <a:xfrm rot="-10800000">
            <a:off x="15324670" y="690160"/>
            <a:ext cx="715180" cy="71518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0DDCFF"/>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5" name="Group 15"/>
          <p:cNvGrpSpPr/>
          <p:nvPr/>
        </p:nvGrpSpPr>
        <p:grpSpPr>
          <a:xfrm rot="-10800000">
            <a:off x="-2415553" y="-2701254"/>
            <a:ext cx="5402508" cy="540250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8" name="AutoShape 18"/>
          <p:cNvSpPr/>
          <p:nvPr/>
        </p:nvSpPr>
        <p:spPr>
          <a:xfrm flipV="1">
            <a:off x="2986955" y="1827319"/>
            <a:ext cx="4351856" cy="0"/>
          </a:xfrm>
          <a:prstGeom prst="line">
            <a:avLst/>
          </a:prstGeom>
          <a:ln w="76200" cap="flat">
            <a:solidFill>
              <a:srgbClr val="EAE4D2"/>
            </a:solidFill>
            <a:prstDash val="solid"/>
            <a:headEnd type="none" w="sm" len="sm"/>
            <a:tailEnd type="none" w="sm" len="sm"/>
          </a:ln>
        </p:spPr>
      </p:sp>
      <p:sp>
        <p:nvSpPr>
          <p:cNvPr id="19" name="TextBox 19"/>
          <p:cNvSpPr txBox="1"/>
          <p:nvPr/>
        </p:nvSpPr>
        <p:spPr>
          <a:xfrm>
            <a:off x="4062810" y="420455"/>
            <a:ext cx="5860202" cy="984885"/>
          </a:xfrm>
          <a:prstGeom prst="rect">
            <a:avLst/>
          </a:prstGeom>
        </p:spPr>
        <p:txBody>
          <a:bodyPr lIns="0" tIns="0" rIns="0" bIns="0" rtlCol="0" anchor="t">
            <a:spAutoFit/>
          </a:bodyPr>
          <a:lstStyle/>
          <a:p>
            <a:pPr marL="0" lvl="0" indent="0" algn="l">
              <a:lnSpc>
                <a:spcPts val="7560"/>
              </a:lnSpc>
              <a:spcBef>
                <a:spcPct val="0"/>
              </a:spcBef>
            </a:pPr>
            <a:r>
              <a:rPr lang="en-US" sz="7200" b="1" u="none" strike="noStrike">
                <a:solidFill>
                  <a:srgbClr val="FFFFFF"/>
                </a:solidFill>
                <a:latin typeface="Montserrat Bold"/>
                <a:ea typeface="Montserrat Bold"/>
                <a:cs typeface="Montserrat Bold"/>
                <a:sym typeface="Montserrat Bold"/>
              </a:rPr>
              <a:t>OUR GOAL</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444714" y="390819"/>
            <a:ext cx="6818840" cy="1937385"/>
          </a:xfrm>
          <a:prstGeom prst="rect">
            <a:avLst/>
          </a:prstGeom>
        </p:spPr>
        <p:txBody>
          <a:bodyPr lIns="0" tIns="0" rIns="0" bIns="0" rtlCol="0" anchor="t">
            <a:spAutoFit/>
          </a:bodyPr>
          <a:lstStyle/>
          <a:p>
            <a:pPr algn="l">
              <a:lnSpc>
                <a:spcPts val="7560"/>
              </a:lnSpc>
            </a:pPr>
            <a:r>
              <a:rPr lang="en-US" sz="7200" b="1">
                <a:solidFill>
                  <a:srgbClr val="FFFFFF"/>
                </a:solidFill>
                <a:latin typeface="Montserrat Bold"/>
                <a:ea typeface="Montserrat Bold"/>
                <a:cs typeface="Montserrat Bold"/>
                <a:sym typeface="Montserrat Bold"/>
              </a:rPr>
              <a:t>OUR SOLUTION</a:t>
            </a:r>
          </a:p>
        </p:txBody>
      </p:sp>
      <p:grpSp>
        <p:nvGrpSpPr>
          <p:cNvPr id="3" name="Group 3"/>
          <p:cNvGrpSpPr/>
          <p:nvPr/>
        </p:nvGrpSpPr>
        <p:grpSpPr>
          <a:xfrm>
            <a:off x="7658785" y="38100"/>
            <a:ext cx="10569694" cy="10287000"/>
            <a:chOff x="0" y="0"/>
            <a:chExt cx="2783788" cy="2709333"/>
          </a:xfrm>
        </p:grpSpPr>
        <p:sp>
          <p:nvSpPr>
            <p:cNvPr id="4" name="Freeform 4"/>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F6F6F6"/>
            </a:solidFill>
          </p:spPr>
        </p:sp>
        <p:sp>
          <p:nvSpPr>
            <p:cNvPr id="5" name="TextBox 5"/>
            <p:cNvSpPr txBox="1"/>
            <p:nvPr/>
          </p:nvSpPr>
          <p:spPr>
            <a:xfrm>
              <a:off x="0" y="-47625"/>
              <a:ext cx="2783788" cy="2756958"/>
            </a:xfrm>
            <a:prstGeom prst="rect">
              <a:avLst/>
            </a:prstGeom>
          </p:spPr>
          <p:txBody>
            <a:bodyPr lIns="50800" tIns="50800" rIns="50800" bIns="50800" rtlCol="0" anchor="ctr"/>
            <a:lstStyle/>
            <a:p>
              <a:pPr algn="ctr">
                <a:lnSpc>
                  <a:spcPts val="2479"/>
                </a:lnSpc>
              </a:pPr>
              <a:endParaRPr/>
            </a:p>
          </p:txBody>
        </p:sp>
      </p:grpSp>
      <p:sp>
        <p:nvSpPr>
          <p:cNvPr id="6" name="AutoShape 6"/>
          <p:cNvSpPr/>
          <p:nvPr/>
        </p:nvSpPr>
        <p:spPr>
          <a:xfrm>
            <a:off x="444714" y="2537754"/>
            <a:ext cx="1858299" cy="0"/>
          </a:xfrm>
          <a:prstGeom prst="line">
            <a:avLst/>
          </a:prstGeom>
          <a:ln w="76200" cap="flat">
            <a:solidFill>
              <a:srgbClr val="EAE4D2"/>
            </a:solidFill>
            <a:prstDash val="solid"/>
            <a:headEnd type="none" w="sm" len="sm"/>
            <a:tailEnd type="none" w="sm" len="sm"/>
          </a:ln>
        </p:spPr>
      </p:sp>
      <p:sp>
        <p:nvSpPr>
          <p:cNvPr id="7" name="TextBox 7"/>
          <p:cNvSpPr txBox="1"/>
          <p:nvPr/>
        </p:nvSpPr>
        <p:spPr>
          <a:xfrm>
            <a:off x="444714" y="3219952"/>
            <a:ext cx="6350089" cy="1836420"/>
          </a:xfrm>
          <a:prstGeom prst="rect">
            <a:avLst/>
          </a:prstGeom>
        </p:spPr>
        <p:txBody>
          <a:bodyPr lIns="0" tIns="0" rIns="0" bIns="0" rtlCol="0" anchor="t">
            <a:spAutoFit/>
          </a:bodyPr>
          <a:lstStyle/>
          <a:p>
            <a:pPr algn="l">
              <a:lnSpc>
                <a:spcPts val="3720"/>
              </a:lnSpc>
            </a:pPr>
            <a:r>
              <a:rPr lang="en-US" sz="2400">
                <a:solidFill>
                  <a:srgbClr val="FFFFFF"/>
                </a:solidFill>
                <a:latin typeface="Open Sans"/>
                <a:ea typeface="Open Sans"/>
                <a:cs typeface="Open Sans"/>
                <a:sym typeface="Open Sans"/>
              </a:rPr>
              <a:t>Our system harnesses the power of Azure AI services and Azure OpenAI's LLMs to create a comprehensive pre-processing layer for prompts. </a:t>
            </a:r>
            <a:r>
              <a:rPr lang="en-US" sz="2400" b="1">
                <a:solidFill>
                  <a:srgbClr val="FFFFFF"/>
                </a:solidFill>
                <a:latin typeface="Open Sans Bold"/>
                <a:ea typeface="Open Sans Bold"/>
                <a:cs typeface="Open Sans Bold"/>
                <a:sym typeface="Open Sans Bold"/>
              </a:rPr>
              <a:t>Here's how it works</a:t>
            </a:r>
          </a:p>
        </p:txBody>
      </p:sp>
      <p:sp>
        <p:nvSpPr>
          <p:cNvPr id="8" name="TextBox 8"/>
          <p:cNvSpPr txBox="1"/>
          <p:nvPr/>
        </p:nvSpPr>
        <p:spPr>
          <a:xfrm>
            <a:off x="8033583" y="391451"/>
            <a:ext cx="7641844" cy="455295"/>
          </a:xfrm>
          <a:prstGeom prst="rect">
            <a:avLst/>
          </a:prstGeom>
        </p:spPr>
        <p:txBody>
          <a:bodyPr lIns="0" tIns="0" rIns="0" bIns="0" rtlCol="0" anchor="t">
            <a:spAutoFit/>
          </a:bodyPr>
          <a:lstStyle/>
          <a:p>
            <a:pPr algn="just">
              <a:lnSpc>
                <a:spcPts val="3779"/>
              </a:lnSpc>
            </a:pPr>
            <a:r>
              <a:rPr lang="en-US" sz="2699" b="1">
                <a:solidFill>
                  <a:srgbClr val="382E2E"/>
                </a:solidFill>
                <a:latin typeface="Montserrat Bold"/>
                <a:ea typeface="Montserrat Bold"/>
                <a:cs typeface="Montserrat Bold"/>
                <a:sym typeface="Montserrat Bold"/>
              </a:rPr>
              <a:t>1.- SAFETY LAYER</a:t>
            </a:r>
          </a:p>
        </p:txBody>
      </p:sp>
      <p:sp>
        <p:nvSpPr>
          <p:cNvPr id="9" name="TextBox 9"/>
          <p:cNvSpPr txBox="1"/>
          <p:nvPr/>
        </p:nvSpPr>
        <p:spPr>
          <a:xfrm>
            <a:off x="7920556" y="1095669"/>
            <a:ext cx="9997399" cy="1855470"/>
          </a:xfrm>
          <a:prstGeom prst="rect">
            <a:avLst/>
          </a:prstGeom>
        </p:spPr>
        <p:txBody>
          <a:bodyPr lIns="0" tIns="0" rIns="0" bIns="0" rtlCol="0" anchor="t">
            <a:spAutoFit/>
          </a:bodyPr>
          <a:lstStyle/>
          <a:p>
            <a:pPr algn="l">
              <a:lnSpc>
                <a:spcPts val="3720"/>
              </a:lnSpc>
            </a:pPr>
            <a:r>
              <a:rPr lang="en-US" sz="2400" b="1">
                <a:solidFill>
                  <a:srgbClr val="382E2E"/>
                </a:solidFill>
                <a:latin typeface="Roboto Bold"/>
                <a:ea typeface="Roboto Bold"/>
                <a:cs typeface="Roboto Bold"/>
                <a:sym typeface="Roboto Bold"/>
              </a:rPr>
              <a:t>A) Content safety check</a:t>
            </a:r>
          </a:p>
          <a:p>
            <a:pPr algn="l">
              <a:lnSpc>
                <a:spcPts val="3720"/>
              </a:lnSpc>
            </a:pPr>
            <a:endParaRPr lang="en-US" sz="2400" b="1">
              <a:solidFill>
                <a:srgbClr val="382E2E"/>
              </a:solidFill>
              <a:latin typeface="Roboto Bold"/>
              <a:ea typeface="Roboto Bold"/>
              <a:cs typeface="Roboto Bold"/>
              <a:sym typeface="Roboto Bold"/>
            </a:endParaRPr>
          </a:p>
          <a:p>
            <a:pPr algn="l">
              <a:lnSpc>
                <a:spcPts val="3720"/>
              </a:lnSpc>
            </a:pPr>
            <a:r>
              <a:rPr lang="en-US" sz="2400" b="1">
                <a:solidFill>
                  <a:srgbClr val="382E2E"/>
                </a:solidFill>
                <a:latin typeface="Roboto Bold"/>
                <a:ea typeface="Roboto Bold"/>
                <a:cs typeface="Roboto Bold"/>
                <a:sym typeface="Roboto Bold"/>
              </a:rPr>
              <a:t>B) Moderation</a:t>
            </a:r>
          </a:p>
          <a:p>
            <a:pPr algn="l">
              <a:lnSpc>
                <a:spcPts val="3720"/>
              </a:lnSpc>
            </a:pPr>
            <a:endParaRPr lang="en-US" sz="2400" b="1">
              <a:solidFill>
                <a:srgbClr val="382E2E"/>
              </a:solidFill>
              <a:latin typeface="Roboto Bold"/>
              <a:ea typeface="Roboto Bold"/>
              <a:cs typeface="Roboto Bold"/>
              <a:sym typeface="Roboto Bold"/>
            </a:endParaRPr>
          </a:p>
        </p:txBody>
      </p:sp>
      <p:sp>
        <p:nvSpPr>
          <p:cNvPr id="10" name="TextBox 10"/>
          <p:cNvSpPr txBox="1"/>
          <p:nvPr/>
        </p:nvSpPr>
        <p:spPr>
          <a:xfrm>
            <a:off x="8033583" y="3924802"/>
            <a:ext cx="7641844" cy="455295"/>
          </a:xfrm>
          <a:prstGeom prst="rect">
            <a:avLst/>
          </a:prstGeom>
        </p:spPr>
        <p:txBody>
          <a:bodyPr lIns="0" tIns="0" rIns="0" bIns="0" rtlCol="0" anchor="t">
            <a:spAutoFit/>
          </a:bodyPr>
          <a:lstStyle/>
          <a:p>
            <a:pPr algn="l">
              <a:lnSpc>
                <a:spcPts val="3779"/>
              </a:lnSpc>
            </a:pPr>
            <a:r>
              <a:rPr lang="en-US" sz="2699" b="1">
                <a:solidFill>
                  <a:srgbClr val="382E2E"/>
                </a:solidFill>
                <a:latin typeface="Montserrat Bold"/>
                <a:ea typeface="Montserrat Bold"/>
                <a:cs typeface="Montserrat Bold"/>
                <a:sym typeface="Montserrat Bold"/>
              </a:rPr>
              <a:t>2. - IMPROVEMENT LAYER</a:t>
            </a:r>
          </a:p>
        </p:txBody>
      </p:sp>
      <p:sp>
        <p:nvSpPr>
          <p:cNvPr id="11" name="TextBox 11"/>
          <p:cNvSpPr txBox="1"/>
          <p:nvPr/>
        </p:nvSpPr>
        <p:spPr>
          <a:xfrm>
            <a:off x="7807530" y="4637273"/>
            <a:ext cx="10223452" cy="3003042"/>
          </a:xfrm>
          <a:prstGeom prst="rect">
            <a:avLst/>
          </a:prstGeom>
        </p:spPr>
        <p:txBody>
          <a:bodyPr lIns="0" tIns="0" rIns="0" bIns="0" rtlCol="0" anchor="t">
            <a:spAutoFit/>
          </a:bodyPr>
          <a:lstStyle/>
          <a:p>
            <a:pPr algn="l">
              <a:lnSpc>
                <a:spcPts val="3983"/>
              </a:lnSpc>
            </a:pPr>
            <a:r>
              <a:rPr lang="en-US" sz="2400">
                <a:solidFill>
                  <a:srgbClr val="382E2E"/>
                </a:solidFill>
                <a:latin typeface="Roboto"/>
                <a:ea typeface="Roboto"/>
                <a:cs typeface="Roboto"/>
                <a:sym typeface="Roboto"/>
              </a:rPr>
              <a:t>Decision maker: Analyzes the prompt using the Role-Task-Context-Format (RTCF) framework to assess if it contains enough relevant information.</a:t>
            </a:r>
          </a:p>
          <a:p>
            <a:pPr algn="l">
              <a:lnSpc>
                <a:spcPts val="3983"/>
              </a:lnSpc>
            </a:pPr>
            <a:r>
              <a:rPr lang="en-US" sz="2400" b="1">
                <a:solidFill>
                  <a:srgbClr val="382E2E"/>
                </a:solidFill>
                <a:latin typeface="Roboto Bold"/>
                <a:ea typeface="Roboto Bold"/>
                <a:cs typeface="Roboto Bold"/>
                <a:sym typeface="Roboto Bold"/>
              </a:rPr>
              <a:t>If the prompt is adequate:</a:t>
            </a:r>
          </a:p>
          <a:p>
            <a:pPr marL="1036320" lvl="2" indent="-345440" algn="l">
              <a:lnSpc>
                <a:spcPts val="3983"/>
              </a:lnSpc>
              <a:buFont typeface="Arial"/>
              <a:buChar char="⚬"/>
            </a:pPr>
            <a:r>
              <a:rPr lang="en-US" sz="2400" b="1">
                <a:solidFill>
                  <a:srgbClr val="382E2E"/>
                </a:solidFill>
                <a:latin typeface="Roboto Bold"/>
                <a:ea typeface="Roboto Bold"/>
                <a:cs typeface="Roboto Bold"/>
                <a:sym typeface="Roboto Bold"/>
              </a:rPr>
              <a:t>Reorganization and enhancement:</a:t>
            </a:r>
            <a:r>
              <a:rPr lang="en-US" sz="2400">
                <a:solidFill>
                  <a:srgbClr val="382E2E"/>
                </a:solidFill>
                <a:latin typeface="Roboto"/>
                <a:ea typeface="Roboto"/>
                <a:cs typeface="Roboto"/>
                <a:sym typeface="Roboto"/>
              </a:rPr>
              <a:t> </a:t>
            </a:r>
          </a:p>
          <a:p>
            <a:pPr algn="l">
              <a:lnSpc>
                <a:spcPts val="3983"/>
              </a:lnSpc>
            </a:pPr>
            <a:r>
              <a:rPr lang="en-US" sz="2400" b="1">
                <a:solidFill>
                  <a:srgbClr val="382E2E"/>
                </a:solidFill>
                <a:latin typeface="Roboto Bold"/>
                <a:ea typeface="Roboto Bold"/>
                <a:cs typeface="Roboto Bold"/>
                <a:sym typeface="Roboto Bold"/>
              </a:rPr>
              <a:t>If the prompt is inadequate:</a:t>
            </a:r>
          </a:p>
          <a:p>
            <a:pPr marL="1036320" lvl="2" indent="-345440" algn="l">
              <a:lnSpc>
                <a:spcPts val="3983"/>
              </a:lnSpc>
              <a:buFont typeface="Arial"/>
              <a:buChar char="⚬"/>
            </a:pPr>
            <a:r>
              <a:rPr lang="en-US" sz="2400" b="1">
                <a:solidFill>
                  <a:srgbClr val="382E2E"/>
                </a:solidFill>
                <a:latin typeface="Roboto Bold"/>
                <a:ea typeface="Roboto Bold"/>
                <a:cs typeface="Roboto Bold"/>
                <a:sym typeface="Roboto Bold"/>
              </a:rPr>
              <a:t>Clarification and completion:</a:t>
            </a:r>
            <a:r>
              <a:rPr lang="en-US" sz="2400">
                <a:solidFill>
                  <a:srgbClr val="382E2E"/>
                </a:solidFill>
                <a:latin typeface="Roboto"/>
                <a:ea typeface="Roboto"/>
                <a:cs typeface="Roboto"/>
                <a:sym typeface="Roboto"/>
              </a:rPr>
              <a:t> </a:t>
            </a:r>
          </a:p>
        </p:txBody>
      </p:sp>
      <p:sp>
        <p:nvSpPr>
          <p:cNvPr id="12" name="Freeform 12"/>
          <p:cNvSpPr/>
          <p:nvPr/>
        </p:nvSpPr>
        <p:spPr>
          <a:xfrm>
            <a:off x="1605844" y="5780272"/>
            <a:ext cx="4027827" cy="3769160"/>
          </a:xfrm>
          <a:custGeom>
            <a:avLst/>
            <a:gdLst/>
            <a:ahLst/>
            <a:cxnLst/>
            <a:rect l="l" t="t" r="r" b="b"/>
            <a:pathLst>
              <a:path w="4027827" h="3769160">
                <a:moveTo>
                  <a:pt x="0" y="0"/>
                </a:moveTo>
                <a:lnTo>
                  <a:pt x="4027828" y="0"/>
                </a:lnTo>
                <a:lnTo>
                  <a:pt x="4027828" y="3769160"/>
                </a:lnTo>
                <a:lnTo>
                  <a:pt x="0" y="3769160"/>
                </a:lnTo>
                <a:lnTo>
                  <a:pt x="0" y="0"/>
                </a:lnTo>
                <a:close/>
              </a:path>
            </a:pathLst>
          </a:custGeom>
          <a:blipFill>
            <a:blip r:embed="rId2"/>
            <a:stretch>
              <a:fillRect/>
            </a:stretch>
          </a:blipFill>
        </p:spPr>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9144000" y="457494"/>
            <a:ext cx="9144000" cy="1495425"/>
            <a:chOff x="0" y="0"/>
            <a:chExt cx="2408296" cy="393857"/>
          </a:xfrm>
        </p:grpSpPr>
        <p:sp>
          <p:nvSpPr>
            <p:cNvPr id="3" name="Freeform 3"/>
            <p:cNvSpPr/>
            <p:nvPr/>
          </p:nvSpPr>
          <p:spPr>
            <a:xfrm>
              <a:off x="0" y="0"/>
              <a:ext cx="2408296" cy="393857"/>
            </a:xfrm>
            <a:custGeom>
              <a:avLst/>
              <a:gdLst/>
              <a:ahLst/>
              <a:cxnLst/>
              <a:rect l="l" t="t" r="r" b="b"/>
              <a:pathLst>
                <a:path w="2408296" h="393857">
                  <a:moveTo>
                    <a:pt x="0" y="0"/>
                  </a:moveTo>
                  <a:lnTo>
                    <a:pt x="2408296" y="0"/>
                  </a:lnTo>
                  <a:lnTo>
                    <a:pt x="2408296" y="393857"/>
                  </a:lnTo>
                  <a:lnTo>
                    <a:pt x="0" y="393857"/>
                  </a:lnTo>
                  <a:close/>
                </a:path>
              </a:pathLst>
            </a:custGeom>
            <a:solidFill>
              <a:srgbClr val="02B2FF"/>
            </a:solidFill>
          </p:spPr>
        </p:sp>
        <p:sp>
          <p:nvSpPr>
            <p:cNvPr id="4" name="TextBox 4"/>
            <p:cNvSpPr txBox="1"/>
            <p:nvPr/>
          </p:nvSpPr>
          <p:spPr>
            <a:xfrm>
              <a:off x="0" y="-47625"/>
              <a:ext cx="2408296" cy="441482"/>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061650" y="8036778"/>
            <a:ext cx="3803190" cy="38031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8" name="Freeform 8"/>
          <p:cNvSpPr/>
          <p:nvPr/>
        </p:nvSpPr>
        <p:spPr>
          <a:xfrm>
            <a:off x="6961719" y="527151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5163705" y="3621854"/>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Montserrat Bold"/>
                <a:ea typeface="Montserrat Bold"/>
                <a:cs typeface="Montserrat Bold"/>
                <a:sym typeface="Montserrat Bold"/>
              </a:rPr>
              <a:t>THE OUTCOME</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2888529" y="-1975473"/>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Freeform 5"/>
          <p:cNvSpPr/>
          <p:nvPr/>
        </p:nvSpPr>
        <p:spPr>
          <a:xfrm>
            <a:off x="10351265" y="377208"/>
            <a:ext cx="6150653" cy="9532584"/>
          </a:xfrm>
          <a:custGeom>
            <a:avLst/>
            <a:gdLst/>
            <a:ahLst/>
            <a:cxnLst/>
            <a:rect l="l" t="t" r="r" b="b"/>
            <a:pathLst>
              <a:path w="6150653" h="9532584">
                <a:moveTo>
                  <a:pt x="0" y="0"/>
                </a:moveTo>
                <a:lnTo>
                  <a:pt x="6150653" y="0"/>
                </a:lnTo>
                <a:lnTo>
                  <a:pt x="6150653" y="9532584"/>
                </a:lnTo>
                <a:lnTo>
                  <a:pt x="0" y="9532584"/>
                </a:lnTo>
                <a:lnTo>
                  <a:pt x="0" y="0"/>
                </a:lnTo>
                <a:close/>
              </a:path>
            </a:pathLst>
          </a:custGeom>
          <a:blipFill>
            <a:blip r:embed="rId2"/>
            <a:stretch>
              <a:fillRect b="-3235"/>
            </a:stretch>
          </a:blipFill>
        </p:spPr>
      </p:sp>
      <p:sp>
        <p:nvSpPr>
          <p:cNvPr id="6" name="TextBox 6"/>
          <p:cNvSpPr txBox="1"/>
          <p:nvPr/>
        </p:nvSpPr>
        <p:spPr>
          <a:xfrm>
            <a:off x="1749932" y="4048125"/>
            <a:ext cx="7648266" cy="2190750"/>
          </a:xfrm>
          <a:prstGeom prst="rect">
            <a:avLst/>
          </a:prstGeom>
        </p:spPr>
        <p:txBody>
          <a:bodyPr lIns="0" tIns="0" rIns="0" bIns="0" rtlCol="0" anchor="t">
            <a:spAutoFit/>
          </a:bodyPr>
          <a:lstStyle/>
          <a:p>
            <a:pPr marL="0" lvl="0" indent="0" algn="ctr">
              <a:lnSpc>
                <a:spcPts val="8640"/>
              </a:lnSpc>
              <a:spcBef>
                <a:spcPct val="0"/>
              </a:spcBef>
            </a:pPr>
            <a:r>
              <a:rPr lang="en-US" sz="7200" b="1">
                <a:solidFill>
                  <a:srgbClr val="FFFFFF"/>
                </a:solidFill>
                <a:latin typeface="Montserrat Bold"/>
                <a:ea typeface="Montserrat Bold"/>
                <a:cs typeface="Montserrat Bold"/>
                <a:sym typeface="Montserrat Bold"/>
              </a:rPr>
              <a:t>ARCHITECTURE OVERVIEW</a:t>
            </a:r>
          </a:p>
        </p:txBody>
      </p:sp>
      <p:sp>
        <p:nvSpPr>
          <p:cNvPr id="7" name="TextBox 7"/>
          <p:cNvSpPr txBox="1"/>
          <p:nvPr/>
        </p:nvSpPr>
        <p:spPr>
          <a:xfrm>
            <a:off x="10973325" y="65105"/>
            <a:ext cx="4906531" cy="624205"/>
          </a:xfrm>
          <a:prstGeom prst="rect">
            <a:avLst/>
          </a:prstGeom>
        </p:spPr>
        <p:txBody>
          <a:bodyPr wrap="square" lIns="0" tIns="0" rIns="0" bIns="0" rtlCol="0" anchor="t">
            <a:spAutoFit/>
          </a:bodyPr>
          <a:lstStyle/>
          <a:p>
            <a:pPr algn="ctr">
              <a:lnSpc>
                <a:spcPts val="2479"/>
              </a:lnSpc>
              <a:spcBef>
                <a:spcPct val="0"/>
              </a:spcBef>
            </a:pPr>
            <a:r>
              <a:rPr lang="en-US" sz="1599" dirty="0">
                <a:solidFill>
                  <a:srgbClr val="FFFFFF"/>
                </a:solidFill>
                <a:latin typeface="Roboto"/>
                <a:ea typeface="Roboto"/>
                <a:cs typeface="Roboto"/>
                <a:sym typeface="Roboto"/>
              </a:rPr>
              <a:t>Figure 1: General view of the </a:t>
            </a:r>
            <a:r>
              <a:rPr lang="en-US" sz="1599" dirty="0" err="1">
                <a:solidFill>
                  <a:srgbClr val="FFFFFF"/>
                </a:solidFill>
                <a:latin typeface="Roboto"/>
                <a:ea typeface="Roboto"/>
                <a:cs typeface="Roboto"/>
                <a:sym typeface="Roboto"/>
              </a:rPr>
              <a:t>pormptflow</a:t>
            </a:r>
            <a:r>
              <a:rPr lang="en-US" sz="1599" dirty="0">
                <a:solidFill>
                  <a:srgbClr val="FFFFFF"/>
                </a:solidFill>
                <a:latin typeface="Roboto"/>
                <a:ea typeface="Roboto"/>
                <a:cs typeface="Roboto"/>
                <a:sym typeface="Roboto"/>
              </a:rPr>
              <a:t>.</a:t>
            </a:r>
          </a:p>
          <a:p>
            <a:pPr algn="ctr">
              <a:lnSpc>
                <a:spcPts val="2479"/>
              </a:lnSpc>
              <a:spcBef>
                <a:spcPct val="0"/>
              </a:spcBef>
            </a:pPr>
            <a:endParaRPr lang="en-US" sz="1599" dirty="0">
              <a:solidFill>
                <a:srgbClr val="FFFFFF"/>
              </a:solidFill>
              <a:latin typeface="Roboto"/>
              <a:ea typeface="Roboto"/>
              <a:cs typeface="Roboto"/>
              <a:sym typeface="Roboto"/>
            </a:endParaRPr>
          </a:p>
        </p:txBody>
      </p:sp>
      <p:grpSp>
        <p:nvGrpSpPr>
          <p:cNvPr id="8" name="Group 8"/>
          <p:cNvGrpSpPr/>
          <p:nvPr/>
        </p:nvGrpSpPr>
        <p:grpSpPr>
          <a:xfrm>
            <a:off x="-2058021" y="8791575"/>
            <a:ext cx="9144000" cy="1495425"/>
            <a:chOff x="0" y="0"/>
            <a:chExt cx="2408296" cy="393857"/>
          </a:xfrm>
        </p:grpSpPr>
        <p:sp>
          <p:nvSpPr>
            <p:cNvPr id="9" name="Freeform 9"/>
            <p:cNvSpPr/>
            <p:nvPr/>
          </p:nvSpPr>
          <p:spPr>
            <a:xfrm>
              <a:off x="0" y="0"/>
              <a:ext cx="2408296" cy="393857"/>
            </a:xfrm>
            <a:custGeom>
              <a:avLst/>
              <a:gdLst/>
              <a:ahLst/>
              <a:cxnLst/>
              <a:rect l="l" t="t" r="r" b="b"/>
              <a:pathLst>
                <a:path w="2408296" h="393857">
                  <a:moveTo>
                    <a:pt x="0" y="0"/>
                  </a:moveTo>
                  <a:lnTo>
                    <a:pt x="2408296" y="0"/>
                  </a:lnTo>
                  <a:lnTo>
                    <a:pt x="2408296" y="393857"/>
                  </a:lnTo>
                  <a:lnTo>
                    <a:pt x="0" y="393857"/>
                  </a:lnTo>
                  <a:close/>
                </a:path>
              </a:pathLst>
            </a:custGeom>
            <a:solidFill>
              <a:srgbClr val="02B2FF"/>
            </a:solidFill>
          </p:spPr>
        </p:sp>
        <p:sp>
          <p:nvSpPr>
            <p:cNvPr id="10" name="TextBox 10"/>
            <p:cNvSpPr txBox="1"/>
            <p:nvPr/>
          </p:nvSpPr>
          <p:spPr>
            <a:xfrm>
              <a:off x="0" y="-47625"/>
              <a:ext cx="2408296" cy="441482"/>
            </a:xfrm>
            <a:prstGeom prst="rect">
              <a:avLst/>
            </a:prstGeom>
          </p:spPr>
          <p:txBody>
            <a:bodyPr lIns="50800" tIns="50800" rIns="50800" bIns="50800" rtlCol="0" anchor="ctr"/>
            <a:lstStyle/>
            <a:p>
              <a:pPr algn="ctr">
                <a:lnSpc>
                  <a:spcPts val="2479"/>
                </a:lnSpc>
              </a:pPr>
              <a:endParaRPr/>
            </a:p>
          </p:txBody>
        </p:sp>
      </p:gr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845">
                <a:alpha val="100000"/>
              </a:srgbClr>
            </a:gs>
            <a:gs pos="50000">
              <a:srgbClr val="0F2E68">
                <a:alpha val="100000"/>
              </a:srgbClr>
            </a:gs>
            <a:gs pos="100000">
              <a:srgbClr val="0F2E6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6411821" y="-3545843"/>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9969075" y="9539288"/>
            <a:ext cx="9144000" cy="1495425"/>
            <a:chOff x="0" y="0"/>
            <a:chExt cx="2408296" cy="393857"/>
          </a:xfrm>
        </p:grpSpPr>
        <p:sp>
          <p:nvSpPr>
            <p:cNvPr id="6" name="Freeform 6"/>
            <p:cNvSpPr/>
            <p:nvPr/>
          </p:nvSpPr>
          <p:spPr>
            <a:xfrm>
              <a:off x="0" y="0"/>
              <a:ext cx="2408296" cy="393857"/>
            </a:xfrm>
            <a:custGeom>
              <a:avLst/>
              <a:gdLst/>
              <a:ahLst/>
              <a:cxnLst/>
              <a:rect l="l" t="t" r="r" b="b"/>
              <a:pathLst>
                <a:path w="2408296" h="393857">
                  <a:moveTo>
                    <a:pt x="0" y="0"/>
                  </a:moveTo>
                  <a:lnTo>
                    <a:pt x="2408296" y="0"/>
                  </a:lnTo>
                  <a:lnTo>
                    <a:pt x="2408296" y="393857"/>
                  </a:lnTo>
                  <a:lnTo>
                    <a:pt x="0" y="393857"/>
                  </a:lnTo>
                  <a:close/>
                </a:path>
              </a:pathLst>
            </a:custGeom>
            <a:solidFill>
              <a:srgbClr val="02B2FF"/>
            </a:solidFill>
          </p:spPr>
        </p:sp>
        <p:sp>
          <p:nvSpPr>
            <p:cNvPr id="7" name="TextBox 7"/>
            <p:cNvSpPr txBox="1"/>
            <p:nvPr/>
          </p:nvSpPr>
          <p:spPr>
            <a:xfrm>
              <a:off x="0" y="-47625"/>
              <a:ext cx="2408296" cy="441482"/>
            </a:xfrm>
            <a:prstGeom prst="rect">
              <a:avLst/>
            </a:prstGeom>
          </p:spPr>
          <p:txBody>
            <a:bodyPr lIns="50800" tIns="50800" rIns="50800" bIns="50800" rtlCol="0" anchor="ctr"/>
            <a:lstStyle/>
            <a:p>
              <a:pPr algn="ctr">
                <a:lnSpc>
                  <a:spcPts val="2479"/>
                </a:lnSpc>
              </a:pPr>
              <a:endParaRPr/>
            </a:p>
          </p:txBody>
        </p:sp>
      </p:grpSp>
      <p:sp>
        <p:nvSpPr>
          <p:cNvPr id="8" name="Freeform 8"/>
          <p:cNvSpPr/>
          <p:nvPr/>
        </p:nvSpPr>
        <p:spPr>
          <a:xfrm>
            <a:off x="11666667" y="754463"/>
            <a:ext cx="4745154" cy="8288405"/>
          </a:xfrm>
          <a:custGeom>
            <a:avLst/>
            <a:gdLst/>
            <a:ahLst/>
            <a:cxnLst/>
            <a:rect l="l" t="t" r="r" b="b"/>
            <a:pathLst>
              <a:path w="4745154" h="8288405">
                <a:moveTo>
                  <a:pt x="0" y="0"/>
                </a:moveTo>
                <a:lnTo>
                  <a:pt x="4745154" y="0"/>
                </a:lnTo>
                <a:lnTo>
                  <a:pt x="4745154" y="8288406"/>
                </a:lnTo>
                <a:lnTo>
                  <a:pt x="0" y="8288406"/>
                </a:lnTo>
                <a:lnTo>
                  <a:pt x="0" y="0"/>
                </a:lnTo>
                <a:close/>
              </a:path>
            </a:pathLst>
          </a:custGeom>
          <a:blipFill>
            <a:blip r:embed="rId2"/>
            <a:stretch>
              <a:fillRect b="-2750"/>
            </a:stretch>
          </a:blipFill>
        </p:spPr>
      </p:sp>
      <p:sp>
        <p:nvSpPr>
          <p:cNvPr id="9" name="TextBox 9"/>
          <p:cNvSpPr txBox="1"/>
          <p:nvPr/>
        </p:nvSpPr>
        <p:spPr>
          <a:xfrm>
            <a:off x="589161" y="1939820"/>
            <a:ext cx="10447121" cy="5803392"/>
          </a:xfrm>
          <a:prstGeom prst="rect">
            <a:avLst/>
          </a:prstGeom>
        </p:spPr>
        <p:txBody>
          <a:bodyPr lIns="0" tIns="0" rIns="0" bIns="0" rtlCol="0" anchor="t">
            <a:spAutoFit/>
          </a:bodyPr>
          <a:lstStyle/>
          <a:p>
            <a:pPr algn="l">
              <a:lnSpc>
                <a:spcPts val="3983"/>
              </a:lnSpc>
            </a:pPr>
            <a:r>
              <a:rPr lang="en-US" sz="2400" dirty="0">
                <a:solidFill>
                  <a:srgbClr val="FFFFFF"/>
                </a:solidFill>
                <a:latin typeface="Roboto"/>
                <a:ea typeface="Roboto"/>
                <a:cs typeface="Roboto"/>
                <a:sym typeface="Roboto"/>
              </a:rPr>
              <a:t>The Safety Layer is responsible for ensuring that the input prompt does not contain harmful or sensitive content. It consists of the following components:</a:t>
            </a:r>
          </a:p>
          <a:p>
            <a:pPr marL="518160" lvl="1" indent="-259080" algn="l">
              <a:lnSpc>
                <a:spcPts val="6000"/>
              </a:lnSpc>
              <a:buAutoNum type="arabicPeriod"/>
            </a:pPr>
            <a:r>
              <a:rPr lang="en-US" sz="2400" b="1" u="sng" spc="76" dirty="0">
                <a:solidFill>
                  <a:srgbClr val="FFFFFF"/>
                </a:solidFill>
                <a:latin typeface="Roboto Bold"/>
                <a:ea typeface="Roboto Bold"/>
                <a:cs typeface="Roboto Bold"/>
                <a:sym typeface="Roboto Bold"/>
              </a:rPr>
              <a:t>Inputs</a:t>
            </a:r>
          </a:p>
          <a:p>
            <a:pPr marL="518160" lvl="1" indent="-259080" algn="l">
              <a:lnSpc>
                <a:spcPts val="6000"/>
              </a:lnSpc>
              <a:buAutoNum type="arabicPeriod"/>
            </a:pPr>
            <a:r>
              <a:rPr lang="en-US" sz="2400" b="1" u="sng" spc="76" dirty="0">
                <a:solidFill>
                  <a:schemeClr val="bg1"/>
                </a:solidFill>
                <a:latin typeface="Roboto Bold"/>
                <a:ea typeface="Roboto Bold"/>
                <a:cs typeface="Roboto Bold"/>
                <a:sym typeface="Roboto Bold"/>
                <a:hlinkClick r:id="rId3" tooltip="https://github.com/InnovationChallenge-EQ5/Promptus/blob/main/Hackathon-promptflow/flow.dag.yaml">
                  <a:extLst>
                    <a:ext uri="{A12FA001-AC4F-418D-AE19-62706E023703}">
                      <ahyp:hlinkClr xmlns:ahyp="http://schemas.microsoft.com/office/drawing/2018/hyperlinkcolor" val="tx"/>
                    </a:ext>
                  </a:extLst>
                </a:hlinkClick>
              </a:rPr>
              <a:t>moderateTextNode</a:t>
            </a:r>
          </a:p>
          <a:p>
            <a:pPr marL="518160" lvl="1" indent="-259080" algn="l">
              <a:lnSpc>
                <a:spcPts val="6000"/>
              </a:lnSpc>
              <a:buAutoNum type="arabicPeriod"/>
            </a:pPr>
            <a:r>
              <a:rPr lang="en-US" sz="2400" b="1" u="sng" spc="76" dirty="0">
                <a:solidFill>
                  <a:schemeClr val="bg1"/>
                </a:solidFill>
                <a:latin typeface="Roboto Bold"/>
                <a:ea typeface="Roboto Bold"/>
                <a:cs typeface="Roboto Bold"/>
                <a:sym typeface="Roboto Bold"/>
                <a:hlinkClick r:id="rId4" tooltip="https://github.com/InnovationChallenge-EQ5/Promptus/blob/main/Hackathon-promptflow/checkoutModerate.py">
                  <a:extLst>
                    <a:ext uri="{A12FA001-AC4F-418D-AE19-62706E023703}">
                      <ahyp:hlinkClr xmlns:ahyp="http://schemas.microsoft.com/office/drawing/2018/hyperlinkcolor" val="tx"/>
                    </a:ext>
                  </a:extLst>
                </a:hlinkClick>
              </a:rPr>
              <a:t>checkoutModerate</a:t>
            </a:r>
          </a:p>
          <a:p>
            <a:pPr marL="518160" lvl="1" indent="-259080" algn="l">
              <a:lnSpc>
                <a:spcPts val="6000"/>
              </a:lnSpc>
              <a:buAutoNum type="arabicPeriod"/>
            </a:pPr>
            <a:r>
              <a:rPr lang="en-US" sz="2400" b="1" u="sng" spc="76" dirty="0">
                <a:solidFill>
                  <a:schemeClr val="bg1"/>
                </a:solidFill>
                <a:latin typeface="Roboto Bold"/>
                <a:ea typeface="Roboto Bold"/>
                <a:cs typeface="Roboto Bold"/>
                <a:sym typeface="Roboto Bold"/>
                <a:hlinkClick r:id="rId5" tooltip="https://github.com/InnovationChallenge-EQ5/Promptus/blob/main/Hackathon-promptflow/LLMHate.jinja2">
                  <a:extLst>
                    <a:ext uri="{A12FA001-AC4F-418D-AE19-62706E023703}">
                      <ahyp:hlinkClr xmlns:ahyp="http://schemas.microsoft.com/office/drawing/2018/hyperlinkcolor" val="tx"/>
                    </a:ext>
                  </a:extLst>
                </a:hlinkClick>
              </a:rPr>
              <a:t>LLMModerated</a:t>
            </a:r>
          </a:p>
          <a:p>
            <a:pPr marL="518160" lvl="1" indent="-259080" algn="l">
              <a:lnSpc>
                <a:spcPts val="6000"/>
              </a:lnSpc>
              <a:buAutoNum type="arabicPeriod"/>
            </a:pPr>
            <a:r>
              <a:rPr lang="en-US" sz="2400" b="1" u="sng" spc="76" dirty="0">
                <a:solidFill>
                  <a:schemeClr val="bg1"/>
                </a:solidFill>
                <a:latin typeface="Roboto Bold"/>
                <a:ea typeface="Roboto Bold"/>
                <a:cs typeface="Roboto Bold"/>
                <a:sym typeface="Roboto Bold"/>
                <a:hlinkClick r:id="rId6" tooltip="https://github.com/InnovationChallenge-EQ5/Promptus/blob/main/Hackathon-promptflow/LLMSensitive.jinja2">
                  <a:extLst>
                    <a:ext uri="{A12FA001-AC4F-418D-AE19-62706E023703}">
                      <ahyp:hlinkClr xmlns:ahyp="http://schemas.microsoft.com/office/drawing/2018/hyperlinkcolor" val="tx"/>
                    </a:ext>
                  </a:extLst>
                </a:hlinkClick>
              </a:rPr>
              <a:t>LLMSensitive</a:t>
            </a:r>
          </a:p>
          <a:p>
            <a:pPr algn="l">
              <a:lnSpc>
                <a:spcPts val="3983"/>
              </a:lnSpc>
            </a:pPr>
            <a:endParaRPr lang="en-US" sz="2400" b="1" u="sng" spc="76" dirty="0">
              <a:solidFill>
                <a:srgbClr val="0000FF"/>
              </a:solidFill>
              <a:latin typeface="Roboto Bold"/>
              <a:ea typeface="Roboto Bold"/>
              <a:cs typeface="Roboto Bold"/>
              <a:sym typeface="Roboto Bold"/>
              <a:hlinkClick r:id="rId6" tooltip="https://github.com/InnovationChallenge-EQ5/Promptus/blob/main/Hackathon-promptflow/LLMSensitive.jinja2">
                <a:extLst>
                  <a:ext uri="{A12FA001-AC4F-418D-AE19-62706E023703}">
                    <ahyp:hlinkClr xmlns:ahyp="http://schemas.microsoft.com/office/drawing/2018/hyperlinkcolor" val="tx"/>
                  </a:ext>
                </a:extLst>
              </a:hlinkClick>
            </a:endParaRPr>
          </a:p>
        </p:txBody>
      </p:sp>
      <p:sp>
        <p:nvSpPr>
          <p:cNvPr id="10" name="TextBox 10"/>
          <p:cNvSpPr txBox="1"/>
          <p:nvPr/>
        </p:nvSpPr>
        <p:spPr>
          <a:xfrm>
            <a:off x="12344400" y="292995"/>
            <a:ext cx="3361272" cy="291747"/>
          </a:xfrm>
          <a:prstGeom prst="rect">
            <a:avLst/>
          </a:prstGeom>
        </p:spPr>
        <p:txBody>
          <a:bodyPr wrap="square" lIns="0" tIns="0" rIns="0" bIns="0" rtlCol="0" anchor="t">
            <a:spAutoFit/>
          </a:bodyPr>
          <a:lstStyle/>
          <a:p>
            <a:pPr algn="ctr">
              <a:lnSpc>
                <a:spcPts val="2479"/>
              </a:lnSpc>
              <a:spcBef>
                <a:spcPct val="0"/>
              </a:spcBef>
            </a:pPr>
            <a:r>
              <a:rPr lang="en-US" sz="1599" dirty="0">
                <a:solidFill>
                  <a:srgbClr val="FFFFFF"/>
                </a:solidFill>
                <a:latin typeface="Roboto"/>
                <a:ea typeface="Roboto"/>
                <a:cs typeface="Roboto"/>
                <a:sym typeface="Roboto"/>
              </a:rPr>
              <a:t>Figure 2: Detail of safety layer.</a:t>
            </a:r>
          </a:p>
        </p:txBody>
      </p:sp>
      <p:sp>
        <p:nvSpPr>
          <p:cNvPr id="11" name="TextBox 11"/>
          <p:cNvSpPr txBox="1"/>
          <p:nvPr/>
        </p:nvSpPr>
        <p:spPr>
          <a:xfrm>
            <a:off x="3001631" y="139458"/>
            <a:ext cx="4951478" cy="1768960"/>
          </a:xfrm>
          <a:prstGeom prst="rect">
            <a:avLst/>
          </a:prstGeom>
        </p:spPr>
        <p:txBody>
          <a:bodyPr lIns="0" tIns="0" rIns="0" bIns="0" rtlCol="0" anchor="t">
            <a:spAutoFit/>
          </a:bodyPr>
          <a:lstStyle/>
          <a:p>
            <a:pPr marL="0" lvl="0" indent="0" algn="ctr">
              <a:lnSpc>
                <a:spcPts val="6938"/>
              </a:lnSpc>
              <a:spcBef>
                <a:spcPct val="0"/>
              </a:spcBef>
            </a:pPr>
            <a:r>
              <a:rPr lang="en-US" sz="5782" b="1">
                <a:solidFill>
                  <a:srgbClr val="FFFFFF"/>
                </a:solidFill>
                <a:latin typeface="Montserrat Bold"/>
                <a:ea typeface="Montserrat Bold"/>
                <a:cs typeface="Montserrat Bold"/>
                <a:sym typeface="Montserrat Bold"/>
              </a:rPr>
              <a:t>SAFETY LAYER</a:t>
            </a: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450</Words>
  <Application>Microsoft Macintosh PowerPoint</Application>
  <PresentationFormat>Personalizado</PresentationFormat>
  <Paragraphs>67</Paragraphs>
  <Slides>12</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12</vt:i4>
      </vt:variant>
    </vt:vector>
  </HeadingPairs>
  <TitlesOfParts>
    <vt:vector size="24" baseType="lpstr">
      <vt:lpstr>Open Sans Bold</vt:lpstr>
      <vt:lpstr>Open Sans Semi-Bold</vt:lpstr>
      <vt:lpstr>Montserrat Semi-Bold</vt:lpstr>
      <vt:lpstr>Roboto</vt:lpstr>
      <vt:lpstr>Montserrat Bold</vt:lpstr>
      <vt:lpstr>Calibri</vt:lpstr>
      <vt:lpstr>Roboto Bold</vt:lpstr>
      <vt:lpstr>Arial</vt:lpstr>
      <vt:lpstr>Open Sans</vt:lpstr>
      <vt:lpstr>Andale Mono</vt:lpstr>
      <vt:lpstr>Poppins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Promptus</dc:title>
  <cp:lastModifiedBy>MARIA FERNANDA MENA ALTAMIRANO</cp:lastModifiedBy>
  <cp:revision>2</cp:revision>
  <dcterms:created xsi:type="dcterms:W3CDTF">2006-08-16T00:00:00Z</dcterms:created>
  <dcterms:modified xsi:type="dcterms:W3CDTF">2024-12-21T07:38:52Z</dcterms:modified>
  <dc:identifier>DAGZ4Ej6svo</dc:identifier>
</cp:coreProperties>
</file>