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8" r:id="rId4"/>
    <p:sldId id="282" r:id="rId5"/>
    <p:sldId id="283" r:id="rId6"/>
    <p:sldId id="296" r:id="rId7"/>
    <p:sldId id="259" r:id="rId8"/>
    <p:sldId id="284" r:id="rId9"/>
    <p:sldId id="290" r:id="rId10"/>
    <p:sldId id="297" r:id="rId11"/>
    <p:sldId id="285" r:id="rId12"/>
    <p:sldId id="286" r:id="rId13"/>
    <p:sldId id="287" r:id="rId14"/>
    <p:sldId id="298" r:id="rId15"/>
    <p:sldId id="300" r:id="rId16"/>
    <p:sldId id="291" r:id="rId17"/>
    <p:sldId id="299" r:id="rId18"/>
    <p:sldId id="292" r:id="rId19"/>
    <p:sldId id="302" r:id="rId20"/>
    <p:sldId id="293" r:id="rId21"/>
    <p:sldId id="301" r:id="rId22"/>
    <p:sldId id="294" r:id="rId23"/>
    <p:sldId id="29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78"/>
    <a:srgbClr val="8AFFE9"/>
    <a:srgbClr val="DA5685"/>
    <a:srgbClr val="FF40FF"/>
    <a:srgbClr val="FF2600"/>
    <a:srgbClr val="2DBCBA"/>
    <a:srgbClr val="FF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88415"/>
  </p:normalViewPr>
  <p:slideViewPr>
    <p:cSldViewPr snapToGrid="0" snapToObjects="1">
      <p:cViewPr varScale="1">
        <p:scale>
          <a:sx n="108" d="100"/>
          <a:sy n="108" d="100"/>
        </p:scale>
        <p:origin x="400" y="2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2EDA-44DB-4246-B958-C70E7F64BB98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68809-96D7-0E4A-96B9-1CB00D6A1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28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在介绍我们的产品之前，我们先看两个新闻：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8809-96D7-0E4A-96B9-1CB00D6A11C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802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这样的应用，可拓展性是很强的。我们可以为这个应用增加一系列的新功能。我们可以加入更多的记录信息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8809-96D7-0E4A-96B9-1CB00D6A11C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39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不希望记忆里充斥着太多的琐碎，所以我们拒绝大段的文字和大量的图片。用户每天只可以在自己的时间节点上发布一条记录，将一天浓缩成一张图片和一段文字，以此留下看似平淡的日子里最值得铭记的相逢、最美好的欢聚、最有价值的灵感、最深刻的思考、最宝贵的独家记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已经记录的时间点不能删改，就好像过去的日子无法重来。不管是苦涩还是辛辣，都是构成五味人生不可缺少的一部分。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似乎这还只是一个加了限制功能的日记，似乎比起市场上的日记，它还是缺乏吸引力。那么如果我们除了能够记录生活，还可以记录其他东西呢？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8809-96D7-0E4A-96B9-1CB00D6A11C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937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8809-96D7-0E4A-96B9-1CB00D6A11C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27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8809-96D7-0E4A-96B9-1CB00D6A11C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69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8809-96D7-0E4A-96B9-1CB00D6A11C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8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基于这个想法，我们推出了一个独具创意的产品——时间轴。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8809-96D7-0E4A-96B9-1CB00D6A11C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88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我们希望能够通过这样的一款软件，记录下我们的日常，串联成轴。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8809-96D7-0E4A-96B9-1CB00D6A11C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86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这样当我们回头去看的时候，就能够像前面新闻的里面一样，拉开记忆的丝带，看到构成自己过去的每一个元素，每一个变化。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8809-96D7-0E4A-96B9-1CB00D6A11C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661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快节奏带来的浮躁充斥了我们的生活。我们希望这样的一款产品，能够让记录这件事情变得神圣又不失趣味。因此，和微信朋友圈、微博这样的社交软件最主要的区别在于，我们打造了一款拥有限制的记录软件：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8809-96D7-0E4A-96B9-1CB00D6A11C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761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不希望记忆里充斥着太多的琐碎，所以我们拒绝大段的文字和大量的图片。用户每天只可以在自己的时间节点上发布一条记录，将一天浓缩成一张图片和一段文字，以此留下看似平淡的日子里最值得铭记的相逢、最美好的欢聚、最有价值的灵感、最深刻的思考、最宝贵的独家记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已经记录的时间点不能删改，就好像过去的日子无法重来。不管是苦涩还是辛辣，都是构成五味人生不可缺少的一部分。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似乎这还只是一个加了限制功能的日记，似乎比起市场上的日记，它还是缺乏吸引力。那么如果我们除了能够记录生活，还可以记录其他东西呢？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8809-96D7-0E4A-96B9-1CB00D6A11C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87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时间轴记录的是自己的生活。但是我们的生活是与别人的生活紧紧联系在一起的。那么我们的时间轴自然应该与他人的时间轴发生关系。例如一对情侣一起去了游乐园度过了浪漫快乐的一天，那么这一天就是属于他们共同的一天，我们将他们这一天的结点融合在一起，让他们的时间轴在这一点相交。这样，我们不仅仅记录了自己的生活，还将自己的喜悦分享给了他人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8809-96D7-0E4A-96B9-1CB00D6A11C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25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为了让用户能够直观地看到自己的人际交往，我们还加入了好友关系的查询功能，当你选中好友的时候，我们可以看到自己与他们过去的联系。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68809-96D7-0E4A-96B9-1CB00D6A11C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189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5D50E-6439-214F-B8A7-EADCC3211259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5C05D5-46C4-1D47-8D00-6B88C2780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5D50E-6439-214F-B8A7-EADCC3211259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5C05D5-46C4-1D47-8D00-6B88C2780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5D50E-6439-214F-B8A7-EADCC3211259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5C05D5-46C4-1D47-8D00-6B88C2780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E299-7A66-0746-9285-EDE784E097D8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563D-76B4-2045-8863-1C46A906C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E299-7A66-0746-9285-EDE784E097D8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563D-76B4-2045-8863-1C46A906C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00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E299-7A66-0746-9285-EDE784E097D8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563D-76B4-2045-8863-1C46A906C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3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E299-7A66-0746-9285-EDE784E097D8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563D-76B4-2045-8863-1C46A906C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6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E299-7A66-0746-9285-EDE784E097D8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563D-76B4-2045-8863-1C46A906C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6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E299-7A66-0746-9285-EDE784E097D8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563D-76B4-2045-8863-1C46A906C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E299-7A66-0746-9285-EDE784E097D8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563D-76B4-2045-8863-1C46A906C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5D50E-6439-214F-B8A7-EADCC3211259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5C05D5-46C4-1D47-8D00-6B88C2780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E299-7A66-0746-9285-EDE784E097D8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563D-76B4-2045-8863-1C46A906C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E299-7A66-0746-9285-EDE784E097D8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563D-76B4-2045-8863-1C46A906C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E299-7A66-0746-9285-EDE784E097D8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563D-76B4-2045-8863-1C46A906C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E299-7A66-0746-9285-EDE784E097D8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563D-76B4-2045-8863-1C46A906C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43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E299-7A66-0746-9285-EDE784E097D8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563D-76B4-2045-8863-1C46A906C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2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5D50E-6439-214F-B8A7-EADCC3211259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5C05D5-46C4-1D47-8D00-6B88C2780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5D50E-6439-214F-B8A7-EADCC3211259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5C05D5-46C4-1D47-8D00-6B88C2780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5D50E-6439-214F-B8A7-EADCC3211259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5C05D5-46C4-1D47-8D00-6B88C2780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5D50E-6439-214F-B8A7-EADCC3211259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5C05D5-46C4-1D47-8D00-6B88C2780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5D50E-6439-214F-B8A7-EADCC3211259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5C05D5-46C4-1D47-8D00-6B88C2780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46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5D50E-6439-214F-B8A7-EADCC3211259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5C05D5-46C4-1D47-8D00-6B88C2780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6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E299-7A66-0746-9285-EDE784E097D8}" type="datetimeFigureOut">
              <a:rPr kumimoji="1" lang="zh-CN" altLang="en-US" smtClean="0"/>
              <a:t>2016/11/19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563D-76B4-2045-8863-1C46A906C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1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0" y="1104900"/>
            <a:ext cx="12192000" cy="4610100"/>
          </a:xfrm>
          <a:prstGeom prst="line">
            <a:avLst/>
          </a:prstGeom>
          <a:ln w="25400">
            <a:solidFill>
              <a:srgbClr val="FF625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0841806" y="381873"/>
            <a:ext cx="1350194" cy="507092"/>
          </a:xfrm>
          <a:prstGeom prst="line">
            <a:avLst/>
          </a:prstGeom>
          <a:ln w="25400">
            <a:solidFill>
              <a:srgbClr val="FF625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9891" y="138487"/>
            <a:ext cx="2332851" cy="1749638"/>
          </a:xfrm>
          <a:prstGeom prst="rect">
            <a:avLst/>
          </a:prstGeom>
          <a:effectLst>
            <a:outerShdw blurRad="63500" sx="102000" sy="102000" algn="ctr" rotWithShape="0">
              <a:srgbClr val="000000">
                <a:alpha val="25000"/>
              </a:srgbClr>
            </a:outerShdw>
          </a:effectLst>
        </p:spPr>
      </p:pic>
      <p:cxnSp>
        <p:nvCxnSpPr>
          <p:cNvPr id="9" name="直线连接符 8"/>
          <p:cNvCxnSpPr/>
          <p:nvPr/>
        </p:nvCxnSpPr>
        <p:spPr>
          <a:xfrm flipV="1">
            <a:off x="0" y="5981700"/>
            <a:ext cx="927100" cy="330200"/>
          </a:xfrm>
          <a:prstGeom prst="line">
            <a:avLst/>
          </a:prstGeom>
          <a:ln w="25400">
            <a:solidFill>
              <a:srgbClr val="FF625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167742" y="3951514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049727" y="177979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83128" y="5132614"/>
            <a:ext cx="252000" cy="25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3893" y="5887232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057923" y="1529550"/>
            <a:ext cx="162000" cy="16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061791" y="4814035"/>
            <a:ext cx="540000" cy="540000"/>
          </a:xfrm>
          <a:prstGeom prst="ellipse">
            <a:avLst/>
          </a:prstGeom>
          <a:solidFill>
            <a:srgbClr val="FF7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4" name="组 23"/>
          <p:cNvGrpSpPr/>
          <p:nvPr/>
        </p:nvGrpSpPr>
        <p:grpSpPr>
          <a:xfrm>
            <a:off x="3936000" y="1249950"/>
            <a:ext cx="4320000" cy="4320000"/>
            <a:chOff x="3936000" y="1249950"/>
            <a:chExt cx="4320000" cy="4320000"/>
          </a:xfrm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grpSpPr>
        <p:sp>
          <p:nvSpPr>
            <p:cNvPr id="15" name="椭圆 14"/>
            <p:cNvSpPr/>
            <p:nvPr/>
          </p:nvSpPr>
          <p:spPr>
            <a:xfrm>
              <a:off x="3936000" y="1249950"/>
              <a:ext cx="4320000" cy="4320000"/>
            </a:xfrm>
            <a:prstGeom prst="ellipse">
              <a:avLst/>
            </a:prstGeom>
            <a:solidFill>
              <a:srgbClr val="FF62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373335" y="2468612"/>
              <a:ext cx="3445329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8000" dirty="0">
                  <a:solidFill>
                    <a:schemeClr val="bg1"/>
                  </a:solidFill>
                  <a:latin typeface="DengXian" charset="-122"/>
                  <a:ea typeface="DengXian" charset="-122"/>
                  <a:cs typeface="DengXian" charset="-122"/>
                </a:rPr>
                <a:t>时间轴</a:t>
              </a:r>
            </a:p>
            <a:p>
              <a:pPr algn="ctr"/>
              <a:r>
                <a:rPr kumimoji="1" lang="zh-CN" altLang="en-US" sz="4000" dirty="0">
                  <a:solidFill>
                    <a:schemeClr val="bg1"/>
                  </a:solidFill>
                  <a:latin typeface="DengXian" charset="-122"/>
                  <a:ea typeface="DengXian" charset="-122"/>
                  <a:cs typeface="DengXian" charset="-122"/>
                </a:rPr>
                <a:t>创意展示</a:t>
              </a:r>
            </a:p>
          </p:txBody>
        </p:sp>
      </p:grpSp>
      <p:sp>
        <p:nvSpPr>
          <p:cNvPr id="18" name="椭圆 17"/>
          <p:cNvSpPr/>
          <p:nvPr/>
        </p:nvSpPr>
        <p:spPr>
          <a:xfrm>
            <a:off x="11280959" y="459760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68893" y="382000"/>
            <a:ext cx="252000" cy="252000"/>
          </a:xfrm>
          <a:prstGeom prst="ellipse">
            <a:avLst/>
          </a:prstGeom>
          <a:solidFill>
            <a:srgbClr val="DA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2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5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100" fill="hold"/>
                                        <p:tgtEl>
                                          <p:spTgt spid="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9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9" grpId="0" animBg="1"/>
      <p:bldP spid="19" grpId="1" animBg="1"/>
      <p:bldP spid="21" grpId="0" animBg="1"/>
      <p:bldP spid="21" grpId="1" animBg="1"/>
      <p:bldP spid="18" grpId="0" animBg="1"/>
      <p:bldP spid="18" grpId="1" animBg="1"/>
      <p:bldP spid="20" grpId="0" animBg="1"/>
      <p:bldP spid="20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464" y="547116"/>
            <a:ext cx="3243072" cy="57637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786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59847" y="2397320"/>
            <a:ext cx="93987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我们每天只能有一个时间点； 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已经记录了的时间点不能删、不能改。 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9847" y="2696874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我们还能记录什么？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35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3" grpId="2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0436" y="547116"/>
            <a:ext cx="3234960" cy="57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8647" y="544874"/>
            <a:ext cx="3265624" cy="57682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6203" y="547116"/>
            <a:ext cx="3258958" cy="57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73034" y="98464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地理信息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63416" y="179426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节日聚会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3416" y="265204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专题活动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73034" y="3486262"/>
            <a:ext cx="2246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快速分享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3416" y="429892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智能滤镜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2651" y="5149684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多彩皮肤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26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 63"/>
          <p:cNvGrpSpPr/>
          <p:nvPr/>
        </p:nvGrpSpPr>
        <p:grpSpPr>
          <a:xfrm>
            <a:off x="5137526" y="1296877"/>
            <a:ext cx="1933200" cy="1933200"/>
            <a:chOff x="1766423" y="2173567"/>
            <a:chExt cx="1275353" cy="1287411"/>
          </a:xfrm>
        </p:grpSpPr>
        <p:sp>
          <p:nvSpPr>
            <p:cNvPr id="65" name="泪珠形 64"/>
            <p:cNvSpPr/>
            <p:nvPr/>
          </p:nvSpPr>
          <p:spPr>
            <a:xfrm rot="13500000" flipH="1">
              <a:off x="1760394" y="2179596"/>
              <a:ext cx="1287411" cy="1275353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117" y="2291972"/>
              <a:ext cx="1069885" cy="1080000"/>
            </a:xfrm>
            <a:prstGeom prst="rect">
              <a:avLst/>
            </a:prstGeom>
          </p:spPr>
        </p:pic>
      </p:grpSp>
      <p:grpSp>
        <p:nvGrpSpPr>
          <p:cNvPr id="39" name="组 38"/>
          <p:cNvGrpSpPr/>
          <p:nvPr/>
        </p:nvGrpSpPr>
        <p:grpSpPr>
          <a:xfrm>
            <a:off x="0" y="3764908"/>
            <a:ext cx="12192000" cy="153042"/>
            <a:chOff x="0" y="3764908"/>
            <a:chExt cx="12192000" cy="153042"/>
          </a:xfrm>
        </p:grpSpPr>
        <p:cxnSp>
          <p:nvCxnSpPr>
            <p:cNvPr id="40" name="直线连接符 39"/>
            <p:cNvCxnSpPr/>
            <p:nvPr/>
          </p:nvCxnSpPr>
          <p:spPr>
            <a:xfrm>
              <a:off x="0" y="3917950"/>
              <a:ext cx="12192000" cy="0"/>
            </a:xfrm>
            <a:prstGeom prst="line">
              <a:avLst/>
            </a:prstGeom>
            <a:ln w="76200">
              <a:solidFill>
                <a:srgbClr val="2DB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/>
            <p:cNvCxnSpPr/>
            <p:nvPr/>
          </p:nvCxnSpPr>
          <p:spPr>
            <a:xfrm>
              <a:off x="0" y="3840793"/>
              <a:ext cx="12192000" cy="0"/>
            </a:xfrm>
            <a:prstGeom prst="line">
              <a:avLst/>
            </a:prstGeom>
            <a:ln w="76200">
              <a:solidFill>
                <a:srgbClr val="DA5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/>
            <p:cNvCxnSpPr/>
            <p:nvPr/>
          </p:nvCxnSpPr>
          <p:spPr>
            <a:xfrm>
              <a:off x="0" y="3764908"/>
              <a:ext cx="12192000" cy="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2885560" y="2173566"/>
            <a:ext cx="1275353" cy="1287411"/>
            <a:chOff x="1766423" y="2173567"/>
            <a:chExt cx="1275353" cy="1287411"/>
          </a:xfrm>
        </p:grpSpPr>
        <p:sp>
          <p:nvSpPr>
            <p:cNvPr id="47" name="泪珠形 46"/>
            <p:cNvSpPr/>
            <p:nvPr/>
          </p:nvSpPr>
          <p:spPr>
            <a:xfrm rot="13500000" flipH="1">
              <a:off x="1760394" y="2179596"/>
              <a:ext cx="1287411" cy="1275353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8060" y="2291972"/>
              <a:ext cx="1080000" cy="1080000"/>
            </a:xfrm>
            <a:prstGeom prst="rect">
              <a:avLst/>
            </a:prstGeom>
          </p:spPr>
        </p:pic>
      </p:grpSp>
      <p:sp>
        <p:nvSpPr>
          <p:cNvPr id="63" name="文本框 62"/>
          <p:cNvSpPr txBox="1"/>
          <p:nvPr/>
        </p:nvSpPr>
        <p:spPr>
          <a:xfrm>
            <a:off x="5080337" y="421110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盈利模式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088464" y="42111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产品介绍</a:t>
            </a:r>
          </a:p>
        </p:txBody>
      </p:sp>
    </p:spTree>
    <p:extLst>
      <p:ext uri="{BB962C8B-B14F-4D97-AF65-F5344CB8AC3E}">
        <p14:creationId xmlns:p14="http://schemas.microsoft.com/office/powerpoint/2010/main" val="51382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200" fill="hold"/>
                                        <p:tgtEl>
                                          <p:spTgt spid="64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-0.56719 0.04422 " pathEditMode="relative" rAng="0" ptsTypes="AA">
                                      <p:cBhvr>
                                        <p:cTn id="8" dur="1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59" y="2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2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1.85185E-6 L -0.60847 -0.0669 " pathEditMode="relative" rAng="0" ptsTypes="AA">
                                      <p:cBhvr>
                                        <p:cTn id="12" dur="1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78" y="-21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问题来了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422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后悔药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3418" y="30976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多彩皮肤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21264" y="30750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互联网广告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50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7" grpId="0"/>
      <p:bldP spid="7" grpId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 63"/>
          <p:cNvGrpSpPr/>
          <p:nvPr/>
        </p:nvGrpSpPr>
        <p:grpSpPr>
          <a:xfrm>
            <a:off x="5137526" y="1332502"/>
            <a:ext cx="1933200" cy="1933200"/>
            <a:chOff x="1766423" y="2173567"/>
            <a:chExt cx="1275353" cy="1287411"/>
          </a:xfrm>
        </p:grpSpPr>
        <p:sp>
          <p:nvSpPr>
            <p:cNvPr id="65" name="泪珠形 64"/>
            <p:cNvSpPr/>
            <p:nvPr/>
          </p:nvSpPr>
          <p:spPr>
            <a:xfrm rot="13500000" flipH="1">
              <a:off x="1760394" y="2179596"/>
              <a:ext cx="1287411" cy="1275353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117" y="2291972"/>
              <a:ext cx="1069885" cy="1080000"/>
            </a:xfrm>
            <a:prstGeom prst="rect">
              <a:avLst/>
            </a:prstGeom>
          </p:spPr>
        </p:pic>
      </p:grpSp>
      <p:grpSp>
        <p:nvGrpSpPr>
          <p:cNvPr id="39" name="组 38"/>
          <p:cNvGrpSpPr/>
          <p:nvPr/>
        </p:nvGrpSpPr>
        <p:grpSpPr>
          <a:xfrm>
            <a:off x="0" y="3764908"/>
            <a:ext cx="12192000" cy="153042"/>
            <a:chOff x="0" y="3764908"/>
            <a:chExt cx="12192000" cy="153042"/>
          </a:xfrm>
        </p:grpSpPr>
        <p:cxnSp>
          <p:nvCxnSpPr>
            <p:cNvPr id="40" name="直线连接符 39"/>
            <p:cNvCxnSpPr/>
            <p:nvPr/>
          </p:nvCxnSpPr>
          <p:spPr>
            <a:xfrm>
              <a:off x="0" y="3917950"/>
              <a:ext cx="12192000" cy="0"/>
            </a:xfrm>
            <a:prstGeom prst="line">
              <a:avLst/>
            </a:prstGeom>
            <a:ln w="76200">
              <a:solidFill>
                <a:srgbClr val="2DB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/>
            <p:cNvCxnSpPr/>
            <p:nvPr/>
          </p:nvCxnSpPr>
          <p:spPr>
            <a:xfrm>
              <a:off x="0" y="3840793"/>
              <a:ext cx="12192000" cy="0"/>
            </a:xfrm>
            <a:prstGeom prst="line">
              <a:avLst/>
            </a:prstGeom>
            <a:ln w="76200">
              <a:solidFill>
                <a:srgbClr val="DA5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/>
            <p:cNvCxnSpPr/>
            <p:nvPr/>
          </p:nvCxnSpPr>
          <p:spPr>
            <a:xfrm>
              <a:off x="0" y="3764908"/>
              <a:ext cx="12192000" cy="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2885560" y="2173566"/>
            <a:ext cx="1275353" cy="1287411"/>
            <a:chOff x="1766423" y="2173567"/>
            <a:chExt cx="1275353" cy="1287411"/>
          </a:xfrm>
        </p:grpSpPr>
        <p:sp>
          <p:nvSpPr>
            <p:cNvPr id="47" name="泪珠形 46"/>
            <p:cNvSpPr/>
            <p:nvPr/>
          </p:nvSpPr>
          <p:spPr>
            <a:xfrm rot="13500000" flipH="1">
              <a:off x="1760394" y="2179596"/>
              <a:ext cx="1287411" cy="1275353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8060" y="2291972"/>
              <a:ext cx="1080000" cy="1080000"/>
            </a:xfrm>
            <a:prstGeom prst="rect">
              <a:avLst/>
            </a:prstGeom>
          </p:spPr>
        </p:pic>
      </p:grpSp>
      <p:sp>
        <p:nvSpPr>
          <p:cNvPr id="63" name="文本框 62"/>
          <p:cNvSpPr txBox="1"/>
          <p:nvPr/>
        </p:nvSpPr>
        <p:spPr>
          <a:xfrm>
            <a:off x="5080337" y="421110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亮点分析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088464" y="42111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盈利模式</a:t>
            </a:r>
          </a:p>
        </p:txBody>
      </p:sp>
    </p:spTree>
    <p:extLst>
      <p:ext uri="{BB962C8B-B14F-4D97-AF65-F5344CB8AC3E}">
        <p14:creationId xmlns:p14="http://schemas.microsoft.com/office/powerpoint/2010/main" val="76064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200" fill="hold"/>
                                        <p:tgtEl>
                                          <p:spTgt spid="64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-0.56719 0.04422 " pathEditMode="relative" rAng="0" ptsTypes="AA">
                                      <p:cBhvr>
                                        <p:cTn id="8" dur="1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59" y="2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2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1.85185E-6 L -0.60847 -0.0669 " pathEditMode="relative" rAng="0" ptsTypes="AA">
                                      <p:cBhvr>
                                        <p:cTn id="12" dur="1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78" y="-21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86" y="928687"/>
            <a:ext cx="1666875" cy="1666875"/>
          </a:xfrm>
          <a:prstGeom prst="rect">
            <a:avLst/>
          </a:prstGeom>
          <a:effectLst>
            <a:outerShdw blurRad="63500" sx="102000" sy="102000" algn="ctr" rotWithShape="0">
              <a:srgbClr val="000000">
                <a:alpha val="2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3571874" y="776585"/>
            <a:ext cx="83153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DengXian" charset="-122"/>
                <a:ea typeface="DengXian" charset="-122"/>
                <a:cs typeface="DengXian" charset="-122"/>
              </a:rPr>
              <a:t>Heyday </a:t>
            </a:r>
            <a:r>
              <a:rPr lang="zh-CN" altLang="en-US" sz="3200" dirty="0">
                <a:latin typeface="DengXian" charset="-122"/>
                <a:ea typeface="DengXian" charset="-122"/>
                <a:cs typeface="DengXian" charset="-122"/>
              </a:rPr>
              <a:t>曾获 </a:t>
            </a:r>
            <a:r>
              <a:rPr lang="en-US" altLang="zh-CN" sz="3200" dirty="0">
                <a:latin typeface="DengXian" charset="-122"/>
                <a:ea typeface="DengXian" charset="-122"/>
                <a:cs typeface="DengXian" charset="-122"/>
              </a:rPr>
              <a:t>App Store </a:t>
            </a:r>
            <a:r>
              <a:rPr lang="zh-CN" altLang="en-US" sz="3200" dirty="0">
                <a:latin typeface="DengXian" charset="-122"/>
                <a:ea typeface="DengXian" charset="-122"/>
                <a:cs typeface="DengXian" charset="-122"/>
              </a:rPr>
              <a:t>精选；今日美国 </a:t>
            </a:r>
            <a:r>
              <a:rPr lang="en-US" altLang="zh-CN" sz="3200" dirty="0">
                <a:latin typeface="DengXian" charset="-122"/>
                <a:ea typeface="DengXian" charset="-122"/>
                <a:cs typeface="DengXian" charset="-122"/>
              </a:rPr>
              <a:t>(USA Today)</a:t>
            </a:r>
            <a:r>
              <a:rPr lang="zh-CN" altLang="en-US" sz="3200" dirty="0">
                <a:latin typeface="DengXian" charset="-122"/>
                <a:ea typeface="DengXian" charset="-122"/>
                <a:cs typeface="DengXian" charset="-122"/>
              </a:rPr>
              <a:t>、</a:t>
            </a:r>
            <a:r>
              <a:rPr lang="en-US" altLang="zh-CN" sz="3200" dirty="0">
                <a:latin typeface="DengXian" charset="-122"/>
                <a:ea typeface="DengXian" charset="-122"/>
                <a:cs typeface="DengXian" charset="-122"/>
              </a:rPr>
              <a:t>NBC </a:t>
            </a:r>
            <a:r>
              <a:rPr lang="zh-CN" altLang="en-US" sz="3200" dirty="0">
                <a:latin typeface="DengXian" charset="-122"/>
                <a:ea typeface="DengXian" charset="-122"/>
                <a:cs typeface="DengXian" charset="-122"/>
              </a:rPr>
              <a:t>新闻 </a:t>
            </a:r>
            <a:r>
              <a:rPr lang="en-US" altLang="zh-CN" sz="3200" dirty="0">
                <a:latin typeface="DengXian" charset="-122"/>
                <a:ea typeface="DengXian" charset="-122"/>
                <a:cs typeface="DengXian" charset="-122"/>
              </a:rPr>
              <a:t>(NBC News)</a:t>
            </a:r>
            <a:r>
              <a:rPr lang="zh-CN" altLang="en-US" sz="3200" dirty="0">
                <a:latin typeface="DengXian" charset="-122"/>
                <a:ea typeface="DengXian" charset="-122"/>
                <a:cs typeface="DengXian" charset="-122"/>
              </a:rPr>
              <a:t>、每日邮报 </a:t>
            </a:r>
            <a:r>
              <a:rPr lang="en-US" altLang="zh-CN" sz="3200" dirty="0">
                <a:latin typeface="DengXian" charset="-122"/>
                <a:ea typeface="DengXian" charset="-122"/>
                <a:cs typeface="DengXian" charset="-122"/>
              </a:rPr>
              <a:t>(Daily Mail) </a:t>
            </a:r>
            <a:r>
              <a:rPr lang="zh-CN" altLang="en-US" sz="3200" dirty="0">
                <a:latin typeface="DengXian" charset="-122"/>
                <a:ea typeface="DengXian" charset="-122"/>
                <a:cs typeface="DengXian" charset="-122"/>
              </a:rPr>
              <a:t>等多家媒体均有报道；亦被 </a:t>
            </a:r>
            <a:r>
              <a:rPr lang="en-US" altLang="zh-CN" sz="3200" dirty="0">
                <a:latin typeface="DengXian" charset="-122"/>
                <a:ea typeface="DengXian" charset="-122"/>
                <a:cs typeface="DengXian" charset="-122"/>
              </a:rPr>
              <a:t>TechCrunch </a:t>
            </a:r>
            <a:r>
              <a:rPr lang="zh-CN" altLang="en-US" sz="3200" dirty="0">
                <a:latin typeface="DengXian" charset="-122"/>
                <a:ea typeface="DengXian" charset="-122"/>
                <a:cs typeface="DengXian" charset="-122"/>
              </a:rPr>
              <a:t>评选为 </a:t>
            </a:r>
            <a:r>
              <a:rPr lang="en-US" altLang="zh-CN" sz="3200" dirty="0">
                <a:latin typeface="DengXian" charset="-122"/>
                <a:ea typeface="DengXian" charset="-122"/>
                <a:cs typeface="DengXian" charset="-122"/>
              </a:rPr>
              <a:t>2013 </a:t>
            </a:r>
            <a:r>
              <a:rPr lang="zh-CN" altLang="en-US" sz="3200" dirty="0">
                <a:latin typeface="DengXian" charset="-122"/>
                <a:ea typeface="DengXian" charset="-122"/>
                <a:cs typeface="DengXian" charset="-122"/>
              </a:rPr>
              <a:t>年度最佳应用之一。</a:t>
            </a:r>
          </a:p>
        </p:txBody>
      </p:sp>
      <p:sp>
        <p:nvSpPr>
          <p:cNvPr id="7" name="矩形 6"/>
          <p:cNvSpPr/>
          <p:nvPr/>
        </p:nvSpPr>
        <p:spPr>
          <a:xfrm>
            <a:off x="3918422" y="4053870"/>
            <a:ext cx="79687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DengXian" charset="-122"/>
                <a:ea typeface="DengXian" charset="-122"/>
                <a:cs typeface="DengXian" charset="-122"/>
              </a:rPr>
              <a:t>Day One </a:t>
            </a:r>
            <a:r>
              <a:rPr lang="zh-CN" altLang="en-US" sz="3200" dirty="0">
                <a:latin typeface="DengXian" charset="-122"/>
                <a:ea typeface="DengXian" charset="-122"/>
                <a:cs typeface="DengXian" charset="-122"/>
              </a:rPr>
              <a:t>曾经获得 </a:t>
            </a:r>
            <a:r>
              <a:rPr lang="en-US" altLang="zh-CN" sz="3200" dirty="0">
                <a:latin typeface="DengXian" charset="-122"/>
                <a:ea typeface="DengXian" charset="-122"/>
                <a:cs typeface="DengXian" charset="-122"/>
              </a:rPr>
              <a:t>Mac </a:t>
            </a:r>
            <a:r>
              <a:rPr lang="en-US" altLang="zh-CN" sz="3200" dirty="0" err="1">
                <a:latin typeface="DengXian" charset="-122"/>
                <a:ea typeface="DengXian" charset="-122"/>
                <a:cs typeface="DengXian" charset="-122"/>
              </a:rPr>
              <a:t>AppStore</a:t>
            </a:r>
            <a:r>
              <a:rPr lang="zh-CN" altLang="en-US" sz="3200" dirty="0">
                <a:latin typeface="DengXian" charset="-122"/>
                <a:ea typeface="DengXian" charset="-122"/>
                <a:cs typeface="DengXian" charset="-122"/>
              </a:rPr>
              <a:t>的最佳应用（</a:t>
            </a:r>
            <a:r>
              <a:rPr lang="en-US" altLang="zh-CN" sz="3200" dirty="0">
                <a:latin typeface="DengXian" charset="-122"/>
                <a:ea typeface="DengXian" charset="-122"/>
                <a:cs typeface="DengXian" charset="-122"/>
              </a:rPr>
              <a:t>Best App of 2011</a:t>
            </a:r>
            <a:r>
              <a:rPr lang="zh-CN" altLang="en-US" sz="3200" dirty="0">
                <a:latin typeface="DengXian" charset="-122"/>
                <a:ea typeface="DengXian" charset="-122"/>
                <a:cs typeface="DengXian" charset="-122"/>
              </a:rPr>
              <a:t>）和年度应用（</a:t>
            </a:r>
            <a:r>
              <a:rPr lang="en-US" altLang="zh-CN" sz="3200" dirty="0">
                <a:latin typeface="DengXian" charset="-122"/>
                <a:ea typeface="DengXian" charset="-122"/>
                <a:cs typeface="DengXian" charset="-122"/>
              </a:rPr>
              <a:t>App of the Year</a:t>
            </a:r>
            <a:r>
              <a:rPr lang="zh-CN" altLang="en-US" sz="3200" dirty="0">
                <a:latin typeface="DengXian" charset="-122"/>
                <a:ea typeface="DengXian" charset="-122"/>
                <a:cs typeface="DengXian" charset="-122"/>
              </a:rPr>
              <a:t>），它还得到过</a:t>
            </a:r>
            <a:r>
              <a:rPr lang="en-US" altLang="zh-CN" sz="3200" dirty="0">
                <a:latin typeface="DengXian" charset="-122"/>
                <a:ea typeface="DengXian" charset="-122"/>
                <a:cs typeface="DengXian" charset="-122"/>
              </a:rPr>
              <a:t>Jack Dorsey</a:t>
            </a:r>
            <a:r>
              <a:rPr lang="zh-CN" altLang="en-US" sz="3200" dirty="0">
                <a:latin typeface="DengXian" charset="-122"/>
                <a:ea typeface="DengXian" charset="-122"/>
                <a:cs typeface="DengXian" charset="-122"/>
              </a:rPr>
              <a:t>的背书</a:t>
            </a:r>
            <a:r>
              <a:rPr lang="zh-CN" altLang="en-US" dirty="0">
                <a:latin typeface="DengXian" charset="-122"/>
                <a:ea typeface="DengXian" charset="-122"/>
                <a:cs typeface="DengXian" charset="-122"/>
              </a:rPr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222" y="3931508"/>
            <a:ext cx="2851652" cy="1841157"/>
          </a:xfrm>
          <a:prstGeom prst="rect">
            <a:avLst/>
          </a:prstGeom>
          <a:effectLst>
            <a:outerShdw blurRad="63500" sx="102000" sy="102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 63"/>
          <p:cNvGrpSpPr/>
          <p:nvPr/>
        </p:nvGrpSpPr>
        <p:grpSpPr>
          <a:xfrm>
            <a:off x="5137526" y="1332502"/>
            <a:ext cx="1933200" cy="1933200"/>
            <a:chOff x="1766423" y="2173567"/>
            <a:chExt cx="1275353" cy="1287411"/>
          </a:xfrm>
        </p:grpSpPr>
        <p:sp>
          <p:nvSpPr>
            <p:cNvPr id="65" name="泪珠形 64"/>
            <p:cNvSpPr/>
            <p:nvPr/>
          </p:nvSpPr>
          <p:spPr>
            <a:xfrm rot="13500000" flipH="1">
              <a:off x="1760394" y="2179596"/>
              <a:ext cx="1287411" cy="1275353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117" y="2291972"/>
              <a:ext cx="1069885" cy="1080000"/>
            </a:xfrm>
            <a:prstGeom prst="rect">
              <a:avLst/>
            </a:prstGeom>
          </p:spPr>
        </p:pic>
      </p:grpSp>
      <p:grpSp>
        <p:nvGrpSpPr>
          <p:cNvPr id="39" name="组 38"/>
          <p:cNvGrpSpPr/>
          <p:nvPr/>
        </p:nvGrpSpPr>
        <p:grpSpPr>
          <a:xfrm>
            <a:off x="0" y="3764908"/>
            <a:ext cx="12192000" cy="153042"/>
            <a:chOff x="0" y="3764908"/>
            <a:chExt cx="12192000" cy="153042"/>
          </a:xfrm>
        </p:grpSpPr>
        <p:cxnSp>
          <p:nvCxnSpPr>
            <p:cNvPr id="40" name="直线连接符 39"/>
            <p:cNvCxnSpPr/>
            <p:nvPr/>
          </p:nvCxnSpPr>
          <p:spPr>
            <a:xfrm>
              <a:off x="0" y="3917950"/>
              <a:ext cx="12192000" cy="0"/>
            </a:xfrm>
            <a:prstGeom prst="line">
              <a:avLst/>
            </a:prstGeom>
            <a:ln w="76200">
              <a:solidFill>
                <a:srgbClr val="2DB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/>
            <p:cNvCxnSpPr/>
            <p:nvPr/>
          </p:nvCxnSpPr>
          <p:spPr>
            <a:xfrm>
              <a:off x="0" y="3840793"/>
              <a:ext cx="12192000" cy="0"/>
            </a:xfrm>
            <a:prstGeom prst="line">
              <a:avLst/>
            </a:prstGeom>
            <a:ln w="76200">
              <a:solidFill>
                <a:srgbClr val="DA5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/>
            <p:cNvCxnSpPr/>
            <p:nvPr/>
          </p:nvCxnSpPr>
          <p:spPr>
            <a:xfrm>
              <a:off x="0" y="3764908"/>
              <a:ext cx="12192000" cy="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2885560" y="2173566"/>
            <a:ext cx="1275353" cy="1287411"/>
            <a:chOff x="1766423" y="2173567"/>
            <a:chExt cx="1275353" cy="1287411"/>
          </a:xfrm>
        </p:grpSpPr>
        <p:sp>
          <p:nvSpPr>
            <p:cNvPr id="47" name="泪珠形 46"/>
            <p:cNvSpPr/>
            <p:nvPr/>
          </p:nvSpPr>
          <p:spPr>
            <a:xfrm rot="13500000" flipH="1">
              <a:off x="1760394" y="2179596"/>
              <a:ext cx="1287411" cy="1275353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8060" y="2291972"/>
              <a:ext cx="1080000" cy="1080000"/>
            </a:xfrm>
            <a:prstGeom prst="rect">
              <a:avLst/>
            </a:prstGeom>
          </p:spPr>
        </p:pic>
      </p:grpSp>
      <p:sp>
        <p:nvSpPr>
          <p:cNvPr id="63" name="文本框 62"/>
          <p:cNvSpPr txBox="1"/>
          <p:nvPr/>
        </p:nvSpPr>
        <p:spPr>
          <a:xfrm>
            <a:off x="5080337" y="421110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技术细节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088464" y="42111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亮点分析</a:t>
            </a:r>
          </a:p>
        </p:txBody>
      </p:sp>
    </p:spTree>
    <p:extLst>
      <p:ext uri="{BB962C8B-B14F-4D97-AF65-F5344CB8AC3E}">
        <p14:creationId xmlns:p14="http://schemas.microsoft.com/office/powerpoint/2010/main" val="15332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200" fill="hold"/>
                                        <p:tgtEl>
                                          <p:spTgt spid="64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-0.56719 0.04422 " pathEditMode="relative" rAng="0" ptsTypes="AA">
                                      <p:cBhvr>
                                        <p:cTn id="8" dur="1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59" y="2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2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1.85185E-6 L -0.60847 -0.0669 " pathEditMode="relative" rAng="0" ptsTypes="AA">
                                      <p:cBhvr>
                                        <p:cTn id="12" dur="1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78" y="-21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0" y="3764908"/>
            <a:ext cx="12192000" cy="153042"/>
            <a:chOff x="0" y="3764908"/>
            <a:chExt cx="12192000" cy="153042"/>
          </a:xfrm>
        </p:grpSpPr>
        <p:cxnSp>
          <p:nvCxnSpPr>
            <p:cNvPr id="21" name="直线连接符 20"/>
            <p:cNvCxnSpPr/>
            <p:nvPr/>
          </p:nvCxnSpPr>
          <p:spPr>
            <a:xfrm>
              <a:off x="0" y="3917950"/>
              <a:ext cx="12192000" cy="0"/>
            </a:xfrm>
            <a:prstGeom prst="line">
              <a:avLst/>
            </a:prstGeom>
            <a:ln w="76200">
              <a:solidFill>
                <a:srgbClr val="2DB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0" y="3840793"/>
              <a:ext cx="12192000" cy="0"/>
            </a:xfrm>
            <a:prstGeom prst="line">
              <a:avLst/>
            </a:prstGeom>
            <a:ln w="76200">
              <a:solidFill>
                <a:srgbClr val="DA5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0" y="3764908"/>
              <a:ext cx="12192000" cy="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 2"/>
          <p:cNvGrpSpPr/>
          <p:nvPr/>
        </p:nvGrpSpPr>
        <p:grpSpPr>
          <a:xfrm>
            <a:off x="1766423" y="2173567"/>
            <a:ext cx="1275353" cy="1287411"/>
            <a:chOff x="1766423" y="2173567"/>
            <a:chExt cx="1275353" cy="1287411"/>
          </a:xfrm>
        </p:grpSpPr>
        <p:sp>
          <p:nvSpPr>
            <p:cNvPr id="26" name="泪珠形 25"/>
            <p:cNvSpPr/>
            <p:nvPr/>
          </p:nvSpPr>
          <p:spPr>
            <a:xfrm rot="13500000" flipH="1">
              <a:off x="1760394" y="2179596"/>
              <a:ext cx="1287411" cy="1275353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8060" y="2291972"/>
              <a:ext cx="1080000" cy="1080000"/>
            </a:xfrm>
            <a:prstGeom prst="rect">
              <a:avLst/>
            </a:prstGeom>
          </p:spPr>
        </p:pic>
      </p:grpSp>
      <p:grpSp>
        <p:nvGrpSpPr>
          <p:cNvPr id="33" name="组 32"/>
          <p:cNvGrpSpPr/>
          <p:nvPr/>
        </p:nvGrpSpPr>
        <p:grpSpPr>
          <a:xfrm>
            <a:off x="5466451" y="2173566"/>
            <a:ext cx="1275353" cy="1287411"/>
            <a:chOff x="1766423" y="2173567"/>
            <a:chExt cx="1275353" cy="1287411"/>
          </a:xfrm>
        </p:grpSpPr>
        <p:sp>
          <p:nvSpPr>
            <p:cNvPr id="34" name="泪珠形 33"/>
            <p:cNvSpPr/>
            <p:nvPr/>
          </p:nvSpPr>
          <p:spPr>
            <a:xfrm rot="13500000" flipH="1">
              <a:off x="1760394" y="2179596"/>
              <a:ext cx="1287411" cy="1275353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8060" y="2291972"/>
              <a:ext cx="1080000" cy="1080000"/>
            </a:xfrm>
            <a:prstGeom prst="rect">
              <a:avLst/>
            </a:prstGeom>
          </p:spPr>
        </p:pic>
      </p:grpSp>
      <p:grpSp>
        <p:nvGrpSpPr>
          <p:cNvPr id="36" name="组 35"/>
          <p:cNvGrpSpPr/>
          <p:nvPr/>
        </p:nvGrpSpPr>
        <p:grpSpPr>
          <a:xfrm>
            <a:off x="8898081" y="2173565"/>
            <a:ext cx="1275353" cy="1287411"/>
            <a:chOff x="1766423" y="2173567"/>
            <a:chExt cx="1275353" cy="1287411"/>
          </a:xfrm>
        </p:grpSpPr>
        <p:sp>
          <p:nvSpPr>
            <p:cNvPr id="37" name="泪珠形 36"/>
            <p:cNvSpPr/>
            <p:nvPr/>
          </p:nvSpPr>
          <p:spPr>
            <a:xfrm rot="13500000" flipH="1">
              <a:off x="1760394" y="2179596"/>
              <a:ext cx="1287411" cy="1275353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8060" y="2291972"/>
              <a:ext cx="1080000" cy="1080000"/>
            </a:xfrm>
            <a:prstGeom prst="rect">
              <a:avLst/>
            </a:prstGeom>
          </p:spPr>
        </p:pic>
      </p:grpSp>
      <p:grpSp>
        <p:nvGrpSpPr>
          <p:cNvPr id="39" name="组 38"/>
          <p:cNvGrpSpPr/>
          <p:nvPr/>
        </p:nvGrpSpPr>
        <p:grpSpPr>
          <a:xfrm rot="10800000">
            <a:off x="3922700" y="4249345"/>
            <a:ext cx="1275353" cy="1287411"/>
            <a:chOff x="1766423" y="2173567"/>
            <a:chExt cx="1275353" cy="1287411"/>
          </a:xfrm>
        </p:grpSpPr>
        <p:sp>
          <p:nvSpPr>
            <p:cNvPr id="40" name="泪珠形 39"/>
            <p:cNvSpPr/>
            <p:nvPr/>
          </p:nvSpPr>
          <p:spPr>
            <a:xfrm rot="13500000" flipH="1">
              <a:off x="1760394" y="2179596"/>
              <a:ext cx="1287411" cy="1275353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1868060" y="2291972"/>
              <a:ext cx="1080000" cy="1080000"/>
            </a:xfrm>
            <a:prstGeom prst="rect">
              <a:avLst/>
            </a:prstGeom>
          </p:spPr>
        </p:pic>
      </p:grpSp>
      <p:grpSp>
        <p:nvGrpSpPr>
          <p:cNvPr id="42" name="组 41"/>
          <p:cNvGrpSpPr/>
          <p:nvPr/>
        </p:nvGrpSpPr>
        <p:grpSpPr>
          <a:xfrm rot="10800000">
            <a:off x="7010202" y="4249344"/>
            <a:ext cx="1275353" cy="1287411"/>
            <a:chOff x="1766423" y="2173567"/>
            <a:chExt cx="1275353" cy="1287411"/>
          </a:xfrm>
        </p:grpSpPr>
        <p:sp>
          <p:nvSpPr>
            <p:cNvPr id="43" name="泪珠形 42"/>
            <p:cNvSpPr/>
            <p:nvPr/>
          </p:nvSpPr>
          <p:spPr>
            <a:xfrm rot="13500000" flipH="1">
              <a:off x="1760394" y="2179596"/>
              <a:ext cx="1287411" cy="1275353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1868060" y="2291972"/>
              <a:ext cx="1080000" cy="108000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1593620" y="153700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创意来源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293650" y="153700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盈利模式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725278" y="153700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技术细节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745937" y="56506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产品介绍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836305" y="572790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亮点分析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88464" y="42111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创意来源</a:t>
            </a:r>
          </a:p>
        </p:txBody>
      </p:sp>
    </p:spTree>
    <p:extLst>
      <p:ext uri="{BB962C8B-B14F-4D97-AF65-F5344CB8AC3E}">
        <p14:creationId xmlns:p14="http://schemas.microsoft.com/office/powerpoint/2010/main" val="155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0.30325 -0.05903 " pathEditMode="relative" rAng="0" ptsTypes="AA">
                                      <p:cBhvr>
                                        <p:cTn id="21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-296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8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6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4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5" grpId="0"/>
      <p:bldP spid="46" grpId="0"/>
      <p:bldP spid="47" grpId="0"/>
      <p:bldP spid="4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7836" y="3060843"/>
            <a:ext cx="2936328" cy="736313"/>
          </a:xfrm>
          <a:prstGeom prst="rect">
            <a:avLst/>
          </a:prstGeom>
          <a:effectLst>
            <a:outerShdw blurRad="63500" sx="102000" sy="102000" algn="ctr" rotWithShape="0">
              <a:srgbClr val="000000">
                <a:alpha val="2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3425" y="1737046"/>
            <a:ext cx="3866400" cy="878833"/>
          </a:xfrm>
          <a:prstGeom prst="rect">
            <a:avLst/>
          </a:prstGeom>
          <a:effectLst>
            <a:outerShdw blurRad="63500" sx="102000" sy="102000" algn="ctr" rotWithShape="0">
              <a:srgbClr val="000000">
                <a:alpha val="2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938197" y="4242120"/>
            <a:ext cx="4315605" cy="8309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4800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DengXian" charset="-122"/>
                <a:ea typeface="DengXian" charset="-122"/>
                <a:cs typeface="DengXian" charset="-122"/>
              </a:rPr>
              <a:t>Material</a:t>
            </a:r>
            <a:r>
              <a:rPr kumimoji="1" lang="zh-CN" altLang="en-US" sz="4800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00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DengXian" charset="-122"/>
                <a:ea typeface="DengXian" charset="-122"/>
                <a:cs typeface="DengXian" charset="-122"/>
              </a:rPr>
              <a:t>Design</a:t>
            </a:r>
            <a:endParaRPr kumimoji="1" lang="zh-CN" altLang="en-US" sz="48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8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0" y="3764908"/>
            <a:ext cx="12192000" cy="153042"/>
            <a:chOff x="0" y="3764908"/>
            <a:chExt cx="12192000" cy="153042"/>
          </a:xfrm>
        </p:grpSpPr>
        <p:cxnSp>
          <p:nvCxnSpPr>
            <p:cNvPr id="21" name="直线连接符 20"/>
            <p:cNvCxnSpPr/>
            <p:nvPr/>
          </p:nvCxnSpPr>
          <p:spPr>
            <a:xfrm>
              <a:off x="0" y="3917950"/>
              <a:ext cx="12192000" cy="0"/>
            </a:xfrm>
            <a:prstGeom prst="line">
              <a:avLst/>
            </a:prstGeom>
            <a:ln w="76200">
              <a:solidFill>
                <a:srgbClr val="2DB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0" y="3840793"/>
              <a:ext cx="12192000" cy="0"/>
            </a:xfrm>
            <a:prstGeom prst="line">
              <a:avLst/>
            </a:prstGeom>
            <a:ln w="76200">
              <a:solidFill>
                <a:srgbClr val="DA5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0" y="3764908"/>
              <a:ext cx="12192000" cy="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8725278" y="153700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技术细节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1593620" y="1537001"/>
            <a:ext cx="6863642" cy="4714120"/>
            <a:chOff x="1593620" y="1537001"/>
            <a:chExt cx="6863642" cy="4714120"/>
          </a:xfrm>
        </p:grpSpPr>
        <p:grpSp>
          <p:nvGrpSpPr>
            <p:cNvPr id="3" name="组 2"/>
            <p:cNvGrpSpPr/>
            <p:nvPr/>
          </p:nvGrpSpPr>
          <p:grpSpPr>
            <a:xfrm>
              <a:off x="1766423" y="2173567"/>
              <a:ext cx="1275353" cy="1287411"/>
              <a:chOff x="1766423" y="2173567"/>
              <a:chExt cx="1275353" cy="1287411"/>
            </a:xfrm>
          </p:grpSpPr>
          <p:sp>
            <p:nvSpPr>
              <p:cNvPr id="26" name="泪珠形 25"/>
              <p:cNvSpPr/>
              <p:nvPr/>
            </p:nvSpPr>
            <p:spPr>
              <a:xfrm rot="13500000" flipH="1">
                <a:off x="1760394" y="2179596"/>
                <a:ext cx="1287411" cy="1275353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68060" y="2291972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3" name="组 32"/>
            <p:cNvGrpSpPr/>
            <p:nvPr/>
          </p:nvGrpSpPr>
          <p:grpSpPr>
            <a:xfrm>
              <a:off x="5466451" y="2173566"/>
              <a:ext cx="1275353" cy="1287411"/>
              <a:chOff x="1766423" y="2173567"/>
              <a:chExt cx="1275353" cy="1287411"/>
            </a:xfrm>
          </p:grpSpPr>
          <p:sp>
            <p:nvSpPr>
              <p:cNvPr id="34" name="泪珠形 33"/>
              <p:cNvSpPr/>
              <p:nvPr/>
            </p:nvSpPr>
            <p:spPr>
              <a:xfrm rot="13500000" flipH="1">
                <a:off x="1760394" y="2179596"/>
                <a:ext cx="1287411" cy="1275353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68060" y="2291972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9" name="组 38"/>
            <p:cNvGrpSpPr/>
            <p:nvPr/>
          </p:nvGrpSpPr>
          <p:grpSpPr>
            <a:xfrm rot="10800000">
              <a:off x="3922700" y="4249345"/>
              <a:ext cx="1275353" cy="1287411"/>
              <a:chOff x="1766423" y="2173567"/>
              <a:chExt cx="1275353" cy="1287411"/>
            </a:xfrm>
          </p:grpSpPr>
          <p:sp>
            <p:nvSpPr>
              <p:cNvPr id="40" name="泪珠形 39"/>
              <p:cNvSpPr/>
              <p:nvPr/>
            </p:nvSpPr>
            <p:spPr>
              <a:xfrm rot="13500000" flipH="1">
                <a:off x="1760394" y="2179596"/>
                <a:ext cx="1287411" cy="1275353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0800000">
                <a:off x="1868060" y="2291972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42" name="组 41"/>
            <p:cNvGrpSpPr/>
            <p:nvPr/>
          </p:nvGrpSpPr>
          <p:grpSpPr>
            <a:xfrm rot="10800000">
              <a:off x="7010202" y="4249344"/>
              <a:ext cx="1275353" cy="1287411"/>
              <a:chOff x="1766423" y="2173567"/>
              <a:chExt cx="1275353" cy="1287411"/>
            </a:xfrm>
          </p:grpSpPr>
          <p:sp>
            <p:nvSpPr>
              <p:cNvPr id="43" name="泪珠形 42"/>
              <p:cNvSpPr/>
              <p:nvPr/>
            </p:nvSpPr>
            <p:spPr>
              <a:xfrm rot="13500000" flipH="1">
                <a:off x="1760394" y="2179596"/>
                <a:ext cx="1287411" cy="1275353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0800000">
                <a:off x="1868060" y="2291972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593620" y="153700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engXian" charset="-122"/>
                  <a:ea typeface="DengXian" charset="-122"/>
                  <a:cs typeface="DengXian" charset="-122"/>
                </a:rPr>
                <a:t>创意来源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93650" y="153700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engXian" charset="-122"/>
                  <a:ea typeface="DengXian" charset="-122"/>
                  <a:cs typeface="DengXian" charset="-122"/>
                </a:rPr>
                <a:t>盈利模式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745937" y="5650689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engXian" charset="-122"/>
                  <a:ea typeface="DengXian" charset="-122"/>
                  <a:cs typeface="DengXian" charset="-122"/>
                </a:rPr>
                <a:t>产品介绍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836305" y="572790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engXian" charset="-122"/>
                  <a:ea typeface="DengXian" charset="-122"/>
                  <a:cs typeface="DengXian" charset="-122"/>
                </a:rPr>
                <a:t>亮点分析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088464" y="42111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技术细节</a:t>
            </a:r>
          </a:p>
        </p:txBody>
      </p:sp>
      <p:grpSp>
        <p:nvGrpSpPr>
          <p:cNvPr id="56" name="组 55"/>
          <p:cNvGrpSpPr/>
          <p:nvPr/>
        </p:nvGrpSpPr>
        <p:grpSpPr>
          <a:xfrm>
            <a:off x="5137526" y="1332502"/>
            <a:ext cx="1933200" cy="1933200"/>
            <a:chOff x="1766423" y="2173567"/>
            <a:chExt cx="1275353" cy="1287411"/>
          </a:xfrm>
        </p:grpSpPr>
        <p:sp>
          <p:nvSpPr>
            <p:cNvPr id="57" name="泪珠形 56"/>
            <p:cNvSpPr/>
            <p:nvPr/>
          </p:nvSpPr>
          <p:spPr>
            <a:xfrm rot="13500000" flipH="1">
              <a:off x="1760394" y="2179596"/>
              <a:ext cx="1287411" cy="1275353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117" y="2291972"/>
              <a:ext cx="1069885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2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0.00417 L 0.28099 0.07338 " pathEditMode="relative" rAng="0" ptsTypes="AA">
                                      <p:cBhvr>
                                        <p:cTn id="11" dur="1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10" y="344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1200" fill="hold"/>
                                        <p:tgtEl>
                                          <p:spTgt spid="56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65767" y="2600693"/>
            <a:ext cx="2021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kumimoji="1"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kumimoji="1"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kumimoji="1"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64" y="5258964"/>
            <a:ext cx="1480286" cy="14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6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/>
        </p:nvGrpSpPr>
        <p:grpSpPr>
          <a:xfrm>
            <a:off x="-1" y="0"/>
            <a:ext cx="12488510" cy="7016973"/>
            <a:chOff x="-1" y="0"/>
            <a:chExt cx="12488510" cy="701697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" y="0"/>
              <a:ext cx="3242758" cy="3456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757" y="0"/>
              <a:ext cx="3102670" cy="34560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5427" y="0"/>
              <a:ext cx="3165549" cy="34560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10976" y="0"/>
              <a:ext cx="2977533" cy="3456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3456000"/>
              <a:ext cx="3242758" cy="356097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756" y="3456000"/>
              <a:ext cx="3102670" cy="34020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840" y="3456000"/>
              <a:ext cx="3163135" cy="34020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10975" y="3456000"/>
              <a:ext cx="2970104" cy="3402000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-1" y="-1"/>
            <a:ext cx="12481080" cy="701697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278029" y="2381556"/>
            <a:ext cx="59250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dirty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爸爸每天拍女儿，</a:t>
            </a:r>
            <a:endParaRPr kumimoji="1" lang="en-US" altLang="zh-CN" sz="4800" dirty="0">
              <a:solidFill>
                <a:schemeClr val="bg1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/>
            <a:r>
              <a:rPr kumimoji="1" lang="en-US" altLang="zh-CN" sz="4800" dirty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18</a:t>
            </a:r>
            <a:r>
              <a:rPr kumimoji="1" lang="zh-CN" altLang="en-US" sz="4800" dirty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 岁前每天一张照片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406543" y="64357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来源：新浪</a:t>
            </a:r>
            <a:r>
              <a:rPr kumimoji="1" lang="zh-CN" altLang="en-US" dirty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新闻</a:t>
            </a:r>
          </a:p>
        </p:txBody>
      </p:sp>
    </p:spTree>
    <p:extLst>
      <p:ext uri="{BB962C8B-B14F-4D97-AF65-F5344CB8AC3E}">
        <p14:creationId xmlns:p14="http://schemas.microsoft.com/office/powerpoint/2010/main" val="15019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11947" y="6435789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来源：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Facebook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grpSp>
        <p:nvGrpSpPr>
          <p:cNvPr id="9" name="组合 2"/>
          <p:cNvGrpSpPr/>
          <p:nvPr/>
        </p:nvGrpSpPr>
        <p:grpSpPr>
          <a:xfrm>
            <a:off x="2845200" y="337221"/>
            <a:ext cx="6501600" cy="6183558"/>
            <a:chOff x="4296000" y="1629000"/>
            <a:chExt cx="3600000" cy="3600000"/>
          </a:xfrm>
        </p:grpSpPr>
        <p:sp>
          <p:nvSpPr>
            <p:cNvPr id="10" name="矩形: 圆角 3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1" name="矩形: 圆角 4"/>
            <p:cNvSpPr/>
            <p:nvPr/>
          </p:nvSpPr>
          <p:spPr>
            <a:xfrm>
              <a:off x="4296000" y="1629000"/>
              <a:ext cx="3600000" cy="3600000"/>
            </a:xfrm>
            <a:prstGeom prst="roundRect">
              <a:avLst>
                <a:gd name="adj" fmla="val 63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sp>
        <p:nvSpPr>
          <p:cNvPr id="12" name="矩形: 同侧圆角 5"/>
          <p:cNvSpPr>
            <a:spLocks noChangeAspect="1"/>
          </p:cNvSpPr>
          <p:nvPr/>
        </p:nvSpPr>
        <p:spPr>
          <a:xfrm>
            <a:off x="2845200" y="337221"/>
            <a:ext cx="6501600" cy="3657150"/>
          </a:xfrm>
          <a:prstGeom prst="round2SameRect">
            <a:avLst>
              <a:gd name="adj1" fmla="val 1048"/>
              <a:gd name="adj2" fmla="val 0"/>
            </a:avLst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51987" y="4349134"/>
            <a:ext cx="52934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00" dirty="0">
                <a:solidFill>
                  <a:schemeClr val="tx1">
                    <a:alpha val="87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小伙每天一张自拍坚持 </a:t>
            </a:r>
            <a:r>
              <a:rPr lang="en-US" altLang="zh-CN" sz="3300" dirty="0">
                <a:solidFill>
                  <a:schemeClr val="tx1">
                    <a:alpha val="87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8</a:t>
            </a:r>
            <a:r>
              <a:rPr lang="zh-CN" altLang="en-US" sz="3300" dirty="0">
                <a:solidFill>
                  <a:schemeClr val="tx1">
                    <a:alpha val="87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年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51987" y="4961947"/>
            <a:ext cx="5937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一个名叫 </a:t>
            </a:r>
            <a:r>
              <a:rPr lang="en-US" altLang="zh-CN" dirty="0">
                <a:solidFill>
                  <a:schemeClr val="tx1">
                    <a:alpha val="54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Hugo</a:t>
            </a:r>
            <a:r>
              <a:rPr lang="zh-CN" altLang="en-US" dirty="0">
                <a:solidFill>
                  <a:schemeClr val="tx1">
                    <a:alpha val="54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dirty="0">
                <a:solidFill>
                  <a:schemeClr val="tx1">
                    <a:alpha val="54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Cornellier</a:t>
            </a:r>
            <a:r>
              <a:rPr lang="zh-CN" altLang="en-US" dirty="0">
                <a:solidFill>
                  <a:schemeClr val="tx1">
                    <a:alpha val="54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的小伙从自己 </a:t>
            </a:r>
            <a:r>
              <a:rPr lang="en-US" altLang="zh-CN" dirty="0">
                <a:solidFill>
                  <a:schemeClr val="tx1">
                    <a:alpha val="54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12</a:t>
            </a:r>
            <a:r>
              <a:rPr lang="zh-CN" altLang="en-US" dirty="0">
                <a:solidFill>
                  <a:schemeClr val="tx1">
                    <a:alpha val="54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岁开始就坚持</a:t>
            </a:r>
            <a:endParaRPr lang="en-US" altLang="zh-CN" dirty="0">
              <a:solidFill>
                <a:schemeClr val="tx1">
                  <a:alpha val="54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r>
              <a:rPr lang="zh-CN" altLang="en-US" dirty="0">
                <a:solidFill>
                  <a:schemeClr val="tx1">
                    <a:alpha val="54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每天拍张自拍，一直拍到 </a:t>
            </a:r>
            <a:r>
              <a:rPr lang="en-US" altLang="zh-CN" dirty="0">
                <a:solidFill>
                  <a:schemeClr val="tx1">
                    <a:alpha val="54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20</a:t>
            </a:r>
            <a:r>
              <a:rPr lang="zh-CN" altLang="en-US" dirty="0">
                <a:solidFill>
                  <a:schemeClr val="tx1">
                    <a:alpha val="54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岁，整整 </a:t>
            </a:r>
            <a:r>
              <a:rPr lang="en-US" altLang="zh-CN" dirty="0">
                <a:solidFill>
                  <a:schemeClr val="tx1">
                    <a:alpha val="54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8</a:t>
            </a:r>
            <a:r>
              <a:rPr lang="zh-CN" altLang="en-US" dirty="0">
                <a:solidFill>
                  <a:schemeClr val="tx1">
                    <a:alpha val="54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年时间。</a:t>
            </a:r>
          </a:p>
        </p:txBody>
      </p: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8591550" y="5800629"/>
            <a:ext cx="452438" cy="454025"/>
            <a:chOff x="5412" y="4173"/>
            <a:chExt cx="285" cy="286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12" y="4173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5483" y="4268"/>
              <a:ext cx="143" cy="88"/>
            </a:xfrm>
            <a:custGeom>
              <a:avLst/>
              <a:gdLst>
                <a:gd name="T0" fmla="*/ 72 w 143"/>
                <a:gd name="T1" fmla="*/ 0 h 88"/>
                <a:gd name="T2" fmla="*/ 0 w 143"/>
                <a:gd name="T3" fmla="*/ 72 h 88"/>
                <a:gd name="T4" fmla="*/ 17 w 143"/>
                <a:gd name="T5" fmla="*/ 88 h 88"/>
                <a:gd name="T6" fmla="*/ 72 w 143"/>
                <a:gd name="T7" fmla="*/ 35 h 88"/>
                <a:gd name="T8" fmla="*/ 126 w 143"/>
                <a:gd name="T9" fmla="*/ 88 h 88"/>
                <a:gd name="T10" fmla="*/ 143 w 143"/>
                <a:gd name="T11" fmla="*/ 72 h 88"/>
                <a:gd name="T12" fmla="*/ 72 w 143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88">
                  <a:moveTo>
                    <a:pt x="72" y="0"/>
                  </a:moveTo>
                  <a:lnTo>
                    <a:pt x="0" y="72"/>
                  </a:lnTo>
                  <a:lnTo>
                    <a:pt x="17" y="88"/>
                  </a:lnTo>
                  <a:lnTo>
                    <a:pt x="72" y="35"/>
                  </a:lnTo>
                  <a:lnTo>
                    <a:pt x="126" y="88"/>
                  </a:lnTo>
                  <a:lnTo>
                    <a:pt x="143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48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8347" y="2050086"/>
            <a:ext cx="106481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一个人的一生是由三万多个日子组成</a:t>
            </a:r>
            <a:r>
              <a:rPr kumimoji="1" lang="zh-CN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的</a:t>
            </a:r>
            <a:r>
              <a:rPr kumimoji="1" lang="zh-CN" alt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。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每一天的我们都是不一样的我们，每一天都平凡却充满了意义。</a:t>
            </a:r>
            <a:endParaRPr kumimoji="1"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47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 63"/>
          <p:cNvGrpSpPr/>
          <p:nvPr/>
        </p:nvGrpSpPr>
        <p:grpSpPr>
          <a:xfrm>
            <a:off x="5137526" y="1296877"/>
            <a:ext cx="1933200" cy="1933200"/>
            <a:chOff x="1766423" y="2173567"/>
            <a:chExt cx="1275353" cy="1287411"/>
          </a:xfrm>
        </p:grpSpPr>
        <p:sp>
          <p:nvSpPr>
            <p:cNvPr id="65" name="泪珠形 64"/>
            <p:cNvSpPr/>
            <p:nvPr/>
          </p:nvSpPr>
          <p:spPr>
            <a:xfrm rot="13500000" flipH="1">
              <a:off x="1760394" y="2179596"/>
              <a:ext cx="1287411" cy="1275353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117" y="2291972"/>
              <a:ext cx="1069885" cy="1080000"/>
            </a:xfrm>
            <a:prstGeom prst="rect">
              <a:avLst/>
            </a:prstGeom>
          </p:spPr>
        </p:pic>
      </p:grpSp>
      <p:grpSp>
        <p:nvGrpSpPr>
          <p:cNvPr id="39" name="组 38"/>
          <p:cNvGrpSpPr/>
          <p:nvPr/>
        </p:nvGrpSpPr>
        <p:grpSpPr>
          <a:xfrm>
            <a:off x="0" y="3764908"/>
            <a:ext cx="12192000" cy="153042"/>
            <a:chOff x="0" y="3764908"/>
            <a:chExt cx="12192000" cy="153042"/>
          </a:xfrm>
        </p:grpSpPr>
        <p:cxnSp>
          <p:nvCxnSpPr>
            <p:cNvPr id="40" name="直线连接符 39"/>
            <p:cNvCxnSpPr/>
            <p:nvPr/>
          </p:nvCxnSpPr>
          <p:spPr>
            <a:xfrm>
              <a:off x="0" y="3917950"/>
              <a:ext cx="12192000" cy="0"/>
            </a:xfrm>
            <a:prstGeom prst="line">
              <a:avLst/>
            </a:prstGeom>
            <a:ln w="76200">
              <a:solidFill>
                <a:srgbClr val="2DB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/>
            <p:cNvCxnSpPr/>
            <p:nvPr/>
          </p:nvCxnSpPr>
          <p:spPr>
            <a:xfrm>
              <a:off x="0" y="3840793"/>
              <a:ext cx="12192000" cy="0"/>
            </a:xfrm>
            <a:prstGeom prst="line">
              <a:avLst/>
            </a:prstGeom>
            <a:ln w="76200">
              <a:solidFill>
                <a:srgbClr val="DA56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/>
            <p:cNvCxnSpPr/>
            <p:nvPr/>
          </p:nvCxnSpPr>
          <p:spPr>
            <a:xfrm>
              <a:off x="0" y="3764908"/>
              <a:ext cx="12192000" cy="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2885560" y="2173566"/>
            <a:ext cx="1275353" cy="1287411"/>
            <a:chOff x="1766423" y="2173567"/>
            <a:chExt cx="1275353" cy="1287411"/>
          </a:xfrm>
        </p:grpSpPr>
        <p:sp>
          <p:nvSpPr>
            <p:cNvPr id="47" name="泪珠形 46"/>
            <p:cNvSpPr/>
            <p:nvPr/>
          </p:nvSpPr>
          <p:spPr>
            <a:xfrm rot="13500000" flipH="1">
              <a:off x="1760394" y="2179596"/>
              <a:ext cx="1287411" cy="1275353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8060" y="2291972"/>
              <a:ext cx="1080000" cy="1080000"/>
            </a:xfrm>
            <a:prstGeom prst="rect">
              <a:avLst/>
            </a:prstGeom>
          </p:spPr>
        </p:pic>
      </p:grpSp>
      <p:sp>
        <p:nvSpPr>
          <p:cNvPr id="63" name="文本框 62"/>
          <p:cNvSpPr txBox="1"/>
          <p:nvPr/>
        </p:nvSpPr>
        <p:spPr>
          <a:xfrm>
            <a:off x="5080337" y="421110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产品介绍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088464" y="42111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创意来源</a:t>
            </a:r>
          </a:p>
        </p:txBody>
      </p:sp>
    </p:spTree>
    <p:extLst>
      <p:ext uri="{BB962C8B-B14F-4D97-AF65-F5344CB8AC3E}">
        <p14:creationId xmlns:p14="http://schemas.microsoft.com/office/powerpoint/2010/main" val="1147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200" fill="hold"/>
                                        <p:tgtEl>
                                          <p:spTgt spid="64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-0.56719 0.04422 " pathEditMode="relative" rAng="0" ptsTypes="AA">
                                      <p:cBhvr>
                                        <p:cTn id="8" dur="1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59" y="2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2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1.85185E-6 L -0.60847 -0.0669 " pathEditMode="relative" rAng="0" ptsTypes="AA">
                                      <p:cBhvr>
                                        <p:cTn id="12" dur="1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78" y="-21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191256" y="657038"/>
            <a:ext cx="5855208" cy="5752143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929424" y="1343674"/>
            <a:ext cx="4378871" cy="4378871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592383" y="2006633"/>
            <a:ext cx="3052953" cy="30529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7883" y="2744877"/>
            <a:ext cx="2101951" cy="15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464" y="547116"/>
            <a:ext cx="3243072" cy="57637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1718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5147" y="1123950"/>
            <a:ext cx="3199628" cy="82916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7332" y="257175"/>
            <a:ext cx="7530957" cy="74580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0550" y="-180976"/>
            <a:ext cx="3390900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00550" y="6286499"/>
            <a:ext cx="3390900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5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3.75E-6 -0.56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942</Words>
  <Application>Microsoft Macintosh PowerPoint</Application>
  <PresentationFormat>宽屏</PresentationFormat>
  <Paragraphs>75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DengXian</vt:lpstr>
      <vt:lpstr>宋体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154421897@qq.com</dc:creator>
  <cp:lastModifiedBy>userzd326</cp:lastModifiedBy>
  <cp:revision>79</cp:revision>
  <dcterms:created xsi:type="dcterms:W3CDTF">2016-11-18T00:22:04Z</dcterms:created>
  <dcterms:modified xsi:type="dcterms:W3CDTF">2016-11-19T15:54:58Z</dcterms:modified>
</cp:coreProperties>
</file>