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71" r:id="rId4"/>
    <p:sldId id="260" r:id="rId5"/>
    <p:sldId id="261" r:id="rId6"/>
    <p:sldId id="272" r:id="rId7"/>
    <p:sldId id="259" r:id="rId8"/>
    <p:sldId id="267" r:id="rId9"/>
    <p:sldId id="262" r:id="rId10"/>
    <p:sldId id="263" r:id="rId11"/>
    <p:sldId id="265" r:id="rId12"/>
    <p:sldId id="266" r:id="rId13"/>
    <p:sldId id="269" r:id="rId14"/>
    <p:sldId id="268"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02B"/>
    <a:srgbClr val="FF4F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6439F-4FED-4B5E-B397-8842C8412E31}" type="datetimeFigureOut">
              <a:rPr lang="tr-TR" smtClean="0"/>
              <a:t>28.11.2021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07DA8E-04C7-4027-A6C4-3BA247882E90}" type="slidenum">
              <a:rPr lang="tr-TR" smtClean="0"/>
              <a:t>‹#›</a:t>
            </a:fld>
            <a:endParaRPr lang="tr-TR"/>
          </a:p>
        </p:txBody>
      </p:sp>
    </p:spTree>
    <p:extLst>
      <p:ext uri="{BB962C8B-B14F-4D97-AF65-F5344CB8AC3E}">
        <p14:creationId xmlns:p14="http://schemas.microsoft.com/office/powerpoint/2010/main" val="1352597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4607DA8E-04C7-4027-A6C4-3BA247882E90}" type="slidenum">
              <a:rPr lang="tr-TR" smtClean="0"/>
              <a:t>2</a:t>
            </a:fld>
            <a:endParaRPr lang="tr-TR"/>
          </a:p>
        </p:txBody>
      </p:sp>
    </p:spTree>
    <p:extLst>
      <p:ext uri="{BB962C8B-B14F-4D97-AF65-F5344CB8AC3E}">
        <p14:creationId xmlns:p14="http://schemas.microsoft.com/office/powerpoint/2010/main" val="173221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4607DA8E-04C7-4027-A6C4-3BA247882E90}" type="slidenum">
              <a:rPr lang="tr-TR" smtClean="0"/>
              <a:t>3</a:t>
            </a:fld>
            <a:endParaRPr lang="tr-TR"/>
          </a:p>
        </p:txBody>
      </p:sp>
    </p:spTree>
    <p:extLst>
      <p:ext uri="{BB962C8B-B14F-4D97-AF65-F5344CB8AC3E}">
        <p14:creationId xmlns:p14="http://schemas.microsoft.com/office/powerpoint/2010/main" val="555354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BA256B-D989-443B-A0E1-61A96689FEE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716D81F8-5B8D-467E-A9B3-C4D3C57F7D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247C45F-7BBF-4587-8C25-7D2CCBAB6FEB}"/>
              </a:ext>
            </a:extLst>
          </p:cNvPr>
          <p:cNvSpPr>
            <a:spLocks noGrp="1"/>
          </p:cNvSpPr>
          <p:nvPr>
            <p:ph type="dt" sz="half" idx="10"/>
          </p:nvPr>
        </p:nvSpPr>
        <p:spPr/>
        <p:txBody>
          <a:bodyPr/>
          <a:lstStyle/>
          <a:p>
            <a:fld id="{3777E333-B60C-4851-B240-280C98EC0426}" type="datetimeFigureOut">
              <a:rPr lang="tr-TR" smtClean="0"/>
              <a:t>28.11.2021</a:t>
            </a:fld>
            <a:endParaRPr lang="tr-TR"/>
          </a:p>
        </p:txBody>
      </p:sp>
      <p:sp>
        <p:nvSpPr>
          <p:cNvPr id="5" name="Alt Bilgi Yer Tutucusu 4">
            <a:extLst>
              <a:ext uri="{FF2B5EF4-FFF2-40B4-BE49-F238E27FC236}">
                <a16:creationId xmlns:a16="http://schemas.microsoft.com/office/drawing/2014/main" id="{B076A877-6263-4C38-AC87-3D784F2CED4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126C544-52D7-43CF-A9BF-49F07C32DDBD}"/>
              </a:ext>
            </a:extLst>
          </p:cNvPr>
          <p:cNvSpPr>
            <a:spLocks noGrp="1"/>
          </p:cNvSpPr>
          <p:nvPr>
            <p:ph type="sldNum" sz="quarter" idx="12"/>
          </p:nvPr>
        </p:nvSpPr>
        <p:spPr/>
        <p:txBody>
          <a:bodyPr/>
          <a:lstStyle/>
          <a:p>
            <a:fld id="{BDF08549-EC01-4210-A312-024AA43788C5}" type="slidenum">
              <a:rPr lang="tr-TR" smtClean="0"/>
              <a:t>‹#›</a:t>
            </a:fld>
            <a:endParaRPr lang="tr-TR"/>
          </a:p>
        </p:txBody>
      </p:sp>
    </p:spTree>
    <p:extLst>
      <p:ext uri="{BB962C8B-B14F-4D97-AF65-F5344CB8AC3E}">
        <p14:creationId xmlns:p14="http://schemas.microsoft.com/office/powerpoint/2010/main" val="235658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07871C-8A5C-4298-B683-480EC00BD04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426F47B0-5528-4DD5-987A-E591BC4BF51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DF0F94F-9DAD-4836-A3FF-44B03E4BAF53}"/>
              </a:ext>
            </a:extLst>
          </p:cNvPr>
          <p:cNvSpPr>
            <a:spLocks noGrp="1"/>
          </p:cNvSpPr>
          <p:nvPr>
            <p:ph type="dt" sz="half" idx="10"/>
          </p:nvPr>
        </p:nvSpPr>
        <p:spPr/>
        <p:txBody>
          <a:bodyPr/>
          <a:lstStyle/>
          <a:p>
            <a:fld id="{3777E333-B60C-4851-B240-280C98EC0426}" type="datetimeFigureOut">
              <a:rPr lang="tr-TR" smtClean="0"/>
              <a:t>28.11.2021</a:t>
            </a:fld>
            <a:endParaRPr lang="tr-TR"/>
          </a:p>
        </p:txBody>
      </p:sp>
      <p:sp>
        <p:nvSpPr>
          <p:cNvPr id="5" name="Alt Bilgi Yer Tutucusu 4">
            <a:extLst>
              <a:ext uri="{FF2B5EF4-FFF2-40B4-BE49-F238E27FC236}">
                <a16:creationId xmlns:a16="http://schemas.microsoft.com/office/drawing/2014/main" id="{28E151BF-F42C-4560-8D90-E5018DCBFDD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951ABBC-2DFE-47C0-9282-8769F8C67640}"/>
              </a:ext>
            </a:extLst>
          </p:cNvPr>
          <p:cNvSpPr>
            <a:spLocks noGrp="1"/>
          </p:cNvSpPr>
          <p:nvPr>
            <p:ph type="sldNum" sz="quarter" idx="12"/>
          </p:nvPr>
        </p:nvSpPr>
        <p:spPr/>
        <p:txBody>
          <a:bodyPr/>
          <a:lstStyle/>
          <a:p>
            <a:fld id="{BDF08549-EC01-4210-A312-024AA43788C5}" type="slidenum">
              <a:rPr lang="tr-TR" smtClean="0"/>
              <a:t>‹#›</a:t>
            </a:fld>
            <a:endParaRPr lang="tr-TR"/>
          </a:p>
        </p:txBody>
      </p:sp>
    </p:spTree>
    <p:extLst>
      <p:ext uri="{BB962C8B-B14F-4D97-AF65-F5344CB8AC3E}">
        <p14:creationId xmlns:p14="http://schemas.microsoft.com/office/powerpoint/2010/main" val="2159982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F03B5E64-3079-4766-A953-1B5D466DF77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9F93B89-7DD9-432C-9540-354E3302958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FE1272C-E516-4617-8939-3A802A0E9130}"/>
              </a:ext>
            </a:extLst>
          </p:cNvPr>
          <p:cNvSpPr>
            <a:spLocks noGrp="1"/>
          </p:cNvSpPr>
          <p:nvPr>
            <p:ph type="dt" sz="half" idx="10"/>
          </p:nvPr>
        </p:nvSpPr>
        <p:spPr/>
        <p:txBody>
          <a:bodyPr/>
          <a:lstStyle/>
          <a:p>
            <a:fld id="{3777E333-B60C-4851-B240-280C98EC0426}" type="datetimeFigureOut">
              <a:rPr lang="tr-TR" smtClean="0"/>
              <a:t>28.11.2021</a:t>
            </a:fld>
            <a:endParaRPr lang="tr-TR"/>
          </a:p>
        </p:txBody>
      </p:sp>
      <p:sp>
        <p:nvSpPr>
          <p:cNvPr id="5" name="Alt Bilgi Yer Tutucusu 4">
            <a:extLst>
              <a:ext uri="{FF2B5EF4-FFF2-40B4-BE49-F238E27FC236}">
                <a16:creationId xmlns:a16="http://schemas.microsoft.com/office/drawing/2014/main" id="{90E91E19-948F-4878-9099-BFE8E59B796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9292EE4-BE1A-47E6-8340-CEFD49677D79}"/>
              </a:ext>
            </a:extLst>
          </p:cNvPr>
          <p:cNvSpPr>
            <a:spLocks noGrp="1"/>
          </p:cNvSpPr>
          <p:nvPr>
            <p:ph type="sldNum" sz="quarter" idx="12"/>
          </p:nvPr>
        </p:nvSpPr>
        <p:spPr/>
        <p:txBody>
          <a:bodyPr/>
          <a:lstStyle/>
          <a:p>
            <a:fld id="{BDF08549-EC01-4210-A312-024AA43788C5}" type="slidenum">
              <a:rPr lang="tr-TR" smtClean="0"/>
              <a:t>‹#›</a:t>
            </a:fld>
            <a:endParaRPr lang="tr-TR"/>
          </a:p>
        </p:txBody>
      </p:sp>
    </p:spTree>
    <p:extLst>
      <p:ext uri="{BB962C8B-B14F-4D97-AF65-F5344CB8AC3E}">
        <p14:creationId xmlns:p14="http://schemas.microsoft.com/office/powerpoint/2010/main" val="376259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591496-8B0C-42CA-89A2-97A4D0A4FB2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0E53C97-29BA-4D6F-A5E3-5056CAE04B9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5A43FC5-CF46-4D95-8123-BC44866830FC}"/>
              </a:ext>
            </a:extLst>
          </p:cNvPr>
          <p:cNvSpPr>
            <a:spLocks noGrp="1"/>
          </p:cNvSpPr>
          <p:nvPr>
            <p:ph type="dt" sz="half" idx="10"/>
          </p:nvPr>
        </p:nvSpPr>
        <p:spPr/>
        <p:txBody>
          <a:bodyPr/>
          <a:lstStyle/>
          <a:p>
            <a:fld id="{3777E333-B60C-4851-B240-280C98EC0426}" type="datetimeFigureOut">
              <a:rPr lang="tr-TR" smtClean="0"/>
              <a:t>28.11.2021</a:t>
            </a:fld>
            <a:endParaRPr lang="tr-TR"/>
          </a:p>
        </p:txBody>
      </p:sp>
      <p:sp>
        <p:nvSpPr>
          <p:cNvPr id="5" name="Alt Bilgi Yer Tutucusu 4">
            <a:extLst>
              <a:ext uri="{FF2B5EF4-FFF2-40B4-BE49-F238E27FC236}">
                <a16:creationId xmlns:a16="http://schemas.microsoft.com/office/drawing/2014/main" id="{634EFCCB-E28A-41D2-B006-61539FCED2A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045B8E2-0146-4C2A-B086-FA8B95FD526C}"/>
              </a:ext>
            </a:extLst>
          </p:cNvPr>
          <p:cNvSpPr>
            <a:spLocks noGrp="1"/>
          </p:cNvSpPr>
          <p:nvPr>
            <p:ph type="sldNum" sz="quarter" idx="12"/>
          </p:nvPr>
        </p:nvSpPr>
        <p:spPr/>
        <p:txBody>
          <a:bodyPr/>
          <a:lstStyle/>
          <a:p>
            <a:fld id="{BDF08549-EC01-4210-A312-024AA43788C5}" type="slidenum">
              <a:rPr lang="tr-TR" smtClean="0"/>
              <a:t>‹#›</a:t>
            </a:fld>
            <a:endParaRPr lang="tr-TR"/>
          </a:p>
        </p:txBody>
      </p:sp>
    </p:spTree>
    <p:extLst>
      <p:ext uri="{BB962C8B-B14F-4D97-AF65-F5344CB8AC3E}">
        <p14:creationId xmlns:p14="http://schemas.microsoft.com/office/powerpoint/2010/main" val="1807948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AF6779-750D-469B-94EE-2680F7168F31}"/>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9AD779E-DB18-4B25-B871-CEE42F8E1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51A9C32-3E89-48ED-8571-75ADD14E3F2F}"/>
              </a:ext>
            </a:extLst>
          </p:cNvPr>
          <p:cNvSpPr>
            <a:spLocks noGrp="1"/>
          </p:cNvSpPr>
          <p:nvPr>
            <p:ph type="dt" sz="half" idx="10"/>
          </p:nvPr>
        </p:nvSpPr>
        <p:spPr/>
        <p:txBody>
          <a:bodyPr/>
          <a:lstStyle/>
          <a:p>
            <a:fld id="{3777E333-B60C-4851-B240-280C98EC0426}" type="datetimeFigureOut">
              <a:rPr lang="tr-TR" smtClean="0"/>
              <a:t>28.11.2021</a:t>
            </a:fld>
            <a:endParaRPr lang="tr-TR"/>
          </a:p>
        </p:txBody>
      </p:sp>
      <p:sp>
        <p:nvSpPr>
          <p:cNvPr id="5" name="Alt Bilgi Yer Tutucusu 4">
            <a:extLst>
              <a:ext uri="{FF2B5EF4-FFF2-40B4-BE49-F238E27FC236}">
                <a16:creationId xmlns:a16="http://schemas.microsoft.com/office/drawing/2014/main" id="{0DAECED9-72B1-4DB4-974C-3BAF7BB5B9F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153F39C-9EF9-45A1-865A-84A91590A2DC}"/>
              </a:ext>
            </a:extLst>
          </p:cNvPr>
          <p:cNvSpPr>
            <a:spLocks noGrp="1"/>
          </p:cNvSpPr>
          <p:nvPr>
            <p:ph type="sldNum" sz="quarter" idx="12"/>
          </p:nvPr>
        </p:nvSpPr>
        <p:spPr/>
        <p:txBody>
          <a:bodyPr/>
          <a:lstStyle/>
          <a:p>
            <a:fld id="{BDF08549-EC01-4210-A312-024AA43788C5}" type="slidenum">
              <a:rPr lang="tr-TR" smtClean="0"/>
              <a:t>‹#›</a:t>
            </a:fld>
            <a:endParaRPr lang="tr-TR"/>
          </a:p>
        </p:txBody>
      </p:sp>
    </p:spTree>
    <p:extLst>
      <p:ext uri="{BB962C8B-B14F-4D97-AF65-F5344CB8AC3E}">
        <p14:creationId xmlns:p14="http://schemas.microsoft.com/office/powerpoint/2010/main" val="1221443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7A8AD9-6CF9-4A54-AAB1-C154E037E63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D1CB414-B098-473F-9E63-DF730CA85BD2}"/>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82590ED-BA71-4378-B6D0-420EA8ABDD4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6AA4469B-0C6E-4CB4-8810-FF921786BE34}"/>
              </a:ext>
            </a:extLst>
          </p:cNvPr>
          <p:cNvSpPr>
            <a:spLocks noGrp="1"/>
          </p:cNvSpPr>
          <p:nvPr>
            <p:ph type="dt" sz="half" idx="10"/>
          </p:nvPr>
        </p:nvSpPr>
        <p:spPr/>
        <p:txBody>
          <a:bodyPr/>
          <a:lstStyle/>
          <a:p>
            <a:fld id="{3777E333-B60C-4851-B240-280C98EC0426}" type="datetimeFigureOut">
              <a:rPr lang="tr-TR" smtClean="0"/>
              <a:t>28.11.2021</a:t>
            </a:fld>
            <a:endParaRPr lang="tr-TR"/>
          </a:p>
        </p:txBody>
      </p:sp>
      <p:sp>
        <p:nvSpPr>
          <p:cNvPr id="6" name="Alt Bilgi Yer Tutucusu 5">
            <a:extLst>
              <a:ext uri="{FF2B5EF4-FFF2-40B4-BE49-F238E27FC236}">
                <a16:creationId xmlns:a16="http://schemas.microsoft.com/office/drawing/2014/main" id="{BB08E135-F326-4730-AA03-87123807C62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0A4DB40-26BE-4B02-99F1-80F225F9B953}"/>
              </a:ext>
            </a:extLst>
          </p:cNvPr>
          <p:cNvSpPr>
            <a:spLocks noGrp="1"/>
          </p:cNvSpPr>
          <p:nvPr>
            <p:ph type="sldNum" sz="quarter" idx="12"/>
          </p:nvPr>
        </p:nvSpPr>
        <p:spPr/>
        <p:txBody>
          <a:bodyPr/>
          <a:lstStyle/>
          <a:p>
            <a:fld id="{BDF08549-EC01-4210-A312-024AA43788C5}" type="slidenum">
              <a:rPr lang="tr-TR" smtClean="0"/>
              <a:t>‹#›</a:t>
            </a:fld>
            <a:endParaRPr lang="tr-TR"/>
          </a:p>
        </p:txBody>
      </p:sp>
    </p:spTree>
    <p:extLst>
      <p:ext uri="{BB962C8B-B14F-4D97-AF65-F5344CB8AC3E}">
        <p14:creationId xmlns:p14="http://schemas.microsoft.com/office/powerpoint/2010/main" val="405174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B32B52-6524-409E-A172-A26A2F48926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70C702F-309C-4150-BF8D-1C2E0F3461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7BB1EAB-AABD-4037-9F9F-0164CB5A4919}"/>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C565A7E-8B00-4FAC-BE55-D6B725FA0A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00C6ABE-D44E-4845-B3F5-B3E4944A6FF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64176BC-26E0-4BAC-9662-D297A1253ACF}"/>
              </a:ext>
            </a:extLst>
          </p:cNvPr>
          <p:cNvSpPr>
            <a:spLocks noGrp="1"/>
          </p:cNvSpPr>
          <p:nvPr>
            <p:ph type="dt" sz="half" idx="10"/>
          </p:nvPr>
        </p:nvSpPr>
        <p:spPr/>
        <p:txBody>
          <a:bodyPr/>
          <a:lstStyle/>
          <a:p>
            <a:fld id="{3777E333-B60C-4851-B240-280C98EC0426}" type="datetimeFigureOut">
              <a:rPr lang="tr-TR" smtClean="0"/>
              <a:t>28.11.2021</a:t>
            </a:fld>
            <a:endParaRPr lang="tr-TR"/>
          </a:p>
        </p:txBody>
      </p:sp>
      <p:sp>
        <p:nvSpPr>
          <p:cNvPr id="8" name="Alt Bilgi Yer Tutucusu 7">
            <a:extLst>
              <a:ext uri="{FF2B5EF4-FFF2-40B4-BE49-F238E27FC236}">
                <a16:creationId xmlns:a16="http://schemas.microsoft.com/office/drawing/2014/main" id="{0275000B-A0D3-4E7C-B7CC-804A1AA48448}"/>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B610D527-B249-4DEE-814B-6A4C734C87CB}"/>
              </a:ext>
            </a:extLst>
          </p:cNvPr>
          <p:cNvSpPr>
            <a:spLocks noGrp="1"/>
          </p:cNvSpPr>
          <p:nvPr>
            <p:ph type="sldNum" sz="quarter" idx="12"/>
          </p:nvPr>
        </p:nvSpPr>
        <p:spPr/>
        <p:txBody>
          <a:bodyPr/>
          <a:lstStyle/>
          <a:p>
            <a:fld id="{BDF08549-EC01-4210-A312-024AA43788C5}" type="slidenum">
              <a:rPr lang="tr-TR" smtClean="0"/>
              <a:t>‹#›</a:t>
            </a:fld>
            <a:endParaRPr lang="tr-TR"/>
          </a:p>
        </p:txBody>
      </p:sp>
    </p:spTree>
    <p:extLst>
      <p:ext uri="{BB962C8B-B14F-4D97-AF65-F5344CB8AC3E}">
        <p14:creationId xmlns:p14="http://schemas.microsoft.com/office/powerpoint/2010/main" val="2378520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5645E7-2200-4759-900F-496F63C96647}"/>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657BEAF7-70C4-4BDF-9CB1-9318688D2DC3}"/>
              </a:ext>
            </a:extLst>
          </p:cNvPr>
          <p:cNvSpPr>
            <a:spLocks noGrp="1"/>
          </p:cNvSpPr>
          <p:nvPr>
            <p:ph type="dt" sz="half" idx="10"/>
          </p:nvPr>
        </p:nvSpPr>
        <p:spPr/>
        <p:txBody>
          <a:bodyPr/>
          <a:lstStyle/>
          <a:p>
            <a:fld id="{3777E333-B60C-4851-B240-280C98EC0426}" type="datetimeFigureOut">
              <a:rPr lang="tr-TR" smtClean="0"/>
              <a:t>28.11.2021</a:t>
            </a:fld>
            <a:endParaRPr lang="tr-TR"/>
          </a:p>
        </p:txBody>
      </p:sp>
      <p:sp>
        <p:nvSpPr>
          <p:cNvPr id="4" name="Alt Bilgi Yer Tutucusu 3">
            <a:extLst>
              <a:ext uri="{FF2B5EF4-FFF2-40B4-BE49-F238E27FC236}">
                <a16:creationId xmlns:a16="http://schemas.microsoft.com/office/drawing/2014/main" id="{A616AFAB-78F9-4705-B13B-A52E3A788B7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2178D5FF-9A14-4224-9D65-EB8FF36C6B5F}"/>
              </a:ext>
            </a:extLst>
          </p:cNvPr>
          <p:cNvSpPr>
            <a:spLocks noGrp="1"/>
          </p:cNvSpPr>
          <p:nvPr>
            <p:ph type="sldNum" sz="quarter" idx="12"/>
          </p:nvPr>
        </p:nvSpPr>
        <p:spPr/>
        <p:txBody>
          <a:bodyPr/>
          <a:lstStyle/>
          <a:p>
            <a:fld id="{BDF08549-EC01-4210-A312-024AA43788C5}" type="slidenum">
              <a:rPr lang="tr-TR" smtClean="0"/>
              <a:t>‹#›</a:t>
            </a:fld>
            <a:endParaRPr lang="tr-TR"/>
          </a:p>
        </p:txBody>
      </p:sp>
    </p:spTree>
    <p:extLst>
      <p:ext uri="{BB962C8B-B14F-4D97-AF65-F5344CB8AC3E}">
        <p14:creationId xmlns:p14="http://schemas.microsoft.com/office/powerpoint/2010/main" val="768523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B20D608-51CA-441F-A867-F93940063AB4}"/>
              </a:ext>
            </a:extLst>
          </p:cNvPr>
          <p:cNvSpPr>
            <a:spLocks noGrp="1"/>
          </p:cNvSpPr>
          <p:nvPr>
            <p:ph type="dt" sz="half" idx="10"/>
          </p:nvPr>
        </p:nvSpPr>
        <p:spPr/>
        <p:txBody>
          <a:bodyPr/>
          <a:lstStyle/>
          <a:p>
            <a:fld id="{3777E333-B60C-4851-B240-280C98EC0426}" type="datetimeFigureOut">
              <a:rPr lang="tr-TR" smtClean="0"/>
              <a:t>28.11.2021</a:t>
            </a:fld>
            <a:endParaRPr lang="tr-TR"/>
          </a:p>
        </p:txBody>
      </p:sp>
      <p:sp>
        <p:nvSpPr>
          <p:cNvPr id="3" name="Alt Bilgi Yer Tutucusu 2">
            <a:extLst>
              <a:ext uri="{FF2B5EF4-FFF2-40B4-BE49-F238E27FC236}">
                <a16:creationId xmlns:a16="http://schemas.microsoft.com/office/drawing/2014/main" id="{9927902E-0280-4568-B7E2-654A94C5751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A6EED581-5F31-4374-9227-26DD817A4725}"/>
              </a:ext>
            </a:extLst>
          </p:cNvPr>
          <p:cNvSpPr>
            <a:spLocks noGrp="1"/>
          </p:cNvSpPr>
          <p:nvPr>
            <p:ph type="sldNum" sz="quarter" idx="12"/>
          </p:nvPr>
        </p:nvSpPr>
        <p:spPr/>
        <p:txBody>
          <a:bodyPr/>
          <a:lstStyle/>
          <a:p>
            <a:fld id="{BDF08549-EC01-4210-A312-024AA43788C5}" type="slidenum">
              <a:rPr lang="tr-TR" smtClean="0"/>
              <a:t>‹#›</a:t>
            </a:fld>
            <a:endParaRPr lang="tr-TR"/>
          </a:p>
        </p:txBody>
      </p:sp>
    </p:spTree>
    <p:extLst>
      <p:ext uri="{BB962C8B-B14F-4D97-AF65-F5344CB8AC3E}">
        <p14:creationId xmlns:p14="http://schemas.microsoft.com/office/powerpoint/2010/main" val="1261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F5D7F1-2FC7-4D72-BA8E-E85020F8E36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FE708BB-C995-4154-8369-BFCA6E010D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EE4F00CF-33BA-4E0E-8A83-11C75DB26A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9E7DE81-F53A-45E8-BF32-0961B11EB57F}"/>
              </a:ext>
            </a:extLst>
          </p:cNvPr>
          <p:cNvSpPr>
            <a:spLocks noGrp="1"/>
          </p:cNvSpPr>
          <p:nvPr>
            <p:ph type="dt" sz="half" idx="10"/>
          </p:nvPr>
        </p:nvSpPr>
        <p:spPr/>
        <p:txBody>
          <a:bodyPr/>
          <a:lstStyle/>
          <a:p>
            <a:fld id="{3777E333-B60C-4851-B240-280C98EC0426}" type="datetimeFigureOut">
              <a:rPr lang="tr-TR" smtClean="0"/>
              <a:t>28.11.2021</a:t>
            </a:fld>
            <a:endParaRPr lang="tr-TR"/>
          </a:p>
        </p:txBody>
      </p:sp>
      <p:sp>
        <p:nvSpPr>
          <p:cNvPr id="6" name="Alt Bilgi Yer Tutucusu 5">
            <a:extLst>
              <a:ext uri="{FF2B5EF4-FFF2-40B4-BE49-F238E27FC236}">
                <a16:creationId xmlns:a16="http://schemas.microsoft.com/office/drawing/2014/main" id="{718CEB1A-84C5-4B5F-8141-80622F13B37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04C2196-544D-4FD6-A274-D753EBCB5943}"/>
              </a:ext>
            </a:extLst>
          </p:cNvPr>
          <p:cNvSpPr>
            <a:spLocks noGrp="1"/>
          </p:cNvSpPr>
          <p:nvPr>
            <p:ph type="sldNum" sz="quarter" idx="12"/>
          </p:nvPr>
        </p:nvSpPr>
        <p:spPr/>
        <p:txBody>
          <a:bodyPr/>
          <a:lstStyle/>
          <a:p>
            <a:fld id="{BDF08549-EC01-4210-A312-024AA43788C5}" type="slidenum">
              <a:rPr lang="tr-TR" smtClean="0"/>
              <a:t>‹#›</a:t>
            </a:fld>
            <a:endParaRPr lang="tr-TR"/>
          </a:p>
        </p:txBody>
      </p:sp>
    </p:spTree>
    <p:extLst>
      <p:ext uri="{BB962C8B-B14F-4D97-AF65-F5344CB8AC3E}">
        <p14:creationId xmlns:p14="http://schemas.microsoft.com/office/powerpoint/2010/main" val="285825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D2D846-B944-4697-812C-99FFD277BFE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BE7F2BF-9612-416E-B86C-67D5C7161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37855E1-B8B3-4DB3-A06C-CA1B9E0121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137E3B6-1417-40ED-B997-43183A206682}"/>
              </a:ext>
            </a:extLst>
          </p:cNvPr>
          <p:cNvSpPr>
            <a:spLocks noGrp="1"/>
          </p:cNvSpPr>
          <p:nvPr>
            <p:ph type="dt" sz="half" idx="10"/>
          </p:nvPr>
        </p:nvSpPr>
        <p:spPr/>
        <p:txBody>
          <a:bodyPr/>
          <a:lstStyle/>
          <a:p>
            <a:fld id="{3777E333-B60C-4851-B240-280C98EC0426}" type="datetimeFigureOut">
              <a:rPr lang="tr-TR" smtClean="0"/>
              <a:t>28.11.2021</a:t>
            </a:fld>
            <a:endParaRPr lang="tr-TR"/>
          </a:p>
        </p:txBody>
      </p:sp>
      <p:sp>
        <p:nvSpPr>
          <p:cNvPr id="6" name="Alt Bilgi Yer Tutucusu 5">
            <a:extLst>
              <a:ext uri="{FF2B5EF4-FFF2-40B4-BE49-F238E27FC236}">
                <a16:creationId xmlns:a16="http://schemas.microsoft.com/office/drawing/2014/main" id="{F0103218-4464-4DF1-B115-4BF5BBC0CA4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792DA57-12FC-46AF-B7EC-E9D84CFAFCF9}"/>
              </a:ext>
            </a:extLst>
          </p:cNvPr>
          <p:cNvSpPr>
            <a:spLocks noGrp="1"/>
          </p:cNvSpPr>
          <p:nvPr>
            <p:ph type="sldNum" sz="quarter" idx="12"/>
          </p:nvPr>
        </p:nvSpPr>
        <p:spPr/>
        <p:txBody>
          <a:bodyPr/>
          <a:lstStyle/>
          <a:p>
            <a:fld id="{BDF08549-EC01-4210-A312-024AA43788C5}" type="slidenum">
              <a:rPr lang="tr-TR" smtClean="0"/>
              <a:t>‹#›</a:t>
            </a:fld>
            <a:endParaRPr lang="tr-TR"/>
          </a:p>
        </p:txBody>
      </p:sp>
    </p:spTree>
    <p:extLst>
      <p:ext uri="{BB962C8B-B14F-4D97-AF65-F5344CB8AC3E}">
        <p14:creationId xmlns:p14="http://schemas.microsoft.com/office/powerpoint/2010/main" val="369330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5EABA52-B8B3-4E33-B4AD-CD86FDA20E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382BD7E-6960-420E-BCCA-00C2BDE406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07798E0-4BA6-4FB6-8CA0-93AAEEAEEE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77E333-B60C-4851-B240-280C98EC0426}" type="datetimeFigureOut">
              <a:rPr lang="tr-TR" smtClean="0"/>
              <a:t>28.11.2021</a:t>
            </a:fld>
            <a:endParaRPr lang="tr-TR"/>
          </a:p>
        </p:txBody>
      </p:sp>
      <p:sp>
        <p:nvSpPr>
          <p:cNvPr id="5" name="Alt Bilgi Yer Tutucusu 4">
            <a:extLst>
              <a:ext uri="{FF2B5EF4-FFF2-40B4-BE49-F238E27FC236}">
                <a16:creationId xmlns:a16="http://schemas.microsoft.com/office/drawing/2014/main" id="{D4BA29FA-E5FC-46E6-B934-B6C18FEDC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044BAC36-552E-48D5-9210-E840F3D5DD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08549-EC01-4210-A312-024AA43788C5}" type="slidenum">
              <a:rPr lang="tr-TR" smtClean="0"/>
              <a:t>‹#›</a:t>
            </a:fld>
            <a:endParaRPr lang="tr-TR"/>
          </a:p>
        </p:txBody>
      </p:sp>
    </p:spTree>
    <p:extLst>
      <p:ext uri="{BB962C8B-B14F-4D97-AF65-F5344CB8AC3E}">
        <p14:creationId xmlns:p14="http://schemas.microsoft.com/office/powerpoint/2010/main" val="56157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erisilebilircv.co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istanbul.impacthub.net/innovation-hackathon/"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erisilebilircv.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10" Type="http://schemas.openxmlformats.org/officeDocument/2006/relationships/image" Target="../media/image12.png"/><Relationship Id="rId4" Type="http://schemas.openxmlformats.org/officeDocument/2006/relationships/image" Target="../media/image6.jpg"/><Relationship Id="rId9" Type="http://schemas.openxmlformats.org/officeDocument/2006/relationships/image" Target="../media/image11.jp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18.png"/><Relationship Id="rId2" Type="http://schemas.openxmlformats.org/officeDocument/2006/relationships/hyperlink" Target="https://drive.google.com/file/d/1nPkK-I5PL0KNMKmgb1efWxLBrp7Y54Ps/view" TargetMode="External"/><Relationship Id="rId1" Type="http://schemas.openxmlformats.org/officeDocument/2006/relationships/slideLayout" Target="../slideLayouts/slideLayout2.xml"/><Relationship Id="rId6" Type="http://schemas.openxmlformats.org/officeDocument/2006/relationships/hyperlink" Target="https://eskariyer.com/" TargetMode="External"/><Relationship Id="rId5" Type="http://schemas.openxmlformats.org/officeDocument/2006/relationships/image" Target="../media/image12.png"/><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hyperlink" Target="http://erisilebilircv.com/"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github.com/InnovationHackathon-istanbul-2021/es-kariyer-challeng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Metin kutusu 25">
            <a:extLst>
              <a:ext uri="{FF2B5EF4-FFF2-40B4-BE49-F238E27FC236}">
                <a16:creationId xmlns:a16="http://schemas.microsoft.com/office/drawing/2014/main" id="{68E72EB5-2FBD-4954-9DE9-2E106FDEB186}"/>
              </a:ext>
            </a:extLst>
          </p:cNvPr>
          <p:cNvSpPr txBox="1"/>
          <p:nvPr/>
        </p:nvSpPr>
        <p:spPr>
          <a:xfrm>
            <a:off x="3323617" y="4321210"/>
            <a:ext cx="5544766" cy="52322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2800" kern="1300" spc="160" dirty="0"/>
              <a:t>We believe in </a:t>
            </a:r>
            <a:r>
              <a:rPr lang="tr-TR" sz="2800" kern="1300" spc="160" dirty="0"/>
              <a:t>NO </a:t>
            </a:r>
            <a:r>
              <a:rPr lang="en-US" sz="2800" kern="1300" spc="160" dirty="0"/>
              <a:t>obstacles</a:t>
            </a:r>
            <a:endParaRPr lang="tr-TR" sz="2800" kern="1300" spc="160" dirty="0"/>
          </a:p>
        </p:txBody>
      </p:sp>
      <p:pic>
        <p:nvPicPr>
          <p:cNvPr id="4" name="Resim 3" descr="metin, küçük resim içeren bir resim&#10;&#10;Açıklama otomatik olarak oluşturuldu">
            <a:extLst>
              <a:ext uri="{FF2B5EF4-FFF2-40B4-BE49-F238E27FC236}">
                <a16:creationId xmlns:a16="http://schemas.microsoft.com/office/drawing/2014/main" id="{3D28AEC6-25BD-4413-B1DB-91F3C91E9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70" y="1903142"/>
            <a:ext cx="6813060" cy="1796851"/>
          </a:xfrm>
          <a:prstGeom prst="rect">
            <a:avLst/>
          </a:prstGeom>
        </p:spPr>
      </p:pic>
      <p:sp>
        <p:nvSpPr>
          <p:cNvPr id="7" name="Dikdörtgen 6">
            <a:extLst>
              <a:ext uri="{FF2B5EF4-FFF2-40B4-BE49-F238E27FC236}">
                <a16:creationId xmlns:a16="http://schemas.microsoft.com/office/drawing/2014/main" id="{2E58BA2E-4F7E-4ADA-8E7E-F54582709B48}"/>
              </a:ext>
            </a:extLst>
          </p:cNvPr>
          <p:cNvSpPr/>
          <p:nvPr/>
        </p:nvSpPr>
        <p:spPr>
          <a:xfrm>
            <a:off x="280656" y="5997921"/>
            <a:ext cx="570369" cy="5432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sp>
        <p:nvSpPr>
          <p:cNvPr id="11" name="Dikdörtgen 10">
            <a:extLst>
              <a:ext uri="{FF2B5EF4-FFF2-40B4-BE49-F238E27FC236}">
                <a16:creationId xmlns:a16="http://schemas.microsoft.com/office/drawing/2014/main" id="{359F277D-9F35-4D43-8F6C-CD3F823BEFE0}"/>
              </a:ext>
            </a:extLst>
          </p:cNvPr>
          <p:cNvSpPr/>
          <p:nvPr/>
        </p:nvSpPr>
        <p:spPr>
          <a:xfrm>
            <a:off x="280655"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pic>
        <p:nvPicPr>
          <p:cNvPr id="2" name="Resim 1">
            <a:extLst>
              <a:ext uri="{FF2B5EF4-FFF2-40B4-BE49-F238E27FC236}">
                <a16:creationId xmlns:a16="http://schemas.microsoft.com/office/drawing/2014/main" id="{8D7BCA43-F119-4D83-A837-0FB3791730F4}"/>
              </a:ext>
            </a:extLst>
          </p:cNvPr>
          <p:cNvPicPr>
            <a:picLocks noChangeAspect="1"/>
          </p:cNvPicPr>
          <p:nvPr/>
        </p:nvPicPr>
        <p:blipFill>
          <a:blip r:embed="rId3"/>
          <a:stretch>
            <a:fillRect/>
          </a:stretch>
        </p:blipFill>
        <p:spPr>
          <a:xfrm>
            <a:off x="10439497" y="5506173"/>
            <a:ext cx="1750979" cy="1351827"/>
          </a:xfrm>
          <a:prstGeom prst="rect">
            <a:avLst/>
          </a:prstGeom>
        </p:spPr>
      </p:pic>
      <p:pic>
        <p:nvPicPr>
          <p:cNvPr id="16" name="Resim 15" descr="metin içeren bir resim&#10;&#10;Açıklama otomatik olarak oluşturuldu">
            <a:extLst>
              <a:ext uri="{FF2B5EF4-FFF2-40B4-BE49-F238E27FC236}">
                <a16:creationId xmlns:a16="http://schemas.microsoft.com/office/drawing/2014/main" id="{ED40E9F7-C819-4490-9F74-808FBEBDEC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3314" y="5695549"/>
            <a:ext cx="4865372" cy="973074"/>
          </a:xfrm>
          <a:prstGeom prst="rect">
            <a:avLst/>
          </a:prstGeom>
        </p:spPr>
      </p:pic>
      <p:sp>
        <p:nvSpPr>
          <p:cNvPr id="12" name="TextBox 11">
            <a:extLst>
              <a:ext uri="{FF2B5EF4-FFF2-40B4-BE49-F238E27FC236}">
                <a16:creationId xmlns:a16="http://schemas.microsoft.com/office/drawing/2014/main" id="{A6CBB326-7F41-4037-A694-CB42B7752DB3}"/>
              </a:ext>
            </a:extLst>
          </p:cNvPr>
          <p:cNvSpPr txBox="1"/>
          <p:nvPr/>
        </p:nvSpPr>
        <p:spPr>
          <a:xfrm>
            <a:off x="3046828" y="142995"/>
            <a:ext cx="6098344" cy="707886"/>
          </a:xfrm>
          <a:prstGeom prst="rect">
            <a:avLst/>
          </a:prstGeom>
          <a:noFill/>
        </p:spPr>
        <p:txBody>
          <a:bodyPr wrap="square">
            <a:spAutoFit/>
          </a:bodyPr>
          <a:lstStyle/>
          <a:p>
            <a:pPr algn="ctr" fontAlgn="base"/>
            <a:r>
              <a:rPr lang="tr-TR" sz="4000" b="1" i="0" dirty="0">
                <a:effectLst/>
                <a:latin typeface="wfont_da2b29_f2fad97c52524df0b97e2c56b9232e6d"/>
              </a:rPr>
              <a:t>Innovation Hackathon 2021</a:t>
            </a:r>
            <a:endParaRPr lang="tr-TR" sz="4000" b="1" i="0" dirty="0">
              <a:effectLst/>
            </a:endParaRPr>
          </a:p>
        </p:txBody>
      </p:sp>
      <p:pic>
        <p:nvPicPr>
          <p:cNvPr id="8" name="Picture 7">
            <a:extLst>
              <a:ext uri="{FF2B5EF4-FFF2-40B4-BE49-F238E27FC236}">
                <a16:creationId xmlns:a16="http://schemas.microsoft.com/office/drawing/2014/main" id="{BCCD4F9F-5D21-4D6D-A01F-FCCBD9B455E2}"/>
              </a:ext>
            </a:extLst>
          </p:cNvPr>
          <p:cNvPicPr>
            <a:picLocks noChangeAspect="1"/>
          </p:cNvPicPr>
          <p:nvPr/>
        </p:nvPicPr>
        <p:blipFill>
          <a:blip r:embed="rId5"/>
          <a:stretch>
            <a:fillRect/>
          </a:stretch>
        </p:blipFill>
        <p:spPr>
          <a:xfrm>
            <a:off x="84553" y="0"/>
            <a:ext cx="2962275" cy="2181225"/>
          </a:xfrm>
          <a:prstGeom prst="rect">
            <a:avLst/>
          </a:prstGeom>
        </p:spPr>
      </p:pic>
      <p:sp>
        <p:nvSpPr>
          <p:cNvPr id="15" name="TextBox 14">
            <a:extLst>
              <a:ext uri="{FF2B5EF4-FFF2-40B4-BE49-F238E27FC236}">
                <a16:creationId xmlns:a16="http://schemas.microsoft.com/office/drawing/2014/main" id="{0DD44207-8532-49CD-9C0D-57BB6515BA77}"/>
              </a:ext>
            </a:extLst>
          </p:cNvPr>
          <p:cNvSpPr txBox="1"/>
          <p:nvPr/>
        </p:nvSpPr>
        <p:spPr>
          <a:xfrm>
            <a:off x="3389196" y="741455"/>
            <a:ext cx="5320089" cy="646331"/>
          </a:xfrm>
          <a:prstGeom prst="rect">
            <a:avLst/>
          </a:prstGeom>
          <a:noFill/>
        </p:spPr>
        <p:txBody>
          <a:bodyPr wrap="square">
            <a:spAutoFit/>
          </a:bodyPr>
          <a:lstStyle/>
          <a:p>
            <a:r>
              <a:rPr lang="tr-TR" dirty="0">
                <a:hlinkClick r:id="rId6"/>
              </a:rPr>
              <a:t>https://istanbul.impacthub.net/innovation-hackathon/</a:t>
            </a:r>
            <a:endParaRPr lang="tr-TR" dirty="0"/>
          </a:p>
          <a:p>
            <a:pPr algn="ctr"/>
            <a:r>
              <a:rPr lang="tr-TR" b="1" dirty="0">
                <a:effectLst>
                  <a:outerShdw blurRad="38100" dist="38100" dir="2700000" algn="tl">
                    <a:srgbClr val="000000">
                      <a:alpha val="43137"/>
                    </a:srgbClr>
                  </a:outerShdw>
                </a:effectLst>
              </a:rPr>
              <a:t>Challenge 2: Es Kariyer</a:t>
            </a:r>
          </a:p>
        </p:txBody>
      </p:sp>
      <p:sp>
        <p:nvSpPr>
          <p:cNvPr id="13" name="TextBox 12">
            <a:extLst>
              <a:ext uri="{FF2B5EF4-FFF2-40B4-BE49-F238E27FC236}">
                <a16:creationId xmlns:a16="http://schemas.microsoft.com/office/drawing/2014/main" id="{5D3E6D71-D7BD-4BEE-9DE1-A06D20435ABF}"/>
              </a:ext>
            </a:extLst>
          </p:cNvPr>
          <p:cNvSpPr txBox="1"/>
          <p:nvPr/>
        </p:nvSpPr>
        <p:spPr>
          <a:xfrm>
            <a:off x="480394" y="3633409"/>
            <a:ext cx="11137692" cy="646331"/>
          </a:xfrm>
          <a:prstGeom prst="rect">
            <a:avLst/>
          </a:prstGeom>
          <a:noFill/>
        </p:spPr>
        <p:txBody>
          <a:bodyPr wrap="square">
            <a:spAutoFit/>
          </a:bodyPr>
          <a:lstStyle/>
          <a:p>
            <a:pPr algn="ctr"/>
            <a:r>
              <a:rPr lang="tr-TR" sz="3600" dirty="0">
                <a:hlinkClick r:id="rId7"/>
              </a:rPr>
              <a:t>http://erisilebilircv.com/</a:t>
            </a:r>
            <a:endParaRPr lang="tr-TR" sz="3600" dirty="0"/>
          </a:p>
        </p:txBody>
      </p:sp>
    </p:spTree>
    <p:extLst>
      <p:ext uri="{BB962C8B-B14F-4D97-AF65-F5344CB8AC3E}">
        <p14:creationId xmlns:p14="http://schemas.microsoft.com/office/powerpoint/2010/main" val="1191552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FFF342AE-A196-4869-8F4E-CE0F37F4F61A}"/>
              </a:ext>
            </a:extLst>
          </p:cNvPr>
          <p:cNvPicPr>
            <a:picLocks noChangeAspect="1"/>
          </p:cNvPicPr>
          <p:nvPr/>
        </p:nvPicPr>
        <p:blipFill>
          <a:blip r:embed="rId2"/>
          <a:stretch>
            <a:fillRect/>
          </a:stretch>
        </p:blipFill>
        <p:spPr>
          <a:xfrm>
            <a:off x="280655" y="1917257"/>
            <a:ext cx="4595208" cy="2564049"/>
          </a:xfrm>
          <a:prstGeom prst="rect">
            <a:avLst/>
          </a:prstGeom>
        </p:spPr>
      </p:pic>
      <p:sp>
        <p:nvSpPr>
          <p:cNvPr id="3" name="Metin kutusu 2">
            <a:extLst>
              <a:ext uri="{FF2B5EF4-FFF2-40B4-BE49-F238E27FC236}">
                <a16:creationId xmlns:a16="http://schemas.microsoft.com/office/drawing/2014/main" id="{0254197D-F800-4C35-87A2-B845F8401AE2}"/>
              </a:ext>
            </a:extLst>
          </p:cNvPr>
          <p:cNvSpPr txBox="1"/>
          <p:nvPr/>
        </p:nvSpPr>
        <p:spPr>
          <a:xfrm>
            <a:off x="5719607" y="2183618"/>
            <a:ext cx="6040877" cy="2031325"/>
          </a:xfrm>
          <a:prstGeom prst="rect">
            <a:avLst/>
          </a:prstGeom>
          <a:noFill/>
        </p:spPr>
        <p:txBody>
          <a:bodyPr wrap="square" rtlCol="0">
            <a:spAutoFit/>
          </a:bodyPr>
          <a:lstStyle/>
          <a:p>
            <a:pPr algn="just"/>
            <a:r>
              <a:rPr lang="en-US" dirty="0">
                <a:latin typeface="+mj-lt"/>
              </a:rPr>
              <a:t>Let's take a look at the technical benefits of the system:</a:t>
            </a:r>
          </a:p>
          <a:p>
            <a:pPr marL="285750" indent="-285750" algn="just">
              <a:buFont typeface="Arial" panose="020B0604020202020204" pitchFamily="34" charset="0"/>
              <a:buChar char="•"/>
            </a:pPr>
            <a:r>
              <a:rPr lang="en-US" dirty="0">
                <a:latin typeface="+mj-lt"/>
              </a:rPr>
              <a:t>The crowd of file format types in the database will be reduced</a:t>
            </a:r>
          </a:p>
          <a:p>
            <a:pPr marL="285750" indent="-285750" algn="just">
              <a:buFont typeface="Arial" panose="020B0604020202020204" pitchFamily="34" charset="0"/>
              <a:buChar char="•"/>
            </a:pPr>
            <a:r>
              <a:rPr lang="en-US" dirty="0">
                <a:latin typeface="+mj-lt"/>
              </a:rPr>
              <a:t>Instead of examining the content of CVs by individuals, with the designed system, more suitable job position matching can be made for users with less mistakes.</a:t>
            </a:r>
          </a:p>
          <a:p>
            <a:pPr marL="285750" indent="-285750" algn="just">
              <a:buFont typeface="Arial" panose="020B0604020202020204" pitchFamily="34" charset="0"/>
              <a:buChar char="•"/>
            </a:pPr>
            <a:r>
              <a:rPr lang="en-US" dirty="0">
                <a:latin typeface="+mj-lt"/>
              </a:rPr>
              <a:t>Significant time savings.</a:t>
            </a:r>
            <a:endParaRPr lang="tr-TR" dirty="0">
              <a:latin typeface="+mj-lt"/>
            </a:endParaRPr>
          </a:p>
        </p:txBody>
      </p:sp>
      <p:sp>
        <p:nvSpPr>
          <p:cNvPr id="11" name="Dikdörtgen 10">
            <a:extLst>
              <a:ext uri="{FF2B5EF4-FFF2-40B4-BE49-F238E27FC236}">
                <a16:creationId xmlns:a16="http://schemas.microsoft.com/office/drawing/2014/main" id="{DF128E8B-3CBC-4F4F-AE2C-CA707F243A76}"/>
              </a:ext>
            </a:extLst>
          </p:cNvPr>
          <p:cNvSpPr/>
          <p:nvPr/>
        </p:nvSpPr>
        <p:spPr>
          <a:xfrm>
            <a:off x="280655"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3" name="Dikdörtgen 12">
            <a:extLst>
              <a:ext uri="{FF2B5EF4-FFF2-40B4-BE49-F238E27FC236}">
                <a16:creationId xmlns:a16="http://schemas.microsoft.com/office/drawing/2014/main" id="{C2D1D2C6-E421-454A-B441-8E93D2C2B7F6}"/>
              </a:ext>
            </a:extLst>
          </p:cNvPr>
          <p:cNvSpPr/>
          <p:nvPr/>
        </p:nvSpPr>
        <p:spPr>
          <a:xfrm>
            <a:off x="5379777" y="142995"/>
            <a:ext cx="6531568"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5" name="Metin kutusu 14">
            <a:extLst>
              <a:ext uri="{FF2B5EF4-FFF2-40B4-BE49-F238E27FC236}">
                <a16:creationId xmlns:a16="http://schemas.microsoft.com/office/drawing/2014/main" id="{D56E6219-2D7D-494E-86AD-D9E2A4732BD8}"/>
              </a:ext>
            </a:extLst>
          </p:cNvPr>
          <p:cNvSpPr txBox="1"/>
          <p:nvPr/>
        </p:nvSpPr>
        <p:spPr>
          <a:xfrm>
            <a:off x="5379777" y="181474"/>
            <a:ext cx="6380707" cy="461665"/>
          </a:xfrm>
          <a:prstGeom prst="rect">
            <a:avLst/>
          </a:prstGeom>
          <a:noFill/>
        </p:spPr>
        <p:txBody>
          <a:bodyPr wrap="square" rtlCol="0">
            <a:spAutoFit/>
          </a:bodyPr>
          <a:lstStyle/>
          <a:p>
            <a:r>
              <a:rPr lang="tr-TR" sz="2400" dirty="0">
                <a:solidFill>
                  <a:schemeClr val="bg1">
                    <a:lumMod val="95000"/>
                  </a:schemeClr>
                </a:solidFill>
              </a:rPr>
              <a:t>FEASIBILITY OF THE SOLUTION </a:t>
            </a:r>
          </a:p>
        </p:txBody>
      </p:sp>
      <p:sp>
        <p:nvSpPr>
          <p:cNvPr id="16" name="Dikdörtgen 15">
            <a:extLst>
              <a:ext uri="{FF2B5EF4-FFF2-40B4-BE49-F238E27FC236}">
                <a16:creationId xmlns:a16="http://schemas.microsoft.com/office/drawing/2014/main" id="{787A4BA9-5CE0-437D-B432-E57A3EEE57F3}"/>
              </a:ext>
            </a:extLst>
          </p:cNvPr>
          <p:cNvSpPr/>
          <p:nvPr/>
        </p:nvSpPr>
        <p:spPr>
          <a:xfrm>
            <a:off x="1009101"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7" name="Dikdörtgen 16">
            <a:extLst>
              <a:ext uri="{FF2B5EF4-FFF2-40B4-BE49-F238E27FC236}">
                <a16:creationId xmlns:a16="http://schemas.microsoft.com/office/drawing/2014/main" id="{9272C6B5-75CE-498C-AE29-3FB893B0FF33}"/>
              </a:ext>
            </a:extLst>
          </p:cNvPr>
          <p:cNvSpPr/>
          <p:nvPr/>
        </p:nvSpPr>
        <p:spPr>
          <a:xfrm>
            <a:off x="1737547" y="140704"/>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8" name="Dikdörtgen 17">
            <a:extLst>
              <a:ext uri="{FF2B5EF4-FFF2-40B4-BE49-F238E27FC236}">
                <a16:creationId xmlns:a16="http://schemas.microsoft.com/office/drawing/2014/main" id="{A88BFE17-C3D2-434E-B668-F4A642BE3F23}"/>
              </a:ext>
            </a:extLst>
          </p:cNvPr>
          <p:cNvSpPr/>
          <p:nvPr/>
        </p:nvSpPr>
        <p:spPr>
          <a:xfrm>
            <a:off x="2465993" y="145606"/>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9" name="Dikdörtgen 18">
            <a:extLst>
              <a:ext uri="{FF2B5EF4-FFF2-40B4-BE49-F238E27FC236}">
                <a16:creationId xmlns:a16="http://schemas.microsoft.com/office/drawing/2014/main" id="{FECAC4EA-A714-40AF-8DD8-24124E9C0C76}"/>
              </a:ext>
            </a:extLst>
          </p:cNvPr>
          <p:cNvSpPr/>
          <p:nvPr/>
        </p:nvSpPr>
        <p:spPr>
          <a:xfrm>
            <a:off x="3194439" y="141517"/>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0" name="Dikdörtgen 19">
            <a:extLst>
              <a:ext uri="{FF2B5EF4-FFF2-40B4-BE49-F238E27FC236}">
                <a16:creationId xmlns:a16="http://schemas.microsoft.com/office/drawing/2014/main" id="{ADB0F6FF-DFC5-4F62-8E78-FA9A34E2CC63}"/>
              </a:ext>
            </a:extLst>
          </p:cNvPr>
          <p:cNvSpPr/>
          <p:nvPr/>
        </p:nvSpPr>
        <p:spPr>
          <a:xfrm>
            <a:off x="3922885" y="140704"/>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1" name="Dikdörtgen 20">
            <a:extLst>
              <a:ext uri="{FF2B5EF4-FFF2-40B4-BE49-F238E27FC236}">
                <a16:creationId xmlns:a16="http://schemas.microsoft.com/office/drawing/2014/main" id="{3206B5C9-FC9B-4A05-9B75-51AA4DCFB77C}"/>
              </a:ext>
            </a:extLst>
          </p:cNvPr>
          <p:cNvSpPr/>
          <p:nvPr/>
        </p:nvSpPr>
        <p:spPr>
          <a:xfrm>
            <a:off x="4651331" y="140703"/>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2" name="Dikdörtgen 21">
            <a:extLst>
              <a:ext uri="{FF2B5EF4-FFF2-40B4-BE49-F238E27FC236}">
                <a16:creationId xmlns:a16="http://schemas.microsoft.com/office/drawing/2014/main" id="{2AE2DC8D-EBB3-4F1F-BD03-E24B59625FB1}"/>
              </a:ext>
            </a:extLst>
          </p:cNvPr>
          <p:cNvSpPr/>
          <p:nvPr/>
        </p:nvSpPr>
        <p:spPr>
          <a:xfrm>
            <a:off x="280656" y="6298843"/>
            <a:ext cx="9507008" cy="3147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pic>
        <p:nvPicPr>
          <p:cNvPr id="23" name="Resim 22" descr="metin, küçük resim içeren bir resim&#10;&#10;Açıklama otomatik olarak oluşturuldu">
            <a:extLst>
              <a:ext uri="{FF2B5EF4-FFF2-40B4-BE49-F238E27FC236}">
                <a16:creationId xmlns:a16="http://schemas.microsoft.com/office/drawing/2014/main" id="{1B46D431-F6E1-4B85-8600-7D3468385FF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851681" y="6070353"/>
            <a:ext cx="2059664" cy="543208"/>
          </a:xfrm>
          <a:prstGeom prst="rect">
            <a:avLst/>
          </a:prstGeom>
        </p:spPr>
      </p:pic>
      <p:sp>
        <p:nvSpPr>
          <p:cNvPr id="24" name="Metin kutusu 23">
            <a:extLst>
              <a:ext uri="{FF2B5EF4-FFF2-40B4-BE49-F238E27FC236}">
                <a16:creationId xmlns:a16="http://schemas.microsoft.com/office/drawing/2014/main" id="{D8E142C2-E79B-413F-B19B-E96EA569ED14}"/>
              </a:ext>
            </a:extLst>
          </p:cNvPr>
          <p:cNvSpPr txBox="1"/>
          <p:nvPr/>
        </p:nvSpPr>
        <p:spPr>
          <a:xfrm>
            <a:off x="262549" y="6272091"/>
            <a:ext cx="995882" cy="369332"/>
          </a:xfrm>
          <a:prstGeom prst="rect">
            <a:avLst/>
          </a:prstGeom>
          <a:noFill/>
        </p:spPr>
        <p:txBody>
          <a:bodyPr wrap="square" rtlCol="0">
            <a:spAutoFit/>
          </a:bodyPr>
          <a:lstStyle/>
          <a:p>
            <a:r>
              <a:rPr lang="tr-TR" dirty="0">
                <a:solidFill>
                  <a:schemeClr val="bg1">
                    <a:lumMod val="85000"/>
                  </a:schemeClr>
                </a:solidFill>
              </a:rPr>
              <a:t>7/10</a:t>
            </a:r>
          </a:p>
        </p:txBody>
      </p:sp>
    </p:spTree>
    <p:extLst>
      <p:ext uri="{BB962C8B-B14F-4D97-AF65-F5344CB8AC3E}">
        <p14:creationId xmlns:p14="http://schemas.microsoft.com/office/powerpoint/2010/main" val="1333986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4C4DD60E-37E0-42C3-92C7-D4191AA98EBD}"/>
              </a:ext>
            </a:extLst>
          </p:cNvPr>
          <p:cNvSpPr txBox="1"/>
          <p:nvPr/>
        </p:nvSpPr>
        <p:spPr>
          <a:xfrm>
            <a:off x="6378217" y="1648586"/>
            <a:ext cx="5263133" cy="3416320"/>
          </a:xfrm>
          <a:prstGeom prst="rect">
            <a:avLst/>
          </a:prstGeom>
          <a:noFill/>
        </p:spPr>
        <p:txBody>
          <a:bodyPr wrap="square" rtlCol="0">
            <a:spAutoFit/>
          </a:bodyPr>
          <a:lstStyle/>
          <a:p>
            <a:pPr algn="just"/>
            <a:r>
              <a:rPr lang="en-US" dirty="0">
                <a:latin typeface="+mj-lt"/>
              </a:rPr>
              <a:t>With this system that we designed, which is unique in Turkey, we interview people who want to benefit from our service, unlike other sites, at the stage of membership opening, by our human resources team. We create a member account for individuals based on the interview results obtained. Afterwards, we include the CVs requested from them in the OCR system coded by our technical team. Regardless of the file type format of the CVs, we consider all of the CVs in image file format, making sense of the texts in the OCR system and matching them with the most suitable job position for the person.</a:t>
            </a:r>
            <a:endParaRPr lang="tr-TR" dirty="0">
              <a:latin typeface="+mj-lt"/>
            </a:endParaRPr>
          </a:p>
        </p:txBody>
      </p:sp>
      <p:sp>
        <p:nvSpPr>
          <p:cNvPr id="11" name="Dikdörtgen 10">
            <a:extLst>
              <a:ext uri="{FF2B5EF4-FFF2-40B4-BE49-F238E27FC236}">
                <a16:creationId xmlns:a16="http://schemas.microsoft.com/office/drawing/2014/main" id="{95D3EFDA-6652-477C-B6AE-EF39C7F63FB9}"/>
              </a:ext>
            </a:extLst>
          </p:cNvPr>
          <p:cNvSpPr/>
          <p:nvPr/>
        </p:nvSpPr>
        <p:spPr>
          <a:xfrm>
            <a:off x="280655"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3" name="Dikdörtgen 12">
            <a:extLst>
              <a:ext uri="{FF2B5EF4-FFF2-40B4-BE49-F238E27FC236}">
                <a16:creationId xmlns:a16="http://schemas.microsoft.com/office/drawing/2014/main" id="{EA9249FF-E61D-4EA3-A384-71AD5AEAB285}"/>
              </a:ext>
            </a:extLst>
          </p:cNvPr>
          <p:cNvSpPr/>
          <p:nvPr/>
        </p:nvSpPr>
        <p:spPr>
          <a:xfrm>
            <a:off x="6108223" y="142995"/>
            <a:ext cx="5803122"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5" name="Metin kutusu 14">
            <a:extLst>
              <a:ext uri="{FF2B5EF4-FFF2-40B4-BE49-F238E27FC236}">
                <a16:creationId xmlns:a16="http://schemas.microsoft.com/office/drawing/2014/main" id="{94D5108E-4B92-4613-9BCC-9D40048EEFEC}"/>
              </a:ext>
            </a:extLst>
          </p:cNvPr>
          <p:cNvSpPr txBox="1"/>
          <p:nvPr/>
        </p:nvSpPr>
        <p:spPr>
          <a:xfrm>
            <a:off x="6104053" y="181474"/>
            <a:ext cx="6380707" cy="461665"/>
          </a:xfrm>
          <a:prstGeom prst="rect">
            <a:avLst/>
          </a:prstGeom>
          <a:noFill/>
        </p:spPr>
        <p:txBody>
          <a:bodyPr wrap="square" rtlCol="0">
            <a:spAutoFit/>
          </a:bodyPr>
          <a:lstStyle/>
          <a:p>
            <a:r>
              <a:rPr lang="tr-TR" sz="2400" dirty="0">
                <a:solidFill>
                  <a:schemeClr val="bg1">
                    <a:lumMod val="95000"/>
                  </a:schemeClr>
                </a:solidFill>
              </a:rPr>
              <a:t>UNIQUENESS OF THE IDEA</a:t>
            </a:r>
          </a:p>
        </p:txBody>
      </p:sp>
      <p:sp>
        <p:nvSpPr>
          <p:cNvPr id="16" name="Dikdörtgen 15">
            <a:extLst>
              <a:ext uri="{FF2B5EF4-FFF2-40B4-BE49-F238E27FC236}">
                <a16:creationId xmlns:a16="http://schemas.microsoft.com/office/drawing/2014/main" id="{03E35606-F39B-48DA-8BA1-1A39E4C4A351}"/>
              </a:ext>
            </a:extLst>
          </p:cNvPr>
          <p:cNvSpPr/>
          <p:nvPr/>
        </p:nvSpPr>
        <p:spPr>
          <a:xfrm>
            <a:off x="1009101"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7" name="Dikdörtgen 16">
            <a:extLst>
              <a:ext uri="{FF2B5EF4-FFF2-40B4-BE49-F238E27FC236}">
                <a16:creationId xmlns:a16="http://schemas.microsoft.com/office/drawing/2014/main" id="{73458B68-2696-4BF3-AC47-7E54E66633C4}"/>
              </a:ext>
            </a:extLst>
          </p:cNvPr>
          <p:cNvSpPr/>
          <p:nvPr/>
        </p:nvSpPr>
        <p:spPr>
          <a:xfrm>
            <a:off x="1737547" y="140704"/>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8" name="Dikdörtgen 17">
            <a:extLst>
              <a:ext uri="{FF2B5EF4-FFF2-40B4-BE49-F238E27FC236}">
                <a16:creationId xmlns:a16="http://schemas.microsoft.com/office/drawing/2014/main" id="{BB6161C6-9122-4B5B-95ED-4DAB826BACD9}"/>
              </a:ext>
            </a:extLst>
          </p:cNvPr>
          <p:cNvSpPr/>
          <p:nvPr/>
        </p:nvSpPr>
        <p:spPr>
          <a:xfrm>
            <a:off x="2465993" y="145606"/>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9" name="Dikdörtgen 18">
            <a:extLst>
              <a:ext uri="{FF2B5EF4-FFF2-40B4-BE49-F238E27FC236}">
                <a16:creationId xmlns:a16="http://schemas.microsoft.com/office/drawing/2014/main" id="{C6D5AAB3-38BF-474C-9E1C-522166FBA19B}"/>
              </a:ext>
            </a:extLst>
          </p:cNvPr>
          <p:cNvSpPr/>
          <p:nvPr/>
        </p:nvSpPr>
        <p:spPr>
          <a:xfrm>
            <a:off x="3194439" y="141517"/>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0" name="Dikdörtgen 19">
            <a:extLst>
              <a:ext uri="{FF2B5EF4-FFF2-40B4-BE49-F238E27FC236}">
                <a16:creationId xmlns:a16="http://schemas.microsoft.com/office/drawing/2014/main" id="{F4D6EDAA-11F9-4790-AC5B-DAFF2A227E82}"/>
              </a:ext>
            </a:extLst>
          </p:cNvPr>
          <p:cNvSpPr/>
          <p:nvPr/>
        </p:nvSpPr>
        <p:spPr>
          <a:xfrm>
            <a:off x="3922885" y="140704"/>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1" name="Dikdörtgen 20">
            <a:extLst>
              <a:ext uri="{FF2B5EF4-FFF2-40B4-BE49-F238E27FC236}">
                <a16:creationId xmlns:a16="http://schemas.microsoft.com/office/drawing/2014/main" id="{FBC91B95-05D4-459D-ADEB-2516A88F1721}"/>
              </a:ext>
            </a:extLst>
          </p:cNvPr>
          <p:cNvSpPr/>
          <p:nvPr/>
        </p:nvSpPr>
        <p:spPr>
          <a:xfrm>
            <a:off x="4651331" y="140703"/>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2" name="Dikdörtgen 21">
            <a:extLst>
              <a:ext uri="{FF2B5EF4-FFF2-40B4-BE49-F238E27FC236}">
                <a16:creationId xmlns:a16="http://schemas.microsoft.com/office/drawing/2014/main" id="{1E1BD879-B3FE-4A23-8DA7-CBD4AC624ABD}"/>
              </a:ext>
            </a:extLst>
          </p:cNvPr>
          <p:cNvSpPr/>
          <p:nvPr/>
        </p:nvSpPr>
        <p:spPr>
          <a:xfrm>
            <a:off x="5379777" y="140702"/>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pic>
        <p:nvPicPr>
          <p:cNvPr id="7" name="Resim 6" descr="oyuncak içeren bir resim&#10;&#10;Açıklama otomatik olarak oluşturuldu">
            <a:extLst>
              <a:ext uri="{FF2B5EF4-FFF2-40B4-BE49-F238E27FC236}">
                <a16:creationId xmlns:a16="http://schemas.microsoft.com/office/drawing/2014/main" id="{5D2514A5-8BE2-4D67-BB6C-CDBBEE97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31" y="1151023"/>
            <a:ext cx="5823398" cy="4555953"/>
          </a:xfrm>
          <a:prstGeom prst="rect">
            <a:avLst/>
          </a:prstGeom>
        </p:spPr>
      </p:pic>
      <p:sp>
        <p:nvSpPr>
          <p:cNvPr id="23" name="Dikdörtgen 22">
            <a:extLst>
              <a:ext uri="{FF2B5EF4-FFF2-40B4-BE49-F238E27FC236}">
                <a16:creationId xmlns:a16="http://schemas.microsoft.com/office/drawing/2014/main" id="{A3942DC5-48B8-40BE-907E-9DB658BF6121}"/>
              </a:ext>
            </a:extLst>
          </p:cNvPr>
          <p:cNvSpPr/>
          <p:nvPr/>
        </p:nvSpPr>
        <p:spPr>
          <a:xfrm>
            <a:off x="280656" y="6298843"/>
            <a:ext cx="9507008" cy="3147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pic>
        <p:nvPicPr>
          <p:cNvPr id="24" name="Resim 23" descr="metin, küçük resim içeren bir resim&#10;&#10;Açıklama otomatik olarak oluşturuldu">
            <a:extLst>
              <a:ext uri="{FF2B5EF4-FFF2-40B4-BE49-F238E27FC236}">
                <a16:creationId xmlns:a16="http://schemas.microsoft.com/office/drawing/2014/main" id="{7750C46F-0AF4-483C-8F6B-003D27FD99F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851681" y="6070353"/>
            <a:ext cx="2059664" cy="543208"/>
          </a:xfrm>
          <a:prstGeom prst="rect">
            <a:avLst/>
          </a:prstGeom>
        </p:spPr>
      </p:pic>
      <p:sp>
        <p:nvSpPr>
          <p:cNvPr id="25" name="Metin kutusu 24">
            <a:extLst>
              <a:ext uri="{FF2B5EF4-FFF2-40B4-BE49-F238E27FC236}">
                <a16:creationId xmlns:a16="http://schemas.microsoft.com/office/drawing/2014/main" id="{66C7BBE2-FA5C-4B32-8AD4-7205C122B75C}"/>
              </a:ext>
            </a:extLst>
          </p:cNvPr>
          <p:cNvSpPr txBox="1"/>
          <p:nvPr/>
        </p:nvSpPr>
        <p:spPr>
          <a:xfrm>
            <a:off x="262549" y="6272091"/>
            <a:ext cx="995882" cy="369332"/>
          </a:xfrm>
          <a:prstGeom prst="rect">
            <a:avLst/>
          </a:prstGeom>
          <a:noFill/>
        </p:spPr>
        <p:txBody>
          <a:bodyPr wrap="square" rtlCol="0">
            <a:spAutoFit/>
          </a:bodyPr>
          <a:lstStyle/>
          <a:p>
            <a:r>
              <a:rPr lang="tr-TR" dirty="0">
                <a:solidFill>
                  <a:schemeClr val="bg1">
                    <a:lumMod val="85000"/>
                  </a:schemeClr>
                </a:solidFill>
              </a:rPr>
              <a:t>8/10</a:t>
            </a:r>
          </a:p>
        </p:txBody>
      </p:sp>
    </p:spTree>
    <p:extLst>
      <p:ext uri="{BB962C8B-B14F-4D97-AF65-F5344CB8AC3E}">
        <p14:creationId xmlns:p14="http://schemas.microsoft.com/office/powerpoint/2010/main" val="3697040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C701879A-7C8F-4C86-A0F8-51B58F5770EB}"/>
              </a:ext>
            </a:extLst>
          </p:cNvPr>
          <p:cNvPicPr>
            <a:picLocks noChangeAspect="1"/>
          </p:cNvPicPr>
          <p:nvPr/>
        </p:nvPicPr>
        <p:blipFill>
          <a:blip r:embed="rId2"/>
          <a:stretch>
            <a:fillRect/>
          </a:stretch>
        </p:blipFill>
        <p:spPr>
          <a:xfrm>
            <a:off x="387195" y="1871054"/>
            <a:ext cx="4363798" cy="3115891"/>
          </a:xfrm>
          <a:prstGeom prst="rect">
            <a:avLst/>
          </a:prstGeom>
        </p:spPr>
      </p:pic>
      <p:sp>
        <p:nvSpPr>
          <p:cNvPr id="3" name="Metin kutusu 2">
            <a:extLst>
              <a:ext uri="{FF2B5EF4-FFF2-40B4-BE49-F238E27FC236}">
                <a16:creationId xmlns:a16="http://schemas.microsoft.com/office/drawing/2014/main" id="{8AC497F2-F2FB-40B7-AEEB-F794C75474FA}"/>
              </a:ext>
            </a:extLst>
          </p:cNvPr>
          <p:cNvSpPr txBox="1"/>
          <p:nvPr/>
        </p:nvSpPr>
        <p:spPr>
          <a:xfrm>
            <a:off x="5712949" y="2524223"/>
            <a:ext cx="5797685" cy="1477328"/>
          </a:xfrm>
          <a:prstGeom prst="rect">
            <a:avLst/>
          </a:prstGeom>
          <a:noFill/>
        </p:spPr>
        <p:txBody>
          <a:bodyPr wrap="square" rtlCol="0">
            <a:spAutoFit/>
          </a:bodyPr>
          <a:lstStyle/>
          <a:p>
            <a:pPr algn="just"/>
            <a:r>
              <a:rPr lang="en-US" dirty="0">
                <a:latin typeface="+mj-lt"/>
              </a:rPr>
              <a:t>In order for our system to be financially sustainable in the long and short term, advertisements should be placed on certain parts of the site we will establish and a certain amount of dues should be collected from companies that need a </a:t>
            </a:r>
            <a:r>
              <a:rPr lang="tr-TR" dirty="0" err="1">
                <a:latin typeface="+mj-lt"/>
              </a:rPr>
              <a:t>person</a:t>
            </a:r>
            <a:r>
              <a:rPr lang="tr-TR" dirty="0">
                <a:latin typeface="+mj-lt"/>
              </a:rPr>
              <a:t> </a:t>
            </a:r>
            <a:r>
              <a:rPr lang="tr-TR" dirty="0" err="1">
                <a:latin typeface="+mj-lt"/>
              </a:rPr>
              <a:t>with</a:t>
            </a:r>
            <a:r>
              <a:rPr lang="tr-TR" dirty="0">
                <a:latin typeface="+mj-lt"/>
              </a:rPr>
              <a:t> </a:t>
            </a:r>
            <a:r>
              <a:rPr lang="tr-TR" dirty="0" err="1">
                <a:latin typeface="+mj-lt"/>
              </a:rPr>
              <a:t>disability</a:t>
            </a:r>
            <a:r>
              <a:rPr lang="en-US" dirty="0">
                <a:latin typeface="+mj-lt"/>
              </a:rPr>
              <a:t>.</a:t>
            </a:r>
            <a:endParaRPr lang="tr-TR" dirty="0">
              <a:latin typeface="+mj-lt"/>
            </a:endParaRPr>
          </a:p>
        </p:txBody>
      </p:sp>
      <p:pic>
        <p:nvPicPr>
          <p:cNvPr id="8" name="Resim 7" descr="metin, küçük resim içeren bir resim&#10;&#10;Açıklama otomatik olarak oluşturuldu">
            <a:extLst>
              <a:ext uri="{FF2B5EF4-FFF2-40B4-BE49-F238E27FC236}">
                <a16:creationId xmlns:a16="http://schemas.microsoft.com/office/drawing/2014/main" id="{43875CCF-6446-47DD-99CD-E0650DCCBDB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851681" y="6070353"/>
            <a:ext cx="2059664" cy="543208"/>
          </a:xfrm>
          <a:prstGeom prst="rect">
            <a:avLst/>
          </a:prstGeom>
        </p:spPr>
      </p:pic>
      <p:sp>
        <p:nvSpPr>
          <p:cNvPr id="12" name="Dikdörtgen 11">
            <a:extLst>
              <a:ext uri="{FF2B5EF4-FFF2-40B4-BE49-F238E27FC236}">
                <a16:creationId xmlns:a16="http://schemas.microsoft.com/office/drawing/2014/main" id="{63307680-3778-4C69-A79F-0315CFA8FCD9}"/>
              </a:ext>
            </a:extLst>
          </p:cNvPr>
          <p:cNvSpPr/>
          <p:nvPr/>
        </p:nvSpPr>
        <p:spPr>
          <a:xfrm>
            <a:off x="280656" y="6298843"/>
            <a:ext cx="9507008" cy="3147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sp>
        <p:nvSpPr>
          <p:cNvPr id="13" name="Dikdörtgen 12">
            <a:extLst>
              <a:ext uri="{FF2B5EF4-FFF2-40B4-BE49-F238E27FC236}">
                <a16:creationId xmlns:a16="http://schemas.microsoft.com/office/drawing/2014/main" id="{253D686D-39C9-4CAE-A115-9A10B281965B}"/>
              </a:ext>
            </a:extLst>
          </p:cNvPr>
          <p:cNvSpPr/>
          <p:nvPr/>
        </p:nvSpPr>
        <p:spPr>
          <a:xfrm>
            <a:off x="280655"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4" name="Dikdörtgen 13">
            <a:extLst>
              <a:ext uri="{FF2B5EF4-FFF2-40B4-BE49-F238E27FC236}">
                <a16:creationId xmlns:a16="http://schemas.microsoft.com/office/drawing/2014/main" id="{51A53FB3-CCA6-4D4B-B8B2-8CAA83E4D7AC}"/>
              </a:ext>
            </a:extLst>
          </p:cNvPr>
          <p:cNvSpPr/>
          <p:nvPr/>
        </p:nvSpPr>
        <p:spPr>
          <a:xfrm>
            <a:off x="6108223" y="142995"/>
            <a:ext cx="5803122"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5" name="Metin kutusu 14">
            <a:extLst>
              <a:ext uri="{FF2B5EF4-FFF2-40B4-BE49-F238E27FC236}">
                <a16:creationId xmlns:a16="http://schemas.microsoft.com/office/drawing/2014/main" id="{15B49183-AD03-4D9C-9D04-9FE9E622781A}"/>
              </a:ext>
            </a:extLst>
          </p:cNvPr>
          <p:cNvSpPr txBox="1"/>
          <p:nvPr/>
        </p:nvSpPr>
        <p:spPr>
          <a:xfrm>
            <a:off x="6104053" y="181474"/>
            <a:ext cx="6380707" cy="461665"/>
          </a:xfrm>
          <a:prstGeom prst="rect">
            <a:avLst/>
          </a:prstGeom>
          <a:noFill/>
        </p:spPr>
        <p:txBody>
          <a:bodyPr wrap="square" rtlCol="0">
            <a:spAutoFit/>
          </a:bodyPr>
          <a:lstStyle/>
          <a:p>
            <a:r>
              <a:rPr lang="tr-TR" sz="2400" dirty="0">
                <a:solidFill>
                  <a:schemeClr val="bg1">
                    <a:lumMod val="95000"/>
                  </a:schemeClr>
                </a:solidFill>
              </a:rPr>
              <a:t>THE FINANCIAL SUSTAINABILITY </a:t>
            </a:r>
          </a:p>
        </p:txBody>
      </p:sp>
      <p:sp>
        <p:nvSpPr>
          <p:cNvPr id="16" name="Dikdörtgen 15">
            <a:extLst>
              <a:ext uri="{FF2B5EF4-FFF2-40B4-BE49-F238E27FC236}">
                <a16:creationId xmlns:a16="http://schemas.microsoft.com/office/drawing/2014/main" id="{7ECA7A45-7F85-4D3D-9E89-B0A395F60CD8}"/>
              </a:ext>
            </a:extLst>
          </p:cNvPr>
          <p:cNvSpPr/>
          <p:nvPr/>
        </p:nvSpPr>
        <p:spPr>
          <a:xfrm>
            <a:off x="1009101"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7" name="Dikdörtgen 16">
            <a:extLst>
              <a:ext uri="{FF2B5EF4-FFF2-40B4-BE49-F238E27FC236}">
                <a16:creationId xmlns:a16="http://schemas.microsoft.com/office/drawing/2014/main" id="{C1B3D577-9CA5-4A1C-AC30-FFF2998CE4EB}"/>
              </a:ext>
            </a:extLst>
          </p:cNvPr>
          <p:cNvSpPr/>
          <p:nvPr/>
        </p:nvSpPr>
        <p:spPr>
          <a:xfrm>
            <a:off x="1737547" y="140704"/>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8" name="Dikdörtgen 17">
            <a:extLst>
              <a:ext uri="{FF2B5EF4-FFF2-40B4-BE49-F238E27FC236}">
                <a16:creationId xmlns:a16="http://schemas.microsoft.com/office/drawing/2014/main" id="{B837069E-2642-4D9F-95CC-595DDFAF8C08}"/>
              </a:ext>
            </a:extLst>
          </p:cNvPr>
          <p:cNvSpPr/>
          <p:nvPr/>
        </p:nvSpPr>
        <p:spPr>
          <a:xfrm>
            <a:off x="2465993" y="145606"/>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9" name="Dikdörtgen 18">
            <a:extLst>
              <a:ext uri="{FF2B5EF4-FFF2-40B4-BE49-F238E27FC236}">
                <a16:creationId xmlns:a16="http://schemas.microsoft.com/office/drawing/2014/main" id="{358A7D64-5AE3-4AC2-B1C8-244C626AD496}"/>
              </a:ext>
            </a:extLst>
          </p:cNvPr>
          <p:cNvSpPr/>
          <p:nvPr/>
        </p:nvSpPr>
        <p:spPr>
          <a:xfrm>
            <a:off x="3194439" y="141517"/>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0" name="Dikdörtgen 19">
            <a:extLst>
              <a:ext uri="{FF2B5EF4-FFF2-40B4-BE49-F238E27FC236}">
                <a16:creationId xmlns:a16="http://schemas.microsoft.com/office/drawing/2014/main" id="{BFAD4ADE-B9FF-4682-A5E9-CBA155048F17}"/>
              </a:ext>
            </a:extLst>
          </p:cNvPr>
          <p:cNvSpPr/>
          <p:nvPr/>
        </p:nvSpPr>
        <p:spPr>
          <a:xfrm>
            <a:off x="3922885" y="140704"/>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1" name="Dikdörtgen 20">
            <a:extLst>
              <a:ext uri="{FF2B5EF4-FFF2-40B4-BE49-F238E27FC236}">
                <a16:creationId xmlns:a16="http://schemas.microsoft.com/office/drawing/2014/main" id="{42DC16F2-5D27-4AB9-A5D6-D454BF2D70DF}"/>
              </a:ext>
            </a:extLst>
          </p:cNvPr>
          <p:cNvSpPr/>
          <p:nvPr/>
        </p:nvSpPr>
        <p:spPr>
          <a:xfrm>
            <a:off x="4651331" y="140703"/>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2" name="Dikdörtgen 21">
            <a:extLst>
              <a:ext uri="{FF2B5EF4-FFF2-40B4-BE49-F238E27FC236}">
                <a16:creationId xmlns:a16="http://schemas.microsoft.com/office/drawing/2014/main" id="{B142B24C-1816-4C91-A1B9-4519AF627E49}"/>
              </a:ext>
            </a:extLst>
          </p:cNvPr>
          <p:cNvSpPr/>
          <p:nvPr/>
        </p:nvSpPr>
        <p:spPr>
          <a:xfrm>
            <a:off x="5379777" y="140702"/>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3" name="Metin kutusu 22">
            <a:extLst>
              <a:ext uri="{FF2B5EF4-FFF2-40B4-BE49-F238E27FC236}">
                <a16:creationId xmlns:a16="http://schemas.microsoft.com/office/drawing/2014/main" id="{F164E49F-C823-4A4F-8D8D-324C7B1E55E6}"/>
              </a:ext>
            </a:extLst>
          </p:cNvPr>
          <p:cNvSpPr txBox="1"/>
          <p:nvPr/>
        </p:nvSpPr>
        <p:spPr>
          <a:xfrm>
            <a:off x="262549" y="6272091"/>
            <a:ext cx="995882" cy="369332"/>
          </a:xfrm>
          <a:prstGeom prst="rect">
            <a:avLst/>
          </a:prstGeom>
          <a:noFill/>
        </p:spPr>
        <p:txBody>
          <a:bodyPr wrap="square" rtlCol="0">
            <a:spAutoFit/>
          </a:bodyPr>
          <a:lstStyle/>
          <a:p>
            <a:r>
              <a:rPr lang="tr-TR" dirty="0">
                <a:solidFill>
                  <a:schemeClr val="bg1">
                    <a:lumMod val="85000"/>
                  </a:schemeClr>
                </a:solidFill>
              </a:rPr>
              <a:t>9/10</a:t>
            </a:r>
          </a:p>
        </p:txBody>
      </p:sp>
    </p:spTree>
    <p:extLst>
      <p:ext uri="{BB962C8B-B14F-4D97-AF65-F5344CB8AC3E}">
        <p14:creationId xmlns:p14="http://schemas.microsoft.com/office/powerpoint/2010/main" val="3111001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8AC497F2-F2FB-40B7-AEEB-F794C75474FA}"/>
              </a:ext>
            </a:extLst>
          </p:cNvPr>
          <p:cNvSpPr txBox="1"/>
          <p:nvPr/>
        </p:nvSpPr>
        <p:spPr>
          <a:xfrm>
            <a:off x="5950146" y="813721"/>
            <a:ext cx="5918380" cy="4801314"/>
          </a:xfrm>
          <a:prstGeom prst="rect">
            <a:avLst/>
          </a:prstGeom>
          <a:noFill/>
        </p:spPr>
        <p:txBody>
          <a:bodyPr wrap="square" rtlCol="0">
            <a:spAutoFit/>
          </a:bodyPr>
          <a:lstStyle/>
          <a:p>
            <a:pPr algn="just"/>
            <a:r>
              <a:rPr lang="en-US" dirty="0">
                <a:latin typeface="+mj-lt"/>
              </a:rPr>
              <a:t>The goal that our project is trying to achieve in general;</a:t>
            </a:r>
          </a:p>
          <a:p>
            <a:pPr marL="285750" indent="-285750" algn="just">
              <a:buFont typeface="Arial" panose="020B0604020202020204" pitchFamily="34" charset="0"/>
              <a:buChar char="•"/>
            </a:pPr>
            <a:r>
              <a:rPr lang="en-US" dirty="0">
                <a:latin typeface="+mj-lt"/>
              </a:rPr>
              <a:t>Breaking the prejudice against the </a:t>
            </a:r>
            <a:r>
              <a:rPr lang="tr-TR" dirty="0" err="1">
                <a:latin typeface="+mj-lt"/>
              </a:rPr>
              <a:t>people</a:t>
            </a:r>
            <a:r>
              <a:rPr lang="tr-TR" dirty="0">
                <a:latin typeface="+mj-lt"/>
              </a:rPr>
              <a:t> </a:t>
            </a:r>
            <a:r>
              <a:rPr lang="tr-TR" dirty="0" err="1">
                <a:latin typeface="+mj-lt"/>
              </a:rPr>
              <a:t>with</a:t>
            </a:r>
            <a:r>
              <a:rPr lang="tr-TR" dirty="0">
                <a:latin typeface="+mj-lt"/>
              </a:rPr>
              <a:t> </a:t>
            </a:r>
            <a:r>
              <a:rPr lang="tr-TR" dirty="0" err="1">
                <a:latin typeface="+mj-lt"/>
              </a:rPr>
              <a:t>disabilities</a:t>
            </a:r>
            <a:endParaRPr lang="en-US" dirty="0">
              <a:latin typeface="+mj-lt"/>
            </a:endParaRPr>
          </a:p>
          <a:p>
            <a:pPr marL="285750" indent="-285750" algn="just">
              <a:buFont typeface="Arial" panose="020B0604020202020204" pitchFamily="34" charset="0"/>
              <a:buChar char="•"/>
            </a:pPr>
            <a:r>
              <a:rPr lang="tr-TR" dirty="0" err="1">
                <a:latin typeface="+mj-lt"/>
              </a:rPr>
              <a:t>Conveying</a:t>
            </a:r>
            <a:r>
              <a:rPr lang="tr-TR" dirty="0">
                <a:latin typeface="+mj-lt"/>
              </a:rPr>
              <a:t> </a:t>
            </a:r>
            <a:r>
              <a:rPr lang="en-US" dirty="0">
                <a:latin typeface="+mj-lt"/>
              </a:rPr>
              <a:t>accurate information about the </a:t>
            </a:r>
            <a:r>
              <a:rPr lang="tr-TR" dirty="0" err="1">
                <a:latin typeface="+mj-lt"/>
              </a:rPr>
              <a:t>people</a:t>
            </a:r>
            <a:r>
              <a:rPr lang="tr-TR" dirty="0">
                <a:latin typeface="+mj-lt"/>
              </a:rPr>
              <a:t> </a:t>
            </a:r>
            <a:r>
              <a:rPr lang="tr-TR" dirty="0" err="1">
                <a:latin typeface="+mj-lt"/>
              </a:rPr>
              <a:t>with</a:t>
            </a:r>
            <a:r>
              <a:rPr lang="tr-TR" dirty="0">
                <a:latin typeface="+mj-lt"/>
              </a:rPr>
              <a:t> </a:t>
            </a:r>
            <a:r>
              <a:rPr lang="tr-TR" dirty="0" err="1">
                <a:latin typeface="+mj-lt"/>
              </a:rPr>
              <a:t>disabilities</a:t>
            </a:r>
            <a:endParaRPr lang="en-US" dirty="0">
              <a:latin typeface="+mj-lt"/>
            </a:endParaRPr>
          </a:p>
          <a:p>
            <a:pPr marL="285750" indent="-285750" algn="just">
              <a:buFont typeface="Arial" panose="020B0604020202020204" pitchFamily="34" charset="0"/>
              <a:buChar char="•"/>
            </a:pPr>
            <a:r>
              <a:rPr lang="tr-TR" dirty="0">
                <a:latin typeface="+mj-lt"/>
              </a:rPr>
              <a:t>Preventing discription s</a:t>
            </a:r>
            <a:r>
              <a:rPr lang="en-US" dirty="0" err="1">
                <a:latin typeface="+mj-lt"/>
              </a:rPr>
              <a:t>pecifically</a:t>
            </a:r>
            <a:r>
              <a:rPr lang="en-US" dirty="0">
                <a:latin typeface="+mj-lt"/>
              </a:rPr>
              <a:t> blocking people's disabilities</a:t>
            </a:r>
          </a:p>
          <a:p>
            <a:pPr marL="285750" indent="-285750" algn="just">
              <a:buFont typeface="Arial" panose="020B0604020202020204" pitchFamily="34" charset="0"/>
              <a:buChar char="•"/>
            </a:pPr>
            <a:r>
              <a:rPr lang="en-US" dirty="0">
                <a:latin typeface="+mj-lt"/>
              </a:rPr>
              <a:t>Increasing employment </a:t>
            </a:r>
            <a:r>
              <a:rPr lang="tr-TR" dirty="0" err="1">
                <a:latin typeface="+mj-lt"/>
              </a:rPr>
              <a:t>opportunities</a:t>
            </a:r>
            <a:r>
              <a:rPr lang="tr-TR" dirty="0">
                <a:latin typeface="+mj-lt"/>
              </a:rPr>
              <a:t> </a:t>
            </a:r>
            <a:r>
              <a:rPr lang="en-US" dirty="0">
                <a:latin typeface="+mj-lt"/>
              </a:rPr>
              <a:t>for the </a:t>
            </a:r>
            <a:r>
              <a:rPr lang="tr-TR" dirty="0" err="1">
                <a:latin typeface="+mj-lt"/>
              </a:rPr>
              <a:t>people</a:t>
            </a:r>
            <a:r>
              <a:rPr lang="tr-TR" dirty="0">
                <a:latin typeface="+mj-lt"/>
              </a:rPr>
              <a:t> </a:t>
            </a:r>
            <a:r>
              <a:rPr lang="tr-TR" dirty="0" err="1">
                <a:latin typeface="+mj-lt"/>
              </a:rPr>
              <a:t>with</a:t>
            </a:r>
            <a:r>
              <a:rPr lang="tr-TR" dirty="0">
                <a:latin typeface="+mj-lt"/>
              </a:rPr>
              <a:t> </a:t>
            </a:r>
            <a:r>
              <a:rPr lang="tr-TR" dirty="0" err="1">
                <a:latin typeface="+mj-lt"/>
              </a:rPr>
              <a:t>disabilities</a:t>
            </a:r>
            <a:endParaRPr lang="tr-TR" dirty="0">
              <a:latin typeface="+mj-lt"/>
            </a:endParaRPr>
          </a:p>
          <a:p>
            <a:pPr algn="just"/>
            <a:r>
              <a:rPr lang="en-US" dirty="0">
                <a:latin typeface="+mj-lt"/>
              </a:rPr>
              <a:t>We plan to achieve these goals by offering the </a:t>
            </a:r>
            <a:r>
              <a:rPr lang="tr-TR" dirty="0">
                <a:latin typeface="+mj-lt"/>
              </a:rPr>
              <a:t>Erişilebilir CV </a:t>
            </a:r>
            <a:r>
              <a:rPr lang="en-US" dirty="0">
                <a:latin typeface="+mj-lt"/>
              </a:rPr>
              <a:t>platform to people. In this regard, a consensus has been formed with our solution partners on employment for </a:t>
            </a:r>
            <a:r>
              <a:rPr lang="tr-TR" dirty="0" err="1">
                <a:latin typeface="+mj-lt"/>
              </a:rPr>
              <a:t>individuals</a:t>
            </a:r>
            <a:r>
              <a:rPr lang="tr-TR" dirty="0">
                <a:latin typeface="+mj-lt"/>
              </a:rPr>
              <a:t> </a:t>
            </a:r>
            <a:r>
              <a:rPr lang="tr-TR" dirty="0" err="1">
                <a:latin typeface="+mj-lt"/>
              </a:rPr>
              <a:t>with</a:t>
            </a:r>
            <a:r>
              <a:rPr lang="tr-TR" dirty="0">
                <a:latin typeface="+mj-lt"/>
              </a:rPr>
              <a:t> </a:t>
            </a:r>
            <a:r>
              <a:rPr lang="tr-TR" dirty="0" err="1">
                <a:latin typeface="+mj-lt"/>
              </a:rPr>
              <a:t>disabilities</a:t>
            </a:r>
            <a:r>
              <a:rPr lang="en-US" dirty="0">
                <a:latin typeface="+mj-lt"/>
              </a:rPr>
              <a:t>.</a:t>
            </a:r>
            <a:endParaRPr lang="tr-TR" dirty="0">
              <a:latin typeface="+mj-lt"/>
            </a:endParaRPr>
          </a:p>
          <a:p>
            <a:pPr algn="just"/>
            <a:r>
              <a:rPr lang="en-US" dirty="0">
                <a:latin typeface="+mj-lt"/>
              </a:rPr>
              <a:t>If this project is realized, we expect that it will create a multiplier effect on the employment of people with disabilities by eliminating the domino effect for the families and environment of the people, and it will have an employment-increasing effect in the long run.</a:t>
            </a:r>
            <a:endParaRPr lang="tr-TR" dirty="0">
              <a:latin typeface="+mj-lt"/>
            </a:endParaRPr>
          </a:p>
        </p:txBody>
      </p:sp>
      <p:pic>
        <p:nvPicPr>
          <p:cNvPr id="8" name="Resim 7" descr="metin, küçük resim içeren bir resim&#10;&#10;Açıklama otomatik olarak oluşturuldu">
            <a:extLst>
              <a:ext uri="{FF2B5EF4-FFF2-40B4-BE49-F238E27FC236}">
                <a16:creationId xmlns:a16="http://schemas.microsoft.com/office/drawing/2014/main" id="{43875CCF-6446-47DD-99CD-E0650DCCBDB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851681" y="6070353"/>
            <a:ext cx="2059664" cy="543208"/>
          </a:xfrm>
          <a:prstGeom prst="rect">
            <a:avLst/>
          </a:prstGeom>
        </p:spPr>
      </p:pic>
      <p:sp>
        <p:nvSpPr>
          <p:cNvPr id="12" name="Dikdörtgen 11">
            <a:extLst>
              <a:ext uri="{FF2B5EF4-FFF2-40B4-BE49-F238E27FC236}">
                <a16:creationId xmlns:a16="http://schemas.microsoft.com/office/drawing/2014/main" id="{63307680-3778-4C69-A79F-0315CFA8FCD9}"/>
              </a:ext>
            </a:extLst>
          </p:cNvPr>
          <p:cNvSpPr/>
          <p:nvPr/>
        </p:nvSpPr>
        <p:spPr>
          <a:xfrm>
            <a:off x="280656" y="6298843"/>
            <a:ext cx="9507008" cy="3147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sp>
        <p:nvSpPr>
          <p:cNvPr id="13" name="Dikdörtgen 12">
            <a:extLst>
              <a:ext uri="{FF2B5EF4-FFF2-40B4-BE49-F238E27FC236}">
                <a16:creationId xmlns:a16="http://schemas.microsoft.com/office/drawing/2014/main" id="{253D686D-39C9-4CAE-A115-9A10B281965B}"/>
              </a:ext>
            </a:extLst>
          </p:cNvPr>
          <p:cNvSpPr/>
          <p:nvPr/>
        </p:nvSpPr>
        <p:spPr>
          <a:xfrm>
            <a:off x="280655"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4" name="Dikdörtgen 13">
            <a:extLst>
              <a:ext uri="{FF2B5EF4-FFF2-40B4-BE49-F238E27FC236}">
                <a16:creationId xmlns:a16="http://schemas.microsoft.com/office/drawing/2014/main" id="{51A53FB3-CCA6-4D4B-B8B2-8CAA83E4D7AC}"/>
              </a:ext>
            </a:extLst>
          </p:cNvPr>
          <p:cNvSpPr/>
          <p:nvPr/>
        </p:nvSpPr>
        <p:spPr>
          <a:xfrm>
            <a:off x="6836669" y="142995"/>
            <a:ext cx="5074676"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5" name="Metin kutusu 14">
            <a:extLst>
              <a:ext uri="{FF2B5EF4-FFF2-40B4-BE49-F238E27FC236}">
                <a16:creationId xmlns:a16="http://schemas.microsoft.com/office/drawing/2014/main" id="{15B49183-AD03-4D9C-9D04-9FE9E622781A}"/>
              </a:ext>
            </a:extLst>
          </p:cNvPr>
          <p:cNvSpPr txBox="1"/>
          <p:nvPr/>
        </p:nvSpPr>
        <p:spPr>
          <a:xfrm>
            <a:off x="6882657" y="181474"/>
            <a:ext cx="4897063" cy="461665"/>
          </a:xfrm>
          <a:prstGeom prst="rect">
            <a:avLst/>
          </a:prstGeom>
          <a:noFill/>
        </p:spPr>
        <p:txBody>
          <a:bodyPr wrap="square" rtlCol="0">
            <a:spAutoFit/>
          </a:bodyPr>
          <a:lstStyle/>
          <a:p>
            <a:r>
              <a:rPr lang="tr-TR" sz="2400" dirty="0">
                <a:solidFill>
                  <a:schemeClr val="bg1">
                    <a:lumMod val="95000"/>
                  </a:schemeClr>
                </a:solidFill>
              </a:rPr>
              <a:t>CONCLUSION</a:t>
            </a:r>
          </a:p>
        </p:txBody>
      </p:sp>
      <p:sp>
        <p:nvSpPr>
          <p:cNvPr id="16" name="Dikdörtgen 15">
            <a:extLst>
              <a:ext uri="{FF2B5EF4-FFF2-40B4-BE49-F238E27FC236}">
                <a16:creationId xmlns:a16="http://schemas.microsoft.com/office/drawing/2014/main" id="{7ECA7A45-7F85-4D3D-9E89-B0A395F60CD8}"/>
              </a:ext>
            </a:extLst>
          </p:cNvPr>
          <p:cNvSpPr/>
          <p:nvPr/>
        </p:nvSpPr>
        <p:spPr>
          <a:xfrm>
            <a:off x="1009101"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7" name="Dikdörtgen 16">
            <a:extLst>
              <a:ext uri="{FF2B5EF4-FFF2-40B4-BE49-F238E27FC236}">
                <a16:creationId xmlns:a16="http://schemas.microsoft.com/office/drawing/2014/main" id="{C1B3D577-9CA5-4A1C-AC30-FFF2998CE4EB}"/>
              </a:ext>
            </a:extLst>
          </p:cNvPr>
          <p:cNvSpPr/>
          <p:nvPr/>
        </p:nvSpPr>
        <p:spPr>
          <a:xfrm>
            <a:off x="1737547" y="140704"/>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8" name="Dikdörtgen 17">
            <a:extLst>
              <a:ext uri="{FF2B5EF4-FFF2-40B4-BE49-F238E27FC236}">
                <a16:creationId xmlns:a16="http://schemas.microsoft.com/office/drawing/2014/main" id="{B837069E-2642-4D9F-95CC-595DDFAF8C08}"/>
              </a:ext>
            </a:extLst>
          </p:cNvPr>
          <p:cNvSpPr/>
          <p:nvPr/>
        </p:nvSpPr>
        <p:spPr>
          <a:xfrm>
            <a:off x="2465993" y="145606"/>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9" name="Dikdörtgen 18">
            <a:extLst>
              <a:ext uri="{FF2B5EF4-FFF2-40B4-BE49-F238E27FC236}">
                <a16:creationId xmlns:a16="http://schemas.microsoft.com/office/drawing/2014/main" id="{358A7D64-5AE3-4AC2-B1C8-244C626AD496}"/>
              </a:ext>
            </a:extLst>
          </p:cNvPr>
          <p:cNvSpPr/>
          <p:nvPr/>
        </p:nvSpPr>
        <p:spPr>
          <a:xfrm>
            <a:off x="3194439" y="141517"/>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0" name="Dikdörtgen 19">
            <a:extLst>
              <a:ext uri="{FF2B5EF4-FFF2-40B4-BE49-F238E27FC236}">
                <a16:creationId xmlns:a16="http://schemas.microsoft.com/office/drawing/2014/main" id="{BFAD4ADE-B9FF-4682-A5E9-CBA155048F17}"/>
              </a:ext>
            </a:extLst>
          </p:cNvPr>
          <p:cNvSpPr/>
          <p:nvPr/>
        </p:nvSpPr>
        <p:spPr>
          <a:xfrm>
            <a:off x="3922885" y="140704"/>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1" name="Dikdörtgen 20">
            <a:extLst>
              <a:ext uri="{FF2B5EF4-FFF2-40B4-BE49-F238E27FC236}">
                <a16:creationId xmlns:a16="http://schemas.microsoft.com/office/drawing/2014/main" id="{42DC16F2-5D27-4AB9-A5D6-D454BF2D70DF}"/>
              </a:ext>
            </a:extLst>
          </p:cNvPr>
          <p:cNvSpPr/>
          <p:nvPr/>
        </p:nvSpPr>
        <p:spPr>
          <a:xfrm>
            <a:off x="4651331" y="140703"/>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2" name="Dikdörtgen 21">
            <a:extLst>
              <a:ext uri="{FF2B5EF4-FFF2-40B4-BE49-F238E27FC236}">
                <a16:creationId xmlns:a16="http://schemas.microsoft.com/office/drawing/2014/main" id="{B142B24C-1816-4C91-A1B9-4519AF627E49}"/>
              </a:ext>
            </a:extLst>
          </p:cNvPr>
          <p:cNvSpPr/>
          <p:nvPr/>
        </p:nvSpPr>
        <p:spPr>
          <a:xfrm>
            <a:off x="5379777" y="140702"/>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3" name="Metin kutusu 22">
            <a:extLst>
              <a:ext uri="{FF2B5EF4-FFF2-40B4-BE49-F238E27FC236}">
                <a16:creationId xmlns:a16="http://schemas.microsoft.com/office/drawing/2014/main" id="{F164E49F-C823-4A4F-8D8D-324C7B1E55E6}"/>
              </a:ext>
            </a:extLst>
          </p:cNvPr>
          <p:cNvSpPr txBox="1"/>
          <p:nvPr/>
        </p:nvSpPr>
        <p:spPr>
          <a:xfrm>
            <a:off x="262549" y="6272091"/>
            <a:ext cx="995882" cy="369332"/>
          </a:xfrm>
          <a:prstGeom prst="rect">
            <a:avLst/>
          </a:prstGeom>
          <a:noFill/>
        </p:spPr>
        <p:txBody>
          <a:bodyPr wrap="square" rtlCol="0">
            <a:spAutoFit/>
          </a:bodyPr>
          <a:lstStyle/>
          <a:p>
            <a:r>
              <a:rPr lang="tr-TR" dirty="0">
                <a:solidFill>
                  <a:schemeClr val="bg1">
                    <a:lumMod val="85000"/>
                  </a:schemeClr>
                </a:solidFill>
              </a:rPr>
              <a:t>10/10</a:t>
            </a:r>
          </a:p>
        </p:txBody>
      </p:sp>
      <p:pic>
        <p:nvPicPr>
          <p:cNvPr id="5" name="Resim 4">
            <a:extLst>
              <a:ext uri="{FF2B5EF4-FFF2-40B4-BE49-F238E27FC236}">
                <a16:creationId xmlns:a16="http://schemas.microsoft.com/office/drawing/2014/main" id="{3460F8B7-00E2-4CC2-92E3-C6D83FB74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875" y="1833778"/>
            <a:ext cx="3649457" cy="2620712"/>
          </a:xfrm>
          <a:prstGeom prst="rect">
            <a:avLst/>
          </a:prstGeom>
        </p:spPr>
      </p:pic>
      <p:sp>
        <p:nvSpPr>
          <p:cNvPr id="24" name="Dikdörtgen 23">
            <a:extLst>
              <a:ext uri="{FF2B5EF4-FFF2-40B4-BE49-F238E27FC236}">
                <a16:creationId xmlns:a16="http://schemas.microsoft.com/office/drawing/2014/main" id="{7AA85E23-F449-4433-A50B-84D8028FC8D9}"/>
              </a:ext>
            </a:extLst>
          </p:cNvPr>
          <p:cNvSpPr/>
          <p:nvPr/>
        </p:nvSpPr>
        <p:spPr>
          <a:xfrm>
            <a:off x="6108223" y="140702"/>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95983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Metin kutusu 25">
            <a:extLst>
              <a:ext uri="{FF2B5EF4-FFF2-40B4-BE49-F238E27FC236}">
                <a16:creationId xmlns:a16="http://schemas.microsoft.com/office/drawing/2014/main" id="{68E72EB5-2FBD-4954-9DE9-2E106FDEB186}"/>
              </a:ext>
            </a:extLst>
          </p:cNvPr>
          <p:cNvSpPr txBox="1"/>
          <p:nvPr/>
        </p:nvSpPr>
        <p:spPr>
          <a:xfrm>
            <a:off x="3323617" y="4159763"/>
            <a:ext cx="5544766" cy="52322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2800" kern="1300" spc="160" dirty="0"/>
              <a:t>We believe in </a:t>
            </a:r>
            <a:r>
              <a:rPr lang="tr-TR" sz="2800" kern="1300" spc="160" dirty="0"/>
              <a:t>NO </a:t>
            </a:r>
            <a:r>
              <a:rPr lang="en-US" sz="2800" kern="1300" spc="160" dirty="0"/>
              <a:t>obstacles</a:t>
            </a:r>
            <a:endParaRPr lang="tr-TR" sz="2800" kern="1300" spc="160" dirty="0"/>
          </a:p>
        </p:txBody>
      </p:sp>
      <p:pic>
        <p:nvPicPr>
          <p:cNvPr id="4" name="Resim 3" descr="metin, küçük resim içeren bir resim&#10;&#10;Açıklama otomatik olarak oluşturuldu">
            <a:extLst>
              <a:ext uri="{FF2B5EF4-FFF2-40B4-BE49-F238E27FC236}">
                <a16:creationId xmlns:a16="http://schemas.microsoft.com/office/drawing/2014/main" id="{3D28AEC6-25BD-4413-B1DB-91F3C91E9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615" y="2195018"/>
            <a:ext cx="6813060" cy="1796851"/>
          </a:xfrm>
          <a:prstGeom prst="rect">
            <a:avLst/>
          </a:prstGeom>
        </p:spPr>
      </p:pic>
      <p:sp>
        <p:nvSpPr>
          <p:cNvPr id="7" name="Dikdörtgen 6">
            <a:extLst>
              <a:ext uri="{FF2B5EF4-FFF2-40B4-BE49-F238E27FC236}">
                <a16:creationId xmlns:a16="http://schemas.microsoft.com/office/drawing/2014/main" id="{2E58BA2E-4F7E-4ADA-8E7E-F54582709B48}"/>
              </a:ext>
            </a:extLst>
          </p:cNvPr>
          <p:cNvSpPr/>
          <p:nvPr/>
        </p:nvSpPr>
        <p:spPr>
          <a:xfrm>
            <a:off x="280656" y="5997921"/>
            <a:ext cx="570369" cy="5432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sp>
        <p:nvSpPr>
          <p:cNvPr id="8" name="Dikdörtgen 7">
            <a:extLst>
              <a:ext uri="{FF2B5EF4-FFF2-40B4-BE49-F238E27FC236}">
                <a16:creationId xmlns:a16="http://schemas.microsoft.com/office/drawing/2014/main" id="{A1A2923D-D01D-418E-8ACC-74170C67F5B3}"/>
              </a:ext>
            </a:extLst>
          </p:cNvPr>
          <p:cNvSpPr/>
          <p:nvPr/>
        </p:nvSpPr>
        <p:spPr>
          <a:xfrm>
            <a:off x="280655"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9" name="Dikdörtgen 8">
            <a:extLst>
              <a:ext uri="{FF2B5EF4-FFF2-40B4-BE49-F238E27FC236}">
                <a16:creationId xmlns:a16="http://schemas.microsoft.com/office/drawing/2014/main" id="{251233EE-C3BC-4FB2-AB74-116A3B7C5310}"/>
              </a:ext>
            </a:extLst>
          </p:cNvPr>
          <p:cNvSpPr/>
          <p:nvPr/>
        </p:nvSpPr>
        <p:spPr>
          <a:xfrm>
            <a:off x="7565115" y="142995"/>
            <a:ext cx="4346230"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2" name="Dikdörtgen 11">
            <a:extLst>
              <a:ext uri="{FF2B5EF4-FFF2-40B4-BE49-F238E27FC236}">
                <a16:creationId xmlns:a16="http://schemas.microsoft.com/office/drawing/2014/main" id="{BEB346CD-6D1B-4B90-8B1E-47983CDF06FA}"/>
              </a:ext>
            </a:extLst>
          </p:cNvPr>
          <p:cNvSpPr/>
          <p:nvPr/>
        </p:nvSpPr>
        <p:spPr>
          <a:xfrm>
            <a:off x="1009101"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3" name="Dikdörtgen 12">
            <a:extLst>
              <a:ext uri="{FF2B5EF4-FFF2-40B4-BE49-F238E27FC236}">
                <a16:creationId xmlns:a16="http://schemas.microsoft.com/office/drawing/2014/main" id="{1460C536-898B-4298-8F7A-16E7A825BE57}"/>
              </a:ext>
            </a:extLst>
          </p:cNvPr>
          <p:cNvSpPr/>
          <p:nvPr/>
        </p:nvSpPr>
        <p:spPr>
          <a:xfrm>
            <a:off x="1737547" y="140704"/>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4" name="Dikdörtgen 13">
            <a:extLst>
              <a:ext uri="{FF2B5EF4-FFF2-40B4-BE49-F238E27FC236}">
                <a16:creationId xmlns:a16="http://schemas.microsoft.com/office/drawing/2014/main" id="{F541A92E-3F74-4603-962A-EA623FB9F4F3}"/>
              </a:ext>
            </a:extLst>
          </p:cNvPr>
          <p:cNvSpPr/>
          <p:nvPr/>
        </p:nvSpPr>
        <p:spPr>
          <a:xfrm>
            <a:off x="2465993" y="145606"/>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5" name="Dikdörtgen 14">
            <a:extLst>
              <a:ext uri="{FF2B5EF4-FFF2-40B4-BE49-F238E27FC236}">
                <a16:creationId xmlns:a16="http://schemas.microsoft.com/office/drawing/2014/main" id="{F066F12D-C7E3-4AEC-9531-261BE6030833}"/>
              </a:ext>
            </a:extLst>
          </p:cNvPr>
          <p:cNvSpPr/>
          <p:nvPr/>
        </p:nvSpPr>
        <p:spPr>
          <a:xfrm>
            <a:off x="3194439" y="141517"/>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6" name="Dikdörtgen 15">
            <a:extLst>
              <a:ext uri="{FF2B5EF4-FFF2-40B4-BE49-F238E27FC236}">
                <a16:creationId xmlns:a16="http://schemas.microsoft.com/office/drawing/2014/main" id="{F09FD84F-6032-4576-9001-9DACCBD7F84E}"/>
              </a:ext>
            </a:extLst>
          </p:cNvPr>
          <p:cNvSpPr/>
          <p:nvPr/>
        </p:nvSpPr>
        <p:spPr>
          <a:xfrm>
            <a:off x="3922885" y="140704"/>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7" name="Dikdörtgen 16">
            <a:extLst>
              <a:ext uri="{FF2B5EF4-FFF2-40B4-BE49-F238E27FC236}">
                <a16:creationId xmlns:a16="http://schemas.microsoft.com/office/drawing/2014/main" id="{DC413D96-376D-4B4F-BCBA-1AA607E616BE}"/>
              </a:ext>
            </a:extLst>
          </p:cNvPr>
          <p:cNvSpPr/>
          <p:nvPr/>
        </p:nvSpPr>
        <p:spPr>
          <a:xfrm>
            <a:off x="4651331" y="140703"/>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8" name="Dikdörtgen 17">
            <a:extLst>
              <a:ext uri="{FF2B5EF4-FFF2-40B4-BE49-F238E27FC236}">
                <a16:creationId xmlns:a16="http://schemas.microsoft.com/office/drawing/2014/main" id="{D99E952B-3D41-4586-937F-631EE4DA30AA}"/>
              </a:ext>
            </a:extLst>
          </p:cNvPr>
          <p:cNvSpPr/>
          <p:nvPr/>
        </p:nvSpPr>
        <p:spPr>
          <a:xfrm>
            <a:off x="5379777" y="140702"/>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9" name="Dikdörtgen 18">
            <a:extLst>
              <a:ext uri="{FF2B5EF4-FFF2-40B4-BE49-F238E27FC236}">
                <a16:creationId xmlns:a16="http://schemas.microsoft.com/office/drawing/2014/main" id="{095B8D3E-2D28-42AF-9906-BEABD8AF521B}"/>
              </a:ext>
            </a:extLst>
          </p:cNvPr>
          <p:cNvSpPr/>
          <p:nvPr/>
        </p:nvSpPr>
        <p:spPr>
          <a:xfrm>
            <a:off x="6108223" y="140702"/>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0" name="Metin kutusu 19">
            <a:extLst>
              <a:ext uri="{FF2B5EF4-FFF2-40B4-BE49-F238E27FC236}">
                <a16:creationId xmlns:a16="http://schemas.microsoft.com/office/drawing/2014/main" id="{4AE935E6-0C94-4FF0-8339-189B83341D84}"/>
              </a:ext>
            </a:extLst>
          </p:cNvPr>
          <p:cNvSpPr txBox="1"/>
          <p:nvPr/>
        </p:nvSpPr>
        <p:spPr>
          <a:xfrm>
            <a:off x="7795031" y="181474"/>
            <a:ext cx="4396970" cy="461665"/>
          </a:xfrm>
          <a:prstGeom prst="rect">
            <a:avLst/>
          </a:prstGeom>
          <a:noFill/>
        </p:spPr>
        <p:txBody>
          <a:bodyPr wrap="square" rtlCol="0">
            <a:spAutoFit/>
          </a:bodyPr>
          <a:lstStyle/>
          <a:p>
            <a:r>
              <a:rPr lang="en-US" sz="2400" dirty="0">
                <a:solidFill>
                  <a:schemeClr val="bg1">
                    <a:lumMod val="95000"/>
                  </a:schemeClr>
                </a:solidFill>
              </a:rPr>
              <a:t>thank you for listening to us</a:t>
            </a:r>
            <a:endParaRPr lang="tr-TR" sz="2400" dirty="0">
              <a:solidFill>
                <a:schemeClr val="bg1">
                  <a:lumMod val="95000"/>
                </a:schemeClr>
              </a:solidFill>
            </a:endParaRPr>
          </a:p>
        </p:txBody>
      </p:sp>
      <p:sp>
        <p:nvSpPr>
          <p:cNvPr id="21" name="Dikdörtgen 20">
            <a:extLst>
              <a:ext uri="{FF2B5EF4-FFF2-40B4-BE49-F238E27FC236}">
                <a16:creationId xmlns:a16="http://schemas.microsoft.com/office/drawing/2014/main" id="{E7E24D97-E20C-4425-882E-361534D95734}"/>
              </a:ext>
            </a:extLst>
          </p:cNvPr>
          <p:cNvSpPr/>
          <p:nvPr/>
        </p:nvSpPr>
        <p:spPr>
          <a:xfrm>
            <a:off x="6836669" y="140702"/>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pic>
        <p:nvPicPr>
          <p:cNvPr id="3" name="Resim 2" descr="metin içeren bir resim&#10;&#10;Açıklama otomatik olarak oluşturuldu">
            <a:extLst>
              <a:ext uri="{FF2B5EF4-FFF2-40B4-BE49-F238E27FC236}">
                <a16:creationId xmlns:a16="http://schemas.microsoft.com/office/drawing/2014/main" id="{D0ECDFC3-4D06-41E9-9D97-471B9B457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027" y="5789044"/>
            <a:ext cx="4229467" cy="845893"/>
          </a:xfrm>
          <a:prstGeom prst="rect">
            <a:avLst/>
          </a:prstGeom>
        </p:spPr>
      </p:pic>
      <p:sp>
        <p:nvSpPr>
          <p:cNvPr id="6" name="Metin kutusu 5">
            <a:extLst>
              <a:ext uri="{FF2B5EF4-FFF2-40B4-BE49-F238E27FC236}">
                <a16:creationId xmlns:a16="http://schemas.microsoft.com/office/drawing/2014/main" id="{F663DC60-F216-4DF4-8B7A-A55C6FF88C0F}"/>
              </a:ext>
            </a:extLst>
          </p:cNvPr>
          <p:cNvSpPr txBox="1"/>
          <p:nvPr/>
        </p:nvSpPr>
        <p:spPr>
          <a:xfrm>
            <a:off x="5950145" y="5627214"/>
            <a:ext cx="6139472" cy="1169551"/>
          </a:xfrm>
          <a:prstGeom prst="rect">
            <a:avLst/>
          </a:prstGeom>
          <a:noFill/>
        </p:spPr>
        <p:txBody>
          <a:bodyPr wrap="square" rtlCol="0">
            <a:spAutoFit/>
          </a:bodyPr>
          <a:lstStyle/>
          <a:p>
            <a:pPr algn="just"/>
            <a:r>
              <a:rPr lang="en-US" sz="1400" dirty="0"/>
              <a:t>Innovation Hackathon 2021 operates within the framework of the ‘PEP-Promotion of Economic Prospects’ </a:t>
            </a:r>
            <a:r>
              <a:rPr lang="en-US" sz="1400" dirty="0" err="1"/>
              <a:t>programme</a:t>
            </a:r>
            <a:r>
              <a:rPr lang="en-US" sz="1400" dirty="0"/>
              <a:t> which is financed by the German Federal Ministry for Economic Cooperation and Development (BMZ) and implemented by the Deutsche Gesellschaft </a:t>
            </a:r>
            <a:r>
              <a:rPr lang="en-US" sz="1400" dirty="0" err="1"/>
              <a:t>für</a:t>
            </a:r>
            <a:r>
              <a:rPr lang="en-US" sz="1400" dirty="0"/>
              <a:t> </a:t>
            </a:r>
            <a:r>
              <a:rPr lang="en-US" sz="1400" dirty="0" err="1"/>
              <a:t>Internationale</a:t>
            </a:r>
            <a:r>
              <a:rPr lang="en-US" sz="1400" dirty="0"/>
              <a:t> </a:t>
            </a:r>
            <a:r>
              <a:rPr lang="en-US" sz="1400" dirty="0" err="1"/>
              <a:t>Zusammenarbeit</a:t>
            </a:r>
            <a:r>
              <a:rPr lang="en-US" sz="1400" dirty="0"/>
              <a:t> (GIZ) in cooperation with </a:t>
            </a:r>
            <a:r>
              <a:rPr lang="en-US" sz="1400" dirty="0" err="1"/>
              <a:t>Re:Coded</a:t>
            </a:r>
            <a:r>
              <a:rPr lang="en-US" sz="1400" dirty="0"/>
              <a:t> &amp; Impact Hub.</a:t>
            </a:r>
            <a:endParaRPr lang="tr-TR" sz="1400" dirty="0"/>
          </a:p>
        </p:txBody>
      </p:sp>
      <p:sp>
        <p:nvSpPr>
          <p:cNvPr id="22" name="TextBox 21">
            <a:extLst>
              <a:ext uri="{FF2B5EF4-FFF2-40B4-BE49-F238E27FC236}">
                <a16:creationId xmlns:a16="http://schemas.microsoft.com/office/drawing/2014/main" id="{96E9B6FF-0262-4503-8326-8A419A408E6D}"/>
              </a:ext>
            </a:extLst>
          </p:cNvPr>
          <p:cNvSpPr txBox="1"/>
          <p:nvPr/>
        </p:nvSpPr>
        <p:spPr>
          <a:xfrm>
            <a:off x="565839" y="866675"/>
            <a:ext cx="11137692" cy="1323439"/>
          </a:xfrm>
          <a:prstGeom prst="rect">
            <a:avLst/>
          </a:prstGeom>
          <a:noFill/>
        </p:spPr>
        <p:txBody>
          <a:bodyPr wrap="square">
            <a:spAutoFit/>
          </a:bodyPr>
          <a:lstStyle/>
          <a:p>
            <a:pPr algn="ctr"/>
            <a:r>
              <a:rPr lang="tr-TR" sz="8000" dirty="0">
                <a:hlinkClick r:id="rId4"/>
              </a:rPr>
              <a:t>http://erisilebilircv.com/</a:t>
            </a:r>
            <a:endParaRPr lang="tr-TR" sz="8000" dirty="0"/>
          </a:p>
        </p:txBody>
      </p:sp>
    </p:spTree>
    <p:extLst>
      <p:ext uri="{BB962C8B-B14F-4D97-AF65-F5344CB8AC3E}">
        <p14:creationId xmlns:p14="http://schemas.microsoft.com/office/powerpoint/2010/main" val="1674541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etin kutusu 10">
            <a:extLst>
              <a:ext uri="{FF2B5EF4-FFF2-40B4-BE49-F238E27FC236}">
                <a16:creationId xmlns:a16="http://schemas.microsoft.com/office/drawing/2014/main" id="{DFFF9A0E-DE0A-4A53-A368-B7E9D7467844}"/>
              </a:ext>
            </a:extLst>
          </p:cNvPr>
          <p:cNvSpPr txBox="1"/>
          <p:nvPr/>
        </p:nvSpPr>
        <p:spPr>
          <a:xfrm>
            <a:off x="804173" y="2475178"/>
            <a:ext cx="1864467" cy="1015663"/>
          </a:xfrm>
          <a:prstGeom prst="rect">
            <a:avLst/>
          </a:prstGeom>
          <a:noFill/>
        </p:spPr>
        <p:txBody>
          <a:bodyPr wrap="square" rtlCol="0">
            <a:spAutoFit/>
          </a:bodyPr>
          <a:lstStyle/>
          <a:p>
            <a:pPr algn="ctr"/>
            <a:r>
              <a:rPr lang="tr-TR" b="1" dirty="0"/>
              <a:t>Beste Erol</a:t>
            </a:r>
          </a:p>
          <a:p>
            <a:pPr algn="ctr"/>
            <a:r>
              <a:rPr lang="tr-TR" sz="1400" dirty="0" err="1"/>
              <a:t>Aviation</a:t>
            </a:r>
            <a:r>
              <a:rPr lang="tr-TR" sz="1400" dirty="0"/>
              <a:t> </a:t>
            </a:r>
            <a:r>
              <a:rPr lang="tr-TR" sz="1400" dirty="0" err="1"/>
              <a:t>Electrical</a:t>
            </a:r>
            <a:r>
              <a:rPr lang="tr-TR" sz="1400" dirty="0"/>
              <a:t> </a:t>
            </a:r>
            <a:r>
              <a:rPr lang="tr-TR" sz="1400" dirty="0" err="1"/>
              <a:t>And</a:t>
            </a:r>
            <a:r>
              <a:rPr lang="tr-TR" sz="1400" dirty="0"/>
              <a:t> </a:t>
            </a:r>
            <a:r>
              <a:rPr lang="tr-TR" sz="1400" dirty="0" err="1"/>
              <a:t>Electronics</a:t>
            </a:r>
            <a:endParaRPr lang="tr-TR" sz="1400" dirty="0"/>
          </a:p>
          <a:p>
            <a:pPr algn="ctr"/>
            <a:r>
              <a:rPr lang="tr-TR" sz="1400" dirty="0"/>
              <a:t>Erciyes </a:t>
            </a:r>
            <a:r>
              <a:rPr lang="tr-TR" sz="1400" dirty="0" err="1"/>
              <a:t>University</a:t>
            </a:r>
            <a:endParaRPr lang="tr-TR" sz="1400" dirty="0"/>
          </a:p>
        </p:txBody>
      </p:sp>
      <p:sp>
        <p:nvSpPr>
          <p:cNvPr id="13" name="Metin kutusu 12">
            <a:extLst>
              <a:ext uri="{FF2B5EF4-FFF2-40B4-BE49-F238E27FC236}">
                <a16:creationId xmlns:a16="http://schemas.microsoft.com/office/drawing/2014/main" id="{D6D6D3FA-97E0-458A-84F7-853D073FDE22}"/>
              </a:ext>
            </a:extLst>
          </p:cNvPr>
          <p:cNvSpPr txBox="1"/>
          <p:nvPr/>
        </p:nvSpPr>
        <p:spPr>
          <a:xfrm>
            <a:off x="3526431" y="2474586"/>
            <a:ext cx="2273030" cy="1292662"/>
          </a:xfrm>
          <a:prstGeom prst="rect">
            <a:avLst/>
          </a:prstGeom>
          <a:noFill/>
        </p:spPr>
        <p:txBody>
          <a:bodyPr wrap="square" rtlCol="0">
            <a:spAutoFit/>
          </a:bodyPr>
          <a:lstStyle/>
          <a:p>
            <a:pPr algn="ctr"/>
            <a:r>
              <a:rPr lang="tr-TR" b="1" dirty="0"/>
              <a:t>Mehmet Salih Güneş</a:t>
            </a:r>
          </a:p>
          <a:p>
            <a:pPr algn="ctr"/>
            <a:r>
              <a:rPr lang="tr-TR" sz="1400" dirty="0" err="1"/>
              <a:t>Aviation</a:t>
            </a:r>
            <a:r>
              <a:rPr lang="tr-TR" sz="1400" dirty="0"/>
              <a:t> </a:t>
            </a:r>
            <a:r>
              <a:rPr lang="tr-TR" sz="1400" dirty="0" err="1"/>
              <a:t>Electrical</a:t>
            </a:r>
            <a:r>
              <a:rPr lang="tr-TR" sz="1400" dirty="0"/>
              <a:t> </a:t>
            </a:r>
            <a:r>
              <a:rPr lang="tr-TR" sz="1400" dirty="0" err="1"/>
              <a:t>And</a:t>
            </a:r>
            <a:r>
              <a:rPr lang="tr-TR" sz="1400" dirty="0"/>
              <a:t> </a:t>
            </a:r>
            <a:r>
              <a:rPr lang="tr-TR" sz="1400" dirty="0" err="1"/>
              <a:t>Electronics</a:t>
            </a:r>
            <a:endParaRPr lang="tr-TR" sz="1400" dirty="0"/>
          </a:p>
          <a:p>
            <a:pPr algn="ctr"/>
            <a:r>
              <a:rPr lang="tr-TR" sz="1400" dirty="0"/>
              <a:t>Erciyes </a:t>
            </a:r>
            <a:r>
              <a:rPr lang="tr-TR" sz="1400" dirty="0" err="1"/>
              <a:t>University</a:t>
            </a:r>
            <a:endParaRPr lang="tr-TR" sz="1400" dirty="0"/>
          </a:p>
          <a:p>
            <a:pPr algn="ctr"/>
            <a:endParaRPr lang="tr-TR" b="1" dirty="0"/>
          </a:p>
        </p:txBody>
      </p:sp>
      <p:sp>
        <p:nvSpPr>
          <p:cNvPr id="14" name="Metin kutusu 13">
            <a:extLst>
              <a:ext uri="{FF2B5EF4-FFF2-40B4-BE49-F238E27FC236}">
                <a16:creationId xmlns:a16="http://schemas.microsoft.com/office/drawing/2014/main" id="{0E29FB4B-5C68-49F7-89D4-DCB057015A20}"/>
              </a:ext>
            </a:extLst>
          </p:cNvPr>
          <p:cNvSpPr txBox="1"/>
          <p:nvPr/>
        </p:nvSpPr>
        <p:spPr>
          <a:xfrm>
            <a:off x="6720860" y="2489416"/>
            <a:ext cx="1864467" cy="1292662"/>
          </a:xfrm>
          <a:prstGeom prst="rect">
            <a:avLst/>
          </a:prstGeom>
          <a:noFill/>
        </p:spPr>
        <p:txBody>
          <a:bodyPr wrap="square" rtlCol="0">
            <a:spAutoFit/>
          </a:bodyPr>
          <a:lstStyle/>
          <a:p>
            <a:pPr algn="ctr"/>
            <a:r>
              <a:rPr lang="tr-TR" b="1" dirty="0"/>
              <a:t>Mustafa Yağız Atlı</a:t>
            </a:r>
          </a:p>
          <a:p>
            <a:pPr algn="ctr"/>
            <a:r>
              <a:rPr lang="tr-TR" sz="1400" dirty="0" err="1"/>
              <a:t>Aviation</a:t>
            </a:r>
            <a:r>
              <a:rPr lang="tr-TR" sz="1400" dirty="0"/>
              <a:t> </a:t>
            </a:r>
            <a:r>
              <a:rPr lang="tr-TR" sz="1400" dirty="0" err="1"/>
              <a:t>Electrical</a:t>
            </a:r>
            <a:r>
              <a:rPr lang="tr-TR" sz="1400" dirty="0"/>
              <a:t> </a:t>
            </a:r>
            <a:r>
              <a:rPr lang="tr-TR" sz="1400" dirty="0" err="1"/>
              <a:t>And</a:t>
            </a:r>
            <a:r>
              <a:rPr lang="tr-TR" sz="1400" dirty="0"/>
              <a:t> </a:t>
            </a:r>
            <a:r>
              <a:rPr lang="tr-TR" sz="1400" dirty="0" err="1"/>
              <a:t>Electronics</a:t>
            </a:r>
            <a:endParaRPr lang="tr-TR" sz="1400" dirty="0"/>
          </a:p>
          <a:p>
            <a:pPr algn="ctr"/>
            <a:r>
              <a:rPr lang="tr-TR" sz="1400" dirty="0"/>
              <a:t>Erciyes </a:t>
            </a:r>
            <a:r>
              <a:rPr lang="tr-TR" sz="1400" dirty="0" err="1"/>
              <a:t>University</a:t>
            </a:r>
            <a:endParaRPr lang="tr-TR" sz="1400" dirty="0"/>
          </a:p>
          <a:p>
            <a:pPr algn="ctr"/>
            <a:endParaRPr lang="tr-TR" b="1" dirty="0"/>
          </a:p>
        </p:txBody>
      </p:sp>
      <p:sp>
        <p:nvSpPr>
          <p:cNvPr id="15" name="Metin kutusu 14">
            <a:extLst>
              <a:ext uri="{FF2B5EF4-FFF2-40B4-BE49-F238E27FC236}">
                <a16:creationId xmlns:a16="http://schemas.microsoft.com/office/drawing/2014/main" id="{B2BD540C-9654-4E87-9B56-5CE99E606A5D}"/>
              </a:ext>
            </a:extLst>
          </p:cNvPr>
          <p:cNvSpPr txBox="1"/>
          <p:nvPr/>
        </p:nvSpPr>
        <p:spPr>
          <a:xfrm>
            <a:off x="9478249" y="2642060"/>
            <a:ext cx="2308698" cy="800219"/>
          </a:xfrm>
          <a:prstGeom prst="rect">
            <a:avLst/>
          </a:prstGeom>
          <a:noFill/>
        </p:spPr>
        <p:txBody>
          <a:bodyPr wrap="square" rtlCol="0">
            <a:spAutoFit/>
          </a:bodyPr>
          <a:lstStyle/>
          <a:p>
            <a:pPr algn="ctr"/>
            <a:r>
              <a:rPr lang="tr-TR" b="1" dirty="0"/>
              <a:t>Ömer Devrim </a:t>
            </a:r>
            <a:r>
              <a:rPr lang="tr-TR" b="1" dirty="0" err="1"/>
              <a:t>Aksoyak</a:t>
            </a:r>
            <a:endParaRPr lang="tr-TR" b="1" dirty="0"/>
          </a:p>
          <a:p>
            <a:pPr algn="ctr"/>
            <a:r>
              <a:rPr lang="tr-TR" sz="1400" i="0" dirty="0" err="1">
                <a:effectLst/>
              </a:rPr>
              <a:t>Assistant</a:t>
            </a:r>
            <a:r>
              <a:rPr lang="tr-TR" sz="1400" i="0" dirty="0">
                <a:effectLst/>
              </a:rPr>
              <a:t> Prof. Dr.</a:t>
            </a:r>
          </a:p>
          <a:p>
            <a:pPr algn="ctr"/>
            <a:r>
              <a:rPr lang="tr-TR" sz="1400" i="0" dirty="0">
                <a:effectLst/>
              </a:rPr>
              <a:t>Abdullah </a:t>
            </a:r>
            <a:r>
              <a:rPr lang="tr-TR" sz="1400" i="0" dirty="0" err="1">
                <a:effectLst/>
              </a:rPr>
              <a:t>Gul</a:t>
            </a:r>
            <a:r>
              <a:rPr lang="tr-TR" sz="1400" i="0" dirty="0">
                <a:effectLst/>
              </a:rPr>
              <a:t> </a:t>
            </a:r>
            <a:r>
              <a:rPr lang="tr-TR" sz="1400" i="0" dirty="0" err="1">
                <a:effectLst/>
              </a:rPr>
              <a:t>University</a:t>
            </a:r>
            <a:endParaRPr lang="tr-TR" sz="1400" dirty="0"/>
          </a:p>
        </p:txBody>
      </p:sp>
      <p:sp>
        <p:nvSpPr>
          <p:cNvPr id="16" name="Metin kutusu 15">
            <a:extLst>
              <a:ext uri="{FF2B5EF4-FFF2-40B4-BE49-F238E27FC236}">
                <a16:creationId xmlns:a16="http://schemas.microsoft.com/office/drawing/2014/main" id="{4B29C875-B1CB-4170-8526-CEA03DFCD471}"/>
              </a:ext>
            </a:extLst>
          </p:cNvPr>
          <p:cNvSpPr txBox="1"/>
          <p:nvPr/>
        </p:nvSpPr>
        <p:spPr>
          <a:xfrm>
            <a:off x="5122361" y="5308331"/>
            <a:ext cx="1864467" cy="800219"/>
          </a:xfrm>
          <a:prstGeom prst="rect">
            <a:avLst/>
          </a:prstGeom>
          <a:noFill/>
        </p:spPr>
        <p:txBody>
          <a:bodyPr wrap="square" rtlCol="0">
            <a:spAutoFit/>
          </a:bodyPr>
          <a:lstStyle/>
          <a:p>
            <a:pPr algn="ctr"/>
            <a:r>
              <a:rPr lang="tr-TR" b="1" dirty="0"/>
              <a:t>Özgür Aksu</a:t>
            </a:r>
          </a:p>
          <a:p>
            <a:pPr algn="ctr"/>
            <a:r>
              <a:rPr lang="tr-TR" sz="1400" dirty="0" err="1"/>
              <a:t>Research</a:t>
            </a:r>
            <a:r>
              <a:rPr lang="tr-TR" sz="1400" dirty="0"/>
              <a:t> </a:t>
            </a:r>
            <a:r>
              <a:rPr lang="tr-TR" sz="1400" dirty="0" err="1"/>
              <a:t>Assistant</a:t>
            </a:r>
            <a:endParaRPr lang="tr-TR" sz="1400" dirty="0"/>
          </a:p>
          <a:p>
            <a:pPr algn="ctr"/>
            <a:r>
              <a:rPr lang="tr-TR" sz="1400" dirty="0"/>
              <a:t>Erciyes </a:t>
            </a:r>
            <a:r>
              <a:rPr lang="tr-TR" sz="1400" dirty="0" err="1"/>
              <a:t>University</a:t>
            </a:r>
            <a:endParaRPr lang="tr-TR" sz="1400" dirty="0"/>
          </a:p>
        </p:txBody>
      </p:sp>
      <p:sp>
        <p:nvSpPr>
          <p:cNvPr id="17" name="Metin kutusu 16">
            <a:extLst>
              <a:ext uri="{FF2B5EF4-FFF2-40B4-BE49-F238E27FC236}">
                <a16:creationId xmlns:a16="http://schemas.microsoft.com/office/drawing/2014/main" id="{B03CD11C-B43C-4472-B6EA-D1C8D364C358}"/>
              </a:ext>
            </a:extLst>
          </p:cNvPr>
          <p:cNvSpPr txBox="1"/>
          <p:nvPr/>
        </p:nvSpPr>
        <p:spPr>
          <a:xfrm>
            <a:off x="7889747" y="5238121"/>
            <a:ext cx="2308698" cy="800219"/>
          </a:xfrm>
          <a:prstGeom prst="rect">
            <a:avLst/>
          </a:prstGeom>
          <a:noFill/>
        </p:spPr>
        <p:txBody>
          <a:bodyPr wrap="square" rtlCol="0">
            <a:spAutoFit/>
          </a:bodyPr>
          <a:lstStyle/>
          <a:p>
            <a:pPr algn="ctr"/>
            <a:r>
              <a:rPr lang="tr-TR" b="1" dirty="0"/>
              <a:t>Ufuk Deniz Demirbilek</a:t>
            </a:r>
          </a:p>
          <a:p>
            <a:pPr algn="ctr"/>
            <a:r>
              <a:rPr lang="tr-TR" sz="1400" dirty="0" err="1"/>
              <a:t>Electrical</a:t>
            </a:r>
            <a:r>
              <a:rPr lang="tr-TR" sz="1400" dirty="0"/>
              <a:t> </a:t>
            </a:r>
            <a:r>
              <a:rPr lang="tr-TR" sz="1400" dirty="0" err="1"/>
              <a:t>Engineer</a:t>
            </a:r>
            <a:endParaRPr lang="tr-TR" sz="1400" dirty="0"/>
          </a:p>
          <a:p>
            <a:pPr algn="ctr"/>
            <a:r>
              <a:rPr lang="tr-TR" sz="1400" dirty="0"/>
              <a:t>İstanbul Technical </a:t>
            </a:r>
            <a:r>
              <a:rPr lang="tr-TR" sz="1400" dirty="0" err="1"/>
              <a:t>University</a:t>
            </a:r>
            <a:endParaRPr lang="tr-TR" sz="1400" dirty="0"/>
          </a:p>
        </p:txBody>
      </p:sp>
      <p:sp>
        <p:nvSpPr>
          <p:cNvPr id="29" name="Metin kutusu 28">
            <a:extLst>
              <a:ext uri="{FF2B5EF4-FFF2-40B4-BE49-F238E27FC236}">
                <a16:creationId xmlns:a16="http://schemas.microsoft.com/office/drawing/2014/main" id="{9785B5A3-13A1-42BA-B67C-BD446599758A}"/>
              </a:ext>
            </a:extLst>
          </p:cNvPr>
          <p:cNvSpPr txBox="1"/>
          <p:nvPr/>
        </p:nvSpPr>
        <p:spPr>
          <a:xfrm>
            <a:off x="2197744" y="5452314"/>
            <a:ext cx="1950246" cy="800219"/>
          </a:xfrm>
          <a:prstGeom prst="rect">
            <a:avLst/>
          </a:prstGeom>
          <a:noFill/>
        </p:spPr>
        <p:txBody>
          <a:bodyPr wrap="square" rtlCol="0">
            <a:spAutoFit/>
          </a:bodyPr>
          <a:lstStyle/>
          <a:p>
            <a:pPr algn="ctr"/>
            <a:r>
              <a:rPr lang="tr-TR" b="1" dirty="0"/>
              <a:t>Ömer Faruk Bahar</a:t>
            </a:r>
          </a:p>
          <a:p>
            <a:pPr algn="ctr"/>
            <a:r>
              <a:rPr lang="tr-TR" sz="1400" dirty="0" err="1"/>
              <a:t>Computer</a:t>
            </a:r>
            <a:r>
              <a:rPr lang="tr-TR" sz="1400" dirty="0"/>
              <a:t> </a:t>
            </a:r>
            <a:r>
              <a:rPr lang="tr-TR" sz="1400" dirty="0" err="1"/>
              <a:t>Engineering</a:t>
            </a:r>
            <a:endParaRPr lang="tr-TR" sz="1400" dirty="0"/>
          </a:p>
          <a:p>
            <a:pPr algn="ctr"/>
            <a:r>
              <a:rPr lang="tr-TR" sz="1400" dirty="0"/>
              <a:t>Marmara </a:t>
            </a:r>
            <a:r>
              <a:rPr lang="tr-TR" sz="1400" dirty="0" err="1"/>
              <a:t>University</a:t>
            </a:r>
            <a:endParaRPr lang="tr-TR" sz="1400" dirty="0"/>
          </a:p>
        </p:txBody>
      </p:sp>
      <p:sp>
        <p:nvSpPr>
          <p:cNvPr id="19" name="Dikdörtgen 18">
            <a:extLst>
              <a:ext uri="{FF2B5EF4-FFF2-40B4-BE49-F238E27FC236}">
                <a16:creationId xmlns:a16="http://schemas.microsoft.com/office/drawing/2014/main" id="{0EE25D20-5B09-4170-9CC6-FE6DE51AC568}"/>
              </a:ext>
            </a:extLst>
          </p:cNvPr>
          <p:cNvSpPr/>
          <p:nvPr/>
        </p:nvSpPr>
        <p:spPr>
          <a:xfrm>
            <a:off x="280655"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1" name="Dikdörtgen 20">
            <a:extLst>
              <a:ext uri="{FF2B5EF4-FFF2-40B4-BE49-F238E27FC236}">
                <a16:creationId xmlns:a16="http://schemas.microsoft.com/office/drawing/2014/main" id="{4C7E78AF-1816-4B33-A8D1-3D1CBD93B962}"/>
              </a:ext>
            </a:extLst>
          </p:cNvPr>
          <p:cNvSpPr/>
          <p:nvPr/>
        </p:nvSpPr>
        <p:spPr>
          <a:xfrm>
            <a:off x="280656" y="6298843"/>
            <a:ext cx="9507008" cy="3147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pic>
        <p:nvPicPr>
          <p:cNvPr id="5" name="Resim 4" descr="gök, açık hava, çayır, kişi içeren bir resim&#10;&#10;Açıklama otomatik olarak oluşturuldu">
            <a:extLst>
              <a:ext uri="{FF2B5EF4-FFF2-40B4-BE49-F238E27FC236}">
                <a16:creationId xmlns:a16="http://schemas.microsoft.com/office/drawing/2014/main" id="{7B991499-7AA6-403C-BCDC-1DD72937005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9101" y="1020566"/>
            <a:ext cx="1454612" cy="1454612"/>
          </a:xfrm>
          <a:prstGeom prst="rect">
            <a:avLst/>
          </a:prstGeom>
        </p:spPr>
      </p:pic>
      <p:sp>
        <p:nvSpPr>
          <p:cNvPr id="23" name="Dikdörtgen 22">
            <a:extLst>
              <a:ext uri="{FF2B5EF4-FFF2-40B4-BE49-F238E27FC236}">
                <a16:creationId xmlns:a16="http://schemas.microsoft.com/office/drawing/2014/main" id="{2E1DF064-BDD0-48C2-9644-047382A09569}"/>
              </a:ext>
            </a:extLst>
          </p:cNvPr>
          <p:cNvSpPr/>
          <p:nvPr/>
        </p:nvSpPr>
        <p:spPr>
          <a:xfrm>
            <a:off x="1009101" y="142995"/>
            <a:ext cx="10902244"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3C11F935-2888-4FAF-BC55-15CA4EF5603B}"/>
              </a:ext>
            </a:extLst>
          </p:cNvPr>
          <p:cNvSpPr txBox="1"/>
          <p:nvPr/>
        </p:nvSpPr>
        <p:spPr>
          <a:xfrm>
            <a:off x="1149789" y="178019"/>
            <a:ext cx="10498260" cy="461665"/>
          </a:xfrm>
          <a:prstGeom prst="rect">
            <a:avLst/>
          </a:prstGeom>
          <a:noFill/>
        </p:spPr>
        <p:txBody>
          <a:bodyPr wrap="square" rtlCol="0">
            <a:spAutoFit/>
          </a:bodyPr>
          <a:lstStyle/>
          <a:p>
            <a:r>
              <a:rPr lang="tr-TR" sz="2400" dirty="0">
                <a:solidFill>
                  <a:schemeClr val="bg1">
                    <a:lumMod val="95000"/>
                  </a:schemeClr>
                </a:solidFill>
              </a:rPr>
              <a:t>TEAM MEMBERS / 7 Members (3 student, 2 intern/jobseeker, 2 academician)</a:t>
            </a:r>
          </a:p>
        </p:txBody>
      </p:sp>
      <p:pic>
        <p:nvPicPr>
          <p:cNvPr id="25" name="Resim 24" descr="kişi, adam, duvar, iç mekan içeren bir resim&#10;&#10;Açıklama otomatik olarak oluşturuldu">
            <a:extLst>
              <a:ext uri="{FF2B5EF4-FFF2-40B4-BE49-F238E27FC236}">
                <a16:creationId xmlns:a16="http://schemas.microsoft.com/office/drawing/2014/main" id="{806E5AF3-D088-4B5C-AB29-BE46665C48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4586" y="1038614"/>
            <a:ext cx="1454612" cy="1454612"/>
          </a:xfrm>
          <a:prstGeom prst="rect">
            <a:avLst/>
          </a:prstGeom>
        </p:spPr>
      </p:pic>
      <p:pic>
        <p:nvPicPr>
          <p:cNvPr id="30" name="Resim 29" descr="duvar, adam, kişi, iç mekan içeren bir resim&#10;&#10;Açıklama otomatik olarak oluşturuldu">
            <a:extLst>
              <a:ext uri="{FF2B5EF4-FFF2-40B4-BE49-F238E27FC236}">
                <a16:creationId xmlns:a16="http://schemas.microsoft.com/office/drawing/2014/main" id="{913BEE04-EE99-40DB-8DFB-8451633692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5788" y="1029186"/>
            <a:ext cx="1454612" cy="1454612"/>
          </a:xfrm>
          <a:prstGeom prst="rect">
            <a:avLst/>
          </a:prstGeom>
        </p:spPr>
      </p:pic>
      <p:pic>
        <p:nvPicPr>
          <p:cNvPr id="32" name="Resim 31" descr="adam, kişi, duvar, poz içeren bir resim&#10;&#10;Açıklama otomatik olarak oluşturuldu">
            <a:extLst>
              <a:ext uri="{FF2B5EF4-FFF2-40B4-BE49-F238E27FC236}">
                <a16:creationId xmlns:a16="http://schemas.microsoft.com/office/drawing/2014/main" id="{9E789DFE-9CDD-4C4C-86E6-6D9682ABB0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87664" y="1041950"/>
            <a:ext cx="1471401" cy="1471401"/>
          </a:xfrm>
          <a:prstGeom prst="rect">
            <a:avLst/>
          </a:prstGeom>
        </p:spPr>
      </p:pic>
      <p:pic>
        <p:nvPicPr>
          <p:cNvPr id="34" name="Resim 33" descr="kişi, adam içeren bir resim&#10;&#10;Açıklama otomatik olarak oluşturuldu">
            <a:extLst>
              <a:ext uri="{FF2B5EF4-FFF2-40B4-BE49-F238E27FC236}">
                <a16:creationId xmlns:a16="http://schemas.microsoft.com/office/drawing/2014/main" id="{625FB0BD-868F-4CE2-8525-E68FC756F3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99696" y="3848600"/>
            <a:ext cx="1546343" cy="1546343"/>
          </a:xfrm>
          <a:prstGeom prst="rect">
            <a:avLst/>
          </a:prstGeom>
        </p:spPr>
      </p:pic>
      <p:pic>
        <p:nvPicPr>
          <p:cNvPr id="36" name="Resim 35" descr="adam, kişi, iç mekan, poz içeren bir resim&#10;&#10;Açıklama otomatik olarak oluşturuldu">
            <a:extLst>
              <a:ext uri="{FF2B5EF4-FFF2-40B4-BE49-F238E27FC236}">
                <a16:creationId xmlns:a16="http://schemas.microsoft.com/office/drawing/2014/main" id="{E0EFDFBF-E71C-438D-90AC-ABAA2D98F1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27289" y="3802719"/>
            <a:ext cx="1471599" cy="1460562"/>
          </a:xfrm>
          <a:prstGeom prst="rect">
            <a:avLst/>
          </a:prstGeom>
        </p:spPr>
      </p:pic>
      <p:pic>
        <p:nvPicPr>
          <p:cNvPr id="38" name="Resim 37" descr="duvar, adam, kişi, iç mekan içeren bir resim&#10;&#10;Açıklama otomatik olarak oluşturuldu">
            <a:extLst>
              <a:ext uri="{FF2B5EF4-FFF2-40B4-BE49-F238E27FC236}">
                <a16:creationId xmlns:a16="http://schemas.microsoft.com/office/drawing/2014/main" id="{BDDCE584-D232-4149-850A-A1921B994CB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16791" y="3767248"/>
            <a:ext cx="1470873" cy="1470873"/>
          </a:xfrm>
          <a:prstGeom prst="rect">
            <a:avLst/>
          </a:prstGeom>
        </p:spPr>
      </p:pic>
      <p:pic>
        <p:nvPicPr>
          <p:cNvPr id="39" name="Resim 38" descr="metin, küçük resim içeren bir resim&#10;&#10;Açıklama otomatik olarak oluşturuldu">
            <a:extLst>
              <a:ext uri="{FF2B5EF4-FFF2-40B4-BE49-F238E27FC236}">
                <a16:creationId xmlns:a16="http://schemas.microsoft.com/office/drawing/2014/main" id="{0762A162-CD27-43E2-974B-5753C0F68C9F}"/>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851681" y="6070353"/>
            <a:ext cx="2059664" cy="543208"/>
          </a:xfrm>
          <a:prstGeom prst="rect">
            <a:avLst/>
          </a:prstGeom>
        </p:spPr>
      </p:pic>
      <p:sp>
        <p:nvSpPr>
          <p:cNvPr id="40" name="Metin kutusu 39">
            <a:extLst>
              <a:ext uri="{FF2B5EF4-FFF2-40B4-BE49-F238E27FC236}">
                <a16:creationId xmlns:a16="http://schemas.microsoft.com/office/drawing/2014/main" id="{C695B4E0-313A-4DDB-B40E-59D211D2C2D0}"/>
              </a:ext>
            </a:extLst>
          </p:cNvPr>
          <p:cNvSpPr txBox="1"/>
          <p:nvPr/>
        </p:nvSpPr>
        <p:spPr>
          <a:xfrm>
            <a:off x="262549" y="6272091"/>
            <a:ext cx="995882" cy="369332"/>
          </a:xfrm>
          <a:prstGeom prst="rect">
            <a:avLst/>
          </a:prstGeom>
          <a:noFill/>
        </p:spPr>
        <p:txBody>
          <a:bodyPr wrap="square" rtlCol="0">
            <a:spAutoFit/>
          </a:bodyPr>
          <a:lstStyle/>
          <a:p>
            <a:r>
              <a:rPr lang="tr-TR" dirty="0">
                <a:solidFill>
                  <a:schemeClr val="bg1">
                    <a:lumMod val="85000"/>
                  </a:schemeClr>
                </a:solidFill>
              </a:rPr>
              <a:t>1/10</a:t>
            </a:r>
          </a:p>
        </p:txBody>
      </p:sp>
    </p:spTree>
    <p:extLst>
      <p:ext uri="{BB962C8B-B14F-4D97-AF65-F5344CB8AC3E}">
        <p14:creationId xmlns:p14="http://schemas.microsoft.com/office/powerpoint/2010/main" val="145319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ikdörtgen 18">
            <a:extLst>
              <a:ext uri="{FF2B5EF4-FFF2-40B4-BE49-F238E27FC236}">
                <a16:creationId xmlns:a16="http://schemas.microsoft.com/office/drawing/2014/main" id="{0EE25D20-5B09-4170-9CC6-FE6DE51AC568}"/>
              </a:ext>
            </a:extLst>
          </p:cNvPr>
          <p:cNvSpPr/>
          <p:nvPr/>
        </p:nvSpPr>
        <p:spPr>
          <a:xfrm>
            <a:off x="280655"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1" name="Dikdörtgen 20">
            <a:extLst>
              <a:ext uri="{FF2B5EF4-FFF2-40B4-BE49-F238E27FC236}">
                <a16:creationId xmlns:a16="http://schemas.microsoft.com/office/drawing/2014/main" id="{4C7E78AF-1816-4B33-A8D1-3D1CBD93B962}"/>
              </a:ext>
            </a:extLst>
          </p:cNvPr>
          <p:cNvSpPr/>
          <p:nvPr/>
        </p:nvSpPr>
        <p:spPr>
          <a:xfrm>
            <a:off x="280656" y="6298843"/>
            <a:ext cx="9507008" cy="3147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3" name="Dikdörtgen 22">
            <a:extLst>
              <a:ext uri="{FF2B5EF4-FFF2-40B4-BE49-F238E27FC236}">
                <a16:creationId xmlns:a16="http://schemas.microsoft.com/office/drawing/2014/main" id="{2E1DF064-BDD0-48C2-9644-047382A09569}"/>
              </a:ext>
            </a:extLst>
          </p:cNvPr>
          <p:cNvSpPr/>
          <p:nvPr/>
        </p:nvSpPr>
        <p:spPr>
          <a:xfrm>
            <a:off x="1009101" y="142995"/>
            <a:ext cx="10902244"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 name="Metin kutusu 5">
            <a:extLst>
              <a:ext uri="{FF2B5EF4-FFF2-40B4-BE49-F238E27FC236}">
                <a16:creationId xmlns:a16="http://schemas.microsoft.com/office/drawing/2014/main" id="{3C11F935-2888-4FAF-BC55-15CA4EF5603B}"/>
              </a:ext>
            </a:extLst>
          </p:cNvPr>
          <p:cNvSpPr txBox="1"/>
          <p:nvPr/>
        </p:nvSpPr>
        <p:spPr>
          <a:xfrm>
            <a:off x="1149790" y="178019"/>
            <a:ext cx="2955745" cy="461665"/>
          </a:xfrm>
          <a:prstGeom prst="rect">
            <a:avLst/>
          </a:prstGeom>
          <a:noFill/>
        </p:spPr>
        <p:txBody>
          <a:bodyPr wrap="square" rtlCol="0">
            <a:spAutoFit/>
          </a:bodyPr>
          <a:lstStyle/>
          <a:p>
            <a:r>
              <a:rPr lang="en-GB" sz="2400">
                <a:solidFill>
                  <a:schemeClr val="bg1">
                    <a:lumMod val="95000"/>
                  </a:schemeClr>
                </a:solidFill>
              </a:rPr>
              <a:t>TEAM ADVISOR</a:t>
            </a:r>
          </a:p>
        </p:txBody>
      </p:sp>
      <p:pic>
        <p:nvPicPr>
          <p:cNvPr id="39" name="Resim 38" descr="metin, küçük resim içeren bir resim&#10;&#10;Açıklama otomatik olarak oluşturuldu">
            <a:extLst>
              <a:ext uri="{FF2B5EF4-FFF2-40B4-BE49-F238E27FC236}">
                <a16:creationId xmlns:a16="http://schemas.microsoft.com/office/drawing/2014/main" id="{0762A162-CD27-43E2-974B-5753C0F68C9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851681" y="6070353"/>
            <a:ext cx="2059664" cy="543208"/>
          </a:xfrm>
          <a:prstGeom prst="rect">
            <a:avLst/>
          </a:prstGeom>
        </p:spPr>
      </p:pic>
      <p:sp>
        <p:nvSpPr>
          <p:cNvPr id="40" name="Metin kutusu 39">
            <a:extLst>
              <a:ext uri="{FF2B5EF4-FFF2-40B4-BE49-F238E27FC236}">
                <a16:creationId xmlns:a16="http://schemas.microsoft.com/office/drawing/2014/main" id="{C695B4E0-313A-4DDB-B40E-59D211D2C2D0}"/>
              </a:ext>
            </a:extLst>
          </p:cNvPr>
          <p:cNvSpPr txBox="1"/>
          <p:nvPr/>
        </p:nvSpPr>
        <p:spPr>
          <a:xfrm>
            <a:off x="262549" y="6272091"/>
            <a:ext cx="995882" cy="369332"/>
          </a:xfrm>
          <a:prstGeom prst="rect">
            <a:avLst/>
          </a:prstGeom>
          <a:noFill/>
        </p:spPr>
        <p:txBody>
          <a:bodyPr wrap="square" rtlCol="0">
            <a:spAutoFit/>
          </a:bodyPr>
          <a:lstStyle/>
          <a:p>
            <a:r>
              <a:rPr lang="en-GB">
                <a:solidFill>
                  <a:schemeClr val="bg1">
                    <a:lumMod val="85000"/>
                  </a:schemeClr>
                </a:solidFill>
              </a:rPr>
              <a:t>1/10</a:t>
            </a:r>
          </a:p>
        </p:txBody>
      </p:sp>
      <p:pic>
        <p:nvPicPr>
          <p:cNvPr id="2" name="Resim 1">
            <a:extLst>
              <a:ext uri="{FF2B5EF4-FFF2-40B4-BE49-F238E27FC236}">
                <a16:creationId xmlns:a16="http://schemas.microsoft.com/office/drawing/2014/main" id="{33097A57-CF62-4832-BFD4-7399103AAC1F}"/>
              </a:ext>
            </a:extLst>
          </p:cNvPr>
          <p:cNvPicPr>
            <a:picLocks noChangeAspect="1"/>
          </p:cNvPicPr>
          <p:nvPr/>
        </p:nvPicPr>
        <p:blipFill>
          <a:blip r:embed="rId4"/>
          <a:stretch>
            <a:fillRect/>
          </a:stretch>
        </p:blipFill>
        <p:spPr>
          <a:xfrm>
            <a:off x="1389556" y="1275537"/>
            <a:ext cx="2552472" cy="2552472"/>
          </a:xfrm>
          <a:prstGeom prst="rect">
            <a:avLst/>
          </a:prstGeom>
        </p:spPr>
      </p:pic>
      <p:sp>
        <p:nvSpPr>
          <p:cNvPr id="24" name="Metin kutusu 23">
            <a:extLst>
              <a:ext uri="{FF2B5EF4-FFF2-40B4-BE49-F238E27FC236}">
                <a16:creationId xmlns:a16="http://schemas.microsoft.com/office/drawing/2014/main" id="{988C8C16-14B7-40E1-98AD-F0F7CA27D277}"/>
              </a:ext>
            </a:extLst>
          </p:cNvPr>
          <p:cNvSpPr txBox="1"/>
          <p:nvPr/>
        </p:nvSpPr>
        <p:spPr>
          <a:xfrm>
            <a:off x="1529277" y="3828009"/>
            <a:ext cx="2273030" cy="1569660"/>
          </a:xfrm>
          <a:prstGeom prst="rect">
            <a:avLst/>
          </a:prstGeom>
          <a:noFill/>
        </p:spPr>
        <p:txBody>
          <a:bodyPr wrap="square" rtlCol="0">
            <a:spAutoFit/>
          </a:bodyPr>
          <a:lstStyle/>
          <a:p>
            <a:pPr algn="ctr"/>
            <a:r>
              <a:rPr lang="en-GB" b="1"/>
              <a:t>Assit. Prof. Dr. Mehmet Emin Öztürk</a:t>
            </a:r>
          </a:p>
          <a:p>
            <a:pPr algn="ctr"/>
            <a:r>
              <a:rPr lang="en-GB" sz="1400"/>
              <a:t>Department of Special Education</a:t>
            </a:r>
          </a:p>
          <a:p>
            <a:pPr algn="ctr"/>
            <a:r>
              <a:rPr lang="en-GB" sz="1400"/>
              <a:t>Erciyes University</a:t>
            </a:r>
          </a:p>
          <a:p>
            <a:pPr algn="ctr"/>
            <a:endParaRPr lang="en-GB" b="1"/>
          </a:p>
        </p:txBody>
      </p:sp>
      <p:pic>
        <p:nvPicPr>
          <p:cNvPr id="4" name="Picture 3">
            <a:extLst>
              <a:ext uri="{FF2B5EF4-FFF2-40B4-BE49-F238E27FC236}">
                <a16:creationId xmlns:a16="http://schemas.microsoft.com/office/drawing/2014/main" id="{2B658877-6687-4A11-A13E-1D3E14D79A53}"/>
              </a:ext>
            </a:extLst>
          </p:cNvPr>
          <p:cNvPicPr>
            <a:picLocks noChangeAspect="1"/>
          </p:cNvPicPr>
          <p:nvPr/>
        </p:nvPicPr>
        <p:blipFill>
          <a:blip r:embed="rId5"/>
          <a:stretch>
            <a:fillRect/>
          </a:stretch>
        </p:blipFill>
        <p:spPr>
          <a:xfrm>
            <a:off x="6460223" y="756310"/>
            <a:ext cx="3562350" cy="3590925"/>
          </a:xfrm>
          <a:prstGeom prst="rect">
            <a:avLst/>
          </a:prstGeom>
        </p:spPr>
      </p:pic>
      <p:sp>
        <p:nvSpPr>
          <p:cNvPr id="11" name="Metin kutusu 23">
            <a:extLst>
              <a:ext uri="{FF2B5EF4-FFF2-40B4-BE49-F238E27FC236}">
                <a16:creationId xmlns:a16="http://schemas.microsoft.com/office/drawing/2014/main" id="{4B0649AF-8B88-4E20-89E1-36E21E71E966}"/>
              </a:ext>
            </a:extLst>
          </p:cNvPr>
          <p:cNvSpPr txBox="1"/>
          <p:nvPr/>
        </p:nvSpPr>
        <p:spPr>
          <a:xfrm>
            <a:off x="4509283" y="4402286"/>
            <a:ext cx="7152834" cy="1200329"/>
          </a:xfrm>
          <a:prstGeom prst="rect">
            <a:avLst/>
          </a:prstGeom>
          <a:noFill/>
        </p:spPr>
        <p:txBody>
          <a:bodyPr wrap="square" rtlCol="0">
            <a:spAutoFit/>
          </a:bodyPr>
          <a:lstStyle/>
          <a:p>
            <a:pPr algn="ctr"/>
            <a:r>
              <a:rPr lang="en-GB" b="1" dirty="0"/>
              <a:t>Advise area(s); </a:t>
            </a:r>
            <a:r>
              <a:rPr lang="en-GB" dirty="0"/>
              <a:t>Most topic’s are required from persons for better choose for target employment</a:t>
            </a:r>
            <a:r>
              <a:rPr lang="tr-TR" dirty="0"/>
              <a:t> </a:t>
            </a:r>
            <a:r>
              <a:rPr lang="en-GB" dirty="0"/>
              <a:t>in </a:t>
            </a:r>
            <a:r>
              <a:rPr lang="en-GB" sz="1800" dirty="0">
                <a:latin typeface="+mj-lt"/>
              </a:rPr>
              <a:t>people with disabilities. Area’s, required field’s and terminology support is very suitable for project. Thanks to </a:t>
            </a:r>
            <a:r>
              <a:rPr lang="en-GB" sz="1800" dirty="0" err="1">
                <a:latin typeface="+mj-lt"/>
              </a:rPr>
              <a:t>Dr.</a:t>
            </a:r>
            <a:r>
              <a:rPr lang="en-GB" sz="1800" dirty="0">
                <a:latin typeface="+mj-lt"/>
              </a:rPr>
              <a:t> Mehmet </a:t>
            </a:r>
            <a:r>
              <a:rPr lang="en-GB" sz="1800" dirty="0" err="1">
                <a:latin typeface="+mj-lt"/>
              </a:rPr>
              <a:t>Emin</a:t>
            </a:r>
            <a:r>
              <a:rPr lang="en-GB" sz="1800" dirty="0">
                <a:latin typeface="+mj-lt"/>
              </a:rPr>
              <a:t> ÖZTÜRK for volunteering support.</a:t>
            </a:r>
            <a:endParaRPr lang="en-GB" dirty="0"/>
          </a:p>
        </p:txBody>
      </p:sp>
    </p:spTree>
    <p:extLst>
      <p:ext uri="{BB962C8B-B14F-4D97-AF65-F5344CB8AC3E}">
        <p14:creationId xmlns:p14="http://schemas.microsoft.com/office/powerpoint/2010/main" val="2851159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17D982E1-5253-4275-B669-EEF50F21BE83}"/>
              </a:ext>
            </a:extLst>
          </p:cNvPr>
          <p:cNvPicPr>
            <a:picLocks noChangeAspect="1"/>
          </p:cNvPicPr>
          <p:nvPr/>
        </p:nvPicPr>
        <p:blipFill>
          <a:blip r:embed="rId2"/>
          <a:stretch>
            <a:fillRect/>
          </a:stretch>
        </p:blipFill>
        <p:spPr>
          <a:xfrm>
            <a:off x="280655" y="2168013"/>
            <a:ext cx="6061583" cy="3489740"/>
          </a:xfrm>
          <a:prstGeom prst="rect">
            <a:avLst/>
          </a:prstGeom>
        </p:spPr>
      </p:pic>
      <p:sp>
        <p:nvSpPr>
          <p:cNvPr id="3" name="Metin kutusu 2">
            <a:extLst>
              <a:ext uri="{FF2B5EF4-FFF2-40B4-BE49-F238E27FC236}">
                <a16:creationId xmlns:a16="http://schemas.microsoft.com/office/drawing/2014/main" id="{E6E35430-C267-473E-8559-B5DC2663FFEC}"/>
              </a:ext>
            </a:extLst>
          </p:cNvPr>
          <p:cNvSpPr txBox="1"/>
          <p:nvPr/>
        </p:nvSpPr>
        <p:spPr>
          <a:xfrm>
            <a:off x="1651577" y="899315"/>
            <a:ext cx="4805494" cy="1107996"/>
          </a:xfrm>
          <a:prstGeom prst="rect">
            <a:avLst/>
          </a:prstGeom>
          <a:noFill/>
        </p:spPr>
        <p:txBody>
          <a:bodyPr wrap="square" rtlCol="0">
            <a:spAutoFit/>
          </a:bodyPr>
          <a:lstStyle/>
          <a:p>
            <a:pPr algn="just"/>
            <a:r>
              <a:rPr lang="tr-TR" sz="2200" b="1" dirty="0">
                <a:latin typeface="+mj-lt"/>
              </a:rPr>
              <a:t>«Erişilebilir CV» </a:t>
            </a:r>
            <a:r>
              <a:rPr lang="en-US" sz="2200" dirty="0">
                <a:latin typeface="+mj-lt"/>
              </a:rPr>
              <a:t>aims to create more and sustainable employment</a:t>
            </a:r>
            <a:r>
              <a:rPr lang="tr-TR" sz="2200" dirty="0">
                <a:latin typeface="+mj-lt"/>
              </a:rPr>
              <a:t> </a:t>
            </a:r>
            <a:r>
              <a:rPr lang="en-US" sz="2200" dirty="0">
                <a:latin typeface="+mj-lt"/>
              </a:rPr>
              <a:t>opportunities for</a:t>
            </a:r>
            <a:r>
              <a:rPr lang="tr-TR" sz="2200" dirty="0">
                <a:latin typeface="+mj-lt"/>
              </a:rPr>
              <a:t> people with disabilities;</a:t>
            </a:r>
          </a:p>
        </p:txBody>
      </p:sp>
      <p:sp>
        <p:nvSpPr>
          <p:cNvPr id="7" name="Dikdörtgen 6">
            <a:extLst>
              <a:ext uri="{FF2B5EF4-FFF2-40B4-BE49-F238E27FC236}">
                <a16:creationId xmlns:a16="http://schemas.microsoft.com/office/drawing/2014/main" id="{E8880078-7C2F-4A70-8DF7-9207682492C7}"/>
              </a:ext>
            </a:extLst>
          </p:cNvPr>
          <p:cNvSpPr/>
          <p:nvPr/>
        </p:nvSpPr>
        <p:spPr>
          <a:xfrm>
            <a:off x="280655"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1" name="Dikdörtgen 10">
            <a:extLst>
              <a:ext uri="{FF2B5EF4-FFF2-40B4-BE49-F238E27FC236}">
                <a16:creationId xmlns:a16="http://schemas.microsoft.com/office/drawing/2014/main" id="{923E2434-F3AC-446F-9147-BA62406987E6}"/>
              </a:ext>
            </a:extLst>
          </p:cNvPr>
          <p:cNvSpPr/>
          <p:nvPr/>
        </p:nvSpPr>
        <p:spPr>
          <a:xfrm>
            <a:off x="1737547" y="142995"/>
            <a:ext cx="10173798"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3" name="Metin kutusu 12">
            <a:extLst>
              <a:ext uri="{FF2B5EF4-FFF2-40B4-BE49-F238E27FC236}">
                <a16:creationId xmlns:a16="http://schemas.microsoft.com/office/drawing/2014/main" id="{D3A2633B-D735-4B2B-8E0B-B24BCF8DD718}"/>
              </a:ext>
            </a:extLst>
          </p:cNvPr>
          <p:cNvSpPr txBox="1"/>
          <p:nvPr/>
        </p:nvSpPr>
        <p:spPr>
          <a:xfrm>
            <a:off x="1815644" y="183766"/>
            <a:ext cx="2955745" cy="461665"/>
          </a:xfrm>
          <a:prstGeom prst="rect">
            <a:avLst/>
          </a:prstGeom>
          <a:noFill/>
        </p:spPr>
        <p:txBody>
          <a:bodyPr wrap="square" rtlCol="0">
            <a:spAutoFit/>
          </a:bodyPr>
          <a:lstStyle/>
          <a:p>
            <a:r>
              <a:rPr lang="tr-TR" sz="2400" dirty="0">
                <a:solidFill>
                  <a:schemeClr val="bg1">
                    <a:lumMod val="95000"/>
                  </a:schemeClr>
                </a:solidFill>
              </a:rPr>
              <a:t>WHAT WE WANT</a:t>
            </a:r>
          </a:p>
        </p:txBody>
      </p:sp>
      <p:sp>
        <p:nvSpPr>
          <p:cNvPr id="14" name="Dikdörtgen 13">
            <a:extLst>
              <a:ext uri="{FF2B5EF4-FFF2-40B4-BE49-F238E27FC236}">
                <a16:creationId xmlns:a16="http://schemas.microsoft.com/office/drawing/2014/main" id="{E9AC0641-DCC6-4718-A307-FAD93C57A3D3}"/>
              </a:ext>
            </a:extLst>
          </p:cNvPr>
          <p:cNvSpPr/>
          <p:nvPr/>
        </p:nvSpPr>
        <p:spPr>
          <a:xfrm>
            <a:off x="1009101"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5" name="Metin kutusu 14">
            <a:extLst>
              <a:ext uri="{FF2B5EF4-FFF2-40B4-BE49-F238E27FC236}">
                <a16:creationId xmlns:a16="http://schemas.microsoft.com/office/drawing/2014/main" id="{F4B10798-D2CC-4FED-BCD8-53214B8F2DE8}"/>
              </a:ext>
            </a:extLst>
          </p:cNvPr>
          <p:cNvSpPr txBox="1"/>
          <p:nvPr/>
        </p:nvSpPr>
        <p:spPr>
          <a:xfrm>
            <a:off x="6342238" y="2129594"/>
            <a:ext cx="5493080" cy="3970318"/>
          </a:xfrm>
          <a:prstGeom prst="rect">
            <a:avLst/>
          </a:prstGeom>
          <a:noFill/>
        </p:spPr>
        <p:txBody>
          <a:bodyPr wrap="square" rtlCol="0">
            <a:spAutoFit/>
          </a:bodyPr>
          <a:lstStyle/>
          <a:p>
            <a:pPr algn="just"/>
            <a:r>
              <a:rPr lang="en-US" dirty="0">
                <a:latin typeface="+mj-lt"/>
              </a:rPr>
              <a:t>According to recent studies, approximately 13% of Turkey’s</a:t>
            </a:r>
            <a:r>
              <a:rPr lang="tr-TR" dirty="0">
                <a:latin typeface="+mj-lt"/>
              </a:rPr>
              <a:t> </a:t>
            </a:r>
            <a:r>
              <a:rPr lang="en-US" dirty="0">
                <a:latin typeface="+mj-lt"/>
              </a:rPr>
              <a:t>population </a:t>
            </a:r>
            <a:r>
              <a:rPr lang="tr-TR" dirty="0" err="1">
                <a:latin typeface="+mj-lt"/>
              </a:rPr>
              <a:t>have</a:t>
            </a:r>
            <a:r>
              <a:rPr lang="tr-TR" dirty="0">
                <a:latin typeface="+mj-lt"/>
              </a:rPr>
              <a:t> </a:t>
            </a:r>
            <a:r>
              <a:rPr lang="tr-TR" dirty="0" err="1">
                <a:latin typeface="+mj-lt"/>
              </a:rPr>
              <a:t>various</a:t>
            </a:r>
            <a:r>
              <a:rPr lang="tr-TR" dirty="0">
                <a:latin typeface="+mj-lt"/>
              </a:rPr>
              <a:t> </a:t>
            </a:r>
            <a:r>
              <a:rPr lang="tr-TR" dirty="0" err="1">
                <a:latin typeface="+mj-lt"/>
              </a:rPr>
              <a:t>kinds</a:t>
            </a:r>
            <a:r>
              <a:rPr lang="tr-TR" dirty="0">
                <a:latin typeface="+mj-lt"/>
              </a:rPr>
              <a:t> of </a:t>
            </a:r>
            <a:r>
              <a:rPr lang="tr-TR" dirty="0" err="1">
                <a:latin typeface="+mj-lt"/>
              </a:rPr>
              <a:t>disabilities</a:t>
            </a:r>
            <a:r>
              <a:rPr lang="en-US" dirty="0">
                <a:latin typeface="+mj-lt"/>
              </a:rPr>
              <a:t> and</a:t>
            </a:r>
            <a:r>
              <a:rPr lang="tr-TR" dirty="0">
                <a:latin typeface="+mj-lt"/>
              </a:rPr>
              <a:t> </a:t>
            </a:r>
            <a:r>
              <a:rPr lang="en-US" dirty="0">
                <a:latin typeface="+mj-lt"/>
              </a:rPr>
              <a:t>approximately 22% of them can work actively. </a:t>
            </a:r>
            <a:r>
              <a:rPr lang="en-US" b="1" dirty="0">
                <a:latin typeface="+mj-lt"/>
              </a:rPr>
              <a:t>That</a:t>
            </a:r>
            <a:r>
              <a:rPr lang="tr-TR" b="1" dirty="0">
                <a:latin typeface="+mj-lt"/>
              </a:rPr>
              <a:t> </a:t>
            </a:r>
            <a:r>
              <a:rPr lang="en-US" b="1" dirty="0">
                <a:latin typeface="+mj-lt"/>
              </a:rPr>
              <a:t>means </a:t>
            </a:r>
            <a:r>
              <a:rPr lang="tr-TR" b="1" dirty="0">
                <a:latin typeface="+mj-lt"/>
              </a:rPr>
              <a:t>only </a:t>
            </a:r>
            <a:r>
              <a:rPr lang="en-US" b="1" dirty="0">
                <a:latin typeface="+mj-lt"/>
              </a:rPr>
              <a:t>2</a:t>
            </a:r>
            <a:r>
              <a:rPr lang="tr-TR" b="1" dirty="0">
                <a:latin typeface="+mj-lt"/>
              </a:rPr>
              <a:t> </a:t>
            </a:r>
            <a:r>
              <a:rPr lang="en-US" b="1" dirty="0">
                <a:latin typeface="+mj-lt"/>
              </a:rPr>
              <a:t>million </a:t>
            </a:r>
            <a:r>
              <a:rPr lang="tr-TR" b="1" dirty="0" err="1">
                <a:latin typeface="+mj-lt"/>
              </a:rPr>
              <a:t>people</a:t>
            </a:r>
            <a:r>
              <a:rPr lang="tr-TR" b="1" dirty="0">
                <a:latin typeface="+mj-lt"/>
              </a:rPr>
              <a:t> </a:t>
            </a:r>
            <a:r>
              <a:rPr lang="tr-TR" b="1" dirty="0" err="1">
                <a:latin typeface="+mj-lt"/>
              </a:rPr>
              <a:t>with</a:t>
            </a:r>
            <a:r>
              <a:rPr lang="tr-TR" b="1" dirty="0">
                <a:latin typeface="+mj-lt"/>
              </a:rPr>
              <a:t> </a:t>
            </a:r>
            <a:r>
              <a:rPr lang="tr-TR" b="1" dirty="0" err="1">
                <a:latin typeface="+mj-lt"/>
              </a:rPr>
              <a:t>disabilities</a:t>
            </a:r>
            <a:r>
              <a:rPr lang="tr-TR" b="1" dirty="0">
                <a:latin typeface="+mj-lt"/>
              </a:rPr>
              <a:t> </a:t>
            </a:r>
            <a:r>
              <a:rPr lang="en-US" b="1" dirty="0">
                <a:latin typeface="+mj-lt"/>
              </a:rPr>
              <a:t>can work</a:t>
            </a:r>
            <a:r>
              <a:rPr lang="en-US" dirty="0">
                <a:latin typeface="+mj-lt"/>
              </a:rPr>
              <a:t>.</a:t>
            </a:r>
            <a:r>
              <a:rPr lang="tr-TR" dirty="0">
                <a:latin typeface="+mj-lt"/>
              </a:rPr>
              <a:t> </a:t>
            </a:r>
            <a:r>
              <a:rPr lang="en-US" dirty="0">
                <a:latin typeface="+mj-lt"/>
              </a:rPr>
              <a:t>In this context, our priority is to</a:t>
            </a:r>
            <a:r>
              <a:rPr lang="tr-TR" dirty="0">
                <a:latin typeface="+mj-lt"/>
              </a:rPr>
              <a:t> </a:t>
            </a:r>
            <a:r>
              <a:rPr lang="en-US" dirty="0">
                <a:latin typeface="+mj-lt"/>
              </a:rPr>
              <a:t>ensure that suitable candidates are placed in appropriate positions, after carefully</a:t>
            </a:r>
            <a:r>
              <a:rPr lang="tr-TR" dirty="0">
                <a:latin typeface="+mj-lt"/>
              </a:rPr>
              <a:t> </a:t>
            </a:r>
            <a:r>
              <a:rPr lang="en-US" dirty="0">
                <a:latin typeface="+mj-lt"/>
              </a:rPr>
              <a:t>interviewing the candidates and conducting</a:t>
            </a:r>
            <a:r>
              <a:rPr lang="tr-TR" dirty="0">
                <a:latin typeface="+mj-lt"/>
              </a:rPr>
              <a:t> </a:t>
            </a:r>
            <a:r>
              <a:rPr lang="en-US" dirty="0">
                <a:latin typeface="+mj-lt"/>
              </a:rPr>
              <a:t>behavioral analyses to ensure that this</a:t>
            </a:r>
            <a:r>
              <a:rPr lang="tr-TR" dirty="0">
                <a:latin typeface="+mj-lt"/>
              </a:rPr>
              <a:t> </a:t>
            </a:r>
            <a:r>
              <a:rPr lang="en-US" dirty="0">
                <a:latin typeface="+mj-lt"/>
              </a:rPr>
              <a:t>active workforce is used correctly. We use and develop </a:t>
            </a:r>
            <a:r>
              <a:rPr lang="tr-TR" dirty="0">
                <a:latin typeface="+mj-lt"/>
              </a:rPr>
              <a:t>a</a:t>
            </a:r>
            <a:r>
              <a:rPr lang="en-US" dirty="0">
                <a:latin typeface="+mj-lt"/>
              </a:rPr>
              <a:t> system in order to provide equal opportunities for candidates who were eliminated due to prejudices</a:t>
            </a:r>
            <a:r>
              <a:rPr lang="tr-TR" dirty="0">
                <a:latin typeface="+mj-lt"/>
              </a:rPr>
              <a:t>. </a:t>
            </a:r>
            <a:r>
              <a:rPr lang="tr-TR" dirty="0" err="1">
                <a:latin typeface="+mj-lt"/>
              </a:rPr>
              <a:t>Also</a:t>
            </a:r>
            <a:r>
              <a:rPr lang="tr-TR" dirty="0">
                <a:latin typeface="+mj-lt"/>
              </a:rPr>
              <a:t>, </a:t>
            </a:r>
            <a:r>
              <a:rPr lang="tr-TR" dirty="0" err="1">
                <a:latin typeface="+mj-lt"/>
              </a:rPr>
              <a:t>we</a:t>
            </a:r>
            <a:r>
              <a:rPr lang="tr-TR" dirty="0">
                <a:latin typeface="+mj-lt"/>
              </a:rPr>
              <a:t> </a:t>
            </a:r>
            <a:r>
              <a:rPr lang="tr-TR" dirty="0" err="1">
                <a:latin typeface="+mj-lt"/>
              </a:rPr>
              <a:t>aim</a:t>
            </a:r>
            <a:r>
              <a:rPr lang="tr-TR" dirty="0">
                <a:latin typeface="+mj-lt"/>
              </a:rPr>
              <a:t> </a:t>
            </a:r>
            <a:r>
              <a:rPr lang="tr-TR" dirty="0" err="1">
                <a:latin typeface="+mj-lt"/>
              </a:rPr>
              <a:t>to</a:t>
            </a:r>
            <a:r>
              <a:rPr lang="tr-TR" dirty="0">
                <a:latin typeface="+mj-lt"/>
              </a:rPr>
              <a:t> stop </a:t>
            </a:r>
            <a:r>
              <a:rPr lang="tr-TR" dirty="0" err="1">
                <a:latin typeface="+mj-lt"/>
              </a:rPr>
              <a:t>eliminating</a:t>
            </a:r>
            <a:r>
              <a:rPr lang="tr-TR" dirty="0">
                <a:latin typeface="+mj-lt"/>
              </a:rPr>
              <a:t> </a:t>
            </a:r>
            <a:r>
              <a:rPr lang="tr-TR" dirty="0" err="1">
                <a:latin typeface="+mj-lt"/>
              </a:rPr>
              <a:t>the</a:t>
            </a:r>
            <a:r>
              <a:rPr lang="tr-TR" dirty="0">
                <a:latin typeface="+mj-lt"/>
              </a:rPr>
              <a:t> </a:t>
            </a:r>
            <a:r>
              <a:rPr lang="tr-TR" dirty="0" err="1">
                <a:latin typeface="+mj-lt"/>
              </a:rPr>
              <a:t>individuals</a:t>
            </a:r>
            <a:r>
              <a:rPr lang="en-US" dirty="0">
                <a:latin typeface="+mj-lt"/>
              </a:rPr>
              <a:t> just because they were 'disabled' without knowing their exact disability status, and for them to work in the right jobs</a:t>
            </a:r>
            <a:r>
              <a:rPr lang="tr-TR" dirty="0">
                <a:latin typeface="+mj-lt"/>
              </a:rPr>
              <a:t>.</a:t>
            </a:r>
          </a:p>
        </p:txBody>
      </p:sp>
      <p:sp>
        <p:nvSpPr>
          <p:cNvPr id="16" name="Dikdörtgen 15">
            <a:extLst>
              <a:ext uri="{FF2B5EF4-FFF2-40B4-BE49-F238E27FC236}">
                <a16:creationId xmlns:a16="http://schemas.microsoft.com/office/drawing/2014/main" id="{491E0F25-799C-43C9-A624-D82A225FE828}"/>
              </a:ext>
            </a:extLst>
          </p:cNvPr>
          <p:cNvSpPr/>
          <p:nvPr/>
        </p:nvSpPr>
        <p:spPr>
          <a:xfrm>
            <a:off x="280656" y="6298843"/>
            <a:ext cx="9507008" cy="3147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pic>
        <p:nvPicPr>
          <p:cNvPr id="17" name="Resim 16" descr="metin, küçük resim içeren bir resim&#10;&#10;Açıklama otomatik olarak oluşturuldu">
            <a:extLst>
              <a:ext uri="{FF2B5EF4-FFF2-40B4-BE49-F238E27FC236}">
                <a16:creationId xmlns:a16="http://schemas.microsoft.com/office/drawing/2014/main" id="{69F4FD8C-FB8E-4F66-8B9A-58FD59783B4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851681" y="6070353"/>
            <a:ext cx="2059664" cy="543208"/>
          </a:xfrm>
          <a:prstGeom prst="rect">
            <a:avLst/>
          </a:prstGeom>
        </p:spPr>
      </p:pic>
      <p:sp>
        <p:nvSpPr>
          <p:cNvPr id="18" name="Metin kutusu 17">
            <a:extLst>
              <a:ext uri="{FF2B5EF4-FFF2-40B4-BE49-F238E27FC236}">
                <a16:creationId xmlns:a16="http://schemas.microsoft.com/office/drawing/2014/main" id="{ED28D789-96F0-48E4-90A4-4A47D2039D09}"/>
              </a:ext>
            </a:extLst>
          </p:cNvPr>
          <p:cNvSpPr txBox="1"/>
          <p:nvPr/>
        </p:nvSpPr>
        <p:spPr>
          <a:xfrm>
            <a:off x="262549" y="6272091"/>
            <a:ext cx="995882" cy="369332"/>
          </a:xfrm>
          <a:prstGeom prst="rect">
            <a:avLst/>
          </a:prstGeom>
          <a:noFill/>
        </p:spPr>
        <p:txBody>
          <a:bodyPr wrap="square" rtlCol="0">
            <a:spAutoFit/>
          </a:bodyPr>
          <a:lstStyle/>
          <a:p>
            <a:r>
              <a:rPr lang="tr-TR" dirty="0">
                <a:solidFill>
                  <a:schemeClr val="bg1">
                    <a:lumMod val="85000"/>
                  </a:schemeClr>
                </a:solidFill>
              </a:rPr>
              <a:t>2/10</a:t>
            </a:r>
          </a:p>
        </p:txBody>
      </p:sp>
    </p:spTree>
    <p:extLst>
      <p:ext uri="{BB962C8B-B14F-4D97-AF65-F5344CB8AC3E}">
        <p14:creationId xmlns:p14="http://schemas.microsoft.com/office/powerpoint/2010/main" val="76822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3181652A-F14E-49AF-9ACC-9B7D1B7080A4}"/>
              </a:ext>
            </a:extLst>
          </p:cNvPr>
          <p:cNvSpPr txBox="1"/>
          <p:nvPr/>
        </p:nvSpPr>
        <p:spPr>
          <a:xfrm>
            <a:off x="280655" y="1070043"/>
            <a:ext cx="11630690" cy="1477328"/>
          </a:xfrm>
          <a:prstGeom prst="rect">
            <a:avLst/>
          </a:prstGeom>
          <a:noFill/>
        </p:spPr>
        <p:txBody>
          <a:bodyPr wrap="square" rtlCol="0">
            <a:spAutoFit/>
          </a:bodyPr>
          <a:lstStyle/>
          <a:p>
            <a:pPr algn="just"/>
            <a:r>
              <a:rPr lang="en-US" dirty="0">
                <a:latin typeface="+mj-lt"/>
              </a:rPr>
              <a:t>Es </a:t>
            </a:r>
            <a:r>
              <a:rPr lang="en-US" dirty="0" err="1">
                <a:latin typeface="+mj-lt"/>
              </a:rPr>
              <a:t>Kariyer</a:t>
            </a:r>
            <a:r>
              <a:rPr lang="en-US" dirty="0">
                <a:latin typeface="+mj-lt"/>
              </a:rPr>
              <a:t> </a:t>
            </a:r>
            <a:r>
              <a:rPr lang="tr-TR" dirty="0">
                <a:latin typeface="+mj-lt"/>
              </a:rPr>
              <a:t>Company </a:t>
            </a:r>
            <a:r>
              <a:rPr lang="en-US" dirty="0">
                <a:latin typeface="+mj-lt"/>
              </a:rPr>
              <a:t>aims to create more and sustainable employment opportunities for</a:t>
            </a:r>
            <a:r>
              <a:rPr lang="tr-TR" dirty="0">
                <a:latin typeface="+mj-lt"/>
              </a:rPr>
              <a:t> people with disabilities</a:t>
            </a:r>
            <a:r>
              <a:rPr lang="en-US" dirty="0">
                <a:latin typeface="+mj-lt"/>
              </a:rPr>
              <a:t>. According to recent studies, approximately 13% of Turkey’s</a:t>
            </a:r>
            <a:r>
              <a:rPr lang="tr-TR" dirty="0">
                <a:latin typeface="+mj-lt"/>
              </a:rPr>
              <a:t> </a:t>
            </a:r>
            <a:r>
              <a:rPr lang="en-US" dirty="0">
                <a:latin typeface="+mj-lt"/>
              </a:rPr>
              <a:t>population </a:t>
            </a:r>
            <a:r>
              <a:rPr lang="tr-TR" dirty="0" err="1">
                <a:latin typeface="+mj-lt"/>
              </a:rPr>
              <a:t>have</a:t>
            </a:r>
            <a:r>
              <a:rPr lang="tr-TR" dirty="0">
                <a:latin typeface="+mj-lt"/>
              </a:rPr>
              <a:t> </a:t>
            </a:r>
            <a:r>
              <a:rPr lang="tr-TR" dirty="0" err="1">
                <a:latin typeface="+mj-lt"/>
              </a:rPr>
              <a:t>disabilities</a:t>
            </a:r>
            <a:r>
              <a:rPr lang="tr-TR" dirty="0">
                <a:latin typeface="+mj-lt"/>
              </a:rPr>
              <a:t> a</a:t>
            </a:r>
            <a:r>
              <a:rPr lang="en-US" dirty="0" err="1">
                <a:latin typeface="+mj-lt"/>
              </a:rPr>
              <a:t>nd</a:t>
            </a:r>
            <a:r>
              <a:rPr lang="en-US" dirty="0">
                <a:latin typeface="+mj-lt"/>
              </a:rPr>
              <a:t> approximately 22% of them can work actively</a:t>
            </a:r>
            <a:r>
              <a:rPr lang="tr-TR" dirty="0">
                <a:latin typeface="+mj-lt"/>
              </a:rPr>
              <a:t>. </a:t>
            </a:r>
            <a:r>
              <a:rPr lang="tr-TR" dirty="0" err="1">
                <a:latin typeface="+mj-lt"/>
              </a:rPr>
              <a:t>Therefore</a:t>
            </a:r>
            <a:r>
              <a:rPr lang="tr-TR" dirty="0">
                <a:latin typeface="+mj-lt"/>
              </a:rPr>
              <a:t>, </a:t>
            </a:r>
            <a:r>
              <a:rPr lang="tr-TR" dirty="0" err="1">
                <a:latin typeface="+mj-lt"/>
              </a:rPr>
              <a:t>only</a:t>
            </a:r>
            <a:r>
              <a:rPr lang="en-US" dirty="0">
                <a:latin typeface="+mj-lt"/>
              </a:rPr>
              <a:t> 2 million </a:t>
            </a:r>
            <a:r>
              <a:rPr lang="tr-TR" dirty="0" err="1">
                <a:latin typeface="+mj-lt"/>
              </a:rPr>
              <a:t>people</a:t>
            </a:r>
            <a:r>
              <a:rPr lang="tr-TR" dirty="0">
                <a:latin typeface="+mj-lt"/>
              </a:rPr>
              <a:t> </a:t>
            </a:r>
            <a:r>
              <a:rPr lang="tr-TR" dirty="0" err="1">
                <a:latin typeface="+mj-lt"/>
              </a:rPr>
              <a:t>with</a:t>
            </a:r>
            <a:r>
              <a:rPr lang="tr-TR" dirty="0">
                <a:latin typeface="+mj-lt"/>
              </a:rPr>
              <a:t> </a:t>
            </a:r>
            <a:r>
              <a:rPr lang="tr-TR" dirty="0" err="1">
                <a:latin typeface="+mj-lt"/>
              </a:rPr>
              <a:t>disabilities</a:t>
            </a:r>
            <a:r>
              <a:rPr lang="en-US" dirty="0">
                <a:latin typeface="+mj-lt"/>
              </a:rPr>
              <a:t> can work. In this context, our priority is to</a:t>
            </a:r>
            <a:r>
              <a:rPr lang="tr-TR" dirty="0">
                <a:latin typeface="+mj-lt"/>
              </a:rPr>
              <a:t> </a:t>
            </a:r>
            <a:r>
              <a:rPr lang="en-US" dirty="0">
                <a:latin typeface="+mj-lt"/>
              </a:rPr>
              <a:t>ensure that suitable candidates are placed in appropriate positions, after carefully</a:t>
            </a:r>
            <a:r>
              <a:rPr lang="tr-TR" dirty="0">
                <a:latin typeface="+mj-lt"/>
              </a:rPr>
              <a:t> </a:t>
            </a:r>
            <a:r>
              <a:rPr lang="en-US" dirty="0">
                <a:latin typeface="+mj-lt"/>
              </a:rPr>
              <a:t>interviewing the candidates and conducting behavioral analyses to ensure that this</a:t>
            </a:r>
            <a:r>
              <a:rPr lang="tr-TR" dirty="0">
                <a:latin typeface="+mj-lt"/>
              </a:rPr>
              <a:t> </a:t>
            </a:r>
            <a:r>
              <a:rPr lang="en-US" dirty="0">
                <a:latin typeface="+mj-lt"/>
              </a:rPr>
              <a:t>active workforce is used correctly.</a:t>
            </a:r>
            <a:r>
              <a:rPr lang="tr-TR" dirty="0">
                <a:latin typeface="+mj-lt"/>
              </a:rPr>
              <a:t> </a:t>
            </a:r>
            <a:r>
              <a:rPr lang="tr-TR" dirty="0">
                <a:latin typeface="+mj-lt"/>
                <a:hlinkClick r:id="rId2"/>
              </a:rPr>
              <a:t>You can </a:t>
            </a:r>
            <a:r>
              <a:rPr lang="tr-TR" dirty="0" err="1">
                <a:latin typeface="+mj-lt"/>
                <a:hlinkClick r:id="rId2"/>
              </a:rPr>
              <a:t>click</a:t>
            </a:r>
            <a:r>
              <a:rPr lang="tr-TR" dirty="0">
                <a:latin typeface="+mj-lt"/>
                <a:hlinkClick r:id="rId2"/>
              </a:rPr>
              <a:t> here </a:t>
            </a:r>
            <a:r>
              <a:rPr lang="tr-TR" dirty="0" err="1">
                <a:latin typeface="+mj-lt"/>
                <a:hlinkClick r:id="rId2"/>
              </a:rPr>
              <a:t>to</a:t>
            </a:r>
            <a:r>
              <a:rPr lang="tr-TR" dirty="0">
                <a:latin typeface="+mj-lt"/>
                <a:hlinkClick r:id="rId2"/>
              </a:rPr>
              <a:t> </a:t>
            </a:r>
            <a:r>
              <a:rPr lang="tr-TR" dirty="0" err="1">
                <a:latin typeface="+mj-lt"/>
                <a:hlinkClick r:id="rId2"/>
              </a:rPr>
              <a:t>find</a:t>
            </a:r>
            <a:r>
              <a:rPr lang="tr-TR" dirty="0">
                <a:latin typeface="+mj-lt"/>
                <a:hlinkClick r:id="rId2"/>
              </a:rPr>
              <a:t> a v</a:t>
            </a:r>
            <a:r>
              <a:rPr lang="en-US" dirty="0" err="1">
                <a:latin typeface="+mj-lt"/>
                <a:hlinkClick r:id="rId2"/>
              </a:rPr>
              <a:t>ideo</a:t>
            </a:r>
            <a:r>
              <a:rPr lang="en-US" dirty="0">
                <a:latin typeface="+mj-lt"/>
                <a:hlinkClick r:id="rId2"/>
              </a:rPr>
              <a:t> </a:t>
            </a:r>
            <a:r>
              <a:rPr lang="tr-TR" dirty="0" err="1">
                <a:latin typeface="+mj-lt"/>
                <a:hlinkClick r:id="rId2"/>
              </a:rPr>
              <a:t>for</a:t>
            </a:r>
            <a:r>
              <a:rPr lang="tr-TR" dirty="0">
                <a:latin typeface="+mj-lt"/>
                <a:hlinkClick r:id="rId2"/>
              </a:rPr>
              <a:t> </a:t>
            </a:r>
            <a:r>
              <a:rPr lang="en-US" dirty="0">
                <a:latin typeface="+mj-lt"/>
                <a:hlinkClick r:id="rId2"/>
              </a:rPr>
              <a:t>a short explanation of the </a:t>
            </a:r>
            <a:r>
              <a:rPr lang="tr-TR" dirty="0" err="1">
                <a:latin typeface="+mj-lt"/>
                <a:hlinkClick r:id="rId2"/>
              </a:rPr>
              <a:t>issue</a:t>
            </a:r>
            <a:r>
              <a:rPr lang="tr-TR" dirty="0">
                <a:latin typeface="+mj-lt"/>
              </a:rPr>
              <a:t>.</a:t>
            </a:r>
          </a:p>
        </p:txBody>
      </p:sp>
      <p:sp>
        <p:nvSpPr>
          <p:cNvPr id="6" name="Metin kutusu 5">
            <a:extLst>
              <a:ext uri="{FF2B5EF4-FFF2-40B4-BE49-F238E27FC236}">
                <a16:creationId xmlns:a16="http://schemas.microsoft.com/office/drawing/2014/main" id="{7F94F289-E3AB-4DD0-B563-2C7F2E0A0B2E}"/>
              </a:ext>
            </a:extLst>
          </p:cNvPr>
          <p:cNvSpPr txBox="1"/>
          <p:nvPr/>
        </p:nvSpPr>
        <p:spPr>
          <a:xfrm>
            <a:off x="2425675" y="5167553"/>
            <a:ext cx="1988780" cy="1077218"/>
          </a:xfrm>
          <a:prstGeom prst="rect">
            <a:avLst/>
          </a:prstGeom>
          <a:noFill/>
        </p:spPr>
        <p:txBody>
          <a:bodyPr wrap="square" rtlCol="0">
            <a:spAutoFit/>
          </a:bodyPr>
          <a:lstStyle/>
          <a:p>
            <a:pPr algn="ctr"/>
            <a:r>
              <a:rPr lang="tr-TR" b="1" dirty="0"/>
              <a:t>Esra Odabaşı</a:t>
            </a:r>
          </a:p>
          <a:p>
            <a:pPr algn="ctr"/>
            <a:r>
              <a:rPr lang="tr-TR" sz="1400" dirty="0" err="1"/>
              <a:t>Founder</a:t>
            </a:r>
            <a:endParaRPr lang="tr-TR" sz="1400" dirty="0"/>
          </a:p>
          <a:p>
            <a:pPr algn="ctr"/>
            <a:r>
              <a:rPr lang="tr-TR" sz="1400" dirty="0"/>
              <a:t>ES Kariyer</a:t>
            </a:r>
          </a:p>
          <a:p>
            <a:pPr algn="ctr"/>
            <a:endParaRPr lang="tr-TR" dirty="0"/>
          </a:p>
        </p:txBody>
      </p:sp>
      <p:sp>
        <p:nvSpPr>
          <p:cNvPr id="14" name="Metin kutusu 13">
            <a:extLst>
              <a:ext uri="{FF2B5EF4-FFF2-40B4-BE49-F238E27FC236}">
                <a16:creationId xmlns:a16="http://schemas.microsoft.com/office/drawing/2014/main" id="{FE426D76-5ECD-4713-B056-229D2A477563}"/>
              </a:ext>
            </a:extLst>
          </p:cNvPr>
          <p:cNvSpPr txBox="1"/>
          <p:nvPr/>
        </p:nvSpPr>
        <p:spPr>
          <a:xfrm>
            <a:off x="6802640" y="5212013"/>
            <a:ext cx="1988780" cy="1077218"/>
          </a:xfrm>
          <a:prstGeom prst="rect">
            <a:avLst/>
          </a:prstGeom>
          <a:noFill/>
        </p:spPr>
        <p:txBody>
          <a:bodyPr wrap="square" rtlCol="0">
            <a:spAutoFit/>
          </a:bodyPr>
          <a:lstStyle/>
          <a:p>
            <a:pPr algn="ctr"/>
            <a:r>
              <a:rPr lang="tr-TR" b="1" dirty="0"/>
              <a:t>Bengü </a:t>
            </a:r>
            <a:r>
              <a:rPr lang="tr-TR" b="1" dirty="0" err="1"/>
              <a:t>Bahrioğlu</a:t>
            </a:r>
            <a:endParaRPr lang="tr-TR" b="1" dirty="0"/>
          </a:p>
          <a:p>
            <a:pPr algn="ctr"/>
            <a:r>
              <a:rPr lang="tr-TR" sz="1400" dirty="0" err="1"/>
              <a:t>Expert</a:t>
            </a:r>
            <a:endParaRPr lang="tr-TR" sz="1400" dirty="0"/>
          </a:p>
          <a:p>
            <a:pPr algn="ctr"/>
            <a:r>
              <a:rPr lang="tr-TR" sz="1400" dirty="0"/>
              <a:t>ES Kariyer</a:t>
            </a:r>
          </a:p>
          <a:p>
            <a:pPr algn="ctr"/>
            <a:endParaRPr lang="tr-TR" dirty="0"/>
          </a:p>
        </p:txBody>
      </p:sp>
      <p:sp>
        <p:nvSpPr>
          <p:cNvPr id="11" name="Dikdörtgen 10">
            <a:extLst>
              <a:ext uri="{FF2B5EF4-FFF2-40B4-BE49-F238E27FC236}">
                <a16:creationId xmlns:a16="http://schemas.microsoft.com/office/drawing/2014/main" id="{C4E23E14-CB26-41A9-BC8B-2261A0DD2A1B}"/>
              </a:ext>
            </a:extLst>
          </p:cNvPr>
          <p:cNvSpPr/>
          <p:nvPr/>
        </p:nvSpPr>
        <p:spPr>
          <a:xfrm>
            <a:off x="280655"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3" name="Dikdörtgen 12">
            <a:extLst>
              <a:ext uri="{FF2B5EF4-FFF2-40B4-BE49-F238E27FC236}">
                <a16:creationId xmlns:a16="http://schemas.microsoft.com/office/drawing/2014/main" id="{8F3ACE2C-4DD5-4232-91AD-A75C88D8394F}"/>
              </a:ext>
            </a:extLst>
          </p:cNvPr>
          <p:cNvSpPr/>
          <p:nvPr/>
        </p:nvSpPr>
        <p:spPr>
          <a:xfrm>
            <a:off x="2465993" y="142995"/>
            <a:ext cx="9445352"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7" name="Metin kutusu 16">
            <a:extLst>
              <a:ext uri="{FF2B5EF4-FFF2-40B4-BE49-F238E27FC236}">
                <a16:creationId xmlns:a16="http://schemas.microsoft.com/office/drawing/2014/main" id="{B1E32A91-9CD9-454C-BD7C-2521D6589145}"/>
              </a:ext>
            </a:extLst>
          </p:cNvPr>
          <p:cNvSpPr txBox="1"/>
          <p:nvPr/>
        </p:nvSpPr>
        <p:spPr>
          <a:xfrm>
            <a:off x="2465993" y="184480"/>
            <a:ext cx="2955745" cy="461665"/>
          </a:xfrm>
          <a:prstGeom prst="rect">
            <a:avLst/>
          </a:prstGeom>
          <a:noFill/>
        </p:spPr>
        <p:txBody>
          <a:bodyPr wrap="square" rtlCol="0">
            <a:spAutoFit/>
          </a:bodyPr>
          <a:lstStyle/>
          <a:p>
            <a:r>
              <a:rPr lang="tr-TR" sz="2400" dirty="0">
                <a:solidFill>
                  <a:schemeClr val="bg1">
                    <a:lumMod val="95000"/>
                  </a:schemeClr>
                </a:solidFill>
              </a:rPr>
              <a:t>ES KARIYER</a:t>
            </a:r>
          </a:p>
        </p:txBody>
      </p:sp>
      <p:sp>
        <p:nvSpPr>
          <p:cNvPr id="18" name="Dikdörtgen 17">
            <a:extLst>
              <a:ext uri="{FF2B5EF4-FFF2-40B4-BE49-F238E27FC236}">
                <a16:creationId xmlns:a16="http://schemas.microsoft.com/office/drawing/2014/main" id="{AB277C07-4C3D-46A6-994C-634A5099D814}"/>
              </a:ext>
            </a:extLst>
          </p:cNvPr>
          <p:cNvSpPr/>
          <p:nvPr/>
        </p:nvSpPr>
        <p:spPr>
          <a:xfrm>
            <a:off x="1009101"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9" name="Dikdörtgen 18">
            <a:extLst>
              <a:ext uri="{FF2B5EF4-FFF2-40B4-BE49-F238E27FC236}">
                <a16:creationId xmlns:a16="http://schemas.microsoft.com/office/drawing/2014/main" id="{3F35A772-CCF8-4F9E-9D71-C0D5983A5581}"/>
              </a:ext>
            </a:extLst>
          </p:cNvPr>
          <p:cNvSpPr/>
          <p:nvPr/>
        </p:nvSpPr>
        <p:spPr>
          <a:xfrm>
            <a:off x="1737547" y="140704"/>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pic>
        <p:nvPicPr>
          <p:cNvPr id="7" name="Resim 6" descr="kişi, gülümserken içeren bir resim&#10;&#10;Açıklama otomatik olarak oluşturuldu">
            <a:extLst>
              <a:ext uri="{FF2B5EF4-FFF2-40B4-BE49-F238E27FC236}">
                <a16:creationId xmlns:a16="http://schemas.microsoft.com/office/drawing/2014/main" id="{44276E34-58A9-4D6D-8BA9-D05383F3701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465993" y="2672064"/>
            <a:ext cx="1895484" cy="2539949"/>
          </a:xfrm>
          <a:prstGeom prst="rect">
            <a:avLst/>
          </a:prstGeom>
        </p:spPr>
      </p:pic>
      <p:pic>
        <p:nvPicPr>
          <p:cNvPr id="20" name="Resim 19">
            <a:extLst>
              <a:ext uri="{FF2B5EF4-FFF2-40B4-BE49-F238E27FC236}">
                <a16:creationId xmlns:a16="http://schemas.microsoft.com/office/drawing/2014/main" id="{210316E6-7BCE-4B20-BDA5-50CE8844353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882783" y="2672064"/>
            <a:ext cx="1895484" cy="2539949"/>
          </a:xfrm>
          <a:prstGeom prst="rect">
            <a:avLst/>
          </a:prstGeom>
        </p:spPr>
      </p:pic>
      <p:sp>
        <p:nvSpPr>
          <p:cNvPr id="21" name="Dikdörtgen 20">
            <a:extLst>
              <a:ext uri="{FF2B5EF4-FFF2-40B4-BE49-F238E27FC236}">
                <a16:creationId xmlns:a16="http://schemas.microsoft.com/office/drawing/2014/main" id="{DB90B134-FF44-47CB-ABA2-0706C94439F7}"/>
              </a:ext>
            </a:extLst>
          </p:cNvPr>
          <p:cNvSpPr/>
          <p:nvPr/>
        </p:nvSpPr>
        <p:spPr>
          <a:xfrm>
            <a:off x="280656" y="6298843"/>
            <a:ext cx="9507008" cy="3147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pic>
        <p:nvPicPr>
          <p:cNvPr id="22" name="Resim 21" descr="metin, küçük resim içeren bir resim&#10;&#10;Açıklama otomatik olarak oluşturuldu">
            <a:extLst>
              <a:ext uri="{FF2B5EF4-FFF2-40B4-BE49-F238E27FC236}">
                <a16:creationId xmlns:a16="http://schemas.microsoft.com/office/drawing/2014/main" id="{5AE17B91-537F-40F6-AFC3-53C5CF3FF4FD}"/>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851681" y="6070353"/>
            <a:ext cx="2059664" cy="543208"/>
          </a:xfrm>
          <a:prstGeom prst="rect">
            <a:avLst/>
          </a:prstGeom>
        </p:spPr>
      </p:pic>
      <p:sp>
        <p:nvSpPr>
          <p:cNvPr id="23" name="Metin kutusu 22">
            <a:extLst>
              <a:ext uri="{FF2B5EF4-FFF2-40B4-BE49-F238E27FC236}">
                <a16:creationId xmlns:a16="http://schemas.microsoft.com/office/drawing/2014/main" id="{10DEB9B3-E22E-4B35-B62D-2F2D0FE81B1A}"/>
              </a:ext>
            </a:extLst>
          </p:cNvPr>
          <p:cNvSpPr txBox="1"/>
          <p:nvPr/>
        </p:nvSpPr>
        <p:spPr>
          <a:xfrm>
            <a:off x="262549" y="6272091"/>
            <a:ext cx="995882" cy="369332"/>
          </a:xfrm>
          <a:prstGeom prst="rect">
            <a:avLst/>
          </a:prstGeom>
          <a:noFill/>
        </p:spPr>
        <p:txBody>
          <a:bodyPr wrap="square" rtlCol="0">
            <a:spAutoFit/>
          </a:bodyPr>
          <a:lstStyle/>
          <a:p>
            <a:r>
              <a:rPr lang="tr-TR" dirty="0">
                <a:solidFill>
                  <a:schemeClr val="bg1">
                    <a:lumMod val="85000"/>
                  </a:schemeClr>
                </a:solidFill>
              </a:rPr>
              <a:t>3/10</a:t>
            </a:r>
          </a:p>
        </p:txBody>
      </p:sp>
      <p:sp>
        <p:nvSpPr>
          <p:cNvPr id="24" name="TextBox 23">
            <a:extLst>
              <a:ext uri="{FF2B5EF4-FFF2-40B4-BE49-F238E27FC236}">
                <a16:creationId xmlns:a16="http://schemas.microsoft.com/office/drawing/2014/main" id="{04491474-AB0F-476E-8EFA-3B0C84ECE9A9}"/>
              </a:ext>
            </a:extLst>
          </p:cNvPr>
          <p:cNvSpPr txBox="1"/>
          <p:nvPr/>
        </p:nvSpPr>
        <p:spPr>
          <a:xfrm>
            <a:off x="4478472" y="5787957"/>
            <a:ext cx="6098344" cy="369332"/>
          </a:xfrm>
          <a:prstGeom prst="rect">
            <a:avLst/>
          </a:prstGeom>
          <a:noFill/>
        </p:spPr>
        <p:txBody>
          <a:bodyPr wrap="square">
            <a:spAutoFit/>
          </a:bodyPr>
          <a:lstStyle/>
          <a:p>
            <a:r>
              <a:rPr lang="tr-TR" dirty="0">
                <a:hlinkClick r:id="rId6"/>
              </a:rPr>
              <a:t>https://eskariyer.com/</a:t>
            </a:r>
            <a:endParaRPr lang="tr-TR" dirty="0"/>
          </a:p>
        </p:txBody>
      </p:sp>
      <p:pic>
        <p:nvPicPr>
          <p:cNvPr id="1026" name="Picture 2" descr="ES Kariyer">
            <a:extLst>
              <a:ext uri="{FF2B5EF4-FFF2-40B4-BE49-F238E27FC236}">
                <a16:creationId xmlns:a16="http://schemas.microsoft.com/office/drawing/2014/main" id="{94F3D137-4A44-4377-85DF-2E28BC815E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6518" y="3203375"/>
            <a:ext cx="2386122" cy="1477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146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C4E23E14-CB26-41A9-BC8B-2261A0DD2A1B}"/>
              </a:ext>
            </a:extLst>
          </p:cNvPr>
          <p:cNvSpPr/>
          <p:nvPr/>
        </p:nvSpPr>
        <p:spPr>
          <a:xfrm>
            <a:off x="280655"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3" name="Dikdörtgen 12">
            <a:extLst>
              <a:ext uri="{FF2B5EF4-FFF2-40B4-BE49-F238E27FC236}">
                <a16:creationId xmlns:a16="http://schemas.microsoft.com/office/drawing/2014/main" id="{8F3ACE2C-4DD5-4232-91AD-A75C88D8394F}"/>
              </a:ext>
            </a:extLst>
          </p:cNvPr>
          <p:cNvSpPr/>
          <p:nvPr/>
        </p:nvSpPr>
        <p:spPr>
          <a:xfrm>
            <a:off x="2465993" y="142995"/>
            <a:ext cx="9445352"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7" name="Metin kutusu 16">
            <a:extLst>
              <a:ext uri="{FF2B5EF4-FFF2-40B4-BE49-F238E27FC236}">
                <a16:creationId xmlns:a16="http://schemas.microsoft.com/office/drawing/2014/main" id="{B1E32A91-9CD9-454C-BD7C-2521D6589145}"/>
              </a:ext>
            </a:extLst>
          </p:cNvPr>
          <p:cNvSpPr txBox="1"/>
          <p:nvPr/>
        </p:nvSpPr>
        <p:spPr>
          <a:xfrm>
            <a:off x="2465993" y="184480"/>
            <a:ext cx="9097650" cy="461665"/>
          </a:xfrm>
          <a:prstGeom prst="rect">
            <a:avLst/>
          </a:prstGeom>
          <a:noFill/>
        </p:spPr>
        <p:txBody>
          <a:bodyPr wrap="square" rtlCol="0">
            <a:spAutoFit/>
          </a:bodyPr>
          <a:lstStyle/>
          <a:p>
            <a:r>
              <a:rPr lang="tr-TR" sz="2400" dirty="0">
                <a:solidFill>
                  <a:schemeClr val="bg1">
                    <a:lumMod val="95000"/>
                  </a:schemeClr>
                </a:solidFill>
              </a:rPr>
              <a:t>Project Outcomes for evalution; DEMO PAGE / Github CODE PAGE</a:t>
            </a:r>
          </a:p>
        </p:txBody>
      </p:sp>
      <p:sp>
        <p:nvSpPr>
          <p:cNvPr id="18" name="Dikdörtgen 17">
            <a:extLst>
              <a:ext uri="{FF2B5EF4-FFF2-40B4-BE49-F238E27FC236}">
                <a16:creationId xmlns:a16="http://schemas.microsoft.com/office/drawing/2014/main" id="{AB277C07-4C3D-46A6-994C-634A5099D814}"/>
              </a:ext>
            </a:extLst>
          </p:cNvPr>
          <p:cNvSpPr/>
          <p:nvPr/>
        </p:nvSpPr>
        <p:spPr>
          <a:xfrm>
            <a:off x="1009101"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9" name="Dikdörtgen 18">
            <a:extLst>
              <a:ext uri="{FF2B5EF4-FFF2-40B4-BE49-F238E27FC236}">
                <a16:creationId xmlns:a16="http://schemas.microsoft.com/office/drawing/2014/main" id="{3F35A772-CCF8-4F9E-9D71-C0D5983A5581}"/>
              </a:ext>
            </a:extLst>
          </p:cNvPr>
          <p:cNvSpPr/>
          <p:nvPr/>
        </p:nvSpPr>
        <p:spPr>
          <a:xfrm>
            <a:off x="1737547" y="140704"/>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1" name="Dikdörtgen 20">
            <a:extLst>
              <a:ext uri="{FF2B5EF4-FFF2-40B4-BE49-F238E27FC236}">
                <a16:creationId xmlns:a16="http://schemas.microsoft.com/office/drawing/2014/main" id="{DB90B134-FF44-47CB-ABA2-0706C94439F7}"/>
              </a:ext>
            </a:extLst>
          </p:cNvPr>
          <p:cNvSpPr/>
          <p:nvPr/>
        </p:nvSpPr>
        <p:spPr>
          <a:xfrm>
            <a:off x="280656" y="6298843"/>
            <a:ext cx="9507008" cy="3147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pic>
        <p:nvPicPr>
          <p:cNvPr id="22" name="Resim 21" descr="metin, küçük resim içeren bir resim&#10;&#10;Açıklama otomatik olarak oluşturuldu">
            <a:extLst>
              <a:ext uri="{FF2B5EF4-FFF2-40B4-BE49-F238E27FC236}">
                <a16:creationId xmlns:a16="http://schemas.microsoft.com/office/drawing/2014/main" id="{5AE17B91-537F-40F6-AFC3-53C5CF3FF4F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851681" y="6070353"/>
            <a:ext cx="2059664" cy="543208"/>
          </a:xfrm>
          <a:prstGeom prst="rect">
            <a:avLst/>
          </a:prstGeom>
        </p:spPr>
      </p:pic>
      <p:sp>
        <p:nvSpPr>
          <p:cNvPr id="23" name="Metin kutusu 22">
            <a:extLst>
              <a:ext uri="{FF2B5EF4-FFF2-40B4-BE49-F238E27FC236}">
                <a16:creationId xmlns:a16="http://schemas.microsoft.com/office/drawing/2014/main" id="{10DEB9B3-E22E-4B35-B62D-2F2D0FE81B1A}"/>
              </a:ext>
            </a:extLst>
          </p:cNvPr>
          <p:cNvSpPr txBox="1"/>
          <p:nvPr/>
        </p:nvSpPr>
        <p:spPr>
          <a:xfrm>
            <a:off x="262549" y="6272091"/>
            <a:ext cx="995882" cy="369332"/>
          </a:xfrm>
          <a:prstGeom prst="rect">
            <a:avLst/>
          </a:prstGeom>
          <a:noFill/>
        </p:spPr>
        <p:txBody>
          <a:bodyPr wrap="square" rtlCol="0">
            <a:spAutoFit/>
          </a:bodyPr>
          <a:lstStyle/>
          <a:p>
            <a:r>
              <a:rPr lang="tr-TR" dirty="0">
                <a:solidFill>
                  <a:schemeClr val="bg1">
                    <a:lumMod val="85000"/>
                  </a:schemeClr>
                </a:solidFill>
              </a:rPr>
              <a:t>3/10</a:t>
            </a:r>
          </a:p>
        </p:txBody>
      </p:sp>
      <p:sp>
        <p:nvSpPr>
          <p:cNvPr id="24" name="TextBox 23">
            <a:extLst>
              <a:ext uri="{FF2B5EF4-FFF2-40B4-BE49-F238E27FC236}">
                <a16:creationId xmlns:a16="http://schemas.microsoft.com/office/drawing/2014/main" id="{3D45D847-B7E6-4DC0-AABF-6FB09BF7B7B7}"/>
              </a:ext>
            </a:extLst>
          </p:cNvPr>
          <p:cNvSpPr txBox="1"/>
          <p:nvPr/>
        </p:nvSpPr>
        <p:spPr>
          <a:xfrm>
            <a:off x="569627" y="2228341"/>
            <a:ext cx="11137692" cy="1323439"/>
          </a:xfrm>
          <a:prstGeom prst="rect">
            <a:avLst/>
          </a:prstGeom>
          <a:noFill/>
        </p:spPr>
        <p:txBody>
          <a:bodyPr wrap="square">
            <a:spAutoFit/>
          </a:bodyPr>
          <a:lstStyle/>
          <a:p>
            <a:pPr algn="ctr"/>
            <a:r>
              <a:rPr lang="tr-TR" sz="8000" dirty="0">
                <a:hlinkClick r:id="rId3"/>
              </a:rPr>
              <a:t>http://erisilebilircv.com/</a:t>
            </a:r>
            <a:endParaRPr lang="tr-TR" sz="8000" dirty="0"/>
          </a:p>
        </p:txBody>
      </p:sp>
      <p:sp>
        <p:nvSpPr>
          <p:cNvPr id="12" name="TextBox 11">
            <a:extLst>
              <a:ext uri="{FF2B5EF4-FFF2-40B4-BE49-F238E27FC236}">
                <a16:creationId xmlns:a16="http://schemas.microsoft.com/office/drawing/2014/main" id="{DDD16A2A-D286-4E54-A917-DE53D8F290DB}"/>
              </a:ext>
            </a:extLst>
          </p:cNvPr>
          <p:cNvSpPr txBox="1"/>
          <p:nvPr/>
        </p:nvSpPr>
        <p:spPr>
          <a:xfrm>
            <a:off x="353565" y="5255821"/>
            <a:ext cx="11472883" cy="523220"/>
          </a:xfrm>
          <a:prstGeom prst="rect">
            <a:avLst/>
          </a:prstGeom>
          <a:noFill/>
        </p:spPr>
        <p:txBody>
          <a:bodyPr wrap="square">
            <a:spAutoFit/>
          </a:bodyPr>
          <a:lstStyle/>
          <a:p>
            <a:r>
              <a:rPr lang="tr-TR" sz="2800" dirty="0">
                <a:hlinkClick r:id="rId4"/>
              </a:rPr>
              <a:t>https://github.com/InnovationHackathon-istanbul-2021/es-kariyer-challenge</a:t>
            </a:r>
            <a:endParaRPr lang="tr-TR" sz="2800" dirty="0"/>
          </a:p>
        </p:txBody>
      </p:sp>
      <p:sp>
        <p:nvSpPr>
          <p:cNvPr id="14" name="TextBox 13">
            <a:extLst>
              <a:ext uri="{FF2B5EF4-FFF2-40B4-BE49-F238E27FC236}">
                <a16:creationId xmlns:a16="http://schemas.microsoft.com/office/drawing/2014/main" id="{5364DD54-3DA8-46A4-992A-391081897455}"/>
              </a:ext>
            </a:extLst>
          </p:cNvPr>
          <p:cNvSpPr txBox="1"/>
          <p:nvPr/>
        </p:nvSpPr>
        <p:spPr>
          <a:xfrm>
            <a:off x="3043256" y="4663838"/>
            <a:ext cx="6093500" cy="523220"/>
          </a:xfrm>
          <a:prstGeom prst="rect">
            <a:avLst/>
          </a:prstGeom>
          <a:noFill/>
        </p:spPr>
        <p:txBody>
          <a:bodyPr wrap="square">
            <a:spAutoFit/>
          </a:bodyPr>
          <a:lstStyle/>
          <a:p>
            <a:pPr algn="ctr"/>
            <a:r>
              <a:rPr lang="tr-TR" sz="2800" b="1" dirty="0">
                <a:solidFill>
                  <a:srgbClr val="FF0000"/>
                </a:solidFill>
              </a:rPr>
              <a:t>Github CODE PAGE</a:t>
            </a:r>
          </a:p>
        </p:txBody>
      </p:sp>
      <p:sp>
        <p:nvSpPr>
          <p:cNvPr id="15" name="TextBox 14">
            <a:extLst>
              <a:ext uri="{FF2B5EF4-FFF2-40B4-BE49-F238E27FC236}">
                <a16:creationId xmlns:a16="http://schemas.microsoft.com/office/drawing/2014/main" id="{9CB373A2-9790-4729-8D78-A85B7AA5774F}"/>
              </a:ext>
            </a:extLst>
          </p:cNvPr>
          <p:cNvSpPr txBox="1"/>
          <p:nvPr/>
        </p:nvSpPr>
        <p:spPr>
          <a:xfrm>
            <a:off x="3043256" y="1855809"/>
            <a:ext cx="6093500" cy="523220"/>
          </a:xfrm>
          <a:prstGeom prst="rect">
            <a:avLst/>
          </a:prstGeom>
          <a:noFill/>
        </p:spPr>
        <p:txBody>
          <a:bodyPr wrap="square">
            <a:spAutoFit/>
          </a:bodyPr>
          <a:lstStyle/>
          <a:p>
            <a:pPr algn="ctr"/>
            <a:r>
              <a:rPr lang="tr-TR" sz="2800" b="1" dirty="0">
                <a:solidFill>
                  <a:srgbClr val="FF0000"/>
                </a:solidFill>
              </a:rPr>
              <a:t>DEMO ONLINE TOOL / WEB PAGE</a:t>
            </a:r>
          </a:p>
        </p:txBody>
      </p:sp>
    </p:spTree>
    <p:extLst>
      <p:ext uri="{BB962C8B-B14F-4D97-AF65-F5344CB8AC3E}">
        <p14:creationId xmlns:p14="http://schemas.microsoft.com/office/powerpoint/2010/main" val="2070019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etin kutusu 14">
            <a:extLst>
              <a:ext uri="{FF2B5EF4-FFF2-40B4-BE49-F238E27FC236}">
                <a16:creationId xmlns:a16="http://schemas.microsoft.com/office/drawing/2014/main" id="{8FD87E5E-9A6E-4F96-8FDE-026E1A42C892}"/>
              </a:ext>
            </a:extLst>
          </p:cNvPr>
          <p:cNvSpPr txBox="1"/>
          <p:nvPr/>
        </p:nvSpPr>
        <p:spPr>
          <a:xfrm>
            <a:off x="4456173" y="1725090"/>
            <a:ext cx="6193438" cy="1200329"/>
          </a:xfrm>
          <a:prstGeom prst="rect">
            <a:avLst/>
          </a:prstGeom>
          <a:noFill/>
        </p:spPr>
        <p:txBody>
          <a:bodyPr wrap="square" rtlCol="0">
            <a:spAutoFit/>
          </a:bodyPr>
          <a:lstStyle/>
          <a:p>
            <a:pPr algn="just"/>
            <a:r>
              <a:rPr lang="en-US" dirty="0">
                <a:latin typeface="+mj-lt"/>
              </a:rPr>
              <a:t>Approximately 10 million people, 13% of the population of Turkey</a:t>
            </a:r>
            <a:r>
              <a:rPr lang="tr-TR" dirty="0">
                <a:latin typeface="+mj-lt"/>
              </a:rPr>
              <a:t> </a:t>
            </a:r>
            <a:r>
              <a:rPr lang="tr-TR" dirty="0" err="1">
                <a:latin typeface="+mj-lt"/>
              </a:rPr>
              <a:t>have</a:t>
            </a:r>
            <a:r>
              <a:rPr lang="tr-TR" dirty="0">
                <a:latin typeface="+mj-lt"/>
              </a:rPr>
              <a:t> </a:t>
            </a:r>
            <a:r>
              <a:rPr lang="tr-TR" dirty="0" err="1">
                <a:latin typeface="+mj-lt"/>
              </a:rPr>
              <a:t>disabilies</a:t>
            </a:r>
            <a:r>
              <a:rPr lang="en-US" dirty="0">
                <a:latin typeface="+mj-lt"/>
              </a:rPr>
              <a:t>. </a:t>
            </a:r>
            <a:r>
              <a:rPr lang="tr-TR" dirty="0" err="1">
                <a:latin typeface="+mj-lt"/>
              </a:rPr>
              <a:t>Only</a:t>
            </a:r>
            <a:r>
              <a:rPr lang="tr-TR" dirty="0">
                <a:latin typeface="+mj-lt"/>
              </a:rPr>
              <a:t> </a:t>
            </a:r>
            <a:r>
              <a:rPr lang="en-US" dirty="0">
                <a:latin typeface="+mj-lt"/>
              </a:rPr>
              <a:t>21% of this population can be included in the workforce. The unemployment rate for these people is about 22% and they mainly reside in Istanbul. </a:t>
            </a:r>
            <a:endParaRPr lang="tr-TR" dirty="0">
              <a:latin typeface="+mj-lt"/>
            </a:endParaRPr>
          </a:p>
        </p:txBody>
      </p:sp>
      <p:sp>
        <p:nvSpPr>
          <p:cNvPr id="8" name="Dikdörtgen 7">
            <a:extLst>
              <a:ext uri="{FF2B5EF4-FFF2-40B4-BE49-F238E27FC236}">
                <a16:creationId xmlns:a16="http://schemas.microsoft.com/office/drawing/2014/main" id="{E5108C76-EA7E-4443-A57E-3CFC3C07ADB2}"/>
              </a:ext>
            </a:extLst>
          </p:cNvPr>
          <p:cNvSpPr/>
          <p:nvPr/>
        </p:nvSpPr>
        <p:spPr>
          <a:xfrm>
            <a:off x="280655"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4" name="Dikdörtgen 13">
            <a:extLst>
              <a:ext uri="{FF2B5EF4-FFF2-40B4-BE49-F238E27FC236}">
                <a16:creationId xmlns:a16="http://schemas.microsoft.com/office/drawing/2014/main" id="{6DE0F75D-179E-4C13-B663-10FF81FAB0CF}"/>
              </a:ext>
            </a:extLst>
          </p:cNvPr>
          <p:cNvSpPr/>
          <p:nvPr/>
        </p:nvSpPr>
        <p:spPr>
          <a:xfrm>
            <a:off x="3194439" y="142995"/>
            <a:ext cx="8716906"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7" name="Metin kutusu 16">
            <a:extLst>
              <a:ext uri="{FF2B5EF4-FFF2-40B4-BE49-F238E27FC236}">
                <a16:creationId xmlns:a16="http://schemas.microsoft.com/office/drawing/2014/main" id="{848C9E9E-65E4-49D2-9FA6-C5A3276525EC}"/>
              </a:ext>
            </a:extLst>
          </p:cNvPr>
          <p:cNvSpPr txBox="1"/>
          <p:nvPr/>
        </p:nvSpPr>
        <p:spPr>
          <a:xfrm>
            <a:off x="3243127" y="181882"/>
            <a:ext cx="2955745" cy="461665"/>
          </a:xfrm>
          <a:prstGeom prst="rect">
            <a:avLst/>
          </a:prstGeom>
          <a:noFill/>
        </p:spPr>
        <p:txBody>
          <a:bodyPr wrap="square" rtlCol="0">
            <a:spAutoFit/>
          </a:bodyPr>
          <a:lstStyle/>
          <a:p>
            <a:r>
              <a:rPr lang="tr-TR" sz="2400" dirty="0">
                <a:solidFill>
                  <a:schemeClr val="bg1">
                    <a:lumMod val="95000"/>
                  </a:schemeClr>
                </a:solidFill>
              </a:rPr>
              <a:t>CHALLENGE</a:t>
            </a:r>
          </a:p>
        </p:txBody>
      </p:sp>
      <p:sp>
        <p:nvSpPr>
          <p:cNvPr id="18" name="Dikdörtgen 17">
            <a:extLst>
              <a:ext uri="{FF2B5EF4-FFF2-40B4-BE49-F238E27FC236}">
                <a16:creationId xmlns:a16="http://schemas.microsoft.com/office/drawing/2014/main" id="{99F61DDA-783B-43A1-B3A6-FFB5064F78ED}"/>
              </a:ext>
            </a:extLst>
          </p:cNvPr>
          <p:cNvSpPr/>
          <p:nvPr/>
        </p:nvSpPr>
        <p:spPr>
          <a:xfrm>
            <a:off x="1009101"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9" name="Dikdörtgen 18">
            <a:extLst>
              <a:ext uri="{FF2B5EF4-FFF2-40B4-BE49-F238E27FC236}">
                <a16:creationId xmlns:a16="http://schemas.microsoft.com/office/drawing/2014/main" id="{94F89CEB-B5BA-4428-B0D2-30B71122EFC9}"/>
              </a:ext>
            </a:extLst>
          </p:cNvPr>
          <p:cNvSpPr/>
          <p:nvPr/>
        </p:nvSpPr>
        <p:spPr>
          <a:xfrm>
            <a:off x="1737547" y="140704"/>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0" name="Dikdörtgen 19">
            <a:extLst>
              <a:ext uri="{FF2B5EF4-FFF2-40B4-BE49-F238E27FC236}">
                <a16:creationId xmlns:a16="http://schemas.microsoft.com/office/drawing/2014/main" id="{09BC0906-2008-4B56-96B0-AA944D9E1497}"/>
              </a:ext>
            </a:extLst>
          </p:cNvPr>
          <p:cNvSpPr/>
          <p:nvPr/>
        </p:nvSpPr>
        <p:spPr>
          <a:xfrm>
            <a:off x="2465993" y="145606"/>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1" name="Metin kutusu 20">
            <a:extLst>
              <a:ext uri="{FF2B5EF4-FFF2-40B4-BE49-F238E27FC236}">
                <a16:creationId xmlns:a16="http://schemas.microsoft.com/office/drawing/2014/main" id="{E6BD3840-C74D-49E4-957A-D48F8E79650C}"/>
              </a:ext>
            </a:extLst>
          </p:cNvPr>
          <p:cNvSpPr txBox="1"/>
          <p:nvPr/>
        </p:nvSpPr>
        <p:spPr>
          <a:xfrm>
            <a:off x="4456173" y="3936790"/>
            <a:ext cx="6193438" cy="1200329"/>
          </a:xfrm>
          <a:prstGeom prst="rect">
            <a:avLst/>
          </a:prstGeom>
          <a:noFill/>
        </p:spPr>
        <p:txBody>
          <a:bodyPr wrap="square" rtlCol="0">
            <a:spAutoFit/>
          </a:bodyPr>
          <a:lstStyle/>
          <a:p>
            <a:pPr algn="just"/>
            <a:r>
              <a:rPr lang="tr-TR" sz="2400" b="1" dirty="0">
                <a:latin typeface="+mj-lt"/>
              </a:rPr>
              <a:t>People </a:t>
            </a:r>
            <a:r>
              <a:rPr lang="tr-TR" sz="2400" b="1" dirty="0" err="1">
                <a:latin typeface="+mj-lt"/>
              </a:rPr>
              <a:t>with</a:t>
            </a:r>
            <a:r>
              <a:rPr lang="tr-TR" sz="2400" b="1" dirty="0">
                <a:latin typeface="+mj-lt"/>
              </a:rPr>
              <a:t> </a:t>
            </a:r>
            <a:r>
              <a:rPr lang="tr-TR" sz="2400" b="1" dirty="0" err="1">
                <a:latin typeface="+mj-lt"/>
              </a:rPr>
              <a:t>disabilities</a:t>
            </a:r>
            <a:r>
              <a:rPr lang="en-US" sz="2400" b="1" dirty="0">
                <a:latin typeface="+mj-lt"/>
              </a:rPr>
              <a:t> cannot fully take part in business life and are exposed to disabilities that affect their lives.</a:t>
            </a:r>
            <a:endParaRPr lang="tr-TR" sz="2400" b="1" dirty="0">
              <a:latin typeface="+mj-lt"/>
            </a:endParaRPr>
          </a:p>
        </p:txBody>
      </p:sp>
      <p:pic>
        <p:nvPicPr>
          <p:cNvPr id="3" name="Resim 2" descr="kalabalık, kişi, açık hava, grup içeren bir resim&#10;&#10;Açıklama otomatik olarak oluşturuldu">
            <a:extLst>
              <a:ext uri="{FF2B5EF4-FFF2-40B4-BE49-F238E27FC236}">
                <a16:creationId xmlns:a16="http://schemas.microsoft.com/office/drawing/2014/main" id="{03AC8B2B-D754-4BD2-ADCB-EAD8DE1B0B96}"/>
              </a:ext>
            </a:extLst>
          </p:cNvPr>
          <p:cNvPicPr>
            <a:picLocks noChangeAspect="1"/>
          </p:cNvPicPr>
          <p:nvPr/>
        </p:nvPicPr>
        <p:blipFill rotWithShape="1">
          <a:blip r:embed="rId2">
            <a:extLst>
              <a:ext uri="{28A0092B-C50C-407E-A947-70E740481C1C}">
                <a14:useLocalDpi xmlns:a14="http://schemas.microsoft.com/office/drawing/2010/main" val="0"/>
              </a:ext>
            </a:extLst>
          </a:blip>
          <a:srcRect l="20673" r="28911"/>
          <a:stretch/>
        </p:blipFill>
        <p:spPr>
          <a:xfrm>
            <a:off x="280655" y="1788917"/>
            <a:ext cx="3377586" cy="4026331"/>
          </a:xfrm>
          <a:prstGeom prst="rect">
            <a:avLst/>
          </a:prstGeom>
        </p:spPr>
      </p:pic>
      <p:sp>
        <p:nvSpPr>
          <p:cNvPr id="22" name="Dikdörtgen 21">
            <a:extLst>
              <a:ext uri="{FF2B5EF4-FFF2-40B4-BE49-F238E27FC236}">
                <a16:creationId xmlns:a16="http://schemas.microsoft.com/office/drawing/2014/main" id="{850B487F-99D1-4611-90D5-185C4B1534E0}"/>
              </a:ext>
            </a:extLst>
          </p:cNvPr>
          <p:cNvSpPr/>
          <p:nvPr/>
        </p:nvSpPr>
        <p:spPr>
          <a:xfrm>
            <a:off x="280656" y="6298843"/>
            <a:ext cx="9507008" cy="3147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pic>
        <p:nvPicPr>
          <p:cNvPr id="23" name="Resim 22" descr="metin, küçük resim içeren bir resim&#10;&#10;Açıklama otomatik olarak oluşturuldu">
            <a:extLst>
              <a:ext uri="{FF2B5EF4-FFF2-40B4-BE49-F238E27FC236}">
                <a16:creationId xmlns:a16="http://schemas.microsoft.com/office/drawing/2014/main" id="{563781F3-CB49-4A73-B399-8F6470C9C01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851681" y="6070353"/>
            <a:ext cx="2059664" cy="543208"/>
          </a:xfrm>
          <a:prstGeom prst="rect">
            <a:avLst/>
          </a:prstGeom>
        </p:spPr>
      </p:pic>
      <p:sp>
        <p:nvSpPr>
          <p:cNvPr id="24" name="Metin kutusu 23">
            <a:extLst>
              <a:ext uri="{FF2B5EF4-FFF2-40B4-BE49-F238E27FC236}">
                <a16:creationId xmlns:a16="http://schemas.microsoft.com/office/drawing/2014/main" id="{FE18873E-B11A-41A0-A809-894517961AEA}"/>
              </a:ext>
            </a:extLst>
          </p:cNvPr>
          <p:cNvSpPr txBox="1"/>
          <p:nvPr/>
        </p:nvSpPr>
        <p:spPr>
          <a:xfrm>
            <a:off x="262549" y="6272091"/>
            <a:ext cx="995882" cy="369332"/>
          </a:xfrm>
          <a:prstGeom prst="rect">
            <a:avLst/>
          </a:prstGeom>
          <a:noFill/>
        </p:spPr>
        <p:txBody>
          <a:bodyPr wrap="square" rtlCol="0">
            <a:spAutoFit/>
          </a:bodyPr>
          <a:lstStyle/>
          <a:p>
            <a:r>
              <a:rPr lang="tr-TR" dirty="0">
                <a:solidFill>
                  <a:schemeClr val="bg1">
                    <a:lumMod val="85000"/>
                  </a:schemeClr>
                </a:solidFill>
              </a:rPr>
              <a:t>4/10</a:t>
            </a:r>
          </a:p>
        </p:txBody>
      </p:sp>
    </p:spTree>
    <p:extLst>
      <p:ext uri="{BB962C8B-B14F-4D97-AF65-F5344CB8AC3E}">
        <p14:creationId xmlns:p14="http://schemas.microsoft.com/office/powerpoint/2010/main" val="2258032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2142FE05-3C33-4118-A55B-B00979CE7F01}"/>
              </a:ext>
            </a:extLst>
          </p:cNvPr>
          <p:cNvPicPr>
            <a:picLocks noChangeAspect="1"/>
          </p:cNvPicPr>
          <p:nvPr/>
        </p:nvPicPr>
        <p:blipFill>
          <a:blip r:embed="rId2"/>
          <a:stretch>
            <a:fillRect/>
          </a:stretch>
        </p:blipFill>
        <p:spPr>
          <a:xfrm>
            <a:off x="901426" y="988066"/>
            <a:ext cx="3524657" cy="4569000"/>
          </a:xfrm>
          <a:prstGeom prst="rect">
            <a:avLst/>
          </a:prstGeom>
        </p:spPr>
      </p:pic>
      <p:sp>
        <p:nvSpPr>
          <p:cNvPr id="7" name="Metin kutusu 6">
            <a:extLst>
              <a:ext uri="{FF2B5EF4-FFF2-40B4-BE49-F238E27FC236}">
                <a16:creationId xmlns:a16="http://schemas.microsoft.com/office/drawing/2014/main" id="{C1973C4F-E8EC-4028-946F-3A55852C8462}"/>
              </a:ext>
            </a:extLst>
          </p:cNvPr>
          <p:cNvSpPr txBox="1"/>
          <p:nvPr/>
        </p:nvSpPr>
        <p:spPr>
          <a:xfrm>
            <a:off x="5403189" y="1595234"/>
            <a:ext cx="6128426" cy="4247317"/>
          </a:xfrm>
          <a:prstGeom prst="rect">
            <a:avLst/>
          </a:prstGeom>
          <a:noFill/>
        </p:spPr>
        <p:txBody>
          <a:bodyPr wrap="square" rtlCol="0">
            <a:spAutoFit/>
          </a:bodyPr>
          <a:lstStyle/>
          <a:p>
            <a:pPr algn="just"/>
            <a:r>
              <a:rPr lang="en-US" dirty="0">
                <a:latin typeface="+mj-lt"/>
              </a:rPr>
              <a:t>We are planning to design a feedback system that can be used by the members using the site in the content of the site we will establish to check whether our solution works. In the content of the feedback system, there will be questions in survey format about how much the site serves its purpose of establishment.</a:t>
            </a:r>
            <a:endParaRPr lang="tr-TR" dirty="0">
              <a:latin typeface="+mj-lt"/>
            </a:endParaRPr>
          </a:p>
          <a:p>
            <a:pPr algn="just"/>
            <a:endParaRPr lang="tr-TR" dirty="0">
              <a:latin typeface="+mj-lt"/>
            </a:endParaRPr>
          </a:p>
          <a:p>
            <a:pPr algn="just"/>
            <a:r>
              <a:rPr lang="en-US" dirty="0">
                <a:latin typeface="+mj-lt"/>
              </a:rPr>
              <a:t>In addition, it is aimed that the tool developed within the scope of the project will support the sustainable employment of more disabled individuals within the scope of the target problem and solution tree.</a:t>
            </a:r>
            <a:r>
              <a:rPr lang="tr-TR" dirty="0">
                <a:latin typeface="+mj-lt"/>
              </a:rPr>
              <a:t> </a:t>
            </a:r>
            <a:r>
              <a:rPr lang="en-US" dirty="0">
                <a:latin typeface="+mj-lt"/>
              </a:rPr>
              <a:t>In addition to all these, with the project, it will be possible to bring the disabled but qualified human labor force, which is idle to the national economy, to the working life and the economy as a tax contribution. It will be ensured that more individuals can be a positive example, not consuming, but producing.</a:t>
            </a:r>
            <a:endParaRPr lang="tr-TR" dirty="0">
              <a:latin typeface="+mj-lt"/>
            </a:endParaRPr>
          </a:p>
        </p:txBody>
      </p:sp>
      <p:sp>
        <p:nvSpPr>
          <p:cNvPr id="11" name="Dikdörtgen 10">
            <a:extLst>
              <a:ext uri="{FF2B5EF4-FFF2-40B4-BE49-F238E27FC236}">
                <a16:creationId xmlns:a16="http://schemas.microsoft.com/office/drawing/2014/main" id="{16631BA3-2C80-4BD6-A503-65172E073025}"/>
              </a:ext>
            </a:extLst>
          </p:cNvPr>
          <p:cNvSpPr/>
          <p:nvPr/>
        </p:nvSpPr>
        <p:spPr>
          <a:xfrm>
            <a:off x="280655"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3" name="Dikdörtgen 12">
            <a:extLst>
              <a:ext uri="{FF2B5EF4-FFF2-40B4-BE49-F238E27FC236}">
                <a16:creationId xmlns:a16="http://schemas.microsoft.com/office/drawing/2014/main" id="{A592ACC6-019C-42CE-B983-3F2EDAC520A8}"/>
              </a:ext>
            </a:extLst>
          </p:cNvPr>
          <p:cNvSpPr/>
          <p:nvPr/>
        </p:nvSpPr>
        <p:spPr>
          <a:xfrm>
            <a:off x="3922885" y="142995"/>
            <a:ext cx="7988460"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5" name="Metin kutusu 14">
            <a:extLst>
              <a:ext uri="{FF2B5EF4-FFF2-40B4-BE49-F238E27FC236}">
                <a16:creationId xmlns:a16="http://schemas.microsoft.com/office/drawing/2014/main" id="{BC35AB7A-E0AC-44BF-BF89-0A75A2C38176}"/>
              </a:ext>
            </a:extLst>
          </p:cNvPr>
          <p:cNvSpPr txBox="1"/>
          <p:nvPr/>
        </p:nvSpPr>
        <p:spPr>
          <a:xfrm>
            <a:off x="4048888" y="181882"/>
            <a:ext cx="6380707" cy="461665"/>
          </a:xfrm>
          <a:prstGeom prst="rect">
            <a:avLst/>
          </a:prstGeom>
          <a:noFill/>
        </p:spPr>
        <p:txBody>
          <a:bodyPr wrap="square" rtlCol="0">
            <a:spAutoFit/>
          </a:bodyPr>
          <a:lstStyle/>
          <a:p>
            <a:r>
              <a:rPr lang="en-US" sz="2400" dirty="0">
                <a:solidFill>
                  <a:schemeClr val="bg1">
                    <a:lumMod val="95000"/>
                  </a:schemeClr>
                </a:solidFill>
              </a:rPr>
              <a:t>THE EFFECT ON THE SOCIAL ENTERPRISE </a:t>
            </a:r>
          </a:p>
        </p:txBody>
      </p:sp>
      <p:sp>
        <p:nvSpPr>
          <p:cNvPr id="16" name="Dikdörtgen 15">
            <a:extLst>
              <a:ext uri="{FF2B5EF4-FFF2-40B4-BE49-F238E27FC236}">
                <a16:creationId xmlns:a16="http://schemas.microsoft.com/office/drawing/2014/main" id="{ECF0E061-E24C-41F6-8A1F-A65D608E763C}"/>
              </a:ext>
            </a:extLst>
          </p:cNvPr>
          <p:cNvSpPr/>
          <p:nvPr/>
        </p:nvSpPr>
        <p:spPr>
          <a:xfrm>
            <a:off x="1009101"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7" name="Dikdörtgen 16">
            <a:extLst>
              <a:ext uri="{FF2B5EF4-FFF2-40B4-BE49-F238E27FC236}">
                <a16:creationId xmlns:a16="http://schemas.microsoft.com/office/drawing/2014/main" id="{420F0FCA-EAE1-4205-8DF5-8D908266D474}"/>
              </a:ext>
            </a:extLst>
          </p:cNvPr>
          <p:cNvSpPr/>
          <p:nvPr/>
        </p:nvSpPr>
        <p:spPr>
          <a:xfrm>
            <a:off x="1737547" y="140704"/>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8" name="Dikdörtgen 17">
            <a:extLst>
              <a:ext uri="{FF2B5EF4-FFF2-40B4-BE49-F238E27FC236}">
                <a16:creationId xmlns:a16="http://schemas.microsoft.com/office/drawing/2014/main" id="{2F6BB9BA-2DBD-4A21-9094-7376A7D550FC}"/>
              </a:ext>
            </a:extLst>
          </p:cNvPr>
          <p:cNvSpPr/>
          <p:nvPr/>
        </p:nvSpPr>
        <p:spPr>
          <a:xfrm>
            <a:off x="2465993" y="145606"/>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9" name="Dikdörtgen 18">
            <a:extLst>
              <a:ext uri="{FF2B5EF4-FFF2-40B4-BE49-F238E27FC236}">
                <a16:creationId xmlns:a16="http://schemas.microsoft.com/office/drawing/2014/main" id="{EF677CBD-1637-404B-B14A-5B60BE554FB3}"/>
              </a:ext>
            </a:extLst>
          </p:cNvPr>
          <p:cNvSpPr/>
          <p:nvPr/>
        </p:nvSpPr>
        <p:spPr>
          <a:xfrm>
            <a:off x="3194439" y="141517"/>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0" name="Dikdörtgen 19">
            <a:extLst>
              <a:ext uri="{FF2B5EF4-FFF2-40B4-BE49-F238E27FC236}">
                <a16:creationId xmlns:a16="http://schemas.microsoft.com/office/drawing/2014/main" id="{085133CD-3DAE-4B4A-897C-9FD9BB1EAA39}"/>
              </a:ext>
            </a:extLst>
          </p:cNvPr>
          <p:cNvSpPr/>
          <p:nvPr/>
        </p:nvSpPr>
        <p:spPr>
          <a:xfrm>
            <a:off x="280656" y="6298843"/>
            <a:ext cx="9507008" cy="3147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pic>
        <p:nvPicPr>
          <p:cNvPr id="21" name="Resim 20" descr="metin, küçük resim içeren bir resim&#10;&#10;Açıklama otomatik olarak oluşturuldu">
            <a:extLst>
              <a:ext uri="{FF2B5EF4-FFF2-40B4-BE49-F238E27FC236}">
                <a16:creationId xmlns:a16="http://schemas.microsoft.com/office/drawing/2014/main" id="{08B4DDFE-4D97-4281-846E-0B085AF73D5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851681" y="6070353"/>
            <a:ext cx="2059664" cy="543208"/>
          </a:xfrm>
          <a:prstGeom prst="rect">
            <a:avLst/>
          </a:prstGeom>
        </p:spPr>
      </p:pic>
      <p:sp>
        <p:nvSpPr>
          <p:cNvPr id="22" name="Metin kutusu 21">
            <a:extLst>
              <a:ext uri="{FF2B5EF4-FFF2-40B4-BE49-F238E27FC236}">
                <a16:creationId xmlns:a16="http://schemas.microsoft.com/office/drawing/2014/main" id="{2076A004-15F7-44A6-8397-826664AAF216}"/>
              </a:ext>
            </a:extLst>
          </p:cNvPr>
          <p:cNvSpPr txBox="1"/>
          <p:nvPr/>
        </p:nvSpPr>
        <p:spPr>
          <a:xfrm>
            <a:off x="262549" y="6272091"/>
            <a:ext cx="995882" cy="369332"/>
          </a:xfrm>
          <a:prstGeom prst="rect">
            <a:avLst/>
          </a:prstGeom>
          <a:noFill/>
        </p:spPr>
        <p:txBody>
          <a:bodyPr wrap="square" rtlCol="0">
            <a:spAutoFit/>
          </a:bodyPr>
          <a:lstStyle/>
          <a:p>
            <a:r>
              <a:rPr lang="tr-TR" dirty="0">
                <a:solidFill>
                  <a:schemeClr val="bg1">
                    <a:lumMod val="85000"/>
                  </a:schemeClr>
                </a:solidFill>
              </a:rPr>
              <a:t>5/10</a:t>
            </a:r>
          </a:p>
        </p:txBody>
      </p:sp>
    </p:spTree>
    <p:extLst>
      <p:ext uri="{BB962C8B-B14F-4D97-AF65-F5344CB8AC3E}">
        <p14:creationId xmlns:p14="http://schemas.microsoft.com/office/powerpoint/2010/main" val="288589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B376F77B-C13B-4E35-A39E-3DDD5A7DE7AC}"/>
              </a:ext>
            </a:extLst>
          </p:cNvPr>
          <p:cNvSpPr txBox="1"/>
          <p:nvPr/>
        </p:nvSpPr>
        <p:spPr>
          <a:xfrm>
            <a:off x="5522614" y="2100401"/>
            <a:ext cx="6074874" cy="2862322"/>
          </a:xfrm>
          <a:prstGeom prst="rect">
            <a:avLst/>
          </a:prstGeom>
          <a:noFill/>
        </p:spPr>
        <p:txBody>
          <a:bodyPr wrap="square" rtlCol="0">
            <a:spAutoFit/>
          </a:bodyPr>
          <a:lstStyle/>
          <a:p>
            <a:pPr algn="just"/>
            <a:r>
              <a:rPr lang="en-US" dirty="0">
                <a:latin typeface="+mj-lt"/>
              </a:rPr>
              <a:t>In the system we designed, we will design a system according to the scenario 'How might we support the automatic transfer of candidate CVs from </a:t>
            </a:r>
            <a:r>
              <a:rPr lang="en-US" dirty="0" err="1">
                <a:latin typeface="+mj-lt"/>
              </a:rPr>
              <a:t>Kariyer</a:t>
            </a:r>
            <a:r>
              <a:rPr lang="en-US" dirty="0">
                <a:latin typeface="+mj-lt"/>
              </a:rPr>
              <a:t> to our own online platform to reduce workload?'. In the system we will design, the OCR (Optical Character Recognition) method will be used. Regardless of the file format of the CVs uploaded to the site by our members, we will analyze the articles in the CVs by considering all of them as if they are picture files</a:t>
            </a:r>
            <a:r>
              <a:rPr lang="tr-TR" dirty="0">
                <a:latin typeface="+mj-lt"/>
              </a:rPr>
              <a:t>(like whatsupp picture etc.)</a:t>
            </a:r>
            <a:r>
              <a:rPr lang="en-US" dirty="0">
                <a:latin typeface="+mj-lt"/>
              </a:rPr>
              <a:t>. We will provide the members with the appropriate job position by making sense of the analyzed articles.</a:t>
            </a:r>
            <a:endParaRPr lang="tr-TR" dirty="0">
              <a:latin typeface="+mj-lt"/>
            </a:endParaRPr>
          </a:p>
        </p:txBody>
      </p:sp>
      <p:sp>
        <p:nvSpPr>
          <p:cNvPr id="8" name="Dikdörtgen 7">
            <a:extLst>
              <a:ext uri="{FF2B5EF4-FFF2-40B4-BE49-F238E27FC236}">
                <a16:creationId xmlns:a16="http://schemas.microsoft.com/office/drawing/2014/main" id="{5A8582D5-F508-4A80-9873-20CC563A4302}"/>
              </a:ext>
            </a:extLst>
          </p:cNvPr>
          <p:cNvSpPr/>
          <p:nvPr/>
        </p:nvSpPr>
        <p:spPr>
          <a:xfrm>
            <a:off x="280655"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2" name="Dikdörtgen 11">
            <a:extLst>
              <a:ext uri="{FF2B5EF4-FFF2-40B4-BE49-F238E27FC236}">
                <a16:creationId xmlns:a16="http://schemas.microsoft.com/office/drawing/2014/main" id="{BF4C8760-6370-4B5F-9997-043830CF7144}"/>
              </a:ext>
            </a:extLst>
          </p:cNvPr>
          <p:cNvSpPr/>
          <p:nvPr/>
        </p:nvSpPr>
        <p:spPr>
          <a:xfrm>
            <a:off x="4651331" y="142995"/>
            <a:ext cx="7260014"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4" name="Metin kutusu 13">
            <a:extLst>
              <a:ext uri="{FF2B5EF4-FFF2-40B4-BE49-F238E27FC236}">
                <a16:creationId xmlns:a16="http://schemas.microsoft.com/office/drawing/2014/main" id="{473A4B9D-7CDA-464C-8479-7E358E7AB64A}"/>
              </a:ext>
            </a:extLst>
          </p:cNvPr>
          <p:cNvSpPr txBox="1"/>
          <p:nvPr/>
        </p:nvSpPr>
        <p:spPr>
          <a:xfrm>
            <a:off x="4651331" y="181475"/>
            <a:ext cx="6380707" cy="461665"/>
          </a:xfrm>
          <a:prstGeom prst="rect">
            <a:avLst/>
          </a:prstGeom>
          <a:noFill/>
        </p:spPr>
        <p:txBody>
          <a:bodyPr wrap="square" rtlCol="0">
            <a:spAutoFit/>
          </a:bodyPr>
          <a:lstStyle/>
          <a:p>
            <a:r>
              <a:rPr lang="tr-TR" sz="2400" dirty="0">
                <a:solidFill>
                  <a:schemeClr val="bg1">
                    <a:lumMod val="95000"/>
                  </a:schemeClr>
                </a:solidFill>
              </a:rPr>
              <a:t>THE </a:t>
            </a:r>
            <a:r>
              <a:rPr lang="en-US" sz="2400" dirty="0">
                <a:solidFill>
                  <a:schemeClr val="bg1">
                    <a:lumMod val="95000"/>
                  </a:schemeClr>
                </a:solidFill>
              </a:rPr>
              <a:t>EFFECT</a:t>
            </a:r>
            <a:r>
              <a:rPr lang="tr-TR" sz="2400" dirty="0">
                <a:solidFill>
                  <a:schemeClr val="bg1">
                    <a:lumMod val="95000"/>
                  </a:schemeClr>
                </a:solidFill>
              </a:rPr>
              <a:t> ON</a:t>
            </a:r>
            <a:r>
              <a:rPr lang="en-US" sz="2400" dirty="0">
                <a:solidFill>
                  <a:schemeClr val="bg1">
                    <a:lumMod val="95000"/>
                  </a:schemeClr>
                </a:solidFill>
              </a:rPr>
              <a:t> THE SOLUTION</a:t>
            </a:r>
          </a:p>
        </p:txBody>
      </p:sp>
      <p:sp>
        <p:nvSpPr>
          <p:cNvPr id="15" name="Dikdörtgen 14">
            <a:extLst>
              <a:ext uri="{FF2B5EF4-FFF2-40B4-BE49-F238E27FC236}">
                <a16:creationId xmlns:a16="http://schemas.microsoft.com/office/drawing/2014/main" id="{087A251D-3E52-4EF0-8E1D-E764D8CCEB3C}"/>
              </a:ext>
            </a:extLst>
          </p:cNvPr>
          <p:cNvSpPr/>
          <p:nvPr/>
        </p:nvSpPr>
        <p:spPr>
          <a:xfrm>
            <a:off x="1009101" y="142995"/>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6" name="Dikdörtgen 15">
            <a:extLst>
              <a:ext uri="{FF2B5EF4-FFF2-40B4-BE49-F238E27FC236}">
                <a16:creationId xmlns:a16="http://schemas.microsoft.com/office/drawing/2014/main" id="{F1F839CD-B41D-406C-825D-0A56580B31C2}"/>
              </a:ext>
            </a:extLst>
          </p:cNvPr>
          <p:cNvSpPr/>
          <p:nvPr/>
        </p:nvSpPr>
        <p:spPr>
          <a:xfrm>
            <a:off x="1737547" y="140704"/>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7" name="Dikdörtgen 16">
            <a:extLst>
              <a:ext uri="{FF2B5EF4-FFF2-40B4-BE49-F238E27FC236}">
                <a16:creationId xmlns:a16="http://schemas.microsoft.com/office/drawing/2014/main" id="{42FCF928-D78D-4B2E-A60D-613E32F8B656}"/>
              </a:ext>
            </a:extLst>
          </p:cNvPr>
          <p:cNvSpPr/>
          <p:nvPr/>
        </p:nvSpPr>
        <p:spPr>
          <a:xfrm>
            <a:off x="2465993" y="145606"/>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8" name="Dikdörtgen 17">
            <a:extLst>
              <a:ext uri="{FF2B5EF4-FFF2-40B4-BE49-F238E27FC236}">
                <a16:creationId xmlns:a16="http://schemas.microsoft.com/office/drawing/2014/main" id="{81EE55CF-E057-410B-8EFB-EF14E24D6B9F}"/>
              </a:ext>
            </a:extLst>
          </p:cNvPr>
          <p:cNvSpPr/>
          <p:nvPr/>
        </p:nvSpPr>
        <p:spPr>
          <a:xfrm>
            <a:off x="3194439" y="141517"/>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9" name="Dikdörtgen 18">
            <a:extLst>
              <a:ext uri="{FF2B5EF4-FFF2-40B4-BE49-F238E27FC236}">
                <a16:creationId xmlns:a16="http://schemas.microsoft.com/office/drawing/2014/main" id="{95E1A50A-181D-4B8F-959C-DFCBD818D4EF}"/>
              </a:ext>
            </a:extLst>
          </p:cNvPr>
          <p:cNvSpPr/>
          <p:nvPr/>
        </p:nvSpPr>
        <p:spPr>
          <a:xfrm>
            <a:off x="3922885" y="140704"/>
            <a:ext cx="570369" cy="543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pic>
        <p:nvPicPr>
          <p:cNvPr id="6" name="Resim 5" descr="metin, saat içeren bir resim&#10;&#10;Açıklama otomatik olarak oluşturuldu">
            <a:extLst>
              <a:ext uri="{FF2B5EF4-FFF2-40B4-BE49-F238E27FC236}">
                <a16:creationId xmlns:a16="http://schemas.microsoft.com/office/drawing/2014/main" id="{DD08D06D-8F17-4C04-B4B7-D1AE12DF3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62" y="1557196"/>
            <a:ext cx="5212102" cy="3570290"/>
          </a:xfrm>
          <a:prstGeom prst="rect">
            <a:avLst/>
          </a:prstGeom>
        </p:spPr>
      </p:pic>
      <p:sp>
        <p:nvSpPr>
          <p:cNvPr id="21" name="Dikdörtgen 20">
            <a:extLst>
              <a:ext uri="{FF2B5EF4-FFF2-40B4-BE49-F238E27FC236}">
                <a16:creationId xmlns:a16="http://schemas.microsoft.com/office/drawing/2014/main" id="{03A83B29-5D9C-40E8-9EA3-3535FBBBEE0E}"/>
              </a:ext>
            </a:extLst>
          </p:cNvPr>
          <p:cNvSpPr/>
          <p:nvPr/>
        </p:nvSpPr>
        <p:spPr>
          <a:xfrm>
            <a:off x="280656" y="6298843"/>
            <a:ext cx="9507008" cy="3147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pic>
        <p:nvPicPr>
          <p:cNvPr id="22" name="Resim 21" descr="metin, küçük resim içeren bir resim&#10;&#10;Açıklama otomatik olarak oluşturuldu">
            <a:extLst>
              <a:ext uri="{FF2B5EF4-FFF2-40B4-BE49-F238E27FC236}">
                <a16:creationId xmlns:a16="http://schemas.microsoft.com/office/drawing/2014/main" id="{AFF5026F-DC84-4A8D-B2A5-E7B89BFD14C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851681" y="6070353"/>
            <a:ext cx="2059664" cy="543208"/>
          </a:xfrm>
          <a:prstGeom prst="rect">
            <a:avLst/>
          </a:prstGeom>
        </p:spPr>
      </p:pic>
      <p:sp>
        <p:nvSpPr>
          <p:cNvPr id="23" name="Metin kutusu 22">
            <a:extLst>
              <a:ext uri="{FF2B5EF4-FFF2-40B4-BE49-F238E27FC236}">
                <a16:creationId xmlns:a16="http://schemas.microsoft.com/office/drawing/2014/main" id="{08FC0988-6639-48E3-B30B-1845FE44343D}"/>
              </a:ext>
            </a:extLst>
          </p:cNvPr>
          <p:cNvSpPr txBox="1"/>
          <p:nvPr/>
        </p:nvSpPr>
        <p:spPr>
          <a:xfrm>
            <a:off x="262549" y="6272091"/>
            <a:ext cx="995882" cy="369332"/>
          </a:xfrm>
          <a:prstGeom prst="rect">
            <a:avLst/>
          </a:prstGeom>
          <a:noFill/>
        </p:spPr>
        <p:txBody>
          <a:bodyPr wrap="square" rtlCol="0">
            <a:spAutoFit/>
          </a:bodyPr>
          <a:lstStyle/>
          <a:p>
            <a:r>
              <a:rPr lang="tr-TR" dirty="0">
                <a:solidFill>
                  <a:schemeClr val="bg1">
                    <a:lumMod val="85000"/>
                  </a:schemeClr>
                </a:solidFill>
              </a:rPr>
              <a:t>6/10</a:t>
            </a:r>
          </a:p>
        </p:txBody>
      </p:sp>
    </p:spTree>
    <p:extLst>
      <p:ext uri="{BB962C8B-B14F-4D97-AF65-F5344CB8AC3E}">
        <p14:creationId xmlns:p14="http://schemas.microsoft.com/office/powerpoint/2010/main" val="97090131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1267</Words>
  <Application>Microsoft Office PowerPoint</Application>
  <PresentationFormat>Widescreen</PresentationFormat>
  <Paragraphs>93</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wfont_da2b29_f2fad97c52524df0b97e2c56b9232e6d</vt:lpstr>
      <vt:lpstr>Office Teması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yağız atlı</dc:creator>
  <cp:lastModifiedBy>x</cp:lastModifiedBy>
  <cp:revision>114</cp:revision>
  <cp:lastPrinted>2021-11-28T12:32:48Z</cp:lastPrinted>
  <dcterms:created xsi:type="dcterms:W3CDTF">2021-11-27T11:56:16Z</dcterms:created>
  <dcterms:modified xsi:type="dcterms:W3CDTF">2021-11-28T15:48:47Z</dcterms:modified>
</cp:coreProperties>
</file>