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ink/ink1.xml" ContentType="application/inkml+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handoutMasterIdLst>
    <p:handoutMasterId r:id="rId52"/>
  </p:handoutMasterIdLst>
  <p:sldIdLst>
    <p:sldId id="256" r:id="rId2"/>
    <p:sldId id="427" r:id="rId3"/>
    <p:sldId id="309" r:id="rId4"/>
    <p:sldId id="318" r:id="rId5"/>
    <p:sldId id="310" r:id="rId6"/>
    <p:sldId id="312" r:id="rId7"/>
    <p:sldId id="313" r:id="rId8"/>
    <p:sldId id="314" r:id="rId9"/>
    <p:sldId id="315" r:id="rId10"/>
    <p:sldId id="316" r:id="rId11"/>
    <p:sldId id="317" r:id="rId12"/>
    <p:sldId id="319" r:id="rId13"/>
    <p:sldId id="320" r:id="rId14"/>
    <p:sldId id="321" r:id="rId15"/>
    <p:sldId id="336" r:id="rId16"/>
    <p:sldId id="323" r:id="rId17"/>
    <p:sldId id="428" r:id="rId18"/>
    <p:sldId id="431" r:id="rId19"/>
    <p:sldId id="324" r:id="rId20"/>
    <p:sldId id="432" r:id="rId21"/>
    <p:sldId id="429" r:id="rId22"/>
    <p:sldId id="342" r:id="rId23"/>
    <p:sldId id="326" r:id="rId24"/>
    <p:sldId id="327" r:id="rId25"/>
    <p:sldId id="328" r:id="rId26"/>
    <p:sldId id="329" r:id="rId27"/>
    <p:sldId id="433" r:id="rId28"/>
    <p:sldId id="330" r:id="rId29"/>
    <p:sldId id="331" r:id="rId30"/>
    <p:sldId id="361" r:id="rId31"/>
    <p:sldId id="430" r:id="rId32"/>
    <p:sldId id="332" r:id="rId33"/>
    <p:sldId id="341" r:id="rId34"/>
    <p:sldId id="333" r:id="rId35"/>
    <p:sldId id="334" r:id="rId36"/>
    <p:sldId id="335" r:id="rId37"/>
    <p:sldId id="337" r:id="rId38"/>
    <p:sldId id="338" r:id="rId39"/>
    <p:sldId id="339" r:id="rId40"/>
    <p:sldId id="340" r:id="rId41"/>
    <p:sldId id="345" r:id="rId42"/>
    <p:sldId id="343" r:id="rId43"/>
    <p:sldId id="360" r:id="rId44"/>
    <p:sldId id="365" r:id="rId45"/>
    <p:sldId id="366" r:id="rId46"/>
    <p:sldId id="367" r:id="rId47"/>
    <p:sldId id="368" r:id="rId48"/>
    <p:sldId id="369" r:id="rId49"/>
    <p:sldId id="370" r:id="rId50"/>
  </p:sldIdLst>
  <p:sldSz cx="12192000" cy="6858000"/>
  <p:notesSz cx="6811963" cy="99425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mi GRIOT" initials="RG" lastIdx="1" clrIdx="0">
    <p:extLst>
      <p:ext uri="{19B8F6BF-5375-455C-9EA6-DF929625EA0E}">
        <p15:presenceInfo xmlns:p15="http://schemas.microsoft.com/office/powerpoint/2012/main" userId="Remi GRIO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B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87949" autoAdjust="0"/>
  </p:normalViewPr>
  <p:slideViewPr>
    <p:cSldViewPr snapToGrid="0">
      <p:cViewPr varScale="1">
        <p:scale>
          <a:sx n="97" d="100"/>
          <a:sy n="97" d="100"/>
        </p:scale>
        <p:origin x="516" y="72"/>
      </p:cViewPr>
      <p:guideLst/>
    </p:cSldViewPr>
  </p:slideViewPr>
  <p:notesTextViewPr>
    <p:cViewPr>
      <p:scale>
        <a:sx n="1" d="1"/>
        <a:sy n="1" d="1"/>
      </p:scale>
      <p:origin x="0" y="0"/>
    </p:cViewPr>
  </p:notesTextViewPr>
  <p:notesViewPr>
    <p:cSldViewPr snapToGrid="0">
      <p:cViewPr varScale="1">
        <p:scale>
          <a:sx n="68" d="100"/>
          <a:sy n="68" d="100"/>
        </p:scale>
        <p:origin x="3024"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51851" cy="498852"/>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58536" y="0"/>
            <a:ext cx="2951851" cy="498852"/>
          </a:xfrm>
          <a:prstGeom prst="rect">
            <a:avLst/>
          </a:prstGeom>
        </p:spPr>
        <p:txBody>
          <a:bodyPr vert="horz" lIns="91440" tIns="45720" rIns="91440" bIns="45720" rtlCol="0"/>
          <a:lstStyle>
            <a:lvl1pPr algn="r">
              <a:defRPr sz="1200"/>
            </a:lvl1pPr>
          </a:lstStyle>
          <a:p>
            <a:fld id="{A26F47A7-19F1-476E-B378-36C23ED3EA61}" type="datetimeFigureOut">
              <a:rPr lang="en-US" smtClean="0"/>
              <a:t>5/3/2023</a:t>
            </a:fld>
            <a:endParaRPr lang="en-US"/>
          </a:p>
        </p:txBody>
      </p:sp>
      <p:sp>
        <p:nvSpPr>
          <p:cNvPr id="4" name="Espace réservé du pied de page 3"/>
          <p:cNvSpPr>
            <a:spLocks noGrp="1"/>
          </p:cNvSpPr>
          <p:nvPr>
            <p:ph type="ftr" sz="quarter" idx="2"/>
          </p:nvPr>
        </p:nvSpPr>
        <p:spPr>
          <a:xfrm>
            <a:off x="0" y="9443662"/>
            <a:ext cx="2951851" cy="498851"/>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58536" y="9443662"/>
            <a:ext cx="2951851" cy="498851"/>
          </a:xfrm>
          <a:prstGeom prst="rect">
            <a:avLst/>
          </a:prstGeom>
        </p:spPr>
        <p:txBody>
          <a:bodyPr vert="horz" lIns="91440" tIns="45720" rIns="91440" bIns="45720" rtlCol="0" anchor="b"/>
          <a:lstStyle>
            <a:lvl1pPr algn="r">
              <a:defRPr sz="1200"/>
            </a:lvl1pPr>
          </a:lstStyle>
          <a:p>
            <a:fld id="{AA8E5DE9-F93D-4EBA-801D-CA36A80B3CE5}" type="slidenum">
              <a:rPr lang="en-US" smtClean="0"/>
              <a:t>‹N°›</a:t>
            </a:fld>
            <a:endParaRPr lang="en-US"/>
          </a:p>
        </p:txBody>
      </p:sp>
    </p:spTree>
    <p:extLst>
      <p:ext uri="{BB962C8B-B14F-4D97-AF65-F5344CB8AC3E}">
        <p14:creationId xmlns:p14="http://schemas.microsoft.com/office/powerpoint/2010/main" val="16594259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06T09:45:47.099"/>
    </inkml:context>
    <inkml:brush xml:id="br0">
      <inkml:brushProperty name="width" value="0.05292" units="cm"/>
      <inkml:brushProperty name="height" value="0.05292" units="cm"/>
      <inkml:brushProperty name="color" value="#FF0000"/>
    </inkml:brush>
  </inkml:definitions>
  <inkml:trace contextRef="#ctx0" brushRef="#br0">10654 12136 0,'0'0'15,"-18"0"-15,-35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51851" cy="49885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8536" y="0"/>
            <a:ext cx="2951851" cy="498852"/>
          </a:xfrm>
          <a:prstGeom prst="rect">
            <a:avLst/>
          </a:prstGeom>
        </p:spPr>
        <p:txBody>
          <a:bodyPr vert="horz" lIns="91440" tIns="45720" rIns="91440" bIns="45720" rtlCol="0"/>
          <a:lstStyle>
            <a:lvl1pPr algn="r">
              <a:defRPr sz="1200"/>
            </a:lvl1pPr>
          </a:lstStyle>
          <a:p>
            <a:fld id="{AECF9310-904B-4E76-9698-DA7F847270E4}" type="datetimeFigureOut">
              <a:rPr lang="fr-FR" smtClean="0"/>
              <a:t>03/05/2023</a:t>
            </a:fld>
            <a:endParaRPr lang="fr-FR"/>
          </a:p>
        </p:txBody>
      </p:sp>
      <p:sp>
        <p:nvSpPr>
          <p:cNvPr id="4" name="Espace réservé de l'image des diapositives 3"/>
          <p:cNvSpPr>
            <a:spLocks noGrp="1" noRot="1" noChangeAspect="1"/>
          </p:cNvSpPr>
          <p:nvPr>
            <p:ph type="sldImg" idx="2"/>
          </p:nvPr>
        </p:nvSpPr>
        <p:spPr>
          <a:xfrm>
            <a:off x="423863" y="1243013"/>
            <a:ext cx="5964237" cy="33559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1197" y="4784835"/>
            <a:ext cx="5449570" cy="3914864"/>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43662"/>
            <a:ext cx="2951851" cy="498851"/>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178916" y="4099562"/>
            <a:ext cx="2951851" cy="498851"/>
          </a:xfrm>
          <a:prstGeom prst="rect">
            <a:avLst/>
          </a:prstGeom>
        </p:spPr>
        <p:txBody>
          <a:bodyPr vert="horz" lIns="91440" tIns="45720" rIns="91440" bIns="45720" rtlCol="0" anchor="b"/>
          <a:lstStyle>
            <a:lvl1pPr algn="r">
              <a:defRPr sz="1200"/>
            </a:lvl1pPr>
          </a:lstStyle>
          <a:p>
            <a:fld id="{5294301F-D55E-4ACE-9530-1B8CB5A94524}" type="slidenum">
              <a:rPr lang="fr-FR" smtClean="0"/>
              <a:t>‹N°›</a:t>
            </a:fld>
            <a:endParaRPr lang="fr-FR"/>
          </a:p>
        </p:txBody>
      </p:sp>
    </p:spTree>
    <p:extLst>
      <p:ext uri="{BB962C8B-B14F-4D97-AF65-F5344CB8AC3E}">
        <p14:creationId xmlns:p14="http://schemas.microsoft.com/office/powerpoint/2010/main" val="349367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1</a:t>
            </a:fld>
            <a:endParaRPr lang="fr-FR"/>
          </a:p>
        </p:txBody>
      </p:sp>
    </p:spTree>
    <p:extLst>
      <p:ext uri="{BB962C8B-B14F-4D97-AF65-F5344CB8AC3E}">
        <p14:creationId xmlns:p14="http://schemas.microsoft.com/office/powerpoint/2010/main" val="3868164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11</a:t>
            </a:fld>
            <a:endParaRPr lang="fr-FR"/>
          </a:p>
        </p:txBody>
      </p:sp>
    </p:spTree>
    <p:extLst>
      <p:ext uri="{BB962C8B-B14F-4D97-AF65-F5344CB8AC3E}">
        <p14:creationId xmlns:p14="http://schemas.microsoft.com/office/powerpoint/2010/main" val="451355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12</a:t>
            </a:fld>
            <a:endParaRPr lang="fr-FR"/>
          </a:p>
        </p:txBody>
      </p:sp>
    </p:spTree>
    <p:extLst>
      <p:ext uri="{BB962C8B-B14F-4D97-AF65-F5344CB8AC3E}">
        <p14:creationId xmlns:p14="http://schemas.microsoft.com/office/powerpoint/2010/main" val="3987182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13</a:t>
            </a:fld>
            <a:endParaRPr lang="fr-FR"/>
          </a:p>
        </p:txBody>
      </p:sp>
    </p:spTree>
    <p:extLst>
      <p:ext uri="{BB962C8B-B14F-4D97-AF65-F5344CB8AC3E}">
        <p14:creationId xmlns:p14="http://schemas.microsoft.com/office/powerpoint/2010/main" val="2134601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14</a:t>
            </a:fld>
            <a:endParaRPr lang="fr-FR"/>
          </a:p>
        </p:txBody>
      </p:sp>
    </p:spTree>
    <p:extLst>
      <p:ext uri="{BB962C8B-B14F-4D97-AF65-F5344CB8AC3E}">
        <p14:creationId xmlns:p14="http://schemas.microsoft.com/office/powerpoint/2010/main" val="2438502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15</a:t>
            </a:fld>
            <a:endParaRPr lang="fr-FR"/>
          </a:p>
        </p:txBody>
      </p:sp>
    </p:spTree>
    <p:extLst>
      <p:ext uri="{BB962C8B-B14F-4D97-AF65-F5344CB8AC3E}">
        <p14:creationId xmlns:p14="http://schemas.microsoft.com/office/powerpoint/2010/main" val="2251070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16</a:t>
            </a:fld>
            <a:endParaRPr lang="fr-FR"/>
          </a:p>
        </p:txBody>
      </p:sp>
    </p:spTree>
    <p:extLst>
      <p:ext uri="{BB962C8B-B14F-4D97-AF65-F5344CB8AC3E}">
        <p14:creationId xmlns:p14="http://schemas.microsoft.com/office/powerpoint/2010/main" val="1190716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17</a:t>
            </a:fld>
            <a:endParaRPr lang="fr-FR"/>
          </a:p>
        </p:txBody>
      </p:sp>
    </p:spTree>
    <p:extLst>
      <p:ext uri="{BB962C8B-B14F-4D97-AF65-F5344CB8AC3E}">
        <p14:creationId xmlns:p14="http://schemas.microsoft.com/office/powerpoint/2010/main" val="2613119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18</a:t>
            </a:fld>
            <a:endParaRPr lang="fr-FR"/>
          </a:p>
        </p:txBody>
      </p:sp>
    </p:spTree>
    <p:extLst>
      <p:ext uri="{BB962C8B-B14F-4D97-AF65-F5344CB8AC3E}">
        <p14:creationId xmlns:p14="http://schemas.microsoft.com/office/powerpoint/2010/main" val="3802749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19</a:t>
            </a:fld>
            <a:endParaRPr lang="fr-FR"/>
          </a:p>
        </p:txBody>
      </p:sp>
    </p:spTree>
    <p:extLst>
      <p:ext uri="{BB962C8B-B14F-4D97-AF65-F5344CB8AC3E}">
        <p14:creationId xmlns:p14="http://schemas.microsoft.com/office/powerpoint/2010/main" val="4240769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20</a:t>
            </a:fld>
            <a:endParaRPr lang="fr-FR"/>
          </a:p>
        </p:txBody>
      </p:sp>
    </p:spTree>
    <p:extLst>
      <p:ext uri="{BB962C8B-B14F-4D97-AF65-F5344CB8AC3E}">
        <p14:creationId xmlns:p14="http://schemas.microsoft.com/office/powerpoint/2010/main" val="4077532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3</a:t>
            </a:fld>
            <a:endParaRPr lang="fr-FR"/>
          </a:p>
        </p:txBody>
      </p:sp>
    </p:spTree>
    <p:extLst>
      <p:ext uri="{BB962C8B-B14F-4D97-AF65-F5344CB8AC3E}">
        <p14:creationId xmlns:p14="http://schemas.microsoft.com/office/powerpoint/2010/main" val="2327522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21</a:t>
            </a:fld>
            <a:endParaRPr lang="fr-FR"/>
          </a:p>
        </p:txBody>
      </p:sp>
    </p:spTree>
    <p:extLst>
      <p:ext uri="{BB962C8B-B14F-4D97-AF65-F5344CB8AC3E}">
        <p14:creationId xmlns:p14="http://schemas.microsoft.com/office/powerpoint/2010/main" val="1312895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22</a:t>
            </a:fld>
            <a:endParaRPr lang="fr-FR"/>
          </a:p>
        </p:txBody>
      </p:sp>
    </p:spTree>
    <p:extLst>
      <p:ext uri="{BB962C8B-B14F-4D97-AF65-F5344CB8AC3E}">
        <p14:creationId xmlns:p14="http://schemas.microsoft.com/office/powerpoint/2010/main" val="20651144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23</a:t>
            </a:fld>
            <a:endParaRPr lang="fr-FR"/>
          </a:p>
        </p:txBody>
      </p:sp>
    </p:spTree>
    <p:extLst>
      <p:ext uri="{BB962C8B-B14F-4D97-AF65-F5344CB8AC3E}">
        <p14:creationId xmlns:p14="http://schemas.microsoft.com/office/powerpoint/2010/main" val="22966142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24</a:t>
            </a:fld>
            <a:endParaRPr lang="fr-FR"/>
          </a:p>
        </p:txBody>
      </p:sp>
    </p:spTree>
    <p:extLst>
      <p:ext uri="{BB962C8B-B14F-4D97-AF65-F5344CB8AC3E}">
        <p14:creationId xmlns:p14="http://schemas.microsoft.com/office/powerpoint/2010/main" val="5190133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25</a:t>
            </a:fld>
            <a:endParaRPr lang="fr-FR"/>
          </a:p>
        </p:txBody>
      </p:sp>
    </p:spTree>
    <p:extLst>
      <p:ext uri="{BB962C8B-B14F-4D97-AF65-F5344CB8AC3E}">
        <p14:creationId xmlns:p14="http://schemas.microsoft.com/office/powerpoint/2010/main" val="1865604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26</a:t>
            </a:fld>
            <a:endParaRPr lang="fr-FR"/>
          </a:p>
        </p:txBody>
      </p:sp>
    </p:spTree>
    <p:extLst>
      <p:ext uri="{BB962C8B-B14F-4D97-AF65-F5344CB8AC3E}">
        <p14:creationId xmlns:p14="http://schemas.microsoft.com/office/powerpoint/2010/main" val="20025737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27</a:t>
            </a:fld>
            <a:endParaRPr lang="fr-FR"/>
          </a:p>
        </p:txBody>
      </p:sp>
    </p:spTree>
    <p:extLst>
      <p:ext uri="{BB962C8B-B14F-4D97-AF65-F5344CB8AC3E}">
        <p14:creationId xmlns:p14="http://schemas.microsoft.com/office/powerpoint/2010/main" val="39572117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28</a:t>
            </a:fld>
            <a:endParaRPr lang="fr-FR"/>
          </a:p>
        </p:txBody>
      </p:sp>
    </p:spTree>
    <p:extLst>
      <p:ext uri="{BB962C8B-B14F-4D97-AF65-F5344CB8AC3E}">
        <p14:creationId xmlns:p14="http://schemas.microsoft.com/office/powerpoint/2010/main" val="9783182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29</a:t>
            </a:fld>
            <a:endParaRPr lang="fr-FR"/>
          </a:p>
        </p:txBody>
      </p:sp>
    </p:spTree>
    <p:extLst>
      <p:ext uri="{BB962C8B-B14F-4D97-AF65-F5344CB8AC3E}">
        <p14:creationId xmlns:p14="http://schemas.microsoft.com/office/powerpoint/2010/main" val="28707613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30</a:t>
            </a:fld>
            <a:endParaRPr lang="fr-FR"/>
          </a:p>
        </p:txBody>
      </p:sp>
    </p:spTree>
    <p:extLst>
      <p:ext uri="{BB962C8B-B14F-4D97-AF65-F5344CB8AC3E}">
        <p14:creationId xmlns:p14="http://schemas.microsoft.com/office/powerpoint/2010/main" val="378288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4</a:t>
            </a:fld>
            <a:endParaRPr lang="fr-FR"/>
          </a:p>
        </p:txBody>
      </p:sp>
    </p:spTree>
    <p:extLst>
      <p:ext uri="{BB962C8B-B14F-4D97-AF65-F5344CB8AC3E}">
        <p14:creationId xmlns:p14="http://schemas.microsoft.com/office/powerpoint/2010/main" val="33488073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31</a:t>
            </a:fld>
            <a:endParaRPr lang="fr-FR"/>
          </a:p>
        </p:txBody>
      </p:sp>
    </p:spTree>
    <p:extLst>
      <p:ext uri="{BB962C8B-B14F-4D97-AF65-F5344CB8AC3E}">
        <p14:creationId xmlns:p14="http://schemas.microsoft.com/office/powerpoint/2010/main" val="2819096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32</a:t>
            </a:fld>
            <a:endParaRPr lang="fr-FR"/>
          </a:p>
        </p:txBody>
      </p:sp>
    </p:spTree>
    <p:extLst>
      <p:ext uri="{BB962C8B-B14F-4D97-AF65-F5344CB8AC3E}">
        <p14:creationId xmlns:p14="http://schemas.microsoft.com/office/powerpoint/2010/main" val="35875372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33</a:t>
            </a:fld>
            <a:endParaRPr lang="fr-FR"/>
          </a:p>
        </p:txBody>
      </p:sp>
    </p:spTree>
    <p:extLst>
      <p:ext uri="{BB962C8B-B14F-4D97-AF65-F5344CB8AC3E}">
        <p14:creationId xmlns:p14="http://schemas.microsoft.com/office/powerpoint/2010/main" val="10402426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34</a:t>
            </a:fld>
            <a:endParaRPr lang="fr-FR"/>
          </a:p>
        </p:txBody>
      </p:sp>
    </p:spTree>
    <p:extLst>
      <p:ext uri="{BB962C8B-B14F-4D97-AF65-F5344CB8AC3E}">
        <p14:creationId xmlns:p14="http://schemas.microsoft.com/office/powerpoint/2010/main" val="8367560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35</a:t>
            </a:fld>
            <a:endParaRPr lang="fr-FR"/>
          </a:p>
        </p:txBody>
      </p:sp>
    </p:spTree>
    <p:extLst>
      <p:ext uri="{BB962C8B-B14F-4D97-AF65-F5344CB8AC3E}">
        <p14:creationId xmlns:p14="http://schemas.microsoft.com/office/powerpoint/2010/main" val="28064302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36</a:t>
            </a:fld>
            <a:endParaRPr lang="fr-FR"/>
          </a:p>
        </p:txBody>
      </p:sp>
    </p:spTree>
    <p:extLst>
      <p:ext uri="{BB962C8B-B14F-4D97-AF65-F5344CB8AC3E}">
        <p14:creationId xmlns:p14="http://schemas.microsoft.com/office/powerpoint/2010/main" val="8284793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37</a:t>
            </a:fld>
            <a:endParaRPr lang="fr-FR"/>
          </a:p>
        </p:txBody>
      </p:sp>
    </p:spTree>
    <p:extLst>
      <p:ext uri="{BB962C8B-B14F-4D97-AF65-F5344CB8AC3E}">
        <p14:creationId xmlns:p14="http://schemas.microsoft.com/office/powerpoint/2010/main" val="10003505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38</a:t>
            </a:fld>
            <a:endParaRPr lang="fr-FR"/>
          </a:p>
        </p:txBody>
      </p:sp>
    </p:spTree>
    <p:extLst>
      <p:ext uri="{BB962C8B-B14F-4D97-AF65-F5344CB8AC3E}">
        <p14:creationId xmlns:p14="http://schemas.microsoft.com/office/powerpoint/2010/main" val="14538622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39</a:t>
            </a:fld>
            <a:endParaRPr lang="fr-FR"/>
          </a:p>
        </p:txBody>
      </p:sp>
    </p:spTree>
    <p:extLst>
      <p:ext uri="{BB962C8B-B14F-4D97-AF65-F5344CB8AC3E}">
        <p14:creationId xmlns:p14="http://schemas.microsoft.com/office/powerpoint/2010/main" val="30383538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40</a:t>
            </a:fld>
            <a:endParaRPr lang="fr-FR"/>
          </a:p>
        </p:txBody>
      </p:sp>
    </p:spTree>
    <p:extLst>
      <p:ext uri="{BB962C8B-B14F-4D97-AF65-F5344CB8AC3E}">
        <p14:creationId xmlns:p14="http://schemas.microsoft.com/office/powerpoint/2010/main" val="584036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5</a:t>
            </a:fld>
            <a:endParaRPr lang="fr-FR"/>
          </a:p>
        </p:txBody>
      </p:sp>
    </p:spTree>
    <p:extLst>
      <p:ext uri="{BB962C8B-B14F-4D97-AF65-F5344CB8AC3E}">
        <p14:creationId xmlns:p14="http://schemas.microsoft.com/office/powerpoint/2010/main" val="19804648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41</a:t>
            </a:fld>
            <a:endParaRPr lang="fr-FR"/>
          </a:p>
        </p:txBody>
      </p:sp>
    </p:spTree>
    <p:extLst>
      <p:ext uri="{BB962C8B-B14F-4D97-AF65-F5344CB8AC3E}">
        <p14:creationId xmlns:p14="http://schemas.microsoft.com/office/powerpoint/2010/main" val="20884602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42</a:t>
            </a:fld>
            <a:endParaRPr lang="fr-FR"/>
          </a:p>
        </p:txBody>
      </p:sp>
    </p:spTree>
    <p:extLst>
      <p:ext uri="{BB962C8B-B14F-4D97-AF65-F5344CB8AC3E}">
        <p14:creationId xmlns:p14="http://schemas.microsoft.com/office/powerpoint/2010/main" val="32314121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43</a:t>
            </a:fld>
            <a:endParaRPr lang="fr-FR"/>
          </a:p>
        </p:txBody>
      </p:sp>
    </p:spTree>
    <p:extLst>
      <p:ext uri="{BB962C8B-B14F-4D97-AF65-F5344CB8AC3E}">
        <p14:creationId xmlns:p14="http://schemas.microsoft.com/office/powerpoint/2010/main" val="18120539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44</a:t>
            </a:fld>
            <a:endParaRPr lang="fr-FR"/>
          </a:p>
        </p:txBody>
      </p:sp>
    </p:spTree>
    <p:extLst>
      <p:ext uri="{BB962C8B-B14F-4D97-AF65-F5344CB8AC3E}">
        <p14:creationId xmlns:p14="http://schemas.microsoft.com/office/powerpoint/2010/main" val="42753498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45</a:t>
            </a:fld>
            <a:endParaRPr lang="fr-FR"/>
          </a:p>
        </p:txBody>
      </p:sp>
    </p:spTree>
    <p:extLst>
      <p:ext uri="{BB962C8B-B14F-4D97-AF65-F5344CB8AC3E}">
        <p14:creationId xmlns:p14="http://schemas.microsoft.com/office/powerpoint/2010/main" val="28276543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46</a:t>
            </a:fld>
            <a:endParaRPr lang="fr-FR"/>
          </a:p>
        </p:txBody>
      </p:sp>
    </p:spTree>
    <p:extLst>
      <p:ext uri="{BB962C8B-B14F-4D97-AF65-F5344CB8AC3E}">
        <p14:creationId xmlns:p14="http://schemas.microsoft.com/office/powerpoint/2010/main" val="16798833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47</a:t>
            </a:fld>
            <a:endParaRPr lang="fr-FR"/>
          </a:p>
        </p:txBody>
      </p:sp>
    </p:spTree>
    <p:extLst>
      <p:ext uri="{BB962C8B-B14F-4D97-AF65-F5344CB8AC3E}">
        <p14:creationId xmlns:p14="http://schemas.microsoft.com/office/powerpoint/2010/main" val="13538173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48</a:t>
            </a:fld>
            <a:endParaRPr lang="fr-FR"/>
          </a:p>
        </p:txBody>
      </p:sp>
    </p:spTree>
    <p:extLst>
      <p:ext uri="{BB962C8B-B14F-4D97-AF65-F5344CB8AC3E}">
        <p14:creationId xmlns:p14="http://schemas.microsoft.com/office/powerpoint/2010/main" val="22625091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49</a:t>
            </a:fld>
            <a:endParaRPr lang="fr-FR"/>
          </a:p>
        </p:txBody>
      </p:sp>
    </p:spTree>
    <p:extLst>
      <p:ext uri="{BB962C8B-B14F-4D97-AF65-F5344CB8AC3E}">
        <p14:creationId xmlns:p14="http://schemas.microsoft.com/office/powerpoint/2010/main" val="1323940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6</a:t>
            </a:fld>
            <a:endParaRPr lang="fr-FR"/>
          </a:p>
        </p:txBody>
      </p:sp>
    </p:spTree>
    <p:extLst>
      <p:ext uri="{BB962C8B-B14F-4D97-AF65-F5344CB8AC3E}">
        <p14:creationId xmlns:p14="http://schemas.microsoft.com/office/powerpoint/2010/main" val="283627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7</a:t>
            </a:fld>
            <a:endParaRPr lang="fr-FR"/>
          </a:p>
        </p:txBody>
      </p:sp>
    </p:spTree>
    <p:extLst>
      <p:ext uri="{BB962C8B-B14F-4D97-AF65-F5344CB8AC3E}">
        <p14:creationId xmlns:p14="http://schemas.microsoft.com/office/powerpoint/2010/main" val="3025204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8</a:t>
            </a:fld>
            <a:endParaRPr lang="fr-FR"/>
          </a:p>
        </p:txBody>
      </p:sp>
    </p:spTree>
    <p:extLst>
      <p:ext uri="{BB962C8B-B14F-4D97-AF65-F5344CB8AC3E}">
        <p14:creationId xmlns:p14="http://schemas.microsoft.com/office/powerpoint/2010/main" val="1821571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9</a:t>
            </a:fld>
            <a:endParaRPr lang="fr-FR"/>
          </a:p>
        </p:txBody>
      </p:sp>
    </p:spTree>
    <p:extLst>
      <p:ext uri="{BB962C8B-B14F-4D97-AF65-F5344CB8AC3E}">
        <p14:creationId xmlns:p14="http://schemas.microsoft.com/office/powerpoint/2010/main" val="1170880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94301F-D55E-4ACE-9530-1B8CB5A94524}" type="slidenum">
              <a:rPr lang="fr-FR" smtClean="0"/>
              <a:t>10</a:t>
            </a:fld>
            <a:endParaRPr lang="fr-FR"/>
          </a:p>
        </p:txBody>
      </p:sp>
    </p:spTree>
    <p:extLst>
      <p:ext uri="{BB962C8B-B14F-4D97-AF65-F5344CB8AC3E}">
        <p14:creationId xmlns:p14="http://schemas.microsoft.com/office/powerpoint/2010/main" val="15669675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position personnalisée">
    <p:bg>
      <p:bgPr>
        <a:solidFill>
          <a:schemeClr val="bg1">
            <a:lumMod val="95000"/>
          </a:schemeClr>
        </a:solidFill>
        <a:effectLst/>
      </p:bgPr>
    </p:bg>
    <p:spTree>
      <p:nvGrpSpPr>
        <p:cNvPr id="1" name=""/>
        <p:cNvGrpSpPr/>
        <p:nvPr/>
      </p:nvGrpSpPr>
      <p:grpSpPr>
        <a:xfrm>
          <a:off x="0" y="0"/>
          <a:ext cx="0" cy="0"/>
          <a:chOff x="0" y="0"/>
          <a:chExt cx="0" cy="0"/>
        </a:xfrm>
      </p:grpSpPr>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0880" y="251087"/>
            <a:ext cx="588418" cy="568601"/>
          </a:xfrm>
          <a:prstGeom prst="rect">
            <a:avLst/>
          </a:prstGeom>
        </p:spPr>
      </p:pic>
      <p:sp>
        <p:nvSpPr>
          <p:cNvPr id="8" name="Rectangle 7">
            <a:extLst>
              <a:ext uri="{FF2B5EF4-FFF2-40B4-BE49-F238E27FC236}">
                <a16:creationId xmlns:a16="http://schemas.microsoft.com/office/drawing/2014/main" id="{891A1051-B1AF-4A6F-9B4F-9B4BDE9B2577}"/>
              </a:ext>
            </a:extLst>
          </p:cNvPr>
          <p:cNvSpPr/>
          <p:nvPr userDrawn="1"/>
        </p:nvSpPr>
        <p:spPr>
          <a:xfrm>
            <a:off x="3789585" y="3610713"/>
            <a:ext cx="8402415" cy="1484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e 9"/>
          <p:cNvSpPr/>
          <p:nvPr userDrawn="1"/>
        </p:nvSpPr>
        <p:spPr>
          <a:xfrm rot="5400000">
            <a:off x="3770594" y="5362191"/>
            <a:ext cx="532195" cy="458789"/>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itre 14"/>
          <p:cNvSpPr>
            <a:spLocks noGrp="1"/>
          </p:cNvSpPr>
          <p:nvPr>
            <p:ph type="title" hasCustomPrompt="1"/>
          </p:nvPr>
        </p:nvSpPr>
        <p:spPr>
          <a:xfrm>
            <a:off x="3989514" y="3679806"/>
            <a:ext cx="7929784" cy="1325563"/>
          </a:xfrm>
          <a:prstGeom prst="rect">
            <a:avLst/>
          </a:prstGeom>
        </p:spPr>
        <p:txBody>
          <a:bodyPr anchor="ctr" anchorCtr="0"/>
          <a:lstStyle>
            <a:lvl1pPr>
              <a:lnSpc>
                <a:spcPct val="100000"/>
              </a:lnSpc>
              <a:defRPr baseline="0"/>
            </a:lvl1pPr>
          </a:lstStyle>
          <a:p>
            <a:r>
              <a:rPr lang="fr-FR" dirty="0"/>
              <a:t>Titre de la partie</a:t>
            </a:r>
          </a:p>
        </p:txBody>
      </p:sp>
      <p:sp>
        <p:nvSpPr>
          <p:cNvPr id="11" name="Hexagone 10"/>
          <p:cNvSpPr/>
          <p:nvPr userDrawn="1"/>
        </p:nvSpPr>
        <p:spPr>
          <a:xfrm rot="5400000">
            <a:off x="1326016" y="3212187"/>
            <a:ext cx="2646056" cy="2281083"/>
          </a:xfrm>
          <a:prstGeom prst="hexagon">
            <a:avLst/>
          </a:prstGeom>
          <a:solidFill>
            <a:srgbClr val="00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Hexagone 12"/>
          <p:cNvSpPr/>
          <p:nvPr userDrawn="1"/>
        </p:nvSpPr>
        <p:spPr>
          <a:xfrm rot="5400000">
            <a:off x="1496894" y="3359492"/>
            <a:ext cx="2304299" cy="1986465"/>
          </a:xfrm>
          <a:prstGeom prst="hexagon">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texte 2"/>
          <p:cNvSpPr>
            <a:spLocks noGrp="1"/>
          </p:cNvSpPr>
          <p:nvPr>
            <p:ph type="body" sz="quarter" idx="10" hasCustomPrompt="1"/>
          </p:nvPr>
        </p:nvSpPr>
        <p:spPr>
          <a:xfrm>
            <a:off x="1655763" y="3798868"/>
            <a:ext cx="1985962" cy="1087438"/>
          </a:xfrm>
          <a:prstGeom prst="rect">
            <a:avLst/>
          </a:prstGeom>
        </p:spPr>
        <p:txBody>
          <a:bodyPr anchor="ctr" anchorCtr="1"/>
          <a:lstStyle>
            <a:lvl1pPr marL="0" indent="0">
              <a:lnSpc>
                <a:spcPct val="100000"/>
              </a:lnSpc>
              <a:buNone/>
              <a:defRPr sz="6500" b="1">
                <a:solidFill>
                  <a:schemeClr val="bg1"/>
                </a:solidFill>
                <a:latin typeface="Neo Sans W1G" panose="020B0504030504040204" pitchFamily="34" charset="0"/>
              </a:defRPr>
            </a:lvl1pPr>
          </a:lstStyle>
          <a:p>
            <a:pPr lvl="0"/>
            <a:r>
              <a:rPr lang="fr-FR" dirty="0"/>
              <a:t>N°</a:t>
            </a:r>
          </a:p>
        </p:txBody>
      </p:sp>
    </p:spTree>
    <p:extLst>
      <p:ext uri="{BB962C8B-B14F-4D97-AF65-F5344CB8AC3E}">
        <p14:creationId xmlns:p14="http://schemas.microsoft.com/office/powerpoint/2010/main" val="2496251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0880" y="251087"/>
            <a:ext cx="588418" cy="568601"/>
          </a:xfrm>
          <a:prstGeom prst="rect">
            <a:avLst/>
          </a:prstGeom>
        </p:spPr>
      </p:pic>
      <p:sp>
        <p:nvSpPr>
          <p:cNvPr id="10" name="Espace réservé du contenu 9"/>
          <p:cNvSpPr>
            <a:spLocks noGrp="1"/>
          </p:cNvSpPr>
          <p:nvPr>
            <p:ph sz="quarter" idx="10"/>
          </p:nvPr>
        </p:nvSpPr>
        <p:spPr>
          <a:xfrm>
            <a:off x="429149" y="1876926"/>
            <a:ext cx="11249503" cy="4507248"/>
          </a:xfrm>
          <a:prstGeom prst="rect">
            <a:avLst/>
          </a:prstGeom>
        </p:spPr>
        <p:txBody>
          <a:bodyPr/>
          <a:lstStyle>
            <a:lvl1pPr marL="228600" indent="-228600">
              <a:buClr>
                <a:schemeClr val="accent5"/>
              </a:buClr>
              <a:buSzPct val="90000"/>
              <a:buFont typeface="Century Gothic" panose="020B0502020202020204" pitchFamily="34" charset="0"/>
              <a:buChar char="►"/>
              <a:defRPr sz="1500"/>
            </a:lvl1pPr>
          </a:lstStyle>
          <a:p>
            <a:pPr lvl="0"/>
            <a:r>
              <a:rPr lang="fr-FR"/>
              <a:t>Modifier les styles du texte du masque</a:t>
            </a:r>
          </a:p>
        </p:txBody>
      </p:sp>
      <p:sp>
        <p:nvSpPr>
          <p:cNvPr id="7" name="Titre"/>
          <p:cNvSpPr>
            <a:spLocks noGrp="1"/>
          </p:cNvSpPr>
          <p:nvPr>
            <p:ph type="title" hasCustomPrompt="1"/>
          </p:nvPr>
        </p:nvSpPr>
        <p:spPr>
          <a:xfrm>
            <a:off x="429149" y="0"/>
            <a:ext cx="10515600" cy="1325563"/>
          </a:xfrm>
          <a:prstGeom prst="rect">
            <a:avLst/>
          </a:prstGeom>
        </p:spPr>
        <p:txBody>
          <a:bodyPr anchor="ctr" anchorCtr="0"/>
          <a:lstStyle>
            <a:lvl1pPr>
              <a:defRPr sz="3000"/>
            </a:lvl1pPr>
          </a:lstStyle>
          <a:p>
            <a:r>
              <a:rPr lang="fr-FR" dirty="0"/>
              <a:t>Titre de la slide</a:t>
            </a:r>
          </a:p>
        </p:txBody>
      </p:sp>
      <p:sp>
        <p:nvSpPr>
          <p:cNvPr id="9" name="Espace réservé du texte 5"/>
          <p:cNvSpPr>
            <a:spLocks noGrp="1"/>
          </p:cNvSpPr>
          <p:nvPr>
            <p:ph type="body" sz="quarter" idx="17" hasCustomPrompt="1"/>
          </p:nvPr>
        </p:nvSpPr>
        <p:spPr>
          <a:xfrm>
            <a:off x="428625" y="1341613"/>
            <a:ext cx="9458325" cy="376656"/>
          </a:xfrm>
          <a:prstGeom prst="rect">
            <a:avLst/>
          </a:prstGeom>
        </p:spPr>
        <p:txBody>
          <a:bodyPr/>
          <a:lstStyle>
            <a:lvl1pPr marL="0" indent="0">
              <a:buNone/>
              <a:defRPr b="1" i="1">
                <a:latin typeface="Neo Sans W1G" panose="020B0504030504040204" pitchFamily="34" charset="0"/>
              </a:defRPr>
            </a:lvl1pPr>
            <a:lvl2pPr>
              <a:defRPr b="1" i="1">
                <a:latin typeface="Neo Sans W1G" panose="020B0504030504040204" pitchFamily="34" charset="0"/>
              </a:defRPr>
            </a:lvl2pPr>
            <a:lvl3pPr>
              <a:defRPr b="1" i="1">
                <a:latin typeface="Neo Sans W1G" panose="020B0504030504040204" pitchFamily="34" charset="0"/>
              </a:defRPr>
            </a:lvl3pPr>
            <a:lvl4pPr>
              <a:defRPr b="1" i="1">
                <a:latin typeface="Neo Sans W1G" panose="020B0504030504040204" pitchFamily="34" charset="0"/>
              </a:defRPr>
            </a:lvl4pPr>
            <a:lvl5pPr>
              <a:defRPr b="1" i="1">
                <a:latin typeface="Neo Sans W1G" panose="020B0504030504040204" pitchFamily="34" charset="0"/>
              </a:defRPr>
            </a:lvl5pPr>
          </a:lstStyle>
          <a:p>
            <a:pPr lvl="0"/>
            <a:r>
              <a:rPr lang="fr-FR" dirty="0"/>
              <a:t>Sous-titre</a:t>
            </a:r>
          </a:p>
        </p:txBody>
      </p:sp>
      <p:sp>
        <p:nvSpPr>
          <p:cNvPr id="6" name="Hexagone 5"/>
          <p:cNvSpPr/>
          <p:nvPr userDrawn="1"/>
        </p:nvSpPr>
        <p:spPr>
          <a:xfrm rot="5400000">
            <a:off x="10616883" y="6371310"/>
            <a:ext cx="685274" cy="590753"/>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numéro de diapositive 1"/>
          <p:cNvSpPr>
            <a:spLocks noGrp="1"/>
          </p:cNvSpPr>
          <p:nvPr>
            <p:ph type="sldNum" sz="quarter" idx="18"/>
          </p:nvPr>
        </p:nvSpPr>
        <p:spPr>
          <a:xfrm>
            <a:off x="10664142" y="6455544"/>
            <a:ext cx="590755" cy="365125"/>
          </a:xfrm>
        </p:spPr>
        <p:txBody>
          <a:bodyPr/>
          <a:lstStyle>
            <a:lvl1pPr algn="ctr">
              <a:defRPr/>
            </a:lvl1pPr>
          </a:lstStyle>
          <a:p>
            <a:fld id="{BAF88466-554A-4CBD-BB64-CBACC1E3F3C6}" type="slidenum">
              <a:rPr lang="en-US" smtClean="0"/>
              <a:pPr/>
              <a:t>‹N°›</a:t>
            </a:fld>
            <a:endParaRPr lang="en-US" dirty="0"/>
          </a:p>
        </p:txBody>
      </p:sp>
    </p:spTree>
    <p:extLst>
      <p:ext uri="{BB962C8B-B14F-4D97-AF65-F5344CB8AC3E}">
        <p14:creationId xmlns:p14="http://schemas.microsoft.com/office/powerpoint/2010/main" val="1248705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bg>
      <p:bgPr>
        <a:solidFill>
          <a:schemeClr val="bg1">
            <a:lumMod val="95000"/>
          </a:schemeClr>
        </a:solidFill>
        <a:effectLst/>
      </p:bgPr>
    </p:bg>
    <p:spTree>
      <p:nvGrpSpPr>
        <p:cNvPr id="1" name=""/>
        <p:cNvGrpSpPr/>
        <p:nvPr/>
      </p:nvGrpSpPr>
      <p:grpSpPr>
        <a:xfrm>
          <a:off x="0" y="0"/>
          <a:ext cx="0" cy="0"/>
          <a:chOff x="0" y="0"/>
          <a:chExt cx="0" cy="0"/>
        </a:xfrm>
      </p:grpSpPr>
      <p:sp>
        <p:nvSpPr>
          <p:cNvPr id="13" name="Hexagone 1"/>
          <p:cNvSpPr/>
          <p:nvPr userDrawn="1"/>
        </p:nvSpPr>
        <p:spPr>
          <a:xfrm rot="5400000">
            <a:off x="7880776" y="4727195"/>
            <a:ext cx="685274" cy="590753"/>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Hexagone 2"/>
          <p:cNvSpPr/>
          <p:nvPr userDrawn="1"/>
        </p:nvSpPr>
        <p:spPr>
          <a:xfrm rot="5400000">
            <a:off x="7704305" y="5464399"/>
            <a:ext cx="424672" cy="366096"/>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Délimitation blanche"/>
          <p:cNvSpPr/>
          <p:nvPr userDrawn="1"/>
        </p:nvSpPr>
        <p:spPr>
          <a:xfrm>
            <a:off x="0" y="-6698"/>
            <a:ext cx="7791490" cy="6858000"/>
          </a:xfrm>
          <a:custGeom>
            <a:avLst/>
            <a:gdLst>
              <a:gd name="connsiteX0" fmla="*/ 2667964 w 7749926"/>
              <a:gd name="connsiteY0" fmla="*/ 1959254 h 6858000"/>
              <a:gd name="connsiteX1" fmla="*/ 7749926 w 7749926"/>
              <a:gd name="connsiteY1" fmla="*/ 1959254 h 6858000"/>
              <a:gd name="connsiteX2" fmla="*/ 7749926 w 7749926"/>
              <a:gd name="connsiteY2" fmla="*/ 5035898 h 6858000"/>
              <a:gd name="connsiteX3" fmla="*/ 2667964 w 7749926"/>
              <a:gd name="connsiteY3" fmla="*/ 5035898 h 6858000"/>
              <a:gd name="connsiteX4" fmla="*/ 0 w 7749926"/>
              <a:gd name="connsiteY4" fmla="*/ 0 h 6858000"/>
              <a:gd name="connsiteX5" fmla="*/ 2667960 w 7749926"/>
              <a:gd name="connsiteY5" fmla="*/ 0 h 6858000"/>
              <a:gd name="connsiteX6" fmla="*/ 2667960 w 7749926"/>
              <a:gd name="connsiteY6" fmla="*/ 6858000 h 6858000"/>
              <a:gd name="connsiteX7" fmla="*/ 0 w 7749926"/>
              <a:gd name="connsiteY7" fmla="*/ 6858000 h 6858000"/>
              <a:gd name="connsiteX0" fmla="*/ 2667964 w 7791490"/>
              <a:gd name="connsiteY0" fmla="*/ 1959254 h 6858000"/>
              <a:gd name="connsiteX1" fmla="*/ 7791490 w 7791490"/>
              <a:gd name="connsiteY1" fmla="*/ 1948863 h 6858000"/>
              <a:gd name="connsiteX2" fmla="*/ 7749926 w 7791490"/>
              <a:gd name="connsiteY2" fmla="*/ 5035898 h 6858000"/>
              <a:gd name="connsiteX3" fmla="*/ 2667964 w 7791490"/>
              <a:gd name="connsiteY3" fmla="*/ 5035898 h 6858000"/>
              <a:gd name="connsiteX4" fmla="*/ 2667964 w 7791490"/>
              <a:gd name="connsiteY4" fmla="*/ 1959254 h 6858000"/>
              <a:gd name="connsiteX5" fmla="*/ 0 w 7791490"/>
              <a:gd name="connsiteY5" fmla="*/ 0 h 6858000"/>
              <a:gd name="connsiteX6" fmla="*/ 2667960 w 7791490"/>
              <a:gd name="connsiteY6" fmla="*/ 0 h 6858000"/>
              <a:gd name="connsiteX7" fmla="*/ 2667960 w 7791490"/>
              <a:gd name="connsiteY7" fmla="*/ 6858000 h 6858000"/>
              <a:gd name="connsiteX8" fmla="*/ 0 w 7791490"/>
              <a:gd name="connsiteY8" fmla="*/ 6858000 h 6858000"/>
              <a:gd name="connsiteX9" fmla="*/ 0 w 7791490"/>
              <a:gd name="connsiteY9" fmla="*/ 0 h 6858000"/>
              <a:gd name="connsiteX0" fmla="*/ 2667964 w 7791490"/>
              <a:gd name="connsiteY0" fmla="*/ 1959254 h 6858000"/>
              <a:gd name="connsiteX1" fmla="*/ 7791490 w 7791490"/>
              <a:gd name="connsiteY1" fmla="*/ 1948863 h 6858000"/>
              <a:gd name="connsiteX2" fmla="*/ 7791490 w 7791490"/>
              <a:gd name="connsiteY2" fmla="*/ 5025507 h 6858000"/>
              <a:gd name="connsiteX3" fmla="*/ 2667964 w 7791490"/>
              <a:gd name="connsiteY3" fmla="*/ 5035898 h 6858000"/>
              <a:gd name="connsiteX4" fmla="*/ 2667964 w 7791490"/>
              <a:gd name="connsiteY4" fmla="*/ 1959254 h 6858000"/>
              <a:gd name="connsiteX5" fmla="*/ 0 w 7791490"/>
              <a:gd name="connsiteY5" fmla="*/ 0 h 6858000"/>
              <a:gd name="connsiteX6" fmla="*/ 2667960 w 7791490"/>
              <a:gd name="connsiteY6" fmla="*/ 0 h 6858000"/>
              <a:gd name="connsiteX7" fmla="*/ 2667960 w 7791490"/>
              <a:gd name="connsiteY7" fmla="*/ 6858000 h 6858000"/>
              <a:gd name="connsiteX8" fmla="*/ 0 w 7791490"/>
              <a:gd name="connsiteY8" fmla="*/ 6858000 h 6858000"/>
              <a:gd name="connsiteX9" fmla="*/ 0 w 7791490"/>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91490" h="6858000">
                <a:moveTo>
                  <a:pt x="2667964" y="1959254"/>
                </a:moveTo>
                <a:lnTo>
                  <a:pt x="7791490" y="1948863"/>
                </a:lnTo>
                <a:lnTo>
                  <a:pt x="7791490" y="5025507"/>
                </a:lnTo>
                <a:lnTo>
                  <a:pt x="2667964" y="5035898"/>
                </a:lnTo>
                <a:lnTo>
                  <a:pt x="2667964" y="1959254"/>
                </a:lnTo>
                <a:close/>
                <a:moveTo>
                  <a:pt x="0" y="0"/>
                </a:moveTo>
                <a:lnTo>
                  <a:pt x="2667960" y="0"/>
                </a:lnTo>
                <a:lnTo>
                  <a:pt x="2667960" y="6858000"/>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Forme bleue"/>
          <p:cNvSpPr/>
          <p:nvPr userDrawn="1"/>
        </p:nvSpPr>
        <p:spPr>
          <a:xfrm flipH="1">
            <a:off x="1221005" y="1945926"/>
            <a:ext cx="1436323" cy="3076645"/>
          </a:xfrm>
          <a:custGeom>
            <a:avLst/>
            <a:gdLst>
              <a:gd name="connsiteX0" fmla="*/ 0 w 1436323"/>
              <a:gd name="connsiteY0" fmla="*/ 0 h 3076645"/>
              <a:gd name="connsiteX1" fmla="*/ 1196931 w 1436323"/>
              <a:gd name="connsiteY1" fmla="*/ 0 h 3076645"/>
              <a:gd name="connsiteX2" fmla="*/ 1436323 w 1436323"/>
              <a:gd name="connsiteY2" fmla="*/ 239392 h 3076645"/>
              <a:gd name="connsiteX3" fmla="*/ 1436323 w 1436323"/>
              <a:gd name="connsiteY3" fmla="*/ 3076645 h 3076645"/>
              <a:gd name="connsiteX4" fmla="*/ 0 w 1436323"/>
              <a:gd name="connsiteY4" fmla="*/ 3076645 h 3076645"/>
              <a:gd name="connsiteX5" fmla="*/ 0 w 1436323"/>
              <a:gd name="connsiteY5" fmla="*/ 0 h 3076645"/>
              <a:gd name="connsiteX0" fmla="*/ 0 w 1436323"/>
              <a:gd name="connsiteY0" fmla="*/ 0 h 3076645"/>
              <a:gd name="connsiteX1" fmla="*/ 1196931 w 1436323"/>
              <a:gd name="connsiteY1" fmla="*/ 0 h 3076645"/>
              <a:gd name="connsiteX2" fmla="*/ 1436323 w 1436323"/>
              <a:gd name="connsiteY2" fmla="*/ 146205 h 3076645"/>
              <a:gd name="connsiteX3" fmla="*/ 1436323 w 1436323"/>
              <a:gd name="connsiteY3" fmla="*/ 3076645 h 3076645"/>
              <a:gd name="connsiteX4" fmla="*/ 0 w 1436323"/>
              <a:gd name="connsiteY4" fmla="*/ 3076645 h 3076645"/>
              <a:gd name="connsiteX5" fmla="*/ 0 w 1436323"/>
              <a:gd name="connsiteY5" fmla="*/ 0 h 3076645"/>
              <a:gd name="connsiteX0" fmla="*/ 0 w 1436323"/>
              <a:gd name="connsiteY0" fmla="*/ 0 h 3076645"/>
              <a:gd name="connsiteX1" fmla="*/ 1196931 w 1436323"/>
              <a:gd name="connsiteY1" fmla="*/ 0 h 3076645"/>
              <a:gd name="connsiteX2" fmla="*/ 1436323 w 1436323"/>
              <a:gd name="connsiteY2" fmla="*/ 138439 h 3076645"/>
              <a:gd name="connsiteX3" fmla="*/ 1436323 w 1436323"/>
              <a:gd name="connsiteY3" fmla="*/ 3076645 h 3076645"/>
              <a:gd name="connsiteX4" fmla="*/ 0 w 1436323"/>
              <a:gd name="connsiteY4" fmla="*/ 3076645 h 3076645"/>
              <a:gd name="connsiteX5" fmla="*/ 0 w 1436323"/>
              <a:gd name="connsiteY5" fmla="*/ 0 h 3076645"/>
              <a:gd name="connsiteX0" fmla="*/ 0 w 1436323"/>
              <a:gd name="connsiteY0" fmla="*/ 0 h 3076645"/>
              <a:gd name="connsiteX1" fmla="*/ 1196931 w 1436323"/>
              <a:gd name="connsiteY1" fmla="*/ 0 h 3076645"/>
              <a:gd name="connsiteX2" fmla="*/ 1436323 w 1436323"/>
              <a:gd name="connsiteY2" fmla="*/ 144264 h 3076645"/>
              <a:gd name="connsiteX3" fmla="*/ 1436323 w 1436323"/>
              <a:gd name="connsiteY3" fmla="*/ 3076645 h 3076645"/>
              <a:gd name="connsiteX4" fmla="*/ 0 w 1436323"/>
              <a:gd name="connsiteY4" fmla="*/ 3076645 h 3076645"/>
              <a:gd name="connsiteX5" fmla="*/ 0 w 1436323"/>
              <a:gd name="connsiteY5" fmla="*/ 0 h 3076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6323" h="3076645">
                <a:moveTo>
                  <a:pt x="0" y="0"/>
                </a:moveTo>
                <a:lnTo>
                  <a:pt x="1196931" y="0"/>
                </a:lnTo>
                <a:lnTo>
                  <a:pt x="1436323" y="144264"/>
                </a:lnTo>
                <a:lnTo>
                  <a:pt x="1436323" y="3076645"/>
                </a:lnTo>
                <a:lnTo>
                  <a:pt x="0" y="3076645"/>
                </a:lnTo>
                <a:lnTo>
                  <a:pt x="0" y="0"/>
                </a:lnTo>
                <a:close/>
              </a:path>
            </a:pathLst>
          </a:custGeom>
          <a:solidFill>
            <a:srgbClr val="00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Logo Efrei Pari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968" y="123756"/>
            <a:ext cx="2386594" cy="911942"/>
          </a:xfrm>
          <a:prstGeom prst="rect">
            <a:avLst/>
          </a:prstGeom>
        </p:spPr>
      </p:pic>
      <p:sp>
        <p:nvSpPr>
          <p:cNvPr id="22" name="Espace réservé du texte 19"/>
          <p:cNvSpPr>
            <a:spLocks noGrp="1"/>
          </p:cNvSpPr>
          <p:nvPr>
            <p:ph type="body" sz="quarter" idx="12" hasCustomPrompt="1"/>
          </p:nvPr>
        </p:nvSpPr>
        <p:spPr>
          <a:xfrm>
            <a:off x="2935494" y="4218755"/>
            <a:ext cx="4814433" cy="553997"/>
          </a:xfrm>
          <a:prstGeom prst="rect">
            <a:avLst/>
          </a:prstGeom>
        </p:spPr>
        <p:txBody>
          <a:bodyPr anchor="ctr" anchorCtr="0">
            <a:normAutofit/>
          </a:bodyPr>
          <a:lstStyle>
            <a:lvl1pPr marL="0" indent="0">
              <a:buNone/>
              <a:defRPr sz="1500">
                <a:latin typeface="Neo Sans W1G" panose="020B0504030504040204" pitchFamily="34" charset="0"/>
              </a:defRPr>
            </a:lvl1pPr>
          </a:lstStyle>
          <a:p>
            <a:pPr lvl="0"/>
            <a:r>
              <a:rPr lang="fr-FR" dirty="0"/>
              <a:t>Description</a:t>
            </a:r>
          </a:p>
        </p:txBody>
      </p:sp>
      <p:sp>
        <p:nvSpPr>
          <p:cNvPr id="3" name="Titre 2"/>
          <p:cNvSpPr>
            <a:spLocks noGrp="1"/>
          </p:cNvSpPr>
          <p:nvPr>
            <p:ph type="title" hasCustomPrompt="1"/>
          </p:nvPr>
        </p:nvSpPr>
        <p:spPr>
          <a:xfrm>
            <a:off x="2935494" y="2182490"/>
            <a:ext cx="4814432" cy="1325563"/>
          </a:xfrm>
          <a:prstGeom prst="rect">
            <a:avLst/>
          </a:prstGeom>
        </p:spPr>
        <p:txBody>
          <a:bodyPr anchor="ctr" anchorCtr="0"/>
          <a:lstStyle>
            <a:lvl1pPr>
              <a:defRPr baseline="0"/>
            </a:lvl1pPr>
          </a:lstStyle>
          <a:p>
            <a:r>
              <a:rPr lang="fr-FR" dirty="0"/>
              <a:t>Titre de la présentation</a:t>
            </a:r>
          </a:p>
        </p:txBody>
      </p:sp>
      <p:sp>
        <p:nvSpPr>
          <p:cNvPr id="5" name="Espace réservé du texte 4"/>
          <p:cNvSpPr>
            <a:spLocks noGrp="1"/>
          </p:cNvSpPr>
          <p:nvPr>
            <p:ph type="body" sz="quarter" idx="13" hasCustomPrompt="1"/>
          </p:nvPr>
        </p:nvSpPr>
        <p:spPr>
          <a:xfrm>
            <a:off x="2935494" y="3518535"/>
            <a:ext cx="4814432" cy="685800"/>
          </a:xfrm>
          <a:prstGeom prst="rect">
            <a:avLst/>
          </a:prstGeom>
        </p:spPr>
        <p:txBody>
          <a:bodyPr anchor="ctr" anchorCtr="0"/>
          <a:lstStyle>
            <a:lvl1pPr marL="0" indent="0">
              <a:buFontTx/>
              <a:buNone/>
              <a:defRPr sz="2500">
                <a:latin typeface="Neo Sans W1G" panose="020B0504030504040204" pitchFamily="34" charset="0"/>
              </a:defRPr>
            </a:lvl1pPr>
          </a:lstStyle>
          <a:p>
            <a:pPr lvl="0"/>
            <a:r>
              <a:rPr lang="fr-FR" dirty="0"/>
              <a:t>Sous-titre</a:t>
            </a:r>
          </a:p>
        </p:txBody>
      </p:sp>
    </p:spTree>
    <p:extLst>
      <p:ext uri="{BB962C8B-B14F-4D97-AF65-F5344CB8AC3E}">
        <p14:creationId xmlns:p14="http://schemas.microsoft.com/office/powerpoint/2010/main" val="275525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1CA3F1F-1342-444C-A244-AD8B1FCD707B}"/>
              </a:ext>
            </a:extLst>
          </p:cNvPr>
          <p:cNvSpPr/>
          <p:nvPr userDrawn="1"/>
        </p:nvSpPr>
        <p:spPr>
          <a:xfrm>
            <a:off x="10664144" y="0"/>
            <a:ext cx="1527856" cy="6858000"/>
          </a:xfrm>
          <a:prstGeom prst="rect">
            <a:avLst/>
          </a:prstGeom>
          <a:solidFill>
            <a:srgbClr val="00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0880" y="251087"/>
            <a:ext cx="588418" cy="568601"/>
          </a:xfrm>
          <a:prstGeom prst="rect">
            <a:avLst/>
          </a:prstGeom>
        </p:spPr>
      </p:pic>
      <p:sp>
        <p:nvSpPr>
          <p:cNvPr id="18" name="Espace réservé du contenu 17"/>
          <p:cNvSpPr>
            <a:spLocks noGrp="1"/>
          </p:cNvSpPr>
          <p:nvPr>
            <p:ph sz="quarter" idx="13"/>
          </p:nvPr>
        </p:nvSpPr>
        <p:spPr>
          <a:xfrm>
            <a:off x="429149" y="1908175"/>
            <a:ext cx="9890508" cy="4138613"/>
          </a:xfrm>
          <a:prstGeom prst="rect">
            <a:avLst/>
          </a:prstGeom>
        </p:spPr>
        <p:txBody>
          <a:bodyPr>
            <a:normAutofit/>
          </a:bodyPr>
          <a:lstStyle>
            <a:lvl1pPr marL="342900" indent="-342900">
              <a:buClr>
                <a:schemeClr val="accent5"/>
              </a:buClr>
              <a:buSzPct val="90000"/>
              <a:buFont typeface="Century Gothic" panose="020B0502020202020204" pitchFamily="34" charset="0"/>
              <a:buChar char="►"/>
              <a:defRPr sz="1500">
                <a:solidFill>
                  <a:schemeClr val="tx1"/>
                </a:solidFill>
              </a:defRPr>
            </a:lvl1pPr>
          </a:lstStyle>
          <a:p>
            <a:pPr lvl="0"/>
            <a:r>
              <a:rPr lang="fr-FR"/>
              <a:t>Modifier les styles du texte du masque</a:t>
            </a:r>
          </a:p>
        </p:txBody>
      </p:sp>
      <p:sp>
        <p:nvSpPr>
          <p:cNvPr id="12" name="Titre"/>
          <p:cNvSpPr>
            <a:spLocks noGrp="1"/>
          </p:cNvSpPr>
          <p:nvPr>
            <p:ph type="title" hasCustomPrompt="1"/>
          </p:nvPr>
        </p:nvSpPr>
        <p:spPr>
          <a:xfrm>
            <a:off x="429149" y="0"/>
            <a:ext cx="9890508" cy="1325563"/>
          </a:xfrm>
          <a:prstGeom prst="rect">
            <a:avLst/>
          </a:prstGeom>
        </p:spPr>
        <p:txBody>
          <a:bodyPr anchor="ctr" anchorCtr="0"/>
          <a:lstStyle>
            <a:lvl1pPr>
              <a:defRPr sz="3000"/>
            </a:lvl1pPr>
          </a:lstStyle>
          <a:p>
            <a:r>
              <a:rPr lang="fr-FR" dirty="0"/>
              <a:t>Titre de la slide</a:t>
            </a:r>
          </a:p>
        </p:txBody>
      </p:sp>
      <p:sp>
        <p:nvSpPr>
          <p:cNvPr id="14" name="Espace réservé du texte 5"/>
          <p:cNvSpPr>
            <a:spLocks noGrp="1"/>
          </p:cNvSpPr>
          <p:nvPr>
            <p:ph type="body" sz="quarter" idx="17" hasCustomPrompt="1"/>
          </p:nvPr>
        </p:nvSpPr>
        <p:spPr>
          <a:xfrm>
            <a:off x="428625" y="1341613"/>
            <a:ext cx="9891032" cy="366706"/>
          </a:xfrm>
          <a:prstGeom prst="rect">
            <a:avLst/>
          </a:prstGeom>
        </p:spPr>
        <p:txBody>
          <a:bodyPr/>
          <a:lstStyle>
            <a:lvl1pPr marL="0" indent="0">
              <a:buNone/>
              <a:defRPr b="1" i="1">
                <a:latin typeface="Neo Sans W1G" panose="020B0504030504040204" pitchFamily="34" charset="0"/>
              </a:defRPr>
            </a:lvl1pPr>
            <a:lvl2pPr>
              <a:defRPr b="1" i="1">
                <a:latin typeface="Neo Sans W1G" panose="020B0504030504040204" pitchFamily="34" charset="0"/>
              </a:defRPr>
            </a:lvl2pPr>
            <a:lvl3pPr>
              <a:defRPr b="1" i="1">
                <a:latin typeface="Neo Sans W1G" panose="020B0504030504040204" pitchFamily="34" charset="0"/>
              </a:defRPr>
            </a:lvl3pPr>
            <a:lvl4pPr>
              <a:defRPr b="1" i="1">
                <a:latin typeface="Neo Sans W1G" panose="020B0504030504040204" pitchFamily="34" charset="0"/>
              </a:defRPr>
            </a:lvl4pPr>
            <a:lvl5pPr>
              <a:defRPr b="1" i="1">
                <a:latin typeface="Neo Sans W1G" panose="020B0504030504040204" pitchFamily="34" charset="0"/>
              </a:defRPr>
            </a:lvl5pPr>
          </a:lstStyle>
          <a:p>
            <a:pPr lvl="0"/>
            <a:r>
              <a:rPr lang="fr-FR" dirty="0"/>
              <a:t>Sous-titre</a:t>
            </a:r>
          </a:p>
        </p:txBody>
      </p:sp>
      <p:sp>
        <p:nvSpPr>
          <p:cNvPr id="15" name="Hexagone 14"/>
          <p:cNvSpPr/>
          <p:nvPr userDrawn="1"/>
        </p:nvSpPr>
        <p:spPr>
          <a:xfrm rot="5400000">
            <a:off x="10616883" y="6371304"/>
            <a:ext cx="685274" cy="590753"/>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Hexagone 15"/>
          <p:cNvSpPr/>
          <p:nvPr userDrawn="1"/>
        </p:nvSpPr>
        <p:spPr>
          <a:xfrm rot="5400000">
            <a:off x="10233247" y="6166967"/>
            <a:ext cx="364414" cy="314150"/>
          </a:xfrm>
          <a:prstGeom prst="hexagon">
            <a:avLst/>
          </a:prstGeom>
          <a:solidFill>
            <a:srgbClr val="00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7BC1"/>
              </a:solidFill>
            </a:endParaRPr>
          </a:p>
        </p:txBody>
      </p:sp>
      <p:sp>
        <p:nvSpPr>
          <p:cNvPr id="2" name="Espace réservé du numéro de diapositive 1"/>
          <p:cNvSpPr>
            <a:spLocks noGrp="1"/>
          </p:cNvSpPr>
          <p:nvPr>
            <p:ph type="sldNum" sz="quarter" idx="18"/>
          </p:nvPr>
        </p:nvSpPr>
        <p:spPr>
          <a:xfrm>
            <a:off x="10664142" y="6457950"/>
            <a:ext cx="590755" cy="365125"/>
          </a:xfrm>
        </p:spPr>
        <p:txBody>
          <a:bodyPr/>
          <a:lstStyle>
            <a:lvl1pPr algn="ctr">
              <a:defRPr/>
            </a:lvl1pPr>
          </a:lstStyle>
          <a:p>
            <a:fld id="{BAF88466-554A-4CBD-BB64-CBACC1E3F3C6}" type="slidenum">
              <a:rPr lang="en-US" smtClean="0"/>
              <a:pPr/>
              <a:t>‹N°›</a:t>
            </a:fld>
            <a:endParaRPr lang="en-US" dirty="0"/>
          </a:p>
        </p:txBody>
      </p:sp>
      <p:sp>
        <p:nvSpPr>
          <p:cNvPr id="3" name="ZoneTexte 2"/>
          <p:cNvSpPr txBox="1"/>
          <p:nvPr userDrawn="1"/>
        </p:nvSpPr>
        <p:spPr>
          <a:xfrm>
            <a:off x="11219682" y="6275416"/>
            <a:ext cx="1007533" cy="461665"/>
          </a:xfrm>
          <a:prstGeom prst="rect">
            <a:avLst/>
          </a:prstGeom>
          <a:noFill/>
        </p:spPr>
        <p:txBody>
          <a:bodyPr wrap="square" rtlCol="0">
            <a:spAutoFit/>
          </a:bodyPr>
          <a:lstStyle/>
          <a:p>
            <a:r>
              <a:rPr lang="fr-FR" sz="1200" dirty="0"/>
              <a:t>Rémi Griot</a:t>
            </a:r>
          </a:p>
          <a:p>
            <a:r>
              <a:rPr lang="fr-FR" sz="1200" dirty="0"/>
              <a:t>EFREI Paris</a:t>
            </a:r>
            <a:endParaRPr lang="en-US" sz="1200" dirty="0"/>
          </a:p>
        </p:txBody>
      </p:sp>
    </p:spTree>
    <p:extLst>
      <p:ext uri="{BB962C8B-B14F-4D97-AF65-F5344CB8AC3E}">
        <p14:creationId xmlns:p14="http://schemas.microsoft.com/office/powerpoint/2010/main" val="428391387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A3F1F-1342-444C-A244-AD8B1FCD707B}"/>
              </a:ext>
            </a:extLst>
          </p:cNvPr>
          <p:cNvSpPr/>
          <p:nvPr userDrawn="1"/>
        </p:nvSpPr>
        <p:spPr>
          <a:xfrm>
            <a:off x="10664144" y="0"/>
            <a:ext cx="1527856" cy="6858000"/>
          </a:xfrm>
          <a:prstGeom prst="rect">
            <a:avLst/>
          </a:prstGeom>
          <a:solidFill>
            <a:srgbClr val="00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0880" y="251087"/>
            <a:ext cx="588418" cy="568601"/>
          </a:xfrm>
          <a:prstGeom prst="rect">
            <a:avLst/>
          </a:prstGeom>
        </p:spPr>
      </p:pic>
      <p:sp>
        <p:nvSpPr>
          <p:cNvPr id="13" name="Espace réservé pour une image  12"/>
          <p:cNvSpPr>
            <a:spLocks noGrp="1"/>
          </p:cNvSpPr>
          <p:nvPr>
            <p:ph type="pic" sz="quarter" idx="10"/>
          </p:nvPr>
        </p:nvSpPr>
        <p:spPr>
          <a:xfrm>
            <a:off x="8703917" y="1140912"/>
            <a:ext cx="2879725" cy="4905375"/>
          </a:xfrm>
          <a:prstGeom prst="rect">
            <a:avLst/>
          </a:prstGeom>
          <a:solidFill>
            <a:schemeClr val="bg1">
              <a:lumMod val="95000"/>
            </a:schemeClr>
          </a:solidFill>
        </p:spPr>
        <p:txBody>
          <a:bodyPr/>
          <a:lstStyle/>
          <a:p>
            <a:r>
              <a:rPr lang="fr-FR"/>
              <a:t>Cliquez sur l'icône pour ajouter une image</a:t>
            </a:r>
            <a:endParaRPr lang="fr-FR" dirty="0"/>
          </a:p>
        </p:txBody>
      </p:sp>
      <p:sp>
        <p:nvSpPr>
          <p:cNvPr id="16" name="Espace réservé du texte 19"/>
          <p:cNvSpPr>
            <a:spLocks noGrp="1"/>
          </p:cNvSpPr>
          <p:nvPr>
            <p:ph type="body" sz="quarter" idx="12"/>
          </p:nvPr>
        </p:nvSpPr>
        <p:spPr>
          <a:xfrm>
            <a:off x="429148" y="1907628"/>
            <a:ext cx="8021169" cy="4138659"/>
          </a:xfrm>
          <a:prstGeom prst="rect">
            <a:avLst/>
          </a:prstGeom>
        </p:spPr>
        <p:txBody>
          <a:bodyPr>
            <a:normAutofit/>
          </a:bodyPr>
          <a:lstStyle>
            <a:lvl1pPr marL="228600" indent="-228600">
              <a:buClr>
                <a:schemeClr val="accent5"/>
              </a:buClr>
              <a:buFont typeface="Century Gothic" panose="020B0502020202020204" pitchFamily="34" charset="0"/>
              <a:buChar char="►"/>
              <a:defRPr sz="1500"/>
            </a:lvl1pPr>
          </a:lstStyle>
          <a:p>
            <a:pPr lvl="0"/>
            <a:r>
              <a:rPr lang="fr-FR"/>
              <a:t>Modifier les styles du texte du masque</a:t>
            </a:r>
          </a:p>
        </p:txBody>
      </p:sp>
      <p:sp>
        <p:nvSpPr>
          <p:cNvPr id="10" name="Titre"/>
          <p:cNvSpPr>
            <a:spLocks noGrp="1"/>
          </p:cNvSpPr>
          <p:nvPr>
            <p:ph type="title" hasCustomPrompt="1"/>
          </p:nvPr>
        </p:nvSpPr>
        <p:spPr>
          <a:xfrm>
            <a:off x="429149" y="0"/>
            <a:ext cx="9890508" cy="1325563"/>
          </a:xfrm>
          <a:prstGeom prst="rect">
            <a:avLst/>
          </a:prstGeom>
        </p:spPr>
        <p:txBody>
          <a:bodyPr anchor="ctr" anchorCtr="0"/>
          <a:lstStyle>
            <a:lvl1pPr>
              <a:defRPr sz="3000"/>
            </a:lvl1pPr>
          </a:lstStyle>
          <a:p>
            <a:r>
              <a:rPr lang="fr-FR" dirty="0"/>
              <a:t>Titre de la slide</a:t>
            </a:r>
          </a:p>
        </p:txBody>
      </p:sp>
      <p:sp>
        <p:nvSpPr>
          <p:cNvPr id="12" name="Espace réservé du texte 5"/>
          <p:cNvSpPr>
            <a:spLocks noGrp="1"/>
          </p:cNvSpPr>
          <p:nvPr>
            <p:ph type="body" sz="quarter" idx="17" hasCustomPrompt="1"/>
          </p:nvPr>
        </p:nvSpPr>
        <p:spPr>
          <a:xfrm>
            <a:off x="429148" y="1341613"/>
            <a:ext cx="8021168" cy="366706"/>
          </a:xfrm>
          <a:prstGeom prst="rect">
            <a:avLst/>
          </a:prstGeom>
        </p:spPr>
        <p:txBody>
          <a:bodyPr/>
          <a:lstStyle>
            <a:lvl1pPr marL="0" indent="0">
              <a:buNone/>
              <a:defRPr b="1" i="1">
                <a:latin typeface="Neo Sans W1G" panose="020B0504030504040204" pitchFamily="34" charset="0"/>
              </a:defRPr>
            </a:lvl1pPr>
            <a:lvl2pPr>
              <a:defRPr b="1" i="1">
                <a:latin typeface="Neo Sans W1G" panose="020B0504030504040204" pitchFamily="34" charset="0"/>
              </a:defRPr>
            </a:lvl2pPr>
            <a:lvl3pPr>
              <a:defRPr b="1" i="1">
                <a:latin typeface="Neo Sans W1G" panose="020B0504030504040204" pitchFamily="34" charset="0"/>
              </a:defRPr>
            </a:lvl3pPr>
            <a:lvl4pPr>
              <a:defRPr b="1" i="1">
                <a:latin typeface="Neo Sans W1G" panose="020B0504030504040204" pitchFamily="34" charset="0"/>
              </a:defRPr>
            </a:lvl4pPr>
            <a:lvl5pPr>
              <a:defRPr b="1" i="1">
                <a:latin typeface="Neo Sans W1G" panose="020B0504030504040204" pitchFamily="34" charset="0"/>
              </a:defRPr>
            </a:lvl5pPr>
          </a:lstStyle>
          <a:p>
            <a:pPr lvl="0"/>
            <a:r>
              <a:rPr lang="fr-FR" dirty="0"/>
              <a:t>Sous-titre</a:t>
            </a:r>
          </a:p>
        </p:txBody>
      </p:sp>
      <p:sp>
        <p:nvSpPr>
          <p:cNvPr id="14" name="Hexagone 13"/>
          <p:cNvSpPr/>
          <p:nvPr userDrawn="1"/>
        </p:nvSpPr>
        <p:spPr>
          <a:xfrm rot="5400000">
            <a:off x="11536381" y="5557867"/>
            <a:ext cx="685274" cy="590753"/>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Hexagone 16"/>
          <p:cNvSpPr/>
          <p:nvPr userDrawn="1"/>
        </p:nvSpPr>
        <p:spPr>
          <a:xfrm rot="5400000">
            <a:off x="10248487" y="6314358"/>
            <a:ext cx="364414" cy="314150"/>
          </a:xfrm>
          <a:prstGeom prst="hexagon">
            <a:avLst/>
          </a:prstGeom>
          <a:solidFill>
            <a:srgbClr val="00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7BC1"/>
              </a:solidFill>
            </a:endParaRPr>
          </a:p>
        </p:txBody>
      </p:sp>
      <p:sp>
        <p:nvSpPr>
          <p:cNvPr id="18" name="Hexagone 17"/>
          <p:cNvSpPr/>
          <p:nvPr userDrawn="1"/>
        </p:nvSpPr>
        <p:spPr>
          <a:xfrm rot="5400000">
            <a:off x="9964929" y="6506828"/>
            <a:ext cx="249761" cy="215311"/>
          </a:xfrm>
          <a:prstGeom prst="hexagon">
            <a:avLst/>
          </a:prstGeom>
          <a:solidFill>
            <a:srgbClr val="00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7BC1"/>
              </a:solidFill>
            </a:endParaRPr>
          </a:p>
        </p:txBody>
      </p:sp>
      <p:sp>
        <p:nvSpPr>
          <p:cNvPr id="19" name="Hexagone 18"/>
          <p:cNvSpPr/>
          <p:nvPr userDrawn="1"/>
        </p:nvSpPr>
        <p:spPr>
          <a:xfrm rot="5400000">
            <a:off x="10616883" y="6371308"/>
            <a:ext cx="685274" cy="590753"/>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space réservé du numéro de diapositive 1"/>
          <p:cNvSpPr>
            <a:spLocks noGrp="1"/>
          </p:cNvSpPr>
          <p:nvPr>
            <p:ph type="sldNum" sz="quarter" idx="18"/>
          </p:nvPr>
        </p:nvSpPr>
        <p:spPr>
          <a:xfrm>
            <a:off x="10664142" y="6457950"/>
            <a:ext cx="590755" cy="365125"/>
          </a:xfrm>
        </p:spPr>
        <p:txBody>
          <a:bodyPr/>
          <a:lstStyle>
            <a:lvl1pPr algn="ctr">
              <a:defRPr/>
            </a:lvl1pPr>
          </a:lstStyle>
          <a:p>
            <a:fld id="{BAF88466-554A-4CBD-BB64-CBACC1E3F3C6}" type="slidenum">
              <a:rPr lang="en-US" smtClean="0"/>
              <a:pPr/>
              <a:t>‹N°›</a:t>
            </a:fld>
            <a:endParaRPr lang="en-US" dirty="0"/>
          </a:p>
        </p:txBody>
      </p:sp>
      <p:sp>
        <p:nvSpPr>
          <p:cNvPr id="21" name="ZoneTexte 20"/>
          <p:cNvSpPr txBox="1"/>
          <p:nvPr userDrawn="1"/>
        </p:nvSpPr>
        <p:spPr>
          <a:xfrm>
            <a:off x="11219682" y="6275416"/>
            <a:ext cx="1007533" cy="461665"/>
          </a:xfrm>
          <a:prstGeom prst="rect">
            <a:avLst/>
          </a:prstGeom>
          <a:noFill/>
        </p:spPr>
        <p:txBody>
          <a:bodyPr wrap="square" rtlCol="0">
            <a:spAutoFit/>
          </a:bodyPr>
          <a:lstStyle/>
          <a:p>
            <a:r>
              <a:rPr lang="fr-FR" sz="1200" dirty="0"/>
              <a:t>Rémi Griot</a:t>
            </a:r>
          </a:p>
          <a:p>
            <a:r>
              <a:rPr lang="fr-FR" sz="1200" dirty="0"/>
              <a:t>EFREI Paris</a:t>
            </a:r>
            <a:endParaRPr lang="en-US" sz="1200" dirty="0"/>
          </a:p>
        </p:txBody>
      </p:sp>
    </p:spTree>
    <p:extLst>
      <p:ext uri="{BB962C8B-B14F-4D97-AF65-F5344CB8AC3E}">
        <p14:creationId xmlns:p14="http://schemas.microsoft.com/office/powerpoint/2010/main" val="135437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1CA3F1F-1342-444C-A244-AD8B1FCD707B}"/>
              </a:ext>
            </a:extLst>
          </p:cNvPr>
          <p:cNvSpPr/>
          <p:nvPr userDrawn="1"/>
        </p:nvSpPr>
        <p:spPr>
          <a:xfrm>
            <a:off x="10664144" y="0"/>
            <a:ext cx="1527856" cy="6858000"/>
          </a:xfrm>
          <a:prstGeom prst="rect">
            <a:avLst/>
          </a:prstGeom>
          <a:solidFill>
            <a:srgbClr val="00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0880" y="251087"/>
            <a:ext cx="588418" cy="568601"/>
          </a:xfrm>
          <a:prstGeom prst="rect">
            <a:avLst/>
          </a:prstGeom>
        </p:spPr>
      </p:pic>
      <p:sp>
        <p:nvSpPr>
          <p:cNvPr id="12" name="Espace réservé pour une image  12"/>
          <p:cNvSpPr>
            <a:spLocks noGrp="1"/>
          </p:cNvSpPr>
          <p:nvPr>
            <p:ph type="pic" sz="quarter" idx="10"/>
          </p:nvPr>
        </p:nvSpPr>
        <p:spPr>
          <a:xfrm>
            <a:off x="8703917" y="1140912"/>
            <a:ext cx="2879725" cy="4905375"/>
          </a:xfrm>
          <a:prstGeom prst="rect">
            <a:avLst/>
          </a:prstGeom>
          <a:solidFill>
            <a:schemeClr val="bg1">
              <a:lumMod val="95000"/>
            </a:schemeClr>
          </a:solidFill>
        </p:spPr>
        <p:txBody>
          <a:bodyPr/>
          <a:lstStyle/>
          <a:p>
            <a:r>
              <a:rPr lang="fr-FR"/>
              <a:t>Cliquez sur l'icône pour ajouter une image</a:t>
            </a:r>
            <a:endParaRPr lang="fr-FR" dirty="0"/>
          </a:p>
        </p:txBody>
      </p:sp>
      <p:sp>
        <p:nvSpPr>
          <p:cNvPr id="13" name="Espace réservé pour une image  12"/>
          <p:cNvSpPr>
            <a:spLocks noGrp="1"/>
          </p:cNvSpPr>
          <p:nvPr>
            <p:ph type="pic" sz="quarter" idx="11"/>
          </p:nvPr>
        </p:nvSpPr>
        <p:spPr>
          <a:xfrm>
            <a:off x="5590653" y="1140912"/>
            <a:ext cx="2879725" cy="4905375"/>
          </a:xfrm>
          <a:prstGeom prst="rect">
            <a:avLst/>
          </a:prstGeom>
          <a:solidFill>
            <a:schemeClr val="bg1">
              <a:lumMod val="95000"/>
            </a:schemeClr>
          </a:solidFill>
        </p:spPr>
        <p:txBody>
          <a:bodyPr/>
          <a:lstStyle/>
          <a:p>
            <a:r>
              <a:rPr lang="fr-FR"/>
              <a:t>Cliquez sur l'icône pour ajouter une image</a:t>
            </a:r>
            <a:endParaRPr lang="fr-FR" dirty="0"/>
          </a:p>
        </p:txBody>
      </p:sp>
      <p:sp>
        <p:nvSpPr>
          <p:cNvPr id="20" name="Espace réservé du texte 19"/>
          <p:cNvSpPr>
            <a:spLocks noGrp="1"/>
          </p:cNvSpPr>
          <p:nvPr>
            <p:ph type="body" sz="quarter" idx="12"/>
          </p:nvPr>
        </p:nvSpPr>
        <p:spPr>
          <a:xfrm>
            <a:off x="429148" y="1907628"/>
            <a:ext cx="4927965" cy="4138659"/>
          </a:xfrm>
          <a:prstGeom prst="rect">
            <a:avLst/>
          </a:prstGeom>
        </p:spPr>
        <p:txBody>
          <a:bodyPr>
            <a:normAutofit/>
          </a:bodyPr>
          <a:lstStyle>
            <a:lvl1pPr marL="342900" indent="-342900">
              <a:buClr>
                <a:schemeClr val="accent5"/>
              </a:buClr>
              <a:buFont typeface="Century Gothic" panose="020B0502020202020204" pitchFamily="34" charset="0"/>
              <a:buChar char="►"/>
              <a:defRPr sz="1500"/>
            </a:lvl1pPr>
          </a:lstStyle>
          <a:p>
            <a:pPr lvl="0"/>
            <a:r>
              <a:rPr lang="fr-FR"/>
              <a:t>Modifier les styles du texte du masque</a:t>
            </a:r>
          </a:p>
        </p:txBody>
      </p:sp>
      <p:sp>
        <p:nvSpPr>
          <p:cNvPr id="11" name="Hexagone 10"/>
          <p:cNvSpPr/>
          <p:nvPr userDrawn="1"/>
        </p:nvSpPr>
        <p:spPr>
          <a:xfrm rot="5400000">
            <a:off x="11536381" y="5557867"/>
            <a:ext cx="685274" cy="590753"/>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itre"/>
          <p:cNvSpPr>
            <a:spLocks noGrp="1"/>
          </p:cNvSpPr>
          <p:nvPr>
            <p:ph type="title" hasCustomPrompt="1"/>
          </p:nvPr>
        </p:nvSpPr>
        <p:spPr>
          <a:xfrm>
            <a:off x="429149" y="0"/>
            <a:ext cx="9890508" cy="1325563"/>
          </a:xfrm>
          <a:prstGeom prst="rect">
            <a:avLst/>
          </a:prstGeom>
        </p:spPr>
        <p:txBody>
          <a:bodyPr anchor="ctr" anchorCtr="0"/>
          <a:lstStyle>
            <a:lvl1pPr>
              <a:defRPr sz="3000"/>
            </a:lvl1pPr>
          </a:lstStyle>
          <a:p>
            <a:r>
              <a:rPr lang="fr-FR" dirty="0"/>
              <a:t>Titre de la slide</a:t>
            </a:r>
          </a:p>
        </p:txBody>
      </p:sp>
      <p:sp>
        <p:nvSpPr>
          <p:cNvPr id="16" name="Espace réservé du texte 5"/>
          <p:cNvSpPr>
            <a:spLocks noGrp="1"/>
          </p:cNvSpPr>
          <p:nvPr>
            <p:ph type="body" sz="quarter" idx="17" hasCustomPrompt="1"/>
          </p:nvPr>
        </p:nvSpPr>
        <p:spPr>
          <a:xfrm>
            <a:off x="428626" y="1341613"/>
            <a:ext cx="4928488" cy="366706"/>
          </a:xfrm>
          <a:prstGeom prst="rect">
            <a:avLst/>
          </a:prstGeom>
        </p:spPr>
        <p:txBody>
          <a:bodyPr/>
          <a:lstStyle>
            <a:lvl1pPr marL="0" indent="0">
              <a:buNone/>
              <a:defRPr b="1" i="1">
                <a:latin typeface="Neo Sans W1G" panose="020B0504030504040204" pitchFamily="34" charset="0"/>
              </a:defRPr>
            </a:lvl1pPr>
            <a:lvl2pPr>
              <a:defRPr b="1" i="1">
                <a:latin typeface="Neo Sans W1G" panose="020B0504030504040204" pitchFamily="34" charset="0"/>
              </a:defRPr>
            </a:lvl2pPr>
            <a:lvl3pPr>
              <a:defRPr b="1" i="1">
                <a:latin typeface="Neo Sans W1G" panose="020B0504030504040204" pitchFamily="34" charset="0"/>
              </a:defRPr>
            </a:lvl3pPr>
            <a:lvl4pPr>
              <a:defRPr b="1" i="1">
                <a:latin typeface="Neo Sans W1G" panose="020B0504030504040204" pitchFamily="34" charset="0"/>
              </a:defRPr>
            </a:lvl4pPr>
            <a:lvl5pPr>
              <a:defRPr b="1" i="1">
                <a:latin typeface="Neo Sans W1G" panose="020B0504030504040204" pitchFamily="34" charset="0"/>
              </a:defRPr>
            </a:lvl5pPr>
          </a:lstStyle>
          <a:p>
            <a:pPr lvl="0"/>
            <a:r>
              <a:rPr lang="fr-FR" dirty="0"/>
              <a:t>Sous-titre</a:t>
            </a:r>
          </a:p>
        </p:txBody>
      </p:sp>
      <p:sp>
        <p:nvSpPr>
          <p:cNvPr id="17" name="Hexagone 16"/>
          <p:cNvSpPr/>
          <p:nvPr userDrawn="1"/>
        </p:nvSpPr>
        <p:spPr>
          <a:xfrm rot="5400000">
            <a:off x="10248487" y="6314358"/>
            <a:ext cx="364414" cy="314150"/>
          </a:xfrm>
          <a:prstGeom prst="hexagon">
            <a:avLst/>
          </a:prstGeom>
          <a:solidFill>
            <a:srgbClr val="00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7BC1"/>
              </a:solidFill>
            </a:endParaRPr>
          </a:p>
        </p:txBody>
      </p:sp>
      <p:sp>
        <p:nvSpPr>
          <p:cNvPr id="19" name="Hexagone 18"/>
          <p:cNvSpPr/>
          <p:nvPr userDrawn="1"/>
        </p:nvSpPr>
        <p:spPr>
          <a:xfrm rot="5400000">
            <a:off x="9964929" y="6506828"/>
            <a:ext cx="249761" cy="215311"/>
          </a:xfrm>
          <a:prstGeom prst="hexagon">
            <a:avLst/>
          </a:prstGeom>
          <a:solidFill>
            <a:srgbClr val="00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7BC1"/>
              </a:solidFill>
            </a:endParaRPr>
          </a:p>
        </p:txBody>
      </p:sp>
      <p:sp>
        <p:nvSpPr>
          <p:cNvPr id="21" name="Hexagone 20"/>
          <p:cNvSpPr/>
          <p:nvPr userDrawn="1"/>
        </p:nvSpPr>
        <p:spPr>
          <a:xfrm rot="5400000">
            <a:off x="10616883" y="6371310"/>
            <a:ext cx="685274" cy="590753"/>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space réservé du numéro de diapositive 1"/>
          <p:cNvSpPr>
            <a:spLocks noGrp="1"/>
          </p:cNvSpPr>
          <p:nvPr>
            <p:ph type="sldNum" sz="quarter" idx="18"/>
          </p:nvPr>
        </p:nvSpPr>
        <p:spPr>
          <a:xfrm>
            <a:off x="10664142" y="6455544"/>
            <a:ext cx="590755" cy="365125"/>
          </a:xfrm>
        </p:spPr>
        <p:txBody>
          <a:bodyPr/>
          <a:lstStyle>
            <a:lvl1pPr algn="ctr">
              <a:defRPr/>
            </a:lvl1pPr>
          </a:lstStyle>
          <a:p>
            <a:fld id="{BAF88466-554A-4CBD-BB64-CBACC1E3F3C6}" type="slidenum">
              <a:rPr lang="en-US" smtClean="0"/>
              <a:pPr/>
              <a:t>‹N°›</a:t>
            </a:fld>
            <a:endParaRPr lang="en-US" dirty="0"/>
          </a:p>
        </p:txBody>
      </p:sp>
      <p:sp>
        <p:nvSpPr>
          <p:cNvPr id="23" name="ZoneTexte 22"/>
          <p:cNvSpPr txBox="1"/>
          <p:nvPr userDrawn="1"/>
        </p:nvSpPr>
        <p:spPr>
          <a:xfrm>
            <a:off x="11219682" y="6275416"/>
            <a:ext cx="1007533" cy="461665"/>
          </a:xfrm>
          <a:prstGeom prst="rect">
            <a:avLst/>
          </a:prstGeom>
          <a:noFill/>
        </p:spPr>
        <p:txBody>
          <a:bodyPr wrap="square" rtlCol="0">
            <a:spAutoFit/>
          </a:bodyPr>
          <a:lstStyle/>
          <a:p>
            <a:r>
              <a:rPr lang="fr-FR" sz="1200" dirty="0"/>
              <a:t>Rémi Griot</a:t>
            </a:r>
          </a:p>
          <a:p>
            <a:r>
              <a:rPr lang="fr-FR" sz="1200" dirty="0"/>
              <a:t>EFREI Paris</a:t>
            </a:r>
            <a:endParaRPr lang="en-US" sz="1200" dirty="0"/>
          </a:p>
        </p:txBody>
      </p:sp>
    </p:spTree>
    <p:extLst>
      <p:ext uri="{BB962C8B-B14F-4D97-AF65-F5344CB8AC3E}">
        <p14:creationId xmlns:p14="http://schemas.microsoft.com/office/powerpoint/2010/main" val="82588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pic>
        <p:nvPicPr>
          <p:cNvPr id="11" name="Imag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0880" y="251087"/>
            <a:ext cx="588418" cy="568601"/>
          </a:xfrm>
          <a:prstGeom prst="rect">
            <a:avLst/>
          </a:prstGeom>
        </p:spPr>
      </p:pic>
      <p:sp>
        <p:nvSpPr>
          <p:cNvPr id="15" name="Espace réservé pour une image  14"/>
          <p:cNvSpPr>
            <a:spLocks noGrp="1"/>
          </p:cNvSpPr>
          <p:nvPr>
            <p:ph type="pic" sz="quarter" idx="10"/>
          </p:nvPr>
        </p:nvSpPr>
        <p:spPr>
          <a:xfrm>
            <a:off x="382588" y="390909"/>
            <a:ext cx="3987800" cy="6092825"/>
          </a:xfrm>
          <a:prstGeom prst="rect">
            <a:avLst/>
          </a:prstGeom>
          <a:solidFill>
            <a:schemeClr val="bg1">
              <a:lumMod val="95000"/>
            </a:schemeClr>
          </a:solidFill>
        </p:spPr>
        <p:txBody>
          <a:bodyPr/>
          <a:lstStyle/>
          <a:p>
            <a:r>
              <a:rPr lang="fr-FR"/>
              <a:t>Cliquez sur l'icône pour ajouter une image</a:t>
            </a:r>
          </a:p>
        </p:txBody>
      </p:sp>
      <p:sp>
        <p:nvSpPr>
          <p:cNvPr id="12" name="Hexagone 11"/>
          <p:cNvSpPr/>
          <p:nvPr userDrawn="1"/>
        </p:nvSpPr>
        <p:spPr>
          <a:xfrm rot="5400000">
            <a:off x="4343171" y="6216422"/>
            <a:ext cx="449892" cy="387838"/>
          </a:xfrm>
          <a:prstGeom prst="hexagon">
            <a:avLst/>
          </a:prstGeom>
          <a:solidFill>
            <a:srgbClr val="00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space réservé du texte 19"/>
          <p:cNvSpPr>
            <a:spLocks noGrp="1"/>
          </p:cNvSpPr>
          <p:nvPr>
            <p:ph type="body" sz="quarter" idx="12"/>
          </p:nvPr>
        </p:nvSpPr>
        <p:spPr>
          <a:xfrm>
            <a:off x="4762036" y="1907628"/>
            <a:ext cx="7157261" cy="4576106"/>
          </a:xfrm>
          <a:prstGeom prst="rect">
            <a:avLst/>
          </a:prstGeom>
        </p:spPr>
        <p:txBody>
          <a:bodyPr>
            <a:normAutofit/>
          </a:bodyPr>
          <a:lstStyle>
            <a:lvl1pPr marL="228600" indent="-228600">
              <a:buClr>
                <a:schemeClr val="accent5"/>
              </a:buClr>
              <a:buFont typeface="Century Gothic" panose="020B0502020202020204" pitchFamily="34" charset="0"/>
              <a:buChar char="►"/>
              <a:defRPr sz="1500"/>
            </a:lvl1pPr>
          </a:lstStyle>
          <a:p>
            <a:pPr lvl="0"/>
            <a:r>
              <a:rPr lang="fr-FR"/>
              <a:t>Modifier les styles du texte du masque</a:t>
            </a:r>
          </a:p>
        </p:txBody>
      </p:sp>
      <p:sp>
        <p:nvSpPr>
          <p:cNvPr id="9" name="Titre"/>
          <p:cNvSpPr>
            <a:spLocks noGrp="1"/>
          </p:cNvSpPr>
          <p:nvPr>
            <p:ph type="title" hasCustomPrompt="1"/>
          </p:nvPr>
        </p:nvSpPr>
        <p:spPr>
          <a:xfrm>
            <a:off x="4762036" y="0"/>
            <a:ext cx="6373138" cy="1325563"/>
          </a:xfrm>
          <a:prstGeom prst="rect">
            <a:avLst/>
          </a:prstGeom>
        </p:spPr>
        <p:txBody>
          <a:bodyPr anchor="ctr" anchorCtr="0"/>
          <a:lstStyle>
            <a:lvl1pPr>
              <a:defRPr sz="3000"/>
            </a:lvl1pPr>
          </a:lstStyle>
          <a:p>
            <a:r>
              <a:rPr lang="fr-FR" dirty="0"/>
              <a:t>Titre de la slide</a:t>
            </a:r>
          </a:p>
        </p:txBody>
      </p:sp>
      <p:sp>
        <p:nvSpPr>
          <p:cNvPr id="10" name="Espace réservé du texte 5"/>
          <p:cNvSpPr>
            <a:spLocks noGrp="1"/>
          </p:cNvSpPr>
          <p:nvPr>
            <p:ph type="body" sz="quarter" idx="17" hasCustomPrompt="1"/>
          </p:nvPr>
        </p:nvSpPr>
        <p:spPr>
          <a:xfrm>
            <a:off x="4762036" y="1323889"/>
            <a:ext cx="7157260" cy="366706"/>
          </a:xfrm>
          <a:prstGeom prst="rect">
            <a:avLst/>
          </a:prstGeom>
        </p:spPr>
        <p:txBody>
          <a:bodyPr/>
          <a:lstStyle>
            <a:lvl1pPr marL="0" indent="0">
              <a:buNone/>
              <a:defRPr b="1" i="1">
                <a:latin typeface="Neo Sans W1G" panose="020B0504030504040204" pitchFamily="34" charset="0"/>
              </a:defRPr>
            </a:lvl1pPr>
            <a:lvl2pPr>
              <a:defRPr b="1" i="1">
                <a:latin typeface="Neo Sans W1G" panose="020B0504030504040204" pitchFamily="34" charset="0"/>
              </a:defRPr>
            </a:lvl2pPr>
            <a:lvl3pPr>
              <a:defRPr b="1" i="1">
                <a:latin typeface="Neo Sans W1G" panose="020B0504030504040204" pitchFamily="34" charset="0"/>
              </a:defRPr>
            </a:lvl3pPr>
            <a:lvl4pPr>
              <a:defRPr b="1" i="1">
                <a:latin typeface="Neo Sans W1G" panose="020B0504030504040204" pitchFamily="34" charset="0"/>
              </a:defRPr>
            </a:lvl4pPr>
            <a:lvl5pPr>
              <a:defRPr b="1" i="1">
                <a:latin typeface="Neo Sans W1G" panose="020B0504030504040204" pitchFamily="34" charset="0"/>
              </a:defRPr>
            </a:lvl5pPr>
          </a:lstStyle>
          <a:p>
            <a:pPr lvl="0"/>
            <a:r>
              <a:rPr lang="fr-FR" dirty="0"/>
              <a:t>Sous-titre</a:t>
            </a:r>
          </a:p>
        </p:txBody>
      </p:sp>
      <p:sp>
        <p:nvSpPr>
          <p:cNvPr id="13" name="Hexagone 12"/>
          <p:cNvSpPr/>
          <p:nvPr userDrawn="1"/>
        </p:nvSpPr>
        <p:spPr>
          <a:xfrm rot="5400000">
            <a:off x="4714844" y="6611008"/>
            <a:ext cx="299552" cy="258235"/>
          </a:xfrm>
          <a:prstGeom prst="hexagon">
            <a:avLst/>
          </a:prstGeom>
          <a:solidFill>
            <a:srgbClr val="00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Hexagone 16"/>
          <p:cNvSpPr/>
          <p:nvPr userDrawn="1"/>
        </p:nvSpPr>
        <p:spPr>
          <a:xfrm rot="5400000">
            <a:off x="10616883" y="6371310"/>
            <a:ext cx="685274" cy="590753"/>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space réservé du numéro de diapositive 1"/>
          <p:cNvSpPr>
            <a:spLocks noGrp="1"/>
          </p:cNvSpPr>
          <p:nvPr>
            <p:ph type="sldNum" sz="quarter" idx="18"/>
          </p:nvPr>
        </p:nvSpPr>
        <p:spPr>
          <a:xfrm>
            <a:off x="10664142" y="6455544"/>
            <a:ext cx="590755" cy="365125"/>
          </a:xfrm>
        </p:spPr>
        <p:txBody>
          <a:bodyPr/>
          <a:lstStyle>
            <a:lvl1pPr algn="ctr">
              <a:defRPr/>
            </a:lvl1pPr>
          </a:lstStyle>
          <a:p>
            <a:fld id="{BAF88466-554A-4CBD-BB64-CBACC1E3F3C6}" type="slidenum">
              <a:rPr lang="en-US" smtClean="0"/>
              <a:pPr/>
              <a:t>‹N°›</a:t>
            </a:fld>
            <a:endParaRPr lang="en-US" dirty="0"/>
          </a:p>
        </p:txBody>
      </p:sp>
    </p:spTree>
    <p:extLst>
      <p:ext uri="{BB962C8B-B14F-4D97-AF65-F5344CB8AC3E}">
        <p14:creationId xmlns:p14="http://schemas.microsoft.com/office/powerpoint/2010/main" val="1431015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position personnalisée">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blanc"/>
          <p:cNvSpPr/>
          <p:nvPr userDrawn="1"/>
        </p:nvSpPr>
        <p:spPr>
          <a:xfrm>
            <a:off x="0" y="4557887"/>
            <a:ext cx="12192000" cy="2300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droite">
            <a:extLst>
              <a:ext uri="{FF2B5EF4-FFF2-40B4-BE49-F238E27FC236}">
                <a16:creationId xmlns:a16="http://schemas.microsoft.com/office/drawing/2014/main" id="{46D103B4-E407-489C-BDAB-33269A8E6E4D}"/>
              </a:ext>
            </a:extLst>
          </p:cNvPr>
          <p:cNvSpPr/>
          <p:nvPr userDrawn="1"/>
        </p:nvSpPr>
        <p:spPr>
          <a:xfrm>
            <a:off x="7984184" y="3088255"/>
            <a:ext cx="3012440" cy="3769745"/>
          </a:xfrm>
          <a:prstGeom prst="rect">
            <a:avLst/>
          </a:prstGeom>
          <a:solidFill>
            <a:srgbClr val="007BC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a:p>
        </p:txBody>
      </p:sp>
      <p:sp>
        <p:nvSpPr>
          <p:cNvPr id="7" name="Rectangle milieu">
            <a:extLst>
              <a:ext uri="{FF2B5EF4-FFF2-40B4-BE49-F238E27FC236}">
                <a16:creationId xmlns:a16="http://schemas.microsoft.com/office/drawing/2014/main" id="{45F98A88-E9B7-461C-836A-574568284725}"/>
              </a:ext>
            </a:extLst>
          </p:cNvPr>
          <p:cNvSpPr/>
          <p:nvPr userDrawn="1"/>
        </p:nvSpPr>
        <p:spPr>
          <a:xfrm>
            <a:off x="4589780" y="3088255"/>
            <a:ext cx="3012440" cy="3769745"/>
          </a:xfrm>
          <a:prstGeom prst="rect">
            <a:avLst/>
          </a:prstGeom>
          <a:solidFill>
            <a:srgbClr val="007BC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dirty="0"/>
          </a:p>
        </p:txBody>
      </p:sp>
      <p:sp>
        <p:nvSpPr>
          <p:cNvPr id="44" name="Rectangle gauche"/>
          <p:cNvSpPr/>
          <p:nvPr userDrawn="1"/>
        </p:nvSpPr>
        <p:spPr>
          <a:xfrm flipH="1">
            <a:off x="1195376" y="3088255"/>
            <a:ext cx="3020676" cy="3769745"/>
          </a:xfrm>
          <a:custGeom>
            <a:avLst/>
            <a:gdLst>
              <a:gd name="connsiteX0" fmla="*/ 0 w 3020676"/>
              <a:gd name="connsiteY0" fmla="*/ 0 h 3769745"/>
              <a:gd name="connsiteX1" fmla="*/ 2517220 w 3020676"/>
              <a:gd name="connsiteY1" fmla="*/ 0 h 3769745"/>
              <a:gd name="connsiteX2" fmla="*/ 3020676 w 3020676"/>
              <a:gd name="connsiteY2" fmla="*/ 503456 h 3769745"/>
              <a:gd name="connsiteX3" fmla="*/ 3020676 w 3020676"/>
              <a:gd name="connsiteY3" fmla="*/ 3769745 h 3769745"/>
              <a:gd name="connsiteX4" fmla="*/ 0 w 3020676"/>
              <a:gd name="connsiteY4" fmla="*/ 3769745 h 3769745"/>
              <a:gd name="connsiteX5" fmla="*/ 0 w 3020676"/>
              <a:gd name="connsiteY5" fmla="*/ 0 h 3769745"/>
              <a:gd name="connsiteX0" fmla="*/ 0 w 3020676"/>
              <a:gd name="connsiteY0" fmla="*/ 0 h 3769745"/>
              <a:gd name="connsiteX1" fmla="*/ 2021920 w 3020676"/>
              <a:gd name="connsiteY1" fmla="*/ 1905 h 3769745"/>
              <a:gd name="connsiteX2" fmla="*/ 3020676 w 3020676"/>
              <a:gd name="connsiteY2" fmla="*/ 503456 h 3769745"/>
              <a:gd name="connsiteX3" fmla="*/ 3020676 w 3020676"/>
              <a:gd name="connsiteY3" fmla="*/ 3769745 h 3769745"/>
              <a:gd name="connsiteX4" fmla="*/ 0 w 3020676"/>
              <a:gd name="connsiteY4" fmla="*/ 3769745 h 3769745"/>
              <a:gd name="connsiteX5" fmla="*/ 0 w 3020676"/>
              <a:gd name="connsiteY5" fmla="*/ 0 h 3769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0676" h="3769745">
                <a:moveTo>
                  <a:pt x="0" y="0"/>
                </a:moveTo>
                <a:lnTo>
                  <a:pt x="2021920" y="1905"/>
                </a:lnTo>
                <a:lnTo>
                  <a:pt x="3020676" y="503456"/>
                </a:lnTo>
                <a:lnTo>
                  <a:pt x="3020676" y="3769745"/>
                </a:lnTo>
                <a:lnTo>
                  <a:pt x="0" y="3769745"/>
                </a:lnTo>
                <a:lnTo>
                  <a:pt x="0" y="0"/>
                </a:lnTo>
                <a:close/>
              </a:path>
            </a:pathLst>
          </a:custGeom>
          <a:solidFill>
            <a:srgbClr val="00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fr-FR" dirty="0"/>
          </a:p>
        </p:txBody>
      </p:sp>
      <p:sp>
        <p:nvSpPr>
          <p:cNvPr id="46" name="Espace réservé du texte 45"/>
          <p:cNvSpPr>
            <a:spLocks noGrp="1"/>
          </p:cNvSpPr>
          <p:nvPr>
            <p:ph type="body" sz="quarter" idx="14"/>
          </p:nvPr>
        </p:nvSpPr>
        <p:spPr>
          <a:xfrm>
            <a:off x="1381739" y="3465513"/>
            <a:ext cx="2647950" cy="3144837"/>
          </a:xfrm>
          <a:prstGeom prst="rect">
            <a:avLst/>
          </a:prstGeom>
        </p:spPr>
        <p:txBody>
          <a:bodyPr>
            <a:normAutofit/>
          </a:bodyPr>
          <a:lstStyle>
            <a:lvl1pPr marL="228600" indent="-228600">
              <a:buClr>
                <a:schemeClr val="bg1"/>
              </a:buClr>
              <a:buSzPct val="90000"/>
              <a:buFont typeface="Century Gothic" panose="020B0502020202020204" pitchFamily="34" charset="0"/>
              <a:buChar char="►"/>
              <a:defRPr sz="1500">
                <a:solidFill>
                  <a:schemeClr val="bg1"/>
                </a:solidFill>
              </a:defRPr>
            </a:lvl1pPr>
          </a:lstStyle>
          <a:p>
            <a:pPr lvl="0"/>
            <a:r>
              <a:rPr lang="fr-FR"/>
              <a:t>Modifier les styles du texte du masque</a:t>
            </a:r>
          </a:p>
        </p:txBody>
      </p:sp>
      <p:sp>
        <p:nvSpPr>
          <p:cNvPr id="48" name="Espace réservé du texte 45"/>
          <p:cNvSpPr>
            <a:spLocks noGrp="1"/>
          </p:cNvSpPr>
          <p:nvPr>
            <p:ph type="body" sz="quarter" idx="16"/>
          </p:nvPr>
        </p:nvSpPr>
        <p:spPr>
          <a:xfrm>
            <a:off x="8166429" y="3465387"/>
            <a:ext cx="2647950" cy="3144837"/>
          </a:xfrm>
          <a:prstGeom prst="rect">
            <a:avLst/>
          </a:prstGeom>
        </p:spPr>
        <p:txBody>
          <a:bodyPr>
            <a:normAutofit/>
          </a:bodyPr>
          <a:lstStyle>
            <a:lvl1pPr marL="228600" indent="-228600">
              <a:defRPr lang="fr-FR" sz="1500" kern="1200" dirty="0" smtClean="0">
                <a:solidFill>
                  <a:schemeClr val="bg1"/>
                </a:solidFill>
                <a:latin typeface="Century Gothic" panose="020B0502020202020204" pitchFamily="34" charset="0"/>
                <a:ea typeface="+mn-ea"/>
                <a:cs typeface="+mn-cs"/>
              </a:defRPr>
            </a:lvl1pPr>
          </a:lstStyle>
          <a:p>
            <a:pPr marL="228600" lvl="0" indent="-228600" algn="l" defTabSz="914400" rtl="0" eaLnBrk="1" latinLnBrk="0" hangingPunct="1">
              <a:lnSpc>
                <a:spcPct val="90000"/>
              </a:lnSpc>
              <a:spcBef>
                <a:spcPts val="1000"/>
              </a:spcBef>
              <a:buClr>
                <a:schemeClr val="bg1"/>
              </a:buClr>
              <a:buSzPct val="90000"/>
              <a:buFont typeface="Century Gothic" panose="020B0502020202020204" pitchFamily="34" charset="0"/>
              <a:buChar char="►"/>
            </a:pPr>
            <a:r>
              <a:rPr lang="fr-FR"/>
              <a:t>Modifier les styles du texte du masque</a:t>
            </a:r>
          </a:p>
        </p:txBody>
      </p:sp>
      <p:sp>
        <p:nvSpPr>
          <p:cNvPr id="47" name="Espace réservé du texte 45"/>
          <p:cNvSpPr>
            <a:spLocks noGrp="1"/>
          </p:cNvSpPr>
          <p:nvPr>
            <p:ph type="body" sz="quarter" idx="15"/>
          </p:nvPr>
        </p:nvSpPr>
        <p:spPr>
          <a:xfrm>
            <a:off x="4772025" y="3465387"/>
            <a:ext cx="2647950" cy="3144837"/>
          </a:xfrm>
          <a:prstGeom prst="rect">
            <a:avLst/>
          </a:prstGeom>
        </p:spPr>
        <p:txBody>
          <a:bodyPr>
            <a:normAutofit/>
          </a:bodyPr>
          <a:lstStyle>
            <a:lvl1pPr marL="228600" indent="-228600">
              <a:defRPr lang="fr-FR" sz="1500" kern="1200" dirty="0" smtClean="0">
                <a:solidFill>
                  <a:schemeClr val="bg1"/>
                </a:solidFill>
                <a:latin typeface="Century Gothic" panose="020B0502020202020204" pitchFamily="34" charset="0"/>
                <a:ea typeface="+mn-ea"/>
                <a:cs typeface="+mn-cs"/>
              </a:defRPr>
            </a:lvl1pPr>
          </a:lstStyle>
          <a:p>
            <a:pPr marL="228600" lvl="0" indent="-228600" algn="l" defTabSz="914400" rtl="0" eaLnBrk="1" latinLnBrk="0" hangingPunct="1">
              <a:lnSpc>
                <a:spcPct val="90000"/>
              </a:lnSpc>
              <a:spcBef>
                <a:spcPts val="1000"/>
              </a:spcBef>
              <a:buClr>
                <a:schemeClr val="bg1"/>
              </a:buClr>
              <a:buSzPct val="90000"/>
              <a:buFont typeface="Century Gothic" panose="020B0502020202020204" pitchFamily="34" charset="0"/>
              <a:buChar char="►"/>
            </a:pPr>
            <a:r>
              <a:rPr lang="fr-FR"/>
              <a:t>Modifier les styles du texte du masque</a:t>
            </a:r>
          </a:p>
        </p:txBody>
      </p:sp>
      <p:sp>
        <p:nvSpPr>
          <p:cNvPr id="6" name="Espace réservé du texte 5"/>
          <p:cNvSpPr>
            <a:spLocks noGrp="1"/>
          </p:cNvSpPr>
          <p:nvPr>
            <p:ph type="body" sz="quarter" idx="17" hasCustomPrompt="1"/>
          </p:nvPr>
        </p:nvSpPr>
        <p:spPr>
          <a:xfrm>
            <a:off x="428625" y="1341613"/>
            <a:ext cx="10516124" cy="436946"/>
          </a:xfrm>
          <a:prstGeom prst="rect">
            <a:avLst/>
          </a:prstGeom>
        </p:spPr>
        <p:txBody>
          <a:bodyPr/>
          <a:lstStyle>
            <a:lvl1pPr marL="0" indent="0">
              <a:buNone/>
              <a:defRPr b="1" i="1">
                <a:latin typeface="Neo Sans W1G" panose="020B0504030504040204" pitchFamily="34" charset="0"/>
              </a:defRPr>
            </a:lvl1pPr>
            <a:lvl2pPr>
              <a:defRPr b="1" i="1">
                <a:latin typeface="Neo Sans W1G" panose="020B0504030504040204" pitchFamily="34" charset="0"/>
              </a:defRPr>
            </a:lvl2pPr>
            <a:lvl3pPr>
              <a:defRPr b="1" i="1">
                <a:latin typeface="Neo Sans W1G" panose="020B0504030504040204" pitchFamily="34" charset="0"/>
              </a:defRPr>
            </a:lvl3pPr>
            <a:lvl4pPr>
              <a:defRPr b="1" i="1">
                <a:latin typeface="Neo Sans W1G" panose="020B0504030504040204" pitchFamily="34" charset="0"/>
              </a:defRPr>
            </a:lvl4pPr>
            <a:lvl5pPr>
              <a:defRPr b="1" i="1">
                <a:latin typeface="Neo Sans W1G" panose="020B0504030504040204" pitchFamily="34" charset="0"/>
              </a:defRPr>
            </a:lvl5pPr>
          </a:lstStyle>
          <a:p>
            <a:pPr lvl="0"/>
            <a:r>
              <a:rPr lang="fr-FR" dirty="0"/>
              <a:t>Sous-titre</a:t>
            </a:r>
          </a:p>
        </p:txBody>
      </p:sp>
      <p:sp>
        <p:nvSpPr>
          <p:cNvPr id="3" name="Titre"/>
          <p:cNvSpPr>
            <a:spLocks noGrp="1"/>
          </p:cNvSpPr>
          <p:nvPr>
            <p:ph type="title" hasCustomPrompt="1"/>
          </p:nvPr>
        </p:nvSpPr>
        <p:spPr>
          <a:xfrm>
            <a:off x="429149" y="0"/>
            <a:ext cx="10515600" cy="1325563"/>
          </a:xfrm>
          <a:prstGeom prst="rect">
            <a:avLst/>
          </a:prstGeom>
        </p:spPr>
        <p:txBody>
          <a:bodyPr anchor="ctr" anchorCtr="0"/>
          <a:lstStyle>
            <a:lvl1pPr>
              <a:defRPr sz="3000"/>
            </a:lvl1pPr>
          </a:lstStyle>
          <a:p>
            <a:r>
              <a:rPr lang="fr-FR" dirty="0"/>
              <a:t>Titre de la slide</a:t>
            </a:r>
          </a:p>
        </p:txBody>
      </p:sp>
      <p:pic>
        <p:nvPicPr>
          <p:cNvPr id="19" name="Logo Efrei Paris - cub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0880" y="251087"/>
            <a:ext cx="588418" cy="568601"/>
          </a:xfrm>
          <a:prstGeom prst="rect">
            <a:avLst/>
          </a:prstGeom>
        </p:spPr>
      </p:pic>
      <p:sp>
        <p:nvSpPr>
          <p:cNvPr id="20" name="Hexagone 19"/>
          <p:cNvSpPr/>
          <p:nvPr userDrawn="1"/>
        </p:nvSpPr>
        <p:spPr>
          <a:xfrm rot="5400000">
            <a:off x="381365" y="3533429"/>
            <a:ext cx="685274" cy="590753"/>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Hexagone 20"/>
          <p:cNvSpPr/>
          <p:nvPr userDrawn="1"/>
        </p:nvSpPr>
        <p:spPr>
          <a:xfrm rot="5400000">
            <a:off x="378025" y="3043505"/>
            <a:ext cx="382399" cy="32965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Hexagone 13"/>
          <p:cNvSpPr/>
          <p:nvPr userDrawn="1"/>
        </p:nvSpPr>
        <p:spPr>
          <a:xfrm rot="5400000">
            <a:off x="10616883" y="6371310"/>
            <a:ext cx="685274" cy="590753"/>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numéro de diapositive 1"/>
          <p:cNvSpPr>
            <a:spLocks noGrp="1"/>
          </p:cNvSpPr>
          <p:nvPr>
            <p:ph type="sldNum" sz="quarter" idx="18"/>
          </p:nvPr>
        </p:nvSpPr>
        <p:spPr>
          <a:xfrm>
            <a:off x="10664142" y="6455544"/>
            <a:ext cx="590755" cy="365125"/>
          </a:xfrm>
        </p:spPr>
        <p:txBody>
          <a:bodyPr/>
          <a:lstStyle>
            <a:lvl1pPr algn="ctr">
              <a:defRPr/>
            </a:lvl1pPr>
          </a:lstStyle>
          <a:p>
            <a:fld id="{BAF88466-554A-4CBD-BB64-CBACC1E3F3C6}" type="slidenum">
              <a:rPr lang="en-US" smtClean="0"/>
              <a:pPr/>
              <a:t>‹N°›</a:t>
            </a:fld>
            <a:endParaRPr lang="en-US" dirty="0"/>
          </a:p>
        </p:txBody>
      </p:sp>
    </p:spTree>
    <p:extLst>
      <p:ext uri="{BB962C8B-B14F-4D97-AF65-F5344CB8AC3E}">
        <p14:creationId xmlns:p14="http://schemas.microsoft.com/office/powerpoint/2010/main" val="1424039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Disposition personnalisée">
    <p:bg>
      <p:bgPr>
        <a:solidFill>
          <a:schemeClr val="bg1">
            <a:lumMod val="95000"/>
          </a:schemeClr>
        </a:solidFill>
        <a:effectLst/>
      </p:bgPr>
    </p:bg>
    <p:spTree>
      <p:nvGrpSpPr>
        <p:cNvPr id="1" name=""/>
        <p:cNvGrpSpPr/>
        <p:nvPr/>
      </p:nvGrpSpPr>
      <p:grpSpPr>
        <a:xfrm>
          <a:off x="0" y="0"/>
          <a:ext cx="0" cy="0"/>
          <a:chOff x="0" y="0"/>
          <a:chExt cx="0" cy="0"/>
        </a:xfrm>
      </p:grpSpPr>
      <p:sp>
        <p:nvSpPr>
          <p:cNvPr id="12" name="Rectangle blanc"/>
          <p:cNvSpPr/>
          <p:nvPr userDrawn="1"/>
        </p:nvSpPr>
        <p:spPr>
          <a:xfrm>
            <a:off x="0" y="4557887"/>
            <a:ext cx="12192000" cy="2300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46D103B4-E407-489C-BDAB-33269A8E6E4D}"/>
              </a:ext>
            </a:extLst>
          </p:cNvPr>
          <p:cNvSpPr/>
          <p:nvPr userDrawn="1"/>
        </p:nvSpPr>
        <p:spPr>
          <a:xfrm>
            <a:off x="6286982" y="3088254"/>
            <a:ext cx="4709642" cy="3769747"/>
          </a:xfrm>
          <a:prstGeom prst="rect">
            <a:avLst/>
          </a:prstGeom>
          <a:solidFill>
            <a:srgbClr val="007BC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avec coin rogné 4"/>
          <p:cNvSpPr/>
          <p:nvPr userDrawn="1"/>
        </p:nvSpPr>
        <p:spPr>
          <a:xfrm flipH="1">
            <a:off x="1195376" y="3088254"/>
            <a:ext cx="4709642" cy="3769746"/>
          </a:xfrm>
          <a:custGeom>
            <a:avLst/>
            <a:gdLst>
              <a:gd name="connsiteX0" fmla="*/ 0 w 4709642"/>
              <a:gd name="connsiteY0" fmla="*/ 0 h 3769746"/>
              <a:gd name="connsiteX1" fmla="*/ 4081338 w 4709642"/>
              <a:gd name="connsiteY1" fmla="*/ 0 h 3769746"/>
              <a:gd name="connsiteX2" fmla="*/ 4709642 w 4709642"/>
              <a:gd name="connsiteY2" fmla="*/ 628304 h 3769746"/>
              <a:gd name="connsiteX3" fmla="*/ 4709642 w 4709642"/>
              <a:gd name="connsiteY3" fmla="*/ 3769746 h 3769746"/>
              <a:gd name="connsiteX4" fmla="*/ 0 w 4709642"/>
              <a:gd name="connsiteY4" fmla="*/ 3769746 h 3769746"/>
              <a:gd name="connsiteX5" fmla="*/ 0 w 4709642"/>
              <a:gd name="connsiteY5" fmla="*/ 0 h 3769746"/>
              <a:gd name="connsiteX0" fmla="*/ 0 w 4709642"/>
              <a:gd name="connsiteY0" fmla="*/ 0 h 3769746"/>
              <a:gd name="connsiteX1" fmla="*/ 3515553 w 4709642"/>
              <a:gd name="connsiteY1" fmla="*/ 0 h 3769746"/>
              <a:gd name="connsiteX2" fmla="*/ 4709642 w 4709642"/>
              <a:gd name="connsiteY2" fmla="*/ 628304 h 3769746"/>
              <a:gd name="connsiteX3" fmla="*/ 4709642 w 4709642"/>
              <a:gd name="connsiteY3" fmla="*/ 3769746 h 3769746"/>
              <a:gd name="connsiteX4" fmla="*/ 0 w 4709642"/>
              <a:gd name="connsiteY4" fmla="*/ 3769746 h 3769746"/>
              <a:gd name="connsiteX5" fmla="*/ 0 w 4709642"/>
              <a:gd name="connsiteY5" fmla="*/ 0 h 3769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09642" h="3769746">
                <a:moveTo>
                  <a:pt x="0" y="0"/>
                </a:moveTo>
                <a:lnTo>
                  <a:pt x="3515553" y="0"/>
                </a:lnTo>
                <a:lnTo>
                  <a:pt x="4709642" y="628304"/>
                </a:lnTo>
                <a:lnTo>
                  <a:pt x="4709642" y="3769746"/>
                </a:lnTo>
                <a:lnTo>
                  <a:pt x="0" y="3769746"/>
                </a:lnTo>
                <a:lnTo>
                  <a:pt x="0" y="0"/>
                </a:lnTo>
                <a:close/>
              </a:path>
            </a:pathLst>
          </a:custGeom>
          <a:solidFill>
            <a:srgbClr val="00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space réservé du texte 45"/>
          <p:cNvSpPr>
            <a:spLocks noGrp="1"/>
          </p:cNvSpPr>
          <p:nvPr>
            <p:ph type="body" sz="quarter" idx="15"/>
          </p:nvPr>
        </p:nvSpPr>
        <p:spPr>
          <a:xfrm>
            <a:off x="6664718" y="3472939"/>
            <a:ext cx="3954170" cy="3000375"/>
          </a:xfrm>
          <a:prstGeom prst="rect">
            <a:avLst/>
          </a:prstGeom>
        </p:spPr>
        <p:txBody>
          <a:bodyPr>
            <a:normAutofit/>
          </a:bodyPr>
          <a:lstStyle>
            <a:lvl1pPr marL="228600" indent="-228600">
              <a:defRPr lang="fr-FR" sz="1500" kern="1200" dirty="0" smtClean="0">
                <a:solidFill>
                  <a:schemeClr val="bg1"/>
                </a:solidFill>
                <a:latin typeface="Century Gothic" panose="020B0502020202020204" pitchFamily="34" charset="0"/>
                <a:ea typeface="+mn-ea"/>
                <a:cs typeface="+mn-cs"/>
              </a:defRPr>
            </a:lvl1pPr>
          </a:lstStyle>
          <a:p>
            <a:pPr marL="228600" lvl="0" indent="-228600" algn="l" defTabSz="914400" rtl="0" eaLnBrk="1" latinLnBrk="0" hangingPunct="1">
              <a:lnSpc>
                <a:spcPct val="90000"/>
              </a:lnSpc>
              <a:spcBef>
                <a:spcPts val="1000"/>
              </a:spcBef>
              <a:buClr>
                <a:schemeClr val="bg1"/>
              </a:buClr>
              <a:buSzPct val="90000"/>
              <a:buFont typeface="Century Gothic" panose="020B0502020202020204" pitchFamily="34" charset="0"/>
              <a:buChar char="►"/>
            </a:pPr>
            <a:r>
              <a:rPr lang="fr-FR"/>
              <a:t>Modifier les styles du texte du masque</a:t>
            </a:r>
          </a:p>
        </p:txBody>
      </p:sp>
      <p:pic>
        <p:nvPicPr>
          <p:cNvPr id="19" name="Logo Efrei Paris - cub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0880" y="251087"/>
            <a:ext cx="588418" cy="568601"/>
          </a:xfrm>
          <a:prstGeom prst="rect">
            <a:avLst/>
          </a:prstGeom>
        </p:spPr>
      </p:pic>
      <p:sp>
        <p:nvSpPr>
          <p:cNvPr id="27" name="Espace réservé du texte 45"/>
          <p:cNvSpPr>
            <a:spLocks noGrp="1"/>
          </p:cNvSpPr>
          <p:nvPr>
            <p:ph type="body" sz="quarter" idx="14"/>
          </p:nvPr>
        </p:nvSpPr>
        <p:spPr>
          <a:xfrm>
            <a:off x="1573112" y="3480959"/>
            <a:ext cx="3954170" cy="3000375"/>
          </a:xfrm>
          <a:prstGeom prst="rect">
            <a:avLst/>
          </a:prstGeom>
        </p:spPr>
        <p:txBody>
          <a:bodyPr>
            <a:normAutofit/>
          </a:bodyPr>
          <a:lstStyle>
            <a:lvl1pPr marL="228600" indent="-228600">
              <a:buClr>
                <a:schemeClr val="bg1"/>
              </a:buClr>
              <a:buSzPct val="90000"/>
              <a:buFont typeface="Century Gothic" panose="020B0502020202020204" pitchFamily="34" charset="0"/>
              <a:buChar char="►"/>
              <a:defRPr sz="1500">
                <a:solidFill>
                  <a:schemeClr val="bg1"/>
                </a:solidFill>
              </a:defRPr>
            </a:lvl1pPr>
          </a:lstStyle>
          <a:p>
            <a:pPr lvl="0"/>
            <a:r>
              <a:rPr lang="fr-FR"/>
              <a:t>Modifier les styles du texte du masque</a:t>
            </a:r>
          </a:p>
        </p:txBody>
      </p:sp>
      <p:sp>
        <p:nvSpPr>
          <p:cNvPr id="11" name="Titre"/>
          <p:cNvSpPr>
            <a:spLocks noGrp="1"/>
          </p:cNvSpPr>
          <p:nvPr>
            <p:ph type="title" hasCustomPrompt="1"/>
          </p:nvPr>
        </p:nvSpPr>
        <p:spPr>
          <a:xfrm>
            <a:off x="429149" y="0"/>
            <a:ext cx="10515600" cy="1325563"/>
          </a:xfrm>
          <a:prstGeom prst="rect">
            <a:avLst/>
          </a:prstGeom>
        </p:spPr>
        <p:txBody>
          <a:bodyPr anchor="ctr" anchorCtr="0"/>
          <a:lstStyle>
            <a:lvl1pPr>
              <a:defRPr sz="3000"/>
            </a:lvl1pPr>
          </a:lstStyle>
          <a:p>
            <a:r>
              <a:rPr lang="fr-FR" dirty="0"/>
              <a:t>Titre de la slide</a:t>
            </a:r>
          </a:p>
        </p:txBody>
      </p:sp>
      <p:sp>
        <p:nvSpPr>
          <p:cNvPr id="13" name="Espace réservé du texte 5"/>
          <p:cNvSpPr>
            <a:spLocks noGrp="1"/>
          </p:cNvSpPr>
          <p:nvPr>
            <p:ph type="body" sz="quarter" idx="17" hasCustomPrompt="1"/>
          </p:nvPr>
        </p:nvSpPr>
        <p:spPr>
          <a:xfrm>
            <a:off x="428626" y="1341612"/>
            <a:ext cx="10516124" cy="446995"/>
          </a:xfrm>
          <a:prstGeom prst="rect">
            <a:avLst/>
          </a:prstGeom>
        </p:spPr>
        <p:txBody>
          <a:bodyPr/>
          <a:lstStyle>
            <a:lvl1pPr marL="0" indent="0">
              <a:buNone/>
              <a:defRPr b="1" i="1">
                <a:latin typeface="Neo Sans W1G" panose="020B0504030504040204" pitchFamily="34" charset="0"/>
              </a:defRPr>
            </a:lvl1pPr>
            <a:lvl2pPr>
              <a:defRPr b="1" i="1">
                <a:latin typeface="Neo Sans W1G" panose="020B0504030504040204" pitchFamily="34" charset="0"/>
              </a:defRPr>
            </a:lvl2pPr>
            <a:lvl3pPr>
              <a:defRPr b="1" i="1">
                <a:latin typeface="Neo Sans W1G" panose="020B0504030504040204" pitchFamily="34" charset="0"/>
              </a:defRPr>
            </a:lvl3pPr>
            <a:lvl4pPr>
              <a:defRPr b="1" i="1">
                <a:latin typeface="Neo Sans W1G" panose="020B0504030504040204" pitchFamily="34" charset="0"/>
              </a:defRPr>
            </a:lvl4pPr>
            <a:lvl5pPr>
              <a:defRPr b="1" i="1">
                <a:latin typeface="Neo Sans W1G" panose="020B0504030504040204" pitchFamily="34" charset="0"/>
              </a:defRPr>
            </a:lvl5pPr>
          </a:lstStyle>
          <a:p>
            <a:pPr lvl="0"/>
            <a:r>
              <a:rPr lang="fr-FR" dirty="0"/>
              <a:t>Sous-titre</a:t>
            </a:r>
          </a:p>
        </p:txBody>
      </p:sp>
      <p:sp>
        <p:nvSpPr>
          <p:cNvPr id="15" name="Hexagone 14"/>
          <p:cNvSpPr/>
          <p:nvPr userDrawn="1"/>
        </p:nvSpPr>
        <p:spPr>
          <a:xfrm rot="5400000">
            <a:off x="381365" y="3533429"/>
            <a:ext cx="685274" cy="590753"/>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Hexagone 15"/>
          <p:cNvSpPr/>
          <p:nvPr userDrawn="1"/>
        </p:nvSpPr>
        <p:spPr>
          <a:xfrm rot="5400000">
            <a:off x="378025" y="3043505"/>
            <a:ext cx="382399" cy="32965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Hexagone 13"/>
          <p:cNvSpPr/>
          <p:nvPr userDrawn="1"/>
        </p:nvSpPr>
        <p:spPr>
          <a:xfrm rot="5400000">
            <a:off x="10616883" y="6371310"/>
            <a:ext cx="685274" cy="590753"/>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space réservé du numéro de diapositive 1"/>
          <p:cNvSpPr>
            <a:spLocks noGrp="1"/>
          </p:cNvSpPr>
          <p:nvPr>
            <p:ph type="sldNum" sz="quarter" idx="18"/>
          </p:nvPr>
        </p:nvSpPr>
        <p:spPr>
          <a:xfrm>
            <a:off x="10664142" y="6455544"/>
            <a:ext cx="590755" cy="365125"/>
          </a:xfrm>
        </p:spPr>
        <p:txBody>
          <a:bodyPr/>
          <a:lstStyle>
            <a:lvl1pPr algn="ctr">
              <a:defRPr/>
            </a:lvl1pPr>
          </a:lstStyle>
          <a:p>
            <a:fld id="{BAF88466-554A-4CBD-BB64-CBACC1E3F3C6}" type="slidenum">
              <a:rPr lang="en-US" smtClean="0"/>
              <a:pPr/>
              <a:t>‹N°›</a:t>
            </a:fld>
            <a:endParaRPr lang="en-US" dirty="0"/>
          </a:p>
        </p:txBody>
      </p:sp>
    </p:spTree>
    <p:extLst>
      <p:ext uri="{BB962C8B-B14F-4D97-AF65-F5344CB8AC3E}">
        <p14:creationId xmlns:p14="http://schemas.microsoft.com/office/powerpoint/2010/main" val="200677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Disposition personnalisée">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blanc"/>
          <p:cNvSpPr/>
          <p:nvPr userDrawn="1"/>
        </p:nvSpPr>
        <p:spPr>
          <a:xfrm>
            <a:off x="0" y="4557887"/>
            <a:ext cx="12192000" cy="2300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9" name="Imag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0880" y="251087"/>
            <a:ext cx="588418" cy="568601"/>
          </a:xfrm>
          <a:prstGeom prst="rect">
            <a:avLst/>
          </a:prstGeom>
        </p:spPr>
      </p:pic>
      <p:sp>
        <p:nvSpPr>
          <p:cNvPr id="26" name="Rectangle avec coin rogné 25"/>
          <p:cNvSpPr/>
          <p:nvPr userDrawn="1"/>
        </p:nvSpPr>
        <p:spPr>
          <a:xfrm flipH="1">
            <a:off x="1195371" y="3092532"/>
            <a:ext cx="9801247" cy="3765468"/>
          </a:xfrm>
          <a:custGeom>
            <a:avLst/>
            <a:gdLst>
              <a:gd name="connsiteX0" fmla="*/ 0 w 9801247"/>
              <a:gd name="connsiteY0" fmla="*/ 0 h 3765468"/>
              <a:gd name="connsiteX1" fmla="*/ 9173656 w 9801247"/>
              <a:gd name="connsiteY1" fmla="*/ 0 h 3765468"/>
              <a:gd name="connsiteX2" fmla="*/ 9801247 w 9801247"/>
              <a:gd name="connsiteY2" fmla="*/ 627591 h 3765468"/>
              <a:gd name="connsiteX3" fmla="*/ 9801247 w 9801247"/>
              <a:gd name="connsiteY3" fmla="*/ 3765468 h 3765468"/>
              <a:gd name="connsiteX4" fmla="*/ 0 w 9801247"/>
              <a:gd name="connsiteY4" fmla="*/ 3765468 h 3765468"/>
              <a:gd name="connsiteX5" fmla="*/ 0 w 9801247"/>
              <a:gd name="connsiteY5" fmla="*/ 0 h 3765468"/>
              <a:gd name="connsiteX0" fmla="*/ 0 w 9801247"/>
              <a:gd name="connsiteY0" fmla="*/ 0 h 3765468"/>
              <a:gd name="connsiteX1" fmla="*/ 8569771 w 9801247"/>
              <a:gd name="connsiteY1" fmla="*/ 3810 h 3765468"/>
              <a:gd name="connsiteX2" fmla="*/ 9801247 w 9801247"/>
              <a:gd name="connsiteY2" fmla="*/ 627591 h 3765468"/>
              <a:gd name="connsiteX3" fmla="*/ 9801247 w 9801247"/>
              <a:gd name="connsiteY3" fmla="*/ 3765468 h 3765468"/>
              <a:gd name="connsiteX4" fmla="*/ 0 w 9801247"/>
              <a:gd name="connsiteY4" fmla="*/ 3765468 h 3765468"/>
              <a:gd name="connsiteX5" fmla="*/ 0 w 9801247"/>
              <a:gd name="connsiteY5" fmla="*/ 0 h 3765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01247" h="3765468">
                <a:moveTo>
                  <a:pt x="0" y="0"/>
                </a:moveTo>
                <a:lnTo>
                  <a:pt x="8569771" y="3810"/>
                </a:lnTo>
                <a:lnTo>
                  <a:pt x="9801247" y="627591"/>
                </a:lnTo>
                <a:lnTo>
                  <a:pt x="9801247" y="3765468"/>
                </a:lnTo>
                <a:lnTo>
                  <a:pt x="0" y="3765468"/>
                </a:lnTo>
                <a:lnTo>
                  <a:pt x="0" y="0"/>
                </a:lnTo>
                <a:close/>
              </a:path>
            </a:pathLst>
          </a:custGeom>
          <a:solidFill>
            <a:srgbClr val="00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space réservé du texte 45"/>
          <p:cNvSpPr>
            <a:spLocks noGrp="1"/>
          </p:cNvSpPr>
          <p:nvPr>
            <p:ph type="body" sz="quarter" idx="14"/>
          </p:nvPr>
        </p:nvSpPr>
        <p:spPr>
          <a:xfrm>
            <a:off x="1580354" y="3464918"/>
            <a:ext cx="9031286" cy="3000375"/>
          </a:xfrm>
          <a:prstGeom prst="rect">
            <a:avLst/>
          </a:prstGeom>
        </p:spPr>
        <p:txBody>
          <a:bodyPr>
            <a:normAutofit/>
          </a:bodyPr>
          <a:lstStyle>
            <a:lvl1pPr marL="228600" indent="-228600">
              <a:buClr>
                <a:schemeClr val="bg1"/>
              </a:buClr>
              <a:buSzPct val="90000"/>
              <a:buFont typeface="Century Gothic" panose="020B0502020202020204" pitchFamily="34" charset="0"/>
              <a:buChar char="►"/>
              <a:defRPr sz="1500">
                <a:solidFill>
                  <a:schemeClr val="bg1"/>
                </a:solidFill>
              </a:defRPr>
            </a:lvl1pPr>
          </a:lstStyle>
          <a:p>
            <a:pPr lvl="0"/>
            <a:r>
              <a:rPr lang="fr-FR"/>
              <a:t>Modifier les styles du texte du masque</a:t>
            </a:r>
          </a:p>
        </p:txBody>
      </p:sp>
      <p:sp>
        <p:nvSpPr>
          <p:cNvPr id="9" name="Titre"/>
          <p:cNvSpPr>
            <a:spLocks noGrp="1"/>
          </p:cNvSpPr>
          <p:nvPr>
            <p:ph type="title" hasCustomPrompt="1"/>
          </p:nvPr>
        </p:nvSpPr>
        <p:spPr>
          <a:xfrm>
            <a:off x="429149" y="0"/>
            <a:ext cx="10515600" cy="1325563"/>
          </a:xfrm>
          <a:prstGeom prst="rect">
            <a:avLst/>
          </a:prstGeom>
        </p:spPr>
        <p:txBody>
          <a:bodyPr anchor="ctr" anchorCtr="0"/>
          <a:lstStyle>
            <a:lvl1pPr>
              <a:defRPr sz="3000"/>
            </a:lvl1pPr>
          </a:lstStyle>
          <a:p>
            <a:r>
              <a:rPr lang="fr-FR" dirty="0"/>
              <a:t>Titre de la slide</a:t>
            </a:r>
          </a:p>
        </p:txBody>
      </p:sp>
      <p:sp>
        <p:nvSpPr>
          <p:cNvPr id="11" name="Espace réservé du texte 5"/>
          <p:cNvSpPr>
            <a:spLocks noGrp="1"/>
          </p:cNvSpPr>
          <p:nvPr>
            <p:ph type="body" sz="quarter" idx="17" hasCustomPrompt="1"/>
          </p:nvPr>
        </p:nvSpPr>
        <p:spPr>
          <a:xfrm>
            <a:off x="428625" y="1341612"/>
            <a:ext cx="10516124" cy="436946"/>
          </a:xfrm>
          <a:prstGeom prst="rect">
            <a:avLst/>
          </a:prstGeom>
        </p:spPr>
        <p:txBody>
          <a:bodyPr/>
          <a:lstStyle>
            <a:lvl1pPr marL="0" indent="0">
              <a:buNone/>
              <a:defRPr b="1" i="1">
                <a:latin typeface="Neo Sans W1G" panose="020B0504030504040204" pitchFamily="34" charset="0"/>
              </a:defRPr>
            </a:lvl1pPr>
            <a:lvl2pPr>
              <a:defRPr b="1" i="1">
                <a:latin typeface="Neo Sans W1G" panose="020B0504030504040204" pitchFamily="34" charset="0"/>
              </a:defRPr>
            </a:lvl2pPr>
            <a:lvl3pPr>
              <a:defRPr b="1" i="1">
                <a:latin typeface="Neo Sans W1G" panose="020B0504030504040204" pitchFamily="34" charset="0"/>
              </a:defRPr>
            </a:lvl3pPr>
            <a:lvl4pPr>
              <a:defRPr b="1" i="1">
                <a:latin typeface="Neo Sans W1G" panose="020B0504030504040204" pitchFamily="34" charset="0"/>
              </a:defRPr>
            </a:lvl4pPr>
            <a:lvl5pPr>
              <a:defRPr b="1" i="1">
                <a:latin typeface="Neo Sans W1G" panose="020B0504030504040204" pitchFamily="34" charset="0"/>
              </a:defRPr>
            </a:lvl5pPr>
          </a:lstStyle>
          <a:p>
            <a:pPr lvl="0"/>
            <a:r>
              <a:rPr lang="fr-FR" dirty="0"/>
              <a:t>Sous-titre</a:t>
            </a:r>
          </a:p>
        </p:txBody>
      </p:sp>
      <p:sp>
        <p:nvSpPr>
          <p:cNvPr id="12" name="Hexagone 11"/>
          <p:cNvSpPr/>
          <p:nvPr userDrawn="1"/>
        </p:nvSpPr>
        <p:spPr>
          <a:xfrm rot="5400000">
            <a:off x="381365" y="3533429"/>
            <a:ext cx="685274" cy="590753"/>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Hexagone 12"/>
          <p:cNvSpPr/>
          <p:nvPr userDrawn="1"/>
        </p:nvSpPr>
        <p:spPr>
          <a:xfrm rot="5400000">
            <a:off x="378025" y="3043505"/>
            <a:ext cx="382399" cy="32965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Hexagone 13"/>
          <p:cNvSpPr/>
          <p:nvPr userDrawn="1"/>
        </p:nvSpPr>
        <p:spPr>
          <a:xfrm rot="5400000">
            <a:off x="10616883" y="6371310"/>
            <a:ext cx="685274" cy="590753"/>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numéro de diapositive 1"/>
          <p:cNvSpPr>
            <a:spLocks noGrp="1"/>
          </p:cNvSpPr>
          <p:nvPr>
            <p:ph type="sldNum" sz="quarter" idx="18"/>
          </p:nvPr>
        </p:nvSpPr>
        <p:spPr>
          <a:xfrm>
            <a:off x="10664142" y="6455544"/>
            <a:ext cx="590755" cy="365125"/>
          </a:xfrm>
        </p:spPr>
        <p:txBody>
          <a:bodyPr/>
          <a:lstStyle>
            <a:lvl1pPr algn="ctr">
              <a:defRPr/>
            </a:lvl1pPr>
          </a:lstStyle>
          <a:p>
            <a:fld id="{BAF88466-554A-4CBD-BB64-CBACC1E3F3C6}" type="slidenum">
              <a:rPr lang="en-US" smtClean="0"/>
              <a:pPr/>
              <a:t>‹N°›</a:t>
            </a:fld>
            <a:endParaRPr lang="en-US" dirty="0"/>
          </a:p>
        </p:txBody>
      </p:sp>
    </p:spTree>
    <p:extLst>
      <p:ext uri="{BB962C8B-B14F-4D97-AF65-F5344CB8AC3E}">
        <p14:creationId xmlns:p14="http://schemas.microsoft.com/office/powerpoint/2010/main" val="1287332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88466-554A-4CBD-BB64-CBACC1E3F3C6}" type="slidenum">
              <a:rPr lang="en-US" smtClean="0"/>
              <a:t>‹N°›</a:t>
            </a:fld>
            <a:endParaRPr lang="en-US"/>
          </a:p>
        </p:txBody>
      </p:sp>
    </p:spTree>
    <p:extLst>
      <p:ext uri="{BB962C8B-B14F-4D97-AF65-F5344CB8AC3E}">
        <p14:creationId xmlns:p14="http://schemas.microsoft.com/office/powerpoint/2010/main" val="2710810916"/>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50" r:id="rId3"/>
    <p:sldLayoutId id="2147483651" r:id="rId4"/>
    <p:sldLayoutId id="2147483652" r:id="rId5"/>
    <p:sldLayoutId id="2147483653" r:id="rId6"/>
    <p:sldLayoutId id="2147483655" r:id="rId7"/>
    <p:sldLayoutId id="2147483658" r:id="rId8"/>
    <p:sldLayoutId id="2147483657" r:id="rId9"/>
    <p:sldLayoutId id="2147483656" r:id="rId10"/>
  </p:sldLayoutIdLst>
  <p:hf hdr="0" ftr="0" dt="0"/>
  <p:txStyles>
    <p:titleStyle>
      <a:lvl1pPr algn="l" defTabSz="914400" rtl="0" eaLnBrk="1" latinLnBrk="0" hangingPunct="1">
        <a:lnSpc>
          <a:spcPct val="90000"/>
        </a:lnSpc>
        <a:spcBef>
          <a:spcPct val="0"/>
        </a:spcBef>
        <a:buNone/>
        <a:defRPr sz="3500" b="1" kern="1200">
          <a:solidFill>
            <a:schemeClr val="tx1"/>
          </a:solidFill>
          <a:latin typeface="Neo Sans W1G" panose="020B050403050404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120.png"/><Relationship Id="rId5" Type="http://schemas.openxmlformats.org/officeDocument/2006/relationships/image" Target="../media/image13.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60.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70.png"/></Relationships>
</file>

<file path=ppt/slides/_rels/slide26.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1.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180.png"/></Relationships>
</file>

<file path=ppt/slides/_rels/slide3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2.xml"/><Relationship Id="rId1" Type="http://schemas.openxmlformats.org/officeDocument/2006/relationships/slideLayout" Target="../slideLayouts/slideLayout5.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34.jpeg"/></Relationships>
</file>

<file path=ppt/slides/_rels/slide4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5.xml"/><Relationship Id="rId5" Type="http://schemas.openxmlformats.org/officeDocument/2006/relationships/image" Target="../media/image63.emf"/><Relationship Id="rId4" Type="http://schemas.openxmlformats.org/officeDocument/2006/relationships/customXml" Target="../ink/ink1.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5.xml"/><Relationship Id="rId5" Type="http://schemas.openxmlformats.org/officeDocument/2006/relationships/image" Target="../media/image39.png"/><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3" Type="http://schemas.openxmlformats.org/officeDocument/2006/relationships/image" Target="https://upload.wikimedia.org/wikipedia/commons/thumb/e/ed/SPI_single_slave.svg/600px-SPI_single_slave.svg.png" TargetMode="External"/><Relationship Id="rId2" Type="http://schemas.openxmlformats.org/officeDocument/2006/relationships/notesSlide" Target="../notesSlides/notesSlide47.xml"/><Relationship Id="rId1" Type="http://schemas.openxmlformats.org/officeDocument/2006/relationships/slideLayout" Target="../slideLayouts/slideLayout5.xml"/><Relationship Id="rId6" Type="http://schemas.openxmlformats.org/officeDocument/2006/relationships/image" Target="../media/image42.jpeg"/><Relationship Id="rId5" Type="http://schemas.openxmlformats.org/officeDocument/2006/relationships/image" Target="../media/image41.png"/><Relationship Id="rId4" Type="http://schemas.openxmlformats.org/officeDocument/2006/relationships/image" Target="../media/image40.png"/></Relationships>
</file>

<file path=ppt/slides/_rels/slide4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48.xml"/><Relationship Id="rId1" Type="http://schemas.openxmlformats.org/officeDocument/2006/relationships/slideLayout" Target="../slideLayouts/slideLayout5.xml"/><Relationship Id="rId5" Type="http://schemas.openxmlformats.org/officeDocument/2006/relationships/image" Target="../media/image45.jpeg"/><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Espace réservé du texte 1"/>
          <p:cNvSpPr>
            <a:spLocks noGrp="1"/>
          </p:cNvSpPr>
          <p:nvPr>
            <p:ph type="body" sz="quarter" idx="12"/>
          </p:nvPr>
        </p:nvSpPr>
        <p:spPr/>
        <p:txBody>
          <a:bodyPr/>
          <a:lstStyle/>
          <a:p>
            <a:r>
              <a:rPr lang="fr-FR" dirty="0"/>
              <a:t>remi.griot@efrei.fr</a:t>
            </a:r>
          </a:p>
        </p:txBody>
      </p:sp>
      <p:sp>
        <p:nvSpPr>
          <p:cNvPr id="3" name="Titre 2"/>
          <p:cNvSpPr>
            <a:spLocks noGrp="1"/>
          </p:cNvSpPr>
          <p:nvPr>
            <p:ph type="title"/>
          </p:nvPr>
        </p:nvSpPr>
        <p:spPr/>
        <p:txBody>
          <a:bodyPr/>
          <a:lstStyle/>
          <a:p>
            <a:r>
              <a:rPr lang="fr-FR" dirty="0"/>
              <a:t>ST2CSE</a:t>
            </a:r>
          </a:p>
        </p:txBody>
      </p:sp>
      <p:sp>
        <p:nvSpPr>
          <p:cNvPr id="4" name="Espace réservé du texte 3"/>
          <p:cNvSpPr>
            <a:spLocks noGrp="1"/>
          </p:cNvSpPr>
          <p:nvPr>
            <p:ph type="body" sz="quarter" idx="13"/>
          </p:nvPr>
        </p:nvSpPr>
        <p:spPr/>
        <p:txBody>
          <a:bodyPr/>
          <a:lstStyle/>
          <a:p>
            <a:r>
              <a:rPr lang="fr-FR" dirty="0"/>
              <a:t>M1 2022-2023</a:t>
            </a:r>
          </a:p>
        </p:txBody>
      </p:sp>
    </p:spTree>
    <p:extLst>
      <p:ext uri="{BB962C8B-B14F-4D97-AF65-F5344CB8AC3E}">
        <p14:creationId xmlns:p14="http://schemas.microsoft.com/office/powerpoint/2010/main" val="3295729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Chaine d’acquisition	</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10</a:t>
            </a:fld>
            <a:endParaRPr lang="en-US"/>
          </a:p>
        </p:txBody>
      </p:sp>
      <p:sp>
        <p:nvSpPr>
          <p:cNvPr id="18" name="Espace réservé du texte 4"/>
          <p:cNvSpPr>
            <a:spLocks noGrp="1"/>
          </p:cNvSpPr>
          <p:nvPr>
            <p:ph type="body" sz="quarter" idx="17"/>
          </p:nvPr>
        </p:nvSpPr>
        <p:spPr>
          <a:xfrm>
            <a:off x="429148" y="1341613"/>
            <a:ext cx="8021168" cy="366706"/>
          </a:xfrm>
        </p:spPr>
        <p:txBody>
          <a:bodyPr/>
          <a:lstStyle/>
          <a:p>
            <a:r>
              <a:rPr lang="fr-FR" dirty="0"/>
              <a:t>Acquisition: Capteur idéal vs réalité</a:t>
            </a:r>
            <a:endParaRPr lang="en-US" dirty="0"/>
          </a:p>
        </p:txBody>
      </p:sp>
      <p:sp>
        <p:nvSpPr>
          <p:cNvPr id="17" name="Espace réservé du texte 2"/>
          <p:cNvSpPr>
            <a:spLocks noGrp="1"/>
          </p:cNvSpPr>
          <p:nvPr>
            <p:ph type="body" sz="quarter" idx="12"/>
          </p:nvPr>
        </p:nvSpPr>
        <p:spPr>
          <a:xfrm>
            <a:off x="429148" y="1907629"/>
            <a:ext cx="9890509" cy="2988836"/>
          </a:xfrm>
        </p:spPr>
        <p:txBody>
          <a:bodyPr>
            <a:normAutofit/>
          </a:bodyPr>
          <a:lstStyle/>
          <a:p>
            <a:r>
              <a:rPr lang="fr-FR" b="1" dirty="0"/>
              <a:t>Mesurande</a:t>
            </a:r>
            <a:r>
              <a:rPr lang="fr-FR" dirty="0"/>
              <a:t>: Grandeur physique mesurée en entrée du capteur</a:t>
            </a:r>
          </a:p>
          <a:p>
            <a:r>
              <a:rPr lang="fr-FR" b="1" dirty="0"/>
              <a:t>Mesure: </a:t>
            </a:r>
            <a:r>
              <a:rPr lang="fr-FR" dirty="0"/>
              <a:t>Signal image en sortie du capteur</a:t>
            </a:r>
          </a:p>
          <a:p>
            <a:r>
              <a:rPr lang="fr-FR" dirty="0"/>
              <a:t>Le conditionneur permet de conditionné le signal afin d’être exploitable</a:t>
            </a:r>
          </a:p>
          <a:p>
            <a:pPr lvl="1"/>
            <a:endParaRPr lang="fr-FR" dirty="0"/>
          </a:p>
          <a:p>
            <a:pPr lvl="1"/>
            <a:endParaRPr lang="fr-FR" dirty="0"/>
          </a:p>
          <a:p>
            <a:pPr lvl="1"/>
            <a:endParaRPr lang="fr-FR" dirty="0"/>
          </a:p>
          <a:p>
            <a:pPr lvl="1"/>
            <a:endParaRPr lang="fr-FR" dirty="0"/>
          </a:p>
          <a:p>
            <a:pPr marL="457200" lvl="1" indent="0">
              <a:buNone/>
            </a:pPr>
            <a:endParaRPr lang="fr-FR" dirty="0"/>
          </a:p>
          <a:p>
            <a:endParaRPr lang="fr-FR" dirty="0"/>
          </a:p>
          <a:p>
            <a:pPr lvl="3"/>
            <a:endParaRPr lang="fr-FR" dirty="0"/>
          </a:p>
          <a:p>
            <a:endParaRPr lang="fr-FR" dirty="0"/>
          </a:p>
          <a:p>
            <a:endParaRPr lang="fr-FR" dirty="0"/>
          </a:p>
          <a:p>
            <a:endParaRPr lang="fr-FR" baseline="-25000" dirty="0"/>
          </a:p>
        </p:txBody>
      </p:sp>
      <p:sp>
        <p:nvSpPr>
          <p:cNvPr id="27" name="ZoneTexte 26"/>
          <p:cNvSpPr txBox="1"/>
          <p:nvPr/>
        </p:nvSpPr>
        <p:spPr>
          <a:xfrm>
            <a:off x="3031193" y="3550261"/>
            <a:ext cx="1226174" cy="584775"/>
          </a:xfrm>
          <a:prstGeom prst="rect">
            <a:avLst/>
          </a:prstGeom>
          <a:noFill/>
          <a:ln>
            <a:solidFill>
              <a:schemeClr val="tx1"/>
            </a:solidFill>
          </a:ln>
        </p:spPr>
        <p:txBody>
          <a:bodyPr wrap="square" rtlCol="0">
            <a:spAutoFit/>
          </a:bodyPr>
          <a:lstStyle/>
          <a:p>
            <a:pPr algn="ctr"/>
            <a:r>
              <a:rPr lang="fr-FR" dirty="0"/>
              <a:t>Capteur</a:t>
            </a:r>
            <a:br>
              <a:rPr lang="fr-FR" dirty="0"/>
            </a:br>
            <a:endParaRPr lang="en-US" sz="1400" dirty="0"/>
          </a:p>
        </p:txBody>
      </p:sp>
      <p:sp>
        <p:nvSpPr>
          <p:cNvPr id="28" name="ZoneTexte 27"/>
          <p:cNvSpPr txBox="1"/>
          <p:nvPr/>
        </p:nvSpPr>
        <p:spPr>
          <a:xfrm>
            <a:off x="5100663" y="3547765"/>
            <a:ext cx="2083982" cy="584775"/>
          </a:xfrm>
          <a:prstGeom prst="rect">
            <a:avLst/>
          </a:prstGeom>
          <a:noFill/>
          <a:ln>
            <a:solidFill>
              <a:schemeClr val="tx1"/>
            </a:solidFill>
          </a:ln>
        </p:spPr>
        <p:txBody>
          <a:bodyPr wrap="square" rtlCol="0">
            <a:spAutoFit/>
          </a:bodyPr>
          <a:lstStyle/>
          <a:p>
            <a:pPr algn="ctr"/>
            <a:r>
              <a:rPr lang="fr-FR" dirty="0"/>
              <a:t>Conditionneur</a:t>
            </a:r>
            <a:br>
              <a:rPr lang="fr-FR" dirty="0"/>
            </a:br>
            <a:endParaRPr lang="en-US" sz="1400" dirty="0"/>
          </a:p>
        </p:txBody>
      </p:sp>
      <p:cxnSp>
        <p:nvCxnSpPr>
          <p:cNvPr id="30" name="Connecteur droit avec flèche 29"/>
          <p:cNvCxnSpPr>
            <a:stCxn id="27" idx="3"/>
            <a:endCxn id="28" idx="1"/>
          </p:cNvCxnSpPr>
          <p:nvPr/>
        </p:nvCxnSpPr>
        <p:spPr>
          <a:xfrm flipV="1">
            <a:off x="4257367" y="3840153"/>
            <a:ext cx="843296" cy="2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p:nvPr/>
        </p:nvCxnSpPr>
        <p:spPr>
          <a:xfrm>
            <a:off x="2823459" y="3829954"/>
            <a:ext cx="207734" cy="84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a:off x="283706" y="3657685"/>
            <a:ext cx="2539753" cy="584775"/>
          </a:xfrm>
          <a:prstGeom prst="rect">
            <a:avLst/>
          </a:prstGeom>
          <a:noFill/>
          <a:ln>
            <a:solidFill>
              <a:schemeClr val="bg1"/>
            </a:solidFill>
          </a:ln>
        </p:spPr>
        <p:txBody>
          <a:bodyPr wrap="square" rtlCol="0">
            <a:spAutoFit/>
          </a:bodyPr>
          <a:lstStyle/>
          <a:p>
            <a:pPr algn="ctr"/>
            <a:r>
              <a:rPr lang="fr-FR" dirty="0"/>
              <a:t>Grandeur Physique</a:t>
            </a:r>
            <a:br>
              <a:rPr lang="fr-FR" dirty="0"/>
            </a:br>
            <a:endParaRPr lang="en-US" sz="1400" dirty="0"/>
          </a:p>
        </p:txBody>
      </p:sp>
      <p:sp>
        <p:nvSpPr>
          <p:cNvPr id="35" name="Éclair 34"/>
          <p:cNvSpPr/>
          <p:nvPr/>
        </p:nvSpPr>
        <p:spPr>
          <a:xfrm rot="15581500">
            <a:off x="1382619" y="4280617"/>
            <a:ext cx="1195087" cy="973393"/>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ZoneTexte 35"/>
          <p:cNvSpPr txBox="1"/>
          <p:nvPr/>
        </p:nvSpPr>
        <p:spPr>
          <a:xfrm>
            <a:off x="-9155" y="5461413"/>
            <a:ext cx="2539753" cy="584775"/>
          </a:xfrm>
          <a:prstGeom prst="rect">
            <a:avLst/>
          </a:prstGeom>
          <a:noFill/>
          <a:ln>
            <a:solidFill>
              <a:schemeClr val="bg1"/>
            </a:solidFill>
          </a:ln>
        </p:spPr>
        <p:txBody>
          <a:bodyPr wrap="square" rtlCol="0">
            <a:spAutoFit/>
          </a:bodyPr>
          <a:lstStyle/>
          <a:p>
            <a:pPr algn="ctr"/>
            <a:r>
              <a:rPr lang="fr-FR" dirty="0"/>
              <a:t>Environnement</a:t>
            </a:r>
            <a:br>
              <a:rPr lang="fr-FR" dirty="0"/>
            </a:br>
            <a:endParaRPr lang="en-US" sz="1400" dirty="0"/>
          </a:p>
        </p:txBody>
      </p:sp>
      <p:sp>
        <p:nvSpPr>
          <p:cNvPr id="37" name="ZoneTexte 36"/>
          <p:cNvSpPr txBox="1"/>
          <p:nvPr/>
        </p:nvSpPr>
        <p:spPr>
          <a:xfrm>
            <a:off x="1947959" y="5461413"/>
            <a:ext cx="2539753" cy="584775"/>
          </a:xfrm>
          <a:prstGeom prst="rect">
            <a:avLst/>
          </a:prstGeom>
          <a:noFill/>
          <a:ln>
            <a:solidFill>
              <a:schemeClr val="bg1"/>
            </a:solidFill>
          </a:ln>
        </p:spPr>
        <p:txBody>
          <a:bodyPr wrap="square" rtlCol="0">
            <a:spAutoFit/>
          </a:bodyPr>
          <a:lstStyle/>
          <a:p>
            <a:pPr algn="ctr"/>
            <a:r>
              <a:rPr lang="fr-FR" dirty="0"/>
              <a:t>Capteur non idéal</a:t>
            </a:r>
            <a:br>
              <a:rPr lang="fr-FR" dirty="0"/>
            </a:br>
            <a:endParaRPr lang="en-US" sz="1400" dirty="0"/>
          </a:p>
        </p:txBody>
      </p:sp>
      <p:sp>
        <p:nvSpPr>
          <p:cNvPr id="38" name="Éclair 37"/>
          <p:cNvSpPr/>
          <p:nvPr/>
        </p:nvSpPr>
        <p:spPr>
          <a:xfrm rot="15581500">
            <a:off x="2811684" y="4357202"/>
            <a:ext cx="1195087" cy="973393"/>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ZoneTexte 38"/>
          <p:cNvSpPr txBox="1"/>
          <p:nvPr/>
        </p:nvSpPr>
        <p:spPr>
          <a:xfrm>
            <a:off x="4493972" y="5461413"/>
            <a:ext cx="3234183" cy="584775"/>
          </a:xfrm>
          <a:prstGeom prst="rect">
            <a:avLst/>
          </a:prstGeom>
          <a:noFill/>
          <a:ln>
            <a:solidFill>
              <a:schemeClr val="bg1"/>
            </a:solidFill>
          </a:ln>
        </p:spPr>
        <p:txBody>
          <a:bodyPr wrap="square" rtlCol="0">
            <a:spAutoFit/>
          </a:bodyPr>
          <a:lstStyle/>
          <a:p>
            <a:pPr algn="ctr"/>
            <a:r>
              <a:rPr lang="fr-FR" dirty="0"/>
              <a:t>Conditionneur non idéal</a:t>
            </a:r>
            <a:br>
              <a:rPr lang="fr-FR" dirty="0"/>
            </a:br>
            <a:endParaRPr lang="en-US" sz="1400" dirty="0"/>
          </a:p>
        </p:txBody>
      </p:sp>
      <p:sp>
        <p:nvSpPr>
          <p:cNvPr id="40" name="Éclair 39"/>
          <p:cNvSpPr/>
          <p:nvPr/>
        </p:nvSpPr>
        <p:spPr>
          <a:xfrm rot="15581500">
            <a:off x="5357697" y="4357203"/>
            <a:ext cx="1195087" cy="973393"/>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cteur droit avec flèche 40"/>
          <p:cNvCxnSpPr/>
          <p:nvPr/>
        </p:nvCxnSpPr>
        <p:spPr>
          <a:xfrm>
            <a:off x="7184645" y="3829954"/>
            <a:ext cx="8141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7836310" y="3547765"/>
            <a:ext cx="2702193" cy="738664"/>
          </a:xfrm>
          <a:prstGeom prst="rect">
            <a:avLst/>
          </a:prstGeom>
          <a:noFill/>
          <a:ln>
            <a:solidFill>
              <a:schemeClr val="bg1"/>
            </a:solidFill>
          </a:ln>
        </p:spPr>
        <p:txBody>
          <a:bodyPr wrap="square" rtlCol="0">
            <a:spAutoFit/>
          </a:bodyPr>
          <a:lstStyle/>
          <a:p>
            <a:pPr algn="ctr"/>
            <a:r>
              <a:rPr lang="fr-FR" sz="1400" dirty="0"/>
              <a:t>Signal Image de la grandeur physique </a:t>
            </a:r>
          </a:p>
          <a:p>
            <a:pPr algn="ctr"/>
            <a:r>
              <a:rPr lang="fr-FR" sz="1400" b="1" dirty="0"/>
              <a:t>+ Bruit</a:t>
            </a:r>
            <a:endParaRPr lang="en-US" sz="1400" b="1" dirty="0"/>
          </a:p>
        </p:txBody>
      </p:sp>
      <p:sp>
        <p:nvSpPr>
          <p:cNvPr id="19" name="Rectangle à coins arrondis 18"/>
          <p:cNvSpPr/>
          <p:nvPr/>
        </p:nvSpPr>
        <p:spPr>
          <a:xfrm>
            <a:off x="210302" y="4055293"/>
            <a:ext cx="7983794" cy="1789471"/>
          </a:xfrm>
          <a:prstGeom prst="roundRect">
            <a:avLst/>
          </a:prstGeom>
          <a:noFill/>
          <a:ln w="476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ZoneTexte 19"/>
          <p:cNvSpPr txBox="1"/>
          <p:nvPr/>
        </p:nvSpPr>
        <p:spPr>
          <a:xfrm>
            <a:off x="6541009" y="5933254"/>
            <a:ext cx="1983559" cy="369332"/>
          </a:xfrm>
          <a:prstGeom prst="rect">
            <a:avLst/>
          </a:prstGeom>
          <a:solidFill>
            <a:schemeClr val="bg1"/>
          </a:solidFill>
        </p:spPr>
        <p:txBody>
          <a:bodyPr wrap="square" rtlCol="0">
            <a:spAutoFit/>
          </a:bodyPr>
          <a:lstStyle/>
          <a:p>
            <a:r>
              <a:rPr lang="fr-FR" b="1" dirty="0"/>
              <a:t>Perturbation</a:t>
            </a:r>
            <a:endParaRPr lang="en-US" b="1" dirty="0"/>
          </a:p>
        </p:txBody>
      </p:sp>
    </p:spTree>
    <p:extLst>
      <p:ext uri="{BB962C8B-B14F-4D97-AF65-F5344CB8AC3E}">
        <p14:creationId xmlns:p14="http://schemas.microsoft.com/office/powerpoint/2010/main" val="2230059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Chaine d’acquisition 	</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11</a:t>
            </a:fld>
            <a:endParaRPr lang="en-US"/>
          </a:p>
        </p:txBody>
      </p:sp>
      <p:sp>
        <p:nvSpPr>
          <p:cNvPr id="18" name="Espace réservé du texte 4"/>
          <p:cNvSpPr>
            <a:spLocks noGrp="1"/>
          </p:cNvSpPr>
          <p:nvPr>
            <p:ph type="body" sz="quarter" idx="17"/>
          </p:nvPr>
        </p:nvSpPr>
        <p:spPr>
          <a:xfrm>
            <a:off x="429148" y="1341613"/>
            <a:ext cx="8021168" cy="366706"/>
          </a:xfrm>
        </p:spPr>
        <p:txBody>
          <a:bodyPr/>
          <a:lstStyle/>
          <a:p>
            <a:r>
              <a:rPr lang="fr-FR" dirty="0"/>
              <a:t>Critères de choix d’un capteur</a:t>
            </a:r>
            <a:endParaRPr lang="en-US" dirty="0"/>
          </a:p>
        </p:txBody>
      </p:sp>
      <p:sp>
        <p:nvSpPr>
          <p:cNvPr id="17" name="Espace réservé du texte 2"/>
          <p:cNvSpPr>
            <a:spLocks noGrp="1"/>
          </p:cNvSpPr>
          <p:nvPr>
            <p:ph type="body" sz="quarter" idx="12"/>
          </p:nvPr>
        </p:nvSpPr>
        <p:spPr>
          <a:xfrm>
            <a:off x="429148" y="1907629"/>
            <a:ext cx="9890509" cy="2988836"/>
          </a:xfrm>
        </p:spPr>
        <p:txBody>
          <a:bodyPr>
            <a:normAutofit/>
          </a:bodyPr>
          <a:lstStyle/>
          <a:p>
            <a:pPr>
              <a:buFont typeface="+mj-lt"/>
              <a:buAutoNum type="arabicPeriod"/>
            </a:pPr>
            <a:r>
              <a:rPr lang="fr-FR" b="1" dirty="0"/>
              <a:t>Performance/caractéristique du capteur</a:t>
            </a:r>
            <a:endParaRPr lang="fr-FR" dirty="0"/>
          </a:p>
          <a:p>
            <a:pPr>
              <a:buFont typeface="+mj-lt"/>
              <a:buAutoNum type="arabicPeriod"/>
            </a:pPr>
            <a:r>
              <a:rPr lang="fr-FR" b="1" dirty="0"/>
              <a:t>Contrainte lié au Projet – Système</a:t>
            </a:r>
          </a:p>
          <a:p>
            <a:pPr>
              <a:buFont typeface="+mj-lt"/>
              <a:buAutoNum type="arabicPeriod"/>
            </a:pPr>
            <a:r>
              <a:rPr lang="fr-FR" b="1" dirty="0"/>
              <a:t>Domaine d’utilisation ou plage du mesurande</a:t>
            </a:r>
          </a:p>
          <a:p>
            <a:endParaRPr lang="fr-FR" b="1" dirty="0"/>
          </a:p>
          <a:p>
            <a:endParaRPr lang="fr-FR" dirty="0"/>
          </a:p>
          <a:p>
            <a:pPr lvl="3"/>
            <a:endParaRPr lang="fr-FR" dirty="0"/>
          </a:p>
          <a:p>
            <a:endParaRPr lang="fr-FR" dirty="0"/>
          </a:p>
          <a:p>
            <a:endParaRPr lang="fr-FR" dirty="0"/>
          </a:p>
          <a:p>
            <a:endParaRPr lang="fr-FR" baseline="-25000" dirty="0"/>
          </a:p>
        </p:txBody>
      </p:sp>
    </p:spTree>
    <p:extLst>
      <p:ext uri="{BB962C8B-B14F-4D97-AF65-F5344CB8AC3E}">
        <p14:creationId xmlns:p14="http://schemas.microsoft.com/office/powerpoint/2010/main" val="456103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Chaine d’acquisition 	</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12</a:t>
            </a:fld>
            <a:endParaRPr lang="en-US"/>
          </a:p>
        </p:txBody>
      </p:sp>
      <p:sp>
        <p:nvSpPr>
          <p:cNvPr id="18" name="Espace réservé du texte 4"/>
          <p:cNvSpPr>
            <a:spLocks noGrp="1"/>
          </p:cNvSpPr>
          <p:nvPr>
            <p:ph type="body" sz="quarter" idx="17"/>
          </p:nvPr>
        </p:nvSpPr>
        <p:spPr>
          <a:xfrm>
            <a:off x="429148" y="1341613"/>
            <a:ext cx="8021168" cy="366706"/>
          </a:xfrm>
        </p:spPr>
        <p:txBody>
          <a:bodyPr/>
          <a:lstStyle/>
          <a:p>
            <a:pPr marL="342900" indent="-342900">
              <a:buFont typeface="+mj-lt"/>
              <a:buAutoNum type="arabicPeriod"/>
            </a:pPr>
            <a:r>
              <a:rPr lang="fr-FR" dirty="0"/>
              <a:t>Performance / Caractéristique du capteur</a:t>
            </a:r>
            <a:endParaRPr lang="en-US" dirty="0"/>
          </a:p>
        </p:txBody>
      </p:sp>
      <p:sp>
        <p:nvSpPr>
          <p:cNvPr id="17" name="Espace réservé du texte 2"/>
          <p:cNvSpPr>
            <a:spLocks noGrp="1"/>
          </p:cNvSpPr>
          <p:nvPr>
            <p:ph type="body" sz="quarter" idx="12"/>
          </p:nvPr>
        </p:nvSpPr>
        <p:spPr>
          <a:xfrm>
            <a:off x="429148" y="1907629"/>
            <a:ext cx="9890509" cy="2988836"/>
          </a:xfrm>
        </p:spPr>
        <p:txBody>
          <a:bodyPr>
            <a:normAutofit/>
          </a:bodyPr>
          <a:lstStyle/>
          <a:p>
            <a:r>
              <a:rPr lang="fr-FR" b="1" dirty="0"/>
              <a:t>Statique:  Mesure vs </a:t>
            </a:r>
            <a:r>
              <a:rPr lang="fr-FR" b="1" dirty="0" err="1"/>
              <a:t>Mesurande</a:t>
            </a:r>
            <a:endParaRPr lang="fr-FR" b="1" dirty="0"/>
          </a:p>
          <a:p>
            <a:endParaRPr lang="fr-FR" b="1" dirty="0"/>
          </a:p>
          <a:p>
            <a:endParaRPr lang="fr-FR" b="1" dirty="0"/>
          </a:p>
          <a:p>
            <a:r>
              <a:rPr lang="fr-FR" b="1" dirty="0"/>
              <a:t>Dynamique : Mesure(t) vs </a:t>
            </a:r>
            <a:r>
              <a:rPr lang="fr-FR" b="1" dirty="0" err="1"/>
              <a:t>Mesurande</a:t>
            </a:r>
            <a:r>
              <a:rPr lang="fr-FR" b="1" dirty="0"/>
              <a:t>(t)</a:t>
            </a:r>
          </a:p>
          <a:p>
            <a:endParaRPr lang="fr-FR" dirty="0"/>
          </a:p>
          <a:p>
            <a:pPr lvl="3"/>
            <a:endParaRPr lang="fr-FR" dirty="0"/>
          </a:p>
          <a:p>
            <a:endParaRPr lang="fr-FR" dirty="0"/>
          </a:p>
          <a:p>
            <a:endParaRPr lang="fr-FR" dirty="0"/>
          </a:p>
          <a:p>
            <a:endParaRPr lang="fr-FR" baseline="-25000" dirty="0"/>
          </a:p>
        </p:txBody>
      </p:sp>
      <p:pic>
        <p:nvPicPr>
          <p:cNvPr id="2050" name="Picture 2" descr="Datasheet TSSP930 Vishay - Vista previa y descarg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1586" y="1430103"/>
            <a:ext cx="3734008" cy="4832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682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Chaine d’acquisition 	</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13</a:t>
            </a:fld>
            <a:endParaRPr lang="en-US"/>
          </a:p>
        </p:txBody>
      </p:sp>
      <p:sp>
        <p:nvSpPr>
          <p:cNvPr id="18" name="Espace réservé du texte 4"/>
          <p:cNvSpPr>
            <a:spLocks noGrp="1"/>
          </p:cNvSpPr>
          <p:nvPr>
            <p:ph type="body" sz="quarter" idx="17"/>
          </p:nvPr>
        </p:nvSpPr>
        <p:spPr>
          <a:xfrm>
            <a:off x="429148" y="1341613"/>
            <a:ext cx="8021168" cy="366706"/>
          </a:xfrm>
        </p:spPr>
        <p:txBody>
          <a:bodyPr/>
          <a:lstStyle/>
          <a:p>
            <a:r>
              <a:rPr lang="fr-FR" dirty="0"/>
              <a:t>2. Contraintes liés au projet</a:t>
            </a:r>
            <a:endParaRPr lang="en-US" dirty="0"/>
          </a:p>
        </p:txBody>
      </p:sp>
      <p:sp>
        <p:nvSpPr>
          <p:cNvPr id="17" name="Espace réservé du texte 2"/>
          <p:cNvSpPr>
            <a:spLocks noGrp="1"/>
          </p:cNvSpPr>
          <p:nvPr>
            <p:ph type="body" sz="quarter" idx="12"/>
          </p:nvPr>
        </p:nvSpPr>
        <p:spPr>
          <a:xfrm>
            <a:off x="429148" y="1907629"/>
            <a:ext cx="9890509" cy="2988836"/>
          </a:xfrm>
        </p:spPr>
        <p:txBody>
          <a:bodyPr>
            <a:normAutofit/>
          </a:bodyPr>
          <a:lstStyle/>
          <a:p>
            <a:pPr marL="0" indent="0">
              <a:buNone/>
            </a:pPr>
            <a:r>
              <a:rPr lang="fr-FR" b="1" dirty="0"/>
              <a:t>Contraintes non liées au mesurande</a:t>
            </a:r>
          </a:p>
          <a:p>
            <a:r>
              <a:rPr lang="fr-FR" b="1" dirty="0"/>
              <a:t>Coût</a:t>
            </a:r>
          </a:p>
          <a:p>
            <a:r>
              <a:rPr lang="fr-FR" b="1" dirty="0"/>
              <a:t>Fiabilité</a:t>
            </a:r>
          </a:p>
          <a:p>
            <a:r>
              <a:rPr lang="fr-FR" b="1" dirty="0"/>
              <a:t>Mis en œuvre</a:t>
            </a:r>
          </a:p>
          <a:p>
            <a:r>
              <a:rPr lang="fr-FR" b="1" dirty="0"/>
              <a:t>Consommation</a:t>
            </a:r>
          </a:p>
          <a:p>
            <a:r>
              <a:rPr lang="fr-FR" b="1" dirty="0"/>
              <a:t>C.E.M</a:t>
            </a:r>
          </a:p>
          <a:p>
            <a:r>
              <a:rPr lang="fr-FR" b="1" dirty="0"/>
              <a:t>Disponibilité</a:t>
            </a:r>
          </a:p>
          <a:p>
            <a:r>
              <a:rPr lang="fr-FR" b="1" dirty="0"/>
              <a:t>…</a:t>
            </a:r>
            <a:endParaRPr lang="fr-FR" dirty="0"/>
          </a:p>
          <a:p>
            <a:pPr lvl="3"/>
            <a:endParaRPr lang="fr-FR" dirty="0"/>
          </a:p>
          <a:p>
            <a:endParaRPr lang="fr-FR" dirty="0"/>
          </a:p>
          <a:p>
            <a:endParaRPr lang="fr-FR" dirty="0"/>
          </a:p>
          <a:p>
            <a:endParaRPr lang="fr-FR" baseline="-25000" dirty="0"/>
          </a:p>
        </p:txBody>
      </p:sp>
    </p:spTree>
    <p:extLst>
      <p:ext uri="{BB962C8B-B14F-4D97-AF65-F5344CB8AC3E}">
        <p14:creationId xmlns:p14="http://schemas.microsoft.com/office/powerpoint/2010/main" val="3261290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Chaine d’acquisition 	</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14</a:t>
            </a:fld>
            <a:endParaRPr lang="en-US"/>
          </a:p>
        </p:txBody>
      </p:sp>
      <p:sp>
        <p:nvSpPr>
          <p:cNvPr id="18" name="Espace réservé du texte 4"/>
          <p:cNvSpPr>
            <a:spLocks noGrp="1"/>
          </p:cNvSpPr>
          <p:nvPr>
            <p:ph type="body" sz="quarter" idx="17"/>
          </p:nvPr>
        </p:nvSpPr>
        <p:spPr>
          <a:xfrm>
            <a:off x="429148" y="1341613"/>
            <a:ext cx="8021168" cy="366706"/>
          </a:xfrm>
        </p:spPr>
        <p:txBody>
          <a:bodyPr/>
          <a:lstStyle/>
          <a:p>
            <a:r>
              <a:rPr lang="fr-FR" dirty="0"/>
              <a:t>3. Domaine d’utilisation</a:t>
            </a:r>
            <a:endParaRPr lang="en-US" dirty="0"/>
          </a:p>
        </p:txBody>
      </p:sp>
      <p:sp>
        <p:nvSpPr>
          <p:cNvPr id="17" name="Espace réservé du texte 2"/>
          <p:cNvSpPr>
            <a:spLocks noGrp="1"/>
          </p:cNvSpPr>
          <p:nvPr>
            <p:ph type="body" sz="quarter" idx="12"/>
          </p:nvPr>
        </p:nvSpPr>
        <p:spPr>
          <a:xfrm>
            <a:off x="429148" y="1907629"/>
            <a:ext cx="9890509" cy="2988836"/>
          </a:xfrm>
        </p:spPr>
        <p:txBody>
          <a:bodyPr>
            <a:normAutofit/>
          </a:bodyPr>
          <a:lstStyle/>
          <a:p>
            <a:r>
              <a:rPr lang="fr-FR" b="1" dirty="0"/>
              <a:t>Utilisation nominale</a:t>
            </a:r>
          </a:p>
          <a:p>
            <a:pPr lvl="1"/>
            <a:r>
              <a:rPr lang="fr-FR" dirty="0"/>
              <a:t>Le capteur est utilisé dans l’étendue de </a:t>
            </a:r>
            <a:r>
              <a:rPr lang="fr-FR" dirty="0" err="1"/>
              <a:t>mesurande</a:t>
            </a:r>
            <a:r>
              <a:rPr lang="fr-FR" dirty="0"/>
              <a:t> spécifié par le constructeur. La mesure sera correcte</a:t>
            </a:r>
          </a:p>
          <a:p>
            <a:pPr lvl="1"/>
            <a:endParaRPr lang="fr-FR" b="1" dirty="0"/>
          </a:p>
          <a:p>
            <a:pPr marL="400050" indent="-285750"/>
            <a:r>
              <a:rPr lang="fr-FR" b="1" dirty="0"/>
              <a:t>Capteur soumis </a:t>
            </a:r>
            <a:r>
              <a:rPr lang="fr-FR" b="1" u="sng" dirty="0"/>
              <a:t>ponctuellement</a:t>
            </a:r>
            <a:r>
              <a:rPr lang="fr-FR" b="1" dirty="0"/>
              <a:t> à des mesurandes au-delà du nominale. </a:t>
            </a:r>
          </a:p>
          <a:p>
            <a:pPr marL="742950" lvl="1" indent="-285750"/>
            <a:r>
              <a:rPr lang="fr-FR" dirty="0"/>
              <a:t>Au retour dans la plage nominale, la mesure est toujours correcte</a:t>
            </a:r>
          </a:p>
          <a:p>
            <a:pPr marL="400050" indent="-285750"/>
            <a:endParaRPr lang="fr-FR" b="1" dirty="0"/>
          </a:p>
          <a:p>
            <a:pPr marL="400050" indent="-285750"/>
            <a:r>
              <a:rPr lang="fr-FR" b="1" dirty="0"/>
              <a:t>Capteur soumis à des mesurandes qui entraine une mesure erronée après retour dans la zone nominale.</a:t>
            </a:r>
          </a:p>
          <a:p>
            <a:pPr marL="742950" lvl="1" indent="-285750"/>
            <a:r>
              <a:rPr lang="fr-FR" dirty="0"/>
              <a:t>Le capteur doit être réétalonné</a:t>
            </a:r>
          </a:p>
          <a:p>
            <a:endParaRPr lang="fr-FR" dirty="0"/>
          </a:p>
          <a:p>
            <a:endParaRPr lang="fr-FR" dirty="0"/>
          </a:p>
          <a:p>
            <a:endParaRPr lang="fr-FR" baseline="-25000" dirty="0"/>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5150" y="5095775"/>
            <a:ext cx="591398" cy="591398"/>
          </a:xfrm>
          <a:prstGeom prst="rect">
            <a:avLst/>
          </a:prstGeom>
        </p:spPr>
      </p:pic>
      <p:sp>
        <p:nvSpPr>
          <p:cNvPr id="8" name="Espace réservé du texte 2"/>
          <p:cNvSpPr txBox="1">
            <a:spLocks/>
          </p:cNvSpPr>
          <p:nvPr/>
        </p:nvSpPr>
        <p:spPr>
          <a:xfrm>
            <a:off x="2134973" y="4975217"/>
            <a:ext cx="8434704" cy="1006628"/>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a:p>
            <a:pPr marL="0" indent="0">
              <a:buNone/>
            </a:pPr>
            <a:r>
              <a:rPr lang="fr-FR" dirty="0"/>
              <a:t>Le capteur est aussi spécifié pour fonctionner de façon nominale dans certaines conditions hors </a:t>
            </a:r>
            <a:r>
              <a:rPr lang="fr-FR" dirty="0" err="1"/>
              <a:t>mesurande</a:t>
            </a:r>
            <a:r>
              <a:rPr lang="fr-FR" dirty="0"/>
              <a:t> (CEM, Température, Alimentation…)</a:t>
            </a:r>
          </a:p>
          <a:p>
            <a:endParaRPr lang="fr-FR" baseline="-25000" dirty="0"/>
          </a:p>
        </p:txBody>
      </p:sp>
    </p:spTree>
    <p:extLst>
      <p:ext uri="{BB962C8B-B14F-4D97-AF65-F5344CB8AC3E}">
        <p14:creationId xmlns:p14="http://schemas.microsoft.com/office/powerpoint/2010/main" val="3918117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Chaine d’acquisition 	</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15</a:t>
            </a:fld>
            <a:endParaRPr lang="en-US"/>
          </a:p>
        </p:txBody>
      </p:sp>
      <p:sp>
        <p:nvSpPr>
          <p:cNvPr id="18" name="Espace réservé du texte 4"/>
          <p:cNvSpPr>
            <a:spLocks noGrp="1"/>
          </p:cNvSpPr>
          <p:nvPr>
            <p:ph type="body" sz="quarter" idx="17"/>
          </p:nvPr>
        </p:nvSpPr>
        <p:spPr>
          <a:xfrm>
            <a:off x="429148" y="1341613"/>
            <a:ext cx="8021168" cy="366706"/>
          </a:xfrm>
        </p:spPr>
        <p:txBody>
          <a:bodyPr/>
          <a:lstStyle/>
          <a:p>
            <a:r>
              <a:rPr lang="fr-FR" dirty="0"/>
              <a:t>Domaine d’utilisation d’un capteur</a:t>
            </a:r>
            <a:endParaRPr lang="en-US" dirty="0"/>
          </a:p>
        </p:txBody>
      </p:sp>
      <p:sp>
        <p:nvSpPr>
          <p:cNvPr id="17" name="Espace réservé du texte 2"/>
          <p:cNvSpPr>
            <a:spLocks noGrp="1"/>
          </p:cNvSpPr>
          <p:nvPr>
            <p:ph type="body" sz="quarter" idx="12"/>
          </p:nvPr>
        </p:nvSpPr>
        <p:spPr>
          <a:xfrm>
            <a:off x="429148" y="1907629"/>
            <a:ext cx="9890509" cy="2988836"/>
          </a:xfrm>
        </p:spPr>
        <p:txBody>
          <a:bodyPr>
            <a:normAutofit/>
          </a:bodyPr>
          <a:lstStyle/>
          <a:p>
            <a:r>
              <a:rPr lang="fr-FR" b="1" dirty="0"/>
              <a:t>Exemple de capteur de couple</a:t>
            </a:r>
            <a:endParaRPr lang="fr-FR" dirty="0"/>
          </a:p>
          <a:p>
            <a:endParaRPr lang="fr-FR" dirty="0"/>
          </a:p>
          <a:p>
            <a:endParaRPr lang="fr-FR" baseline="-25000" dirty="0"/>
          </a:p>
        </p:txBody>
      </p:sp>
      <p:pic>
        <p:nvPicPr>
          <p:cNvPr id="10" name="Picture 2" descr="https://www.hbm.com/fileadmin/_processed_/7/a/csm_s1022_load-limits_ce71b3b5a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5588" y="2493093"/>
            <a:ext cx="4762500"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791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Chaine d’acquisition 	</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16</a:t>
            </a:fld>
            <a:endParaRPr lang="en-US"/>
          </a:p>
        </p:txBody>
      </p:sp>
      <p:sp>
        <p:nvSpPr>
          <p:cNvPr id="18" name="Espace réservé du texte 4"/>
          <p:cNvSpPr>
            <a:spLocks noGrp="1"/>
          </p:cNvSpPr>
          <p:nvPr>
            <p:ph type="body" sz="quarter" idx="17"/>
          </p:nvPr>
        </p:nvSpPr>
        <p:spPr>
          <a:xfrm>
            <a:off x="429148" y="1341613"/>
            <a:ext cx="8021168" cy="366706"/>
          </a:xfrm>
        </p:spPr>
        <p:txBody>
          <a:bodyPr/>
          <a:lstStyle/>
          <a:p>
            <a:r>
              <a:rPr lang="fr-FR" dirty="0"/>
              <a:t>Caractériser le capteur (Marketing vs réalité)</a:t>
            </a:r>
            <a:endParaRPr lang="en-US" dirty="0"/>
          </a:p>
        </p:txBody>
      </p:sp>
      <mc:AlternateContent xmlns:mc="http://schemas.openxmlformats.org/markup-compatibility/2006">
        <mc:Choice xmlns:a14="http://schemas.microsoft.com/office/drawing/2010/main" Requires="a14">
          <p:sp>
            <p:nvSpPr>
              <p:cNvPr id="17" name="Espace réservé du texte 2"/>
              <p:cNvSpPr>
                <a:spLocks noGrp="1"/>
              </p:cNvSpPr>
              <p:nvPr>
                <p:ph type="body" sz="quarter" idx="12"/>
              </p:nvPr>
            </p:nvSpPr>
            <p:spPr>
              <a:xfrm>
                <a:off x="429148" y="1907628"/>
                <a:ext cx="10455162" cy="4031055"/>
              </a:xfrm>
            </p:spPr>
            <p:txBody>
              <a:bodyPr>
                <a:normAutofit/>
              </a:bodyPr>
              <a:lstStyle/>
              <a:p>
                <a:r>
                  <a:rPr lang="fr-FR" dirty="0"/>
                  <a:t>On peut considérer le capteur comme un système à part entière dont on va vérifier les caractéristiques statiques. </a:t>
                </a:r>
              </a:p>
              <a:p>
                <a:r>
                  <a:rPr lang="fr-FR" dirty="0"/>
                  <a:t>La terminologie utilisé pour caractériser un capteur est normée (JCGM 200)</a:t>
                </a:r>
              </a:p>
              <a:p>
                <a:r>
                  <a:rPr lang="fr-FR" dirty="0"/>
                  <a:t>Procédure en statique:</a:t>
                </a:r>
              </a:p>
              <a:p>
                <a:endParaRPr lang="fr-FR" dirty="0"/>
              </a:p>
              <a:p>
                <a:endParaRPr lang="fr-FR" dirty="0"/>
              </a:p>
              <a:p>
                <a:pPr marL="800100" lvl="1" indent="-342900">
                  <a:buFont typeface="+mj-lt"/>
                  <a:buAutoNum type="arabicPeriod"/>
                </a:pPr>
                <a:r>
                  <a:rPr lang="fr-FR" dirty="0"/>
                  <a:t>Fixer une valeur de mesurande</a:t>
                </a:r>
              </a:p>
              <a:p>
                <a:pPr marL="800100" lvl="1" indent="-342900">
                  <a:buFont typeface="+mj-lt"/>
                  <a:buAutoNum type="arabicPeriod"/>
                </a:pPr>
                <a:r>
                  <a:rPr lang="fr-FR" dirty="0"/>
                  <a:t>Attendre la stabilité de la mesure</a:t>
                </a:r>
              </a:p>
              <a:p>
                <a:pPr marL="800100" lvl="1" indent="-342900">
                  <a:buFont typeface="+mj-lt"/>
                  <a:buAutoNum type="arabicPeriod"/>
                </a:pPr>
                <a:r>
                  <a:rPr lang="fr-FR" dirty="0"/>
                  <a:t>Relever la mesure et la comparer à </a:t>
                </a:r>
              </a:p>
              <a:p>
                <a:pPr marL="457200" lvl="1" indent="0">
                  <a:buNone/>
                </a:pPr>
                <a:r>
                  <a:rPr lang="fr-FR" dirty="0"/>
                  <a:t>	celle d’un appareil référence (valeur vraie) =&gt; </a:t>
                </a:r>
                <a14:m>
                  <m:oMath xmlns:m="http://schemas.openxmlformats.org/officeDocument/2006/math">
                    <m:r>
                      <a:rPr lang="fr-FR" sz="1500" b="0" i="1" smtClean="0">
                        <a:solidFill>
                          <a:srgbClr val="00B050"/>
                        </a:solidFill>
                        <a:latin typeface="Cambria Math" panose="02040503050406030204" pitchFamily="18" charset="0"/>
                      </a:rPr>
                      <m:t>𝑀𝑒𝑠𝑢𝑟𝑒</m:t>
                    </m:r>
                    <m:r>
                      <a:rPr lang="fr-FR" sz="1500" b="0" i="1" smtClean="0">
                        <a:solidFill>
                          <a:srgbClr val="00B050"/>
                        </a:solidFill>
                        <a:latin typeface="Cambria Math" panose="02040503050406030204" pitchFamily="18" charset="0"/>
                      </a:rPr>
                      <m:t> </m:t>
                    </m:r>
                    <m:r>
                      <a:rPr lang="fr-FR" sz="1500" b="0" i="1" smtClean="0">
                        <a:solidFill>
                          <a:srgbClr val="00B050"/>
                        </a:solidFill>
                        <a:latin typeface="Cambria Math" panose="02040503050406030204" pitchFamily="18" charset="0"/>
                      </a:rPr>
                      <m:t>𝑅𝑒𝑓</m:t>
                    </m:r>
                  </m:oMath>
                </a14:m>
                <a:r>
                  <a:rPr lang="fr-FR" dirty="0"/>
                  <a:t> </a:t>
                </a:r>
              </a:p>
            </p:txBody>
          </p:sp>
        </mc:Choice>
        <mc:Fallback>
          <p:sp>
            <p:nvSpPr>
              <p:cNvPr id="17" name="Espace réservé du texte 2"/>
              <p:cNvSpPr>
                <a:spLocks noGrp="1" noRot="1" noChangeAspect="1" noMove="1" noResize="1" noEditPoints="1" noAdjustHandles="1" noChangeArrowheads="1" noChangeShapeType="1" noTextEdit="1"/>
              </p:cNvSpPr>
              <p:nvPr>
                <p:ph type="body" sz="quarter" idx="12"/>
              </p:nvPr>
            </p:nvSpPr>
            <p:spPr>
              <a:xfrm>
                <a:off x="429148" y="1907628"/>
                <a:ext cx="10455162" cy="4031055"/>
              </a:xfrm>
              <a:blipFill>
                <a:blip r:embed="rId3"/>
                <a:stretch>
                  <a:fillRect l="-233" t="-756"/>
                </a:stretch>
              </a:blipFill>
            </p:spPr>
            <p:txBody>
              <a:bodyPr/>
              <a:lstStyle/>
              <a:p>
                <a:r>
                  <a:rPr lang="fr-FR">
                    <a:noFill/>
                  </a:rPr>
                  <a:t> </a:t>
                </a:r>
              </a:p>
            </p:txBody>
          </p:sp>
        </mc:Fallback>
      </mc:AlternateContent>
      <p:sp>
        <p:nvSpPr>
          <p:cNvPr id="2" name="Espace réservé du texte 4">
            <a:extLst>
              <a:ext uri="{FF2B5EF4-FFF2-40B4-BE49-F238E27FC236}">
                <a16:creationId xmlns:a16="http://schemas.microsoft.com/office/drawing/2014/main" id="{EE01FA7D-BEE0-E446-FEA6-C16B8C066585}"/>
              </a:ext>
            </a:extLst>
          </p:cNvPr>
          <p:cNvSpPr txBox="1">
            <a:spLocks/>
          </p:cNvSpPr>
          <p:nvPr/>
        </p:nvSpPr>
        <p:spPr>
          <a:xfrm>
            <a:off x="439308" y="3272013"/>
            <a:ext cx="8021168" cy="36670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b="1" i="1" kern="1200">
                <a:solidFill>
                  <a:schemeClr val="tx1"/>
                </a:solidFill>
                <a:latin typeface="Neo Sans W1G" panose="020B0504030504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b="1" i="1" kern="1200">
                <a:solidFill>
                  <a:schemeClr val="tx1"/>
                </a:solidFill>
                <a:latin typeface="Neo Sans W1G" panose="020B0504030504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b="1" i="1" kern="1200">
                <a:solidFill>
                  <a:schemeClr val="tx1"/>
                </a:solidFill>
                <a:latin typeface="Neo Sans W1G" panose="020B0504030504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b="1" i="1" kern="1200">
                <a:solidFill>
                  <a:schemeClr val="tx1"/>
                </a:solidFill>
                <a:latin typeface="Neo Sans W1G" panose="020B0504030504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1" i="1" kern="1200">
                <a:solidFill>
                  <a:schemeClr val="tx1"/>
                </a:solidFill>
                <a:latin typeface="Neo Sans W1G" panose="020B05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Procédure de caractérisation statique</a:t>
            </a:r>
            <a:endParaRPr lang="en-US" dirty="0"/>
          </a:p>
        </p:txBody>
      </p:sp>
    </p:spTree>
    <p:extLst>
      <p:ext uri="{BB962C8B-B14F-4D97-AF65-F5344CB8AC3E}">
        <p14:creationId xmlns:p14="http://schemas.microsoft.com/office/powerpoint/2010/main" val="1519330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Chaine d’acquisition</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17</a:t>
            </a:fld>
            <a:endParaRPr lang="en-US"/>
          </a:p>
        </p:txBody>
      </p:sp>
      <p:sp>
        <p:nvSpPr>
          <p:cNvPr id="18" name="Espace réservé du texte 4"/>
          <p:cNvSpPr>
            <a:spLocks noGrp="1"/>
          </p:cNvSpPr>
          <p:nvPr>
            <p:ph type="body" sz="quarter" idx="17"/>
          </p:nvPr>
        </p:nvSpPr>
        <p:spPr>
          <a:xfrm>
            <a:off x="429148" y="1341613"/>
            <a:ext cx="8021168" cy="366706"/>
          </a:xfrm>
        </p:spPr>
        <p:txBody>
          <a:bodyPr/>
          <a:lstStyle/>
          <a:p>
            <a:r>
              <a:rPr lang="fr-FR" dirty="0"/>
              <a:t>Caractériser le capteur sur une mesure: Erreur</a:t>
            </a:r>
            <a:endParaRPr lang="en-US" dirty="0"/>
          </a:p>
        </p:txBody>
      </p:sp>
      <mc:AlternateContent xmlns:mc="http://schemas.openxmlformats.org/markup-compatibility/2006" xmlns:a14="http://schemas.microsoft.com/office/drawing/2010/main">
        <mc:Choice Requires="a14">
          <p:sp>
            <p:nvSpPr>
              <p:cNvPr id="17" name="Espace réservé du texte 2"/>
              <p:cNvSpPr>
                <a:spLocks noGrp="1"/>
              </p:cNvSpPr>
              <p:nvPr>
                <p:ph type="body" sz="quarter" idx="12"/>
              </p:nvPr>
            </p:nvSpPr>
            <p:spPr>
              <a:xfrm>
                <a:off x="429148" y="1907628"/>
                <a:ext cx="9890509" cy="4031055"/>
              </a:xfrm>
            </p:spPr>
            <p:txBody>
              <a:bodyPr>
                <a:normAutofit/>
              </a:bodyPr>
              <a:lstStyle/>
              <a:p>
                <a:r>
                  <a:rPr lang="fr-FR" sz="1800" i="1" dirty="0">
                    <a:latin typeface="Cambria Math" panose="02040503050406030204" pitchFamily="18" charset="0"/>
                  </a:rPr>
                  <a:t>Exactitude</a:t>
                </a:r>
                <a:r>
                  <a:rPr lang="fr-FR" sz="1800" dirty="0"/>
                  <a:t> / </a:t>
                </a:r>
                <a14:m>
                  <m:oMath xmlns:m="http://schemas.openxmlformats.org/officeDocument/2006/math">
                    <m:r>
                      <a:rPr lang="fr-FR" sz="1800" i="1" dirty="0" smtClean="0">
                        <a:latin typeface="Cambria Math" panose="02040503050406030204" pitchFamily="18" charset="0"/>
                      </a:rPr>
                      <m:t>𝐸𝑟𝑟𝑒𝑢𝑟</m:t>
                    </m:r>
                    <m:r>
                      <a:rPr lang="fr-FR" sz="1800" i="1" dirty="0" smtClean="0">
                        <a:latin typeface="Cambria Math" panose="02040503050406030204" pitchFamily="18" charset="0"/>
                      </a:rPr>
                      <m:t> </m:t>
                    </m:r>
                    <m:r>
                      <a:rPr lang="fr-FR" sz="1800" b="0" i="1" dirty="0" smtClean="0">
                        <a:latin typeface="Cambria Math" panose="02040503050406030204" pitchFamily="18" charset="0"/>
                      </a:rPr>
                      <m:t>𝐴𝑏𝑠𝑜𝑙𝑢𝑒</m:t>
                    </m:r>
                    <m:r>
                      <a:rPr lang="fr-FR" sz="1800" b="0" i="1" dirty="0" smtClean="0">
                        <a:latin typeface="Cambria Math" panose="02040503050406030204" pitchFamily="18" charset="0"/>
                      </a:rPr>
                      <m:t> =</m:t>
                    </m:r>
                    <m:d>
                      <m:dPr>
                        <m:begChr m:val="|"/>
                        <m:endChr m:val="|"/>
                        <m:ctrlPr>
                          <a:rPr lang="fr-FR" sz="1800" b="0" i="1" dirty="0" smtClean="0">
                            <a:latin typeface="Cambria Math" panose="02040503050406030204" pitchFamily="18" charset="0"/>
                            <a:ea typeface="Cambria Math" panose="02040503050406030204" pitchFamily="18" charset="0"/>
                          </a:rPr>
                        </m:ctrlPr>
                      </m:dPr>
                      <m:e>
                        <m:r>
                          <a:rPr lang="fr-FR" sz="1800" b="0" i="1" dirty="0" smtClean="0">
                            <a:latin typeface="Cambria Math" panose="02040503050406030204" pitchFamily="18" charset="0"/>
                            <a:ea typeface="Cambria Math" panose="02040503050406030204" pitchFamily="18" charset="0"/>
                          </a:rPr>
                          <m:t> </m:t>
                        </m:r>
                        <m:r>
                          <a:rPr lang="fr-FR" sz="1800" b="0" i="1" dirty="0" smtClean="0">
                            <a:latin typeface="Cambria Math" panose="02040503050406030204" pitchFamily="18" charset="0"/>
                            <a:ea typeface="Cambria Math" panose="02040503050406030204" pitchFamily="18" charset="0"/>
                          </a:rPr>
                          <m:t>𝑀𝑒𝑠𝑢𝑟𝑒</m:t>
                        </m:r>
                        <m:r>
                          <a:rPr lang="fr-FR" sz="1800" b="0" i="1" dirty="0" smtClean="0">
                            <a:latin typeface="Cambria Math" panose="02040503050406030204" pitchFamily="18" charset="0"/>
                            <a:ea typeface="Cambria Math" panose="02040503050406030204" pitchFamily="18" charset="0"/>
                          </a:rPr>
                          <m:t> −</m:t>
                        </m:r>
                        <m:r>
                          <a:rPr lang="fr-FR" sz="1800" b="0" i="1" dirty="0" smtClean="0">
                            <a:solidFill>
                              <a:srgbClr val="00B050"/>
                            </a:solidFill>
                            <a:latin typeface="Cambria Math" panose="02040503050406030204" pitchFamily="18" charset="0"/>
                            <a:ea typeface="Cambria Math" panose="02040503050406030204" pitchFamily="18" charset="0"/>
                          </a:rPr>
                          <m:t>𝑀𝑒𝑠𝑢𝑟𝑒</m:t>
                        </m:r>
                        <m:r>
                          <a:rPr lang="fr-FR" sz="1800" b="0" i="1" dirty="0" smtClean="0">
                            <a:solidFill>
                              <a:srgbClr val="00B050"/>
                            </a:solidFill>
                            <a:latin typeface="Cambria Math" panose="02040503050406030204" pitchFamily="18" charset="0"/>
                            <a:ea typeface="Cambria Math" panose="02040503050406030204" pitchFamily="18" charset="0"/>
                          </a:rPr>
                          <m:t> </m:t>
                        </m:r>
                        <m:r>
                          <a:rPr lang="fr-FR" sz="1800" b="0" i="1" dirty="0" smtClean="0">
                            <a:solidFill>
                              <a:srgbClr val="00B050"/>
                            </a:solidFill>
                            <a:latin typeface="Cambria Math" panose="02040503050406030204" pitchFamily="18" charset="0"/>
                            <a:ea typeface="Cambria Math" panose="02040503050406030204" pitchFamily="18" charset="0"/>
                          </a:rPr>
                          <m:t>𝑅𝑒𝑓</m:t>
                        </m:r>
                        <m:r>
                          <a:rPr lang="fr-FR" sz="1800" b="0" i="1" dirty="0" smtClean="0">
                            <a:solidFill>
                              <a:srgbClr val="00B050"/>
                            </a:solidFill>
                            <a:latin typeface="Cambria Math" panose="02040503050406030204" pitchFamily="18" charset="0"/>
                            <a:ea typeface="Cambria Math" panose="02040503050406030204" pitchFamily="18" charset="0"/>
                          </a:rPr>
                          <m:t> </m:t>
                        </m:r>
                      </m:e>
                    </m:d>
                  </m:oMath>
                </a14:m>
                <a:endParaRPr lang="fr-FR" sz="1800" b="0" dirty="0">
                  <a:ea typeface="Cambria Math" panose="02040503050406030204" pitchFamily="18" charset="0"/>
                </a:endParaRPr>
              </a:p>
              <a:p>
                <a:pPr lvl="1"/>
                <a:r>
                  <a:rPr lang="fr-FR" b="0" dirty="0">
                    <a:ea typeface="Cambria Math" panose="02040503050406030204" pitchFamily="18" charset="0"/>
                  </a:rPr>
                  <a:t>Exprimée dans l’unité de mesure </a:t>
                </a:r>
              </a:p>
              <a:p>
                <a:pPr marL="0" indent="0">
                  <a:buNone/>
                </a:pPr>
                <a:endParaRPr lang="fr-FR" dirty="0"/>
              </a:p>
              <a:p>
                <a14:m>
                  <m:oMath xmlns:m="http://schemas.openxmlformats.org/officeDocument/2006/math">
                    <m:r>
                      <a:rPr lang="fr-FR" sz="1800" b="0" i="1" smtClean="0">
                        <a:latin typeface="Cambria Math" panose="02040503050406030204" pitchFamily="18" charset="0"/>
                        <a:ea typeface="Cambria Math" panose="02040503050406030204" pitchFamily="18" charset="0"/>
                      </a:rPr>
                      <m:t>𝐸𝑟𝑟𝑒𝑢𝑟</m:t>
                    </m:r>
                    <m:r>
                      <a:rPr lang="fr-FR" sz="1800" b="0" i="1" smtClean="0">
                        <a:latin typeface="Cambria Math" panose="02040503050406030204" pitchFamily="18" charset="0"/>
                        <a:ea typeface="Cambria Math" panose="02040503050406030204" pitchFamily="18" charset="0"/>
                      </a:rPr>
                      <m:t> </m:t>
                    </m:r>
                    <m:r>
                      <a:rPr lang="fr-FR" sz="1800" b="0" i="1" smtClean="0">
                        <a:latin typeface="Cambria Math" panose="02040503050406030204" pitchFamily="18" charset="0"/>
                        <a:ea typeface="Cambria Math" panose="02040503050406030204" pitchFamily="18" charset="0"/>
                      </a:rPr>
                      <m:t>𝑅𝑒𝑙𝑎𝑡𝑖𝑣𝑒</m:t>
                    </m:r>
                    <m:r>
                      <a:rPr lang="fr-FR" sz="1800" i="1" smtClean="0">
                        <a:latin typeface="Cambria Math" panose="02040503050406030204" pitchFamily="18" charset="0"/>
                        <a:ea typeface="Cambria Math" panose="02040503050406030204" pitchFamily="18" charset="0"/>
                      </a:rPr>
                      <m:t>=</m:t>
                    </m:r>
                    <m:f>
                      <m:fPr>
                        <m:ctrlPr>
                          <a:rPr lang="fr-FR" sz="1800" i="1" smtClean="0">
                            <a:latin typeface="Cambria Math" panose="02040503050406030204" pitchFamily="18" charset="0"/>
                          </a:rPr>
                        </m:ctrlPr>
                      </m:fPr>
                      <m:num>
                        <m:r>
                          <a:rPr lang="fr-FR" sz="1800" b="0" i="1" smtClean="0">
                            <a:latin typeface="Cambria Math" panose="02040503050406030204" pitchFamily="18" charset="0"/>
                          </a:rPr>
                          <m:t>(</m:t>
                        </m:r>
                        <m:r>
                          <a:rPr lang="fr-FR" sz="1800" b="0" i="1" smtClean="0">
                            <a:latin typeface="Cambria Math" panose="02040503050406030204" pitchFamily="18" charset="0"/>
                          </a:rPr>
                          <m:t>𝑀𝑒𝑠𝑢𝑟𝑒</m:t>
                        </m:r>
                        <m:r>
                          <a:rPr lang="fr-FR" sz="1800" b="0" i="1" smtClean="0">
                            <a:latin typeface="Cambria Math" panose="02040503050406030204" pitchFamily="18" charset="0"/>
                          </a:rPr>
                          <m:t> −</m:t>
                        </m:r>
                        <m:r>
                          <a:rPr lang="fr-FR" sz="1800" b="0" i="1" smtClean="0">
                            <a:solidFill>
                              <a:srgbClr val="00B050"/>
                            </a:solidFill>
                            <a:latin typeface="Cambria Math" panose="02040503050406030204" pitchFamily="18" charset="0"/>
                          </a:rPr>
                          <m:t>𝑀𝑒𝑠𝑢𝑟𝑒</m:t>
                        </m:r>
                        <m:r>
                          <a:rPr lang="fr-FR" sz="1800" b="0" i="1" smtClean="0">
                            <a:solidFill>
                              <a:srgbClr val="00B050"/>
                            </a:solidFill>
                            <a:latin typeface="Cambria Math" panose="02040503050406030204" pitchFamily="18" charset="0"/>
                          </a:rPr>
                          <m:t> </m:t>
                        </m:r>
                        <m:r>
                          <a:rPr lang="fr-FR" sz="1800" b="0" i="1" smtClean="0">
                            <a:solidFill>
                              <a:srgbClr val="00B050"/>
                            </a:solidFill>
                            <a:latin typeface="Cambria Math" panose="02040503050406030204" pitchFamily="18" charset="0"/>
                          </a:rPr>
                          <m:t>𝑅𝑒𝑓</m:t>
                        </m:r>
                        <m:r>
                          <a:rPr lang="fr-FR" sz="1800" b="0" i="1" smtClean="0">
                            <a:latin typeface="Cambria Math" panose="02040503050406030204" pitchFamily="18" charset="0"/>
                          </a:rPr>
                          <m:t>)</m:t>
                        </m:r>
                      </m:num>
                      <m:den>
                        <m:r>
                          <a:rPr lang="fr-FR" sz="1800" b="0" i="1" smtClean="0">
                            <a:latin typeface="Cambria Math" panose="02040503050406030204" pitchFamily="18" charset="0"/>
                          </a:rPr>
                          <m:t>𝑀𝑒𝑠𝑢𝑟𝑒</m:t>
                        </m:r>
                        <m:r>
                          <a:rPr lang="fr-FR" sz="1800" b="0" i="1" smtClean="0">
                            <a:latin typeface="Cambria Math" panose="02040503050406030204" pitchFamily="18" charset="0"/>
                          </a:rPr>
                          <m:t> </m:t>
                        </m:r>
                        <m:r>
                          <a:rPr lang="fr-FR" sz="1800" b="0" i="1" smtClean="0">
                            <a:latin typeface="Cambria Math" panose="02040503050406030204" pitchFamily="18" charset="0"/>
                          </a:rPr>
                          <m:t>𝑀𝑎𝑥</m:t>
                        </m:r>
                      </m:den>
                    </m:f>
                    <m:r>
                      <a:rPr lang="fr-FR" sz="1800" i="1">
                        <a:latin typeface="Cambria Math" panose="02040503050406030204" pitchFamily="18" charset="0"/>
                        <a:ea typeface="Cambria Math" panose="02040503050406030204" pitchFamily="18" charset="0"/>
                      </a:rPr>
                      <m:t>×</m:t>
                    </m:r>
                    <m:r>
                      <a:rPr lang="fr-FR" sz="1800" b="0" i="1" smtClean="0">
                        <a:latin typeface="Cambria Math" panose="02040503050406030204" pitchFamily="18" charset="0"/>
                        <a:ea typeface="Cambria Math" panose="02040503050406030204" pitchFamily="18" charset="0"/>
                      </a:rPr>
                      <m:t>100</m:t>
                    </m:r>
                  </m:oMath>
                </a14:m>
                <a:endParaRPr lang="fr-FR" sz="1800" dirty="0"/>
              </a:p>
              <a:p>
                <a:pPr lvl="1"/>
                <a:r>
                  <a:rPr lang="fr-FR" dirty="0"/>
                  <a:t>Exprimée en pourcentage</a:t>
                </a:r>
              </a:p>
              <a:p>
                <a:endParaRPr lang="fr-FR" dirty="0"/>
              </a:p>
              <a:p>
                <a:endParaRPr lang="fr-FR" dirty="0"/>
              </a:p>
            </p:txBody>
          </p:sp>
        </mc:Choice>
        <mc:Fallback xmlns="">
          <p:sp>
            <p:nvSpPr>
              <p:cNvPr id="17" name="Espace réservé du texte 2"/>
              <p:cNvSpPr>
                <a:spLocks noGrp="1" noRot="1" noChangeAspect="1" noMove="1" noResize="1" noEditPoints="1" noAdjustHandles="1" noChangeArrowheads="1" noChangeShapeType="1" noTextEdit="1"/>
              </p:cNvSpPr>
              <p:nvPr>
                <p:ph type="body" sz="quarter" idx="12"/>
              </p:nvPr>
            </p:nvSpPr>
            <p:spPr>
              <a:xfrm>
                <a:off x="429148" y="1907628"/>
                <a:ext cx="9890509" cy="4031055"/>
              </a:xfrm>
              <a:blipFill>
                <a:blip r:embed="rId3"/>
                <a:stretch>
                  <a:fillRect l="-493" t="-1664"/>
                </a:stretch>
              </a:blipFill>
            </p:spPr>
            <p:txBody>
              <a:bodyPr/>
              <a:lstStyle/>
              <a:p>
                <a:r>
                  <a:rPr lang="fr-FR">
                    <a:noFill/>
                  </a:rPr>
                  <a:t> </a:t>
                </a:r>
              </a:p>
            </p:txBody>
          </p:sp>
        </mc:Fallback>
      </mc:AlternateContent>
    </p:spTree>
    <p:extLst>
      <p:ext uri="{BB962C8B-B14F-4D97-AF65-F5344CB8AC3E}">
        <p14:creationId xmlns:p14="http://schemas.microsoft.com/office/powerpoint/2010/main" val="936692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Chaine d’acquisition 	</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18</a:t>
            </a:fld>
            <a:endParaRPr lang="en-US"/>
          </a:p>
        </p:txBody>
      </p:sp>
      <mc:AlternateContent xmlns:mc="http://schemas.openxmlformats.org/markup-compatibility/2006">
        <mc:Choice xmlns:a14="http://schemas.microsoft.com/office/drawing/2010/main" Requires="a14">
          <p:sp>
            <p:nvSpPr>
              <p:cNvPr id="17" name="Espace réservé du texte 2"/>
              <p:cNvSpPr>
                <a:spLocks noGrp="1"/>
              </p:cNvSpPr>
              <p:nvPr>
                <p:ph type="body" sz="quarter" idx="12"/>
              </p:nvPr>
            </p:nvSpPr>
            <p:spPr>
              <a:xfrm>
                <a:off x="429148" y="1907628"/>
                <a:ext cx="10455162" cy="4031055"/>
              </a:xfrm>
            </p:spPr>
            <p:txBody>
              <a:bodyPr>
                <a:normAutofit/>
              </a:bodyPr>
              <a:lstStyle/>
              <a:p>
                <a:pPr marL="0" indent="0">
                  <a:buNone/>
                </a:pPr>
                <a:endParaRPr lang="fr-FR" dirty="0"/>
              </a:p>
              <a:p>
                <a:endParaRPr lang="fr-FR" dirty="0"/>
              </a:p>
              <a:p>
                <a:pPr marL="800100" lvl="1" indent="-342900">
                  <a:buFont typeface="+mj-lt"/>
                  <a:buAutoNum type="arabicPeriod"/>
                </a:pPr>
                <a:r>
                  <a:rPr lang="fr-FR" dirty="0"/>
                  <a:t>Fixer une valeur de mesurande</a:t>
                </a:r>
              </a:p>
              <a:p>
                <a:pPr marL="800100" lvl="1" indent="-342900">
                  <a:buFont typeface="+mj-lt"/>
                  <a:buAutoNum type="arabicPeriod"/>
                </a:pPr>
                <a:r>
                  <a:rPr lang="fr-FR" dirty="0"/>
                  <a:t>Attendre la stabilité de la mesure</a:t>
                </a:r>
              </a:p>
              <a:p>
                <a:pPr marL="800100" lvl="1" indent="-342900">
                  <a:buFont typeface="+mj-lt"/>
                  <a:buAutoNum type="arabicPeriod"/>
                </a:pPr>
                <a:r>
                  <a:rPr lang="fr-FR" dirty="0"/>
                  <a:t>Relever la mesure et la comparer</a:t>
                </a:r>
              </a:p>
              <a:p>
                <a:pPr marL="457200" lvl="1" indent="0">
                  <a:buNone/>
                </a:pPr>
                <a:r>
                  <a:rPr lang="fr-FR" dirty="0"/>
                  <a:t>	à celle d’un appareil référence </a:t>
                </a:r>
              </a:p>
              <a:p>
                <a:pPr marL="457200" lvl="1" indent="0">
                  <a:buNone/>
                </a:pPr>
                <a:r>
                  <a:rPr lang="fr-FR" dirty="0"/>
                  <a:t>	(valeur vraie)=&gt; </a:t>
                </a:r>
                <a14:m>
                  <m:oMath xmlns:m="http://schemas.openxmlformats.org/officeDocument/2006/math">
                    <m:r>
                      <a:rPr lang="fr-FR" sz="1500" b="0" i="1" smtClean="0">
                        <a:solidFill>
                          <a:srgbClr val="00B050"/>
                        </a:solidFill>
                        <a:latin typeface="Cambria Math" panose="02040503050406030204" pitchFamily="18" charset="0"/>
                      </a:rPr>
                      <m:t>𝑀𝑒𝑠𝑢𝑟𝑒</m:t>
                    </m:r>
                    <m:r>
                      <a:rPr lang="fr-FR" sz="1500" b="0" i="1" smtClean="0">
                        <a:solidFill>
                          <a:srgbClr val="00B050"/>
                        </a:solidFill>
                        <a:latin typeface="Cambria Math" panose="02040503050406030204" pitchFamily="18" charset="0"/>
                      </a:rPr>
                      <m:t> </m:t>
                    </m:r>
                    <m:r>
                      <a:rPr lang="fr-FR" sz="1500" b="0" i="1" smtClean="0">
                        <a:solidFill>
                          <a:srgbClr val="00B050"/>
                        </a:solidFill>
                        <a:latin typeface="Cambria Math" panose="02040503050406030204" pitchFamily="18" charset="0"/>
                      </a:rPr>
                      <m:t>𝑅𝑒𝑓</m:t>
                    </m:r>
                  </m:oMath>
                </a14:m>
                <a:r>
                  <a:rPr lang="fr-FR" dirty="0"/>
                  <a:t> </a:t>
                </a:r>
              </a:p>
            </p:txBody>
          </p:sp>
        </mc:Choice>
        <mc:Fallback>
          <p:sp>
            <p:nvSpPr>
              <p:cNvPr id="17" name="Espace réservé du texte 2"/>
              <p:cNvSpPr>
                <a:spLocks noGrp="1" noRot="1" noChangeAspect="1" noMove="1" noResize="1" noEditPoints="1" noAdjustHandles="1" noChangeArrowheads="1" noChangeShapeType="1" noTextEdit="1"/>
              </p:cNvSpPr>
              <p:nvPr>
                <p:ph type="body" sz="quarter" idx="12"/>
              </p:nvPr>
            </p:nvSpPr>
            <p:spPr>
              <a:xfrm>
                <a:off x="429148" y="1907628"/>
                <a:ext cx="10455162" cy="4031055"/>
              </a:xfrm>
              <a:blipFill>
                <a:blip r:embed="rId3"/>
                <a:stretch>
                  <a:fillRect/>
                </a:stretch>
              </a:blipFill>
            </p:spPr>
            <p:txBody>
              <a:bodyPr/>
              <a:lstStyle/>
              <a:p>
                <a:r>
                  <a:rPr lang="fr-FR">
                    <a:noFill/>
                  </a:rPr>
                  <a:t> </a:t>
                </a:r>
              </a:p>
            </p:txBody>
          </p:sp>
        </mc:Fallback>
      </mc:AlternateContent>
      <p:sp>
        <p:nvSpPr>
          <p:cNvPr id="3" name="ZoneTexte 2"/>
          <p:cNvSpPr txBox="1"/>
          <p:nvPr/>
        </p:nvSpPr>
        <p:spPr>
          <a:xfrm>
            <a:off x="5914232" y="2952426"/>
            <a:ext cx="4605526" cy="923330"/>
          </a:xfrm>
          <a:prstGeom prst="rect">
            <a:avLst/>
          </a:prstGeom>
          <a:noFill/>
        </p:spPr>
        <p:txBody>
          <a:bodyPr wrap="square" rtlCol="0">
            <a:spAutoFit/>
          </a:bodyPr>
          <a:lstStyle/>
          <a:p>
            <a:r>
              <a:rPr lang="fr-FR" dirty="0"/>
              <a:t>A répéter afin de mesurer la </a:t>
            </a:r>
            <a:r>
              <a:rPr lang="fr-FR" b="1" dirty="0"/>
              <a:t>dispersion</a:t>
            </a:r>
            <a:r>
              <a:rPr lang="fr-FR" dirty="0"/>
              <a:t> (ou variabilité) des mesures </a:t>
            </a:r>
            <a:r>
              <a:rPr lang="fr-FR" u="sng" dirty="0"/>
              <a:t>pour une même mesurande</a:t>
            </a:r>
            <a:endParaRPr lang="en-US" u="sng" dirty="0"/>
          </a:p>
        </p:txBody>
      </p:sp>
      <p:sp>
        <p:nvSpPr>
          <p:cNvPr id="8" name="Flèche courbée vers le haut 7"/>
          <p:cNvSpPr/>
          <p:nvPr/>
        </p:nvSpPr>
        <p:spPr>
          <a:xfrm rot="16200000">
            <a:off x="4757318" y="2617256"/>
            <a:ext cx="970010" cy="134381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Espace réservé du texte 4">
            <a:extLst>
              <a:ext uri="{FF2B5EF4-FFF2-40B4-BE49-F238E27FC236}">
                <a16:creationId xmlns:a16="http://schemas.microsoft.com/office/drawing/2014/main" id="{EE01FA7D-BEE0-E446-FEA6-C16B8C066585}"/>
              </a:ext>
            </a:extLst>
          </p:cNvPr>
          <p:cNvSpPr txBox="1">
            <a:spLocks/>
          </p:cNvSpPr>
          <p:nvPr/>
        </p:nvSpPr>
        <p:spPr>
          <a:xfrm>
            <a:off x="429148" y="1433242"/>
            <a:ext cx="8021168" cy="36670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b="1" i="1" kern="1200">
                <a:solidFill>
                  <a:schemeClr val="tx1"/>
                </a:solidFill>
                <a:latin typeface="Neo Sans W1G" panose="020B0504030504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b="1" i="1" kern="1200">
                <a:solidFill>
                  <a:schemeClr val="tx1"/>
                </a:solidFill>
                <a:latin typeface="Neo Sans W1G" panose="020B0504030504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b="1" i="1" kern="1200">
                <a:solidFill>
                  <a:schemeClr val="tx1"/>
                </a:solidFill>
                <a:latin typeface="Neo Sans W1G" panose="020B0504030504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b="1" i="1" kern="1200">
                <a:solidFill>
                  <a:schemeClr val="tx1"/>
                </a:solidFill>
                <a:latin typeface="Neo Sans W1G" panose="020B0504030504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1" i="1" kern="1200">
                <a:solidFill>
                  <a:schemeClr val="tx1"/>
                </a:solidFill>
                <a:latin typeface="Neo Sans W1G" panose="020B05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Procédure de caractérisation statique</a:t>
            </a:r>
            <a:endParaRPr lang="en-US" dirty="0"/>
          </a:p>
        </p:txBody>
      </p:sp>
    </p:spTree>
    <p:extLst>
      <p:ext uri="{BB962C8B-B14F-4D97-AF65-F5344CB8AC3E}">
        <p14:creationId xmlns:p14="http://schemas.microsoft.com/office/powerpoint/2010/main" val="3672770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Chaine d’acquisition</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19</a:t>
            </a:fld>
            <a:endParaRPr lang="en-US"/>
          </a:p>
        </p:txBody>
      </p:sp>
      <p:sp>
        <p:nvSpPr>
          <p:cNvPr id="18" name="Espace réservé du texte 4"/>
          <p:cNvSpPr>
            <a:spLocks noGrp="1"/>
          </p:cNvSpPr>
          <p:nvPr>
            <p:ph type="body" sz="quarter" idx="17"/>
          </p:nvPr>
        </p:nvSpPr>
        <p:spPr>
          <a:xfrm>
            <a:off x="429148" y="1341613"/>
            <a:ext cx="8021168" cy="366706"/>
          </a:xfrm>
        </p:spPr>
        <p:txBody>
          <a:bodyPr/>
          <a:lstStyle/>
          <a:p>
            <a:r>
              <a:rPr lang="fr-FR" dirty="0"/>
              <a:t>Caractériser le capteur sur une campagne de mesure: Erreur</a:t>
            </a:r>
            <a:endParaRPr lang="en-US" dirty="0"/>
          </a:p>
        </p:txBody>
      </p:sp>
      <p:sp>
        <p:nvSpPr>
          <p:cNvPr id="17" name="Espace réservé du texte 2"/>
          <p:cNvSpPr>
            <a:spLocks noGrp="1"/>
          </p:cNvSpPr>
          <p:nvPr>
            <p:ph type="body" sz="quarter" idx="12"/>
          </p:nvPr>
        </p:nvSpPr>
        <p:spPr>
          <a:xfrm>
            <a:off x="429148" y="1907628"/>
            <a:ext cx="9890509" cy="4031055"/>
          </a:xfrm>
        </p:spPr>
        <p:txBody>
          <a:bodyPr>
            <a:normAutofit/>
          </a:bodyPr>
          <a:lstStyle/>
          <a:p>
            <a:pPr marL="0" indent="0">
              <a:buNone/>
            </a:pPr>
            <a:endParaRPr lang="fr-FR" dirty="0"/>
          </a:p>
          <a:p>
            <a:r>
              <a:rPr lang="fr-FR" dirty="0"/>
              <a:t>Report de la campagne de mesure sur un histogramme</a:t>
            </a:r>
          </a:p>
          <a:p>
            <a:r>
              <a:rPr lang="fr-FR" dirty="0"/>
              <a:t>Exemple </a:t>
            </a:r>
          </a:p>
          <a:p>
            <a:pPr lvl="1"/>
            <a:r>
              <a:rPr lang="fr-FR" dirty="0"/>
              <a:t>Mesure </a:t>
            </a:r>
            <a:r>
              <a:rPr lang="fr-FR" dirty="0" err="1"/>
              <a:t>Ref</a:t>
            </a:r>
            <a:r>
              <a:rPr lang="fr-FR" dirty="0"/>
              <a:t> = 0,526</a:t>
            </a:r>
          </a:p>
          <a:p>
            <a:pPr marL="0" indent="0">
              <a:buNone/>
            </a:pPr>
            <a:r>
              <a:rPr lang="fr-FR" dirty="0"/>
              <a:t>Durant ma campagne de mesure</a:t>
            </a:r>
          </a:p>
          <a:p>
            <a:pPr marL="0" indent="0">
              <a:buNone/>
            </a:pPr>
            <a:r>
              <a:rPr lang="fr-FR" dirty="0"/>
              <a:t>Le capteur a renvoyé  </a:t>
            </a:r>
          </a:p>
          <a:p>
            <a:pPr marL="0" indent="0">
              <a:buNone/>
            </a:pPr>
            <a:r>
              <a:rPr lang="fr-FR" dirty="0"/>
              <a:t>	5 mesures comprises entre 0,495 et 0,51</a:t>
            </a:r>
          </a:p>
          <a:p>
            <a:pPr marL="0" indent="0">
              <a:buNone/>
            </a:pPr>
            <a:r>
              <a:rPr lang="fr-FR" dirty="0"/>
              <a:t>	8 mesures comprises entre 0,51 et 0,525</a:t>
            </a:r>
          </a:p>
          <a:p>
            <a:pPr marL="0" indent="0">
              <a:buNone/>
            </a:pPr>
            <a:r>
              <a:rPr lang="fr-FR" dirty="0"/>
              <a:t>	11 mesures entre 0,525 et 0,54</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457200" lvl="1" indent="0">
              <a:buNone/>
            </a:pPr>
            <a:endParaRPr lang="fr-FR" dirty="0"/>
          </a:p>
          <a:p>
            <a:pPr lvl="1"/>
            <a:endParaRPr lang="fr-FR" dirty="0"/>
          </a:p>
          <a:p>
            <a:pPr marL="457200" lvl="1" indent="0">
              <a:buNone/>
            </a:pPr>
            <a:endParaRPr lang="fr-FR" dirty="0"/>
          </a:p>
          <a:p>
            <a:pPr lvl="1"/>
            <a:endParaRPr lang="fr-FR" dirty="0"/>
          </a:p>
          <a:p>
            <a:endParaRPr lang="fr-FR" dirty="0"/>
          </a:p>
          <a:p>
            <a:endParaRPr lang="fr-FR" dirty="0"/>
          </a:p>
          <a:p>
            <a:endParaRPr lang="fr-FR" dirty="0"/>
          </a:p>
          <a:p>
            <a:endParaRPr lang="fr-FR" dirty="0"/>
          </a:p>
          <a:p>
            <a:endParaRPr lang="fr-FR" dirty="0"/>
          </a:p>
        </p:txBody>
      </p:sp>
      <p:pic>
        <p:nvPicPr>
          <p:cNvPr id="7" name="Image 6"/>
          <p:cNvPicPr>
            <a:picLocks noChangeAspect="1"/>
          </p:cNvPicPr>
          <p:nvPr/>
        </p:nvPicPr>
        <p:blipFill>
          <a:blip r:embed="rId3"/>
          <a:stretch>
            <a:fillRect/>
          </a:stretch>
        </p:blipFill>
        <p:spPr>
          <a:xfrm>
            <a:off x="6922748" y="3817485"/>
            <a:ext cx="3781425" cy="2085975"/>
          </a:xfrm>
          <a:prstGeom prst="rect">
            <a:avLst/>
          </a:prstGeom>
        </p:spPr>
      </p:pic>
      <p:sp>
        <p:nvSpPr>
          <p:cNvPr id="10" name="ZoneTexte 9"/>
          <p:cNvSpPr txBox="1"/>
          <p:nvPr/>
        </p:nvSpPr>
        <p:spPr>
          <a:xfrm rot="16200000">
            <a:off x="6408981" y="3132388"/>
            <a:ext cx="1304534" cy="276999"/>
          </a:xfrm>
          <a:prstGeom prst="rect">
            <a:avLst/>
          </a:prstGeom>
          <a:noFill/>
        </p:spPr>
        <p:txBody>
          <a:bodyPr wrap="square" rtlCol="0">
            <a:spAutoFit/>
          </a:bodyPr>
          <a:lstStyle/>
          <a:p>
            <a:r>
              <a:rPr lang="fr-FR" sz="1200" dirty="0"/>
              <a:t>Nb de mesures</a:t>
            </a:r>
            <a:endParaRPr lang="en-US" sz="1200" dirty="0"/>
          </a:p>
        </p:txBody>
      </p:sp>
      <p:cxnSp>
        <p:nvCxnSpPr>
          <p:cNvPr id="2" name="Connecteur droit avec flèche 1">
            <a:extLst>
              <a:ext uri="{FF2B5EF4-FFF2-40B4-BE49-F238E27FC236}">
                <a16:creationId xmlns:a16="http://schemas.microsoft.com/office/drawing/2014/main" id="{EEB7E6FE-2429-34D3-4531-09E5EE4574ED}"/>
              </a:ext>
            </a:extLst>
          </p:cNvPr>
          <p:cNvCxnSpPr/>
          <p:nvPr/>
        </p:nvCxnSpPr>
        <p:spPr>
          <a:xfrm flipV="1">
            <a:off x="8249264" y="2949677"/>
            <a:ext cx="0" cy="2713704"/>
          </a:xfrm>
          <a:prstGeom prst="straightConnector1">
            <a:avLst/>
          </a:prstGeom>
          <a:ln w="825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E27EE337-0EE6-0900-401A-0DB545853C84}"/>
              </a:ext>
            </a:extLst>
          </p:cNvPr>
          <p:cNvSpPr txBox="1"/>
          <p:nvPr/>
        </p:nvSpPr>
        <p:spPr>
          <a:xfrm rot="16200000">
            <a:off x="7380376" y="1972069"/>
            <a:ext cx="1643744" cy="369332"/>
          </a:xfrm>
          <a:prstGeom prst="rect">
            <a:avLst/>
          </a:prstGeom>
          <a:noFill/>
        </p:spPr>
        <p:txBody>
          <a:bodyPr wrap="square" rtlCol="0">
            <a:spAutoFit/>
          </a:bodyPr>
          <a:lstStyle/>
          <a:p>
            <a:r>
              <a:rPr lang="fr-FR" dirty="0">
                <a:solidFill>
                  <a:srgbClr val="00B050"/>
                </a:solidFill>
              </a:rPr>
              <a:t>Mesure </a:t>
            </a:r>
            <a:r>
              <a:rPr lang="fr-FR" dirty="0" err="1">
                <a:solidFill>
                  <a:srgbClr val="00B050"/>
                </a:solidFill>
              </a:rPr>
              <a:t>Ref</a:t>
            </a:r>
            <a:endParaRPr lang="en-US" dirty="0">
              <a:solidFill>
                <a:srgbClr val="00B050"/>
              </a:solidFill>
            </a:endParaRPr>
          </a:p>
        </p:txBody>
      </p:sp>
    </p:spTree>
    <p:extLst>
      <p:ext uri="{BB962C8B-B14F-4D97-AF65-F5344CB8AC3E}">
        <p14:creationId xmlns:p14="http://schemas.microsoft.com/office/powerpoint/2010/main" val="2599402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64CEE3-23A2-474D-A3AA-17AB4AD19FFE}"/>
              </a:ext>
            </a:extLst>
          </p:cNvPr>
          <p:cNvSpPr>
            <a:spLocks noGrp="1"/>
          </p:cNvSpPr>
          <p:nvPr>
            <p:ph type="title"/>
          </p:nvPr>
        </p:nvSpPr>
        <p:spPr/>
        <p:txBody>
          <a:bodyPr/>
          <a:lstStyle/>
          <a:p>
            <a:r>
              <a:rPr lang="fr-FR" dirty="0"/>
              <a:t>Chaine d’acquisition</a:t>
            </a:r>
          </a:p>
        </p:txBody>
      </p:sp>
      <p:sp>
        <p:nvSpPr>
          <p:cNvPr id="3" name="Espace réservé du texte 2">
            <a:extLst>
              <a:ext uri="{FF2B5EF4-FFF2-40B4-BE49-F238E27FC236}">
                <a16:creationId xmlns:a16="http://schemas.microsoft.com/office/drawing/2014/main" id="{8558197C-46B6-4052-9E3C-606CF7BD01D9}"/>
              </a:ext>
            </a:extLst>
          </p:cNvPr>
          <p:cNvSpPr>
            <a:spLocks noGrp="1"/>
          </p:cNvSpPr>
          <p:nvPr>
            <p:ph type="body" sz="quarter" idx="10"/>
          </p:nvPr>
        </p:nvSpPr>
        <p:spPr/>
        <p:txBody>
          <a:bodyPr lIns="91440" tIns="45720" rIns="91440" bIns="45720" anchor="ctr" anchorCtr="1"/>
          <a:lstStyle/>
          <a:p>
            <a:pPr algn="ctr"/>
            <a:r>
              <a:rPr lang="fr-FR" dirty="0"/>
              <a:t>1</a:t>
            </a:r>
          </a:p>
        </p:txBody>
      </p:sp>
    </p:spTree>
    <p:extLst>
      <p:ext uri="{BB962C8B-B14F-4D97-AF65-F5344CB8AC3E}">
        <p14:creationId xmlns:p14="http://schemas.microsoft.com/office/powerpoint/2010/main" val="1208680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Chaine d’acquisition</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20</a:t>
            </a:fld>
            <a:endParaRPr lang="en-US"/>
          </a:p>
        </p:txBody>
      </p:sp>
      <p:sp>
        <p:nvSpPr>
          <p:cNvPr id="18" name="Espace réservé du texte 4"/>
          <p:cNvSpPr>
            <a:spLocks noGrp="1"/>
          </p:cNvSpPr>
          <p:nvPr>
            <p:ph type="body" sz="quarter" idx="17"/>
          </p:nvPr>
        </p:nvSpPr>
        <p:spPr>
          <a:xfrm>
            <a:off x="429148" y="1400685"/>
            <a:ext cx="8021168" cy="366706"/>
          </a:xfrm>
        </p:spPr>
        <p:txBody>
          <a:bodyPr/>
          <a:lstStyle/>
          <a:p>
            <a:r>
              <a:rPr lang="fr-FR" dirty="0"/>
              <a:t>Rappel mathématiques</a:t>
            </a:r>
            <a:endParaRPr lang="en-US" dirty="0"/>
          </a:p>
        </p:txBody>
      </p:sp>
      <p:sp>
        <p:nvSpPr>
          <p:cNvPr id="17" name="Espace réservé du texte 2"/>
          <p:cNvSpPr>
            <a:spLocks noGrp="1"/>
          </p:cNvSpPr>
          <p:nvPr>
            <p:ph type="body" sz="quarter" idx="12"/>
          </p:nvPr>
        </p:nvSpPr>
        <p:spPr>
          <a:xfrm>
            <a:off x="429148" y="1907628"/>
            <a:ext cx="9890509" cy="4031055"/>
          </a:xfrm>
        </p:spPr>
        <p:txBody>
          <a:bodyPr>
            <a:normAutofit/>
          </a:bodyPr>
          <a:lstStyle/>
          <a:p>
            <a:pPr marL="0" indent="0">
              <a:buNone/>
            </a:pPr>
            <a:endParaRPr lang="fr-FR" dirty="0"/>
          </a:p>
          <a:p>
            <a:endParaRPr lang="fr-FR" dirty="0"/>
          </a:p>
          <a:p>
            <a:endParaRPr lang="fr-FR" dirty="0"/>
          </a:p>
          <a:p>
            <a:endParaRPr lang="fr-FR" dirty="0"/>
          </a:p>
        </p:txBody>
      </p:sp>
      <mc:AlternateContent xmlns:mc="http://schemas.openxmlformats.org/markup-compatibility/2006">
        <mc:Choice xmlns:a14="http://schemas.microsoft.com/office/drawing/2010/main" Requires="a14">
          <p:sp>
            <p:nvSpPr>
              <p:cNvPr id="7" name="Espace réservé du texte 2"/>
              <p:cNvSpPr txBox="1">
                <a:spLocks/>
              </p:cNvSpPr>
              <p:nvPr/>
            </p:nvSpPr>
            <p:spPr>
              <a:xfrm>
                <a:off x="581548" y="1724370"/>
                <a:ext cx="9890509" cy="5001550"/>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p>
              <a:p>
                <a:r>
                  <a:rPr lang="fr-FR" dirty="0"/>
                  <a:t>Moyenne </a:t>
                </a:r>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𝑚</m:t>
                        </m:r>
                      </m:e>
                    </m:acc>
                  </m:oMath>
                </a14:m>
                <a:endParaRPr lang="fr-FR" dirty="0"/>
              </a:p>
              <a:p>
                <a:endParaRPr lang="fr-FR" dirty="0"/>
              </a:p>
              <a:p>
                <a:endParaRPr lang="fr-FR" dirty="0"/>
              </a:p>
              <a:p>
                <a:r>
                  <a:rPr lang="fr-FR" dirty="0"/>
                  <a:t>Moyenne des carrés des écarts à la moyenne</a:t>
                </a:r>
              </a:p>
              <a:p>
                <a:pPr marL="0" indent="0">
                  <a:buNone/>
                </a:pPr>
                <a:r>
                  <a:rPr lang="fr-FR" dirty="0"/>
                  <a:t>       </a:t>
                </a:r>
              </a:p>
              <a:p>
                <a:endParaRPr lang="fr-FR" dirty="0"/>
              </a:p>
              <a:p>
                <a:r>
                  <a:rPr lang="fr-FR" dirty="0"/>
                  <a:t>Variance</a:t>
                </a:r>
                <a:endParaRPr lang="fr-FR" b="1" dirty="0"/>
              </a:p>
              <a:p>
                <a:endParaRPr lang="fr-FR" b="1" dirty="0"/>
              </a:p>
              <a:p>
                <a:pPr marL="0" indent="0">
                  <a:buNone/>
                </a:pPr>
                <a:endParaRPr lang="fr-FR" b="1" dirty="0"/>
              </a:p>
              <a:p>
                <a:r>
                  <a:rPr lang="fr-FR" dirty="0"/>
                  <a:t>Ecart type       </a:t>
                </a:r>
                <a14:m>
                  <m:oMath xmlns:m="http://schemas.openxmlformats.org/officeDocument/2006/math">
                    <m:r>
                      <a:rPr lang="fr-FR" sz="1800" b="0" i="1" smtClean="0">
                        <a:latin typeface="Cambria Math" panose="02040503050406030204" pitchFamily="18" charset="0"/>
                        <a:ea typeface="Cambria Math" panose="02040503050406030204" pitchFamily="18" charset="0"/>
                      </a:rPr>
                      <m:t>𝑠</m:t>
                    </m:r>
                    <m:r>
                      <a:rPr lang="fr-FR" sz="1800" b="0" i="1" smtClean="0">
                        <a:latin typeface="Cambria Math" panose="02040503050406030204" pitchFamily="18" charset="0"/>
                      </a:rPr>
                      <m:t>= </m:t>
                    </m:r>
                    <m:r>
                      <a:rPr lang="fr-FR" sz="1800" b="0" i="1" smtClean="0">
                        <a:latin typeface="Cambria Math" panose="02040503050406030204" pitchFamily="18" charset="0"/>
                        <a:ea typeface="Cambria Math" panose="02040503050406030204" pitchFamily="18" charset="0"/>
                      </a:rPr>
                      <m:t>√</m:t>
                    </m:r>
                    <m:r>
                      <a:rPr lang="fr-FR" sz="1800" b="0" i="1" smtClean="0">
                        <a:latin typeface="Cambria Math" panose="02040503050406030204" pitchFamily="18" charset="0"/>
                        <a:ea typeface="Cambria Math" panose="02040503050406030204" pitchFamily="18" charset="0"/>
                      </a:rPr>
                      <m:t>𝑉</m:t>
                    </m:r>
                  </m:oMath>
                </a14:m>
                <a:endParaRPr lang="fr-FR" sz="1800" dirty="0">
                  <a:ea typeface="Cambria Math" panose="02040503050406030204" pitchFamily="18" charset="0"/>
                </a:endParaRPr>
              </a:p>
              <a:p>
                <a:pPr marL="457200" lvl="1" indent="0">
                  <a:buNone/>
                </a:pPr>
                <a:endParaRPr lang="fr-FR" dirty="0"/>
              </a:p>
              <a:p>
                <a:pPr marL="457200" lvl="1" indent="0">
                  <a:buNone/>
                </a:pPr>
                <a:r>
                  <a:rPr lang="fr-FR" dirty="0"/>
                  <a:t>L’écart type est donné dans la même unité que les </a:t>
                </a:r>
              </a:p>
              <a:p>
                <a:pPr marL="457200" lvl="1" indent="0">
                  <a:buNone/>
                </a:pPr>
                <a:r>
                  <a:rPr lang="fr-FR" dirty="0"/>
                  <a:t>données originales (ici en kg)</a:t>
                </a:r>
              </a:p>
              <a:p>
                <a:pPr marL="114300" indent="0">
                  <a:buNone/>
                </a:pPr>
                <a:endParaRPr lang="fr-FR" dirty="0"/>
              </a:p>
              <a:p>
                <a:endParaRPr lang="fr-FR" dirty="0"/>
              </a:p>
              <a:p>
                <a:endParaRPr lang="fr-FR" dirty="0"/>
              </a:p>
            </p:txBody>
          </p:sp>
        </mc:Choice>
        <mc:Fallback>
          <p:sp>
            <p:nvSpPr>
              <p:cNvPr id="7" name="Espace réservé du texte 2"/>
              <p:cNvSpPr txBox="1">
                <a:spLocks noRot="1" noChangeAspect="1" noMove="1" noResize="1" noEditPoints="1" noAdjustHandles="1" noChangeArrowheads="1" noChangeShapeType="1" noTextEdit="1"/>
              </p:cNvSpPr>
              <p:nvPr/>
            </p:nvSpPr>
            <p:spPr>
              <a:xfrm>
                <a:off x="581548" y="1724370"/>
                <a:ext cx="9890509" cy="5001550"/>
              </a:xfrm>
              <a:prstGeom prst="rect">
                <a:avLst/>
              </a:prstGeom>
              <a:blipFill>
                <a:blip r:embed="rId3"/>
                <a:stretch>
                  <a:fillRect l="-246"/>
                </a:stretch>
              </a:blipFill>
            </p:spPr>
            <p:txBody>
              <a:bodyPr/>
              <a:lstStyle/>
              <a:p>
                <a:r>
                  <a:rPr lang="fr-FR">
                    <a:noFill/>
                  </a:rPr>
                  <a:t> </a:t>
                </a:r>
              </a:p>
            </p:txBody>
          </p:sp>
        </mc:Fallback>
      </mc:AlternateContent>
      <p:pic>
        <p:nvPicPr>
          <p:cNvPr id="8" name="Image 7"/>
          <p:cNvPicPr>
            <a:picLocks noChangeAspect="1"/>
          </p:cNvPicPr>
          <p:nvPr/>
        </p:nvPicPr>
        <p:blipFill>
          <a:blip r:embed="rId4"/>
          <a:stretch>
            <a:fillRect/>
          </a:stretch>
        </p:blipFill>
        <p:spPr>
          <a:xfrm>
            <a:off x="6869830" y="3835543"/>
            <a:ext cx="3781425" cy="2085975"/>
          </a:xfrm>
          <a:prstGeom prst="rect">
            <a:avLst/>
          </a:prstGeom>
        </p:spPr>
      </p:pic>
      <p:cxnSp>
        <p:nvCxnSpPr>
          <p:cNvPr id="13" name="Connecteur droit avec flèche 12"/>
          <p:cNvCxnSpPr/>
          <p:nvPr/>
        </p:nvCxnSpPr>
        <p:spPr>
          <a:xfrm flipV="1">
            <a:off x="8962104" y="2949677"/>
            <a:ext cx="0" cy="2713704"/>
          </a:xfrm>
          <a:prstGeom prst="straightConnector1">
            <a:avLst/>
          </a:prstGeom>
          <a:ln w="825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rot="16200000">
            <a:off x="8103359" y="1962769"/>
            <a:ext cx="1643744" cy="369332"/>
          </a:xfrm>
          <a:prstGeom prst="rect">
            <a:avLst/>
          </a:prstGeom>
          <a:noFill/>
        </p:spPr>
        <p:txBody>
          <a:bodyPr wrap="square" rtlCol="0">
            <a:spAutoFit/>
          </a:bodyPr>
          <a:lstStyle/>
          <a:p>
            <a:r>
              <a:rPr lang="fr-FR" dirty="0"/>
              <a:t>Moyenne</a:t>
            </a:r>
            <a:endParaRPr lang="en-US" dirty="0"/>
          </a:p>
        </p:txBody>
      </p:sp>
      <p:cxnSp>
        <p:nvCxnSpPr>
          <p:cNvPr id="16" name="Connecteur droit avec flèche 15"/>
          <p:cNvCxnSpPr/>
          <p:nvPr/>
        </p:nvCxnSpPr>
        <p:spPr>
          <a:xfrm flipV="1">
            <a:off x="9065344" y="5035128"/>
            <a:ext cx="619432" cy="171"/>
          </a:xfrm>
          <a:prstGeom prst="straightConnector1">
            <a:avLst/>
          </a:prstGeom>
          <a:ln w="825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ZoneTexte 14"/>
              <p:cNvSpPr txBox="1"/>
              <p:nvPr/>
            </p:nvSpPr>
            <p:spPr>
              <a:xfrm>
                <a:off x="9684777" y="4388797"/>
                <a:ext cx="1369602" cy="461665"/>
              </a:xfrm>
              <a:prstGeom prst="rect">
                <a:avLst/>
              </a:prstGeom>
              <a:noFill/>
            </p:spPr>
            <p:txBody>
              <a:bodyPr wrap="square" rtlCol="0">
                <a:spAutoFit/>
              </a:bodyPr>
              <a:lstStyle/>
              <a:p>
                <a:r>
                  <a:rPr lang="fr-FR" sz="1200" dirty="0"/>
                  <a:t>Ecart Type </a:t>
                </a:r>
                <a14:m>
                  <m:oMath xmlns:m="http://schemas.openxmlformats.org/officeDocument/2006/math">
                    <m:r>
                      <a:rPr lang="fr-FR" sz="1200" b="0" i="1" smtClean="0">
                        <a:latin typeface="Cambria Math" panose="02040503050406030204" pitchFamily="18" charset="0"/>
                        <a:ea typeface="Cambria Math" panose="02040503050406030204" pitchFamily="18" charset="0"/>
                      </a:rPr>
                      <m:t>𝜎</m:t>
                    </m:r>
                  </m:oMath>
                </a14:m>
                <a:endParaRPr lang="en-US" sz="1200" dirty="0"/>
              </a:p>
              <a:p>
                <a:r>
                  <a:rPr lang="en-US" sz="1200" dirty="0" err="1"/>
                  <a:t>Fidélité</a:t>
                </a:r>
                <a:endParaRPr lang="en-US" sz="1200" dirty="0"/>
              </a:p>
            </p:txBody>
          </p:sp>
        </mc:Choice>
        <mc:Fallback>
          <p:sp>
            <p:nvSpPr>
              <p:cNvPr id="15" name="ZoneTexte 14"/>
              <p:cNvSpPr txBox="1">
                <a:spLocks noRot="1" noChangeAspect="1" noMove="1" noResize="1" noEditPoints="1" noAdjustHandles="1" noChangeArrowheads="1" noChangeShapeType="1" noTextEdit="1"/>
              </p:cNvSpPr>
              <p:nvPr/>
            </p:nvSpPr>
            <p:spPr>
              <a:xfrm>
                <a:off x="9684777" y="4388797"/>
                <a:ext cx="1369602" cy="461665"/>
              </a:xfrm>
              <a:prstGeom prst="rect">
                <a:avLst/>
              </a:prstGeom>
              <a:blipFill>
                <a:blip r:embed="rId5"/>
                <a:stretch>
                  <a:fillRect l="-446" t="-1316" b="-9211"/>
                </a:stretch>
              </a:blipFill>
            </p:spPr>
            <p:txBody>
              <a:bodyPr/>
              <a:lstStyle/>
              <a:p>
                <a:r>
                  <a:rPr lang="fr-FR">
                    <a:noFill/>
                  </a:rPr>
                  <a:t> </a:t>
                </a:r>
              </a:p>
            </p:txBody>
          </p:sp>
        </mc:Fallback>
      </mc:AlternateContent>
      <p:sp>
        <p:nvSpPr>
          <p:cNvPr id="19" name="Forme libre 18"/>
          <p:cNvSpPr/>
          <p:nvPr/>
        </p:nvSpPr>
        <p:spPr>
          <a:xfrm>
            <a:off x="7502010" y="4232199"/>
            <a:ext cx="2713702" cy="1352524"/>
          </a:xfrm>
          <a:custGeom>
            <a:avLst/>
            <a:gdLst>
              <a:gd name="connsiteX0" fmla="*/ 0 w 3333135"/>
              <a:gd name="connsiteY0" fmla="*/ 1478626 h 1478626"/>
              <a:gd name="connsiteX1" fmla="*/ 914400 w 3333135"/>
              <a:gd name="connsiteY1" fmla="*/ 465903 h 1478626"/>
              <a:gd name="connsiteX2" fmla="*/ 1327355 w 3333135"/>
              <a:gd name="connsiteY2" fmla="*/ 131606 h 1478626"/>
              <a:gd name="connsiteX3" fmla="*/ 1651819 w 3333135"/>
              <a:gd name="connsiteY3" fmla="*/ 3787 h 1478626"/>
              <a:gd name="connsiteX4" fmla="*/ 2172929 w 3333135"/>
              <a:gd name="connsiteY4" fmla="*/ 259426 h 1478626"/>
              <a:gd name="connsiteX5" fmla="*/ 2566219 w 3333135"/>
              <a:gd name="connsiteY5" fmla="*/ 711709 h 1478626"/>
              <a:gd name="connsiteX6" fmla="*/ 2930013 w 3333135"/>
              <a:gd name="connsiteY6" fmla="*/ 1154161 h 1478626"/>
              <a:gd name="connsiteX7" fmla="*/ 3146322 w 3333135"/>
              <a:gd name="connsiteY7" fmla="*/ 1409800 h 1478626"/>
              <a:gd name="connsiteX8" fmla="*/ 3333135 w 3333135"/>
              <a:gd name="connsiteY8" fmla="*/ 1458961 h 147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135" h="1478626">
                <a:moveTo>
                  <a:pt x="0" y="1478626"/>
                </a:moveTo>
                <a:cubicBezTo>
                  <a:pt x="346587" y="1084516"/>
                  <a:pt x="693174" y="690406"/>
                  <a:pt x="914400" y="465903"/>
                </a:cubicBezTo>
                <a:cubicBezTo>
                  <a:pt x="1135626" y="241400"/>
                  <a:pt x="1204452" y="208625"/>
                  <a:pt x="1327355" y="131606"/>
                </a:cubicBezTo>
                <a:cubicBezTo>
                  <a:pt x="1450258" y="54587"/>
                  <a:pt x="1510890" y="-17516"/>
                  <a:pt x="1651819" y="3787"/>
                </a:cubicBezTo>
                <a:cubicBezTo>
                  <a:pt x="1792748" y="25090"/>
                  <a:pt x="2020529" y="141439"/>
                  <a:pt x="2172929" y="259426"/>
                </a:cubicBezTo>
                <a:cubicBezTo>
                  <a:pt x="2325329" y="377413"/>
                  <a:pt x="2440038" y="562587"/>
                  <a:pt x="2566219" y="711709"/>
                </a:cubicBezTo>
                <a:cubicBezTo>
                  <a:pt x="2692400" y="860831"/>
                  <a:pt x="2833329" y="1037812"/>
                  <a:pt x="2930013" y="1154161"/>
                </a:cubicBezTo>
                <a:cubicBezTo>
                  <a:pt x="3026697" y="1270510"/>
                  <a:pt x="3079135" y="1359000"/>
                  <a:pt x="3146322" y="1409800"/>
                </a:cubicBezTo>
                <a:cubicBezTo>
                  <a:pt x="3213509" y="1460600"/>
                  <a:pt x="3273322" y="1459780"/>
                  <a:pt x="3333135" y="1458961"/>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ZoneTexte 19"/>
              <p:cNvSpPr txBox="1"/>
              <p:nvPr/>
            </p:nvSpPr>
            <p:spPr>
              <a:xfrm>
                <a:off x="2416854" y="1882983"/>
                <a:ext cx="1799111" cy="5755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𝑚</m:t>
                          </m:r>
                        </m:e>
                      </m:acc>
                      <m:r>
                        <a:rPr lang="fr-FR" b="0" i="1" smtClean="0">
                          <a:latin typeface="Cambria Math" panose="02040503050406030204" pitchFamily="18" charset="0"/>
                        </a:rPr>
                        <m:t>=</m:t>
                      </m:r>
                      <m:f>
                        <m:fPr>
                          <m:ctrlPr>
                            <a:rPr lang="fr-FR" b="0" i="1" smtClean="0">
                              <a:latin typeface="Cambria Math" panose="02040503050406030204" pitchFamily="18" charset="0"/>
                            </a:rPr>
                          </m:ctrlPr>
                        </m:fPr>
                        <m:num>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𝑖</m:t>
                              </m:r>
                              <m:r>
                                <a:rPr lang="fr-FR" b="0" i="1" smtClean="0">
                                  <a:latin typeface="Cambria Math" panose="02040503050406030204" pitchFamily="18" charset="0"/>
                                </a:rPr>
                                <m:t>=1</m:t>
                              </m:r>
                            </m:sub>
                            <m:sup>
                              <m:r>
                                <a:rPr lang="fr-FR" b="0" i="1" smtClean="0">
                                  <a:latin typeface="Cambria Math" panose="02040503050406030204" pitchFamily="18" charset="0"/>
                                </a:rPr>
                                <m:t>𝑖</m:t>
                              </m:r>
                              <m:r>
                                <a:rPr lang="fr-FR" b="0" i="1" smtClean="0">
                                  <a:latin typeface="Cambria Math" panose="02040503050406030204" pitchFamily="18" charset="0"/>
                                </a:rPr>
                                <m:t>=</m:t>
                              </m:r>
                              <m:r>
                                <a:rPr lang="fr-FR" b="0" i="1" smtClean="0">
                                  <a:latin typeface="Cambria Math" panose="02040503050406030204" pitchFamily="18" charset="0"/>
                                </a:rPr>
                                <m:t>𝑛</m:t>
                              </m:r>
                            </m:sup>
                            <m:e>
                              <m:r>
                                <a:rPr lang="fr-FR" b="0" i="1" smtClean="0">
                                  <a:latin typeface="Cambria Math" panose="02040503050406030204" pitchFamily="18" charset="0"/>
                                </a:rPr>
                                <m:t>𝑀𝑖</m:t>
                              </m:r>
                            </m:e>
                          </m:nary>
                        </m:num>
                        <m:den>
                          <m:r>
                            <a:rPr lang="fr-FR" b="0" i="1" smtClean="0">
                              <a:latin typeface="Cambria Math" panose="02040503050406030204" pitchFamily="18" charset="0"/>
                            </a:rPr>
                            <m:t>𝑛</m:t>
                          </m:r>
                        </m:den>
                      </m:f>
                    </m:oMath>
                  </m:oMathPara>
                </a14:m>
                <a:endParaRPr lang="en-US" dirty="0"/>
              </a:p>
            </p:txBody>
          </p:sp>
        </mc:Choice>
        <mc:Fallback xmlns="">
          <p:sp>
            <p:nvSpPr>
              <p:cNvPr id="20" name="ZoneTexte 19"/>
              <p:cNvSpPr txBox="1">
                <a:spLocks noRot="1" noChangeAspect="1" noMove="1" noResize="1" noEditPoints="1" noAdjustHandles="1" noChangeArrowheads="1" noChangeShapeType="1" noTextEdit="1"/>
              </p:cNvSpPr>
              <p:nvPr/>
            </p:nvSpPr>
            <p:spPr>
              <a:xfrm>
                <a:off x="2416854" y="1882983"/>
                <a:ext cx="1799111" cy="575542"/>
              </a:xfrm>
              <a:prstGeom prst="rect">
                <a:avLst/>
              </a:prstGeom>
              <a:blipFill>
                <a:blip r:embed="rId6"/>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21" name="ZoneTexte 20"/>
              <p:cNvSpPr txBox="1"/>
              <p:nvPr/>
            </p:nvSpPr>
            <p:spPr>
              <a:xfrm>
                <a:off x="2264609" y="3321604"/>
                <a:ext cx="2719640" cy="392608"/>
              </a:xfrm>
              <a:prstGeom prst="rect">
                <a:avLst/>
              </a:prstGeom>
              <a:noFill/>
            </p:spPr>
            <p:txBody>
              <a:bodyPr wrap="square" lIns="0" tIns="0" rIns="0" bIns="0" rtlCol="0">
                <a:spAutoFit/>
              </a:bodyPr>
              <a:lstStyle/>
              <a:p>
                <a14:m>
                  <m:oMath xmlns:m="http://schemas.openxmlformats.org/officeDocument/2006/math">
                    <m:r>
                      <a:rPr lang="fr-FR" b="0" i="1" smtClean="0">
                        <a:latin typeface="Cambria Math" panose="02040503050406030204" pitchFamily="18" charset="0"/>
                        <a:ea typeface="Cambria Math" panose="02040503050406030204" pitchFamily="18" charset="0"/>
                      </a:rPr>
                      <m:t>𝑉</m:t>
                    </m:r>
                    <m:r>
                      <a:rPr lang="fr-FR" b="0" i="1" smtClean="0">
                        <a:latin typeface="Cambria Math" panose="02040503050406030204" pitchFamily="18" charset="0"/>
                        <a:ea typeface="Cambria Math" panose="02040503050406030204" pitchFamily="18" charset="0"/>
                      </a:rPr>
                      <m:t>= </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1</m:t>
                        </m:r>
                      </m:num>
                      <m:den>
                        <m:r>
                          <a:rPr lang="fr-FR" b="0" i="1" smtClean="0">
                            <a:latin typeface="Cambria Math" panose="02040503050406030204" pitchFamily="18" charset="0"/>
                            <a:ea typeface="Cambria Math" panose="02040503050406030204" pitchFamily="18" charset="0"/>
                          </a:rPr>
                          <m:t>𝑛</m:t>
                        </m:r>
                      </m:den>
                    </m:f>
                    <m:r>
                      <a:rPr lang="fr-FR" b="0" i="1" smtClean="0">
                        <a:latin typeface="Cambria Math" panose="02040503050406030204" pitchFamily="18" charset="0"/>
                        <a:ea typeface="Cambria Math" panose="02040503050406030204" pitchFamily="18" charset="0"/>
                      </a:rPr>
                      <m:t> </m:t>
                    </m:r>
                    <m:nary>
                      <m:naryPr>
                        <m:chr m:val="∑"/>
                        <m:limLoc m:val="subSup"/>
                        <m:ctrlPr>
                          <a:rPr lang="fr-FR" b="0" i="1" smtClean="0">
                            <a:latin typeface="Cambria Math" panose="02040503050406030204" pitchFamily="18" charset="0"/>
                            <a:ea typeface="Cambria Math" panose="02040503050406030204" pitchFamily="18" charset="0"/>
                          </a:rPr>
                        </m:ctrlPr>
                      </m:naryPr>
                      <m:sub>
                        <m:r>
                          <m:rPr>
                            <m:brk m:alnAt="25"/>
                          </m:rPr>
                          <a:rPr lang="fr-FR" b="0" i="1" smtClean="0">
                            <a:latin typeface="Cambria Math" panose="02040503050406030204" pitchFamily="18" charset="0"/>
                            <a:ea typeface="Cambria Math" panose="02040503050406030204" pitchFamily="18" charset="0"/>
                          </a:rPr>
                          <m:t>𝑖</m:t>
                        </m:r>
                        <m:r>
                          <a:rPr lang="fr-FR" b="0" i="1" smtClean="0">
                            <a:latin typeface="Cambria Math" panose="02040503050406030204" pitchFamily="18" charset="0"/>
                            <a:ea typeface="Cambria Math" panose="02040503050406030204" pitchFamily="18" charset="0"/>
                          </a:rPr>
                          <m:t>=1</m:t>
                        </m:r>
                      </m:sub>
                      <m:sup>
                        <m:r>
                          <a:rPr lang="fr-FR" b="0" i="1" smtClean="0">
                            <a:latin typeface="Cambria Math" panose="02040503050406030204" pitchFamily="18" charset="0"/>
                            <a:ea typeface="Cambria Math" panose="02040503050406030204" pitchFamily="18" charset="0"/>
                          </a:rPr>
                          <m:t>𝑖</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𝑛</m:t>
                        </m:r>
                      </m:sup>
                      <m:e>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𝑀𝑖</m:t>
                        </m:r>
                        <m:r>
                          <a:rPr lang="fr-FR" b="0" i="1" smtClean="0">
                            <a:latin typeface="Cambria Math" panose="02040503050406030204" pitchFamily="18" charset="0"/>
                            <a:ea typeface="Cambria Math" panose="02040503050406030204" pitchFamily="18" charset="0"/>
                          </a:rPr>
                          <m:t> −</m:t>
                        </m:r>
                        <m:acc>
                          <m:accPr>
                            <m:chr m:val="̅"/>
                            <m:ctrlPr>
                              <a:rPr lang="fr-FR" b="0" i="1" smtClean="0">
                                <a:latin typeface="Cambria Math" panose="02040503050406030204" pitchFamily="18" charset="0"/>
                                <a:ea typeface="Cambria Math" panose="02040503050406030204" pitchFamily="18" charset="0"/>
                              </a:rPr>
                            </m:ctrlPr>
                          </m:accPr>
                          <m:e>
                            <m:r>
                              <a:rPr lang="fr-FR" b="0" i="1" smtClean="0">
                                <a:latin typeface="Cambria Math" panose="02040503050406030204" pitchFamily="18" charset="0"/>
                                <a:ea typeface="Cambria Math" panose="02040503050406030204" pitchFamily="18" charset="0"/>
                              </a:rPr>
                              <m:t>𝑚</m:t>
                            </m:r>
                          </m:e>
                        </m:acc>
                      </m:e>
                    </m:nary>
                  </m:oMath>
                </a14:m>
                <a:r>
                  <a:rPr lang="en-US" dirty="0"/>
                  <a:t> )²</a:t>
                </a:r>
              </a:p>
            </p:txBody>
          </p:sp>
        </mc:Choice>
        <mc:Fallback>
          <p:sp>
            <p:nvSpPr>
              <p:cNvPr id="21" name="ZoneTexte 20"/>
              <p:cNvSpPr txBox="1">
                <a:spLocks noRot="1" noChangeAspect="1" noMove="1" noResize="1" noEditPoints="1" noAdjustHandles="1" noChangeArrowheads="1" noChangeShapeType="1" noTextEdit="1"/>
              </p:cNvSpPr>
              <p:nvPr/>
            </p:nvSpPr>
            <p:spPr>
              <a:xfrm>
                <a:off x="2264609" y="3321604"/>
                <a:ext cx="2719640" cy="392608"/>
              </a:xfrm>
              <a:prstGeom prst="rect">
                <a:avLst/>
              </a:prstGeom>
              <a:blipFill>
                <a:blip r:embed="rId7"/>
                <a:stretch>
                  <a:fillRect l="-2908" t="-110938" b="-173438"/>
                </a:stretch>
              </a:blipFill>
            </p:spPr>
            <p:txBody>
              <a:bodyPr/>
              <a:lstStyle/>
              <a:p>
                <a:r>
                  <a:rPr lang="fr-FR">
                    <a:noFill/>
                  </a:rPr>
                  <a:t> </a:t>
                </a:r>
              </a:p>
            </p:txBody>
          </p:sp>
        </mc:Fallback>
      </mc:AlternateContent>
      <p:sp>
        <p:nvSpPr>
          <p:cNvPr id="23" name="ZoneTexte 22"/>
          <p:cNvSpPr txBox="1"/>
          <p:nvPr/>
        </p:nvSpPr>
        <p:spPr>
          <a:xfrm rot="16200000">
            <a:off x="6399149" y="3132388"/>
            <a:ext cx="1304534" cy="276999"/>
          </a:xfrm>
          <a:prstGeom prst="rect">
            <a:avLst/>
          </a:prstGeom>
          <a:noFill/>
        </p:spPr>
        <p:txBody>
          <a:bodyPr wrap="square" rtlCol="0">
            <a:spAutoFit/>
          </a:bodyPr>
          <a:lstStyle/>
          <a:p>
            <a:r>
              <a:rPr lang="fr-FR" sz="1200" dirty="0"/>
              <a:t>Nb de mesures</a:t>
            </a:r>
            <a:endParaRPr lang="en-US" sz="1200" dirty="0"/>
          </a:p>
        </p:txBody>
      </p:sp>
      <mc:AlternateContent xmlns:mc="http://schemas.openxmlformats.org/markup-compatibility/2006">
        <mc:Choice xmlns:a14="http://schemas.microsoft.com/office/drawing/2010/main" Requires="a14">
          <p:sp>
            <p:nvSpPr>
              <p:cNvPr id="4" name="ZoneTexte 3">
                <a:extLst>
                  <a:ext uri="{FF2B5EF4-FFF2-40B4-BE49-F238E27FC236}">
                    <a16:creationId xmlns:a16="http://schemas.microsoft.com/office/drawing/2014/main" id="{B54077AA-D3A3-47BB-8AEC-7879DE11F036}"/>
                  </a:ext>
                </a:extLst>
              </p:cNvPr>
              <p:cNvSpPr txBox="1"/>
              <p:nvPr/>
            </p:nvSpPr>
            <p:spPr>
              <a:xfrm>
                <a:off x="2264608" y="4378327"/>
                <a:ext cx="3526591" cy="392608"/>
              </a:xfrm>
              <a:prstGeom prst="rect">
                <a:avLst/>
              </a:prstGeom>
              <a:noFill/>
            </p:spPr>
            <p:txBody>
              <a:bodyPr wrap="square" lIns="0" tIns="0" rIns="0" bIns="0" rtlCol="0">
                <a:spAutoFit/>
              </a:bodyPr>
              <a:lstStyle/>
              <a:p>
                <a14:m>
                  <m:oMath xmlns:m="http://schemas.openxmlformats.org/officeDocument/2006/math">
                    <m:r>
                      <a:rPr lang="fr-FR" b="0" i="1" smtClean="0">
                        <a:latin typeface="Cambria Math" panose="02040503050406030204" pitchFamily="18" charset="0"/>
                        <a:ea typeface="Cambria Math" panose="02040503050406030204" pitchFamily="18" charset="0"/>
                      </a:rPr>
                      <m:t>𝑉</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𝑠</m:t>
                    </m:r>
                    <m:r>
                      <a:rPr lang="fr-FR" b="0" i="1" smtClean="0">
                        <a:latin typeface="Cambria Math" panose="02040503050406030204" pitchFamily="18" charset="0"/>
                        <a:ea typeface="Cambria Math" panose="02040503050406030204" pitchFamily="18" charset="0"/>
                      </a:rPr>
                      <m:t>²= </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1</m:t>
                        </m:r>
                      </m:num>
                      <m:den>
                        <m:r>
                          <a:rPr lang="fr-FR" b="0" i="1" smtClean="0">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den>
                    </m:f>
                    <m:r>
                      <a:rPr lang="fr-FR" b="0" i="1" smtClean="0">
                        <a:latin typeface="Cambria Math" panose="02040503050406030204" pitchFamily="18" charset="0"/>
                        <a:ea typeface="Cambria Math" panose="02040503050406030204" pitchFamily="18" charset="0"/>
                      </a:rPr>
                      <m:t> </m:t>
                    </m:r>
                    <m:nary>
                      <m:naryPr>
                        <m:chr m:val="∑"/>
                        <m:limLoc m:val="subSup"/>
                        <m:ctrlPr>
                          <a:rPr lang="fr-FR" b="0" i="1" smtClean="0">
                            <a:latin typeface="Cambria Math" panose="02040503050406030204" pitchFamily="18" charset="0"/>
                            <a:ea typeface="Cambria Math" panose="02040503050406030204" pitchFamily="18" charset="0"/>
                          </a:rPr>
                        </m:ctrlPr>
                      </m:naryPr>
                      <m:sub>
                        <m:r>
                          <m:rPr>
                            <m:brk m:alnAt="25"/>
                          </m:rPr>
                          <a:rPr lang="fr-FR" b="0" i="1" smtClean="0">
                            <a:latin typeface="Cambria Math" panose="02040503050406030204" pitchFamily="18" charset="0"/>
                            <a:ea typeface="Cambria Math" panose="02040503050406030204" pitchFamily="18" charset="0"/>
                          </a:rPr>
                          <m:t>𝑖</m:t>
                        </m:r>
                        <m:r>
                          <a:rPr lang="fr-FR" b="0" i="1" smtClean="0">
                            <a:latin typeface="Cambria Math" panose="02040503050406030204" pitchFamily="18" charset="0"/>
                            <a:ea typeface="Cambria Math" panose="02040503050406030204" pitchFamily="18" charset="0"/>
                          </a:rPr>
                          <m:t>=1</m:t>
                        </m:r>
                      </m:sub>
                      <m:sup>
                        <m:r>
                          <a:rPr lang="fr-FR" b="0" i="1" smtClean="0">
                            <a:latin typeface="Cambria Math" panose="02040503050406030204" pitchFamily="18" charset="0"/>
                            <a:ea typeface="Cambria Math" panose="02040503050406030204" pitchFamily="18" charset="0"/>
                          </a:rPr>
                          <m:t>𝑖</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𝑛</m:t>
                        </m:r>
                      </m:sup>
                      <m:e>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𝑀𝑖</m:t>
                        </m:r>
                        <m:r>
                          <a:rPr lang="fr-FR" b="0" i="1" smtClean="0">
                            <a:latin typeface="Cambria Math" panose="02040503050406030204" pitchFamily="18" charset="0"/>
                            <a:ea typeface="Cambria Math" panose="02040503050406030204" pitchFamily="18" charset="0"/>
                          </a:rPr>
                          <m:t>² −</m:t>
                        </m:r>
                        <m:acc>
                          <m:accPr>
                            <m:chr m:val="̅"/>
                            <m:ctrlPr>
                              <a:rPr lang="fr-FR" b="0" i="1" smtClean="0">
                                <a:latin typeface="Cambria Math" panose="02040503050406030204" pitchFamily="18" charset="0"/>
                                <a:ea typeface="Cambria Math" panose="02040503050406030204" pitchFamily="18" charset="0"/>
                              </a:rPr>
                            </m:ctrlPr>
                          </m:accPr>
                          <m:e>
                            <m:r>
                              <a:rPr lang="fr-FR" b="0" i="1" smtClean="0">
                                <a:latin typeface="Cambria Math" panose="02040503050406030204" pitchFamily="18" charset="0"/>
                                <a:ea typeface="Cambria Math" panose="02040503050406030204" pitchFamily="18" charset="0"/>
                              </a:rPr>
                              <m:t>𝑚</m:t>
                            </m:r>
                          </m:e>
                        </m:acc>
                        <m:r>
                          <a:rPr lang="fr-FR" b="0" i="1" smtClean="0">
                            <a:latin typeface="Cambria Math" panose="02040503050406030204" pitchFamily="18" charset="0"/>
                            <a:ea typeface="Cambria Math" panose="02040503050406030204" pitchFamily="18" charset="0"/>
                          </a:rPr>
                          <m:t>)</m:t>
                        </m:r>
                      </m:e>
                    </m:nary>
                  </m:oMath>
                </a14:m>
                <a:r>
                  <a:rPr lang="en-US" dirty="0"/>
                  <a:t> ²</a:t>
                </a:r>
              </a:p>
            </p:txBody>
          </p:sp>
        </mc:Choice>
        <mc:Fallback>
          <p:sp>
            <p:nvSpPr>
              <p:cNvPr id="4" name="ZoneTexte 3">
                <a:extLst>
                  <a:ext uri="{FF2B5EF4-FFF2-40B4-BE49-F238E27FC236}">
                    <a16:creationId xmlns:a16="http://schemas.microsoft.com/office/drawing/2014/main" id="{B54077AA-D3A3-47BB-8AEC-7879DE11F036}"/>
                  </a:ext>
                </a:extLst>
              </p:cNvPr>
              <p:cNvSpPr txBox="1">
                <a:spLocks noRot="1" noChangeAspect="1" noMove="1" noResize="1" noEditPoints="1" noAdjustHandles="1" noChangeArrowheads="1" noChangeShapeType="1" noTextEdit="1"/>
              </p:cNvSpPr>
              <p:nvPr/>
            </p:nvSpPr>
            <p:spPr>
              <a:xfrm>
                <a:off x="2264608" y="4378327"/>
                <a:ext cx="3526591" cy="392608"/>
              </a:xfrm>
              <a:prstGeom prst="rect">
                <a:avLst/>
              </a:prstGeom>
              <a:blipFill>
                <a:blip r:embed="rId8"/>
                <a:stretch>
                  <a:fillRect l="-2245" t="-107692" b="-170769"/>
                </a:stretch>
              </a:blipFill>
            </p:spPr>
            <p:txBody>
              <a:bodyPr/>
              <a:lstStyle/>
              <a:p>
                <a:r>
                  <a:rPr lang="fr-FR">
                    <a:noFill/>
                  </a:rPr>
                  <a:t> </a:t>
                </a:r>
              </a:p>
            </p:txBody>
          </p:sp>
        </mc:Fallback>
      </mc:AlternateContent>
    </p:spTree>
    <p:extLst>
      <p:ext uri="{BB962C8B-B14F-4D97-AF65-F5344CB8AC3E}">
        <p14:creationId xmlns:p14="http://schemas.microsoft.com/office/powerpoint/2010/main" val="2286608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Chaine d’acquisition</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21</a:t>
            </a:fld>
            <a:endParaRPr lang="en-US"/>
          </a:p>
        </p:txBody>
      </p:sp>
      <p:sp>
        <p:nvSpPr>
          <p:cNvPr id="17" name="Espace réservé du texte 2"/>
          <p:cNvSpPr>
            <a:spLocks noGrp="1"/>
          </p:cNvSpPr>
          <p:nvPr>
            <p:ph type="body" sz="quarter" idx="12"/>
          </p:nvPr>
        </p:nvSpPr>
        <p:spPr>
          <a:xfrm>
            <a:off x="429148" y="1907628"/>
            <a:ext cx="9890509" cy="4031055"/>
          </a:xfrm>
        </p:spPr>
        <p:txBody>
          <a:bodyPr>
            <a:normAutofit/>
          </a:bodyPr>
          <a:lstStyle/>
          <a:p>
            <a:pPr marL="0" indent="0">
              <a:buNone/>
            </a:pPr>
            <a:endParaRPr lang="fr-FR" dirty="0"/>
          </a:p>
          <a:p>
            <a:endParaRPr lang="fr-FR" dirty="0"/>
          </a:p>
          <a:p>
            <a:endParaRPr lang="fr-FR" dirty="0"/>
          </a:p>
          <a:p>
            <a:endParaRPr lang="fr-FR" dirty="0"/>
          </a:p>
        </p:txBody>
      </p:sp>
      <mc:AlternateContent xmlns:mc="http://schemas.openxmlformats.org/markup-compatibility/2006" xmlns:a14="http://schemas.microsoft.com/office/drawing/2010/main">
        <mc:Choice Requires="a14">
          <p:sp>
            <p:nvSpPr>
              <p:cNvPr id="7" name="Espace réservé du texte 2"/>
              <p:cNvSpPr txBox="1">
                <a:spLocks/>
              </p:cNvSpPr>
              <p:nvPr/>
            </p:nvSpPr>
            <p:spPr>
              <a:xfrm>
                <a:off x="581548" y="1724370"/>
                <a:ext cx="9890509" cy="5001550"/>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sz="1900" dirty="0"/>
              </a:p>
              <a:p>
                <a:endParaRPr lang="fr-FR" b="1" dirty="0"/>
              </a:p>
              <a:p>
                <a:r>
                  <a:rPr lang="fr-FR" b="1" dirty="0"/>
                  <a:t>Fidélité</a:t>
                </a:r>
                <a:r>
                  <a:rPr lang="fr-FR" dirty="0"/>
                  <a:t> = Ecart type   </a:t>
                </a:r>
                <a14:m>
                  <m:oMath xmlns:m="http://schemas.openxmlformats.org/officeDocument/2006/math">
                    <m:r>
                      <m:rPr>
                        <m:sty m:val="p"/>
                      </m:rPr>
                      <a:rPr lang="el-GR" sz="1800" b="0" i="1" smtClean="0">
                        <a:latin typeface="Cambria Math" panose="02040503050406030204" pitchFamily="18" charset="0"/>
                        <a:ea typeface="Cambria Math" panose="02040503050406030204" pitchFamily="18" charset="0"/>
                      </a:rPr>
                      <m:t>σ</m:t>
                    </m:r>
                  </m:oMath>
                </a14:m>
                <a:endParaRPr lang="fr-FR" sz="1800" dirty="0"/>
              </a:p>
              <a:p>
                <a:pPr lvl="1"/>
                <a:r>
                  <a:rPr lang="fr-FR" dirty="0"/>
                  <a:t>Erreur aléatoire</a:t>
                </a:r>
              </a:p>
              <a:p>
                <a:endParaRPr lang="fr-FR" dirty="0"/>
              </a:p>
              <a:p>
                <a:r>
                  <a:rPr lang="fr-FR" b="1" dirty="0"/>
                  <a:t>Justesse</a:t>
                </a:r>
                <a:r>
                  <a:rPr lang="fr-FR" dirty="0"/>
                  <a:t> Biais </a:t>
                </a:r>
                <a14:m>
                  <m:oMath xmlns:m="http://schemas.openxmlformats.org/officeDocument/2006/math">
                    <m:r>
                      <a:rPr lang="fr-FR" b="1" i="1">
                        <a:latin typeface="Cambria Math" panose="02040503050406030204" pitchFamily="18" charset="0"/>
                      </a:rPr>
                      <m:t>𝑱</m:t>
                    </m:r>
                    <m:r>
                      <a:rPr lang="fr-FR" b="1" i="1" smtClean="0">
                        <a:latin typeface="Cambria Math" panose="02040503050406030204" pitchFamily="18" charset="0"/>
                      </a:rPr>
                      <m:t>=</m:t>
                    </m:r>
                    <m:d>
                      <m:dPr>
                        <m:begChr m:val="|"/>
                        <m:endChr m:val="|"/>
                        <m:ctrlPr>
                          <a:rPr lang="fr-FR" i="1">
                            <a:latin typeface="Cambria Math" panose="02040503050406030204" pitchFamily="18" charset="0"/>
                          </a:rPr>
                        </m:ctrlPr>
                      </m:dPr>
                      <m:e>
                        <m:acc>
                          <m:accPr>
                            <m:chr m:val="̅"/>
                            <m:ctrlPr>
                              <a:rPr lang="fr-FR" i="1">
                                <a:latin typeface="Cambria Math" panose="02040503050406030204" pitchFamily="18" charset="0"/>
                              </a:rPr>
                            </m:ctrlPr>
                          </m:accPr>
                          <m:e>
                            <m:r>
                              <a:rPr lang="fr-FR">
                                <a:latin typeface="Cambria Math" panose="02040503050406030204" pitchFamily="18" charset="0"/>
                              </a:rPr>
                              <m:t>𝒎</m:t>
                            </m:r>
                          </m:e>
                        </m:acc>
                        <m:r>
                          <a:rPr lang="fr-FR">
                            <a:latin typeface="Cambria Math" panose="02040503050406030204" pitchFamily="18" charset="0"/>
                          </a:rPr>
                          <m:t>−</m:t>
                        </m:r>
                        <m:r>
                          <a:rPr lang="fr-FR">
                            <a:latin typeface="Cambria Math" panose="02040503050406030204" pitchFamily="18" charset="0"/>
                          </a:rPr>
                          <m:t>𝒎𝒓𝒆𝒇</m:t>
                        </m:r>
                      </m:e>
                    </m:d>
                  </m:oMath>
                </a14:m>
                <a:r>
                  <a:rPr lang="fr-FR" dirty="0"/>
                  <a:t> </a:t>
                </a:r>
              </a:p>
              <a:p>
                <a:pPr lvl="1"/>
                <a:r>
                  <a:rPr lang="fr-FR" dirty="0"/>
                  <a:t>Erreur systématique</a:t>
                </a:r>
              </a:p>
              <a:p>
                <a:pPr marL="457200" lvl="1" indent="0">
                  <a:buNone/>
                </a:pPr>
                <a:endParaRPr lang="fr-FR" dirty="0"/>
              </a:p>
              <a:p>
                <a:pPr marL="457200" lvl="1" indent="0">
                  <a:buNone/>
                </a:pPr>
                <a:endParaRPr lang="fr-FR" dirty="0"/>
              </a:p>
              <a:p>
                <a:pPr marL="114300" indent="0">
                  <a:buNone/>
                </a:pPr>
                <a:endParaRPr lang="fr-FR" dirty="0"/>
              </a:p>
              <a:p>
                <a:endParaRPr lang="fr-FR" dirty="0"/>
              </a:p>
              <a:p>
                <a:endParaRPr lang="fr-FR" dirty="0"/>
              </a:p>
            </p:txBody>
          </p:sp>
        </mc:Choice>
        <mc:Fallback xmlns="">
          <p:sp>
            <p:nvSpPr>
              <p:cNvPr id="7" name="Espace réservé du texte 2"/>
              <p:cNvSpPr txBox="1">
                <a:spLocks noRot="1" noChangeAspect="1" noMove="1" noResize="1" noEditPoints="1" noAdjustHandles="1" noChangeArrowheads="1" noChangeShapeType="1" noTextEdit="1"/>
              </p:cNvSpPr>
              <p:nvPr/>
            </p:nvSpPr>
            <p:spPr>
              <a:xfrm>
                <a:off x="581548" y="1724370"/>
                <a:ext cx="9890509" cy="5001550"/>
              </a:xfrm>
              <a:prstGeom prst="rect">
                <a:avLst/>
              </a:prstGeom>
              <a:blipFill>
                <a:blip r:embed="rId3"/>
                <a:stretch>
                  <a:fillRect l="-246"/>
                </a:stretch>
              </a:blipFill>
            </p:spPr>
            <p:txBody>
              <a:bodyPr/>
              <a:lstStyle/>
              <a:p>
                <a:r>
                  <a:rPr lang="fr-FR">
                    <a:noFill/>
                  </a:rPr>
                  <a:t> </a:t>
                </a:r>
              </a:p>
            </p:txBody>
          </p:sp>
        </mc:Fallback>
      </mc:AlternateContent>
      <p:pic>
        <p:nvPicPr>
          <p:cNvPr id="8" name="Image 7"/>
          <p:cNvPicPr>
            <a:picLocks noChangeAspect="1"/>
          </p:cNvPicPr>
          <p:nvPr/>
        </p:nvPicPr>
        <p:blipFill>
          <a:blip r:embed="rId4"/>
          <a:stretch>
            <a:fillRect/>
          </a:stretch>
        </p:blipFill>
        <p:spPr>
          <a:xfrm>
            <a:off x="6879660" y="3835543"/>
            <a:ext cx="3781425" cy="2085975"/>
          </a:xfrm>
          <a:prstGeom prst="rect">
            <a:avLst/>
          </a:prstGeom>
        </p:spPr>
      </p:pic>
      <p:cxnSp>
        <p:nvCxnSpPr>
          <p:cNvPr id="3" name="Connecteur droit avec flèche 2"/>
          <p:cNvCxnSpPr/>
          <p:nvPr/>
        </p:nvCxnSpPr>
        <p:spPr>
          <a:xfrm flipV="1">
            <a:off x="8249262" y="2949677"/>
            <a:ext cx="0" cy="2713704"/>
          </a:xfrm>
          <a:prstGeom prst="straightConnector1">
            <a:avLst/>
          </a:prstGeom>
          <a:ln w="825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rot="16200000">
            <a:off x="7380374" y="1972069"/>
            <a:ext cx="1643744" cy="369332"/>
          </a:xfrm>
          <a:prstGeom prst="rect">
            <a:avLst/>
          </a:prstGeom>
          <a:noFill/>
        </p:spPr>
        <p:txBody>
          <a:bodyPr wrap="square" rtlCol="0">
            <a:spAutoFit/>
          </a:bodyPr>
          <a:lstStyle/>
          <a:p>
            <a:r>
              <a:rPr lang="fr-FR" dirty="0">
                <a:solidFill>
                  <a:srgbClr val="00B050"/>
                </a:solidFill>
              </a:rPr>
              <a:t>Mesure </a:t>
            </a:r>
            <a:r>
              <a:rPr lang="fr-FR" dirty="0" err="1">
                <a:solidFill>
                  <a:srgbClr val="00B050"/>
                </a:solidFill>
              </a:rPr>
              <a:t>Ref</a:t>
            </a:r>
            <a:endParaRPr lang="en-US" dirty="0">
              <a:solidFill>
                <a:srgbClr val="00B050"/>
              </a:solidFill>
            </a:endParaRPr>
          </a:p>
        </p:txBody>
      </p:sp>
      <p:cxnSp>
        <p:nvCxnSpPr>
          <p:cNvPr id="13" name="Connecteur droit avec flèche 12"/>
          <p:cNvCxnSpPr/>
          <p:nvPr/>
        </p:nvCxnSpPr>
        <p:spPr>
          <a:xfrm flipV="1">
            <a:off x="8971934" y="2949677"/>
            <a:ext cx="0" cy="2713704"/>
          </a:xfrm>
          <a:prstGeom prst="straightConnector1">
            <a:avLst/>
          </a:prstGeom>
          <a:ln w="825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rot="16200000">
            <a:off x="8113189" y="1962769"/>
            <a:ext cx="1643744" cy="369332"/>
          </a:xfrm>
          <a:prstGeom prst="rect">
            <a:avLst/>
          </a:prstGeom>
          <a:noFill/>
        </p:spPr>
        <p:txBody>
          <a:bodyPr wrap="square" rtlCol="0">
            <a:spAutoFit/>
          </a:bodyPr>
          <a:lstStyle/>
          <a:p>
            <a:r>
              <a:rPr lang="fr-FR" dirty="0"/>
              <a:t>Moyenne</a:t>
            </a:r>
            <a:endParaRPr lang="en-US" dirty="0"/>
          </a:p>
        </p:txBody>
      </p:sp>
      <p:cxnSp>
        <p:nvCxnSpPr>
          <p:cNvPr id="16" name="Connecteur droit avec flèche 15"/>
          <p:cNvCxnSpPr/>
          <p:nvPr/>
        </p:nvCxnSpPr>
        <p:spPr>
          <a:xfrm flipV="1">
            <a:off x="9075174" y="5035128"/>
            <a:ext cx="619432" cy="171"/>
          </a:xfrm>
          <a:prstGeom prst="straightConnector1">
            <a:avLst/>
          </a:prstGeom>
          <a:ln w="825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ZoneTexte 14"/>
              <p:cNvSpPr txBox="1"/>
              <p:nvPr/>
            </p:nvSpPr>
            <p:spPr>
              <a:xfrm>
                <a:off x="9694606" y="4388797"/>
                <a:ext cx="1198161" cy="461665"/>
              </a:xfrm>
              <a:prstGeom prst="rect">
                <a:avLst/>
              </a:prstGeom>
              <a:noFill/>
            </p:spPr>
            <p:txBody>
              <a:bodyPr wrap="square" rtlCol="0">
                <a:spAutoFit/>
              </a:bodyPr>
              <a:lstStyle/>
              <a:p>
                <a:r>
                  <a:rPr lang="fr-FR" sz="1200" dirty="0"/>
                  <a:t>Ecart Type </a:t>
                </a:r>
                <a14:m>
                  <m:oMath xmlns:m="http://schemas.openxmlformats.org/officeDocument/2006/math">
                    <m:r>
                      <a:rPr lang="fr-FR" sz="1200" b="0" i="1" smtClean="0">
                        <a:latin typeface="Cambria Math" panose="02040503050406030204" pitchFamily="18" charset="0"/>
                        <a:ea typeface="Cambria Math" panose="02040503050406030204" pitchFamily="18" charset="0"/>
                      </a:rPr>
                      <m:t>𝜎</m:t>
                    </m:r>
                  </m:oMath>
                </a14:m>
                <a:endParaRPr lang="en-US" sz="1200" dirty="0"/>
              </a:p>
              <a:p>
                <a:r>
                  <a:rPr lang="en-US" sz="1200" dirty="0" err="1"/>
                  <a:t>Fidélité</a:t>
                </a:r>
                <a:endParaRPr lang="en-US" sz="1200" dirty="0"/>
              </a:p>
            </p:txBody>
          </p:sp>
        </mc:Choice>
        <mc:Fallback>
          <p:sp>
            <p:nvSpPr>
              <p:cNvPr id="15" name="ZoneTexte 14"/>
              <p:cNvSpPr txBox="1">
                <a:spLocks noRot="1" noChangeAspect="1" noMove="1" noResize="1" noEditPoints="1" noAdjustHandles="1" noChangeArrowheads="1" noChangeShapeType="1" noTextEdit="1"/>
              </p:cNvSpPr>
              <p:nvPr/>
            </p:nvSpPr>
            <p:spPr>
              <a:xfrm>
                <a:off x="9694606" y="4388797"/>
                <a:ext cx="1198161" cy="461665"/>
              </a:xfrm>
              <a:prstGeom prst="rect">
                <a:avLst/>
              </a:prstGeom>
              <a:blipFill>
                <a:blip r:embed="rId5"/>
                <a:stretch>
                  <a:fillRect t="-1316" b="-9211"/>
                </a:stretch>
              </a:blipFill>
            </p:spPr>
            <p:txBody>
              <a:bodyPr/>
              <a:lstStyle/>
              <a:p>
                <a:r>
                  <a:rPr lang="fr-FR">
                    <a:noFill/>
                  </a:rPr>
                  <a:t> </a:t>
                </a:r>
              </a:p>
            </p:txBody>
          </p:sp>
        </mc:Fallback>
      </mc:AlternateContent>
      <p:sp>
        <p:nvSpPr>
          <p:cNvPr id="19" name="Forme libre 18"/>
          <p:cNvSpPr/>
          <p:nvPr/>
        </p:nvSpPr>
        <p:spPr>
          <a:xfrm>
            <a:off x="7511840" y="4232199"/>
            <a:ext cx="2713702" cy="1352524"/>
          </a:xfrm>
          <a:custGeom>
            <a:avLst/>
            <a:gdLst>
              <a:gd name="connsiteX0" fmla="*/ 0 w 3333135"/>
              <a:gd name="connsiteY0" fmla="*/ 1478626 h 1478626"/>
              <a:gd name="connsiteX1" fmla="*/ 914400 w 3333135"/>
              <a:gd name="connsiteY1" fmla="*/ 465903 h 1478626"/>
              <a:gd name="connsiteX2" fmla="*/ 1327355 w 3333135"/>
              <a:gd name="connsiteY2" fmla="*/ 131606 h 1478626"/>
              <a:gd name="connsiteX3" fmla="*/ 1651819 w 3333135"/>
              <a:gd name="connsiteY3" fmla="*/ 3787 h 1478626"/>
              <a:gd name="connsiteX4" fmla="*/ 2172929 w 3333135"/>
              <a:gd name="connsiteY4" fmla="*/ 259426 h 1478626"/>
              <a:gd name="connsiteX5" fmla="*/ 2566219 w 3333135"/>
              <a:gd name="connsiteY5" fmla="*/ 711709 h 1478626"/>
              <a:gd name="connsiteX6" fmla="*/ 2930013 w 3333135"/>
              <a:gd name="connsiteY6" fmla="*/ 1154161 h 1478626"/>
              <a:gd name="connsiteX7" fmla="*/ 3146322 w 3333135"/>
              <a:gd name="connsiteY7" fmla="*/ 1409800 h 1478626"/>
              <a:gd name="connsiteX8" fmla="*/ 3333135 w 3333135"/>
              <a:gd name="connsiteY8" fmla="*/ 1458961 h 147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135" h="1478626">
                <a:moveTo>
                  <a:pt x="0" y="1478626"/>
                </a:moveTo>
                <a:cubicBezTo>
                  <a:pt x="346587" y="1084516"/>
                  <a:pt x="693174" y="690406"/>
                  <a:pt x="914400" y="465903"/>
                </a:cubicBezTo>
                <a:cubicBezTo>
                  <a:pt x="1135626" y="241400"/>
                  <a:pt x="1204452" y="208625"/>
                  <a:pt x="1327355" y="131606"/>
                </a:cubicBezTo>
                <a:cubicBezTo>
                  <a:pt x="1450258" y="54587"/>
                  <a:pt x="1510890" y="-17516"/>
                  <a:pt x="1651819" y="3787"/>
                </a:cubicBezTo>
                <a:cubicBezTo>
                  <a:pt x="1792748" y="25090"/>
                  <a:pt x="2020529" y="141439"/>
                  <a:pt x="2172929" y="259426"/>
                </a:cubicBezTo>
                <a:cubicBezTo>
                  <a:pt x="2325329" y="377413"/>
                  <a:pt x="2440038" y="562587"/>
                  <a:pt x="2566219" y="711709"/>
                </a:cubicBezTo>
                <a:cubicBezTo>
                  <a:pt x="2692400" y="860831"/>
                  <a:pt x="2833329" y="1037812"/>
                  <a:pt x="2930013" y="1154161"/>
                </a:cubicBezTo>
                <a:cubicBezTo>
                  <a:pt x="3026697" y="1270510"/>
                  <a:pt x="3079135" y="1359000"/>
                  <a:pt x="3146322" y="1409800"/>
                </a:cubicBezTo>
                <a:cubicBezTo>
                  <a:pt x="3213509" y="1460600"/>
                  <a:pt x="3273322" y="1459780"/>
                  <a:pt x="3333135" y="1458961"/>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ZoneTexte 22"/>
          <p:cNvSpPr txBox="1"/>
          <p:nvPr/>
        </p:nvSpPr>
        <p:spPr>
          <a:xfrm rot="16200000">
            <a:off x="6408979" y="3132388"/>
            <a:ext cx="1304534" cy="276999"/>
          </a:xfrm>
          <a:prstGeom prst="rect">
            <a:avLst/>
          </a:prstGeom>
          <a:noFill/>
        </p:spPr>
        <p:txBody>
          <a:bodyPr wrap="square" rtlCol="0">
            <a:spAutoFit/>
          </a:bodyPr>
          <a:lstStyle/>
          <a:p>
            <a:r>
              <a:rPr lang="fr-FR" sz="1200" dirty="0"/>
              <a:t>Nb de mesures</a:t>
            </a:r>
            <a:endParaRPr lang="en-US" sz="1200" dirty="0"/>
          </a:p>
        </p:txBody>
      </p:sp>
      <p:sp>
        <p:nvSpPr>
          <p:cNvPr id="30" name="Espace réservé du texte 4">
            <a:extLst>
              <a:ext uri="{FF2B5EF4-FFF2-40B4-BE49-F238E27FC236}">
                <a16:creationId xmlns:a16="http://schemas.microsoft.com/office/drawing/2014/main" id="{807A7764-968E-4C65-8F60-403F78F1F218}"/>
              </a:ext>
            </a:extLst>
          </p:cNvPr>
          <p:cNvSpPr txBox="1">
            <a:spLocks/>
          </p:cNvSpPr>
          <p:nvPr/>
        </p:nvSpPr>
        <p:spPr>
          <a:xfrm>
            <a:off x="429148" y="1397789"/>
            <a:ext cx="8021168" cy="36670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b="1" i="1" kern="1200">
                <a:solidFill>
                  <a:schemeClr val="tx1"/>
                </a:solidFill>
                <a:latin typeface="Neo Sans W1G" panose="020B0504030504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b="1" i="1" kern="1200">
                <a:solidFill>
                  <a:schemeClr val="tx1"/>
                </a:solidFill>
                <a:latin typeface="Neo Sans W1G" panose="020B0504030504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b="1" i="1" kern="1200">
                <a:solidFill>
                  <a:schemeClr val="tx1"/>
                </a:solidFill>
                <a:latin typeface="Neo Sans W1G" panose="020B0504030504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b="1" i="1" kern="1200">
                <a:solidFill>
                  <a:schemeClr val="tx1"/>
                </a:solidFill>
                <a:latin typeface="Neo Sans W1G" panose="020B0504030504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1" i="1" kern="1200">
                <a:solidFill>
                  <a:schemeClr val="tx1"/>
                </a:solidFill>
                <a:latin typeface="Neo Sans W1G" panose="020B05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Application à la caractérisation de capteur</a:t>
            </a:r>
            <a:endParaRPr lang="en-US" dirty="0"/>
          </a:p>
        </p:txBody>
      </p:sp>
      <p:sp>
        <p:nvSpPr>
          <p:cNvPr id="22" name="ZoneTexte 21">
            <a:extLst>
              <a:ext uri="{FF2B5EF4-FFF2-40B4-BE49-F238E27FC236}">
                <a16:creationId xmlns:a16="http://schemas.microsoft.com/office/drawing/2014/main" id="{4021454F-AF18-4388-9D76-5FF8A9B68457}"/>
              </a:ext>
            </a:extLst>
          </p:cNvPr>
          <p:cNvSpPr txBox="1"/>
          <p:nvPr/>
        </p:nvSpPr>
        <p:spPr>
          <a:xfrm>
            <a:off x="8249262" y="3303538"/>
            <a:ext cx="1217268" cy="276999"/>
          </a:xfrm>
          <a:prstGeom prst="rect">
            <a:avLst/>
          </a:prstGeom>
          <a:noFill/>
        </p:spPr>
        <p:txBody>
          <a:bodyPr wrap="square" rtlCol="0">
            <a:spAutoFit/>
          </a:bodyPr>
          <a:lstStyle/>
          <a:p>
            <a:r>
              <a:rPr lang="fr-FR" sz="1200" dirty="0"/>
              <a:t>Justesse</a:t>
            </a:r>
            <a:endParaRPr lang="en-US" sz="1200" dirty="0"/>
          </a:p>
        </p:txBody>
      </p:sp>
      <p:cxnSp>
        <p:nvCxnSpPr>
          <p:cNvPr id="25" name="Connecteur droit avec flèche 24">
            <a:extLst>
              <a:ext uri="{FF2B5EF4-FFF2-40B4-BE49-F238E27FC236}">
                <a16:creationId xmlns:a16="http://schemas.microsoft.com/office/drawing/2014/main" id="{7ED0E167-971A-4AF6-919E-22CC80B8C7F4}"/>
              </a:ext>
            </a:extLst>
          </p:cNvPr>
          <p:cNvCxnSpPr/>
          <p:nvPr/>
        </p:nvCxnSpPr>
        <p:spPr>
          <a:xfrm flipV="1">
            <a:off x="8300576" y="3682791"/>
            <a:ext cx="619432" cy="171"/>
          </a:xfrm>
          <a:prstGeom prst="straightConnector1">
            <a:avLst/>
          </a:prstGeom>
          <a:ln w="825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547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Chaine d’acquisition</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22</a:t>
            </a:fld>
            <a:endParaRPr lang="en-US"/>
          </a:p>
        </p:txBody>
      </p:sp>
      <p:sp>
        <p:nvSpPr>
          <p:cNvPr id="18" name="Espace réservé du texte 4"/>
          <p:cNvSpPr>
            <a:spLocks noGrp="1"/>
          </p:cNvSpPr>
          <p:nvPr>
            <p:ph type="body" sz="quarter" idx="17"/>
          </p:nvPr>
        </p:nvSpPr>
        <p:spPr>
          <a:xfrm>
            <a:off x="429148" y="1341613"/>
            <a:ext cx="8021168" cy="366706"/>
          </a:xfrm>
        </p:spPr>
        <p:txBody>
          <a:bodyPr/>
          <a:lstStyle/>
          <a:p>
            <a:r>
              <a:rPr lang="fr-FR" dirty="0"/>
              <a:t>Loi normal</a:t>
            </a:r>
            <a:endParaRPr lang="en-US" dirty="0"/>
          </a:p>
        </p:txBody>
      </p:sp>
      <p:pic>
        <p:nvPicPr>
          <p:cNvPr id="11266" name="Picture 2" descr="https://upload.wikimedia.org/wikipedia/commons/thumb/8/8c/Standard_deviation_diagram.svg/1920px-Standard_deviation_diagram.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3950" y="2185895"/>
            <a:ext cx="5328659" cy="26643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4" name="Espace réservé du texte 2"/>
              <p:cNvSpPr txBox="1">
                <a:spLocks/>
              </p:cNvSpPr>
              <p:nvPr/>
            </p:nvSpPr>
            <p:spPr>
              <a:xfrm>
                <a:off x="581548" y="2060028"/>
                <a:ext cx="5842402" cy="3310625"/>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 </m:t>
                    </m:r>
                  </m:oMath>
                </a14:m>
                <a:endParaRPr lang="fr-FR" b="0" dirty="0">
                  <a:ea typeface="Cambria Math" panose="02040503050406030204" pitchFamily="18" charset="0"/>
                </a:endParaRPr>
              </a:p>
              <a:p>
                <a:pPr lvl="1"/>
                <a:r>
                  <a:rPr lang="fr-FR" dirty="0"/>
                  <a:t>68.27 % des mesures seront comprises dans cette intervalle</a:t>
                </a:r>
              </a:p>
              <a:p>
                <a:pPr marL="457200" lvl="1" indent="0">
                  <a:buNone/>
                </a:pPr>
                <a:endParaRPr lang="fr-FR" dirty="0"/>
              </a:p>
              <a:p>
                <a14:m>
                  <m:oMath xmlns:m="http://schemas.openxmlformats.org/officeDocument/2006/math">
                    <m: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2</m:t>
                    </m:r>
                    <m:r>
                      <a:rPr lang="fr-FR" i="1">
                        <a:latin typeface="Cambria Math" panose="02040503050406030204" pitchFamily="18" charset="0"/>
                        <a:ea typeface="Cambria Math" panose="02040503050406030204" pitchFamily="18" charset="0"/>
                      </a:rPr>
                      <m:t>∝</m:t>
                    </m:r>
                  </m:oMath>
                </a14:m>
                <a:endParaRPr lang="fr-FR" dirty="0">
                  <a:ea typeface="Cambria Math" panose="02040503050406030204" pitchFamily="18" charset="0"/>
                </a:endParaRPr>
              </a:p>
              <a:p>
                <a:pPr lvl="1"/>
                <a:r>
                  <a:rPr lang="fr-FR" dirty="0"/>
                  <a:t>95.45 % des mesures seront comprises dans cette intervalle</a:t>
                </a:r>
              </a:p>
              <a:p>
                <a:endParaRPr lang="fr-FR" dirty="0"/>
              </a:p>
              <a:p>
                <a14:m>
                  <m:oMath xmlns:m="http://schemas.openxmlformats.org/officeDocument/2006/math">
                    <m: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3</m:t>
                    </m:r>
                    <m:r>
                      <a:rPr lang="fr-FR" i="1">
                        <a:latin typeface="Cambria Math" panose="02040503050406030204" pitchFamily="18" charset="0"/>
                        <a:ea typeface="Cambria Math" panose="02040503050406030204" pitchFamily="18" charset="0"/>
                      </a:rPr>
                      <m:t>∝</m:t>
                    </m:r>
                  </m:oMath>
                </a14:m>
                <a:r>
                  <a:rPr lang="fr-FR" dirty="0"/>
                  <a:t> </a:t>
                </a:r>
              </a:p>
              <a:p>
                <a:pPr lvl="1"/>
                <a:r>
                  <a:rPr lang="fr-FR" dirty="0"/>
                  <a:t>99.73 % des mesures seront comprises dans cet intervalle</a:t>
                </a:r>
              </a:p>
              <a:p>
                <a:endParaRPr lang="fr-FR" dirty="0"/>
              </a:p>
              <a:p>
                <a:pPr marL="0" indent="0">
                  <a:buNone/>
                </a:pPr>
                <a:endParaRPr lang="fr-FR" dirty="0"/>
              </a:p>
              <a:p>
                <a:pPr marL="457200" lvl="1" indent="0">
                  <a:buNone/>
                </a:pPr>
                <a:endParaRPr lang="fr-FR" dirty="0"/>
              </a:p>
              <a:p>
                <a:pPr marL="114300" indent="0">
                  <a:buNone/>
                </a:pPr>
                <a:endParaRPr lang="fr-FR" dirty="0"/>
              </a:p>
              <a:p>
                <a:endParaRPr lang="fr-FR" dirty="0"/>
              </a:p>
              <a:p>
                <a:endParaRPr lang="fr-FR" dirty="0"/>
              </a:p>
            </p:txBody>
          </p:sp>
        </mc:Choice>
        <mc:Fallback xmlns="">
          <p:sp>
            <p:nvSpPr>
              <p:cNvPr id="24" name="Espace réservé du texte 2"/>
              <p:cNvSpPr txBox="1">
                <a:spLocks noRot="1" noChangeAspect="1" noMove="1" noResize="1" noEditPoints="1" noAdjustHandles="1" noChangeArrowheads="1" noChangeShapeType="1" noTextEdit="1"/>
              </p:cNvSpPr>
              <p:nvPr/>
            </p:nvSpPr>
            <p:spPr>
              <a:xfrm>
                <a:off x="581548" y="2060028"/>
                <a:ext cx="5842402" cy="3310625"/>
              </a:xfrm>
              <a:prstGeom prst="rect">
                <a:avLst/>
              </a:prstGeom>
              <a:blipFill>
                <a:blip r:embed="rId4"/>
                <a:stretch>
                  <a:fillRect l="-417" t="-921"/>
                </a:stretch>
              </a:blipFill>
            </p:spPr>
            <p:txBody>
              <a:bodyPr/>
              <a:lstStyle/>
              <a:p>
                <a:r>
                  <a:rPr lang="fr-FR">
                    <a:noFill/>
                  </a:rPr>
                  <a:t> </a:t>
                </a:r>
              </a:p>
            </p:txBody>
          </p:sp>
        </mc:Fallback>
      </mc:AlternateContent>
    </p:spTree>
    <p:extLst>
      <p:ext uri="{BB962C8B-B14F-4D97-AF65-F5344CB8AC3E}">
        <p14:creationId xmlns:p14="http://schemas.microsoft.com/office/powerpoint/2010/main" val="1248243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29149" y="-20320"/>
            <a:ext cx="9890508" cy="1325563"/>
          </a:xfrm>
        </p:spPr>
        <p:txBody>
          <a:bodyPr/>
          <a:lstStyle/>
          <a:p>
            <a:r>
              <a:rPr lang="fr-FR" dirty="0"/>
              <a:t>Chaine d’acquisition</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23</a:t>
            </a:fld>
            <a:endParaRPr lang="en-US"/>
          </a:p>
        </p:txBody>
      </p:sp>
      <p:sp>
        <p:nvSpPr>
          <p:cNvPr id="23" name="Espace réservé du texte 2"/>
          <p:cNvSpPr>
            <a:spLocks noGrp="1"/>
          </p:cNvSpPr>
          <p:nvPr>
            <p:ph type="body" sz="quarter" idx="12"/>
          </p:nvPr>
        </p:nvSpPr>
        <p:spPr>
          <a:xfrm>
            <a:off x="429148" y="1907628"/>
            <a:ext cx="9890509" cy="4031055"/>
          </a:xfrm>
        </p:spPr>
        <p:txBody>
          <a:bodyPr>
            <a:normAutofit/>
          </a:bodyPr>
          <a:lstStyle/>
          <a:p>
            <a:pPr marL="0" indent="0">
              <a:buNone/>
            </a:pPr>
            <a:endParaRPr lang="fr-FR" dirty="0"/>
          </a:p>
          <a:p>
            <a:endParaRPr lang="fr-FR" dirty="0"/>
          </a:p>
          <a:p>
            <a:endParaRPr lang="fr-FR" dirty="0"/>
          </a:p>
          <a:p>
            <a:pPr marL="0" indent="0">
              <a:buNone/>
            </a:pPr>
            <a:r>
              <a:rPr lang="fr-FR" dirty="0"/>
              <a:t> </a:t>
            </a:r>
          </a:p>
        </p:txBody>
      </p:sp>
      <p:sp>
        <p:nvSpPr>
          <p:cNvPr id="24" name="Espace réservé du texte 2"/>
          <p:cNvSpPr txBox="1">
            <a:spLocks/>
          </p:cNvSpPr>
          <p:nvPr/>
        </p:nvSpPr>
        <p:spPr>
          <a:xfrm>
            <a:off x="581548" y="2028109"/>
            <a:ext cx="9890509" cy="4031055"/>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b="1" dirty="0"/>
              <a:t>Justesse</a:t>
            </a:r>
            <a:r>
              <a:rPr lang="fr-FR" dirty="0"/>
              <a:t>                   </a:t>
            </a:r>
            <a:r>
              <a:rPr lang="fr-FR" i="1" dirty="0" err="1"/>
              <a:t>Trueness</a:t>
            </a:r>
            <a:endParaRPr lang="fr-FR" i="1" dirty="0"/>
          </a:p>
          <a:p>
            <a:r>
              <a:rPr lang="fr-FR" b="1" dirty="0"/>
              <a:t>Exactitude</a:t>
            </a:r>
            <a:r>
              <a:rPr lang="fr-FR" dirty="0"/>
              <a:t>              </a:t>
            </a:r>
            <a:r>
              <a:rPr lang="fr-FR" i="1" dirty="0" err="1"/>
              <a:t>Accuracy</a:t>
            </a:r>
            <a:r>
              <a:rPr lang="fr-FR" dirty="0"/>
              <a:t> </a:t>
            </a:r>
          </a:p>
          <a:p>
            <a:pPr lvl="1"/>
            <a:r>
              <a:rPr lang="fr-FR" dirty="0"/>
              <a:t>(concerne 1 mesure)</a:t>
            </a:r>
          </a:p>
          <a:p>
            <a:r>
              <a:rPr lang="fr-FR" b="1" dirty="0" err="1"/>
              <a:t>Fidelité</a:t>
            </a:r>
            <a:r>
              <a:rPr lang="fr-FR" dirty="0"/>
              <a:t>                     </a:t>
            </a:r>
            <a:r>
              <a:rPr lang="fr-FR" i="1" dirty="0" err="1"/>
              <a:t>Precision</a:t>
            </a:r>
            <a:endParaRPr lang="fr-FR" i="1" dirty="0"/>
          </a:p>
          <a:p>
            <a:pPr marL="0" indent="0">
              <a:buNone/>
            </a:pPr>
            <a:endParaRPr lang="fr-FR" dirty="0"/>
          </a:p>
          <a:p>
            <a:pPr marL="0" indent="0">
              <a:buNone/>
            </a:pPr>
            <a:endParaRPr lang="fr-FR" dirty="0"/>
          </a:p>
        </p:txBody>
      </p:sp>
      <p:sp>
        <p:nvSpPr>
          <p:cNvPr id="25" name="Espace réservé du texte 4"/>
          <p:cNvSpPr>
            <a:spLocks noGrp="1"/>
          </p:cNvSpPr>
          <p:nvPr>
            <p:ph type="body" sz="quarter" idx="17"/>
          </p:nvPr>
        </p:nvSpPr>
        <p:spPr>
          <a:xfrm>
            <a:off x="429148" y="1341613"/>
            <a:ext cx="8021168" cy="366706"/>
          </a:xfrm>
        </p:spPr>
        <p:txBody>
          <a:bodyPr/>
          <a:lstStyle/>
          <a:p>
            <a:r>
              <a:rPr lang="fr-FR" dirty="0"/>
              <a:t>Jargon normé FR - EN</a:t>
            </a:r>
            <a:endParaRPr lang="en-US" dirty="0"/>
          </a:p>
        </p:txBody>
      </p:sp>
      <p:pic>
        <p:nvPicPr>
          <p:cNvPr id="10" name="Image 9"/>
          <p:cNvPicPr>
            <a:picLocks noChangeAspect="1"/>
          </p:cNvPicPr>
          <p:nvPr/>
        </p:nvPicPr>
        <p:blipFill>
          <a:blip r:embed="rId3"/>
          <a:stretch>
            <a:fillRect/>
          </a:stretch>
        </p:blipFill>
        <p:spPr>
          <a:xfrm>
            <a:off x="422275" y="4043637"/>
            <a:ext cx="4388485" cy="2651966"/>
          </a:xfrm>
          <a:prstGeom prst="rect">
            <a:avLst/>
          </a:prstGeom>
        </p:spPr>
      </p:pic>
      <p:pic>
        <p:nvPicPr>
          <p:cNvPr id="11" name="Image 10"/>
          <p:cNvPicPr>
            <a:picLocks noChangeAspect="1"/>
          </p:cNvPicPr>
          <p:nvPr/>
        </p:nvPicPr>
        <p:blipFill>
          <a:blip r:embed="rId4"/>
          <a:stretch>
            <a:fillRect/>
          </a:stretch>
        </p:blipFill>
        <p:spPr>
          <a:xfrm>
            <a:off x="5121862" y="4004275"/>
            <a:ext cx="5542280" cy="2841593"/>
          </a:xfrm>
          <a:prstGeom prst="rect">
            <a:avLst/>
          </a:prstGeom>
        </p:spPr>
      </p:pic>
      <p:pic>
        <p:nvPicPr>
          <p:cNvPr id="26" name="Image 25"/>
          <p:cNvPicPr>
            <a:picLocks noChangeAspect="1"/>
          </p:cNvPicPr>
          <p:nvPr/>
        </p:nvPicPr>
        <p:blipFill>
          <a:blip r:embed="rId5"/>
          <a:stretch>
            <a:fillRect/>
          </a:stretch>
        </p:blipFill>
        <p:spPr>
          <a:xfrm>
            <a:off x="4727485" y="1241405"/>
            <a:ext cx="5917565" cy="2577206"/>
          </a:xfrm>
          <a:prstGeom prst="rect">
            <a:avLst/>
          </a:prstGeom>
        </p:spPr>
      </p:pic>
      <p:pic>
        <p:nvPicPr>
          <p:cNvPr id="2" name="Picture 8" descr="Drapeau Anglais">
            <a:extLst>
              <a:ext uri="{FF2B5EF4-FFF2-40B4-BE49-F238E27FC236}">
                <a16:creationId xmlns:a16="http://schemas.microsoft.com/office/drawing/2014/main" id="{540B2339-380D-4A7E-92F4-9B215C61E43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56511" y="2010618"/>
            <a:ext cx="498005" cy="35599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Drapeau Anglais">
            <a:extLst>
              <a:ext uri="{FF2B5EF4-FFF2-40B4-BE49-F238E27FC236}">
                <a16:creationId xmlns:a16="http://schemas.microsoft.com/office/drawing/2014/main" id="{E65F2A31-DF97-45D5-B940-8EC43FC83B9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63384" y="2340132"/>
            <a:ext cx="498005" cy="35599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Drapeau Anglais">
            <a:extLst>
              <a:ext uri="{FF2B5EF4-FFF2-40B4-BE49-F238E27FC236}">
                <a16:creationId xmlns:a16="http://schemas.microsoft.com/office/drawing/2014/main" id="{1BD5FD54-E4AC-428B-9FB3-B37C0A6CABD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76830" y="2911482"/>
            <a:ext cx="498005" cy="35599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DC8793C-0824-40E6-8330-354DCBE82A67}"/>
              </a:ext>
            </a:extLst>
          </p:cNvPr>
          <p:cNvSpPr/>
          <p:nvPr/>
        </p:nvSpPr>
        <p:spPr>
          <a:xfrm>
            <a:off x="2654516" y="5043948"/>
            <a:ext cx="2072969" cy="47243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2806878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29149" y="-20320"/>
            <a:ext cx="9890508" cy="1325563"/>
          </a:xfrm>
        </p:spPr>
        <p:txBody>
          <a:bodyPr/>
          <a:lstStyle/>
          <a:p>
            <a:r>
              <a:rPr lang="fr-FR" dirty="0"/>
              <a:t>Chaine d’acquisition	</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24</a:t>
            </a:fld>
            <a:endParaRPr lang="en-US"/>
          </a:p>
        </p:txBody>
      </p:sp>
      <p:pic>
        <p:nvPicPr>
          <p:cNvPr id="6" name="Image 5"/>
          <p:cNvPicPr>
            <a:picLocks noChangeAspect="1"/>
          </p:cNvPicPr>
          <p:nvPr/>
        </p:nvPicPr>
        <p:blipFill rotWithShape="1">
          <a:blip r:embed="rId3"/>
          <a:srcRect l="27589" t="43735" r="43834" b="5999"/>
          <a:stretch/>
        </p:blipFill>
        <p:spPr>
          <a:xfrm>
            <a:off x="3961363" y="2310704"/>
            <a:ext cx="2826078" cy="2796068"/>
          </a:xfrm>
          <a:prstGeom prst="rect">
            <a:avLst/>
          </a:prstGeom>
        </p:spPr>
      </p:pic>
      <p:sp>
        <p:nvSpPr>
          <p:cNvPr id="23" name="Espace réservé du texte 2"/>
          <p:cNvSpPr>
            <a:spLocks noGrp="1"/>
          </p:cNvSpPr>
          <p:nvPr>
            <p:ph type="body" sz="quarter" idx="12"/>
          </p:nvPr>
        </p:nvSpPr>
        <p:spPr>
          <a:xfrm>
            <a:off x="429148" y="1907628"/>
            <a:ext cx="9890509" cy="4031055"/>
          </a:xfrm>
        </p:spPr>
        <p:txBody>
          <a:bodyPr>
            <a:normAutofit/>
          </a:bodyPr>
          <a:lstStyle/>
          <a:p>
            <a:pPr marL="0" indent="0">
              <a:buNone/>
            </a:pPr>
            <a:endParaRPr lang="fr-FR" dirty="0"/>
          </a:p>
          <a:p>
            <a:endParaRPr lang="fr-FR" dirty="0"/>
          </a:p>
          <a:p>
            <a:endParaRPr lang="fr-FR" dirty="0"/>
          </a:p>
          <a:p>
            <a:pPr marL="0" indent="0">
              <a:buNone/>
            </a:pPr>
            <a:r>
              <a:rPr lang="fr-FR" dirty="0"/>
              <a:t> </a:t>
            </a:r>
          </a:p>
        </p:txBody>
      </p:sp>
      <p:sp>
        <p:nvSpPr>
          <p:cNvPr id="25" name="Espace réservé du texte 4"/>
          <p:cNvSpPr>
            <a:spLocks noGrp="1"/>
          </p:cNvSpPr>
          <p:nvPr>
            <p:ph type="body" sz="quarter" idx="17"/>
          </p:nvPr>
        </p:nvSpPr>
        <p:spPr>
          <a:xfrm>
            <a:off x="429148" y="1341613"/>
            <a:ext cx="8021168" cy="366706"/>
          </a:xfrm>
        </p:spPr>
        <p:txBody>
          <a:bodyPr/>
          <a:lstStyle/>
          <a:p>
            <a:r>
              <a:rPr lang="fr-FR" dirty="0"/>
              <a:t>Jargon normé FR - EN</a:t>
            </a:r>
            <a:endParaRPr lang="en-US" dirty="0"/>
          </a:p>
        </p:txBody>
      </p:sp>
      <p:sp>
        <p:nvSpPr>
          <p:cNvPr id="2" name="ZoneTexte 1"/>
          <p:cNvSpPr txBox="1"/>
          <p:nvPr/>
        </p:nvSpPr>
        <p:spPr>
          <a:xfrm>
            <a:off x="5374402" y="1722962"/>
            <a:ext cx="477520" cy="369332"/>
          </a:xfrm>
          <a:prstGeom prst="rect">
            <a:avLst/>
          </a:prstGeom>
          <a:noFill/>
        </p:spPr>
        <p:txBody>
          <a:bodyPr wrap="square" rtlCol="0">
            <a:spAutoFit/>
          </a:bodyPr>
          <a:lstStyle/>
          <a:p>
            <a:r>
              <a:rPr lang="fr-FR" dirty="0"/>
              <a:t>?</a:t>
            </a:r>
            <a:endParaRPr lang="en-US" dirty="0"/>
          </a:p>
        </p:txBody>
      </p:sp>
      <p:sp>
        <p:nvSpPr>
          <p:cNvPr id="12" name="ZoneTexte 11"/>
          <p:cNvSpPr txBox="1"/>
          <p:nvPr/>
        </p:nvSpPr>
        <p:spPr>
          <a:xfrm rot="16200000">
            <a:off x="3463285" y="3539709"/>
            <a:ext cx="477520" cy="369332"/>
          </a:xfrm>
          <a:prstGeom prst="rect">
            <a:avLst/>
          </a:prstGeom>
          <a:noFill/>
        </p:spPr>
        <p:txBody>
          <a:bodyPr wrap="square" rtlCol="0">
            <a:spAutoFit/>
          </a:bodyPr>
          <a:lstStyle/>
          <a:p>
            <a:r>
              <a:rPr lang="fr-FR" dirty="0"/>
              <a:t>?</a:t>
            </a:r>
            <a:endParaRPr lang="en-US" dirty="0"/>
          </a:p>
        </p:txBody>
      </p:sp>
    </p:spTree>
    <p:extLst>
      <p:ext uri="{BB962C8B-B14F-4D97-AF65-F5344CB8AC3E}">
        <p14:creationId xmlns:p14="http://schemas.microsoft.com/office/powerpoint/2010/main" val="3268571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29149" y="-20320"/>
            <a:ext cx="9890508" cy="1325563"/>
          </a:xfrm>
        </p:spPr>
        <p:txBody>
          <a:bodyPr/>
          <a:lstStyle/>
          <a:p>
            <a:r>
              <a:rPr lang="fr-FR" dirty="0"/>
              <a:t>Chaine d’acquisition</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25</a:t>
            </a:fld>
            <a:endParaRPr lang="en-US"/>
          </a:p>
        </p:txBody>
      </p:sp>
      <p:pic>
        <p:nvPicPr>
          <p:cNvPr id="6" name="Image 5"/>
          <p:cNvPicPr>
            <a:picLocks noChangeAspect="1"/>
          </p:cNvPicPr>
          <p:nvPr/>
        </p:nvPicPr>
        <p:blipFill rotWithShape="1">
          <a:blip r:embed="rId3"/>
          <a:srcRect l="27589" t="43735" r="43834" b="5999"/>
          <a:stretch/>
        </p:blipFill>
        <p:spPr>
          <a:xfrm>
            <a:off x="3961363" y="2310704"/>
            <a:ext cx="2826078" cy="2796068"/>
          </a:xfrm>
          <a:prstGeom prst="rect">
            <a:avLst/>
          </a:prstGeom>
        </p:spPr>
      </p:pic>
      <p:sp>
        <p:nvSpPr>
          <p:cNvPr id="23" name="Espace réservé du texte 2"/>
          <p:cNvSpPr>
            <a:spLocks noGrp="1"/>
          </p:cNvSpPr>
          <p:nvPr>
            <p:ph type="body" sz="quarter" idx="12"/>
          </p:nvPr>
        </p:nvSpPr>
        <p:spPr>
          <a:xfrm>
            <a:off x="429148" y="1907628"/>
            <a:ext cx="9890509" cy="4031055"/>
          </a:xfrm>
        </p:spPr>
        <p:txBody>
          <a:bodyPr>
            <a:normAutofit/>
          </a:bodyPr>
          <a:lstStyle/>
          <a:p>
            <a:pPr marL="0" indent="0">
              <a:buNone/>
            </a:pPr>
            <a:endParaRPr lang="fr-FR" dirty="0"/>
          </a:p>
          <a:p>
            <a:endParaRPr lang="fr-FR" dirty="0"/>
          </a:p>
          <a:p>
            <a:endParaRPr lang="fr-FR" dirty="0"/>
          </a:p>
          <a:p>
            <a:pPr marL="0" indent="0">
              <a:buNone/>
            </a:pPr>
            <a:r>
              <a:rPr lang="fr-FR" dirty="0"/>
              <a:t> </a:t>
            </a:r>
          </a:p>
        </p:txBody>
      </p:sp>
      <p:sp>
        <p:nvSpPr>
          <p:cNvPr id="25" name="Espace réservé du texte 4"/>
          <p:cNvSpPr>
            <a:spLocks noGrp="1"/>
          </p:cNvSpPr>
          <p:nvPr>
            <p:ph type="body" sz="quarter" idx="17"/>
          </p:nvPr>
        </p:nvSpPr>
        <p:spPr>
          <a:xfrm>
            <a:off x="429148" y="1341613"/>
            <a:ext cx="8021168" cy="366706"/>
          </a:xfrm>
        </p:spPr>
        <p:txBody>
          <a:bodyPr/>
          <a:lstStyle/>
          <a:p>
            <a:r>
              <a:rPr lang="fr-FR" dirty="0"/>
              <a:t>Précision</a:t>
            </a:r>
            <a:endParaRPr lang="en-US" dirty="0"/>
          </a:p>
        </p:txBody>
      </p:sp>
      <p:sp>
        <p:nvSpPr>
          <p:cNvPr id="2" name="ZoneTexte 1"/>
          <p:cNvSpPr txBox="1"/>
          <p:nvPr/>
        </p:nvSpPr>
        <p:spPr>
          <a:xfrm>
            <a:off x="4897120" y="1841718"/>
            <a:ext cx="1757442" cy="369332"/>
          </a:xfrm>
          <a:prstGeom prst="rect">
            <a:avLst/>
          </a:prstGeom>
          <a:noFill/>
        </p:spPr>
        <p:txBody>
          <a:bodyPr wrap="square" rtlCol="0">
            <a:spAutoFit/>
          </a:bodyPr>
          <a:lstStyle/>
          <a:p>
            <a:r>
              <a:rPr lang="fr-FR" dirty="0" err="1"/>
              <a:t>Fidelité</a:t>
            </a:r>
            <a:endParaRPr lang="en-US" dirty="0"/>
          </a:p>
        </p:txBody>
      </p:sp>
      <p:sp>
        <p:nvSpPr>
          <p:cNvPr id="10" name="ZoneTexte 9"/>
          <p:cNvSpPr txBox="1"/>
          <p:nvPr/>
        </p:nvSpPr>
        <p:spPr>
          <a:xfrm rot="16200000">
            <a:off x="2904117" y="3427582"/>
            <a:ext cx="1534896" cy="369332"/>
          </a:xfrm>
          <a:prstGeom prst="rect">
            <a:avLst/>
          </a:prstGeom>
          <a:noFill/>
        </p:spPr>
        <p:txBody>
          <a:bodyPr wrap="square" rtlCol="0">
            <a:spAutoFit/>
          </a:bodyPr>
          <a:lstStyle/>
          <a:p>
            <a:r>
              <a:rPr lang="fr-FR" dirty="0"/>
              <a:t>Justesse</a:t>
            </a:r>
            <a:endParaRPr lang="en-US" dirty="0"/>
          </a:p>
        </p:txBody>
      </p:sp>
      <p:sp>
        <p:nvSpPr>
          <p:cNvPr id="11" name="Rectangle à coins arrondis 10"/>
          <p:cNvSpPr/>
          <p:nvPr/>
        </p:nvSpPr>
        <p:spPr>
          <a:xfrm>
            <a:off x="5572466" y="2659494"/>
            <a:ext cx="1082096" cy="1049244"/>
          </a:xfrm>
          <a:prstGeom prst="roundRect">
            <a:avLst/>
          </a:prstGeom>
          <a:noFill/>
          <a:ln w="476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ZoneTexte 12"/>
          <p:cNvSpPr txBox="1"/>
          <p:nvPr/>
        </p:nvSpPr>
        <p:spPr>
          <a:xfrm>
            <a:off x="6654562" y="3458358"/>
            <a:ext cx="2603532" cy="307777"/>
          </a:xfrm>
          <a:prstGeom prst="rect">
            <a:avLst/>
          </a:prstGeom>
          <a:noFill/>
        </p:spPr>
        <p:txBody>
          <a:bodyPr wrap="square" rtlCol="0">
            <a:spAutoFit/>
          </a:bodyPr>
          <a:lstStyle/>
          <a:p>
            <a:r>
              <a:rPr lang="fr-FR" sz="1400" dirty="0">
                <a:solidFill>
                  <a:schemeClr val="tx2"/>
                </a:solidFill>
              </a:rPr>
              <a:t>Capteur précis, exact</a:t>
            </a:r>
            <a:endParaRPr lang="en-US" sz="1400" dirty="0">
              <a:solidFill>
                <a:schemeClr val="tx2"/>
              </a:solidFill>
            </a:endParaRPr>
          </a:p>
        </p:txBody>
      </p:sp>
      <mc:AlternateContent xmlns:mc="http://schemas.openxmlformats.org/markup-compatibility/2006" xmlns:a14="http://schemas.microsoft.com/office/drawing/2010/main">
        <mc:Choice Requires="a14">
          <p:sp>
            <p:nvSpPr>
              <p:cNvPr id="12" name="ZoneTexte 11"/>
              <p:cNvSpPr txBox="1"/>
              <p:nvPr/>
            </p:nvSpPr>
            <p:spPr>
              <a:xfrm>
                <a:off x="7635215" y="3923155"/>
                <a:ext cx="2511675" cy="465064"/>
              </a:xfrm>
              <a:prstGeom prst="rect">
                <a:avLst/>
              </a:prstGeom>
              <a:noFill/>
            </p:spPr>
            <p:txBody>
              <a:bodyPr wrap="square" rtlCol="0">
                <a:spAutoFit/>
              </a:bodyPr>
              <a:lstStyle/>
              <a:p>
                <a:r>
                  <a:rPr lang="fr-FR" sz="2000" dirty="0">
                    <a:solidFill>
                      <a:schemeClr val="tx2"/>
                    </a:solidFill>
                  </a:rPr>
                  <a:t>P = </a:t>
                </a:r>
                <a14:m>
                  <m:oMath xmlns:m="http://schemas.openxmlformats.org/officeDocument/2006/math">
                    <m:rad>
                      <m:radPr>
                        <m:degHide m:val="on"/>
                        <m:ctrlPr>
                          <a:rPr lang="fr-FR" sz="2000" i="1" smtClean="0">
                            <a:solidFill>
                              <a:schemeClr val="tx2"/>
                            </a:solidFill>
                            <a:latin typeface="Cambria Math" panose="02040503050406030204" pitchFamily="18" charset="0"/>
                            <a:ea typeface="Cambria Math" panose="02040503050406030204" pitchFamily="18" charset="0"/>
                          </a:rPr>
                        </m:ctrlPr>
                      </m:radPr>
                      <m:deg/>
                      <m:e>
                        <m:sSup>
                          <m:sSupPr>
                            <m:ctrlPr>
                              <a:rPr lang="fr-FR" sz="2000" i="1">
                                <a:solidFill>
                                  <a:schemeClr val="tx2"/>
                                </a:solidFill>
                                <a:latin typeface="Cambria Math" panose="02040503050406030204" pitchFamily="18" charset="0"/>
                                <a:ea typeface="Cambria Math" panose="02040503050406030204" pitchFamily="18" charset="0"/>
                              </a:rPr>
                            </m:ctrlPr>
                          </m:sSupPr>
                          <m:e>
                            <m:r>
                              <a:rPr lang="fr-FR" sz="2000" b="0" i="1" smtClean="0">
                                <a:solidFill>
                                  <a:schemeClr val="tx2"/>
                                </a:solidFill>
                                <a:latin typeface="Cambria Math" panose="02040503050406030204" pitchFamily="18" charset="0"/>
                                <a:ea typeface="Cambria Math" panose="02040503050406030204" pitchFamily="18" charset="0"/>
                              </a:rPr>
                              <m:t>(</m:t>
                            </m:r>
                            <m:r>
                              <a:rPr lang="fr-FR" sz="2000" i="1">
                                <a:solidFill>
                                  <a:schemeClr val="tx2"/>
                                </a:solidFill>
                                <a:latin typeface="Cambria Math" panose="02040503050406030204" pitchFamily="18" charset="0"/>
                                <a:ea typeface="Cambria Math" panose="02040503050406030204" pitchFamily="18" charset="0"/>
                              </a:rPr>
                              <m:t>𝐽</m:t>
                            </m:r>
                          </m:e>
                          <m:sup>
                            <m:r>
                              <a:rPr lang="fr-FR" sz="2000" i="1">
                                <a:solidFill>
                                  <a:schemeClr val="tx2"/>
                                </a:solidFill>
                                <a:latin typeface="Cambria Math" panose="02040503050406030204" pitchFamily="18" charset="0"/>
                                <a:ea typeface="Cambria Math" panose="02040503050406030204" pitchFamily="18" charset="0"/>
                              </a:rPr>
                              <m:t>2</m:t>
                            </m:r>
                          </m:sup>
                        </m:sSup>
                        <m:r>
                          <a:rPr lang="fr-FR" sz="2000" i="1">
                            <a:solidFill>
                              <a:schemeClr val="tx2"/>
                            </a:solidFill>
                            <a:latin typeface="Cambria Math" panose="02040503050406030204" pitchFamily="18" charset="0"/>
                            <a:ea typeface="Cambria Math" panose="02040503050406030204" pitchFamily="18" charset="0"/>
                          </a:rPr>
                          <m:t>+</m:t>
                        </m:r>
                        <m:sSup>
                          <m:sSupPr>
                            <m:ctrlPr>
                              <a:rPr lang="fr-FR" sz="2000" i="1">
                                <a:solidFill>
                                  <a:schemeClr val="tx2"/>
                                </a:solidFill>
                                <a:latin typeface="Cambria Math" panose="02040503050406030204" pitchFamily="18" charset="0"/>
                                <a:ea typeface="Cambria Math" panose="02040503050406030204" pitchFamily="18" charset="0"/>
                              </a:rPr>
                            </m:ctrlPr>
                          </m:sSupPr>
                          <m:e>
                            <m:r>
                              <a:rPr lang="fr-FR" sz="2000" i="1">
                                <a:solidFill>
                                  <a:schemeClr val="tx2"/>
                                </a:solidFill>
                                <a:latin typeface="Cambria Math" panose="02040503050406030204" pitchFamily="18" charset="0"/>
                                <a:ea typeface="Cambria Math" panose="02040503050406030204" pitchFamily="18" charset="0"/>
                              </a:rPr>
                              <m:t>𝐹</m:t>
                            </m:r>
                          </m:e>
                          <m:sup>
                            <m:r>
                              <a:rPr lang="fr-FR" sz="2000" i="1">
                                <a:solidFill>
                                  <a:schemeClr val="tx2"/>
                                </a:solidFill>
                                <a:latin typeface="Cambria Math" panose="02040503050406030204" pitchFamily="18" charset="0"/>
                                <a:ea typeface="Cambria Math" panose="02040503050406030204" pitchFamily="18" charset="0"/>
                              </a:rPr>
                              <m:t>2</m:t>
                            </m:r>
                          </m:sup>
                        </m:sSup>
                        <m:r>
                          <a:rPr lang="fr-FR" sz="2000" b="0" i="1" smtClean="0">
                            <a:solidFill>
                              <a:schemeClr val="tx2"/>
                            </a:solidFill>
                            <a:latin typeface="Cambria Math" panose="02040503050406030204" pitchFamily="18" charset="0"/>
                            <a:ea typeface="Cambria Math" panose="02040503050406030204" pitchFamily="18" charset="0"/>
                          </a:rPr>
                          <m:t>)</m:t>
                        </m:r>
                      </m:e>
                    </m:rad>
                  </m:oMath>
                </a14:m>
                <a:endParaRPr lang="en-US" sz="2000" dirty="0">
                  <a:solidFill>
                    <a:schemeClr val="tx2"/>
                  </a:solidFill>
                </a:endParaRPr>
              </a:p>
            </p:txBody>
          </p:sp>
        </mc:Choice>
        <mc:Fallback xmlns="">
          <p:sp>
            <p:nvSpPr>
              <p:cNvPr id="12" name="ZoneTexte 11"/>
              <p:cNvSpPr txBox="1">
                <a:spLocks noRot="1" noChangeAspect="1" noMove="1" noResize="1" noEditPoints="1" noAdjustHandles="1" noChangeArrowheads="1" noChangeShapeType="1" noTextEdit="1"/>
              </p:cNvSpPr>
              <p:nvPr/>
            </p:nvSpPr>
            <p:spPr>
              <a:xfrm>
                <a:off x="7635215" y="3923155"/>
                <a:ext cx="2511675" cy="465064"/>
              </a:xfrm>
              <a:prstGeom prst="rect">
                <a:avLst/>
              </a:prstGeom>
              <a:blipFill>
                <a:blip r:embed="rId4"/>
                <a:stretch>
                  <a:fillRect l="-2421" b="-19737"/>
                </a:stretch>
              </a:blipFill>
            </p:spPr>
            <p:txBody>
              <a:bodyPr/>
              <a:lstStyle/>
              <a:p>
                <a:r>
                  <a:rPr lang="en-US">
                    <a:noFill/>
                  </a:rPr>
                  <a:t> </a:t>
                </a:r>
              </a:p>
            </p:txBody>
          </p:sp>
        </mc:Fallback>
      </mc:AlternateContent>
    </p:spTree>
    <p:extLst>
      <p:ext uri="{BB962C8B-B14F-4D97-AF65-F5344CB8AC3E}">
        <p14:creationId xmlns:p14="http://schemas.microsoft.com/office/powerpoint/2010/main" val="2005909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29149" y="-20320"/>
            <a:ext cx="9890508" cy="1325563"/>
          </a:xfrm>
        </p:spPr>
        <p:txBody>
          <a:bodyPr/>
          <a:lstStyle/>
          <a:p>
            <a:r>
              <a:rPr lang="fr-FR" dirty="0"/>
              <a:t>Chaine d’acquisition</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26</a:t>
            </a:fld>
            <a:endParaRPr lang="en-US"/>
          </a:p>
        </p:txBody>
      </p:sp>
      <mc:AlternateContent xmlns:mc="http://schemas.openxmlformats.org/markup-compatibility/2006" xmlns:a14="http://schemas.microsoft.com/office/drawing/2010/main">
        <mc:Choice Requires="a14">
          <p:sp>
            <p:nvSpPr>
              <p:cNvPr id="25" name="Espace réservé du texte 4"/>
              <p:cNvSpPr>
                <a:spLocks noGrp="1"/>
              </p:cNvSpPr>
              <p:nvPr>
                <p:ph type="body" sz="quarter" idx="17"/>
              </p:nvPr>
            </p:nvSpPr>
            <p:spPr>
              <a:xfrm>
                <a:off x="429148" y="1341613"/>
                <a:ext cx="8021168" cy="366706"/>
              </a:xfrm>
            </p:spPr>
            <p:txBody>
              <a:bodyPr/>
              <a:lstStyle/>
              <a:p>
                <a:r>
                  <a:rPr lang="fr-FR" dirty="0"/>
                  <a:t>Notions approfondies derrière la notion de justesse</a:t>
                </a:r>
              </a:p>
              <a:p>
                <a:r>
                  <a:rPr lang="fr-FR" dirty="0"/>
                  <a:t>Rappel: Justesse (Biais)   </a:t>
                </a:r>
                <a14:m>
                  <m:oMath xmlns:m="http://schemas.openxmlformats.org/officeDocument/2006/math">
                    <m:r>
                      <a:rPr lang="fr-FR" b="1" i="1" smtClean="0">
                        <a:latin typeface="Cambria Math" panose="02040503050406030204" pitchFamily="18" charset="0"/>
                      </a:rPr>
                      <m:t>𝑱</m:t>
                    </m:r>
                    <m:r>
                      <a:rPr lang="fr-FR" b="1" i="1" smtClean="0">
                        <a:latin typeface="Cambria Math" panose="02040503050406030204" pitchFamily="18" charset="0"/>
                      </a:rPr>
                      <m:t>=</m:t>
                    </m:r>
                    <m:d>
                      <m:dPr>
                        <m:begChr m:val="|"/>
                        <m:endChr m:val="|"/>
                        <m:ctrlPr>
                          <a:rPr lang="fr-FR" i="1" smtClean="0">
                            <a:latin typeface="Cambria Math" panose="02040503050406030204" pitchFamily="18" charset="0"/>
                          </a:rPr>
                        </m:ctrlPr>
                      </m:dPr>
                      <m:e>
                        <m:acc>
                          <m:accPr>
                            <m:chr m:val="̅"/>
                            <m:ctrlPr>
                              <a:rPr lang="fr-FR" i="1">
                                <a:latin typeface="Cambria Math" panose="02040503050406030204" pitchFamily="18" charset="0"/>
                              </a:rPr>
                            </m:ctrlPr>
                          </m:accPr>
                          <m:e>
                            <m:r>
                              <a:rPr lang="fr-FR">
                                <a:latin typeface="Cambria Math" panose="02040503050406030204" pitchFamily="18" charset="0"/>
                              </a:rPr>
                              <m:t>𝒎</m:t>
                            </m:r>
                          </m:e>
                        </m:acc>
                        <m:r>
                          <a:rPr lang="fr-FR">
                            <a:latin typeface="Cambria Math" panose="02040503050406030204" pitchFamily="18" charset="0"/>
                          </a:rPr>
                          <m:t>−</m:t>
                        </m:r>
                        <m:r>
                          <a:rPr lang="fr-FR">
                            <a:latin typeface="Cambria Math" panose="02040503050406030204" pitchFamily="18" charset="0"/>
                          </a:rPr>
                          <m:t>𝒎𝒓𝒆𝒇</m:t>
                        </m:r>
                      </m:e>
                    </m:d>
                  </m:oMath>
                </a14:m>
                <a:r>
                  <a:rPr lang="en-US" dirty="0"/>
                  <a:t> </a:t>
                </a:r>
                <a:endParaRPr lang="fr-FR" dirty="0"/>
              </a:p>
            </p:txBody>
          </p:sp>
        </mc:Choice>
        <mc:Fallback xmlns="">
          <p:sp>
            <p:nvSpPr>
              <p:cNvPr id="25" name="Espace réservé du texte 4"/>
              <p:cNvSpPr>
                <a:spLocks noGrp="1" noRot="1" noChangeAspect="1" noMove="1" noResize="1" noEditPoints="1" noAdjustHandles="1" noChangeArrowheads="1" noChangeShapeType="1" noTextEdit="1"/>
              </p:cNvSpPr>
              <p:nvPr>
                <p:ph type="body" sz="quarter" idx="17"/>
              </p:nvPr>
            </p:nvSpPr>
            <p:spPr>
              <a:xfrm>
                <a:off x="429148" y="1341613"/>
                <a:ext cx="8021168" cy="366706"/>
              </a:xfrm>
              <a:blipFill>
                <a:blip r:embed="rId3"/>
                <a:stretch>
                  <a:fillRect l="-608" t="-15000" b="-121667"/>
                </a:stretch>
              </a:blipFill>
            </p:spPr>
            <p:txBody>
              <a:bodyPr/>
              <a:lstStyle/>
              <a:p>
                <a:r>
                  <a:rPr lang="en-US">
                    <a:noFill/>
                  </a:rPr>
                  <a:t> </a:t>
                </a:r>
              </a:p>
            </p:txBody>
          </p:sp>
        </mc:Fallback>
      </mc:AlternateContent>
      <p:sp>
        <p:nvSpPr>
          <p:cNvPr id="12" name="Espace réservé du texte 2"/>
          <p:cNvSpPr txBox="1">
            <a:spLocks/>
          </p:cNvSpPr>
          <p:nvPr/>
        </p:nvSpPr>
        <p:spPr>
          <a:xfrm>
            <a:off x="581548" y="2820589"/>
            <a:ext cx="9890509" cy="4031055"/>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Linéarité</a:t>
            </a:r>
          </a:p>
          <a:p>
            <a:r>
              <a:rPr lang="fr-FR" dirty="0"/>
              <a:t>Résolution</a:t>
            </a:r>
          </a:p>
          <a:p>
            <a:r>
              <a:rPr lang="fr-FR" dirty="0"/>
              <a:t>Hystérésis</a:t>
            </a:r>
          </a:p>
          <a:p>
            <a:r>
              <a:rPr lang="fr-FR" dirty="0"/>
              <a:t>Dérive</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947666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Chaine d’acquisition 	</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27</a:t>
            </a:fld>
            <a:endParaRPr lang="en-US"/>
          </a:p>
        </p:txBody>
      </p:sp>
      <mc:AlternateContent xmlns:mc="http://schemas.openxmlformats.org/markup-compatibility/2006">
        <mc:Choice xmlns:a14="http://schemas.microsoft.com/office/drawing/2010/main" Requires="a14">
          <p:sp>
            <p:nvSpPr>
              <p:cNvPr id="17" name="Espace réservé du texte 2"/>
              <p:cNvSpPr>
                <a:spLocks noGrp="1"/>
              </p:cNvSpPr>
              <p:nvPr>
                <p:ph type="body" sz="quarter" idx="12"/>
              </p:nvPr>
            </p:nvSpPr>
            <p:spPr>
              <a:xfrm>
                <a:off x="429148" y="1907629"/>
                <a:ext cx="10455162" cy="2507738"/>
              </a:xfrm>
            </p:spPr>
            <p:txBody>
              <a:bodyPr>
                <a:normAutofit/>
              </a:bodyPr>
              <a:lstStyle/>
              <a:p>
                <a:pPr marL="0" indent="0">
                  <a:buNone/>
                </a:pPr>
                <a:endParaRPr lang="fr-FR" dirty="0"/>
              </a:p>
              <a:p>
                <a:endParaRPr lang="fr-FR" dirty="0"/>
              </a:p>
              <a:p>
                <a:pPr marL="800100" lvl="1" indent="-342900">
                  <a:buFont typeface="+mj-lt"/>
                  <a:buAutoNum type="arabicPeriod"/>
                </a:pPr>
                <a:r>
                  <a:rPr lang="fr-FR" dirty="0"/>
                  <a:t>Faire une campagne de mesure </a:t>
                </a:r>
              </a:p>
              <a:p>
                <a:pPr marL="800100" lvl="1" indent="-342900">
                  <a:buFont typeface="+mj-lt"/>
                  <a:buAutoNum type="arabicPeriod"/>
                </a:pPr>
                <a:r>
                  <a:rPr lang="fr-FR" dirty="0"/>
                  <a:t>Calculer la moyenne des mesures</a:t>
                </a:r>
              </a:p>
              <a:p>
                <a:pPr marL="800100" lvl="1" indent="-342900">
                  <a:buFont typeface="+mj-lt"/>
                  <a:buAutoNum type="arabicPeriod"/>
                </a:pPr>
                <a:r>
                  <a:rPr lang="fr-FR" dirty="0"/>
                  <a:t>Placer dans un repaire orthonormé </a:t>
                </a:r>
              </a:p>
              <a:p>
                <a:pPr marL="914400" lvl="2" indent="0">
                  <a:buNone/>
                </a:pPr>
                <a:r>
                  <a:rPr lang="fr-FR" dirty="0"/>
                  <a:t>Le point de coordonné </a:t>
                </a:r>
              </a:p>
              <a:p>
                <a:pPr marL="914400" lvl="2" indent="0">
                  <a:buNone/>
                </a:pPr>
                <a:r>
                  <a:rPr lang="fr-FR" dirty="0"/>
                  <a:t>x=mesurande</a:t>
                </a:r>
              </a:p>
              <a:p>
                <a:pPr marL="914400" lvl="2" indent="0">
                  <a:buNone/>
                </a:pPr>
                <a:r>
                  <a:rPr lang="fr-FR" dirty="0"/>
                  <a:t>y= </a:t>
                </a:r>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𝑚</m:t>
                        </m:r>
                      </m:e>
                    </m:acc>
                  </m:oMath>
                </a14:m>
                <a:endParaRPr lang="fr-FR" dirty="0"/>
              </a:p>
            </p:txBody>
          </p:sp>
        </mc:Choice>
        <mc:Fallback>
          <p:sp>
            <p:nvSpPr>
              <p:cNvPr id="17" name="Espace réservé du texte 2"/>
              <p:cNvSpPr>
                <a:spLocks noGrp="1" noRot="1" noChangeAspect="1" noMove="1" noResize="1" noEditPoints="1" noAdjustHandles="1" noChangeArrowheads="1" noChangeShapeType="1" noTextEdit="1"/>
              </p:cNvSpPr>
              <p:nvPr>
                <p:ph type="body" sz="quarter" idx="12"/>
              </p:nvPr>
            </p:nvSpPr>
            <p:spPr>
              <a:xfrm>
                <a:off x="429148" y="1907629"/>
                <a:ext cx="10455162" cy="2507738"/>
              </a:xfrm>
              <a:blipFill>
                <a:blip r:embed="rId3"/>
                <a:stretch>
                  <a:fillRect/>
                </a:stretch>
              </a:blipFill>
            </p:spPr>
            <p:txBody>
              <a:bodyPr/>
              <a:lstStyle/>
              <a:p>
                <a:r>
                  <a:rPr lang="fr-FR">
                    <a:noFill/>
                  </a:rPr>
                  <a:t> </a:t>
                </a:r>
              </a:p>
            </p:txBody>
          </p:sp>
        </mc:Fallback>
      </mc:AlternateContent>
      <p:sp>
        <p:nvSpPr>
          <p:cNvPr id="3" name="ZoneTexte 2"/>
          <p:cNvSpPr txBox="1"/>
          <p:nvPr/>
        </p:nvSpPr>
        <p:spPr>
          <a:xfrm>
            <a:off x="6147553" y="2721816"/>
            <a:ext cx="4605526" cy="646331"/>
          </a:xfrm>
          <a:prstGeom prst="rect">
            <a:avLst/>
          </a:prstGeom>
          <a:noFill/>
        </p:spPr>
        <p:txBody>
          <a:bodyPr wrap="square" rtlCol="0">
            <a:spAutoFit/>
          </a:bodyPr>
          <a:lstStyle/>
          <a:p>
            <a:endParaRPr lang="fr-FR" dirty="0"/>
          </a:p>
          <a:p>
            <a:r>
              <a:rPr lang="fr-FR" dirty="0"/>
              <a:t>Faire varier la mesurande</a:t>
            </a:r>
            <a:endParaRPr lang="en-US" u="sng" dirty="0"/>
          </a:p>
        </p:txBody>
      </p:sp>
      <p:sp>
        <p:nvSpPr>
          <p:cNvPr id="8" name="Flèche courbée vers le haut 7"/>
          <p:cNvSpPr/>
          <p:nvPr/>
        </p:nvSpPr>
        <p:spPr>
          <a:xfrm rot="16200000">
            <a:off x="4761122" y="2373073"/>
            <a:ext cx="1325939" cy="134381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Espace réservé du texte 4">
            <a:extLst>
              <a:ext uri="{FF2B5EF4-FFF2-40B4-BE49-F238E27FC236}">
                <a16:creationId xmlns:a16="http://schemas.microsoft.com/office/drawing/2014/main" id="{EE01FA7D-BEE0-E446-FEA6-C16B8C066585}"/>
              </a:ext>
            </a:extLst>
          </p:cNvPr>
          <p:cNvSpPr txBox="1">
            <a:spLocks/>
          </p:cNvSpPr>
          <p:nvPr/>
        </p:nvSpPr>
        <p:spPr>
          <a:xfrm>
            <a:off x="429148" y="1433242"/>
            <a:ext cx="8021168" cy="36670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b="1" i="1" kern="1200">
                <a:solidFill>
                  <a:schemeClr val="tx1"/>
                </a:solidFill>
                <a:latin typeface="Neo Sans W1G" panose="020B0504030504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b="1" i="1" kern="1200">
                <a:solidFill>
                  <a:schemeClr val="tx1"/>
                </a:solidFill>
                <a:latin typeface="Neo Sans W1G" panose="020B0504030504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b="1" i="1" kern="1200">
                <a:solidFill>
                  <a:schemeClr val="tx1"/>
                </a:solidFill>
                <a:latin typeface="Neo Sans W1G" panose="020B0504030504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b="1" i="1" kern="1200">
                <a:solidFill>
                  <a:schemeClr val="tx1"/>
                </a:solidFill>
                <a:latin typeface="Neo Sans W1G" panose="020B0504030504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1" i="1" kern="1200">
                <a:solidFill>
                  <a:schemeClr val="tx1"/>
                </a:solidFill>
                <a:latin typeface="Neo Sans W1G" panose="020B05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Procédure de caractérisation de l’erreur de linéarité</a:t>
            </a:r>
            <a:endParaRPr lang="en-US" dirty="0"/>
          </a:p>
        </p:txBody>
      </p:sp>
      <p:sp>
        <p:nvSpPr>
          <p:cNvPr id="4" name="Espace réservé du texte 2">
            <a:extLst>
              <a:ext uri="{FF2B5EF4-FFF2-40B4-BE49-F238E27FC236}">
                <a16:creationId xmlns:a16="http://schemas.microsoft.com/office/drawing/2014/main" id="{B6D91D5C-5037-D98D-B1C5-2BC927D5EA56}"/>
              </a:ext>
            </a:extLst>
          </p:cNvPr>
          <p:cNvSpPr txBox="1">
            <a:spLocks/>
          </p:cNvSpPr>
          <p:nvPr/>
        </p:nvSpPr>
        <p:spPr>
          <a:xfrm>
            <a:off x="581548" y="4415367"/>
            <a:ext cx="9890509" cy="4031055"/>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De cette façon, on obtient un nuage de point qui décrit la variation de la mesure en fonction de la variation de la mesurande</a:t>
            </a:r>
          </a:p>
          <a:p>
            <a:pPr marL="0" indent="0">
              <a:buNone/>
            </a:pPr>
            <a:endParaRPr lang="fr-FR" dirty="0"/>
          </a:p>
        </p:txBody>
      </p:sp>
    </p:spTree>
    <p:extLst>
      <p:ext uri="{BB962C8B-B14F-4D97-AF65-F5344CB8AC3E}">
        <p14:creationId xmlns:p14="http://schemas.microsoft.com/office/powerpoint/2010/main" val="2009535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29149" y="-20320"/>
            <a:ext cx="9890508" cy="1325563"/>
          </a:xfrm>
        </p:spPr>
        <p:txBody>
          <a:bodyPr/>
          <a:lstStyle/>
          <a:p>
            <a:r>
              <a:rPr lang="fr-FR" dirty="0"/>
              <a:t>Chaine d’acquisition	</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28</a:t>
            </a:fld>
            <a:endParaRPr lang="en-US"/>
          </a:p>
        </p:txBody>
      </p:sp>
      <p:sp>
        <p:nvSpPr>
          <p:cNvPr id="25" name="Espace réservé du texte 4"/>
          <p:cNvSpPr>
            <a:spLocks noGrp="1"/>
          </p:cNvSpPr>
          <p:nvPr>
            <p:ph type="body" sz="quarter" idx="17"/>
          </p:nvPr>
        </p:nvSpPr>
        <p:spPr>
          <a:xfrm>
            <a:off x="429148" y="1341613"/>
            <a:ext cx="8021168" cy="366706"/>
          </a:xfrm>
        </p:spPr>
        <p:txBody>
          <a:bodyPr/>
          <a:lstStyle/>
          <a:p>
            <a:r>
              <a:rPr lang="fr-FR" dirty="0"/>
              <a:t>Linéarité</a:t>
            </a:r>
          </a:p>
        </p:txBody>
      </p:sp>
      <p:pic>
        <p:nvPicPr>
          <p:cNvPr id="2" name="Image 1"/>
          <p:cNvPicPr>
            <a:picLocks noChangeAspect="1"/>
          </p:cNvPicPr>
          <p:nvPr/>
        </p:nvPicPr>
        <p:blipFill>
          <a:blip r:embed="rId3"/>
          <a:stretch>
            <a:fillRect/>
          </a:stretch>
        </p:blipFill>
        <p:spPr>
          <a:xfrm>
            <a:off x="6715432" y="2060028"/>
            <a:ext cx="5265876" cy="2928783"/>
          </a:xfrm>
          <a:prstGeom prst="rect">
            <a:avLst/>
          </a:prstGeom>
        </p:spPr>
      </p:pic>
      <p:sp>
        <p:nvSpPr>
          <p:cNvPr id="7" name="Espace réservé du texte 2"/>
          <p:cNvSpPr>
            <a:spLocks noGrp="1"/>
          </p:cNvSpPr>
          <p:nvPr>
            <p:ph type="body" sz="quarter" idx="12"/>
          </p:nvPr>
        </p:nvSpPr>
        <p:spPr>
          <a:xfrm>
            <a:off x="429148" y="1907628"/>
            <a:ext cx="9890509" cy="4031055"/>
          </a:xfrm>
        </p:spPr>
        <p:txBody>
          <a:bodyPr>
            <a:normAutofit/>
          </a:bodyPr>
          <a:lstStyle/>
          <a:p>
            <a:pPr marL="0" indent="0">
              <a:buNone/>
            </a:pPr>
            <a:endParaRPr lang="fr-FR" dirty="0"/>
          </a:p>
          <a:p>
            <a:endParaRPr lang="fr-FR" dirty="0"/>
          </a:p>
          <a:p>
            <a:endParaRPr lang="fr-FR" dirty="0"/>
          </a:p>
          <a:p>
            <a:endParaRPr lang="fr-FR" dirty="0"/>
          </a:p>
        </p:txBody>
      </p:sp>
      <p:sp>
        <p:nvSpPr>
          <p:cNvPr id="8" name="Espace réservé du texte 2"/>
          <p:cNvSpPr txBox="1">
            <a:spLocks/>
          </p:cNvSpPr>
          <p:nvPr/>
        </p:nvSpPr>
        <p:spPr>
          <a:xfrm>
            <a:off x="581548" y="2060028"/>
            <a:ext cx="9890509" cy="4031055"/>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entury Gothic" panose="020B0502020202020204" pitchFamily="34" charset="0"/>
              <a:buNone/>
            </a:pPr>
            <a:endParaRPr lang="fr-FR"/>
          </a:p>
          <a:p>
            <a:endParaRPr lang="fr-FR"/>
          </a:p>
          <a:p>
            <a:endParaRPr lang="fr-FR"/>
          </a:p>
          <a:p>
            <a:endParaRPr lang="fr-FR" dirty="0"/>
          </a:p>
        </p:txBody>
      </p:sp>
      <p:sp>
        <p:nvSpPr>
          <p:cNvPr id="10" name="Espace réservé du texte 2"/>
          <p:cNvSpPr txBox="1">
            <a:spLocks/>
          </p:cNvSpPr>
          <p:nvPr/>
        </p:nvSpPr>
        <p:spPr>
          <a:xfrm>
            <a:off x="733948" y="2212428"/>
            <a:ext cx="5981483" cy="4031055"/>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Si le capteur est linéaire, sa sortie est de la forme </a:t>
            </a:r>
          </a:p>
          <a:p>
            <a:pPr marL="457200" lvl="1" indent="0">
              <a:buNone/>
            </a:pPr>
            <a:r>
              <a:rPr lang="fr-FR" dirty="0"/>
              <a:t>y = </a:t>
            </a:r>
            <a:r>
              <a:rPr lang="fr-FR" dirty="0" err="1"/>
              <a:t>ax</a:t>
            </a:r>
            <a:r>
              <a:rPr lang="fr-FR" dirty="0"/>
              <a:t> + b (y est la mesure, x la </a:t>
            </a:r>
            <a:r>
              <a:rPr lang="fr-FR" dirty="0" err="1"/>
              <a:t>mesurande</a:t>
            </a:r>
            <a:r>
              <a:rPr lang="fr-FR" dirty="0"/>
              <a:t>). La mesure est alors proportionnelle au </a:t>
            </a:r>
            <a:r>
              <a:rPr lang="fr-FR" dirty="0" err="1"/>
              <a:t>mesurande</a:t>
            </a:r>
            <a:r>
              <a:rPr lang="fr-FR" dirty="0"/>
              <a:t>.</a:t>
            </a:r>
          </a:p>
          <a:p>
            <a:pPr marL="457200" lvl="1" indent="0">
              <a:buNone/>
            </a:pPr>
            <a:endParaRPr lang="fr-FR" dirty="0"/>
          </a:p>
          <a:p>
            <a:r>
              <a:rPr lang="fr-FR" dirty="0"/>
              <a:t>L’erreur de linéarité exprime l’écart entre la linéarité supposé du capteur et les mesures effectués. Dans certains cas, la courbe de linéarité est connue.</a:t>
            </a:r>
          </a:p>
          <a:p>
            <a:pPr lvl="1"/>
            <a:r>
              <a:rPr lang="fr-FR" dirty="0"/>
              <a:t>Sonde de température PT100</a:t>
            </a:r>
          </a:p>
          <a:p>
            <a:endParaRPr lang="fr-FR" dirty="0"/>
          </a:p>
          <a:p>
            <a:r>
              <a:rPr lang="fr-FR" dirty="0"/>
              <a:t>Comment calculé la courbe de linéarité? Autrement dit, comment retrouver a et b afin que l’écart entre les points de mesure et la courbe de linéarité soit le plus faibles?</a:t>
            </a:r>
          </a:p>
          <a:p>
            <a:pPr marL="457200" lvl="1" indent="0">
              <a:buNone/>
            </a:pPr>
            <a:endParaRPr lang="fr-FR" dirty="0"/>
          </a:p>
          <a:p>
            <a:pPr marL="457200" lvl="1" indent="0">
              <a:buNone/>
            </a:pPr>
            <a:endParaRPr lang="fr-FR" dirty="0"/>
          </a:p>
          <a:p>
            <a:pPr marL="114300" indent="0">
              <a:buNone/>
            </a:pPr>
            <a:endParaRPr lang="fr-FR" dirty="0"/>
          </a:p>
          <a:p>
            <a:endParaRPr lang="fr-FR" dirty="0"/>
          </a:p>
          <a:p>
            <a:endParaRPr lang="fr-FR" dirty="0"/>
          </a:p>
        </p:txBody>
      </p:sp>
    </p:spTree>
    <p:extLst>
      <p:ext uri="{BB962C8B-B14F-4D97-AF65-F5344CB8AC3E}">
        <p14:creationId xmlns:p14="http://schemas.microsoft.com/office/powerpoint/2010/main" val="2167432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29149" y="-20320"/>
            <a:ext cx="9890508" cy="1325563"/>
          </a:xfrm>
        </p:spPr>
        <p:txBody>
          <a:bodyPr/>
          <a:lstStyle/>
          <a:p>
            <a:r>
              <a:rPr lang="fr-FR" dirty="0"/>
              <a:t>Chaine d’acquisition	</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29</a:t>
            </a:fld>
            <a:endParaRPr lang="en-US"/>
          </a:p>
        </p:txBody>
      </p:sp>
      <p:sp>
        <p:nvSpPr>
          <p:cNvPr id="25" name="Espace réservé du texte 4"/>
          <p:cNvSpPr>
            <a:spLocks noGrp="1"/>
          </p:cNvSpPr>
          <p:nvPr>
            <p:ph type="body" sz="quarter" idx="17"/>
          </p:nvPr>
        </p:nvSpPr>
        <p:spPr>
          <a:xfrm>
            <a:off x="429148" y="1341613"/>
            <a:ext cx="8021168" cy="366706"/>
          </a:xfrm>
        </p:spPr>
        <p:txBody>
          <a:bodyPr/>
          <a:lstStyle/>
          <a:p>
            <a:r>
              <a:rPr lang="fr-FR" dirty="0"/>
              <a:t>2 méthodes pour retrouver le courbe de linéarité</a:t>
            </a:r>
          </a:p>
        </p:txBody>
      </p:sp>
      <p:pic>
        <p:nvPicPr>
          <p:cNvPr id="2" name="Image 1"/>
          <p:cNvPicPr>
            <a:picLocks noChangeAspect="1"/>
          </p:cNvPicPr>
          <p:nvPr/>
        </p:nvPicPr>
        <p:blipFill>
          <a:blip r:embed="rId3"/>
          <a:stretch>
            <a:fillRect/>
          </a:stretch>
        </p:blipFill>
        <p:spPr>
          <a:xfrm>
            <a:off x="6715432" y="2060028"/>
            <a:ext cx="5265876" cy="2928783"/>
          </a:xfrm>
          <a:prstGeom prst="rect">
            <a:avLst/>
          </a:prstGeom>
        </p:spPr>
      </p:pic>
      <p:sp>
        <p:nvSpPr>
          <p:cNvPr id="7" name="Espace réservé du texte 2"/>
          <p:cNvSpPr>
            <a:spLocks noGrp="1"/>
          </p:cNvSpPr>
          <p:nvPr>
            <p:ph type="body" sz="quarter" idx="12"/>
          </p:nvPr>
        </p:nvSpPr>
        <p:spPr>
          <a:xfrm>
            <a:off x="429148" y="1907628"/>
            <a:ext cx="9890509" cy="4031055"/>
          </a:xfrm>
        </p:spPr>
        <p:txBody>
          <a:bodyPr>
            <a:normAutofit/>
          </a:bodyPr>
          <a:lstStyle/>
          <a:p>
            <a:pPr marL="0" indent="0">
              <a:buNone/>
            </a:pPr>
            <a:endParaRPr lang="fr-FR" dirty="0"/>
          </a:p>
          <a:p>
            <a:endParaRPr lang="fr-FR" dirty="0"/>
          </a:p>
          <a:p>
            <a:endParaRPr lang="fr-FR" dirty="0"/>
          </a:p>
          <a:p>
            <a:endParaRPr lang="fr-FR" dirty="0"/>
          </a:p>
        </p:txBody>
      </p:sp>
      <p:sp>
        <p:nvSpPr>
          <p:cNvPr id="8" name="Espace réservé du texte 2"/>
          <p:cNvSpPr txBox="1">
            <a:spLocks/>
          </p:cNvSpPr>
          <p:nvPr/>
        </p:nvSpPr>
        <p:spPr>
          <a:xfrm>
            <a:off x="581548" y="2060028"/>
            <a:ext cx="9890509" cy="4031055"/>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entury Gothic" panose="020B0502020202020204" pitchFamily="34" charset="0"/>
              <a:buNone/>
            </a:pPr>
            <a:endParaRPr lang="fr-FR"/>
          </a:p>
          <a:p>
            <a:endParaRPr lang="fr-FR"/>
          </a:p>
          <a:p>
            <a:endParaRPr lang="fr-FR"/>
          </a:p>
          <a:p>
            <a:endParaRPr lang="fr-FR" dirty="0"/>
          </a:p>
        </p:txBody>
      </p:sp>
      <p:sp>
        <p:nvSpPr>
          <p:cNvPr id="10" name="Espace réservé du texte 2"/>
          <p:cNvSpPr txBox="1">
            <a:spLocks/>
          </p:cNvSpPr>
          <p:nvPr/>
        </p:nvSpPr>
        <p:spPr>
          <a:xfrm>
            <a:off x="733948" y="2212429"/>
            <a:ext cx="5981483" cy="1356682"/>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Méthode des points terminaux</a:t>
            </a:r>
          </a:p>
          <a:p>
            <a:endParaRPr lang="fr-FR" dirty="0"/>
          </a:p>
          <a:p>
            <a:r>
              <a:rPr lang="fr-FR" dirty="0"/>
              <a:t>Meilleur estimée par la formule des moindres carrés</a:t>
            </a:r>
          </a:p>
          <a:p>
            <a:pPr marL="0" indent="0">
              <a:buNone/>
            </a:pPr>
            <a:endParaRPr lang="fr-FR" dirty="0"/>
          </a:p>
          <a:p>
            <a:pPr marL="0" indent="0">
              <a:buNone/>
            </a:pPr>
            <a:endParaRPr lang="fr-FR" dirty="0"/>
          </a:p>
          <a:p>
            <a:endParaRPr lang="fr-FR" dirty="0"/>
          </a:p>
          <a:p>
            <a:pPr marL="457200" lvl="1" indent="0">
              <a:buNone/>
            </a:pPr>
            <a:endParaRPr lang="fr-FR" dirty="0"/>
          </a:p>
          <a:p>
            <a:pPr marL="114300" indent="0">
              <a:buNone/>
            </a:pPr>
            <a:endParaRPr lang="fr-FR" dirty="0"/>
          </a:p>
          <a:p>
            <a:endParaRPr lang="fr-FR" dirty="0"/>
          </a:p>
          <a:p>
            <a:endParaRPr lang="fr-FR" dirty="0"/>
          </a:p>
        </p:txBody>
      </p:sp>
      <p:sp>
        <p:nvSpPr>
          <p:cNvPr id="11" name="Espace réservé du texte 2"/>
          <p:cNvSpPr txBox="1">
            <a:spLocks/>
          </p:cNvSpPr>
          <p:nvPr/>
        </p:nvSpPr>
        <p:spPr>
          <a:xfrm>
            <a:off x="733947" y="3768420"/>
            <a:ext cx="5981483" cy="1356682"/>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a:t>L’erreur de linéarité sera la distance maximum entre la courbe de mesure du capteur et la courbe de linéarité</a:t>
            </a:r>
          </a:p>
          <a:p>
            <a:pPr marL="0" indent="0">
              <a:buNone/>
            </a:pPr>
            <a:endParaRPr lang="fr-FR" dirty="0"/>
          </a:p>
          <a:p>
            <a:endParaRPr lang="fr-FR" dirty="0"/>
          </a:p>
          <a:p>
            <a:pPr marL="457200" lvl="1" indent="0">
              <a:buNone/>
            </a:pPr>
            <a:endParaRPr lang="fr-FR" dirty="0"/>
          </a:p>
          <a:p>
            <a:pPr marL="114300" indent="0">
              <a:buNone/>
            </a:pPr>
            <a:endParaRPr lang="fr-FR" dirty="0"/>
          </a:p>
          <a:p>
            <a:endParaRPr lang="fr-FR" dirty="0"/>
          </a:p>
          <a:p>
            <a:endParaRPr lang="fr-FR" dirty="0"/>
          </a:p>
        </p:txBody>
      </p:sp>
    </p:spTree>
    <p:extLst>
      <p:ext uri="{BB962C8B-B14F-4D97-AF65-F5344CB8AC3E}">
        <p14:creationId xmlns:p14="http://schemas.microsoft.com/office/powerpoint/2010/main" val="140704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Chaine d’acquisition</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3</a:t>
            </a:fld>
            <a:endParaRPr lang="en-US"/>
          </a:p>
        </p:txBody>
      </p:sp>
      <p:sp>
        <p:nvSpPr>
          <p:cNvPr id="22" name="Espace réservé du texte 4"/>
          <p:cNvSpPr>
            <a:spLocks noGrp="1"/>
          </p:cNvSpPr>
          <p:nvPr>
            <p:ph type="body" sz="quarter" idx="17"/>
          </p:nvPr>
        </p:nvSpPr>
        <p:spPr>
          <a:xfrm>
            <a:off x="429148" y="1341613"/>
            <a:ext cx="8021168" cy="366706"/>
          </a:xfrm>
        </p:spPr>
        <p:txBody>
          <a:bodyPr/>
          <a:lstStyle/>
          <a:p>
            <a:r>
              <a:rPr lang="fr-FR" dirty="0"/>
              <a:t>Généralités</a:t>
            </a:r>
            <a:endParaRPr lang="en-US" dirty="0"/>
          </a:p>
        </p:txBody>
      </p:sp>
      <p:sp>
        <p:nvSpPr>
          <p:cNvPr id="23" name="ZoneTexte 22"/>
          <p:cNvSpPr txBox="1"/>
          <p:nvPr/>
        </p:nvSpPr>
        <p:spPr>
          <a:xfrm>
            <a:off x="2062716" y="2995675"/>
            <a:ext cx="2083982" cy="369332"/>
          </a:xfrm>
          <a:prstGeom prst="rect">
            <a:avLst/>
          </a:prstGeom>
          <a:noFill/>
          <a:ln>
            <a:solidFill>
              <a:schemeClr val="tx1"/>
            </a:solidFill>
          </a:ln>
        </p:spPr>
        <p:txBody>
          <a:bodyPr wrap="square" rtlCol="0">
            <a:spAutoFit/>
          </a:bodyPr>
          <a:lstStyle/>
          <a:p>
            <a:pPr algn="ctr"/>
            <a:r>
              <a:rPr lang="fr-FR" dirty="0"/>
              <a:t>ACQUISITION</a:t>
            </a:r>
            <a:endParaRPr lang="en-US" dirty="0"/>
          </a:p>
        </p:txBody>
      </p:sp>
      <p:sp>
        <p:nvSpPr>
          <p:cNvPr id="24" name="ZoneTexte 23"/>
          <p:cNvSpPr txBox="1"/>
          <p:nvPr/>
        </p:nvSpPr>
        <p:spPr>
          <a:xfrm>
            <a:off x="4522381" y="2995675"/>
            <a:ext cx="2083982" cy="369332"/>
          </a:xfrm>
          <a:prstGeom prst="rect">
            <a:avLst/>
          </a:prstGeom>
          <a:noFill/>
          <a:ln>
            <a:solidFill>
              <a:schemeClr val="tx1"/>
            </a:solidFill>
          </a:ln>
        </p:spPr>
        <p:txBody>
          <a:bodyPr wrap="square" rtlCol="0">
            <a:spAutoFit/>
          </a:bodyPr>
          <a:lstStyle/>
          <a:p>
            <a:pPr algn="ctr"/>
            <a:r>
              <a:rPr lang="fr-FR" dirty="0"/>
              <a:t>TRAITEMENT</a:t>
            </a:r>
            <a:endParaRPr lang="en-US" dirty="0"/>
          </a:p>
        </p:txBody>
      </p:sp>
      <p:cxnSp>
        <p:nvCxnSpPr>
          <p:cNvPr id="25" name="Connecteur droit avec flèche 24"/>
          <p:cNvCxnSpPr>
            <a:stCxn id="23" idx="3"/>
            <a:endCxn id="24" idx="1"/>
          </p:cNvCxnSpPr>
          <p:nvPr/>
        </p:nvCxnSpPr>
        <p:spPr>
          <a:xfrm>
            <a:off x="4146698" y="3180341"/>
            <a:ext cx="3756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6982046" y="2995675"/>
            <a:ext cx="2083982" cy="369332"/>
          </a:xfrm>
          <a:prstGeom prst="rect">
            <a:avLst/>
          </a:prstGeom>
          <a:noFill/>
          <a:ln>
            <a:solidFill>
              <a:schemeClr val="tx1"/>
            </a:solidFill>
          </a:ln>
        </p:spPr>
        <p:txBody>
          <a:bodyPr wrap="square" rtlCol="0">
            <a:spAutoFit/>
          </a:bodyPr>
          <a:lstStyle/>
          <a:p>
            <a:pPr algn="ctr"/>
            <a:r>
              <a:rPr lang="fr-FR" dirty="0"/>
              <a:t>EXPLOITATION</a:t>
            </a:r>
            <a:endParaRPr lang="en-US" dirty="0"/>
          </a:p>
        </p:txBody>
      </p:sp>
      <p:cxnSp>
        <p:nvCxnSpPr>
          <p:cNvPr id="27" name="Connecteur droit avec flèche 26"/>
          <p:cNvCxnSpPr>
            <a:endCxn id="26" idx="1"/>
          </p:cNvCxnSpPr>
          <p:nvPr/>
        </p:nvCxnSpPr>
        <p:spPr>
          <a:xfrm>
            <a:off x="6606363" y="3180341"/>
            <a:ext cx="3756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583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29149" y="-20320"/>
            <a:ext cx="9890508" cy="1325563"/>
          </a:xfrm>
        </p:spPr>
        <p:txBody>
          <a:bodyPr/>
          <a:lstStyle/>
          <a:p>
            <a:r>
              <a:rPr lang="fr-FR" dirty="0"/>
              <a:t>Chaine d’acquisition	</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30</a:t>
            </a:fld>
            <a:endParaRPr lang="en-US"/>
          </a:p>
        </p:txBody>
      </p:sp>
      <p:sp>
        <p:nvSpPr>
          <p:cNvPr id="25" name="Espace réservé du texte 4"/>
          <p:cNvSpPr>
            <a:spLocks noGrp="1"/>
          </p:cNvSpPr>
          <p:nvPr>
            <p:ph type="body" sz="quarter" idx="17"/>
          </p:nvPr>
        </p:nvSpPr>
        <p:spPr>
          <a:xfrm>
            <a:off x="429148" y="1341613"/>
            <a:ext cx="8021168" cy="366706"/>
          </a:xfrm>
        </p:spPr>
        <p:txBody>
          <a:bodyPr/>
          <a:lstStyle/>
          <a:p>
            <a:r>
              <a:rPr lang="fr-FR" dirty="0"/>
              <a:t>Méthode de la meilleur estimée par la formule des moindres carrées </a:t>
            </a:r>
          </a:p>
        </p:txBody>
      </p:sp>
      <p:pic>
        <p:nvPicPr>
          <p:cNvPr id="2" name="Image 1"/>
          <p:cNvPicPr>
            <a:picLocks noChangeAspect="1"/>
          </p:cNvPicPr>
          <p:nvPr/>
        </p:nvPicPr>
        <p:blipFill>
          <a:blip r:embed="rId3"/>
          <a:stretch>
            <a:fillRect/>
          </a:stretch>
        </p:blipFill>
        <p:spPr>
          <a:xfrm>
            <a:off x="6715432" y="2060028"/>
            <a:ext cx="5265876" cy="2928783"/>
          </a:xfrm>
          <a:prstGeom prst="rect">
            <a:avLst/>
          </a:prstGeom>
        </p:spPr>
      </p:pic>
      <p:sp>
        <p:nvSpPr>
          <p:cNvPr id="7" name="Espace réservé du texte 2"/>
          <p:cNvSpPr>
            <a:spLocks noGrp="1"/>
          </p:cNvSpPr>
          <p:nvPr>
            <p:ph type="body" sz="quarter" idx="12"/>
          </p:nvPr>
        </p:nvSpPr>
        <p:spPr>
          <a:xfrm>
            <a:off x="429148" y="1907628"/>
            <a:ext cx="9890509" cy="4031055"/>
          </a:xfrm>
        </p:spPr>
        <p:txBody>
          <a:bodyPr>
            <a:normAutofit/>
          </a:bodyPr>
          <a:lstStyle/>
          <a:p>
            <a:pPr marL="0" indent="0">
              <a:buNone/>
            </a:pPr>
            <a:endParaRPr lang="fr-FR" dirty="0"/>
          </a:p>
          <a:p>
            <a:endParaRPr lang="fr-FR" dirty="0"/>
          </a:p>
          <a:p>
            <a:endParaRPr lang="fr-FR" dirty="0"/>
          </a:p>
          <a:p>
            <a:endParaRPr lang="fr-FR" dirty="0"/>
          </a:p>
        </p:txBody>
      </p:sp>
      <p:sp>
        <p:nvSpPr>
          <p:cNvPr id="8" name="Espace réservé du texte 2"/>
          <p:cNvSpPr txBox="1">
            <a:spLocks/>
          </p:cNvSpPr>
          <p:nvPr/>
        </p:nvSpPr>
        <p:spPr>
          <a:xfrm>
            <a:off x="581548" y="2060028"/>
            <a:ext cx="9890509" cy="4031055"/>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entury Gothic" panose="020B0502020202020204" pitchFamily="34" charset="0"/>
              <a:buNone/>
            </a:pPr>
            <a:endParaRPr lang="fr-FR"/>
          </a:p>
          <a:p>
            <a:endParaRPr lang="fr-FR"/>
          </a:p>
          <a:p>
            <a:endParaRPr lang="fr-FR"/>
          </a:p>
          <a:p>
            <a:endParaRPr lang="fr-FR" dirty="0"/>
          </a:p>
        </p:txBody>
      </p:sp>
      <p:sp>
        <p:nvSpPr>
          <p:cNvPr id="10" name="Espace réservé du texte 2"/>
          <p:cNvSpPr txBox="1">
            <a:spLocks/>
          </p:cNvSpPr>
          <p:nvPr/>
        </p:nvSpPr>
        <p:spPr>
          <a:xfrm>
            <a:off x="733948" y="2212429"/>
            <a:ext cx="5981483" cy="1356682"/>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Il existe plusieurs façons de démontrer en quoi la formule des moindres carrés fournit les meilleurs estimateurs d’une régression linéaire simple.</a:t>
            </a:r>
          </a:p>
          <a:p>
            <a:pPr marL="0" indent="0">
              <a:buNone/>
            </a:pPr>
            <a:r>
              <a:rPr lang="fr-FR" dirty="0"/>
              <a:t>On va utiliser ici les dérivées partielles</a:t>
            </a:r>
          </a:p>
          <a:p>
            <a:pPr marL="0" indent="0">
              <a:buNone/>
            </a:pPr>
            <a:endParaRPr lang="fr-FR" dirty="0"/>
          </a:p>
          <a:p>
            <a:endParaRPr lang="fr-FR" dirty="0"/>
          </a:p>
          <a:p>
            <a:pPr marL="457200" lvl="1" indent="0">
              <a:buNone/>
            </a:pPr>
            <a:endParaRPr lang="fr-FR" dirty="0"/>
          </a:p>
          <a:p>
            <a:pPr marL="114300" indent="0">
              <a:buNone/>
            </a:pPr>
            <a:endParaRPr lang="fr-FR" dirty="0"/>
          </a:p>
          <a:p>
            <a:endParaRPr lang="fr-FR" dirty="0"/>
          </a:p>
          <a:p>
            <a:endParaRPr lang="fr-FR" dirty="0"/>
          </a:p>
        </p:txBody>
      </p:sp>
      <p:sp>
        <p:nvSpPr>
          <p:cNvPr id="3" name="Espace réservé du texte 2">
            <a:extLst>
              <a:ext uri="{FF2B5EF4-FFF2-40B4-BE49-F238E27FC236}">
                <a16:creationId xmlns:a16="http://schemas.microsoft.com/office/drawing/2014/main" id="{5799E3C7-AFC3-4671-9C19-D6839F72654E}"/>
              </a:ext>
            </a:extLst>
          </p:cNvPr>
          <p:cNvSpPr txBox="1">
            <a:spLocks/>
          </p:cNvSpPr>
          <p:nvPr/>
        </p:nvSpPr>
        <p:spPr>
          <a:xfrm>
            <a:off x="733947" y="3768420"/>
            <a:ext cx="5981483" cy="1356682"/>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a:t>Rappel: La droite recherchée est celle qui résume le mieux le nuage de points formées par les mesures</a:t>
            </a:r>
          </a:p>
          <a:p>
            <a:pPr marL="0" indent="0">
              <a:buNone/>
            </a:pPr>
            <a:endParaRPr lang="fr-FR" dirty="0"/>
          </a:p>
          <a:p>
            <a:endParaRPr lang="fr-FR" dirty="0"/>
          </a:p>
          <a:p>
            <a:pPr marL="457200" lvl="1" indent="0">
              <a:buNone/>
            </a:pPr>
            <a:endParaRPr lang="fr-FR" dirty="0"/>
          </a:p>
          <a:p>
            <a:pPr marL="114300" indent="0">
              <a:buNone/>
            </a:pPr>
            <a:endParaRPr lang="fr-FR" dirty="0"/>
          </a:p>
          <a:p>
            <a:endParaRPr lang="fr-FR" dirty="0"/>
          </a:p>
          <a:p>
            <a:endParaRPr lang="fr-FR" dirty="0"/>
          </a:p>
        </p:txBody>
      </p:sp>
    </p:spTree>
    <p:extLst>
      <p:ext uri="{BB962C8B-B14F-4D97-AF65-F5344CB8AC3E}">
        <p14:creationId xmlns:p14="http://schemas.microsoft.com/office/powerpoint/2010/main" val="2116657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29149" y="-20320"/>
            <a:ext cx="9890508" cy="1325563"/>
          </a:xfrm>
        </p:spPr>
        <p:txBody>
          <a:bodyPr/>
          <a:lstStyle/>
          <a:p>
            <a:r>
              <a:rPr lang="fr-FR" dirty="0"/>
              <a:t>Chaine d’acquisition	</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31</a:t>
            </a:fld>
            <a:endParaRPr lang="en-US"/>
          </a:p>
        </p:txBody>
      </p:sp>
      <p:sp>
        <p:nvSpPr>
          <p:cNvPr id="25" name="Espace réservé du texte 4"/>
          <p:cNvSpPr>
            <a:spLocks noGrp="1"/>
          </p:cNvSpPr>
          <p:nvPr>
            <p:ph type="body" sz="quarter" idx="17"/>
          </p:nvPr>
        </p:nvSpPr>
        <p:spPr>
          <a:xfrm>
            <a:off x="429148" y="1341613"/>
            <a:ext cx="8021168" cy="366706"/>
          </a:xfrm>
        </p:spPr>
        <p:txBody>
          <a:bodyPr/>
          <a:lstStyle/>
          <a:p>
            <a:r>
              <a:rPr lang="fr-FR" dirty="0"/>
              <a:t>Méthode de la meilleur estimée par la formule des moindres carrées </a:t>
            </a:r>
          </a:p>
        </p:txBody>
      </p:sp>
      <p:sp>
        <p:nvSpPr>
          <p:cNvPr id="7" name="Espace réservé du texte 2"/>
          <p:cNvSpPr>
            <a:spLocks noGrp="1"/>
          </p:cNvSpPr>
          <p:nvPr>
            <p:ph type="body" sz="quarter" idx="12"/>
          </p:nvPr>
        </p:nvSpPr>
        <p:spPr>
          <a:xfrm>
            <a:off x="429148" y="1907628"/>
            <a:ext cx="9890509" cy="4031055"/>
          </a:xfrm>
        </p:spPr>
        <p:txBody>
          <a:bodyPr>
            <a:normAutofit/>
          </a:bodyPr>
          <a:lstStyle/>
          <a:p>
            <a:pPr marL="0" indent="0">
              <a:buNone/>
            </a:pPr>
            <a:endParaRPr lang="fr-FR" dirty="0"/>
          </a:p>
          <a:p>
            <a:endParaRPr lang="fr-FR" dirty="0"/>
          </a:p>
          <a:p>
            <a:endParaRPr lang="fr-FR" dirty="0"/>
          </a:p>
          <a:p>
            <a:endParaRPr lang="fr-FR" dirty="0"/>
          </a:p>
        </p:txBody>
      </p:sp>
      <p:sp>
        <p:nvSpPr>
          <p:cNvPr id="8" name="Espace réservé du texte 2"/>
          <p:cNvSpPr txBox="1">
            <a:spLocks/>
          </p:cNvSpPr>
          <p:nvPr/>
        </p:nvSpPr>
        <p:spPr>
          <a:xfrm>
            <a:off x="581548" y="2060028"/>
            <a:ext cx="9890509" cy="4031055"/>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entury Gothic" panose="020B0502020202020204" pitchFamily="34" charset="0"/>
              <a:buNone/>
            </a:pPr>
            <a:endParaRPr lang="fr-FR"/>
          </a:p>
          <a:p>
            <a:endParaRPr lang="fr-FR"/>
          </a:p>
          <a:p>
            <a:endParaRPr lang="fr-FR"/>
          </a:p>
          <a:p>
            <a:endParaRPr lang="fr-FR" dirty="0"/>
          </a:p>
        </p:txBody>
      </p:sp>
    </p:spTree>
    <p:extLst>
      <p:ext uri="{BB962C8B-B14F-4D97-AF65-F5344CB8AC3E}">
        <p14:creationId xmlns:p14="http://schemas.microsoft.com/office/powerpoint/2010/main" val="220214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29149" y="-20320"/>
            <a:ext cx="9890508" cy="1325563"/>
          </a:xfrm>
        </p:spPr>
        <p:txBody>
          <a:bodyPr/>
          <a:lstStyle/>
          <a:p>
            <a:r>
              <a:rPr lang="fr-FR" dirty="0"/>
              <a:t>Chaine d’acquisition</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32</a:t>
            </a:fld>
            <a:endParaRPr lang="en-US"/>
          </a:p>
        </p:txBody>
      </p:sp>
      <p:sp>
        <p:nvSpPr>
          <p:cNvPr id="25" name="Espace réservé du texte 4"/>
          <p:cNvSpPr>
            <a:spLocks noGrp="1"/>
          </p:cNvSpPr>
          <p:nvPr>
            <p:ph type="body" sz="quarter" idx="17"/>
          </p:nvPr>
        </p:nvSpPr>
        <p:spPr>
          <a:xfrm>
            <a:off x="429148" y="1341613"/>
            <a:ext cx="8021168" cy="366706"/>
          </a:xfrm>
        </p:spPr>
        <p:txBody>
          <a:bodyPr/>
          <a:lstStyle/>
          <a:p>
            <a:r>
              <a:rPr lang="fr-FR" dirty="0"/>
              <a:t>Sensibilité</a:t>
            </a:r>
          </a:p>
        </p:txBody>
      </p:sp>
      <p:pic>
        <p:nvPicPr>
          <p:cNvPr id="2" name="Image 1"/>
          <p:cNvPicPr>
            <a:picLocks noChangeAspect="1"/>
          </p:cNvPicPr>
          <p:nvPr/>
        </p:nvPicPr>
        <p:blipFill>
          <a:blip r:embed="rId3"/>
          <a:stretch>
            <a:fillRect/>
          </a:stretch>
        </p:blipFill>
        <p:spPr>
          <a:xfrm>
            <a:off x="6715432" y="2060028"/>
            <a:ext cx="5265876" cy="2928783"/>
          </a:xfrm>
          <a:prstGeom prst="rect">
            <a:avLst/>
          </a:prstGeom>
        </p:spPr>
      </p:pic>
      <p:sp>
        <p:nvSpPr>
          <p:cNvPr id="7" name="Espace réservé du texte 2"/>
          <p:cNvSpPr>
            <a:spLocks noGrp="1"/>
          </p:cNvSpPr>
          <p:nvPr>
            <p:ph type="body" sz="quarter" idx="12"/>
          </p:nvPr>
        </p:nvSpPr>
        <p:spPr>
          <a:xfrm>
            <a:off x="429148" y="1907627"/>
            <a:ext cx="9890509" cy="4031055"/>
          </a:xfrm>
        </p:spPr>
        <p:txBody>
          <a:bodyPr>
            <a:normAutofit/>
          </a:bodyPr>
          <a:lstStyle/>
          <a:p>
            <a:pPr marL="0" indent="0">
              <a:buNone/>
            </a:pPr>
            <a:endParaRPr lang="fr-FR" dirty="0"/>
          </a:p>
          <a:p>
            <a:endParaRPr lang="fr-FR" dirty="0"/>
          </a:p>
          <a:p>
            <a:endParaRPr lang="fr-FR" dirty="0"/>
          </a:p>
          <a:p>
            <a:endParaRPr lang="fr-FR" dirty="0"/>
          </a:p>
        </p:txBody>
      </p:sp>
      <p:sp>
        <p:nvSpPr>
          <p:cNvPr id="8" name="Espace réservé du texte 2"/>
          <p:cNvSpPr txBox="1">
            <a:spLocks/>
          </p:cNvSpPr>
          <p:nvPr/>
        </p:nvSpPr>
        <p:spPr>
          <a:xfrm>
            <a:off x="581548" y="2060028"/>
            <a:ext cx="9890509" cy="4031055"/>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entury Gothic" panose="020B0502020202020204" pitchFamily="34" charset="0"/>
              <a:buNone/>
            </a:pPr>
            <a:endParaRPr lang="fr-FR"/>
          </a:p>
          <a:p>
            <a:endParaRPr lang="fr-FR"/>
          </a:p>
          <a:p>
            <a:endParaRPr lang="fr-FR"/>
          </a:p>
          <a:p>
            <a:endParaRPr lang="fr-FR" dirty="0"/>
          </a:p>
        </p:txBody>
      </p:sp>
      <mc:AlternateContent xmlns:mc="http://schemas.openxmlformats.org/markup-compatibility/2006" xmlns:a14="http://schemas.microsoft.com/office/drawing/2010/main">
        <mc:Choice Requires="a14">
          <p:sp>
            <p:nvSpPr>
              <p:cNvPr id="10" name="Espace réservé du texte 2"/>
              <p:cNvSpPr txBox="1">
                <a:spLocks/>
              </p:cNvSpPr>
              <p:nvPr/>
            </p:nvSpPr>
            <p:spPr>
              <a:xfrm>
                <a:off x="733948" y="2212428"/>
                <a:ext cx="5981483" cy="3531167"/>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La sensibilité et le rapport de variation de la mesure sur le rapport de variation du </a:t>
                </a:r>
                <a:r>
                  <a:rPr lang="fr-FR" dirty="0" err="1"/>
                  <a:t>mesurande</a:t>
                </a:r>
                <a:endParaRPr lang="fr-FR" dirty="0"/>
              </a:p>
              <a:p>
                <a:endParaRPr lang="fr-FR" dirty="0"/>
              </a:p>
              <a:p>
                <a:pPr marL="0" indent="0">
                  <a:buNone/>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𝑆</m:t>
                      </m:r>
                      <m:r>
                        <a:rPr lang="fr-FR" sz="2000" b="0" i="1" smtClean="0">
                          <a:latin typeface="Cambria Math" panose="02040503050406030204" pitchFamily="18" charset="0"/>
                        </a:rPr>
                        <m:t>=</m:t>
                      </m:r>
                      <m:f>
                        <m:fPr>
                          <m:ctrlPr>
                            <a:rPr lang="fr-FR" sz="2000" b="0" i="1" smtClean="0">
                              <a:latin typeface="Cambria Math" panose="02040503050406030204" pitchFamily="18" charset="0"/>
                              <a:ea typeface="Cambria Math" panose="02040503050406030204" pitchFamily="18" charset="0"/>
                            </a:rPr>
                          </m:ctrlPr>
                        </m:fPr>
                        <m:num>
                          <m:r>
                            <a:rPr lang="fr-FR" sz="2000" b="0" i="1" smtClean="0">
                              <a:latin typeface="Cambria Math" panose="02040503050406030204" pitchFamily="18" charset="0"/>
                              <a:ea typeface="Cambria Math" panose="02040503050406030204" pitchFamily="18" charset="0"/>
                            </a:rPr>
                            <m:t>∆</m:t>
                          </m:r>
                          <m:r>
                            <a:rPr lang="fr-FR" sz="2000" b="0" i="1" smtClean="0">
                              <a:latin typeface="Cambria Math" panose="02040503050406030204" pitchFamily="18" charset="0"/>
                              <a:ea typeface="Cambria Math" panose="02040503050406030204" pitchFamily="18" charset="0"/>
                            </a:rPr>
                            <m:t>𝑀𝑒𝑠𝑢𝑟𝑒</m:t>
                          </m:r>
                        </m:num>
                        <m:den>
                          <m:r>
                            <a:rPr lang="fr-FR" sz="2000" b="0" i="1" smtClean="0">
                              <a:latin typeface="Cambria Math" panose="02040503050406030204" pitchFamily="18" charset="0"/>
                              <a:ea typeface="Cambria Math" panose="02040503050406030204" pitchFamily="18" charset="0"/>
                            </a:rPr>
                            <m:t>∆ </m:t>
                          </m:r>
                          <m:r>
                            <a:rPr lang="fr-FR" sz="2000" b="0" i="1" smtClean="0">
                              <a:latin typeface="Cambria Math" panose="02040503050406030204" pitchFamily="18" charset="0"/>
                              <a:ea typeface="Cambria Math" panose="02040503050406030204" pitchFamily="18" charset="0"/>
                            </a:rPr>
                            <m:t>𝑀𝑒𝑠𝑢𝑟𝑎𝑛𝑑𝑒</m:t>
                          </m:r>
                        </m:den>
                      </m:f>
                    </m:oMath>
                  </m:oMathPara>
                </a14:m>
                <a:endParaRPr lang="fr-FR" sz="2000" dirty="0"/>
              </a:p>
              <a:p>
                <a:endParaRPr lang="fr-FR" dirty="0"/>
              </a:p>
              <a:p>
                <a:r>
                  <a:rPr lang="fr-FR" dirty="0"/>
                  <a:t>Une capteur linéaire est donc un capteur dont la sensibilité est constante</a:t>
                </a:r>
              </a:p>
              <a:p>
                <a:pPr lvl="2"/>
                <a:endParaRPr lang="fr-FR" dirty="0"/>
              </a:p>
              <a:p>
                <a:pPr marL="914400" lvl="2" indent="0">
                  <a:buNone/>
                </a:pPr>
                <a:endParaRPr lang="fr-FR" dirty="0"/>
              </a:p>
              <a:p>
                <a:endParaRPr lang="fr-FR" dirty="0"/>
              </a:p>
              <a:p>
                <a:pPr marL="0" indent="0">
                  <a:buNone/>
                </a:pPr>
                <a:endParaRPr lang="fr-FR" dirty="0"/>
              </a:p>
              <a:p>
                <a:pPr marL="0" indent="0">
                  <a:buNone/>
                </a:pPr>
                <a:endParaRPr lang="fr-FR" dirty="0"/>
              </a:p>
              <a:p>
                <a:endParaRPr lang="fr-FR" dirty="0"/>
              </a:p>
              <a:p>
                <a:pPr marL="457200" lvl="1" indent="0">
                  <a:buNone/>
                </a:pPr>
                <a:endParaRPr lang="fr-FR" dirty="0"/>
              </a:p>
              <a:p>
                <a:pPr marL="114300" indent="0">
                  <a:buNone/>
                </a:pPr>
                <a:endParaRPr lang="fr-FR" dirty="0"/>
              </a:p>
              <a:p>
                <a:endParaRPr lang="fr-FR" dirty="0"/>
              </a:p>
              <a:p>
                <a:endParaRPr lang="fr-FR" dirty="0"/>
              </a:p>
            </p:txBody>
          </p:sp>
        </mc:Choice>
        <mc:Fallback xmlns="">
          <p:sp>
            <p:nvSpPr>
              <p:cNvPr id="10" name="Espace réservé du texte 2"/>
              <p:cNvSpPr txBox="1">
                <a:spLocks noRot="1" noChangeAspect="1" noMove="1" noResize="1" noEditPoints="1" noAdjustHandles="1" noChangeArrowheads="1" noChangeShapeType="1" noTextEdit="1"/>
              </p:cNvSpPr>
              <p:nvPr/>
            </p:nvSpPr>
            <p:spPr>
              <a:xfrm>
                <a:off x="733948" y="2212428"/>
                <a:ext cx="5981483" cy="3531167"/>
              </a:xfrm>
              <a:prstGeom prst="rect">
                <a:avLst/>
              </a:prstGeom>
              <a:blipFill>
                <a:blip r:embed="rId4"/>
                <a:stretch>
                  <a:fillRect l="-407" t="-864" r="-1120"/>
                </a:stretch>
              </a:blipFill>
            </p:spPr>
            <p:txBody>
              <a:bodyPr/>
              <a:lstStyle/>
              <a:p>
                <a:r>
                  <a:rPr lang="en-US">
                    <a:noFill/>
                  </a:rPr>
                  <a:t> </a:t>
                </a:r>
              </a:p>
            </p:txBody>
          </p:sp>
        </mc:Fallback>
      </mc:AlternateContent>
      <p:pic>
        <p:nvPicPr>
          <p:cNvPr id="12" name="Imag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1547" y="3923155"/>
            <a:ext cx="591398" cy="591398"/>
          </a:xfrm>
          <a:prstGeom prst="rect">
            <a:avLst/>
          </a:prstGeom>
        </p:spPr>
      </p:pic>
    </p:spTree>
    <p:extLst>
      <p:ext uri="{BB962C8B-B14F-4D97-AF65-F5344CB8AC3E}">
        <p14:creationId xmlns:p14="http://schemas.microsoft.com/office/powerpoint/2010/main" val="290154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29149" y="-20320"/>
            <a:ext cx="9890508" cy="1325563"/>
          </a:xfrm>
        </p:spPr>
        <p:txBody>
          <a:bodyPr/>
          <a:lstStyle/>
          <a:p>
            <a:r>
              <a:rPr lang="fr-FR" dirty="0"/>
              <a:t>Chaine d’acquisition	</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33</a:t>
            </a:fld>
            <a:endParaRPr lang="en-US"/>
          </a:p>
        </p:txBody>
      </p:sp>
      <p:sp>
        <p:nvSpPr>
          <p:cNvPr id="25" name="Espace réservé du texte 4"/>
          <p:cNvSpPr>
            <a:spLocks noGrp="1"/>
          </p:cNvSpPr>
          <p:nvPr>
            <p:ph type="body" sz="quarter" idx="17"/>
          </p:nvPr>
        </p:nvSpPr>
        <p:spPr>
          <a:xfrm>
            <a:off x="429148" y="1341613"/>
            <a:ext cx="8021168" cy="366706"/>
          </a:xfrm>
        </p:spPr>
        <p:txBody>
          <a:bodyPr/>
          <a:lstStyle/>
          <a:p>
            <a:r>
              <a:rPr lang="fr-FR" dirty="0"/>
              <a:t>Application numérique sonde PT100</a:t>
            </a:r>
          </a:p>
        </p:txBody>
      </p:sp>
      <p:sp>
        <p:nvSpPr>
          <p:cNvPr id="8" name="Espace réservé du texte 2"/>
          <p:cNvSpPr txBox="1">
            <a:spLocks/>
          </p:cNvSpPr>
          <p:nvPr/>
        </p:nvSpPr>
        <p:spPr>
          <a:xfrm>
            <a:off x="581548" y="2060028"/>
            <a:ext cx="9890509" cy="4031055"/>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entury Gothic" panose="020B0502020202020204" pitchFamily="34" charset="0"/>
              <a:buNone/>
            </a:pPr>
            <a:endParaRPr lang="fr-FR"/>
          </a:p>
          <a:p>
            <a:endParaRPr lang="fr-FR"/>
          </a:p>
          <a:p>
            <a:endParaRPr lang="fr-FR"/>
          </a:p>
          <a:p>
            <a:endParaRPr lang="fr-FR" dirty="0"/>
          </a:p>
        </p:txBody>
      </p:sp>
      <p:sp>
        <p:nvSpPr>
          <p:cNvPr id="10" name="Espace réservé du texte 2"/>
          <p:cNvSpPr txBox="1">
            <a:spLocks/>
          </p:cNvSpPr>
          <p:nvPr/>
        </p:nvSpPr>
        <p:spPr>
          <a:xfrm>
            <a:off x="733948" y="2212429"/>
            <a:ext cx="5981483" cy="1356682"/>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a:p>
            <a:pPr marL="0" indent="0">
              <a:buNone/>
            </a:pPr>
            <a:endParaRPr lang="fr-FR" dirty="0"/>
          </a:p>
          <a:p>
            <a:endParaRPr lang="fr-FR" dirty="0"/>
          </a:p>
          <a:p>
            <a:pPr marL="457200" lvl="1" indent="0">
              <a:buNone/>
            </a:pPr>
            <a:endParaRPr lang="fr-FR" dirty="0"/>
          </a:p>
          <a:p>
            <a:pPr marL="114300" indent="0">
              <a:buNone/>
            </a:pPr>
            <a:endParaRPr lang="fr-FR" dirty="0"/>
          </a:p>
          <a:p>
            <a:endParaRPr lang="fr-FR" dirty="0"/>
          </a:p>
          <a:p>
            <a:endParaRPr lang="fr-FR" dirty="0"/>
          </a:p>
        </p:txBody>
      </p:sp>
      <p:pic>
        <p:nvPicPr>
          <p:cNvPr id="4098" name="Picture 2" descr="Pt100 temp sensor FRA-Resistance-vs-tempera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3323" y="332153"/>
            <a:ext cx="4070819" cy="262588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2" name="Espace réservé du texte 2"/>
              <p:cNvSpPr txBox="1">
                <a:spLocks/>
              </p:cNvSpPr>
              <p:nvPr/>
            </p:nvSpPr>
            <p:spPr>
              <a:xfrm>
                <a:off x="886348" y="2212429"/>
                <a:ext cx="5981483" cy="1509082"/>
              </a:xfrm>
              <a:prstGeom prst="rect">
                <a:avLst/>
              </a:prstGeom>
            </p:spPr>
            <p:txBody>
              <a:bodyPr>
                <a:normAutofit fontScale="92500" lnSpcReduction="10000"/>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600" dirty="0"/>
                  <a:t>La loi de linéarité est donné par</a:t>
                </a:r>
                <a:r>
                  <a:rPr lang="fr-FR" dirty="0"/>
                  <a:t> </a:t>
                </a:r>
              </a:p>
              <a:p>
                <a:pPr marL="0" indent="0">
                  <a:buNone/>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𝑅</m:t>
                      </m:r>
                      <m:d>
                        <m:dPr>
                          <m:ctrlPr>
                            <a:rPr lang="fr-FR" sz="2000" b="0" i="1" smtClean="0">
                              <a:latin typeface="Cambria Math" panose="02040503050406030204" pitchFamily="18" charset="0"/>
                            </a:rPr>
                          </m:ctrlPr>
                        </m:dPr>
                        <m:e>
                          <m:r>
                            <a:rPr lang="fr-FR" sz="2000" b="0" i="1" smtClean="0">
                              <a:latin typeface="Cambria Math" panose="02040503050406030204" pitchFamily="18" charset="0"/>
                            </a:rPr>
                            <m:t>𝑡</m:t>
                          </m:r>
                        </m:e>
                      </m:d>
                      <m:r>
                        <a:rPr lang="fr-FR" sz="2000" b="0" i="1" smtClean="0">
                          <a:latin typeface="Cambria Math" panose="02040503050406030204" pitchFamily="18" charset="0"/>
                        </a:rPr>
                        <m:t>=</m:t>
                      </m:r>
                      <m:r>
                        <a:rPr lang="fr-FR" sz="2000" b="0" i="1" smtClean="0">
                          <a:latin typeface="Cambria Math" panose="02040503050406030204" pitchFamily="18" charset="0"/>
                        </a:rPr>
                        <m:t>𝑅</m:t>
                      </m:r>
                      <m:r>
                        <a:rPr lang="fr-FR" sz="2000" b="0" i="1" smtClean="0">
                          <a:latin typeface="Cambria Math" panose="02040503050406030204" pitchFamily="18" charset="0"/>
                        </a:rPr>
                        <m:t>0 (1+ ∝</m:t>
                      </m:r>
                      <m:r>
                        <a:rPr lang="fr-FR" sz="2000" b="0" i="1" smtClean="0">
                          <a:latin typeface="Cambria Math" panose="02040503050406030204" pitchFamily="18" charset="0"/>
                          <a:ea typeface="Cambria Math" panose="02040503050406030204" pitchFamily="18" charset="0"/>
                        </a:rPr>
                        <m:t>𝑡</m:t>
                      </m:r>
                      <m:r>
                        <a:rPr lang="fr-FR" sz="2000" b="0" i="1" smtClean="0">
                          <a:latin typeface="Cambria Math" panose="02040503050406030204" pitchFamily="18" charset="0"/>
                          <a:ea typeface="Cambria Math" panose="02040503050406030204" pitchFamily="18" charset="0"/>
                        </a:rPr>
                        <m:t> )</m:t>
                      </m:r>
                    </m:oMath>
                  </m:oMathPara>
                </a14:m>
                <a:endParaRPr lang="fr-FR" sz="2000" dirty="0"/>
              </a:p>
              <a:p>
                <a:pPr marL="0" indent="0">
                  <a:buNone/>
                </a:pPr>
                <a:endParaRPr lang="fr-FR" dirty="0"/>
              </a:p>
              <a:p>
                <a:pPr marL="0" indent="0">
                  <a:buNone/>
                </a:pPr>
                <a:r>
                  <a:rPr lang="fr-FR" sz="1600" dirty="0"/>
                  <a:t>Alpha étant le coefficient de température, variant</a:t>
                </a:r>
              </a:p>
              <a:p>
                <a:pPr marL="0" indent="0">
                  <a:buNone/>
                </a:pPr>
                <a:r>
                  <a:rPr lang="fr-FR" sz="1600" dirty="0"/>
                  <a:t>d’un type de sonde à l’autre</a:t>
                </a:r>
              </a:p>
              <a:p>
                <a:endParaRPr lang="fr-FR" dirty="0"/>
              </a:p>
              <a:p>
                <a:pPr marL="457200" lvl="1" indent="0">
                  <a:buNone/>
                </a:pPr>
                <a:endParaRPr lang="fr-FR" dirty="0"/>
              </a:p>
              <a:p>
                <a:pPr marL="114300" indent="0">
                  <a:buNone/>
                </a:pPr>
                <a:endParaRPr lang="fr-FR" dirty="0"/>
              </a:p>
              <a:p>
                <a:endParaRPr lang="fr-FR" dirty="0"/>
              </a:p>
              <a:p>
                <a:endParaRPr lang="fr-FR" dirty="0"/>
              </a:p>
            </p:txBody>
          </p:sp>
        </mc:Choice>
        <mc:Fallback xmlns="">
          <p:sp>
            <p:nvSpPr>
              <p:cNvPr id="12" name="Espace réservé du texte 2"/>
              <p:cNvSpPr txBox="1">
                <a:spLocks noRot="1" noChangeAspect="1" noMove="1" noResize="1" noEditPoints="1" noAdjustHandles="1" noChangeArrowheads="1" noChangeShapeType="1" noTextEdit="1"/>
              </p:cNvSpPr>
              <p:nvPr/>
            </p:nvSpPr>
            <p:spPr>
              <a:xfrm>
                <a:off x="886348" y="2212429"/>
                <a:ext cx="5981483" cy="1509082"/>
              </a:xfrm>
              <a:prstGeom prst="rect">
                <a:avLst/>
              </a:prstGeom>
              <a:blipFill>
                <a:blip r:embed="rId4"/>
                <a:stretch>
                  <a:fillRect l="-407" t="-3644" b="-810"/>
                </a:stretch>
              </a:blipFill>
            </p:spPr>
            <p:txBody>
              <a:bodyPr/>
              <a:lstStyle/>
              <a:p>
                <a:r>
                  <a:rPr lang="fr-FR">
                    <a:noFill/>
                  </a:rPr>
                  <a:t> </a:t>
                </a:r>
              </a:p>
            </p:txBody>
          </p:sp>
        </mc:Fallback>
      </mc:AlternateContent>
      <p:pic>
        <p:nvPicPr>
          <p:cNvPr id="4100" name="Picture 4" descr="Pt100 temp sensor FRA -Alpha formule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0764" y="3665739"/>
            <a:ext cx="1599596" cy="66212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191087" y="4321322"/>
            <a:ext cx="4497289" cy="396070"/>
          </a:xfrm>
          <a:prstGeom prst="rect">
            <a:avLst/>
          </a:prstGeom>
        </p:spPr>
        <p:txBody>
          <a:bodyPr wrap="square">
            <a:spAutoFit/>
          </a:bodyPr>
          <a:lstStyle/>
          <a:p>
            <a:pPr>
              <a:lnSpc>
                <a:spcPct val="70000"/>
              </a:lnSpc>
              <a:spcBef>
                <a:spcPts val="1000"/>
              </a:spcBef>
              <a:buClr>
                <a:schemeClr val="accent5"/>
              </a:buClr>
            </a:pPr>
            <a:r>
              <a:rPr lang="fr-FR" sz="1400" dirty="0">
                <a:latin typeface="Century Gothic" panose="020B0502020202020204" pitchFamily="34" charset="0"/>
              </a:rPr>
              <a:t>R100 = résistance à 100 °C </a:t>
            </a:r>
            <a:br>
              <a:rPr lang="fr-FR" sz="1400" dirty="0">
                <a:latin typeface="Century Gothic" panose="020B0502020202020204" pitchFamily="34" charset="0"/>
              </a:rPr>
            </a:br>
            <a:r>
              <a:rPr lang="fr-FR" sz="1400" dirty="0">
                <a:latin typeface="Century Gothic" panose="020B0502020202020204" pitchFamily="34" charset="0"/>
              </a:rPr>
              <a:t>R0 = résistance à 0 °C</a:t>
            </a:r>
            <a:endParaRPr lang="en-US" sz="1400" dirty="0">
              <a:latin typeface="Century Gothic" panose="020B0502020202020204" pitchFamily="34" charset="0"/>
            </a:endParaRPr>
          </a:p>
        </p:txBody>
      </p:sp>
      <p:sp>
        <p:nvSpPr>
          <p:cNvPr id="4" name="Rectangle 3"/>
          <p:cNvSpPr/>
          <p:nvPr/>
        </p:nvSpPr>
        <p:spPr>
          <a:xfrm>
            <a:off x="1012800" y="4929842"/>
            <a:ext cx="4573081" cy="1853841"/>
          </a:xfrm>
          <a:prstGeom prst="rect">
            <a:avLst/>
          </a:prstGeom>
        </p:spPr>
        <p:txBody>
          <a:bodyPr wrap="square">
            <a:spAutoFit/>
          </a:bodyPr>
          <a:lstStyle/>
          <a:p>
            <a:pPr marL="285750" indent="-285750">
              <a:lnSpc>
                <a:spcPct val="70000"/>
              </a:lnSpc>
              <a:spcBef>
                <a:spcPts val="1000"/>
              </a:spcBef>
              <a:buClr>
                <a:schemeClr val="accent5"/>
              </a:buClr>
              <a:buFont typeface="Arial" panose="020B0604020202020204" pitchFamily="34" charset="0"/>
              <a:buChar char="•"/>
            </a:pPr>
            <a:r>
              <a:rPr lang="en-US" sz="1500" dirty="0" err="1">
                <a:latin typeface="Century Gothic" panose="020B0502020202020204" pitchFamily="34" charset="0"/>
              </a:rPr>
              <a:t>Calculer</a:t>
            </a:r>
            <a:r>
              <a:rPr lang="en-US" sz="1500" dirty="0">
                <a:latin typeface="Century Gothic" panose="020B0502020202020204" pitchFamily="34" charset="0"/>
              </a:rPr>
              <a:t> Alpha</a:t>
            </a:r>
          </a:p>
          <a:p>
            <a:pPr marL="285750" indent="-285750">
              <a:lnSpc>
                <a:spcPct val="70000"/>
              </a:lnSpc>
              <a:spcBef>
                <a:spcPts val="1000"/>
              </a:spcBef>
              <a:buClr>
                <a:schemeClr val="accent5"/>
              </a:buClr>
              <a:buFont typeface="Arial" panose="020B0604020202020204" pitchFamily="34" charset="0"/>
              <a:buChar char="•"/>
            </a:pPr>
            <a:r>
              <a:rPr lang="fr-FR" sz="1500" dirty="0">
                <a:latin typeface="Century Gothic" panose="020B0502020202020204" pitchFamily="34" charset="0"/>
              </a:rPr>
              <a:t>Calculer R(500°C)</a:t>
            </a:r>
          </a:p>
          <a:p>
            <a:pPr marL="285750" indent="-285750">
              <a:lnSpc>
                <a:spcPct val="70000"/>
              </a:lnSpc>
              <a:spcBef>
                <a:spcPts val="1000"/>
              </a:spcBef>
              <a:buClr>
                <a:schemeClr val="accent5"/>
              </a:buClr>
              <a:buFont typeface="Arial" panose="020B0604020202020204" pitchFamily="34" charset="0"/>
              <a:buChar char="•"/>
            </a:pPr>
            <a:r>
              <a:rPr lang="fr-FR" sz="1500" dirty="0">
                <a:latin typeface="Century Gothic" panose="020B0502020202020204" pitchFamily="34" charset="0"/>
              </a:rPr>
              <a:t>Calculer l’erreur de linéarité en ce point</a:t>
            </a:r>
          </a:p>
          <a:p>
            <a:pPr marL="285750" indent="-285750">
              <a:lnSpc>
                <a:spcPct val="70000"/>
              </a:lnSpc>
              <a:spcBef>
                <a:spcPts val="1000"/>
              </a:spcBef>
              <a:buClr>
                <a:schemeClr val="accent5"/>
              </a:buClr>
              <a:buFont typeface="Arial" panose="020B0604020202020204" pitchFamily="34" charset="0"/>
              <a:buChar char="•"/>
            </a:pPr>
            <a:r>
              <a:rPr lang="fr-FR" sz="1500" dirty="0">
                <a:latin typeface="Century Gothic" panose="020B0502020202020204" pitchFamily="34" charset="0"/>
              </a:rPr>
              <a:t>Calculer la </a:t>
            </a:r>
            <a:r>
              <a:rPr lang="fr-FR" sz="1500" dirty="0" err="1">
                <a:latin typeface="Century Gothic" panose="020B0502020202020204" pitchFamily="34" charset="0"/>
              </a:rPr>
              <a:t>sensibilté</a:t>
            </a:r>
            <a:r>
              <a:rPr lang="fr-FR" sz="1500" dirty="0">
                <a:latin typeface="Century Gothic" panose="020B0502020202020204" pitchFamily="34" charset="0"/>
              </a:rPr>
              <a:t> autour de 0°C et autour de 700</a:t>
            </a:r>
          </a:p>
          <a:p>
            <a:pPr marL="285750" indent="-285750">
              <a:lnSpc>
                <a:spcPct val="70000"/>
              </a:lnSpc>
              <a:spcBef>
                <a:spcPts val="1000"/>
              </a:spcBef>
              <a:buClr>
                <a:schemeClr val="accent5"/>
              </a:buClr>
              <a:buFont typeface="Arial" panose="020B0604020202020204" pitchFamily="34" charset="0"/>
              <a:buChar char="•"/>
            </a:pPr>
            <a:r>
              <a:rPr lang="fr-FR" sz="1500" dirty="0">
                <a:latin typeface="Century Gothic" panose="020B0502020202020204" pitchFamily="34" charset="0"/>
              </a:rPr>
              <a:t>En quel point la sonde est elle plus sensible?</a:t>
            </a:r>
            <a:endParaRPr lang="en-US" sz="1500" dirty="0">
              <a:latin typeface="Century Gothic" panose="020B0502020202020204" pitchFamily="34" charset="0"/>
            </a:endParaRPr>
          </a:p>
          <a:p>
            <a:pPr>
              <a:lnSpc>
                <a:spcPct val="70000"/>
              </a:lnSpc>
              <a:spcBef>
                <a:spcPts val="1000"/>
              </a:spcBef>
              <a:buClr>
                <a:schemeClr val="accent5"/>
              </a:buClr>
            </a:pPr>
            <a:endParaRPr lang="en-US" sz="1400" dirty="0">
              <a:latin typeface="Century Gothic" panose="020B0502020202020204" pitchFamily="34" charset="0"/>
            </a:endParaRPr>
          </a:p>
        </p:txBody>
      </p:sp>
      <p:pic>
        <p:nvPicPr>
          <p:cNvPr id="4102" name="Picture 6" descr="Pt100 temp sensor FRA - resistance tabl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0258" y="3165701"/>
            <a:ext cx="3589399" cy="2758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769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29149" y="-20320"/>
            <a:ext cx="9890508" cy="1325563"/>
          </a:xfrm>
        </p:spPr>
        <p:txBody>
          <a:bodyPr/>
          <a:lstStyle/>
          <a:p>
            <a:r>
              <a:rPr lang="fr-FR" dirty="0"/>
              <a:t>Chaine d’acquisition	</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34</a:t>
            </a:fld>
            <a:endParaRPr lang="en-US"/>
          </a:p>
        </p:txBody>
      </p:sp>
      <p:sp>
        <p:nvSpPr>
          <p:cNvPr id="25" name="Espace réservé du texte 4"/>
          <p:cNvSpPr>
            <a:spLocks noGrp="1"/>
          </p:cNvSpPr>
          <p:nvPr>
            <p:ph type="body" sz="quarter" idx="17"/>
          </p:nvPr>
        </p:nvSpPr>
        <p:spPr>
          <a:xfrm>
            <a:off x="429148" y="1341613"/>
            <a:ext cx="8021168" cy="366706"/>
          </a:xfrm>
        </p:spPr>
        <p:txBody>
          <a:bodyPr/>
          <a:lstStyle/>
          <a:p>
            <a:r>
              <a:rPr lang="fr-FR" dirty="0"/>
              <a:t>Dérive en température</a:t>
            </a:r>
          </a:p>
        </p:txBody>
      </p:sp>
      <p:sp>
        <p:nvSpPr>
          <p:cNvPr id="7" name="Espace réservé du texte 2"/>
          <p:cNvSpPr>
            <a:spLocks noGrp="1"/>
          </p:cNvSpPr>
          <p:nvPr>
            <p:ph type="body" sz="quarter" idx="12"/>
          </p:nvPr>
        </p:nvSpPr>
        <p:spPr>
          <a:xfrm>
            <a:off x="429148" y="1907628"/>
            <a:ext cx="9890509" cy="4031055"/>
          </a:xfrm>
        </p:spPr>
        <p:txBody>
          <a:bodyPr>
            <a:normAutofit/>
          </a:bodyPr>
          <a:lstStyle/>
          <a:p>
            <a:pPr marL="0" indent="0">
              <a:buNone/>
            </a:pPr>
            <a:endParaRPr lang="fr-FR" dirty="0"/>
          </a:p>
          <a:p>
            <a:endParaRPr lang="fr-FR" dirty="0"/>
          </a:p>
          <a:p>
            <a:endParaRPr lang="fr-FR" dirty="0"/>
          </a:p>
          <a:p>
            <a:endParaRPr lang="fr-FR" dirty="0"/>
          </a:p>
        </p:txBody>
      </p:sp>
      <p:sp>
        <p:nvSpPr>
          <p:cNvPr id="8" name="Espace réservé du texte 2"/>
          <p:cNvSpPr txBox="1">
            <a:spLocks/>
          </p:cNvSpPr>
          <p:nvPr/>
        </p:nvSpPr>
        <p:spPr>
          <a:xfrm>
            <a:off x="581548" y="2060028"/>
            <a:ext cx="9890509" cy="4031055"/>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entury Gothic" panose="020B0502020202020204" pitchFamily="34" charset="0"/>
              <a:buNone/>
            </a:pPr>
            <a:endParaRPr lang="fr-FR"/>
          </a:p>
          <a:p>
            <a:endParaRPr lang="fr-FR"/>
          </a:p>
          <a:p>
            <a:endParaRPr lang="fr-FR"/>
          </a:p>
          <a:p>
            <a:endParaRPr lang="fr-FR" dirty="0"/>
          </a:p>
        </p:txBody>
      </p:sp>
      <p:sp>
        <p:nvSpPr>
          <p:cNvPr id="10" name="Espace réservé du texte 2"/>
          <p:cNvSpPr txBox="1">
            <a:spLocks/>
          </p:cNvSpPr>
          <p:nvPr/>
        </p:nvSpPr>
        <p:spPr>
          <a:xfrm>
            <a:off x="733948" y="2212428"/>
            <a:ext cx="8813175" cy="3531167"/>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La courbe de réponse du capteur peut évoluer selon la température</a:t>
            </a:r>
          </a:p>
          <a:p>
            <a:pPr lvl="1"/>
            <a:r>
              <a:rPr lang="fr-FR" dirty="0"/>
              <a:t>Dans le cas d’un capteur linéaire (y = </a:t>
            </a:r>
            <a:r>
              <a:rPr lang="fr-FR" dirty="0" err="1"/>
              <a:t>ax</a:t>
            </a:r>
            <a:r>
              <a:rPr lang="fr-FR" dirty="0"/>
              <a:t>+ b)</a:t>
            </a:r>
          </a:p>
          <a:p>
            <a:pPr lvl="1"/>
            <a:r>
              <a:rPr lang="fr-FR" dirty="0"/>
              <a:t>Si a varie selon la température, on parle de dérive de la sensibilité</a:t>
            </a:r>
          </a:p>
          <a:p>
            <a:pPr lvl="1"/>
            <a:r>
              <a:rPr lang="fr-FR" dirty="0"/>
              <a:t>Si b varie selon la température, on parle de dérive du 0 </a:t>
            </a:r>
          </a:p>
          <a:p>
            <a:pPr marL="0" indent="0">
              <a:buNone/>
            </a:pPr>
            <a:endParaRPr lang="fr-FR" dirty="0"/>
          </a:p>
          <a:p>
            <a:endParaRPr lang="fr-FR" dirty="0"/>
          </a:p>
          <a:p>
            <a:pPr marL="457200" lvl="1" indent="0">
              <a:buNone/>
            </a:pPr>
            <a:endParaRPr lang="fr-FR" dirty="0"/>
          </a:p>
          <a:p>
            <a:pPr marL="114300" indent="0">
              <a:buNone/>
            </a:pPr>
            <a:endParaRPr lang="fr-FR" dirty="0"/>
          </a:p>
          <a:p>
            <a:endParaRPr lang="fr-FR" dirty="0"/>
          </a:p>
          <a:p>
            <a:endParaRPr lang="fr-FR" dirty="0"/>
          </a:p>
        </p:txBody>
      </p:sp>
    </p:spTree>
    <p:extLst>
      <p:ext uri="{BB962C8B-B14F-4D97-AF65-F5344CB8AC3E}">
        <p14:creationId xmlns:p14="http://schemas.microsoft.com/office/powerpoint/2010/main" val="3279107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29149" y="-20320"/>
            <a:ext cx="9890508" cy="1325563"/>
          </a:xfrm>
        </p:spPr>
        <p:txBody>
          <a:bodyPr/>
          <a:lstStyle/>
          <a:p>
            <a:r>
              <a:rPr lang="fr-FR" dirty="0"/>
              <a:t>Exemple: TSL2591	</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35</a:t>
            </a:fld>
            <a:endParaRPr lang="en-US"/>
          </a:p>
        </p:txBody>
      </p:sp>
      <p:sp>
        <p:nvSpPr>
          <p:cNvPr id="25" name="Espace réservé du texte 4"/>
          <p:cNvSpPr>
            <a:spLocks noGrp="1"/>
          </p:cNvSpPr>
          <p:nvPr>
            <p:ph type="body" sz="quarter" idx="17"/>
          </p:nvPr>
        </p:nvSpPr>
        <p:spPr>
          <a:xfrm>
            <a:off x="429148" y="1341613"/>
            <a:ext cx="8021168" cy="366706"/>
          </a:xfrm>
        </p:spPr>
        <p:txBody>
          <a:bodyPr/>
          <a:lstStyle/>
          <a:p>
            <a:r>
              <a:rPr lang="fr-FR" dirty="0"/>
              <a:t>Capteur d’intensité lumineuse</a:t>
            </a:r>
          </a:p>
        </p:txBody>
      </p:sp>
      <p:sp>
        <p:nvSpPr>
          <p:cNvPr id="8" name="Espace réservé du texte 2"/>
          <p:cNvSpPr txBox="1">
            <a:spLocks/>
          </p:cNvSpPr>
          <p:nvPr/>
        </p:nvSpPr>
        <p:spPr>
          <a:xfrm>
            <a:off x="581549" y="2060028"/>
            <a:ext cx="7729332" cy="4031055"/>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entury Gothic" panose="020B0502020202020204" pitchFamily="34" charset="0"/>
              <a:buNone/>
            </a:pPr>
            <a:endParaRPr lang="fr-FR"/>
          </a:p>
          <a:p>
            <a:endParaRPr lang="fr-FR"/>
          </a:p>
          <a:p>
            <a:endParaRPr lang="fr-FR"/>
          </a:p>
          <a:p>
            <a:endParaRPr lang="fr-FR" dirty="0"/>
          </a:p>
        </p:txBody>
      </p:sp>
      <p:sp>
        <p:nvSpPr>
          <p:cNvPr id="10" name="Espace réservé du texte 2"/>
          <p:cNvSpPr txBox="1">
            <a:spLocks/>
          </p:cNvSpPr>
          <p:nvPr/>
        </p:nvSpPr>
        <p:spPr>
          <a:xfrm>
            <a:off x="733948" y="2212428"/>
            <a:ext cx="6098549" cy="3531167"/>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a:p>
            <a:endParaRPr lang="fr-FR" dirty="0"/>
          </a:p>
          <a:p>
            <a:pPr marL="457200" lvl="1" indent="0">
              <a:buNone/>
            </a:pPr>
            <a:endParaRPr lang="fr-FR" dirty="0"/>
          </a:p>
          <a:p>
            <a:pPr marL="114300" indent="0">
              <a:buNone/>
            </a:pPr>
            <a:endParaRPr lang="fr-FR" dirty="0"/>
          </a:p>
          <a:p>
            <a:endParaRPr lang="fr-FR" dirty="0"/>
          </a:p>
          <a:p>
            <a:endParaRPr lang="fr-FR" dirty="0"/>
          </a:p>
        </p:txBody>
      </p:sp>
      <p:pic>
        <p:nvPicPr>
          <p:cNvPr id="1026" name="Picture 2" descr="La lumière visible (et ses couleurs) - archi7, les sciences de tous les  jou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448" y="2867044"/>
            <a:ext cx="6191250" cy="2952751"/>
          </a:xfrm>
          <a:prstGeom prst="rect">
            <a:avLst/>
          </a:prstGeom>
          <a:noFill/>
          <a:extLst>
            <a:ext uri="{909E8E84-426E-40DD-AFC4-6F175D3DCCD1}">
              <a14:hiddenFill xmlns:a14="http://schemas.microsoft.com/office/drawing/2010/main">
                <a:solidFill>
                  <a:srgbClr val="FFFFFF"/>
                </a:solidFill>
              </a14:hiddenFill>
            </a:ext>
          </a:extLst>
        </p:spPr>
      </p:pic>
      <p:sp>
        <p:nvSpPr>
          <p:cNvPr id="12" name="Espace réservé du texte 2"/>
          <p:cNvSpPr txBox="1">
            <a:spLocks/>
          </p:cNvSpPr>
          <p:nvPr/>
        </p:nvSpPr>
        <p:spPr>
          <a:xfrm>
            <a:off x="886349" y="2364828"/>
            <a:ext cx="5734050" cy="3531167"/>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Rappel sur les longueurs d’ondes</a:t>
            </a:r>
          </a:p>
          <a:p>
            <a:pPr marL="0" indent="0">
              <a:buNone/>
            </a:pPr>
            <a:endParaRPr lang="fr-FR" dirty="0"/>
          </a:p>
          <a:p>
            <a:endParaRPr lang="fr-FR" dirty="0"/>
          </a:p>
          <a:p>
            <a:pPr marL="457200" lvl="1" indent="0">
              <a:buNone/>
            </a:pPr>
            <a:endParaRPr lang="fr-FR" dirty="0"/>
          </a:p>
          <a:p>
            <a:pPr marL="114300" indent="0">
              <a:buNone/>
            </a:pPr>
            <a:endParaRPr lang="fr-FR" dirty="0"/>
          </a:p>
          <a:p>
            <a:endParaRPr lang="fr-FR" dirty="0"/>
          </a:p>
          <a:p>
            <a:endParaRPr lang="fr-FR" dirty="0"/>
          </a:p>
        </p:txBody>
      </p:sp>
      <p:sp>
        <p:nvSpPr>
          <p:cNvPr id="13" name="Espace réservé du texte 2">
            <a:extLst>
              <a:ext uri="{FF2B5EF4-FFF2-40B4-BE49-F238E27FC236}">
                <a16:creationId xmlns:a16="http://schemas.microsoft.com/office/drawing/2014/main" id="{56EFCA10-E232-417B-9568-EBE0194CF41C}"/>
              </a:ext>
            </a:extLst>
          </p:cNvPr>
          <p:cNvSpPr txBox="1">
            <a:spLocks/>
          </p:cNvSpPr>
          <p:nvPr/>
        </p:nvSpPr>
        <p:spPr>
          <a:xfrm>
            <a:off x="6585855" y="2364828"/>
            <a:ext cx="4305666" cy="3531167"/>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Description général du composant?</a:t>
            </a:r>
          </a:p>
          <a:p>
            <a:r>
              <a:rPr lang="fr-FR" dirty="0"/>
              <a:t>Interface/Bus?</a:t>
            </a:r>
          </a:p>
          <a:p>
            <a:r>
              <a:rPr lang="fr-FR" dirty="0"/>
              <a:t>Consommation (Tension/Courant) ?</a:t>
            </a:r>
          </a:p>
          <a:p>
            <a:r>
              <a:rPr lang="fr-FR" dirty="0"/>
              <a:t>Spectre utile ?</a:t>
            </a:r>
          </a:p>
          <a:p>
            <a:r>
              <a:rPr lang="fr-FR" dirty="0"/>
              <a:t>Tension niveau logique haut? </a:t>
            </a:r>
          </a:p>
          <a:p>
            <a:r>
              <a:rPr lang="fr-FR" dirty="0"/>
              <a:t>Tension niveau logique bas?</a:t>
            </a:r>
          </a:p>
          <a:p>
            <a:r>
              <a:rPr lang="fr-FR" dirty="0"/>
              <a:t>Plage de température de fonctionnement?</a:t>
            </a:r>
          </a:p>
          <a:p>
            <a:r>
              <a:rPr lang="fr-FR" dirty="0" err="1"/>
              <a:t>Device</a:t>
            </a:r>
            <a:r>
              <a:rPr lang="fr-FR" dirty="0"/>
              <a:t> ID (adresse et valeur) ?</a:t>
            </a:r>
          </a:p>
          <a:p>
            <a:endParaRPr lang="fr-FR" dirty="0"/>
          </a:p>
          <a:p>
            <a:endParaRPr lang="fr-FR" dirty="0"/>
          </a:p>
          <a:p>
            <a:pPr marL="457200" lvl="1" indent="0">
              <a:buNone/>
            </a:pPr>
            <a:endParaRPr lang="fr-FR" dirty="0"/>
          </a:p>
          <a:p>
            <a:pPr marL="114300" indent="0">
              <a:buNone/>
            </a:pPr>
            <a:endParaRPr lang="fr-FR" dirty="0"/>
          </a:p>
          <a:p>
            <a:endParaRPr lang="fr-FR" dirty="0"/>
          </a:p>
          <a:p>
            <a:endParaRPr lang="fr-FR" dirty="0"/>
          </a:p>
        </p:txBody>
      </p:sp>
    </p:spTree>
    <p:extLst>
      <p:ext uri="{BB962C8B-B14F-4D97-AF65-F5344CB8AC3E}">
        <p14:creationId xmlns:p14="http://schemas.microsoft.com/office/powerpoint/2010/main" val="2494060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29149" y="-20320"/>
            <a:ext cx="9890508" cy="1325563"/>
          </a:xfrm>
        </p:spPr>
        <p:txBody>
          <a:bodyPr/>
          <a:lstStyle/>
          <a:p>
            <a:r>
              <a:rPr lang="fr-FR" dirty="0"/>
              <a:t>Chaine d’acquisition</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36</a:t>
            </a:fld>
            <a:endParaRPr lang="en-US"/>
          </a:p>
        </p:txBody>
      </p:sp>
      <p:sp>
        <p:nvSpPr>
          <p:cNvPr id="25" name="Espace réservé du texte 4"/>
          <p:cNvSpPr>
            <a:spLocks noGrp="1"/>
          </p:cNvSpPr>
          <p:nvPr>
            <p:ph type="body" sz="quarter" idx="17"/>
          </p:nvPr>
        </p:nvSpPr>
        <p:spPr>
          <a:xfrm>
            <a:off x="429148" y="1341613"/>
            <a:ext cx="8021168" cy="366706"/>
          </a:xfrm>
        </p:spPr>
        <p:txBody>
          <a:bodyPr/>
          <a:lstStyle/>
          <a:p>
            <a:r>
              <a:rPr lang="fr-FR" dirty="0"/>
              <a:t>Hystérésis</a:t>
            </a:r>
          </a:p>
        </p:txBody>
      </p:sp>
      <p:sp>
        <p:nvSpPr>
          <p:cNvPr id="7" name="Espace réservé du texte 2"/>
          <p:cNvSpPr>
            <a:spLocks noGrp="1"/>
          </p:cNvSpPr>
          <p:nvPr>
            <p:ph type="body" sz="quarter" idx="12"/>
          </p:nvPr>
        </p:nvSpPr>
        <p:spPr>
          <a:xfrm>
            <a:off x="429148" y="1907628"/>
            <a:ext cx="9890509" cy="4031055"/>
          </a:xfrm>
        </p:spPr>
        <p:txBody>
          <a:bodyPr>
            <a:normAutofit/>
          </a:bodyPr>
          <a:lstStyle/>
          <a:p>
            <a:pPr marL="0" indent="0">
              <a:buNone/>
            </a:pPr>
            <a:endParaRPr lang="fr-FR" dirty="0"/>
          </a:p>
          <a:p>
            <a:endParaRPr lang="fr-FR" dirty="0"/>
          </a:p>
          <a:p>
            <a:endParaRPr lang="fr-FR" dirty="0"/>
          </a:p>
          <a:p>
            <a:endParaRPr lang="fr-FR" dirty="0"/>
          </a:p>
        </p:txBody>
      </p:sp>
      <p:sp>
        <p:nvSpPr>
          <p:cNvPr id="8" name="Espace réservé du texte 2"/>
          <p:cNvSpPr txBox="1">
            <a:spLocks/>
          </p:cNvSpPr>
          <p:nvPr/>
        </p:nvSpPr>
        <p:spPr>
          <a:xfrm>
            <a:off x="581548" y="2060028"/>
            <a:ext cx="9890509" cy="4031055"/>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entury Gothic" panose="020B0502020202020204" pitchFamily="34" charset="0"/>
              <a:buNone/>
            </a:pPr>
            <a:endParaRPr lang="fr-FR"/>
          </a:p>
          <a:p>
            <a:endParaRPr lang="fr-FR"/>
          </a:p>
          <a:p>
            <a:endParaRPr lang="fr-FR"/>
          </a:p>
          <a:p>
            <a:endParaRPr lang="fr-FR" dirty="0"/>
          </a:p>
        </p:txBody>
      </p:sp>
      <p:sp>
        <p:nvSpPr>
          <p:cNvPr id="10" name="Espace réservé du texte 2"/>
          <p:cNvSpPr txBox="1">
            <a:spLocks/>
          </p:cNvSpPr>
          <p:nvPr/>
        </p:nvSpPr>
        <p:spPr>
          <a:xfrm>
            <a:off x="733948" y="2212428"/>
            <a:ext cx="8813175" cy="3531167"/>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La mesure pour une même mesurande varie selon le sens</a:t>
            </a:r>
          </a:p>
          <a:p>
            <a:pPr marL="0" indent="0">
              <a:buNone/>
            </a:pPr>
            <a:r>
              <a:rPr lang="fr-FR" dirty="0"/>
              <a:t> d’évolution de la mesurande </a:t>
            </a:r>
          </a:p>
          <a:p>
            <a:pPr marL="457200" lvl="1" indent="0">
              <a:buNone/>
            </a:pPr>
            <a:endParaRPr lang="fr-FR" dirty="0"/>
          </a:p>
          <a:p>
            <a:pPr marL="114300" indent="0">
              <a:buNone/>
            </a:pPr>
            <a:endParaRPr lang="fr-FR" dirty="0"/>
          </a:p>
          <a:p>
            <a:endParaRPr lang="fr-FR" dirty="0"/>
          </a:p>
          <a:p>
            <a:endParaRPr lang="fr-FR" dirty="0"/>
          </a:p>
        </p:txBody>
      </p:sp>
      <p:pic>
        <p:nvPicPr>
          <p:cNvPr id="2" name="Image 1"/>
          <p:cNvPicPr>
            <a:picLocks noChangeAspect="1"/>
          </p:cNvPicPr>
          <p:nvPr/>
        </p:nvPicPr>
        <p:blipFill rotWithShape="1">
          <a:blip r:embed="rId3"/>
          <a:srcRect l="25954" t="39524" r="46520" b="4310"/>
          <a:stretch/>
        </p:blipFill>
        <p:spPr>
          <a:xfrm>
            <a:off x="7670800" y="1595816"/>
            <a:ext cx="3584097" cy="4113768"/>
          </a:xfrm>
          <a:prstGeom prst="rect">
            <a:avLst/>
          </a:prstGeom>
        </p:spPr>
      </p:pic>
      <p:sp>
        <p:nvSpPr>
          <p:cNvPr id="12" name="Espace réservé du texte 2"/>
          <p:cNvSpPr txBox="1">
            <a:spLocks/>
          </p:cNvSpPr>
          <p:nvPr/>
        </p:nvSpPr>
        <p:spPr>
          <a:xfrm>
            <a:off x="1345461" y="3402045"/>
            <a:ext cx="5981483" cy="830741"/>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a:t>L’erreur d’</a:t>
            </a:r>
            <a:r>
              <a:rPr lang="fr-FR" b="1" dirty="0" err="1"/>
              <a:t>hysteresis</a:t>
            </a:r>
            <a:r>
              <a:rPr lang="fr-FR" b="1" dirty="0"/>
              <a:t> sera la distance maximum entre la courbe de mesure ascendante et la courbe descendante du capteur</a:t>
            </a:r>
          </a:p>
          <a:p>
            <a:pPr marL="0" indent="0">
              <a:buNone/>
            </a:pPr>
            <a:endParaRPr lang="fr-FR" dirty="0"/>
          </a:p>
          <a:p>
            <a:endParaRPr lang="fr-FR" dirty="0"/>
          </a:p>
          <a:p>
            <a:pPr marL="457200" lvl="1" indent="0">
              <a:buNone/>
            </a:pPr>
            <a:endParaRPr lang="fr-FR" dirty="0"/>
          </a:p>
          <a:p>
            <a:pPr marL="114300" indent="0">
              <a:buNone/>
            </a:pPr>
            <a:endParaRPr lang="fr-FR" dirty="0"/>
          </a:p>
          <a:p>
            <a:endParaRPr lang="fr-FR" dirty="0"/>
          </a:p>
          <a:p>
            <a:endParaRPr lang="fr-FR" dirty="0"/>
          </a:p>
        </p:txBody>
      </p:sp>
    </p:spTree>
    <p:extLst>
      <p:ext uri="{BB962C8B-B14F-4D97-AF65-F5344CB8AC3E}">
        <p14:creationId xmlns:p14="http://schemas.microsoft.com/office/powerpoint/2010/main" val="38395628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29149" y="-20320"/>
            <a:ext cx="9890508" cy="1325563"/>
          </a:xfrm>
        </p:spPr>
        <p:txBody>
          <a:bodyPr/>
          <a:lstStyle/>
          <a:p>
            <a:r>
              <a:rPr lang="fr-FR" dirty="0"/>
              <a:t>Chaine d’acquisition	</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37</a:t>
            </a:fld>
            <a:endParaRPr lang="en-US"/>
          </a:p>
        </p:txBody>
      </p:sp>
      <p:sp>
        <p:nvSpPr>
          <p:cNvPr id="25" name="Espace réservé du texte 4"/>
          <p:cNvSpPr>
            <a:spLocks noGrp="1"/>
          </p:cNvSpPr>
          <p:nvPr>
            <p:ph type="body" sz="quarter" idx="17"/>
          </p:nvPr>
        </p:nvSpPr>
        <p:spPr>
          <a:xfrm>
            <a:off x="429148" y="1341613"/>
            <a:ext cx="8021168" cy="366706"/>
          </a:xfrm>
        </p:spPr>
        <p:txBody>
          <a:bodyPr/>
          <a:lstStyle/>
          <a:p>
            <a:r>
              <a:rPr lang="fr-FR" dirty="0"/>
              <a:t>Hystérésis</a:t>
            </a:r>
          </a:p>
        </p:txBody>
      </p:sp>
      <p:sp>
        <p:nvSpPr>
          <p:cNvPr id="7" name="Espace réservé du texte 2"/>
          <p:cNvSpPr>
            <a:spLocks noGrp="1"/>
          </p:cNvSpPr>
          <p:nvPr>
            <p:ph type="body" sz="quarter" idx="12"/>
          </p:nvPr>
        </p:nvSpPr>
        <p:spPr>
          <a:xfrm>
            <a:off x="429148" y="1907628"/>
            <a:ext cx="9890509" cy="4031055"/>
          </a:xfrm>
        </p:spPr>
        <p:txBody>
          <a:bodyPr>
            <a:normAutofit/>
          </a:bodyPr>
          <a:lstStyle/>
          <a:p>
            <a:pPr marL="0" indent="0">
              <a:buNone/>
            </a:pPr>
            <a:endParaRPr lang="fr-FR" dirty="0"/>
          </a:p>
          <a:p>
            <a:endParaRPr lang="fr-FR" dirty="0"/>
          </a:p>
          <a:p>
            <a:endParaRPr lang="fr-FR" dirty="0"/>
          </a:p>
          <a:p>
            <a:endParaRPr lang="fr-FR" dirty="0"/>
          </a:p>
        </p:txBody>
      </p:sp>
      <p:sp>
        <p:nvSpPr>
          <p:cNvPr id="8" name="Espace réservé du texte 2"/>
          <p:cNvSpPr txBox="1">
            <a:spLocks/>
          </p:cNvSpPr>
          <p:nvPr/>
        </p:nvSpPr>
        <p:spPr>
          <a:xfrm>
            <a:off x="581548" y="2060028"/>
            <a:ext cx="9890509" cy="4031055"/>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entury Gothic" panose="020B0502020202020204" pitchFamily="34" charset="0"/>
              <a:buNone/>
            </a:pPr>
            <a:endParaRPr lang="fr-FR"/>
          </a:p>
          <a:p>
            <a:endParaRPr lang="fr-FR"/>
          </a:p>
          <a:p>
            <a:endParaRPr lang="fr-FR"/>
          </a:p>
          <a:p>
            <a:endParaRPr lang="fr-FR" dirty="0"/>
          </a:p>
        </p:txBody>
      </p:sp>
      <p:sp>
        <p:nvSpPr>
          <p:cNvPr id="10" name="Espace réservé du texte 2"/>
          <p:cNvSpPr txBox="1">
            <a:spLocks/>
          </p:cNvSpPr>
          <p:nvPr/>
        </p:nvSpPr>
        <p:spPr>
          <a:xfrm>
            <a:off x="733948" y="2212428"/>
            <a:ext cx="8813175" cy="3531167"/>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Exemple de réponse d’un capteur de couple</a:t>
            </a:r>
          </a:p>
          <a:p>
            <a:pPr marL="0" indent="0">
              <a:buNone/>
            </a:pPr>
            <a:endParaRPr lang="fr-FR" dirty="0"/>
          </a:p>
          <a:p>
            <a:pPr marL="457200" lvl="1" indent="0">
              <a:buNone/>
            </a:pPr>
            <a:endParaRPr lang="fr-FR" dirty="0"/>
          </a:p>
          <a:p>
            <a:pPr marL="114300" indent="0">
              <a:buNone/>
            </a:pPr>
            <a:endParaRPr lang="fr-FR" dirty="0"/>
          </a:p>
          <a:p>
            <a:endParaRPr lang="fr-FR" dirty="0"/>
          </a:p>
          <a:p>
            <a:endParaRPr lang="fr-FR" dirty="0"/>
          </a:p>
        </p:txBody>
      </p:sp>
      <p:pic>
        <p:nvPicPr>
          <p:cNvPr id="2050" name="Picture 2" descr="https://www.hbm.com/fileadmin/_processed_/5/b/csm_s1022_determination-of-the-linearity-deviation-including-hysteresis_80ee990e5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8482" y="2714471"/>
            <a:ext cx="4762500" cy="2200275"/>
          </a:xfrm>
          <a:prstGeom prst="rect">
            <a:avLst/>
          </a:prstGeom>
          <a:noFill/>
          <a:extLst>
            <a:ext uri="{909E8E84-426E-40DD-AFC4-6F175D3DCCD1}">
              <a14:hiddenFill xmlns:a14="http://schemas.microsoft.com/office/drawing/2010/main">
                <a:solidFill>
                  <a:srgbClr val="FFFFFF"/>
                </a:solidFill>
              </a14:hiddenFill>
            </a:ext>
          </a:extLst>
        </p:spPr>
      </p:pic>
      <p:sp>
        <p:nvSpPr>
          <p:cNvPr id="13" name="Espace réservé du texte 2"/>
          <p:cNvSpPr txBox="1">
            <a:spLocks/>
          </p:cNvSpPr>
          <p:nvPr/>
        </p:nvSpPr>
        <p:spPr>
          <a:xfrm>
            <a:off x="733947" y="5334171"/>
            <a:ext cx="8813175" cy="1123780"/>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Dans cette exemple, linéarité et hystérésis sont corrélées (les erreurs se combinent). Le constructeur fait donc le choix d’exprimer l’erreur d’</a:t>
            </a:r>
            <a:r>
              <a:rPr lang="fr-FR" dirty="0" err="1"/>
              <a:t>hysteresis</a:t>
            </a:r>
            <a:r>
              <a:rPr lang="fr-FR" dirty="0"/>
              <a:t> par la différence maximum entre la courbe de linéarité qu’il a calculé </a:t>
            </a:r>
            <a:r>
              <a:rPr lang="fr-FR" i="1" dirty="0"/>
              <a:t>(Reference Straight Line)</a:t>
            </a:r>
            <a:r>
              <a:rPr lang="fr-FR" dirty="0"/>
              <a:t> et points de mesure (descendant et ascendant)</a:t>
            </a:r>
          </a:p>
          <a:p>
            <a:pPr marL="0" indent="0">
              <a:buNone/>
            </a:pPr>
            <a:endParaRPr lang="fr-FR" dirty="0"/>
          </a:p>
          <a:p>
            <a:pPr marL="457200" lvl="1" indent="0">
              <a:buNone/>
            </a:pPr>
            <a:endParaRPr lang="fr-FR" dirty="0"/>
          </a:p>
          <a:p>
            <a:pPr marL="114300" indent="0">
              <a:buNone/>
            </a:pPr>
            <a:endParaRPr lang="fr-FR" dirty="0"/>
          </a:p>
          <a:p>
            <a:endParaRPr lang="fr-FR" dirty="0"/>
          </a:p>
          <a:p>
            <a:endParaRPr lang="fr-FR" dirty="0"/>
          </a:p>
        </p:txBody>
      </p:sp>
    </p:spTree>
    <p:extLst>
      <p:ext uri="{BB962C8B-B14F-4D97-AF65-F5344CB8AC3E}">
        <p14:creationId xmlns:p14="http://schemas.microsoft.com/office/powerpoint/2010/main" val="18339466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29149" y="-20320"/>
            <a:ext cx="9890508" cy="1325563"/>
          </a:xfrm>
        </p:spPr>
        <p:txBody>
          <a:bodyPr/>
          <a:lstStyle/>
          <a:p>
            <a:r>
              <a:rPr lang="fr-FR" dirty="0"/>
              <a:t>Chaine d’acquisition</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38</a:t>
            </a:fld>
            <a:endParaRPr lang="en-US"/>
          </a:p>
        </p:txBody>
      </p:sp>
      <p:sp>
        <p:nvSpPr>
          <p:cNvPr id="25" name="Espace réservé du texte 4"/>
          <p:cNvSpPr>
            <a:spLocks noGrp="1"/>
          </p:cNvSpPr>
          <p:nvPr>
            <p:ph type="body" sz="quarter" idx="17"/>
          </p:nvPr>
        </p:nvSpPr>
        <p:spPr>
          <a:xfrm>
            <a:off x="429148" y="1341613"/>
            <a:ext cx="8021168" cy="366706"/>
          </a:xfrm>
        </p:spPr>
        <p:txBody>
          <a:bodyPr/>
          <a:lstStyle/>
          <a:p>
            <a:r>
              <a:rPr lang="fr-FR" dirty="0"/>
              <a:t>Résolution</a:t>
            </a:r>
          </a:p>
        </p:txBody>
      </p:sp>
      <p:sp>
        <p:nvSpPr>
          <p:cNvPr id="7" name="Espace réservé du texte 2"/>
          <p:cNvSpPr>
            <a:spLocks noGrp="1"/>
          </p:cNvSpPr>
          <p:nvPr>
            <p:ph type="body" sz="quarter" idx="12"/>
          </p:nvPr>
        </p:nvSpPr>
        <p:spPr>
          <a:xfrm>
            <a:off x="429148" y="1907628"/>
            <a:ext cx="9890509" cy="4031055"/>
          </a:xfrm>
        </p:spPr>
        <p:txBody>
          <a:bodyPr>
            <a:normAutofit/>
          </a:bodyPr>
          <a:lstStyle/>
          <a:p>
            <a:pPr marL="0" indent="0">
              <a:buNone/>
            </a:pPr>
            <a:endParaRPr lang="fr-FR" dirty="0"/>
          </a:p>
          <a:p>
            <a:endParaRPr lang="fr-FR" dirty="0"/>
          </a:p>
          <a:p>
            <a:endParaRPr lang="fr-FR" dirty="0"/>
          </a:p>
          <a:p>
            <a:endParaRPr lang="fr-FR" dirty="0"/>
          </a:p>
        </p:txBody>
      </p:sp>
      <p:sp>
        <p:nvSpPr>
          <p:cNvPr id="8" name="Espace réservé du texte 2"/>
          <p:cNvSpPr txBox="1">
            <a:spLocks/>
          </p:cNvSpPr>
          <p:nvPr/>
        </p:nvSpPr>
        <p:spPr>
          <a:xfrm>
            <a:off x="581548" y="2060028"/>
            <a:ext cx="9890509" cy="4031055"/>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entury Gothic" panose="020B0502020202020204" pitchFamily="34" charset="0"/>
              <a:buNone/>
            </a:pPr>
            <a:endParaRPr lang="fr-FR"/>
          </a:p>
          <a:p>
            <a:endParaRPr lang="fr-FR"/>
          </a:p>
          <a:p>
            <a:endParaRPr lang="fr-FR"/>
          </a:p>
          <a:p>
            <a:endParaRPr lang="fr-FR" dirty="0"/>
          </a:p>
        </p:txBody>
      </p:sp>
      <mc:AlternateContent xmlns:mc="http://schemas.openxmlformats.org/markup-compatibility/2006" xmlns:a14="http://schemas.microsoft.com/office/drawing/2010/main">
        <mc:Choice Requires="a14">
          <p:sp>
            <p:nvSpPr>
              <p:cNvPr id="11" name="Espace réservé du texte 2"/>
              <p:cNvSpPr txBox="1">
                <a:spLocks/>
              </p:cNvSpPr>
              <p:nvPr/>
            </p:nvSpPr>
            <p:spPr>
              <a:xfrm>
                <a:off x="733949" y="2212429"/>
                <a:ext cx="6109304" cy="1749972"/>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L’erreur de résolution se situera la plupart du temps au niveau de la conversion analogique -&gt; numérique.</a:t>
                </a:r>
              </a:p>
              <a:p>
                <a:r>
                  <a:rPr lang="fr-FR" dirty="0"/>
                  <a:t>La résolution s’exprimant :</a:t>
                </a:r>
              </a:p>
              <a:p>
                <a:pPr marL="457200" lvl="1" indent="0">
                  <a:buNone/>
                </a:pPr>
                <a:endParaRPr lang="fr-FR"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𝑄</m:t>
                      </m:r>
                      <m:r>
                        <a:rPr lang="fr-FR" i="1" dirty="0" smtClean="0">
                          <a:latin typeface="Cambria Math" panose="02040503050406030204" pitchFamily="18" charset="0"/>
                        </a:rPr>
                        <m:t> = </m:t>
                      </m:r>
                    </m:oMath>
                  </m:oMathPara>
                </a14:m>
                <a:endParaRPr lang="fr-FR" baseline="30000" dirty="0"/>
              </a:p>
              <a:p>
                <a:pPr marL="457200" lvl="1" indent="0">
                  <a:buNone/>
                </a:pPr>
                <a:r>
                  <a:rPr lang="fr-FR" dirty="0"/>
                  <a:t>          </a:t>
                </a:r>
              </a:p>
              <a:p>
                <a:pPr marL="0" indent="0">
                  <a:buNone/>
                </a:pPr>
                <a:endParaRPr lang="fr-FR" dirty="0"/>
              </a:p>
              <a:p>
                <a:pPr marL="457200" lvl="1" indent="0">
                  <a:buNone/>
                </a:pPr>
                <a:endParaRPr lang="fr-FR" dirty="0"/>
              </a:p>
              <a:p>
                <a:pPr marL="114300" indent="0">
                  <a:buNone/>
                </a:pPr>
                <a:endParaRPr lang="fr-FR" dirty="0"/>
              </a:p>
              <a:p>
                <a:endParaRPr lang="fr-FR" dirty="0"/>
              </a:p>
              <a:p>
                <a:endParaRPr lang="fr-FR" dirty="0"/>
              </a:p>
            </p:txBody>
          </p:sp>
        </mc:Choice>
        <mc:Fallback xmlns="">
          <p:sp>
            <p:nvSpPr>
              <p:cNvPr id="11" name="Espace réservé du texte 2"/>
              <p:cNvSpPr txBox="1">
                <a:spLocks noRot="1" noChangeAspect="1" noMove="1" noResize="1" noEditPoints="1" noAdjustHandles="1" noChangeArrowheads="1" noChangeShapeType="1" noTextEdit="1"/>
              </p:cNvSpPr>
              <p:nvPr/>
            </p:nvSpPr>
            <p:spPr>
              <a:xfrm>
                <a:off x="733949" y="2212429"/>
                <a:ext cx="6109304" cy="1749972"/>
              </a:xfrm>
              <a:prstGeom prst="rect">
                <a:avLst/>
              </a:prstGeom>
              <a:blipFill>
                <a:blip r:embed="rId3"/>
                <a:stretch>
                  <a:fillRect l="-399" t="-1742"/>
                </a:stretch>
              </a:blipFill>
            </p:spPr>
            <p:txBody>
              <a:bodyPr/>
              <a:lstStyle/>
              <a:p>
                <a:r>
                  <a:rPr lang="en-US">
                    <a:noFill/>
                  </a:rPr>
                  <a:t> </a:t>
                </a:r>
              </a:p>
            </p:txBody>
          </p:sp>
        </mc:Fallback>
      </mc:AlternateContent>
      <p:pic>
        <p:nvPicPr>
          <p:cNvPr id="2" name="Image 1"/>
          <p:cNvPicPr>
            <a:picLocks noChangeAspect="1"/>
          </p:cNvPicPr>
          <p:nvPr/>
        </p:nvPicPr>
        <p:blipFill>
          <a:blip r:embed="rId4"/>
          <a:stretch>
            <a:fillRect/>
          </a:stretch>
        </p:blipFill>
        <p:spPr>
          <a:xfrm>
            <a:off x="6428584" y="1907628"/>
            <a:ext cx="5629275" cy="3238500"/>
          </a:xfrm>
          <a:prstGeom prst="rect">
            <a:avLst/>
          </a:prstGeom>
        </p:spPr>
      </p:pic>
    </p:spTree>
    <p:extLst>
      <p:ext uri="{BB962C8B-B14F-4D97-AF65-F5344CB8AC3E}">
        <p14:creationId xmlns:p14="http://schemas.microsoft.com/office/powerpoint/2010/main" val="11686811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29149" y="-20320"/>
            <a:ext cx="9890508" cy="1325563"/>
          </a:xfrm>
        </p:spPr>
        <p:txBody>
          <a:bodyPr/>
          <a:lstStyle/>
          <a:p>
            <a:r>
              <a:rPr lang="fr-FR" dirty="0"/>
              <a:t>Chaine d’acquisition	</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39</a:t>
            </a:fld>
            <a:endParaRPr lang="en-US"/>
          </a:p>
        </p:txBody>
      </p:sp>
      <p:sp>
        <p:nvSpPr>
          <p:cNvPr id="25" name="Espace réservé du texte 4"/>
          <p:cNvSpPr>
            <a:spLocks noGrp="1"/>
          </p:cNvSpPr>
          <p:nvPr>
            <p:ph type="body" sz="quarter" idx="17"/>
          </p:nvPr>
        </p:nvSpPr>
        <p:spPr>
          <a:xfrm>
            <a:off x="429148" y="1341613"/>
            <a:ext cx="8021168" cy="366706"/>
          </a:xfrm>
        </p:spPr>
        <p:txBody>
          <a:bodyPr/>
          <a:lstStyle/>
          <a:p>
            <a:r>
              <a:rPr lang="fr-FR" dirty="0"/>
              <a:t>Résolution</a:t>
            </a:r>
          </a:p>
        </p:txBody>
      </p:sp>
      <p:sp>
        <p:nvSpPr>
          <p:cNvPr id="7" name="Espace réservé du texte 2"/>
          <p:cNvSpPr>
            <a:spLocks noGrp="1"/>
          </p:cNvSpPr>
          <p:nvPr>
            <p:ph type="body" sz="quarter" idx="12"/>
          </p:nvPr>
        </p:nvSpPr>
        <p:spPr>
          <a:xfrm>
            <a:off x="429148" y="1907628"/>
            <a:ext cx="9890509" cy="4031055"/>
          </a:xfrm>
        </p:spPr>
        <p:txBody>
          <a:bodyPr>
            <a:normAutofit/>
          </a:bodyPr>
          <a:lstStyle/>
          <a:p>
            <a:pPr marL="0" indent="0">
              <a:buNone/>
            </a:pPr>
            <a:endParaRPr lang="fr-FR" dirty="0"/>
          </a:p>
          <a:p>
            <a:endParaRPr lang="fr-FR" dirty="0"/>
          </a:p>
          <a:p>
            <a:endParaRPr lang="fr-FR" dirty="0"/>
          </a:p>
          <a:p>
            <a:endParaRPr lang="fr-FR" dirty="0"/>
          </a:p>
        </p:txBody>
      </p:sp>
      <p:sp>
        <p:nvSpPr>
          <p:cNvPr id="8" name="Espace réservé du texte 2"/>
          <p:cNvSpPr txBox="1">
            <a:spLocks/>
          </p:cNvSpPr>
          <p:nvPr/>
        </p:nvSpPr>
        <p:spPr>
          <a:xfrm>
            <a:off x="581548" y="2060028"/>
            <a:ext cx="9890509" cy="4031055"/>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entury Gothic" panose="020B0502020202020204" pitchFamily="34" charset="0"/>
              <a:buNone/>
            </a:pPr>
            <a:endParaRPr lang="fr-FR"/>
          </a:p>
          <a:p>
            <a:endParaRPr lang="fr-FR"/>
          </a:p>
          <a:p>
            <a:endParaRPr lang="fr-FR"/>
          </a:p>
          <a:p>
            <a:endParaRPr lang="fr-FR" dirty="0"/>
          </a:p>
        </p:txBody>
      </p:sp>
      <mc:AlternateContent xmlns:mc="http://schemas.openxmlformats.org/markup-compatibility/2006" xmlns:a14="http://schemas.microsoft.com/office/drawing/2010/main">
        <mc:Choice Requires="a14">
          <p:sp>
            <p:nvSpPr>
              <p:cNvPr id="11" name="Espace réservé du texte 2"/>
              <p:cNvSpPr txBox="1">
                <a:spLocks/>
              </p:cNvSpPr>
              <p:nvPr/>
            </p:nvSpPr>
            <p:spPr>
              <a:xfrm>
                <a:off x="733949" y="2212429"/>
                <a:ext cx="6109304" cy="1749972"/>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L’erreur de résolution se situera la plupart du temps au niveau de la conversion analogique -&gt; numérique.</a:t>
                </a:r>
              </a:p>
              <a:p>
                <a:r>
                  <a:rPr lang="fr-FR" dirty="0"/>
                  <a:t>La résolution s’exprimant :</a:t>
                </a:r>
              </a:p>
              <a:p>
                <a:pPr marL="457200" lvl="1" indent="0">
                  <a:buNone/>
                </a:pPr>
                <a:endParaRPr lang="fr-FR"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𝑄</m:t>
                      </m:r>
                      <m:r>
                        <a:rPr lang="fr-FR" i="1" dirty="0" smtClean="0">
                          <a:latin typeface="Cambria Math" panose="02040503050406030204" pitchFamily="18" charset="0"/>
                        </a:rPr>
                        <m:t> =(</m:t>
                      </m:r>
                      <m:r>
                        <a:rPr lang="fr-FR" i="1" dirty="0" err="1" smtClean="0">
                          <a:latin typeface="Cambria Math" panose="02040503050406030204" pitchFamily="18" charset="0"/>
                        </a:rPr>
                        <m:t>𝑉𝑖𝑛</m:t>
                      </m:r>
                      <m:r>
                        <a:rPr lang="fr-FR" i="1" baseline="-25000" dirty="0" err="1" smtClean="0">
                          <a:latin typeface="Cambria Math" panose="02040503050406030204" pitchFamily="18" charset="0"/>
                        </a:rPr>
                        <m:t>𝑚𝑎𝑥</m:t>
                      </m:r>
                      <m:r>
                        <a:rPr lang="fr-FR" i="1" dirty="0" smtClean="0">
                          <a:latin typeface="Cambria Math" panose="02040503050406030204" pitchFamily="18" charset="0"/>
                        </a:rPr>
                        <m:t> − </m:t>
                      </m:r>
                      <m:r>
                        <a:rPr lang="fr-FR" i="1" dirty="0" err="1" smtClean="0">
                          <a:latin typeface="Cambria Math" panose="02040503050406030204" pitchFamily="18" charset="0"/>
                        </a:rPr>
                        <m:t>𝑉𝑖𝑛</m:t>
                      </m:r>
                      <m:r>
                        <a:rPr lang="fr-FR" i="1" baseline="-25000" dirty="0" err="1" smtClean="0">
                          <a:latin typeface="Cambria Math" panose="02040503050406030204" pitchFamily="18" charset="0"/>
                        </a:rPr>
                        <m:t>𝑚𝑖𝑛</m:t>
                      </m:r>
                      <m:r>
                        <a:rPr lang="fr-FR" i="1" dirty="0" smtClean="0">
                          <a:latin typeface="Cambria Math" panose="02040503050406030204" pitchFamily="18" charset="0"/>
                        </a:rPr>
                        <m:t> </m:t>
                      </m:r>
                      <m:r>
                        <a:rPr lang="fr-FR" b="0" i="1" dirty="0" smtClean="0">
                          <a:latin typeface="Cambria Math" panose="02040503050406030204" pitchFamily="18" charset="0"/>
                        </a:rPr>
                        <m:t>)</m:t>
                      </m:r>
                      <m:r>
                        <a:rPr lang="fr-FR" i="1" dirty="0" smtClean="0">
                          <a:latin typeface="Cambria Math" panose="02040503050406030204" pitchFamily="18" charset="0"/>
                        </a:rPr>
                        <m:t>/ 2</m:t>
                      </m:r>
                      <m:r>
                        <a:rPr lang="fr-FR" i="1" baseline="30000" dirty="0" smtClean="0">
                          <a:latin typeface="Cambria Math" panose="02040503050406030204" pitchFamily="18" charset="0"/>
                        </a:rPr>
                        <m:t>𝑛𝑏𝑏𝑖𝑡</m:t>
                      </m:r>
                    </m:oMath>
                  </m:oMathPara>
                </a14:m>
                <a:endParaRPr lang="fr-FR" baseline="30000" dirty="0"/>
              </a:p>
              <a:p>
                <a:pPr marL="457200" lvl="1" indent="0">
                  <a:buNone/>
                </a:pPr>
                <a:r>
                  <a:rPr lang="fr-FR" dirty="0"/>
                  <a:t>          </a:t>
                </a:r>
              </a:p>
              <a:p>
                <a:pPr marL="0" indent="0">
                  <a:buNone/>
                </a:pPr>
                <a:endParaRPr lang="fr-FR" dirty="0"/>
              </a:p>
              <a:p>
                <a:pPr marL="457200" lvl="1" indent="0">
                  <a:buNone/>
                </a:pPr>
                <a:endParaRPr lang="fr-FR" dirty="0"/>
              </a:p>
              <a:p>
                <a:pPr marL="114300" indent="0">
                  <a:buNone/>
                </a:pPr>
                <a:endParaRPr lang="fr-FR" dirty="0"/>
              </a:p>
              <a:p>
                <a:endParaRPr lang="fr-FR" dirty="0"/>
              </a:p>
              <a:p>
                <a:endParaRPr lang="fr-FR" dirty="0"/>
              </a:p>
            </p:txBody>
          </p:sp>
        </mc:Choice>
        <mc:Fallback xmlns="">
          <p:sp>
            <p:nvSpPr>
              <p:cNvPr id="11" name="Espace réservé du texte 2"/>
              <p:cNvSpPr txBox="1">
                <a:spLocks noRot="1" noChangeAspect="1" noMove="1" noResize="1" noEditPoints="1" noAdjustHandles="1" noChangeArrowheads="1" noChangeShapeType="1" noTextEdit="1"/>
              </p:cNvSpPr>
              <p:nvPr/>
            </p:nvSpPr>
            <p:spPr>
              <a:xfrm>
                <a:off x="733949" y="2212429"/>
                <a:ext cx="6109304" cy="1749972"/>
              </a:xfrm>
              <a:prstGeom prst="rect">
                <a:avLst/>
              </a:prstGeom>
              <a:blipFill>
                <a:blip r:embed="rId3"/>
                <a:stretch>
                  <a:fillRect l="-399" t="-1742"/>
                </a:stretch>
              </a:blipFill>
            </p:spPr>
            <p:txBody>
              <a:bodyPr/>
              <a:lstStyle/>
              <a:p>
                <a:r>
                  <a:rPr lang="en-US">
                    <a:noFill/>
                  </a:rPr>
                  <a:t> </a:t>
                </a:r>
              </a:p>
            </p:txBody>
          </p:sp>
        </mc:Fallback>
      </mc:AlternateContent>
      <p:sp>
        <p:nvSpPr>
          <p:cNvPr id="12" name="Espace réservé du texte 2"/>
          <p:cNvSpPr txBox="1">
            <a:spLocks/>
          </p:cNvSpPr>
          <p:nvPr/>
        </p:nvSpPr>
        <p:spPr>
          <a:xfrm>
            <a:off x="861770" y="4138894"/>
            <a:ext cx="5981483" cy="830741"/>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a:t>L’erreur de résolution s’exprime par le rapport Q/2</a:t>
            </a:r>
          </a:p>
          <a:p>
            <a:pPr marL="0" indent="0">
              <a:buNone/>
            </a:pPr>
            <a:endParaRPr lang="fr-FR" dirty="0"/>
          </a:p>
          <a:p>
            <a:endParaRPr lang="fr-FR" dirty="0"/>
          </a:p>
          <a:p>
            <a:pPr marL="457200" lvl="1" indent="0">
              <a:buNone/>
            </a:pPr>
            <a:endParaRPr lang="fr-FR" dirty="0"/>
          </a:p>
          <a:p>
            <a:pPr marL="114300" indent="0">
              <a:buNone/>
            </a:pPr>
            <a:endParaRPr lang="fr-FR" dirty="0"/>
          </a:p>
          <a:p>
            <a:endParaRPr lang="fr-FR" dirty="0"/>
          </a:p>
          <a:p>
            <a:endParaRPr lang="fr-FR" dirty="0"/>
          </a:p>
        </p:txBody>
      </p:sp>
    </p:spTree>
    <p:extLst>
      <p:ext uri="{BB962C8B-B14F-4D97-AF65-F5344CB8AC3E}">
        <p14:creationId xmlns:p14="http://schemas.microsoft.com/office/powerpoint/2010/main" val="3883890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Chaine d’acquisition</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4</a:t>
            </a:fld>
            <a:endParaRPr lang="en-US"/>
          </a:p>
        </p:txBody>
      </p:sp>
      <p:sp>
        <p:nvSpPr>
          <p:cNvPr id="22" name="Espace réservé du texte 4"/>
          <p:cNvSpPr>
            <a:spLocks noGrp="1"/>
          </p:cNvSpPr>
          <p:nvPr>
            <p:ph type="body" sz="quarter" idx="17"/>
          </p:nvPr>
        </p:nvSpPr>
        <p:spPr>
          <a:xfrm>
            <a:off x="429148" y="1341613"/>
            <a:ext cx="8021168" cy="366706"/>
          </a:xfrm>
        </p:spPr>
        <p:txBody>
          <a:bodyPr/>
          <a:lstStyle/>
          <a:p>
            <a:r>
              <a:rPr lang="fr-FR" dirty="0"/>
              <a:t>Généralités</a:t>
            </a:r>
            <a:endParaRPr lang="en-US" dirty="0"/>
          </a:p>
        </p:txBody>
      </p:sp>
      <p:sp>
        <p:nvSpPr>
          <p:cNvPr id="23" name="ZoneTexte 22"/>
          <p:cNvSpPr txBox="1"/>
          <p:nvPr/>
        </p:nvSpPr>
        <p:spPr>
          <a:xfrm>
            <a:off x="2062716" y="2995675"/>
            <a:ext cx="2083982" cy="369332"/>
          </a:xfrm>
          <a:prstGeom prst="rect">
            <a:avLst/>
          </a:prstGeom>
          <a:noFill/>
          <a:ln>
            <a:solidFill>
              <a:schemeClr val="tx1"/>
            </a:solidFill>
          </a:ln>
        </p:spPr>
        <p:txBody>
          <a:bodyPr wrap="square" rtlCol="0">
            <a:spAutoFit/>
          </a:bodyPr>
          <a:lstStyle/>
          <a:p>
            <a:pPr algn="ctr"/>
            <a:r>
              <a:rPr lang="fr-FR" dirty="0"/>
              <a:t>ACQUISITION</a:t>
            </a:r>
            <a:endParaRPr lang="en-US" dirty="0"/>
          </a:p>
        </p:txBody>
      </p:sp>
      <p:sp>
        <p:nvSpPr>
          <p:cNvPr id="24" name="ZoneTexte 23"/>
          <p:cNvSpPr txBox="1"/>
          <p:nvPr/>
        </p:nvSpPr>
        <p:spPr>
          <a:xfrm>
            <a:off x="4522381" y="2995675"/>
            <a:ext cx="2083982" cy="369332"/>
          </a:xfrm>
          <a:prstGeom prst="rect">
            <a:avLst/>
          </a:prstGeom>
          <a:noFill/>
          <a:ln>
            <a:solidFill>
              <a:schemeClr val="tx1"/>
            </a:solidFill>
          </a:ln>
        </p:spPr>
        <p:txBody>
          <a:bodyPr wrap="square" rtlCol="0">
            <a:spAutoFit/>
          </a:bodyPr>
          <a:lstStyle/>
          <a:p>
            <a:pPr algn="ctr"/>
            <a:r>
              <a:rPr lang="fr-FR" dirty="0"/>
              <a:t>TRAITEMENT</a:t>
            </a:r>
            <a:endParaRPr lang="en-US" dirty="0"/>
          </a:p>
        </p:txBody>
      </p:sp>
      <p:cxnSp>
        <p:nvCxnSpPr>
          <p:cNvPr id="25" name="Connecteur droit avec flèche 24"/>
          <p:cNvCxnSpPr>
            <a:stCxn id="23" idx="3"/>
            <a:endCxn id="24" idx="1"/>
          </p:cNvCxnSpPr>
          <p:nvPr/>
        </p:nvCxnSpPr>
        <p:spPr>
          <a:xfrm>
            <a:off x="4146698" y="3180341"/>
            <a:ext cx="3756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6982046" y="2995675"/>
            <a:ext cx="2083982" cy="369332"/>
          </a:xfrm>
          <a:prstGeom prst="rect">
            <a:avLst/>
          </a:prstGeom>
          <a:noFill/>
          <a:ln>
            <a:solidFill>
              <a:schemeClr val="tx1"/>
            </a:solidFill>
          </a:ln>
        </p:spPr>
        <p:txBody>
          <a:bodyPr wrap="square" rtlCol="0">
            <a:spAutoFit/>
          </a:bodyPr>
          <a:lstStyle/>
          <a:p>
            <a:pPr algn="ctr"/>
            <a:r>
              <a:rPr lang="fr-FR" dirty="0"/>
              <a:t>EXPLOITATION</a:t>
            </a:r>
            <a:endParaRPr lang="en-US" dirty="0"/>
          </a:p>
        </p:txBody>
      </p:sp>
      <p:cxnSp>
        <p:nvCxnSpPr>
          <p:cNvPr id="27" name="Connecteur droit avec flèche 26"/>
          <p:cNvCxnSpPr>
            <a:endCxn id="26" idx="1"/>
          </p:cNvCxnSpPr>
          <p:nvPr/>
        </p:nvCxnSpPr>
        <p:spPr>
          <a:xfrm>
            <a:off x="6606363" y="3180341"/>
            <a:ext cx="3756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à coins arrondis 1"/>
          <p:cNvSpPr/>
          <p:nvPr/>
        </p:nvSpPr>
        <p:spPr>
          <a:xfrm>
            <a:off x="1602658" y="2330245"/>
            <a:ext cx="7983794" cy="1789471"/>
          </a:xfrm>
          <a:prstGeom prst="roundRect">
            <a:avLst/>
          </a:prstGeom>
          <a:noFill/>
          <a:ln w="476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oneTexte 2"/>
          <p:cNvSpPr txBox="1"/>
          <p:nvPr/>
        </p:nvSpPr>
        <p:spPr>
          <a:xfrm>
            <a:off x="8229600" y="4208206"/>
            <a:ext cx="1219200" cy="369332"/>
          </a:xfrm>
          <a:prstGeom prst="rect">
            <a:avLst/>
          </a:prstGeom>
          <a:solidFill>
            <a:schemeClr val="bg1"/>
          </a:solidFill>
        </p:spPr>
        <p:txBody>
          <a:bodyPr wrap="square" rtlCol="0">
            <a:spAutoFit/>
          </a:bodyPr>
          <a:lstStyle/>
          <a:p>
            <a:r>
              <a:rPr lang="fr-FR" b="1" dirty="0"/>
              <a:t>Système</a:t>
            </a:r>
            <a:endParaRPr lang="en-US" b="1" dirty="0"/>
          </a:p>
        </p:txBody>
      </p:sp>
    </p:spTree>
    <p:extLst>
      <p:ext uri="{BB962C8B-B14F-4D97-AF65-F5344CB8AC3E}">
        <p14:creationId xmlns:p14="http://schemas.microsoft.com/office/powerpoint/2010/main" val="26756217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29149" y="-20320"/>
            <a:ext cx="9890508" cy="1325563"/>
          </a:xfrm>
        </p:spPr>
        <p:txBody>
          <a:bodyPr/>
          <a:lstStyle/>
          <a:p>
            <a:r>
              <a:rPr lang="fr-FR" dirty="0"/>
              <a:t>Chaine d’acquisition	</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40</a:t>
            </a:fld>
            <a:endParaRPr lang="en-US"/>
          </a:p>
        </p:txBody>
      </p:sp>
      <p:sp>
        <p:nvSpPr>
          <p:cNvPr id="25" name="Espace réservé du texte 4"/>
          <p:cNvSpPr>
            <a:spLocks noGrp="1"/>
          </p:cNvSpPr>
          <p:nvPr>
            <p:ph type="body" sz="quarter" idx="17"/>
          </p:nvPr>
        </p:nvSpPr>
        <p:spPr>
          <a:xfrm>
            <a:off x="429148" y="1341613"/>
            <a:ext cx="8021168" cy="366706"/>
          </a:xfrm>
        </p:spPr>
        <p:txBody>
          <a:bodyPr/>
          <a:lstStyle/>
          <a:p>
            <a:r>
              <a:rPr lang="fr-FR" dirty="0"/>
              <a:t>Application numérique</a:t>
            </a:r>
          </a:p>
        </p:txBody>
      </p:sp>
      <p:sp>
        <p:nvSpPr>
          <p:cNvPr id="8" name="Espace réservé du texte 2"/>
          <p:cNvSpPr txBox="1">
            <a:spLocks/>
          </p:cNvSpPr>
          <p:nvPr/>
        </p:nvSpPr>
        <p:spPr>
          <a:xfrm>
            <a:off x="581548" y="2060028"/>
            <a:ext cx="9890509" cy="4031055"/>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entury Gothic" panose="020B0502020202020204" pitchFamily="34" charset="0"/>
              <a:buNone/>
            </a:pPr>
            <a:endParaRPr lang="fr-FR"/>
          </a:p>
          <a:p>
            <a:endParaRPr lang="fr-FR"/>
          </a:p>
          <a:p>
            <a:endParaRPr lang="fr-FR"/>
          </a:p>
          <a:p>
            <a:endParaRPr lang="fr-FR" dirty="0"/>
          </a:p>
        </p:txBody>
      </p:sp>
      <p:sp>
        <p:nvSpPr>
          <p:cNvPr id="10" name="Espace réservé du texte 2"/>
          <p:cNvSpPr txBox="1">
            <a:spLocks/>
          </p:cNvSpPr>
          <p:nvPr/>
        </p:nvSpPr>
        <p:spPr>
          <a:xfrm>
            <a:off x="733949" y="2212429"/>
            <a:ext cx="6109304" cy="461945"/>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Setup</a:t>
            </a:r>
          </a:p>
          <a:p>
            <a:pPr marL="0" indent="0">
              <a:buNone/>
            </a:pPr>
            <a:endParaRPr lang="fr-FR" dirty="0"/>
          </a:p>
          <a:p>
            <a:pPr marL="457200" lvl="1" indent="0">
              <a:buNone/>
            </a:pPr>
            <a:endParaRPr lang="fr-FR" dirty="0"/>
          </a:p>
          <a:p>
            <a:pPr marL="114300" indent="0">
              <a:buNone/>
            </a:pPr>
            <a:endParaRPr lang="fr-FR" dirty="0"/>
          </a:p>
          <a:p>
            <a:endParaRPr lang="fr-FR" dirty="0"/>
          </a:p>
          <a:p>
            <a:endParaRPr lang="fr-FR" dirty="0"/>
          </a:p>
        </p:txBody>
      </p:sp>
      <p:sp>
        <p:nvSpPr>
          <p:cNvPr id="13" name="ZoneTexte 12"/>
          <p:cNvSpPr txBox="1"/>
          <p:nvPr/>
        </p:nvSpPr>
        <p:spPr>
          <a:xfrm>
            <a:off x="748698" y="2934497"/>
            <a:ext cx="1226174" cy="1015663"/>
          </a:xfrm>
          <a:prstGeom prst="rect">
            <a:avLst/>
          </a:prstGeom>
          <a:noFill/>
          <a:ln>
            <a:solidFill>
              <a:schemeClr val="tx1"/>
            </a:solidFill>
          </a:ln>
        </p:spPr>
        <p:txBody>
          <a:bodyPr wrap="square" rtlCol="0">
            <a:spAutoFit/>
          </a:bodyPr>
          <a:lstStyle/>
          <a:p>
            <a:pPr algn="ctr"/>
            <a:r>
              <a:rPr lang="fr-FR" dirty="0"/>
              <a:t>Capteur</a:t>
            </a:r>
            <a:br>
              <a:rPr lang="fr-FR" dirty="0"/>
            </a:br>
            <a:r>
              <a:rPr lang="fr-FR" sz="1400" dirty="0"/>
              <a:t>Pression</a:t>
            </a:r>
          </a:p>
          <a:p>
            <a:pPr algn="ctr"/>
            <a:r>
              <a:rPr lang="fr-FR" sz="1400" dirty="0"/>
              <a:t>0 – 100 Bar</a:t>
            </a:r>
          </a:p>
          <a:p>
            <a:pPr algn="ctr"/>
            <a:r>
              <a:rPr lang="fr-FR" sz="1400" dirty="0"/>
              <a:t>0 – 2 V</a:t>
            </a:r>
            <a:endParaRPr lang="en-US" sz="1400" dirty="0"/>
          </a:p>
        </p:txBody>
      </p:sp>
      <p:sp>
        <p:nvSpPr>
          <p:cNvPr id="14" name="ZoneTexte 13"/>
          <p:cNvSpPr txBox="1"/>
          <p:nvPr/>
        </p:nvSpPr>
        <p:spPr>
          <a:xfrm>
            <a:off x="2316047" y="2935919"/>
            <a:ext cx="2713248" cy="1015663"/>
          </a:xfrm>
          <a:prstGeom prst="rect">
            <a:avLst/>
          </a:prstGeom>
          <a:noFill/>
          <a:ln>
            <a:solidFill>
              <a:schemeClr val="tx1"/>
            </a:solidFill>
          </a:ln>
        </p:spPr>
        <p:txBody>
          <a:bodyPr wrap="square" rtlCol="0">
            <a:spAutoFit/>
          </a:bodyPr>
          <a:lstStyle/>
          <a:p>
            <a:pPr algn="ctr"/>
            <a:r>
              <a:rPr lang="fr-FR" dirty="0"/>
              <a:t>Conditionneur</a:t>
            </a:r>
            <a:br>
              <a:rPr lang="fr-FR" dirty="0"/>
            </a:br>
            <a:r>
              <a:rPr lang="fr-FR" sz="1400" dirty="0"/>
              <a:t>Amplificateur</a:t>
            </a:r>
          </a:p>
          <a:p>
            <a:pPr algn="ctr"/>
            <a:r>
              <a:rPr lang="fr-FR" sz="1400" dirty="0"/>
              <a:t>Adaptation d’</a:t>
            </a:r>
            <a:r>
              <a:rPr lang="fr-FR" sz="1400" dirty="0" err="1"/>
              <a:t>impedance</a:t>
            </a:r>
            <a:endParaRPr lang="fr-FR" sz="1400" dirty="0"/>
          </a:p>
          <a:p>
            <a:pPr algn="ctr"/>
            <a:r>
              <a:rPr lang="fr-FR" sz="1400" dirty="0"/>
              <a:t>Gain 2</a:t>
            </a:r>
            <a:endParaRPr lang="en-US" sz="1400" dirty="0"/>
          </a:p>
        </p:txBody>
      </p:sp>
      <p:sp>
        <p:nvSpPr>
          <p:cNvPr id="15" name="ZoneTexte 14"/>
          <p:cNvSpPr txBox="1"/>
          <p:nvPr/>
        </p:nvSpPr>
        <p:spPr>
          <a:xfrm>
            <a:off x="5409802" y="3149941"/>
            <a:ext cx="2898461" cy="584775"/>
          </a:xfrm>
          <a:prstGeom prst="rect">
            <a:avLst/>
          </a:prstGeom>
          <a:noFill/>
          <a:ln>
            <a:solidFill>
              <a:schemeClr val="tx1"/>
            </a:solidFill>
          </a:ln>
        </p:spPr>
        <p:txBody>
          <a:bodyPr wrap="square" rtlCol="0">
            <a:spAutoFit/>
          </a:bodyPr>
          <a:lstStyle/>
          <a:p>
            <a:pPr algn="ctr"/>
            <a:r>
              <a:rPr lang="fr-FR" dirty="0"/>
              <a:t>Convertisseur 8 bits - 5V</a:t>
            </a:r>
            <a:br>
              <a:rPr lang="fr-FR" dirty="0"/>
            </a:br>
            <a:r>
              <a:rPr lang="fr-FR" sz="1400" dirty="0"/>
              <a:t>Analogique-&gt;Numérique </a:t>
            </a:r>
            <a:endParaRPr lang="en-US" sz="1400" dirty="0"/>
          </a:p>
        </p:txBody>
      </p:sp>
      <p:cxnSp>
        <p:nvCxnSpPr>
          <p:cNvPr id="16" name="Connecteur droit avec flèche 15"/>
          <p:cNvCxnSpPr>
            <a:stCxn id="13" idx="3"/>
            <a:endCxn id="14" idx="1"/>
          </p:cNvCxnSpPr>
          <p:nvPr/>
        </p:nvCxnSpPr>
        <p:spPr>
          <a:xfrm>
            <a:off x="1974872" y="3442329"/>
            <a:ext cx="341175" cy="1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stCxn id="14" idx="3"/>
            <a:endCxn id="15" idx="1"/>
          </p:cNvCxnSpPr>
          <p:nvPr/>
        </p:nvCxnSpPr>
        <p:spPr>
          <a:xfrm flipV="1">
            <a:off x="5029295" y="3442329"/>
            <a:ext cx="380507" cy="1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Espace réservé du texte 2"/>
          <p:cNvSpPr txBox="1">
            <a:spLocks/>
          </p:cNvSpPr>
          <p:nvPr/>
        </p:nvSpPr>
        <p:spPr>
          <a:xfrm>
            <a:off x="748698" y="4488601"/>
            <a:ext cx="6109304" cy="1754883"/>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fr-FR" dirty="0"/>
              <a:t>Exprimer la résolution du convertisseur</a:t>
            </a:r>
          </a:p>
          <a:p>
            <a:pPr lvl="1"/>
            <a:r>
              <a:rPr lang="fr-FR" dirty="0"/>
              <a:t>Exprimer l’erreur de résolution d’abord en V puis en Bar</a:t>
            </a:r>
          </a:p>
          <a:p>
            <a:pPr lvl="1"/>
            <a:r>
              <a:rPr lang="fr-FR" dirty="0"/>
              <a:t>Exprimer l’erreur de résolution de façon relative </a:t>
            </a:r>
          </a:p>
          <a:p>
            <a:pPr marL="0" indent="0">
              <a:buNone/>
            </a:pPr>
            <a:endParaRPr lang="fr-FR" dirty="0"/>
          </a:p>
          <a:p>
            <a:pPr marL="457200" lvl="1" indent="0">
              <a:buNone/>
            </a:pPr>
            <a:endParaRPr lang="fr-FR" dirty="0"/>
          </a:p>
          <a:p>
            <a:pPr marL="114300" indent="0">
              <a:buNone/>
            </a:pPr>
            <a:endParaRPr lang="fr-FR" dirty="0"/>
          </a:p>
          <a:p>
            <a:endParaRPr lang="fr-FR" dirty="0"/>
          </a:p>
          <a:p>
            <a:endParaRPr lang="fr-FR" dirty="0"/>
          </a:p>
        </p:txBody>
      </p:sp>
    </p:spTree>
    <p:extLst>
      <p:ext uri="{BB962C8B-B14F-4D97-AF65-F5344CB8AC3E}">
        <p14:creationId xmlns:p14="http://schemas.microsoft.com/office/powerpoint/2010/main" val="192363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29149" y="-20320"/>
            <a:ext cx="9890508" cy="1325563"/>
          </a:xfrm>
        </p:spPr>
        <p:txBody>
          <a:bodyPr/>
          <a:lstStyle/>
          <a:p>
            <a:r>
              <a:rPr lang="fr-FR" dirty="0"/>
              <a:t>Chaine d’acquisition		</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41</a:t>
            </a:fld>
            <a:endParaRPr lang="en-US"/>
          </a:p>
        </p:txBody>
      </p:sp>
      <p:sp>
        <p:nvSpPr>
          <p:cNvPr id="8" name="Espace réservé du texte 2"/>
          <p:cNvSpPr txBox="1">
            <a:spLocks/>
          </p:cNvSpPr>
          <p:nvPr/>
        </p:nvSpPr>
        <p:spPr>
          <a:xfrm>
            <a:off x="581548" y="2060028"/>
            <a:ext cx="9890509" cy="4031055"/>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entury Gothic" panose="020B0502020202020204" pitchFamily="34" charset="0"/>
              <a:buNone/>
            </a:pPr>
            <a:endParaRPr lang="fr-FR"/>
          </a:p>
          <a:p>
            <a:endParaRPr lang="fr-FR"/>
          </a:p>
          <a:p>
            <a:endParaRPr lang="fr-FR"/>
          </a:p>
          <a:p>
            <a:endParaRPr lang="fr-FR" dirty="0"/>
          </a:p>
        </p:txBody>
      </p:sp>
      <p:sp>
        <p:nvSpPr>
          <p:cNvPr id="10" name="Espace réservé du texte 2"/>
          <p:cNvSpPr txBox="1">
            <a:spLocks/>
          </p:cNvSpPr>
          <p:nvPr/>
        </p:nvSpPr>
        <p:spPr>
          <a:xfrm>
            <a:off x="733948" y="2212429"/>
            <a:ext cx="9088231" cy="4340771"/>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b="1" dirty="0"/>
              <a:t>Capteur Passif </a:t>
            </a:r>
            <a:r>
              <a:rPr lang="fr-FR" dirty="0"/>
              <a:t>(           </a:t>
            </a:r>
            <a:r>
              <a:rPr lang="fr-FR" i="1" dirty="0"/>
              <a:t>self </a:t>
            </a:r>
            <a:r>
              <a:rPr lang="fr-FR" i="1" dirty="0" err="1"/>
              <a:t>modulating</a:t>
            </a:r>
            <a:r>
              <a:rPr lang="fr-FR" dirty="0"/>
              <a:t>)</a:t>
            </a:r>
          </a:p>
          <a:p>
            <a:pPr lvl="1"/>
            <a:r>
              <a:rPr lang="fr-FR" dirty="0"/>
              <a:t>Variation d’un paramètre du capteur qui sera fonction du mesurande. Afin de révéler la mesure, il est nécessaire « d’injecter » du courant ou une tension.</a:t>
            </a:r>
          </a:p>
          <a:p>
            <a:pPr lvl="1"/>
            <a:r>
              <a:rPr lang="fr-FR" dirty="0"/>
              <a:t>Ex: Un capteur passif aura sa résistance, son inductance sa capacité qui varient.</a:t>
            </a:r>
          </a:p>
          <a:p>
            <a:pPr lvl="1"/>
            <a:r>
              <a:rPr lang="fr-FR" dirty="0"/>
              <a:t>Ex: Capteur résistif de température R= f(T°). Il est nécessaire de faire circuler un courant dans la résistance pour obtenir une tension</a:t>
            </a:r>
          </a:p>
          <a:p>
            <a:pPr marL="457200" lvl="1" indent="0">
              <a:buNone/>
            </a:pPr>
            <a:endParaRPr lang="fr-FR" dirty="0"/>
          </a:p>
          <a:p>
            <a:r>
              <a:rPr lang="fr-FR" b="1" dirty="0"/>
              <a:t>Capteur Actif   </a:t>
            </a:r>
            <a:r>
              <a:rPr lang="fr-FR" dirty="0"/>
              <a:t>(            </a:t>
            </a:r>
            <a:r>
              <a:rPr lang="fr-FR" i="1" dirty="0"/>
              <a:t>passive</a:t>
            </a:r>
            <a:r>
              <a:rPr lang="fr-FR" dirty="0"/>
              <a:t>)</a:t>
            </a:r>
          </a:p>
          <a:p>
            <a:pPr lvl="1"/>
            <a:r>
              <a:rPr lang="fr-FR" dirty="0"/>
              <a:t>Fournit une énergie en fonction du mesurande</a:t>
            </a:r>
          </a:p>
          <a:p>
            <a:pPr lvl="1"/>
            <a:r>
              <a:rPr lang="fr-FR" dirty="0"/>
              <a:t>Nécessite une amplification</a:t>
            </a:r>
          </a:p>
          <a:p>
            <a:pPr lvl="1"/>
            <a:r>
              <a:rPr lang="fr-FR" dirty="0"/>
              <a:t>Ex: Capteur </a:t>
            </a:r>
            <a:r>
              <a:rPr lang="fr-FR" dirty="0" err="1"/>
              <a:t>piezo</a:t>
            </a:r>
            <a:r>
              <a:rPr lang="fr-FR" dirty="0"/>
              <a:t> électrique. La force appliqué sur le capteur va créer une micro tension en sortie du capteur.</a:t>
            </a:r>
          </a:p>
          <a:p>
            <a:endParaRPr lang="fr-FR" dirty="0"/>
          </a:p>
          <a:p>
            <a:endParaRPr lang="fr-FR" dirty="0"/>
          </a:p>
        </p:txBody>
      </p:sp>
      <p:sp>
        <p:nvSpPr>
          <p:cNvPr id="3" name="Espace réservé du texte 2">
            <a:extLst>
              <a:ext uri="{FF2B5EF4-FFF2-40B4-BE49-F238E27FC236}">
                <a16:creationId xmlns:a16="http://schemas.microsoft.com/office/drawing/2014/main" id="{292A17FE-E073-4C18-B2AF-F02C6DFAFC27}"/>
              </a:ext>
            </a:extLst>
          </p:cNvPr>
          <p:cNvSpPr>
            <a:spLocks noGrp="1"/>
          </p:cNvSpPr>
          <p:nvPr>
            <p:ph type="body" sz="quarter" idx="17"/>
          </p:nvPr>
        </p:nvSpPr>
        <p:spPr/>
        <p:txBody>
          <a:bodyPr/>
          <a:lstStyle/>
          <a:p>
            <a:r>
              <a:rPr lang="fr-FR" dirty="0"/>
              <a:t>Capteur passif - actif	</a:t>
            </a:r>
          </a:p>
        </p:txBody>
      </p:sp>
      <p:pic>
        <p:nvPicPr>
          <p:cNvPr id="1032" name="Picture 8" descr="Drapeau Anglais">
            <a:extLst>
              <a:ext uri="{FF2B5EF4-FFF2-40B4-BE49-F238E27FC236}">
                <a16:creationId xmlns:a16="http://schemas.microsoft.com/office/drawing/2014/main" id="{E315351E-5483-4CED-B8B9-4A2FFD24194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3867" y="2181949"/>
            <a:ext cx="498005" cy="3559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Drapeau Anglais">
            <a:extLst>
              <a:ext uri="{FF2B5EF4-FFF2-40B4-BE49-F238E27FC236}">
                <a16:creationId xmlns:a16="http://schemas.microsoft.com/office/drawing/2014/main" id="{D61116ED-73AE-4131-B48E-FCAF5899445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3867" y="3994540"/>
            <a:ext cx="498005" cy="355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3392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p:cNvSpPr/>
          <p:nvPr/>
        </p:nvSpPr>
        <p:spPr>
          <a:xfrm>
            <a:off x="7059748" y="687995"/>
            <a:ext cx="3243809" cy="5914366"/>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5250371" y="1481345"/>
            <a:ext cx="1530527" cy="5121016"/>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7066088" y="1481345"/>
            <a:ext cx="1530527" cy="5121016"/>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8783380" y="1483534"/>
            <a:ext cx="1530527" cy="5121016"/>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554308" y="1466597"/>
            <a:ext cx="1530527" cy="5121016"/>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re 4"/>
          <p:cNvSpPr>
            <a:spLocks noGrp="1"/>
          </p:cNvSpPr>
          <p:nvPr>
            <p:ph type="title"/>
          </p:nvPr>
        </p:nvSpPr>
        <p:spPr>
          <a:xfrm>
            <a:off x="429149" y="-20320"/>
            <a:ext cx="9890508" cy="1325563"/>
          </a:xfrm>
        </p:spPr>
        <p:txBody>
          <a:bodyPr/>
          <a:lstStyle/>
          <a:p>
            <a:r>
              <a:rPr lang="fr-FR" dirty="0"/>
              <a:t>Chaine d’acquisition - Résumé	</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42</a:t>
            </a:fld>
            <a:endParaRPr lang="en-US"/>
          </a:p>
        </p:txBody>
      </p:sp>
      <p:sp>
        <p:nvSpPr>
          <p:cNvPr id="20" name="ZoneTexte 19"/>
          <p:cNvSpPr txBox="1"/>
          <p:nvPr/>
        </p:nvSpPr>
        <p:spPr>
          <a:xfrm>
            <a:off x="1956670" y="3463418"/>
            <a:ext cx="1226174" cy="276999"/>
          </a:xfrm>
          <a:prstGeom prst="rect">
            <a:avLst/>
          </a:prstGeom>
          <a:noFill/>
          <a:ln>
            <a:solidFill>
              <a:schemeClr val="tx1"/>
            </a:solidFill>
          </a:ln>
        </p:spPr>
        <p:txBody>
          <a:bodyPr wrap="square" rtlCol="0">
            <a:spAutoFit/>
          </a:bodyPr>
          <a:lstStyle/>
          <a:p>
            <a:pPr algn="ctr"/>
            <a:r>
              <a:rPr lang="fr-FR" sz="1200" dirty="0"/>
              <a:t>Capteur</a:t>
            </a:r>
            <a:endParaRPr lang="en-US" sz="1200" dirty="0"/>
          </a:p>
        </p:txBody>
      </p:sp>
      <p:sp>
        <p:nvSpPr>
          <p:cNvPr id="21" name="ZoneTexte 20"/>
          <p:cNvSpPr txBox="1"/>
          <p:nvPr/>
        </p:nvSpPr>
        <p:spPr>
          <a:xfrm>
            <a:off x="271832" y="3883953"/>
            <a:ext cx="1226174" cy="276999"/>
          </a:xfrm>
          <a:prstGeom prst="rect">
            <a:avLst/>
          </a:prstGeom>
          <a:noFill/>
          <a:ln>
            <a:solidFill>
              <a:schemeClr val="tx1"/>
            </a:solidFill>
          </a:ln>
        </p:spPr>
        <p:txBody>
          <a:bodyPr wrap="square" rtlCol="0">
            <a:spAutoFit/>
          </a:bodyPr>
          <a:lstStyle/>
          <a:p>
            <a:pPr algn="ctr"/>
            <a:r>
              <a:rPr lang="fr-FR" sz="1200" dirty="0"/>
              <a:t>Transducteur</a:t>
            </a:r>
            <a:endParaRPr lang="en-US" sz="1200" dirty="0"/>
          </a:p>
        </p:txBody>
      </p:sp>
      <p:grpSp>
        <p:nvGrpSpPr>
          <p:cNvPr id="6" name="Groupe 5"/>
          <p:cNvGrpSpPr/>
          <p:nvPr/>
        </p:nvGrpSpPr>
        <p:grpSpPr>
          <a:xfrm>
            <a:off x="5482319" y="2679254"/>
            <a:ext cx="1226174" cy="1025077"/>
            <a:chOff x="5305948" y="2624377"/>
            <a:chExt cx="1226174" cy="1015381"/>
          </a:xfrm>
        </p:grpSpPr>
        <p:sp>
          <p:nvSpPr>
            <p:cNvPr id="22" name="ZoneTexte 21"/>
            <p:cNvSpPr txBox="1"/>
            <p:nvPr/>
          </p:nvSpPr>
          <p:spPr>
            <a:xfrm>
              <a:off x="5305948" y="2624377"/>
              <a:ext cx="1226174" cy="276999"/>
            </a:xfrm>
            <a:prstGeom prst="rect">
              <a:avLst/>
            </a:prstGeom>
            <a:noFill/>
            <a:ln>
              <a:solidFill>
                <a:schemeClr val="tx1"/>
              </a:solidFill>
            </a:ln>
          </p:spPr>
          <p:txBody>
            <a:bodyPr wrap="square" rtlCol="0">
              <a:spAutoFit/>
            </a:bodyPr>
            <a:lstStyle/>
            <a:p>
              <a:pPr algn="ctr"/>
              <a:r>
                <a:rPr lang="fr-FR" sz="1200" dirty="0"/>
                <a:t>Dynamique</a:t>
              </a:r>
              <a:endParaRPr lang="en-US" sz="1200" dirty="0"/>
            </a:p>
          </p:txBody>
        </p:sp>
        <p:sp>
          <p:nvSpPr>
            <p:cNvPr id="23" name="ZoneTexte 22"/>
            <p:cNvSpPr txBox="1"/>
            <p:nvPr/>
          </p:nvSpPr>
          <p:spPr>
            <a:xfrm>
              <a:off x="5305948" y="3362759"/>
              <a:ext cx="1226174" cy="276999"/>
            </a:xfrm>
            <a:prstGeom prst="rect">
              <a:avLst/>
            </a:prstGeom>
            <a:noFill/>
            <a:ln>
              <a:solidFill>
                <a:schemeClr val="tx1"/>
              </a:solidFill>
            </a:ln>
          </p:spPr>
          <p:txBody>
            <a:bodyPr wrap="square" rtlCol="0">
              <a:spAutoFit/>
            </a:bodyPr>
            <a:lstStyle/>
            <a:p>
              <a:pPr algn="ctr"/>
              <a:r>
                <a:rPr lang="fr-FR" sz="1200" dirty="0"/>
                <a:t>Statique</a:t>
              </a:r>
              <a:endParaRPr lang="en-US" sz="1200" dirty="0"/>
            </a:p>
          </p:txBody>
        </p:sp>
      </p:grpSp>
      <p:grpSp>
        <p:nvGrpSpPr>
          <p:cNvPr id="2" name="Groupe 1"/>
          <p:cNvGrpSpPr/>
          <p:nvPr/>
        </p:nvGrpSpPr>
        <p:grpSpPr>
          <a:xfrm>
            <a:off x="8908979" y="2633241"/>
            <a:ext cx="1226174" cy="1862536"/>
            <a:chOff x="8769763" y="3060425"/>
            <a:chExt cx="1226174" cy="1844918"/>
          </a:xfrm>
        </p:grpSpPr>
        <p:sp>
          <p:nvSpPr>
            <p:cNvPr id="24" name="ZoneTexte 23"/>
            <p:cNvSpPr txBox="1"/>
            <p:nvPr/>
          </p:nvSpPr>
          <p:spPr>
            <a:xfrm>
              <a:off x="8769763" y="3060425"/>
              <a:ext cx="1226174" cy="276999"/>
            </a:xfrm>
            <a:prstGeom prst="rect">
              <a:avLst/>
            </a:prstGeom>
            <a:noFill/>
            <a:ln>
              <a:solidFill>
                <a:schemeClr val="tx1"/>
              </a:solidFill>
            </a:ln>
          </p:spPr>
          <p:txBody>
            <a:bodyPr wrap="square" rtlCol="0">
              <a:spAutoFit/>
            </a:bodyPr>
            <a:lstStyle/>
            <a:p>
              <a:pPr algn="ctr"/>
              <a:r>
                <a:rPr lang="fr-FR" sz="1200" dirty="0"/>
                <a:t>Linéarité</a:t>
              </a:r>
              <a:endParaRPr lang="en-US" sz="1200" dirty="0"/>
            </a:p>
          </p:txBody>
        </p:sp>
        <p:sp>
          <p:nvSpPr>
            <p:cNvPr id="26" name="ZoneTexte 25"/>
            <p:cNvSpPr txBox="1"/>
            <p:nvPr/>
          </p:nvSpPr>
          <p:spPr>
            <a:xfrm>
              <a:off x="8769763" y="3583065"/>
              <a:ext cx="1226174" cy="276999"/>
            </a:xfrm>
            <a:prstGeom prst="rect">
              <a:avLst/>
            </a:prstGeom>
            <a:noFill/>
            <a:ln>
              <a:solidFill>
                <a:schemeClr val="tx1"/>
              </a:solidFill>
            </a:ln>
          </p:spPr>
          <p:txBody>
            <a:bodyPr wrap="square" rtlCol="0">
              <a:spAutoFit/>
            </a:bodyPr>
            <a:lstStyle/>
            <a:p>
              <a:pPr algn="ctr"/>
              <a:r>
                <a:rPr lang="fr-FR" sz="1200" dirty="0"/>
                <a:t>Résolution</a:t>
              </a:r>
              <a:endParaRPr lang="en-US" sz="1200" dirty="0"/>
            </a:p>
          </p:txBody>
        </p:sp>
        <p:sp>
          <p:nvSpPr>
            <p:cNvPr id="27" name="ZoneTexte 26"/>
            <p:cNvSpPr txBox="1"/>
            <p:nvPr/>
          </p:nvSpPr>
          <p:spPr>
            <a:xfrm>
              <a:off x="8769763" y="4105705"/>
              <a:ext cx="1226174" cy="276999"/>
            </a:xfrm>
            <a:prstGeom prst="rect">
              <a:avLst/>
            </a:prstGeom>
            <a:noFill/>
            <a:ln>
              <a:solidFill>
                <a:schemeClr val="tx1"/>
              </a:solidFill>
            </a:ln>
          </p:spPr>
          <p:txBody>
            <a:bodyPr wrap="square" rtlCol="0">
              <a:spAutoFit/>
            </a:bodyPr>
            <a:lstStyle/>
            <a:p>
              <a:pPr algn="ctr"/>
              <a:r>
                <a:rPr lang="fr-FR" sz="1200" dirty="0" err="1"/>
                <a:t>Hystéresis</a:t>
              </a:r>
              <a:endParaRPr lang="en-US" sz="1200" dirty="0"/>
            </a:p>
          </p:txBody>
        </p:sp>
        <p:sp>
          <p:nvSpPr>
            <p:cNvPr id="28" name="ZoneTexte 27"/>
            <p:cNvSpPr txBox="1"/>
            <p:nvPr/>
          </p:nvSpPr>
          <p:spPr>
            <a:xfrm>
              <a:off x="8769763" y="4628344"/>
              <a:ext cx="1226174" cy="276999"/>
            </a:xfrm>
            <a:prstGeom prst="rect">
              <a:avLst/>
            </a:prstGeom>
            <a:noFill/>
            <a:ln>
              <a:solidFill>
                <a:schemeClr val="tx1"/>
              </a:solidFill>
            </a:ln>
          </p:spPr>
          <p:txBody>
            <a:bodyPr wrap="square" rtlCol="0">
              <a:spAutoFit/>
            </a:bodyPr>
            <a:lstStyle/>
            <a:p>
              <a:pPr algn="ctr"/>
              <a:r>
                <a:rPr lang="fr-FR" sz="1200" dirty="0"/>
                <a:t>Dérive</a:t>
              </a:r>
              <a:endParaRPr lang="en-US" sz="1200" dirty="0"/>
            </a:p>
          </p:txBody>
        </p:sp>
      </p:grpSp>
      <p:grpSp>
        <p:nvGrpSpPr>
          <p:cNvPr id="4" name="Groupe 3"/>
          <p:cNvGrpSpPr/>
          <p:nvPr/>
        </p:nvGrpSpPr>
        <p:grpSpPr>
          <a:xfrm>
            <a:off x="3645082" y="2999208"/>
            <a:ext cx="1378574" cy="1222628"/>
            <a:chOff x="3602912" y="3059565"/>
            <a:chExt cx="1378574" cy="1211063"/>
          </a:xfrm>
        </p:grpSpPr>
        <p:sp>
          <p:nvSpPr>
            <p:cNvPr id="29" name="ZoneTexte 28"/>
            <p:cNvSpPr txBox="1"/>
            <p:nvPr/>
          </p:nvSpPr>
          <p:spPr>
            <a:xfrm>
              <a:off x="3602912" y="3059565"/>
              <a:ext cx="1378574" cy="276999"/>
            </a:xfrm>
            <a:prstGeom prst="rect">
              <a:avLst/>
            </a:prstGeom>
            <a:noFill/>
            <a:ln>
              <a:solidFill>
                <a:schemeClr val="tx1"/>
              </a:solidFill>
            </a:ln>
          </p:spPr>
          <p:txBody>
            <a:bodyPr wrap="square" rtlCol="0">
              <a:spAutoFit/>
            </a:bodyPr>
            <a:lstStyle/>
            <a:p>
              <a:pPr algn="ctr"/>
              <a:r>
                <a:rPr lang="fr-FR" sz="1200" dirty="0"/>
                <a:t>Caractéristique</a:t>
              </a:r>
              <a:endParaRPr lang="en-US" sz="1200" dirty="0"/>
            </a:p>
          </p:txBody>
        </p:sp>
        <p:sp>
          <p:nvSpPr>
            <p:cNvPr id="30" name="ZoneTexte 29"/>
            <p:cNvSpPr txBox="1"/>
            <p:nvPr/>
          </p:nvSpPr>
          <p:spPr>
            <a:xfrm>
              <a:off x="3602912" y="3526597"/>
              <a:ext cx="1378574" cy="276999"/>
            </a:xfrm>
            <a:prstGeom prst="rect">
              <a:avLst/>
            </a:prstGeom>
            <a:noFill/>
            <a:ln>
              <a:solidFill>
                <a:schemeClr val="tx1"/>
              </a:solidFill>
            </a:ln>
          </p:spPr>
          <p:txBody>
            <a:bodyPr wrap="square" rtlCol="0">
              <a:spAutoFit/>
            </a:bodyPr>
            <a:lstStyle/>
            <a:p>
              <a:pPr algn="ctr"/>
              <a:r>
                <a:rPr lang="fr-FR" sz="1200" dirty="0"/>
                <a:t>Contraintes</a:t>
              </a:r>
              <a:endParaRPr lang="en-US" sz="1200" dirty="0"/>
            </a:p>
          </p:txBody>
        </p:sp>
        <p:sp>
          <p:nvSpPr>
            <p:cNvPr id="31" name="ZoneTexte 30"/>
            <p:cNvSpPr txBox="1"/>
            <p:nvPr/>
          </p:nvSpPr>
          <p:spPr>
            <a:xfrm>
              <a:off x="3602912" y="3993629"/>
              <a:ext cx="1378574" cy="276999"/>
            </a:xfrm>
            <a:prstGeom prst="rect">
              <a:avLst/>
            </a:prstGeom>
            <a:noFill/>
            <a:ln>
              <a:solidFill>
                <a:schemeClr val="tx1"/>
              </a:solidFill>
            </a:ln>
          </p:spPr>
          <p:txBody>
            <a:bodyPr wrap="square" rtlCol="0">
              <a:spAutoFit/>
            </a:bodyPr>
            <a:lstStyle/>
            <a:p>
              <a:pPr algn="ctr"/>
              <a:r>
                <a:rPr lang="fr-FR" sz="1200" dirty="0"/>
                <a:t>Environnement</a:t>
              </a:r>
              <a:endParaRPr lang="en-US" sz="1200" dirty="0"/>
            </a:p>
          </p:txBody>
        </p:sp>
      </p:grpSp>
      <p:grpSp>
        <p:nvGrpSpPr>
          <p:cNvPr id="3" name="Groupe 2"/>
          <p:cNvGrpSpPr/>
          <p:nvPr/>
        </p:nvGrpSpPr>
        <p:grpSpPr>
          <a:xfrm>
            <a:off x="7224142" y="2897056"/>
            <a:ext cx="1226174" cy="1334906"/>
            <a:chOff x="7179187" y="3249598"/>
            <a:chExt cx="1226174" cy="1322279"/>
          </a:xfrm>
        </p:grpSpPr>
        <p:sp>
          <p:nvSpPr>
            <p:cNvPr id="36" name="ZoneTexte 35"/>
            <p:cNvSpPr txBox="1"/>
            <p:nvPr/>
          </p:nvSpPr>
          <p:spPr>
            <a:xfrm>
              <a:off x="7179187" y="3249598"/>
              <a:ext cx="1226174" cy="276999"/>
            </a:xfrm>
            <a:prstGeom prst="rect">
              <a:avLst/>
            </a:prstGeom>
            <a:noFill/>
            <a:ln>
              <a:solidFill>
                <a:schemeClr val="tx1"/>
              </a:solidFill>
            </a:ln>
          </p:spPr>
          <p:txBody>
            <a:bodyPr wrap="square" rtlCol="0">
              <a:spAutoFit/>
            </a:bodyPr>
            <a:lstStyle/>
            <a:p>
              <a:pPr algn="ctr"/>
              <a:r>
                <a:rPr lang="fr-FR" sz="1200" dirty="0" err="1"/>
                <a:t>Fidelité</a:t>
              </a:r>
              <a:endParaRPr lang="en-US" sz="1200" dirty="0"/>
            </a:p>
          </p:txBody>
        </p:sp>
        <p:sp>
          <p:nvSpPr>
            <p:cNvPr id="37" name="ZoneTexte 36"/>
            <p:cNvSpPr txBox="1"/>
            <p:nvPr/>
          </p:nvSpPr>
          <p:spPr>
            <a:xfrm>
              <a:off x="7179187" y="3772238"/>
              <a:ext cx="1226174" cy="276999"/>
            </a:xfrm>
            <a:prstGeom prst="rect">
              <a:avLst/>
            </a:prstGeom>
            <a:noFill/>
            <a:ln>
              <a:solidFill>
                <a:schemeClr val="tx1"/>
              </a:solidFill>
            </a:ln>
          </p:spPr>
          <p:txBody>
            <a:bodyPr wrap="square" rtlCol="0">
              <a:spAutoFit/>
            </a:bodyPr>
            <a:lstStyle/>
            <a:p>
              <a:pPr algn="ctr"/>
              <a:r>
                <a:rPr lang="fr-FR" sz="1200" dirty="0"/>
                <a:t>Justesse</a:t>
              </a:r>
              <a:endParaRPr lang="en-US" sz="1200" dirty="0"/>
            </a:p>
          </p:txBody>
        </p:sp>
        <p:sp>
          <p:nvSpPr>
            <p:cNvPr id="38" name="ZoneTexte 37"/>
            <p:cNvSpPr txBox="1"/>
            <p:nvPr/>
          </p:nvSpPr>
          <p:spPr>
            <a:xfrm>
              <a:off x="7179187" y="4294878"/>
              <a:ext cx="1226174" cy="276999"/>
            </a:xfrm>
            <a:prstGeom prst="rect">
              <a:avLst/>
            </a:prstGeom>
            <a:noFill/>
            <a:ln>
              <a:solidFill>
                <a:schemeClr val="tx1"/>
              </a:solidFill>
            </a:ln>
          </p:spPr>
          <p:txBody>
            <a:bodyPr wrap="square" rtlCol="0">
              <a:spAutoFit/>
            </a:bodyPr>
            <a:lstStyle/>
            <a:p>
              <a:pPr algn="ctr"/>
              <a:r>
                <a:rPr lang="fr-FR" sz="1200" dirty="0"/>
                <a:t>Exactitude</a:t>
              </a:r>
              <a:endParaRPr lang="en-US" sz="1200" dirty="0"/>
            </a:p>
          </p:txBody>
        </p:sp>
      </p:grpSp>
      <p:cxnSp>
        <p:nvCxnSpPr>
          <p:cNvPr id="11" name="Connecteur droit avec flèche 10"/>
          <p:cNvCxnSpPr>
            <a:stCxn id="21" idx="3"/>
            <a:endCxn id="20" idx="1"/>
          </p:cNvCxnSpPr>
          <p:nvPr/>
        </p:nvCxnSpPr>
        <p:spPr>
          <a:xfrm flipV="1">
            <a:off x="1498006" y="3601918"/>
            <a:ext cx="458664" cy="4205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39"/>
          <p:cNvCxnSpPr>
            <a:stCxn id="20" idx="3"/>
            <a:endCxn id="29" idx="1"/>
          </p:cNvCxnSpPr>
          <p:nvPr/>
        </p:nvCxnSpPr>
        <p:spPr>
          <a:xfrm flipV="1">
            <a:off x="3182844" y="3139030"/>
            <a:ext cx="462238" cy="4628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a:stCxn id="20" idx="3"/>
            <a:endCxn id="30" idx="1"/>
          </p:cNvCxnSpPr>
          <p:nvPr/>
        </p:nvCxnSpPr>
        <p:spPr>
          <a:xfrm>
            <a:off x="3182844" y="3601918"/>
            <a:ext cx="462238" cy="86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a:stCxn id="20" idx="3"/>
            <a:endCxn id="31" idx="1"/>
          </p:cNvCxnSpPr>
          <p:nvPr/>
        </p:nvCxnSpPr>
        <p:spPr>
          <a:xfrm>
            <a:off x="3182844" y="3601918"/>
            <a:ext cx="462238" cy="480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p:cNvCxnSpPr>
            <a:endCxn id="22" idx="1"/>
          </p:cNvCxnSpPr>
          <p:nvPr/>
        </p:nvCxnSpPr>
        <p:spPr>
          <a:xfrm flipV="1">
            <a:off x="5020081" y="2819076"/>
            <a:ext cx="462238" cy="3230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p:cNvCxnSpPr>
            <a:stCxn id="29" idx="3"/>
            <a:endCxn id="23" idx="1"/>
          </p:cNvCxnSpPr>
          <p:nvPr/>
        </p:nvCxnSpPr>
        <p:spPr>
          <a:xfrm>
            <a:off x="5023656" y="3139030"/>
            <a:ext cx="458663" cy="4254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p:cNvCxnSpPr>
            <a:stCxn id="23" idx="3"/>
            <a:endCxn id="36" idx="1"/>
          </p:cNvCxnSpPr>
          <p:nvPr/>
        </p:nvCxnSpPr>
        <p:spPr>
          <a:xfrm flipV="1">
            <a:off x="6708493" y="3036878"/>
            <a:ext cx="515649" cy="5276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55"/>
          <p:cNvCxnSpPr>
            <a:stCxn id="23" idx="3"/>
            <a:endCxn id="37" idx="1"/>
          </p:cNvCxnSpPr>
          <p:nvPr/>
        </p:nvCxnSpPr>
        <p:spPr>
          <a:xfrm>
            <a:off x="6708493" y="3564509"/>
            <a:ext cx="5156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eur droit avec flèche 58"/>
          <p:cNvCxnSpPr>
            <a:stCxn id="23" idx="3"/>
            <a:endCxn id="38" idx="1"/>
          </p:cNvCxnSpPr>
          <p:nvPr/>
        </p:nvCxnSpPr>
        <p:spPr>
          <a:xfrm>
            <a:off x="6708493" y="3564509"/>
            <a:ext cx="515649" cy="5276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eur droit avec flèche 61"/>
          <p:cNvCxnSpPr>
            <a:endCxn id="24" idx="1"/>
          </p:cNvCxnSpPr>
          <p:nvPr/>
        </p:nvCxnSpPr>
        <p:spPr>
          <a:xfrm flipV="1">
            <a:off x="8450316" y="2773063"/>
            <a:ext cx="458663" cy="753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eur droit avec flèche 63"/>
          <p:cNvCxnSpPr>
            <a:stCxn id="37" idx="3"/>
            <a:endCxn id="26" idx="1"/>
          </p:cNvCxnSpPr>
          <p:nvPr/>
        </p:nvCxnSpPr>
        <p:spPr>
          <a:xfrm flipV="1">
            <a:off x="8450316" y="3300694"/>
            <a:ext cx="458663" cy="2638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eur droit avec flèche 66"/>
          <p:cNvCxnSpPr>
            <a:stCxn id="37" idx="3"/>
            <a:endCxn id="27" idx="1"/>
          </p:cNvCxnSpPr>
          <p:nvPr/>
        </p:nvCxnSpPr>
        <p:spPr>
          <a:xfrm>
            <a:off x="8450316" y="3564509"/>
            <a:ext cx="458663" cy="2638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eur droit avec flèche 69"/>
          <p:cNvCxnSpPr>
            <a:stCxn id="37" idx="3"/>
            <a:endCxn id="28" idx="1"/>
          </p:cNvCxnSpPr>
          <p:nvPr/>
        </p:nvCxnSpPr>
        <p:spPr>
          <a:xfrm>
            <a:off x="8450316" y="3564509"/>
            <a:ext cx="458663" cy="7914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ZoneTexte 72"/>
          <p:cNvSpPr txBox="1"/>
          <p:nvPr/>
        </p:nvSpPr>
        <p:spPr>
          <a:xfrm>
            <a:off x="3534291" y="1825192"/>
            <a:ext cx="1600155" cy="276999"/>
          </a:xfrm>
          <a:prstGeom prst="rect">
            <a:avLst/>
          </a:prstGeom>
          <a:noFill/>
          <a:ln>
            <a:noFill/>
          </a:ln>
        </p:spPr>
        <p:txBody>
          <a:bodyPr wrap="square" rtlCol="0">
            <a:spAutoFit/>
          </a:bodyPr>
          <a:lstStyle/>
          <a:p>
            <a:pPr algn="ctr"/>
            <a:r>
              <a:rPr lang="fr-FR" sz="1200" dirty="0"/>
              <a:t>CRITERES - CHOIX</a:t>
            </a:r>
            <a:endParaRPr lang="en-US" sz="1200" dirty="0"/>
          </a:p>
        </p:txBody>
      </p:sp>
      <p:sp>
        <p:nvSpPr>
          <p:cNvPr id="74" name="ZoneTexte 73"/>
          <p:cNvSpPr txBox="1"/>
          <p:nvPr/>
        </p:nvSpPr>
        <p:spPr>
          <a:xfrm>
            <a:off x="5295328" y="1822431"/>
            <a:ext cx="1600155" cy="461665"/>
          </a:xfrm>
          <a:prstGeom prst="rect">
            <a:avLst/>
          </a:prstGeom>
          <a:noFill/>
          <a:ln>
            <a:noFill/>
          </a:ln>
        </p:spPr>
        <p:txBody>
          <a:bodyPr wrap="square" rtlCol="0">
            <a:spAutoFit/>
          </a:bodyPr>
          <a:lstStyle/>
          <a:p>
            <a:pPr algn="ctr"/>
            <a:r>
              <a:rPr lang="fr-FR" sz="1200" dirty="0"/>
              <a:t>CARATERISTIQUES - PERFORMANCE</a:t>
            </a:r>
            <a:endParaRPr lang="en-US" sz="1200" dirty="0"/>
          </a:p>
        </p:txBody>
      </p:sp>
      <p:sp>
        <p:nvSpPr>
          <p:cNvPr id="75" name="ZoneTexte 74"/>
          <p:cNvSpPr txBox="1"/>
          <p:nvPr/>
        </p:nvSpPr>
        <p:spPr>
          <a:xfrm>
            <a:off x="7049398" y="1828656"/>
            <a:ext cx="1600155" cy="276999"/>
          </a:xfrm>
          <a:prstGeom prst="rect">
            <a:avLst/>
          </a:prstGeom>
          <a:noFill/>
          <a:ln>
            <a:noFill/>
          </a:ln>
        </p:spPr>
        <p:txBody>
          <a:bodyPr wrap="square" rtlCol="0">
            <a:spAutoFit/>
          </a:bodyPr>
          <a:lstStyle/>
          <a:p>
            <a:pPr algn="ctr"/>
            <a:r>
              <a:rPr lang="fr-FR" sz="1200" dirty="0"/>
              <a:t>ERREURS STATIQUES</a:t>
            </a:r>
            <a:endParaRPr lang="en-US" sz="1200" dirty="0"/>
          </a:p>
        </p:txBody>
      </p:sp>
      <p:sp>
        <p:nvSpPr>
          <p:cNvPr id="76" name="ZoneTexte 75"/>
          <p:cNvSpPr txBox="1"/>
          <p:nvPr/>
        </p:nvSpPr>
        <p:spPr>
          <a:xfrm>
            <a:off x="8719502" y="1832264"/>
            <a:ext cx="1600155" cy="461665"/>
          </a:xfrm>
          <a:prstGeom prst="rect">
            <a:avLst/>
          </a:prstGeom>
          <a:noFill/>
          <a:ln>
            <a:noFill/>
          </a:ln>
        </p:spPr>
        <p:txBody>
          <a:bodyPr wrap="square" rtlCol="0">
            <a:spAutoFit/>
          </a:bodyPr>
          <a:lstStyle/>
          <a:p>
            <a:pPr algn="ctr"/>
            <a:r>
              <a:rPr lang="fr-FR" sz="1200" dirty="0"/>
              <a:t>ERREURS DE JUSTESSE - BIAIS</a:t>
            </a:r>
            <a:endParaRPr lang="en-US" sz="1200" dirty="0"/>
          </a:p>
        </p:txBody>
      </p:sp>
      <p:sp>
        <p:nvSpPr>
          <p:cNvPr id="85" name="ZoneTexte 84"/>
          <p:cNvSpPr txBox="1"/>
          <p:nvPr/>
        </p:nvSpPr>
        <p:spPr>
          <a:xfrm>
            <a:off x="1950330" y="4355955"/>
            <a:ext cx="1226174" cy="276999"/>
          </a:xfrm>
          <a:prstGeom prst="rect">
            <a:avLst/>
          </a:prstGeom>
          <a:noFill/>
          <a:ln>
            <a:solidFill>
              <a:schemeClr val="tx1"/>
            </a:solidFill>
          </a:ln>
        </p:spPr>
        <p:txBody>
          <a:bodyPr wrap="square" rtlCol="0">
            <a:spAutoFit/>
          </a:bodyPr>
          <a:lstStyle/>
          <a:p>
            <a:pPr algn="ctr"/>
            <a:r>
              <a:rPr lang="fr-FR" sz="1200" dirty="0"/>
              <a:t>Actionneur</a:t>
            </a:r>
            <a:endParaRPr lang="en-US" sz="1200" dirty="0"/>
          </a:p>
        </p:txBody>
      </p:sp>
      <p:cxnSp>
        <p:nvCxnSpPr>
          <p:cNvPr id="86" name="Connecteur droit avec flèche 85"/>
          <p:cNvCxnSpPr>
            <a:stCxn id="21" idx="3"/>
            <a:endCxn id="85" idx="1"/>
          </p:cNvCxnSpPr>
          <p:nvPr/>
        </p:nvCxnSpPr>
        <p:spPr>
          <a:xfrm>
            <a:off x="1498006" y="4022453"/>
            <a:ext cx="452324" cy="4720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ZoneTexte 89"/>
          <p:cNvSpPr txBox="1"/>
          <p:nvPr/>
        </p:nvSpPr>
        <p:spPr>
          <a:xfrm>
            <a:off x="7849475" y="701989"/>
            <a:ext cx="1600155" cy="276999"/>
          </a:xfrm>
          <a:prstGeom prst="rect">
            <a:avLst/>
          </a:prstGeom>
          <a:noFill/>
          <a:ln>
            <a:noFill/>
          </a:ln>
        </p:spPr>
        <p:txBody>
          <a:bodyPr wrap="square" rtlCol="0">
            <a:spAutoFit/>
          </a:bodyPr>
          <a:lstStyle/>
          <a:p>
            <a:pPr algn="ctr"/>
            <a:r>
              <a:rPr lang="fr-FR" sz="1200" dirty="0"/>
              <a:t>ERREURS</a:t>
            </a:r>
            <a:endParaRPr lang="en-US" sz="1200" dirty="0"/>
          </a:p>
        </p:txBody>
      </p:sp>
    </p:spTree>
    <p:extLst>
      <p:ext uri="{BB962C8B-B14F-4D97-AF65-F5344CB8AC3E}">
        <p14:creationId xmlns:p14="http://schemas.microsoft.com/office/powerpoint/2010/main" val="29648062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29149" y="-20320"/>
            <a:ext cx="9890508" cy="1325563"/>
          </a:xfrm>
        </p:spPr>
        <p:txBody>
          <a:bodyPr/>
          <a:lstStyle/>
          <a:p>
            <a:r>
              <a:rPr lang="fr-FR" dirty="0"/>
              <a:t>Bus	</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43</a:t>
            </a:fld>
            <a:endParaRPr lang="en-US"/>
          </a:p>
        </p:txBody>
      </p:sp>
      <p:sp>
        <p:nvSpPr>
          <p:cNvPr id="25" name="Espace réservé du texte 4"/>
          <p:cNvSpPr>
            <a:spLocks noGrp="1"/>
          </p:cNvSpPr>
          <p:nvPr>
            <p:ph type="body" sz="quarter" idx="17"/>
          </p:nvPr>
        </p:nvSpPr>
        <p:spPr>
          <a:xfrm>
            <a:off x="429148" y="1341613"/>
            <a:ext cx="8021168" cy="366706"/>
          </a:xfrm>
        </p:spPr>
        <p:txBody>
          <a:bodyPr/>
          <a:lstStyle/>
          <a:p>
            <a:r>
              <a:rPr lang="fr-FR" dirty="0"/>
              <a:t>Rappel chaine d’acquisition</a:t>
            </a:r>
          </a:p>
        </p:txBody>
      </p:sp>
      <p:sp>
        <p:nvSpPr>
          <p:cNvPr id="8" name="Espace réservé du texte 2"/>
          <p:cNvSpPr txBox="1">
            <a:spLocks/>
          </p:cNvSpPr>
          <p:nvPr/>
        </p:nvSpPr>
        <p:spPr>
          <a:xfrm>
            <a:off x="581548" y="2060028"/>
            <a:ext cx="9890509" cy="4031055"/>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entury Gothic" panose="020B0502020202020204" pitchFamily="34" charset="0"/>
              <a:buNone/>
            </a:pPr>
            <a:endParaRPr lang="fr-FR"/>
          </a:p>
          <a:p>
            <a:endParaRPr lang="fr-FR"/>
          </a:p>
          <a:p>
            <a:endParaRPr lang="fr-FR"/>
          </a:p>
          <a:p>
            <a:endParaRPr lang="fr-FR" dirty="0"/>
          </a:p>
        </p:txBody>
      </p:sp>
      <p:sp>
        <p:nvSpPr>
          <p:cNvPr id="18" name="ZoneTexte 17">
            <a:extLst>
              <a:ext uri="{FF2B5EF4-FFF2-40B4-BE49-F238E27FC236}">
                <a16:creationId xmlns:a16="http://schemas.microsoft.com/office/drawing/2014/main" id="{10E19D94-1B70-42E3-889A-BBF4176F642A}"/>
              </a:ext>
            </a:extLst>
          </p:cNvPr>
          <p:cNvSpPr txBox="1"/>
          <p:nvPr/>
        </p:nvSpPr>
        <p:spPr>
          <a:xfrm>
            <a:off x="2062716" y="2995675"/>
            <a:ext cx="2083982" cy="584775"/>
          </a:xfrm>
          <a:prstGeom prst="rect">
            <a:avLst/>
          </a:prstGeom>
          <a:noFill/>
          <a:ln>
            <a:solidFill>
              <a:schemeClr val="tx1"/>
            </a:solidFill>
          </a:ln>
        </p:spPr>
        <p:txBody>
          <a:bodyPr wrap="square" rtlCol="0">
            <a:spAutoFit/>
          </a:bodyPr>
          <a:lstStyle/>
          <a:p>
            <a:pPr algn="ctr"/>
            <a:r>
              <a:rPr lang="fr-FR" dirty="0"/>
              <a:t>ACQUISITION</a:t>
            </a:r>
            <a:br>
              <a:rPr lang="fr-FR" dirty="0"/>
            </a:br>
            <a:endParaRPr lang="en-US" sz="1400" dirty="0"/>
          </a:p>
        </p:txBody>
      </p:sp>
      <p:cxnSp>
        <p:nvCxnSpPr>
          <p:cNvPr id="19" name="Connecteur droit avec flèche 18">
            <a:extLst>
              <a:ext uri="{FF2B5EF4-FFF2-40B4-BE49-F238E27FC236}">
                <a16:creationId xmlns:a16="http://schemas.microsoft.com/office/drawing/2014/main" id="{0E39D8B7-AB00-4F4A-8524-5B433A5B5DFC}"/>
              </a:ext>
            </a:extLst>
          </p:cNvPr>
          <p:cNvCxnSpPr>
            <a:cxnSpLocks/>
            <a:stCxn id="18" idx="3"/>
          </p:cNvCxnSpPr>
          <p:nvPr/>
        </p:nvCxnSpPr>
        <p:spPr>
          <a:xfrm>
            <a:off x="4146698" y="3180341"/>
            <a:ext cx="3756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44A166D3-F9AA-44D0-B3D5-0CC43DFDFCAF}"/>
              </a:ext>
            </a:extLst>
          </p:cNvPr>
          <p:cNvSpPr txBox="1"/>
          <p:nvPr/>
        </p:nvSpPr>
        <p:spPr>
          <a:xfrm>
            <a:off x="6982046" y="2995675"/>
            <a:ext cx="2083982" cy="369332"/>
          </a:xfrm>
          <a:prstGeom prst="rect">
            <a:avLst/>
          </a:prstGeom>
          <a:noFill/>
          <a:ln>
            <a:solidFill>
              <a:schemeClr val="tx1"/>
            </a:solidFill>
          </a:ln>
        </p:spPr>
        <p:txBody>
          <a:bodyPr wrap="square" rtlCol="0">
            <a:spAutoFit/>
          </a:bodyPr>
          <a:lstStyle/>
          <a:p>
            <a:pPr algn="ctr"/>
            <a:r>
              <a:rPr lang="fr-FR" dirty="0"/>
              <a:t>EXPLOITATION</a:t>
            </a:r>
            <a:endParaRPr lang="en-US" sz="1400" dirty="0"/>
          </a:p>
        </p:txBody>
      </p:sp>
      <p:cxnSp>
        <p:nvCxnSpPr>
          <p:cNvPr id="21" name="Connecteur droit avec flèche 20">
            <a:extLst>
              <a:ext uri="{FF2B5EF4-FFF2-40B4-BE49-F238E27FC236}">
                <a16:creationId xmlns:a16="http://schemas.microsoft.com/office/drawing/2014/main" id="{2307056F-7DE3-4BA0-B766-F42E5B95DFEB}"/>
              </a:ext>
            </a:extLst>
          </p:cNvPr>
          <p:cNvCxnSpPr>
            <a:endCxn id="20" idx="1"/>
          </p:cNvCxnSpPr>
          <p:nvPr/>
        </p:nvCxnSpPr>
        <p:spPr>
          <a:xfrm>
            <a:off x="6606363" y="3180341"/>
            <a:ext cx="3756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3CF2233B-365F-4F05-96B1-9F2BAFC412D0}"/>
              </a:ext>
            </a:extLst>
          </p:cNvPr>
          <p:cNvSpPr txBox="1"/>
          <p:nvPr/>
        </p:nvSpPr>
        <p:spPr>
          <a:xfrm>
            <a:off x="180753" y="2153644"/>
            <a:ext cx="2775097" cy="646331"/>
          </a:xfrm>
          <a:prstGeom prst="rect">
            <a:avLst/>
          </a:prstGeom>
          <a:noFill/>
        </p:spPr>
        <p:txBody>
          <a:bodyPr wrap="square" rtlCol="0">
            <a:spAutoFit/>
          </a:bodyPr>
          <a:lstStyle/>
          <a:p>
            <a:pPr algn="ctr"/>
            <a:r>
              <a:rPr lang="fr-FR" dirty="0"/>
              <a:t>Mesurande</a:t>
            </a:r>
            <a:br>
              <a:rPr lang="fr-FR" dirty="0"/>
            </a:br>
            <a:endParaRPr lang="en-US" dirty="0"/>
          </a:p>
        </p:txBody>
      </p:sp>
      <p:sp>
        <p:nvSpPr>
          <p:cNvPr id="23" name="ZoneTexte 22">
            <a:extLst>
              <a:ext uri="{FF2B5EF4-FFF2-40B4-BE49-F238E27FC236}">
                <a16:creationId xmlns:a16="http://schemas.microsoft.com/office/drawing/2014/main" id="{A0421D76-77A3-4E74-819C-0BCD67E3291A}"/>
              </a:ext>
            </a:extLst>
          </p:cNvPr>
          <p:cNvSpPr txBox="1"/>
          <p:nvPr/>
        </p:nvSpPr>
        <p:spPr>
          <a:xfrm>
            <a:off x="3938856" y="2153644"/>
            <a:ext cx="998904" cy="369332"/>
          </a:xfrm>
          <a:prstGeom prst="rect">
            <a:avLst/>
          </a:prstGeom>
          <a:noFill/>
        </p:spPr>
        <p:txBody>
          <a:bodyPr wrap="square" rtlCol="0">
            <a:spAutoFit/>
          </a:bodyPr>
          <a:lstStyle/>
          <a:p>
            <a:r>
              <a:rPr lang="fr-FR" dirty="0"/>
              <a:t>Mesure</a:t>
            </a:r>
            <a:endParaRPr lang="en-US" dirty="0"/>
          </a:p>
        </p:txBody>
      </p:sp>
      <p:sp>
        <p:nvSpPr>
          <p:cNvPr id="24" name="ZoneTexte 23">
            <a:extLst>
              <a:ext uri="{FF2B5EF4-FFF2-40B4-BE49-F238E27FC236}">
                <a16:creationId xmlns:a16="http://schemas.microsoft.com/office/drawing/2014/main" id="{272D5916-E98A-4BC8-AE06-9FC4693395B6}"/>
              </a:ext>
            </a:extLst>
          </p:cNvPr>
          <p:cNvSpPr txBox="1"/>
          <p:nvPr/>
        </p:nvSpPr>
        <p:spPr>
          <a:xfrm>
            <a:off x="5567916" y="2153644"/>
            <a:ext cx="2456121" cy="369332"/>
          </a:xfrm>
          <a:prstGeom prst="rect">
            <a:avLst/>
          </a:prstGeom>
          <a:noFill/>
        </p:spPr>
        <p:txBody>
          <a:bodyPr wrap="square" rtlCol="0">
            <a:spAutoFit/>
          </a:bodyPr>
          <a:lstStyle/>
          <a:p>
            <a:pPr algn="ctr"/>
            <a:r>
              <a:rPr lang="fr-FR" dirty="0"/>
              <a:t>Mesure traitée</a:t>
            </a:r>
            <a:endParaRPr lang="en-US" dirty="0"/>
          </a:p>
        </p:txBody>
      </p:sp>
      <p:sp>
        <p:nvSpPr>
          <p:cNvPr id="26" name="ZoneTexte 25">
            <a:extLst>
              <a:ext uri="{FF2B5EF4-FFF2-40B4-BE49-F238E27FC236}">
                <a16:creationId xmlns:a16="http://schemas.microsoft.com/office/drawing/2014/main" id="{8C1C3ED5-BC95-40BC-9249-FE0DCCA733D8}"/>
              </a:ext>
            </a:extLst>
          </p:cNvPr>
          <p:cNvSpPr txBox="1"/>
          <p:nvPr/>
        </p:nvSpPr>
        <p:spPr>
          <a:xfrm>
            <a:off x="327322" y="5497048"/>
            <a:ext cx="1226174" cy="369332"/>
          </a:xfrm>
          <a:prstGeom prst="rect">
            <a:avLst/>
          </a:prstGeom>
          <a:noFill/>
          <a:ln>
            <a:solidFill>
              <a:schemeClr val="tx1"/>
            </a:solidFill>
          </a:ln>
        </p:spPr>
        <p:txBody>
          <a:bodyPr wrap="square" rtlCol="0">
            <a:spAutoFit/>
          </a:bodyPr>
          <a:lstStyle/>
          <a:p>
            <a:pPr algn="ctr"/>
            <a:r>
              <a:rPr lang="fr-FR" dirty="0"/>
              <a:t>Capteur</a:t>
            </a:r>
            <a:endParaRPr lang="en-US" sz="1400" dirty="0"/>
          </a:p>
        </p:txBody>
      </p:sp>
      <p:sp>
        <p:nvSpPr>
          <p:cNvPr id="27" name="ZoneTexte 26">
            <a:extLst>
              <a:ext uri="{FF2B5EF4-FFF2-40B4-BE49-F238E27FC236}">
                <a16:creationId xmlns:a16="http://schemas.microsoft.com/office/drawing/2014/main" id="{D399C3EA-042F-4099-8216-A8282BC5393B}"/>
              </a:ext>
            </a:extLst>
          </p:cNvPr>
          <p:cNvSpPr txBox="1"/>
          <p:nvPr/>
        </p:nvSpPr>
        <p:spPr>
          <a:xfrm>
            <a:off x="1761230" y="5497048"/>
            <a:ext cx="2083982" cy="369332"/>
          </a:xfrm>
          <a:prstGeom prst="rect">
            <a:avLst/>
          </a:prstGeom>
          <a:noFill/>
          <a:ln>
            <a:solidFill>
              <a:schemeClr val="tx1"/>
            </a:solidFill>
          </a:ln>
        </p:spPr>
        <p:txBody>
          <a:bodyPr wrap="square" rtlCol="0">
            <a:spAutoFit/>
          </a:bodyPr>
          <a:lstStyle/>
          <a:p>
            <a:pPr algn="ctr"/>
            <a:r>
              <a:rPr lang="fr-FR" dirty="0"/>
              <a:t>Conditionneur</a:t>
            </a:r>
            <a:endParaRPr lang="en-US" sz="1400" dirty="0"/>
          </a:p>
        </p:txBody>
      </p:sp>
      <p:sp>
        <p:nvSpPr>
          <p:cNvPr id="28" name="ZoneTexte 27">
            <a:extLst>
              <a:ext uri="{FF2B5EF4-FFF2-40B4-BE49-F238E27FC236}">
                <a16:creationId xmlns:a16="http://schemas.microsoft.com/office/drawing/2014/main" id="{74275A46-4186-4A5F-BB2E-5469774E2109}"/>
              </a:ext>
            </a:extLst>
          </p:cNvPr>
          <p:cNvSpPr txBox="1"/>
          <p:nvPr/>
        </p:nvSpPr>
        <p:spPr>
          <a:xfrm>
            <a:off x="4052945" y="5503170"/>
            <a:ext cx="2456009" cy="369332"/>
          </a:xfrm>
          <a:prstGeom prst="rect">
            <a:avLst/>
          </a:prstGeom>
          <a:noFill/>
          <a:ln>
            <a:solidFill>
              <a:schemeClr val="tx1"/>
            </a:solidFill>
          </a:ln>
        </p:spPr>
        <p:txBody>
          <a:bodyPr wrap="square" rtlCol="0">
            <a:spAutoFit/>
          </a:bodyPr>
          <a:lstStyle/>
          <a:p>
            <a:pPr algn="ctr"/>
            <a:r>
              <a:rPr lang="fr-FR" dirty="0"/>
              <a:t>Convertisseur</a:t>
            </a:r>
            <a:endParaRPr lang="en-US" sz="1400" dirty="0"/>
          </a:p>
        </p:txBody>
      </p:sp>
      <p:cxnSp>
        <p:nvCxnSpPr>
          <p:cNvPr id="29" name="Connecteur droit 28">
            <a:extLst>
              <a:ext uri="{FF2B5EF4-FFF2-40B4-BE49-F238E27FC236}">
                <a16:creationId xmlns:a16="http://schemas.microsoft.com/office/drawing/2014/main" id="{236E41D2-89C3-4452-9B9F-C05743ED0269}"/>
              </a:ext>
            </a:extLst>
          </p:cNvPr>
          <p:cNvCxnSpPr/>
          <p:nvPr/>
        </p:nvCxnSpPr>
        <p:spPr>
          <a:xfrm flipV="1">
            <a:off x="533854" y="3707945"/>
            <a:ext cx="1648962" cy="15928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67965E68-9860-4E32-A8A7-435476393081}"/>
              </a:ext>
            </a:extLst>
          </p:cNvPr>
          <p:cNvCxnSpPr/>
          <p:nvPr/>
        </p:nvCxnSpPr>
        <p:spPr>
          <a:xfrm flipH="1" flipV="1">
            <a:off x="3972231" y="3705868"/>
            <a:ext cx="2123769" cy="15928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68628C3D-87B4-4954-BECC-899C229095C5}"/>
              </a:ext>
            </a:extLst>
          </p:cNvPr>
          <p:cNvCxnSpPr>
            <a:stCxn id="26" idx="3"/>
            <a:endCxn id="27" idx="1"/>
          </p:cNvCxnSpPr>
          <p:nvPr/>
        </p:nvCxnSpPr>
        <p:spPr>
          <a:xfrm>
            <a:off x="1553496" y="5681714"/>
            <a:ext cx="20773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0396298D-BBB0-4621-8B14-84B5034D2486}"/>
              </a:ext>
            </a:extLst>
          </p:cNvPr>
          <p:cNvCxnSpPr>
            <a:cxnSpLocks/>
            <a:stCxn id="27" idx="3"/>
            <a:endCxn id="28" idx="1"/>
          </p:cNvCxnSpPr>
          <p:nvPr/>
        </p:nvCxnSpPr>
        <p:spPr>
          <a:xfrm>
            <a:off x="3845212" y="5681714"/>
            <a:ext cx="207733" cy="61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ZoneTexte 32">
            <a:extLst>
              <a:ext uri="{FF2B5EF4-FFF2-40B4-BE49-F238E27FC236}">
                <a16:creationId xmlns:a16="http://schemas.microsoft.com/office/drawing/2014/main" id="{4EB09DCC-6AA3-4831-9CE1-17F3515C18D2}"/>
              </a:ext>
            </a:extLst>
          </p:cNvPr>
          <p:cNvSpPr txBox="1"/>
          <p:nvPr/>
        </p:nvSpPr>
        <p:spPr>
          <a:xfrm>
            <a:off x="1327700" y="5095257"/>
            <a:ext cx="867060" cy="369332"/>
          </a:xfrm>
          <a:prstGeom prst="rect">
            <a:avLst/>
          </a:prstGeom>
          <a:noFill/>
        </p:spPr>
        <p:txBody>
          <a:bodyPr wrap="square" rtlCol="0">
            <a:spAutoFit/>
          </a:bodyPr>
          <a:lstStyle/>
          <a:p>
            <a:r>
              <a:rPr lang="fr-FR" dirty="0"/>
              <a:t>Signal</a:t>
            </a:r>
            <a:endParaRPr lang="en-US" dirty="0"/>
          </a:p>
        </p:txBody>
      </p:sp>
      <p:sp>
        <p:nvSpPr>
          <p:cNvPr id="34" name="ZoneTexte 33">
            <a:extLst>
              <a:ext uri="{FF2B5EF4-FFF2-40B4-BE49-F238E27FC236}">
                <a16:creationId xmlns:a16="http://schemas.microsoft.com/office/drawing/2014/main" id="{C6E912BB-B92E-4768-91B7-2D5C4FF7C70A}"/>
              </a:ext>
            </a:extLst>
          </p:cNvPr>
          <p:cNvSpPr txBox="1"/>
          <p:nvPr/>
        </p:nvSpPr>
        <p:spPr>
          <a:xfrm>
            <a:off x="3195138" y="5088406"/>
            <a:ext cx="1982219" cy="369332"/>
          </a:xfrm>
          <a:prstGeom prst="rect">
            <a:avLst/>
          </a:prstGeom>
          <a:noFill/>
        </p:spPr>
        <p:txBody>
          <a:bodyPr wrap="square" rtlCol="0">
            <a:spAutoFit/>
          </a:bodyPr>
          <a:lstStyle/>
          <a:p>
            <a:r>
              <a:rPr lang="fr-FR" dirty="0"/>
              <a:t>Signal utilisable</a:t>
            </a:r>
            <a:endParaRPr lang="en-US" dirty="0"/>
          </a:p>
        </p:txBody>
      </p:sp>
      <p:sp>
        <p:nvSpPr>
          <p:cNvPr id="35" name="ZoneTexte 34">
            <a:extLst>
              <a:ext uri="{FF2B5EF4-FFF2-40B4-BE49-F238E27FC236}">
                <a16:creationId xmlns:a16="http://schemas.microsoft.com/office/drawing/2014/main" id="{006C6DCF-8125-482E-BBAC-86C1140A3BE9}"/>
              </a:ext>
            </a:extLst>
          </p:cNvPr>
          <p:cNvSpPr txBox="1"/>
          <p:nvPr/>
        </p:nvSpPr>
        <p:spPr>
          <a:xfrm>
            <a:off x="4522381" y="2995675"/>
            <a:ext cx="2083982" cy="369332"/>
          </a:xfrm>
          <a:prstGeom prst="rect">
            <a:avLst/>
          </a:prstGeom>
          <a:noFill/>
          <a:ln>
            <a:solidFill>
              <a:schemeClr val="tx1"/>
            </a:solidFill>
          </a:ln>
        </p:spPr>
        <p:txBody>
          <a:bodyPr wrap="square" rtlCol="0">
            <a:spAutoFit/>
          </a:bodyPr>
          <a:lstStyle/>
          <a:p>
            <a:pPr algn="ctr"/>
            <a:r>
              <a:rPr lang="fr-FR" dirty="0"/>
              <a:t>TRAITEMENT</a:t>
            </a:r>
            <a:endParaRPr lang="fr-FR" sz="1400" dirty="0"/>
          </a:p>
        </p:txBody>
      </p:sp>
      <p:cxnSp>
        <p:nvCxnSpPr>
          <p:cNvPr id="36" name="Connecteur droit avec flèche 35">
            <a:extLst>
              <a:ext uri="{FF2B5EF4-FFF2-40B4-BE49-F238E27FC236}">
                <a16:creationId xmlns:a16="http://schemas.microsoft.com/office/drawing/2014/main" id="{2E954F86-C805-4064-8293-D142BB888AFC}"/>
              </a:ext>
            </a:extLst>
          </p:cNvPr>
          <p:cNvCxnSpPr>
            <a:cxnSpLocks/>
          </p:cNvCxnSpPr>
          <p:nvPr/>
        </p:nvCxnSpPr>
        <p:spPr>
          <a:xfrm>
            <a:off x="1684501" y="3261621"/>
            <a:ext cx="3756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Ellipse 1">
            <a:extLst>
              <a:ext uri="{FF2B5EF4-FFF2-40B4-BE49-F238E27FC236}">
                <a16:creationId xmlns:a16="http://schemas.microsoft.com/office/drawing/2014/main" id="{F04263F3-5911-471E-856F-366F7B47230A}"/>
              </a:ext>
            </a:extLst>
          </p:cNvPr>
          <p:cNvSpPr/>
          <p:nvPr/>
        </p:nvSpPr>
        <p:spPr>
          <a:xfrm>
            <a:off x="4036513" y="2880567"/>
            <a:ext cx="596053" cy="62649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 name="Ellipse 2">
            <a:extLst>
              <a:ext uri="{FF2B5EF4-FFF2-40B4-BE49-F238E27FC236}">
                <a16:creationId xmlns:a16="http://schemas.microsoft.com/office/drawing/2014/main" id="{E6DAB061-0D40-4019-A1BA-E5417C5DF8C0}"/>
              </a:ext>
            </a:extLst>
          </p:cNvPr>
          <p:cNvSpPr/>
          <p:nvPr/>
        </p:nvSpPr>
        <p:spPr>
          <a:xfrm>
            <a:off x="3674204" y="5387692"/>
            <a:ext cx="596053" cy="62649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FB72A4F2-EDDE-448D-A37D-E44D078A3AC0}"/>
              </a:ext>
            </a:extLst>
          </p:cNvPr>
          <p:cNvSpPr/>
          <p:nvPr/>
        </p:nvSpPr>
        <p:spPr>
          <a:xfrm>
            <a:off x="6546353" y="2866410"/>
            <a:ext cx="596053" cy="62649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39868237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29149" y="-20320"/>
            <a:ext cx="9890508" cy="1325563"/>
          </a:xfrm>
        </p:spPr>
        <p:txBody>
          <a:bodyPr/>
          <a:lstStyle/>
          <a:p>
            <a:r>
              <a:rPr lang="fr-FR" dirty="0"/>
              <a:t>Bus	</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44</a:t>
            </a:fld>
            <a:endParaRPr lang="en-US"/>
          </a:p>
        </p:txBody>
      </p:sp>
      <p:sp>
        <p:nvSpPr>
          <p:cNvPr id="25" name="Espace réservé du texte 4"/>
          <p:cNvSpPr>
            <a:spLocks noGrp="1"/>
          </p:cNvSpPr>
          <p:nvPr>
            <p:ph type="body" sz="quarter" idx="17"/>
          </p:nvPr>
        </p:nvSpPr>
        <p:spPr>
          <a:xfrm>
            <a:off x="429148" y="1341612"/>
            <a:ext cx="7485492" cy="1056148"/>
          </a:xfrm>
        </p:spPr>
        <p:txBody>
          <a:bodyPr/>
          <a:lstStyle/>
          <a:p>
            <a:r>
              <a:rPr lang="fr-FR" dirty="0"/>
              <a:t>Bus: </a:t>
            </a:r>
            <a:r>
              <a:rPr lang="fr-FR" sz="1500" dirty="0">
                <a:latin typeface="Century Gothic" panose="020B0502020202020204" pitchFamily="34" charset="0"/>
              </a:rPr>
              <a:t>Le bus informatique est la réunion des parties matérielles et immatérielles qui permet la transmission de données entre les composants participants. On parle de bus autant dans un processeur que pour un système à plusieurs composants</a:t>
            </a:r>
          </a:p>
          <a:p>
            <a:endParaRPr lang="fr-FR" sz="1500" dirty="0">
              <a:latin typeface="Century Gothic" panose="020B0502020202020204" pitchFamily="34" charset="0"/>
            </a:endParaRPr>
          </a:p>
          <a:p>
            <a:endParaRPr lang="fr-FR" sz="1500" dirty="0">
              <a:latin typeface="Century Gothic" panose="020B0502020202020204" pitchFamily="34" charset="0"/>
            </a:endParaRPr>
          </a:p>
          <a:p>
            <a:endParaRPr lang="fr-FR" sz="1500" dirty="0">
              <a:latin typeface="Century Gothic" panose="020B0502020202020204" pitchFamily="34" charset="0"/>
            </a:endParaRPr>
          </a:p>
        </p:txBody>
      </p:sp>
      <p:sp>
        <p:nvSpPr>
          <p:cNvPr id="8" name="Espace réservé du texte 2"/>
          <p:cNvSpPr txBox="1">
            <a:spLocks/>
          </p:cNvSpPr>
          <p:nvPr/>
        </p:nvSpPr>
        <p:spPr>
          <a:xfrm>
            <a:off x="581548" y="2060028"/>
            <a:ext cx="9890509" cy="4031055"/>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entury Gothic" panose="020B0502020202020204" pitchFamily="34" charset="0"/>
              <a:buNone/>
            </a:pPr>
            <a:endParaRPr lang="fr-FR"/>
          </a:p>
          <a:p>
            <a:endParaRPr lang="fr-FR"/>
          </a:p>
          <a:p>
            <a:endParaRPr lang="fr-FR"/>
          </a:p>
          <a:p>
            <a:endParaRPr lang="fr-FR" dirty="0"/>
          </a:p>
        </p:txBody>
      </p:sp>
      <p:sp>
        <p:nvSpPr>
          <p:cNvPr id="2" name="Espace réservé du texte 2">
            <a:extLst>
              <a:ext uri="{FF2B5EF4-FFF2-40B4-BE49-F238E27FC236}">
                <a16:creationId xmlns:a16="http://schemas.microsoft.com/office/drawing/2014/main" id="{DA3BA236-179C-4B4B-ACF5-425932506872}"/>
              </a:ext>
            </a:extLst>
          </p:cNvPr>
          <p:cNvSpPr txBox="1">
            <a:spLocks/>
          </p:cNvSpPr>
          <p:nvPr/>
        </p:nvSpPr>
        <p:spPr>
          <a:xfrm>
            <a:off x="774589" y="2546476"/>
            <a:ext cx="6109304" cy="3395891"/>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Topologie</a:t>
            </a:r>
          </a:p>
          <a:p>
            <a:pPr lvl="1"/>
            <a:r>
              <a:rPr lang="fr-FR" dirty="0"/>
              <a:t>Niveau physique</a:t>
            </a:r>
          </a:p>
          <a:p>
            <a:pPr lvl="1"/>
            <a:r>
              <a:rPr lang="fr-FR" dirty="0"/>
              <a:t>Réseau</a:t>
            </a:r>
          </a:p>
          <a:p>
            <a:pPr lvl="1"/>
            <a:r>
              <a:rPr lang="fr-FR" dirty="0"/>
              <a:t>Filaire – Radio</a:t>
            </a:r>
          </a:p>
          <a:p>
            <a:pPr lvl="1"/>
            <a:r>
              <a:rPr lang="fr-FR" dirty="0"/>
              <a:t>Série - Parallèle</a:t>
            </a:r>
          </a:p>
          <a:p>
            <a:pPr marL="457200" lvl="1" indent="0">
              <a:buNone/>
            </a:pPr>
            <a:endParaRPr lang="fr-FR" dirty="0"/>
          </a:p>
          <a:p>
            <a:r>
              <a:rPr lang="fr-FR" dirty="0"/>
              <a:t>Protocole</a:t>
            </a:r>
          </a:p>
          <a:p>
            <a:pPr lvl="1"/>
            <a:r>
              <a:rPr lang="fr-FR" dirty="0"/>
              <a:t>Niveau Logique</a:t>
            </a:r>
          </a:p>
          <a:p>
            <a:pPr lvl="1"/>
            <a:r>
              <a:rPr lang="fr-FR" dirty="0"/>
              <a:t>Règle de discussion</a:t>
            </a:r>
          </a:p>
          <a:p>
            <a:pPr lvl="1"/>
            <a:endParaRPr lang="fr-FR" dirty="0"/>
          </a:p>
          <a:p>
            <a:endParaRPr lang="fr-FR" dirty="0"/>
          </a:p>
          <a:p>
            <a:pPr lvl="1"/>
            <a:endParaRPr lang="fr-FR" dirty="0"/>
          </a:p>
          <a:p>
            <a:pPr marL="0" indent="0">
              <a:buNone/>
            </a:pPr>
            <a:endParaRPr lang="fr-FR" dirty="0"/>
          </a:p>
          <a:p>
            <a:pPr marL="457200" lvl="1" indent="0">
              <a:buNone/>
            </a:pPr>
            <a:endParaRPr lang="fr-FR" dirty="0"/>
          </a:p>
          <a:p>
            <a:pPr marL="114300" indent="0">
              <a:buNone/>
            </a:pPr>
            <a:endParaRPr lang="fr-FR" dirty="0"/>
          </a:p>
          <a:p>
            <a:endParaRPr lang="fr-FR" dirty="0"/>
          </a:p>
          <a:p>
            <a:endParaRPr lang="fr-FR" dirty="0"/>
          </a:p>
        </p:txBody>
      </p:sp>
      <p:pic>
        <p:nvPicPr>
          <p:cNvPr id="2050" name="Picture 2" descr="SPI bus topologies">
            <a:extLst>
              <a:ext uri="{FF2B5EF4-FFF2-40B4-BE49-F238E27FC236}">
                <a16:creationId xmlns:a16="http://schemas.microsoft.com/office/drawing/2014/main" id="{2EB7F602-E93F-43B7-A932-831D46AAAA1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628" t="17778" r="23500"/>
          <a:stretch/>
        </p:blipFill>
        <p:spPr bwMode="auto">
          <a:xfrm>
            <a:off x="8061350" y="1109640"/>
            <a:ext cx="2357120" cy="287367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PI protocol overview">
            <a:extLst>
              <a:ext uri="{FF2B5EF4-FFF2-40B4-BE49-F238E27FC236}">
                <a16:creationId xmlns:a16="http://schemas.microsoft.com/office/drawing/2014/main" id="{B9EE7A52-EEE4-4E0F-AD5F-11DB83E45D5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58" t="3362" r="4231" b="41788"/>
          <a:stretch/>
        </p:blipFill>
        <p:spPr bwMode="auto">
          <a:xfrm>
            <a:off x="5970773" y="3983311"/>
            <a:ext cx="4447697" cy="2170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7684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29149" y="-20320"/>
            <a:ext cx="9890508" cy="1325563"/>
          </a:xfrm>
        </p:spPr>
        <p:txBody>
          <a:bodyPr/>
          <a:lstStyle/>
          <a:p>
            <a:r>
              <a:rPr lang="fr-FR" dirty="0"/>
              <a:t>Bus	</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45</a:t>
            </a:fld>
            <a:endParaRPr lang="en-US"/>
          </a:p>
        </p:txBody>
      </p:sp>
      <p:sp>
        <p:nvSpPr>
          <p:cNvPr id="25" name="Espace réservé du texte 4"/>
          <p:cNvSpPr>
            <a:spLocks noGrp="1"/>
          </p:cNvSpPr>
          <p:nvPr>
            <p:ph type="body" sz="quarter" idx="17"/>
          </p:nvPr>
        </p:nvSpPr>
        <p:spPr>
          <a:xfrm>
            <a:off x="429148" y="1341612"/>
            <a:ext cx="10157572" cy="1056148"/>
          </a:xfrm>
        </p:spPr>
        <p:txBody>
          <a:bodyPr/>
          <a:lstStyle/>
          <a:p>
            <a:r>
              <a:rPr lang="fr-FR" dirty="0"/>
              <a:t>Topologie selon les systèmes</a:t>
            </a:r>
          </a:p>
          <a:p>
            <a:r>
              <a:rPr lang="fr-FR" sz="1500" dirty="0">
                <a:latin typeface="Century Gothic" panose="020B0502020202020204" pitchFamily="34" charset="0"/>
              </a:rPr>
              <a:t>Exemple dans l’automobile</a:t>
            </a:r>
          </a:p>
          <a:p>
            <a:endParaRPr lang="fr-FR" sz="1500" dirty="0">
              <a:latin typeface="Century Gothic" panose="020B0502020202020204" pitchFamily="34" charset="0"/>
            </a:endParaRPr>
          </a:p>
          <a:p>
            <a:endParaRPr lang="fr-FR" sz="1500" dirty="0">
              <a:latin typeface="Century Gothic" panose="020B0502020202020204" pitchFamily="34" charset="0"/>
            </a:endParaRPr>
          </a:p>
          <a:p>
            <a:endParaRPr lang="fr-FR" sz="1500" dirty="0">
              <a:latin typeface="Century Gothic" panose="020B0502020202020204" pitchFamily="34" charset="0"/>
            </a:endParaRPr>
          </a:p>
        </p:txBody>
      </p:sp>
      <p:sp>
        <p:nvSpPr>
          <p:cNvPr id="8" name="Espace réservé du texte 2"/>
          <p:cNvSpPr txBox="1">
            <a:spLocks/>
          </p:cNvSpPr>
          <p:nvPr/>
        </p:nvSpPr>
        <p:spPr>
          <a:xfrm>
            <a:off x="581548" y="2060028"/>
            <a:ext cx="9890509" cy="4031055"/>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entury Gothic" panose="020B0502020202020204" pitchFamily="34" charset="0"/>
              <a:buNone/>
            </a:pPr>
            <a:endParaRPr lang="fr-FR"/>
          </a:p>
          <a:p>
            <a:endParaRPr lang="fr-FR"/>
          </a:p>
          <a:p>
            <a:endParaRPr lang="fr-FR"/>
          </a:p>
          <a:p>
            <a:endParaRPr lang="fr-FR" dirty="0"/>
          </a:p>
        </p:txBody>
      </p:sp>
      <p:sp>
        <p:nvSpPr>
          <p:cNvPr id="3" name="Espace réservé du texte 2">
            <a:extLst>
              <a:ext uri="{FF2B5EF4-FFF2-40B4-BE49-F238E27FC236}">
                <a16:creationId xmlns:a16="http://schemas.microsoft.com/office/drawing/2014/main" id="{7A71F9A1-953C-47AC-9D9D-2ED1AEE038EB}"/>
              </a:ext>
            </a:extLst>
          </p:cNvPr>
          <p:cNvSpPr txBox="1">
            <a:spLocks/>
          </p:cNvSpPr>
          <p:nvPr/>
        </p:nvSpPr>
        <p:spPr>
          <a:xfrm>
            <a:off x="774589" y="2546476"/>
            <a:ext cx="4864212" cy="3395891"/>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Chaine d’acquisition « courte »</a:t>
            </a:r>
          </a:p>
          <a:p>
            <a:pPr lvl="1"/>
            <a:r>
              <a:rPr lang="fr-FR" dirty="0"/>
              <a:t>Les données des capteurs sont utilisées sur place</a:t>
            </a:r>
          </a:p>
          <a:p>
            <a:r>
              <a:rPr lang="fr-FR" dirty="0"/>
              <a:t>Filaire</a:t>
            </a:r>
          </a:p>
          <a:p>
            <a:r>
              <a:rPr lang="fr-FR" dirty="0"/>
              <a:t>Temps réel strict</a:t>
            </a:r>
          </a:p>
          <a:p>
            <a:r>
              <a:rPr lang="fr-FR" dirty="0"/>
              <a:t>Bus spécifiques (CAN, LIN, FLEXRAY)</a:t>
            </a:r>
          </a:p>
          <a:p>
            <a:pPr marL="914400" lvl="2" indent="0">
              <a:buNone/>
            </a:pPr>
            <a:endParaRPr lang="fr-FR" dirty="0"/>
          </a:p>
          <a:p>
            <a:pPr lvl="2"/>
            <a:endParaRPr lang="fr-FR" dirty="0"/>
          </a:p>
          <a:p>
            <a:pPr marL="914400" lvl="2" indent="0">
              <a:buNone/>
            </a:pPr>
            <a:endParaRPr lang="fr-FR" dirty="0"/>
          </a:p>
          <a:p>
            <a:pPr lvl="2"/>
            <a:endParaRPr lang="fr-FR" dirty="0"/>
          </a:p>
          <a:p>
            <a:pPr lvl="1"/>
            <a:endParaRPr lang="fr-FR" dirty="0"/>
          </a:p>
          <a:p>
            <a:pPr lvl="1"/>
            <a:endParaRPr lang="fr-FR" dirty="0"/>
          </a:p>
          <a:p>
            <a:endParaRPr lang="fr-FR" dirty="0"/>
          </a:p>
          <a:p>
            <a:pPr lvl="1"/>
            <a:endParaRPr lang="fr-FR" dirty="0"/>
          </a:p>
          <a:p>
            <a:pPr marL="0" indent="0">
              <a:buNone/>
            </a:pPr>
            <a:endParaRPr lang="fr-FR" dirty="0"/>
          </a:p>
          <a:p>
            <a:pPr marL="457200" lvl="1" indent="0">
              <a:buNone/>
            </a:pPr>
            <a:endParaRPr lang="fr-FR" dirty="0"/>
          </a:p>
          <a:p>
            <a:pPr marL="114300" indent="0">
              <a:buNone/>
            </a:pPr>
            <a:endParaRPr lang="fr-FR" dirty="0"/>
          </a:p>
          <a:p>
            <a:endParaRPr lang="fr-FR" dirty="0"/>
          </a:p>
          <a:p>
            <a:endParaRPr lang="fr-FR" dirty="0"/>
          </a:p>
        </p:txBody>
      </p:sp>
      <p:pic>
        <p:nvPicPr>
          <p:cNvPr id="1026" name="Picture 2" descr="Automotive sensors market to grow at 6.7% CAGR to 2023">
            <a:extLst>
              <a:ext uri="{FF2B5EF4-FFF2-40B4-BE49-F238E27FC236}">
                <a16:creationId xmlns:a16="http://schemas.microsoft.com/office/drawing/2014/main" id="{555842AB-0F4B-4E07-8715-9F6E12E25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1" y="2060028"/>
            <a:ext cx="5971651" cy="312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6632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29149" y="-20320"/>
            <a:ext cx="9890508" cy="1325563"/>
          </a:xfrm>
        </p:spPr>
        <p:txBody>
          <a:bodyPr/>
          <a:lstStyle/>
          <a:p>
            <a:r>
              <a:rPr lang="fr-FR" dirty="0"/>
              <a:t>Bus	</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46</a:t>
            </a:fld>
            <a:endParaRPr lang="en-US"/>
          </a:p>
        </p:txBody>
      </p:sp>
      <p:sp>
        <p:nvSpPr>
          <p:cNvPr id="8" name="Espace réservé du texte 2"/>
          <p:cNvSpPr txBox="1">
            <a:spLocks/>
          </p:cNvSpPr>
          <p:nvPr/>
        </p:nvSpPr>
        <p:spPr>
          <a:xfrm>
            <a:off x="581548" y="2060028"/>
            <a:ext cx="9890509" cy="4031055"/>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entury Gothic" panose="020B0502020202020204" pitchFamily="34" charset="0"/>
              <a:buNone/>
            </a:pPr>
            <a:endParaRPr lang="fr-FR"/>
          </a:p>
          <a:p>
            <a:endParaRPr lang="fr-FR"/>
          </a:p>
          <a:p>
            <a:endParaRPr lang="fr-FR"/>
          </a:p>
          <a:p>
            <a:endParaRPr lang="fr-FR" dirty="0"/>
          </a:p>
        </p:txBody>
      </p:sp>
      <p:pic>
        <p:nvPicPr>
          <p:cNvPr id="2" name="Image 1">
            <a:extLst>
              <a:ext uri="{FF2B5EF4-FFF2-40B4-BE49-F238E27FC236}">
                <a16:creationId xmlns:a16="http://schemas.microsoft.com/office/drawing/2014/main" id="{632C6C78-A6EC-4635-8A9F-4E535117192D}"/>
              </a:ext>
            </a:extLst>
          </p:cNvPr>
          <p:cNvPicPr>
            <a:picLocks noChangeAspect="1"/>
          </p:cNvPicPr>
          <p:nvPr/>
        </p:nvPicPr>
        <p:blipFill>
          <a:blip r:embed="rId3"/>
          <a:stretch>
            <a:fillRect/>
          </a:stretch>
        </p:blipFill>
        <p:spPr>
          <a:xfrm>
            <a:off x="3983464" y="1047279"/>
            <a:ext cx="8115300" cy="5124450"/>
          </a:xfrm>
          <a:prstGeom prst="rect">
            <a:avLst/>
          </a:prstGeom>
        </p:spPr>
      </p:pic>
      <p:sp>
        <p:nvSpPr>
          <p:cNvPr id="6" name="Espace réservé du texte 2">
            <a:extLst>
              <a:ext uri="{FF2B5EF4-FFF2-40B4-BE49-F238E27FC236}">
                <a16:creationId xmlns:a16="http://schemas.microsoft.com/office/drawing/2014/main" id="{4C138A61-33C3-4B81-8435-2C1D7294FAD7}"/>
              </a:ext>
            </a:extLst>
          </p:cNvPr>
          <p:cNvSpPr txBox="1">
            <a:spLocks/>
          </p:cNvSpPr>
          <p:nvPr/>
        </p:nvSpPr>
        <p:spPr>
          <a:xfrm>
            <a:off x="774589" y="2546476"/>
            <a:ext cx="3523091" cy="3395891"/>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Chaine d’acquisition « longue »</a:t>
            </a:r>
          </a:p>
          <a:p>
            <a:pPr lvl="1"/>
            <a:r>
              <a:rPr lang="fr-FR" dirty="0"/>
              <a:t>Les données des capteurs sont utilisées à des fins multiples </a:t>
            </a:r>
          </a:p>
          <a:p>
            <a:r>
              <a:rPr lang="fr-FR" dirty="0"/>
              <a:t>Radio et filaire</a:t>
            </a:r>
          </a:p>
          <a:p>
            <a:r>
              <a:rPr lang="fr-FR" dirty="0"/>
              <a:t>Pas de contrainte temps réel </a:t>
            </a:r>
          </a:p>
          <a:p>
            <a:r>
              <a:rPr lang="fr-FR" dirty="0"/>
              <a:t>Multiplicité de bus</a:t>
            </a:r>
          </a:p>
          <a:p>
            <a:pPr marL="914400" lvl="2" indent="0">
              <a:buNone/>
            </a:pPr>
            <a:endParaRPr lang="fr-FR" dirty="0"/>
          </a:p>
          <a:p>
            <a:pPr lvl="2"/>
            <a:endParaRPr lang="fr-FR" dirty="0"/>
          </a:p>
          <a:p>
            <a:pPr marL="914400" lvl="2" indent="0">
              <a:buNone/>
            </a:pPr>
            <a:endParaRPr lang="fr-FR" dirty="0"/>
          </a:p>
          <a:p>
            <a:pPr lvl="2"/>
            <a:endParaRPr lang="fr-FR" dirty="0"/>
          </a:p>
          <a:p>
            <a:pPr lvl="1"/>
            <a:endParaRPr lang="fr-FR" dirty="0"/>
          </a:p>
          <a:p>
            <a:pPr lvl="1"/>
            <a:endParaRPr lang="fr-FR" dirty="0"/>
          </a:p>
          <a:p>
            <a:endParaRPr lang="fr-FR" dirty="0"/>
          </a:p>
          <a:p>
            <a:pPr lvl="1"/>
            <a:endParaRPr lang="fr-FR" dirty="0"/>
          </a:p>
          <a:p>
            <a:pPr marL="0" indent="0">
              <a:buNone/>
            </a:pPr>
            <a:endParaRPr lang="fr-FR" dirty="0"/>
          </a:p>
          <a:p>
            <a:pPr marL="457200" lvl="1" indent="0">
              <a:buNone/>
            </a:pPr>
            <a:endParaRPr lang="fr-FR" dirty="0"/>
          </a:p>
          <a:p>
            <a:pPr marL="114300" indent="0">
              <a:buNone/>
            </a:pPr>
            <a:endParaRPr lang="fr-FR" dirty="0"/>
          </a:p>
          <a:p>
            <a:endParaRPr lang="fr-FR" dirty="0"/>
          </a:p>
          <a:p>
            <a:endParaRPr lang="fr-FR" dirty="0"/>
          </a:p>
        </p:txBody>
      </p:sp>
      <p:sp>
        <p:nvSpPr>
          <p:cNvPr id="41" name="Espace réservé du texte 4">
            <a:extLst>
              <a:ext uri="{FF2B5EF4-FFF2-40B4-BE49-F238E27FC236}">
                <a16:creationId xmlns:a16="http://schemas.microsoft.com/office/drawing/2014/main" id="{290162CD-B99A-40FB-B89C-EA25CA9F7EF0}"/>
              </a:ext>
            </a:extLst>
          </p:cNvPr>
          <p:cNvSpPr>
            <a:spLocks noGrp="1"/>
          </p:cNvSpPr>
          <p:nvPr>
            <p:ph type="body" sz="quarter" idx="17"/>
          </p:nvPr>
        </p:nvSpPr>
        <p:spPr>
          <a:xfrm>
            <a:off x="428625" y="1341438"/>
            <a:ext cx="4929188" cy="366712"/>
          </a:xfrm>
        </p:spPr>
        <p:txBody>
          <a:bodyPr/>
          <a:lstStyle/>
          <a:p>
            <a:r>
              <a:rPr lang="fr-FR" dirty="0"/>
              <a:t>Topologie selon les systèmes</a:t>
            </a:r>
          </a:p>
          <a:p>
            <a:r>
              <a:rPr lang="fr-FR" sz="1500" dirty="0">
                <a:latin typeface="Century Gothic" panose="020B0502020202020204" pitchFamily="34" charset="0"/>
              </a:rPr>
              <a:t>Exemple dans l’IOT</a:t>
            </a:r>
          </a:p>
          <a:p>
            <a:endParaRPr lang="fr-FR" sz="1500" dirty="0">
              <a:latin typeface="Century Gothic" panose="020B0502020202020204" pitchFamily="34" charset="0"/>
            </a:endParaRPr>
          </a:p>
          <a:p>
            <a:endParaRPr lang="fr-FR" sz="1500" dirty="0">
              <a:latin typeface="Century Gothic" panose="020B0502020202020204" pitchFamily="34" charset="0"/>
            </a:endParaRPr>
          </a:p>
          <a:p>
            <a:endParaRPr lang="fr-FR" sz="1500" dirty="0">
              <a:latin typeface="Century Gothic" panose="020B0502020202020204" pitchFamily="34" charset="0"/>
            </a:endParaRPr>
          </a:p>
        </p:txBody>
      </p:sp>
      <mc:AlternateContent xmlns:mc="http://schemas.openxmlformats.org/markup-compatibility/2006" xmlns:p14="http://schemas.microsoft.com/office/powerpoint/2010/main">
        <mc:Choice Requires="p14">
          <p:contentPart p14:bwMode="auto" r:id="rId4">
            <p14:nvContentPartPr>
              <p14:cNvPr id="3" name="Encre 2">
                <a:extLst>
                  <a:ext uri="{FF2B5EF4-FFF2-40B4-BE49-F238E27FC236}">
                    <a16:creationId xmlns:a16="http://schemas.microsoft.com/office/drawing/2014/main" id="{CFB3C799-A6CC-4536-BFBD-E9547C17571E}"/>
                  </a:ext>
                </a:extLst>
              </p14:cNvPr>
              <p14:cNvContentPartPr/>
              <p14:nvPr/>
            </p14:nvContentPartPr>
            <p14:xfrm>
              <a:off x="3809880" y="4368960"/>
              <a:ext cx="25920" cy="360"/>
            </p14:xfrm>
          </p:contentPart>
        </mc:Choice>
        <mc:Fallback xmlns="">
          <p:pic>
            <p:nvPicPr>
              <p:cNvPr id="3" name="Encre 2">
                <a:extLst>
                  <a:ext uri="{FF2B5EF4-FFF2-40B4-BE49-F238E27FC236}">
                    <a16:creationId xmlns:a16="http://schemas.microsoft.com/office/drawing/2014/main" id="{CFB3C799-A6CC-4536-BFBD-E9547C17571E}"/>
                  </a:ext>
                </a:extLst>
              </p:cNvPr>
              <p:cNvPicPr/>
              <p:nvPr/>
            </p:nvPicPr>
            <p:blipFill>
              <a:blip r:embed="rId5"/>
              <a:stretch>
                <a:fillRect/>
              </a:stretch>
            </p:blipFill>
            <p:spPr>
              <a:xfrm>
                <a:off x="3800520" y="4359600"/>
                <a:ext cx="44640" cy="19080"/>
              </a:xfrm>
              <a:prstGeom prst="rect">
                <a:avLst/>
              </a:prstGeom>
            </p:spPr>
          </p:pic>
        </mc:Fallback>
      </mc:AlternateContent>
    </p:spTree>
    <p:extLst>
      <p:ext uri="{BB962C8B-B14F-4D97-AF65-F5344CB8AC3E}">
        <p14:creationId xmlns:p14="http://schemas.microsoft.com/office/powerpoint/2010/main" val="6829541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29149" y="-20320"/>
            <a:ext cx="9890508" cy="1325563"/>
          </a:xfrm>
        </p:spPr>
        <p:txBody>
          <a:bodyPr/>
          <a:lstStyle/>
          <a:p>
            <a:r>
              <a:rPr lang="fr-FR" dirty="0"/>
              <a:t>Bus	</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47</a:t>
            </a:fld>
            <a:endParaRPr lang="en-US"/>
          </a:p>
        </p:txBody>
      </p:sp>
      <p:sp>
        <p:nvSpPr>
          <p:cNvPr id="25" name="Espace réservé du texte 4"/>
          <p:cNvSpPr>
            <a:spLocks noGrp="1"/>
          </p:cNvSpPr>
          <p:nvPr>
            <p:ph type="body" sz="quarter" idx="17"/>
          </p:nvPr>
        </p:nvSpPr>
        <p:spPr>
          <a:xfrm>
            <a:off x="429148" y="1341612"/>
            <a:ext cx="7485492" cy="450079"/>
          </a:xfrm>
        </p:spPr>
        <p:txBody>
          <a:bodyPr/>
          <a:lstStyle/>
          <a:p>
            <a:r>
              <a:rPr lang="fr-FR" dirty="0"/>
              <a:t>Série – Serial – RS…</a:t>
            </a:r>
            <a:endParaRPr lang="fr-FR" sz="1500" dirty="0">
              <a:latin typeface="Century Gothic" panose="020B0502020202020204" pitchFamily="34" charset="0"/>
            </a:endParaRPr>
          </a:p>
          <a:p>
            <a:endParaRPr lang="fr-FR" sz="1500" dirty="0">
              <a:latin typeface="Century Gothic" panose="020B0502020202020204" pitchFamily="34" charset="0"/>
            </a:endParaRPr>
          </a:p>
          <a:p>
            <a:endParaRPr lang="fr-FR" sz="1500" dirty="0">
              <a:latin typeface="Century Gothic" panose="020B0502020202020204" pitchFamily="34" charset="0"/>
            </a:endParaRPr>
          </a:p>
          <a:p>
            <a:endParaRPr lang="fr-FR" sz="1500" dirty="0">
              <a:latin typeface="Century Gothic" panose="020B0502020202020204" pitchFamily="34" charset="0"/>
            </a:endParaRPr>
          </a:p>
        </p:txBody>
      </p:sp>
      <p:sp>
        <p:nvSpPr>
          <p:cNvPr id="8" name="Espace réservé du texte 2"/>
          <p:cNvSpPr txBox="1">
            <a:spLocks/>
          </p:cNvSpPr>
          <p:nvPr/>
        </p:nvSpPr>
        <p:spPr>
          <a:xfrm>
            <a:off x="581548" y="2060028"/>
            <a:ext cx="9890509" cy="4031055"/>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entury Gothic" panose="020B0502020202020204" pitchFamily="34" charset="0"/>
              <a:buNone/>
            </a:pPr>
            <a:endParaRPr lang="fr-FR"/>
          </a:p>
          <a:p>
            <a:endParaRPr lang="fr-FR"/>
          </a:p>
          <a:p>
            <a:endParaRPr lang="fr-FR"/>
          </a:p>
          <a:p>
            <a:endParaRPr lang="fr-FR" dirty="0"/>
          </a:p>
        </p:txBody>
      </p:sp>
      <p:sp>
        <p:nvSpPr>
          <p:cNvPr id="3" name="Espace réservé du texte 2">
            <a:extLst>
              <a:ext uri="{FF2B5EF4-FFF2-40B4-BE49-F238E27FC236}">
                <a16:creationId xmlns:a16="http://schemas.microsoft.com/office/drawing/2014/main" id="{E4A735F5-5BA6-4767-981B-80E0885B108C}"/>
              </a:ext>
            </a:extLst>
          </p:cNvPr>
          <p:cNvSpPr txBox="1">
            <a:spLocks/>
          </p:cNvSpPr>
          <p:nvPr/>
        </p:nvSpPr>
        <p:spPr>
          <a:xfrm>
            <a:off x="733949" y="2212429"/>
            <a:ext cx="4293981" cy="2186851"/>
          </a:xfrm>
          <a:prstGeom prst="rect">
            <a:avLst/>
          </a:prstGeom>
        </p:spPr>
        <p:txBody>
          <a:bodyPr>
            <a:normAutofit fontScale="92500" lnSpcReduction="10000"/>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2 fils (RX-TX)</a:t>
            </a:r>
          </a:p>
          <a:p>
            <a:r>
              <a:rPr lang="fr-FR" dirty="0"/>
              <a:t>Point à point (un maître – un esclave)</a:t>
            </a:r>
          </a:p>
          <a:p>
            <a:r>
              <a:rPr lang="fr-FR" dirty="0"/>
              <a:t>Asynchrone</a:t>
            </a:r>
          </a:p>
          <a:p>
            <a:r>
              <a:rPr lang="fr-FR" dirty="0"/>
              <a:t>Octet par octet</a:t>
            </a:r>
          </a:p>
          <a:p>
            <a:r>
              <a:rPr lang="fr-FR" dirty="0"/>
              <a:t>Protocole robuste et peu couteux, utilisé majoritairement en phase de mise au point et de débogage</a:t>
            </a:r>
          </a:p>
          <a:p>
            <a:r>
              <a:rPr lang="fr-FR" dirty="0"/>
              <a:t>Serial over IP, Serial over USB</a:t>
            </a:r>
          </a:p>
          <a:p>
            <a:pPr marL="0" indent="0">
              <a:buNone/>
            </a:pPr>
            <a:endParaRPr lang="fr-FR" dirty="0"/>
          </a:p>
          <a:p>
            <a:endParaRPr lang="fr-FR" dirty="0"/>
          </a:p>
          <a:p>
            <a:endParaRPr lang="fr-FR" dirty="0"/>
          </a:p>
          <a:p>
            <a:pPr marL="0" indent="0">
              <a:buNone/>
            </a:pPr>
            <a:endParaRPr lang="fr-FR" dirty="0"/>
          </a:p>
          <a:p>
            <a:pPr marL="457200" lvl="1" indent="0">
              <a:buNone/>
            </a:pPr>
            <a:endParaRPr lang="fr-FR" dirty="0"/>
          </a:p>
          <a:p>
            <a:pPr marL="114300" indent="0">
              <a:buNone/>
            </a:pPr>
            <a:endParaRPr lang="fr-FR" dirty="0"/>
          </a:p>
          <a:p>
            <a:endParaRPr lang="fr-FR" dirty="0"/>
          </a:p>
          <a:p>
            <a:endParaRPr lang="fr-FR" dirty="0"/>
          </a:p>
        </p:txBody>
      </p:sp>
      <p:pic>
        <p:nvPicPr>
          <p:cNvPr id="4098" name="Picture 2" descr="Sending a Serial Break to a Cisco on Mac OSX | Aaron Kondziela">
            <a:extLst>
              <a:ext uri="{FF2B5EF4-FFF2-40B4-BE49-F238E27FC236}">
                <a16:creationId xmlns:a16="http://schemas.microsoft.com/office/drawing/2014/main" id="{EA185848-965A-4BA7-90EF-B0B6FA34D0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6582" y="1727308"/>
            <a:ext cx="5467305" cy="132777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What is RS232 Serial Communication Protocol? RS232 Basics, Working &amp;  Specifications">
            <a:extLst>
              <a:ext uri="{FF2B5EF4-FFF2-40B4-BE49-F238E27FC236}">
                <a16:creationId xmlns:a16="http://schemas.microsoft.com/office/drawing/2014/main" id="{444E414C-2327-4D8A-939B-4D6A2D7295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8012" y="401745"/>
            <a:ext cx="3333750" cy="1019175"/>
          </a:xfrm>
          <a:prstGeom prst="rect">
            <a:avLst/>
          </a:prstGeom>
          <a:noFill/>
          <a:extLst>
            <a:ext uri="{909E8E84-426E-40DD-AFC4-6F175D3DCCD1}">
              <a14:hiddenFill xmlns:a14="http://schemas.microsoft.com/office/drawing/2010/main">
                <a:solidFill>
                  <a:srgbClr val="FFFFFF"/>
                </a:solidFill>
              </a14:hiddenFill>
            </a:ext>
          </a:extLst>
        </p:spPr>
      </p:pic>
      <p:sp>
        <p:nvSpPr>
          <p:cNvPr id="7" name="Flèche : virage 6">
            <a:extLst>
              <a:ext uri="{FF2B5EF4-FFF2-40B4-BE49-F238E27FC236}">
                <a16:creationId xmlns:a16="http://schemas.microsoft.com/office/drawing/2014/main" id="{F94F078A-64BB-44BB-911E-4EC999049926}"/>
              </a:ext>
            </a:extLst>
          </p:cNvPr>
          <p:cNvSpPr/>
          <p:nvPr/>
        </p:nvSpPr>
        <p:spPr>
          <a:xfrm flipV="1">
            <a:off x="2887289" y="4307840"/>
            <a:ext cx="2569210" cy="107148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11" name="Image 10">
            <a:extLst>
              <a:ext uri="{FF2B5EF4-FFF2-40B4-BE49-F238E27FC236}">
                <a16:creationId xmlns:a16="http://schemas.microsoft.com/office/drawing/2014/main" id="{F7CE0F06-CB2F-4799-AF9D-67E45081A102}"/>
              </a:ext>
            </a:extLst>
          </p:cNvPr>
          <p:cNvPicPr>
            <a:picLocks noChangeAspect="1"/>
          </p:cNvPicPr>
          <p:nvPr/>
        </p:nvPicPr>
        <p:blipFill>
          <a:blip r:embed="rId5"/>
          <a:stretch>
            <a:fillRect/>
          </a:stretch>
        </p:blipFill>
        <p:spPr>
          <a:xfrm>
            <a:off x="5582149" y="3425955"/>
            <a:ext cx="5705475" cy="3076575"/>
          </a:xfrm>
          <a:prstGeom prst="rect">
            <a:avLst/>
          </a:prstGeom>
        </p:spPr>
      </p:pic>
    </p:spTree>
    <p:extLst>
      <p:ext uri="{BB962C8B-B14F-4D97-AF65-F5344CB8AC3E}">
        <p14:creationId xmlns:p14="http://schemas.microsoft.com/office/powerpoint/2010/main" val="31773741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29149" y="-20320"/>
            <a:ext cx="9890508" cy="1325563"/>
          </a:xfrm>
        </p:spPr>
        <p:txBody>
          <a:bodyPr/>
          <a:lstStyle/>
          <a:p>
            <a:r>
              <a:rPr lang="fr-FR" dirty="0"/>
              <a:t>Bus	</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48</a:t>
            </a:fld>
            <a:endParaRPr lang="en-US"/>
          </a:p>
        </p:txBody>
      </p:sp>
      <p:sp>
        <p:nvSpPr>
          <p:cNvPr id="25" name="Espace réservé du texte 4"/>
          <p:cNvSpPr>
            <a:spLocks noGrp="1"/>
          </p:cNvSpPr>
          <p:nvPr>
            <p:ph type="body" sz="quarter" idx="17"/>
          </p:nvPr>
        </p:nvSpPr>
        <p:spPr>
          <a:xfrm>
            <a:off x="429148" y="1341612"/>
            <a:ext cx="7485492" cy="450079"/>
          </a:xfrm>
        </p:spPr>
        <p:txBody>
          <a:bodyPr/>
          <a:lstStyle/>
          <a:p>
            <a:r>
              <a:rPr lang="fr-FR" dirty="0"/>
              <a:t>SPI</a:t>
            </a:r>
            <a:endParaRPr lang="fr-FR" sz="1500" dirty="0">
              <a:latin typeface="Century Gothic" panose="020B0502020202020204" pitchFamily="34" charset="0"/>
            </a:endParaRPr>
          </a:p>
          <a:p>
            <a:endParaRPr lang="fr-FR" sz="1500" dirty="0">
              <a:latin typeface="Century Gothic" panose="020B0502020202020204" pitchFamily="34" charset="0"/>
            </a:endParaRPr>
          </a:p>
          <a:p>
            <a:endParaRPr lang="fr-FR" sz="1500" dirty="0">
              <a:latin typeface="Century Gothic" panose="020B0502020202020204" pitchFamily="34" charset="0"/>
            </a:endParaRPr>
          </a:p>
          <a:p>
            <a:endParaRPr lang="fr-FR" sz="1500" dirty="0">
              <a:latin typeface="Century Gothic" panose="020B0502020202020204" pitchFamily="34" charset="0"/>
            </a:endParaRPr>
          </a:p>
        </p:txBody>
      </p:sp>
      <p:sp>
        <p:nvSpPr>
          <p:cNvPr id="8" name="Espace réservé du texte 2"/>
          <p:cNvSpPr txBox="1">
            <a:spLocks/>
          </p:cNvSpPr>
          <p:nvPr/>
        </p:nvSpPr>
        <p:spPr>
          <a:xfrm>
            <a:off x="581548" y="2060028"/>
            <a:ext cx="9890509" cy="4031055"/>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entury Gothic" panose="020B0502020202020204" pitchFamily="34" charset="0"/>
              <a:buNone/>
            </a:pPr>
            <a:endParaRPr lang="fr-FR"/>
          </a:p>
          <a:p>
            <a:endParaRPr lang="fr-FR"/>
          </a:p>
          <a:p>
            <a:endParaRPr lang="fr-FR"/>
          </a:p>
          <a:p>
            <a:endParaRPr lang="fr-FR" dirty="0"/>
          </a:p>
        </p:txBody>
      </p:sp>
      <p:sp>
        <p:nvSpPr>
          <p:cNvPr id="3" name="Espace réservé du texte 2">
            <a:extLst>
              <a:ext uri="{FF2B5EF4-FFF2-40B4-BE49-F238E27FC236}">
                <a16:creationId xmlns:a16="http://schemas.microsoft.com/office/drawing/2014/main" id="{E4A735F5-5BA6-4767-981B-80E0885B108C}"/>
              </a:ext>
            </a:extLst>
          </p:cNvPr>
          <p:cNvSpPr txBox="1">
            <a:spLocks/>
          </p:cNvSpPr>
          <p:nvPr/>
        </p:nvSpPr>
        <p:spPr>
          <a:xfrm>
            <a:off x="733949" y="2212429"/>
            <a:ext cx="4293981" cy="2186851"/>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4 fils </a:t>
            </a:r>
          </a:p>
          <a:p>
            <a:r>
              <a:rPr lang="fr-FR" dirty="0"/>
              <a:t>Un maître – plusieurs esclaves</a:t>
            </a:r>
          </a:p>
          <a:p>
            <a:r>
              <a:rPr lang="fr-FR" dirty="0"/>
              <a:t>Synchrone</a:t>
            </a:r>
          </a:p>
          <a:p>
            <a:r>
              <a:rPr lang="fr-FR" dirty="0"/>
              <a:t>Octet par octet, ou </a:t>
            </a:r>
            <a:r>
              <a:rPr lang="fr-FR" dirty="0" err="1"/>
              <a:t>burst</a:t>
            </a:r>
            <a:endParaRPr lang="fr-FR" dirty="0"/>
          </a:p>
          <a:p>
            <a:r>
              <a:rPr lang="fr-FR" dirty="0"/>
              <a:t>1 </a:t>
            </a:r>
            <a:r>
              <a:rPr lang="fr-FR" dirty="0" err="1"/>
              <a:t>MBits/s</a:t>
            </a:r>
            <a:endParaRPr lang="fr-FR" dirty="0"/>
          </a:p>
          <a:p>
            <a:endParaRPr lang="fr-FR" dirty="0"/>
          </a:p>
          <a:p>
            <a:endParaRPr lang="fr-FR" dirty="0"/>
          </a:p>
          <a:p>
            <a:endParaRPr lang="fr-FR" dirty="0"/>
          </a:p>
          <a:p>
            <a:pPr marL="0" indent="0">
              <a:buNone/>
            </a:pPr>
            <a:endParaRPr lang="fr-FR" dirty="0"/>
          </a:p>
          <a:p>
            <a:pPr marL="457200" lvl="1" indent="0">
              <a:buNone/>
            </a:pPr>
            <a:endParaRPr lang="fr-FR" dirty="0"/>
          </a:p>
          <a:p>
            <a:pPr marL="114300" indent="0">
              <a:buNone/>
            </a:pPr>
            <a:endParaRPr lang="fr-FR" dirty="0"/>
          </a:p>
          <a:p>
            <a:endParaRPr lang="fr-FR" dirty="0"/>
          </a:p>
          <a:p>
            <a:endParaRPr lang="fr-FR" dirty="0"/>
          </a:p>
        </p:txBody>
      </p:sp>
      <p:pic>
        <p:nvPicPr>
          <p:cNvPr id="11" name="Picture 13">
            <a:extLst>
              <a:ext uri="{FF2B5EF4-FFF2-40B4-BE49-F238E27FC236}">
                <a16:creationId xmlns:a16="http://schemas.microsoft.com/office/drawing/2014/main" id="{05C84182-7628-49EF-BDFE-BD711D4F509A}"/>
              </a:ext>
            </a:extLst>
          </p:cNvPr>
          <p:cNvPicPr/>
          <p:nvPr/>
        </p:nvPicPr>
        <p:blipFill rotWithShape="1">
          <a:blip r:link="rId3">
            <a:extLst>
              <a:ext uri="{28A0092B-C50C-407E-A947-70E740481C1C}">
                <a14:useLocalDpi xmlns:a14="http://schemas.microsoft.com/office/drawing/2010/main" val="0"/>
              </a:ext>
            </a:extLst>
          </a:blip>
          <a:srcRect t="12834" b="20321"/>
          <a:stretch>
            <a:fillRect/>
          </a:stretch>
        </p:blipFill>
        <p:spPr bwMode="auto">
          <a:xfrm>
            <a:off x="6306911" y="1030923"/>
            <a:ext cx="4635409" cy="874077"/>
          </a:xfrm>
          <a:prstGeom prst="rect">
            <a:avLst/>
          </a:prstGeom>
          <a:noFill/>
          <a:ln>
            <a:noFill/>
          </a:ln>
          <a:extLst>
            <a:ext uri="{53640926-AAD7-44D8-BBD7-CCE9431645EC}">
              <a14:shadowObscured xmlns:a14="http://schemas.microsoft.com/office/drawing/2010/main"/>
            </a:ext>
          </a:extLst>
        </p:spPr>
      </p:pic>
      <p:pic>
        <p:nvPicPr>
          <p:cNvPr id="5122" name="Picture 2" descr="alt text">
            <a:extLst>
              <a:ext uri="{FF2B5EF4-FFF2-40B4-BE49-F238E27FC236}">
                <a16:creationId xmlns:a16="http://schemas.microsoft.com/office/drawing/2014/main" id="{C5A19CE3-8545-4384-961A-C733D5D554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7099"/>
          <a:stretch/>
        </p:blipFill>
        <p:spPr bwMode="auto">
          <a:xfrm>
            <a:off x="6695551" y="2221815"/>
            <a:ext cx="3994100" cy="206153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215699B2-A20F-4447-90F5-F769DB1297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2057" y="4505468"/>
            <a:ext cx="3810000" cy="2219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CP1000 Pressure Sensor - Cookbook | Mbed">
            <a:extLst>
              <a:ext uri="{FF2B5EF4-FFF2-40B4-BE49-F238E27FC236}">
                <a16:creationId xmlns:a16="http://schemas.microsoft.com/office/drawing/2014/main" id="{8B249FED-5FB1-436C-B985-27F8C8D7AC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6900" y="4074160"/>
            <a:ext cx="2517140" cy="2517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8183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29149" y="-20320"/>
            <a:ext cx="9890508" cy="1325563"/>
          </a:xfrm>
        </p:spPr>
        <p:txBody>
          <a:bodyPr/>
          <a:lstStyle/>
          <a:p>
            <a:r>
              <a:rPr lang="fr-FR" dirty="0"/>
              <a:t>Bus	</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49</a:t>
            </a:fld>
            <a:endParaRPr lang="en-US"/>
          </a:p>
        </p:txBody>
      </p:sp>
      <p:sp>
        <p:nvSpPr>
          <p:cNvPr id="25" name="Espace réservé du texte 4"/>
          <p:cNvSpPr>
            <a:spLocks noGrp="1"/>
          </p:cNvSpPr>
          <p:nvPr>
            <p:ph type="body" sz="quarter" idx="17"/>
          </p:nvPr>
        </p:nvSpPr>
        <p:spPr>
          <a:xfrm>
            <a:off x="429148" y="1341612"/>
            <a:ext cx="7485492" cy="450079"/>
          </a:xfrm>
        </p:spPr>
        <p:txBody>
          <a:bodyPr/>
          <a:lstStyle/>
          <a:p>
            <a:r>
              <a:rPr lang="fr-FR" dirty="0"/>
              <a:t>I2C</a:t>
            </a:r>
            <a:endParaRPr lang="fr-FR" sz="1500" dirty="0">
              <a:latin typeface="Century Gothic" panose="020B0502020202020204" pitchFamily="34" charset="0"/>
            </a:endParaRPr>
          </a:p>
          <a:p>
            <a:endParaRPr lang="fr-FR" sz="1500" dirty="0">
              <a:latin typeface="Century Gothic" panose="020B0502020202020204" pitchFamily="34" charset="0"/>
            </a:endParaRPr>
          </a:p>
          <a:p>
            <a:endParaRPr lang="fr-FR" sz="1500" dirty="0">
              <a:latin typeface="Century Gothic" panose="020B0502020202020204" pitchFamily="34" charset="0"/>
            </a:endParaRPr>
          </a:p>
          <a:p>
            <a:endParaRPr lang="fr-FR" sz="1500" dirty="0">
              <a:latin typeface="Century Gothic" panose="020B0502020202020204" pitchFamily="34" charset="0"/>
            </a:endParaRPr>
          </a:p>
        </p:txBody>
      </p:sp>
      <p:sp>
        <p:nvSpPr>
          <p:cNvPr id="8" name="Espace réservé du texte 2"/>
          <p:cNvSpPr txBox="1">
            <a:spLocks/>
          </p:cNvSpPr>
          <p:nvPr/>
        </p:nvSpPr>
        <p:spPr>
          <a:xfrm>
            <a:off x="581548" y="2060028"/>
            <a:ext cx="9890509" cy="4031055"/>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entury Gothic" panose="020B0502020202020204" pitchFamily="34" charset="0"/>
              <a:buNone/>
            </a:pPr>
            <a:endParaRPr lang="fr-FR"/>
          </a:p>
          <a:p>
            <a:endParaRPr lang="fr-FR"/>
          </a:p>
          <a:p>
            <a:endParaRPr lang="fr-FR"/>
          </a:p>
          <a:p>
            <a:endParaRPr lang="fr-FR" dirty="0"/>
          </a:p>
        </p:txBody>
      </p:sp>
      <p:sp>
        <p:nvSpPr>
          <p:cNvPr id="3" name="Espace réservé du texte 2">
            <a:extLst>
              <a:ext uri="{FF2B5EF4-FFF2-40B4-BE49-F238E27FC236}">
                <a16:creationId xmlns:a16="http://schemas.microsoft.com/office/drawing/2014/main" id="{E4A735F5-5BA6-4767-981B-80E0885B108C}"/>
              </a:ext>
            </a:extLst>
          </p:cNvPr>
          <p:cNvSpPr txBox="1">
            <a:spLocks/>
          </p:cNvSpPr>
          <p:nvPr/>
        </p:nvSpPr>
        <p:spPr>
          <a:xfrm>
            <a:off x="733949" y="2212429"/>
            <a:ext cx="4293981" cy="2186851"/>
          </a:xfrm>
          <a:prstGeom prst="rect">
            <a:avLst/>
          </a:prstGeom>
        </p:spPr>
        <p:txBody>
          <a:bodyPr>
            <a:normAutofit/>
          </a:bodyPr>
          <a:lstStyle>
            <a:lvl1pPr marL="342900" indent="-342900" algn="l" defTabSz="914400" rtl="0" eaLnBrk="1" latinLnBrk="0" hangingPunct="1">
              <a:lnSpc>
                <a:spcPct val="90000"/>
              </a:lnSpc>
              <a:spcBef>
                <a:spcPts val="1000"/>
              </a:spcBef>
              <a:buClr>
                <a:schemeClr val="accent5"/>
              </a:buClr>
              <a:buFont typeface="Century Gothic" panose="020B0502020202020204" pitchFamily="34" charset="0"/>
              <a:buChar char="►"/>
              <a:defRPr sz="15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2 fils </a:t>
            </a:r>
          </a:p>
          <a:p>
            <a:r>
              <a:rPr lang="fr-FR" dirty="0"/>
              <a:t>plusieurs maîtres – plusieurs esclaves</a:t>
            </a:r>
          </a:p>
          <a:p>
            <a:r>
              <a:rPr lang="fr-FR" dirty="0"/>
              <a:t>Synchrone</a:t>
            </a:r>
          </a:p>
          <a:p>
            <a:r>
              <a:rPr lang="fr-FR" dirty="0"/>
              <a:t>Octet par octet, ou </a:t>
            </a:r>
            <a:r>
              <a:rPr lang="fr-FR" dirty="0" err="1"/>
              <a:t>burst</a:t>
            </a:r>
            <a:endParaRPr lang="fr-FR" dirty="0"/>
          </a:p>
          <a:p>
            <a:r>
              <a:rPr lang="fr-FR" dirty="0"/>
              <a:t>Bidirectionnel</a:t>
            </a:r>
          </a:p>
          <a:p>
            <a:r>
              <a:rPr lang="fr-FR" dirty="0"/>
              <a:t>~400 </a:t>
            </a:r>
            <a:r>
              <a:rPr lang="fr-FR" dirty="0" err="1"/>
              <a:t>kBit</a:t>
            </a:r>
            <a:r>
              <a:rPr lang="fr-FR" dirty="0"/>
              <a:t>/s</a:t>
            </a:r>
          </a:p>
          <a:p>
            <a:endParaRPr lang="fr-FR" dirty="0"/>
          </a:p>
          <a:p>
            <a:endParaRPr lang="fr-FR" dirty="0"/>
          </a:p>
          <a:p>
            <a:pPr marL="0" indent="0">
              <a:buNone/>
            </a:pPr>
            <a:endParaRPr lang="fr-FR" dirty="0"/>
          </a:p>
          <a:p>
            <a:pPr marL="457200" lvl="1" indent="0">
              <a:buNone/>
            </a:pPr>
            <a:endParaRPr lang="fr-FR" dirty="0"/>
          </a:p>
          <a:p>
            <a:pPr marL="114300" indent="0">
              <a:buNone/>
            </a:pPr>
            <a:endParaRPr lang="fr-FR" dirty="0"/>
          </a:p>
          <a:p>
            <a:endParaRPr lang="fr-FR" dirty="0"/>
          </a:p>
          <a:p>
            <a:endParaRPr lang="fr-FR" dirty="0"/>
          </a:p>
        </p:txBody>
      </p:sp>
      <p:pic>
        <p:nvPicPr>
          <p:cNvPr id="6146" name="Picture 2" descr="I²C - serial protocol decoding">
            <a:extLst>
              <a:ext uri="{FF2B5EF4-FFF2-40B4-BE49-F238E27FC236}">
                <a16:creationId xmlns:a16="http://schemas.microsoft.com/office/drawing/2014/main" id="{558435A0-95A9-4BC7-9351-F06DB4877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553" y="764348"/>
            <a:ext cx="4573905" cy="232302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Basics of I2C communication - OpenLabPro.com">
            <a:extLst>
              <a:ext uri="{FF2B5EF4-FFF2-40B4-BE49-F238E27FC236}">
                <a16:creationId xmlns:a16="http://schemas.microsoft.com/office/drawing/2014/main" id="{F2A8D59B-FA81-4E48-8E44-BB5C8DEADAF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9510" y="3355709"/>
            <a:ext cx="4573905" cy="299519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UNFOUNDER MPU6050 Module for Arduino and Raspberry Pi, 3-Axis Gyroscope  and 3-Axis Accelerator: Amazon.fr: High-tech">
            <a:extLst>
              <a:ext uri="{FF2B5EF4-FFF2-40B4-BE49-F238E27FC236}">
                <a16:creationId xmlns:a16="http://schemas.microsoft.com/office/drawing/2014/main" id="{E442445B-8EF7-4618-A28E-F47B52BF51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2072" y="3978399"/>
            <a:ext cx="2284730" cy="2381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42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Chaine d’acquisition</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5</a:t>
            </a:fld>
            <a:endParaRPr lang="en-US"/>
          </a:p>
        </p:txBody>
      </p:sp>
      <p:sp>
        <p:nvSpPr>
          <p:cNvPr id="3" name="ZoneTexte 2"/>
          <p:cNvSpPr txBox="1"/>
          <p:nvPr/>
        </p:nvSpPr>
        <p:spPr>
          <a:xfrm>
            <a:off x="2062716" y="2995675"/>
            <a:ext cx="2083982" cy="369332"/>
          </a:xfrm>
          <a:prstGeom prst="rect">
            <a:avLst/>
          </a:prstGeom>
          <a:noFill/>
          <a:ln>
            <a:solidFill>
              <a:schemeClr val="tx1"/>
            </a:solidFill>
          </a:ln>
        </p:spPr>
        <p:txBody>
          <a:bodyPr wrap="square" rtlCol="0">
            <a:spAutoFit/>
          </a:bodyPr>
          <a:lstStyle/>
          <a:p>
            <a:pPr algn="ctr"/>
            <a:r>
              <a:rPr lang="fr-FR" dirty="0"/>
              <a:t>ACQUISITION</a:t>
            </a:r>
            <a:endParaRPr lang="en-US" dirty="0"/>
          </a:p>
        </p:txBody>
      </p:sp>
      <p:sp>
        <p:nvSpPr>
          <p:cNvPr id="10" name="ZoneTexte 9"/>
          <p:cNvSpPr txBox="1"/>
          <p:nvPr/>
        </p:nvSpPr>
        <p:spPr>
          <a:xfrm>
            <a:off x="4522381" y="2995675"/>
            <a:ext cx="2083982" cy="369332"/>
          </a:xfrm>
          <a:prstGeom prst="rect">
            <a:avLst/>
          </a:prstGeom>
          <a:noFill/>
          <a:ln>
            <a:solidFill>
              <a:schemeClr val="tx1"/>
            </a:solidFill>
          </a:ln>
        </p:spPr>
        <p:txBody>
          <a:bodyPr wrap="square" rtlCol="0">
            <a:spAutoFit/>
          </a:bodyPr>
          <a:lstStyle/>
          <a:p>
            <a:pPr algn="ctr"/>
            <a:r>
              <a:rPr lang="fr-FR" dirty="0"/>
              <a:t>TRAITEMENT</a:t>
            </a:r>
            <a:endParaRPr lang="en-US" dirty="0"/>
          </a:p>
        </p:txBody>
      </p:sp>
      <p:cxnSp>
        <p:nvCxnSpPr>
          <p:cNvPr id="11" name="Connecteur droit avec flèche 10"/>
          <p:cNvCxnSpPr>
            <a:stCxn id="3" idx="3"/>
            <a:endCxn id="10" idx="1"/>
          </p:cNvCxnSpPr>
          <p:nvPr/>
        </p:nvCxnSpPr>
        <p:spPr>
          <a:xfrm>
            <a:off x="4146698" y="3180341"/>
            <a:ext cx="3756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6982046" y="2995675"/>
            <a:ext cx="2083982" cy="369332"/>
          </a:xfrm>
          <a:prstGeom prst="rect">
            <a:avLst/>
          </a:prstGeom>
          <a:noFill/>
          <a:ln>
            <a:solidFill>
              <a:schemeClr val="tx1"/>
            </a:solidFill>
          </a:ln>
        </p:spPr>
        <p:txBody>
          <a:bodyPr wrap="square" rtlCol="0">
            <a:spAutoFit/>
          </a:bodyPr>
          <a:lstStyle/>
          <a:p>
            <a:pPr algn="ctr"/>
            <a:r>
              <a:rPr lang="fr-FR" dirty="0"/>
              <a:t>EXPLOITATION</a:t>
            </a:r>
            <a:endParaRPr lang="en-US" dirty="0"/>
          </a:p>
        </p:txBody>
      </p:sp>
      <p:cxnSp>
        <p:nvCxnSpPr>
          <p:cNvPr id="13" name="Connecteur droit avec flèche 12"/>
          <p:cNvCxnSpPr>
            <a:endCxn id="12" idx="1"/>
          </p:cNvCxnSpPr>
          <p:nvPr/>
        </p:nvCxnSpPr>
        <p:spPr>
          <a:xfrm>
            <a:off x="6606363" y="3180341"/>
            <a:ext cx="3756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180753" y="2452316"/>
            <a:ext cx="2775097" cy="369332"/>
          </a:xfrm>
          <a:prstGeom prst="rect">
            <a:avLst/>
          </a:prstGeom>
          <a:noFill/>
        </p:spPr>
        <p:txBody>
          <a:bodyPr wrap="square" rtlCol="0">
            <a:spAutoFit/>
          </a:bodyPr>
          <a:lstStyle/>
          <a:p>
            <a:pPr algn="ctr"/>
            <a:r>
              <a:rPr lang="fr-FR" dirty="0"/>
              <a:t>Grandeur Physique</a:t>
            </a:r>
            <a:endParaRPr lang="en-US" dirty="0"/>
          </a:p>
        </p:txBody>
      </p:sp>
      <p:sp>
        <p:nvSpPr>
          <p:cNvPr id="14" name="ZoneTexte 13"/>
          <p:cNvSpPr txBox="1"/>
          <p:nvPr/>
        </p:nvSpPr>
        <p:spPr>
          <a:xfrm>
            <a:off x="3938856" y="2452316"/>
            <a:ext cx="867060" cy="369332"/>
          </a:xfrm>
          <a:prstGeom prst="rect">
            <a:avLst/>
          </a:prstGeom>
          <a:noFill/>
        </p:spPr>
        <p:txBody>
          <a:bodyPr wrap="square" rtlCol="0">
            <a:spAutoFit/>
          </a:bodyPr>
          <a:lstStyle/>
          <a:p>
            <a:r>
              <a:rPr lang="fr-FR" dirty="0"/>
              <a:t>Signal</a:t>
            </a:r>
            <a:endParaRPr lang="en-US" dirty="0"/>
          </a:p>
        </p:txBody>
      </p:sp>
      <p:sp>
        <p:nvSpPr>
          <p:cNvPr id="15" name="ZoneTexte 14"/>
          <p:cNvSpPr txBox="1"/>
          <p:nvPr/>
        </p:nvSpPr>
        <p:spPr>
          <a:xfrm>
            <a:off x="5567916" y="2452316"/>
            <a:ext cx="2456121" cy="369332"/>
          </a:xfrm>
          <a:prstGeom prst="rect">
            <a:avLst/>
          </a:prstGeom>
          <a:noFill/>
        </p:spPr>
        <p:txBody>
          <a:bodyPr wrap="square" rtlCol="0">
            <a:spAutoFit/>
          </a:bodyPr>
          <a:lstStyle/>
          <a:p>
            <a:pPr algn="ctr"/>
            <a:r>
              <a:rPr lang="fr-FR" dirty="0"/>
              <a:t>Signal exploitable</a:t>
            </a:r>
            <a:endParaRPr lang="en-US" dirty="0"/>
          </a:p>
        </p:txBody>
      </p:sp>
      <p:sp>
        <p:nvSpPr>
          <p:cNvPr id="16" name="ZoneTexte 15"/>
          <p:cNvSpPr txBox="1"/>
          <p:nvPr/>
        </p:nvSpPr>
        <p:spPr>
          <a:xfrm>
            <a:off x="8357190" y="2399452"/>
            <a:ext cx="2456121" cy="369332"/>
          </a:xfrm>
          <a:prstGeom prst="rect">
            <a:avLst/>
          </a:prstGeom>
          <a:noFill/>
        </p:spPr>
        <p:txBody>
          <a:bodyPr wrap="square" rtlCol="0">
            <a:spAutoFit/>
          </a:bodyPr>
          <a:lstStyle/>
          <a:p>
            <a:pPr algn="ctr"/>
            <a:r>
              <a:rPr lang="fr-FR" dirty="0"/>
              <a:t>Action</a:t>
            </a:r>
            <a:endParaRPr lang="en-US" dirty="0"/>
          </a:p>
        </p:txBody>
      </p:sp>
      <p:sp>
        <p:nvSpPr>
          <p:cNvPr id="18" name="Espace réservé du texte 4"/>
          <p:cNvSpPr>
            <a:spLocks noGrp="1"/>
          </p:cNvSpPr>
          <p:nvPr>
            <p:ph type="body" sz="quarter" idx="17"/>
          </p:nvPr>
        </p:nvSpPr>
        <p:spPr>
          <a:xfrm>
            <a:off x="429148" y="1341613"/>
            <a:ext cx="8021168" cy="366706"/>
          </a:xfrm>
        </p:spPr>
        <p:txBody>
          <a:bodyPr/>
          <a:lstStyle/>
          <a:p>
            <a:r>
              <a:rPr lang="fr-FR" dirty="0"/>
              <a:t>Généralités</a:t>
            </a:r>
            <a:endParaRPr lang="en-US" dirty="0"/>
          </a:p>
        </p:txBody>
      </p:sp>
    </p:spTree>
    <p:extLst>
      <p:ext uri="{BB962C8B-B14F-4D97-AF65-F5344CB8AC3E}">
        <p14:creationId xmlns:p14="http://schemas.microsoft.com/office/powerpoint/2010/main" val="1356946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Chaine d’acquisition</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6</a:t>
            </a:fld>
            <a:endParaRPr lang="en-US"/>
          </a:p>
        </p:txBody>
      </p:sp>
      <p:sp>
        <p:nvSpPr>
          <p:cNvPr id="3" name="ZoneTexte 2"/>
          <p:cNvSpPr txBox="1"/>
          <p:nvPr/>
        </p:nvSpPr>
        <p:spPr>
          <a:xfrm>
            <a:off x="2062716" y="2995675"/>
            <a:ext cx="2083982" cy="584775"/>
          </a:xfrm>
          <a:prstGeom prst="rect">
            <a:avLst/>
          </a:prstGeom>
          <a:noFill/>
          <a:ln>
            <a:solidFill>
              <a:schemeClr val="tx1"/>
            </a:solidFill>
          </a:ln>
        </p:spPr>
        <p:txBody>
          <a:bodyPr wrap="square" rtlCol="0">
            <a:spAutoFit/>
          </a:bodyPr>
          <a:lstStyle/>
          <a:p>
            <a:pPr algn="ctr"/>
            <a:r>
              <a:rPr lang="fr-FR" dirty="0"/>
              <a:t>ACQUISITION</a:t>
            </a:r>
            <a:br>
              <a:rPr lang="fr-FR" dirty="0"/>
            </a:br>
            <a:r>
              <a:rPr lang="fr-FR" sz="1400" dirty="0"/>
              <a:t>Camera IR</a:t>
            </a:r>
            <a:endParaRPr lang="en-US" sz="1400" dirty="0"/>
          </a:p>
        </p:txBody>
      </p:sp>
      <p:cxnSp>
        <p:nvCxnSpPr>
          <p:cNvPr id="11" name="Connecteur droit avec flèche 10"/>
          <p:cNvCxnSpPr>
            <a:cxnSpLocks/>
            <a:stCxn id="3" idx="3"/>
          </p:cNvCxnSpPr>
          <p:nvPr/>
        </p:nvCxnSpPr>
        <p:spPr>
          <a:xfrm>
            <a:off x="4146698" y="3180341"/>
            <a:ext cx="3756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6982046" y="2995675"/>
            <a:ext cx="2083982" cy="369332"/>
          </a:xfrm>
          <a:prstGeom prst="rect">
            <a:avLst/>
          </a:prstGeom>
          <a:noFill/>
          <a:ln>
            <a:solidFill>
              <a:schemeClr val="tx1"/>
            </a:solidFill>
          </a:ln>
        </p:spPr>
        <p:txBody>
          <a:bodyPr wrap="square" rtlCol="0">
            <a:spAutoFit/>
          </a:bodyPr>
          <a:lstStyle/>
          <a:p>
            <a:pPr algn="ctr"/>
            <a:r>
              <a:rPr lang="fr-FR" dirty="0"/>
              <a:t>EXPLOITATION</a:t>
            </a:r>
            <a:endParaRPr lang="en-US" sz="1400" dirty="0"/>
          </a:p>
        </p:txBody>
      </p:sp>
      <p:cxnSp>
        <p:nvCxnSpPr>
          <p:cNvPr id="13" name="Connecteur droit avec flèche 12"/>
          <p:cNvCxnSpPr>
            <a:endCxn id="12" idx="1"/>
          </p:cNvCxnSpPr>
          <p:nvPr/>
        </p:nvCxnSpPr>
        <p:spPr>
          <a:xfrm>
            <a:off x="6606363" y="3180341"/>
            <a:ext cx="3756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180753" y="2153644"/>
            <a:ext cx="2775097" cy="923330"/>
          </a:xfrm>
          <a:prstGeom prst="rect">
            <a:avLst/>
          </a:prstGeom>
          <a:noFill/>
        </p:spPr>
        <p:txBody>
          <a:bodyPr wrap="square" rtlCol="0">
            <a:spAutoFit/>
          </a:bodyPr>
          <a:lstStyle/>
          <a:p>
            <a:pPr algn="ctr"/>
            <a:r>
              <a:rPr lang="fr-FR" dirty="0"/>
              <a:t>Grandeur Physique</a:t>
            </a:r>
          </a:p>
          <a:p>
            <a:pPr algn="ctr"/>
            <a:r>
              <a:rPr lang="fr-FR" i="1" dirty="0"/>
              <a:t>Lumière IR</a:t>
            </a:r>
            <a:br>
              <a:rPr lang="fr-FR" dirty="0"/>
            </a:br>
            <a:endParaRPr lang="en-US" dirty="0"/>
          </a:p>
        </p:txBody>
      </p:sp>
      <p:sp>
        <p:nvSpPr>
          <p:cNvPr id="14" name="ZoneTexte 13"/>
          <p:cNvSpPr txBox="1"/>
          <p:nvPr/>
        </p:nvSpPr>
        <p:spPr>
          <a:xfrm>
            <a:off x="3756284" y="2153644"/>
            <a:ext cx="1421074" cy="646331"/>
          </a:xfrm>
          <a:prstGeom prst="rect">
            <a:avLst/>
          </a:prstGeom>
          <a:noFill/>
        </p:spPr>
        <p:txBody>
          <a:bodyPr wrap="square" rtlCol="0">
            <a:spAutoFit/>
          </a:bodyPr>
          <a:lstStyle/>
          <a:p>
            <a:pPr algn="ctr"/>
            <a:r>
              <a:rPr lang="fr-FR" dirty="0"/>
              <a:t>Signal</a:t>
            </a:r>
            <a:br>
              <a:rPr lang="fr-FR" dirty="0"/>
            </a:br>
            <a:r>
              <a:rPr lang="fr-FR" i="1" dirty="0"/>
              <a:t>Flux vidéo</a:t>
            </a:r>
            <a:endParaRPr lang="en-US" i="1" dirty="0"/>
          </a:p>
        </p:txBody>
      </p:sp>
      <p:sp>
        <p:nvSpPr>
          <p:cNvPr id="15" name="ZoneTexte 14"/>
          <p:cNvSpPr txBox="1"/>
          <p:nvPr/>
        </p:nvSpPr>
        <p:spPr>
          <a:xfrm>
            <a:off x="5567916" y="2153644"/>
            <a:ext cx="2456121" cy="646331"/>
          </a:xfrm>
          <a:prstGeom prst="rect">
            <a:avLst/>
          </a:prstGeom>
          <a:noFill/>
        </p:spPr>
        <p:txBody>
          <a:bodyPr wrap="square" rtlCol="0">
            <a:spAutoFit/>
          </a:bodyPr>
          <a:lstStyle/>
          <a:p>
            <a:pPr algn="ctr"/>
            <a:r>
              <a:rPr lang="fr-FR" dirty="0"/>
              <a:t>Signal utilisable</a:t>
            </a:r>
          </a:p>
          <a:p>
            <a:pPr algn="ctr"/>
            <a:r>
              <a:rPr lang="fr-FR" i="1" dirty="0"/>
              <a:t>Flux vidéo </a:t>
            </a:r>
            <a:endParaRPr lang="en-US" i="1" dirty="0"/>
          </a:p>
        </p:txBody>
      </p:sp>
      <p:sp>
        <p:nvSpPr>
          <p:cNvPr id="16" name="ZoneTexte 15"/>
          <p:cNvSpPr txBox="1"/>
          <p:nvPr/>
        </p:nvSpPr>
        <p:spPr>
          <a:xfrm>
            <a:off x="8357190" y="2153644"/>
            <a:ext cx="2456121" cy="369332"/>
          </a:xfrm>
          <a:prstGeom prst="rect">
            <a:avLst/>
          </a:prstGeom>
          <a:noFill/>
        </p:spPr>
        <p:txBody>
          <a:bodyPr wrap="square" rtlCol="0">
            <a:spAutoFit/>
          </a:bodyPr>
          <a:lstStyle/>
          <a:p>
            <a:pPr algn="ctr"/>
            <a:r>
              <a:rPr lang="fr-FR" dirty="0"/>
              <a:t>Action</a:t>
            </a:r>
            <a:endParaRPr lang="en-US" dirty="0"/>
          </a:p>
        </p:txBody>
      </p:sp>
      <p:sp>
        <p:nvSpPr>
          <p:cNvPr id="18" name="Espace réservé du texte 4"/>
          <p:cNvSpPr>
            <a:spLocks noGrp="1"/>
          </p:cNvSpPr>
          <p:nvPr>
            <p:ph type="body" sz="quarter" idx="17"/>
          </p:nvPr>
        </p:nvSpPr>
        <p:spPr>
          <a:xfrm>
            <a:off x="429148" y="1341613"/>
            <a:ext cx="8021168" cy="366706"/>
          </a:xfrm>
        </p:spPr>
        <p:txBody>
          <a:bodyPr/>
          <a:lstStyle/>
          <a:p>
            <a:r>
              <a:rPr lang="fr-FR" dirty="0"/>
              <a:t>Acquisition</a:t>
            </a:r>
            <a:endParaRPr lang="en-US" dirty="0"/>
          </a:p>
        </p:txBody>
      </p:sp>
      <p:sp>
        <p:nvSpPr>
          <p:cNvPr id="19" name="ZoneTexte 18"/>
          <p:cNvSpPr txBox="1"/>
          <p:nvPr/>
        </p:nvSpPr>
        <p:spPr>
          <a:xfrm>
            <a:off x="327322" y="5497048"/>
            <a:ext cx="1226174" cy="800219"/>
          </a:xfrm>
          <a:prstGeom prst="rect">
            <a:avLst/>
          </a:prstGeom>
          <a:noFill/>
          <a:ln>
            <a:solidFill>
              <a:schemeClr val="tx1"/>
            </a:solidFill>
          </a:ln>
        </p:spPr>
        <p:txBody>
          <a:bodyPr wrap="square" rtlCol="0">
            <a:spAutoFit/>
          </a:bodyPr>
          <a:lstStyle/>
          <a:p>
            <a:pPr algn="ctr"/>
            <a:r>
              <a:rPr lang="fr-FR" dirty="0"/>
              <a:t>Capteur</a:t>
            </a:r>
            <a:br>
              <a:rPr lang="fr-FR" dirty="0"/>
            </a:br>
            <a:r>
              <a:rPr lang="fr-FR" sz="1400" dirty="0"/>
              <a:t>Matrice Pixel </a:t>
            </a:r>
            <a:endParaRPr lang="en-US" sz="1400" dirty="0"/>
          </a:p>
        </p:txBody>
      </p:sp>
      <p:sp>
        <p:nvSpPr>
          <p:cNvPr id="20" name="ZoneTexte 19"/>
          <p:cNvSpPr txBox="1"/>
          <p:nvPr/>
        </p:nvSpPr>
        <p:spPr>
          <a:xfrm>
            <a:off x="1761230" y="5497048"/>
            <a:ext cx="2083982" cy="800219"/>
          </a:xfrm>
          <a:prstGeom prst="rect">
            <a:avLst/>
          </a:prstGeom>
          <a:noFill/>
          <a:ln>
            <a:solidFill>
              <a:schemeClr val="tx1"/>
            </a:solidFill>
          </a:ln>
        </p:spPr>
        <p:txBody>
          <a:bodyPr wrap="square" rtlCol="0">
            <a:spAutoFit/>
          </a:bodyPr>
          <a:lstStyle/>
          <a:p>
            <a:pPr algn="ctr"/>
            <a:r>
              <a:rPr lang="fr-FR" dirty="0"/>
              <a:t>Conditionneur</a:t>
            </a:r>
            <a:br>
              <a:rPr lang="fr-FR" dirty="0"/>
            </a:br>
            <a:r>
              <a:rPr lang="fr-FR" sz="1400" dirty="0"/>
              <a:t>Amplificateur Multiplexeur </a:t>
            </a:r>
            <a:endParaRPr lang="en-US" sz="1400" dirty="0"/>
          </a:p>
        </p:txBody>
      </p:sp>
      <p:sp>
        <p:nvSpPr>
          <p:cNvPr id="21" name="ZoneTexte 20"/>
          <p:cNvSpPr txBox="1"/>
          <p:nvPr/>
        </p:nvSpPr>
        <p:spPr>
          <a:xfrm>
            <a:off x="4052945" y="5604770"/>
            <a:ext cx="2456009" cy="584775"/>
          </a:xfrm>
          <a:prstGeom prst="rect">
            <a:avLst/>
          </a:prstGeom>
          <a:noFill/>
          <a:ln>
            <a:solidFill>
              <a:schemeClr val="tx1"/>
            </a:solidFill>
          </a:ln>
        </p:spPr>
        <p:txBody>
          <a:bodyPr wrap="square" rtlCol="0">
            <a:spAutoFit/>
          </a:bodyPr>
          <a:lstStyle/>
          <a:p>
            <a:pPr algn="ctr"/>
            <a:r>
              <a:rPr lang="fr-FR" dirty="0"/>
              <a:t>Convertisseur</a:t>
            </a:r>
            <a:br>
              <a:rPr lang="fr-FR" dirty="0"/>
            </a:br>
            <a:r>
              <a:rPr lang="fr-FR" sz="1400" dirty="0"/>
              <a:t>Analogique-&gt;Numérique </a:t>
            </a:r>
            <a:endParaRPr lang="en-US" sz="1400" dirty="0"/>
          </a:p>
        </p:txBody>
      </p:sp>
      <p:cxnSp>
        <p:nvCxnSpPr>
          <p:cNvPr id="7" name="Connecteur droit 6"/>
          <p:cNvCxnSpPr/>
          <p:nvPr/>
        </p:nvCxnSpPr>
        <p:spPr>
          <a:xfrm flipV="1">
            <a:off x="533854" y="3707945"/>
            <a:ext cx="1648962" cy="15928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a:xfrm flipH="1" flipV="1">
            <a:off x="3972231" y="3705868"/>
            <a:ext cx="2123769" cy="15928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19" idx="3"/>
            <a:endCxn id="20" idx="1"/>
          </p:cNvCxnSpPr>
          <p:nvPr/>
        </p:nvCxnSpPr>
        <p:spPr>
          <a:xfrm>
            <a:off x="1553496" y="5897158"/>
            <a:ext cx="20773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p:nvPr/>
        </p:nvCxnSpPr>
        <p:spPr>
          <a:xfrm>
            <a:off x="3845212" y="5892926"/>
            <a:ext cx="207734" cy="84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1327700" y="5095257"/>
            <a:ext cx="867060" cy="369332"/>
          </a:xfrm>
          <a:prstGeom prst="rect">
            <a:avLst/>
          </a:prstGeom>
          <a:noFill/>
        </p:spPr>
        <p:txBody>
          <a:bodyPr wrap="square" rtlCol="0">
            <a:spAutoFit/>
          </a:bodyPr>
          <a:lstStyle/>
          <a:p>
            <a:r>
              <a:rPr lang="fr-FR" dirty="0"/>
              <a:t>Signal</a:t>
            </a:r>
            <a:endParaRPr lang="en-US" dirty="0"/>
          </a:p>
        </p:txBody>
      </p:sp>
      <p:sp>
        <p:nvSpPr>
          <p:cNvPr id="25" name="ZoneTexte 24"/>
          <p:cNvSpPr txBox="1"/>
          <p:nvPr/>
        </p:nvSpPr>
        <p:spPr>
          <a:xfrm>
            <a:off x="3195138" y="5088406"/>
            <a:ext cx="1982219" cy="369332"/>
          </a:xfrm>
          <a:prstGeom prst="rect">
            <a:avLst/>
          </a:prstGeom>
          <a:noFill/>
        </p:spPr>
        <p:txBody>
          <a:bodyPr wrap="square" rtlCol="0">
            <a:spAutoFit/>
          </a:bodyPr>
          <a:lstStyle/>
          <a:p>
            <a:r>
              <a:rPr lang="fr-FR" dirty="0"/>
              <a:t>Signal utilisable</a:t>
            </a:r>
            <a:endParaRPr lang="en-US" dirty="0"/>
          </a:p>
        </p:txBody>
      </p:sp>
      <p:sp>
        <p:nvSpPr>
          <p:cNvPr id="6" name="ZoneTexte 5">
            <a:extLst>
              <a:ext uri="{FF2B5EF4-FFF2-40B4-BE49-F238E27FC236}">
                <a16:creationId xmlns:a16="http://schemas.microsoft.com/office/drawing/2014/main" id="{DC24178F-0567-4001-8423-DFA5B89CA1C8}"/>
              </a:ext>
            </a:extLst>
          </p:cNvPr>
          <p:cNvSpPr txBox="1"/>
          <p:nvPr/>
        </p:nvSpPr>
        <p:spPr>
          <a:xfrm>
            <a:off x="4522381" y="2995675"/>
            <a:ext cx="2083982" cy="369332"/>
          </a:xfrm>
          <a:prstGeom prst="rect">
            <a:avLst/>
          </a:prstGeom>
          <a:noFill/>
          <a:ln>
            <a:solidFill>
              <a:schemeClr val="tx1"/>
            </a:solidFill>
          </a:ln>
        </p:spPr>
        <p:txBody>
          <a:bodyPr wrap="square" rtlCol="0">
            <a:spAutoFit/>
          </a:bodyPr>
          <a:lstStyle/>
          <a:p>
            <a:pPr algn="ctr"/>
            <a:r>
              <a:rPr lang="fr-FR" dirty="0"/>
              <a:t>TRAITEMENT</a:t>
            </a:r>
            <a:endParaRPr lang="fr-FR" sz="1400" dirty="0"/>
          </a:p>
        </p:txBody>
      </p:sp>
    </p:spTree>
    <p:extLst>
      <p:ext uri="{BB962C8B-B14F-4D97-AF65-F5344CB8AC3E}">
        <p14:creationId xmlns:p14="http://schemas.microsoft.com/office/powerpoint/2010/main" val="3844419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Chaine d’acquisition</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7</a:t>
            </a:fld>
            <a:endParaRPr lang="en-US"/>
          </a:p>
        </p:txBody>
      </p:sp>
      <p:sp>
        <p:nvSpPr>
          <p:cNvPr id="3" name="ZoneTexte 2"/>
          <p:cNvSpPr txBox="1"/>
          <p:nvPr/>
        </p:nvSpPr>
        <p:spPr>
          <a:xfrm>
            <a:off x="2062716" y="2995675"/>
            <a:ext cx="2083982" cy="584775"/>
          </a:xfrm>
          <a:prstGeom prst="rect">
            <a:avLst/>
          </a:prstGeom>
          <a:noFill/>
          <a:ln>
            <a:solidFill>
              <a:schemeClr val="tx1"/>
            </a:solidFill>
          </a:ln>
        </p:spPr>
        <p:txBody>
          <a:bodyPr wrap="square" rtlCol="0">
            <a:spAutoFit/>
          </a:bodyPr>
          <a:lstStyle/>
          <a:p>
            <a:pPr algn="ctr"/>
            <a:r>
              <a:rPr lang="fr-FR" dirty="0"/>
              <a:t>ACQUISITION</a:t>
            </a:r>
            <a:br>
              <a:rPr lang="fr-FR" dirty="0"/>
            </a:br>
            <a:endParaRPr lang="en-US" sz="1400" dirty="0"/>
          </a:p>
        </p:txBody>
      </p:sp>
      <p:sp>
        <p:nvSpPr>
          <p:cNvPr id="10" name="ZoneTexte 9"/>
          <p:cNvSpPr txBox="1"/>
          <p:nvPr/>
        </p:nvSpPr>
        <p:spPr>
          <a:xfrm>
            <a:off x="4522381" y="2995675"/>
            <a:ext cx="2083982" cy="1015663"/>
          </a:xfrm>
          <a:prstGeom prst="rect">
            <a:avLst/>
          </a:prstGeom>
          <a:noFill/>
          <a:ln>
            <a:solidFill>
              <a:schemeClr val="tx1"/>
            </a:solidFill>
          </a:ln>
        </p:spPr>
        <p:txBody>
          <a:bodyPr wrap="square" rtlCol="0">
            <a:spAutoFit/>
          </a:bodyPr>
          <a:lstStyle/>
          <a:p>
            <a:pPr algn="ctr"/>
            <a:r>
              <a:rPr lang="fr-FR" dirty="0"/>
              <a:t>TRAITEMENT</a:t>
            </a:r>
            <a:endParaRPr lang="fr-FR" sz="1400" dirty="0"/>
          </a:p>
          <a:p>
            <a:pPr algn="ctr"/>
            <a:r>
              <a:rPr lang="fr-FR" sz="1400" dirty="0"/>
              <a:t>Détection Pixels Morts</a:t>
            </a:r>
            <a:br>
              <a:rPr lang="fr-FR" sz="1400" dirty="0"/>
            </a:br>
            <a:r>
              <a:rPr lang="fr-FR" sz="1400" dirty="0"/>
              <a:t>Réduction bruit</a:t>
            </a:r>
            <a:br>
              <a:rPr lang="fr-FR" sz="1400" dirty="0"/>
            </a:br>
            <a:r>
              <a:rPr lang="fr-FR" sz="1400" dirty="0"/>
              <a:t>Filtrage</a:t>
            </a:r>
          </a:p>
        </p:txBody>
      </p:sp>
      <p:cxnSp>
        <p:nvCxnSpPr>
          <p:cNvPr id="11" name="Connecteur droit avec flèche 10"/>
          <p:cNvCxnSpPr>
            <a:stCxn id="3" idx="3"/>
            <a:endCxn id="10" idx="1"/>
          </p:cNvCxnSpPr>
          <p:nvPr/>
        </p:nvCxnSpPr>
        <p:spPr>
          <a:xfrm>
            <a:off x="4146698" y="3180341"/>
            <a:ext cx="3756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6982046" y="2995675"/>
            <a:ext cx="2083982" cy="369332"/>
          </a:xfrm>
          <a:prstGeom prst="rect">
            <a:avLst/>
          </a:prstGeom>
          <a:noFill/>
          <a:ln>
            <a:solidFill>
              <a:schemeClr val="tx1"/>
            </a:solidFill>
          </a:ln>
        </p:spPr>
        <p:txBody>
          <a:bodyPr wrap="square" rtlCol="0">
            <a:spAutoFit/>
          </a:bodyPr>
          <a:lstStyle/>
          <a:p>
            <a:pPr algn="ctr"/>
            <a:r>
              <a:rPr lang="fr-FR" dirty="0"/>
              <a:t>EXPLOITATION</a:t>
            </a:r>
            <a:endParaRPr lang="en-US" sz="1400" dirty="0"/>
          </a:p>
        </p:txBody>
      </p:sp>
      <p:cxnSp>
        <p:nvCxnSpPr>
          <p:cNvPr id="13" name="Connecteur droit avec flèche 12"/>
          <p:cNvCxnSpPr>
            <a:endCxn id="12" idx="1"/>
          </p:cNvCxnSpPr>
          <p:nvPr/>
        </p:nvCxnSpPr>
        <p:spPr>
          <a:xfrm>
            <a:off x="6606363" y="3180341"/>
            <a:ext cx="3756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180753" y="2452316"/>
            <a:ext cx="2775097" cy="646331"/>
          </a:xfrm>
          <a:prstGeom prst="rect">
            <a:avLst/>
          </a:prstGeom>
          <a:noFill/>
        </p:spPr>
        <p:txBody>
          <a:bodyPr wrap="square" rtlCol="0">
            <a:spAutoFit/>
          </a:bodyPr>
          <a:lstStyle/>
          <a:p>
            <a:pPr algn="ctr"/>
            <a:r>
              <a:rPr lang="fr-FR" dirty="0"/>
              <a:t>Lumière IR</a:t>
            </a:r>
            <a:br>
              <a:rPr lang="fr-FR" dirty="0"/>
            </a:br>
            <a:endParaRPr lang="en-US" dirty="0"/>
          </a:p>
        </p:txBody>
      </p:sp>
      <p:sp>
        <p:nvSpPr>
          <p:cNvPr id="14" name="ZoneTexte 13"/>
          <p:cNvSpPr txBox="1"/>
          <p:nvPr/>
        </p:nvSpPr>
        <p:spPr>
          <a:xfrm>
            <a:off x="3938856" y="2452316"/>
            <a:ext cx="867060" cy="369332"/>
          </a:xfrm>
          <a:prstGeom prst="rect">
            <a:avLst/>
          </a:prstGeom>
          <a:noFill/>
        </p:spPr>
        <p:txBody>
          <a:bodyPr wrap="square" rtlCol="0">
            <a:spAutoFit/>
          </a:bodyPr>
          <a:lstStyle/>
          <a:p>
            <a:r>
              <a:rPr lang="fr-FR" dirty="0"/>
              <a:t>Signal</a:t>
            </a:r>
            <a:endParaRPr lang="en-US" dirty="0"/>
          </a:p>
        </p:txBody>
      </p:sp>
      <p:sp>
        <p:nvSpPr>
          <p:cNvPr id="15" name="ZoneTexte 14"/>
          <p:cNvSpPr txBox="1"/>
          <p:nvPr/>
        </p:nvSpPr>
        <p:spPr>
          <a:xfrm>
            <a:off x="5567916" y="2452316"/>
            <a:ext cx="2456121" cy="369332"/>
          </a:xfrm>
          <a:prstGeom prst="rect">
            <a:avLst/>
          </a:prstGeom>
          <a:noFill/>
        </p:spPr>
        <p:txBody>
          <a:bodyPr wrap="square" rtlCol="0">
            <a:spAutoFit/>
          </a:bodyPr>
          <a:lstStyle/>
          <a:p>
            <a:pPr algn="ctr"/>
            <a:r>
              <a:rPr lang="fr-FR" dirty="0"/>
              <a:t>Signal exploitable</a:t>
            </a:r>
            <a:endParaRPr lang="en-US" dirty="0"/>
          </a:p>
        </p:txBody>
      </p:sp>
      <p:sp>
        <p:nvSpPr>
          <p:cNvPr id="16" name="ZoneTexte 15"/>
          <p:cNvSpPr txBox="1"/>
          <p:nvPr/>
        </p:nvSpPr>
        <p:spPr>
          <a:xfrm>
            <a:off x="8357190" y="2399452"/>
            <a:ext cx="2456121" cy="369332"/>
          </a:xfrm>
          <a:prstGeom prst="rect">
            <a:avLst/>
          </a:prstGeom>
          <a:noFill/>
        </p:spPr>
        <p:txBody>
          <a:bodyPr wrap="square" rtlCol="0">
            <a:spAutoFit/>
          </a:bodyPr>
          <a:lstStyle/>
          <a:p>
            <a:pPr algn="ctr"/>
            <a:r>
              <a:rPr lang="fr-FR" dirty="0"/>
              <a:t>Action</a:t>
            </a:r>
            <a:endParaRPr lang="en-US" dirty="0"/>
          </a:p>
        </p:txBody>
      </p:sp>
      <p:sp>
        <p:nvSpPr>
          <p:cNvPr id="18" name="Espace réservé du texte 4"/>
          <p:cNvSpPr>
            <a:spLocks noGrp="1"/>
          </p:cNvSpPr>
          <p:nvPr>
            <p:ph type="body" sz="quarter" idx="17"/>
          </p:nvPr>
        </p:nvSpPr>
        <p:spPr>
          <a:xfrm>
            <a:off x="429148" y="1341613"/>
            <a:ext cx="8021168" cy="366706"/>
          </a:xfrm>
        </p:spPr>
        <p:txBody>
          <a:bodyPr/>
          <a:lstStyle/>
          <a:p>
            <a:r>
              <a:rPr lang="fr-FR" dirty="0"/>
              <a:t>Traitement</a:t>
            </a:r>
            <a:endParaRPr lang="en-US" dirty="0"/>
          </a:p>
        </p:txBody>
      </p:sp>
      <p:pic>
        <p:nvPicPr>
          <p:cNvPr id="19" name="Image 18">
            <a:extLst>
              <a:ext uri="{FF2B5EF4-FFF2-40B4-BE49-F238E27FC236}">
                <a16:creationId xmlns:a16="http://schemas.microsoft.com/office/drawing/2014/main" id="{49E03F58-838F-4BDB-985F-9D32371FFA9D}"/>
              </a:ext>
            </a:extLst>
          </p:cNvPr>
          <p:cNvPicPr>
            <a:picLocks noChangeAspect="1"/>
          </p:cNvPicPr>
          <p:nvPr/>
        </p:nvPicPr>
        <p:blipFill>
          <a:blip r:embed="rId3"/>
          <a:stretch>
            <a:fillRect/>
          </a:stretch>
        </p:blipFill>
        <p:spPr>
          <a:xfrm>
            <a:off x="559159" y="4123809"/>
            <a:ext cx="3275422" cy="2574079"/>
          </a:xfrm>
          <a:prstGeom prst="rect">
            <a:avLst/>
          </a:prstGeom>
        </p:spPr>
      </p:pic>
      <p:pic>
        <p:nvPicPr>
          <p:cNvPr id="21" name="Image 20">
            <a:extLst>
              <a:ext uri="{FF2B5EF4-FFF2-40B4-BE49-F238E27FC236}">
                <a16:creationId xmlns:a16="http://schemas.microsoft.com/office/drawing/2014/main" id="{C43FA642-A988-4EA3-9CC6-02E2F0EDB09A}"/>
              </a:ext>
            </a:extLst>
          </p:cNvPr>
          <p:cNvPicPr>
            <a:picLocks noChangeAspect="1"/>
          </p:cNvPicPr>
          <p:nvPr/>
        </p:nvPicPr>
        <p:blipFill>
          <a:blip r:embed="rId4"/>
          <a:stretch>
            <a:fillRect/>
          </a:stretch>
        </p:blipFill>
        <p:spPr>
          <a:xfrm>
            <a:off x="6803375" y="4066433"/>
            <a:ext cx="3293882" cy="2574079"/>
          </a:xfrm>
          <a:prstGeom prst="rect">
            <a:avLst/>
          </a:prstGeom>
        </p:spPr>
      </p:pic>
    </p:spTree>
    <p:extLst>
      <p:ext uri="{BB962C8B-B14F-4D97-AF65-F5344CB8AC3E}">
        <p14:creationId xmlns:p14="http://schemas.microsoft.com/office/powerpoint/2010/main" val="1458028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Chaine d’acquisition</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8</a:t>
            </a:fld>
            <a:endParaRPr lang="en-US"/>
          </a:p>
        </p:txBody>
      </p:sp>
      <p:sp>
        <p:nvSpPr>
          <p:cNvPr id="3" name="ZoneTexte 2"/>
          <p:cNvSpPr txBox="1"/>
          <p:nvPr/>
        </p:nvSpPr>
        <p:spPr>
          <a:xfrm>
            <a:off x="2062716" y="2995675"/>
            <a:ext cx="2083982" cy="369332"/>
          </a:xfrm>
          <a:prstGeom prst="rect">
            <a:avLst/>
          </a:prstGeom>
          <a:noFill/>
          <a:ln>
            <a:solidFill>
              <a:schemeClr val="tx1"/>
            </a:solidFill>
          </a:ln>
        </p:spPr>
        <p:txBody>
          <a:bodyPr wrap="square" rtlCol="0">
            <a:spAutoFit/>
          </a:bodyPr>
          <a:lstStyle/>
          <a:p>
            <a:pPr algn="ctr"/>
            <a:r>
              <a:rPr lang="fr-FR" dirty="0"/>
              <a:t>ACQUISITION</a:t>
            </a:r>
            <a:endParaRPr lang="en-US" sz="1400" dirty="0"/>
          </a:p>
        </p:txBody>
      </p:sp>
      <p:sp>
        <p:nvSpPr>
          <p:cNvPr id="10" name="ZoneTexte 9"/>
          <p:cNvSpPr txBox="1"/>
          <p:nvPr/>
        </p:nvSpPr>
        <p:spPr>
          <a:xfrm>
            <a:off x="4522381" y="2995675"/>
            <a:ext cx="2083982" cy="369332"/>
          </a:xfrm>
          <a:prstGeom prst="rect">
            <a:avLst/>
          </a:prstGeom>
          <a:noFill/>
          <a:ln>
            <a:solidFill>
              <a:schemeClr val="tx1"/>
            </a:solidFill>
          </a:ln>
        </p:spPr>
        <p:txBody>
          <a:bodyPr wrap="square" rtlCol="0">
            <a:spAutoFit/>
          </a:bodyPr>
          <a:lstStyle/>
          <a:p>
            <a:pPr algn="ctr"/>
            <a:r>
              <a:rPr lang="fr-FR" dirty="0"/>
              <a:t>TRAITEMENT</a:t>
            </a:r>
            <a:endParaRPr lang="fr-FR" sz="1400" dirty="0"/>
          </a:p>
        </p:txBody>
      </p:sp>
      <p:cxnSp>
        <p:nvCxnSpPr>
          <p:cNvPr id="11" name="Connecteur droit avec flèche 10"/>
          <p:cNvCxnSpPr>
            <a:stCxn id="3" idx="3"/>
            <a:endCxn id="10" idx="1"/>
          </p:cNvCxnSpPr>
          <p:nvPr/>
        </p:nvCxnSpPr>
        <p:spPr>
          <a:xfrm>
            <a:off x="4146698" y="3180341"/>
            <a:ext cx="3756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6982046" y="2995675"/>
            <a:ext cx="3440148" cy="1231106"/>
          </a:xfrm>
          <a:prstGeom prst="rect">
            <a:avLst/>
          </a:prstGeom>
          <a:noFill/>
          <a:ln>
            <a:solidFill>
              <a:schemeClr val="tx1"/>
            </a:solidFill>
          </a:ln>
        </p:spPr>
        <p:txBody>
          <a:bodyPr wrap="square" rtlCol="0">
            <a:spAutoFit/>
          </a:bodyPr>
          <a:lstStyle/>
          <a:p>
            <a:pPr algn="ctr"/>
            <a:r>
              <a:rPr lang="fr-FR" dirty="0"/>
              <a:t>EXPLOITATION</a:t>
            </a:r>
            <a:br>
              <a:rPr lang="fr-FR" dirty="0"/>
            </a:br>
            <a:r>
              <a:rPr lang="fr-FR" sz="1400" dirty="0"/>
              <a:t>Enregistrement: Action à posteriori</a:t>
            </a:r>
            <a:br>
              <a:rPr lang="fr-FR" sz="1400" dirty="0"/>
            </a:br>
            <a:r>
              <a:rPr lang="fr-FR" sz="1400" dirty="0"/>
              <a:t>Transmission: Action à distance</a:t>
            </a:r>
            <a:br>
              <a:rPr lang="fr-FR" sz="1400" dirty="0"/>
            </a:br>
            <a:r>
              <a:rPr lang="fr-FR" sz="1400" dirty="0"/>
              <a:t>Autre système: Action gérer par un autre système</a:t>
            </a:r>
            <a:endParaRPr lang="en-US" sz="1400" dirty="0"/>
          </a:p>
        </p:txBody>
      </p:sp>
      <p:cxnSp>
        <p:nvCxnSpPr>
          <p:cNvPr id="13" name="Connecteur droit avec flèche 12"/>
          <p:cNvCxnSpPr>
            <a:endCxn id="12" idx="1"/>
          </p:cNvCxnSpPr>
          <p:nvPr/>
        </p:nvCxnSpPr>
        <p:spPr>
          <a:xfrm>
            <a:off x="6606363" y="3180341"/>
            <a:ext cx="3756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180753" y="2452316"/>
            <a:ext cx="2775097" cy="646331"/>
          </a:xfrm>
          <a:prstGeom prst="rect">
            <a:avLst/>
          </a:prstGeom>
          <a:noFill/>
        </p:spPr>
        <p:txBody>
          <a:bodyPr wrap="square" rtlCol="0">
            <a:spAutoFit/>
          </a:bodyPr>
          <a:lstStyle/>
          <a:p>
            <a:pPr algn="ctr"/>
            <a:r>
              <a:rPr lang="fr-FR" dirty="0"/>
              <a:t>Lumière IR</a:t>
            </a:r>
            <a:br>
              <a:rPr lang="fr-FR" dirty="0"/>
            </a:br>
            <a:endParaRPr lang="en-US" dirty="0"/>
          </a:p>
        </p:txBody>
      </p:sp>
      <p:sp>
        <p:nvSpPr>
          <p:cNvPr id="14" name="ZoneTexte 13"/>
          <p:cNvSpPr txBox="1"/>
          <p:nvPr/>
        </p:nvSpPr>
        <p:spPr>
          <a:xfrm>
            <a:off x="3938856" y="2452316"/>
            <a:ext cx="867060" cy="369332"/>
          </a:xfrm>
          <a:prstGeom prst="rect">
            <a:avLst/>
          </a:prstGeom>
          <a:noFill/>
        </p:spPr>
        <p:txBody>
          <a:bodyPr wrap="square" rtlCol="0">
            <a:spAutoFit/>
          </a:bodyPr>
          <a:lstStyle/>
          <a:p>
            <a:r>
              <a:rPr lang="fr-FR" dirty="0"/>
              <a:t>Signal</a:t>
            </a:r>
            <a:endParaRPr lang="en-US" dirty="0"/>
          </a:p>
        </p:txBody>
      </p:sp>
      <p:sp>
        <p:nvSpPr>
          <p:cNvPr id="15" name="ZoneTexte 14"/>
          <p:cNvSpPr txBox="1"/>
          <p:nvPr/>
        </p:nvSpPr>
        <p:spPr>
          <a:xfrm>
            <a:off x="5567916" y="2452316"/>
            <a:ext cx="2456121" cy="369332"/>
          </a:xfrm>
          <a:prstGeom prst="rect">
            <a:avLst/>
          </a:prstGeom>
          <a:noFill/>
        </p:spPr>
        <p:txBody>
          <a:bodyPr wrap="square" rtlCol="0">
            <a:spAutoFit/>
          </a:bodyPr>
          <a:lstStyle/>
          <a:p>
            <a:pPr algn="ctr"/>
            <a:r>
              <a:rPr lang="fr-FR" dirty="0"/>
              <a:t>Signal utilisable</a:t>
            </a:r>
            <a:endParaRPr lang="en-US" dirty="0"/>
          </a:p>
        </p:txBody>
      </p:sp>
      <p:sp>
        <p:nvSpPr>
          <p:cNvPr id="16" name="ZoneTexte 15"/>
          <p:cNvSpPr txBox="1"/>
          <p:nvPr/>
        </p:nvSpPr>
        <p:spPr>
          <a:xfrm>
            <a:off x="8357190" y="2399452"/>
            <a:ext cx="2456121" cy="369332"/>
          </a:xfrm>
          <a:prstGeom prst="rect">
            <a:avLst/>
          </a:prstGeom>
          <a:noFill/>
        </p:spPr>
        <p:txBody>
          <a:bodyPr wrap="square" rtlCol="0">
            <a:spAutoFit/>
          </a:bodyPr>
          <a:lstStyle/>
          <a:p>
            <a:pPr algn="ctr"/>
            <a:r>
              <a:rPr lang="fr-FR" dirty="0"/>
              <a:t>Action</a:t>
            </a:r>
            <a:endParaRPr lang="en-US" dirty="0"/>
          </a:p>
        </p:txBody>
      </p:sp>
      <p:sp>
        <p:nvSpPr>
          <p:cNvPr id="18" name="Espace réservé du texte 4"/>
          <p:cNvSpPr>
            <a:spLocks noGrp="1"/>
          </p:cNvSpPr>
          <p:nvPr>
            <p:ph type="body" sz="quarter" idx="17"/>
          </p:nvPr>
        </p:nvSpPr>
        <p:spPr>
          <a:xfrm>
            <a:off x="429148" y="1341613"/>
            <a:ext cx="8021168" cy="366706"/>
          </a:xfrm>
        </p:spPr>
        <p:txBody>
          <a:bodyPr/>
          <a:lstStyle/>
          <a:p>
            <a:r>
              <a:rPr lang="fr-FR" dirty="0"/>
              <a:t>Exploitation</a:t>
            </a:r>
            <a:endParaRPr lang="en-US" dirty="0"/>
          </a:p>
        </p:txBody>
      </p:sp>
    </p:spTree>
    <p:extLst>
      <p:ext uri="{BB962C8B-B14F-4D97-AF65-F5344CB8AC3E}">
        <p14:creationId xmlns:p14="http://schemas.microsoft.com/office/powerpoint/2010/main" val="831006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Chaine d’acquisition</a:t>
            </a:r>
            <a:endParaRPr lang="en-US" dirty="0"/>
          </a:p>
        </p:txBody>
      </p:sp>
      <p:sp>
        <p:nvSpPr>
          <p:cNvPr id="9" name="Espace réservé du numéro de diapositive 5"/>
          <p:cNvSpPr txBox="1">
            <a:spLocks/>
          </p:cNvSpPr>
          <p:nvPr/>
        </p:nvSpPr>
        <p:spPr>
          <a:xfrm>
            <a:off x="10664142" y="6457950"/>
            <a:ext cx="590755"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88466-554A-4CBD-BB64-CBACC1E3F3C6}" type="slidenum">
              <a:rPr lang="en-US" smtClean="0"/>
              <a:pPr/>
              <a:t>9</a:t>
            </a:fld>
            <a:endParaRPr lang="en-US"/>
          </a:p>
        </p:txBody>
      </p:sp>
      <p:sp>
        <p:nvSpPr>
          <p:cNvPr id="18" name="Espace réservé du texte 4"/>
          <p:cNvSpPr>
            <a:spLocks noGrp="1"/>
          </p:cNvSpPr>
          <p:nvPr>
            <p:ph type="body" sz="quarter" idx="17"/>
          </p:nvPr>
        </p:nvSpPr>
        <p:spPr>
          <a:xfrm>
            <a:off x="429148" y="1341613"/>
            <a:ext cx="8021168" cy="366706"/>
          </a:xfrm>
        </p:spPr>
        <p:txBody>
          <a:bodyPr/>
          <a:lstStyle/>
          <a:p>
            <a:r>
              <a:rPr lang="fr-FR" dirty="0"/>
              <a:t>Le capteur est un type de transducteur</a:t>
            </a:r>
            <a:endParaRPr lang="en-US" dirty="0"/>
          </a:p>
        </p:txBody>
      </p:sp>
      <p:sp>
        <p:nvSpPr>
          <p:cNvPr id="17" name="Espace réservé du texte 2"/>
          <p:cNvSpPr>
            <a:spLocks noGrp="1"/>
          </p:cNvSpPr>
          <p:nvPr>
            <p:ph type="body" sz="quarter" idx="12"/>
          </p:nvPr>
        </p:nvSpPr>
        <p:spPr>
          <a:xfrm>
            <a:off x="429148" y="1907629"/>
            <a:ext cx="9890509" cy="2988836"/>
          </a:xfrm>
        </p:spPr>
        <p:txBody>
          <a:bodyPr>
            <a:normAutofit/>
          </a:bodyPr>
          <a:lstStyle/>
          <a:p>
            <a:r>
              <a:rPr lang="fr-FR" b="1" dirty="0" err="1"/>
              <a:t>Mesurande</a:t>
            </a:r>
            <a:r>
              <a:rPr lang="fr-FR" dirty="0"/>
              <a:t>: Grandeur physique mesurée en entrée du capteur</a:t>
            </a:r>
          </a:p>
          <a:p>
            <a:r>
              <a:rPr lang="fr-FR" b="1" dirty="0"/>
              <a:t>Mesure: </a:t>
            </a:r>
            <a:r>
              <a:rPr lang="fr-FR" dirty="0"/>
              <a:t>Signal image en sortie du capteur</a:t>
            </a:r>
          </a:p>
          <a:p>
            <a:r>
              <a:rPr lang="fr-FR" dirty="0"/>
              <a:t>Le conditionneur permet de conditionné le signal afin d’être exploitable</a:t>
            </a:r>
          </a:p>
          <a:p>
            <a:pPr lvl="1"/>
            <a:endParaRPr lang="fr-FR" dirty="0"/>
          </a:p>
          <a:p>
            <a:pPr lvl="1"/>
            <a:endParaRPr lang="fr-FR" dirty="0"/>
          </a:p>
          <a:p>
            <a:pPr lvl="1"/>
            <a:endParaRPr lang="fr-FR" dirty="0"/>
          </a:p>
          <a:p>
            <a:pPr lvl="1"/>
            <a:endParaRPr lang="fr-FR" dirty="0"/>
          </a:p>
          <a:p>
            <a:pPr marL="457200" lvl="1" indent="0">
              <a:buNone/>
            </a:pPr>
            <a:endParaRPr lang="fr-FR" dirty="0"/>
          </a:p>
          <a:p>
            <a:endParaRPr lang="fr-FR" dirty="0"/>
          </a:p>
          <a:p>
            <a:pPr lvl="3"/>
            <a:endParaRPr lang="fr-FR" dirty="0"/>
          </a:p>
          <a:p>
            <a:endParaRPr lang="fr-FR" dirty="0"/>
          </a:p>
          <a:p>
            <a:endParaRPr lang="fr-FR" dirty="0"/>
          </a:p>
          <a:p>
            <a:endParaRPr lang="fr-FR" baseline="-25000" dirty="0"/>
          </a:p>
        </p:txBody>
      </p:sp>
      <p:sp>
        <p:nvSpPr>
          <p:cNvPr id="27" name="ZoneTexte 26"/>
          <p:cNvSpPr txBox="1"/>
          <p:nvPr/>
        </p:nvSpPr>
        <p:spPr>
          <a:xfrm>
            <a:off x="3031193" y="3550261"/>
            <a:ext cx="1226174" cy="584775"/>
          </a:xfrm>
          <a:prstGeom prst="rect">
            <a:avLst/>
          </a:prstGeom>
          <a:noFill/>
          <a:ln>
            <a:solidFill>
              <a:schemeClr val="tx1"/>
            </a:solidFill>
          </a:ln>
        </p:spPr>
        <p:txBody>
          <a:bodyPr wrap="square" rtlCol="0">
            <a:spAutoFit/>
          </a:bodyPr>
          <a:lstStyle/>
          <a:p>
            <a:pPr algn="ctr"/>
            <a:r>
              <a:rPr lang="fr-FR" dirty="0"/>
              <a:t>Capteur</a:t>
            </a:r>
            <a:br>
              <a:rPr lang="fr-FR" dirty="0"/>
            </a:br>
            <a:endParaRPr lang="en-US" sz="1400" dirty="0"/>
          </a:p>
        </p:txBody>
      </p:sp>
      <p:sp>
        <p:nvSpPr>
          <p:cNvPr id="28" name="ZoneTexte 27"/>
          <p:cNvSpPr txBox="1"/>
          <p:nvPr/>
        </p:nvSpPr>
        <p:spPr>
          <a:xfrm>
            <a:off x="5100663" y="3547765"/>
            <a:ext cx="2083982" cy="584775"/>
          </a:xfrm>
          <a:prstGeom prst="rect">
            <a:avLst/>
          </a:prstGeom>
          <a:noFill/>
          <a:ln>
            <a:solidFill>
              <a:schemeClr val="tx1"/>
            </a:solidFill>
          </a:ln>
        </p:spPr>
        <p:txBody>
          <a:bodyPr wrap="square" rtlCol="0">
            <a:spAutoFit/>
          </a:bodyPr>
          <a:lstStyle/>
          <a:p>
            <a:pPr algn="ctr"/>
            <a:r>
              <a:rPr lang="fr-FR" dirty="0"/>
              <a:t>Conditionneur</a:t>
            </a:r>
            <a:br>
              <a:rPr lang="fr-FR" dirty="0"/>
            </a:br>
            <a:endParaRPr lang="en-US" sz="1400" dirty="0"/>
          </a:p>
        </p:txBody>
      </p:sp>
      <p:cxnSp>
        <p:nvCxnSpPr>
          <p:cNvPr id="30" name="Connecteur droit avec flèche 29"/>
          <p:cNvCxnSpPr>
            <a:stCxn id="27" idx="3"/>
            <a:endCxn id="28" idx="1"/>
          </p:cNvCxnSpPr>
          <p:nvPr/>
        </p:nvCxnSpPr>
        <p:spPr>
          <a:xfrm flipV="1">
            <a:off x="4257367" y="3840153"/>
            <a:ext cx="843296" cy="2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a:cxnSpLocks/>
          </p:cNvCxnSpPr>
          <p:nvPr/>
        </p:nvCxnSpPr>
        <p:spPr>
          <a:xfrm flipV="1">
            <a:off x="2546555" y="3838417"/>
            <a:ext cx="484638" cy="17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a:off x="816077" y="3225747"/>
            <a:ext cx="2007382" cy="523220"/>
          </a:xfrm>
          <a:prstGeom prst="rect">
            <a:avLst/>
          </a:prstGeom>
          <a:noFill/>
          <a:ln>
            <a:solidFill>
              <a:schemeClr val="bg1"/>
            </a:solidFill>
          </a:ln>
        </p:spPr>
        <p:txBody>
          <a:bodyPr wrap="square" rtlCol="0">
            <a:spAutoFit/>
          </a:bodyPr>
          <a:lstStyle/>
          <a:p>
            <a:pPr algn="ctr"/>
            <a:r>
              <a:rPr lang="fr-FR" sz="1400" dirty="0"/>
              <a:t>Grandeur Physique</a:t>
            </a:r>
            <a:br>
              <a:rPr lang="fr-FR" dirty="0"/>
            </a:br>
            <a:endParaRPr lang="en-US" sz="1400" dirty="0"/>
          </a:p>
        </p:txBody>
      </p:sp>
      <p:cxnSp>
        <p:nvCxnSpPr>
          <p:cNvPr id="41" name="Connecteur droit avec flèche 40"/>
          <p:cNvCxnSpPr/>
          <p:nvPr/>
        </p:nvCxnSpPr>
        <p:spPr>
          <a:xfrm>
            <a:off x="7184645" y="3829954"/>
            <a:ext cx="8141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3327919" y="3165155"/>
            <a:ext cx="2702193" cy="523220"/>
          </a:xfrm>
          <a:prstGeom prst="rect">
            <a:avLst/>
          </a:prstGeom>
          <a:noFill/>
          <a:ln>
            <a:noFill/>
          </a:ln>
        </p:spPr>
        <p:txBody>
          <a:bodyPr wrap="square" rtlCol="0">
            <a:spAutoFit/>
          </a:bodyPr>
          <a:lstStyle/>
          <a:p>
            <a:pPr algn="ctr"/>
            <a:r>
              <a:rPr lang="fr-FR" sz="1400" dirty="0"/>
              <a:t>Signal Image de la grandeur physique </a:t>
            </a:r>
          </a:p>
        </p:txBody>
      </p:sp>
      <p:sp>
        <p:nvSpPr>
          <p:cNvPr id="13" name="ZoneTexte 12"/>
          <p:cNvSpPr txBox="1"/>
          <p:nvPr/>
        </p:nvSpPr>
        <p:spPr>
          <a:xfrm>
            <a:off x="6489950" y="3226680"/>
            <a:ext cx="2702193" cy="307777"/>
          </a:xfrm>
          <a:prstGeom prst="rect">
            <a:avLst/>
          </a:prstGeom>
          <a:noFill/>
          <a:ln>
            <a:noFill/>
          </a:ln>
        </p:spPr>
        <p:txBody>
          <a:bodyPr wrap="square" rtlCol="0">
            <a:spAutoFit/>
          </a:bodyPr>
          <a:lstStyle/>
          <a:p>
            <a:pPr algn="ctr"/>
            <a:r>
              <a:rPr lang="fr-FR" sz="1400" dirty="0"/>
              <a:t>Signal utilisable</a:t>
            </a:r>
          </a:p>
        </p:txBody>
      </p:sp>
      <p:sp>
        <p:nvSpPr>
          <p:cNvPr id="15" name="ZoneTexte 14">
            <a:extLst>
              <a:ext uri="{FF2B5EF4-FFF2-40B4-BE49-F238E27FC236}">
                <a16:creationId xmlns:a16="http://schemas.microsoft.com/office/drawing/2014/main" id="{ABFFDF4A-DC49-4D05-986F-2B56E424AEFE}"/>
              </a:ext>
            </a:extLst>
          </p:cNvPr>
          <p:cNvSpPr txBox="1"/>
          <p:nvPr/>
        </p:nvSpPr>
        <p:spPr>
          <a:xfrm>
            <a:off x="1063750" y="3889698"/>
            <a:ext cx="2007382" cy="307777"/>
          </a:xfrm>
          <a:prstGeom prst="rect">
            <a:avLst/>
          </a:prstGeom>
          <a:noFill/>
          <a:ln>
            <a:solidFill>
              <a:schemeClr val="bg1"/>
            </a:solidFill>
          </a:ln>
        </p:spPr>
        <p:txBody>
          <a:bodyPr wrap="square" rtlCol="0">
            <a:spAutoFit/>
          </a:bodyPr>
          <a:lstStyle/>
          <a:p>
            <a:pPr algn="ctr"/>
            <a:r>
              <a:rPr lang="fr-FR" sz="1400" b="1" dirty="0"/>
              <a:t>Mesurande</a:t>
            </a:r>
            <a:endParaRPr lang="en-US" sz="1400" b="1" dirty="0"/>
          </a:p>
        </p:txBody>
      </p:sp>
      <p:sp>
        <p:nvSpPr>
          <p:cNvPr id="16" name="ZoneTexte 15">
            <a:extLst>
              <a:ext uri="{FF2B5EF4-FFF2-40B4-BE49-F238E27FC236}">
                <a16:creationId xmlns:a16="http://schemas.microsoft.com/office/drawing/2014/main" id="{9F4A0DEA-017F-45CB-92DE-54ECFB9C890F}"/>
              </a:ext>
            </a:extLst>
          </p:cNvPr>
          <p:cNvSpPr txBox="1"/>
          <p:nvPr/>
        </p:nvSpPr>
        <p:spPr>
          <a:xfrm>
            <a:off x="3665492" y="3889698"/>
            <a:ext cx="2007382" cy="307777"/>
          </a:xfrm>
          <a:prstGeom prst="rect">
            <a:avLst/>
          </a:prstGeom>
          <a:noFill/>
          <a:ln>
            <a:solidFill>
              <a:schemeClr val="bg1"/>
            </a:solidFill>
          </a:ln>
        </p:spPr>
        <p:txBody>
          <a:bodyPr wrap="square" rtlCol="0">
            <a:spAutoFit/>
          </a:bodyPr>
          <a:lstStyle/>
          <a:p>
            <a:pPr algn="ctr"/>
            <a:r>
              <a:rPr lang="fr-FR" sz="1400" b="1" dirty="0"/>
              <a:t>Mesure</a:t>
            </a:r>
            <a:endParaRPr lang="en-US" sz="1400" b="1" dirty="0"/>
          </a:p>
        </p:txBody>
      </p:sp>
    </p:spTree>
    <p:extLst>
      <p:ext uri="{BB962C8B-B14F-4D97-AF65-F5344CB8AC3E}">
        <p14:creationId xmlns:p14="http://schemas.microsoft.com/office/powerpoint/2010/main" val="1528051523"/>
      </p:ext>
    </p:extLst>
  </p:cSld>
  <p:clrMapOvr>
    <a:masterClrMapping/>
  </p:clrMapOvr>
</p:sld>
</file>

<file path=ppt/theme/theme1.xml><?xml version="1.0" encoding="utf-8"?>
<a:theme xmlns:a="http://schemas.openxmlformats.org/drawingml/2006/main" name="Thème Office">
  <a:themeElements>
    <a:clrScheme name="Efrei Paris">
      <a:dk1>
        <a:srgbClr val="000000"/>
      </a:dk1>
      <a:lt1>
        <a:srgbClr val="FFFFFF"/>
      </a:lt1>
      <a:dk2>
        <a:srgbClr val="0070C0"/>
      </a:dk2>
      <a:lt2>
        <a:srgbClr val="F2F2F2"/>
      </a:lt2>
      <a:accent1>
        <a:srgbClr val="E6F4FD"/>
      </a:accent1>
      <a:accent2>
        <a:srgbClr val="CAD4E8"/>
      </a:accent2>
      <a:accent3>
        <a:srgbClr val="6A8EC9"/>
      </a:accent3>
      <a:accent4>
        <a:srgbClr val="3F5173"/>
      </a:accent4>
      <a:accent5>
        <a:srgbClr val="6FCFFF"/>
      </a:accent5>
      <a:accent6>
        <a:srgbClr val="F09715"/>
      </a:accent6>
      <a:hlink>
        <a:srgbClr val="007BC1"/>
      </a:hlink>
      <a:folHlink>
        <a:srgbClr val="94609A"/>
      </a:folHlink>
    </a:clrScheme>
    <a:fontScheme name="Personnalisé 1">
      <a:majorFont>
        <a:latin typeface="Neo Sans W1G"/>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7D2CDE3B-E8EC-4B14-A7B4-CFA398EDB18D}" vid="{D77A80A0-5380-466C-A9F2-10BEEADD69D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TotalTime>
  <Words>2102</Words>
  <Application>Microsoft Office PowerPoint</Application>
  <PresentationFormat>Grand écran</PresentationFormat>
  <Paragraphs>788</Paragraphs>
  <Slides>49</Slides>
  <Notes>48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49</vt:i4>
      </vt:variant>
    </vt:vector>
  </HeadingPairs>
  <TitlesOfParts>
    <vt:vector size="55" baseType="lpstr">
      <vt:lpstr>Arial</vt:lpstr>
      <vt:lpstr>Calibri</vt:lpstr>
      <vt:lpstr>Cambria Math</vt:lpstr>
      <vt:lpstr>Century Gothic</vt:lpstr>
      <vt:lpstr>Neo Sans W1G</vt:lpstr>
      <vt:lpstr>Thème Office</vt:lpstr>
      <vt:lpstr>ST2CSE</vt:lpstr>
      <vt:lpstr>Chaine d’acquisition</vt:lpstr>
      <vt:lpstr>Chaine d’acquisition</vt:lpstr>
      <vt:lpstr>Chaine d’acquisition</vt:lpstr>
      <vt:lpstr>Chaine d’acquisition</vt:lpstr>
      <vt:lpstr>Chaine d’acquisition</vt:lpstr>
      <vt:lpstr>Chaine d’acquisition</vt:lpstr>
      <vt:lpstr>Chaine d’acquisition</vt:lpstr>
      <vt:lpstr>Chaine d’acquisition</vt:lpstr>
      <vt:lpstr>Chaine d’acquisition </vt:lpstr>
      <vt:lpstr>Chaine d’acquisition  </vt:lpstr>
      <vt:lpstr>Chaine d’acquisition  </vt:lpstr>
      <vt:lpstr>Chaine d’acquisition  </vt:lpstr>
      <vt:lpstr>Chaine d’acquisition  </vt:lpstr>
      <vt:lpstr>Chaine d’acquisition  </vt:lpstr>
      <vt:lpstr>Chaine d’acquisition  </vt:lpstr>
      <vt:lpstr>Chaine d’acquisition</vt:lpstr>
      <vt:lpstr>Chaine d’acquisition  </vt:lpstr>
      <vt:lpstr>Chaine d’acquisition</vt:lpstr>
      <vt:lpstr>Chaine d’acquisition</vt:lpstr>
      <vt:lpstr>Chaine d’acquisition</vt:lpstr>
      <vt:lpstr>Chaine d’acquisition</vt:lpstr>
      <vt:lpstr>Chaine d’acquisition</vt:lpstr>
      <vt:lpstr>Chaine d’acquisition </vt:lpstr>
      <vt:lpstr>Chaine d’acquisition</vt:lpstr>
      <vt:lpstr>Chaine d’acquisition</vt:lpstr>
      <vt:lpstr>Chaine d’acquisition  </vt:lpstr>
      <vt:lpstr>Chaine d’acquisition </vt:lpstr>
      <vt:lpstr>Chaine d’acquisition </vt:lpstr>
      <vt:lpstr>Chaine d’acquisition </vt:lpstr>
      <vt:lpstr>Chaine d’acquisition </vt:lpstr>
      <vt:lpstr>Chaine d’acquisition</vt:lpstr>
      <vt:lpstr>Chaine d’acquisition </vt:lpstr>
      <vt:lpstr>Chaine d’acquisition </vt:lpstr>
      <vt:lpstr>Exemple: TSL2591 </vt:lpstr>
      <vt:lpstr>Chaine d’acquisition</vt:lpstr>
      <vt:lpstr>Chaine d’acquisition </vt:lpstr>
      <vt:lpstr>Chaine d’acquisition</vt:lpstr>
      <vt:lpstr>Chaine d’acquisition </vt:lpstr>
      <vt:lpstr>Chaine d’acquisition </vt:lpstr>
      <vt:lpstr>Chaine d’acquisition  </vt:lpstr>
      <vt:lpstr>Chaine d’acquisition - Résumé </vt:lpstr>
      <vt:lpstr>Bus </vt:lpstr>
      <vt:lpstr>Bus </vt:lpstr>
      <vt:lpstr>Bus </vt:lpstr>
      <vt:lpstr>Bus </vt:lpstr>
      <vt:lpstr>Bus </vt:lpstr>
      <vt:lpstr>Bus </vt:lpstr>
      <vt:lpstr>Bus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Prototypage</dc:title>
  <dc:creator>Remi GRIOT</dc:creator>
  <cp:lastModifiedBy>Rémi GRIOT</cp:lastModifiedBy>
  <cp:revision>240</cp:revision>
  <dcterms:created xsi:type="dcterms:W3CDTF">2020-11-04T16:23:48Z</dcterms:created>
  <dcterms:modified xsi:type="dcterms:W3CDTF">2023-05-03T09:17:49Z</dcterms:modified>
</cp:coreProperties>
</file>