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62" r:id="rId7"/>
    <p:sldId id="258" r:id="rId8"/>
    <p:sldId id="261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C33DE-9C3E-D825-F051-FFD24CBF5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AFA4AA-CA11-AC1E-592A-E2CE40255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8F85F9-2249-2162-9E69-FBD8D32E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08B08-B9B6-628E-40AB-48B90482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888920-3462-847E-FDDE-3AA7816C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32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037F8F-E4BB-4F08-1136-369BE523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C71E58-452C-D3B5-2E92-9C9D685C2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057EBF-0D58-94F9-7848-DE36EDFA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09DBAC-6E0C-7830-F8D3-6B652161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05F33B-75D3-7E1D-1396-C666E907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73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CC27A7-0A26-C9B5-6CD6-9112E8747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4429F6-E370-BBC0-E2DA-51087EA06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CAAE2C-C299-8B92-FED0-DF255AB9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CB8B8-AC8C-3D8F-1F42-AB83F864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147EE7-FBEA-6C30-F7EB-D0BB2209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61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74996-55FB-5319-B311-BB4D42E7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DB578B-0E1C-D16C-45E4-61B30CE8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79024A-A8A5-7733-F2C2-308F383A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768F1-B44C-9013-1EB5-26B275C6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7A925F-A6BE-1DB1-DB03-637B9A5D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28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20CB5-93C5-EA82-F261-134E1D50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572690-8178-E870-A997-B460399D4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495861-C29D-9AA0-5DFD-E11DB137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38271-E161-B6F1-A917-B8980310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210E7E-BD78-7784-860E-EA46412E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22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744F5-DFA2-8BA4-E37A-0A07CF17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C947E4-755F-6A46-E2C5-ED8DD1318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375E15-FB18-9EB0-D5F5-9568D5BA2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E44DA-0D8D-054C-CEF2-3B1A0CFE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E8A932-9F95-2E5D-31E8-DDEDED07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C26DE7-B3EB-E714-0B06-23E090CF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92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48A7A-0676-E53E-953B-4AC0C52B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A1B294-3F6B-1513-C407-A3E34AB94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C38D42-24B3-EF5F-1E4A-533F70DE9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9DF16C-10A7-5F90-1516-BC0867687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CACC80-F0F6-997F-95FE-92D90A408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8B742A-7109-9B49-89BC-C7BEAB28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D4CC4C-2FB2-8D69-F98C-9C8AD1D6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443BB3-517B-8B2B-CD34-7C6B7BFC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25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64DDE-A821-2132-6829-542024E7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1FA236-B213-ED01-9326-98EB61C2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9C9AF6-4D17-810A-B67D-0A5FD182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8BDDCE-7ABD-AD51-DB50-7588D443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536931-DE23-34C3-C69A-6091AD7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E7737B-AA31-F8D4-5D0A-489C389B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57916A-4461-12A8-8826-4C770968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7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09A9B-B340-DD72-5880-8FA2BB3F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A9409E-CE81-114F-AB73-BE9EEF061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E81A39-65F1-32E1-D4B3-F697133F5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4F72D4-F5C0-1283-3B1C-73669CCA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2B349F-5059-45F5-DA8B-EB153A3E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D01913-CD58-4965-8AC7-6CC028EF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91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87C88-BC39-6F4F-06B3-D3022EE3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50E592-8843-A16A-A575-C67FE64B9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41B38E-6E85-497B-430F-DF84502A4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3874A8-73E0-9DAB-D532-E7163025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6CAF05-6881-4AC1-533F-1039B9CD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A04285-82AA-0E91-36CF-86062AED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20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720DB7-361D-98D8-E6AD-C6394D07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6934C3-AA1A-0785-E9C6-38D422166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DDAD4A-C623-E53B-8E23-1B6F8ED73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A468-ED4D-45F2-857C-257AE920FA62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67FCFD-59A5-1C13-A697-F19608C1E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7215AD-7F31-3F75-5506-1263F1D5E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88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CF115-3A32-7DB7-0F43-8545CFDF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8488"/>
            <a:ext cx="9144000" cy="1281023"/>
          </a:xfrm>
        </p:spPr>
        <p:txBody>
          <a:bodyPr>
            <a:normAutofit/>
          </a:bodyPr>
          <a:lstStyle/>
          <a:p>
            <a:r>
              <a:rPr lang="fr-FR" dirty="0"/>
              <a:t>Bras à 1 degré de liberté</a:t>
            </a:r>
            <a:br>
              <a:rPr lang="fr-FR" dirty="0"/>
            </a:br>
            <a:r>
              <a:rPr lang="fr-FR" sz="2400" dirty="0"/>
              <a:t>(</a:t>
            </a:r>
            <a:r>
              <a:rPr lang="en-US" sz="2400" dirty="0"/>
              <a:t>1 degree of freedom Drone Bench</a:t>
            </a:r>
            <a:r>
              <a:rPr lang="fr-FR" sz="2400" dirty="0"/>
              <a:t>)</a:t>
            </a:r>
            <a:endParaRPr lang="fr-FR" dirty="0"/>
          </a:p>
        </p:txBody>
      </p:sp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7C169759-8081-B8CB-E360-E518E11D8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B47C3E0-017A-2A2D-12A3-FF17F34261C2}"/>
              </a:ext>
            </a:extLst>
          </p:cNvPr>
          <p:cNvSpPr txBox="1"/>
          <p:nvPr/>
        </p:nvSpPr>
        <p:spPr>
          <a:xfrm>
            <a:off x="9477554" y="5891842"/>
            <a:ext cx="2380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Projet réalisé dans le cadre de stages M1 </a:t>
            </a:r>
          </a:p>
        </p:txBody>
      </p:sp>
      <p:pic>
        <p:nvPicPr>
          <p:cNvPr id="6" name="Image 5" descr="@InnovationLab-EFREIParis">
            <a:extLst>
              <a:ext uri="{FF2B5EF4-FFF2-40B4-BE49-F238E27FC236}">
                <a16:creationId xmlns:a16="http://schemas.microsoft.com/office/drawing/2014/main" id="{2214470A-CA35-037C-7051-0C66F2FCE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86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99B7AE89-BE0E-23F5-07B2-C33B0BCF8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428F884D-1D1B-8DB2-11A1-B345DDD5F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13554C49-B371-CEDF-EF4B-DF05A1D6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FDB4A52-45D1-F796-7D5F-92AD55FCC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fr-FR" u="sng" dirty="0"/>
              <a:t>Intérêt pour l’entreprise: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Déploiement possible du projet pour des premiers cours/TP.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Projet « vitrine » pour l’I’Lab.</a:t>
            </a:r>
          </a:p>
          <a:p>
            <a:r>
              <a:rPr lang="fr-FR" u="sng" dirty="0"/>
              <a:t>Apport personnel: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Hard Skills </a:t>
            </a:r>
            <a:r>
              <a:rPr lang="fr-FR" dirty="0"/>
              <a:t>: Python, C, STM32, SolidWorks.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Soft Skills </a:t>
            </a:r>
            <a:r>
              <a:rPr lang="fr-FR" dirty="0"/>
              <a:t>: Adaptation, Prise de décisions, Aisance à l’oral.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4A92412-771A-CA57-1445-1AE8526D64A7}"/>
              </a:ext>
            </a:extLst>
          </p:cNvPr>
          <p:cNvGrpSpPr/>
          <p:nvPr/>
        </p:nvGrpSpPr>
        <p:grpSpPr>
          <a:xfrm>
            <a:off x="7427288" y="4314161"/>
            <a:ext cx="1976282" cy="602822"/>
            <a:chOff x="7238510" y="4409808"/>
            <a:chExt cx="1976282" cy="602822"/>
          </a:xfrm>
        </p:grpSpPr>
        <p:sp>
          <p:nvSpPr>
            <p:cNvPr id="8" name="Flèche : bas 7">
              <a:extLst>
                <a:ext uri="{FF2B5EF4-FFF2-40B4-BE49-F238E27FC236}">
                  <a16:creationId xmlns:a16="http://schemas.microsoft.com/office/drawing/2014/main" id="{0A96FA2F-FD2F-C159-A1BC-3317853D7EE2}"/>
                </a:ext>
              </a:extLst>
            </p:cNvPr>
            <p:cNvSpPr/>
            <p:nvPr/>
          </p:nvSpPr>
          <p:spPr>
            <a:xfrm rot="10800000">
              <a:off x="8790039" y="4409808"/>
              <a:ext cx="424753" cy="48771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6856DC8-B27D-5816-192E-8F0CC7A38098}"/>
                </a:ext>
              </a:extLst>
            </p:cNvPr>
            <p:cNvSpPr txBox="1"/>
            <p:nvPr/>
          </p:nvSpPr>
          <p:spPr>
            <a:xfrm>
              <a:off x="7238510" y="4489410"/>
              <a:ext cx="1551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chemeClr val="accent1">
                      <a:lumMod val="75000"/>
                    </a:schemeClr>
                  </a:solidFill>
                </a:rPr>
                <a:t>LEVEL UP</a:t>
              </a:r>
              <a:endParaRPr lang="fr-F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441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9612B18D-1C14-C5C6-6913-A07C2BDC2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CE246666-B427-4261-9122-BF5A5B2B9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1FFA7688-F2FE-90EE-57FC-596B1EF4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7B7C3F8-9544-E992-8F53-BD610DDF0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fr-FR" u="sng" dirty="0"/>
              <a:t>Place du stage dans mon projet professionnel: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expérience professionnelle en robotique &amp; drone (CV).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Vient valider mon envie de travailler dans ce domaine.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621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61F71289-4CCB-BB70-3960-9F6C19607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FCE57007-405B-A60B-E0E4-26B303B24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DF735DCF-040A-8158-A870-212A4676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2E48219-74F9-A2F4-213C-1F8136B1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fr-FR" u="sng" dirty="0"/>
              <a:t>Idées de développements ultérieurs: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Nouvel organe pour la liaison pivot.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Miniaturisation du dispositif.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Impressions et tests de l’impact des hélices.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Butée mécanique, protections et bouton d’arrêt d’urgence.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Ajout d’un nouvel axe de rotation.</a:t>
            </a:r>
          </a:p>
        </p:txBody>
      </p:sp>
    </p:spTree>
    <p:extLst>
      <p:ext uri="{BB962C8B-B14F-4D97-AF65-F5344CB8AC3E}">
        <p14:creationId xmlns:p14="http://schemas.microsoft.com/office/powerpoint/2010/main" val="23827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FB4B4E88-0449-92A3-B4B2-7446CC3A4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87D1FAB3-3E58-0222-C2DA-8BA168F77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FD16AFE-997C-A398-46A4-1F3CF1C5D318}"/>
              </a:ext>
            </a:extLst>
          </p:cNvPr>
          <p:cNvSpPr txBox="1"/>
          <p:nvPr/>
        </p:nvSpPr>
        <p:spPr>
          <a:xfrm>
            <a:off x="1064833" y="3044279"/>
            <a:ext cx="10062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accent1">
                    <a:lumMod val="75000"/>
                  </a:schemeClr>
                </a:solidFill>
              </a:rPr>
              <a:t>JE VOUS REMERCIE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30255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A45D33CD-7C64-869A-00D9-CC1EFE4E5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AA166CD8-277A-72C3-D363-30970CC74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A35A0483-D8FC-C638-2047-F1B67F40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en-US" dirty="0"/>
              <a:t>Working environment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01BF9C1-7683-5B90-88B5-D73F3828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en-US" u="sng" dirty="0"/>
              <a:t>The school Efrei Paris :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Originally named “French school of radio electricity, electronics and informatics” (1936).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Delivers Engineer Titles since 1957.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Part of the university Paris-Panthéon-</a:t>
            </a:r>
            <a:r>
              <a:rPr lang="en-US" dirty="0" err="1"/>
              <a:t>Assas</a:t>
            </a:r>
            <a:r>
              <a:rPr lang="en-US" dirty="0"/>
              <a:t> since 2022.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Campuses in the Parisian area &amp; Bordeaux.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7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4211B682-6888-3ADD-C5CA-4453E62F9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761D0F1D-BD65-E94E-9F96-3B15A5188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00252BB-A0EA-11F6-E277-2AAC303F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en-US" dirty="0"/>
              <a:t>Working environment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332033E-9C2C-04FF-22A5-11D6AAE3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en-US" u="sng" dirty="0"/>
              <a:t>The Innovation’Lab: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Entity of Efrei Paris since 2021 (from the building’s construction).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Workspace delivering tools for school or personal projects.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Tools : 3D Printers &amp; Laser-cutting machine.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Opportunities to make your projects from scratch.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9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E2DBADC1-B2B7-AC43-7AB5-40232BE19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CB190067-BBEF-183B-E628-C4998661F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7D11905-50B7-F882-61A3-E71B2F07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en-US" dirty="0"/>
              <a:t>Working environment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B770754-E866-C262-C27E-B42456CD9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en-US" u="sng" dirty="0"/>
              <a:t>Members of the Drone Bench project: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Mr. GRIOT, manager of the I’Lab.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Mrs. CONTEVILLE, teacher-researcher and head teacher of </a:t>
            </a:r>
            <a:r>
              <a:rPr lang="en-US" dirty="0" err="1"/>
              <a:t>Efrei’s</a:t>
            </a:r>
            <a:r>
              <a:rPr lang="en-US" dirty="0"/>
              <a:t> major Robotics Systems &amp; Drones.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Mr. N’DO, former intern who worked on this project during his M1 internship during 2021/2022.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 : Julien PANNIER, M1 intern who continued working on the Drone Bench (2022/2023).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5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D3B29-8D7C-B112-A823-9DB7E980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fr-FR" dirty="0"/>
              <a:t>Mise en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747795-81E4-3871-64E8-55F5A5C7A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fr-FR" u="sng" dirty="0"/>
              <a:t>Besoin :</a:t>
            </a:r>
            <a:r>
              <a:rPr lang="fr-FR" dirty="0"/>
              <a:t> Pouvoir fabriquer du matériel pédagogique adaptable et réparable, à faible coût.</a:t>
            </a:r>
          </a:p>
          <a:p>
            <a:r>
              <a:rPr lang="fr-FR" u="sng" dirty="0"/>
              <a:t>Idée :</a:t>
            </a:r>
            <a:r>
              <a:rPr lang="fr-FR" dirty="0"/>
              <a:t> Développer un dispositif pluridisciplinaire via les outils mis à disposition par l’I’LAB.</a:t>
            </a:r>
          </a:p>
          <a:p>
            <a:r>
              <a:rPr lang="fr-FR" u="sng" dirty="0"/>
              <a:t>Opportunité au sein de la majeure SRD :</a:t>
            </a:r>
            <a:r>
              <a:rPr lang="fr-FR" dirty="0"/>
              <a:t>                                    Maquette permettant de comprendre le fonctionnement d’un drone, ses composants et son asservissement en position.</a:t>
            </a:r>
          </a:p>
        </p:txBody>
      </p:sp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41239C1D-6C57-65A3-BA8F-F2DECE27C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CE0D8218-62C2-991C-34C6-F690F74F6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616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A50C5FB-1D74-6FAD-AADB-4903E7C74C8A}"/>
              </a:ext>
            </a:extLst>
          </p:cNvPr>
          <p:cNvSpPr txBox="1"/>
          <p:nvPr/>
        </p:nvSpPr>
        <p:spPr>
          <a:xfrm>
            <a:off x="5657291" y="1551219"/>
            <a:ext cx="7203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BRAS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0DC3F0-EDF2-932C-577E-ACCECFA980DC}"/>
              </a:ext>
            </a:extLst>
          </p:cNvPr>
          <p:cNvSpPr txBox="1"/>
          <p:nvPr/>
        </p:nvSpPr>
        <p:spPr>
          <a:xfrm>
            <a:off x="2734372" y="2412994"/>
            <a:ext cx="46582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µC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99DE1D-6490-1013-D7FE-D5013BF58366}"/>
              </a:ext>
            </a:extLst>
          </p:cNvPr>
          <p:cNvSpPr txBox="1"/>
          <p:nvPr/>
        </p:nvSpPr>
        <p:spPr>
          <a:xfrm>
            <a:off x="5234955" y="2138206"/>
            <a:ext cx="1564978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Moteur</a:t>
            </a:r>
          </a:p>
          <a:p>
            <a:pPr algn="ctr"/>
            <a:r>
              <a:rPr lang="fr-FR" dirty="0"/>
              <a:t>+</a:t>
            </a:r>
          </a:p>
          <a:p>
            <a:pPr algn="ctr"/>
            <a:r>
              <a:rPr lang="fr-FR" dirty="0"/>
              <a:t>Hélices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9DEB72-85D1-97D4-5D14-4B2504B6AF91}"/>
              </a:ext>
            </a:extLst>
          </p:cNvPr>
          <p:cNvSpPr txBox="1"/>
          <p:nvPr/>
        </p:nvSpPr>
        <p:spPr>
          <a:xfrm>
            <a:off x="991117" y="2048474"/>
            <a:ext cx="59522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IHM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4F1B18-9011-9A3B-E9AC-109909305161}"/>
              </a:ext>
            </a:extLst>
          </p:cNvPr>
          <p:cNvSpPr txBox="1"/>
          <p:nvPr/>
        </p:nvSpPr>
        <p:spPr>
          <a:xfrm>
            <a:off x="1055815" y="2415205"/>
            <a:ext cx="46582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6F9479-C9A9-8D14-C0CA-E38F23AE6E47}"/>
              </a:ext>
            </a:extLst>
          </p:cNvPr>
          <p:cNvSpPr txBox="1"/>
          <p:nvPr/>
        </p:nvSpPr>
        <p:spPr>
          <a:xfrm>
            <a:off x="4038394" y="2412994"/>
            <a:ext cx="58372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3D5C43E-AA3F-9E16-18A0-4A30F1673CBD}"/>
              </a:ext>
            </a:extLst>
          </p:cNvPr>
          <p:cNvSpPr txBox="1"/>
          <p:nvPr/>
        </p:nvSpPr>
        <p:spPr>
          <a:xfrm>
            <a:off x="5234955" y="4930323"/>
            <a:ext cx="156497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Centrale inertielle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FB7C9B0-5660-E9C6-DE20-16C1941945D5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1521641" y="2597660"/>
            <a:ext cx="1212731" cy="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532BCDE-A0B2-FA35-06D9-7BFD45F92AD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200198" y="2597660"/>
            <a:ext cx="83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8AE6343A-8C64-16C6-88B7-CA21AE7273A4}"/>
              </a:ext>
            </a:extLst>
          </p:cNvPr>
          <p:cNvSpPr txBox="1"/>
          <p:nvPr/>
        </p:nvSpPr>
        <p:spPr>
          <a:xfrm>
            <a:off x="2436042" y="2043662"/>
            <a:ext cx="10624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Firmware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AA26642-B497-AED2-B5AE-15134C70D15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4622117" y="2597660"/>
            <a:ext cx="612838" cy="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03B19664-3559-660C-48A4-F8E13F15F41B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2826745" y="2782327"/>
            <a:ext cx="2408211" cy="2471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09EC4932-82B1-2592-1661-6E9BCA58FEDD}"/>
              </a:ext>
            </a:extLst>
          </p:cNvPr>
          <p:cNvSpPr/>
          <p:nvPr/>
        </p:nvSpPr>
        <p:spPr>
          <a:xfrm>
            <a:off x="5234955" y="1874949"/>
            <a:ext cx="1564978" cy="396815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496911C1-7750-D119-E72C-B2D9337D6151}"/>
              </a:ext>
            </a:extLst>
          </p:cNvPr>
          <p:cNvSpPr txBox="1"/>
          <p:nvPr/>
        </p:nvSpPr>
        <p:spPr>
          <a:xfrm>
            <a:off x="930733" y="1735885"/>
            <a:ext cx="72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C20050E-350F-7F1C-DD17-373A30146E3F}"/>
              </a:ext>
            </a:extLst>
          </p:cNvPr>
          <p:cNvSpPr txBox="1"/>
          <p:nvPr/>
        </p:nvSpPr>
        <p:spPr>
          <a:xfrm>
            <a:off x="2826744" y="1745516"/>
            <a:ext cx="28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BBABE72C-3E19-455F-1C70-C98540B147FE}"/>
              </a:ext>
            </a:extLst>
          </p:cNvPr>
          <p:cNvSpPr txBox="1"/>
          <p:nvPr/>
        </p:nvSpPr>
        <p:spPr>
          <a:xfrm>
            <a:off x="1819971" y="2564759"/>
            <a:ext cx="611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UART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D0AFEF9-54DB-5C86-200E-C17B8E9BA6C8}"/>
              </a:ext>
            </a:extLst>
          </p:cNvPr>
          <p:cNvSpPr txBox="1"/>
          <p:nvPr/>
        </p:nvSpPr>
        <p:spPr>
          <a:xfrm>
            <a:off x="3392853" y="2564759"/>
            <a:ext cx="45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I2C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24DA892-2FB0-C63E-1012-DA3C00D291C5}"/>
              </a:ext>
            </a:extLst>
          </p:cNvPr>
          <p:cNvSpPr txBox="1"/>
          <p:nvPr/>
        </p:nvSpPr>
        <p:spPr>
          <a:xfrm>
            <a:off x="5234955" y="3811263"/>
            <a:ext cx="156497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Potentiomètre</a:t>
            </a:r>
          </a:p>
        </p:txBody>
      </p: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37666535-936D-1F90-F05E-38AEF4B9C6E8}"/>
              </a:ext>
            </a:extLst>
          </p:cNvPr>
          <p:cNvCxnSpPr>
            <a:cxnSpLocks/>
            <a:stCxn id="74" idx="1"/>
            <a:endCxn id="7" idx="2"/>
          </p:cNvCxnSpPr>
          <p:nvPr/>
        </p:nvCxnSpPr>
        <p:spPr>
          <a:xfrm rot="10800000">
            <a:off x="2967285" y="2782327"/>
            <a:ext cx="2267670" cy="1213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E1EEB079-3DD9-CAD0-1DB9-020A81526899}"/>
              </a:ext>
            </a:extLst>
          </p:cNvPr>
          <p:cNvSpPr txBox="1"/>
          <p:nvPr/>
        </p:nvSpPr>
        <p:spPr>
          <a:xfrm>
            <a:off x="4622118" y="3733725"/>
            <a:ext cx="53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7030A0"/>
                </a:solidFill>
              </a:rPr>
              <a:t>ADC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19B397FA-50EB-1DBE-35E4-CF182F1DB3DE}"/>
              </a:ext>
            </a:extLst>
          </p:cNvPr>
          <p:cNvSpPr txBox="1"/>
          <p:nvPr/>
        </p:nvSpPr>
        <p:spPr>
          <a:xfrm>
            <a:off x="4662106" y="4992900"/>
            <a:ext cx="45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I2C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64BC40A-A9CB-81F4-6221-C409DF998526}"/>
              </a:ext>
            </a:extLst>
          </p:cNvPr>
          <p:cNvSpPr txBox="1"/>
          <p:nvPr/>
        </p:nvSpPr>
        <p:spPr>
          <a:xfrm>
            <a:off x="4616720" y="2564759"/>
            <a:ext cx="61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chemeClr val="accent6"/>
                </a:solidFill>
              </a:rPr>
              <a:t>PWM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415688-6DD2-657D-42CE-E5EFDCCEACC3}"/>
              </a:ext>
            </a:extLst>
          </p:cNvPr>
          <p:cNvSpPr/>
          <p:nvPr/>
        </p:nvSpPr>
        <p:spPr>
          <a:xfrm>
            <a:off x="6928980" y="2412994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EA92074-7182-D08D-7090-473050E4AC3D}"/>
              </a:ext>
            </a:extLst>
          </p:cNvPr>
          <p:cNvSpPr/>
          <p:nvPr/>
        </p:nvSpPr>
        <p:spPr>
          <a:xfrm>
            <a:off x="6928980" y="3811263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7A73389-6B45-60BD-9634-60945AD5611D}"/>
              </a:ext>
            </a:extLst>
          </p:cNvPr>
          <p:cNvSpPr/>
          <p:nvPr/>
        </p:nvSpPr>
        <p:spPr>
          <a:xfrm>
            <a:off x="6928980" y="5066058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2B8B9C36-DFDD-EAFF-0FE9-15409C9C2CE4}"/>
              </a:ext>
            </a:extLst>
          </p:cNvPr>
          <p:cNvSpPr/>
          <p:nvPr/>
        </p:nvSpPr>
        <p:spPr>
          <a:xfrm>
            <a:off x="3034823" y="2815227"/>
            <a:ext cx="373669" cy="369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26" name="Image 25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0F677D94-3A3F-80AD-5D02-FC4F832E0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29" name="Image 28" descr="@InnovationLab-EFREIParis">
            <a:extLst>
              <a:ext uri="{FF2B5EF4-FFF2-40B4-BE49-F238E27FC236}">
                <a16:creationId xmlns:a16="http://schemas.microsoft.com/office/drawing/2014/main" id="{2FC255FD-C63A-619F-EA5A-9FAC72F02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DBEA4F8-A3DB-628A-B749-2F5565AB4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816" y="1062684"/>
            <a:ext cx="4456283" cy="5342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5" name="Ellipse 34">
            <a:extLst>
              <a:ext uri="{FF2B5EF4-FFF2-40B4-BE49-F238E27FC236}">
                <a16:creationId xmlns:a16="http://schemas.microsoft.com/office/drawing/2014/main" id="{FCF6DA22-8259-39AF-AC64-9C19D970A5E2}"/>
              </a:ext>
            </a:extLst>
          </p:cNvPr>
          <p:cNvSpPr/>
          <p:nvPr/>
        </p:nvSpPr>
        <p:spPr>
          <a:xfrm>
            <a:off x="9817454" y="2815162"/>
            <a:ext cx="488719" cy="4451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F974702-361D-5715-0C8F-BA2A3A4EFC0C}"/>
              </a:ext>
            </a:extLst>
          </p:cNvPr>
          <p:cNvSpPr txBox="1"/>
          <p:nvPr/>
        </p:nvSpPr>
        <p:spPr>
          <a:xfrm>
            <a:off x="8676723" y="2195427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5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D9B4EEA-195B-4BE7-F732-D397F39CBC41}"/>
              </a:ext>
            </a:extLst>
          </p:cNvPr>
          <p:cNvSpPr/>
          <p:nvPr/>
        </p:nvSpPr>
        <p:spPr>
          <a:xfrm>
            <a:off x="10094006" y="4813267"/>
            <a:ext cx="684115" cy="62210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v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913FCD3-2406-EE5E-51F0-A2C5A233DDCA}"/>
              </a:ext>
            </a:extLst>
          </p:cNvPr>
          <p:cNvSpPr/>
          <p:nvPr/>
        </p:nvSpPr>
        <p:spPr>
          <a:xfrm>
            <a:off x="10061813" y="3288872"/>
            <a:ext cx="342058" cy="27838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E209BFD-B2E8-6E1B-FABD-9A8B02DB6E88}"/>
              </a:ext>
            </a:extLst>
          </p:cNvPr>
          <p:cNvSpPr/>
          <p:nvPr/>
        </p:nvSpPr>
        <p:spPr>
          <a:xfrm>
            <a:off x="10356727" y="3526507"/>
            <a:ext cx="272311" cy="27838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11351E12-F211-C6EB-401E-CBAA5E9302DE}"/>
              </a:ext>
            </a:extLst>
          </p:cNvPr>
          <p:cNvCxnSpPr>
            <a:cxnSpLocks/>
            <a:endCxn id="39" idx="6"/>
          </p:cNvCxnSpPr>
          <p:nvPr/>
        </p:nvCxnSpPr>
        <p:spPr>
          <a:xfrm flipH="1">
            <a:off x="10629038" y="3597733"/>
            <a:ext cx="626931" cy="6796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1BD4E8A-A488-CB99-3ADE-554E5EA4EFBD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9755957" y="3526487"/>
            <a:ext cx="355949" cy="54646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95617584-B141-E017-7043-77D166935073}"/>
              </a:ext>
            </a:extLst>
          </p:cNvPr>
          <p:cNvCxnSpPr>
            <a:cxnSpLocks/>
            <a:endCxn id="37" idx="7"/>
          </p:cNvCxnSpPr>
          <p:nvPr/>
        </p:nvCxnSpPr>
        <p:spPr>
          <a:xfrm flipH="1">
            <a:off x="10677935" y="4606111"/>
            <a:ext cx="325353" cy="29826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1724885-C21E-30CD-E9A4-362D79A2120A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927063" y="2412994"/>
            <a:ext cx="961962" cy="467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BF217EE3-20EB-E652-F4B4-C1F269A99C9F}"/>
              </a:ext>
            </a:extLst>
          </p:cNvPr>
          <p:cNvSpPr txBox="1"/>
          <p:nvPr/>
        </p:nvSpPr>
        <p:spPr>
          <a:xfrm>
            <a:off x="9540896" y="4017908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827CF52-1D9E-8252-B525-ECE9811F1799}"/>
              </a:ext>
            </a:extLst>
          </p:cNvPr>
          <p:cNvSpPr txBox="1"/>
          <p:nvPr/>
        </p:nvSpPr>
        <p:spPr>
          <a:xfrm>
            <a:off x="11230627" y="3320399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F37C502E-6F2A-9515-37EF-8049D064A0DF}"/>
              </a:ext>
            </a:extLst>
          </p:cNvPr>
          <p:cNvSpPr txBox="1"/>
          <p:nvPr/>
        </p:nvSpPr>
        <p:spPr>
          <a:xfrm>
            <a:off x="10919997" y="4280709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91477DEA-3A70-817C-E033-1E4D7A52C88E}"/>
              </a:ext>
            </a:extLst>
          </p:cNvPr>
          <p:cNvCxnSpPr>
            <a:cxnSpLocks/>
            <a:endCxn id="62" idx="6"/>
          </p:cNvCxnSpPr>
          <p:nvPr/>
        </p:nvCxnSpPr>
        <p:spPr>
          <a:xfrm flipH="1" flipV="1">
            <a:off x="10615684" y="4118784"/>
            <a:ext cx="522781" cy="3323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0560EE50-3426-D4F9-6DC2-94901787395B}"/>
              </a:ext>
            </a:extLst>
          </p:cNvPr>
          <p:cNvSpPr txBox="1"/>
          <p:nvPr/>
        </p:nvSpPr>
        <p:spPr>
          <a:xfrm>
            <a:off x="11118109" y="3965939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4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8CDC7BE-A27F-C41F-A3F6-433F5EB34960}"/>
              </a:ext>
            </a:extLst>
          </p:cNvPr>
          <p:cNvSpPr/>
          <p:nvPr/>
        </p:nvSpPr>
        <p:spPr>
          <a:xfrm>
            <a:off x="10214984" y="3843877"/>
            <a:ext cx="400700" cy="5498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09AE3166-E8AD-AEB2-549F-1ADDEC089C08}"/>
              </a:ext>
            </a:extLst>
          </p:cNvPr>
          <p:cNvSpPr/>
          <p:nvPr/>
        </p:nvSpPr>
        <p:spPr>
          <a:xfrm>
            <a:off x="4143420" y="2808968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67EB59D8-E077-BAB4-D7DA-D27317A1BC1E}"/>
              </a:ext>
            </a:extLst>
          </p:cNvPr>
          <p:cNvSpPr txBox="1"/>
          <p:nvPr/>
        </p:nvSpPr>
        <p:spPr>
          <a:xfrm>
            <a:off x="546705" y="5786957"/>
            <a:ext cx="34220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ea typeface="Yu Mincho" panose="02020400000000000000" pitchFamily="18" charset="-128"/>
              </a:rPr>
              <a:t>IHM : Interface Homme Machine</a:t>
            </a:r>
          </a:p>
          <a:p>
            <a:r>
              <a:rPr lang="fr-FR" i="1" dirty="0">
                <a:latin typeface="Times New Roman" panose="02020603050405020304" pitchFamily="18" charset="0"/>
                <a:ea typeface="Yu Mincho" panose="02020400000000000000" pitchFamily="18" charset="-128"/>
              </a:rPr>
              <a:t>µC : Microcontrôleur</a:t>
            </a:r>
          </a:p>
          <a:p>
            <a:r>
              <a:rPr lang="fr-FR" sz="1800" i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ESC : Electronic Speed Controller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611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54" grpId="0" animBg="1"/>
      <p:bldP spid="35" grpId="0" animBg="1"/>
      <p:bldP spid="36" grpId="0"/>
      <p:bldP spid="37" grpId="0" animBg="1"/>
      <p:bldP spid="38" grpId="0" animBg="1"/>
      <p:bldP spid="39" grpId="0" animBg="1"/>
      <p:bldP spid="56" grpId="0"/>
      <p:bldP spid="57" grpId="0"/>
      <p:bldP spid="58" grpId="0"/>
      <p:bldP spid="61" grpId="0"/>
      <p:bldP spid="62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DFE0CDB-7664-6A30-6264-D5C0D7CD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fr-FR" dirty="0"/>
              <a:t>L’Interface Homme Machine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9739DA3-6DEF-CE14-5B30-7EFC01A0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fr-FR" u="sng" dirty="0"/>
              <a:t>Ma mission principale :</a:t>
            </a:r>
            <a:r>
              <a:rPr lang="fr-FR" dirty="0"/>
              <a:t> Développer une IHM pour faciliter la communication entre l’utilisateur et le dispositif.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Proposer un renseignement de consigne manuel ou bien une suite de consignes (une séquence de vol) en mode asservi (ou non).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Proposer une récupération des mesures effectuées et mettre à disposition des graphiques.</a:t>
            </a:r>
          </a:p>
          <a:p>
            <a:r>
              <a:rPr lang="fr-FR" u="sng" dirty="0"/>
              <a:t>Missions secondaires :</a:t>
            </a:r>
            <a:r>
              <a:rPr lang="fr-FR" dirty="0"/>
              <a:t> Apporter des modifications matérielles au dispositif.</a:t>
            </a:r>
            <a:endParaRPr lang="fr-FR" u="sng" dirty="0"/>
          </a:p>
        </p:txBody>
      </p:sp>
      <p:pic>
        <p:nvPicPr>
          <p:cNvPr id="6" name="Image 5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DC14DE64-AA93-296D-C620-974AD50AB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7" name="Image 6" descr="@InnovationLab-EFREIParis">
            <a:extLst>
              <a:ext uri="{FF2B5EF4-FFF2-40B4-BE49-F238E27FC236}">
                <a16:creationId xmlns:a16="http://schemas.microsoft.com/office/drawing/2014/main" id="{9C2FA5BF-7938-3584-8898-257DEF9DF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014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ADEC615-BE84-8D71-F23F-30FC3A369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07" y="0"/>
            <a:ext cx="7099985" cy="6858000"/>
          </a:xfrm>
          <a:prstGeom prst="rect">
            <a:avLst/>
          </a:prstGeom>
        </p:spPr>
      </p:pic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AFA31AE4-8C91-AE6E-EF68-DE55FD505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6" name="Image 5" descr="@InnovationLab-EFREIParis">
            <a:extLst>
              <a:ext uri="{FF2B5EF4-FFF2-40B4-BE49-F238E27FC236}">
                <a16:creationId xmlns:a16="http://schemas.microsoft.com/office/drawing/2014/main" id="{D3603825-1A6F-E219-4635-028A2B200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67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048D6101-F13A-80D7-C2AB-B3857FA6F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1CC0B959-36F1-C032-5A4F-8A76ED267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2254044-4234-5CCF-1A1A-8029C066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fr-FR" dirty="0"/>
              <a:t>Apports Matériels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F16E1CC-6FB8-1747-FFAD-5376E993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fr-FR" u="sng" dirty="0"/>
              <a:t>Rapporteur en plexiglas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Conception sur SolidWorks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Fabrication via la découpeuse laser</a:t>
            </a:r>
          </a:p>
          <a:p>
            <a:r>
              <a:rPr lang="fr-FR" u="sng" dirty="0"/>
              <a:t>Nouveau Carter: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Modification de l’ancien modèle sur SolidWorks</a:t>
            </a:r>
          </a:p>
          <a:p>
            <a:endParaRPr lang="fr-FR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75FC30A-D886-932D-32F6-CED487384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959" y="2450585"/>
            <a:ext cx="3236324" cy="17411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E702BD-A20D-431C-8AEC-35696A747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6023" y="2427571"/>
            <a:ext cx="2049910" cy="17642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FBF10E2-5D66-613A-4D77-1302E0A0F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1548" y="4326713"/>
            <a:ext cx="2545469" cy="197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2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500</Words>
  <Application>Microsoft Office PowerPoint</Application>
  <PresentationFormat>Grand écran</PresentationFormat>
  <Paragraphs>88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Thème Office</vt:lpstr>
      <vt:lpstr>Bras à 1 degré de liberté (1 degree of freedom Drone Bench)</vt:lpstr>
      <vt:lpstr>Working environment</vt:lpstr>
      <vt:lpstr>Working environment</vt:lpstr>
      <vt:lpstr>Working environment</vt:lpstr>
      <vt:lpstr>Mise en contexte</vt:lpstr>
      <vt:lpstr>Présentation PowerPoint</vt:lpstr>
      <vt:lpstr>L’Interface Homme Machine</vt:lpstr>
      <vt:lpstr>Présentation PowerPoint</vt:lpstr>
      <vt:lpstr>Apports Matériels</vt:lpstr>
      <vt:lpstr>Conclusion</vt:lpstr>
      <vt:lpstr>Conclusion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PANNIER</dc:creator>
  <cp:lastModifiedBy>Julien PANNIER</cp:lastModifiedBy>
  <cp:revision>37</cp:revision>
  <dcterms:created xsi:type="dcterms:W3CDTF">2023-03-03T13:24:06Z</dcterms:created>
  <dcterms:modified xsi:type="dcterms:W3CDTF">2023-03-15T15:33:40Z</dcterms:modified>
</cp:coreProperties>
</file>