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2" r:id="rId7"/>
    <p:sldId id="258" r:id="rId8"/>
    <p:sldId id="271" r:id="rId9"/>
    <p:sldId id="272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33DE-9C3E-D825-F051-FFD24CBF5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FA4AA-CA11-AC1E-592A-E2CE4025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F85F9-2249-2162-9E69-FBD8D32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08B08-B9B6-628E-40AB-48B9048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88920-3462-847E-FDDE-3AA7816C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37F8F-E4BB-4F08-1136-369BE523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C71E58-452C-D3B5-2E92-9C9D685C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7EBF-0D58-94F9-7848-DE36EDFA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09DBAC-6E0C-7830-F8D3-6B652161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F33B-75D3-7E1D-1396-C666E90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7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CC27A7-0A26-C9B5-6CD6-9112E8747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429F6-E370-BBC0-E2DA-51087EA06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AAE2C-C299-8B92-FED0-DF255AB9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CB8B8-AC8C-3D8F-1F42-AB83F864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7EE7-FBEA-6C30-F7EB-D0BB2209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74996-55FB-5319-B311-BB4D42E7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B578B-0E1C-D16C-45E4-61B30CE8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9024A-A8A5-7733-F2C2-308F383A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768F1-B44C-9013-1EB5-26B275C6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A925F-A6BE-1DB1-DB03-637B9A5D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0CB5-93C5-EA82-F261-134E1D50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72690-8178-E870-A997-B460399D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5861-C29D-9AA0-5DFD-E11DB137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38271-E161-B6F1-A917-B898031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10E7E-BD78-7784-860E-EA46412E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744F5-DFA2-8BA4-E37A-0A07CF17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947E4-755F-6A46-E2C5-ED8DD1318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75E15-FB18-9EB0-D5F5-9568D5BA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E44DA-0D8D-054C-CEF2-3B1A0CF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E8A932-9F95-2E5D-31E8-DDEDED07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26DE7-B3EB-E714-0B06-23E090CF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48A7A-0676-E53E-953B-4AC0C52B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A1B294-3F6B-1513-C407-A3E34AB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38D42-24B3-EF5F-1E4A-533F70DE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9DF16C-10A7-5F90-1516-BC086768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CACC80-F0F6-997F-95FE-92D90A40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742A-7109-9B49-89BC-C7BEAB28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D4CC4C-2FB2-8D69-F98C-9C8AD1D6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443BB3-517B-8B2B-CD34-7C6B7BF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5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4DDE-A821-2132-6829-542024E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1FA236-B213-ED01-9326-98EB61C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9C9AF6-4D17-810A-B67D-0A5FD182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BDDCE-7ABD-AD51-DB50-7588D44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36931-DE23-34C3-C69A-6091AD7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E7737B-AA31-F8D4-5D0A-489C389B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7916A-4461-12A8-8826-4C770968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09A9B-B340-DD72-5880-8FA2BB3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409E-CE81-114F-AB73-BE9EEF06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81A39-65F1-32E1-D4B3-F697133F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F72D4-F5C0-1283-3B1C-73669CCA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B349F-5059-45F5-DA8B-EB153A3E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01913-CD58-4965-8AC7-6CC028E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87C88-BC39-6F4F-06B3-D3022EE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50E592-8843-A16A-A575-C67FE64B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1B38E-6E85-497B-430F-DF84502A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874A8-73E0-9DAB-D532-E7163025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CAF05-6881-4AC1-533F-1039B9C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04285-82AA-0E91-36CF-86062AE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20DB7-361D-98D8-E6AD-C6394D07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934C3-AA1A-0785-E9C6-38D4221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DAD4A-C623-E53B-8E23-1B6F8ED7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A468-ED4D-45F2-857C-257AE920FA62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7FCFD-59A5-1C13-A697-F19608C1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7215AD-7F31-3F75-5506-1263F1D5E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38BD-EF57-485D-96CF-FD120D381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CF115-3A32-7DB7-0F43-8545CFD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88"/>
            <a:ext cx="9144000" cy="1281023"/>
          </a:xfrm>
        </p:spPr>
        <p:txBody>
          <a:bodyPr>
            <a:normAutofit/>
          </a:bodyPr>
          <a:lstStyle/>
          <a:p>
            <a:r>
              <a:rPr lang="fr-FR" dirty="0"/>
              <a:t>Bras à 1 degré de liberté</a:t>
            </a:r>
            <a:br>
              <a:rPr lang="fr-FR" dirty="0"/>
            </a:br>
            <a:r>
              <a:rPr lang="fr-FR" sz="2400" dirty="0"/>
              <a:t>(</a:t>
            </a:r>
            <a:r>
              <a:rPr lang="en-US" sz="2400" dirty="0"/>
              <a:t>1 degree of freedom Drone Bench</a:t>
            </a:r>
            <a:r>
              <a:rPr lang="fr-FR" sz="2400" dirty="0"/>
              <a:t>)</a:t>
            </a:r>
            <a:endParaRPr lang="fr-FR" dirty="0"/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7C169759-8081-B8CB-E360-E518E11D8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B47C3E0-017A-2A2D-12A3-FF17F34261C2}"/>
              </a:ext>
            </a:extLst>
          </p:cNvPr>
          <p:cNvSpPr txBox="1"/>
          <p:nvPr/>
        </p:nvSpPr>
        <p:spPr>
          <a:xfrm>
            <a:off x="9477554" y="5891842"/>
            <a:ext cx="238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Projet réalisé dans le cadre de stages M1 </a:t>
            </a:r>
          </a:p>
        </p:txBody>
      </p:sp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2214470A-CA35-037C-7051-0C66F2FCE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86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EC615-BE84-8D71-F23F-30FC3A369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07" y="0"/>
            <a:ext cx="7099985" cy="6858000"/>
          </a:xfrm>
          <a:prstGeom prst="rect">
            <a:avLst/>
          </a:prstGeom>
        </p:spPr>
      </p:pic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FA31AE4-8C91-AE6E-EF68-DE55FD50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D3603825-1A6F-E219-4635-028A2B200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7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48D6101-F13A-80D7-C2AB-B3857FA6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1CC0B959-36F1-C032-5A4F-8A76ED267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2254044-4234-5CCF-1A1A-8029C066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Apports Matériels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F16E1CC-6FB8-1747-FFAD-5376E993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Rapporteur en plexiglas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Conception sur SolidWorks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Fabrication via la découpeuse laser</a:t>
            </a:r>
          </a:p>
          <a:p>
            <a:r>
              <a:rPr lang="fr-FR" u="sng" dirty="0"/>
              <a:t>Nouveau Carter: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Modification de l’ancien modèle sur SolidWorks</a:t>
            </a:r>
          </a:p>
          <a:p>
            <a:endParaRPr lang="fr-FR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5FC30A-D886-932D-32F6-CED48738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959" y="2450585"/>
            <a:ext cx="3236324" cy="1741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702BD-A20D-431C-8AEC-35696A747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023" y="2427571"/>
            <a:ext cx="2049910" cy="17642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BF10E2-5D66-613A-4D77-1302E0A0F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548" y="4326713"/>
            <a:ext cx="2545469" cy="19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99B7AE89-BE0E-23F5-07B2-C33B0BCF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428F884D-1D1B-8DB2-11A1-B345DDD5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3554C49-B371-CEDF-EF4B-DF05A1D6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DB4A52-45D1-F796-7D5F-92AD55FC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Intérêt pour l’entreprise: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Déploiement possible du projet pour des premiers cours/TP.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Projet « vitrine » pour l’I’Lab.</a:t>
            </a:r>
          </a:p>
          <a:p>
            <a:r>
              <a:rPr lang="fr-FR" u="sng" dirty="0"/>
              <a:t>Apport personnel: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 Skills </a:t>
            </a:r>
            <a:r>
              <a:rPr lang="fr-FR" dirty="0"/>
              <a:t>: Python, C, STM32, SolidWorks.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 Skills </a:t>
            </a:r>
            <a:r>
              <a:rPr lang="fr-FR" dirty="0"/>
              <a:t>: Adaptation, Prise de décisions, Aisance à l’oral.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A92412-771A-CA57-1445-1AE8526D64A7}"/>
              </a:ext>
            </a:extLst>
          </p:cNvPr>
          <p:cNvGrpSpPr/>
          <p:nvPr/>
        </p:nvGrpSpPr>
        <p:grpSpPr>
          <a:xfrm>
            <a:off x="7427288" y="4314161"/>
            <a:ext cx="1976282" cy="602822"/>
            <a:chOff x="7238510" y="4409808"/>
            <a:chExt cx="1976282" cy="602822"/>
          </a:xfrm>
        </p:grpSpPr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0A96FA2F-FD2F-C159-A1BC-3317853D7EE2}"/>
                </a:ext>
              </a:extLst>
            </p:cNvPr>
            <p:cNvSpPr/>
            <p:nvPr/>
          </p:nvSpPr>
          <p:spPr>
            <a:xfrm rot="10800000">
              <a:off x="8790039" y="4409808"/>
              <a:ext cx="424753" cy="487713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6856DC8-B27D-5816-192E-8F0CC7A38098}"/>
                </a:ext>
              </a:extLst>
            </p:cNvPr>
            <p:cNvSpPr txBox="1"/>
            <p:nvPr/>
          </p:nvSpPr>
          <p:spPr>
            <a:xfrm>
              <a:off x="7238510" y="4489410"/>
              <a:ext cx="155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chemeClr val="accent1">
                      <a:lumMod val="75000"/>
                    </a:schemeClr>
                  </a:solidFill>
                </a:rPr>
                <a:t>LEVEL UP</a:t>
              </a:r>
              <a:endParaRPr lang="fr-F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4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9612B18D-1C14-C5C6-6913-A07C2BDC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246666-B427-4261-9122-BF5A5B2B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FFA7688-F2FE-90EE-57FC-596B1EF4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7B7C3F8-9544-E992-8F53-BD610DDF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Place du stage dans mon projet professionnel: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expérience professionnelle en robotique &amp; drone (CV).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Vient valider mon envie de travailler dans ce domaine.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2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61F71289-4CCB-BB70-3960-9F6C19607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FCE57007-405B-A60B-E0E4-26B303B2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F735DCF-040A-8158-A870-212A467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E48219-74F9-A2F4-213C-1F8136B1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Idées de développements ultérieurs: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Nouvel organe pour la liaison pivot.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Miniaturisation du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Impressions et tests de l’impact des hélices.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Butée mécanique, protections et bouton d’arrêt d’urgence.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Ajout d’un nouvel axe de rotation.</a:t>
            </a:r>
          </a:p>
        </p:txBody>
      </p:sp>
    </p:spTree>
    <p:extLst>
      <p:ext uri="{BB962C8B-B14F-4D97-AF65-F5344CB8AC3E}">
        <p14:creationId xmlns:p14="http://schemas.microsoft.com/office/powerpoint/2010/main" val="238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FB4B4E88-0449-92A3-B4B2-7446CC3A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87D1FAB3-3E58-0222-C2DA-8BA168F7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D16AFE-997C-A398-46A4-1F3CF1C5D318}"/>
              </a:ext>
            </a:extLst>
          </p:cNvPr>
          <p:cNvSpPr txBox="1"/>
          <p:nvPr/>
        </p:nvSpPr>
        <p:spPr>
          <a:xfrm>
            <a:off x="1064833" y="3044279"/>
            <a:ext cx="10062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accent1">
                    <a:lumMod val="75000"/>
                  </a:schemeClr>
                </a:solidFill>
              </a:rPr>
              <a:t>JE VOUS REMERCIE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0255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45D33CD-7C64-869A-00D9-CC1EFE4E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AA166CD8-277A-72C3-D363-30970CC74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A35A0483-D8FC-C638-2047-F1B67F40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1BF9C1-7683-5B90-88B5-D73F3828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The school Efrei Paris 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Originally named “French school of radio electricity, electronics and informatics” (1936).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Delivers Engineer Titles since 1957.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Part of the university Paris-Panthéon-</a:t>
            </a:r>
            <a:r>
              <a:rPr lang="en-US" dirty="0" err="1"/>
              <a:t>Assas</a:t>
            </a:r>
            <a:r>
              <a:rPr lang="en-US" dirty="0"/>
              <a:t> since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Campuses in the Parisian area &amp; Bordeaux.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211B682-6888-3ADD-C5CA-4453E62F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761D0F1D-BD65-E94E-9F96-3B15A518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00252BB-A0EA-11F6-E277-2AAC303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332033E-9C2C-04FF-22A5-11D6AAE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The Innovation’Lab: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Entity of Efrei Paris since 2021 (from the building’s construction).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Workspace delivering tools for school or personal projects.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: 3D Printers &amp; Laser-cutting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Opportunities to make your projects from scratch.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E2DBADC1-B2B7-AC43-7AB5-40232BE1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B190067-BBEF-183B-E628-C4998661F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7D11905-50B7-F882-61A3-E71B2F07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B770754-E866-C262-C27E-B42456CD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en-US" u="sng" dirty="0"/>
              <a:t>Members of the Drone Bench project: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Mr. GRIOT, manager of the I’Lab.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Mrs. CONTEVILLE, teacher-researcher and head teacher of </a:t>
            </a:r>
            <a:r>
              <a:rPr lang="en-US" dirty="0" err="1"/>
              <a:t>Efrei’s</a:t>
            </a:r>
            <a:r>
              <a:rPr lang="en-US" dirty="0"/>
              <a:t> major Robotics Systems &amp; Drones.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Mr. N’DO, former intern who worked on this project during his M1 internship during 2021/2022.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: Julien PANNIER, M1 intern who continued working on the Drone Bench (2022/2023).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3B29-8D7C-B112-A823-9DB7E980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747795-81E4-3871-64E8-55F5A5C7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Besoin :</a:t>
            </a:r>
            <a:r>
              <a:rPr lang="fr-FR" dirty="0"/>
              <a:t> Pouvoir fabriquer du matériel pédagogique adaptable et réparable, à faible coût.</a:t>
            </a:r>
          </a:p>
          <a:p>
            <a:r>
              <a:rPr lang="fr-FR" u="sng" dirty="0"/>
              <a:t>Idée :</a:t>
            </a:r>
            <a:r>
              <a:rPr lang="fr-FR" dirty="0"/>
              <a:t> Développer un dispositif pluridisciplinaire via les outils mis à disposition par l’I’LAB.</a:t>
            </a:r>
          </a:p>
          <a:p>
            <a:r>
              <a:rPr lang="fr-FR" u="sng" dirty="0"/>
              <a:t>Opportunité au sein de la majeure SRD :</a:t>
            </a:r>
            <a:r>
              <a:rPr lang="fr-FR" dirty="0"/>
              <a:t>                                    Maquette permettant de comprendre le fonctionnement d’un drone, ses composants et son asservissement en position.</a:t>
            </a:r>
          </a:p>
        </p:txBody>
      </p:sp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41239C1D-6C57-65A3-BA8F-F2DECE27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CE0D8218-62C2-991C-34C6-F690F74F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657291" y="1551219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2734372" y="2412994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234955" y="2138206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991117" y="2048474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055815" y="2415205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038394" y="2412994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234955" y="4930323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521641" y="2597660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00198" y="2597660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436042" y="2043662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622117" y="2597660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2826745" y="2782327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234955" y="1874949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930733" y="1735885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2826744" y="1745516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1819971" y="2564759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392853" y="2564759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234955" y="3811263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2967285" y="2782327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622118" y="3733725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662106" y="4992900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616720" y="2564759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415688-6DD2-657D-42CE-E5EFDCCEACC3}"/>
              </a:ext>
            </a:extLst>
          </p:cNvPr>
          <p:cNvSpPr/>
          <p:nvPr/>
        </p:nvSpPr>
        <p:spPr>
          <a:xfrm>
            <a:off x="6928980" y="2412994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EA92074-7182-D08D-7090-473050E4AC3D}"/>
              </a:ext>
            </a:extLst>
          </p:cNvPr>
          <p:cNvSpPr/>
          <p:nvPr/>
        </p:nvSpPr>
        <p:spPr>
          <a:xfrm>
            <a:off x="6928980" y="3811263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A73389-6B45-60BD-9634-60945AD5611D}"/>
              </a:ext>
            </a:extLst>
          </p:cNvPr>
          <p:cNvSpPr/>
          <p:nvPr/>
        </p:nvSpPr>
        <p:spPr>
          <a:xfrm>
            <a:off x="6928980" y="506605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2B8B9C36-DFDD-EAFF-0FE9-15409C9C2CE4}"/>
              </a:ext>
            </a:extLst>
          </p:cNvPr>
          <p:cNvSpPr/>
          <p:nvPr/>
        </p:nvSpPr>
        <p:spPr>
          <a:xfrm>
            <a:off x="3034823" y="2815227"/>
            <a:ext cx="373669" cy="36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6" name="Image 2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0F677D94-3A3F-80AD-5D02-FC4F832E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29" name="Image 28" descr="@InnovationLab-EFREIParis">
            <a:extLst>
              <a:ext uri="{FF2B5EF4-FFF2-40B4-BE49-F238E27FC236}">
                <a16:creationId xmlns:a16="http://schemas.microsoft.com/office/drawing/2014/main" id="{2FC255FD-C63A-619F-EA5A-9FAC72F0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DBEA4F8-A3DB-628A-B749-2F5565AB4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16" y="1062684"/>
            <a:ext cx="4456283" cy="5342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FCF6DA22-8259-39AF-AC64-9C19D970A5E2}"/>
              </a:ext>
            </a:extLst>
          </p:cNvPr>
          <p:cNvSpPr/>
          <p:nvPr/>
        </p:nvSpPr>
        <p:spPr>
          <a:xfrm>
            <a:off x="9817454" y="2815162"/>
            <a:ext cx="488719" cy="4451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F974702-361D-5715-0C8F-BA2A3A4EFC0C}"/>
              </a:ext>
            </a:extLst>
          </p:cNvPr>
          <p:cNvSpPr txBox="1"/>
          <p:nvPr/>
        </p:nvSpPr>
        <p:spPr>
          <a:xfrm>
            <a:off x="8676723" y="2195427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D9B4EEA-195B-4BE7-F732-D397F39CBC41}"/>
              </a:ext>
            </a:extLst>
          </p:cNvPr>
          <p:cNvSpPr/>
          <p:nvPr/>
        </p:nvSpPr>
        <p:spPr>
          <a:xfrm>
            <a:off x="10094006" y="4813267"/>
            <a:ext cx="684115" cy="6221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913FCD3-2406-EE5E-51F0-A2C5A233DDCA}"/>
              </a:ext>
            </a:extLst>
          </p:cNvPr>
          <p:cNvSpPr/>
          <p:nvPr/>
        </p:nvSpPr>
        <p:spPr>
          <a:xfrm>
            <a:off x="10061813" y="3288872"/>
            <a:ext cx="342058" cy="27838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E209BFD-B2E8-6E1B-FABD-9A8B02DB6E88}"/>
              </a:ext>
            </a:extLst>
          </p:cNvPr>
          <p:cNvSpPr/>
          <p:nvPr/>
        </p:nvSpPr>
        <p:spPr>
          <a:xfrm>
            <a:off x="10356727" y="3526507"/>
            <a:ext cx="272311" cy="27838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1351E12-F211-C6EB-401E-CBAA5E9302DE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10629038" y="3597733"/>
            <a:ext cx="626931" cy="6796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1BD4E8A-A488-CB99-3ADE-554E5EA4EFBD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9755957" y="3526487"/>
            <a:ext cx="355949" cy="54646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5617584-B141-E017-7043-77D166935073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10677935" y="4606111"/>
            <a:ext cx="325353" cy="29826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724885-C21E-30CD-E9A4-362D79A2120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927063" y="2412994"/>
            <a:ext cx="961962" cy="467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BF217EE3-20EB-E652-F4B4-C1F269A99C9F}"/>
              </a:ext>
            </a:extLst>
          </p:cNvPr>
          <p:cNvSpPr txBox="1"/>
          <p:nvPr/>
        </p:nvSpPr>
        <p:spPr>
          <a:xfrm>
            <a:off x="9540896" y="4017908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27CF52-1D9E-8252-B525-ECE9811F1799}"/>
              </a:ext>
            </a:extLst>
          </p:cNvPr>
          <p:cNvSpPr txBox="1"/>
          <p:nvPr/>
        </p:nvSpPr>
        <p:spPr>
          <a:xfrm>
            <a:off x="11230627" y="332039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37C502E-6F2A-9515-37EF-8049D064A0DF}"/>
              </a:ext>
            </a:extLst>
          </p:cNvPr>
          <p:cNvSpPr txBox="1"/>
          <p:nvPr/>
        </p:nvSpPr>
        <p:spPr>
          <a:xfrm>
            <a:off x="10919997" y="428070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1477DEA-3A70-817C-E033-1E4D7A52C88E}"/>
              </a:ext>
            </a:extLst>
          </p:cNvPr>
          <p:cNvCxnSpPr>
            <a:cxnSpLocks/>
            <a:endCxn id="62" idx="6"/>
          </p:cNvCxnSpPr>
          <p:nvPr/>
        </p:nvCxnSpPr>
        <p:spPr>
          <a:xfrm flipH="1" flipV="1">
            <a:off x="10615684" y="4118784"/>
            <a:ext cx="522781" cy="3323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560EE50-3426-D4F9-6DC2-94901787395B}"/>
              </a:ext>
            </a:extLst>
          </p:cNvPr>
          <p:cNvSpPr txBox="1"/>
          <p:nvPr/>
        </p:nvSpPr>
        <p:spPr>
          <a:xfrm>
            <a:off x="11118109" y="3965939"/>
            <a:ext cx="3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8CDC7BE-A27F-C41F-A3F6-433F5EB34960}"/>
              </a:ext>
            </a:extLst>
          </p:cNvPr>
          <p:cNvSpPr/>
          <p:nvPr/>
        </p:nvSpPr>
        <p:spPr>
          <a:xfrm>
            <a:off x="10214984" y="3843877"/>
            <a:ext cx="400700" cy="54981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9AE3166-E8AD-AEB2-549F-1ADDEC089C08}"/>
              </a:ext>
            </a:extLst>
          </p:cNvPr>
          <p:cNvSpPr/>
          <p:nvPr/>
        </p:nvSpPr>
        <p:spPr>
          <a:xfrm>
            <a:off x="4143420" y="2808968"/>
            <a:ext cx="373669" cy="369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67EB59D8-E077-BAB4-D7DA-D27317A1BC1E}"/>
              </a:ext>
            </a:extLst>
          </p:cNvPr>
          <p:cNvSpPr txBox="1"/>
          <p:nvPr/>
        </p:nvSpPr>
        <p:spPr>
          <a:xfrm>
            <a:off x="546705" y="5786957"/>
            <a:ext cx="3422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IHM : Interface Homme Machine</a:t>
            </a:r>
          </a:p>
          <a:p>
            <a:r>
              <a:rPr lang="fr-FR" i="1" dirty="0">
                <a:latin typeface="Times New Roman" panose="02020603050405020304" pitchFamily="18" charset="0"/>
                <a:ea typeface="Yu Mincho" panose="02020400000000000000" pitchFamily="18" charset="-128"/>
              </a:rPr>
              <a:t>µC : Microcontrôleur</a:t>
            </a:r>
          </a:p>
          <a:p>
            <a:r>
              <a:rPr lang="fr-FR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ESC : Electronic Speed Controller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54" grpId="0" animBg="1"/>
      <p:bldP spid="35" grpId="0" animBg="1"/>
      <p:bldP spid="36" grpId="0"/>
      <p:bldP spid="37" grpId="0" animBg="1"/>
      <p:bldP spid="38" grpId="0" animBg="1"/>
      <p:bldP spid="39" grpId="0" animBg="1"/>
      <p:bldP spid="56" grpId="0"/>
      <p:bldP spid="57" grpId="0"/>
      <p:bldP spid="58" grpId="0"/>
      <p:bldP spid="61" grpId="0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DFE0CDB-7664-6A30-6264-D5C0D7CD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209"/>
            <a:ext cx="10515600" cy="1325563"/>
          </a:xfrm>
        </p:spPr>
        <p:txBody>
          <a:bodyPr/>
          <a:lstStyle/>
          <a:p>
            <a:r>
              <a:rPr lang="fr-FR" dirty="0"/>
              <a:t>L’Interface Homme Machine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9739DA3-6DEF-CE14-5B30-7EFC01A0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09"/>
            <a:ext cx="10515600" cy="4351338"/>
          </a:xfrm>
        </p:spPr>
        <p:txBody>
          <a:bodyPr/>
          <a:lstStyle/>
          <a:p>
            <a:r>
              <a:rPr lang="fr-FR" u="sng" dirty="0"/>
              <a:t>Ma mission principale :</a:t>
            </a:r>
            <a:r>
              <a:rPr lang="fr-FR" dirty="0"/>
              <a:t> Développer une IHM pour faciliter la communication entre l’utilisateur et le dispositif.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 renseignement de consigne manuel ou bien une suite de consignes (une séquence de vol) en mode asservi (ou non).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Proposer une récupération des mesures effectuées et mettre à disposition des graphiques.</a:t>
            </a:r>
          </a:p>
          <a:p>
            <a:r>
              <a:rPr lang="fr-FR" u="sng" dirty="0"/>
              <a:t>Missions secondaires :</a:t>
            </a:r>
            <a:r>
              <a:rPr lang="fr-FR" dirty="0"/>
              <a:t> Apporter des modifications matérielles au dispositif.</a:t>
            </a:r>
            <a:endParaRPr lang="fr-FR" u="sng" dirty="0"/>
          </a:p>
        </p:txBody>
      </p:sp>
      <p:pic>
        <p:nvPicPr>
          <p:cNvPr id="6" name="Image 5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DC14DE64-AA93-296D-C620-974AD50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7" name="Image 6" descr="@InnovationLab-EFREIParis">
            <a:extLst>
              <a:ext uri="{FF2B5EF4-FFF2-40B4-BE49-F238E27FC236}">
                <a16:creationId xmlns:a16="http://schemas.microsoft.com/office/drawing/2014/main" id="{9C2FA5BF-7938-3584-8898-257DEF9D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1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AFA31AE4-8C91-AE6E-EF68-DE55FD505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6" name="Image 5" descr="@InnovationLab-EFREIParis">
            <a:extLst>
              <a:ext uri="{FF2B5EF4-FFF2-40B4-BE49-F238E27FC236}">
                <a16:creationId xmlns:a16="http://schemas.microsoft.com/office/drawing/2014/main" id="{D3603825-1A6F-E219-4635-028A2B200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0CEC4F-5593-9464-9D40-6AB50A38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11" y="144551"/>
            <a:ext cx="1124121" cy="7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03B4A10-AA2D-7DED-A2BF-8B0882A6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62" y="213474"/>
            <a:ext cx="2678307" cy="5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D808D8-2ED4-8A0E-0DA1-6FFB113E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00" y="1761034"/>
            <a:ext cx="651634" cy="30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F314983-F6E9-90C4-30EB-D31919D9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11" y="1867629"/>
            <a:ext cx="194408" cy="5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CAE19A7-E194-CE73-167B-E8D8E1A1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36" y="2307880"/>
            <a:ext cx="1258028" cy="5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6E527E-E148-28C6-23CE-BCA42533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0276" y="2645980"/>
            <a:ext cx="194406" cy="5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1F998206-57DA-D0E4-2409-8E7A8510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00" y="2799907"/>
            <a:ext cx="898713" cy="3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330798B8-5084-4337-B109-509AEF1C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93" y="3099181"/>
            <a:ext cx="1258028" cy="5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D583D00-86D2-2434-0CAB-9C1E2EC8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77" y="3430852"/>
            <a:ext cx="194406" cy="5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7E96B3A7-3197-FD5B-D9E6-C3B285AD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10" y="3618796"/>
            <a:ext cx="898713" cy="32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B3E6FBF-EB74-63E5-6A64-57E67118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38" y="3873525"/>
            <a:ext cx="1258028" cy="5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>
            <a:extLst>
              <a:ext uri="{FF2B5EF4-FFF2-40B4-BE49-F238E27FC236}">
                <a16:creationId xmlns:a16="http://schemas.microsoft.com/office/drawing/2014/main" id="{52C85139-B208-DE81-E9CD-88BB6438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05" y="1020588"/>
            <a:ext cx="3292235" cy="509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texte, arts de la table, vaisselle, assiette&#10;&#10;Description générée automatiquement">
            <a:extLst>
              <a:ext uri="{FF2B5EF4-FFF2-40B4-BE49-F238E27FC236}">
                <a16:creationId xmlns:a16="http://schemas.microsoft.com/office/drawing/2014/main" id="{5168BAAD-635B-041A-0FB2-36F1ED40A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" y="144551"/>
            <a:ext cx="2095500" cy="695325"/>
          </a:xfrm>
          <a:prstGeom prst="rect">
            <a:avLst/>
          </a:prstGeom>
        </p:spPr>
      </p:pic>
      <p:pic>
        <p:nvPicPr>
          <p:cNvPr id="5" name="Image 4" descr="@InnovationLab-EFREIParis">
            <a:extLst>
              <a:ext uri="{FF2B5EF4-FFF2-40B4-BE49-F238E27FC236}">
                <a16:creationId xmlns:a16="http://schemas.microsoft.com/office/drawing/2014/main" id="{A70B9059-60FE-7D8A-638E-6EC0978C2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00" y="13740"/>
            <a:ext cx="956945" cy="95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DDA857-E5F2-D1A4-1A19-AC531C5F1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11" y="144551"/>
            <a:ext cx="1124121" cy="7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6ACB8E1-4D14-ADCA-5431-8F63CE38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62" y="213474"/>
            <a:ext cx="2678307" cy="5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C86919EC-EB48-14F2-E37C-269E251E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86" y="1165721"/>
            <a:ext cx="1258028" cy="5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2BC46896-D2BE-4B59-FCB3-4D99829E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003" y="1345053"/>
            <a:ext cx="2038350" cy="20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9AED759-95C5-1BBF-896A-7330818D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94" y="2063976"/>
            <a:ext cx="820011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2DE5AD6E-21E3-6951-0823-0C7AFF5D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27" y="3258547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0735A1-607C-EEE6-1233-3CEB8438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682" y="1327357"/>
            <a:ext cx="194494" cy="20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56FF9911-0A93-5F66-7CAD-75CA22817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10" y="2060373"/>
            <a:ext cx="820011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0146203-B3D5-560C-7C14-22489275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804" y="3258546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ECE5557A-B442-63B2-0E59-B4A5DA44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34" y="1345053"/>
            <a:ext cx="1465654" cy="4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F2F71A6-9E18-096F-2792-5BF2BC3E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72" y="1431304"/>
            <a:ext cx="820012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05C25914-E020-B0BA-DD59-29247A61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9" y="1666818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820D30E-D1D6-85F3-0575-04471DE24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21" y="2013035"/>
            <a:ext cx="200614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591E72D7-6B00-BDCF-86CB-2DBC0234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69" y="2432863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996DD5-3EBF-75E3-9DC2-2E4FE42F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54" y="2743591"/>
            <a:ext cx="191922" cy="6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21F118AB-DE25-C399-2F5F-537F8AD38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56" y="3258545"/>
            <a:ext cx="1258028" cy="5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40FCC48-C18B-EEB0-F65F-BA57A818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92" y="2967639"/>
            <a:ext cx="820011" cy="29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CA187A46-3647-3EDA-82BD-1B6BDEB2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667" y="3598584"/>
            <a:ext cx="2139902" cy="18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03DD106-7156-2265-E2A1-E545594E6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29" y="3578838"/>
            <a:ext cx="228600" cy="18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A9BA2BD9-D138-916E-B59E-1AABB492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34" y="2592755"/>
            <a:ext cx="1120426" cy="28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E2EE8BA8-44B4-EE57-DA09-A3C9548B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412" y="3598585"/>
            <a:ext cx="1443113" cy="18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>
            <a:extLst>
              <a:ext uri="{FF2B5EF4-FFF2-40B4-BE49-F238E27FC236}">
                <a16:creationId xmlns:a16="http://schemas.microsoft.com/office/drawing/2014/main" id="{C87E5A11-2AAB-B557-8B3D-50641C84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12" y="5287225"/>
            <a:ext cx="1601574" cy="6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>
            <a:extLst>
              <a:ext uri="{FF2B5EF4-FFF2-40B4-BE49-F238E27FC236}">
                <a16:creationId xmlns:a16="http://schemas.microsoft.com/office/drawing/2014/main" id="{683A223E-3C4D-6543-FFC5-D4058CB3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34" y="4607891"/>
            <a:ext cx="820013" cy="2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500</Words>
  <Application>Microsoft Office PowerPoint</Application>
  <PresentationFormat>Grand écran</PresentationFormat>
  <Paragraphs>88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Thème Office</vt:lpstr>
      <vt:lpstr>Bras à 1 degré de liberté (1 degree of freedom Drone Bench)</vt:lpstr>
      <vt:lpstr>Working environment</vt:lpstr>
      <vt:lpstr>Working environment</vt:lpstr>
      <vt:lpstr>Working environment</vt:lpstr>
      <vt:lpstr>Mise en contexte</vt:lpstr>
      <vt:lpstr>Présentation PowerPoint</vt:lpstr>
      <vt:lpstr>L’Interface Homme Machine</vt:lpstr>
      <vt:lpstr>Présentation PowerPoint</vt:lpstr>
      <vt:lpstr>Présentation PowerPoint</vt:lpstr>
      <vt:lpstr>Présentation PowerPoint</vt:lpstr>
      <vt:lpstr>Apports Matériels</vt:lpstr>
      <vt:lpstr>Conclusion</vt:lpstr>
      <vt:lpstr>Conclusion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40</cp:revision>
  <dcterms:created xsi:type="dcterms:W3CDTF">2023-03-03T13:24:06Z</dcterms:created>
  <dcterms:modified xsi:type="dcterms:W3CDTF">2023-03-21T13:00:33Z</dcterms:modified>
</cp:coreProperties>
</file>