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1" r:id="rId3"/>
    <p:sldId id="408" r:id="rId4"/>
    <p:sldId id="425" r:id="rId5"/>
    <p:sldId id="399" r:id="rId6"/>
    <p:sldId id="426" r:id="rId7"/>
    <p:sldId id="427" r:id="rId8"/>
    <p:sldId id="429" r:id="rId9"/>
  </p:sldIdLst>
  <p:sldSz cx="12192000" cy="6858000"/>
  <p:notesSz cx="6811963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GRIOT" initials="RG" lastIdx="1" clrIdx="0">
    <p:extLst>
      <p:ext uri="{19B8F6BF-5375-455C-9EA6-DF929625EA0E}">
        <p15:presenceInfo xmlns:p15="http://schemas.microsoft.com/office/powerpoint/2012/main" userId="Remi GRIO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7949" autoAdjust="0"/>
  </p:normalViewPr>
  <p:slideViewPr>
    <p:cSldViewPr snapToGrid="0">
      <p:cViewPr varScale="1">
        <p:scale>
          <a:sx n="75" d="100"/>
          <a:sy n="75" d="100"/>
        </p:scale>
        <p:origin x="98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2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F47A7-19F1-476E-B378-36C23ED3EA6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5DE9-F93D-4EBA-801D-CA36A80B3C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5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310-904B-4E76-9698-DA7F847270E4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178916" y="40995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4301F-D55E-4ACE-9530-1B8CB5A94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4301F-D55E-4ACE-9530-1B8CB5A945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1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1A1051-B1AF-4A6F-9B4F-9B4BDE9B2577}"/>
              </a:ext>
            </a:extLst>
          </p:cNvPr>
          <p:cNvSpPr/>
          <p:nvPr userDrawn="1"/>
        </p:nvSpPr>
        <p:spPr>
          <a:xfrm>
            <a:off x="3789585" y="3610713"/>
            <a:ext cx="8402415" cy="1484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e 9"/>
          <p:cNvSpPr/>
          <p:nvPr userDrawn="1"/>
        </p:nvSpPr>
        <p:spPr>
          <a:xfrm rot="5400000">
            <a:off x="3770594" y="5362191"/>
            <a:ext cx="532195" cy="45878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4"/>
          <p:cNvSpPr>
            <a:spLocks noGrp="1"/>
          </p:cNvSpPr>
          <p:nvPr>
            <p:ph type="title" hasCustomPrompt="1"/>
          </p:nvPr>
        </p:nvSpPr>
        <p:spPr>
          <a:xfrm>
            <a:off x="3989514" y="3679806"/>
            <a:ext cx="7929784" cy="132556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Hexagone 10"/>
          <p:cNvSpPr/>
          <p:nvPr userDrawn="1"/>
        </p:nvSpPr>
        <p:spPr>
          <a:xfrm rot="5400000">
            <a:off x="1326016" y="3212187"/>
            <a:ext cx="2646056" cy="2281083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1496894" y="3359492"/>
            <a:ext cx="2304299" cy="1986465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5763" y="3798868"/>
            <a:ext cx="1985962" cy="1087438"/>
          </a:xfrm>
          <a:prstGeom prst="rect">
            <a:avLst/>
          </a:prstGeom>
        </p:spPr>
        <p:txBody>
          <a:bodyPr anchor="ctr" anchorCtr="1"/>
          <a:lstStyle>
            <a:lvl1pPr marL="0" indent="0">
              <a:lnSpc>
                <a:spcPct val="100000"/>
              </a:lnSpc>
              <a:buNone/>
              <a:defRPr sz="6500" b="1">
                <a:solidFill>
                  <a:schemeClr val="bg1"/>
                </a:solidFill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249625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29149" y="1876926"/>
            <a:ext cx="11249503" cy="450724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5"/>
              </a:buClr>
              <a:buSzPct val="90000"/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9458325" cy="3766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6" name="Hexagone 5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181CE-F1B9-42E8-9F66-93D2DE23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7574B-1F16-41F1-A11B-7351D2DE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73906-3F16-4A8D-9367-00ABCAC1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AF3-4F44-47A8-8A2A-DEC5B660B0D5}" type="datetimeFigureOut">
              <a:rPr lang="fr-FR" smtClean="0"/>
              <a:t>16/11/2022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F6F14-EBF8-497A-A73C-D15155EE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A5BC18-E066-4191-898B-5A7AE328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EE0E-5CD2-4B34-A3CB-7925CFEB1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e 1"/>
          <p:cNvSpPr/>
          <p:nvPr userDrawn="1"/>
        </p:nvSpPr>
        <p:spPr>
          <a:xfrm rot="5400000">
            <a:off x="7880776" y="4727195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2"/>
          <p:cNvSpPr/>
          <p:nvPr userDrawn="1"/>
        </p:nvSpPr>
        <p:spPr>
          <a:xfrm rot="5400000">
            <a:off x="7704305" y="5464399"/>
            <a:ext cx="424672" cy="366096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élimitation blanche"/>
          <p:cNvSpPr/>
          <p:nvPr userDrawn="1"/>
        </p:nvSpPr>
        <p:spPr>
          <a:xfrm>
            <a:off x="0" y="-6698"/>
            <a:ext cx="7791490" cy="6858000"/>
          </a:xfrm>
          <a:custGeom>
            <a:avLst/>
            <a:gdLst>
              <a:gd name="connsiteX0" fmla="*/ 2667964 w 7749926"/>
              <a:gd name="connsiteY0" fmla="*/ 1959254 h 6858000"/>
              <a:gd name="connsiteX1" fmla="*/ 7749926 w 7749926"/>
              <a:gd name="connsiteY1" fmla="*/ 1959254 h 6858000"/>
              <a:gd name="connsiteX2" fmla="*/ 7749926 w 7749926"/>
              <a:gd name="connsiteY2" fmla="*/ 5035898 h 6858000"/>
              <a:gd name="connsiteX3" fmla="*/ 2667964 w 7749926"/>
              <a:gd name="connsiteY3" fmla="*/ 5035898 h 6858000"/>
              <a:gd name="connsiteX4" fmla="*/ 0 w 7749926"/>
              <a:gd name="connsiteY4" fmla="*/ 0 h 6858000"/>
              <a:gd name="connsiteX5" fmla="*/ 2667960 w 7749926"/>
              <a:gd name="connsiteY5" fmla="*/ 0 h 6858000"/>
              <a:gd name="connsiteX6" fmla="*/ 2667960 w 7749926"/>
              <a:gd name="connsiteY6" fmla="*/ 6858000 h 6858000"/>
              <a:gd name="connsiteX7" fmla="*/ 0 w 7749926"/>
              <a:gd name="connsiteY7" fmla="*/ 6858000 h 6858000"/>
              <a:gd name="connsiteX0" fmla="*/ 2667964 w 7791490"/>
              <a:gd name="connsiteY0" fmla="*/ 1959254 h 6858000"/>
              <a:gd name="connsiteX1" fmla="*/ 7791490 w 7791490"/>
              <a:gd name="connsiteY1" fmla="*/ 1948863 h 6858000"/>
              <a:gd name="connsiteX2" fmla="*/ 7749926 w 7791490"/>
              <a:gd name="connsiteY2" fmla="*/ 5035898 h 6858000"/>
              <a:gd name="connsiteX3" fmla="*/ 2667964 w 7791490"/>
              <a:gd name="connsiteY3" fmla="*/ 5035898 h 6858000"/>
              <a:gd name="connsiteX4" fmla="*/ 2667964 w 7791490"/>
              <a:gd name="connsiteY4" fmla="*/ 1959254 h 6858000"/>
              <a:gd name="connsiteX5" fmla="*/ 0 w 7791490"/>
              <a:gd name="connsiteY5" fmla="*/ 0 h 6858000"/>
              <a:gd name="connsiteX6" fmla="*/ 2667960 w 7791490"/>
              <a:gd name="connsiteY6" fmla="*/ 0 h 6858000"/>
              <a:gd name="connsiteX7" fmla="*/ 2667960 w 7791490"/>
              <a:gd name="connsiteY7" fmla="*/ 6858000 h 6858000"/>
              <a:gd name="connsiteX8" fmla="*/ 0 w 7791490"/>
              <a:gd name="connsiteY8" fmla="*/ 6858000 h 6858000"/>
              <a:gd name="connsiteX9" fmla="*/ 0 w 7791490"/>
              <a:gd name="connsiteY9" fmla="*/ 0 h 6858000"/>
              <a:gd name="connsiteX0" fmla="*/ 2667964 w 7791490"/>
              <a:gd name="connsiteY0" fmla="*/ 1959254 h 6858000"/>
              <a:gd name="connsiteX1" fmla="*/ 7791490 w 7791490"/>
              <a:gd name="connsiteY1" fmla="*/ 1948863 h 6858000"/>
              <a:gd name="connsiteX2" fmla="*/ 7791490 w 7791490"/>
              <a:gd name="connsiteY2" fmla="*/ 5025507 h 6858000"/>
              <a:gd name="connsiteX3" fmla="*/ 2667964 w 7791490"/>
              <a:gd name="connsiteY3" fmla="*/ 5035898 h 6858000"/>
              <a:gd name="connsiteX4" fmla="*/ 2667964 w 7791490"/>
              <a:gd name="connsiteY4" fmla="*/ 1959254 h 6858000"/>
              <a:gd name="connsiteX5" fmla="*/ 0 w 7791490"/>
              <a:gd name="connsiteY5" fmla="*/ 0 h 6858000"/>
              <a:gd name="connsiteX6" fmla="*/ 2667960 w 7791490"/>
              <a:gd name="connsiteY6" fmla="*/ 0 h 6858000"/>
              <a:gd name="connsiteX7" fmla="*/ 2667960 w 7791490"/>
              <a:gd name="connsiteY7" fmla="*/ 6858000 h 6858000"/>
              <a:gd name="connsiteX8" fmla="*/ 0 w 7791490"/>
              <a:gd name="connsiteY8" fmla="*/ 6858000 h 6858000"/>
              <a:gd name="connsiteX9" fmla="*/ 0 w 779149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91490" h="6858000">
                <a:moveTo>
                  <a:pt x="2667964" y="1959254"/>
                </a:moveTo>
                <a:lnTo>
                  <a:pt x="7791490" y="1948863"/>
                </a:lnTo>
                <a:lnTo>
                  <a:pt x="7791490" y="5025507"/>
                </a:lnTo>
                <a:lnTo>
                  <a:pt x="2667964" y="5035898"/>
                </a:lnTo>
                <a:lnTo>
                  <a:pt x="2667964" y="1959254"/>
                </a:lnTo>
                <a:close/>
                <a:moveTo>
                  <a:pt x="0" y="0"/>
                </a:moveTo>
                <a:lnTo>
                  <a:pt x="2667960" y="0"/>
                </a:lnTo>
                <a:lnTo>
                  <a:pt x="266796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bleue"/>
          <p:cNvSpPr/>
          <p:nvPr userDrawn="1"/>
        </p:nvSpPr>
        <p:spPr>
          <a:xfrm flipH="1">
            <a:off x="1221005" y="1945926"/>
            <a:ext cx="1436323" cy="3076645"/>
          </a:xfrm>
          <a:custGeom>
            <a:avLst/>
            <a:gdLst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239392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46205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38439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  <a:gd name="connsiteX0" fmla="*/ 0 w 1436323"/>
              <a:gd name="connsiteY0" fmla="*/ 0 h 3076645"/>
              <a:gd name="connsiteX1" fmla="*/ 1196931 w 1436323"/>
              <a:gd name="connsiteY1" fmla="*/ 0 h 3076645"/>
              <a:gd name="connsiteX2" fmla="*/ 1436323 w 1436323"/>
              <a:gd name="connsiteY2" fmla="*/ 144264 h 3076645"/>
              <a:gd name="connsiteX3" fmla="*/ 1436323 w 1436323"/>
              <a:gd name="connsiteY3" fmla="*/ 3076645 h 3076645"/>
              <a:gd name="connsiteX4" fmla="*/ 0 w 1436323"/>
              <a:gd name="connsiteY4" fmla="*/ 3076645 h 3076645"/>
              <a:gd name="connsiteX5" fmla="*/ 0 w 1436323"/>
              <a:gd name="connsiteY5" fmla="*/ 0 h 307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6323" h="3076645">
                <a:moveTo>
                  <a:pt x="0" y="0"/>
                </a:moveTo>
                <a:lnTo>
                  <a:pt x="1196931" y="0"/>
                </a:lnTo>
                <a:lnTo>
                  <a:pt x="1436323" y="144264"/>
                </a:lnTo>
                <a:lnTo>
                  <a:pt x="1436323" y="3076645"/>
                </a:lnTo>
                <a:lnTo>
                  <a:pt x="0" y="3076645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Logo Efrei Pari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123756"/>
            <a:ext cx="2386594" cy="911942"/>
          </a:xfrm>
          <a:prstGeom prst="rect">
            <a:avLst/>
          </a:prstGeom>
        </p:spPr>
      </p:pic>
      <p:sp>
        <p:nvSpPr>
          <p:cNvPr id="22" name="Espace réservé du texte 19"/>
          <p:cNvSpPr>
            <a:spLocks noGrp="1"/>
          </p:cNvSpPr>
          <p:nvPr>
            <p:ph type="body" sz="quarter" idx="12" hasCustomPrompt="1"/>
          </p:nvPr>
        </p:nvSpPr>
        <p:spPr>
          <a:xfrm>
            <a:off x="2935494" y="4218755"/>
            <a:ext cx="4814433" cy="5539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1500"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935494" y="2182490"/>
            <a:ext cx="4814432" cy="1325563"/>
          </a:xfrm>
          <a:prstGeom prst="rect">
            <a:avLst/>
          </a:prstGeo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2935494" y="3518535"/>
            <a:ext cx="4814432" cy="685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500">
                <a:latin typeface="Neo Sans W1G" panose="020B050403050404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7552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>
          <a:xfrm>
            <a:off x="429149" y="1908175"/>
            <a:ext cx="9890508" cy="41386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5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9891032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5" name="Hexagone 14"/>
          <p:cNvSpPr/>
          <p:nvPr userDrawn="1"/>
        </p:nvSpPr>
        <p:spPr>
          <a:xfrm rot="5400000">
            <a:off x="10616883" y="6371304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 userDrawn="1"/>
        </p:nvSpPr>
        <p:spPr>
          <a:xfrm rot="5400000">
            <a:off x="10233247" y="6166967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391387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8703917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29148" y="1907628"/>
            <a:ext cx="8021169" cy="41386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9148" y="1341613"/>
            <a:ext cx="8021168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1536381" y="5557867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248487" y="6314358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8" name="Hexagone 17"/>
          <p:cNvSpPr/>
          <p:nvPr userDrawn="1"/>
        </p:nvSpPr>
        <p:spPr>
          <a:xfrm rot="5400000">
            <a:off x="9964929" y="6506828"/>
            <a:ext cx="249761" cy="215311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9" name="Hexagone 18"/>
          <p:cNvSpPr/>
          <p:nvPr userDrawn="1"/>
        </p:nvSpPr>
        <p:spPr>
          <a:xfrm rot="5400000">
            <a:off x="10616883" y="6371308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ZoneTexte 20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37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CA3F1F-1342-444C-A244-AD8B1FCD707B}"/>
              </a:ext>
            </a:extLst>
          </p:cNvPr>
          <p:cNvSpPr/>
          <p:nvPr userDrawn="1"/>
        </p:nvSpPr>
        <p:spPr>
          <a:xfrm>
            <a:off x="10664144" y="0"/>
            <a:ext cx="1527856" cy="6858000"/>
          </a:xfrm>
          <a:prstGeom prst="rect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2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8703917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1"/>
          </p:nvPr>
        </p:nvSpPr>
        <p:spPr>
          <a:xfrm>
            <a:off x="5590653" y="1140912"/>
            <a:ext cx="2879725" cy="4905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29148" y="1907628"/>
            <a:ext cx="4927965" cy="4138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Hexagone 10"/>
          <p:cNvSpPr/>
          <p:nvPr userDrawn="1"/>
        </p:nvSpPr>
        <p:spPr>
          <a:xfrm rot="5400000">
            <a:off x="11536381" y="5557867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989050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6" y="1341613"/>
            <a:ext cx="4928488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248487" y="6314358"/>
            <a:ext cx="364414" cy="314150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19" name="Hexagone 18"/>
          <p:cNvSpPr/>
          <p:nvPr userDrawn="1"/>
        </p:nvSpPr>
        <p:spPr>
          <a:xfrm rot="5400000">
            <a:off x="9964929" y="6506828"/>
            <a:ext cx="249761" cy="215311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BC1"/>
              </a:solidFill>
            </a:endParaRPr>
          </a:p>
        </p:txBody>
      </p:sp>
      <p:sp>
        <p:nvSpPr>
          <p:cNvPr id="21" name="Hexagone 20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11219682" y="6275416"/>
            <a:ext cx="100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Rémi Griot</a:t>
            </a:r>
          </a:p>
          <a:p>
            <a:r>
              <a:rPr lang="fr-FR" sz="1200" dirty="0"/>
              <a:t>EFREI Paris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58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382588" y="390909"/>
            <a:ext cx="3987800" cy="6092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Hexagone 11"/>
          <p:cNvSpPr/>
          <p:nvPr userDrawn="1"/>
        </p:nvSpPr>
        <p:spPr>
          <a:xfrm rot="5400000">
            <a:off x="4343171" y="6216422"/>
            <a:ext cx="449892" cy="387838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762036" y="1907628"/>
            <a:ext cx="7157261" cy="45761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accent5"/>
              </a:buClr>
              <a:buFont typeface="Century Gothic" panose="020B0502020202020204" pitchFamily="34" charset="0"/>
              <a:buChar char="►"/>
              <a:defRPr sz="15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itre"/>
          <p:cNvSpPr>
            <a:spLocks noGrp="1"/>
          </p:cNvSpPr>
          <p:nvPr>
            <p:ph type="title" hasCustomPrompt="1"/>
          </p:nvPr>
        </p:nvSpPr>
        <p:spPr>
          <a:xfrm>
            <a:off x="4762036" y="0"/>
            <a:ext cx="6373138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762036" y="1323889"/>
            <a:ext cx="7157260" cy="3667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4714844" y="6611008"/>
            <a:ext cx="299552" cy="258235"/>
          </a:xfrm>
          <a:prstGeom prst="hexagon">
            <a:avLst/>
          </a:pr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Hexagone 16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1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droite">
            <a:extLst>
              <a:ext uri="{FF2B5EF4-FFF2-40B4-BE49-F238E27FC236}">
                <a16:creationId xmlns:a16="http://schemas.microsoft.com/office/drawing/2014/main" id="{46D103B4-E407-489C-BDAB-33269A8E6E4D}"/>
              </a:ext>
            </a:extLst>
          </p:cNvPr>
          <p:cNvSpPr/>
          <p:nvPr userDrawn="1"/>
        </p:nvSpPr>
        <p:spPr>
          <a:xfrm>
            <a:off x="7984184" y="3088255"/>
            <a:ext cx="3012440" cy="3769745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7" name="Rectangle milieu">
            <a:extLst>
              <a:ext uri="{FF2B5EF4-FFF2-40B4-BE49-F238E27FC236}">
                <a16:creationId xmlns:a16="http://schemas.microsoft.com/office/drawing/2014/main" id="{45F98A88-E9B7-461C-836A-574568284725}"/>
              </a:ext>
            </a:extLst>
          </p:cNvPr>
          <p:cNvSpPr/>
          <p:nvPr userDrawn="1"/>
        </p:nvSpPr>
        <p:spPr>
          <a:xfrm>
            <a:off x="4589780" y="3088255"/>
            <a:ext cx="3012440" cy="3769745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gauche"/>
          <p:cNvSpPr/>
          <p:nvPr userDrawn="1"/>
        </p:nvSpPr>
        <p:spPr>
          <a:xfrm flipH="1">
            <a:off x="1195376" y="3088255"/>
            <a:ext cx="3020676" cy="3769745"/>
          </a:xfrm>
          <a:custGeom>
            <a:avLst/>
            <a:gdLst>
              <a:gd name="connsiteX0" fmla="*/ 0 w 3020676"/>
              <a:gd name="connsiteY0" fmla="*/ 0 h 3769745"/>
              <a:gd name="connsiteX1" fmla="*/ 2517220 w 3020676"/>
              <a:gd name="connsiteY1" fmla="*/ 0 h 3769745"/>
              <a:gd name="connsiteX2" fmla="*/ 3020676 w 3020676"/>
              <a:gd name="connsiteY2" fmla="*/ 503456 h 3769745"/>
              <a:gd name="connsiteX3" fmla="*/ 3020676 w 3020676"/>
              <a:gd name="connsiteY3" fmla="*/ 3769745 h 3769745"/>
              <a:gd name="connsiteX4" fmla="*/ 0 w 3020676"/>
              <a:gd name="connsiteY4" fmla="*/ 3769745 h 3769745"/>
              <a:gd name="connsiteX5" fmla="*/ 0 w 3020676"/>
              <a:gd name="connsiteY5" fmla="*/ 0 h 3769745"/>
              <a:gd name="connsiteX0" fmla="*/ 0 w 3020676"/>
              <a:gd name="connsiteY0" fmla="*/ 0 h 3769745"/>
              <a:gd name="connsiteX1" fmla="*/ 2021920 w 3020676"/>
              <a:gd name="connsiteY1" fmla="*/ 1905 h 3769745"/>
              <a:gd name="connsiteX2" fmla="*/ 3020676 w 3020676"/>
              <a:gd name="connsiteY2" fmla="*/ 503456 h 3769745"/>
              <a:gd name="connsiteX3" fmla="*/ 3020676 w 3020676"/>
              <a:gd name="connsiteY3" fmla="*/ 3769745 h 3769745"/>
              <a:gd name="connsiteX4" fmla="*/ 0 w 3020676"/>
              <a:gd name="connsiteY4" fmla="*/ 3769745 h 3769745"/>
              <a:gd name="connsiteX5" fmla="*/ 0 w 3020676"/>
              <a:gd name="connsiteY5" fmla="*/ 0 h 376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0676" h="3769745">
                <a:moveTo>
                  <a:pt x="0" y="0"/>
                </a:moveTo>
                <a:lnTo>
                  <a:pt x="2021920" y="1905"/>
                </a:lnTo>
                <a:lnTo>
                  <a:pt x="3020676" y="503456"/>
                </a:lnTo>
                <a:lnTo>
                  <a:pt x="3020676" y="3769745"/>
                </a:lnTo>
                <a:lnTo>
                  <a:pt x="0" y="3769745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dirty="0"/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381739" y="3465513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45"/>
          <p:cNvSpPr>
            <a:spLocks noGrp="1"/>
          </p:cNvSpPr>
          <p:nvPr>
            <p:ph type="body" sz="quarter" idx="16"/>
          </p:nvPr>
        </p:nvSpPr>
        <p:spPr>
          <a:xfrm>
            <a:off x="8166429" y="3465387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sp>
        <p:nvSpPr>
          <p:cNvPr id="47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4772025" y="3465387"/>
            <a:ext cx="2647950" cy="31448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3"/>
            <a:ext cx="10516124" cy="4369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3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pic>
        <p:nvPicPr>
          <p:cNvPr id="19" name="Logo Efrei Paris - cub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0" name="Hexagone 19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Hexagone 20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103B4-E407-489C-BDAB-33269A8E6E4D}"/>
              </a:ext>
            </a:extLst>
          </p:cNvPr>
          <p:cNvSpPr/>
          <p:nvPr userDrawn="1"/>
        </p:nvSpPr>
        <p:spPr>
          <a:xfrm>
            <a:off x="6286982" y="3088254"/>
            <a:ext cx="4709642" cy="3769747"/>
          </a:xfrm>
          <a:prstGeom prst="rect">
            <a:avLst/>
          </a:prstGeom>
          <a:solidFill>
            <a:srgbClr val="007BC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avec coin rogné 4"/>
          <p:cNvSpPr/>
          <p:nvPr userDrawn="1"/>
        </p:nvSpPr>
        <p:spPr>
          <a:xfrm flipH="1">
            <a:off x="1195376" y="3088254"/>
            <a:ext cx="4709642" cy="3769746"/>
          </a:xfrm>
          <a:custGeom>
            <a:avLst/>
            <a:gdLst>
              <a:gd name="connsiteX0" fmla="*/ 0 w 4709642"/>
              <a:gd name="connsiteY0" fmla="*/ 0 h 3769746"/>
              <a:gd name="connsiteX1" fmla="*/ 4081338 w 4709642"/>
              <a:gd name="connsiteY1" fmla="*/ 0 h 3769746"/>
              <a:gd name="connsiteX2" fmla="*/ 4709642 w 4709642"/>
              <a:gd name="connsiteY2" fmla="*/ 628304 h 3769746"/>
              <a:gd name="connsiteX3" fmla="*/ 4709642 w 4709642"/>
              <a:gd name="connsiteY3" fmla="*/ 3769746 h 3769746"/>
              <a:gd name="connsiteX4" fmla="*/ 0 w 4709642"/>
              <a:gd name="connsiteY4" fmla="*/ 3769746 h 3769746"/>
              <a:gd name="connsiteX5" fmla="*/ 0 w 4709642"/>
              <a:gd name="connsiteY5" fmla="*/ 0 h 3769746"/>
              <a:gd name="connsiteX0" fmla="*/ 0 w 4709642"/>
              <a:gd name="connsiteY0" fmla="*/ 0 h 3769746"/>
              <a:gd name="connsiteX1" fmla="*/ 3515553 w 4709642"/>
              <a:gd name="connsiteY1" fmla="*/ 0 h 3769746"/>
              <a:gd name="connsiteX2" fmla="*/ 4709642 w 4709642"/>
              <a:gd name="connsiteY2" fmla="*/ 628304 h 3769746"/>
              <a:gd name="connsiteX3" fmla="*/ 4709642 w 4709642"/>
              <a:gd name="connsiteY3" fmla="*/ 3769746 h 3769746"/>
              <a:gd name="connsiteX4" fmla="*/ 0 w 4709642"/>
              <a:gd name="connsiteY4" fmla="*/ 3769746 h 3769746"/>
              <a:gd name="connsiteX5" fmla="*/ 0 w 4709642"/>
              <a:gd name="connsiteY5" fmla="*/ 0 h 376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642" h="3769746">
                <a:moveTo>
                  <a:pt x="0" y="0"/>
                </a:moveTo>
                <a:lnTo>
                  <a:pt x="3515553" y="0"/>
                </a:lnTo>
                <a:lnTo>
                  <a:pt x="4709642" y="628304"/>
                </a:lnTo>
                <a:lnTo>
                  <a:pt x="4709642" y="3769746"/>
                </a:lnTo>
                <a:lnTo>
                  <a:pt x="0" y="3769746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6664718" y="3472939"/>
            <a:ext cx="3954170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defRPr lang="fr-FR" sz="15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</a:pPr>
            <a:r>
              <a:rPr lang="fr-FR"/>
              <a:t>Modifier les styles du texte du masque</a:t>
            </a:r>
          </a:p>
        </p:txBody>
      </p:sp>
      <p:pic>
        <p:nvPicPr>
          <p:cNvPr id="19" name="Logo Efrei Paris - cub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7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573112" y="3480959"/>
            <a:ext cx="3954170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6" y="1341612"/>
            <a:ext cx="10516124" cy="446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5" name="Hexagone 14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Hexagone 15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blanc"/>
          <p:cNvSpPr/>
          <p:nvPr userDrawn="1"/>
        </p:nvSpPr>
        <p:spPr>
          <a:xfrm>
            <a:off x="0" y="4557887"/>
            <a:ext cx="12192000" cy="230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80" y="251087"/>
            <a:ext cx="588418" cy="568601"/>
          </a:xfrm>
          <a:prstGeom prst="rect">
            <a:avLst/>
          </a:prstGeom>
        </p:spPr>
      </p:pic>
      <p:sp>
        <p:nvSpPr>
          <p:cNvPr id="26" name="Rectangle avec coin rogné 25"/>
          <p:cNvSpPr/>
          <p:nvPr userDrawn="1"/>
        </p:nvSpPr>
        <p:spPr>
          <a:xfrm flipH="1">
            <a:off x="1195371" y="3092532"/>
            <a:ext cx="9801247" cy="3765468"/>
          </a:xfrm>
          <a:custGeom>
            <a:avLst/>
            <a:gdLst>
              <a:gd name="connsiteX0" fmla="*/ 0 w 9801247"/>
              <a:gd name="connsiteY0" fmla="*/ 0 h 3765468"/>
              <a:gd name="connsiteX1" fmla="*/ 9173656 w 9801247"/>
              <a:gd name="connsiteY1" fmla="*/ 0 h 3765468"/>
              <a:gd name="connsiteX2" fmla="*/ 9801247 w 9801247"/>
              <a:gd name="connsiteY2" fmla="*/ 627591 h 3765468"/>
              <a:gd name="connsiteX3" fmla="*/ 9801247 w 9801247"/>
              <a:gd name="connsiteY3" fmla="*/ 3765468 h 3765468"/>
              <a:gd name="connsiteX4" fmla="*/ 0 w 9801247"/>
              <a:gd name="connsiteY4" fmla="*/ 3765468 h 3765468"/>
              <a:gd name="connsiteX5" fmla="*/ 0 w 9801247"/>
              <a:gd name="connsiteY5" fmla="*/ 0 h 3765468"/>
              <a:gd name="connsiteX0" fmla="*/ 0 w 9801247"/>
              <a:gd name="connsiteY0" fmla="*/ 0 h 3765468"/>
              <a:gd name="connsiteX1" fmla="*/ 8569771 w 9801247"/>
              <a:gd name="connsiteY1" fmla="*/ 3810 h 3765468"/>
              <a:gd name="connsiteX2" fmla="*/ 9801247 w 9801247"/>
              <a:gd name="connsiteY2" fmla="*/ 627591 h 3765468"/>
              <a:gd name="connsiteX3" fmla="*/ 9801247 w 9801247"/>
              <a:gd name="connsiteY3" fmla="*/ 3765468 h 3765468"/>
              <a:gd name="connsiteX4" fmla="*/ 0 w 9801247"/>
              <a:gd name="connsiteY4" fmla="*/ 3765468 h 3765468"/>
              <a:gd name="connsiteX5" fmla="*/ 0 w 9801247"/>
              <a:gd name="connsiteY5" fmla="*/ 0 h 376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1247" h="3765468">
                <a:moveTo>
                  <a:pt x="0" y="0"/>
                </a:moveTo>
                <a:lnTo>
                  <a:pt x="8569771" y="3810"/>
                </a:lnTo>
                <a:lnTo>
                  <a:pt x="9801247" y="627591"/>
                </a:lnTo>
                <a:lnTo>
                  <a:pt x="9801247" y="3765468"/>
                </a:lnTo>
                <a:lnTo>
                  <a:pt x="0" y="3765468"/>
                </a:lnTo>
                <a:lnTo>
                  <a:pt x="0" y="0"/>
                </a:lnTo>
                <a:close/>
              </a:path>
            </a:pathLst>
          </a:custGeom>
          <a:solidFill>
            <a:srgbClr val="00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580354" y="3464918"/>
            <a:ext cx="9031286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SzPct val="90000"/>
              <a:buFont typeface="Century Gothic" panose="020B0502020202020204" pitchFamily="34" charset="0"/>
              <a:buChar char="►"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itre"/>
          <p:cNvSpPr>
            <a:spLocks noGrp="1"/>
          </p:cNvSpPr>
          <p:nvPr>
            <p:ph type="title" hasCustomPrompt="1"/>
          </p:nvPr>
        </p:nvSpPr>
        <p:spPr>
          <a:xfrm>
            <a:off x="429149" y="0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428625" y="1341612"/>
            <a:ext cx="10516124" cy="4369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>
                <a:latin typeface="Neo Sans W1G" panose="020B0504030504040204" pitchFamily="34" charset="0"/>
              </a:defRPr>
            </a:lvl1pPr>
            <a:lvl2pPr>
              <a:defRPr b="1" i="1">
                <a:latin typeface="Neo Sans W1G" panose="020B0504030504040204" pitchFamily="34" charset="0"/>
              </a:defRPr>
            </a:lvl2pPr>
            <a:lvl3pPr>
              <a:defRPr b="1" i="1">
                <a:latin typeface="Neo Sans W1G" panose="020B0504030504040204" pitchFamily="34" charset="0"/>
              </a:defRPr>
            </a:lvl3pPr>
            <a:lvl4pPr>
              <a:defRPr b="1" i="1">
                <a:latin typeface="Neo Sans W1G" panose="020B0504030504040204" pitchFamily="34" charset="0"/>
              </a:defRPr>
            </a:lvl4pPr>
            <a:lvl5pPr>
              <a:defRPr b="1" i="1">
                <a:latin typeface="Neo Sans W1G" panose="020B0504030504040204" pitchFamily="34" charset="0"/>
              </a:defRPr>
            </a:lvl5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2" name="Hexagone 11"/>
          <p:cNvSpPr/>
          <p:nvPr userDrawn="1"/>
        </p:nvSpPr>
        <p:spPr>
          <a:xfrm rot="5400000">
            <a:off x="381365" y="3533429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Hexagone 12"/>
          <p:cNvSpPr/>
          <p:nvPr userDrawn="1"/>
        </p:nvSpPr>
        <p:spPr>
          <a:xfrm rot="5400000">
            <a:off x="378025" y="3043505"/>
            <a:ext cx="382399" cy="329654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Hexagone 13"/>
          <p:cNvSpPr/>
          <p:nvPr userDrawn="1"/>
        </p:nvSpPr>
        <p:spPr>
          <a:xfrm rot="5400000">
            <a:off x="10616883" y="6371310"/>
            <a:ext cx="685274" cy="590753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"/>
          <p:cNvSpPr>
            <a:spLocks noGrp="1"/>
          </p:cNvSpPr>
          <p:nvPr>
            <p:ph type="sldNum" sz="quarter" idx="18"/>
          </p:nvPr>
        </p:nvSpPr>
        <p:spPr>
          <a:xfrm>
            <a:off x="10664142" y="6455544"/>
            <a:ext cx="590755" cy="365125"/>
          </a:xfrm>
        </p:spPr>
        <p:txBody>
          <a:bodyPr/>
          <a:lstStyle>
            <a:lvl1pPr algn="ctr">
              <a:defRPr/>
            </a:lvl1pPr>
          </a:lstStyle>
          <a:p>
            <a:fld id="{BAF88466-554A-4CBD-BB64-CBACC1E3F3C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8466-554A-4CBD-BB64-CBACC1E3F3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7" r:id="rId9"/>
    <p:sldLayoutId id="2147483656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Neo Sans W1G" panose="020B05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remi.griot@efrei.fr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Prototypage</a:t>
            </a:r>
            <a:br>
              <a:rPr lang="fr-FR" dirty="0">
                <a:latin typeface="Neo Sans W1G"/>
              </a:rPr>
            </a:br>
            <a:r>
              <a:rPr lang="fr-FR" dirty="0">
                <a:latin typeface="Neo Sans W1G"/>
              </a:rPr>
              <a:t>ST2PTT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M2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4CEE3-23A2-474D-A3AA-17AB4AD1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Gestion de version avec Git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8197C-46B6-4052-9E3C-606CF7BD0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 anchorCtr="1"/>
          <a:lstStyle/>
          <a:p>
            <a:pPr algn="ctr"/>
            <a:r>
              <a:rPr lang="fr-FR" dirty="0"/>
              <a:t>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9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02325F7-63D6-423C-8612-298E4D1C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49" y="0"/>
            <a:ext cx="9890508" cy="1325563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fr-FR" dirty="0">
                <a:latin typeface="Neo Sans W1G"/>
              </a:rPr>
              <a:t>Gestion de version</a:t>
            </a:r>
            <a:endParaRPr lang="fr-FR" dirty="0"/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687E233F-E257-4ABD-AC5F-496DABE15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625" y="1341613"/>
            <a:ext cx="9891032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Intérêt</a:t>
            </a:r>
            <a:r>
              <a:rPr lang="en-US" dirty="0">
                <a:latin typeface="Neo Sans W1G"/>
              </a:rPr>
              <a:t> de la gestion de version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E95E24-AD52-4AC7-850E-1D45603404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AF88466-554A-4CBD-BB64-CBACC1E3F3C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A8CAE7AD-B2E3-467F-AB62-67E7A1EAFAF3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10055972" cy="41386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control systems provide you with three important capabilities:</a:t>
            </a:r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b="1" dirty="0">
                <a:latin typeface="Century Gothic"/>
              </a:rPr>
              <a:t>Reversibility</a:t>
            </a:r>
            <a:r>
              <a:rPr lang="en-US" b="1" dirty="0"/>
              <a:t>*: </a:t>
            </a:r>
            <a:r>
              <a:rPr lang="en-US" dirty="0"/>
              <a:t>the ability to back up to a previous state if you discover that some modification you did was a mistake or a bad idea.</a:t>
            </a:r>
          </a:p>
          <a:p>
            <a:pPr marL="0" indent="0">
              <a:buNone/>
            </a:pPr>
            <a:r>
              <a:rPr lang="en-US" b="1" dirty="0"/>
              <a:t>*Concurrency*: </a:t>
            </a:r>
            <a:r>
              <a:rPr lang="en-US" dirty="0"/>
              <a:t>the ability to have many people modifying the same collection of files knowing that conflicting modifications can be detected and resolved.</a:t>
            </a:r>
          </a:p>
          <a:p>
            <a:pPr marL="0" indent="0">
              <a:buNone/>
            </a:pPr>
            <a:r>
              <a:rPr lang="en-US" b="1" dirty="0"/>
              <a:t>*History*: </a:t>
            </a:r>
            <a:r>
              <a:rPr lang="en-US" dirty="0"/>
              <a:t>the ability to attach historical data to your data, such as explanatory comments about the intention behind each change to it. Even for a programmer working solo, change histories are an important aid to memory; for a multi-person project, they are a vitally important form of communication among developers.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20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687E233F-E257-4ABD-AC5F-496DABE156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625" y="1341613"/>
            <a:ext cx="9891032" cy="366706"/>
          </a:xfrm>
        </p:spPr>
        <p:txBody>
          <a:bodyPr lIns="91440" tIns="45720" rIns="91440" bIns="45720" anchor="t"/>
          <a:lstStyle/>
          <a:p>
            <a:r>
              <a:rPr lang="en-US" i="0" dirty="0" err="1">
                <a:latin typeface="Neo Sans W1G"/>
              </a:rPr>
              <a:t>Echange</a:t>
            </a:r>
            <a:r>
              <a:rPr lang="en-US" i="0" dirty="0">
                <a:latin typeface="Neo Sans W1G"/>
              </a:rPr>
              <a:t> entre le dossier de travail (workspace)/</a:t>
            </a:r>
            <a:r>
              <a:rPr lang="en-US" i="0" dirty="0" err="1">
                <a:latin typeface="Neo Sans W1G"/>
              </a:rPr>
              <a:t>l'index</a:t>
            </a:r>
            <a:r>
              <a:rPr lang="en-US" i="0" dirty="0">
                <a:latin typeface="Neo Sans W1G"/>
              </a:rPr>
              <a:t> (staging)/le </a:t>
            </a:r>
            <a:r>
              <a:rPr lang="en-US" i="0" dirty="0" err="1">
                <a:latin typeface="Neo Sans W1G"/>
              </a:rPr>
              <a:t>dépôt</a:t>
            </a:r>
            <a:r>
              <a:rPr lang="en-US" i="0" dirty="0">
                <a:latin typeface="Neo Sans W1G"/>
              </a:rPr>
              <a:t> local/le </a:t>
            </a:r>
            <a:r>
              <a:rPr lang="en-US" i="0" dirty="0" err="1">
                <a:latin typeface="Neo Sans W1G"/>
              </a:rPr>
              <a:t>dépot</a:t>
            </a:r>
            <a:r>
              <a:rPr lang="en-US" i="0" dirty="0">
                <a:latin typeface="Neo Sans W1G"/>
              </a:rPr>
              <a:t> </a:t>
            </a:r>
            <a:r>
              <a:rPr lang="en-US" i="0" dirty="0" err="1">
                <a:latin typeface="Neo Sans W1G"/>
              </a:rPr>
              <a:t>en</a:t>
            </a:r>
            <a:r>
              <a:rPr lang="en-US" i="0" dirty="0">
                <a:latin typeface="Neo Sans W1G"/>
              </a:rPr>
              <a:t> </a:t>
            </a:r>
            <a:r>
              <a:rPr lang="en-US" i="0" dirty="0" err="1">
                <a:latin typeface="Neo Sans W1G"/>
              </a:rPr>
              <a:t>ligne</a:t>
            </a:r>
            <a:endParaRPr lang="en-US" i="0" dirty="0" err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E95E24-AD52-4AC7-850E-1D45603404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64142" y="6457950"/>
            <a:ext cx="59075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AF88466-554A-4CBD-BB64-CBACC1E3F3C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EB9DD3A5-2C20-4A62-8226-486D58B0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8F9F69AD-8B63-429C-8B00-BDE04C71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68" y="1909174"/>
            <a:ext cx="6684310" cy="4919459"/>
          </a:xfrm>
          <a:prstGeom prst="rect">
            <a:avLst/>
          </a:prstGeom>
        </p:spPr>
      </p:pic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36E0B6AE-1589-4EC2-BA4A-54B8EB207608}"/>
              </a:ext>
            </a:extLst>
          </p:cNvPr>
          <p:cNvSpPr txBox="1">
            <a:spLocks/>
          </p:cNvSpPr>
          <p:nvPr/>
        </p:nvSpPr>
        <p:spPr>
          <a:xfrm>
            <a:off x="3799533" y="2269690"/>
            <a:ext cx="1641861" cy="3667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Neo Sans W1G"/>
              </a:rPr>
              <a:t>Local</a:t>
            </a:r>
            <a:endParaRPr lang="fr-FR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DFBDED7D-9412-4E9D-A522-327FD946C2C8}"/>
              </a:ext>
            </a:extLst>
          </p:cNvPr>
          <p:cNvSpPr txBox="1">
            <a:spLocks/>
          </p:cNvSpPr>
          <p:nvPr/>
        </p:nvSpPr>
        <p:spPr>
          <a:xfrm>
            <a:off x="7970994" y="2269690"/>
            <a:ext cx="1641861" cy="3667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Neo Sans W1G"/>
              </a:rPr>
              <a:t>En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4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6431588" cy="184289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entury Gothic"/>
              </a:rPr>
              <a:t>Création d'un compte sur GitHub</a:t>
            </a:r>
            <a:endParaRPr lang="fr-FR" dirty="0"/>
          </a:p>
          <a:p>
            <a:pPr lvl="1"/>
            <a:r>
              <a:rPr lang="fr-FR" dirty="0">
                <a:latin typeface="Century Gothic"/>
              </a:rPr>
              <a:t>GitHub: Hébergement de dépôt Git</a:t>
            </a:r>
          </a:p>
          <a:p>
            <a:r>
              <a:rPr lang="fr-FR" dirty="0">
                <a:latin typeface="Century Gothic"/>
              </a:rPr>
              <a:t>Installation de Git</a:t>
            </a:r>
            <a:endParaRPr lang="fr-FR" dirty="0"/>
          </a:p>
          <a:p>
            <a:pPr lvl="1"/>
            <a:r>
              <a:rPr lang="fr-FR" dirty="0">
                <a:latin typeface="Century Gothic"/>
              </a:rPr>
              <a:t>Git: logiciel de gestion de version (gestionnaire de version)</a:t>
            </a:r>
          </a:p>
          <a:p>
            <a:r>
              <a:rPr lang="fr-FR" dirty="0">
                <a:latin typeface="Century Gothic"/>
              </a:rPr>
              <a:t>Utilisation en ligne de commande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12507BA-44CF-47E8-B996-9DB57289C6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Installation et utilisation</a:t>
            </a:r>
            <a:endParaRPr lang="fr-FR" dirty="0"/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892358-82EE-46B9-87A5-89AEE3B9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015" y="3373402"/>
            <a:ext cx="5556738" cy="3168965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61DA83F0-17F3-47BA-A1EC-7309A7F0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40" y="3674438"/>
            <a:ext cx="2492680" cy="30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2D368-AB6F-4759-82FC-2443B82B29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148" y="1302536"/>
            <a:ext cx="8021168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Configuration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10055972" cy="30640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Clone d'un dépôt (en ligne -&gt; local)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clone https://github.com/InnovationLab-EFREIParis/Stage_1DOF_DroneBench.git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Initialisation du dépôt (création des fichiers nécessaires à git dans le dossier .git)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init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Cette commande créait une suite de fichier dans le dossier caché .git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Notamment le fichier </a:t>
            </a:r>
            <a:r>
              <a:rPr lang="fr-FR" i="1" dirty="0">
                <a:latin typeface="Century Gothic"/>
              </a:rPr>
              <a:t>.</a:t>
            </a:r>
            <a:r>
              <a:rPr lang="fr-FR" i="1" dirty="0" err="1">
                <a:latin typeface="Century Gothic"/>
              </a:rPr>
              <a:t>gitignore</a:t>
            </a:r>
            <a:r>
              <a:rPr lang="fr-FR" dirty="0">
                <a:latin typeface="Century Gothic"/>
              </a:rPr>
              <a:t> permettant de lister les fichiers ignorés par le gestionnaire de version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85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49" y="0"/>
            <a:ext cx="4947278" cy="1325563"/>
          </a:xfrm>
        </p:spPr>
        <p:txBody>
          <a:bodyPr lIns="91440" tIns="45720" rIns="91440" bIns="45720" anchor="ctr" anchorCtr="0"/>
          <a:lstStyle/>
          <a:p>
            <a:r>
              <a:rPr lang="fr-FR" dirty="0">
                <a:latin typeface="Neo Sans W1G"/>
              </a:rPr>
              <a:t>Gestion de version</a:t>
            </a:r>
            <a:endParaRPr lang="fr-FR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2D368-AB6F-4759-82FC-2443B82B29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148" y="1302536"/>
            <a:ext cx="8021168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Commande agissant en Local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429148" y="1907628"/>
            <a:ext cx="6666778" cy="4712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ajout du fichier monfichier.txt à l'index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  <a:cs typeface="Lucida Sans Unicode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  <a:cs typeface="Lucida Sans Unicode"/>
              </a:rPr>
              <a:t>add</a:t>
            </a:r>
            <a:r>
              <a:rPr lang="fr-FR" dirty="0">
                <a:solidFill>
                  <a:srgbClr val="00B050"/>
                </a:solidFill>
                <a:latin typeface="Century Gothic"/>
                <a:cs typeface="Lucida Sans Unicode"/>
              </a:rPr>
              <a:t> monfichier.txt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#ajout de tous les fichiers encore non présents à l'index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add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 .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#retire le ficher monfichier.txt de l’index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rm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 monfichier.txt</a:t>
            </a:r>
            <a:endParaRPr lang="fr-FR" dirty="0"/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Sauvegarde en local de ma version, accompagné d’un message  "Version 1" 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commit –m "Version 1"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Statut de la cohérence entre l’index, le dépôt local, et le dossier de travail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 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status</a:t>
            </a:r>
            <a:endParaRPr lang="fr-FR" dirty="0">
              <a:solidFill>
                <a:srgbClr val="00B050"/>
              </a:solidFill>
              <a:latin typeface="Century Gothic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CF302-AF43-456D-AC25-498C03CB4CD5}"/>
              </a:ext>
            </a:extLst>
          </p:cNvPr>
          <p:cNvSpPr/>
          <p:nvPr/>
        </p:nvSpPr>
        <p:spPr>
          <a:xfrm>
            <a:off x="9986683" y="2953871"/>
            <a:ext cx="636494" cy="1156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E573F893-2ED6-4BE2-9D01-452893DF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01" b="16749"/>
          <a:stretch/>
        </p:blipFill>
        <p:spPr>
          <a:xfrm>
            <a:off x="6244802" y="781597"/>
            <a:ext cx="4297159" cy="40160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ECC1B2-42F9-4C8A-A59F-74755DF905C5}"/>
              </a:ext>
            </a:extLst>
          </p:cNvPr>
          <p:cNvSpPr/>
          <p:nvPr/>
        </p:nvSpPr>
        <p:spPr>
          <a:xfrm>
            <a:off x="9886586" y="3102082"/>
            <a:ext cx="758713" cy="1870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6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B7A566-F555-4D04-BF4B-9F96E79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fr-FR" dirty="0"/>
              <a:t>Gestion de version</a:t>
            </a:r>
            <a:endParaRPr lang="fr-FR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2D368-AB6F-4759-82FC-2443B82B29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148" y="1028216"/>
            <a:ext cx="8021168" cy="366706"/>
          </a:xfrm>
        </p:spPr>
        <p:txBody>
          <a:bodyPr lIns="91440" tIns="45720" rIns="91440" bIns="45720" anchor="t"/>
          <a:lstStyle/>
          <a:p>
            <a:r>
              <a:rPr lang="fr-FR" dirty="0">
                <a:latin typeface="Neo Sans W1G"/>
              </a:rPr>
              <a:t>Local vers distant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12333-51C3-4AEE-93F0-53ECB8E53A2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88466-554A-4CBD-BB64-CBACC1E3F3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65ECEF0-5950-457E-A8B3-C8EFF97C64DA}"/>
              </a:ext>
            </a:extLst>
          </p:cNvPr>
          <p:cNvSpPr txBox="1">
            <a:spLocks/>
          </p:cNvSpPr>
          <p:nvPr/>
        </p:nvSpPr>
        <p:spPr>
          <a:xfrm>
            <a:off x="208569" y="1633308"/>
            <a:ext cx="8065272" cy="8099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Transfert les commit du dépôt local vers le dépôt maitre (en ligne) 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push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2B8C4-06BC-4690-8678-E9ED48F53699}"/>
              </a:ext>
            </a:extLst>
          </p:cNvPr>
          <p:cNvSpPr/>
          <p:nvPr/>
        </p:nvSpPr>
        <p:spPr>
          <a:xfrm>
            <a:off x="8866094" y="2446468"/>
            <a:ext cx="1093694" cy="2931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17C0761C-7AC0-414A-A583-09C54FEE51C4}"/>
              </a:ext>
            </a:extLst>
          </p:cNvPr>
          <p:cNvSpPr txBox="1">
            <a:spLocks/>
          </p:cNvSpPr>
          <p:nvPr/>
        </p:nvSpPr>
        <p:spPr>
          <a:xfrm>
            <a:off x="429148" y="2386070"/>
            <a:ext cx="8021168" cy="36670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i="1" kern="1200">
                <a:solidFill>
                  <a:schemeClr val="tx1"/>
                </a:solidFill>
                <a:latin typeface="Neo Sans W1G" panose="020B05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Neo Sans W1G"/>
              </a:rPr>
              <a:t>Distant vers local</a:t>
            </a:r>
            <a:endParaRPr lang="fr-FR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D122B177-82AB-4341-998E-4CCEDF680F4B}"/>
              </a:ext>
            </a:extLst>
          </p:cNvPr>
          <p:cNvSpPr txBox="1">
            <a:spLocks/>
          </p:cNvSpPr>
          <p:nvPr/>
        </p:nvSpPr>
        <p:spPr>
          <a:xfrm>
            <a:off x="156432" y="2787962"/>
            <a:ext cx="7483888" cy="3036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Century Gothic"/>
              </a:rPr>
              <a:t># télécharge en local le dépôt distant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fetch</a:t>
            </a:r>
            <a:endParaRPr lang="fr-FR" dirty="0">
              <a:solidFill>
                <a:srgbClr val="00B050"/>
              </a:solidFill>
              <a:latin typeface="Century Gothic"/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liste les différences entre la branche </a:t>
            </a:r>
            <a:r>
              <a:rPr lang="fr-FR" i="1" dirty="0">
                <a:latin typeface="Century Gothic"/>
              </a:rPr>
              <a:t>main</a:t>
            </a:r>
            <a:r>
              <a:rPr lang="fr-FR" dirty="0">
                <a:latin typeface="Century Gothic"/>
              </a:rPr>
              <a:t> sur </a:t>
            </a:r>
            <a:r>
              <a:rPr lang="fr-FR" i="1" dirty="0" err="1">
                <a:latin typeface="Century Gothic"/>
              </a:rPr>
              <a:t>origin</a:t>
            </a:r>
            <a:r>
              <a:rPr lang="fr-FR" dirty="0">
                <a:latin typeface="Century Gothic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(</a:t>
            </a:r>
            <a:r>
              <a:rPr lang="fr-FR" dirty="0" err="1">
                <a:latin typeface="Century Gothic"/>
              </a:rPr>
              <a:t>depot</a:t>
            </a:r>
            <a:r>
              <a:rPr lang="fr-FR" dirty="0">
                <a:latin typeface="Century Gothic"/>
              </a:rPr>
              <a:t> en ligne) et la branche main en local 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(il faut faire un </a:t>
            </a:r>
            <a:r>
              <a:rPr lang="fr-FR" dirty="0" err="1">
                <a:latin typeface="Century Gothic"/>
              </a:rPr>
              <a:t>fetch</a:t>
            </a:r>
            <a:r>
              <a:rPr lang="fr-FR" dirty="0">
                <a:latin typeface="Century Gothic"/>
              </a:rPr>
              <a:t> avant de faire un diff) 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diff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origin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/main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main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Fusionne dépôt distant et local et recopie dans </a:t>
            </a: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l’espace de travail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merge #Peut mener à des conflits!</a:t>
            </a:r>
            <a:endParaRPr lang="fr-F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dirty="0">
                <a:latin typeface="Century Gothic"/>
              </a:rPr>
              <a:t># met à jour l'espace de travail 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entury Gothic"/>
              </a:rPr>
              <a:t>git pull #(=git </a:t>
            </a:r>
            <a:r>
              <a:rPr lang="fr-FR" dirty="0" err="1">
                <a:solidFill>
                  <a:srgbClr val="00B050"/>
                </a:solidFill>
                <a:latin typeface="Century Gothic"/>
              </a:rPr>
              <a:t>fetch</a:t>
            </a:r>
            <a:r>
              <a:rPr lang="fr-FR" dirty="0">
                <a:solidFill>
                  <a:srgbClr val="00B050"/>
                </a:solidFill>
                <a:latin typeface="Century Gothic"/>
              </a:rPr>
              <a:t>; git merge)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5" name="Image 6">
            <a:extLst>
              <a:ext uri="{FF2B5EF4-FFF2-40B4-BE49-F238E27FC236}">
                <a16:creationId xmlns:a16="http://schemas.microsoft.com/office/drawing/2014/main" id="{75F0FC75-F26C-467B-A6C3-986D36010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819" b="-3527"/>
          <a:stretch/>
        </p:blipFill>
        <p:spPr>
          <a:xfrm>
            <a:off x="5873828" y="1623808"/>
            <a:ext cx="6921297" cy="4994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8220AB-73C8-4720-A479-53C0BE9EED3F}"/>
              </a:ext>
            </a:extLst>
          </p:cNvPr>
          <p:cNvSpPr/>
          <p:nvPr/>
        </p:nvSpPr>
        <p:spPr>
          <a:xfrm>
            <a:off x="6537960" y="3172137"/>
            <a:ext cx="2946400" cy="189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08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frei Paris">
      <a:dk1>
        <a:srgbClr val="000000"/>
      </a:dk1>
      <a:lt1>
        <a:srgbClr val="FFFFFF"/>
      </a:lt1>
      <a:dk2>
        <a:srgbClr val="0070C0"/>
      </a:dk2>
      <a:lt2>
        <a:srgbClr val="F2F2F2"/>
      </a:lt2>
      <a:accent1>
        <a:srgbClr val="E6F4FD"/>
      </a:accent1>
      <a:accent2>
        <a:srgbClr val="CAD4E8"/>
      </a:accent2>
      <a:accent3>
        <a:srgbClr val="6A8EC9"/>
      </a:accent3>
      <a:accent4>
        <a:srgbClr val="3F5173"/>
      </a:accent4>
      <a:accent5>
        <a:srgbClr val="6FCFFF"/>
      </a:accent5>
      <a:accent6>
        <a:srgbClr val="F09715"/>
      </a:accent6>
      <a:hlink>
        <a:srgbClr val="007BC1"/>
      </a:hlink>
      <a:folHlink>
        <a:srgbClr val="94609A"/>
      </a:folHlink>
    </a:clrScheme>
    <a:fontScheme name="Personnalisé 1">
      <a:majorFont>
        <a:latin typeface="Neo Sans W1G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D2CDE3B-E8EC-4B14-A7B4-CFA398EDB18D}" vid="{D77A80A0-5380-466C-A9F2-10BEEADD69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500</Words>
  <Application>Microsoft Office PowerPoint</Application>
  <PresentationFormat>Grand écran</PresentationFormat>
  <Paragraphs>78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Neo Sans W1G</vt:lpstr>
      <vt:lpstr>Thème Office</vt:lpstr>
      <vt:lpstr>Prototypage ST2PTT</vt:lpstr>
      <vt:lpstr>Gestion de version avec Git</vt:lpstr>
      <vt:lpstr>Gestion de version</vt:lpstr>
      <vt:lpstr>Gestion de version</vt:lpstr>
      <vt:lpstr>Gestion de version</vt:lpstr>
      <vt:lpstr>Gestion de version</vt:lpstr>
      <vt:lpstr>Gestion de version</vt:lpstr>
      <vt:lpstr>Gestion de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Prototypage</dc:title>
  <dc:creator>Remi GRIOT</dc:creator>
  <cp:lastModifiedBy>Rémi GRIOT</cp:lastModifiedBy>
  <cp:revision>537</cp:revision>
  <dcterms:created xsi:type="dcterms:W3CDTF">2020-11-04T16:23:48Z</dcterms:created>
  <dcterms:modified xsi:type="dcterms:W3CDTF">2022-11-16T10:45:50Z</dcterms:modified>
</cp:coreProperties>
</file>